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12" r:id="rId4"/>
    <p:sldMasterId id="2147483779" r:id="rId5"/>
    <p:sldMasterId id="2147483791" r:id="rId6"/>
    <p:sldMasterId id="2147483806" r:id="rId7"/>
    <p:sldMasterId id="2147483813" r:id="rId8"/>
    <p:sldMasterId id="2147483825" r:id="rId9"/>
  </p:sldMasterIdLst>
  <p:notesMasterIdLst>
    <p:notesMasterId r:id="rId69"/>
  </p:notesMasterIdLst>
  <p:sldIdLst>
    <p:sldId id="257" r:id="rId10"/>
    <p:sldId id="311" r:id="rId11"/>
    <p:sldId id="313" r:id="rId12"/>
    <p:sldId id="371" r:id="rId13"/>
    <p:sldId id="372" r:id="rId14"/>
    <p:sldId id="373" r:id="rId15"/>
    <p:sldId id="314" r:id="rId16"/>
    <p:sldId id="378" r:id="rId17"/>
    <p:sldId id="263" r:id="rId18"/>
    <p:sldId id="317" r:id="rId19"/>
    <p:sldId id="377" r:id="rId20"/>
    <p:sldId id="320" r:id="rId21"/>
    <p:sldId id="376" r:id="rId22"/>
    <p:sldId id="382" r:id="rId23"/>
    <p:sldId id="262" r:id="rId24"/>
    <p:sldId id="315" r:id="rId25"/>
    <p:sldId id="380" r:id="rId26"/>
    <p:sldId id="349" r:id="rId27"/>
    <p:sldId id="304" r:id="rId28"/>
    <p:sldId id="379" r:id="rId29"/>
    <p:sldId id="381" r:id="rId30"/>
    <p:sldId id="264" r:id="rId31"/>
    <p:sldId id="374" r:id="rId32"/>
    <p:sldId id="375" r:id="rId33"/>
    <p:sldId id="269" r:id="rId34"/>
    <p:sldId id="324" r:id="rId35"/>
    <p:sldId id="271" r:id="rId36"/>
    <p:sldId id="321" r:id="rId37"/>
    <p:sldId id="323" r:id="rId38"/>
    <p:sldId id="275" r:id="rId39"/>
    <p:sldId id="277" r:id="rId40"/>
    <p:sldId id="279" r:id="rId41"/>
    <p:sldId id="281" r:id="rId42"/>
    <p:sldId id="282" r:id="rId43"/>
    <p:sldId id="283" r:id="rId44"/>
    <p:sldId id="350" r:id="rId45"/>
    <p:sldId id="351" r:id="rId46"/>
    <p:sldId id="352" r:id="rId47"/>
    <p:sldId id="353" r:id="rId48"/>
    <p:sldId id="354" r:id="rId49"/>
    <p:sldId id="355" r:id="rId50"/>
    <p:sldId id="363" r:id="rId51"/>
    <p:sldId id="290" r:id="rId52"/>
    <p:sldId id="291" r:id="rId53"/>
    <p:sldId id="292" r:id="rId54"/>
    <p:sldId id="396" r:id="rId55"/>
    <p:sldId id="397" r:id="rId56"/>
    <p:sldId id="398" r:id="rId57"/>
    <p:sldId id="399" r:id="rId58"/>
    <p:sldId id="400" r:id="rId59"/>
    <p:sldId id="402" r:id="rId60"/>
    <p:sldId id="403" r:id="rId61"/>
    <p:sldId id="404" r:id="rId62"/>
    <p:sldId id="405" r:id="rId63"/>
    <p:sldId id="407" r:id="rId64"/>
    <p:sldId id="409" r:id="rId65"/>
    <p:sldId id="293" r:id="rId66"/>
    <p:sldId id="303" r:id="rId67"/>
    <p:sldId id="296"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 Type="http://schemas.openxmlformats.org/officeDocument/2006/relationships/slideMaster" Target="slideMasters/slideMaster4.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7FD87-D136-47CA-8F22-E9DA0A79B065}" type="datetimeFigureOut">
              <a:rPr lang="en-US" smtClean="0"/>
              <a:t>26-Sep-23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23DA0-19BC-480A-B50B-5D7D3AC863D6}" type="slidenum">
              <a:rPr lang="en-US" smtClean="0"/>
              <a:t>‹#›</a:t>
            </a:fld>
            <a:endParaRPr lang="en-US"/>
          </a:p>
        </p:txBody>
      </p:sp>
    </p:spTree>
    <p:extLst>
      <p:ext uri="{BB962C8B-B14F-4D97-AF65-F5344CB8AC3E}">
        <p14:creationId xmlns:p14="http://schemas.microsoft.com/office/powerpoint/2010/main" val="2349650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15DAC52-E758-423E-A079-A9CA9FBCD03F}" type="slidenum">
              <a:rPr lang="en-AU" smtClean="0">
                <a:solidFill>
                  <a:prstClr val="black"/>
                </a:solidFill>
              </a:rPr>
              <a:pPr/>
              <a:t>4</a:t>
            </a:fld>
            <a:endParaRPr lang="en-AU">
              <a:solidFill>
                <a:prstClr val="black"/>
              </a:solidFill>
            </a:endParaRPr>
          </a:p>
        </p:txBody>
      </p:sp>
    </p:spTree>
    <p:extLst>
      <p:ext uri="{BB962C8B-B14F-4D97-AF65-F5344CB8AC3E}">
        <p14:creationId xmlns:p14="http://schemas.microsoft.com/office/powerpoint/2010/main" val="2204002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202239-0B1A-41AF-8CED-CA15D8B69A83}" type="slidenum">
              <a:rPr lang="en-US"/>
              <a:pPr/>
              <a:t>35</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ar-SA"/>
          </a:p>
        </p:txBody>
      </p:sp>
    </p:spTree>
    <p:extLst>
      <p:ext uri="{BB962C8B-B14F-4D97-AF65-F5344CB8AC3E}">
        <p14:creationId xmlns:p14="http://schemas.microsoft.com/office/powerpoint/2010/main" val="3895853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A153F8-54FD-432E-986C-A53A15DE9D22}" type="slidenum">
              <a:rPr lang="en-US"/>
              <a:pPr/>
              <a:t>43</a:t>
            </a:fld>
            <a:endParaRPr lang="en-US"/>
          </a:p>
        </p:txBody>
      </p:sp>
      <p:sp>
        <p:nvSpPr>
          <p:cNvPr id="62466" name="Rectangle 2"/>
          <p:cNvSpPr>
            <a:spLocks noGrp="1" noRot="1" noChangeAspect="1" noChangeArrowheads="1" noTextEdit="1"/>
          </p:cNvSpPr>
          <p:nvPr>
            <p:ph type="sldImg"/>
          </p:nvPr>
        </p:nvSpPr>
        <p:spPr>
          <a:xfrm>
            <a:off x="393700" y="692150"/>
            <a:ext cx="6070600" cy="3416300"/>
          </a:xfrm>
          <a:ln w="12700"/>
        </p:spPr>
      </p:sp>
      <p:sp>
        <p:nvSpPr>
          <p:cNvPr id="62467" name="Rectangle 3"/>
          <p:cNvSpPr>
            <a:spLocks noGrp="1" noChangeArrowheads="1"/>
          </p:cNvSpPr>
          <p:nvPr>
            <p:ph type="body" idx="1"/>
          </p:nvPr>
        </p:nvSpPr>
        <p:spPr>
          <a:xfrm>
            <a:off x="882650" y="4338638"/>
            <a:ext cx="5076825" cy="4106862"/>
          </a:xfrm>
          <a:ln/>
        </p:spPr>
        <p:txBody>
          <a:bodyPr lIns="90487" tIns="44450" rIns="90487" bIns="44450"/>
          <a:lstStyle/>
          <a:p>
            <a:endParaRPr lang="ar-SA"/>
          </a:p>
        </p:txBody>
      </p:sp>
    </p:spTree>
    <p:extLst>
      <p:ext uri="{BB962C8B-B14F-4D97-AF65-F5344CB8AC3E}">
        <p14:creationId xmlns:p14="http://schemas.microsoft.com/office/powerpoint/2010/main" val="3882022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4CF723F-0BC5-476B-90E8-BBF6D3146A30}" type="slidenum">
              <a:rPr lang="ar-SA">
                <a:solidFill>
                  <a:prstClr val="black"/>
                </a:solidFill>
              </a:rPr>
              <a:pPr/>
              <a:t>52</a:t>
            </a:fld>
            <a:endParaRPr lang="en-US">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ar-SA"/>
          </a:p>
        </p:txBody>
      </p:sp>
    </p:spTree>
    <p:extLst>
      <p:ext uri="{BB962C8B-B14F-4D97-AF65-F5344CB8AC3E}">
        <p14:creationId xmlns:p14="http://schemas.microsoft.com/office/powerpoint/2010/main" val="1961842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658F51C-F8D9-4979-8853-CBAD14AA6178}" type="slidenum">
              <a:rPr lang="ar-SA">
                <a:solidFill>
                  <a:prstClr val="black"/>
                </a:solidFill>
              </a:rPr>
              <a:pPr/>
              <a:t>53</a:t>
            </a:fld>
            <a:endParaRPr lang="en-US">
              <a:solidFill>
                <a:prstClr val="black"/>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ar-SA"/>
          </a:p>
        </p:txBody>
      </p:sp>
    </p:spTree>
    <p:extLst>
      <p:ext uri="{BB962C8B-B14F-4D97-AF65-F5344CB8AC3E}">
        <p14:creationId xmlns:p14="http://schemas.microsoft.com/office/powerpoint/2010/main" val="2030353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C8ACA3E-B850-44AE-8AAE-E7BD51D17F3D}" type="slidenum">
              <a:rPr lang="ar-SA">
                <a:solidFill>
                  <a:prstClr val="black"/>
                </a:solidFill>
              </a:rPr>
              <a:pPr/>
              <a:t>54</a:t>
            </a:fld>
            <a:endParaRPr lang="en-US">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ar-SA"/>
          </a:p>
        </p:txBody>
      </p:sp>
    </p:spTree>
    <p:extLst>
      <p:ext uri="{BB962C8B-B14F-4D97-AF65-F5344CB8AC3E}">
        <p14:creationId xmlns:p14="http://schemas.microsoft.com/office/powerpoint/2010/main" val="808826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F0B5FF9-1A07-4559-8530-ED383560225D}" type="slidenum">
              <a:rPr lang="ar-SA">
                <a:solidFill>
                  <a:prstClr val="black"/>
                </a:solidFill>
              </a:rPr>
              <a:pPr/>
              <a:t>55</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ar-SA"/>
          </a:p>
        </p:txBody>
      </p:sp>
    </p:spTree>
    <p:extLst>
      <p:ext uri="{BB962C8B-B14F-4D97-AF65-F5344CB8AC3E}">
        <p14:creationId xmlns:p14="http://schemas.microsoft.com/office/powerpoint/2010/main" val="2003493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0AF3DF-ACE8-4908-ACD1-08EEBA7810C3}" type="slidenum">
              <a:rPr lang="en-US"/>
              <a:pPr/>
              <a:t>59</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xfrm>
            <a:off x="914400" y="4343400"/>
            <a:ext cx="5029200" cy="4114800"/>
          </a:xfrm>
        </p:spPr>
        <p:txBody>
          <a:bodyPr/>
          <a:lstStyle/>
          <a:p>
            <a:endParaRPr lang="ar-SA"/>
          </a:p>
        </p:txBody>
      </p:sp>
    </p:spTree>
    <p:extLst>
      <p:ext uri="{BB962C8B-B14F-4D97-AF65-F5344CB8AC3E}">
        <p14:creationId xmlns:p14="http://schemas.microsoft.com/office/powerpoint/2010/main" val="3238736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9A0004-798A-400C-B4F3-D65E17784597}" type="slidenum">
              <a:rPr lang="en-US">
                <a:solidFill>
                  <a:prstClr val="black"/>
                </a:solidFill>
              </a:rPr>
              <a:pPr/>
              <a:t>5</a:t>
            </a:fld>
            <a:endParaRPr lang="en-US">
              <a:solidFill>
                <a:prstClr val="black"/>
              </a:solidFill>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xfrm>
            <a:off x="914400" y="4343400"/>
            <a:ext cx="5029200" cy="4114800"/>
          </a:xfrm>
        </p:spPr>
        <p:txBody>
          <a:bodyPr/>
          <a:lstStyle/>
          <a:p>
            <a:endParaRPr lang="ar-SA"/>
          </a:p>
        </p:txBody>
      </p:sp>
    </p:spTree>
    <p:extLst>
      <p:ext uri="{BB962C8B-B14F-4D97-AF65-F5344CB8AC3E}">
        <p14:creationId xmlns:p14="http://schemas.microsoft.com/office/powerpoint/2010/main" val="4004737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3DB9CE-486E-4A8A-9D69-D733F5CDEAF1}" type="slidenum">
              <a:rPr lang="en-US">
                <a:solidFill>
                  <a:prstClr val="black"/>
                </a:solidFill>
              </a:rPr>
              <a:pPr/>
              <a:t>6</a:t>
            </a:fld>
            <a:endParaRPr lang="en-US">
              <a:solidFill>
                <a:prstClr val="black"/>
              </a:solidFill>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ar-SA"/>
          </a:p>
        </p:txBody>
      </p:sp>
    </p:spTree>
    <p:extLst>
      <p:ext uri="{BB962C8B-B14F-4D97-AF65-F5344CB8AC3E}">
        <p14:creationId xmlns:p14="http://schemas.microsoft.com/office/powerpoint/2010/main" val="2420525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fld id="{E0766D6F-6473-8D4E-90E1-24CC08FCD472}" type="slidenum">
              <a:rPr lang="en-US" sz="1200" b="0">
                <a:solidFill>
                  <a:schemeClr val="tx1"/>
                </a:solidFill>
              </a:rPr>
              <a:pPr/>
              <a:t>20</a:t>
            </a:fld>
            <a:endParaRPr lang="en-US" sz="1200" b="0">
              <a:solidFill>
                <a:schemeClr val="tx1"/>
              </a:solidFill>
            </a:endParaRPr>
          </a:p>
        </p:txBody>
      </p:sp>
      <p:sp>
        <p:nvSpPr>
          <p:cNvPr id="69634" name="Rectangle 2"/>
          <p:cNvSpPr>
            <a:spLocks noGrp="1" noRot="1" noChangeAspect="1" noChangeArrowheads="1" noTextEdit="1"/>
          </p:cNvSpPr>
          <p:nvPr>
            <p:ph type="sldImg"/>
          </p:nvPr>
        </p:nvSpPr>
        <p:spPr>
          <a:xfrm>
            <a:off x="393700" y="692150"/>
            <a:ext cx="6070600" cy="3416300"/>
          </a:xfrm>
          <a:ln w="12700"/>
        </p:spPr>
      </p:sp>
      <p:sp>
        <p:nvSpPr>
          <p:cNvPr id="69635" name="Rectangle 3"/>
          <p:cNvSpPr>
            <a:spLocks noGrp="1" noChangeArrowheads="1"/>
          </p:cNvSpPr>
          <p:nvPr>
            <p:ph type="body" idx="1"/>
          </p:nvPr>
        </p:nvSpPr>
        <p:spPr>
          <a:xfrm>
            <a:off x="882650" y="4338638"/>
            <a:ext cx="5076825" cy="410686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0487" tIns="44450" rIns="90487" bIns="44450"/>
          <a:lstStyle/>
          <a:p>
            <a:pPr eaLnBrk="1" hangingPunct="1"/>
            <a:endParaRPr lang="en-US">
              <a:latin typeface="Times New Roman" charset="0"/>
            </a:endParaRPr>
          </a:p>
        </p:txBody>
      </p:sp>
    </p:spTree>
    <p:extLst>
      <p:ext uri="{BB962C8B-B14F-4D97-AF65-F5344CB8AC3E}">
        <p14:creationId xmlns:p14="http://schemas.microsoft.com/office/powerpoint/2010/main" val="1672038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E50916-AB89-4FF4-8A13-BF1836572482}" type="slidenum">
              <a:rPr lang="en-US"/>
              <a:pPr/>
              <a:t>27</a:t>
            </a:fld>
            <a:endParaRPr lang="en-US"/>
          </a:p>
        </p:txBody>
      </p:sp>
      <p:sp>
        <p:nvSpPr>
          <p:cNvPr id="27650" name="Rectangle 2"/>
          <p:cNvSpPr>
            <a:spLocks noGrp="1" noRot="1" noChangeAspect="1" noChangeArrowheads="1" noTextEdit="1"/>
          </p:cNvSpPr>
          <p:nvPr>
            <p:ph type="sldImg"/>
          </p:nvPr>
        </p:nvSpPr>
        <p:spPr>
          <a:xfrm>
            <a:off x="393700" y="692150"/>
            <a:ext cx="6070600" cy="3416300"/>
          </a:xfrm>
          <a:ln w="12700"/>
        </p:spPr>
      </p:sp>
      <p:sp>
        <p:nvSpPr>
          <p:cNvPr id="27651" name="Rectangle 3"/>
          <p:cNvSpPr>
            <a:spLocks noGrp="1" noChangeArrowheads="1"/>
          </p:cNvSpPr>
          <p:nvPr>
            <p:ph type="body" idx="1"/>
          </p:nvPr>
        </p:nvSpPr>
        <p:spPr>
          <a:xfrm>
            <a:off x="882650" y="4338638"/>
            <a:ext cx="5076825" cy="4106862"/>
          </a:xfrm>
          <a:ln/>
        </p:spPr>
        <p:txBody>
          <a:bodyPr lIns="90487" tIns="44450" rIns="90487" bIns="44450"/>
          <a:lstStyle/>
          <a:p>
            <a:endParaRPr lang="ar-SA"/>
          </a:p>
        </p:txBody>
      </p:sp>
    </p:spTree>
    <p:extLst>
      <p:ext uri="{BB962C8B-B14F-4D97-AF65-F5344CB8AC3E}">
        <p14:creationId xmlns:p14="http://schemas.microsoft.com/office/powerpoint/2010/main" val="2916845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ACED32-3BA4-487E-B909-DD152AA2E585}" type="slidenum">
              <a:rPr lang="en-US"/>
              <a:pPr/>
              <a:t>30</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914400" y="4343400"/>
            <a:ext cx="5029200" cy="4114800"/>
          </a:xfrm>
        </p:spPr>
        <p:txBody>
          <a:bodyPr/>
          <a:lstStyle/>
          <a:p>
            <a:endParaRPr lang="ar-SA"/>
          </a:p>
        </p:txBody>
      </p:sp>
    </p:spTree>
    <p:extLst>
      <p:ext uri="{BB962C8B-B14F-4D97-AF65-F5344CB8AC3E}">
        <p14:creationId xmlns:p14="http://schemas.microsoft.com/office/powerpoint/2010/main" val="3067102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65E8F8-B7F0-4335-BCC5-EF99D733C8F9}" type="slidenum">
              <a:rPr lang="en-US"/>
              <a:pPr/>
              <a:t>31</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ar-SA"/>
          </a:p>
        </p:txBody>
      </p:sp>
    </p:spTree>
    <p:extLst>
      <p:ext uri="{BB962C8B-B14F-4D97-AF65-F5344CB8AC3E}">
        <p14:creationId xmlns:p14="http://schemas.microsoft.com/office/powerpoint/2010/main" val="2364195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778850-2D27-417A-8D00-B5F8E2441EC4}" type="slidenum">
              <a:rPr lang="en-US"/>
              <a:pPr/>
              <a:t>33</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ar-SA"/>
          </a:p>
        </p:txBody>
      </p:sp>
    </p:spTree>
    <p:extLst>
      <p:ext uri="{BB962C8B-B14F-4D97-AF65-F5344CB8AC3E}">
        <p14:creationId xmlns:p14="http://schemas.microsoft.com/office/powerpoint/2010/main" val="3828798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08D959-0EC9-4A72-8895-781ECACD72A7}" type="slidenum">
              <a:rPr lang="en-US"/>
              <a:pPr/>
              <a:t>34</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ar-SA"/>
          </a:p>
        </p:txBody>
      </p:sp>
    </p:spTree>
    <p:extLst>
      <p:ext uri="{BB962C8B-B14F-4D97-AF65-F5344CB8AC3E}">
        <p14:creationId xmlns:p14="http://schemas.microsoft.com/office/powerpoint/2010/main" val="64909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xmlns="" id="{7FA0ACE7-29A8-47D3-A7D9-257B711D8023}"/>
              </a:ext>
            </a:extLst>
          </p:cNvPr>
          <p:cNvSpPr>
            <a:spLocks noGrp="1"/>
          </p:cNvSpPr>
          <p:nvPr>
            <p:ph type="dt" sz="half" idx="10"/>
          </p:nvPr>
        </p:nvSpPr>
        <p:spPr/>
        <p:txBody>
          <a:bodyPr/>
          <a:lstStyle/>
          <a:p>
            <a:fld id="{ED291B17-9318-49DB-B28B-6E5994AE9581}" type="datetime1">
              <a:rPr lang="en-US" smtClean="0"/>
              <a:t>26-Sep-23</a:t>
            </a:fld>
            <a:endParaRPr lang="en-US" dirty="0"/>
          </a:p>
        </p:txBody>
      </p:sp>
      <p:sp>
        <p:nvSpPr>
          <p:cNvPr id="9" name="Footer Placeholder 8">
            <a:extLst>
              <a:ext uri="{FF2B5EF4-FFF2-40B4-BE49-F238E27FC236}">
                <a16:creationId xmlns:a16="http://schemas.microsoft.com/office/drawing/2014/main" xmlns=""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26-Sep-23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xmlns=""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xmlns=""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xmlns=""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xmlns="" id="{5C74A470-3BD3-4F33-80E5-67E6E87FCBE7}"/>
              </a:ext>
            </a:extLst>
          </p:cNvPr>
          <p:cNvSpPr>
            <a:spLocks noGrp="1"/>
          </p:cNvSpPr>
          <p:nvPr>
            <p:ph type="dt" sz="half" idx="10"/>
          </p:nvPr>
        </p:nvSpPr>
        <p:spPr/>
        <p:txBody>
          <a:bodyPr/>
          <a:lstStyle/>
          <a:p>
            <a:fld id="{ED291B17-9318-49DB-B28B-6E5994AE9581}" type="datetime1">
              <a:rPr lang="en-US" smtClean="0"/>
              <a:t>26-Sep-23</a:t>
            </a:fld>
            <a:endParaRPr lang="en-US" dirty="0"/>
          </a:p>
        </p:txBody>
      </p:sp>
      <p:sp>
        <p:nvSpPr>
          <p:cNvPr id="12" name="Footer Placeholder 11">
            <a:extLst>
              <a:ext uri="{FF2B5EF4-FFF2-40B4-BE49-F238E27FC236}">
                <a16:creationId xmlns:a16="http://schemas.microsoft.com/office/drawing/2014/main" xmlns=""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xmlns=""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2534" y="-165100"/>
            <a:ext cx="12937067" cy="718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Tree>
    <p:extLst>
      <p:ext uri="{BB962C8B-B14F-4D97-AF65-F5344CB8AC3E}">
        <p14:creationId xmlns:p14="http://schemas.microsoft.com/office/powerpoint/2010/main" val="320509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Rounded Rectangle 14"/>
          <p:cNvSpPr/>
          <p:nvPr userDrawn="1"/>
        </p:nvSpPr>
        <p:spPr>
          <a:xfrm>
            <a:off x="219397" y="6652582"/>
            <a:ext cx="1176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9B53804-EED5-4ABA-A7B2-EF2D5F7C27F9}" type="datetimeFigureOut">
              <a:rPr lang="en-AU" smtClean="0"/>
              <a:pPr/>
              <a:t>26/09/2023</a:t>
            </a:fld>
            <a:endParaRPr lang="en-AU"/>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16EFF59-4B1F-460F-A66D-7637392BBC29}" type="slidenum">
              <a:rPr lang="en-AU" smtClean="0"/>
              <a:pPr/>
              <a:t>‹#›</a:t>
            </a:fld>
            <a:endParaRPr lang="en-AU"/>
          </a:p>
        </p:txBody>
      </p:sp>
      <p:pic>
        <p:nvPicPr>
          <p:cNvPr id="9"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2464" y="139701"/>
            <a:ext cx="11760000" cy="1500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14" name="Rectangle 23"/>
          <p:cNvSpPr>
            <a:spLocks/>
          </p:cNvSpPr>
          <p:nvPr userDrawn="1"/>
        </p:nvSpPr>
        <p:spPr bwMode="auto">
          <a:xfrm>
            <a:off x="9856726" y="6679456"/>
            <a:ext cx="1654299"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229706" y="251382"/>
            <a:ext cx="10131377"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4453" y="184799"/>
            <a:ext cx="1291896" cy="994646"/>
          </a:xfrm>
          <a:prstGeom prst="rect">
            <a:avLst/>
          </a:prstGeom>
        </p:spPr>
      </p:pic>
    </p:spTree>
    <p:extLst>
      <p:ext uri="{BB962C8B-B14F-4D97-AF65-F5344CB8AC3E}">
        <p14:creationId xmlns:p14="http://schemas.microsoft.com/office/powerpoint/2010/main" val="1230629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ounded Rectangle 14"/>
          <p:cNvSpPr/>
          <p:nvPr userDrawn="1"/>
        </p:nvSpPr>
        <p:spPr>
          <a:xfrm>
            <a:off x="220133" y="6653214"/>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2400"/>
          </a:p>
        </p:txBody>
      </p:sp>
      <p:sp>
        <p:nvSpPr>
          <p:cNvPr id="5" name="Date Placeholder 2"/>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C834639-7F67-43A3-A266-330C94FF1B03}" type="datetime1">
              <a:rPr lang="en-AU" altLang="en-US"/>
              <a:pPr/>
              <a:t>26/09/2023</a:t>
            </a:fld>
            <a:endParaRPr lang="en-AU" altLang="en-US"/>
          </a:p>
        </p:txBody>
      </p:sp>
      <p:sp>
        <p:nvSpPr>
          <p:cNvPr id="6" name="Footer Placeholder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7" name="Slide Number Placeholder 4"/>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B327612-2A87-402A-92F8-F921DC130266}" type="slidenum">
              <a:rPr lang="en-AU" altLang="en-US"/>
              <a:pPr/>
              <a:t>‹#›</a:t>
            </a:fld>
            <a:endParaRPr lang="en-AU" altLang="en-US"/>
          </a:p>
        </p:txBody>
      </p:sp>
      <p:pic>
        <p:nvPicPr>
          <p:cNvPr id="8"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3"/>
          <p:cNvSpPr>
            <a:spLocks/>
          </p:cNvSpPr>
          <p:nvPr userDrawn="1"/>
        </p:nvSpPr>
        <p:spPr bwMode="auto">
          <a:xfrm>
            <a:off x="8445902" y="6664067"/>
            <a:ext cx="3408690" cy="184666"/>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dirty="0">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1131170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2032000" y="6573839"/>
            <a:ext cx="8128000" cy="338554"/>
          </a:xfrm>
          <a:prstGeom prst="rect">
            <a:avLst/>
          </a:prstGeom>
          <a:noFill/>
          <a:ln>
            <a:noFill/>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600" b="1">
                <a:solidFill>
                  <a:srgbClr val="134679"/>
                </a:solidFill>
              </a:rPr>
              <a:t>© Global Initiative for Asthma</a:t>
            </a:r>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l="4451" t="3503" r="4276" b="2338"/>
          <a:stretch>
            <a:fillRect/>
          </a:stretch>
        </p:blipFill>
        <p:spPr bwMode="auto">
          <a:xfrm>
            <a:off x="209551" y="100013"/>
            <a:ext cx="11808883" cy="67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p:cNvSpPr>
          <p:nvPr userDrawn="1"/>
        </p:nvSpPr>
        <p:spPr bwMode="auto">
          <a:xfrm>
            <a:off x="239184" y="4217988"/>
            <a:ext cx="1175173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884"/>
              </a:spcBef>
            </a:pPr>
            <a:r>
              <a:rPr lang="en-US" altLang="en-US" sz="3333">
                <a:solidFill>
                  <a:srgbClr val="134679"/>
                </a:solidFill>
                <a:cs typeface="Arial" pitchFamily="34" charset="0"/>
                <a:sym typeface="Arial" pitchFamily="34" charset="0"/>
              </a:rPr>
              <a:t>GINA Global Strategy for Asthma </a:t>
            </a:r>
            <a:br>
              <a:rPr lang="en-US" altLang="en-US" sz="3333">
                <a:solidFill>
                  <a:srgbClr val="134679"/>
                </a:solidFill>
                <a:cs typeface="Arial" pitchFamily="34" charset="0"/>
                <a:sym typeface="Arial" pitchFamily="34" charset="0"/>
              </a:rPr>
            </a:br>
            <a:r>
              <a:rPr lang="en-US" altLang="en-US" sz="3333">
                <a:solidFill>
                  <a:srgbClr val="134679"/>
                </a:solidFill>
                <a:cs typeface="Arial" pitchFamily="34" charset="0"/>
                <a:sym typeface="Arial" pitchFamily="34" charset="0"/>
              </a:rPr>
              <a:t>Management and Prevention</a:t>
            </a:r>
          </a:p>
        </p:txBody>
      </p:sp>
      <p:sp>
        <p:nvSpPr>
          <p:cNvPr id="7" name="TextBox 6"/>
          <p:cNvSpPr txBox="1"/>
          <p:nvPr userDrawn="1"/>
        </p:nvSpPr>
        <p:spPr>
          <a:xfrm>
            <a:off x="1202267" y="5393346"/>
            <a:ext cx="10270331" cy="1077026"/>
          </a:xfrm>
          <a:prstGeom prst="rect">
            <a:avLst/>
          </a:prstGeom>
          <a:noFill/>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133">
                <a:solidFill>
                  <a:srgbClr val="134679"/>
                </a:solidFill>
              </a:rPr>
              <a:t>This slide set is restricted for academic and educational purposes only.  </a:t>
            </a:r>
            <a:br>
              <a:rPr lang="en-US" sz="2133">
                <a:solidFill>
                  <a:srgbClr val="134679"/>
                </a:solidFill>
              </a:rPr>
            </a:br>
            <a:r>
              <a:rPr lang="en-US" sz="2133">
                <a:solidFill>
                  <a:srgbClr val="134679"/>
                </a:solidFill>
              </a:rPr>
              <a:t>No additions or changes </a:t>
            </a:r>
            <a:r>
              <a:rPr lang="en-US" sz="2133" baseline="0">
                <a:solidFill>
                  <a:srgbClr val="134679"/>
                </a:solidFill>
              </a:rPr>
              <a:t>may be made to slides. </a:t>
            </a:r>
            <a:r>
              <a:rPr lang="en-US" sz="2133">
                <a:solidFill>
                  <a:srgbClr val="134679"/>
                </a:solidFill>
              </a:rPr>
              <a:t>Use of the slide set or of individual slides for commercial or promotional purposes requires approval from GINA. </a:t>
            </a:r>
            <a:endParaRPr lang="en-AU" sz="2133"/>
          </a:p>
        </p:txBody>
      </p:sp>
      <p:sp>
        <p:nvSpPr>
          <p:cNvPr id="2" name="Title 1"/>
          <p:cNvSpPr>
            <a:spLocks noGrp="1"/>
          </p:cNvSpPr>
          <p:nvPr>
            <p:ph type="ctrTitle"/>
          </p:nvPr>
        </p:nvSpPr>
        <p:spPr>
          <a:xfrm>
            <a:off x="914400" y="778722"/>
            <a:ext cx="10363200" cy="1470025"/>
          </a:xfrm>
          <a:prstGeom prst="rect">
            <a:avLst/>
          </a:prstGeom>
          <a:noFill/>
        </p:spPr>
        <p:txBody>
          <a:bodyPr>
            <a:normAutofit/>
          </a:bodyPr>
          <a:lstStyle>
            <a:lvl1pPr>
              <a:defRPr sz="48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pic>
        <p:nvPicPr>
          <p:cNvPr id="8"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231904" y="2564904"/>
            <a:ext cx="1514083" cy="15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9474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2032000" y="6573839"/>
            <a:ext cx="8128000" cy="338554"/>
          </a:xfrm>
          <a:prstGeom prst="rect">
            <a:avLst/>
          </a:prstGeom>
          <a:noFill/>
          <a:ln>
            <a:noFill/>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600" b="1">
                <a:solidFill>
                  <a:srgbClr val="134679"/>
                </a:solidFill>
              </a:rPr>
              <a:t>© Global Initiative for Asthma</a:t>
            </a:r>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l="4451" t="3503" r="4276" b="2338"/>
          <a:stretch>
            <a:fillRect/>
          </a:stretch>
        </p:blipFill>
        <p:spPr bwMode="auto">
          <a:xfrm>
            <a:off x="209551" y="100013"/>
            <a:ext cx="11808883" cy="67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p:cNvSpPr>
          <p:nvPr userDrawn="1"/>
        </p:nvSpPr>
        <p:spPr bwMode="auto">
          <a:xfrm>
            <a:off x="239184" y="4217988"/>
            <a:ext cx="1175173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884"/>
              </a:spcBef>
            </a:pPr>
            <a:r>
              <a:rPr lang="en-US" altLang="en-US" sz="3333">
                <a:solidFill>
                  <a:srgbClr val="134679"/>
                </a:solidFill>
                <a:cs typeface="Arial" pitchFamily="34" charset="0"/>
                <a:sym typeface="Arial" pitchFamily="34" charset="0"/>
              </a:rPr>
              <a:t>GINA Global Strategy for Asthma </a:t>
            </a:r>
            <a:br>
              <a:rPr lang="en-US" altLang="en-US" sz="3333">
                <a:solidFill>
                  <a:srgbClr val="134679"/>
                </a:solidFill>
                <a:cs typeface="Arial" pitchFamily="34" charset="0"/>
                <a:sym typeface="Arial" pitchFamily="34" charset="0"/>
              </a:rPr>
            </a:br>
            <a:r>
              <a:rPr lang="en-US" altLang="en-US" sz="3333">
                <a:solidFill>
                  <a:srgbClr val="134679"/>
                </a:solidFill>
                <a:cs typeface="Arial" pitchFamily="34" charset="0"/>
                <a:sym typeface="Arial" pitchFamily="34" charset="0"/>
              </a:rPr>
              <a:t>Management and Prevention</a:t>
            </a:r>
          </a:p>
        </p:txBody>
      </p:sp>
      <p:sp>
        <p:nvSpPr>
          <p:cNvPr id="2" name="Title 1"/>
          <p:cNvSpPr>
            <a:spLocks noGrp="1"/>
          </p:cNvSpPr>
          <p:nvPr>
            <p:ph type="ctrTitle"/>
          </p:nvPr>
        </p:nvSpPr>
        <p:spPr>
          <a:xfrm>
            <a:off x="914400" y="778722"/>
            <a:ext cx="10363200" cy="1470025"/>
          </a:xfrm>
          <a:prstGeom prst="rect">
            <a:avLst/>
          </a:prstGeom>
          <a:noFill/>
        </p:spPr>
        <p:txBody>
          <a:bodyPr>
            <a:normAutofit/>
          </a:bodyPr>
          <a:lstStyle>
            <a:lvl1pPr>
              <a:defRPr sz="4267">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pic>
        <p:nvPicPr>
          <p:cNvPr id="7"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231904" y="2564904"/>
            <a:ext cx="1514083" cy="15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107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2534" y="-165100"/>
            <a:ext cx="12937067" cy="718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658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14"/>
          <p:cNvSpPr/>
          <p:nvPr userDrawn="1"/>
        </p:nvSpPr>
        <p:spPr>
          <a:xfrm>
            <a:off x="220133" y="6653214"/>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2400"/>
          </a:p>
        </p:txBody>
      </p:sp>
      <p:pic>
        <p:nvPicPr>
          <p:cNvPr id="5"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139701"/>
            <a:ext cx="117602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3"/>
          <p:cNvSpPr>
            <a:spLocks/>
          </p:cNvSpPr>
          <p:nvPr userDrawn="1"/>
        </p:nvSpPr>
        <p:spPr bwMode="auto">
          <a:xfrm>
            <a:off x="8069325" y="6653841"/>
            <a:ext cx="3797898" cy="205121"/>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333">
                <a:solidFill>
                  <a:srgbClr val="FFFFFF"/>
                </a:solidFill>
                <a:cs typeface="Arial" pitchFamily="34" charset="0"/>
                <a:sym typeface="Arial" pitchFamily="34" charset="0"/>
              </a:rPr>
              <a:t>© Global Initiative for Asthma, www.ginasthma.org</a:t>
            </a:r>
          </a:p>
        </p:txBody>
      </p:sp>
      <p:sp>
        <p:nvSpPr>
          <p:cNvPr id="3" name="Content Placeholder 2"/>
          <p:cNvSpPr>
            <a:spLocks noGrp="1"/>
          </p:cNvSpPr>
          <p:nvPr>
            <p:ph idx="1"/>
          </p:nvPr>
        </p:nvSpPr>
        <p:spPr>
          <a:xfrm>
            <a:off x="609600" y="1192696"/>
            <a:ext cx="11369797" cy="5208104"/>
          </a:xfrm>
          <a:prstGeom prst="rect">
            <a:avLst/>
          </a:prstGeom>
        </p:spPr>
        <p:txBody>
          <a:bodyPr>
            <a:normAutofit/>
          </a:bodyPr>
          <a:lstStyle>
            <a:lvl1pPr marL="457189" indent="-457189">
              <a:buClr>
                <a:srgbClr val="F79646"/>
              </a:buClr>
              <a:buSzPct val="80000"/>
              <a:buFont typeface="Wingdings" panose="05000000000000000000" pitchFamily="2" charset="2"/>
              <a:buChar char=""/>
              <a:defRPr sz="2400" baseline="0">
                <a:solidFill>
                  <a:srgbClr val="07192B"/>
                </a:solidFill>
                <a:latin typeface="Arial" panose="020B0604020202020204" pitchFamily="34" charset="0"/>
                <a:cs typeface="Arial" panose="020B0604020202020204" pitchFamily="34" charset="0"/>
              </a:defRPr>
            </a:lvl1pPr>
            <a:lvl2pPr marL="990575" indent="-380990">
              <a:buClr>
                <a:srgbClr val="F79646"/>
              </a:buClr>
              <a:buFont typeface="Wingdings" panose="05000000000000000000" pitchFamily="2" charset="2"/>
              <a:buChar char="§"/>
              <a:defRPr sz="2133">
                <a:solidFill>
                  <a:srgbClr val="134679"/>
                </a:solidFill>
                <a:latin typeface="Arial" panose="020B0604020202020204" pitchFamily="34" charset="0"/>
                <a:cs typeface="Arial" panose="020B0604020202020204" pitchFamily="34" charset="0"/>
              </a:defRPr>
            </a:lvl2pPr>
            <a:lvl3pPr>
              <a:buClr>
                <a:srgbClr val="F79646"/>
              </a:buClr>
              <a:defRPr sz="1867">
                <a:solidFill>
                  <a:srgbClr val="134679"/>
                </a:solidFill>
                <a:latin typeface="Arial" panose="020B0604020202020204" pitchFamily="34" charset="0"/>
                <a:cs typeface="Arial" panose="020B0604020202020204" pitchFamily="34" charset="0"/>
              </a:defRPr>
            </a:lvl3pPr>
            <a:lvl4pPr>
              <a:buClr>
                <a:srgbClr val="F79646"/>
              </a:buClr>
              <a:defRPr sz="1600">
                <a:solidFill>
                  <a:srgbClr val="134679"/>
                </a:solidFill>
                <a:latin typeface="Arial" panose="020B0604020202020204" pitchFamily="34" charset="0"/>
                <a:cs typeface="Arial" panose="020B0604020202020204" pitchFamily="34" charset="0"/>
              </a:defRPr>
            </a:lvl4pPr>
            <a:lvl5pPr>
              <a:buClr>
                <a:srgbClr val="F79646"/>
              </a:buClr>
              <a:defRPr sz="1600">
                <a:solidFill>
                  <a:srgbClr val="13467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Title 1"/>
          <p:cNvSpPr>
            <a:spLocks noGrp="1"/>
          </p:cNvSpPr>
          <p:nvPr>
            <p:ph type="title"/>
          </p:nvPr>
        </p:nvSpPr>
        <p:spPr>
          <a:xfrm>
            <a:off x="229707" y="251383"/>
            <a:ext cx="10106991" cy="936000"/>
          </a:xfrm>
          <a:prstGeom prst="rect">
            <a:avLst/>
          </a:prstGeom>
          <a:noFill/>
        </p:spPr>
        <p:txBody>
          <a:bodyPr anchor="t">
            <a:normAutofit/>
          </a:bodyPr>
          <a:lstStyle>
            <a:lvl1pPr marL="247644" indent="0" algn="l">
              <a:tabLst/>
              <a:defRPr sz="3200">
                <a:solidFill>
                  <a:srgbClr val="134679"/>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8"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1F7D60A-51E0-4990-A6B5-8659FAD1E77E}" type="datetime1">
              <a:rPr lang="en-AU" altLang="en-US"/>
              <a:pPr/>
              <a:t>26/09/2023</a:t>
            </a:fld>
            <a:endParaRPr lang="en-AU" altLang="en-US"/>
          </a:p>
        </p:txBody>
      </p:sp>
      <p:sp>
        <p:nvSpPr>
          <p:cNvPr id="9"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10"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B315E0C-EB2C-4DDA-98FC-2CA8A7C086EE}" type="slidenum">
              <a:rPr lang="en-AU" altLang="en-US"/>
              <a:pPr/>
              <a:t>‹#›</a:t>
            </a:fld>
            <a:endParaRPr lang="en-AU" altLang="en-US"/>
          </a:p>
        </p:txBody>
      </p:sp>
      <p:pic>
        <p:nvPicPr>
          <p:cNvPr id="11"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580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Rounded Rectangle 14"/>
          <p:cNvSpPr/>
          <p:nvPr userDrawn="1"/>
        </p:nvSpPr>
        <p:spPr>
          <a:xfrm>
            <a:off x="220133" y="6653214"/>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2400"/>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139701"/>
            <a:ext cx="117602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229708" y="251383"/>
            <a:ext cx="10131377" cy="936000"/>
          </a:xfrm>
          <a:prstGeom prst="rect">
            <a:avLst/>
          </a:prstGeom>
          <a:noFill/>
        </p:spPr>
        <p:txBody>
          <a:bodyPr anchor="t">
            <a:normAutofit/>
          </a:bodyPr>
          <a:lstStyle>
            <a:lvl1pPr marL="247644" indent="0" algn="l">
              <a:tabLst/>
              <a:defRPr sz="3200">
                <a:solidFill>
                  <a:srgbClr val="134679"/>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7"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026B130-49EB-452D-BB73-CAD25FE53402}" type="datetime1">
              <a:rPr lang="en-AU" altLang="en-US"/>
              <a:pPr/>
              <a:t>26/09/2023</a:t>
            </a:fld>
            <a:endParaRPr lang="en-AU" altLang="en-US"/>
          </a:p>
        </p:txBody>
      </p:sp>
      <p:sp>
        <p:nvSpPr>
          <p:cNvPr id="8"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9"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7E667D4-D90F-4601-A628-28D7B0590E1E}" type="slidenum">
              <a:rPr lang="en-AU" altLang="en-US"/>
              <a:pPr/>
              <a:t>‹#›</a:t>
            </a:fld>
            <a:endParaRPr lang="en-AU" altLang="en-US"/>
          </a:p>
        </p:txBody>
      </p:sp>
      <p:pic>
        <p:nvPicPr>
          <p:cNvPr id="10"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3"/>
          <p:cNvSpPr>
            <a:spLocks/>
          </p:cNvSpPr>
          <p:nvPr userDrawn="1"/>
        </p:nvSpPr>
        <p:spPr bwMode="auto">
          <a:xfrm>
            <a:off x="8069325" y="6653841"/>
            <a:ext cx="3797898" cy="205121"/>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333">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1560080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xmlns="" id="{770E6237-3456-439F-802D-3BA93FC7E3E5}"/>
              </a:ext>
            </a:extLst>
          </p:cNvPr>
          <p:cNvSpPr>
            <a:spLocks noGrp="1"/>
          </p:cNvSpPr>
          <p:nvPr>
            <p:ph type="dt" sz="half" idx="10"/>
          </p:nvPr>
        </p:nvSpPr>
        <p:spPr/>
        <p:txBody>
          <a:bodyPr/>
          <a:lstStyle/>
          <a:p>
            <a:fld id="{78DD82B9-B8EE-4375-B6FF-88FA6ABB15D9}" type="datetime1">
              <a:rPr lang="en-US" smtClean="0"/>
              <a:t>26-Sep-23</a:t>
            </a:fld>
            <a:endParaRPr lang="en-US" dirty="0"/>
          </a:p>
        </p:txBody>
      </p:sp>
      <p:sp>
        <p:nvSpPr>
          <p:cNvPr id="9" name="Footer Placeholder 8">
            <a:extLst>
              <a:ext uri="{FF2B5EF4-FFF2-40B4-BE49-F238E27FC236}">
                <a16:creationId xmlns:a16="http://schemas.microsoft.com/office/drawing/2014/main" xmlns=""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ounded Rectangle 14"/>
          <p:cNvSpPr/>
          <p:nvPr userDrawn="1"/>
        </p:nvSpPr>
        <p:spPr>
          <a:xfrm>
            <a:off x="220133" y="6653214"/>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2400"/>
          </a:p>
        </p:txBody>
      </p:sp>
      <p:sp>
        <p:nvSpPr>
          <p:cNvPr id="5" name="Date Placeholder 2"/>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C834639-7F67-43A3-A266-330C94FF1B03}" type="datetime1">
              <a:rPr lang="en-AU" altLang="en-US"/>
              <a:pPr/>
              <a:t>26/09/2023</a:t>
            </a:fld>
            <a:endParaRPr lang="en-AU" altLang="en-US"/>
          </a:p>
        </p:txBody>
      </p:sp>
      <p:sp>
        <p:nvSpPr>
          <p:cNvPr id="6" name="Footer Placeholder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7" name="Slide Number Placeholder 4"/>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B327612-2A87-402A-92F8-F921DC130266}" type="slidenum">
              <a:rPr lang="en-AU" altLang="en-US"/>
              <a:pPr/>
              <a:t>‹#›</a:t>
            </a:fld>
            <a:endParaRPr lang="en-AU" altLang="en-US"/>
          </a:p>
        </p:txBody>
      </p:sp>
      <p:pic>
        <p:nvPicPr>
          <p:cNvPr id="8"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3"/>
          <p:cNvSpPr>
            <a:spLocks/>
          </p:cNvSpPr>
          <p:nvPr userDrawn="1"/>
        </p:nvSpPr>
        <p:spPr bwMode="auto">
          <a:xfrm>
            <a:off x="8069325" y="6653841"/>
            <a:ext cx="3797898" cy="205121"/>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333">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3045997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l="4451" t="3503" r="4276" b="2338"/>
          <a:stretch>
            <a:fillRect/>
          </a:stretch>
        </p:blipFill>
        <p:spPr bwMode="auto">
          <a:xfrm>
            <a:off x="209551" y="100013"/>
            <a:ext cx="11808883" cy="67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
          <p:cNvSpPr txBox="1">
            <a:spLocks noChangeArrowheads="1"/>
          </p:cNvSpPr>
          <p:nvPr userDrawn="1"/>
        </p:nvSpPr>
        <p:spPr bwMode="auto">
          <a:xfrm>
            <a:off x="2032000" y="6573839"/>
            <a:ext cx="8128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600" b="1">
                <a:solidFill>
                  <a:srgbClr val="134679"/>
                </a:solidFill>
              </a:rPr>
              <a:t>© Global Initiative for Asthma3.</a:t>
            </a:r>
          </a:p>
        </p:txBody>
      </p:sp>
      <p:sp>
        <p:nvSpPr>
          <p:cNvPr id="5" name="Rectangle 7"/>
          <p:cNvSpPr>
            <a:spLocks/>
          </p:cNvSpPr>
          <p:nvPr userDrawn="1"/>
        </p:nvSpPr>
        <p:spPr bwMode="auto">
          <a:xfrm>
            <a:off x="406400" y="4745039"/>
            <a:ext cx="1175173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884"/>
              </a:spcBef>
            </a:pPr>
            <a:r>
              <a:rPr lang="en-US" altLang="en-US" sz="2133">
                <a:solidFill>
                  <a:srgbClr val="134679"/>
                </a:solidFill>
                <a:cs typeface="Arial" pitchFamily="34" charset="0"/>
                <a:sym typeface="Arial" pitchFamily="34" charset="0"/>
              </a:rPr>
              <a:t>GINA Global Strategy for Asthma Management </a:t>
            </a:r>
            <a:br>
              <a:rPr lang="en-US" altLang="en-US" sz="2133">
                <a:solidFill>
                  <a:srgbClr val="134679"/>
                </a:solidFill>
                <a:cs typeface="Arial" pitchFamily="34" charset="0"/>
                <a:sym typeface="Arial" pitchFamily="34" charset="0"/>
              </a:rPr>
            </a:br>
            <a:r>
              <a:rPr lang="en-US" altLang="en-US" sz="2133">
                <a:solidFill>
                  <a:srgbClr val="134679"/>
                </a:solidFill>
                <a:cs typeface="Arial" pitchFamily="34" charset="0"/>
                <a:sym typeface="Arial" pitchFamily="34" charset="0"/>
              </a:rPr>
              <a:t>and Prevention</a:t>
            </a:r>
          </a:p>
          <a:p>
            <a:pPr algn="ctr" eaLnBrk="1" hangingPunct="1">
              <a:spcBef>
                <a:spcPts val="884"/>
              </a:spcBef>
            </a:pPr>
            <a:r>
              <a:rPr lang="en-US" altLang="en-US" sz="2133">
                <a:solidFill>
                  <a:srgbClr val="134679"/>
                </a:solidFill>
                <a:cs typeface="Arial" pitchFamily="34" charset="0"/>
                <a:sym typeface="Arial" pitchFamily="34" charset="0"/>
              </a:rPr>
              <a:t>GOLD Global Strategy for Diagnosis, </a:t>
            </a:r>
            <a:br>
              <a:rPr lang="en-US" altLang="en-US" sz="2133">
                <a:solidFill>
                  <a:srgbClr val="134679"/>
                </a:solidFill>
                <a:cs typeface="Arial" pitchFamily="34" charset="0"/>
                <a:sym typeface="Arial" pitchFamily="34" charset="0"/>
              </a:rPr>
            </a:br>
            <a:r>
              <a:rPr lang="en-US" altLang="en-US" sz="2133">
                <a:solidFill>
                  <a:srgbClr val="134679"/>
                </a:solidFill>
                <a:cs typeface="Arial" pitchFamily="34" charset="0"/>
                <a:sym typeface="Arial" pitchFamily="34" charset="0"/>
              </a:rPr>
              <a:t>Management and Prevention of COPD</a:t>
            </a:r>
          </a:p>
        </p:txBody>
      </p:sp>
      <p:sp>
        <p:nvSpPr>
          <p:cNvPr id="2" name="Title 1"/>
          <p:cNvSpPr>
            <a:spLocks noGrp="1"/>
          </p:cNvSpPr>
          <p:nvPr>
            <p:ph type="ctrTitle"/>
          </p:nvPr>
        </p:nvSpPr>
        <p:spPr>
          <a:xfrm>
            <a:off x="914400" y="1255794"/>
            <a:ext cx="10363200" cy="1470025"/>
          </a:xfrm>
          <a:prstGeom prst="rect">
            <a:avLst/>
          </a:prstGeom>
          <a:noFill/>
        </p:spPr>
        <p:txBody>
          <a:bodyPr>
            <a:normAutofit/>
          </a:bodyPr>
          <a:lstStyle>
            <a:lvl1pPr>
              <a:defRPr sz="4267">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8"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E35F6FE-BF6C-433E-AFEC-5D9AAD571D10}" type="datetime1">
              <a:rPr lang="en-AU" altLang="en-US"/>
              <a:pPr/>
              <a:t>26/09/2023</a:t>
            </a:fld>
            <a:endParaRPr lang="en-AU" altLang="en-US"/>
          </a:p>
        </p:txBody>
      </p:sp>
      <p:sp>
        <p:nvSpPr>
          <p:cNvPr id="9"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10"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B513D21-B91C-47D1-90F4-01C76B551078}" type="slidenum">
              <a:rPr lang="en-AU" altLang="en-US"/>
              <a:pPr/>
              <a:t>‹#›</a:t>
            </a:fld>
            <a:endParaRPr lang="en-AU" altLang="en-US"/>
          </a:p>
        </p:txBody>
      </p:sp>
      <p:pic>
        <p:nvPicPr>
          <p:cNvPr id="11" name="Picture 4"/>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83766" y="3140968"/>
            <a:ext cx="1474893" cy="151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preferRelativeResize="0">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638065" y="3282784"/>
            <a:ext cx="1320800" cy="133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5227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Rounded Rectangle 14"/>
          <p:cNvSpPr/>
          <p:nvPr userDrawn="1"/>
        </p:nvSpPr>
        <p:spPr>
          <a:xfrm>
            <a:off x="220133" y="6653214"/>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2400"/>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139701"/>
            <a:ext cx="117602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229704" y="251383"/>
            <a:ext cx="8640000" cy="936000"/>
          </a:xfrm>
          <a:prstGeom prst="rect">
            <a:avLst/>
          </a:prstGeom>
          <a:noFill/>
        </p:spPr>
        <p:txBody>
          <a:bodyPr anchor="t">
            <a:normAutofit/>
          </a:bodyPr>
          <a:lstStyle>
            <a:lvl1pPr marL="247644" indent="0" algn="l">
              <a:tabLst/>
              <a:defRPr sz="3200">
                <a:solidFill>
                  <a:srgbClr val="134679"/>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8"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25CCC4E-7E41-4DD4-BF17-89D91825FE74}" type="datetime1">
              <a:rPr lang="en-AU" altLang="en-US"/>
              <a:pPr/>
              <a:t>26/09/2023</a:t>
            </a:fld>
            <a:endParaRPr lang="en-AU" altLang="en-US"/>
          </a:p>
        </p:txBody>
      </p:sp>
      <p:sp>
        <p:nvSpPr>
          <p:cNvPr id="9"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10"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2763ECB-C8E5-4087-B28E-C7129E928741}" type="slidenum">
              <a:rPr lang="en-AU" altLang="en-US"/>
              <a:pPr/>
              <a:t>‹#›</a:t>
            </a:fld>
            <a:endParaRPr lang="en-AU" altLang="en-US"/>
          </a:p>
        </p:txBody>
      </p:sp>
      <p:pic>
        <p:nvPicPr>
          <p:cNvPr id="1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p:cNvPicPr preferRelativeResize="0">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89978" y="300404"/>
            <a:ext cx="806391" cy="81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3"/>
          <p:cNvSpPr>
            <a:spLocks/>
          </p:cNvSpPr>
          <p:nvPr userDrawn="1"/>
        </p:nvSpPr>
        <p:spPr bwMode="auto">
          <a:xfrm>
            <a:off x="8069325" y="6653841"/>
            <a:ext cx="3797898" cy="205121"/>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333">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202411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ounded Rectangle 14"/>
          <p:cNvSpPr/>
          <p:nvPr userDrawn="1"/>
        </p:nvSpPr>
        <p:spPr>
          <a:xfrm>
            <a:off x="220133" y="6653214"/>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2400"/>
          </a:p>
        </p:txBody>
      </p:sp>
      <p:sp>
        <p:nvSpPr>
          <p:cNvPr id="6" name="Date Placeholder 2"/>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2D68108-2496-4DEF-BF83-3B4C197227EA}" type="datetime1">
              <a:rPr lang="en-AU" altLang="en-US"/>
              <a:pPr/>
              <a:t>26/09/2023</a:t>
            </a:fld>
            <a:endParaRPr lang="en-AU" altLang="en-US"/>
          </a:p>
        </p:txBody>
      </p:sp>
      <p:sp>
        <p:nvSpPr>
          <p:cNvPr id="7" name="Footer Placeholder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8" name="Slide Number Placeholder 4"/>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012DEE2-34B3-422B-9C0B-0F61D192C849}" type="slidenum">
              <a:rPr lang="en-AU" altLang="en-US"/>
              <a:pPr/>
              <a:t>‹#›</a:t>
            </a:fld>
            <a:endParaRPr lang="en-AU" altLang="en-US"/>
          </a:p>
        </p:txBody>
      </p:sp>
      <p:pic>
        <p:nvPicPr>
          <p:cNvPr id="9"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preferRelativeResize="0">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89978" y="300404"/>
            <a:ext cx="806391" cy="81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3"/>
          <p:cNvSpPr>
            <a:spLocks/>
          </p:cNvSpPr>
          <p:nvPr userDrawn="1"/>
        </p:nvSpPr>
        <p:spPr bwMode="auto">
          <a:xfrm>
            <a:off x="8069325" y="6653841"/>
            <a:ext cx="3797898" cy="205121"/>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333">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42196518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ounded Rectangle 14"/>
          <p:cNvSpPr/>
          <p:nvPr userDrawn="1"/>
        </p:nvSpPr>
        <p:spPr>
          <a:xfrm>
            <a:off x="220133" y="6653214"/>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2400"/>
          </a:p>
        </p:txBody>
      </p:sp>
      <p:sp>
        <p:nvSpPr>
          <p:cNvPr id="5" name="Date Placeholder 2"/>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04E9227-E274-4440-BA8E-C7106F132587}" type="datetime1">
              <a:rPr lang="en-AU" altLang="en-US"/>
              <a:pPr/>
              <a:t>26/09/2023</a:t>
            </a:fld>
            <a:endParaRPr lang="en-AU" altLang="en-US"/>
          </a:p>
        </p:txBody>
      </p:sp>
      <p:sp>
        <p:nvSpPr>
          <p:cNvPr id="6" name="Footer Placeholder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7" name="Slide Number Placeholder 4"/>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51FF73E-AFE6-47C7-B9BC-46EA8BF16127}" type="slidenum">
              <a:rPr lang="en-AU" altLang="en-US"/>
              <a:pPr/>
              <a:t>‹#›</a:t>
            </a:fld>
            <a:endParaRPr lang="en-AU" altLang="en-US"/>
          </a:p>
        </p:txBody>
      </p:sp>
      <p:pic>
        <p:nvPicPr>
          <p:cNvPr id="8"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3"/>
          <p:cNvSpPr>
            <a:spLocks/>
          </p:cNvSpPr>
          <p:nvPr userDrawn="1"/>
        </p:nvSpPr>
        <p:spPr bwMode="auto">
          <a:xfrm>
            <a:off x="8069325" y="6653841"/>
            <a:ext cx="3797898" cy="205121"/>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333">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687983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13E340F-5EFB-4B8A-861C-687F7FD9665F}" type="datetimeFigureOut">
              <a:rPr lang="en-AU" smtClean="0"/>
              <a:t>26/09/2023</a:t>
            </a:fld>
            <a:endParaRPr lang="en-AU"/>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5A89FAD-97C8-4A74-8245-E701BF05CAE8}" type="slidenum">
              <a:rPr lang="en-AU" smtClean="0"/>
              <a:t>‹#›</a:t>
            </a:fld>
            <a:endParaRPr lang="en-AU"/>
          </a:p>
        </p:txBody>
      </p:sp>
    </p:spTree>
    <p:extLst>
      <p:ext uri="{BB962C8B-B14F-4D97-AF65-F5344CB8AC3E}">
        <p14:creationId xmlns:p14="http://schemas.microsoft.com/office/powerpoint/2010/main" val="8837184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53FD603-11F7-B685-653C-D628F84533BC}"/>
              </a:ext>
            </a:extLst>
          </p:cNvPr>
          <p:cNvSpPr>
            <a:spLocks noGrp="1"/>
          </p:cNvSpPr>
          <p:nvPr>
            <p:ph type="dt" sz="half" idx="10"/>
          </p:nvPr>
        </p:nvSpPr>
        <p:spPr/>
        <p:txBody>
          <a:bodyPr/>
          <a:lstStyle/>
          <a:p>
            <a:fld id="{1BEFDEF2-FD73-6048-98D7-5A2062F3CB27}" type="datetimeFigureOut">
              <a:rPr lang="en-US" smtClean="0"/>
              <a:t>26-Sep-23</a:t>
            </a:fld>
            <a:endParaRPr lang="en-US"/>
          </a:p>
        </p:txBody>
      </p:sp>
      <p:sp>
        <p:nvSpPr>
          <p:cNvPr id="3" name="Footer Placeholder 2">
            <a:extLst>
              <a:ext uri="{FF2B5EF4-FFF2-40B4-BE49-F238E27FC236}">
                <a16:creationId xmlns="" xmlns:a16="http://schemas.microsoft.com/office/drawing/2014/main" id="{B5D59AF4-2CC4-3B6B-F663-3C1D19CAA8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F6B7FE51-5B1E-3D72-A4AA-953B4D4C0E8D}"/>
              </a:ext>
            </a:extLst>
          </p:cNvPr>
          <p:cNvSpPr>
            <a:spLocks noGrp="1"/>
          </p:cNvSpPr>
          <p:nvPr>
            <p:ph type="sldNum" sz="quarter" idx="12"/>
          </p:nvPr>
        </p:nvSpPr>
        <p:spPr/>
        <p:txBody>
          <a:bodyPr/>
          <a:lstStyle/>
          <a:p>
            <a:fld id="{3342165C-A91B-BF46-B17E-8A76F4B51C4E}" type="slidenum">
              <a:rPr lang="en-US" smtClean="0"/>
              <a:t>‹#›</a:t>
            </a:fld>
            <a:endParaRPr lang="en-US"/>
          </a:p>
        </p:txBody>
      </p:sp>
    </p:spTree>
    <p:extLst>
      <p:ext uri="{BB962C8B-B14F-4D97-AF65-F5344CB8AC3E}">
        <p14:creationId xmlns:p14="http://schemas.microsoft.com/office/powerpoint/2010/main" val="28015812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0A1DFDA-BDC2-4F95-B27E-C608D7138AE6}" type="datetimeFigureOut">
              <a:rPr lang="en-AU" smtClean="0">
                <a:solidFill>
                  <a:prstClr val="black">
                    <a:tint val="75000"/>
                  </a:prstClr>
                </a:solidFill>
              </a:rPr>
              <a:pPr/>
              <a:t>26/09/2023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1F69E2E0-CE29-4501-9C8D-D3FC30BC14F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6171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607"/>
            <a:ext cx="10972800" cy="1143000"/>
          </a:xfrm>
        </p:spPr>
        <p:txBody>
          <a:bodyPr>
            <a:normAutofit/>
          </a:bodyPr>
          <a:lstStyle>
            <a:lvl1pPr>
              <a:defRPr sz="3733"/>
            </a:lvl1pPr>
          </a:lstStyle>
          <a:p>
            <a:r>
              <a:rPr lang="en-US"/>
              <a:t>Click to edit Master title style</a:t>
            </a:r>
            <a:endParaRPr lang="en-AU"/>
          </a:p>
        </p:txBody>
      </p:sp>
      <p:sp>
        <p:nvSpPr>
          <p:cNvPr id="3" name="Content Placeholder 2"/>
          <p:cNvSpPr>
            <a:spLocks noGrp="1"/>
          </p:cNvSpPr>
          <p:nvPr>
            <p:ph idx="1"/>
          </p:nvPr>
        </p:nvSpPr>
        <p:spPr>
          <a:xfrm>
            <a:off x="609600" y="1211890"/>
            <a:ext cx="10972800" cy="5001420"/>
          </a:xfrm>
        </p:spPr>
        <p:txBody>
          <a:bodyPr>
            <a:normAutofit/>
          </a:bodyPr>
          <a:lstStyle>
            <a:lvl1pPr marL="609585" indent="-609585">
              <a:buFont typeface="Wingdings" panose="05000000000000000000" pitchFamily="2" charset="2"/>
              <a:buChar char="§"/>
              <a:defRPr sz="2667"/>
            </a:lvl1pPr>
            <a:lvl2pPr marL="990575" indent="-380990">
              <a:buFont typeface="Courier New" panose="02070309020205020404" pitchFamily="49" charset="0"/>
              <a:buChar char="o"/>
              <a:defRPr sz="2400"/>
            </a:lvl2pPr>
            <a:lvl3pPr>
              <a:defRPr sz="2133"/>
            </a:lvl3pPr>
            <a:lvl4pPr>
              <a:defRPr sz="1867"/>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0A1DFDA-BDC2-4F95-B27E-C608D7138AE6}" type="datetimeFigureOut">
              <a:rPr lang="en-AU" smtClean="0">
                <a:solidFill>
                  <a:prstClr val="black">
                    <a:tint val="75000"/>
                  </a:prstClr>
                </a:solidFill>
              </a:rPr>
              <a:pPr/>
              <a:t>26/09/2023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1F69E2E0-CE29-4501-9C8D-D3FC30BC14F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764353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A1DFDA-BDC2-4F95-B27E-C608D7138AE6}" type="datetimeFigureOut">
              <a:rPr lang="en-AU" smtClean="0">
                <a:solidFill>
                  <a:prstClr val="black">
                    <a:tint val="75000"/>
                  </a:prstClr>
                </a:solidFill>
              </a:rPr>
              <a:pPr/>
              <a:t>26/09/2023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1F69E2E0-CE29-4501-9C8D-D3FC30BC14F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619522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xmlns="" id="{61582016-5696-4A93-887F-BBB3B9002FE5}"/>
              </a:ext>
            </a:extLst>
          </p:cNvPr>
          <p:cNvSpPr>
            <a:spLocks noGrp="1"/>
          </p:cNvSpPr>
          <p:nvPr>
            <p:ph type="dt" sz="half" idx="10"/>
          </p:nvPr>
        </p:nvSpPr>
        <p:spPr/>
        <p:txBody>
          <a:bodyPr/>
          <a:lstStyle/>
          <a:p>
            <a:fld id="{B2497495-0637-405E-AE64-5CC7506D51F5}" type="datetime1">
              <a:rPr lang="en-US" smtClean="0"/>
              <a:t>26-Sep-23</a:t>
            </a:fld>
            <a:endParaRPr lang="en-US" dirty="0"/>
          </a:p>
        </p:txBody>
      </p:sp>
      <p:sp>
        <p:nvSpPr>
          <p:cNvPr id="9" name="Footer Placeholder 8">
            <a:extLst>
              <a:ext uri="{FF2B5EF4-FFF2-40B4-BE49-F238E27FC236}">
                <a16:creationId xmlns:a16="http://schemas.microsoft.com/office/drawing/2014/main" xmlns=""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0A1DFDA-BDC2-4F95-B27E-C608D7138AE6}" type="datetimeFigureOut">
              <a:rPr lang="en-AU" smtClean="0">
                <a:solidFill>
                  <a:prstClr val="black">
                    <a:tint val="75000"/>
                  </a:prstClr>
                </a:solidFill>
              </a:rPr>
              <a:pPr/>
              <a:t>26/09/2023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1F69E2E0-CE29-4501-9C8D-D3FC30BC14F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633519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0A1DFDA-BDC2-4F95-B27E-C608D7138AE6}" type="datetimeFigureOut">
              <a:rPr lang="en-AU" smtClean="0">
                <a:solidFill>
                  <a:prstClr val="black">
                    <a:tint val="75000"/>
                  </a:prstClr>
                </a:solidFill>
              </a:rPr>
              <a:pPr/>
              <a:t>26/09/2023</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1F69E2E0-CE29-4501-9C8D-D3FC30BC14F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7737919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384"/>
            <a:ext cx="10972800" cy="1143000"/>
          </a:xfrm>
        </p:spPr>
        <p:txBody>
          <a:bodyPr>
            <a:normAutofit/>
          </a:bodyPr>
          <a:lstStyle>
            <a:lvl1pPr>
              <a:defRPr sz="3733"/>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80A1DFDA-BDC2-4F95-B27E-C608D7138AE6}" type="datetimeFigureOut">
              <a:rPr lang="en-AU" smtClean="0">
                <a:solidFill>
                  <a:prstClr val="black">
                    <a:tint val="75000"/>
                  </a:prstClr>
                </a:solidFill>
              </a:rPr>
              <a:pPr/>
              <a:t>26/09/2023</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1F69E2E0-CE29-4501-9C8D-D3FC30BC14F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9233862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1DFDA-BDC2-4F95-B27E-C608D7138AE6}" type="datetimeFigureOut">
              <a:rPr lang="en-AU" smtClean="0">
                <a:solidFill>
                  <a:prstClr val="black">
                    <a:tint val="75000"/>
                  </a:prstClr>
                </a:solidFill>
              </a:rPr>
              <a:pPr/>
              <a:t>26/09/2023</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1F69E2E0-CE29-4501-9C8D-D3FC30BC14F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6275177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endParaRPr lang="en-AU"/>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0A1DFDA-BDC2-4F95-B27E-C608D7138AE6}" type="datetimeFigureOut">
              <a:rPr lang="en-AU" smtClean="0">
                <a:solidFill>
                  <a:prstClr val="black">
                    <a:tint val="75000"/>
                  </a:prstClr>
                </a:solidFill>
              </a:rPr>
              <a:pPr/>
              <a:t>26/09/2023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1F69E2E0-CE29-4501-9C8D-D3FC30BC14F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6158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0A1DFDA-BDC2-4F95-B27E-C608D7138AE6}" type="datetimeFigureOut">
              <a:rPr lang="en-AU" smtClean="0">
                <a:solidFill>
                  <a:prstClr val="black">
                    <a:tint val="75000"/>
                  </a:prstClr>
                </a:solidFill>
              </a:rPr>
              <a:pPr/>
              <a:t>26/09/2023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1F69E2E0-CE29-4501-9C8D-D3FC30BC14F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161032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0A1DFDA-BDC2-4F95-B27E-C608D7138AE6}" type="datetimeFigureOut">
              <a:rPr lang="en-AU" smtClean="0">
                <a:solidFill>
                  <a:prstClr val="black">
                    <a:tint val="75000"/>
                  </a:prstClr>
                </a:solidFill>
              </a:rPr>
              <a:pPr/>
              <a:t>26/09/2023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1F69E2E0-CE29-4501-9C8D-D3FC30BC14F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1508784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0A1DFDA-BDC2-4F95-B27E-C608D7138AE6}" type="datetimeFigureOut">
              <a:rPr lang="en-AU" smtClean="0">
                <a:solidFill>
                  <a:prstClr val="black">
                    <a:tint val="75000"/>
                  </a:prstClr>
                </a:solidFill>
              </a:rPr>
              <a:pPr/>
              <a:t>26/09/2023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1F69E2E0-CE29-4501-9C8D-D3FC30BC14F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090973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2032000" y="6573839"/>
            <a:ext cx="8128000" cy="338554"/>
          </a:xfrm>
          <a:prstGeom prst="rect">
            <a:avLst/>
          </a:prstGeom>
          <a:noFill/>
          <a:ln>
            <a:noFill/>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600" b="1">
                <a:solidFill>
                  <a:srgbClr val="134679"/>
                </a:solidFill>
              </a:rPr>
              <a:t>© Global Initiative for Asthma</a:t>
            </a:r>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l="4451" t="3503" r="4276" b="2338"/>
          <a:stretch>
            <a:fillRect/>
          </a:stretch>
        </p:blipFill>
        <p:spPr bwMode="auto">
          <a:xfrm>
            <a:off x="209551" y="100013"/>
            <a:ext cx="11808883" cy="67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p:cNvSpPr>
          <p:nvPr userDrawn="1"/>
        </p:nvSpPr>
        <p:spPr bwMode="auto">
          <a:xfrm>
            <a:off x="239184" y="4217988"/>
            <a:ext cx="1175173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884"/>
              </a:spcBef>
            </a:pPr>
            <a:r>
              <a:rPr lang="en-US" altLang="en-US" sz="3333">
                <a:solidFill>
                  <a:srgbClr val="134679"/>
                </a:solidFill>
                <a:cs typeface="Arial" pitchFamily="34" charset="0"/>
                <a:sym typeface="Arial" pitchFamily="34" charset="0"/>
              </a:rPr>
              <a:t>GINA Global Strategy for Asthma </a:t>
            </a:r>
            <a:br>
              <a:rPr lang="en-US" altLang="en-US" sz="3333">
                <a:solidFill>
                  <a:srgbClr val="134679"/>
                </a:solidFill>
                <a:cs typeface="Arial" pitchFamily="34" charset="0"/>
                <a:sym typeface="Arial" pitchFamily="34" charset="0"/>
              </a:rPr>
            </a:br>
            <a:r>
              <a:rPr lang="en-US" altLang="en-US" sz="3333">
                <a:solidFill>
                  <a:srgbClr val="134679"/>
                </a:solidFill>
                <a:cs typeface="Arial" pitchFamily="34" charset="0"/>
                <a:sym typeface="Arial" pitchFamily="34" charset="0"/>
              </a:rPr>
              <a:t>Management and Prevention</a:t>
            </a:r>
          </a:p>
        </p:txBody>
      </p:sp>
      <p:sp>
        <p:nvSpPr>
          <p:cNvPr id="2" name="Title 1"/>
          <p:cNvSpPr>
            <a:spLocks noGrp="1"/>
          </p:cNvSpPr>
          <p:nvPr>
            <p:ph type="ctrTitle"/>
          </p:nvPr>
        </p:nvSpPr>
        <p:spPr>
          <a:xfrm>
            <a:off x="914400" y="778722"/>
            <a:ext cx="10363200" cy="1470025"/>
          </a:xfrm>
          <a:prstGeom prst="rect">
            <a:avLst/>
          </a:prstGeom>
          <a:noFill/>
        </p:spPr>
        <p:txBody>
          <a:bodyPr>
            <a:normAutofit/>
          </a:bodyPr>
          <a:lstStyle>
            <a:lvl1pPr>
              <a:defRPr sz="4267">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pic>
        <p:nvPicPr>
          <p:cNvPr id="7"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231904" y="2564904"/>
            <a:ext cx="1514083" cy="15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26124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extBox 1"/>
          <p:cNvSpPr txBox="1">
            <a:spLocks noChangeArrowheads="1"/>
          </p:cNvSpPr>
          <p:nvPr userDrawn="1"/>
        </p:nvSpPr>
        <p:spPr bwMode="auto">
          <a:xfrm>
            <a:off x="2032000" y="6573073"/>
            <a:ext cx="81280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a:t>
            </a:r>
          </a:p>
        </p:txBody>
      </p:sp>
      <p:pic>
        <p:nvPicPr>
          <p:cNvPr id="9" name="Picture 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51" t="3504" r="4276" b="2338"/>
          <a:stretch/>
        </p:blipFill>
        <p:spPr bwMode="auto">
          <a:xfrm>
            <a:off x="210555" y="99940"/>
            <a:ext cx="11808000" cy="676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a:tailEnd/>
              </a14:hiddenLine>
            </a:ext>
          </a:extLst>
        </p:spPr>
      </p:pic>
      <p:sp>
        <p:nvSpPr>
          <p:cNvPr id="2" name="Title 1"/>
          <p:cNvSpPr>
            <a:spLocks noGrp="1"/>
          </p:cNvSpPr>
          <p:nvPr>
            <p:ph type="ctrTitle"/>
          </p:nvPr>
        </p:nvSpPr>
        <p:spPr>
          <a:xfrm>
            <a:off x="914400" y="778722"/>
            <a:ext cx="103632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3" name="Rectangle 7"/>
          <p:cNvSpPr>
            <a:spLocks/>
          </p:cNvSpPr>
          <p:nvPr userDrawn="1"/>
        </p:nvSpPr>
        <p:spPr bwMode="auto">
          <a:xfrm>
            <a:off x="238688" y="4218334"/>
            <a:ext cx="11751733" cy="96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500" dirty="0">
                <a:solidFill>
                  <a:srgbClr val="134679"/>
                </a:solidFill>
                <a:latin typeface="Arial" charset="0"/>
                <a:cs typeface="Arial" charset="0"/>
                <a:sym typeface="Arial" charset="0"/>
              </a:rPr>
              <a:t>GINA Global Strategy for Asthma </a:t>
            </a:r>
            <a:br>
              <a:rPr lang="en-US" altLang="en-US" sz="2500" dirty="0">
                <a:solidFill>
                  <a:srgbClr val="134679"/>
                </a:solidFill>
                <a:latin typeface="Arial" charset="0"/>
                <a:cs typeface="Arial" charset="0"/>
                <a:sym typeface="Arial" charset="0"/>
              </a:rPr>
            </a:br>
            <a:r>
              <a:rPr lang="en-US" altLang="en-US" sz="2500" dirty="0">
                <a:solidFill>
                  <a:srgbClr val="134679"/>
                </a:solidFill>
                <a:latin typeface="Arial" charset="0"/>
                <a:cs typeface="Arial" charset="0"/>
                <a:sym typeface="Arial" charset="0"/>
              </a:rPr>
              <a:t>Management and Prevention 2014</a:t>
            </a:r>
          </a:p>
        </p:txBody>
      </p:sp>
      <p:pic>
        <p:nvPicPr>
          <p:cNvPr id="14"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04980" y="2409550"/>
            <a:ext cx="2275417"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a:tailEnd/>
              </a14:hiddenLine>
            </a:ext>
          </a:extLst>
        </p:spPr>
      </p:pic>
      <p:sp>
        <p:nvSpPr>
          <p:cNvPr id="3" name="TextBox 2"/>
          <p:cNvSpPr txBox="1"/>
          <p:nvPr userDrawn="1"/>
        </p:nvSpPr>
        <p:spPr>
          <a:xfrm>
            <a:off x="1201531" y="5183534"/>
            <a:ext cx="9435548" cy="923330"/>
          </a:xfrm>
          <a:prstGeom prst="rect">
            <a:avLst/>
          </a:prstGeom>
          <a:noFill/>
        </p:spPr>
        <p:txBody>
          <a:bodyPr wrap="square" rtlCol="0">
            <a:spAutoFit/>
          </a:bodyPr>
          <a:lstStyle/>
          <a:p>
            <a:r>
              <a:rPr lang="en-US" sz="1800" dirty="0">
                <a:solidFill>
                  <a:srgbClr val="134679"/>
                </a:solidFill>
              </a:rPr>
              <a:t>This slide set is restricted for academic and educational purposes only.  Use of the slide set, or of individual slides, for commercial or promotional purposes requires approval from GINA. </a:t>
            </a:r>
            <a:endParaRPr lang="en-AU" sz="1800" dirty="0">
              <a:solidFill>
                <a:prstClr val="black"/>
              </a:solidFill>
            </a:endParaRPr>
          </a:p>
        </p:txBody>
      </p:sp>
    </p:spTree>
    <p:extLst>
      <p:ext uri="{BB962C8B-B14F-4D97-AF65-F5344CB8AC3E}">
        <p14:creationId xmlns:p14="http://schemas.microsoft.com/office/powerpoint/2010/main" val="3597499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26-Sep-23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2534" y="-165100"/>
            <a:ext cx="12937067" cy="718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17960695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5" name="Rounded Rectangle 14"/>
          <p:cNvSpPr/>
          <p:nvPr userDrawn="1"/>
        </p:nvSpPr>
        <p:spPr>
          <a:xfrm>
            <a:off x="219397" y="6652582"/>
            <a:ext cx="1176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prstClr val="white"/>
              </a:solidFill>
            </a:endParaRPr>
          </a:p>
        </p:txBody>
      </p:sp>
      <p:sp>
        <p:nvSpPr>
          <p:cNvPr id="3" name="Content Placeholder 2"/>
          <p:cNvSpPr>
            <a:spLocks noGrp="1"/>
          </p:cNvSpPr>
          <p:nvPr>
            <p:ph idx="1"/>
          </p:nvPr>
        </p:nvSpPr>
        <p:spPr>
          <a:xfrm>
            <a:off x="609600" y="1192696"/>
            <a:ext cx="11369797" cy="5208104"/>
          </a:xfrm>
          <a:prstGeom prst="rect">
            <a:avLst/>
          </a:prstGeom>
        </p:spPr>
        <p:txBody>
          <a:bodyPr>
            <a:normAutofit/>
          </a:bodyPr>
          <a:lstStyle>
            <a:lvl1pPr marL="342900" indent="-342900">
              <a:buClr>
                <a:srgbClr val="F79646"/>
              </a:buClr>
              <a:buSzPct val="80000"/>
              <a:buFont typeface="Wingdings" panose="05000000000000000000" pitchFamily="2" charset="2"/>
              <a:buChar char=""/>
              <a:defRPr sz="2200" baseline="0">
                <a:solidFill>
                  <a:srgbClr val="07192B"/>
                </a:solidFill>
                <a:latin typeface="Arial" panose="020B0604020202020204" pitchFamily="34" charset="0"/>
                <a:cs typeface="Arial" panose="020B0604020202020204" pitchFamily="34" charset="0"/>
              </a:defRPr>
            </a:lvl1pPr>
            <a:lvl2pPr marL="742950" indent="-285750">
              <a:buClr>
                <a:srgbClr val="F79646"/>
              </a:buClr>
              <a:buFont typeface="Wingdings" panose="05000000000000000000" pitchFamily="2" charset="2"/>
              <a:buChar char="§"/>
              <a:defRPr sz="2000">
                <a:solidFill>
                  <a:srgbClr val="134679"/>
                </a:solidFill>
                <a:latin typeface="Arial" panose="020B0604020202020204" pitchFamily="34" charset="0"/>
                <a:cs typeface="Arial" panose="020B0604020202020204" pitchFamily="34" charset="0"/>
              </a:defRPr>
            </a:lvl2pPr>
            <a:lvl3pPr>
              <a:buClr>
                <a:srgbClr val="F79646"/>
              </a:buClr>
              <a:defRPr sz="1800">
                <a:solidFill>
                  <a:srgbClr val="134679"/>
                </a:solidFill>
                <a:latin typeface="Arial" panose="020B0604020202020204" pitchFamily="34" charset="0"/>
                <a:cs typeface="Arial" panose="020B0604020202020204" pitchFamily="34" charset="0"/>
              </a:defRPr>
            </a:lvl3pPr>
            <a:lvl4pPr>
              <a:buClr>
                <a:srgbClr val="F79646"/>
              </a:buClr>
              <a:defRPr sz="1600">
                <a:solidFill>
                  <a:srgbClr val="134679"/>
                </a:solidFill>
                <a:latin typeface="Arial" panose="020B0604020202020204" pitchFamily="34" charset="0"/>
                <a:cs typeface="Arial" panose="020B0604020202020204" pitchFamily="34" charset="0"/>
              </a:defRPr>
            </a:lvl4pPr>
            <a:lvl5pPr>
              <a:buClr>
                <a:srgbClr val="F79646"/>
              </a:buClr>
              <a:defRPr sz="1600">
                <a:solidFill>
                  <a:srgbClr val="134679"/>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9B53804-EED5-4ABA-A7B2-EF2D5F7C27F9}" type="datetimeFigureOut">
              <a:rPr lang="en-AU" smtClean="0">
                <a:solidFill>
                  <a:prstClr val="black"/>
                </a:solidFill>
              </a:rPr>
              <a:pPr/>
              <a:t>26/09/2023</a:t>
            </a:fld>
            <a:endParaRPr lang="en-AU">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pic>
        <p:nvPicPr>
          <p:cNvPr id="9"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2464" y="139701"/>
            <a:ext cx="11760000" cy="15004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4453" y="184799"/>
            <a:ext cx="1291896" cy="994646"/>
          </a:xfrm>
          <a:prstGeom prst="rect">
            <a:avLst/>
          </a:prstGeom>
        </p:spPr>
      </p:pic>
      <p:sp>
        <p:nvSpPr>
          <p:cNvPr id="14" name="Rectangle 23"/>
          <p:cNvSpPr>
            <a:spLocks/>
          </p:cNvSpPr>
          <p:nvPr userDrawn="1"/>
        </p:nvSpPr>
        <p:spPr bwMode="auto">
          <a:xfrm>
            <a:off x="9856726" y="6679456"/>
            <a:ext cx="1654299"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dirty="0">
                <a:solidFill>
                  <a:srgbClr val="FFFFFF"/>
                </a:solidFill>
                <a:latin typeface="Arial" charset="0"/>
                <a:cs typeface="Arial" charset="0"/>
                <a:sym typeface="Arial" charset="0"/>
              </a:rPr>
              <a:t>© Global Initiative for Asthma</a:t>
            </a:r>
          </a:p>
        </p:txBody>
      </p:sp>
      <p:sp>
        <p:nvSpPr>
          <p:cNvPr id="2" name="Title 1"/>
          <p:cNvSpPr>
            <a:spLocks noGrp="1"/>
          </p:cNvSpPr>
          <p:nvPr>
            <p:ph type="title"/>
          </p:nvPr>
        </p:nvSpPr>
        <p:spPr>
          <a:xfrm>
            <a:off x="229706" y="251382"/>
            <a:ext cx="10106991"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2874349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Rounded Rectangle 14"/>
          <p:cNvSpPr/>
          <p:nvPr userDrawn="1"/>
        </p:nvSpPr>
        <p:spPr>
          <a:xfrm>
            <a:off x="219397" y="6652582"/>
            <a:ext cx="1176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prstClr val="white"/>
              </a:solidFill>
            </a:endParaRP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9B53804-EED5-4ABA-A7B2-EF2D5F7C27F9}" type="datetimeFigureOut">
              <a:rPr lang="en-AU" smtClean="0">
                <a:solidFill>
                  <a:prstClr val="black"/>
                </a:solidFill>
              </a:rPr>
              <a:pPr/>
              <a:t>26/09/2023</a:t>
            </a:fld>
            <a:endParaRPr lang="en-AU">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pic>
        <p:nvPicPr>
          <p:cNvPr id="9"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2464" y="139701"/>
            <a:ext cx="11760000" cy="15004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9856726" y="6679456"/>
            <a:ext cx="1654299"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229706" y="251382"/>
            <a:ext cx="10131377"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4453" y="184799"/>
            <a:ext cx="1291896" cy="994646"/>
          </a:xfrm>
          <a:prstGeom prst="rect">
            <a:avLst/>
          </a:prstGeom>
        </p:spPr>
      </p:pic>
    </p:spTree>
    <p:extLst>
      <p:ext uri="{BB962C8B-B14F-4D97-AF65-F5344CB8AC3E}">
        <p14:creationId xmlns:p14="http://schemas.microsoft.com/office/powerpoint/2010/main" val="20726591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a:prstGeom prst="rect">
            <a:avLst/>
          </a:prstGeo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a:prstGeom prst="rect">
            <a:avLst/>
          </a:prstGeo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a:xfrm>
            <a:off x="4775200" y="6305550"/>
            <a:ext cx="2844800" cy="476250"/>
          </a:xfrm>
          <a:prstGeom prst="rect">
            <a:avLst/>
          </a:prstGeom>
        </p:spPr>
        <p:txBody>
          <a:bodyPr/>
          <a:lstStyle/>
          <a:p>
            <a:endParaRPr lang="en-US">
              <a:solidFill>
                <a:prstClr val="black"/>
              </a:solidFill>
            </a:endParaRPr>
          </a:p>
        </p:txBody>
      </p:sp>
      <p:sp>
        <p:nvSpPr>
          <p:cNvPr id="10" name="Slide Number Placeholder 9"/>
          <p:cNvSpPr>
            <a:spLocks noGrp="1"/>
          </p:cNvSpPr>
          <p:nvPr>
            <p:ph type="sldNum" sz="quarter" idx="12"/>
          </p:nvPr>
        </p:nvSpPr>
        <p:spPr>
          <a:xfrm>
            <a:off x="11484864" y="6305550"/>
            <a:ext cx="609600" cy="476250"/>
          </a:xfrm>
          <a:prstGeom prst="rect">
            <a:avLst/>
          </a:prstGeom>
        </p:spPr>
        <p:txBody>
          <a:bodyPr/>
          <a:lstStyle/>
          <a:p>
            <a:fld id="{B8D51E5C-EF88-48B5-B930-1AA1FFD6F4B6}" type="slidenum">
              <a:rPr lang="en-US" smtClean="0">
                <a:solidFill>
                  <a:prstClr val="black"/>
                </a:solidFill>
              </a:rPr>
              <a:pPr/>
              <a:t>‹#›</a:t>
            </a:fld>
            <a:endParaRPr lang="en-US" dirty="0">
              <a:solidFill>
                <a:prstClr val="black"/>
              </a:solidFill>
            </a:endParaRPr>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Tree>
    <p:extLst>
      <p:ext uri="{BB962C8B-B14F-4D97-AF65-F5344CB8AC3E}">
        <p14:creationId xmlns:p14="http://schemas.microsoft.com/office/powerpoint/2010/main" val="800758816"/>
      </p:ext>
    </p:extLst>
  </p:cSld>
  <p:clrMapOvr>
    <a:masterClrMapping/>
  </p:clrMapOvr>
  <p:transition spd="med">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8" name="TextBox 1"/>
          <p:cNvSpPr txBox="1">
            <a:spLocks noChangeArrowheads="1"/>
          </p:cNvSpPr>
          <p:nvPr userDrawn="1"/>
        </p:nvSpPr>
        <p:spPr bwMode="auto">
          <a:xfrm>
            <a:off x="2032000" y="6573073"/>
            <a:ext cx="81280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a:t>
            </a:r>
          </a:p>
        </p:txBody>
      </p:sp>
      <p:pic>
        <p:nvPicPr>
          <p:cNvPr id="9" name="Picture 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51" t="3504" r="4276" b="2338"/>
          <a:stretch/>
        </p:blipFill>
        <p:spPr bwMode="auto">
          <a:xfrm>
            <a:off x="210555" y="99940"/>
            <a:ext cx="11808000" cy="676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a:tailEnd/>
              </a14:hiddenLine>
            </a:ext>
          </a:extLst>
        </p:spPr>
      </p:pic>
      <p:sp>
        <p:nvSpPr>
          <p:cNvPr id="2" name="Title 1"/>
          <p:cNvSpPr>
            <a:spLocks noGrp="1"/>
          </p:cNvSpPr>
          <p:nvPr>
            <p:ph type="ctrTitle"/>
          </p:nvPr>
        </p:nvSpPr>
        <p:spPr>
          <a:xfrm>
            <a:off x="914400" y="778722"/>
            <a:ext cx="103632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3" name="Rectangle 7"/>
          <p:cNvSpPr>
            <a:spLocks/>
          </p:cNvSpPr>
          <p:nvPr userDrawn="1"/>
        </p:nvSpPr>
        <p:spPr bwMode="auto">
          <a:xfrm>
            <a:off x="238688" y="4218334"/>
            <a:ext cx="11751733" cy="96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500" dirty="0">
                <a:solidFill>
                  <a:srgbClr val="134679"/>
                </a:solidFill>
                <a:latin typeface="Arial" charset="0"/>
                <a:cs typeface="Arial" charset="0"/>
                <a:sym typeface="Arial" charset="0"/>
              </a:rPr>
              <a:t>GINA Global Strategy for Asthma </a:t>
            </a:r>
            <a:br>
              <a:rPr lang="en-US" altLang="en-US" sz="2500" dirty="0">
                <a:solidFill>
                  <a:srgbClr val="134679"/>
                </a:solidFill>
                <a:latin typeface="Arial" charset="0"/>
                <a:cs typeface="Arial" charset="0"/>
                <a:sym typeface="Arial" charset="0"/>
              </a:rPr>
            </a:br>
            <a:r>
              <a:rPr lang="en-US" altLang="en-US" sz="2500" dirty="0">
                <a:solidFill>
                  <a:srgbClr val="134679"/>
                </a:solidFill>
                <a:latin typeface="Arial" charset="0"/>
                <a:cs typeface="Arial" charset="0"/>
                <a:sym typeface="Arial" charset="0"/>
              </a:rPr>
              <a:t>Management and Prevention 2014</a:t>
            </a:r>
          </a:p>
        </p:txBody>
      </p:sp>
      <p:pic>
        <p:nvPicPr>
          <p:cNvPr id="14"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04980" y="2409550"/>
            <a:ext cx="2275417"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a:tailEnd/>
              </a14:hiddenLine>
            </a:ext>
          </a:extLst>
        </p:spPr>
      </p:pic>
      <p:sp>
        <p:nvSpPr>
          <p:cNvPr id="3" name="TextBox 2"/>
          <p:cNvSpPr txBox="1"/>
          <p:nvPr userDrawn="1"/>
        </p:nvSpPr>
        <p:spPr>
          <a:xfrm>
            <a:off x="1201531" y="5183534"/>
            <a:ext cx="9435548" cy="923330"/>
          </a:xfrm>
          <a:prstGeom prst="rect">
            <a:avLst/>
          </a:prstGeom>
          <a:noFill/>
        </p:spPr>
        <p:txBody>
          <a:bodyPr wrap="square" rtlCol="0">
            <a:spAutoFit/>
          </a:bodyPr>
          <a:lstStyle/>
          <a:p>
            <a:r>
              <a:rPr lang="en-US" sz="1800" dirty="0">
                <a:solidFill>
                  <a:srgbClr val="134679"/>
                </a:solidFill>
              </a:rPr>
              <a:t>This slide set is restricted for academic and educational purposes only.  Use of the slide set, or of individual slides, for commercial or promotional purposes requires approval from GINA. </a:t>
            </a:r>
            <a:endParaRPr lang="en-AU" sz="1800" dirty="0">
              <a:solidFill>
                <a:prstClr val="black"/>
              </a:solidFill>
            </a:endParaRPr>
          </a:p>
        </p:txBody>
      </p:sp>
    </p:spTree>
    <p:extLst>
      <p:ext uri="{BB962C8B-B14F-4D97-AF65-F5344CB8AC3E}">
        <p14:creationId xmlns:p14="http://schemas.microsoft.com/office/powerpoint/2010/main" val="1881667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4994" name="Line 2"/>
          <p:cNvSpPr>
            <a:spLocks noChangeShapeType="1"/>
          </p:cNvSpPr>
          <p:nvPr/>
        </p:nvSpPr>
        <p:spPr bwMode="auto">
          <a:xfrm>
            <a:off x="9753600" y="1066800"/>
            <a:ext cx="0" cy="44958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1800">
              <a:solidFill>
                <a:srgbClr val="FFFFCC"/>
              </a:solidFill>
            </a:endParaRPr>
          </a:p>
        </p:txBody>
      </p:sp>
      <p:sp>
        <p:nvSpPr>
          <p:cNvPr id="84995" name="Rectangle 3"/>
          <p:cNvSpPr>
            <a:spLocks noGrp="1" noChangeArrowheads="1"/>
          </p:cNvSpPr>
          <p:nvPr>
            <p:ph type="ctrTitle"/>
          </p:nvPr>
        </p:nvSpPr>
        <p:spPr>
          <a:xfrm>
            <a:off x="421217" y="466725"/>
            <a:ext cx="9042400" cy="2133600"/>
          </a:xfrm>
        </p:spPr>
        <p:txBody>
          <a:bodyPr/>
          <a:lstStyle>
            <a:lvl1pPr algn="r">
              <a:defRPr sz="4800"/>
            </a:lvl1pPr>
          </a:lstStyle>
          <a:p>
            <a:r>
              <a:rPr lang="en-US" altLang="en-US"/>
              <a:t>Click to edit Master title style</a:t>
            </a:r>
          </a:p>
        </p:txBody>
      </p:sp>
      <p:sp>
        <p:nvSpPr>
          <p:cNvPr id="84996" name="Rectangle 4"/>
          <p:cNvSpPr>
            <a:spLocks noGrp="1" noChangeArrowheads="1"/>
          </p:cNvSpPr>
          <p:nvPr>
            <p:ph type="subTitle" idx="1"/>
          </p:nvPr>
        </p:nvSpPr>
        <p:spPr>
          <a:xfrm>
            <a:off x="1132417" y="3049588"/>
            <a:ext cx="83312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84997" name="Rectangle 5"/>
          <p:cNvSpPr>
            <a:spLocks noGrp="1" noChangeArrowheads="1"/>
          </p:cNvSpPr>
          <p:nvPr>
            <p:ph type="dt" sz="half" idx="2"/>
          </p:nvPr>
        </p:nvSpPr>
        <p:spPr/>
        <p:txBody>
          <a:bodyPr/>
          <a:lstStyle>
            <a:lvl1pPr>
              <a:defRPr/>
            </a:lvl1pPr>
          </a:lstStyle>
          <a:p>
            <a:endParaRPr lang="en-US" altLang="en-US">
              <a:solidFill>
                <a:srgbClr val="FFFFCC"/>
              </a:solidFill>
            </a:endParaRPr>
          </a:p>
        </p:txBody>
      </p:sp>
      <p:sp>
        <p:nvSpPr>
          <p:cNvPr id="84998" name="Rectangle 6"/>
          <p:cNvSpPr>
            <a:spLocks noGrp="1" noChangeArrowheads="1"/>
          </p:cNvSpPr>
          <p:nvPr>
            <p:ph type="ftr" sz="quarter" idx="3"/>
          </p:nvPr>
        </p:nvSpPr>
        <p:spPr/>
        <p:txBody>
          <a:bodyPr/>
          <a:lstStyle>
            <a:lvl1pPr>
              <a:defRPr/>
            </a:lvl1pPr>
          </a:lstStyle>
          <a:p>
            <a:endParaRPr lang="en-US" altLang="en-US">
              <a:solidFill>
                <a:srgbClr val="FFFFCC"/>
              </a:solidFill>
            </a:endParaRPr>
          </a:p>
        </p:txBody>
      </p:sp>
      <p:sp>
        <p:nvSpPr>
          <p:cNvPr id="84999" name="Rectangle 7"/>
          <p:cNvSpPr>
            <a:spLocks noGrp="1" noChangeArrowheads="1"/>
          </p:cNvSpPr>
          <p:nvPr>
            <p:ph type="sldNum" sz="quarter" idx="4"/>
          </p:nvPr>
        </p:nvSpPr>
        <p:spPr/>
        <p:txBody>
          <a:bodyPr/>
          <a:lstStyle>
            <a:lvl1pPr>
              <a:defRPr/>
            </a:lvl1pPr>
          </a:lstStyle>
          <a:p>
            <a:fld id="{43BA93AF-71CB-4633-ACA0-27E66D482733}" type="slidenum">
              <a:rPr lang="en-US" altLang="en-US">
                <a:solidFill>
                  <a:srgbClr val="FFFFCC"/>
                </a:solidFill>
              </a:rPr>
              <a:pPr/>
              <a:t>‹#›</a:t>
            </a:fld>
            <a:endParaRPr lang="en-US" altLang="en-US">
              <a:solidFill>
                <a:srgbClr val="FFFFCC"/>
              </a:solidFill>
            </a:endParaRPr>
          </a:p>
        </p:txBody>
      </p:sp>
      <p:grpSp>
        <p:nvGrpSpPr>
          <p:cNvPr id="2" name="Group 8"/>
          <p:cNvGrpSpPr>
            <a:grpSpLocks/>
          </p:cNvGrpSpPr>
          <p:nvPr/>
        </p:nvGrpSpPr>
        <p:grpSpPr bwMode="auto">
          <a:xfrm>
            <a:off x="9990667" y="2992438"/>
            <a:ext cx="1784351" cy="2189162"/>
            <a:chOff x="4704" y="1885"/>
            <a:chExt cx="843" cy="1379"/>
          </a:xfrm>
        </p:grpSpPr>
        <p:sp>
          <p:nvSpPr>
            <p:cNvPr id="85001"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02"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03"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04"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05"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06"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07"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08"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09"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10"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11"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12"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13"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14"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15"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16"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17"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18"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19"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20"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21"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22"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23"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24"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25"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26"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27"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28"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29"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30"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5031"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grpSp>
      <p:sp>
        <p:nvSpPr>
          <p:cNvPr id="85032" name="Line 40"/>
          <p:cNvSpPr>
            <a:spLocks noChangeShapeType="1"/>
          </p:cNvSpPr>
          <p:nvPr/>
        </p:nvSpPr>
        <p:spPr bwMode="auto">
          <a:xfrm>
            <a:off x="406400" y="2819400"/>
            <a:ext cx="10972800" cy="0"/>
          </a:xfrm>
          <a:prstGeom prst="line">
            <a:avLst/>
          </a:prstGeom>
          <a:noFill/>
          <a:ln w="6350">
            <a:solidFill>
              <a:schemeClr val="tx1"/>
            </a:solidFill>
            <a:round/>
            <a:headEnd/>
            <a:tailEnd/>
          </a:ln>
          <a:effectLst/>
        </p:spPr>
        <p:txBody>
          <a:bodyPr/>
          <a:lstStyle/>
          <a:p>
            <a:pPr fontAlgn="base">
              <a:spcBef>
                <a:spcPct val="0"/>
              </a:spcBef>
              <a:spcAft>
                <a:spcPct val="0"/>
              </a:spcAft>
            </a:pPr>
            <a:endParaRPr lang="en-US" sz="1800">
              <a:solidFill>
                <a:srgbClr val="FFFFCC"/>
              </a:solidFill>
            </a:endParaRPr>
          </a:p>
        </p:txBody>
      </p:sp>
    </p:spTree>
    <p:extLst>
      <p:ext uri="{BB962C8B-B14F-4D97-AF65-F5344CB8AC3E}">
        <p14:creationId xmlns:p14="http://schemas.microsoft.com/office/powerpoint/2010/main" val="7510256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FFFFCC"/>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CC"/>
              </a:solidFill>
            </a:endParaRPr>
          </a:p>
        </p:txBody>
      </p:sp>
      <p:sp>
        <p:nvSpPr>
          <p:cNvPr id="6" name="Slide Number Placeholder 5"/>
          <p:cNvSpPr>
            <a:spLocks noGrp="1"/>
          </p:cNvSpPr>
          <p:nvPr>
            <p:ph type="sldNum" sz="quarter" idx="12"/>
          </p:nvPr>
        </p:nvSpPr>
        <p:spPr/>
        <p:txBody>
          <a:bodyPr/>
          <a:lstStyle>
            <a:lvl1pPr>
              <a:defRPr/>
            </a:lvl1pPr>
          </a:lstStyle>
          <a:p>
            <a:fld id="{6F397E20-4A38-4E56-BCF0-6805BED56472}"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5837253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CC"/>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CC"/>
              </a:solidFill>
            </a:endParaRPr>
          </a:p>
        </p:txBody>
      </p:sp>
      <p:sp>
        <p:nvSpPr>
          <p:cNvPr id="6" name="Slide Number Placeholder 5"/>
          <p:cNvSpPr>
            <a:spLocks noGrp="1"/>
          </p:cNvSpPr>
          <p:nvPr>
            <p:ph type="sldNum" sz="quarter" idx="12"/>
          </p:nvPr>
        </p:nvSpPr>
        <p:spPr/>
        <p:txBody>
          <a:bodyPr/>
          <a:lstStyle>
            <a:lvl1pPr>
              <a:defRPr/>
            </a:lvl1pPr>
          </a:lstStyle>
          <a:p>
            <a:fld id="{00BFBFBF-3F00-4B5C-A2E3-565FA138AD39}"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29005576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1926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1926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FFFFCC"/>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CC"/>
              </a:solidFill>
            </a:endParaRPr>
          </a:p>
        </p:txBody>
      </p:sp>
      <p:sp>
        <p:nvSpPr>
          <p:cNvPr id="7" name="Slide Number Placeholder 6"/>
          <p:cNvSpPr>
            <a:spLocks noGrp="1"/>
          </p:cNvSpPr>
          <p:nvPr>
            <p:ph type="sldNum" sz="quarter" idx="12"/>
          </p:nvPr>
        </p:nvSpPr>
        <p:spPr/>
        <p:txBody>
          <a:bodyPr/>
          <a:lstStyle>
            <a:lvl1pPr>
              <a:defRPr/>
            </a:lvl1pPr>
          </a:lstStyle>
          <a:p>
            <a:fld id="{11475287-6A37-4558-B6F8-283A005F9BF6}"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6829234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FFFFCC"/>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CC"/>
              </a:solidFill>
            </a:endParaRPr>
          </a:p>
        </p:txBody>
      </p:sp>
      <p:sp>
        <p:nvSpPr>
          <p:cNvPr id="9" name="Slide Number Placeholder 8"/>
          <p:cNvSpPr>
            <a:spLocks noGrp="1"/>
          </p:cNvSpPr>
          <p:nvPr>
            <p:ph type="sldNum" sz="quarter" idx="12"/>
          </p:nvPr>
        </p:nvSpPr>
        <p:spPr/>
        <p:txBody>
          <a:bodyPr/>
          <a:lstStyle>
            <a:lvl1pPr>
              <a:defRPr/>
            </a:lvl1pPr>
          </a:lstStyle>
          <a:p>
            <a:fld id="{20A0ADD4-7ACE-4983-8B31-C1C25D4AEE45}"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4127479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26-Sep-23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FFFFCC"/>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CC"/>
              </a:solidFill>
            </a:endParaRPr>
          </a:p>
        </p:txBody>
      </p:sp>
      <p:sp>
        <p:nvSpPr>
          <p:cNvPr id="5" name="Slide Number Placeholder 4"/>
          <p:cNvSpPr>
            <a:spLocks noGrp="1"/>
          </p:cNvSpPr>
          <p:nvPr>
            <p:ph type="sldNum" sz="quarter" idx="12"/>
          </p:nvPr>
        </p:nvSpPr>
        <p:spPr/>
        <p:txBody>
          <a:bodyPr/>
          <a:lstStyle>
            <a:lvl1pPr>
              <a:defRPr/>
            </a:lvl1pPr>
          </a:lstStyle>
          <a:p>
            <a:fld id="{B7120216-2235-4AF2-AEDC-07DD12310ABF}"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31126885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CC"/>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CC"/>
              </a:solidFill>
            </a:endParaRPr>
          </a:p>
        </p:txBody>
      </p:sp>
      <p:sp>
        <p:nvSpPr>
          <p:cNvPr id="4" name="Slide Number Placeholder 3"/>
          <p:cNvSpPr>
            <a:spLocks noGrp="1"/>
          </p:cNvSpPr>
          <p:nvPr>
            <p:ph type="sldNum" sz="quarter" idx="12"/>
          </p:nvPr>
        </p:nvSpPr>
        <p:spPr/>
        <p:txBody>
          <a:bodyPr/>
          <a:lstStyle>
            <a:lvl1pPr>
              <a:defRPr/>
            </a:lvl1pPr>
          </a:lstStyle>
          <a:p>
            <a:fld id="{B728EA62-AD27-4511-AD82-00F6A368C53E}"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11154322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r">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CC"/>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CC"/>
              </a:solidFill>
            </a:endParaRPr>
          </a:p>
        </p:txBody>
      </p:sp>
      <p:sp>
        <p:nvSpPr>
          <p:cNvPr id="7" name="Slide Number Placeholder 6"/>
          <p:cNvSpPr>
            <a:spLocks noGrp="1"/>
          </p:cNvSpPr>
          <p:nvPr>
            <p:ph type="sldNum" sz="quarter" idx="12"/>
          </p:nvPr>
        </p:nvSpPr>
        <p:spPr/>
        <p:txBody>
          <a:bodyPr/>
          <a:lstStyle>
            <a:lvl1pPr>
              <a:defRPr/>
            </a:lvl1pPr>
          </a:lstStyle>
          <a:p>
            <a:fld id="{41821E9E-7A8D-4B10-942F-00B67C7BF84B}"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32260935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r">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CC"/>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CC"/>
              </a:solidFill>
            </a:endParaRPr>
          </a:p>
        </p:txBody>
      </p:sp>
      <p:sp>
        <p:nvSpPr>
          <p:cNvPr id="7" name="Slide Number Placeholder 6"/>
          <p:cNvSpPr>
            <a:spLocks noGrp="1"/>
          </p:cNvSpPr>
          <p:nvPr>
            <p:ph type="sldNum" sz="quarter" idx="12"/>
          </p:nvPr>
        </p:nvSpPr>
        <p:spPr/>
        <p:txBody>
          <a:bodyPr/>
          <a:lstStyle>
            <a:lvl1pPr>
              <a:defRPr/>
            </a:lvl1pPr>
          </a:lstStyle>
          <a:p>
            <a:fld id="{185FB385-BD67-4676-86E0-9187429B3911}"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11347369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FFFFCC"/>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CC"/>
              </a:solidFill>
            </a:endParaRPr>
          </a:p>
        </p:txBody>
      </p:sp>
      <p:sp>
        <p:nvSpPr>
          <p:cNvPr id="6" name="Slide Number Placeholder 5"/>
          <p:cNvSpPr>
            <a:spLocks noGrp="1"/>
          </p:cNvSpPr>
          <p:nvPr>
            <p:ph type="sldNum" sz="quarter" idx="12"/>
          </p:nvPr>
        </p:nvSpPr>
        <p:spPr/>
        <p:txBody>
          <a:bodyPr/>
          <a:lstStyle>
            <a:lvl1pPr>
              <a:defRPr/>
            </a:lvl1pPr>
          </a:lstStyle>
          <a:p>
            <a:fld id="{1D2CB3BF-921B-4BCF-A26D-D40AE6FB93F0}"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13589877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2239"/>
            <a:ext cx="27432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2239"/>
            <a:ext cx="80264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FFFFCC"/>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CC"/>
              </a:solidFill>
            </a:endParaRPr>
          </a:p>
        </p:txBody>
      </p:sp>
      <p:sp>
        <p:nvSpPr>
          <p:cNvPr id="6" name="Slide Number Placeholder 5"/>
          <p:cNvSpPr>
            <a:spLocks noGrp="1"/>
          </p:cNvSpPr>
          <p:nvPr>
            <p:ph type="sldNum" sz="quarter" idx="12"/>
          </p:nvPr>
        </p:nvSpPr>
        <p:spPr/>
        <p:txBody>
          <a:bodyPr/>
          <a:lstStyle>
            <a:lvl1pPr>
              <a:defRPr/>
            </a:lvl1pPr>
          </a:lstStyle>
          <a:p>
            <a:fld id="{BCD5E0EC-3011-449B-A299-6E0B982588B8}"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22971313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9"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210555" y="99940"/>
            <a:ext cx="11808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8" name="TextBox 1"/>
          <p:cNvSpPr txBox="1">
            <a:spLocks noChangeArrowheads="1"/>
          </p:cNvSpPr>
          <p:nvPr userDrawn="1"/>
        </p:nvSpPr>
        <p:spPr bwMode="auto">
          <a:xfrm>
            <a:off x="2032000" y="6573073"/>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a:t>
            </a:r>
          </a:p>
        </p:txBody>
      </p:sp>
      <p:sp>
        <p:nvSpPr>
          <p:cNvPr id="2" name="Title 1"/>
          <p:cNvSpPr>
            <a:spLocks noGrp="1"/>
          </p:cNvSpPr>
          <p:nvPr>
            <p:ph type="ctrTitle"/>
          </p:nvPr>
        </p:nvSpPr>
        <p:spPr>
          <a:xfrm>
            <a:off x="914400" y="778722"/>
            <a:ext cx="103632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3" name="Rectangle 7"/>
          <p:cNvSpPr>
            <a:spLocks/>
          </p:cNvSpPr>
          <p:nvPr userDrawn="1"/>
        </p:nvSpPr>
        <p:spPr bwMode="auto">
          <a:xfrm>
            <a:off x="238688" y="4218334"/>
            <a:ext cx="1175173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500" dirty="0">
                <a:solidFill>
                  <a:srgbClr val="134679"/>
                </a:solidFill>
                <a:latin typeface="Arial" charset="0"/>
                <a:cs typeface="Arial" charset="0"/>
                <a:sym typeface="Arial" charset="0"/>
              </a:rPr>
              <a:t>GINA Global Strategy for Asthma </a:t>
            </a:r>
            <a:br>
              <a:rPr lang="en-US" altLang="en-US" sz="2500" dirty="0">
                <a:solidFill>
                  <a:srgbClr val="134679"/>
                </a:solidFill>
                <a:latin typeface="Arial" charset="0"/>
                <a:cs typeface="Arial" charset="0"/>
                <a:sym typeface="Arial" charset="0"/>
              </a:rPr>
            </a:br>
            <a:r>
              <a:rPr lang="en-US" altLang="en-US" sz="2500" dirty="0">
                <a:solidFill>
                  <a:srgbClr val="134679"/>
                </a:solidFill>
                <a:latin typeface="Arial" charset="0"/>
                <a:cs typeface="Arial" charset="0"/>
                <a:sym typeface="Arial" charset="0"/>
              </a:rPr>
              <a:t>Management and </a:t>
            </a:r>
            <a:r>
              <a:rPr lang="en-US" altLang="en-US" sz="2500">
                <a:solidFill>
                  <a:srgbClr val="134679"/>
                </a:solidFill>
                <a:latin typeface="Arial" charset="0"/>
                <a:cs typeface="Arial" charset="0"/>
                <a:sym typeface="Arial" charset="0"/>
              </a:rPr>
              <a:t>Prevention 2018</a:t>
            </a:r>
            <a:endParaRPr lang="en-US" altLang="en-US" sz="2500" dirty="0">
              <a:solidFill>
                <a:srgbClr val="134679"/>
              </a:solidFill>
              <a:latin typeface="Arial" charset="0"/>
              <a:cs typeface="Arial" charset="0"/>
              <a:sym typeface="Arial" charset="0"/>
            </a:endParaRPr>
          </a:p>
        </p:txBody>
      </p:sp>
      <p:pic>
        <p:nvPicPr>
          <p:cNvPr id="14"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04980" y="2409550"/>
            <a:ext cx="227541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 name="TextBox 2"/>
          <p:cNvSpPr txBox="1"/>
          <p:nvPr userDrawn="1"/>
        </p:nvSpPr>
        <p:spPr>
          <a:xfrm>
            <a:off x="1132158" y="5183535"/>
            <a:ext cx="9964793" cy="1200329"/>
          </a:xfrm>
          <a:prstGeom prst="rect">
            <a:avLst/>
          </a:prstGeom>
          <a:noFill/>
        </p:spPr>
        <p:txBody>
          <a:bodyPr wrap="square" rtlCol="0">
            <a:spAutoFit/>
          </a:bodyPr>
          <a:lstStyle/>
          <a:p>
            <a:pPr algn="ctr"/>
            <a:r>
              <a:rPr lang="en-US" dirty="0">
                <a:solidFill>
                  <a:srgbClr val="134679"/>
                </a:solidFill>
              </a:rPr>
              <a:t>This slide set is restricted for academic and educational purposes only.  Use of the slide set, or of individual slides, for </a:t>
            </a:r>
            <a:r>
              <a:rPr lang="en-US">
                <a:solidFill>
                  <a:srgbClr val="134679"/>
                </a:solidFill>
              </a:rPr>
              <a:t>commercial </a:t>
            </a:r>
            <a:br>
              <a:rPr lang="en-US">
                <a:solidFill>
                  <a:srgbClr val="134679"/>
                </a:solidFill>
              </a:rPr>
            </a:br>
            <a:r>
              <a:rPr lang="en-US">
                <a:solidFill>
                  <a:srgbClr val="134679"/>
                </a:solidFill>
              </a:rPr>
              <a:t>or </a:t>
            </a:r>
            <a:r>
              <a:rPr lang="en-US" dirty="0">
                <a:solidFill>
                  <a:srgbClr val="134679"/>
                </a:solidFill>
              </a:rPr>
              <a:t>promotional purposes requires approval from </a:t>
            </a:r>
            <a:r>
              <a:rPr lang="en-US">
                <a:solidFill>
                  <a:srgbClr val="134679"/>
                </a:solidFill>
              </a:rPr>
              <a:t>GINA. </a:t>
            </a:r>
            <a:br>
              <a:rPr lang="en-US">
                <a:solidFill>
                  <a:srgbClr val="134679"/>
                </a:solidFill>
              </a:rPr>
            </a:br>
            <a:r>
              <a:rPr lang="en-US">
                <a:solidFill>
                  <a:srgbClr val="134679"/>
                </a:solidFill>
              </a:rPr>
              <a:t>Slides must not be changed without explicit permission from GINA. </a:t>
            </a:r>
            <a:endParaRPr lang="en-AU" dirty="0">
              <a:solidFill>
                <a:prstClr val="black"/>
              </a:solidFill>
            </a:endParaRPr>
          </a:p>
        </p:txBody>
      </p:sp>
      <p:sp>
        <p:nvSpPr>
          <p:cNvPr id="10" name="TextBox 1"/>
          <p:cNvSpPr txBox="1">
            <a:spLocks noChangeArrowheads="1"/>
          </p:cNvSpPr>
          <p:nvPr userDrawn="1"/>
        </p:nvSpPr>
        <p:spPr bwMode="auto">
          <a:xfrm>
            <a:off x="7597913" y="6571769"/>
            <a:ext cx="30656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r>
              <a:rPr lang="en-US" sz="1200">
                <a:solidFill>
                  <a:srgbClr val="134679"/>
                </a:solidFill>
              </a:rPr>
              <a:t>www.ginasthma.org</a:t>
            </a:r>
            <a:endParaRPr lang="en-US" sz="1200" dirty="0">
              <a:solidFill>
                <a:srgbClr val="134679"/>
              </a:solidFill>
            </a:endParaRPr>
          </a:p>
        </p:txBody>
      </p:sp>
    </p:spTree>
    <p:extLst>
      <p:ext uri="{BB962C8B-B14F-4D97-AF65-F5344CB8AC3E}">
        <p14:creationId xmlns:p14="http://schemas.microsoft.com/office/powerpoint/2010/main" val="1348955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2534" y="-165100"/>
            <a:ext cx="12937067" cy="718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8839501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5" name="Rounded Rectangle 14"/>
          <p:cNvSpPr/>
          <p:nvPr userDrawn="1"/>
        </p:nvSpPr>
        <p:spPr>
          <a:xfrm>
            <a:off x="219397" y="6652582"/>
            <a:ext cx="1176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3" name="Content Placeholder 2"/>
          <p:cNvSpPr>
            <a:spLocks noGrp="1"/>
          </p:cNvSpPr>
          <p:nvPr>
            <p:ph idx="1"/>
          </p:nvPr>
        </p:nvSpPr>
        <p:spPr>
          <a:xfrm>
            <a:off x="609600" y="1192696"/>
            <a:ext cx="11369797" cy="5208104"/>
          </a:xfrm>
          <a:prstGeom prst="rect">
            <a:avLst/>
          </a:prstGeom>
        </p:spPr>
        <p:txBody>
          <a:bodyPr>
            <a:normAutofit/>
          </a:bodyPr>
          <a:lstStyle>
            <a:lvl1pPr marL="342900" indent="-342900">
              <a:buClr>
                <a:srgbClr val="F79646"/>
              </a:buClr>
              <a:buSzPct val="80000"/>
              <a:buFont typeface="Wingdings" panose="05000000000000000000" pitchFamily="2" charset="2"/>
              <a:buChar char=""/>
              <a:defRPr sz="2200" baseline="0">
                <a:solidFill>
                  <a:srgbClr val="07192B"/>
                </a:solidFill>
                <a:latin typeface="Arial" panose="020B0604020202020204" pitchFamily="34" charset="0"/>
                <a:cs typeface="Arial" panose="020B0604020202020204" pitchFamily="34" charset="0"/>
              </a:defRPr>
            </a:lvl1pPr>
            <a:lvl2pPr marL="742950" indent="-285750">
              <a:buClr>
                <a:srgbClr val="F79646"/>
              </a:buClr>
              <a:buFont typeface="Wingdings" panose="05000000000000000000" pitchFamily="2" charset="2"/>
              <a:buChar char="§"/>
              <a:defRPr sz="2000">
                <a:solidFill>
                  <a:srgbClr val="134679"/>
                </a:solidFill>
                <a:latin typeface="Arial" panose="020B0604020202020204" pitchFamily="34" charset="0"/>
                <a:cs typeface="Arial" panose="020B0604020202020204" pitchFamily="34" charset="0"/>
              </a:defRPr>
            </a:lvl2pPr>
            <a:lvl3pPr>
              <a:buClr>
                <a:srgbClr val="F79646"/>
              </a:buClr>
              <a:defRPr sz="1800">
                <a:solidFill>
                  <a:srgbClr val="134679"/>
                </a:solidFill>
                <a:latin typeface="Arial" panose="020B0604020202020204" pitchFamily="34" charset="0"/>
                <a:cs typeface="Arial" panose="020B0604020202020204" pitchFamily="34" charset="0"/>
              </a:defRPr>
            </a:lvl3pPr>
            <a:lvl4pPr>
              <a:buClr>
                <a:srgbClr val="F79646"/>
              </a:buClr>
              <a:defRPr sz="1600">
                <a:solidFill>
                  <a:srgbClr val="134679"/>
                </a:solidFill>
                <a:latin typeface="Arial" panose="020B0604020202020204" pitchFamily="34" charset="0"/>
                <a:cs typeface="Arial" panose="020B0604020202020204" pitchFamily="34" charset="0"/>
              </a:defRPr>
            </a:lvl4pPr>
            <a:lvl5pPr>
              <a:buClr>
                <a:srgbClr val="F79646"/>
              </a:buClr>
              <a:defRPr sz="1600">
                <a:solidFill>
                  <a:srgbClr val="134679"/>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9B53804-EED5-4ABA-A7B2-EF2D5F7C27F9}" type="datetimeFigureOut">
              <a:rPr lang="en-AU" smtClean="0">
                <a:solidFill>
                  <a:prstClr val="black"/>
                </a:solidFill>
              </a:rPr>
              <a:pPr/>
              <a:t>26/09/2023</a:t>
            </a:fld>
            <a:endParaRPr lang="en-AU">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2464" y="139701"/>
            <a:ext cx="1176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4453" y="184799"/>
            <a:ext cx="1291896" cy="994646"/>
          </a:xfrm>
          <a:prstGeom prst="rect">
            <a:avLst/>
          </a:prstGeom>
        </p:spPr>
      </p:pic>
      <p:sp>
        <p:nvSpPr>
          <p:cNvPr id="2" name="Title 1"/>
          <p:cNvSpPr>
            <a:spLocks noGrp="1"/>
          </p:cNvSpPr>
          <p:nvPr>
            <p:ph type="title"/>
          </p:nvPr>
        </p:nvSpPr>
        <p:spPr>
          <a:xfrm>
            <a:off x="229706" y="251382"/>
            <a:ext cx="10106991"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1" name="Rectangle 23"/>
          <p:cNvSpPr>
            <a:spLocks/>
          </p:cNvSpPr>
          <p:nvPr userDrawn="1"/>
        </p:nvSpPr>
        <p:spPr bwMode="auto">
          <a:xfrm>
            <a:off x="7794755" y="6648679"/>
            <a:ext cx="4074320" cy="215444"/>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1400">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22352250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Rounded Rectangle 14"/>
          <p:cNvSpPr/>
          <p:nvPr userDrawn="1"/>
        </p:nvSpPr>
        <p:spPr>
          <a:xfrm>
            <a:off x="219397" y="6652582"/>
            <a:ext cx="1176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9B53804-EED5-4ABA-A7B2-EF2D5F7C27F9}" type="datetimeFigureOut">
              <a:rPr lang="en-AU" smtClean="0">
                <a:solidFill>
                  <a:prstClr val="black"/>
                </a:solidFill>
              </a:rPr>
              <a:pPr/>
              <a:t>26/09/2023</a:t>
            </a:fld>
            <a:endParaRPr lang="en-AU">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2464" y="139701"/>
            <a:ext cx="1176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1" name="Title 1"/>
          <p:cNvSpPr>
            <a:spLocks noGrp="1"/>
          </p:cNvSpPr>
          <p:nvPr>
            <p:ph type="title"/>
          </p:nvPr>
        </p:nvSpPr>
        <p:spPr>
          <a:xfrm>
            <a:off x="229706" y="251382"/>
            <a:ext cx="10131377"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4453" y="184799"/>
            <a:ext cx="1291896" cy="994646"/>
          </a:xfrm>
          <a:prstGeom prst="rect">
            <a:avLst/>
          </a:prstGeom>
        </p:spPr>
      </p:pic>
      <p:sp>
        <p:nvSpPr>
          <p:cNvPr id="12" name="Rectangle 23"/>
          <p:cNvSpPr>
            <a:spLocks/>
          </p:cNvSpPr>
          <p:nvPr userDrawn="1"/>
        </p:nvSpPr>
        <p:spPr bwMode="auto">
          <a:xfrm>
            <a:off x="7794755" y="6648679"/>
            <a:ext cx="4074320" cy="215444"/>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1400">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1362131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26-Sep-23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3"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210555" y="99940"/>
            <a:ext cx="11808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 name="Date Placeholder 3"/>
          <p:cNvSpPr>
            <a:spLocks noGrp="1"/>
          </p:cNvSpPr>
          <p:nvPr>
            <p:ph type="dt" sz="half" idx="10"/>
          </p:nvPr>
        </p:nvSpPr>
        <p:spPr>
          <a:xfrm>
            <a:off x="609600" y="6356351"/>
            <a:ext cx="2844800" cy="365125"/>
          </a:xfrm>
          <a:prstGeom prst="rect">
            <a:avLst/>
          </a:prstGeom>
        </p:spPr>
        <p:txBody>
          <a:bodyPr/>
          <a:lstStyle/>
          <a:p>
            <a:fld id="{89B53804-EED5-4ABA-A7B2-EF2D5F7C27F9}" type="datetimeFigureOut">
              <a:rPr lang="en-AU" smtClean="0">
                <a:solidFill>
                  <a:prstClr val="black"/>
                </a:solidFill>
              </a:rPr>
              <a:pPr/>
              <a:t>26/09/2023</a:t>
            </a:fld>
            <a:endParaRPr lang="en-AU"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sp>
        <p:nvSpPr>
          <p:cNvPr id="8" name="TextBox 1"/>
          <p:cNvSpPr txBox="1">
            <a:spLocks noChangeArrowheads="1"/>
          </p:cNvSpPr>
          <p:nvPr userDrawn="1"/>
        </p:nvSpPr>
        <p:spPr bwMode="auto">
          <a:xfrm>
            <a:off x="210556" y="6573073"/>
            <a:ext cx="116633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r>
              <a:rPr lang="en-US" sz="1200" dirty="0">
                <a:solidFill>
                  <a:srgbClr val="134679"/>
                </a:solidFill>
              </a:rPr>
              <a:t>© Global Initiative </a:t>
            </a:r>
            <a:r>
              <a:rPr lang="en-US" sz="1200">
                <a:solidFill>
                  <a:srgbClr val="134679"/>
                </a:solidFill>
              </a:rPr>
              <a:t>for Asthma                                                                              www.ginasthma.org    www.goldcopd.org</a:t>
            </a:r>
            <a:endParaRPr lang="en-US" sz="1200" dirty="0">
              <a:solidFill>
                <a:srgbClr val="134679"/>
              </a:solidFill>
            </a:endParaRPr>
          </a:p>
        </p:txBody>
      </p:sp>
      <p:sp>
        <p:nvSpPr>
          <p:cNvPr id="2" name="Title 1"/>
          <p:cNvSpPr>
            <a:spLocks noGrp="1"/>
          </p:cNvSpPr>
          <p:nvPr>
            <p:ph type="ctrTitle"/>
          </p:nvPr>
        </p:nvSpPr>
        <p:spPr>
          <a:xfrm>
            <a:off x="914400" y="1255794"/>
            <a:ext cx="103632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0" name="Rectangle 7"/>
          <p:cNvSpPr>
            <a:spLocks/>
          </p:cNvSpPr>
          <p:nvPr userDrawn="1"/>
        </p:nvSpPr>
        <p:spPr bwMode="auto">
          <a:xfrm>
            <a:off x="406400" y="4970120"/>
            <a:ext cx="1175173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200" dirty="0">
                <a:solidFill>
                  <a:srgbClr val="134679"/>
                </a:solidFill>
                <a:latin typeface="Arial" charset="0"/>
                <a:cs typeface="Arial" charset="0"/>
                <a:sym typeface="Arial" charset="0"/>
              </a:rPr>
              <a:t>GINA Global Strategy for Asthma Management </a:t>
            </a:r>
            <a:br>
              <a:rPr lang="en-US" altLang="en-US" sz="2200" dirty="0">
                <a:solidFill>
                  <a:srgbClr val="134679"/>
                </a:solidFill>
                <a:latin typeface="Arial" charset="0"/>
                <a:cs typeface="Arial" charset="0"/>
                <a:sym typeface="Arial" charset="0"/>
              </a:rPr>
            </a:br>
            <a:r>
              <a:rPr lang="en-US" altLang="en-US" sz="2200" dirty="0">
                <a:solidFill>
                  <a:srgbClr val="134679"/>
                </a:solidFill>
                <a:latin typeface="Arial" charset="0"/>
                <a:cs typeface="Arial" charset="0"/>
                <a:sym typeface="Arial" charset="0"/>
              </a:rPr>
              <a:t>and Prevention</a:t>
            </a:r>
          </a:p>
          <a:p>
            <a:pPr algn="ctr">
              <a:spcBef>
                <a:spcPts val="663"/>
              </a:spcBef>
            </a:pPr>
            <a:r>
              <a:rPr lang="en-US" altLang="en-US" sz="2200" dirty="0">
                <a:solidFill>
                  <a:srgbClr val="134679"/>
                </a:solidFill>
                <a:latin typeface="Arial" charset="0"/>
                <a:cs typeface="Arial" charset="0"/>
                <a:sym typeface="Arial" charset="0"/>
              </a:rPr>
              <a:t>GOLD Global Strategy for Diagnosis, </a:t>
            </a:r>
            <a:br>
              <a:rPr lang="en-US" altLang="en-US" sz="2200" dirty="0">
                <a:solidFill>
                  <a:srgbClr val="134679"/>
                </a:solidFill>
                <a:latin typeface="Arial" charset="0"/>
                <a:cs typeface="Arial" charset="0"/>
                <a:sym typeface="Arial" charset="0"/>
              </a:rPr>
            </a:br>
            <a:r>
              <a:rPr lang="en-US" altLang="en-US" sz="2200" dirty="0">
                <a:solidFill>
                  <a:srgbClr val="134679"/>
                </a:solidFill>
                <a:latin typeface="Arial" charset="0"/>
                <a:cs typeface="Arial" charset="0"/>
                <a:sym typeface="Arial" charset="0"/>
              </a:rPr>
              <a:t>Management and Prevention of COPD</a:t>
            </a:r>
          </a:p>
        </p:txBody>
      </p:sp>
      <p:pic>
        <p:nvPicPr>
          <p:cNvPr id="11" name="Picture 5"/>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75473" y="3361008"/>
            <a:ext cx="1843088" cy="141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 name="Picture 2"/>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29637" y="3466586"/>
            <a:ext cx="1651416" cy="1249681"/>
          </a:xfrm>
          <a:prstGeom prst="rect">
            <a:avLst/>
          </a:prstGeom>
        </p:spPr>
      </p:pic>
    </p:spTree>
    <p:extLst>
      <p:ext uri="{BB962C8B-B14F-4D97-AF65-F5344CB8AC3E}">
        <p14:creationId xmlns:p14="http://schemas.microsoft.com/office/powerpoint/2010/main" val="23030575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5" name="Rounded Rectangle 14"/>
          <p:cNvSpPr/>
          <p:nvPr userDrawn="1"/>
        </p:nvSpPr>
        <p:spPr>
          <a:xfrm>
            <a:off x="219397" y="6652582"/>
            <a:ext cx="1176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9B53804-EED5-4ABA-A7B2-EF2D5F7C27F9}" type="datetimeFigureOut">
              <a:rPr lang="en-AU" smtClean="0">
                <a:solidFill>
                  <a:prstClr val="black"/>
                </a:solidFill>
              </a:rPr>
              <a:pPr/>
              <a:t>26/09/2023</a:t>
            </a:fld>
            <a:endParaRPr lang="en-AU">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2464" y="139701"/>
            <a:ext cx="1176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1" name="Title 1"/>
          <p:cNvSpPr>
            <a:spLocks noGrp="1"/>
          </p:cNvSpPr>
          <p:nvPr>
            <p:ph type="title"/>
          </p:nvPr>
        </p:nvSpPr>
        <p:spPr>
          <a:xfrm>
            <a:off x="229704" y="251382"/>
            <a:ext cx="8640000"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4453" y="184799"/>
            <a:ext cx="1291896" cy="994646"/>
          </a:xfrm>
          <a:prstGeom prst="rect">
            <a:avLst/>
          </a:prstGeom>
        </p:spPr>
      </p:pic>
      <p:pic>
        <p:nvPicPr>
          <p:cNvPr id="12" name="Picture 11"/>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10320" y="239368"/>
            <a:ext cx="1147637" cy="868455"/>
          </a:xfrm>
          <a:prstGeom prst="rect">
            <a:avLst/>
          </a:prstGeom>
        </p:spPr>
      </p:pic>
      <p:sp>
        <p:nvSpPr>
          <p:cNvPr id="13" name="Rectangle 23"/>
          <p:cNvSpPr>
            <a:spLocks/>
          </p:cNvSpPr>
          <p:nvPr userDrawn="1"/>
        </p:nvSpPr>
        <p:spPr bwMode="auto">
          <a:xfrm>
            <a:off x="4152349" y="6648679"/>
            <a:ext cx="7716727" cy="215444"/>
          </a:xfrm>
          <a:prstGeom prst="rect">
            <a:avLst/>
          </a:prstGeom>
          <a:noFill/>
          <a:ln>
            <a:noFill/>
          </a:ln>
        </p:spPr>
        <p:txBody>
          <a:bodyPr wrap="squar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rgbClr val="FFFFFF"/>
                </a:solidFill>
                <a:cs typeface="Arial" pitchFamily="34" charset="0"/>
                <a:sym typeface="Arial" pitchFamily="34" charset="0"/>
              </a:rPr>
              <a:t>© Global Initiative for Asthma    www.ginasthma.org    www.goldcopd.org</a:t>
            </a:r>
          </a:p>
        </p:txBody>
      </p:sp>
    </p:spTree>
    <p:extLst>
      <p:ext uri="{BB962C8B-B14F-4D97-AF65-F5344CB8AC3E}">
        <p14:creationId xmlns:p14="http://schemas.microsoft.com/office/powerpoint/2010/main" val="23619824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356351"/>
            <a:ext cx="2844800" cy="365125"/>
          </a:xfrm>
          <a:prstGeom prst="rect">
            <a:avLst/>
          </a:prstGeom>
        </p:spPr>
        <p:txBody>
          <a:bodyPr/>
          <a:lstStyle/>
          <a:p>
            <a:fld id="{89B53804-EED5-4ABA-A7B2-EF2D5F7C27F9}" type="datetimeFigureOut">
              <a:rPr lang="en-AU" smtClean="0">
                <a:solidFill>
                  <a:prstClr val="black"/>
                </a:solidFill>
              </a:rPr>
              <a:pPr/>
              <a:t>26/09/2023</a:t>
            </a:fld>
            <a:endParaRPr lang="en-AU">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sp>
        <p:nvSpPr>
          <p:cNvPr id="12" name="Rounded Rectangle 14"/>
          <p:cNvSpPr/>
          <p:nvPr userDrawn="1"/>
        </p:nvSpPr>
        <p:spPr>
          <a:xfrm>
            <a:off x="219397" y="6652582"/>
            <a:ext cx="1176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4453" y="184799"/>
            <a:ext cx="1291896" cy="994646"/>
          </a:xfrm>
          <a:prstGeom prst="rect">
            <a:avLst/>
          </a:prstGeom>
        </p:spPr>
      </p:pic>
      <p:pic>
        <p:nvPicPr>
          <p:cNvPr id="8" name="Picture 7"/>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10320" y="239368"/>
            <a:ext cx="1147637" cy="868455"/>
          </a:xfrm>
          <a:prstGeom prst="rect">
            <a:avLst/>
          </a:prstGeom>
        </p:spPr>
      </p:pic>
      <p:sp>
        <p:nvSpPr>
          <p:cNvPr id="10" name="Rectangle 23"/>
          <p:cNvSpPr>
            <a:spLocks/>
          </p:cNvSpPr>
          <p:nvPr userDrawn="1"/>
        </p:nvSpPr>
        <p:spPr bwMode="auto">
          <a:xfrm>
            <a:off x="4152349" y="6648679"/>
            <a:ext cx="7716727" cy="215444"/>
          </a:xfrm>
          <a:prstGeom prst="rect">
            <a:avLst/>
          </a:prstGeom>
          <a:noFill/>
          <a:ln>
            <a:noFill/>
          </a:ln>
        </p:spPr>
        <p:txBody>
          <a:bodyPr wrap="squar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rgbClr val="FFFFFF"/>
                </a:solidFill>
                <a:cs typeface="Arial" pitchFamily="34" charset="0"/>
                <a:sym typeface="Arial" pitchFamily="34" charset="0"/>
              </a:rPr>
              <a:t>© Global Initiative for Asthma    www.ginasthma.org    www.goldcopd.org</a:t>
            </a:r>
          </a:p>
        </p:txBody>
      </p:sp>
    </p:spTree>
    <p:extLst>
      <p:ext uri="{BB962C8B-B14F-4D97-AF65-F5344CB8AC3E}">
        <p14:creationId xmlns:p14="http://schemas.microsoft.com/office/powerpoint/2010/main" val="2382180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26-Sep-23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xmlns=""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26-Sep-23</a:t>
            </a:fld>
            <a:endParaRPr lang="en-US" dirty="0"/>
          </a:p>
        </p:txBody>
      </p:sp>
      <p:sp>
        <p:nvSpPr>
          <p:cNvPr id="10" name="Footer Placeholder 9">
            <a:extLst>
              <a:ext uri="{FF2B5EF4-FFF2-40B4-BE49-F238E27FC236}">
                <a16:creationId xmlns:a16="http://schemas.microsoft.com/office/drawing/2014/main" xmlns=""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xmlns=""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26-Sep-23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26-Sep-23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 id="2147483763" r:id="rId12"/>
    <p:sldLayoutId id="2147483765" r:id="rId13"/>
    <p:sldLayoutId id="2147483804" r:id="rId14"/>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32755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805" r:id="rId12"/>
  </p:sldLayoutIdLst>
  <p:txStyles>
    <p:titleStyle>
      <a:lvl1pPr algn="ctr" rtl="0" eaLnBrk="1" fontAlgn="base" hangingPunct="1">
        <a:spcBef>
          <a:spcPct val="0"/>
        </a:spcBef>
        <a:spcAft>
          <a:spcPct val="0"/>
        </a:spcAft>
        <a:defRPr sz="5867" kern="1200">
          <a:solidFill>
            <a:schemeClr val="tx1"/>
          </a:solidFill>
          <a:latin typeface="+mj-lt"/>
          <a:ea typeface="ＭＳ Ｐゴシック" pitchFamily="-83" charset="-128"/>
          <a:cs typeface="ＭＳ Ｐゴシック" pitchFamily="-83" charset="-128"/>
        </a:defRPr>
      </a:lvl1pPr>
      <a:lvl2pPr algn="ctr" rtl="0" eaLnBrk="1" fontAlgn="base" hangingPunct="1">
        <a:spcBef>
          <a:spcPct val="0"/>
        </a:spcBef>
        <a:spcAft>
          <a:spcPct val="0"/>
        </a:spcAft>
        <a:defRPr sz="5867">
          <a:solidFill>
            <a:schemeClr val="tx1"/>
          </a:solidFill>
          <a:latin typeface="Arial" pitchFamily="-83" charset="0"/>
          <a:ea typeface="ＭＳ Ｐゴシック" pitchFamily="-83" charset="-128"/>
          <a:cs typeface="ＭＳ Ｐゴシック" pitchFamily="-83" charset="-128"/>
        </a:defRPr>
      </a:lvl2pPr>
      <a:lvl3pPr algn="ctr" rtl="0" eaLnBrk="1" fontAlgn="base" hangingPunct="1">
        <a:spcBef>
          <a:spcPct val="0"/>
        </a:spcBef>
        <a:spcAft>
          <a:spcPct val="0"/>
        </a:spcAft>
        <a:defRPr sz="5867">
          <a:solidFill>
            <a:schemeClr val="tx1"/>
          </a:solidFill>
          <a:latin typeface="Arial" pitchFamily="-83" charset="0"/>
          <a:ea typeface="ＭＳ Ｐゴシック" pitchFamily="-83" charset="-128"/>
          <a:cs typeface="ＭＳ Ｐゴシック" pitchFamily="-83" charset="-128"/>
        </a:defRPr>
      </a:lvl3pPr>
      <a:lvl4pPr algn="ctr" rtl="0" eaLnBrk="1" fontAlgn="base" hangingPunct="1">
        <a:spcBef>
          <a:spcPct val="0"/>
        </a:spcBef>
        <a:spcAft>
          <a:spcPct val="0"/>
        </a:spcAft>
        <a:defRPr sz="5867">
          <a:solidFill>
            <a:schemeClr val="tx1"/>
          </a:solidFill>
          <a:latin typeface="Arial" pitchFamily="-83" charset="0"/>
          <a:ea typeface="ＭＳ Ｐゴシック" pitchFamily="-83" charset="-128"/>
          <a:cs typeface="ＭＳ Ｐゴシック" pitchFamily="-83" charset="-128"/>
        </a:defRPr>
      </a:lvl4pPr>
      <a:lvl5pPr algn="ctr" rtl="0" eaLnBrk="1" fontAlgn="base" hangingPunct="1">
        <a:spcBef>
          <a:spcPct val="0"/>
        </a:spcBef>
        <a:spcAft>
          <a:spcPct val="0"/>
        </a:spcAft>
        <a:defRPr sz="5867">
          <a:solidFill>
            <a:schemeClr val="tx1"/>
          </a:solidFill>
          <a:latin typeface="Arial" pitchFamily="-83" charset="0"/>
          <a:ea typeface="ＭＳ Ｐゴシック" pitchFamily="-83" charset="-128"/>
          <a:cs typeface="ＭＳ Ｐゴシック" pitchFamily="-83" charset="-128"/>
        </a:defRPr>
      </a:lvl5pPr>
      <a:lvl6pPr marL="609585" algn="ctr" rtl="0" eaLnBrk="1" fontAlgn="base" hangingPunct="1">
        <a:spcBef>
          <a:spcPct val="0"/>
        </a:spcBef>
        <a:spcAft>
          <a:spcPct val="0"/>
        </a:spcAft>
        <a:defRPr sz="5867">
          <a:solidFill>
            <a:schemeClr val="tx1"/>
          </a:solidFill>
          <a:latin typeface="Arial" pitchFamily="-83" charset="0"/>
          <a:ea typeface="ＭＳ Ｐゴシック" pitchFamily="-83" charset="-128"/>
          <a:cs typeface="ＭＳ Ｐゴシック" pitchFamily="-83" charset="-128"/>
        </a:defRPr>
      </a:lvl6pPr>
      <a:lvl7pPr marL="1219170" algn="ctr" rtl="0" eaLnBrk="1" fontAlgn="base" hangingPunct="1">
        <a:spcBef>
          <a:spcPct val="0"/>
        </a:spcBef>
        <a:spcAft>
          <a:spcPct val="0"/>
        </a:spcAft>
        <a:defRPr sz="5867">
          <a:solidFill>
            <a:schemeClr val="tx1"/>
          </a:solidFill>
          <a:latin typeface="Arial" pitchFamily="-83" charset="0"/>
          <a:ea typeface="ＭＳ Ｐゴシック" pitchFamily="-83" charset="-128"/>
          <a:cs typeface="ＭＳ Ｐゴシック" pitchFamily="-83" charset="-128"/>
        </a:defRPr>
      </a:lvl7pPr>
      <a:lvl8pPr marL="1828754" algn="ctr" rtl="0" eaLnBrk="1" fontAlgn="base" hangingPunct="1">
        <a:spcBef>
          <a:spcPct val="0"/>
        </a:spcBef>
        <a:spcAft>
          <a:spcPct val="0"/>
        </a:spcAft>
        <a:defRPr sz="5867">
          <a:solidFill>
            <a:schemeClr val="tx1"/>
          </a:solidFill>
          <a:latin typeface="Arial" pitchFamily="-83" charset="0"/>
          <a:ea typeface="ＭＳ Ｐゴシック" pitchFamily="-83" charset="-128"/>
          <a:cs typeface="ＭＳ Ｐゴシック" pitchFamily="-83" charset="-128"/>
        </a:defRPr>
      </a:lvl8pPr>
      <a:lvl9pPr marL="2438339" algn="ctr" rtl="0" eaLnBrk="1" fontAlgn="base" hangingPunct="1">
        <a:spcBef>
          <a:spcPct val="0"/>
        </a:spcBef>
        <a:spcAft>
          <a:spcPct val="0"/>
        </a:spcAft>
        <a:defRPr sz="5867">
          <a:solidFill>
            <a:schemeClr val="tx1"/>
          </a:solidFill>
          <a:latin typeface="Arial" pitchFamily="-83" charset="0"/>
          <a:ea typeface="ＭＳ Ｐゴシック" pitchFamily="-83" charset="-128"/>
          <a:cs typeface="ＭＳ Ｐゴシック" pitchFamily="-83" charset="-128"/>
        </a:defRPr>
      </a:lvl9pPr>
    </p:titleStyle>
    <p:bodyStyle>
      <a:lvl1pPr marL="457189" indent="-457189" algn="l" rtl="0" eaLnBrk="1" fontAlgn="base" hangingPunct="1">
        <a:spcBef>
          <a:spcPct val="20000"/>
        </a:spcBef>
        <a:spcAft>
          <a:spcPct val="0"/>
        </a:spcAft>
        <a:buFont typeface="Arial" pitchFamily="34" charset="0"/>
        <a:buChar char="•"/>
        <a:defRPr sz="4267" kern="1200">
          <a:solidFill>
            <a:schemeClr val="tx1"/>
          </a:solidFill>
          <a:latin typeface="+mn-lt"/>
          <a:ea typeface="ＭＳ Ｐゴシック" pitchFamily="-83" charset="-128"/>
          <a:cs typeface="ＭＳ Ｐゴシック" pitchFamily="-83" charset="-128"/>
        </a:defRPr>
      </a:lvl1pPr>
      <a:lvl2pPr marL="990575" indent="-380990" algn="l" rtl="0" eaLnBrk="1" fontAlgn="base" hangingPunct="1">
        <a:spcBef>
          <a:spcPct val="20000"/>
        </a:spcBef>
        <a:spcAft>
          <a:spcPct val="0"/>
        </a:spcAft>
        <a:buFont typeface="Arial" pitchFamily="34" charset="0"/>
        <a:buChar char="–"/>
        <a:defRPr sz="3733" kern="1200">
          <a:solidFill>
            <a:schemeClr val="tx1"/>
          </a:solidFill>
          <a:latin typeface="+mn-lt"/>
          <a:ea typeface="ＭＳ Ｐゴシック" pitchFamily="-83" charset="-128"/>
          <a:cs typeface="+mn-cs"/>
        </a:defRPr>
      </a:lvl2pPr>
      <a:lvl3pPr marL="1523962" indent="-304792"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83" charset="-128"/>
          <a:cs typeface="+mn-cs"/>
        </a:defRPr>
      </a:lvl3pPr>
      <a:lvl4pPr marL="2133547" indent="-304792" algn="l" rtl="0" eaLnBrk="1" fontAlgn="base" hangingPunct="1">
        <a:spcBef>
          <a:spcPct val="20000"/>
        </a:spcBef>
        <a:spcAft>
          <a:spcPct val="0"/>
        </a:spcAft>
        <a:buFont typeface="Arial" pitchFamily="34" charset="0"/>
        <a:buChar char="–"/>
        <a:defRPr sz="2667" kern="1200">
          <a:solidFill>
            <a:schemeClr val="tx1"/>
          </a:solidFill>
          <a:latin typeface="+mn-lt"/>
          <a:ea typeface="ＭＳ Ｐゴシック" pitchFamily="-83" charset="-128"/>
          <a:cs typeface="+mn-cs"/>
        </a:defRPr>
      </a:lvl4pPr>
      <a:lvl5pPr marL="2743131" indent="-304792" algn="l" rtl="0" eaLnBrk="1" fontAlgn="base" hangingPunct="1">
        <a:spcBef>
          <a:spcPct val="20000"/>
        </a:spcBef>
        <a:spcAft>
          <a:spcPct val="0"/>
        </a:spcAft>
        <a:buFont typeface="Arial" pitchFamily="34" charset="0"/>
        <a:buChar char="»"/>
        <a:defRPr sz="2667" kern="1200">
          <a:solidFill>
            <a:schemeClr val="tx1"/>
          </a:solidFill>
          <a:latin typeface="+mn-lt"/>
          <a:ea typeface="ＭＳ Ｐゴシック" pitchFamily="-83" charset="-128"/>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80A1DFDA-BDC2-4F95-B27E-C608D7138AE6}" type="datetimeFigureOut">
              <a:rPr lang="en-AU" smtClean="0">
                <a:solidFill>
                  <a:prstClr val="black">
                    <a:tint val="75000"/>
                  </a:prstClr>
                </a:solidFill>
              </a:rPr>
              <a:pPr/>
              <a:t>26/09/2023</a:t>
            </a:fld>
            <a:endParaRPr lang="en-AU">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1F69E2E0-CE29-4501-9C8D-D3FC30BC14F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86513819"/>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14809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Line 2"/>
          <p:cNvSpPr>
            <a:spLocks noChangeShapeType="1"/>
          </p:cNvSpPr>
          <p:nvPr/>
        </p:nvSpPr>
        <p:spPr bwMode="auto">
          <a:xfrm>
            <a:off x="10617200" y="152400"/>
            <a:ext cx="0" cy="15240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1800">
              <a:solidFill>
                <a:srgbClr val="FFFFCC"/>
              </a:solidFill>
            </a:endParaRPr>
          </a:p>
        </p:txBody>
      </p:sp>
      <p:sp>
        <p:nvSpPr>
          <p:cNvPr id="83971" name="Rectangle 3"/>
          <p:cNvSpPr>
            <a:spLocks noGrp="1" noChangeArrowheads="1"/>
          </p:cNvSpPr>
          <p:nvPr>
            <p:ph type="title"/>
          </p:nvPr>
        </p:nvSpPr>
        <p:spPr bwMode="auto">
          <a:xfrm>
            <a:off x="609600" y="122238"/>
            <a:ext cx="100584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83972" name="Rectangle 4"/>
          <p:cNvSpPr>
            <a:spLocks noGrp="1" noChangeArrowheads="1"/>
          </p:cNvSpPr>
          <p:nvPr>
            <p:ph type="body" idx="1"/>
          </p:nvPr>
        </p:nvSpPr>
        <p:spPr bwMode="auto">
          <a:xfrm>
            <a:off x="609600" y="1719263"/>
            <a:ext cx="109728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3973" name="Rectangle 5"/>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pPr>
            <a:endParaRPr lang="en-US" altLang="en-US">
              <a:solidFill>
                <a:srgbClr val="FFFFCC"/>
              </a:solidFill>
            </a:endParaRPr>
          </a:p>
        </p:txBody>
      </p:sp>
      <p:sp>
        <p:nvSpPr>
          <p:cNvPr id="83974" name="Rectangle 6"/>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fontAlgn="base">
              <a:spcBef>
                <a:spcPct val="0"/>
              </a:spcBef>
              <a:spcAft>
                <a:spcPct val="0"/>
              </a:spcAft>
            </a:pPr>
            <a:endParaRPr lang="en-US" altLang="en-US">
              <a:solidFill>
                <a:srgbClr val="FFFFCC"/>
              </a:solidFill>
            </a:endParaRPr>
          </a:p>
        </p:txBody>
      </p:sp>
      <p:sp>
        <p:nvSpPr>
          <p:cNvPr id="83975" name="Rectangle 7"/>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pPr>
            <a:fld id="{529228C0-2623-4E47-ADEF-9A70E0CD39A5}" type="slidenum">
              <a:rPr lang="en-US" altLang="en-US">
                <a:solidFill>
                  <a:srgbClr val="FFFFCC"/>
                </a:solidFill>
              </a:rPr>
              <a:pPr fontAlgn="base">
                <a:spcBef>
                  <a:spcPct val="0"/>
                </a:spcBef>
                <a:spcAft>
                  <a:spcPct val="0"/>
                </a:spcAft>
              </a:pPr>
              <a:t>‹#›</a:t>
            </a:fld>
            <a:endParaRPr lang="en-US" altLang="en-US">
              <a:solidFill>
                <a:srgbClr val="FFFFCC"/>
              </a:solidFill>
            </a:endParaRPr>
          </a:p>
        </p:txBody>
      </p:sp>
      <p:grpSp>
        <p:nvGrpSpPr>
          <p:cNvPr id="2" name="Group 8"/>
          <p:cNvGrpSpPr>
            <a:grpSpLocks/>
          </p:cNvGrpSpPr>
          <p:nvPr/>
        </p:nvGrpSpPr>
        <p:grpSpPr bwMode="auto">
          <a:xfrm>
            <a:off x="10871201" y="152400"/>
            <a:ext cx="1056217" cy="1295400"/>
            <a:chOff x="5136" y="960"/>
            <a:chExt cx="528" cy="864"/>
          </a:xfrm>
        </p:grpSpPr>
        <p:sp>
          <p:nvSpPr>
            <p:cNvPr id="83977"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78"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79"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80"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81"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82"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83"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84"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85"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86"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87"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88"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89"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90"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91"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92"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93"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94"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95"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96"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97"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98"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3999"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4000"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4001"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4002"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4003"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4004"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4005"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4006"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sp>
          <p:nvSpPr>
            <p:cNvPr id="84007"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pPr>
              <a:endParaRPr lang="en-US" sz="1800">
                <a:solidFill>
                  <a:srgbClr val="FFFFCC"/>
                </a:solidFill>
              </a:endParaRPr>
            </a:p>
          </p:txBody>
        </p:sp>
      </p:grpSp>
    </p:spTree>
    <p:extLst>
      <p:ext uri="{BB962C8B-B14F-4D97-AF65-F5344CB8AC3E}">
        <p14:creationId xmlns:p14="http://schemas.microsoft.com/office/powerpoint/2010/main" val="3537319179"/>
      </p:ext>
    </p:extLst>
  </p:cSld>
  <p:clrMap bg1="dk2" tx1="lt1" bg2="dk1"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pitchFamily="34" charset="0"/>
          <a:cs typeface="Arial" pitchFamily="34" charset="0"/>
        </a:defRPr>
      </a:lvl2pPr>
      <a:lvl3pPr algn="l" rtl="0" fontAlgn="base">
        <a:spcBef>
          <a:spcPct val="0"/>
        </a:spcBef>
        <a:spcAft>
          <a:spcPct val="0"/>
        </a:spcAft>
        <a:defRPr sz="3900" b="1">
          <a:solidFill>
            <a:schemeClr val="tx2"/>
          </a:solidFill>
          <a:latin typeface="Arial" pitchFamily="34" charset="0"/>
          <a:cs typeface="Arial" pitchFamily="34" charset="0"/>
        </a:defRPr>
      </a:lvl3pPr>
      <a:lvl4pPr algn="l" rtl="0" fontAlgn="base">
        <a:spcBef>
          <a:spcPct val="0"/>
        </a:spcBef>
        <a:spcAft>
          <a:spcPct val="0"/>
        </a:spcAft>
        <a:defRPr sz="3900" b="1">
          <a:solidFill>
            <a:schemeClr val="tx2"/>
          </a:solidFill>
          <a:latin typeface="Arial" pitchFamily="34" charset="0"/>
          <a:cs typeface="Arial" pitchFamily="34" charset="0"/>
        </a:defRPr>
      </a:lvl4pPr>
      <a:lvl5pPr algn="l" rtl="0" fontAlgn="base">
        <a:spcBef>
          <a:spcPct val="0"/>
        </a:spcBef>
        <a:spcAft>
          <a:spcPct val="0"/>
        </a:spcAft>
        <a:defRPr sz="3900" b="1">
          <a:solidFill>
            <a:schemeClr val="tx2"/>
          </a:solidFill>
          <a:latin typeface="Arial" pitchFamily="34" charset="0"/>
          <a:cs typeface="Arial" pitchFamily="34" charset="0"/>
        </a:defRPr>
      </a:lvl5pPr>
      <a:lvl6pPr marL="457200" algn="l" rtl="0" fontAlgn="base">
        <a:spcBef>
          <a:spcPct val="0"/>
        </a:spcBef>
        <a:spcAft>
          <a:spcPct val="0"/>
        </a:spcAft>
        <a:defRPr sz="3900" b="1">
          <a:solidFill>
            <a:schemeClr val="tx2"/>
          </a:solidFill>
          <a:latin typeface="Arial" pitchFamily="34" charset="0"/>
          <a:cs typeface="Arial" pitchFamily="34" charset="0"/>
        </a:defRPr>
      </a:lvl6pPr>
      <a:lvl7pPr marL="914400" algn="l" rtl="0" fontAlgn="base">
        <a:spcBef>
          <a:spcPct val="0"/>
        </a:spcBef>
        <a:spcAft>
          <a:spcPct val="0"/>
        </a:spcAft>
        <a:defRPr sz="3900" b="1">
          <a:solidFill>
            <a:schemeClr val="tx2"/>
          </a:solidFill>
          <a:latin typeface="Arial" pitchFamily="34" charset="0"/>
          <a:cs typeface="Arial" pitchFamily="34" charset="0"/>
        </a:defRPr>
      </a:lvl7pPr>
      <a:lvl8pPr marL="1371600" algn="l" rtl="0" fontAlgn="base">
        <a:spcBef>
          <a:spcPct val="0"/>
        </a:spcBef>
        <a:spcAft>
          <a:spcPct val="0"/>
        </a:spcAft>
        <a:defRPr sz="3900" b="1">
          <a:solidFill>
            <a:schemeClr val="tx2"/>
          </a:solidFill>
          <a:latin typeface="Arial" pitchFamily="34" charset="0"/>
          <a:cs typeface="Arial" pitchFamily="34" charset="0"/>
        </a:defRPr>
      </a:lvl8pPr>
      <a:lvl9pPr marL="1828800" algn="l" rtl="0" fontAlgn="base">
        <a:spcBef>
          <a:spcPct val="0"/>
        </a:spcBef>
        <a:spcAft>
          <a:spcPct val="0"/>
        </a:spcAft>
        <a:defRPr sz="3900" b="1">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cs typeface="+mn-cs"/>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cs typeface="+mn-cs"/>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cs typeface="+mn-cs"/>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134644"/>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jp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jpg"/><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jpg"/><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image" Target="../media/image15.jpg"/></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8.jpg"/><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xml"/><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D6D7A0BC-0046-4CAA-8E7F-DCAFE511EA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1C21E816-31F5-48BB-BD02-D15F2F18B48A}"/>
              </a:ext>
            </a:extLst>
          </p:cNvPr>
          <p:cNvSpPr>
            <a:spLocks noGrp="1"/>
          </p:cNvSpPr>
          <p:nvPr>
            <p:ph type="ctrTitle"/>
          </p:nvPr>
        </p:nvSpPr>
        <p:spPr>
          <a:xfrm>
            <a:off x="581191" y="1020431"/>
            <a:ext cx="10993549" cy="903619"/>
          </a:xfrm>
        </p:spPr>
        <p:txBody>
          <a:bodyPr>
            <a:normAutofit/>
          </a:bodyPr>
          <a:lstStyle/>
          <a:p>
            <a:r>
              <a:rPr lang="en-US" sz="4000" b="1" cap="none" dirty="0">
                <a:solidFill>
                  <a:srgbClr val="C00000"/>
                </a:solidFill>
              </a:rPr>
              <a:t>Pediatric asthma</a:t>
            </a:r>
            <a:endParaRPr lang="en-US" sz="4000" cap="none" dirty="0">
              <a:solidFill>
                <a:srgbClr val="C00000"/>
              </a:solidFill>
            </a:endParaRPr>
          </a:p>
        </p:txBody>
      </p:sp>
      <p:sp>
        <p:nvSpPr>
          <p:cNvPr id="3" name="Subtitle 2">
            <a:extLst>
              <a:ext uri="{FF2B5EF4-FFF2-40B4-BE49-F238E27FC236}">
                <a16:creationId xmlns:a16="http://schemas.microsoft.com/office/drawing/2014/main" xmlns="" id="{835D6E6B-3353-491C-A3C6-F278D6CED8B3}"/>
              </a:ext>
            </a:extLst>
          </p:cNvPr>
          <p:cNvSpPr>
            <a:spLocks noGrp="1"/>
          </p:cNvSpPr>
          <p:nvPr>
            <p:ph type="subTitle" idx="1"/>
          </p:nvPr>
        </p:nvSpPr>
        <p:spPr>
          <a:xfrm>
            <a:off x="581194" y="1924051"/>
            <a:ext cx="10993546" cy="1039628"/>
          </a:xfrm>
        </p:spPr>
        <p:txBody>
          <a:bodyPr>
            <a:normAutofit/>
          </a:bodyPr>
          <a:lstStyle/>
          <a:p>
            <a:pPr>
              <a:lnSpc>
                <a:spcPct val="90000"/>
              </a:lnSpc>
            </a:pPr>
            <a:r>
              <a:rPr lang="en-US" sz="2800" b="1" cap="none" dirty="0">
                <a:solidFill>
                  <a:srgbClr val="002060"/>
                </a:solidFill>
                <a:latin typeface="Arial Rounded MT Bold" pitchFamily="34" charset="0"/>
              </a:rPr>
              <a:t>Ehsan </a:t>
            </a:r>
            <a:r>
              <a:rPr lang="en-US" sz="2800" b="1" cap="none" dirty="0" err="1">
                <a:solidFill>
                  <a:srgbClr val="002060"/>
                </a:solidFill>
                <a:latin typeface="Arial Rounded MT Bold" pitchFamily="34" charset="0"/>
              </a:rPr>
              <a:t>Aljundi</a:t>
            </a:r>
            <a:r>
              <a:rPr lang="en-US" sz="3200" dirty="0" err="1">
                <a:solidFill>
                  <a:srgbClr val="002060"/>
                </a:solidFill>
                <a:latin typeface="Arial Rounded MT Bold" pitchFamily="34" charset="0"/>
              </a:rPr>
              <a:t>,</a:t>
            </a:r>
            <a:r>
              <a:rPr lang="en-US" sz="2000" i="1" dirty="0" err="1">
                <a:solidFill>
                  <a:srgbClr val="002060"/>
                </a:solidFill>
                <a:latin typeface="Arial Rounded MT Bold" pitchFamily="34" charset="0"/>
              </a:rPr>
              <a:t>MBBS,FAAP</a:t>
            </a:r>
            <a:endParaRPr lang="en-US" i="1" dirty="0">
              <a:solidFill>
                <a:srgbClr val="002060"/>
              </a:solidFill>
              <a:latin typeface="Arial Rounded MT Bold" pitchFamily="34" charset="0"/>
            </a:endParaRPr>
          </a:p>
          <a:p>
            <a:pPr>
              <a:lnSpc>
                <a:spcPct val="90000"/>
              </a:lnSpc>
            </a:pPr>
            <a:r>
              <a:rPr lang="en-US" sz="2400" cap="none" dirty="0">
                <a:solidFill>
                  <a:srgbClr val="002060"/>
                </a:solidFill>
                <a:latin typeface="Arial Rounded MT Bold" pitchFamily="34" charset="0"/>
              </a:rPr>
              <a:t>Consultant Pediatric Pulmonologist</a:t>
            </a:r>
          </a:p>
        </p:txBody>
      </p:sp>
      <p:sp>
        <p:nvSpPr>
          <p:cNvPr id="20" name="Rectangle 19">
            <a:extLst>
              <a:ext uri="{FF2B5EF4-FFF2-40B4-BE49-F238E27FC236}">
                <a16:creationId xmlns:a16="http://schemas.microsoft.com/office/drawing/2014/main" xmlns="" id="{E7C6334F-6411-41EC-AD7D-179EDD8B5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xmlns="" id="{E6B02CEE-3AF8-4349-9B3E-8970E6DF62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xmlns="" id="{AAA01CF0-3FB5-44EB-B7DE-F2E86374C2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bstract image">
            <a:extLst>
              <a:ext uri="{FF2B5EF4-FFF2-40B4-BE49-F238E27FC236}">
                <a16:creationId xmlns:a16="http://schemas.microsoft.com/office/drawing/2014/main" xmlns=""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3925" y="1527048"/>
            <a:ext cx="10172700" cy="5070304"/>
          </a:xfrm>
        </p:spPr>
        <p:txBody>
          <a:bodyPr>
            <a:normAutofit fontScale="77500" lnSpcReduction="20000"/>
          </a:bodyPr>
          <a:lstStyle/>
          <a:p>
            <a:pPr>
              <a:lnSpc>
                <a:spcPct val="110000"/>
              </a:lnSpc>
            </a:pPr>
            <a:r>
              <a:rPr lang="en-AU" sz="2600" i="1" dirty="0"/>
              <a:t>Increased</a:t>
            </a:r>
            <a:r>
              <a:rPr lang="en-AU" sz="2600" dirty="0"/>
              <a:t> probability that symptoms are due to asthma if:</a:t>
            </a:r>
          </a:p>
          <a:p>
            <a:pPr lvl="1">
              <a:lnSpc>
                <a:spcPct val="110000"/>
              </a:lnSpc>
            </a:pPr>
            <a:r>
              <a:rPr lang="en-AU" sz="2600" dirty="0"/>
              <a:t>More than one type of symptom (wheeze, shortness of breath, cough, chest tightness)</a:t>
            </a:r>
          </a:p>
          <a:p>
            <a:pPr lvl="1">
              <a:lnSpc>
                <a:spcPct val="110000"/>
              </a:lnSpc>
            </a:pPr>
            <a:r>
              <a:rPr lang="en-AU" sz="2600" dirty="0"/>
              <a:t>Symptoms often worse at night or in the early morning</a:t>
            </a:r>
          </a:p>
          <a:p>
            <a:pPr lvl="1">
              <a:lnSpc>
                <a:spcPct val="110000"/>
              </a:lnSpc>
            </a:pPr>
            <a:r>
              <a:rPr lang="en-AU" sz="2600" dirty="0"/>
              <a:t>Symptoms vary over time and in intensity</a:t>
            </a:r>
          </a:p>
          <a:p>
            <a:pPr lvl="1">
              <a:lnSpc>
                <a:spcPct val="110000"/>
              </a:lnSpc>
            </a:pPr>
            <a:r>
              <a:rPr lang="en-AU" sz="2600" dirty="0"/>
              <a:t>Symptoms are triggered by viral infections, exercise, allergen exposure, changes in weather, laughter, irritants such as car exhaust fumes, smoke, or strong smells</a:t>
            </a:r>
          </a:p>
          <a:p>
            <a:pPr>
              <a:lnSpc>
                <a:spcPct val="110000"/>
              </a:lnSpc>
            </a:pPr>
            <a:r>
              <a:rPr lang="en-AU" sz="2600" i="1" dirty="0"/>
              <a:t>Decreased</a:t>
            </a:r>
            <a:r>
              <a:rPr lang="en-AU" sz="2600" dirty="0"/>
              <a:t> probability that symptoms are due to asthma if:</a:t>
            </a:r>
          </a:p>
          <a:p>
            <a:pPr lvl="1">
              <a:lnSpc>
                <a:spcPct val="110000"/>
              </a:lnSpc>
            </a:pPr>
            <a:r>
              <a:rPr lang="en-AU" sz="2600" dirty="0"/>
              <a:t>Isolated cough with no other respiratory symptoms</a:t>
            </a:r>
          </a:p>
          <a:p>
            <a:pPr lvl="1">
              <a:lnSpc>
                <a:spcPct val="110000"/>
              </a:lnSpc>
            </a:pPr>
            <a:r>
              <a:rPr lang="en-AU" sz="2600" dirty="0"/>
              <a:t>Chronic production of sputum</a:t>
            </a:r>
          </a:p>
          <a:p>
            <a:pPr lvl="1">
              <a:lnSpc>
                <a:spcPct val="110000"/>
              </a:lnSpc>
            </a:pPr>
            <a:r>
              <a:rPr lang="en-AU" sz="2600" dirty="0"/>
              <a:t>Shortness of breath associated with dizziness, light-headedness or peripheral tingling</a:t>
            </a:r>
          </a:p>
          <a:p>
            <a:pPr lvl="1">
              <a:lnSpc>
                <a:spcPct val="110000"/>
              </a:lnSpc>
            </a:pPr>
            <a:r>
              <a:rPr lang="en-AU" sz="2600" dirty="0"/>
              <a:t>Chest pain</a:t>
            </a:r>
          </a:p>
          <a:p>
            <a:pPr lvl="1">
              <a:lnSpc>
                <a:spcPct val="110000"/>
              </a:lnSpc>
            </a:pPr>
            <a:r>
              <a:rPr lang="en-AU" sz="2600" dirty="0"/>
              <a:t>Exercise-induced dyspnea with noisy inspiration (stridor)</a:t>
            </a:r>
          </a:p>
          <a:p>
            <a:pPr lvl="1">
              <a:lnSpc>
                <a:spcPct val="110000"/>
              </a:lnSpc>
            </a:pPr>
            <a:endParaRPr lang="en-AU" dirty="0"/>
          </a:p>
        </p:txBody>
      </p:sp>
      <p:sp>
        <p:nvSpPr>
          <p:cNvPr id="2" name="Title 1"/>
          <p:cNvSpPr>
            <a:spLocks noGrp="1"/>
          </p:cNvSpPr>
          <p:nvPr>
            <p:ph type="title"/>
          </p:nvPr>
        </p:nvSpPr>
        <p:spPr>
          <a:xfrm>
            <a:off x="581192" y="702156"/>
            <a:ext cx="11029616" cy="717069"/>
          </a:xfrm>
        </p:spPr>
        <p:txBody>
          <a:bodyPr>
            <a:normAutofit/>
          </a:bodyPr>
          <a:lstStyle/>
          <a:p>
            <a:r>
              <a:rPr lang="en-AU" dirty="0"/>
              <a:t>Diagnosis of asthma – symptoms</a:t>
            </a:r>
          </a:p>
        </p:txBody>
      </p:sp>
      <p:sp>
        <p:nvSpPr>
          <p:cNvPr id="5" name="TextBox 4"/>
          <p:cNvSpPr txBox="1"/>
          <p:nvPr/>
        </p:nvSpPr>
        <p:spPr>
          <a:xfrm>
            <a:off x="1683654" y="6623999"/>
            <a:ext cx="2046514" cy="276999"/>
          </a:xfrm>
          <a:prstGeom prst="rect">
            <a:avLst/>
          </a:prstGeom>
          <a:noFill/>
        </p:spPr>
        <p:txBody>
          <a:bodyPr wrap="square" rtlCol="0">
            <a:spAutoFit/>
          </a:bodyPr>
          <a:lstStyle/>
          <a:p>
            <a:r>
              <a:rPr lang="en-AU" sz="1200" i="1" dirty="0">
                <a:solidFill>
                  <a:schemeClr val="bg1"/>
                </a:solidFill>
              </a:rPr>
              <a:t>GINA 2014</a:t>
            </a:r>
          </a:p>
        </p:txBody>
      </p:sp>
    </p:spTree>
    <p:extLst>
      <p:ext uri="{BB962C8B-B14F-4D97-AF65-F5344CB8AC3E}">
        <p14:creationId xmlns:p14="http://schemas.microsoft.com/office/powerpoint/2010/main" val="336121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Features suggesting asthma in children ≤5 years</a:t>
            </a:r>
          </a:p>
        </p:txBody>
      </p:sp>
      <p:graphicFrame>
        <p:nvGraphicFramePr>
          <p:cNvPr id="3" name="Content Placeholder 3"/>
          <p:cNvGraphicFramePr>
            <a:graphicFrameLocks/>
          </p:cNvGraphicFramePr>
          <p:nvPr>
            <p:extLst>
              <p:ext uri="{D42A27DB-BD31-4B8C-83A1-F6EECF244321}">
                <p14:modId xmlns:p14="http://schemas.microsoft.com/office/powerpoint/2010/main" val="896332580"/>
              </p:ext>
            </p:extLst>
          </p:nvPr>
        </p:nvGraphicFramePr>
        <p:xfrm>
          <a:off x="850392" y="1088137"/>
          <a:ext cx="9838944" cy="5294374"/>
        </p:xfrm>
        <a:graphic>
          <a:graphicData uri="http://schemas.openxmlformats.org/drawingml/2006/table">
            <a:tbl>
              <a:tblPr firstRow="1" bandRow="1">
                <a:tableStyleId>{7E9639D4-E3E2-4D34-9284-5A2195B3D0D7}</a:tableStyleId>
              </a:tblPr>
              <a:tblGrid>
                <a:gridCol w="2361008">
                  <a:extLst>
                    <a:ext uri="{9D8B030D-6E8A-4147-A177-3AD203B41FA5}">
                      <a16:colId xmlns:a16="http://schemas.microsoft.com/office/drawing/2014/main" xmlns="" val="20000"/>
                    </a:ext>
                  </a:extLst>
                </a:gridCol>
                <a:gridCol w="7477936">
                  <a:extLst>
                    <a:ext uri="{9D8B030D-6E8A-4147-A177-3AD203B41FA5}">
                      <a16:colId xmlns:a16="http://schemas.microsoft.com/office/drawing/2014/main" xmlns="" val="20001"/>
                    </a:ext>
                  </a:extLst>
                </a:gridCol>
              </a:tblGrid>
              <a:tr h="468103">
                <a:tc>
                  <a:txBody>
                    <a:bodyPr/>
                    <a:lstStyle/>
                    <a:p>
                      <a:pPr algn="ctr"/>
                      <a:r>
                        <a:rPr lang="en-AU" sz="1800" baseline="0" dirty="0">
                          <a:solidFill>
                            <a:srgbClr val="134679"/>
                          </a:solidFill>
                          <a:latin typeface="Arial" panose="020B0604020202020204" pitchFamily="34" charset="0"/>
                          <a:cs typeface="Arial" panose="020B0604020202020204" pitchFamily="34" charset="0"/>
                        </a:rPr>
                        <a:t>Feature</a:t>
                      </a:r>
                    </a:p>
                  </a:txBody>
                  <a:tcPr marL="89777" marR="89777">
                    <a:lnL w="6350" cap="flat" cmpd="sng" algn="ctr">
                      <a:solidFill>
                        <a:srgbClr val="F79646"/>
                      </a:solidFill>
                      <a:prstDash val="solid"/>
                      <a:round/>
                      <a:headEnd type="none" w="med" len="med"/>
                      <a:tailEnd type="none" w="med" len="med"/>
                    </a:lnL>
                    <a:lnR>
                      <a:noFill/>
                    </a:lnR>
                    <a:lnT w="6350" cap="flat" cmpd="sng" algn="ctr">
                      <a:solidFill>
                        <a:srgbClr val="F7964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9B47B"/>
                    </a:solidFill>
                  </a:tcPr>
                </a:tc>
                <a:tc>
                  <a:txBody>
                    <a:bodyPr/>
                    <a:lstStyle/>
                    <a:p>
                      <a:pPr algn="ctr"/>
                      <a:r>
                        <a:rPr lang="en-AU" sz="1800" baseline="0" dirty="0">
                          <a:solidFill>
                            <a:srgbClr val="134679"/>
                          </a:solidFill>
                          <a:latin typeface="Arial" panose="020B0604020202020204" pitchFamily="34" charset="0"/>
                          <a:cs typeface="Arial" panose="020B0604020202020204" pitchFamily="34" charset="0"/>
                        </a:rPr>
                        <a:t>Characteristics suggesting asthma</a:t>
                      </a:r>
                    </a:p>
                  </a:txBody>
                  <a:tcPr marL="89777" marR="89777">
                    <a:lnL>
                      <a:noFill/>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9B47B"/>
                    </a:solidFill>
                  </a:tcPr>
                </a:tc>
                <a:extLst>
                  <a:ext uri="{0D108BD9-81ED-4DB2-BD59-A6C34878D82A}">
                    <a16:rowId xmlns:a16="http://schemas.microsoft.com/office/drawing/2014/main" xmlns="" val="10000"/>
                  </a:ext>
                </a:extLst>
              </a:tr>
              <a:tr h="1166474">
                <a:tc>
                  <a:txBody>
                    <a:bodyPr/>
                    <a:lstStyle/>
                    <a:p>
                      <a:r>
                        <a:rPr lang="en-AU" sz="1600" kern="1200" baseline="0" dirty="0">
                          <a:solidFill>
                            <a:srgbClr val="134679"/>
                          </a:solidFill>
                          <a:latin typeface="Arial" panose="020B0604020202020204" pitchFamily="34" charset="0"/>
                          <a:ea typeface="+mn-ea"/>
                          <a:cs typeface="Arial" panose="020B0604020202020204" pitchFamily="34" charset="0"/>
                        </a:rPr>
                        <a:t>Cough</a:t>
                      </a:r>
                    </a:p>
                  </a:txBody>
                  <a:tcPr marL="72000" marR="72000" marT="36000" marB="36000">
                    <a:lnL w="6350" cap="flat" cmpd="sng" algn="ctr">
                      <a:solidFill>
                        <a:srgbClr val="F79646"/>
                      </a:solidFill>
                      <a:prstDash val="solid"/>
                      <a:round/>
                      <a:headEnd type="none" w="med" len="med"/>
                      <a:tailEnd type="none" w="med" len="med"/>
                    </a:lnL>
                    <a:lnR>
                      <a:noFill/>
                    </a:lnR>
                    <a:lnT w="9525" cap="flat" cmpd="sng" algn="ctr">
                      <a:noFill/>
                      <a:prstDash val="soli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kern="1200" baseline="0" dirty="0">
                          <a:solidFill>
                            <a:srgbClr val="134679"/>
                          </a:solidFill>
                          <a:effectLst/>
                          <a:latin typeface="Arial" panose="020B0604020202020204" pitchFamily="34" charset="0"/>
                          <a:ea typeface="+mn-ea"/>
                          <a:cs typeface="Arial" panose="020B0604020202020204" pitchFamily="34" charset="0"/>
                        </a:rPr>
                        <a:t>Recurrent or persistent non-productive cough that may be worse at night  or accompanied by some wheezing and breathing difficulties.</a:t>
                      </a:r>
                    </a:p>
                    <a:p>
                      <a:r>
                        <a:rPr lang="en-US" sz="1600" kern="1200" baseline="0" dirty="0">
                          <a:solidFill>
                            <a:srgbClr val="134679"/>
                          </a:solidFill>
                          <a:effectLst/>
                          <a:latin typeface="Arial" panose="020B0604020202020204" pitchFamily="34" charset="0"/>
                          <a:ea typeface="+mn-ea"/>
                          <a:cs typeface="Arial" panose="020B0604020202020204" pitchFamily="34" charset="0"/>
                        </a:rPr>
                        <a:t>Cough occurring with exercise, laughing, crying or exposure to tobacco smoke in the absence of an apparent respiratory infection</a:t>
                      </a:r>
                    </a:p>
                  </a:txBody>
                  <a:tcPr marL="108000" marR="72000" marT="36000" marB="36000">
                    <a:lnL>
                      <a:noFill/>
                    </a:lnL>
                    <a:lnR w="6350" cap="flat" cmpd="sng" algn="ctr">
                      <a:solidFill>
                        <a:srgbClr val="F79646"/>
                      </a:solidFill>
                      <a:prstDash val="solid"/>
                      <a:round/>
                      <a:headEnd type="none" w="med" len="med"/>
                      <a:tailEnd type="none" w="med" len="med"/>
                    </a:lnR>
                    <a:lnT w="9525" cap="flat" cmpd="sng" algn="ctr">
                      <a:noFill/>
                      <a:prstDash val="soli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623331">
                <a:tc>
                  <a:txBody>
                    <a:bodyPr/>
                    <a:lstStyle/>
                    <a:p>
                      <a:r>
                        <a:rPr lang="en-AU" sz="1600" baseline="0" dirty="0">
                          <a:solidFill>
                            <a:srgbClr val="134679"/>
                          </a:solidFill>
                          <a:latin typeface="Arial" panose="020B0604020202020204" pitchFamily="34" charset="0"/>
                          <a:cs typeface="Arial" panose="020B0604020202020204" pitchFamily="34" charset="0"/>
                        </a:rPr>
                        <a:t>Wheezing</a:t>
                      </a:r>
                    </a:p>
                  </a:txBody>
                  <a:tcPr marL="72000" marR="72000" marT="36000" marB="36000">
                    <a:lnL w="6350" cap="flat" cmpd="sng" algn="ctr">
                      <a:solidFill>
                        <a:srgbClr val="F79646"/>
                      </a:solidFill>
                      <a:prstDash val="solid"/>
                      <a:round/>
                      <a:headEnd type="none" w="med" len="med"/>
                      <a:tailEnd type="none" w="med" len="med"/>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a:solidFill>
                            <a:srgbClr val="134679"/>
                          </a:solidFill>
                          <a:latin typeface="Arial" panose="020B0604020202020204" pitchFamily="34" charset="0"/>
                          <a:cs typeface="Arial" panose="020B0604020202020204" pitchFamily="34" charset="0"/>
                        </a:rPr>
                        <a:t>Recurrent wheezing, including during sleep or with triggers such as activity, laughing, crying or exposure to tobacco smoke or air pollution</a:t>
                      </a:r>
                      <a:endParaRPr lang="en-AU" sz="1600" baseline="0" dirty="0">
                        <a:solidFill>
                          <a:srgbClr val="134679"/>
                        </a:solidFill>
                        <a:latin typeface="Arial" panose="020B0604020202020204" pitchFamily="34" charset="0"/>
                        <a:cs typeface="Arial" panose="020B0604020202020204" pitchFamily="34" charset="0"/>
                      </a:endParaRPr>
                    </a:p>
                  </a:txBody>
                  <a:tcPr marL="108000" marR="72000" marT="36000" marB="36000">
                    <a:lnL>
                      <a:noFill/>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894902">
                <a:tc>
                  <a:txBody>
                    <a:bodyPr/>
                    <a:lstStyle/>
                    <a:p>
                      <a:r>
                        <a:rPr lang="en-AU" sz="1600" baseline="0" dirty="0">
                          <a:solidFill>
                            <a:srgbClr val="134679"/>
                          </a:solidFill>
                          <a:latin typeface="Arial" panose="020B0604020202020204" pitchFamily="34" charset="0"/>
                          <a:cs typeface="Arial" panose="020B0604020202020204" pitchFamily="34" charset="0"/>
                        </a:rPr>
                        <a:t>Difficult or heavy breathing or shortness of breath</a:t>
                      </a:r>
                    </a:p>
                  </a:txBody>
                  <a:tcPr marL="72000" marR="72000" marT="36000" marB="36000">
                    <a:lnL w="6350" cap="flat" cmpd="sng" algn="ctr">
                      <a:solidFill>
                        <a:srgbClr val="F79646"/>
                      </a:solidFill>
                      <a:prstDash val="solid"/>
                      <a:round/>
                      <a:headEnd type="none" w="med" len="med"/>
                      <a:tailEnd type="none" w="med" len="med"/>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a:solidFill>
                            <a:srgbClr val="134679"/>
                          </a:solidFill>
                          <a:latin typeface="Arial" panose="020B0604020202020204" pitchFamily="34" charset="0"/>
                          <a:cs typeface="Arial" panose="020B0604020202020204" pitchFamily="34" charset="0"/>
                        </a:rPr>
                        <a:t>Occurring with exercise, laughing, or crying</a:t>
                      </a:r>
                      <a:endParaRPr lang="en-AU" sz="1600" baseline="0" dirty="0">
                        <a:solidFill>
                          <a:srgbClr val="134679"/>
                        </a:solidFill>
                        <a:latin typeface="Arial" panose="020B0604020202020204" pitchFamily="34" charset="0"/>
                        <a:cs typeface="Arial" panose="020B0604020202020204" pitchFamily="34" charset="0"/>
                      </a:endParaRPr>
                    </a:p>
                  </a:txBody>
                  <a:tcPr marL="108000" marR="72000" marT="36000" marB="36000">
                    <a:lnL>
                      <a:noFill/>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623331">
                <a:tc>
                  <a:txBody>
                    <a:bodyPr/>
                    <a:lstStyle/>
                    <a:p>
                      <a:r>
                        <a:rPr lang="en-AU" sz="1600" baseline="0" dirty="0">
                          <a:solidFill>
                            <a:srgbClr val="134679"/>
                          </a:solidFill>
                          <a:latin typeface="Arial" panose="020B0604020202020204" pitchFamily="34" charset="0"/>
                          <a:cs typeface="Arial" panose="020B0604020202020204" pitchFamily="34" charset="0"/>
                        </a:rPr>
                        <a:t>Reduced activity</a:t>
                      </a:r>
                    </a:p>
                  </a:txBody>
                  <a:tcPr marL="72000" marR="72000" marT="36000" marB="36000">
                    <a:lnL w="6350" cap="flat" cmpd="sng" algn="ctr">
                      <a:solidFill>
                        <a:srgbClr val="F79646"/>
                      </a:solidFill>
                      <a:prstDash val="solid"/>
                      <a:round/>
                      <a:headEnd type="none" w="med" len="med"/>
                      <a:tailEnd type="none" w="med" len="med"/>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sz="1600" baseline="0" dirty="0">
                          <a:solidFill>
                            <a:srgbClr val="134679"/>
                          </a:solidFill>
                          <a:effectLst/>
                          <a:latin typeface="Arial" panose="020B0604020202020204" pitchFamily="34" charset="0"/>
                          <a:ea typeface="Times New Roman"/>
                          <a:cs typeface="Arial" panose="020B0604020202020204" pitchFamily="34" charset="0"/>
                        </a:rPr>
                        <a:t>Not running, playing or laughing at the same intensity as other children; tires earlier during walks (wants to be carried)</a:t>
                      </a:r>
                      <a:endParaRPr lang="en-AU" sz="1600" baseline="0" dirty="0">
                        <a:solidFill>
                          <a:srgbClr val="134679"/>
                        </a:solidFill>
                        <a:effectLst/>
                        <a:latin typeface="Arial" panose="020B0604020202020204" pitchFamily="34" charset="0"/>
                        <a:ea typeface="Times New Roman"/>
                        <a:cs typeface="Arial" panose="020B0604020202020204" pitchFamily="34" charset="0"/>
                      </a:endParaRPr>
                    </a:p>
                  </a:txBody>
                  <a:tcPr marL="108000" marR="72000" marT="36000" marB="36000">
                    <a:lnL>
                      <a:noFill/>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623331">
                <a:tc>
                  <a:txBody>
                    <a:bodyPr/>
                    <a:lstStyle/>
                    <a:p>
                      <a:r>
                        <a:rPr lang="en-AU" sz="1600" baseline="0" dirty="0">
                          <a:solidFill>
                            <a:srgbClr val="134679"/>
                          </a:solidFill>
                          <a:latin typeface="Arial" panose="020B0604020202020204" pitchFamily="34" charset="0"/>
                          <a:cs typeface="Arial" panose="020B0604020202020204" pitchFamily="34" charset="0"/>
                        </a:rPr>
                        <a:t>Past or family history</a:t>
                      </a:r>
                    </a:p>
                  </a:txBody>
                  <a:tcPr marL="72000" marR="72000" marT="36000" marB="36000">
                    <a:lnL w="6350" cap="flat" cmpd="sng" algn="ctr">
                      <a:solidFill>
                        <a:srgbClr val="F79646"/>
                      </a:solidFill>
                      <a:prstDash val="solid"/>
                      <a:round/>
                      <a:headEnd type="none" w="med" len="med"/>
                      <a:tailEnd type="none" w="med" len="med"/>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a:solidFill>
                            <a:srgbClr val="134679"/>
                          </a:solidFill>
                          <a:latin typeface="Arial" panose="020B0604020202020204" pitchFamily="34" charset="0"/>
                          <a:cs typeface="Arial" panose="020B0604020202020204" pitchFamily="34" charset="0"/>
                        </a:rPr>
                        <a:t>Other allergic disease (atopic dermatitis or allergic rhinitis)</a:t>
                      </a:r>
                    </a:p>
                    <a:p>
                      <a:r>
                        <a:rPr lang="en-US" sz="1600" baseline="0" dirty="0">
                          <a:solidFill>
                            <a:srgbClr val="134679"/>
                          </a:solidFill>
                          <a:latin typeface="Arial" panose="020B0604020202020204" pitchFamily="34" charset="0"/>
                          <a:cs typeface="Arial" panose="020B0604020202020204" pitchFamily="34" charset="0"/>
                        </a:rPr>
                        <a:t>Asthma in first-degree relatives</a:t>
                      </a:r>
                    </a:p>
                  </a:txBody>
                  <a:tcPr marL="108000" marR="72000" marT="36000" marB="36000">
                    <a:lnL>
                      <a:noFill/>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894902">
                <a:tc>
                  <a:txBody>
                    <a:bodyPr/>
                    <a:lstStyle/>
                    <a:p>
                      <a:r>
                        <a:rPr lang="en-AU" sz="1600" baseline="0" dirty="0">
                          <a:solidFill>
                            <a:srgbClr val="134679"/>
                          </a:solidFill>
                          <a:latin typeface="Arial" panose="020B0604020202020204" pitchFamily="34" charset="0"/>
                          <a:cs typeface="Arial" panose="020B0604020202020204" pitchFamily="34" charset="0"/>
                        </a:rPr>
                        <a:t>Therapeutic trial with low dose ICS and as-needed SABA</a:t>
                      </a:r>
                    </a:p>
                  </a:txBody>
                  <a:tcPr marL="72000" marR="72000" marT="36000" marB="36000">
                    <a:lnL w="6350" cap="flat" cmpd="sng" algn="ctr">
                      <a:solidFill>
                        <a:srgbClr val="F79646"/>
                      </a:solidFill>
                      <a:prstDash val="solid"/>
                      <a:round/>
                      <a:headEnd type="none" w="med" len="med"/>
                      <a:tailEnd type="none" w="med" len="med"/>
                    </a:lnL>
                    <a:lnR>
                      <a:noFill/>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a:solidFill>
                            <a:srgbClr val="134679"/>
                          </a:solidFill>
                          <a:latin typeface="Arial" panose="020B0604020202020204" pitchFamily="34" charset="0"/>
                          <a:cs typeface="Arial" panose="020B0604020202020204" pitchFamily="34" charset="0"/>
                        </a:rPr>
                        <a:t>Clinical improvement during 2–3 months of controller treatment and worsening when treatment is stopped</a:t>
                      </a:r>
                      <a:endParaRPr lang="en-AU" sz="1600" baseline="0" dirty="0">
                        <a:solidFill>
                          <a:srgbClr val="134679"/>
                        </a:solidFill>
                        <a:latin typeface="Arial" panose="020B0604020202020204" pitchFamily="34" charset="0"/>
                        <a:cs typeface="Arial" panose="020B0604020202020204" pitchFamily="34" charset="0"/>
                      </a:endParaRPr>
                    </a:p>
                  </a:txBody>
                  <a:tcPr marL="108000" marR="72000" marT="36000" marB="36000">
                    <a:lnL>
                      <a:noFill/>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bl>
          </a:graphicData>
        </a:graphic>
      </p:graphicFrame>
      <p:sp>
        <p:nvSpPr>
          <p:cNvPr id="4" name="TextBox 3"/>
          <p:cNvSpPr txBox="1"/>
          <p:nvPr/>
        </p:nvSpPr>
        <p:spPr>
          <a:xfrm>
            <a:off x="1709066" y="6673555"/>
            <a:ext cx="1826914" cy="184666"/>
          </a:xfrm>
          <a:prstGeom prst="rect">
            <a:avLst/>
          </a:prstGeom>
          <a:noFill/>
        </p:spPr>
        <p:txBody>
          <a:bodyPr wrap="square" tIns="0" bIns="0" rtlCol="0" anchor="ctr" anchorCtr="0">
            <a:spAutoFit/>
          </a:bodyPr>
          <a:lstStyle/>
          <a:p>
            <a:r>
              <a:rPr lang="en-AU" sz="1200" i="1" dirty="0">
                <a:solidFill>
                  <a:prstClr val="white"/>
                </a:solidFill>
                <a:cs typeface="Arial" panose="020B0604020202020204" pitchFamily="34" charset="0"/>
              </a:rPr>
              <a:t>GINA 2014, Box 6-2</a:t>
            </a:r>
          </a:p>
        </p:txBody>
      </p:sp>
    </p:spTree>
    <p:extLst>
      <p:ext uri="{BB962C8B-B14F-4D97-AF65-F5344CB8AC3E}">
        <p14:creationId xmlns:p14="http://schemas.microsoft.com/office/powerpoint/2010/main" val="2788271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Symptom patterns in children ≤5 years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4125" y="1509242"/>
            <a:ext cx="7886926" cy="4912839"/>
          </a:xfrm>
          <a:prstGeom prst="rect">
            <a:avLst/>
          </a:prstGeom>
        </p:spPr>
      </p:pic>
      <p:sp>
        <p:nvSpPr>
          <p:cNvPr id="4" name="TextBox 3"/>
          <p:cNvSpPr txBox="1"/>
          <p:nvPr/>
        </p:nvSpPr>
        <p:spPr>
          <a:xfrm>
            <a:off x="1694552" y="6659041"/>
            <a:ext cx="2209791" cy="184666"/>
          </a:xfrm>
          <a:prstGeom prst="rect">
            <a:avLst/>
          </a:prstGeom>
          <a:noFill/>
        </p:spPr>
        <p:txBody>
          <a:bodyPr wrap="square" tIns="0" bIns="0" rtlCol="0" anchor="ctr" anchorCtr="0">
            <a:spAutoFit/>
          </a:bodyPr>
          <a:lstStyle/>
          <a:p>
            <a:r>
              <a:rPr lang="en-AU" sz="1200" i="1" dirty="0">
                <a:solidFill>
                  <a:prstClr val="white"/>
                </a:solidFill>
                <a:cs typeface="Arial" panose="020B0604020202020204" pitchFamily="34" charset="0"/>
              </a:rPr>
              <a:t>GINA 2014, Box 6-1 (2/2)</a:t>
            </a:r>
          </a:p>
        </p:txBody>
      </p:sp>
    </p:spTree>
    <p:extLst>
      <p:ext uri="{BB962C8B-B14F-4D97-AF65-F5344CB8AC3E}">
        <p14:creationId xmlns:p14="http://schemas.microsoft.com/office/powerpoint/2010/main" val="3443551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00" y="161045"/>
            <a:ext cx="6172200" cy="6535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1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examination</a:t>
            </a:r>
            <a:endParaRPr lang="en-US" dirty="0"/>
          </a:p>
        </p:txBody>
      </p:sp>
      <p:sp>
        <p:nvSpPr>
          <p:cNvPr id="3" name="Content Placeholder 2"/>
          <p:cNvSpPr>
            <a:spLocks noGrp="1"/>
          </p:cNvSpPr>
          <p:nvPr>
            <p:ph idx="1"/>
          </p:nvPr>
        </p:nvSpPr>
        <p:spPr/>
        <p:txBody>
          <a:bodyPr>
            <a:normAutofit/>
          </a:bodyPr>
          <a:lstStyle/>
          <a:p>
            <a:r>
              <a:rPr lang="en-US" sz="2400" dirty="0" smtClean="0"/>
              <a:t>Usually normal between episodes, signs of allergic rhinitis or eczema may be present</a:t>
            </a:r>
          </a:p>
          <a:p>
            <a:r>
              <a:rPr lang="en-US" sz="2400" dirty="0" smtClean="0"/>
              <a:t>When symptomatic, expiratory wheeze may be heard on auscultation, loud wheezes may be audible without a stethoscope, in severe exacerbations the chest may be “silent”</a:t>
            </a:r>
          </a:p>
          <a:p>
            <a:r>
              <a:rPr lang="en-US" sz="2400" dirty="0" smtClean="0"/>
              <a:t>During exacerbations, signs of respiratory distress may appear</a:t>
            </a:r>
            <a:endParaRPr lang="en-US" sz="2400" dirty="0"/>
          </a:p>
        </p:txBody>
      </p:sp>
    </p:spTree>
    <p:extLst>
      <p:ext uri="{BB962C8B-B14F-4D97-AF65-F5344CB8AC3E}">
        <p14:creationId xmlns:p14="http://schemas.microsoft.com/office/powerpoint/2010/main" val="2739085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r>
              <a:rPr lang="en-US" sz="6000" dirty="0">
                <a:solidFill>
                  <a:srgbClr val="C00000"/>
                </a:solidFill>
              </a:rPr>
              <a:t>Diagnosis</a:t>
            </a:r>
          </a:p>
        </p:txBody>
      </p:sp>
      <p:sp>
        <p:nvSpPr>
          <p:cNvPr id="2" name="Text Placeholder 1"/>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sz="2800" dirty="0"/>
              <a:t>The diagnosis of asthma should be based on:</a:t>
            </a:r>
          </a:p>
          <a:p>
            <a:pPr lvl="1"/>
            <a:r>
              <a:rPr lang="en-US" sz="2400" dirty="0"/>
              <a:t>A history of characteristic symptom patterns: usually recurrent episodes of cough, wheeze and shortness of breath </a:t>
            </a:r>
          </a:p>
          <a:p>
            <a:pPr lvl="1"/>
            <a:r>
              <a:rPr lang="en-US" sz="2400" dirty="0"/>
              <a:t>Evidence of variable airflow limitation, from bronchodilator reversibility testing or other tests </a:t>
            </a:r>
            <a:endParaRPr lang="en-AU" sz="2400" dirty="0"/>
          </a:p>
          <a:p>
            <a:endParaRPr lang="en-AU" sz="2800" dirty="0"/>
          </a:p>
        </p:txBody>
      </p:sp>
      <p:sp>
        <p:nvSpPr>
          <p:cNvPr id="2" name="Title 1"/>
          <p:cNvSpPr>
            <a:spLocks noGrp="1"/>
          </p:cNvSpPr>
          <p:nvPr>
            <p:ph type="title"/>
          </p:nvPr>
        </p:nvSpPr>
        <p:spPr/>
        <p:txBody>
          <a:bodyPr/>
          <a:lstStyle/>
          <a:p>
            <a:r>
              <a:rPr lang="en-AU"/>
              <a:t>Diagnosis of asthma</a:t>
            </a:r>
            <a:endParaRPr lang="en-AU" dirty="0"/>
          </a:p>
        </p:txBody>
      </p:sp>
      <p:sp>
        <p:nvSpPr>
          <p:cNvPr id="5" name="TextBox 4"/>
          <p:cNvSpPr txBox="1"/>
          <p:nvPr/>
        </p:nvSpPr>
        <p:spPr>
          <a:xfrm>
            <a:off x="1683654" y="6623999"/>
            <a:ext cx="2046514" cy="276999"/>
          </a:xfrm>
          <a:prstGeom prst="rect">
            <a:avLst/>
          </a:prstGeom>
          <a:noFill/>
        </p:spPr>
        <p:txBody>
          <a:bodyPr wrap="square" rtlCol="0">
            <a:spAutoFit/>
          </a:bodyPr>
          <a:lstStyle/>
          <a:p>
            <a:r>
              <a:rPr lang="en-AU" sz="1200" i="1" dirty="0">
                <a:solidFill>
                  <a:schemeClr val="bg1"/>
                </a:solidFill>
              </a:rPr>
              <a:t>GINA 2014</a:t>
            </a:r>
          </a:p>
        </p:txBody>
      </p:sp>
    </p:spTree>
    <p:extLst>
      <p:ext uri="{BB962C8B-B14F-4D97-AF65-F5344CB8AC3E}">
        <p14:creationId xmlns:p14="http://schemas.microsoft.com/office/powerpoint/2010/main" val="1777234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55094" y="2615184"/>
            <a:ext cx="11481811" cy="2811315"/>
          </a:xfrm>
          <a:prstGeom prst="rect">
            <a:avLst/>
          </a:prstGeom>
        </p:spPr>
      </p:pic>
    </p:spTree>
    <p:extLst>
      <p:ext uri="{BB962C8B-B14F-4D97-AF65-F5344CB8AC3E}">
        <p14:creationId xmlns:p14="http://schemas.microsoft.com/office/powerpoint/2010/main" val="2444280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4CECB974-1743-4F69-B000-D928B476F42D}"/>
              </a:ext>
            </a:extLst>
          </p:cNvPr>
          <p:cNvSpPr txBox="1"/>
          <p:nvPr/>
        </p:nvSpPr>
        <p:spPr>
          <a:xfrm>
            <a:off x="357051" y="6601096"/>
            <a:ext cx="4040779" cy="30777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1400" b="0" i="1" u="none" strike="noStrike" kern="1200" cap="none" spc="0" normalizeH="0" baseline="0" noProof="0" dirty="0">
                <a:ln>
                  <a:noFill/>
                </a:ln>
                <a:solidFill>
                  <a:prstClr val="white"/>
                </a:solidFill>
                <a:effectLst/>
                <a:uLnTx/>
                <a:uFillTx/>
                <a:latin typeface="Arial"/>
                <a:ea typeface="+mn-ea"/>
                <a:cs typeface="+mn-cs"/>
              </a:rPr>
              <a:t>GINA 2022, Box 1-1</a:t>
            </a:r>
          </a:p>
        </p:txBody>
      </p:sp>
      <p:pic>
        <p:nvPicPr>
          <p:cNvPr id="6" name="Picture 5" descr="Timeline&#10;&#10;Description automatically generated">
            <a:extLst>
              <a:ext uri="{FF2B5EF4-FFF2-40B4-BE49-F238E27FC236}">
                <a16:creationId xmlns="" xmlns:a16="http://schemas.microsoft.com/office/drawing/2014/main" id="{3AF3D904-D14B-4524-A5BC-69B3BBC3BF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6867" y="155644"/>
            <a:ext cx="8867983" cy="6463106"/>
          </a:xfrm>
          <a:prstGeom prst="rect">
            <a:avLst/>
          </a:prstGeom>
        </p:spPr>
      </p:pic>
      <p:sp>
        <p:nvSpPr>
          <p:cNvPr id="4" name="Title 3">
            <a:extLst>
              <a:ext uri="{FF2B5EF4-FFF2-40B4-BE49-F238E27FC236}">
                <a16:creationId xmlns="" xmlns:a16="http://schemas.microsoft.com/office/drawing/2014/main" id="{F79F8951-D4FE-4B7A-944C-36F0F3671FE9}"/>
              </a:ext>
            </a:extLst>
          </p:cNvPr>
          <p:cNvSpPr>
            <a:spLocks noGrp="1"/>
          </p:cNvSpPr>
          <p:nvPr>
            <p:ph type="title" idx="4294967295"/>
          </p:nvPr>
        </p:nvSpPr>
        <p:spPr>
          <a:xfrm>
            <a:off x="363894" y="239250"/>
            <a:ext cx="10627567" cy="936625"/>
          </a:xfrm>
          <a:prstGeom prst="rect">
            <a:avLst/>
          </a:prstGeom>
        </p:spPr>
        <p:txBody>
          <a:bodyPr/>
          <a:lstStyle/>
          <a:p>
            <a:pPr algn="l"/>
            <a:r>
              <a:rPr kumimoji="0" lang="en-AU" sz="2933" b="0" i="0" u="none" strike="noStrike" kern="1200" cap="none" spc="0" normalizeH="0" baseline="0" noProof="0" dirty="0">
                <a:ln>
                  <a:noFill/>
                </a:ln>
                <a:solidFill>
                  <a:srgbClr val="134679"/>
                </a:solidFill>
                <a:effectLst/>
                <a:uLnTx/>
                <a:uFillTx/>
                <a:latin typeface="Arial" panose="020B0604020202020204" pitchFamily="34" charset="0"/>
                <a:ea typeface="ＭＳ Ｐゴシック" pitchFamily="-83" charset="-128"/>
                <a:cs typeface="Arial" panose="020B0604020202020204" pitchFamily="34" charset="0"/>
              </a:rPr>
              <a:t>Diagnosis of asthma</a:t>
            </a:r>
            <a:endParaRPr lang="en-AU" sz="2930" dirty="0"/>
          </a:p>
        </p:txBody>
      </p:sp>
    </p:spTree>
    <p:extLst>
      <p:ext uri="{BB962C8B-B14F-4D97-AF65-F5344CB8AC3E}">
        <p14:creationId xmlns:p14="http://schemas.microsoft.com/office/powerpoint/2010/main" val="3683773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81192" y="702156"/>
            <a:ext cx="11029616" cy="650394"/>
          </a:xfrm>
        </p:spPr>
        <p:txBody>
          <a:bodyPr/>
          <a:lstStyle/>
          <a:p>
            <a:r>
              <a:rPr lang="en-US" dirty="0"/>
              <a:t>spirometry</a:t>
            </a:r>
          </a:p>
        </p:txBody>
      </p:sp>
      <p:pic>
        <p:nvPicPr>
          <p:cNvPr id="13315" name="Content Placeholder 3" descr="M8720540-Lung_function_test-SPL.jpg"/>
          <p:cNvPicPr>
            <a:picLocks noGrp="1" noChangeAspect="1"/>
          </p:cNvPicPr>
          <p:nvPr>
            <p:ph sz="quarter" idx="1"/>
          </p:nvPr>
        </p:nvPicPr>
        <p:blipFill>
          <a:blip r:embed="rId2" cstate="print"/>
          <a:srcRect/>
          <a:stretch>
            <a:fillRect/>
          </a:stretch>
        </p:blipFill>
        <p:spPr>
          <a:xfrm>
            <a:off x="1643063" y="1419227"/>
            <a:ext cx="4252912" cy="2825282"/>
          </a:xfrm>
        </p:spPr>
      </p:pic>
      <p:pic>
        <p:nvPicPr>
          <p:cNvPr id="5" name="Picture 4" descr="spirometer1.jpg"/>
          <p:cNvPicPr>
            <a:picLocks noChangeAspect="1"/>
          </p:cNvPicPr>
          <p:nvPr/>
        </p:nvPicPr>
        <p:blipFill>
          <a:blip r:embed="rId3" cstate="print"/>
          <a:srcRect/>
          <a:stretch>
            <a:fillRect/>
          </a:stretch>
        </p:blipFill>
        <p:spPr bwMode="auto">
          <a:xfrm>
            <a:off x="6888164" y="4724400"/>
            <a:ext cx="2447925" cy="1836738"/>
          </a:xfrm>
          <a:prstGeom prst="rect">
            <a:avLst/>
          </a:prstGeom>
          <a:noFill/>
          <a:ln w="9525">
            <a:noFill/>
            <a:miter lim="800000"/>
            <a:headEnd/>
            <a:tailEnd/>
          </a:ln>
        </p:spPr>
      </p:pic>
      <p:pic>
        <p:nvPicPr>
          <p:cNvPr id="6" name="Picture 5" descr="pft.jpg"/>
          <p:cNvPicPr>
            <a:picLocks noChangeAspect="1"/>
          </p:cNvPicPr>
          <p:nvPr/>
        </p:nvPicPr>
        <p:blipFill>
          <a:blip r:embed="rId4" cstate="print"/>
          <a:srcRect/>
          <a:stretch>
            <a:fillRect/>
          </a:stretch>
        </p:blipFill>
        <p:spPr bwMode="auto">
          <a:xfrm>
            <a:off x="7218364" y="1027353"/>
            <a:ext cx="2016125" cy="3462338"/>
          </a:xfrm>
          <a:prstGeom prst="rect">
            <a:avLst/>
          </a:prstGeom>
          <a:noFill/>
          <a:ln w="9525">
            <a:noFill/>
            <a:miter lim="800000"/>
            <a:headEnd/>
            <a:tailEnd/>
          </a:ln>
        </p:spPr>
      </p:pic>
      <p:pic>
        <p:nvPicPr>
          <p:cNvPr id="7" name="Picture 6" descr="lung function1.png">
            <a:extLst>
              <a:ext uri="{FF2B5EF4-FFF2-40B4-BE49-F238E27FC236}">
                <a16:creationId xmlns:a16="http://schemas.microsoft.com/office/drawing/2014/main" xmlns="" id="{0E3A7577-75E1-4926-9927-BB795BC3FCAD}"/>
              </a:ext>
            </a:extLst>
          </p:cNvPr>
          <p:cNvPicPr>
            <a:picLocks noChangeAspect="1"/>
          </p:cNvPicPr>
          <p:nvPr/>
        </p:nvPicPr>
        <p:blipFill>
          <a:blip r:embed="rId5" cstate="print"/>
          <a:stretch>
            <a:fillRect/>
          </a:stretch>
        </p:blipFill>
        <p:spPr>
          <a:xfrm>
            <a:off x="1901134" y="4514157"/>
            <a:ext cx="4598885" cy="2046981"/>
          </a:xfrm>
          <a:prstGeom prst="rect">
            <a:avLst/>
          </a:prstGeom>
          <a:ln w="3175">
            <a:solidFill>
              <a:schemeClr val="tx1"/>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4600" y="-165100"/>
            <a:ext cx="9702800" cy="718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4" name="Rectangle 2"/>
          <p:cNvSpPr>
            <a:spLocks noChangeArrowheads="1"/>
          </p:cNvSpPr>
          <p:nvPr/>
        </p:nvSpPr>
        <p:spPr bwMode="auto">
          <a:xfrm>
            <a:off x="2743201" y="914400"/>
            <a:ext cx="1470025" cy="4483100"/>
          </a:xfrm>
          <a:prstGeom prst="rect">
            <a:avLst/>
          </a:prstGeom>
          <a:noFill/>
          <a:ln w="9525">
            <a:noFill/>
            <a:miter lim="800000"/>
            <a:headEnd/>
            <a:tailEnd/>
          </a:ln>
          <a:effectLst>
            <a:outerShdw dist="45791" dir="2021404" algn="ctr" rotWithShape="0">
              <a:srgbClr val="000000"/>
            </a:outerShdw>
          </a:effectLst>
        </p:spPr>
        <p:txBody>
          <a:bodyPr wrap="none">
            <a:spAutoFit/>
          </a:bodyPr>
          <a:lstStyle/>
          <a:p>
            <a:pPr fontAlgn="base">
              <a:spcBef>
                <a:spcPct val="0"/>
              </a:spcBef>
              <a:spcAft>
                <a:spcPct val="0"/>
              </a:spcAft>
              <a:defRPr/>
            </a:pPr>
            <a:r>
              <a:rPr lang="en-US" sz="9600" b="1" kern="0" dirty="0">
                <a:solidFill>
                  <a:srgbClr val="134679"/>
                </a:solidFill>
                <a:latin typeface="Arial" charset="0"/>
              </a:rPr>
              <a:t>G </a:t>
            </a:r>
            <a:br>
              <a:rPr lang="en-US" sz="9600" b="1" kern="0" dirty="0">
                <a:solidFill>
                  <a:srgbClr val="134679"/>
                </a:solidFill>
                <a:latin typeface="Arial" charset="0"/>
              </a:rPr>
            </a:br>
            <a:r>
              <a:rPr lang="en-US" sz="9600" b="1" kern="0" dirty="0">
                <a:solidFill>
                  <a:srgbClr val="134679"/>
                </a:solidFill>
                <a:latin typeface="Arial" charset="0"/>
              </a:rPr>
              <a:t>IN</a:t>
            </a:r>
            <a:br>
              <a:rPr lang="en-US" sz="9600" b="1" kern="0" dirty="0">
                <a:solidFill>
                  <a:srgbClr val="134679"/>
                </a:solidFill>
                <a:latin typeface="Arial" charset="0"/>
              </a:rPr>
            </a:br>
            <a:r>
              <a:rPr lang="en-US" sz="9600" b="1" kern="0" dirty="0">
                <a:solidFill>
                  <a:srgbClr val="134679"/>
                </a:solidFill>
                <a:latin typeface="Arial" charset="0"/>
              </a:rPr>
              <a:t>A</a:t>
            </a:r>
          </a:p>
        </p:txBody>
      </p:sp>
      <p:sp>
        <p:nvSpPr>
          <p:cNvPr id="5" name="Rectangle 3"/>
          <p:cNvSpPr>
            <a:spLocks noChangeArrowheads="1"/>
          </p:cNvSpPr>
          <p:nvPr/>
        </p:nvSpPr>
        <p:spPr bwMode="auto">
          <a:xfrm>
            <a:off x="3733800" y="1143001"/>
            <a:ext cx="5715000" cy="4117975"/>
          </a:xfrm>
          <a:prstGeom prst="rect">
            <a:avLst/>
          </a:prstGeom>
          <a:noFill/>
          <a:ln w="9525">
            <a:noFill/>
            <a:miter lim="800000"/>
            <a:headEnd/>
            <a:tailEnd/>
          </a:ln>
          <a:effectLst>
            <a:outerShdw dist="45791" dir="2021404" algn="ctr" rotWithShape="0">
              <a:schemeClr val="tx1"/>
            </a:outerShdw>
          </a:effectLst>
        </p:spPr>
        <p:txBody>
          <a:bodyPr>
            <a:spAutoFit/>
          </a:bodyPr>
          <a:lstStyle/>
          <a:p>
            <a:pPr eaLnBrk="1" hangingPunct="1">
              <a:lnSpc>
                <a:spcPct val="100000"/>
              </a:lnSpc>
              <a:spcBef>
                <a:spcPct val="50000"/>
              </a:spcBef>
              <a:defRPr/>
            </a:pPr>
            <a:r>
              <a:rPr lang="en-US" sz="6600" dirty="0" err="1">
                <a:solidFill>
                  <a:schemeClr val="bg1"/>
                </a:solidFill>
              </a:rPr>
              <a:t>lobal</a:t>
            </a:r>
            <a:r>
              <a:rPr lang="en-US" sz="6600" dirty="0">
                <a:solidFill>
                  <a:schemeClr val="bg1"/>
                </a:solidFill>
              </a:rPr>
              <a:t> </a:t>
            </a:r>
          </a:p>
          <a:p>
            <a:pPr eaLnBrk="1" hangingPunct="1">
              <a:lnSpc>
                <a:spcPct val="100000"/>
              </a:lnSpc>
              <a:spcBef>
                <a:spcPct val="50000"/>
              </a:spcBef>
              <a:defRPr/>
            </a:pPr>
            <a:r>
              <a:rPr lang="en-US" sz="6600" dirty="0">
                <a:solidFill>
                  <a:schemeClr val="bg1"/>
                </a:solidFill>
              </a:rPr>
              <a:t> </a:t>
            </a:r>
            <a:r>
              <a:rPr lang="en-US" sz="6600" dirty="0" err="1">
                <a:solidFill>
                  <a:schemeClr val="bg1"/>
                </a:solidFill>
              </a:rPr>
              <a:t>itiative</a:t>
            </a:r>
            <a:r>
              <a:rPr lang="en-US" sz="6600" dirty="0">
                <a:solidFill>
                  <a:schemeClr val="bg1"/>
                </a:solidFill>
              </a:rPr>
              <a:t> for </a:t>
            </a:r>
          </a:p>
          <a:p>
            <a:pPr eaLnBrk="1" hangingPunct="1">
              <a:lnSpc>
                <a:spcPct val="100000"/>
              </a:lnSpc>
              <a:spcBef>
                <a:spcPct val="50000"/>
              </a:spcBef>
              <a:defRPr/>
            </a:pPr>
            <a:r>
              <a:rPr lang="en-US" sz="6600" dirty="0" err="1">
                <a:solidFill>
                  <a:schemeClr val="bg1"/>
                </a:solidFill>
              </a:rPr>
              <a:t>sthma</a:t>
            </a:r>
            <a:endParaRPr lang="en-US" sz="6600"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3886" y="3559092"/>
            <a:ext cx="2806590" cy="2881101"/>
          </a:xfrm>
          <a:prstGeom prst="rect">
            <a:avLst/>
          </a:prstGeom>
        </p:spPr>
      </p:pic>
      <p:sp>
        <p:nvSpPr>
          <p:cNvPr id="6" name="TextBox 1"/>
          <p:cNvSpPr txBox="1">
            <a:spLocks noChangeArrowheads="1"/>
          </p:cNvSpPr>
          <p:nvPr/>
        </p:nvSpPr>
        <p:spPr bwMode="auto">
          <a:xfrm>
            <a:off x="3047999" y="6440193"/>
            <a:ext cx="60960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eaLnBrk="1" hangingPunct="1"/>
            <a:r>
              <a:rPr lang="en-US" sz="1200" dirty="0">
                <a:solidFill>
                  <a:srgbClr val="134679"/>
                </a:solidFill>
              </a:rPr>
              <a:t>© Global Initiative for Asthma</a:t>
            </a:r>
          </a:p>
        </p:txBody>
      </p:sp>
    </p:spTree>
    <p:extLst>
      <p:ext uri="{BB962C8B-B14F-4D97-AF65-F5344CB8AC3E}">
        <p14:creationId xmlns:p14="http://schemas.microsoft.com/office/powerpoint/2010/main" val="3750182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20"/>
          <p:cNvSpPr>
            <a:spLocks noChangeArrowheads="1"/>
          </p:cNvSpPr>
          <p:nvPr/>
        </p:nvSpPr>
        <p:spPr bwMode="auto">
          <a:xfrm>
            <a:off x="3423610" y="5008346"/>
            <a:ext cx="1660710" cy="366767"/>
          </a:xfrm>
          <a:prstGeom prst="rect">
            <a:avLst/>
          </a:prstGeom>
          <a:noFill/>
          <a:ln w="12700">
            <a:noFill/>
            <a:miter lim="800000"/>
            <a:headEnd/>
            <a:tailEnd/>
          </a:ln>
          <a:effectLst/>
        </p:spPr>
        <p:txBody>
          <a:bodyPr wrap="none" lIns="90487" tIns="44450" rIns="90487" bIns="44450">
            <a:spAutoFit/>
          </a:bodyPr>
          <a:lstStyle/>
          <a:p>
            <a:pPr algn="r">
              <a:lnSpc>
                <a:spcPct val="100000"/>
              </a:lnSpc>
              <a:defRPr/>
            </a:pPr>
            <a:r>
              <a:rPr lang="en-US" b="1" dirty="0">
                <a:solidFill>
                  <a:srgbClr val="134679"/>
                </a:solidFill>
              </a:rPr>
              <a:t>Time (seconds)</a:t>
            </a:r>
          </a:p>
        </p:txBody>
      </p:sp>
      <p:sp>
        <p:nvSpPr>
          <p:cNvPr id="31" name="Rectangle 20"/>
          <p:cNvSpPr>
            <a:spLocks noChangeArrowheads="1"/>
          </p:cNvSpPr>
          <p:nvPr/>
        </p:nvSpPr>
        <p:spPr bwMode="auto">
          <a:xfrm>
            <a:off x="1864216" y="961829"/>
            <a:ext cx="903773" cy="366767"/>
          </a:xfrm>
          <a:prstGeom prst="rect">
            <a:avLst/>
          </a:prstGeom>
          <a:noFill/>
          <a:ln w="12700">
            <a:noFill/>
            <a:miter lim="800000"/>
            <a:headEnd/>
            <a:tailEnd/>
          </a:ln>
          <a:effectLst/>
        </p:spPr>
        <p:txBody>
          <a:bodyPr wrap="none" lIns="90487" tIns="44450" rIns="90487" bIns="44450">
            <a:spAutoFit/>
          </a:bodyPr>
          <a:lstStyle/>
          <a:p>
            <a:pPr algn="r">
              <a:lnSpc>
                <a:spcPct val="100000"/>
              </a:lnSpc>
              <a:defRPr/>
            </a:pPr>
            <a:r>
              <a:rPr lang="en-US" b="1" dirty="0">
                <a:solidFill>
                  <a:srgbClr val="134679"/>
                </a:solidFill>
              </a:rPr>
              <a:t>Volume</a:t>
            </a:r>
          </a:p>
        </p:txBody>
      </p:sp>
      <p:sp>
        <p:nvSpPr>
          <p:cNvPr id="68633" name="Rectangle 26"/>
          <p:cNvSpPr>
            <a:spLocks noChangeArrowheads="1"/>
          </p:cNvSpPr>
          <p:nvPr/>
        </p:nvSpPr>
        <p:spPr bwMode="auto">
          <a:xfrm>
            <a:off x="1538971" y="5459635"/>
            <a:ext cx="4097859" cy="582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7" tIns="44450" rIns="90487" bIns="44450">
            <a:spAutoFit/>
          </a:bodyPr>
          <a:lstStyle/>
          <a:p>
            <a:pPr>
              <a:lnSpc>
                <a:spcPct val="100000"/>
              </a:lnSpc>
            </a:pPr>
            <a:r>
              <a:rPr lang="en-US" sz="1600" dirty="0">
                <a:solidFill>
                  <a:srgbClr val="134679"/>
                </a:solidFill>
              </a:rPr>
              <a:t>Note:  Each FEV</a:t>
            </a:r>
            <a:r>
              <a:rPr lang="en-US" sz="1600" baseline="-25000" dirty="0">
                <a:solidFill>
                  <a:srgbClr val="134679"/>
                </a:solidFill>
              </a:rPr>
              <a:t>1</a:t>
            </a:r>
            <a:r>
              <a:rPr lang="en-US" sz="1600" dirty="0">
                <a:solidFill>
                  <a:srgbClr val="134679"/>
                </a:solidFill>
              </a:rPr>
              <a:t> represents the highest of three reproducible measurements</a:t>
            </a:r>
          </a:p>
        </p:txBody>
      </p:sp>
      <p:sp>
        <p:nvSpPr>
          <p:cNvPr id="2" name="Title 1"/>
          <p:cNvSpPr>
            <a:spLocks noGrp="1"/>
          </p:cNvSpPr>
          <p:nvPr>
            <p:ph type="title"/>
          </p:nvPr>
        </p:nvSpPr>
        <p:spPr/>
        <p:txBody>
          <a:bodyPr/>
          <a:lstStyle/>
          <a:p>
            <a:r>
              <a:rPr lang="en-AU" dirty="0"/>
              <a:t>Typical spirometric tracings</a:t>
            </a:r>
          </a:p>
        </p:txBody>
      </p:sp>
      <p:grpSp>
        <p:nvGrpSpPr>
          <p:cNvPr id="3" name="Group 8"/>
          <p:cNvGrpSpPr/>
          <p:nvPr/>
        </p:nvGrpSpPr>
        <p:grpSpPr>
          <a:xfrm>
            <a:off x="1927759" y="1188359"/>
            <a:ext cx="3127251" cy="3833715"/>
            <a:chOff x="897234" y="1464124"/>
            <a:chExt cx="3127251" cy="3833715"/>
          </a:xfrm>
        </p:grpSpPr>
        <p:sp>
          <p:nvSpPr>
            <p:cNvPr id="32" name="Rectangle 20"/>
            <p:cNvSpPr>
              <a:spLocks noChangeArrowheads="1"/>
            </p:cNvSpPr>
            <p:nvPr/>
          </p:nvSpPr>
          <p:spPr bwMode="auto">
            <a:xfrm>
              <a:off x="1190581" y="1897790"/>
              <a:ext cx="639598" cy="366767"/>
            </a:xfrm>
            <a:prstGeom prst="rect">
              <a:avLst/>
            </a:prstGeom>
            <a:noFill/>
            <a:ln w="12700">
              <a:noFill/>
              <a:miter lim="800000"/>
              <a:headEnd/>
              <a:tailEnd/>
            </a:ln>
            <a:effectLst/>
          </p:spPr>
          <p:txBody>
            <a:bodyPr wrap="none" lIns="90487" tIns="44450" rIns="90487" bIns="44450">
              <a:spAutoFit/>
            </a:bodyPr>
            <a:lstStyle/>
            <a:p>
              <a:pPr algn="r">
                <a:lnSpc>
                  <a:spcPct val="100000"/>
                </a:lnSpc>
                <a:defRPr/>
              </a:pPr>
              <a:r>
                <a:rPr lang="en-US" dirty="0">
                  <a:solidFill>
                    <a:srgbClr val="134679"/>
                  </a:solidFill>
                </a:rPr>
                <a:t>FEV</a:t>
              </a:r>
              <a:r>
                <a:rPr lang="en-US" baseline="-25000" dirty="0">
                  <a:solidFill>
                    <a:srgbClr val="134679"/>
                  </a:solidFill>
                </a:rPr>
                <a:t>1</a:t>
              </a:r>
            </a:p>
          </p:txBody>
        </p:sp>
        <p:sp>
          <p:nvSpPr>
            <p:cNvPr id="371715" name="Freeform 3"/>
            <p:cNvSpPr>
              <a:spLocks/>
            </p:cNvSpPr>
            <p:nvPr/>
          </p:nvSpPr>
          <p:spPr bwMode="auto">
            <a:xfrm>
              <a:off x="897234" y="1602700"/>
              <a:ext cx="2857500" cy="3252787"/>
            </a:xfrm>
            <a:custGeom>
              <a:avLst/>
              <a:gdLst/>
              <a:ahLst/>
              <a:cxnLst>
                <a:cxn ang="0">
                  <a:pos x="0" y="0"/>
                </a:cxn>
                <a:cxn ang="0">
                  <a:pos x="0" y="2048"/>
                </a:cxn>
                <a:cxn ang="0">
                  <a:pos x="2024" y="2048"/>
                </a:cxn>
              </a:cxnLst>
              <a:rect l="0" t="0" r="r" b="b"/>
              <a:pathLst>
                <a:path w="2025" h="2049">
                  <a:moveTo>
                    <a:pt x="0" y="0"/>
                  </a:moveTo>
                  <a:lnTo>
                    <a:pt x="0" y="2048"/>
                  </a:lnTo>
                  <a:lnTo>
                    <a:pt x="2024" y="2048"/>
                  </a:lnTo>
                </a:path>
              </a:pathLst>
            </a:custGeom>
            <a:noFill/>
            <a:ln w="25400" cap="rnd" cmpd="sng">
              <a:solidFill>
                <a:srgbClr val="134679"/>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371716" name="Freeform 4"/>
            <p:cNvSpPr>
              <a:spLocks/>
            </p:cNvSpPr>
            <p:nvPr/>
          </p:nvSpPr>
          <p:spPr bwMode="auto">
            <a:xfrm>
              <a:off x="916283" y="2081174"/>
              <a:ext cx="2836863" cy="2743435"/>
            </a:xfrm>
            <a:custGeom>
              <a:avLst/>
              <a:gdLst>
                <a:gd name="connsiteX0" fmla="*/ 0 w 9995"/>
                <a:gd name="connsiteY0" fmla="*/ 9992 h 9992"/>
                <a:gd name="connsiteX1" fmla="*/ 42 w 9995"/>
                <a:gd name="connsiteY1" fmla="*/ 9831 h 9992"/>
                <a:gd name="connsiteX2" fmla="*/ 152 w 9995"/>
                <a:gd name="connsiteY2" fmla="*/ 9391 h 9992"/>
                <a:gd name="connsiteX3" fmla="*/ 320 w 9995"/>
                <a:gd name="connsiteY3" fmla="*/ 8744 h 9992"/>
                <a:gd name="connsiteX4" fmla="*/ 551 w 9995"/>
                <a:gd name="connsiteY4" fmla="*/ 7935 h 9992"/>
                <a:gd name="connsiteX5" fmla="*/ 693 w 9995"/>
                <a:gd name="connsiteY5" fmla="*/ 7488 h 9992"/>
                <a:gd name="connsiteX6" fmla="*/ 855 w 9995"/>
                <a:gd name="connsiteY6" fmla="*/ 7034 h 9992"/>
                <a:gd name="connsiteX7" fmla="*/ 1018 w 9995"/>
                <a:gd name="connsiteY7" fmla="*/ 6564 h 9992"/>
                <a:gd name="connsiteX8" fmla="*/ 1196 w 9995"/>
                <a:gd name="connsiteY8" fmla="*/ 6102 h 9992"/>
                <a:gd name="connsiteX9" fmla="*/ 1396 w 9995"/>
                <a:gd name="connsiteY9" fmla="*/ 5647 h 9992"/>
                <a:gd name="connsiteX10" fmla="*/ 1600 w 9995"/>
                <a:gd name="connsiteY10" fmla="*/ 5208 h 9992"/>
                <a:gd name="connsiteX11" fmla="*/ 1710 w 9995"/>
                <a:gd name="connsiteY11" fmla="*/ 5000 h 9992"/>
                <a:gd name="connsiteX12" fmla="*/ 1821 w 9995"/>
                <a:gd name="connsiteY12" fmla="*/ 4792 h 9992"/>
                <a:gd name="connsiteX13" fmla="*/ 1931 w 9995"/>
                <a:gd name="connsiteY13" fmla="*/ 4599 h 9992"/>
                <a:gd name="connsiteX14" fmla="*/ 2041 w 9995"/>
                <a:gd name="connsiteY14" fmla="*/ 4422 h 9992"/>
                <a:gd name="connsiteX15" fmla="*/ 2293 w 9995"/>
                <a:gd name="connsiteY15" fmla="*/ 4052 h 9992"/>
                <a:gd name="connsiteX16" fmla="*/ 2560 w 9995"/>
                <a:gd name="connsiteY16" fmla="*/ 3675 h 9992"/>
                <a:gd name="connsiteX17" fmla="*/ 2875 w 9995"/>
                <a:gd name="connsiteY17" fmla="*/ 3290 h 9992"/>
                <a:gd name="connsiteX18" fmla="*/ 3206 w 9995"/>
                <a:gd name="connsiteY18" fmla="*/ 2889 h 9992"/>
                <a:gd name="connsiteX19" fmla="*/ 3384 w 9995"/>
                <a:gd name="connsiteY19" fmla="*/ 2696 h 9992"/>
                <a:gd name="connsiteX20" fmla="*/ 3578 w 9995"/>
                <a:gd name="connsiteY20" fmla="*/ 2512 h 9992"/>
                <a:gd name="connsiteX21" fmla="*/ 3767 w 9995"/>
                <a:gd name="connsiteY21" fmla="*/ 2319 h 9992"/>
                <a:gd name="connsiteX22" fmla="*/ 3966 w 9995"/>
                <a:gd name="connsiteY22" fmla="*/ 2142 h 9992"/>
                <a:gd name="connsiteX23" fmla="*/ 4187 w 9995"/>
                <a:gd name="connsiteY23" fmla="*/ 1949 h 9992"/>
                <a:gd name="connsiteX24" fmla="*/ 4407 w 9995"/>
                <a:gd name="connsiteY24" fmla="*/ 1772 h 9992"/>
                <a:gd name="connsiteX25" fmla="*/ 4633 w 9995"/>
                <a:gd name="connsiteY25" fmla="*/ 1595 h 9992"/>
                <a:gd name="connsiteX26" fmla="*/ 4869 w 9995"/>
                <a:gd name="connsiteY26" fmla="*/ 1433 h 9992"/>
                <a:gd name="connsiteX27" fmla="*/ 5121 w 9995"/>
                <a:gd name="connsiteY27" fmla="*/ 1271 h 9992"/>
                <a:gd name="connsiteX28" fmla="*/ 5373 w 9995"/>
                <a:gd name="connsiteY28" fmla="*/ 1109 h 9992"/>
                <a:gd name="connsiteX29" fmla="*/ 5645 w 9995"/>
                <a:gd name="connsiteY29" fmla="*/ 963 h 9992"/>
                <a:gd name="connsiteX30" fmla="*/ 5913 w 9995"/>
                <a:gd name="connsiteY30" fmla="*/ 832 h 9992"/>
                <a:gd name="connsiteX31" fmla="*/ 6196 w 9995"/>
                <a:gd name="connsiteY31" fmla="*/ 693 h 9992"/>
                <a:gd name="connsiteX32" fmla="*/ 6495 w 9995"/>
                <a:gd name="connsiteY32" fmla="*/ 578 h 9992"/>
                <a:gd name="connsiteX33" fmla="*/ 6800 w 9995"/>
                <a:gd name="connsiteY33" fmla="*/ 462 h 9992"/>
                <a:gd name="connsiteX34" fmla="*/ 7429 w 9995"/>
                <a:gd name="connsiteY34" fmla="*/ 270 h 9992"/>
                <a:gd name="connsiteX35" fmla="*/ 7765 w 9995"/>
                <a:gd name="connsiteY35" fmla="*/ 193 h 9992"/>
                <a:gd name="connsiteX36" fmla="*/ 8116 w 9995"/>
                <a:gd name="connsiteY36" fmla="*/ 123 h 9992"/>
                <a:gd name="connsiteX37" fmla="*/ 8468 w 9995"/>
                <a:gd name="connsiteY37" fmla="*/ 77 h 9992"/>
                <a:gd name="connsiteX38" fmla="*/ 8830 w 9995"/>
                <a:gd name="connsiteY38" fmla="*/ 31 h 9992"/>
                <a:gd name="connsiteX39" fmla="*/ 9208 w 9995"/>
                <a:gd name="connsiteY39" fmla="*/ 0 h 9992"/>
                <a:gd name="connsiteX40" fmla="*/ 9591 w 9995"/>
                <a:gd name="connsiteY40" fmla="*/ 0 h 9992"/>
                <a:gd name="connsiteX41" fmla="*/ 9995 w 9995"/>
                <a:gd name="connsiteY41" fmla="*/ 0 h 9992"/>
                <a:gd name="connsiteX0" fmla="*/ 0 w 10000"/>
                <a:gd name="connsiteY0" fmla="*/ 10000 h 10000"/>
                <a:gd name="connsiteX1" fmla="*/ 42 w 10000"/>
                <a:gd name="connsiteY1" fmla="*/ 9839 h 10000"/>
                <a:gd name="connsiteX2" fmla="*/ 152 w 10000"/>
                <a:gd name="connsiteY2" fmla="*/ 9399 h 10000"/>
                <a:gd name="connsiteX3" fmla="*/ 320 w 10000"/>
                <a:gd name="connsiteY3" fmla="*/ 8751 h 10000"/>
                <a:gd name="connsiteX4" fmla="*/ 551 w 10000"/>
                <a:gd name="connsiteY4" fmla="*/ 7941 h 10000"/>
                <a:gd name="connsiteX5" fmla="*/ 693 w 10000"/>
                <a:gd name="connsiteY5" fmla="*/ 7494 h 10000"/>
                <a:gd name="connsiteX6" fmla="*/ 855 w 10000"/>
                <a:gd name="connsiteY6" fmla="*/ 7040 h 10000"/>
                <a:gd name="connsiteX7" fmla="*/ 1019 w 10000"/>
                <a:gd name="connsiteY7" fmla="*/ 6569 h 10000"/>
                <a:gd name="connsiteX8" fmla="*/ 1197 w 10000"/>
                <a:gd name="connsiteY8" fmla="*/ 6107 h 10000"/>
                <a:gd name="connsiteX9" fmla="*/ 1397 w 10000"/>
                <a:gd name="connsiteY9" fmla="*/ 5652 h 10000"/>
                <a:gd name="connsiteX10" fmla="*/ 1601 w 10000"/>
                <a:gd name="connsiteY10" fmla="*/ 5212 h 10000"/>
                <a:gd name="connsiteX11" fmla="*/ 1711 w 10000"/>
                <a:gd name="connsiteY11" fmla="*/ 5004 h 10000"/>
                <a:gd name="connsiteX12" fmla="*/ 1822 w 10000"/>
                <a:gd name="connsiteY12" fmla="*/ 4796 h 10000"/>
                <a:gd name="connsiteX13" fmla="*/ 1932 w 10000"/>
                <a:gd name="connsiteY13" fmla="*/ 4603 h 10000"/>
                <a:gd name="connsiteX14" fmla="*/ 2042 w 10000"/>
                <a:gd name="connsiteY14" fmla="*/ 4426 h 10000"/>
                <a:gd name="connsiteX15" fmla="*/ 2294 w 10000"/>
                <a:gd name="connsiteY15" fmla="*/ 4055 h 10000"/>
                <a:gd name="connsiteX16" fmla="*/ 2561 w 10000"/>
                <a:gd name="connsiteY16" fmla="*/ 3678 h 10000"/>
                <a:gd name="connsiteX17" fmla="*/ 2876 w 10000"/>
                <a:gd name="connsiteY17" fmla="*/ 3293 h 10000"/>
                <a:gd name="connsiteX18" fmla="*/ 3208 w 10000"/>
                <a:gd name="connsiteY18" fmla="*/ 2891 h 10000"/>
                <a:gd name="connsiteX19" fmla="*/ 3386 w 10000"/>
                <a:gd name="connsiteY19" fmla="*/ 2698 h 10000"/>
                <a:gd name="connsiteX20" fmla="*/ 3580 w 10000"/>
                <a:gd name="connsiteY20" fmla="*/ 2514 h 10000"/>
                <a:gd name="connsiteX21" fmla="*/ 3769 w 10000"/>
                <a:gd name="connsiteY21" fmla="*/ 2321 h 10000"/>
                <a:gd name="connsiteX22" fmla="*/ 3968 w 10000"/>
                <a:gd name="connsiteY22" fmla="*/ 2144 h 10000"/>
                <a:gd name="connsiteX23" fmla="*/ 4189 w 10000"/>
                <a:gd name="connsiteY23" fmla="*/ 1951 h 10000"/>
                <a:gd name="connsiteX24" fmla="*/ 4409 w 10000"/>
                <a:gd name="connsiteY24" fmla="*/ 1773 h 10000"/>
                <a:gd name="connsiteX25" fmla="*/ 4635 w 10000"/>
                <a:gd name="connsiteY25" fmla="*/ 1596 h 10000"/>
                <a:gd name="connsiteX26" fmla="*/ 4871 w 10000"/>
                <a:gd name="connsiteY26" fmla="*/ 1434 h 10000"/>
                <a:gd name="connsiteX27" fmla="*/ 5124 w 10000"/>
                <a:gd name="connsiteY27" fmla="*/ 1272 h 10000"/>
                <a:gd name="connsiteX28" fmla="*/ 5376 w 10000"/>
                <a:gd name="connsiteY28" fmla="*/ 1110 h 10000"/>
                <a:gd name="connsiteX29" fmla="*/ 5648 w 10000"/>
                <a:gd name="connsiteY29" fmla="*/ 964 h 10000"/>
                <a:gd name="connsiteX30" fmla="*/ 5916 w 10000"/>
                <a:gd name="connsiteY30" fmla="*/ 833 h 10000"/>
                <a:gd name="connsiteX31" fmla="*/ 6199 w 10000"/>
                <a:gd name="connsiteY31" fmla="*/ 694 h 10000"/>
                <a:gd name="connsiteX32" fmla="*/ 6498 w 10000"/>
                <a:gd name="connsiteY32" fmla="*/ 578 h 10000"/>
                <a:gd name="connsiteX33" fmla="*/ 6803 w 10000"/>
                <a:gd name="connsiteY33" fmla="*/ 462 h 10000"/>
                <a:gd name="connsiteX34" fmla="*/ 7769 w 10000"/>
                <a:gd name="connsiteY34" fmla="*/ 193 h 10000"/>
                <a:gd name="connsiteX35" fmla="*/ 8120 w 10000"/>
                <a:gd name="connsiteY35" fmla="*/ 123 h 10000"/>
                <a:gd name="connsiteX36" fmla="*/ 8472 w 10000"/>
                <a:gd name="connsiteY36" fmla="*/ 77 h 10000"/>
                <a:gd name="connsiteX37" fmla="*/ 8834 w 10000"/>
                <a:gd name="connsiteY37" fmla="*/ 31 h 10000"/>
                <a:gd name="connsiteX38" fmla="*/ 9213 w 10000"/>
                <a:gd name="connsiteY38" fmla="*/ 0 h 10000"/>
                <a:gd name="connsiteX39" fmla="*/ 9596 w 10000"/>
                <a:gd name="connsiteY39" fmla="*/ 0 h 10000"/>
                <a:gd name="connsiteX40" fmla="*/ 10000 w 10000"/>
                <a:gd name="connsiteY40" fmla="*/ 0 h 10000"/>
                <a:gd name="connsiteX0" fmla="*/ 0 w 10000"/>
                <a:gd name="connsiteY0" fmla="*/ 10000 h 10000"/>
                <a:gd name="connsiteX1" fmla="*/ 42 w 10000"/>
                <a:gd name="connsiteY1" fmla="*/ 9839 h 10000"/>
                <a:gd name="connsiteX2" fmla="*/ 152 w 10000"/>
                <a:gd name="connsiteY2" fmla="*/ 9399 h 10000"/>
                <a:gd name="connsiteX3" fmla="*/ 320 w 10000"/>
                <a:gd name="connsiteY3" fmla="*/ 8751 h 10000"/>
                <a:gd name="connsiteX4" fmla="*/ 551 w 10000"/>
                <a:gd name="connsiteY4" fmla="*/ 7941 h 10000"/>
                <a:gd name="connsiteX5" fmla="*/ 693 w 10000"/>
                <a:gd name="connsiteY5" fmla="*/ 7494 h 10000"/>
                <a:gd name="connsiteX6" fmla="*/ 855 w 10000"/>
                <a:gd name="connsiteY6" fmla="*/ 7040 h 10000"/>
                <a:gd name="connsiteX7" fmla="*/ 1019 w 10000"/>
                <a:gd name="connsiteY7" fmla="*/ 6569 h 10000"/>
                <a:gd name="connsiteX8" fmla="*/ 1197 w 10000"/>
                <a:gd name="connsiteY8" fmla="*/ 6107 h 10000"/>
                <a:gd name="connsiteX9" fmla="*/ 1397 w 10000"/>
                <a:gd name="connsiteY9" fmla="*/ 5652 h 10000"/>
                <a:gd name="connsiteX10" fmla="*/ 1601 w 10000"/>
                <a:gd name="connsiteY10" fmla="*/ 5212 h 10000"/>
                <a:gd name="connsiteX11" fmla="*/ 1711 w 10000"/>
                <a:gd name="connsiteY11" fmla="*/ 5004 h 10000"/>
                <a:gd name="connsiteX12" fmla="*/ 1822 w 10000"/>
                <a:gd name="connsiteY12" fmla="*/ 4796 h 10000"/>
                <a:gd name="connsiteX13" fmla="*/ 1932 w 10000"/>
                <a:gd name="connsiteY13" fmla="*/ 4603 h 10000"/>
                <a:gd name="connsiteX14" fmla="*/ 2042 w 10000"/>
                <a:gd name="connsiteY14" fmla="*/ 4426 h 10000"/>
                <a:gd name="connsiteX15" fmla="*/ 2294 w 10000"/>
                <a:gd name="connsiteY15" fmla="*/ 4055 h 10000"/>
                <a:gd name="connsiteX16" fmla="*/ 2561 w 10000"/>
                <a:gd name="connsiteY16" fmla="*/ 3678 h 10000"/>
                <a:gd name="connsiteX17" fmla="*/ 2876 w 10000"/>
                <a:gd name="connsiteY17" fmla="*/ 3293 h 10000"/>
                <a:gd name="connsiteX18" fmla="*/ 3208 w 10000"/>
                <a:gd name="connsiteY18" fmla="*/ 2891 h 10000"/>
                <a:gd name="connsiteX19" fmla="*/ 3386 w 10000"/>
                <a:gd name="connsiteY19" fmla="*/ 2698 h 10000"/>
                <a:gd name="connsiteX20" fmla="*/ 3580 w 10000"/>
                <a:gd name="connsiteY20" fmla="*/ 2514 h 10000"/>
                <a:gd name="connsiteX21" fmla="*/ 3769 w 10000"/>
                <a:gd name="connsiteY21" fmla="*/ 2321 h 10000"/>
                <a:gd name="connsiteX22" fmla="*/ 3968 w 10000"/>
                <a:gd name="connsiteY22" fmla="*/ 2144 h 10000"/>
                <a:gd name="connsiteX23" fmla="*/ 4189 w 10000"/>
                <a:gd name="connsiteY23" fmla="*/ 1951 h 10000"/>
                <a:gd name="connsiteX24" fmla="*/ 4409 w 10000"/>
                <a:gd name="connsiteY24" fmla="*/ 1773 h 10000"/>
                <a:gd name="connsiteX25" fmla="*/ 4635 w 10000"/>
                <a:gd name="connsiteY25" fmla="*/ 1596 h 10000"/>
                <a:gd name="connsiteX26" fmla="*/ 4871 w 10000"/>
                <a:gd name="connsiteY26" fmla="*/ 1434 h 10000"/>
                <a:gd name="connsiteX27" fmla="*/ 5124 w 10000"/>
                <a:gd name="connsiteY27" fmla="*/ 1272 h 10000"/>
                <a:gd name="connsiteX28" fmla="*/ 5376 w 10000"/>
                <a:gd name="connsiteY28" fmla="*/ 1110 h 10000"/>
                <a:gd name="connsiteX29" fmla="*/ 5648 w 10000"/>
                <a:gd name="connsiteY29" fmla="*/ 964 h 10000"/>
                <a:gd name="connsiteX30" fmla="*/ 5916 w 10000"/>
                <a:gd name="connsiteY30" fmla="*/ 833 h 10000"/>
                <a:gd name="connsiteX31" fmla="*/ 6199 w 10000"/>
                <a:gd name="connsiteY31" fmla="*/ 694 h 10000"/>
                <a:gd name="connsiteX32" fmla="*/ 6498 w 10000"/>
                <a:gd name="connsiteY32" fmla="*/ 578 h 10000"/>
                <a:gd name="connsiteX33" fmla="*/ 6803 w 10000"/>
                <a:gd name="connsiteY33" fmla="*/ 462 h 10000"/>
                <a:gd name="connsiteX34" fmla="*/ 8120 w 10000"/>
                <a:gd name="connsiteY34" fmla="*/ 123 h 10000"/>
                <a:gd name="connsiteX35" fmla="*/ 8472 w 10000"/>
                <a:gd name="connsiteY35" fmla="*/ 77 h 10000"/>
                <a:gd name="connsiteX36" fmla="*/ 8834 w 10000"/>
                <a:gd name="connsiteY36" fmla="*/ 31 h 10000"/>
                <a:gd name="connsiteX37" fmla="*/ 9213 w 10000"/>
                <a:gd name="connsiteY37" fmla="*/ 0 h 10000"/>
                <a:gd name="connsiteX38" fmla="*/ 9596 w 10000"/>
                <a:gd name="connsiteY38" fmla="*/ 0 h 10000"/>
                <a:gd name="connsiteX39" fmla="*/ 10000 w 10000"/>
                <a:gd name="connsiteY39" fmla="*/ 0 h 10000"/>
                <a:gd name="connsiteX0" fmla="*/ 0 w 10000"/>
                <a:gd name="connsiteY0" fmla="*/ 10000 h 10000"/>
                <a:gd name="connsiteX1" fmla="*/ 42 w 10000"/>
                <a:gd name="connsiteY1" fmla="*/ 9839 h 10000"/>
                <a:gd name="connsiteX2" fmla="*/ 152 w 10000"/>
                <a:gd name="connsiteY2" fmla="*/ 9399 h 10000"/>
                <a:gd name="connsiteX3" fmla="*/ 320 w 10000"/>
                <a:gd name="connsiteY3" fmla="*/ 8751 h 10000"/>
                <a:gd name="connsiteX4" fmla="*/ 551 w 10000"/>
                <a:gd name="connsiteY4" fmla="*/ 7941 h 10000"/>
                <a:gd name="connsiteX5" fmla="*/ 693 w 10000"/>
                <a:gd name="connsiteY5" fmla="*/ 7494 h 10000"/>
                <a:gd name="connsiteX6" fmla="*/ 855 w 10000"/>
                <a:gd name="connsiteY6" fmla="*/ 7040 h 10000"/>
                <a:gd name="connsiteX7" fmla="*/ 1019 w 10000"/>
                <a:gd name="connsiteY7" fmla="*/ 6569 h 10000"/>
                <a:gd name="connsiteX8" fmla="*/ 1197 w 10000"/>
                <a:gd name="connsiteY8" fmla="*/ 6107 h 10000"/>
                <a:gd name="connsiteX9" fmla="*/ 1397 w 10000"/>
                <a:gd name="connsiteY9" fmla="*/ 5652 h 10000"/>
                <a:gd name="connsiteX10" fmla="*/ 1601 w 10000"/>
                <a:gd name="connsiteY10" fmla="*/ 5212 h 10000"/>
                <a:gd name="connsiteX11" fmla="*/ 1711 w 10000"/>
                <a:gd name="connsiteY11" fmla="*/ 5004 h 10000"/>
                <a:gd name="connsiteX12" fmla="*/ 1822 w 10000"/>
                <a:gd name="connsiteY12" fmla="*/ 4796 h 10000"/>
                <a:gd name="connsiteX13" fmla="*/ 1932 w 10000"/>
                <a:gd name="connsiteY13" fmla="*/ 4603 h 10000"/>
                <a:gd name="connsiteX14" fmla="*/ 2042 w 10000"/>
                <a:gd name="connsiteY14" fmla="*/ 4426 h 10000"/>
                <a:gd name="connsiteX15" fmla="*/ 2294 w 10000"/>
                <a:gd name="connsiteY15" fmla="*/ 4055 h 10000"/>
                <a:gd name="connsiteX16" fmla="*/ 2561 w 10000"/>
                <a:gd name="connsiteY16" fmla="*/ 3678 h 10000"/>
                <a:gd name="connsiteX17" fmla="*/ 2876 w 10000"/>
                <a:gd name="connsiteY17" fmla="*/ 3293 h 10000"/>
                <a:gd name="connsiteX18" fmla="*/ 3208 w 10000"/>
                <a:gd name="connsiteY18" fmla="*/ 2891 h 10000"/>
                <a:gd name="connsiteX19" fmla="*/ 3386 w 10000"/>
                <a:gd name="connsiteY19" fmla="*/ 2698 h 10000"/>
                <a:gd name="connsiteX20" fmla="*/ 3580 w 10000"/>
                <a:gd name="connsiteY20" fmla="*/ 2514 h 10000"/>
                <a:gd name="connsiteX21" fmla="*/ 3769 w 10000"/>
                <a:gd name="connsiteY21" fmla="*/ 2321 h 10000"/>
                <a:gd name="connsiteX22" fmla="*/ 3968 w 10000"/>
                <a:gd name="connsiteY22" fmla="*/ 2144 h 10000"/>
                <a:gd name="connsiteX23" fmla="*/ 4189 w 10000"/>
                <a:gd name="connsiteY23" fmla="*/ 1951 h 10000"/>
                <a:gd name="connsiteX24" fmla="*/ 4409 w 10000"/>
                <a:gd name="connsiteY24" fmla="*/ 1773 h 10000"/>
                <a:gd name="connsiteX25" fmla="*/ 4635 w 10000"/>
                <a:gd name="connsiteY25" fmla="*/ 1596 h 10000"/>
                <a:gd name="connsiteX26" fmla="*/ 4871 w 10000"/>
                <a:gd name="connsiteY26" fmla="*/ 1434 h 10000"/>
                <a:gd name="connsiteX27" fmla="*/ 5124 w 10000"/>
                <a:gd name="connsiteY27" fmla="*/ 1272 h 10000"/>
                <a:gd name="connsiteX28" fmla="*/ 5376 w 10000"/>
                <a:gd name="connsiteY28" fmla="*/ 1110 h 10000"/>
                <a:gd name="connsiteX29" fmla="*/ 5648 w 10000"/>
                <a:gd name="connsiteY29" fmla="*/ 964 h 10000"/>
                <a:gd name="connsiteX30" fmla="*/ 5916 w 10000"/>
                <a:gd name="connsiteY30" fmla="*/ 833 h 10000"/>
                <a:gd name="connsiteX31" fmla="*/ 6199 w 10000"/>
                <a:gd name="connsiteY31" fmla="*/ 694 h 10000"/>
                <a:gd name="connsiteX32" fmla="*/ 6498 w 10000"/>
                <a:gd name="connsiteY32" fmla="*/ 578 h 10000"/>
                <a:gd name="connsiteX33" fmla="*/ 6803 w 10000"/>
                <a:gd name="connsiteY33" fmla="*/ 462 h 10000"/>
                <a:gd name="connsiteX34" fmla="*/ 8472 w 10000"/>
                <a:gd name="connsiteY34" fmla="*/ 77 h 10000"/>
                <a:gd name="connsiteX35" fmla="*/ 8834 w 10000"/>
                <a:gd name="connsiteY35" fmla="*/ 31 h 10000"/>
                <a:gd name="connsiteX36" fmla="*/ 9213 w 10000"/>
                <a:gd name="connsiteY36" fmla="*/ 0 h 10000"/>
                <a:gd name="connsiteX37" fmla="*/ 9596 w 10000"/>
                <a:gd name="connsiteY37" fmla="*/ 0 h 10000"/>
                <a:gd name="connsiteX38" fmla="*/ 10000 w 10000"/>
                <a:gd name="connsiteY38" fmla="*/ 0 h 10000"/>
                <a:gd name="connsiteX0" fmla="*/ 0 w 10000"/>
                <a:gd name="connsiteY0" fmla="*/ 10000 h 10000"/>
                <a:gd name="connsiteX1" fmla="*/ 42 w 10000"/>
                <a:gd name="connsiteY1" fmla="*/ 9839 h 10000"/>
                <a:gd name="connsiteX2" fmla="*/ 152 w 10000"/>
                <a:gd name="connsiteY2" fmla="*/ 9399 h 10000"/>
                <a:gd name="connsiteX3" fmla="*/ 320 w 10000"/>
                <a:gd name="connsiteY3" fmla="*/ 8751 h 10000"/>
                <a:gd name="connsiteX4" fmla="*/ 551 w 10000"/>
                <a:gd name="connsiteY4" fmla="*/ 7941 h 10000"/>
                <a:gd name="connsiteX5" fmla="*/ 693 w 10000"/>
                <a:gd name="connsiteY5" fmla="*/ 7494 h 10000"/>
                <a:gd name="connsiteX6" fmla="*/ 855 w 10000"/>
                <a:gd name="connsiteY6" fmla="*/ 7040 h 10000"/>
                <a:gd name="connsiteX7" fmla="*/ 1019 w 10000"/>
                <a:gd name="connsiteY7" fmla="*/ 6569 h 10000"/>
                <a:gd name="connsiteX8" fmla="*/ 1197 w 10000"/>
                <a:gd name="connsiteY8" fmla="*/ 6107 h 10000"/>
                <a:gd name="connsiteX9" fmla="*/ 1397 w 10000"/>
                <a:gd name="connsiteY9" fmla="*/ 5652 h 10000"/>
                <a:gd name="connsiteX10" fmla="*/ 1601 w 10000"/>
                <a:gd name="connsiteY10" fmla="*/ 5212 h 10000"/>
                <a:gd name="connsiteX11" fmla="*/ 1711 w 10000"/>
                <a:gd name="connsiteY11" fmla="*/ 5004 h 10000"/>
                <a:gd name="connsiteX12" fmla="*/ 1822 w 10000"/>
                <a:gd name="connsiteY12" fmla="*/ 4796 h 10000"/>
                <a:gd name="connsiteX13" fmla="*/ 1932 w 10000"/>
                <a:gd name="connsiteY13" fmla="*/ 4603 h 10000"/>
                <a:gd name="connsiteX14" fmla="*/ 2042 w 10000"/>
                <a:gd name="connsiteY14" fmla="*/ 4426 h 10000"/>
                <a:gd name="connsiteX15" fmla="*/ 2294 w 10000"/>
                <a:gd name="connsiteY15" fmla="*/ 4055 h 10000"/>
                <a:gd name="connsiteX16" fmla="*/ 2561 w 10000"/>
                <a:gd name="connsiteY16" fmla="*/ 3678 h 10000"/>
                <a:gd name="connsiteX17" fmla="*/ 2876 w 10000"/>
                <a:gd name="connsiteY17" fmla="*/ 3293 h 10000"/>
                <a:gd name="connsiteX18" fmla="*/ 3208 w 10000"/>
                <a:gd name="connsiteY18" fmla="*/ 2891 h 10000"/>
                <a:gd name="connsiteX19" fmla="*/ 3386 w 10000"/>
                <a:gd name="connsiteY19" fmla="*/ 2698 h 10000"/>
                <a:gd name="connsiteX20" fmla="*/ 3580 w 10000"/>
                <a:gd name="connsiteY20" fmla="*/ 2514 h 10000"/>
                <a:gd name="connsiteX21" fmla="*/ 3769 w 10000"/>
                <a:gd name="connsiteY21" fmla="*/ 2321 h 10000"/>
                <a:gd name="connsiteX22" fmla="*/ 3968 w 10000"/>
                <a:gd name="connsiteY22" fmla="*/ 2144 h 10000"/>
                <a:gd name="connsiteX23" fmla="*/ 4189 w 10000"/>
                <a:gd name="connsiteY23" fmla="*/ 1951 h 10000"/>
                <a:gd name="connsiteX24" fmla="*/ 4409 w 10000"/>
                <a:gd name="connsiteY24" fmla="*/ 1773 h 10000"/>
                <a:gd name="connsiteX25" fmla="*/ 4635 w 10000"/>
                <a:gd name="connsiteY25" fmla="*/ 1596 h 10000"/>
                <a:gd name="connsiteX26" fmla="*/ 4871 w 10000"/>
                <a:gd name="connsiteY26" fmla="*/ 1434 h 10000"/>
                <a:gd name="connsiteX27" fmla="*/ 5124 w 10000"/>
                <a:gd name="connsiteY27" fmla="*/ 1272 h 10000"/>
                <a:gd name="connsiteX28" fmla="*/ 5376 w 10000"/>
                <a:gd name="connsiteY28" fmla="*/ 1110 h 10000"/>
                <a:gd name="connsiteX29" fmla="*/ 5648 w 10000"/>
                <a:gd name="connsiteY29" fmla="*/ 964 h 10000"/>
                <a:gd name="connsiteX30" fmla="*/ 5916 w 10000"/>
                <a:gd name="connsiteY30" fmla="*/ 833 h 10000"/>
                <a:gd name="connsiteX31" fmla="*/ 6199 w 10000"/>
                <a:gd name="connsiteY31" fmla="*/ 694 h 10000"/>
                <a:gd name="connsiteX32" fmla="*/ 6498 w 10000"/>
                <a:gd name="connsiteY32" fmla="*/ 578 h 10000"/>
                <a:gd name="connsiteX33" fmla="*/ 6803 w 10000"/>
                <a:gd name="connsiteY33" fmla="*/ 462 h 10000"/>
                <a:gd name="connsiteX34" fmla="*/ 8834 w 10000"/>
                <a:gd name="connsiteY34" fmla="*/ 31 h 10000"/>
                <a:gd name="connsiteX35" fmla="*/ 9213 w 10000"/>
                <a:gd name="connsiteY35" fmla="*/ 0 h 10000"/>
                <a:gd name="connsiteX36" fmla="*/ 9596 w 10000"/>
                <a:gd name="connsiteY36" fmla="*/ 0 h 10000"/>
                <a:gd name="connsiteX37" fmla="*/ 10000 w 10000"/>
                <a:gd name="connsiteY37" fmla="*/ 0 h 10000"/>
                <a:gd name="connsiteX0" fmla="*/ 0 w 10000"/>
                <a:gd name="connsiteY0" fmla="*/ 10000 h 10000"/>
                <a:gd name="connsiteX1" fmla="*/ 42 w 10000"/>
                <a:gd name="connsiteY1" fmla="*/ 9839 h 10000"/>
                <a:gd name="connsiteX2" fmla="*/ 152 w 10000"/>
                <a:gd name="connsiteY2" fmla="*/ 9399 h 10000"/>
                <a:gd name="connsiteX3" fmla="*/ 320 w 10000"/>
                <a:gd name="connsiteY3" fmla="*/ 8751 h 10000"/>
                <a:gd name="connsiteX4" fmla="*/ 551 w 10000"/>
                <a:gd name="connsiteY4" fmla="*/ 7941 h 10000"/>
                <a:gd name="connsiteX5" fmla="*/ 693 w 10000"/>
                <a:gd name="connsiteY5" fmla="*/ 7494 h 10000"/>
                <a:gd name="connsiteX6" fmla="*/ 855 w 10000"/>
                <a:gd name="connsiteY6" fmla="*/ 7040 h 10000"/>
                <a:gd name="connsiteX7" fmla="*/ 1019 w 10000"/>
                <a:gd name="connsiteY7" fmla="*/ 6569 h 10000"/>
                <a:gd name="connsiteX8" fmla="*/ 1197 w 10000"/>
                <a:gd name="connsiteY8" fmla="*/ 6107 h 10000"/>
                <a:gd name="connsiteX9" fmla="*/ 1397 w 10000"/>
                <a:gd name="connsiteY9" fmla="*/ 5652 h 10000"/>
                <a:gd name="connsiteX10" fmla="*/ 1601 w 10000"/>
                <a:gd name="connsiteY10" fmla="*/ 5212 h 10000"/>
                <a:gd name="connsiteX11" fmla="*/ 1711 w 10000"/>
                <a:gd name="connsiteY11" fmla="*/ 5004 h 10000"/>
                <a:gd name="connsiteX12" fmla="*/ 1822 w 10000"/>
                <a:gd name="connsiteY12" fmla="*/ 4796 h 10000"/>
                <a:gd name="connsiteX13" fmla="*/ 1932 w 10000"/>
                <a:gd name="connsiteY13" fmla="*/ 4603 h 10000"/>
                <a:gd name="connsiteX14" fmla="*/ 2042 w 10000"/>
                <a:gd name="connsiteY14" fmla="*/ 4426 h 10000"/>
                <a:gd name="connsiteX15" fmla="*/ 2294 w 10000"/>
                <a:gd name="connsiteY15" fmla="*/ 4055 h 10000"/>
                <a:gd name="connsiteX16" fmla="*/ 2561 w 10000"/>
                <a:gd name="connsiteY16" fmla="*/ 3678 h 10000"/>
                <a:gd name="connsiteX17" fmla="*/ 2876 w 10000"/>
                <a:gd name="connsiteY17" fmla="*/ 3293 h 10000"/>
                <a:gd name="connsiteX18" fmla="*/ 3208 w 10000"/>
                <a:gd name="connsiteY18" fmla="*/ 2891 h 10000"/>
                <a:gd name="connsiteX19" fmla="*/ 3386 w 10000"/>
                <a:gd name="connsiteY19" fmla="*/ 2698 h 10000"/>
                <a:gd name="connsiteX20" fmla="*/ 3580 w 10000"/>
                <a:gd name="connsiteY20" fmla="*/ 2514 h 10000"/>
                <a:gd name="connsiteX21" fmla="*/ 3769 w 10000"/>
                <a:gd name="connsiteY21" fmla="*/ 2321 h 10000"/>
                <a:gd name="connsiteX22" fmla="*/ 3968 w 10000"/>
                <a:gd name="connsiteY22" fmla="*/ 2144 h 10000"/>
                <a:gd name="connsiteX23" fmla="*/ 4189 w 10000"/>
                <a:gd name="connsiteY23" fmla="*/ 1951 h 10000"/>
                <a:gd name="connsiteX24" fmla="*/ 4409 w 10000"/>
                <a:gd name="connsiteY24" fmla="*/ 1773 h 10000"/>
                <a:gd name="connsiteX25" fmla="*/ 4635 w 10000"/>
                <a:gd name="connsiteY25" fmla="*/ 1596 h 10000"/>
                <a:gd name="connsiteX26" fmla="*/ 4871 w 10000"/>
                <a:gd name="connsiteY26" fmla="*/ 1434 h 10000"/>
                <a:gd name="connsiteX27" fmla="*/ 5124 w 10000"/>
                <a:gd name="connsiteY27" fmla="*/ 1272 h 10000"/>
                <a:gd name="connsiteX28" fmla="*/ 5376 w 10000"/>
                <a:gd name="connsiteY28" fmla="*/ 1110 h 10000"/>
                <a:gd name="connsiteX29" fmla="*/ 5648 w 10000"/>
                <a:gd name="connsiteY29" fmla="*/ 964 h 10000"/>
                <a:gd name="connsiteX30" fmla="*/ 5916 w 10000"/>
                <a:gd name="connsiteY30" fmla="*/ 833 h 10000"/>
                <a:gd name="connsiteX31" fmla="*/ 6199 w 10000"/>
                <a:gd name="connsiteY31" fmla="*/ 694 h 10000"/>
                <a:gd name="connsiteX32" fmla="*/ 6498 w 10000"/>
                <a:gd name="connsiteY32" fmla="*/ 578 h 10000"/>
                <a:gd name="connsiteX33" fmla="*/ 6803 w 10000"/>
                <a:gd name="connsiteY33" fmla="*/ 462 h 10000"/>
                <a:gd name="connsiteX34" fmla="*/ 9213 w 10000"/>
                <a:gd name="connsiteY34" fmla="*/ 0 h 10000"/>
                <a:gd name="connsiteX35" fmla="*/ 9596 w 10000"/>
                <a:gd name="connsiteY35" fmla="*/ 0 h 10000"/>
                <a:gd name="connsiteX36" fmla="*/ 10000 w 10000"/>
                <a:gd name="connsiteY36" fmla="*/ 0 h 10000"/>
                <a:gd name="connsiteX0" fmla="*/ 0 w 10000"/>
                <a:gd name="connsiteY0" fmla="*/ 10000 h 10000"/>
                <a:gd name="connsiteX1" fmla="*/ 42 w 10000"/>
                <a:gd name="connsiteY1" fmla="*/ 9839 h 10000"/>
                <a:gd name="connsiteX2" fmla="*/ 152 w 10000"/>
                <a:gd name="connsiteY2" fmla="*/ 9399 h 10000"/>
                <a:gd name="connsiteX3" fmla="*/ 320 w 10000"/>
                <a:gd name="connsiteY3" fmla="*/ 8751 h 10000"/>
                <a:gd name="connsiteX4" fmla="*/ 551 w 10000"/>
                <a:gd name="connsiteY4" fmla="*/ 7941 h 10000"/>
                <a:gd name="connsiteX5" fmla="*/ 693 w 10000"/>
                <a:gd name="connsiteY5" fmla="*/ 7494 h 10000"/>
                <a:gd name="connsiteX6" fmla="*/ 855 w 10000"/>
                <a:gd name="connsiteY6" fmla="*/ 7040 h 10000"/>
                <a:gd name="connsiteX7" fmla="*/ 1019 w 10000"/>
                <a:gd name="connsiteY7" fmla="*/ 6569 h 10000"/>
                <a:gd name="connsiteX8" fmla="*/ 1197 w 10000"/>
                <a:gd name="connsiteY8" fmla="*/ 6107 h 10000"/>
                <a:gd name="connsiteX9" fmla="*/ 1397 w 10000"/>
                <a:gd name="connsiteY9" fmla="*/ 5652 h 10000"/>
                <a:gd name="connsiteX10" fmla="*/ 1601 w 10000"/>
                <a:gd name="connsiteY10" fmla="*/ 5212 h 10000"/>
                <a:gd name="connsiteX11" fmla="*/ 1711 w 10000"/>
                <a:gd name="connsiteY11" fmla="*/ 5004 h 10000"/>
                <a:gd name="connsiteX12" fmla="*/ 1822 w 10000"/>
                <a:gd name="connsiteY12" fmla="*/ 4796 h 10000"/>
                <a:gd name="connsiteX13" fmla="*/ 1932 w 10000"/>
                <a:gd name="connsiteY13" fmla="*/ 4603 h 10000"/>
                <a:gd name="connsiteX14" fmla="*/ 2042 w 10000"/>
                <a:gd name="connsiteY14" fmla="*/ 4426 h 10000"/>
                <a:gd name="connsiteX15" fmla="*/ 2294 w 10000"/>
                <a:gd name="connsiteY15" fmla="*/ 4055 h 10000"/>
                <a:gd name="connsiteX16" fmla="*/ 2561 w 10000"/>
                <a:gd name="connsiteY16" fmla="*/ 3678 h 10000"/>
                <a:gd name="connsiteX17" fmla="*/ 2876 w 10000"/>
                <a:gd name="connsiteY17" fmla="*/ 3293 h 10000"/>
                <a:gd name="connsiteX18" fmla="*/ 3208 w 10000"/>
                <a:gd name="connsiteY18" fmla="*/ 2891 h 10000"/>
                <a:gd name="connsiteX19" fmla="*/ 3386 w 10000"/>
                <a:gd name="connsiteY19" fmla="*/ 2698 h 10000"/>
                <a:gd name="connsiteX20" fmla="*/ 3580 w 10000"/>
                <a:gd name="connsiteY20" fmla="*/ 2514 h 10000"/>
                <a:gd name="connsiteX21" fmla="*/ 3769 w 10000"/>
                <a:gd name="connsiteY21" fmla="*/ 2321 h 10000"/>
                <a:gd name="connsiteX22" fmla="*/ 3968 w 10000"/>
                <a:gd name="connsiteY22" fmla="*/ 2144 h 10000"/>
                <a:gd name="connsiteX23" fmla="*/ 4189 w 10000"/>
                <a:gd name="connsiteY23" fmla="*/ 1951 h 10000"/>
                <a:gd name="connsiteX24" fmla="*/ 4409 w 10000"/>
                <a:gd name="connsiteY24" fmla="*/ 1773 h 10000"/>
                <a:gd name="connsiteX25" fmla="*/ 4635 w 10000"/>
                <a:gd name="connsiteY25" fmla="*/ 1596 h 10000"/>
                <a:gd name="connsiteX26" fmla="*/ 4871 w 10000"/>
                <a:gd name="connsiteY26" fmla="*/ 1434 h 10000"/>
                <a:gd name="connsiteX27" fmla="*/ 5124 w 10000"/>
                <a:gd name="connsiteY27" fmla="*/ 1272 h 10000"/>
                <a:gd name="connsiteX28" fmla="*/ 5376 w 10000"/>
                <a:gd name="connsiteY28" fmla="*/ 1110 h 10000"/>
                <a:gd name="connsiteX29" fmla="*/ 5648 w 10000"/>
                <a:gd name="connsiteY29" fmla="*/ 964 h 10000"/>
                <a:gd name="connsiteX30" fmla="*/ 5916 w 10000"/>
                <a:gd name="connsiteY30" fmla="*/ 833 h 10000"/>
                <a:gd name="connsiteX31" fmla="*/ 6199 w 10000"/>
                <a:gd name="connsiteY31" fmla="*/ 694 h 10000"/>
                <a:gd name="connsiteX32" fmla="*/ 6498 w 10000"/>
                <a:gd name="connsiteY32" fmla="*/ 578 h 10000"/>
                <a:gd name="connsiteX33" fmla="*/ 6803 w 10000"/>
                <a:gd name="connsiteY33" fmla="*/ 462 h 10000"/>
                <a:gd name="connsiteX34" fmla="*/ 9596 w 10000"/>
                <a:gd name="connsiteY34" fmla="*/ 0 h 10000"/>
                <a:gd name="connsiteX35" fmla="*/ 10000 w 10000"/>
                <a:gd name="connsiteY35" fmla="*/ 0 h 10000"/>
                <a:gd name="connsiteX0" fmla="*/ 0 w 10000"/>
                <a:gd name="connsiteY0" fmla="*/ 10000 h 10000"/>
                <a:gd name="connsiteX1" fmla="*/ 42 w 10000"/>
                <a:gd name="connsiteY1" fmla="*/ 9839 h 10000"/>
                <a:gd name="connsiteX2" fmla="*/ 152 w 10000"/>
                <a:gd name="connsiteY2" fmla="*/ 9399 h 10000"/>
                <a:gd name="connsiteX3" fmla="*/ 320 w 10000"/>
                <a:gd name="connsiteY3" fmla="*/ 8751 h 10000"/>
                <a:gd name="connsiteX4" fmla="*/ 551 w 10000"/>
                <a:gd name="connsiteY4" fmla="*/ 7941 h 10000"/>
                <a:gd name="connsiteX5" fmla="*/ 693 w 10000"/>
                <a:gd name="connsiteY5" fmla="*/ 7494 h 10000"/>
                <a:gd name="connsiteX6" fmla="*/ 855 w 10000"/>
                <a:gd name="connsiteY6" fmla="*/ 7040 h 10000"/>
                <a:gd name="connsiteX7" fmla="*/ 1019 w 10000"/>
                <a:gd name="connsiteY7" fmla="*/ 6569 h 10000"/>
                <a:gd name="connsiteX8" fmla="*/ 1197 w 10000"/>
                <a:gd name="connsiteY8" fmla="*/ 6107 h 10000"/>
                <a:gd name="connsiteX9" fmla="*/ 1397 w 10000"/>
                <a:gd name="connsiteY9" fmla="*/ 5652 h 10000"/>
                <a:gd name="connsiteX10" fmla="*/ 1601 w 10000"/>
                <a:gd name="connsiteY10" fmla="*/ 5212 h 10000"/>
                <a:gd name="connsiteX11" fmla="*/ 1711 w 10000"/>
                <a:gd name="connsiteY11" fmla="*/ 5004 h 10000"/>
                <a:gd name="connsiteX12" fmla="*/ 1822 w 10000"/>
                <a:gd name="connsiteY12" fmla="*/ 4796 h 10000"/>
                <a:gd name="connsiteX13" fmla="*/ 1932 w 10000"/>
                <a:gd name="connsiteY13" fmla="*/ 4603 h 10000"/>
                <a:gd name="connsiteX14" fmla="*/ 2042 w 10000"/>
                <a:gd name="connsiteY14" fmla="*/ 4426 h 10000"/>
                <a:gd name="connsiteX15" fmla="*/ 2294 w 10000"/>
                <a:gd name="connsiteY15" fmla="*/ 4055 h 10000"/>
                <a:gd name="connsiteX16" fmla="*/ 2561 w 10000"/>
                <a:gd name="connsiteY16" fmla="*/ 3678 h 10000"/>
                <a:gd name="connsiteX17" fmla="*/ 2876 w 10000"/>
                <a:gd name="connsiteY17" fmla="*/ 3293 h 10000"/>
                <a:gd name="connsiteX18" fmla="*/ 3208 w 10000"/>
                <a:gd name="connsiteY18" fmla="*/ 2891 h 10000"/>
                <a:gd name="connsiteX19" fmla="*/ 3386 w 10000"/>
                <a:gd name="connsiteY19" fmla="*/ 2698 h 10000"/>
                <a:gd name="connsiteX20" fmla="*/ 3580 w 10000"/>
                <a:gd name="connsiteY20" fmla="*/ 2514 h 10000"/>
                <a:gd name="connsiteX21" fmla="*/ 3769 w 10000"/>
                <a:gd name="connsiteY21" fmla="*/ 2321 h 10000"/>
                <a:gd name="connsiteX22" fmla="*/ 3968 w 10000"/>
                <a:gd name="connsiteY22" fmla="*/ 2144 h 10000"/>
                <a:gd name="connsiteX23" fmla="*/ 4189 w 10000"/>
                <a:gd name="connsiteY23" fmla="*/ 1951 h 10000"/>
                <a:gd name="connsiteX24" fmla="*/ 4409 w 10000"/>
                <a:gd name="connsiteY24" fmla="*/ 1773 h 10000"/>
                <a:gd name="connsiteX25" fmla="*/ 4635 w 10000"/>
                <a:gd name="connsiteY25" fmla="*/ 1596 h 10000"/>
                <a:gd name="connsiteX26" fmla="*/ 4871 w 10000"/>
                <a:gd name="connsiteY26" fmla="*/ 1434 h 10000"/>
                <a:gd name="connsiteX27" fmla="*/ 5124 w 10000"/>
                <a:gd name="connsiteY27" fmla="*/ 1272 h 10000"/>
                <a:gd name="connsiteX28" fmla="*/ 5376 w 10000"/>
                <a:gd name="connsiteY28" fmla="*/ 1110 h 10000"/>
                <a:gd name="connsiteX29" fmla="*/ 5648 w 10000"/>
                <a:gd name="connsiteY29" fmla="*/ 964 h 10000"/>
                <a:gd name="connsiteX30" fmla="*/ 5916 w 10000"/>
                <a:gd name="connsiteY30" fmla="*/ 833 h 10000"/>
                <a:gd name="connsiteX31" fmla="*/ 6199 w 10000"/>
                <a:gd name="connsiteY31" fmla="*/ 694 h 10000"/>
                <a:gd name="connsiteX32" fmla="*/ 6498 w 10000"/>
                <a:gd name="connsiteY32" fmla="*/ 578 h 10000"/>
                <a:gd name="connsiteX33" fmla="*/ 6803 w 10000"/>
                <a:gd name="connsiteY33" fmla="*/ 462 h 10000"/>
                <a:gd name="connsiteX34" fmla="*/ 10000 w 10000"/>
                <a:gd name="connsiteY34" fmla="*/ 0 h 10000"/>
                <a:gd name="connsiteX0" fmla="*/ 0 w 6803"/>
                <a:gd name="connsiteY0" fmla="*/ 9538 h 9538"/>
                <a:gd name="connsiteX1" fmla="*/ 42 w 6803"/>
                <a:gd name="connsiteY1" fmla="*/ 9377 h 9538"/>
                <a:gd name="connsiteX2" fmla="*/ 152 w 6803"/>
                <a:gd name="connsiteY2" fmla="*/ 8937 h 9538"/>
                <a:gd name="connsiteX3" fmla="*/ 320 w 6803"/>
                <a:gd name="connsiteY3" fmla="*/ 8289 h 9538"/>
                <a:gd name="connsiteX4" fmla="*/ 551 w 6803"/>
                <a:gd name="connsiteY4" fmla="*/ 7479 h 9538"/>
                <a:gd name="connsiteX5" fmla="*/ 693 w 6803"/>
                <a:gd name="connsiteY5" fmla="*/ 7032 h 9538"/>
                <a:gd name="connsiteX6" fmla="*/ 855 w 6803"/>
                <a:gd name="connsiteY6" fmla="*/ 6578 h 9538"/>
                <a:gd name="connsiteX7" fmla="*/ 1019 w 6803"/>
                <a:gd name="connsiteY7" fmla="*/ 6107 h 9538"/>
                <a:gd name="connsiteX8" fmla="*/ 1197 w 6803"/>
                <a:gd name="connsiteY8" fmla="*/ 5645 h 9538"/>
                <a:gd name="connsiteX9" fmla="*/ 1397 w 6803"/>
                <a:gd name="connsiteY9" fmla="*/ 5190 h 9538"/>
                <a:gd name="connsiteX10" fmla="*/ 1601 w 6803"/>
                <a:gd name="connsiteY10" fmla="*/ 4750 h 9538"/>
                <a:gd name="connsiteX11" fmla="*/ 1711 w 6803"/>
                <a:gd name="connsiteY11" fmla="*/ 4542 h 9538"/>
                <a:gd name="connsiteX12" fmla="*/ 1822 w 6803"/>
                <a:gd name="connsiteY12" fmla="*/ 4334 h 9538"/>
                <a:gd name="connsiteX13" fmla="*/ 1932 w 6803"/>
                <a:gd name="connsiteY13" fmla="*/ 4141 h 9538"/>
                <a:gd name="connsiteX14" fmla="*/ 2042 w 6803"/>
                <a:gd name="connsiteY14" fmla="*/ 3964 h 9538"/>
                <a:gd name="connsiteX15" fmla="*/ 2294 w 6803"/>
                <a:gd name="connsiteY15" fmla="*/ 3593 h 9538"/>
                <a:gd name="connsiteX16" fmla="*/ 2561 w 6803"/>
                <a:gd name="connsiteY16" fmla="*/ 3216 h 9538"/>
                <a:gd name="connsiteX17" fmla="*/ 2876 w 6803"/>
                <a:gd name="connsiteY17" fmla="*/ 2831 h 9538"/>
                <a:gd name="connsiteX18" fmla="*/ 3208 w 6803"/>
                <a:gd name="connsiteY18" fmla="*/ 2429 h 9538"/>
                <a:gd name="connsiteX19" fmla="*/ 3386 w 6803"/>
                <a:gd name="connsiteY19" fmla="*/ 2236 h 9538"/>
                <a:gd name="connsiteX20" fmla="*/ 3580 w 6803"/>
                <a:gd name="connsiteY20" fmla="*/ 2052 h 9538"/>
                <a:gd name="connsiteX21" fmla="*/ 3769 w 6803"/>
                <a:gd name="connsiteY21" fmla="*/ 1859 h 9538"/>
                <a:gd name="connsiteX22" fmla="*/ 3968 w 6803"/>
                <a:gd name="connsiteY22" fmla="*/ 1682 h 9538"/>
                <a:gd name="connsiteX23" fmla="*/ 4189 w 6803"/>
                <a:gd name="connsiteY23" fmla="*/ 1489 h 9538"/>
                <a:gd name="connsiteX24" fmla="*/ 4409 w 6803"/>
                <a:gd name="connsiteY24" fmla="*/ 1311 h 9538"/>
                <a:gd name="connsiteX25" fmla="*/ 4635 w 6803"/>
                <a:gd name="connsiteY25" fmla="*/ 1134 h 9538"/>
                <a:gd name="connsiteX26" fmla="*/ 4871 w 6803"/>
                <a:gd name="connsiteY26" fmla="*/ 972 h 9538"/>
                <a:gd name="connsiteX27" fmla="*/ 5124 w 6803"/>
                <a:gd name="connsiteY27" fmla="*/ 810 h 9538"/>
                <a:gd name="connsiteX28" fmla="*/ 5376 w 6803"/>
                <a:gd name="connsiteY28" fmla="*/ 648 h 9538"/>
                <a:gd name="connsiteX29" fmla="*/ 5648 w 6803"/>
                <a:gd name="connsiteY29" fmla="*/ 502 h 9538"/>
                <a:gd name="connsiteX30" fmla="*/ 5916 w 6803"/>
                <a:gd name="connsiteY30" fmla="*/ 371 h 9538"/>
                <a:gd name="connsiteX31" fmla="*/ 6199 w 6803"/>
                <a:gd name="connsiteY31" fmla="*/ 232 h 9538"/>
                <a:gd name="connsiteX32" fmla="*/ 6498 w 6803"/>
                <a:gd name="connsiteY32" fmla="*/ 116 h 9538"/>
                <a:gd name="connsiteX33" fmla="*/ 6803 w 6803"/>
                <a:gd name="connsiteY33" fmla="*/ 0 h 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03" h="9538">
                  <a:moveTo>
                    <a:pt x="0" y="9538"/>
                  </a:moveTo>
                  <a:cubicBezTo>
                    <a:pt x="14" y="9484"/>
                    <a:pt x="28" y="9431"/>
                    <a:pt x="42" y="9377"/>
                  </a:cubicBezTo>
                  <a:cubicBezTo>
                    <a:pt x="79" y="9230"/>
                    <a:pt x="115" y="9084"/>
                    <a:pt x="152" y="8937"/>
                  </a:cubicBezTo>
                  <a:lnTo>
                    <a:pt x="320" y="8289"/>
                  </a:lnTo>
                  <a:lnTo>
                    <a:pt x="551" y="7479"/>
                  </a:lnTo>
                  <a:cubicBezTo>
                    <a:pt x="598" y="7330"/>
                    <a:pt x="646" y="7181"/>
                    <a:pt x="693" y="7032"/>
                  </a:cubicBezTo>
                  <a:lnTo>
                    <a:pt x="855" y="6578"/>
                  </a:lnTo>
                  <a:cubicBezTo>
                    <a:pt x="909" y="6421"/>
                    <a:pt x="964" y="6264"/>
                    <a:pt x="1019" y="6107"/>
                  </a:cubicBezTo>
                  <a:cubicBezTo>
                    <a:pt x="1078" y="5953"/>
                    <a:pt x="1138" y="5799"/>
                    <a:pt x="1197" y="5645"/>
                  </a:cubicBezTo>
                  <a:lnTo>
                    <a:pt x="1397" y="5190"/>
                  </a:lnTo>
                  <a:lnTo>
                    <a:pt x="1601" y="4750"/>
                  </a:lnTo>
                  <a:cubicBezTo>
                    <a:pt x="1638" y="4681"/>
                    <a:pt x="1674" y="4611"/>
                    <a:pt x="1711" y="4542"/>
                  </a:cubicBezTo>
                  <a:lnTo>
                    <a:pt x="1822" y="4334"/>
                  </a:lnTo>
                  <a:cubicBezTo>
                    <a:pt x="1859" y="4270"/>
                    <a:pt x="1895" y="4205"/>
                    <a:pt x="1932" y="4141"/>
                  </a:cubicBezTo>
                  <a:cubicBezTo>
                    <a:pt x="1969" y="4082"/>
                    <a:pt x="2005" y="4023"/>
                    <a:pt x="2042" y="3964"/>
                  </a:cubicBezTo>
                  <a:lnTo>
                    <a:pt x="2294" y="3593"/>
                  </a:lnTo>
                  <a:lnTo>
                    <a:pt x="2561" y="3216"/>
                  </a:lnTo>
                  <a:lnTo>
                    <a:pt x="2876" y="2831"/>
                  </a:lnTo>
                  <a:lnTo>
                    <a:pt x="3208" y="2429"/>
                  </a:lnTo>
                  <a:lnTo>
                    <a:pt x="3386" y="2236"/>
                  </a:lnTo>
                  <a:lnTo>
                    <a:pt x="3580" y="2052"/>
                  </a:lnTo>
                  <a:lnTo>
                    <a:pt x="3769" y="1859"/>
                  </a:lnTo>
                  <a:lnTo>
                    <a:pt x="3968" y="1682"/>
                  </a:lnTo>
                  <a:lnTo>
                    <a:pt x="4189" y="1489"/>
                  </a:lnTo>
                  <a:lnTo>
                    <a:pt x="4409" y="1311"/>
                  </a:lnTo>
                  <a:lnTo>
                    <a:pt x="4635" y="1134"/>
                  </a:lnTo>
                  <a:lnTo>
                    <a:pt x="4871" y="972"/>
                  </a:lnTo>
                  <a:lnTo>
                    <a:pt x="5124" y="810"/>
                  </a:lnTo>
                  <a:lnTo>
                    <a:pt x="5376" y="648"/>
                  </a:lnTo>
                  <a:lnTo>
                    <a:pt x="5648" y="502"/>
                  </a:lnTo>
                  <a:lnTo>
                    <a:pt x="5916" y="371"/>
                  </a:lnTo>
                  <a:lnTo>
                    <a:pt x="6199" y="232"/>
                  </a:lnTo>
                  <a:lnTo>
                    <a:pt x="6498" y="116"/>
                  </a:lnTo>
                  <a:lnTo>
                    <a:pt x="6803" y="0"/>
                  </a:lnTo>
                </a:path>
              </a:pathLst>
            </a:custGeom>
            <a:noFill/>
            <a:ln w="50800" cap="rnd" cmpd="sng">
              <a:solidFill>
                <a:srgbClr val="4E6BFA"/>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371717" name="Freeform 5"/>
            <p:cNvSpPr>
              <a:spLocks/>
            </p:cNvSpPr>
            <p:nvPr/>
          </p:nvSpPr>
          <p:spPr bwMode="auto">
            <a:xfrm>
              <a:off x="916284" y="1844138"/>
              <a:ext cx="2836863" cy="2981287"/>
            </a:xfrm>
            <a:custGeom>
              <a:avLst/>
              <a:gdLst>
                <a:gd name="connsiteX0" fmla="*/ 9995 w 9995"/>
                <a:gd name="connsiteY0" fmla="*/ 0 h 10006"/>
                <a:gd name="connsiteX1" fmla="*/ 9722 w 9995"/>
                <a:gd name="connsiteY1" fmla="*/ 43 h 10006"/>
                <a:gd name="connsiteX2" fmla="*/ 9449 w 9995"/>
                <a:gd name="connsiteY2" fmla="*/ 22 h 10006"/>
                <a:gd name="connsiteX3" fmla="*/ 9176 w 9995"/>
                <a:gd name="connsiteY3" fmla="*/ 11 h 10006"/>
                <a:gd name="connsiteX4" fmla="*/ 8909 w 9995"/>
                <a:gd name="connsiteY4" fmla="*/ 11 h 10006"/>
                <a:gd name="connsiteX5" fmla="*/ 8636 w 9995"/>
                <a:gd name="connsiteY5" fmla="*/ 22 h 10006"/>
                <a:gd name="connsiteX6" fmla="*/ 8363 w 9995"/>
                <a:gd name="connsiteY6" fmla="*/ 32 h 10006"/>
                <a:gd name="connsiteX7" fmla="*/ 8095 w 9995"/>
                <a:gd name="connsiteY7" fmla="*/ 43 h 10006"/>
                <a:gd name="connsiteX8" fmla="*/ 7823 w 9995"/>
                <a:gd name="connsiteY8" fmla="*/ 75 h 10006"/>
                <a:gd name="connsiteX9" fmla="*/ 7550 w 9995"/>
                <a:gd name="connsiteY9" fmla="*/ 107 h 10006"/>
                <a:gd name="connsiteX10" fmla="*/ 7293 w 9995"/>
                <a:gd name="connsiteY10" fmla="*/ 145 h 10006"/>
                <a:gd name="connsiteX11" fmla="*/ 7020 w 9995"/>
                <a:gd name="connsiteY11" fmla="*/ 198 h 10006"/>
                <a:gd name="connsiteX12" fmla="*/ 6758 w 9995"/>
                <a:gd name="connsiteY12" fmla="*/ 257 h 10006"/>
                <a:gd name="connsiteX13" fmla="*/ 6490 w 9995"/>
                <a:gd name="connsiteY13" fmla="*/ 321 h 10006"/>
                <a:gd name="connsiteX14" fmla="*/ 6228 w 9995"/>
                <a:gd name="connsiteY14" fmla="*/ 390 h 10006"/>
                <a:gd name="connsiteX15" fmla="*/ 5976 w 9995"/>
                <a:gd name="connsiteY15" fmla="*/ 481 h 10006"/>
                <a:gd name="connsiteX16" fmla="*/ 5714 w 9995"/>
                <a:gd name="connsiteY16" fmla="*/ 577 h 10006"/>
                <a:gd name="connsiteX17" fmla="*/ 5462 w 9995"/>
                <a:gd name="connsiteY17" fmla="*/ 679 h 10006"/>
                <a:gd name="connsiteX18" fmla="*/ 5215 w 9995"/>
                <a:gd name="connsiteY18" fmla="*/ 791 h 10006"/>
                <a:gd name="connsiteX19" fmla="*/ 4963 w 9995"/>
                <a:gd name="connsiteY19" fmla="*/ 903 h 10006"/>
                <a:gd name="connsiteX20" fmla="*/ 4711 w 9995"/>
                <a:gd name="connsiteY20" fmla="*/ 1037 h 10006"/>
                <a:gd name="connsiteX21" fmla="*/ 4470 w 9995"/>
                <a:gd name="connsiteY21" fmla="*/ 1181 h 10006"/>
                <a:gd name="connsiteX22" fmla="*/ 4239 w 9995"/>
                <a:gd name="connsiteY22" fmla="*/ 1330 h 10006"/>
                <a:gd name="connsiteX23" fmla="*/ 3998 w 9995"/>
                <a:gd name="connsiteY23" fmla="*/ 1496 h 10006"/>
                <a:gd name="connsiteX24" fmla="*/ 3767 w 9995"/>
                <a:gd name="connsiteY24" fmla="*/ 1667 h 10006"/>
                <a:gd name="connsiteX25" fmla="*/ 3547 w 9995"/>
                <a:gd name="connsiteY25" fmla="*/ 1854 h 10006"/>
                <a:gd name="connsiteX26" fmla="*/ 3316 w 9995"/>
                <a:gd name="connsiteY26" fmla="*/ 2046 h 10006"/>
                <a:gd name="connsiteX27" fmla="*/ 3106 w 9995"/>
                <a:gd name="connsiteY27" fmla="*/ 2249 h 10006"/>
                <a:gd name="connsiteX28" fmla="*/ 2886 w 9995"/>
                <a:gd name="connsiteY28" fmla="*/ 2479 h 10006"/>
                <a:gd name="connsiteX29" fmla="*/ 2681 w 9995"/>
                <a:gd name="connsiteY29" fmla="*/ 2714 h 10006"/>
                <a:gd name="connsiteX30" fmla="*/ 2471 w 9995"/>
                <a:gd name="connsiteY30" fmla="*/ 2949 h 10006"/>
                <a:gd name="connsiteX31" fmla="*/ 2282 w 9995"/>
                <a:gd name="connsiteY31" fmla="*/ 3200 h 10006"/>
                <a:gd name="connsiteX32" fmla="*/ 2088 w 9995"/>
                <a:gd name="connsiteY32" fmla="*/ 3478 h 10006"/>
                <a:gd name="connsiteX33" fmla="*/ 1899 w 9995"/>
                <a:gd name="connsiteY33" fmla="*/ 3756 h 10006"/>
                <a:gd name="connsiteX34" fmla="*/ 1726 w 9995"/>
                <a:gd name="connsiteY34" fmla="*/ 4028 h 10006"/>
                <a:gd name="connsiteX35" fmla="*/ 1569 w 9995"/>
                <a:gd name="connsiteY35" fmla="*/ 4317 h 10006"/>
                <a:gd name="connsiteX36" fmla="*/ 1417 w 9995"/>
                <a:gd name="connsiteY36" fmla="*/ 4594 h 10006"/>
                <a:gd name="connsiteX37" fmla="*/ 1275 w 9995"/>
                <a:gd name="connsiteY37" fmla="*/ 4877 h 10006"/>
                <a:gd name="connsiteX38" fmla="*/ 1144 w 9995"/>
                <a:gd name="connsiteY38" fmla="*/ 5166 h 10006"/>
                <a:gd name="connsiteX39" fmla="*/ 1023 w 9995"/>
                <a:gd name="connsiteY39" fmla="*/ 5449 h 10006"/>
                <a:gd name="connsiteX40" fmla="*/ 902 w 9995"/>
                <a:gd name="connsiteY40" fmla="*/ 5737 h 10006"/>
                <a:gd name="connsiteX41" fmla="*/ 803 w 9995"/>
                <a:gd name="connsiteY41" fmla="*/ 6010 h 10006"/>
                <a:gd name="connsiteX42" fmla="*/ 703 w 9995"/>
                <a:gd name="connsiteY42" fmla="*/ 6288 h 10006"/>
                <a:gd name="connsiteX43" fmla="*/ 624 w 9995"/>
                <a:gd name="connsiteY43" fmla="*/ 6565 h 10006"/>
                <a:gd name="connsiteX44" fmla="*/ 546 w 9995"/>
                <a:gd name="connsiteY44" fmla="*/ 6827 h 10006"/>
                <a:gd name="connsiteX45" fmla="*/ 404 w 9995"/>
                <a:gd name="connsiteY45" fmla="*/ 7351 h 10006"/>
                <a:gd name="connsiteX46" fmla="*/ 294 w 9995"/>
                <a:gd name="connsiteY46" fmla="*/ 7842 h 10006"/>
                <a:gd name="connsiteX47" fmla="*/ 205 w 9995"/>
                <a:gd name="connsiteY47" fmla="*/ 8302 h 10006"/>
                <a:gd name="connsiteX48" fmla="*/ 131 w 9995"/>
                <a:gd name="connsiteY48" fmla="*/ 8708 h 10006"/>
                <a:gd name="connsiteX49" fmla="*/ 84 w 9995"/>
                <a:gd name="connsiteY49" fmla="*/ 9087 h 10006"/>
                <a:gd name="connsiteX50" fmla="*/ 42 w 9995"/>
                <a:gd name="connsiteY50" fmla="*/ 9407 h 10006"/>
                <a:gd name="connsiteX51" fmla="*/ 10 w 9995"/>
                <a:gd name="connsiteY51" fmla="*/ 9856 h 10006"/>
                <a:gd name="connsiteX52" fmla="*/ 0 w 9995"/>
                <a:gd name="connsiteY52" fmla="*/ 10006 h 10006"/>
                <a:gd name="connsiteX0" fmla="*/ 10000 w 10000"/>
                <a:gd name="connsiteY0" fmla="*/ 21 h 10021"/>
                <a:gd name="connsiteX1" fmla="*/ 9709 w 10000"/>
                <a:gd name="connsiteY1" fmla="*/ 0 h 10021"/>
                <a:gd name="connsiteX2" fmla="*/ 9454 w 10000"/>
                <a:gd name="connsiteY2" fmla="*/ 43 h 10021"/>
                <a:gd name="connsiteX3" fmla="*/ 9181 w 10000"/>
                <a:gd name="connsiteY3" fmla="*/ 32 h 10021"/>
                <a:gd name="connsiteX4" fmla="*/ 8913 w 10000"/>
                <a:gd name="connsiteY4" fmla="*/ 32 h 10021"/>
                <a:gd name="connsiteX5" fmla="*/ 8640 w 10000"/>
                <a:gd name="connsiteY5" fmla="*/ 43 h 10021"/>
                <a:gd name="connsiteX6" fmla="*/ 8367 w 10000"/>
                <a:gd name="connsiteY6" fmla="*/ 53 h 10021"/>
                <a:gd name="connsiteX7" fmla="*/ 8099 w 10000"/>
                <a:gd name="connsiteY7" fmla="*/ 64 h 10021"/>
                <a:gd name="connsiteX8" fmla="*/ 7827 w 10000"/>
                <a:gd name="connsiteY8" fmla="*/ 96 h 10021"/>
                <a:gd name="connsiteX9" fmla="*/ 7554 w 10000"/>
                <a:gd name="connsiteY9" fmla="*/ 128 h 10021"/>
                <a:gd name="connsiteX10" fmla="*/ 7297 w 10000"/>
                <a:gd name="connsiteY10" fmla="*/ 166 h 10021"/>
                <a:gd name="connsiteX11" fmla="*/ 7024 w 10000"/>
                <a:gd name="connsiteY11" fmla="*/ 219 h 10021"/>
                <a:gd name="connsiteX12" fmla="*/ 6761 w 10000"/>
                <a:gd name="connsiteY12" fmla="*/ 278 h 10021"/>
                <a:gd name="connsiteX13" fmla="*/ 6493 w 10000"/>
                <a:gd name="connsiteY13" fmla="*/ 342 h 10021"/>
                <a:gd name="connsiteX14" fmla="*/ 6231 w 10000"/>
                <a:gd name="connsiteY14" fmla="*/ 411 h 10021"/>
                <a:gd name="connsiteX15" fmla="*/ 5979 w 10000"/>
                <a:gd name="connsiteY15" fmla="*/ 502 h 10021"/>
                <a:gd name="connsiteX16" fmla="*/ 5717 w 10000"/>
                <a:gd name="connsiteY16" fmla="*/ 598 h 10021"/>
                <a:gd name="connsiteX17" fmla="*/ 5465 w 10000"/>
                <a:gd name="connsiteY17" fmla="*/ 700 h 10021"/>
                <a:gd name="connsiteX18" fmla="*/ 5218 w 10000"/>
                <a:gd name="connsiteY18" fmla="*/ 812 h 10021"/>
                <a:gd name="connsiteX19" fmla="*/ 4965 w 10000"/>
                <a:gd name="connsiteY19" fmla="*/ 923 h 10021"/>
                <a:gd name="connsiteX20" fmla="*/ 4713 w 10000"/>
                <a:gd name="connsiteY20" fmla="*/ 1057 h 10021"/>
                <a:gd name="connsiteX21" fmla="*/ 4472 w 10000"/>
                <a:gd name="connsiteY21" fmla="*/ 1201 h 10021"/>
                <a:gd name="connsiteX22" fmla="*/ 4241 w 10000"/>
                <a:gd name="connsiteY22" fmla="*/ 1350 h 10021"/>
                <a:gd name="connsiteX23" fmla="*/ 4000 w 10000"/>
                <a:gd name="connsiteY23" fmla="*/ 1516 h 10021"/>
                <a:gd name="connsiteX24" fmla="*/ 3769 w 10000"/>
                <a:gd name="connsiteY24" fmla="*/ 1687 h 10021"/>
                <a:gd name="connsiteX25" fmla="*/ 3549 w 10000"/>
                <a:gd name="connsiteY25" fmla="*/ 1874 h 10021"/>
                <a:gd name="connsiteX26" fmla="*/ 3318 w 10000"/>
                <a:gd name="connsiteY26" fmla="*/ 2066 h 10021"/>
                <a:gd name="connsiteX27" fmla="*/ 3108 w 10000"/>
                <a:gd name="connsiteY27" fmla="*/ 2269 h 10021"/>
                <a:gd name="connsiteX28" fmla="*/ 2887 w 10000"/>
                <a:gd name="connsiteY28" fmla="*/ 2499 h 10021"/>
                <a:gd name="connsiteX29" fmla="*/ 2682 w 10000"/>
                <a:gd name="connsiteY29" fmla="*/ 2733 h 10021"/>
                <a:gd name="connsiteX30" fmla="*/ 2472 w 10000"/>
                <a:gd name="connsiteY30" fmla="*/ 2968 h 10021"/>
                <a:gd name="connsiteX31" fmla="*/ 2283 w 10000"/>
                <a:gd name="connsiteY31" fmla="*/ 3219 h 10021"/>
                <a:gd name="connsiteX32" fmla="*/ 2089 w 10000"/>
                <a:gd name="connsiteY32" fmla="*/ 3497 h 10021"/>
                <a:gd name="connsiteX33" fmla="*/ 1900 w 10000"/>
                <a:gd name="connsiteY33" fmla="*/ 3775 h 10021"/>
                <a:gd name="connsiteX34" fmla="*/ 1727 w 10000"/>
                <a:gd name="connsiteY34" fmla="*/ 4047 h 10021"/>
                <a:gd name="connsiteX35" fmla="*/ 1570 w 10000"/>
                <a:gd name="connsiteY35" fmla="*/ 4335 h 10021"/>
                <a:gd name="connsiteX36" fmla="*/ 1418 w 10000"/>
                <a:gd name="connsiteY36" fmla="*/ 4612 h 10021"/>
                <a:gd name="connsiteX37" fmla="*/ 1276 w 10000"/>
                <a:gd name="connsiteY37" fmla="*/ 4895 h 10021"/>
                <a:gd name="connsiteX38" fmla="*/ 1145 w 10000"/>
                <a:gd name="connsiteY38" fmla="*/ 5184 h 10021"/>
                <a:gd name="connsiteX39" fmla="*/ 1024 w 10000"/>
                <a:gd name="connsiteY39" fmla="*/ 5467 h 10021"/>
                <a:gd name="connsiteX40" fmla="*/ 902 w 10000"/>
                <a:gd name="connsiteY40" fmla="*/ 5755 h 10021"/>
                <a:gd name="connsiteX41" fmla="*/ 803 w 10000"/>
                <a:gd name="connsiteY41" fmla="*/ 6027 h 10021"/>
                <a:gd name="connsiteX42" fmla="*/ 703 w 10000"/>
                <a:gd name="connsiteY42" fmla="*/ 6305 h 10021"/>
                <a:gd name="connsiteX43" fmla="*/ 624 w 10000"/>
                <a:gd name="connsiteY43" fmla="*/ 6582 h 10021"/>
                <a:gd name="connsiteX44" fmla="*/ 546 w 10000"/>
                <a:gd name="connsiteY44" fmla="*/ 6844 h 10021"/>
                <a:gd name="connsiteX45" fmla="*/ 404 w 10000"/>
                <a:gd name="connsiteY45" fmla="*/ 7368 h 10021"/>
                <a:gd name="connsiteX46" fmla="*/ 294 w 10000"/>
                <a:gd name="connsiteY46" fmla="*/ 7858 h 10021"/>
                <a:gd name="connsiteX47" fmla="*/ 205 w 10000"/>
                <a:gd name="connsiteY47" fmla="*/ 8318 h 10021"/>
                <a:gd name="connsiteX48" fmla="*/ 131 w 10000"/>
                <a:gd name="connsiteY48" fmla="*/ 8724 h 10021"/>
                <a:gd name="connsiteX49" fmla="*/ 84 w 10000"/>
                <a:gd name="connsiteY49" fmla="*/ 9103 h 10021"/>
                <a:gd name="connsiteX50" fmla="*/ 42 w 10000"/>
                <a:gd name="connsiteY50" fmla="*/ 9422 h 10021"/>
                <a:gd name="connsiteX51" fmla="*/ 10 w 10000"/>
                <a:gd name="connsiteY51" fmla="*/ 9871 h 10021"/>
                <a:gd name="connsiteX52" fmla="*/ 0 w 10000"/>
                <a:gd name="connsiteY52" fmla="*/ 10021 h 10021"/>
                <a:gd name="connsiteX0" fmla="*/ 10000 w 10000"/>
                <a:gd name="connsiteY0" fmla="*/ 26 h 10026"/>
                <a:gd name="connsiteX1" fmla="*/ 9709 w 10000"/>
                <a:gd name="connsiteY1" fmla="*/ 5 h 10026"/>
                <a:gd name="connsiteX2" fmla="*/ 9454 w 10000"/>
                <a:gd name="connsiteY2" fmla="*/ 0 h 10026"/>
                <a:gd name="connsiteX3" fmla="*/ 9181 w 10000"/>
                <a:gd name="connsiteY3" fmla="*/ 37 h 10026"/>
                <a:gd name="connsiteX4" fmla="*/ 8913 w 10000"/>
                <a:gd name="connsiteY4" fmla="*/ 37 h 10026"/>
                <a:gd name="connsiteX5" fmla="*/ 8640 w 10000"/>
                <a:gd name="connsiteY5" fmla="*/ 48 h 10026"/>
                <a:gd name="connsiteX6" fmla="*/ 8367 w 10000"/>
                <a:gd name="connsiteY6" fmla="*/ 58 h 10026"/>
                <a:gd name="connsiteX7" fmla="*/ 8099 w 10000"/>
                <a:gd name="connsiteY7" fmla="*/ 69 h 10026"/>
                <a:gd name="connsiteX8" fmla="*/ 7827 w 10000"/>
                <a:gd name="connsiteY8" fmla="*/ 101 h 10026"/>
                <a:gd name="connsiteX9" fmla="*/ 7554 w 10000"/>
                <a:gd name="connsiteY9" fmla="*/ 133 h 10026"/>
                <a:gd name="connsiteX10" fmla="*/ 7297 w 10000"/>
                <a:gd name="connsiteY10" fmla="*/ 171 h 10026"/>
                <a:gd name="connsiteX11" fmla="*/ 7024 w 10000"/>
                <a:gd name="connsiteY11" fmla="*/ 224 h 10026"/>
                <a:gd name="connsiteX12" fmla="*/ 6761 w 10000"/>
                <a:gd name="connsiteY12" fmla="*/ 283 h 10026"/>
                <a:gd name="connsiteX13" fmla="*/ 6493 w 10000"/>
                <a:gd name="connsiteY13" fmla="*/ 347 h 10026"/>
                <a:gd name="connsiteX14" fmla="*/ 6231 w 10000"/>
                <a:gd name="connsiteY14" fmla="*/ 416 h 10026"/>
                <a:gd name="connsiteX15" fmla="*/ 5979 w 10000"/>
                <a:gd name="connsiteY15" fmla="*/ 507 h 10026"/>
                <a:gd name="connsiteX16" fmla="*/ 5717 w 10000"/>
                <a:gd name="connsiteY16" fmla="*/ 603 h 10026"/>
                <a:gd name="connsiteX17" fmla="*/ 5465 w 10000"/>
                <a:gd name="connsiteY17" fmla="*/ 705 h 10026"/>
                <a:gd name="connsiteX18" fmla="*/ 5218 w 10000"/>
                <a:gd name="connsiteY18" fmla="*/ 817 h 10026"/>
                <a:gd name="connsiteX19" fmla="*/ 4965 w 10000"/>
                <a:gd name="connsiteY19" fmla="*/ 928 h 10026"/>
                <a:gd name="connsiteX20" fmla="*/ 4713 w 10000"/>
                <a:gd name="connsiteY20" fmla="*/ 1062 h 10026"/>
                <a:gd name="connsiteX21" fmla="*/ 4472 w 10000"/>
                <a:gd name="connsiteY21" fmla="*/ 1206 h 10026"/>
                <a:gd name="connsiteX22" fmla="*/ 4241 w 10000"/>
                <a:gd name="connsiteY22" fmla="*/ 1355 h 10026"/>
                <a:gd name="connsiteX23" fmla="*/ 4000 w 10000"/>
                <a:gd name="connsiteY23" fmla="*/ 1521 h 10026"/>
                <a:gd name="connsiteX24" fmla="*/ 3769 w 10000"/>
                <a:gd name="connsiteY24" fmla="*/ 1692 h 10026"/>
                <a:gd name="connsiteX25" fmla="*/ 3549 w 10000"/>
                <a:gd name="connsiteY25" fmla="*/ 1879 h 10026"/>
                <a:gd name="connsiteX26" fmla="*/ 3318 w 10000"/>
                <a:gd name="connsiteY26" fmla="*/ 2071 h 10026"/>
                <a:gd name="connsiteX27" fmla="*/ 3108 w 10000"/>
                <a:gd name="connsiteY27" fmla="*/ 2274 h 10026"/>
                <a:gd name="connsiteX28" fmla="*/ 2887 w 10000"/>
                <a:gd name="connsiteY28" fmla="*/ 2504 h 10026"/>
                <a:gd name="connsiteX29" fmla="*/ 2682 w 10000"/>
                <a:gd name="connsiteY29" fmla="*/ 2738 h 10026"/>
                <a:gd name="connsiteX30" fmla="*/ 2472 w 10000"/>
                <a:gd name="connsiteY30" fmla="*/ 2973 h 10026"/>
                <a:gd name="connsiteX31" fmla="*/ 2283 w 10000"/>
                <a:gd name="connsiteY31" fmla="*/ 3224 h 10026"/>
                <a:gd name="connsiteX32" fmla="*/ 2089 w 10000"/>
                <a:gd name="connsiteY32" fmla="*/ 3502 h 10026"/>
                <a:gd name="connsiteX33" fmla="*/ 1900 w 10000"/>
                <a:gd name="connsiteY33" fmla="*/ 3780 h 10026"/>
                <a:gd name="connsiteX34" fmla="*/ 1727 w 10000"/>
                <a:gd name="connsiteY34" fmla="*/ 4052 h 10026"/>
                <a:gd name="connsiteX35" fmla="*/ 1570 w 10000"/>
                <a:gd name="connsiteY35" fmla="*/ 4340 h 10026"/>
                <a:gd name="connsiteX36" fmla="*/ 1418 w 10000"/>
                <a:gd name="connsiteY36" fmla="*/ 4617 h 10026"/>
                <a:gd name="connsiteX37" fmla="*/ 1276 w 10000"/>
                <a:gd name="connsiteY37" fmla="*/ 4900 h 10026"/>
                <a:gd name="connsiteX38" fmla="*/ 1145 w 10000"/>
                <a:gd name="connsiteY38" fmla="*/ 5189 h 10026"/>
                <a:gd name="connsiteX39" fmla="*/ 1024 w 10000"/>
                <a:gd name="connsiteY39" fmla="*/ 5472 h 10026"/>
                <a:gd name="connsiteX40" fmla="*/ 902 w 10000"/>
                <a:gd name="connsiteY40" fmla="*/ 5760 h 10026"/>
                <a:gd name="connsiteX41" fmla="*/ 803 w 10000"/>
                <a:gd name="connsiteY41" fmla="*/ 6032 h 10026"/>
                <a:gd name="connsiteX42" fmla="*/ 703 w 10000"/>
                <a:gd name="connsiteY42" fmla="*/ 6310 h 10026"/>
                <a:gd name="connsiteX43" fmla="*/ 624 w 10000"/>
                <a:gd name="connsiteY43" fmla="*/ 6587 h 10026"/>
                <a:gd name="connsiteX44" fmla="*/ 546 w 10000"/>
                <a:gd name="connsiteY44" fmla="*/ 6849 h 10026"/>
                <a:gd name="connsiteX45" fmla="*/ 404 w 10000"/>
                <a:gd name="connsiteY45" fmla="*/ 7373 h 10026"/>
                <a:gd name="connsiteX46" fmla="*/ 294 w 10000"/>
                <a:gd name="connsiteY46" fmla="*/ 7863 h 10026"/>
                <a:gd name="connsiteX47" fmla="*/ 205 w 10000"/>
                <a:gd name="connsiteY47" fmla="*/ 8323 h 10026"/>
                <a:gd name="connsiteX48" fmla="*/ 131 w 10000"/>
                <a:gd name="connsiteY48" fmla="*/ 8729 h 10026"/>
                <a:gd name="connsiteX49" fmla="*/ 84 w 10000"/>
                <a:gd name="connsiteY49" fmla="*/ 9108 h 10026"/>
                <a:gd name="connsiteX50" fmla="*/ 42 w 10000"/>
                <a:gd name="connsiteY50" fmla="*/ 9427 h 10026"/>
                <a:gd name="connsiteX51" fmla="*/ 10 w 10000"/>
                <a:gd name="connsiteY51" fmla="*/ 9876 h 10026"/>
                <a:gd name="connsiteX52" fmla="*/ 0 w 10000"/>
                <a:gd name="connsiteY52" fmla="*/ 10026 h 10026"/>
                <a:gd name="connsiteX0" fmla="*/ 10000 w 10000"/>
                <a:gd name="connsiteY0" fmla="*/ 37 h 10037"/>
                <a:gd name="connsiteX1" fmla="*/ 9709 w 10000"/>
                <a:gd name="connsiteY1" fmla="*/ 16 h 10037"/>
                <a:gd name="connsiteX2" fmla="*/ 9454 w 10000"/>
                <a:gd name="connsiteY2" fmla="*/ 11 h 10037"/>
                <a:gd name="connsiteX3" fmla="*/ 9181 w 10000"/>
                <a:gd name="connsiteY3" fmla="*/ 0 h 10037"/>
                <a:gd name="connsiteX4" fmla="*/ 8913 w 10000"/>
                <a:gd name="connsiteY4" fmla="*/ 48 h 10037"/>
                <a:gd name="connsiteX5" fmla="*/ 8640 w 10000"/>
                <a:gd name="connsiteY5" fmla="*/ 59 h 10037"/>
                <a:gd name="connsiteX6" fmla="*/ 8367 w 10000"/>
                <a:gd name="connsiteY6" fmla="*/ 69 h 10037"/>
                <a:gd name="connsiteX7" fmla="*/ 8099 w 10000"/>
                <a:gd name="connsiteY7" fmla="*/ 80 h 10037"/>
                <a:gd name="connsiteX8" fmla="*/ 7827 w 10000"/>
                <a:gd name="connsiteY8" fmla="*/ 112 h 10037"/>
                <a:gd name="connsiteX9" fmla="*/ 7554 w 10000"/>
                <a:gd name="connsiteY9" fmla="*/ 144 h 10037"/>
                <a:gd name="connsiteX10" fmla="*/ 7297 w 10000"/>
                <a:gd name="connsiteY10" fmla="*/ 182 h 10037"/>
                <a:gd name="connsiteX11" fmla="*/ 7024 w 10000"/>
                <a:gd name="connsiteY11" fmla="*/ 235 h 10037"/>
                <a:gd name="connsiteX12" fmla="*/ 6761 w 10000"/>
                <a:gd name="connsiteY12" fmla="*/ 294 h 10037"/>
                <a:gd name="connsiteX13" fmla="*/ 6493 w 10000"/>
                <a:gd name="connsiteY13" fmla="*/ 358 h 10037"/>
                <a:gd name="connsiteX14" fmla="*/ 6231 w 10000"/>
                <a:gd name="connsiteY14" fmla="*/ 427 h 10037"/>
                <a:gd name="connsiteX15" fmla="*/ 5979 w 10000"/>
                <a:gd name="connsiteY15" fmla="*/ 518 h 10037"/>
                <a:gd name="connsiteX16" fmla="*/ 5717 w 10000"/>
                <a:gd name="connsiteY16" fmla="*/ 614 h 10037"/>
                <a:gd name="connsiteX17" fmla="*/ 5465 w 10000"/>
                <a:gd name="connsiteY17" fmla="*/ 716 h 10037"/>
                <a:gd name="connsiteX18" fmla="*/ 5218 w 10000"/>
                <a:gd name="connsiteY18" fmla="*/ 828 h 10037"/>
                <a:gd name="connsiteX19" fmla="*/ 4965 w 10000"/>
                <a:gd name="connsiteY19" fmla="*/ 939 h 10037"/>
                <a:gd name="connsiteX20" fmla="*/ 4713 w 10000"/>
                <a:gd name="connsiteY20" fmla="*/ 1073 h 10037"/>
                <a:gd name="connsiteX21" fmla="*/ 4472 w 10000"/>
                <a:gd name="connsiteY21" fmla="*/ 1217 h 10037"/>
                <a:gd name="connsiteX22" fmla="*/ 4241 w 10000"/>
                <a:gd name="connsiteY22" fmla="*/ 1366 h 10037"/>
                <a:gd name="connsiteX23" fmla="*/ 4000 w 10000"/>
                <a:gd name="connsiteY23" fmla="*/ 1532 h 10037"/>
                <a:gd name="connsiteX24" fmla="*/ 3769 w 10000"/>
                <a:gd name="connsiteY24" fmla="*/ 1703 h 10037"/>
                <a:gd name="connsiteX25" fmla="*/ 3549 w 10000"/>
                <a:gd name="connsiteY25" fmla="*/ 1890 h 10037"/>
                <a:gd name="connsiteX26" fmla="*/ 3318 w 10000"/>
                <a:gd name="connsiteY26" fmla="*/ 2082 h 10037"/>
                <a:gd name="connsiteX27" fmla="*/ 3108 w 10000"/>
                <a:gd name="connsiteY27" fmla="*/ 2285 h 10037"/>
                <a:gd name="connsiteX28" fmla="*/ 2887 w 10000"/>
                <a:gd name="connsiteY28" fmla="*/ 2515 h 10037"/>
                <a:gd name="connsiteX29" fmla="*/ 2682 w 10000"/>
                <a:gd name="connsiteY29" fmla="*/ 2749 h 10037"/>
                <a:gd name="connsiteX30" fmla="*/ 2472 w 10000"/>
                <a:gd name="connsiteY30" fmla="*/ 2984 h 10037"/>
                <a:gd name="connsiteX31" fmla="*/ 2283 w 10000"/>
                <a:gd name="connsiteY31" fmla="*/ 3235 h 10037"/>
                <a:gd name="connsiteX32" fmla="*/ 2089 w 10000"/>
                <a:gd name="connsiteY32" fmla="*/ 3513 h 10037"/>
                <a:gd name="connsiteX33" fmla="*/ 1900 w 10000"/>
                <a:gd name="connsiteY33" fmla="*/ 3791 h 10037"/>
                <a:gd name="connsiteX34" fmla="*/ 1727 w 10000"/>
                <a:gd name="connsiteY34" fmla="*/ 4063 h 10037"/>
                <a:gd name="connsiteX35" fmla="*/ 1570 w 10000"/>
                <a:gd name="connsiteY35" fmla="*/ 4351 h 10037"/>
                <a:gd name="connsiteX36" fmla="*/ 1418 w 10000"/>
                <a:gd name="connsiteY36" fmla="*/ 4628 h 10037"/>
                <a:gd name="connsiteX37" fmla="*/ 1276 w 10000"/>
                <a:gd name="connsiteY37" fmla="*/ 4911 h 10037"/>
                <a:gd name="connsiteX38" fmla="*/ 1145 w 10000"/>
                <a:gd name="connsiteY38" fmla="*/ 5200 h 10037"/>
                <a:gd name="connsiteX39" fmla="*/ 1024 w 10000"/>
                <a:gd name="connsiteY39" fmla="*/ 5483 h 10037"/>
                <a:gd name="connsiteX40" fmla="*/ 902 w 10000"/>
                <a:gd name="connsiteY40" fmla="*/ 5771 h 10037"/>
                <a:gd name="connsiteX41" fmla="*/ 803 w 10000"/>
                <a:gd name="connsiteY41" fmla="*/ 6043 h 10037"/>
                <a:gd name="connsiteX42" fmla="*/ 703 w 10000"/>
                <a:gd name="connsiteY42" fmla="*/ 6321 h 10037"/>
                <a:gd name="connsiteX43" fmla="*/ 624 w 10000"/>
                <a:gd name="connsiteY43" fmla="*/ 6598 h 10037"/>
                <a:gd name="connsiteX44" fmla="*/ 546 w 10000"/>
                <a:gd name="connsiteY44" fmla="*/ 6860 h 10037"/>
                <a:gd name="connsiteX45" fmla="*/ 404 w 10000"/>
                <a:gd name="connsiteY45" fmla="*/ 7384 h 10037"/>
                <a:gd name="connsiteX46" fmla="*/ 294 w 10000"/>
                <a:gd name="connsiteY46" fmla="*/ 7874 h 10037"/>
                <a:gd name="connsiteX47" fmla="*/ 205 w 10000"/>
                <a:gd name="connsiteY47" fmla="*/ 8334 h 10037"/>
                <a:gd name="connsiteX48" fmla="*/ 131 w 10000"/>
                <a:gd name="connsiteY48" fmla="*/ 8740 h 10037"/>
                <a:gd name="connsiteX49" fmla="*/ 84 w 10000"/>
                <a:gd name="connsiteY49" fmla="*/ 9119 h 10037"/>
                <a:gd name="connsiteX50" fmla="*/ 42 w 10000"/>
                <a:gd name="connsiteY50" fmla="*/ 9438 h 10037"/>
                <a:gd name="connsiteX51" fmla="*/ 10 w 10000"/>
                <a:gd name="connsiteY51" fmla="*/ 9887 h 10037"/>
                <a:gd name="connsiteX52" fmla="*/ 0 w 10000"/>
                <a:gd name="connsiteY52" fmla="*/ 10037 h 10037"/>
                <a:gd name="connsiteX0" fmla="*/ 10000 w 10000"/>
                <a:gd name="connsiteY0" fmla="*/ 26 h 10026"/>
                <a:gd name="connsiteX1" fmla="*/ 9709 w 10000"/>
                <a:gd name="connsiteY1" fmla="*/ 5 h 10026"/>
                <a:gd name="connsiteX2" fmla="*/ 9454 w 10000"/>
                <a:gd name="connsiteY2" fmla="*/ 0 h 10026"/>
                <a:gd name="connsiteX3" fmla="*/ 8913 w 10000"/>
                <a:gd name="connsiteY3" fmla="*/ 37 h 10026"/>
                <a:gd name="connsiteX4" fmla="*/ 8640 w 10000"/>
                <a:gd name="connsiteY4" fmla="*/ 48 h 10026"/>
                <a:gd name="connsiteX5" fmla="*/ 8367 w 10000"/>
                <a:gd name="connsiteY5" fmla="*/ 58 h 10026"/>
                <a:gd name="connsiteX6" fmla="*/ 8099 w 10000"/>
                <a:gd name="connsiteY6" fmla="*/ 69 h 10026"/>
                <a:gd name="connsiteX7" fmla="*/ 7827 w 10000"/>
                <a:gd name="connsiteY7" fmla="*/ 101 h 10026"/>
                <a:gd name="connsiteX8" fmla="*/ 7554 w 10000"/>
                <a:gd name="connsiteY8" fmla="*/ 133 h 10026"/>
                <a:gd name="connsiteX9" fmla="*/ 7297 w 10000"/>
                <a:gd name="connsiteY9" fmla="*/ 171 h 10026"/>
                <a:gd name="connsiteX10" fmla="*/ 7024 w 10000"/>
                <a:gd name="connsiteY10" fmla="*/ 224 h 10026"/>
                <a:gd name="connsiteX11" fmla="*/ 6761 w 10000"/>
                <a:gd name="connsiteY11" fmla="*/ 283 h 10026"/>
                <a:gd name="connsiteX12" fmla="*/ 6493 w 10000"/>
                <a:gd name="connsiteY12" fmla="*/ 347 h 10026"/>
                <a:gd name="connsiteX13" fmla="*/ 6231 w 10000"/>
                <a:gd name="connsiteY13" fmla="*/ 416 h 10026"/>
                <a:gd name="connsiteX14" fmla="*/ 5979 w 10000"/>
                <a:gd name="connsiteY14" fmla="*/ 507 h 10026"/>
                <a:gd name="connsiteX15" fmla="*/ 5717 w 10000"/>
                <a:gd name="connsiteY15" fmla="*/ 603 h 10026"/>
                <a:gd name="connsiteX16" fmla="*/ 5465 w 10000"/>
                <a:gd name="connsiteY16" fmla="*/ 705 h 10026"/>
                <a:gd name="connsiteX17" fmla="*/ 5218 w 10000"/>
                <a:gd name="connsiteY17" fmla="*/ 817 h 10026"/>
                <a:gd name="connsiteX18" fmla="*/ 4965 w 10000"/>
                <a:gd name="connsiteY18" fmla="*/ 928 h 10026"/>
                <a:gd name="connsiteX19" fmla="*/ 4713 w 10000"/>
                <a:gd name="connsiteY19" fmla="*/ 1062 h 10026"/>
                <a:gd name="connsiteX20" fmla="*/ 4472 w 10000"/>
                <a:gd name="connsiteY20" fmla="*/ 1206 h 10026"/>
                <a:gd name="connsiteX21" fmla="*/ 4241 w 10000"/>
                <a:gd name="connsiteY21" fmla="*/ 1355 h 10026"/>
                <a:gd name="connsiteX22" fmla="*/ 4000 w 10000"/>
                <a:gd name="connsiteY22" fmla="*/ 1521 h 10026"/>
                <a:gd name="connsiteX23" fmla="*/ 3769 w 10000"/>
                <a:gd name="connsiteY23" fmla="*/ 1692 h 10026"/>
                <a:gd name="connsiteX24" fmla="*/ 3549 w 10000"/>
                <a:gd name="connsiteY24" fmla="*/ 1879 h 10026"/>
                <a:gd name="connsiteX25" fmla="*/ 3318 w 10000"/>
                <a:gd name="connsiteY25" fmla="*/ 2071 h 10026"/>
                <a:gd name="connsiteX26" fmla="*/ 3108 w 10000"/>
                <a:gd name="connsiteY26" fmla="*/ 2274 h 10026"/>
                <a:gd name="connsiteX27" fmla="*/ 2887 w 10000"/>
                <a:gd name="connsiteY27" fmla="*/ 2504 h 10026"/>
                <a:gd name="connsiteX28" fmla="*/ 2682 w 10000"/>
                <a:gd name="connsiteY28" fmla="*/ 2738 h 10026"/>
                <a:gd name="connsiteX29" fmla="*/ 2472 w 10000"/>
                <a:gd name="connsiteY29" fmla="*/ 2973 h 10026"/>
                <a:gd name="connsiteX30" fmla="*/ 2283 w 10000"/>
                <a:gd name="connsiteY30" fmla="*/ 3224 h 10026"/>
                <a:gd name="connsiteX31" fmla="*/ 2089 w 10000"/>
                <a:gd name="connsiteY31" fmla="*/ 3502 h 10026"/>
                <a:gd name="connsiteX32" fmla="*/ 1900 w 10000"/>
                <a:gd name="connsiteY32" fmla="*/ 3780 h 10026"/>
                <a:gd name="connsiteX33" fmla="*/ 1727 w 10000"/>
                <a:gd name="connsiteY33" fmla="*/ 4052 h 10026"/>
                <a:gd name="connsiteX34" fmla="*/ 1570 w 10000"/>
                <a:gd name="connsiteY34" fmla="*/ 4340 h 10026"/>
                <a:gd name="connsiteX35" fmla="*/ 1418 w 10000"/>
                <a:gd name="connsiteY35" fmla="*/ 4617 h 10026"/>
                <a:gd name="connsiteX36" fmla="*/ 1276 w 10000"/>
                <a:gd name="connsiteY36" fmla="*/ 4900 h 10026"/>
                <a:gd name="connsiteX37" fmla="*/ 1145 w 10000"/>
                <a:gd name="connsiteY37" fmla="*/ 5189 h 10026"/>
                <a:gd name="connsiteX38" fmla="*/ 1024 w 10000"/>
                <a:gd name="connsiteY38" fmla="*/ 5472 h 10026"/>
                <a:gd name="connsiteX39" fmla="*/ 902 w 10000"/>
                <a:gd name="connsiteY39" fmla="*/ 5760 h 10026"/>
                <a:gd name="connsiteX40" fmla="*/ 803 w 10000"/>
                <a:gd name="connsiteY40" fmla="*/ 6032 h 10026"/>
                <a:gd name="connsiteX41" fmla="*/ 703 w 10000"/>
                <a:gd name="connsiteY41" fmla="*/ 6310 h 10026"/>
                <a:gd name="connsiteX42" fmla="*/ 624 w 10000"/>
                <a:gd name="connsiteY42" fmla="*/ 6587 h 10026"/>
                <a:gd name="connsiteX43" fmla="*/ 546 w 10000"/>
                <a:gd name="connsiteY43" fmla="*/ 6849 h 10026"/>
                <a:gd name="connsiteX44" fmla="*/ 404 w 10000"/>
                <a:gd name="connsiteY44" fmla="*/ 7373 h 10026"/>
                <a:gd name="connsiteX45" fmla="*/ 294 w 10000"/>
                <a:gd name="connsiteY45" fmla="*/ 7863 h 10026"/>
                <a:gd name="connsiteX46" fmla="*/ 205 w 10000"/>
                <a:gd name="connsiteY46" fmla="*/ 8323 h 10026"/>
                <a:gd name="connsiteX47" fmla="*/ 131 w 10000"/>
                <a:gd name="connsiteY47" fmla="*/ 8729 h 10026"/>
                <a:gd name="connsiteX48" fmla="*/ 84 w 10000"/>
                <a:gd name="connsiteY48" fmla="*/ 9108 h 10026"/>
                <a:gd name="connsiteX49" fmla="*/ 42 w 10000"/>
                <a:gd name="connsiteY49" fmla="*/ 9427 h 10026"/>
                <a:gd name="connsiteX50" fmla="*/ 10 w 10000"/>
                <a:gd name="connsiteY50" fmla="*/ 9876 h 10026"/>
                <a:gd name="connsiteX51" fmla="*/ 0 w 10000"/>
                <a:gd name="connsiteY51" fmla="*/ 10026 h 10026"/>
                <a:gd name="connsiteX0" fmla="*/ 9982 w 9982"/>
                <a:gd name="connsiteY0" fmla="*/ 0 h 10048"/>
                <a:gd name="connsiteX1" fmla="*/ 9709 w 9982"/>
                <a:gd name="connsiteY1" fmla="*/ 27 h 10048"/>
                <a:gd name="connsiteX2" fmla="*/ 9454 w 9982"/>
                <a:gd name="connsiteY2" fmla="*/ 22 h 10048"/>
                <a:gd name="connsiteX3" fmla="*/ 8913 w 9982"/>
                <a:gd name="connsiteY3" fmla="*/ 59 h 10048"/>
                <a:gd name="connsiteX4" fmla="*/ 8640 w 9982"/>
                <a:gd name="connsiteY4" fmla="*/ 70 h 10048"/>
                <a:gd name="connsiteX5" fmla="*/ 8367 w 9982"/>
                <a:gd name="connsiteY5" fmla="*/ 80 h 10048"/>
                <a:gd name="connsiteX6" fmla="*/ 8099 w 9982"/>
                <a:gd name="connsiteY6" fmla="*/ 91 h 10048"/>
                <a:gd name="connsiteX7" fmla="*/ 7827 w 9982"/>
                <a:gd name="connsiteY7" fmla="*/ 123 h 10048"/>
                <a:gd name="connsiteX8" fmla="*/ 7554 w 9982"/>
                <a:gd name="connsiteY8" fmla="*/ 155 h 10048"/>
                <a:gd name="connsiteX9" fmla="*/ 7297 w 9982"/>
                <a:gd name="connsiteY9" fmla="*/ 193 h 10048"/>
                <a:gd name="connsiteX10" fmla="*/ 7024 w 9982"/>
                <a:gd name="connsiteY10" fmla="*/ 246 h 10048"/>
                <a:gd name="connsiteX11" fmla="*/ 6761 w 9982"/>
                <a:gd name="connsiteY11" fmla="*/ 305 h 10048"/>
                <a:gd name="connsiteX12" fmla="*/ 6493 w 9982"/>
                <a:gd name="connsiteY12" fmla="*/ 369 h 10048"/>
                <a:gd name="connsiteX13" fmla="*/ 6231 w 9982"/>
                <a:gd name="connsiteY13" fmla="*/ 438 h 10048"/>
                <a:gd name="connsiteX14" fmla="*/ 5979 w 9982"/>
                <a:gd name="connsiteY14" fmla="*/ 529 h 10048"/>
                <a:gd name="connsiteX15" fmla="*/ 5717 w 9982"/>
                <a:gd name="connsiteY15" fmla="*/ 625 h 10048"/>
                <a:gd name="connsiteX16" fmla="*/ 5465 w 9982"/>
                <a:gd name="connsiteY16" fmla="*/ 727 h 10048"/>
                <a:gd name="connsiteX17" fmla="*/ 5218 w 9982"/>
                <a:gd name="connsiteY17" fmla="*/ 839 h 10048"/>
                <a:gd name="connsiteX18" fmla="*/ 4965 w 9982"/>
                <a:gd name="connsiteY18" fmla="*/ 950 h 10048"/>
                <a:gd name="connsiteX19" fmla="*/ 4713 w 9982"/>
                <a:gd name="connsiteY19" fmla="*/ 1084 h 10048"/>
                <a:gd name="connsiteX20" fmla="*/ 4472 w 9982"/>
                <a:gd name="connsiteY20" fmla="*/ 1228 h 10048"/>
                <a:gd name="connsiteX21" fmla="*/ 4241 w 9982"/>
                <a:gd name="connsiteY21" fmla="*/ 1377 h 10048"/>
                <a:gd name="connsiteX22" fmla="*/ 4000 w 9982"/>
                <a:gd name="connsiteY22" fmla="*/ 1543 h 10048"/>
                <a:gd name="connsiteX23" fmla="*/ 3769 w 9982"/>
                <a:gd name="connsiteY23" fmla="*/ 1714 h 10048"/>
                <a:gd name="connsiteX24" fmla="*/ 3549 w 9982"/>
                <a:gd name="connsiteY24" fmla="*/ 1901 h 10048"/>
                <a:gd name="connsiteX25" fmla="*/ 3318 w 9982"/>
                <a:gd name="connsiteY25" fmla="*/ 2093 h 10048"/>
                <a:gd name="connsiteX26" fmla="*/ 3108 w 9982"/>
                <a:gd name="connsiteY26" fmla="*/ 2296 h 10048"/>
                <a:gd name="connsiteX27" fmla="*/ 2887 w 9982"/>
                <a:gd name="connsiteY27" fmla="*/ 2526 h 10048"/>
                <a:gd name="connsiteX28" fmla="*/ 2682 w 9982"/>
                <a:gd name="connsiteY28" fmla="*/ 2760 h 10048"/>
                <a:gd name="connsiteX29" fmla="*/ 2472 w 9982"/>
                <a:gd name="connsiteY29" fmla="*/ 2995 h 10048"/>
                <a:gd name="connsiteX30" fmla="*/ 2283 w 9982"/>
                <a:gd name="connsiteY30" fmla="*/ 3246 h 10048"/>
                <a:gd name="connsiteX31" fmla="*/ 2089 w 9982"/>
                <a:gd name="connsiteY31" fmla="*/ 3524 h 10048"/>
                <a:gd name="connsiteX32" fmla="*/ 1900 w 9982"/>
                <a:gd name="connsiteY32" fmla="*/ 3802 h 10048"/>
                <a:gd name="connsiteX33" fmla="*/ 1727 w 9982"/>
                <a:gd name="connsiteY33" fmla="*/ 4074 h 10048"/>
                <a:gd name="connsiteX34" fmla="*/ 1570 w 9982"/>
                <a:gd name="connsiteY34" fmla="*/ 4362 h 10048"/>
                <a:gd name="connsiteX35" fmla="*/ 1418 w 9982"/>
                <a:gd name="connsiteY35" fmla="*/ 4639 h 10048"/>
                <a:gd name="connsiteX36" fmla="*/ 1276 w 9982"/>
                <a:gd name="connsiteY36" fmla="*/ 4922 h 10048"/>
                <a:gd name="connsiteX37" fmla="*/ 1145 w 9982"/>
                <a:gd name="connsiteY37" fmla="*/ 5211 h 10048"/>
                <a:gd name="connsiteX38" fmla="*/ 1024 w 9982"/>
                <a:gd name="connsiteY38" fmla="*/ 5494 h 10048"/>
                <a:gd name="connsiteX39" fmla="*/ 902 w 9982"/>
                <a:gd name="connsiteY39" fmla="*/ 5782 h 10048"/>
                <a:gd name="connsiteX40" fmla="*/ 803 w 9982"/>
                <a:gd name="connsiteY40" fmla="*/ 6054 h 10048"/>
                <a:gd name="connsiteX41" fmla="*/ 703 w 9982"/>
                <a:gd name="connsiteY41" fmla="*/ 6332 h 10048"/>
                <a:gd name="connsiteX42" fmla="*/ 624 w 9982"/>
                <a:gd name="connsiteY42" fmla="*/ 6609 h 10048"/>
                <a:gd name="connsiteX43" fmla="*/ 546 w 9982"/>
                <a:gd name="connsiteY43" fmla="*/ 6871 h 10048"/>
                <a:gd name="connsiteX44" fmla="*/ 404 w 9982"/>
                <a:gd name="connsiteY44" fmla="*/ 7395 h 10048"/>
                <a:gd name="connsiteX45" fmla="*/ 294 w 9982"/>
                <a:gd name="connsiteY45" fmla="*/ 7885 h 10048"/>
                <a:gd name="connsiteX46" fmla="*/ 205 w 9982"/>
                <a:gd name="connsiteY46" fmla="*/ 8345 h 10048"/>
                <a:gd name="connsiteX47" fmla="*/ 131 w 9982"/>
                <a:gd name="connsiteY47" fmla="*/ 8751 h 10048"/>
                <a:gd name="connsiteX48" fmla="*/ 84 w 9982"/>
                <a:gd name="connsiteY48" fmla="*/ 9130 h 10048"/>
                <a:gd name="connsiteX49" fmla="*/ 42 w 9982"/>
                <a:gd name="connsiteY49" fmla="*/ 9449 h 10048"/>
                <a:gd name="connsiteX50" fmla="*/ 10 w 9982"/>
                <a:gd name="connsiteY50" fmla="*/ 9898 h 10048"/>
                <a:gd name="connsiteX51" fmla="*/ 0 w 9982"/>
                <a:gd name="connsiteY51" fmla="*/ 10048 h 10048"/>
                <a:gd name="connsiteX0" fmla="*/ 10000 w 10000"/>
                <a:gd name="connsiteY0" fmla="*/ 0 h 10000"/>
                <a:gd name="connsiteX1" fmla="*/ 9471 w 10000"/>
                <a:gd name="connsiteY1" fmla="*/ 22 h 10000"/>
                <a:gd name="connsiteX2" fmla="*/ 8929 w 10000"/>
                <a:gd name="connsiteY2" fmla="*/ 59 h 10000"/>
                <a:gd name="connsiteX3" fmla="*/ 8656 w 10000"/>
                <a:gd name="connsiteY3" fmla="*/ 70 h 10000"/>
                <a:gd name="connsiteX4" fmla="*/ 8382 w 10000"/>
                <a:gd name="connsiteY4" fmla="*/ 80 h 10000"/>
                <a:gd name="connsiteX5" fmla="*/ 8114 w 10000"/>
                <a:gd name="connsiteY5" fmla="*/ 91 h 10000"/>
                <a:gd name="connsiteX6" fmla="*/ 7841 w 10000"/>
                <a:gd name="connsiteY6" fmla="*/ 122 h 10000"/>
                <a:gd name="connsiteX7" fmla="*/ 7568 w 10000"/>
                <a:gd name="connsiteY7" fmla="*/ 154 h 10000"/>
                <a:gd name="connsiteX8" fmla="*/ 7310 w 10000"/>
                <a:gd name="connsiteY8" fmla="*/ 192 h 10000"/>
                <a:gd name="connsiteX9" fmla="*/ 7037 w 10000"/>
                <a:gd name="connsiteY9" fmla="*/ 245 h 10000"/>
                <a:gd name="connsiteX10" fmla="*/ 6773 w 10000"/>
                <a:gd name="connsiteY10" fmla="*/ 304 h 10000"/>
                <a:gd name="connsiteX11" fmla="*/ 6505 w 10000"/>
                <a:gd name="connsiteY11" fmla="*/ 367 h 10000"/>
                <a:gd name="connsiteX12" fmla="*/ 6242 w 10000"/>
                <a:gd name="connsiteY12" fmla="*/ 436 h 10000"/>
                <a:gd name="connsiteX13" fmla="*/ 5990 w 10000"/>
                <a:gd name="connsiteY13" fmla="*/ 526 h 10000"/>
                <a:gd name="connsiteX14" fmla="*/ 5727 w 10000"/>
                <a:gd name="connsiteY14" fmla="*/ 622 h 10000"/>
                <a:gd name="connsiteX15" fmla="*/ 5475 w 10000"/>
                <a:gd name="connsiteY15" fmla="*/ 724 h 10000"/>
                <a:gd name="connsiteX16" fmla="*/ 5227 w 10000"/>
                <a:gd name="connsiteY16" fmla="*/ 835 h 10000"/>
                <a:gd name="connsiteX17" fmla="*/ 4974 w 10000"/>
                <a:gd name="connsiteY17" fmla="*/ 945 h 10000"/>
                <a:gd name="connsiteX18" fmla="*/ 4721 w 10000"/>
                <a:gd name="connsiteY18" fmla="*/ 1079 h 10000"/>
                <a:gd name="connsiteX19" fmla="*/ 4480 w 10000"/>
                <a:gd name="connsiteY19" fmla="*/ 1222 h 10000"/>
                <a:gd name="connsiteX20" fmla="*/ 4249 w 10000"/>
                <a:gd name="connsiteY20" fmla="*/ 1370 h 10000"/>
                <a:gd name="connsiteX21" fmla="*/ 4007 w 10000"/>
                <a:gd name="connsiteY21" fmla="*/ 1536 h 10000"/>
                <a:gd name="connsiteX22" fmla="*/ 3776 w 10000"/>
                <a:gd name="connsiteY22" fmla="*/ 1706 h 10000"/>
                <a:gd name="connsiteX23" fmla="*/ 3555 w 10000"/>
                <a:gd name="connsiteY23" fmla="*/ 1892 h 10000"/>
                <a:gd name="connsiteX24" fmla="*/ 3324 w 10000"/>
                <a:gd name="connsiteY24" fmla="*/ 2083 h 10000"/>
                <a:gd name="connsiteX25" fmla="*/ 3114 w 10000"/>
                <a:gd name="connsiteY25" fmla="*/ 2285 h 10000"/>
                <a:gd name="connsiteX26" fmla="*/ 2892 w 10000"/>
                <a:gd name="connsiteY26" fmla="*/ 2514 h 10000"/>
                <a:gd name="connsiteX27" fmla="*/ 2687 w 10000"/>
                <a:gd name="connsiteY27" fmla="*/ 2747 h 10000"/>
                <a:gd name="connsiteX28" fmla="*/ 2476 w 10000"/>
                <a:gd name="connsiteY28" fmla="*/ 2981 h 10000"/>
                <a:gd name="connsiteX29" fmla="*/ 2287 w 10000"/>
                <a:gd name="connsiteY29" fmla="*/ 3230 h 10000"/>
                <a:gd name="connsiteX30" fmla="*/ 2093 w 10000"/>
                <a:gd name="connsiteY30" fmla="*/ 3507 h 10000"/>
                <a:gd name="connsiteX31" fmla="*/ 1903 w 10000"/>
                <a:gd name="connsiteY31" fmla="*/ 3784 h 10000"/>
                <a:gd name="connsiteX32" fmla="*/ 1730 w 10000"/>
                <a:gd name="connsiteY32" fmla="*/ 4055 h 10000"/>
                <a:gd name="connsiteX33" fmla="*/ 1573 w 10000"/>
                <a:gd name="connsiteY33" fmla="*/ 4341 h 10000"/>
                <a:gd name="connsiteX34" fmla="*/ 1421 w 10000"/>
                <a:gd name="connsiteY34" fmla="*/ 4617 h 10000"/>
                <a:gd name="connsiteX35" fmla="*/ 1278 w 10000"/>
                <a:gd name="connsiteY35" fmla="*/ 4898 h 10000"/>
                <a:gd name="connsiteX36" fmla="*/ 1147 w 10000"/>
                <a:gd name="connsiteY36" fmla="*/ 5186 h 10000"/>
                <a:gd name="connsiteX37" fmla="*/ 1026 w 10000"/>
                <a:gd name="connsiteY37" fmla="*/ 5468 h 10000"/>
                <a:gd name="connsiteX38" fmla="*/ 904 w 10000"/>
                <a:gd name="connsiteY38" fmla="*/ 5754 h 10000"/>
                <a:gd name="connsiteX39" fmla="*/ 804 w 10000"/>
                <a:gd name="connsiteY39" fmla="*/ 6025 h 10000"/>
                <a:gd name="connsiteX40" fmla="*/ 704 w 10000"/>
                <a:gd name="connsiteY40" fmla="*/ 6302 h 10000"/>
                <a:gd name="connsiteX41" fmla="*/ 625 w 10000"/>
                <a:gd name="connsiteY41" fmla="*/ 6577 h 10000"/>
                <a:gd name="connsiteX42" fmla="*/ 547 w 10000"/>
                <a:gd name="connsiteY42" fmla="*/ 6838 h 10000"/>
                <a:gd name="connsiteX43" fmla="*/ 405 w 10000"/>
                <a:gd name="connsiteY43" fmla="*/ 7360 h 10000"/>
                <a:gd name="connsiteX44" fmla="*/ 295 w 10000"/>
                <a:gd name="connsiteY44" fmla="*/ 7847 h 10000"/>
                <a:gd name="connsiteX45" fmla="*/ 205 w 10000"/>
                <a:gd name="connsiteY45" fmla="*/ 8305 h 10000"/>
                <a:gd name="connsiteX46" fmla="*/ 131 w 10000"/>
                <a:gd name="connsiteY46" fmla="*/ 8709 h 10000"/>
                <a:gd name="connsiteX47" fmla="*/ 84 w 10000"/>
                <a:gd name="connsiteY47" fmla="*/ 9086 h 10000"/>
                <a:gd name="connsiteX48" fmla="*/ 42 w 10000"/>
                <a:gd name="connsiteY48" fmla="*/ 9404 h 10000"/>
                <a:gd name="connsiteX49" fmla="*/ 10 w 10000"/>
                <a:gd name="connsiteY49" fmla="*/ 9851 h 10000"/>
                <a:gd name="connsiteX50" fmla="*/ 0 w 10000"/>
                <a:gd name="connsiteY50" fmla="*/ 10000 h 10000"/>
                <a:gd name="connsiteX0" fmla="*/ 10000 w 10000"/>
                <a:gd name="connsiteY0" fmla="*/ 0 h 10000"/>
                <a:gd name="connsiteX1" fmla="*/ 9471 w 10000"/>
                <a:gd name="connsiteY1" fmla="*/ 22 h 10000"/>
                <a:gd name="connsiteX2" fmla="*/ 8929 w 10000"/>
                <a:gd name="connsiteY2" fmla="*/ 11 h 10000"/>
                <a:gd name="connsiteX3" fmla="*/ 8656 w 10000"/>
                <a:gd name="connsiteY3" fmla="*/ 70 h 10000"/>
                <a:gd name="connsiteX4" fmla="*/ 8382 w 10000"/>
                <a:gd name="connsiteY4" fmla="*/ 80 h 10000"/>
                <a:gd name="connsiteX5" fmla="*/ 8114 w 10000"/>
                <a:gd name="connsiteY5" fmla="*/ 91 h 10000"/>
                <a:gd name="connsiteX6" fmla="*/ 7841 w 10000"/>
                <a:gd name="connsiteY6" fmla="*/ 122 h 10000"/>
                <a:gd name="connsiteX7" fmla="*/ 7568 w 10000"/>
                <a:gd name="connsiteY7" fmla="*/ 154 h 10000"/>
                <a:gd name="connsiteX8" fmla="*/ 7310 w 10000"/>
                <a:gd name="connsiteY8" fmla="*/ 192 h 10000"/>
                <a:gd name="connsiteX9" fmla="*/ 7037 w 10000"/>
                <a:gd name="connsiteY9" fmla="*/ 245 h 10000"/>
                <a:gd name="connsiteX10" fmla="*/ 6773 w 10000"/>
                <a:gd name="connsiteY10" fmla="*/ 304 h 10000"/>
                <a:gd name="connsiteX11" fmla="*/ 6505 w 10000"/>
                <a:gd name="connsiteY11" fmla="*/ 367 h 10000"/>
                <a:gd name="connsiteX12" fmla="*/ 6242 w 10000"/>
                <a:gd name="connsiteY12" fmla="*/ 436 h 10000"/>
                <a:gd name="connsiteX13" fmla="*/ 5990 w 10000"/>
                <a:gd name="connsiteY13" fmla="*/ 526 h 10000"/>
                <a:gd name="connsiteX14" fmla="*/ 5727 w 10000"/>
                <a:gd name="connsiteY14" fmla="*/ 622 h 10000"/>
                <a:gd name="connsiteX15" fmla="*/ 5475 w 10000"/>
                <a:gd name="connsiteY15" fmla="*/ 724 h 10000"/>
                <a:gd name="connsiteX16" fmla="*/ 5227 w 10000"/>
                <a:gd name="connsiteY16" fmla="*/ 835 h 10000"/>
                <a:gd name="connsiteX17" fmla="*/ 4974 w 10000"/>
                <a:gd name="connsiteY17" fmla="*/ 945 h 10000"/>
                <a:gd name="connsiteX18" fmla="*/ 4721 w 10000"/>
                <a:gd name="connsiteY18" fmla="*/ 1079 h 10000"/>
                <a:gd name="connsiteX19" fmla="*/ 4480 w 10000"/>
                <a:gd name="connsiteY19" fmla="*/ 1222 h 10000"/>
                <a:gd name="connsiteX20" fmla="*/ 4249 w 10000"/>
                <a:gd name="connsiteY20" fmla="*/ 1370 h 10000"/>
                <a:gd name="connsiteX21" fmla="*/ 4007 w 10000"/>
                <a:gd name="connsiteY21" fmla="*/ 1536 h 10000"/>
                <a:gd name="connsiteX22" fmla="*/ 3776 w 10000"/>
                <a:gd name="connsiteY22" fmla="*/ 1706 h 10000"/>
                <a:gd name="connsiteX23" fmla="*/ 3555 w 10000"/>
                <a:gd name="connsiteY23" fmla="*/ 1892 h 10000"/>
                <a:gd name="connsiteX24" fmla="*/ 3324 w 10000"/>
                <a:gd name="connsiteY24" fmla="*/ 2083 h 10000"/>
                <a:gd name="connsiteX25" fmla="*/ 3114 w 10000"/>
                <a:gd name="connsiteY25" fmla="*/ 2285 h 10000"/>
                <a:gd name="connsiteX26" fmla="*/ 2892 w 10000"/>
                <a:gd name="connsiteY26" fmla="*/ 2514 h 10000"/>
                <a:gd name="connsiteX27" fmla="*/ 2687 w 10000"/>
                <a:gd name="connsiteY27" fmla="*/ 2747 h 10000"/>
                <a:gd name="connsiteX28" fmla="*/ 2476 w 10000"/>
                <a:gd name="connsiteY28" fmla="*/ 2981 h 10000"/>
                <a:gd name="connsiteX29" fmla="*/ 2287 w 10000"/>
                <a:gd name="connsiteY29" fmla="*/ 3230 h 10000"/>
                <a:gd name="connsiteX30" fmla="*/ 2093 w 10000"/>
                <a:gd name="connsiteY30" fmla="*/ 3507 h 10000"/>
                <a:gd name="connsiteX31" fmla="*/ 1903 w 10000"/>
                <a:gd name="connsiteY31" fmla="*/ 3784 h 10000"/>
                <a:gd name="connsiteX32" fmla="*/ 1730 w 10000"/>
                <a:gd name="connsiteY32" fmla="*/ 4055 h 10000"/>
                <a:gd name="connsiteX33" fmla="*/ 1573 w 10000"/>
                <a:gd name="connsiteY33" fmla="*/ 4341 h 10000"/>
                <a:gd name="connsiteX34" fmla="*/ 1421 w 10000"/>
                <a:gd name="connsiteY34" fmla="*/ 4617 h 10000"/>
                <a:gd name="connsiteX35" fmla="*/ 1278 w 10000"/>
                <a:gd name="connsiteY35" fmla="*/ 4898 h 10000"/>
                <a:gd name="connsiteX36" fmla="*/ 1147 w 10000"/>
                <a:gd name="connsiteY36" fmla="*/ 5186 h 10000"/>
                <a:gd name="connsiteX37" fmla="*/ 1026 w 10000"/>
                <a:gd name="connsiteY37" fmla="*/ 5468 h 10000"/>
                <a:gd name="connsiteX38" fmla="*/ 904 w 10000"/>
                <a:gd name="connsiteY38" fmla="*/ 5754 h 10000"/>
                <a:gd name="connsiteX39" fmla="*/ 804 w 10000"/>
                <a:gd name="connsiteY39" fmla="*/ 6025 h 10000"/>
                <a:gd name="connsiteX40" fmla="*/ 704 w 10000"/>
                <a:gd name="connsiteY40" fmla="*/ 6302 h 10000"/>
                <a:gd name="connsiteX41" fmla="*/ 625 w 10000"/>
                <a:gd name="connsiteY41" fmla="*/ 6577 h 10000"/>
                <a:gd name="connsiteX42" fmla="*/ 547 w 10000"/>
                <a:gd name="connsiteY42" fmla="*/ 6838 h 10000"/>
                <a:gd name="connsiteX43" fmla="*/ 405 w 10000"/>
                <a:gd name="connsiteY43" fmla="*/ 7360 h 10000"/>
                <a:gd name="connsiteX44" fmla="*/ 295 w 10000"/>
                <a:gd name="connsiteY44" fmla="*/ 7847 h 10000"/>
                <a:gd name="connsiteX45" fmla="*/ 205 w 10000"/>
                <a:gd name="connsiteY45" fmla="*/ 8305 h 10000"/>
                <a:gd name="connsiteX46" fmla="*/ 131 w 10000"/>
                <a:gd name="connsiteY46" fmla="*/ 8709 h 10000"/>
                <a:gd name="connsiteX47" fmla="*/ 84 w 10000"/>
                <a:gd name="connsiteY47" fmla="*/ 9086 h 10000"/>
                <a:gd name="connsiteX48" fmla="*/ 42 w 10000"/>
                <a:gd name="connsiteY48" fmla="*/ 9404 h 10000"/>
                <a:gd name="connsiteX49" fmla="*/ 10 w 10000"/>
                <a:gd name="connsiteY49" fmla="*/ 9851 h 10000"/>
                <a:gd name="connsiteX50" fmla="*/ 0 w 10000"/>
                <a:gd name="connsiteY50" fmla="*/ 10000 h 10000"/>
                <a:gd name="connsiteX0" fmla="*/ 10000 w 10000"/>
                <a:gd name="connsiteY0" fmla="*/ 0 h 10000"/>
                <a:gd name="connsiteX1" fmla="*/ 9471 w 10000"/>
                <a:gd name="connsiteY1" fmla="*/ 22 h 10000"/>
                <a:gd name="connsiteX2" fmla="*/ 8929 w 10000"/>
                <a:gd name="connsiteY2" fmla="*/ 11 h 10000"/>
                <a:gd name="connsiteX3" fmla="*/ 8620 w 10000"/>
                <a:gd name="connsiteY3" fmla="*/ 22 h 10000"/>
                <a:gd name="connsiteX4" fmla="*/ 8382 w 10000"/>
                <a:gd name="connsiteY4" fmla="*/ 80 h 10000"/>
                <a:gd name="connsiteX5" fmla="*/ 8114 w 10000"/>
                <a:gd name="connsiteY5" fmla="*/ 91 h 10000"/>
                <a:gd name="connsiteX6" fmla="*/ 7841 w 10000"/>
                <a:gd name="connsiteY6" fmla="*/ 122 h 10000"/>
                <a:gd name="connsiteX7" fmla="*/ 7568 w 10000"/>
                <a:gd name="connsiteY7" fmla="*/ 154 h 10000"/>
                <a:gd name="connsiteX8" fmla="*/ 7310 w 10000"/>
                <a:gd name="connsiteY8" fmla="*/ 192 h 10000"/>
                <a:gd name="connsiteX9" fmla="*/ 7037 w 10000"/>
                <a:gd name="connsiteY9" fmla="*/ 245 h 10000"/>
                <a:gd name="connsiteX10" fmla="*/ 6773 w 10000"/>
                <a:gd name="connsiteY10" fmla="*/ 304 h 10000"/>
                <a:gd name="connsiteX11" fmla="*/ 6505 w 10000"/>
                <a:gd name="connsiteY11" fmla="*/ 367 h 10000"/>
                <a:gd name="connsiteX12" fmla="*/ 6242 w 10000"/>
                <a:gd name="connsiteY12" fmla="*/ 436 h 10000"/>
                <a:gd name="connsiteX13" fmla="*/ 5990 w 10000"/>
                <a:gd name="connsiteY13" fmla="*/ 526 h 10000"/>
                <a:gd name="connsiteX14" fmla="*/ 5727 w 10000"/>
                <a:gd name="connsiteY14" fmla="*/ 622 h 10000"/>
                <a:gd name="connsiteX15" fmla="*/ 5475 w 10000"/>
                <a:gd name="connsiteY15" fmla="*/ 724 h 10000"/>
                <a:gd name="connsiteX16" fmla="*/ 5227 w 10000"/>
                <a:gd name="connsiteY16" fmla="*/ 835 h 10000"/>
                <a:gd name="connsiteX17" fmla="*/ 4974 w 10000"/>
                <a:gd name="connsiteY17" fmla="*/ 945 h 10000"/>
                <a:gd name="connsiteX18" fmla="*/ 4721 w 10000"/>
                <a:gd name="connsiteY18" fmla="*/ 1079 h 10000"/>
                <a:gd name="connsiteX19" fmla="*/ 4480 w 10000"/>
                <a:gd name="connsiteY19" fmla="*/ 1222 h 10000"/>
                <a:gd name="connsiteX20" fmla="*/ 4249 w 10000"/>
                <a:gd name="connsiteY20" fmla="*/ 1370 h 10000"/>
                <a:gd name="connsiteX21" fmla="*/ 4007 w 10000"/>
                <a:gd name="connsiteY21" fmla="*/ 1536 h 10000"/>
                <a:gd name="connsiteX22" fmla="*/ 3776 w 10000"/>
                <a:gd name="connsiteY22" fmla="*/ 1706 h 10000"/>
                <a:gd name="connsiteX23" fmla="*/ 3555 w 10000"/>
                <a:gd name="connsiteY23" fmla="*/ 1892 h 10000"/>
                <a:gd name="connsiteX24" fmla="*/ 3324 w 10000"/>
                <a:gd name="connsiteY24" fmla="*/ 2083 h 10000"/>
                <a:gd name="connsiteX25" fmla="*/ 3114 w 10000"/>
                <a:gd name="connsiteY25" fmla="*/ 2285 h 10000"/>
                <a:gd name="connsiteX26" fmla="*/ 2892 w 10000"/>
                <a:gd name="connsiteY26" fmla="*/ 2514 h 10000"/>
                <a:gd name="connsiteX27" fmla="*/ 2687 w 10000"/>
                <a:gd name="connsiteY27" fmla="*/ 2747 h 10000"/>
                <a:gd name="connsiteX28" fmla="*/ 2476 w 10000"/>
                <a:gd name="connsiteY28" fmla="*/ 2981 h 10000"/>
                <a:gd name="connsiteX29" fmla="*/ 2287 w 10000"/>
                <a:gd name="connsiteY29" fmla="*/ 3230 h 10000"/>
                <a:gd name="connsiteX30" fmla="*/ 2093 w 10000"/>
                <a:gd name="connsiteY30" fmla="*/ 3507 h 10000"/>
                <a:gd name="connsiteX31" fmla="*/ 1903 w 10000"/>
                <a:gd name="connsiteY31" fmla="*/ 3784 h 10000"/>
                <a:gd name="connsiteX32" fmla="*/ 1730 w 10000"/>
                <a:gd name="connsiteY32" fmla="*/ 4055 h 10000"/>
                <a:gd name="connsiteX33" fmla="*/ 1573 w 10000"/>
                <a:gd name="connsiteY33" fmla="*/ 4341 h 10000"/>
                <a:gd name="connsiteX34" fmla="*/ 1421 w 10000"/>
                <a:gd name="connsiteY34" fmla="*/ 4617 h 10000"/>
                <a:gd name="connsiteX35" fmla="*/ 1278 w 10000"/>
                <a:gd name="connsiteY35" fmla="*/ 4898 h 10000"/>
                <a:gd name="connsiteX36" fmla="*/ 1147 w 10000"/>
                <a:gd name="connsiteY36" fmla="*/ 5186 h 10000"/>
                <a:gd name="connsiteX37" fmla="*/ 1026 w 10000"/>
                <a:gd name="connsiteY37" fmla="*/ 5468 h 10000"/>
                <a:gd name="connsiteX38" fmla="*/ 904 w 10000"/>
                <a:gd name="connsiteY38" fmla="*/ 5754 h 10000"/>
                <a:gd name="connsiteX39" fmla="*/ 804 w 10000"/>
                <a:gd name="connsiteY39" fmla="*/ 6025 h 10000"/>
                <a:gd name="connsiteX40" fmla="*/ 704 w 10000"/>
                <a:gd name="connsiteY40" fmla="*/ 6302 h 10000"/>
                <a:gd name="connsiteX41" fmla="*/ 625 w 10000"/>
                <a:gd name="connsiteY41" fmla="*/ 6577 h 10000"/>
                <a:gd name="connsiteX42" fmla="*/ 547 w 10000"/>
                <a:gd name="connsiteY42" fmla="*/ 6838 h 10000"/>
                <a:gd name="connsiteX43" fmla="*/ 405 w 10000"/>
                <a:gd name="connsiteY43" fmla="*/ 7360 h 10000"/>
                <a:gd name="connsiteX44" fmla="*/ 295 w 10000"/>
                <a:gd name="connsiteY44" fmla="*/ 7847 h 10000"/>
                <a:gd name="connsiteX45" fmla="*/ 205 w 10000"/>
                <a:gd name="connsiteY45" fmla="*/ 8305 h 10000"/>
                <a:gd name="connsiteX46" fmla="*/ 131 w 10000"/>
                <a:gd name="connsiteY46" fmla="*/ 8709 h 10000"/>
                <a:gd name="connsiteX47" fmla="*/ 84 w 10000"/>
                <a:gd name="connsiteY47" fmla="*/ 9086 h 10000"/>
                <a:gd name="connsiteX48" fmla="*/ 42 w 10000"/>
                <a:gd name="connsiteY48" fmla="*/ 9404 h 10000"/>
                <a:gd name="connsiteX49" fmla="*/ 10 w 10000"/>
                <a:gd name="connsiteY49" fmla="*/ 9851 h 10000"/>
                <a:gd name="connsiteX50" fmla="*/ 0 w 10000"/>
                <a:gd name="connsiteY50" fmla="*/ 10000 h 10000"/>
                <a:gd name="connsiteX0" fmla="*/ 10000 w 10000"/>
                <a:gd name="connsiteY0" fmla="*/ 26 h 10026"/>
                <a:gd name="connsiteX1" fmla="*/ 9471 w 10000"/>
                <a:gd name="connsiteY1" fmla="*/ 0 h 10026"/>
                <a:gd name="connsiteX2" fmla="*/ 8929 w 10000"/>
                <a:gd name="connsiteY2" fmla="*/ 37 h 10026"/>
                <a:gd name="connsiteX3" fmla="*/ 8620 w 10000"/>
                <a:gd name="connsiteY3" fmla="*/ 48 h 10026"/>
                <a:gd name="connsiteX4" fmla="*/ 8382 w 10000"/>
                <a:gd name="connsiteY4" fmla="*/ 106 h 10026"/>
                <a:gd name="connsiteX5" fmla="*/ 8114 w 10000"/>
                <a:gd name="connsiteY5" fmla="*/ 117 h 10026"/>
                <a:gd name="connsiteX6" fmla="*/ 7841 w 10000"/>
                <a:gd name="connsiteY6" fmla="*/ 148 h 10026"/>
                <a:gd name="connsiteX7" fmla="*/ 7568 w 10000"/>
                <a:gd name="connsiteY7" fmla="*/ 180 h 10026"/>
                <a:gd name="connsiteX8" fmla="*/ 7310 w 10000"/>
                <a:gd name="connsiteY8" fmla="*/ 218 h 10026"/>
                <a:gd name="connsiteX9" fmla="*/ 7037 w 10000"/>
                <a:gd name="connsiteY9" fmla="*/ 271 h 10026"/>
                <a:gd name="connsiteX10" fmla="*/ 6773 w 10000"/>
                <a:gd name="connsiteY10" fmla="*/ 330 h 10026"/>
                <a:gd name="connsiteX11" fmla="*/ 6505 w 10000"/>
                <a:gd name="connsiteY11" fmla="*/ 393 h 10026"/>
                <a:gd name="connsiteX12" fmla="*/ 6242 w 10000"/>
                <a:gd name="connsiteY12" fmla="*/ 462 h 10026"/>
                <a:gd name="connsiteX13" fmla="*/ 5990 w 10000"/>
                <a:gd name="connsiteY13" fmla="*/ 552 h 10026"/>
                <a:gd name="connsiteX14" fmla="*/ 5727 w 10000"/>
                <a:gd name="connsiteY14" fmla="*/ 648 h 10026"/>
                <a:gd name="connsiteX15" fmla="*/ 5475 w 10000"/>
                <a:gd name="connsiteY15" fmla="*/ 750 h 10026"/>
                <a:gd name="connsiteX16" fmla="*/ 5227 w 10000"/>
                <a:gd name="connsiteY16" fmla="*/ 861 h 10026"/>
                <a:gd name="connsiteX17" fmla="*/ 4974 w 10000"/>
                <a:gd name="connsiteY17" fmla="*/ 971 h 10026"/>
                <a:gd name="connsiteX18" fmla="*/ 4721 w 10000"/>
                <a:gd name="connsiteY18" fmla="*/ 1105 h 10026"/>
                <a:gd name="connsiteX19" fmla="*/ 4480 w 10000"/>
                <a:gd name="connsiteY19" fmla="*/ 1248 h 10026"/>
                <a:gd name="connsiteX20" fmla="*/ 4249 w 10000"/>
                <a:gd name="connsiteY20" fmla="*/ 1396 h 10026"/>
                <a:gd name="connsiteX21" fmla="*/ 4007 w 10000"/>
                <a:gd name="connsiteY21" fmla="*/ 1562 h 10026"/>
                <a:gd name="connsiteX22" fmla="*/ 3776 w 10000"/>
                <a:gd name="connsiteY22" fmla="*/ 1732 h 10026"/>
                <a:gd name="connsiteX23" fmla="*/ 3555 w 10000"/>
                <a:gd name="connsiteY23" fmla="*/ 1918 h 10026"/>
                <a:gd name="connsiteX24" fmla="*/ 3324 w 10000"/>
                <a:gd name="connsiteY24" fmla="*/ 2109 h 10026"/>
                <a:gd name="connsiteX25" fmla="*/ 3114 w 10000"/>
                <a:gd name="connsiteY25" fmla="*/ 2311 h 10026"/>
                <a:gd name="connsiteX26" fmla="*/ 2892 w 10000"/>
                <a:gd name="connsiteY26" fmla="*/ 2540 h 10026"/>
                <a:gd name="connsiteX27" fmla="*/ 2687 w 10000"/>
                <a:gd name="connsiteY27" fmla="*/ 2773 h 10026"/>
                <a:gd name="connsiteX28" fmla="*/ 2476 w 10000"/>
                <a:gd name="connsiteY28" fmla="*/ 3007 h 10026"/>
                <a:gd name="connsiteX29" fmla="*/ 2287 w 10000"/>
                <a:gd name="connsiteY29" fmla="*/ 3256 h 10026"/>
                <a:gd name="connsiteX30" fmla="*/ 2093 w 10000"/>
                <a:gd name="connsiteY30" fmla="*/ 3533 h 10026"/>
                <a:gd name="connsiteX31" fmla="*/ 1903 w 10000"/>
                <a:gd name="connsiteY31" fmla="*/ 3810 h 10026"/>
                <a:gd name="connsiteX32" fmla="*/ 1730 w 10000"/>
                <a:gd name="connsiteY32" fmla="*/ 4081 h 10026"/>
                <a:gd name="connsiteX33" fmla="*/ 1573 w 10000"/>
                <a:gd name="connsiteY33" fmla="*/ 4367 h 10026"/>
                <a:gd name="connsiteX34" fmla="*/ 1421 w 10000"/>
                <a:gd name="connsiteY34" fmla="*/ 4643 h 10026"/>
                <a:gd name="connsiteX35" fmla="*/ 1278 w 10000"/>
                <a:gd name="connsiteY35" fmla="*/ 4924 h 10026"/>
                <a:gd name="connsiteX36" fmla="*/ 1147 w 10000"/>
                <a:gd name="connsiteY36" fmla="*/ 5212 h 10026"/>
                <a:gd name="connsiteX37" fmla="*/ 1026 w 10000"/>
                <a:gd name="connsiteY37" fmla="*/ 5494 h 10026"/>
                <a:gd name="connsiteX38" fmla="*/ 904 w 10000"/>
                <a:gd name="connsiteY38" fmla="*/ 5780 h 10026"/>
                <a:gd name="connsiteX39" fmla="*/ 804 w 10000"/>
                <a:gd name="connsiteY39" fmla="*/ 6051 h 10026"/>
                <a:gd name="connsiteX40" fmla="*/ 704 w 10000"/>
                <a:gd name="connsiteY40" fmla="*/ 6328 h 10026"/>
                <a:gd name="connsiteX41" fmla="*/ 625 w 10000"/>
                <a:gd name="connsiteY41" fmla="*/ 6603 h 10026"/>
                <a:gd name="connsiteX42" fmla="*/ 547 w 10000"/>
                <a:gd name="connsiteY42" fmla="*/ 6864 h 10026"/>
                <a:gd name="connsiteX43" fmla="*/ 405 w 10000"/>
                <a:gd name="connsiteY43" fmla="*/ 7386 h 10026"/>
                <a:gd name="connsiteX44" fmla="*/ 295 w 10000"/>
                <a:gd name="connsiteY44" fmla="*/ 7873 h 10026"/>
                <a:gd name="connsiteX45" fmla="*/ 205 w 10000"/>
                <a:gd name="connsiteY45" fmla="*/ 8331 h 10026"/>
                <a:gd name="connsiteX46" fmla="*/ 131 w 10000"/>
                <a:gd name="connsiteY46" fmla="*/ 8735 h 10026"/>
                <a:gd name="connsiteX47" fmla="*/ 84 w 10000"/>
                <a:gd name="connsiteY47" fmla="*/ 9112 h 10026"/>
                <a:gd name="connsiteX48" fmla="*/ 42 w 10000"/>
                <a:gd name="connsiteY48" fmla="*/ 9430 h 10026"/>
                <a:gd name="connsiteX49" fmla="*/ 10 w 10000"/>
                <a:gd name="connsiteY49" fmla="*/ 9877 h 10026"/>
                <a:gd name="connsiteX50" fmla="*/ 0 w 10000"/>
                <a:gd name="connsiteY50" fmla="*/ 10026 h 10026"/>
                <a:gd name="connsiteX0" fmla="*/ 10000 w 10000"/>
                <a:gd name="connsiteY0" fmla="*/ 26 h 10026"/>
                <a:gd name="connsiteX1" fmla="*/ 9471 w 10000"/>
                <a:gd name="connsiteY1" fmla="*/ 0 h 10026"/>
                <a:gd name="connsiteX2" fmla="*/ 8929 w 10000"/>
                <a:gd name="connsiteY2" fmla="*/ 37 h 10026"/>
                <a:gd name="connsiteX3" fmla="*/ 8382 w 10000"/>
                <a:gd name="connsiteY3" fmla="*/ 106 h 10026"/>
                <a:gd name="connsiteX4" fmla="*/ 8114 w 10000"/>
                <a:gd name="connsiteY4" fmla="*/ 117 h 10026"/>
                <a:gd name="connsiteX5" fmla="*/ 7841 w 10000"/>
                <a:gd name="connsiteY5" fmla="*/ 148 h 10026"/>
                <a:gd name="connsiteX6" fmla="*/ 7568 w 10000"/>
                <a:gd name="connsiteY6" fmla="*/ 180 h 10026"/>
                <a:gd name="connsiteX7" fmla="*/ 7310 w 10000"/>
                <a:gd name="connsiteY7" fmla="*/ 218 h 10026"/>
                <a:gd name="connsiteX8" fmla="*/ 7037 w 10000"/>
                <a:gd name="connsiteY8" fmla="*/ 271 h 10026"/>
                <a:gd name="connsiteX9" fmla="*/ 6773 w 10000"/>
                <a:gd name="connsiteY9" fmla="*/ 330 h 10026"/>
                <a:gd name="connsiteX10" fmla="*/ 6505 w 10000"/>
                <a:gd name="connsiteY10" fmla="*/ 393 h 10026"/>
                <a:gd name="connsiteX11" fmla="*/ 6242 w 10000"/>
                <a:gd name="connsiteY11" fmla="*/ 462 h 10026"/>
                <a:gd name="connsiteX12" fmla="*/ 5990 w 10000"/>
                <a:gd name="connsiteY12" fmla="*/ 552 h 10026"/>
                <a:gd name="connsiteX13" fmla="*/ 5727 w 10000"/>
                <a:gd name="connsiteY13" fmla="*/ 648 h 10026"/>
                <a:gd name="connsiteX14" fmla="*/ 5475 w 10000"/>
                <a:gd name="connsiteY14" fmla="*/ 750 h 10026"/>
                <a:gd name="connsiteX15" fmla="*/ 5227 w 10000"/>
                <a:gd name="connsiteY15" fmla="*/ 861 h 10026"/>
                <a:gd name="connsiteX16" fmla="*/ 4974 w 10000"/>
                <a:gd name="connsiteY16" fmla="*/ 971 h 10026"/>
                <a:gd name="connsiteX17" fmla="*/ 4721 w 10000"/>
                <a:gd name="connsiteY17" fmla="*/ 1105 h 10026"/>
                <a:gd name="connsiteX18" fmla="*/ 4480 w 10000"/>
                <a:gd name="connsiteY18" fmla="*/ 1248 h 10026"/>
                <a:gd name="connsiteX19" fmla="*/ 4249 w 10000"/>
                <a:gd name="connsiteY19" fmla="*/ 1396 h 10026"/>
                <a:gd name="connsiteX20" fmla="*/ 4007 w 10000"/>
                <a:gd name="connsiteY20" fmla="*/ 1562 h 10026"/>
                <a:gd name="connsiteX21" fmla="*/ 3776 w 10000"/>
                <a:gd name="connsiteY21" fmla="*/ 1732 h 10026"/>
                <a:gd name="connsiteX22" fmla="*/ 3555 w 10000"/>
                <a:gd name="connsiteY22" fmla="*/ 1918 h 10026"/>
                <a:gd name="connsiteX23" fmla="*/ 3324 w 10000"/>
                <a:gd name="connsiteY23" fmla="*/ 2109 h 10026"/>
                <a:gd name="connsiteX24" fmla="*/ 3114 w 10000"/>
                <a:gd name="connsiteY24" fmla="*/ 2311 h 10026"/>
                <a:gd name="connsiteX25" fmla="*/ 2892 w 10000"/>
                <a:gd name="connsiteY25" fmla="*/ 2540 h 10026"/>
                <a:gd name="connsiteX26" fmla="*/ 2687 w 10000"/>
                <a:gd name="connsiteY26" fmla="*/ 2773 h 10026"/>
                <a:gd name="connsiteX27" fmla="*/ 2476 w 10000"/>
                <a:gd name="connsiteY27" fmla="*/ 3007 h 10026"/>
                <a:gd name="connsiteX28" fmla="*/ 2287 w 10000"/>
                <a:gd name="connsiteY28" fmla="*/ 3256 h 10026"/>
                <a:gd name="connsiteX29" fmla="*/ 2093 w 10000"/>
                <a:gd name="connsiteY29" fmla="*/ 3533 h 10026"/>
                <a:gd name="connsiteX30" fmla="*/ 1903 w 10000"/>
                <a:gd name="connsiteY30" fmla="*/ 3810 h 10026"/>
                <a:gd name="connsiteX31" fmla="*/ 1730 w 10000"/>
                <a:gd name="connsiteY31" fmla="*/ 4081 h 10026"/>
                <a:gd name="connsiteX32" fmla="*/ 1573 w 10000"/>
                <a:gd name="connsiteY32" fmla="*/ 4367 h 10026"/>
                <a:gd name="connsiteX33" fmla="*/ 1421 w 10000"/>
                <a:gd name="connsiteY33" fmla="*/ 4643 h 10026"/>
                <a:gd name="connsiteX34" fmla="*/ 1278 w 10000"/>
                <a:gd name="connsiteY34" fmla="*/ 4924 h 10026"/>
                <a:gd name="connsiteX35" fmla="*/ 1147 w 10000"/>
                <a:gd name="connsiteY35" fmla="*/ 5212 h 10026"/>
                <a:gd name="connsiteX36" fmla="*/ 1026 w 10000"/>
                <a:gd name="connsiteY36" fmla="*/ 5494 h 10026"/>
                <a:gd name="connsiteX37" fmla="*/ 904 w 10000"/>
                <a:gd name="connsiteY37" fmla="*/ 5780 h 10026"/>
                <a:gd name="connsiteX38" fmla="*/ 804 w 10000"/>
                <a:gd name="connsiteY38" fmla="*/ 6051 h 10026"/>
                <a:gd name="connsiteX39" fmla="*/ 704 w 10000"/>
                <a:gd name="connsiteY39" fmla="*/ 6328 h 10026"/>
                <a:gd name="connsiteX40" fmla="*/ 625 w 10000"/>
                <a:gd name="connsiteY40" fmla="*/ 6603 h 10026"/>
                <a:gd name="connsiteX41" fmla="*/ 547 w 10000"/>
                <a:gd name="connsiteY41" fmla="*/ 6864 h 10026"/>
                <a:gd name="connsiteX42" fmla="*/ 405 w 10000"/>
                <a:gd name="connsiteY42" fmla="*/ 7386 h 10026"/>
                <a:gd name="connsiteX43" fmla="*/ 295 w 10000"/>
                <a:gd name="connsiteY43" fmla="*/ 7873 h 10026"/>
                <a:gd name="connsiteX44" fmla="*/ 205 w 10000"/>
                <a:gd name="connsiteY44" fmla="*/ 8331 h 10026"/>
                <a:gd name="connsiteX45" fmla="*/ 131 w 10000"/>
                <a:gd name="connsiteY45" fmla="*/ 8735 h 10026"/>
                <a:gd name="connsiteX46" fmla="*/ 84 w 10000"/>
                <a:gd name="connsiteY46" fmla="*/ 9112 h 10026"/>
                <a:gd name="connsiteX47" fmla="*/ 42 w 10000"/>
                <a:gd name="connsiteY47" fmla="*/ 9430 h 10026"/>
                <a:gd name="connsiteX48" fmla="*/ 10 w 10000"/>
                <a:gd name="connsiteY48" fmla="*/ 9877 h 10026"/>
                <a:gd name="connsiteX49" fmla="*/ 0 w 10000"/>
                <a:gd name="connsiteY49" fmla="*/ 10026 h 10026"/>
                <a:gd name="connsiteX0" fmla="*/ 10000 w 10000"/>
                <a:gd name="connsiteY0" fmla="*/ 26 h 10026"/>
                <a:gd name="connsiteX1" fmla="*/ 9471 w 10000"/>
                <a:gd name="connsiteY1" fmla="*/ 0 h 10026"/>
                <a:gd name="connsiteX2" fmla="*/ 8929 w 10000"/>
                <a:gd name="connsiteY2" fmla="*/ 37 h 10026"/>
                <a:gd name="connsiteX3" fmla="*/ 8418 w 10000"/>
                <a:gd name="connsiteY3" fmla="*/ 58 h 10026"/>
                <a:gd name="connsiteX4" fmla="*/ 8114 w 10000"/>
                <a:gd name="connsiteY4" fmla="*/ 117 h 10026"/>
                <a:gd name="connsiteX5" fmla="*/ 7841 w 10000"/>
                <a:gd name="connsiteY5" fmla="*/ 148 h 10026"/>
                <a:gd name="connsiteX6" fmla="*/ 7568 w 10000"/>
                <a:gd name="connsiteY6" fmla="*/ 180 h 10026"/>
                <a:gd name="connsiteX7" fmla="*/ 7310 w 10000"/>
                <a:gd name="connsiteY7" fmla="*/ 218 h 10026"/>
                <a:gd name="connsiteX8" fmla="*/ 7037 w 10000"/>
                <a:gd name="connsiteY8" fmla="*/ 271 h 10026"/>
                <a:gd name="connsiteX9" fmla="*/ 6773 w 10000"/>
                <a:gd name="connsiteY9" fmla="*/ 330 h 10026"/>
                <a:gd name="connsiteX10" fmla="*/ 6505 w 10000"/>
                <a:gd name="connsiteY10" fmla="*/ 393 h 10026"/>
                <a:gd name="connsiteX11" fmla="*/ 6242 w 10000"/>
                <a:gd name="connsiteY11" fmla="*/ 462 h 10026"/>
                <a:gd name="connsiteX12" fmla="*/ 5990 w 10000"/>
                <a:gd name="connsiteY12" fmla="*/ 552 h 10026"/>
                <a:gd name="connsiteX13" fmla="*/ 5727 w 10000"/>
                <a:gd name="connsiteY13" fmla="*/ 648 h 10026"/>
                <a:gd name="connsiteX14" fmla="*/ 5475 w 10000"/>
                <a:gd name="connsiteY14" fmla="*/ 750 h 10026"/>
                <a:gd name="connsiteX15" fmla="*/ 5227 w 10000"/>
                <a:gd name="connsiteY15" fmla="*/ 861 h 10026"/>
                <a:gd name="connsiteX16" fmla="*/ 4974 w 10000"/>
                <a:gd name="connsiteY16" fmla="*/ 971 h 10026"/>
                <a:gd name="connsiteX17" fmla="*/ 4721 w 10000"/>
                <a:gd name="connsiteY17" fmla="*/ 1105 h 10026"/>
                <a:gd name="connsiteX18" fmla="*/ 4480 w 10000"/>
                <a:gd name="connsiteY18" fmla="*/ 1248 h 10026"/>
                <a:gd name="connsiteX19" fmla="*/ 4249 w 10000"/>
                <a:gd name="connsiteY19" fmla="*/ 1396 h 10026"/>
                <a:gd name="connsiteX20" fmla="*/ 4007 w 10000"/>
                <a:gd name="connsiteY20" fmla="*/ 1562 h 10026"/>
                <a:gd name="connsiteX21" fmla="*/ 3776 w 10000"/>
                <a:gd name="connsiteY21" fmla="*/ 1732 h 10026"/>
                <a:gd name="connsiteX22" fmla="*/ 3555 w 10000"/>
                <a:gd name="connsiteY22" fmla="*/ 1918 h 10026"/>
                <a:gd name="connsiteX23" fmla="*/ 3324 w 10000"/>
                <a:gd name="connsiteY23" fmla="*/ 2109 h 10026"/>
                <a:gd name="connsiteX24" fmla="*/ 3114 w 10000"/>
                <a:gd name="connsiteY24" fmla="*/ 2311 h 10026"/>
                <a:gd name="connsiteX25" fmla="*/ 2892 w 10000"/>
                <a:gd name="connsiteY25" fmla="*/ 2540 h 10026"/>
                <a:gd name="connsiteX26" fmla="*/ 2687 w 10000"/>
                <a:gd name="connsiteY26" fmla="*/ 2773 h 10026"/>
                <a:gd name="connsiteX27" fmla="*/ 2476 w 10000"/>
                <a:gd name="connsiteY27" fmla="*/ 3007 h 10026"/>
                <a:gd name="connsiteX28" fmla="*/ 2287 w 10000"/>
                <a:gd name="connsiteY28" fmla="*/ 3256 h 10026"/>
                <a:gd name="connsiteX29" fmla="*/ 2093 w 10000"/>
                <a:gd name="connsiteY29" fmla="*/ 3533 h 10026"/>
                <a:gd name="connsiteX30" fmla="*/ 1903 w 10000"/>
                <a:gd name="connsiteY30" fmla="*/ 3810 h 10026"/>
                <a:gd name="connsiteX31" fmla="*/ 1730 w 10000"/>
                <a:gd name="connsiteY31" fmla="*/ 4081 h 10026"/>
                <a:gd name="connsiteX32" fmla="*/ 1573 w 10000"/>
                <a:gd name="connsiteY32" fmla="*/ 4367 h 10026"/>
                <a:gd name="connsiteX33" fmla="*/ 1421 w 10000"/>
                <a:gd name="connsiteY33" fmla="*/ 4643 h 10026"/>
                <a:gd name="connsiteX34" fmla="*/ 1278 w 10000"/>
                <a:gd name="connsiteY34" fmla="*/ 4924 h 10026"/>
                <a:gd name="connsiteX35" fmla="*/ 1147 w 10000"/>
                <a:gd name="connsiteY35" fmla="*/ 5212 h 10026"/>
                <a:gd name="connsiteX36" fmla="*/ 1026 w 10000"/>
                <a:gd name="connsiteY36" fmla="*/ 5494 h 10026"/>
                <a:gd name="connsiteX37" fmla="*/ 904 w 10000"/>
                <a:gd name="connsiteY37" fmla="*/ 5780 h 10026"/>
                <a:gd name="connsiteX38" fmla="*/ 804 w 10000"/>
                <a:gd name="connsiteY38" fmla="*/ 6051 h 10026"/>
                <a:gd name="connsiteX39" fmla="*/ 704 w 10000"/>
                <a:gd name="connsiteY39" fmla="*/ 6328 h 10026"/>
                <a:gd name="connsiteX40" fmla="*/ 625 w 10000"/>
                <a:gd name="connsiteY40" fmla="*/ 6603 h 10026"/>
                <a:gd name="connsiteX41" fmla="*/ 547 w 10000"/>
                <a:gd name="connsiteY41" fmla="*/ 6864 h 10026"/>
                <a:gd name="connsiteX42" fmla="*/ 405 w 10000"/>
                <a:gd name="connsiteY42" fmla="*/ 7386 h 10026"/>
                <a:gd name="connsiteX43" fmla="*/ 295 w 10000"/>
                <a:gd name="connsiteY43" fmla="*/ 7873 h 10026"/>
                <a:gd name="connsiteX44" fmla="*/ 205 w 10000"/>
                <a:gd name="connsiteY44" fmla="*/ 8331 h 10026"/>
                <a:gd name="connsiteX45" fmla="*/ 131 w 10000"/>
                <a:gd name="connsiteY45" fmla="*/ 8735 h 10026"/>
                <a:gd name="connsiteX46" fmla="*/ 84 w 10000"/>
                <a:gd name="connsiteY46" fmla="*/ 9112 h 10026"/>
                <a:gd name="connsiteX47" fmla="*/ 42 w 10000"/>
                <a:gd name="connsiteY47" fmla="*/ 9430 h 10026"/>
                <a:gd name="connsiteX48" fmla="*/ 10 w 10000"/>
                <a:gd name="connsiteY48" fmla="*/ 9877 h 10026"/>
                <a:gd name="connsiteX49" fmla="*/ 0 w 10000"/>
                <a:gd name="connsiteY49" fmla="*/ 10026 h 10026"/>
                <a:gd name="connsiteX0" fmla="*/ 10000 w 10000"/>
                <a:gd name="connsiteY0" fmla="*/ 26 h 10026"/>
                <a:gd name="connsiteX1" fmla="*/ 9471 w 10000"/>
                <a:gd name="connsiteY1" fmla="*/ 0 h 10026"/>
                <a:gd name="connsiteX2" fmla="*/ 8929 w 10000"/>
                <a:gd name="connsiteY2" fmla="*/ 37 h 10026"/>
                <a:gd name="connsiteX3" fmla="*/ 8436 w 10000"/>
                <a:gd name="connsiteY3" fmla="*/ 90 h 10026"/>
                <a:gd name="connsiteX4" fmla="*/ 8114 w 10000"/>
                <a:gd name="connsiteY4" fmla="*/ 117 h 10026"/>
                <a:gd name="connsiteX5" fmla="*/ 7841 w 10000"/>
                <a:gd name="connsiteY5" fmla="*/ 148 h 10026"/>
                <a:gd name="connsiteX6" fmla="*/ 7568 w 10000"/>
                <a:gd name="connsiteY6" fmla="*/ 180 h 10026"/>
                <a:gd name="connsiteX7" fmla="*/ 7310 w 10000"/>
                <a:gd name="connsiteY7" fmla="*/ 218 h 10026"/>
                <a:gd name="connsiteX8" fmla="*/ 7037 w 10000"/>
                <a:gd name="connsiteY8" fmla="*/ 271 h 10026"/>
                <a:gd name="connsiteX9" fmla="*/ 6773 w 10000"/>
                <a:gd name="connsiteY9" fmla="*/ 330 h 10026"/>
                <a:gd name="connsiteX10" fmla="*/ 6505 w 10000"/>
                <a:gd name="connsiteY10" fmla="*/ 393 h 10026"/>
                <a:gd name="connsiteX11" fmla="*/ 6242 w 10000"/>
                <a:gd name="connsiteY11" fmla="*/ 462 h 10026"/>
                <a:gd name="connsiteX12" fmla="*/ 5990 w 10000"/>
                <a:gd name="connsiteY12" fmla="*/ 552 h 10026"/>
                <a:gd name="connsiteX13" fmla="*/ 5727 w 10000"/>
                <a:gd name="connsiteY13" fmla="*/ 648 h 10026"/>
                <a:gd name="connsiteX14" fmla="*/ 5475 w 10000"/>
                <a:gd name="connsiteY14" fmla="*/ 750 h 10026"/>
                <a:gd name="connsiteX15" fmla="*/ 5227 w 10000"/>
                <a:gd name="connsiteY15" fmla="*/ 861 h 10026"/>
                <a:gd name="connsiteX16" fmla="*/ 4974 w 10000"/>
                <a:gd name="connsiteY16" fmla="*/ 971 h 10026"/>
                <a:gd name="connsiteX17" fmla="*/ 4721 w 10000"/>
                <a:gd name="connsiteY17" fmla="*/ 1105 h 10026"/>
                <a:gd name="connsiteX18" fmla="*/ 4480 w 10000"/>
                <a:gd name="connsiteY18" fmla="*/ 1248 h 10026"/>
                <a:gd name="connsiteX19" fmla="*/ 4249 w 10000"/>
                <a:gd name="connsiteY19" fmla="*/ 1396 h 10026"/>
                <a:gd name="connsiteX20" fmla="*/ 4007 w 10000"/>
                <a:gd name="connsiteY20" fmla="*/ 1562 h 10026"/>
                <a:gd name="connsiteX21" fmla="*/ 3776 w 10000"/>
                <a:gd name="connsiteY21" fmla="*/ 1732 h 10026"/>
                <a:gd name="connsiteX22" fmla="*/ 3555 w 10000"/>
                <a:gd name="connsiteY22" fmla="*/ 1918 h 10026"/>
                <a:gd name="connsiteX23" fmla="*/ 3324 w 10000"/>
                <a:gd name="connsiteY23" fmla="*/ 2109 h 10026"/>
                <a:gd name="connsiteX24" fmla="*/ 3114 w 10000"/>
                <a:gd name="connsiteY24" fmla="*/ 2311 h 10026"/>
                <a:gd name="connsiteX25" fmla="*/ 2892 w 10000"/>
                <a:gd name="connsiteY25" fmla="*/ 2540 h 10026"/>
                <a:gd name="connsiteX26" fmla="*/ 2687 w 10000"/>
                <a:gd name="connsiteY26" fmla="*/ 2773 h 10026"/>
                <a:gd name="connsiteX27" fmla="*/ 2476 w 10000"/>
                <a:gd name="connsiteY27" fmla="*/ 3007 h 10026"/>
                <a:gd name="connsiteX28" fmla="*/ 2287 w 10000"/>
                <a:gd name="connsiteY28" fmla="*/ 3256 h 10026"/>
                <a:gd name="connsiteX29" fmla="*/ 2093 w 10000"/>
                <a:gd name="connsiteY29" fmla="*/ 3533 h 10026"/>
                <a:gd name="connsiteX30" fmla="*/ 1903 w 10000"/>
                <a:gd name="connsiteY30" fmla="*/ 3810 h 10026"/>
                <a:gd name="connsiteX31" fmla="*/ 1730 w 10000"/>
                <a:gd name="connsiteY31" fmla="*/ 4081 h 10026"/>
                <a:gd name="connsiteX32" fmla="*/ 1573 w 10000"/>
                <a:gd name="connsiteY32" fmla="*/ 4367 h 10026"/>
                <a:gd name="connsiteX33" fmla="*/ 1421 w 10000"/>
                <a:gd name="connsiteY33" fmla="*/ 4643 h 10026"/>
                <a:gd name="connsiteX34" fmla="*/ 1278 w 10000"/>
                <a:gd name="connsiteY34" fmla="*/ 4924 h 10026"/>
                <a:gd name="connsiteX35" fmla="*/ 1147 w 10000"/>
                <a:gd name="connsiteY35" fmla="*/ 5212 h 10026"/>
                <a:gd name="connsiteX36" fmla="*/ 1026 w 10000"/>
                <a:gd name="connsiteY36" fmla="*/ 5494 h 10026"/>
                <a:gd name="connsiteX37" fmla="*/ 904 w 10000"/>
                <a:gd name="connsiteY37" fmla="*/ 5780 h 10026"/>
                <a:gd name="connsiteX38" fmla="*/ 804 w 10000"/>
                <a:gd name="connsiteY38" fmla="*/ 6051 h 10026"/>
                <a:gd name="connsiteX39" fmla="*/ 704 w 10000"/>
                <a:gd name="connsiteY39" fmla="*/ 6328 h 10026"/>
                <a:gd name="connsiteX40" fmla="*/ 625 w 10000"/>
                <a:gd name="connsiteY40" fmla="*/ 6603 h 10026"/>
                <a:gd name="connsiteX41" fmla="*/ 547 w 10000"/>
                <a:gd name="connsiteY41" fmla="*/ 6864 h 10026"/>
                <a:gd name="connsiteX42" fmla="*/ 405 w 10000"/>
                <a:gd name="connsiteY42" fmla="*/ 7386 h 10026"/>
                <a:gd name="connsiteX43" fmla="*/ 295 w 10000"/>
                <a:gd name="connsiteY43" fmla="*/ 7873 h 10026"/>
                <a:gd name="connsiteX44" fmla="*/ 205 w 10000"/>
                <a:gd name="connsiteY44" fmla="*/ 8331 h 10026"/>
                <a:gd name="connsiteX45" fmla="*/ 131 w 10000"/>
                <a:gd name="connsiteY45" fmla="*/ 8735 h 10026"/>
                <a:gd name="connsiteX46" fmla="*/ 84 w 10000"/>
                <a:gd name="connsiteY46" fmla="*/ 9112 h 10026"/>
                <a:gd name="connsiteX47" fmla="*/ 42 w 10000"/>
                <a:gd name="connsiteY47" fmla="*/ 9430 h 10026"/>
                <a:gd name="connsiteX48" fmla="*/ 10 w 10000"/>
                <a:gd name="connsiteY48" fmla="*/ 9877 h 10026"/>
                <a:gd name="connsiteX49" fmla="*/ 0 w 10000"/>
                <a:gd name="connsiteY49" fmla="*/ 10026 h 10026"/>
                <a:gd name="connsiteX0" fmla="*/ 10018 w 10018"/>
                <a:gd name="connsiteY0" fmla="*/ 0 h 10048"/>
                <a:gd name="connsiteX1" fmla="*/ 9471 w 10018"/>
                <a:gd name="connsiteY1" fmla="*/ 22 h 10048"/>
                <a:gd name="connsiteX2" fmla="*/ 8929 w 10018"/>
                <a:gd name="connsiteY2" fmla="*/ 59 h 10048"/>
                <a:gd name="connsiteX3" fmla="*/ 8436 w 10018"/>
                <a:gd name="connsiteY3" fmla="*/ 112 h 10048"/>
                <a:gd name="connsiteX4" fmla="*/ 8114 w 10018"/>
                <a:gd name="connsiteY4" fmla="*/ 139 h 10048"/>
                <a:gd name="connsiteX5" fmla="*/ 7841 w 10018"/>
                <a:gd name="connsiteY5" fmla="*/ 170 h 10048"/>
                <a:gd name="connsiteX6" fmla="*/ 7568 w 10018"/>
                <a:gd name="connsiteY6" fmla="*/ 202 h 10048"/>
                <a:gd name="connsiteX7" fmla="*/ 7310 w 10018"/>
                <a:gd name="connsiteY7" fmla="*/ 240 h 10048"/>
                <a:gd name="connsiteX8" fmla="*/ 7037 w 10018"/>
                <a:gd name="connsiteY8" fmla="*/ 293 h 10048"/>
                <a:gd name="connsiteX9" fmla="*/ 6773 w 10018"/>
                <a:gd name="connsiteY9" fmla="*/ 352 h 10048"/>
                <a:gd name="connsiteX10" fmla="*/ 6505 w 10018"/>
                <a:gd name="connsiteY10" fmla="*/ 415 h 10048"/>
                <a:gd name="connsiteX11" fmla="*/ 6242 w 10018"/>
                <a:gd name="connsiteY11" fmla="*/ 484 h 10048"/>
                <a:gd name="connsiteX12" fmla="*/ 5990 w 10018"/>
                <a:gd name="connsiteY12" fmla="*/ 574 h 10048"/>
                <a:gd name="connsiteX13" fmla="*/ 5727 w 10018"/>
                <a:gd name="connsiteY13" fmla="*/ 670 h 10048"/>
                <a:gd name="connsiteX14" fmla="*/ 5475 w 10018"/>
                <a:gd name="connsiteY14" fmla="*/ 772 h 10048"/>
                <a:gd name="connsiteX15" fmla="*/ 5227 w 10018"/>
                <a:gd name="connsiteY15" fmla="*/ 883 h 10048"/>
                <a:gd name="connsiteX16" fmla="*/ 4974 w 10018"/>
                <a:gd name="connsiteY16" fmla="*/ 993 h 10048"/>
                <a:gd name="connsiteX17" fmla="*/ 4721 w 10018"/>
                <a:gd name="connsiteY17" fmla="*/ 1127 h 10048"/>
                <a:gd name="connsiteX18" fmla="*/ 4480 w 10018"/>
                <a:gd name="connsiteY18" fmla="*/ 1270 h 10048"/>
                <a:gd name="connsiteX19" fmla="*/ 4249 w 10018"/>
                <a:gd name="connsiteY19" fmla="*/ 1418 h 10048"/>
                <a:gd name="connsiteX20" fmla="*/ 4007 w 10018"/>
                <a:gd name="connsiteY20" fmla="*/ 1584 h 10048"/>
                <a:gd name="connsiteX21" fmla="*/ 3776 w 10018"/>
                <a:gd name="connsiteY21" fmla="*/ 1754 h 10048"/>
                <a:gd name="connsiteX22" fmla="*/ 3555 w 10018"/>
                <a:gd name="connsiteY22" fmla="*/ 1940 h 10048"/>
                <a:gd name="connsiteX23" fmla="*/ 3324 w 10018"/>
                <a:gd name="connsiteY23" fmla="*/ 2131 h 10048"/>
                <a:gd name="connsiteX24" fmla="*/ 3114 w 10018"/>
                <a:gd name="connsiteY24" fmla="*/ 2333 h 10048"/>
                <a:gd name="connsiteX25" fmla="*/ 2892 w 10018"/>
                <a:gd name="connsiteY25" fmla="*/ 2562 h 10048"/>
                <a:gd name="connsiteX26" fmla="*/ 2687 w 10018"/>
                <a:gd name="connsiteY26" fmla="*/ 2795 h 10048"/>
                <a:gd name="connsiteX27" fmla="*/ 2476 w 10018"/>
                <a:gd name="connsiteY27" fmla="*/ 3029 h 10048"/>
                <a:gd name="connsiteX28" fmla="*/ 2287 w 10018"/>
                <a:gd name="connsiteY28" fmla="*/ 3278 h 10048"/>
                <a:gd name="connsiteX29" fmla="*/ 2093 w 10018"/>
                <a:gd name="connsiteY29" fmla="*/ 3555 h 10048"/>
                <a:gd name="connsiteX30" fmla="*/ 1903 w 10018"/>
                <a:gd name="connsiteY30" fmla="*/ 3832 h 10048"/>
                <a:gd name="connsiteX31" fmla="*/ 1730 w 10018"/>
                <a:gd name="connsiteY31" fmla="*/ 4103 h 10048"/>
                <a:gd name="connsiteX32" fmla="*/ 1573 w 10018"/>
                <a:gd name="connsiteY32" fmla="*/ 4389 h 10048"/>
                <a:gd name="connsiteX33" fmla="*/ 1421 w 10018"/>
                <a:gd name="connsiteY33" fmla="*/ 4665 h 10048"/>
                <a:gd name="connsiteX34" fmla="*/ 1278 w 10018"/>
                <a:gd name="connsiteY34" fmla="*/ 4946 h 10048"/>
                <a:gd name="connsiteX35" fmla="*/ 1147 w 10018"/>
                <a:gd name="connsiteY35" fmla="*/ 5234 h 10048"/>
                <a:gd name="connsiteX36" fmla="*/ 1026 w 10018"/>
                <a:gd name="connsiteY36" fmla="*/ 5516 h 10048"/>
                <a:gd name="connsiteX37" fmla="*/ 904 w 10018"/>
                <a:gd name="connsiteY37" fmla="*/ 5802 h 10048"/>
                <a:gd name="connsiteX38" fmla="*/ 804 w 10018"/>
                <a:gd name="connsiteY38" fmla="*/ 6073 h 10048"/>
                <a:gd name="connsiteX39" fmla="*/ 704 w 10018"/>
                <a:gd name="connsiteY39" fmla="*/ 6350 h 10048"/>
                <a:gd name="connsiteX40" fmla="*/ 625 w 10018"/>
                <a:gd name="connsiteY40" fmla="*/ 6625 h 10048"/>
                <a:gd name="connsiteX41" fmla="*/ 547 w 10018"/>
                <a:gd name="connsiteY41" fmla="*/ 6886 h 10048"/>
                <a:gd name="connsiteX42" fmla="*/ 405 w 10018"/>
                <a:gd name="connsiteY42" fmla="*/ 7408 h 10048"/>
                <a:gd name="connsiteX43" fmla="*/ 295 w 10018"/>
                <a:gd name="connsiteY43" fmla="*/ 7895 h 10048"/>
                <a:gd name="connsiteX44" fmla="*/ 205 w 10018"/>
                <a:gd name="connsiteY44" fmla="*/ 8353 h 10048"/>
                <a:gd name="connsiteX45" fmla="*/ 131 w 10018"/>
                <a:gd name="connsiteY45" fmla="*/ 8757 h 10048"/>
                <a:gd name="connsiteX46" fmla="*/ 84 w 10018"/>
                <a:gd name="connsiteY46" fmla="*/ 9134 h 10048"/>
                <a:gd name="connsiteX47" fmla="*/ 42 w 10018"/>
                <a:gd name="connsiteY47" fmla="*/ 9452 h 10048"/>
                <a:gd name="connsiteX48" fmla="*/ 10 w 10018"/>
                <a:gd name="connsiteY48" fmla="*/ 9899 h 10048"/>
                <a:gd name="connsiteX49" fmla="*/ 0 w 10018"/>
                <a:gd name="connsiteY49" fmla="*/ 10048 h 10048"/>
                <a:gd name="connsiteX0" fmla="*/ 10045 w 10045"/>
                <a:gd name="connsiteY0" fmla="*/ 50 h 10026"/>
                <a:gd name="connsiteX1" fmla="*/ 9471 w 10045"/>
                <a:gd name="connsiteY1" fmla="*/ 0 h 10026"/>
                <a:gd name="connsiteX2" fmla="*/ 8929 w 10045"/>
                <a:gd name="connsiteY2" fmla="*/ 37 h 10026"/>
                <a:gd name="connsiteX3" fmla="*/ 8436 w 10045"/>
                <a:gd name="connsiteY3" fmla="*/ 90 h 10026"/>
                <a:gd name="connsiteX4" fmla="*/ 8114 w 10045"/>
                <a:gd name="connsiteY4" fmla="*/ 117 h 10026"/>
                <a:gd name="connsiteX5" fmla="*/ 7841 w 10045"/>
                <a:gd name="connsiteY5" fmla="*/ 148 h 10026"/>
                <a:gd name="connsiteX6" fmla="*/ 7568 w 10045"/>
                <a:gd name="connsiteY6" fmla="*/ 180 h 10026"/>
                <a:gd name="connsiteX7" fmla="*/ 7310 w 10045"/>
                <a:gd name="connsiteY7" fmla="*/ 218 h 10026"/>
                <a:gd name="connsiteX8" fmla="*/ 7037 w 10045"/>
                <a:gd name="connsiteY8" fmla="*/ 271 h 10026"/>
                <a:gd name="connsiteX9" fmla="*/ 6773 w 10045"/>
                <a:gd name="connsiteY9" fmla="*/ 330 h 10026"/>
                <a:gd name="connsiteX10" fmla="*/ 6505 w 10045"/>
                <a:gd name="connsiteY10" fmla="*/ 393 h 10026"/>
                <a:gd name="connsiteX11" fmla="*/ 6242 w 10045"/>
                <a:gd name="connsiteY11" fmla="*/ 462 h 10026"/>
                <a:gd name="connsiteX12" fmla="*/ 5990 w 10045"/>
                <a:gd name="connsiteY12" fmla="*/ 552 h 10026"/>
                <a:gd name="connsiteX13" fmla="*/ 5727 w 10045"/>
                <a:gd name="connsiteY13" fmla="*/ 648 h 10026"/>
                <a:gd name="connsiteX14" fmla="*/ 5475 w 10045"/>
                <a:gd name="connsiteY14" fmla="*/ 750 h 10026"/>
                <a:gd name="connsiteX15" fmla="*/ 5227 w 10045"/>
                <a:gd name="connsiteY15" fmla="*/ 861 h 10026"/>
                <a:gd name="connsiteX16" fmla="*/ 4974 w 10045"/>
                <a:gd name="connsiteY16" fmla="*/ 971 h 10026"/>
                <a:gd name="connsiteX17" fmla="*/ 4721 w 10045"/>
                <a:gd name="connsiteY17" fmla="*/ 1105 h 10026"/>
                <a:gd name="connsiteX18" fmla="*/ 4480 w 10045"/>
                <a:gd name="connsiteY18" fmla="*/ 1248 h 10026"/>
                <a:gd name="connsiteX19" fmla="*/ 4249 w 10045"/>
                <a:gd name="connsiteY19" fmla="*/ 1396 h 10026"/>
                <a:gd name="connsiteX20" fmla="*/ 4007 w 10045"/>
                <a:gd name="connsiteY20" fmla="*/ 1562 h 10026"/>
                <a:gd name="connsiteX21" fmla="*/ 3776 w 10045"/>
                <a:gd name="connsiteY21" fmla="*/ 1732 h 10026"/>
                <a:gd name="connsiteX22" fmla="*/ 3555 w 10045"/>
                <a:gd name="connsiteY22" fmla="*/ 1918 h 10026"/>
                <a:gd name="connsiteX23" fmla="*/ 3324 w 10045"/>
                <a:gd name="connsiteY23" fmla="*/ 2109 h 10026"/>
                <a:gd name="connsiteX24" fmla="*/ 3114 w 10045"/>
                <a:gd name="connsiteY24" fmla="*/ 2311 h 10026"/>
                <a:gd name="connsiteX25" fmla="*/ 2892 w 10045"/>
                <a:gd name="connsiteY25" fmla="*/ 2540 h 10026"/>
                <a:gd name="connsiteX26" fmla="*/ 2687 w 10045"/>
                <a:gd name="connsiteY26" fmla="*/ 2773 h 10026"/>
                <a:gd name="connsiteX27" fmla="*/ 2476 w 10045"/>
                <a:gd name="connsiteY27" fmla="*/ 3007 h 10026"/>
                <a:gd name="connsiteX28" fmla="*/ 2287 w 10045"/>
                <a:gd name="connsiteY28" fmla="*/ 3256 h 10026"/>
                <a:gd name="connsiteX29" fmla="*/ 2093 w 10045"/>
                <a:gd name="connsiteY29" fmla="*/ 3533 h 10026"/>
                <a:gd name="connsiteX30" fmla="*/ 1903 w 10045"/>
                <a:gd name="connsiteY30" fmla="*/ 3810 h 10026"/>
                <a:gd name="connsiteX31" fmla="*/ 1730 w 10045"/>
                <a:gd name="connsiteY31" fmla="*/ 4081 h 10026"/>
                <a:gd name="connsiteX32" fmla="*/ 1573 w 10045"/>
                <a:gd name="connsiteY32" fmla="*/ 4367 h 10026"/>
                <a:gd name="connsiteX33" fmla="*/ 1421 w 10045"/>
                <a:gd name="connsiteY33" fmla="*/ 4643 h 10026"/>
                <a:gd name="connsiteX34" fmla="*/ 1278 w 10045"/>
                <a:gd name="connsiteY34" fmla="*/ 4924 h 10026"/>
                <a:gd name="connsiteX35" fmla="*/ 1147 w 10045"/>
                <a:gd name="connsiteY35" fmla="*/ 5212 h 10026"/>
                <a:gd name="connsiteX36" fmla="*/ 1026 w 10045"/>
                <a:gd name="connsiteY36" fmla="*/ 5494 h 10026"/>
                <a:gd name="connsiteX37" fmla="*/ 904 w 10045"/>
                <a:gd name="connsiteY37" fmla="*/ 5780 h 10026"/>
                <a:gd name="connsiteX38" fmla="*/ 804 w 10045"/>
                <a:gd name="connsiteY38" fmla="*/ 6051 h 10026"/>
                <a:gd name="connsiteX39" fmla="*/ 704 w 10045"/>
                <a:gd name="connsiteY39" fmla="*/ 6328 h 10026"/>
                <a:gd name="connsiteX40" fmla="*/ 625 w 10045"/>
                <a:gd name="connsiteY40" fmla="*/ 6603 h 10026"/>
                <a:gd name="connsiteX41" fmla="*/ 547 w 10045"/>
                <a:gd name="connsiteY41" fmla="*/ 6864 h 10026"/>
                <a:gd name="connsiteX42" fmla="*/ 405 w 10045"/>
                <a:gd name="connsiteY42" fmla="*/ 7386 h 10026"/>
                <a:gd name="connsiteX43" fmla="*/ 295 w 10045"/>
                <a:gd name="connsiteY43" fmla="*/ 7873 h 10026"/>
                <a:gd name="connsiteX44" fmla="*/ 205 w 10045"/>
                <a:gd name="connsiteY44" fmla="*/ 8331 h 10026"/>
                <a:gd name="connsiteX45" fmla="*/ 131 w 10045"/>
                <a:gd name="connsiteY45" fmla="*/ 8735 h 10026"/>
                <a:gd name="connsiteX46" fmla="*/ 84 w 10045"/>
                <a:gd name="connsiteY46" fmla="*/ 9112 h 10026"/>
                <a:gd name="connsiteX47" fmla="*/ 42 w 10045"/>
                <a:gd name="connsiteY47" fmla="*/ 9430 h 10026"/>
                <a:gd name="connsiteX48" fmla="*/ 10 w 10045"/>
                <a:gd name="connsiteY48" fmla="*/ 9877 h 10026"/>
                <a:gd name="connsiteX49" fmla="*/ 0 w 10045"/>
                <a:gd name="connsiteY49" fmla="*/ 10026 h 10026"/>
                <a:gd name="connsiteX0" fmla="*/ 10045 w 10045"/>
                <a:gd name="connsiteY0" fmla="*/ 13 h 9989"/>
                <a:gd name="connsiteX1" fmla="*/ 9471 w 10045"/>
                <a:gd name="connsiteY1" fmla="*/ 11 h 9989"/>
                <a:gd name="connsiteX2" fmla="*/ 8929 w 10045"/>
                <a:gd name="connsiteY2" fmla="*/ 0 h 9989"/>
                <a:gd name="connsiteX3" fmla="*/ 8436 w 10045"/>
                <a:gd name="connsiteY3" fmla="*/ 53 h 9989"/>
                <a:gd name="connsiteX4" fmla="*/ 8114 w 10045"/>
                <a:gd name="connsiteY4" fmla="*/ 80 h 9989"/>
                <a:gd name="connsiteX5" fmla="*/ 7841 w 10045"/>
                <a:gd name="connsiteY5" fmla="*/ 111 h 9989"/>
                <a:gd name="connsiteX6" fmla="*/ 7568 w 10045"/>
                <a:gd name="connsiteY6" fmla="*/ 143 h 9989"/>
                <a:gd name="connsiteX7" fmla="*/ 7310 w 10045"/>
                <a:gd name="connsiteY7" fmla="*/ 181 h 9989"/>
                <a:gd name="connsiteX8" fmla="*/ 7037 w 10045"/>
                <a:gd name="connsiteY8" fmla="*/ 234 h 9989"/>
                <a:gd name="connsiteX9" fmla="*/ 6773 w 10045"/>
                <a:gd name="connsiteY9" fmla="*/ 293 h 9989"/>
                <a:gd name="connsiteX10" fmla="*/ 6505 w 10045"/>
                <a:gd name="connsiteY10" fmla="*/ 356 h 9989"/>
                <a:gd name="connsiteX11" fmla="*/ 6242 w 10045"/>
                <a:gd name="connsiteY11" fmla="*/ 425 h 9989"/>
                <a:gd name="connsiteX12" fmla="*/ 5990 w 10045"/>
                <a:gd name="connsiteY12" fmla="*/ 515 h 9989"/>
                <a:gd name="connsiteX13" fmla="*/ 5727 w 10045"/>
                <a:gd name="connsiteY13" fmla="*/ 611 h 9989"/>
                <a:gd name="connsiteX14" fmla="*/ 5475 w 10045"/>
                <a:gd name="connsiteY14" fmla="*/ 713 h 9989"/>
                <a:gd name="connsiteX15" fmla="*/ 5227 w 10045"/>
                <a:gd name="connsiteY15" fmla="*/ 824 h 9989"/>
                <a:gd name="connsiteX16" fmla="*/ 4974 w 10045"/>
                <a:gd name="connsiteY16" fmla="*/ 934 h 9989"/>
                <a:gd name="connsiteX17" fmla="*/ 4721 w 10045"/>
                <a:gd name="connsiteY17" fmla="*/ 1068 h 9989"/>
                <a:gd name="connsiteX18" fmla="*/ 4480 w 10045"/>
                <a:gd name="connsiteY18" fmla="*/ 1211 h 9989"/>
                <a:gd name="connsiteX19" fmla="*/ 4249 w 10045"/>
                <a:gd name="connsiteY19" fmla="*/ 1359 h 9989"/>
                <a:gd name="connsiteX20" fmla="*/ 4007 w 10045"/>
                <a:gd name="connsiteY20" fmla="*/ 1525 h 9989"/>
                <a:gd name="connsiteX21" fmla="*/ 3776 w 10045"/>
                <a:gd name="connsiteY21" fmla="*/ 1695 h 9989"/>
                <a:gd name="connsiteX22" fmla="*/ 3555 w 10045"/>
                <a:gd name="connsiteY22" fmla="*/ 1881 h 9989"/>
                <a:gd name="connsiteX23" fmla="*/ 3324 w 10045"/>
                <a:gd name="connsiteY23" fmla="*/ 2072 h 9989"/>
                <a:gd name="connsiteX24" fmla="*/ 3114 w 10045"/>
                <a:gd name="connsiteY24" fmla="*/ 2274 h 9989"/>
                <a:gd name="connsiteX25" fmla="*/ 2892 w 10045"/>
                <a:gd name="connsiteY25" fmla="*/ 2503 h 9989"/>
                <a:gd name="connsiteX26" fmla="*/ 2687 w 10045"/>
                <a:gd name="connsiteY26" fmla="*/ 2736 h 9989"/>
                <a:gd name="connsiteX27" fmla="*/ 2476 w 10045"/>
                <a:gd name="connsiteY27" fmla="*/ 2970 h 9989"/>
                <a:gd name="connsiteX28" fmla="*/ 2287 w 10045"/>
                <a:gd name="connsiteY28" fmla="*/ 3219 h 9989"/>
                <a:gd name="connsiteX29" fmla="*/ 2093 w 10045"/>
                <a:gd name="connsiteY29" fmla="*/ 3496 h 9989"/>
                <a:gd name="connsiteX30" fmla="*/ 1903 w 10045"/>
                <a:gd name="connsiteY30" fmla="*/ 3773 h 9989"/>
                <a:gd name="connsiteX31" fmla="*/ 1730 w 10045"/>
                <a:gd name="connsiteY31" fmla="*/ 4044 h 9989"/>
                <a:gd name="connsiteX32" fmla="*/ 1573 w 10045"/>
                <a:gd name="connsiteY32" fmla="*/ 4330 h 9989"/>
                <a:gd name="connsiteX33" fmla="*/ 1421 w 10045"/>
                <a:gd name="connsiteY33" fmla="*/ 4606 h 9989"/>
                <a:gd name="connsiteX34" fmla="*/ 1278 w 10045"/>
                <a:gd name="connsiteY34" fmla="*/ 4887 h 9989"/>
                <a:gd name="connsiteX35" fmla="*/ 1147 w 10045"/>
                <a:gd name="connsiteY35" fmla="*/ 5175 h 9989"/>
                <a:gd name="connsiteX36" fmla="*/ 1026 w 10045"/>
                <a:gd name="connsiteY36" fmla="*/ 5457 h 9989"/>
                <a:gd name="connsiteX37" fmla="*/ 904 w 10045"/>
                <a:gd name="connsiteY37" fmla="*/ 5743 h 9989"/>
                <a:gd name="connsiteX38" fmla="*/ 804 w 10045"/>
                <a:gd name="connsiteY38" fmla="*/ 6014 h 9989"/>
                <a:gd name="connsiteX39" fmla="*/ 704 w 10045"/>
                <a:gd name="connsiteY39" fmla="*/ 6291 h 9989"/>
                <a:gd name="connsiteX40" fmla="*/ 625 w 10045"/>
                <a:gd name="connsiteY40" fmla="*/ 6566 h 9989"/>
                <a:gd name="connsiteX41" fmla="*/ 547 w 10045"/>
                <a:gd name="connsiteY41" fmla="*/ 6827 h 9989"/>
                <a:gd name="connsiteX42" fmla="*/ 405 w 10045"/>
                <a:gd name="connsiteY42" fmla="*/ 7349 h 9989"/>
                <a:gd name="connsiteX43" fmla="*/ 295 w 10045"/>
                <a:gd name="connsiteY43" fmla="*/ 7836 h 9989"/>
                <a:gd name="connsiteX44" fmla="*/ 205 w 10045"/>
                <a:gd name="connsiteY44" fmla="*/ 8294 h 9989"/>
                <a:gd name="connsiteX45" fmla="*/ 131 w 10045"/>
                <a:gd name="connsiteY45" fmla="*/ 8698 h 9989"/>
                <a:gd name="connsiteX46" fmla="*/ 84 w 10045"/>
                <a:gd name="connsiteY46" fmla="*/ 9075 h 9989"/>
                <a:gd name="connsiteX47" fmla="*/ 42 w 10045"/>
                <a:gd name="connsiteY47" fmla="*/ 9393 h 9989"/>
                <a:gd name="connsiteX48" fmla="*/ 10 w 10045"/>
                <a:gd name="connsiteY48" fmla="*/ 9840 h 9989"/>
                <a:gd name="connsiteX49" fmla="*/ 0 w 10045"/>
                <a:gd name="connsiteY49" fmla="*/ 9989 h 9989"/>
                <a:gd name="connsiteX0" fmla="*/ 10000 w 10000"/>
                <a:gd name="connsiteY0" fmla="*/ 2 h 9989"/>
                <a:gd name="connsiteX1" fmla="*/ 9429 w 10000"/>
                <a:gd name="connsiteY1" fmla="*/ 0 h 9989"/>
                <a:gd name="connsiteX2" fmla="*/ 8889 w 10000"/>
                <a:gd name="connsiteY2" fmla="*/ 13 h 9989"/>
                <a:gd name="connsiteX3" fmla="*/ 8398 w 10000"/>
                <a:gd name="connsiteY3" fmla="*/ 42 h 9989"/>
                <a:gd name="connsiteX4" fmla="*/ 8078 w 10000"/>
                <a:gd name="connsiteY4" fmla="*/ 69 h 9989"/>
                <a:gd name="connsiteX5" fmla="*/ 7806 w 10000"/>
                <a:gd name="connsiteY5" fmla="*/ 100 h 9989"/>
                <a:gd name="connsiteX6" fmla="*/ 7534 w 10000"/>
                <a:gd name="connsiteY6" fmla="*/ 132 h 9989"/>
                <a:gd name="connsiteX7" fmla="*/ 7277 w 10000"/>
                <a:gd name="connsiteY7" fmla="*/ 170 h 9989"/>
                <a:gd name="connsiteX8" fmla="*/ 7005 w 10000"/>
                <a:gd name="connsiteY8" fmla="*/ 223 h 9989"/>
                <a:gd name="connsiteX9" fmla="*/ 6743 w 10000"/>
                <a:gd name="connsiteY9" fmla="*/ 282 h 9989"/>
                <a:gd name="connsiteX10" fmla="*/ 6476 w 10000"/>
                <a:gd name="connsiteY10" fmla="*/ 345 h 9989"/>
                <a:gd name="connsiteX11" fmla="*/ 6214 w 10000"/>
                <a:gd name="connsiteY11" fmla="*/ 414 h 9989"/>
                <a:gd name="connsiteX12" fmla="*/ 5963 w 10000"/>
                <a:gd name="connsiteY12" fmla="*/ 505 h 9989"/>
                <a:gd name="connsiteX13" fmla="*/ 5701 w 10000"/>
                <a:gd name="connsiteY13" fmla="*/ 601 h 9989"/>
                <a:gd name="connsiteX14" fmla="*/ 5450 w 10000"/>
                <a:gd name="connsiteY14" fmla="*/ 703 h 9989"/>
                <a:gd name="connsiteX15" fmla="*/ 5204 w 10000"/>
                <a:gd name="connsiteY15" fmla="*/ 814 h 9989"/>
                <a:gd name="connsiteX16" fmla="*/ 4952 w 10000"/>
                <a:gd name="connsiteY16" fmla="*/ 924 h 9989"/>
                <a:gd name="connsiteX17" fmla="*/ 4700 w 10000"/>
                <a:gd name="connsiteY17" fmla="*/ 1058 h 9989"/>
                <a:gd name="connsiteX18" fmla="*/ 4460 w 10000"/>
                <a:gd name="connsiteY18" fmla="*/ 1201 h 9989"/>
                <a:gd name="connsiteX19" fmla="*/ 4230 w 10000"/>
                <a:gd name="connsiteY19" fmla="*/ 1349 h 9989"/>
                <a:gd name="connsiteX20" fmla="*/ 3989 w 10000"/>
                <a:gd name="connsiteY20" fmla="*/ 1516 h 9989"/>
                <a:gd name="connsiteX21" fmla="*/ 3759 w 10000"/>
                <a:gd name="connsiteY21" fmla="*/ 1686 h 9989"/>
                <a:gd name="connsiteX22" fmla="*/ 3539 w 10000"/>
                <a:gd name="connsiteY22" fmla="*/ 1872 h 9989"/>
                <a:gd name="connsiteX23" fmla="*/ 3309 w 10000"/>
                <a:gd name="connsiteY23" fmla="*/ 2063 h 9989"/>
                <a:gd name="connsiteX24" fmla="*/ 3100 w 10000"/>
                <a:gd name="connsiteY24" fmla="*/ 2266 h 9989"/>
                <a:gd name="connsiteX25" fmla="*/ 2879 w 10000"/>
                <a:gd name="connsiteY25" fmla="*/ 2495 h 9989"/>
                <a:gd name="connsiteX26" fmla="*/ 2675 w 10000"/>
                <a:gd name="connsiteY26" fmla="*/ 2728 h 9989"/>
                <a:gd name="connsiteX27" fmla="*/ 2465 w 10000"/>
                <a:gd name="connsiteY27" fmla="*/ 2962 h 9989"/>
                <a:gd name="connsiteX28" fmla="*/ 2277 w 10000"/>
                <a:gd name="connsiteY28" fmla="*/ 3212 h 9989"/>
                <a:gd name="connsiteX29" fmla="*/ 2084 w 10000"/>
                <a:gd name="connsiteY29" fmla="*/ 3489 h 9989"/>
                <a:gd name="connsiteX30" fmla="*/ 1894 w 10000"/>
                <a:gd name="connsiteY30" fmla="*/ 3766 h 9989"/>
                <a:gd name="connsiteX31" fmla="*/ 1722 w 10000"/>
                <a:gd name="connsiteY31" fmla="*/ 4037 h 9989"/>
                <a:gd name="connsiteX32" fmla="*/ 1566 w 10000"/>
                <a:gd name="connsiteY32" fmla="*/ 4324 h 9989"/>
                <a:gd name="connsiteX33" fmla="*/ 1415 w 10000"/>
                <a:gd name="connsiteY33" fmla="*/ 4600 h 9989"/>
                <a:gd name="connsiteX34" fmla="*/ 1272 w 10000"/>
                <a:gd name="connsiteY34" fmla="*/ 4881 h 9989"/>
                <a:gd name="connsiteX35" fmla="*/ 1142 w 10000"/>
                <a:gd name="connsiteY35" fmla="*/ 5170 h 9989"/>
                <a:gd name="connsiteX36" fmla="*/ 1021 w 10000"/>
                <a:gd name="connsiteY36" fmla="*/ 5452 h 9989"/>
                <a:gd name="connsiteX37" fmla="*/ 900 w 10000"/>
                <a:gd name="connsiteY37" fmla="*/ 5738 h 9989"/>
                <a:gd name="connsiteX38" fmla="*/ 800 w 10000"/>
                <a:gd name="connsiteY38" fmla="*/ 6010 h 9989"/>
                <a:gd name="connsiteX39" fmla="*/ 701 w 10000"/>
                <a:gd name="connsiteY39" fmla="*/ 6287 h 9989"/>
                <a:gd name="connsiteX40" fmla="*/ 622 w 10000"/>
                <a:gd name="connsiteY40" fmla="*/ 6562 h 9989"/>
                <a:gd name="connsiteX41" fmla="*/ 545 w 10000"/>
                <a:gd name="connsiteY41" fmla="*/ 6824 h 9989"/>
                <a:gd name="connsiteX42" fmla="*/ 403 w 10000"/>
                <a:gd name="connsiteY42" fmla="*/ 7346 h 9989"/>
                <a:gd name="connsiteX43" fmla="*/ 294 w 10000"/>
                <a:gd name="connsiteY43" fmla="*/ 7834 h 9989"/>
                <a:gd name="connsiteX44" fmla="*/ 204 w 10000"/>
                <a:gd name="connsiteY44" fmla="*/ 8292 h 9989"/>
                <a:gd name="connsiteX45" fmla="*/ 130 w 10000"/>
                <a:gd name="connsiteY45" fmla="*/ 8697 h 9989"/>
                <a:gd name="connsiteX46" fmla="*/ 84 w 10000"/>
                <a:gd name="connsiteY46" fmla="*/ 9074 h 9989"/>
                <a:gd name="connsiteX47" fmla="*/ 42 w 10000"/>
                <a:gd name="connsiteY47" fmla="*/ 9392 h 9989"/>
                <a:gd name="connsiteX48" fmla="*/ 10 w 10000"/>
                <a:gd name="connsiteY48" fmla="*/ 9840 h 9989"/>
                <a:gd name="connsiteX49" fmla="*/ 0 w 10000"/>
                <a:gd name="connsiteY49" fmla="*/ 9989 h 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000" h="9989">
                  <a:moveTo>
                    <a:pt x="10000" y="2"/>
                  </a:moveTo>
                  <a:lnTo>
                    <a:pt x="9429" y="0"/>
                  </a:lnTo>
                  <a:lnTo>
                    <a:pt x="8889" y="13"/>
                  </a:lnTo>
                  <a:lnTo>
                    <a:pt x="8398" y="42"/>
                  </a:lnTo>
                  <a:lnTo>
                    <a:pt x="8078" y="69"/>
                  </a:lnTo>
                  <a:lnTo>
                    <a:pt x="7806" y="100"/>
                  </a:lnTo>
                  <a:lnTo>
                    <a:pt x="7534" y="132"/>
                  </a:lnTo>
                  <a:lnTo>
                    <a:pt x="7277" y="170"/>
                  </a:lnTo>
                  <a:lnTo>
                    <a:pt x="7005" y="223"/>
                  </a:lnTo>
                  <a:lnTo>
                    <a:pt x="6743" y="282"/>
                  </a:lnTo>
                  <a:lnTo>
                    <a:pt x="6476" y="345"/>
                  </a:lnTo>
                  <a:lnTo>
                    <a:pt x="6214" y="414"/>
                  </a:lnTo>
                  <a:lnTo>
                    <a:pt x="5963" y="505"/>
                  </a:lnTo>
                  <a:lnTo>
                    <a:pt x="5701" y="601"/>
                  </a:lnTo>
                  <a:lnTo>
                    <a:pt x="5450" y="703"/>
                  </a:lnTo>
                  <a:lnTo>
                    <a:pt x="5204" y="814"/>
                  </a:lnTo>
                  <a:lnTo>
                    <a:pt x="4952" y="924"/>
                  </a:lnTo>
                  <a:lnTo>
                    <a:pt x="4700" y="1058"/>
                  </a:lnTo>
                  <a:lnTo>
                    <a:pt x="4460" y="1201"/>
                  </a:lnTo>
                  <a:lnTo>
                    <a:pt x="4230" y="1349"/>
                  </a:lnTo>
                  <a:lnTo>
                    <a:pt x="3989" y="1516"/>
                  </a:lnTo>
                  <a:lnTo>
                    <a:pt x="3759" y="1686"/>
                  </a:lnTo>
                  <a:lnTo>
                    <a:pt x="3539" y="1872"/>
                  </a:lnTo>
                  <a:lnTo>
                    <a:pt x="3309" y="2063"/>
                  </a:lnTo>
                  <a:lnTo>
                    <a:pt x="3100" y="2266"/>
                  </a:lnTo>
                  <a:lnTo>
                    <a:pt x="2879" y="2495"/>
                  </a:lnTo>
                  <a:lnTo>
                    <a:pt x="2675" y="2728"/>
                  </a:lnTo>
                  <a:lnTo>
                    <a:pt x="2465" y="2962"/>
                  </a:lnTo>
                  <a:cubicBezTo>
                    <a:pt x="2402" y="3045"/>
                    <a:pt x="2340" y="3129"/>
                    <a:pt x="2277" y="3212"/>
                  </a:cubicBezTo>
                  <a:cubicBezTo>
                    <a:pt x="2212" y="3304"/>
                    <a:pt x="2148" y="3397"/>
                    <a:pt x="2084" y="3489"/>
                  </a:cubicBezTo>
                  <a:lnTo>
                    <a:pt x="1894" y="3766"/>
                  </a:lnTo>
                  <a:cubicBezTo>
                    <a:pt x="1837" y="3856"/>
                    <a:pt x="1780" y="3947"/>
                    <a:pt x="1722" y="4037"/>
                  </a:cubicBezTo>
                  <a:lnTo>
                    <a:pt x="1566" y="4324"/>
                  </a:lnTo>
                  <a:cubicBezTo>
                    <a:pt x="1515" y="4416"/>
                    <a:pt x="1465" y="4508"/>
                    <a:pt x="1415" y="4600"/>
                  </a:cubicBezTo>
                  <a:lnTo>
                    <a:pt x="1272" y="4881"/>
                  </a:lnTo>
                  <a:cubicBezTo>
                    <a:pt x="1228" y="4977"/>
                    <a:pt x="1186" y="5075"/>
                    <a:pt x="1142" y="5170"/>
                  </a:cubicBezTo>
                  <a:cubicBezTo>
                    <a:pt x="1102" y="5264"/>
                    <a:pt x="1061" y="5358"/>
                    <a:pt x="1021" y="5452"/>
                  </a:cubicBezTo>
                  <a:cubicBezTo>
                    <a:pt x="981" y="5547"/>
                    <a:pt x="940" y="5643"/>
                    <a:pt x="900" y="5738"/>
                  </a:cubicBezTo>
                  <a:cubicBezTo>
                    <a:pt x="867" y="5829"/>
                    <a:pt x="834" y="5920"/>
                    <a:pt x="800" y="6010"/>
                  </a:cubicBezTo>
                  <a:cubicBezTo>
                    <a:pt x="768" y="6103"/>
                    <a:pt x="734" y="6194"/>
                    <a:pt x="701" y="6287"/>
                  </a:cubicBezTo>
                  <a:cubicBezTo>
                    <a:pt x="675" y="6378"/>
                    <a:pt x="648" y="6471"/>
                    <a:pt x="622" y="6562"/>
                  </a:cubicBezTo>
                  <a:cubicBezTo>
                    <a:pt x="596" y="6649"/>
                    <a:pt x="570" y="6737"/>
                    <a:pt x="545" y="6824"/>
                  </a:cubicBezTo>
                  <a:cubicBezTo>
                    <a:pt x="498" y="6998"/>
                    <a:pt x="450" y="7172"/>
                    <a:pt x="403" y="7346"/>
                  </a:cubicBezTo>
                  <a:cubicBezTo>
                    <a:pt x="366" y="7508"/>
                    <a:pt x="331" y="7670"/>
                    <a:pt x="294" y="7834"/>
                  </a:cubicBezTo>
                  <a:cubicBezTo>
                    <a:pt x="263" y="7987"/>
                    <a:pt x="234" y="8140"/>
                    <a:pt x="204" y="8292"/>
                  </a:cubicBezTo>
                  <a:cubicBezTo>
                    <a:pt x="179" y="8426"/>
                    <a:pt x="155" y="8562"/>
                    <a:pt x="130" y="8697"/>
                  </a:cubicBezTo>
                  <a:cubicBezTo>
                    <a:pt x="114" y="8823"/>
                    <a:pt x="100" y="8949"/>
                    <a:pt x="84" y="9074"/>
                  </a:cubicBezTo>
                  <a:cubicBezTo>
                    <a:pt x="70" y="9180"/>
                    <a:pt x="56" y="9285"/>
                    <a:pt x="42" y="9392"/>
                  </a:cubicBezTo>
                  <a:cubicBezTo>
                    <a:pt x="31" y="9542"/>
                    <a:pt x="21" y="9690"/>
                    <a:pt x="10" y="9840"/>
                  </a:cubicBezTo>
                  <a:cubicBezTo>
                    <a:pt x="7" y="9889"/>
                    <a:pt x="3" y="9939"/>
                    <a:pt x="0" y="9989"/>
                  </a:cubicBezTo>
                </a:path>
              </a:pathLst>
            </a:custGeom>
            <a:noFill/>
            <a:ln w="50800" cap="rnd" cmpd="sng">
              <a:solidFill>
                <a:srgbClr val="00B05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371718" name="Freeform 6"/>
            <p:cNvSpPr>
              <a:spLocks/>
            </p:cNvSpPr>
            <p:nvPr/>
          </p:nvSpPr>
          <p:spPr bwMode="auto">
            <a:xfrm>
              <a:off x="930570" y="2841651"/>
              <a:ext cx="2822576" cy="1982728"/>
            </a:xfrm>
            <a:custGeom>
              <a:avLst/>
              <a:gdLst>
                <a:gd name="connsiteX0" fmla="*/ 0 w 9995"/>
                <a:gd name="connsiteY0" fmla="*/ 9988 h 9988"/>
                <a:gd name="connsiteX1" fmla="*/ 21 w 9995"/>
                <a:gd name="connsiteY1" fmla="*/ 9855 h 9988"/>
                <a:gd name="connsiteX2" fmla="*/ 100 w 9995"/>
                <a:gd name="connsiteY2" fmla="*/ 9480 h 9988"/>
                <a:gd name="connsiteX3" fmla="*/ 231 w 9995"/>
                <a:gd name="connsiteY3" fmla="*/ 8912 h 9988"/>
                <a:gd name="connsiteX4" fmla="*/ 440 w 9995"/>
                <a:gd name="connsiteY4" fmla="*/ 8162 h 9988"/>
                <a:gd name="connsiteX5" fmla="*/ 572 w 9995"/>
                <a:gd name="connsiteY5" fmla="*/ 7751 h 9988"/>
                <a:gd name="connsiteX6" fmla="*/ 724 w 9995"/>
                <a:gd name="connsiteY6" fmla="*/ 7316 h 9988"/>
                <a:gd name="connsiteX7" fmla="*/ 891 w 9995"/>
                <a:gd name="connsiteY7" fmla="*/ 6868 h 9988"/>
                <a:gd name="connsiteX8" fmla="*/ 1080 w 9995"/>
                <a:gd name="connsiteY8" fmla="*/ 6385 h 9988"/>
                <a:gd name="connsiteX9" fmla="*/ 1295 w 9995"/>
                <a:gd name="connsiteY9" fmla="*/ 5901 h 9988"/>
                <a:gd name="connsiteX10" fmla="*/ 1536 w 9995"/>
                <a:gd name="connsiteY10" fmla="*/ 5417 h 9988"/>
                <a:gd name="connsiteX11" fmla="*/ 1793 w 9995"/>
                <a:gd name="connsiteY11" fmla="*/ 4921 h 9988"/>
                <a:gd name="connsiteX12" fmla="*/ 2077 w 9995"/>
                <a:gd name="connsiteY12" fmla="*/ 4462 h 9988"/>
                <a:gd name="connsiteX13" fmla="*/ 2375 w 9995"/>
                <a:gd name="connsiteY13" fmla="*/ 4002 h 9988"/>
                <a:gd name="connsiteX14" fmla="*/ 2690 w 9995"/>
                <a:gd name="connsiteY14" fmla="*/ 3543 h 9988"/>
                <a:gd name="connsiteX15" fmla="*/ 3020 w 9995"/>
                <a:gd name="connsiteY15" fmla="*/ 3096 h 9988"/>
                <a:gd name="connsiteX16" fmla="*/ 3372 w 9995"/>
                <a:gd name="connsiteY16" fmla="*/ 2684 h 9988"/>
                <a:gd name="connsiteX17" fmla="*/ 3734 w 9995"/>
                <a:gd name="connsiteY17" fmla="*/ 2285 h 9988"/>
                <a:gd name="connsiteX18" fmla="*/ 4122 w 9995"/>
                <a:gd name="connsiteY18" fmla="*/ 1923 h 9988"/>
                <a:gd name="connsiteX19" fmla="*/ 4546 w 9995"/>
                <a:gd name="connsiteY19" fmla="*/ 1572 h 9988"/>
                <a:gd name="connsiteX20" fmla="*/ 4987 w 9995"/>
                <a:gd name="connsiteY20" fmla="*/ 1270 h 9988"/>
                <a:gd name="connsiteX21" fmla="*/ 5469 w 9995"/>
                <a:gd name="connsiteY21" fmla="*/ 967 h 9988"/>
                <a:gd name="connsiteX22" fmla="*/ 5978 w 9995"/>
                <a:gd name="connsiteY22" fmla="*/ 713 h 9988"/>
                <a:gd name="connsiteX23" fmla="*/ 6251 w 9995"/>
                <a:gd name="connsiteY23" fmla="*/ 605 h 9988"/>
                <a:gd name="connsiteX24" fmla="*/ 6833 w 9995"/>
                <a:gd name="connsiteY24" fmla="*/ 411 h 9988"/>
                <a:gd name="connsiteX25" fmla="*/ 7137 w 9995"/>
                <a:gd name="connsiteY25" fmla="*/ 326 h 9988"/>
                <a:gd name="connsiteX26" fmla="*/ 7446 w 9995"/>
                <a:gd name="connsiteY26" fmla="*/ 254 h 9988"/>
                <a:gd name="connsiteX27" fmla="*/ 7777 w 9995"/>
                <a:gd name="connsiteY27" fmla="*/ 181 h 9988"/>
                <a:gd name="connsiteX28" fmla="*/ 8107 w 9995"/>
                <a:gd name="connsiteY28" fmla="*/ 121 h 9988"/>
                <a:gd name="connsiteX29" fmla="*/ 8458 w 9995"/>
                <a:gd name="connsiteY29" fmla="*/ 73 h 9988"/>
                <a:gd name="connsiteX30" fmla="*/ 8831 w 9995"/>
                <a:gd name="connsiteY30" fmla="*/ 48 h 9988"/>
                <a:gd name="connsiteX31" fmla="*/ 9203 w 9995"/>
                <a:gd name="connsiteY31" fmla="*/ 24 h 9988"/>
                <a:gd name="connsiteX32" fmla="*/ 9591 w 9995"/>
                <a:gd name="connsiteY32" fmla="*/ 0 h 9988"/>
                <a:gd name="connsiteX33" fmla="*/ 9995 w 9995"/>
                <a:gd name="connsiteY33" fmla="*/ 0 h 9988"/>
                <a:gd name="connsiteX0" fmla="*/ 0 w 10000"/>
                <a:gd name="connsiteY0" fmla="*/ 10000 h 10000"/>
                <a:gd name="connsiteX1" fmla="*/ 21 w 10000"/>
                <a:gd name="connsiteY1" fmla="*/ 9867 h 10000"/>
                <a:gd name="connsiteX2" fmla="*/ 100 w 10000"/>
                <a:gd name="connsiteY2" fmla="*/ 9491 h 10000"/>
                <a:gd name="connsiteX3" fmla="*/ 231 w 10000"/>
                <a:gd name="connsiteY3" fmla="*/ 8923 h 10000"/>
                <a:gd name="connsiteX4" fmla="*/ 440 w 10000"/>
                <a:gd name="connsiteY4" fmla="*/ 8172 h 10000"/>
                <a:gd name="connsiteX5" fmla="*/ 572 w 10000"/>
                <a:gd name="connsiteY5" fmla="*/ 7760 h 10000"/>
                <a:gd name="connsiteX6" fmla="*/ 724 w 10000"/>
                <a:gd name="connsiteY6" fmla="*/ 7325 h 10000"/>
                <a:gd name="connsiteX7" fmla="*/ 891 w 10000"/>
                <a:gd name="connsiteY7" fmla="*/ 6876 h 10000"/>
                <a:gd name="connsiteX8" fmla="*/ 1081 w 10000"/>
                <a:gd name="connsiteY8" fmla="*/ 6393 h 10000"/>
                <a:gd name="connsiteX9" fmla="*/ 1296 w 10000"/>
                <a:gd name="connsiteY9" fmla="*/ 5908 h 10000"/>
                <a:gd name="connsiteX10" fmla="*/ 1537 w 10000"/>
                <a:gd name="connsiteY10" fmla="*/ 5424 h 10000"/>
                <a:gd name="connsiteX11" fmla="*/ 1794 w 10000"/>
                <a:gd name="connsiteY11" fmla="*/ 4927 h 10000"/>
                <a:gd name="connsiteX12" fmla="*/ 2078 w 10000"/>
                <a:gd name="connsiteY12" fmla="*/ 4467 h 10000"/>
                <a:gd name="connsiteX13" fmla="*/ 2376 w 10000"/>
                <a:gd name="connsiteY13" fmla="*/ 4007 h 10000"/>
                <a:gd name="connsiteX14" fmla="*/ 2691 w 10000"/>
                <a:gd name="connsiteY14" fmla="*/ 3547 h 10000"/>
                <a:gd name="connsiteX15" fmla="*/ 3022 w 10000"/>
                <a:gd name="connsiteY15" fmla="*/ 3100 h 10000"/>
                <a:gd name="connsiteX16" fmla="*/ 3374 w 10000"/>
                <a:gd name="connsiteY16" fmla="*/ 2687 h 10000"/>
                <a:gd name="connsiteX17" fmla="*/ 3736 w 10000"/>
                <a:gd name="connsiteY17" fmla="*/ 2288 h 10000"/>
                <a:gd name="connsiteX18" fmla="*/ 4124 w 10000"/>
                <a:gd name="connsiteY18" fmla="*/ 1925 h 10000"/>
                <a:gd name="connsiteX19" fmla="*/ 4548 w 10000"/>
                <a:gd name="connsiteY19" fmla="*/ 1574 h 10000"/>
                <a:gd name="connsiteX20" fmla="*/ 4989 w 10000"/>
                <a:gd name="connsiteY20" fmla="*/ 1272 h 10000"/>
                <a:gd name="connsiteX21" fmla="*/ 5472 w 10000"/>
                <a:gd name="connsiteY21" fmla="*/ 968 h 10000"/>
                <a:gd name="connsiteX22" fmla="*/ 5981 w 10000"/>
                <a:gd name="connsiteY22" fmla="*/ 714 h 10000"/>
                <a:gd name="connsiteX23" fmla="*/ 6254 w 10000"/>
                <a:gd name="connsiteY23" fmla="*/ 606 h 10000"/>
                <a:gd name="connsiteX24" fmla="*/ 7141 w 10000"/>
                <a:gd name="connsiteY24" fmla="*/ 326 h 10000"/>
                <a:gd name="connsiteX25" fmla="*/ 7450 w 10000"/>
                <a:gd name="connsiteY25" fmla="*/ 254 h 10000"/>
                <a:gd name="connsiteX26" fmla="*/ 7781 w 10000"/>
                <a:gd name="connsiteY26" fmla="*/ 181 h 10000"/>
                <a:gd name="connsiteX27" fmla="*/ 8111 w 10000"/>
                <a:gd name="connsiteY27" fmla="*/ 121 h 10000"/>
                <a:gd name="connsiteX28" fmla="*/ 8462 w 10000"/>
                <a:gd name="connsiteY28" fmla="*/ 73 h 10000"/>
                <a:gd name="connsiteX29" fmla="*/ 8835 w 10000"/>
                <a:gd name="connsiteY29" fmla="*/ 48 h 10000"/>
                <a:gd name="connsiteX30" fmla="*/ 9208 w 10000"/>
                <a:gd name="connsiteY30" fmla="*/ 24 h 10000"/>
                <a:gd name="connsiteX31" fmla="*/ 9596 w 10000"/>
                <a:gd name="connsiteY31" fmla="*/ 0 h 10000"/>
                <a:gd name="connsiteX32" fmla="*/ 10000 w 10000"/>
                <a:gd name="connsiteY32" fmla="*/ 0 h 10000"/>
                <a:gd name="connsiteX0" fmla="*/ 0 w 9596"/>
                <a:gd name="connsiteY0" fmla="*/ 10000 h 10000"/>
                <a:gd name="connsiteX1" fmla="*/ 21 w 9596"/>
                <a:gd name="connsiteY1" fmla="*/ 9867 h 10000"/>
                <a:gd name="connsiteX2" fmla="*/ 100 w 9596"/>
                <a:gd name="connsiteY2" fmla="*/ 9491 h 10000"/>
                <a:gd name="connsiteX3" fmla="*/ 231 w 9596"/>
                <a:gd name="connsiteY3" fmla="*/ 8923 h 10000"/>
                <a:gd name="connsiteX4" fmla="*/ 440 w 9596"/>
                <a:gd name="connsiteY4" fmla="*/ 8172 h 10000"/>
                <a:gd name="connsiteX5" fmla="*/ 572 w 9596"/>
                <a:gd name="connsiteY5" fmla="*/ 7760 h 10000"/>
                <a:gd name="connsiteX6" fmla="*/ 724 w 9596"/>
                <a:gd name="connsiteY6" fmla="*/ 7325 h 10000"/>
                <a:gd name="connsiteX7" fmla="*/ 891 w 9596"/>
                <a:gd name="connsiteY7" fmla="*/ 6876 h 10000"/>
                <a:gd name="connsiteX8" fmla="*/ 1081 w 9596"/>
                <a:gd name="connsiteY8" fmla="*/ 6393 h 10000"/>
                <a:gd name="connsiteX9" fmla="*/ 1296 w 9596"/>
                <a:gd name="connsiteY9" fmla="*/ 5908 h 10000"/>
                <a:gd name="connsiteX10" fmla="*/ 1537 w 9596"/>
                <a:gd name="connsiteY10" fmla="*/ 5424 h 10000"/>
                <a:gd name="connsiteX11" fmla="*/ 1794 w 9596"/>
                <a:gd name="connsiteY11" fmla="*/ 4927 h 10000"/>
                <a:gd name="connsiteX12" fmla="*/ 2078 w 9596"/>
                <a:gd name="connsiteY12" fmla="*/ 4467 h 10000"/>
                <a:gd name="connsiteX13" fmla="*/ 2376 w 9596"/>
                <a:gd name="connsiteY13" fmla="*/ 4007 h 10000"/>
                <a:gd name="connsiteX14" fmla="*/ 2691 w 9596"/>
                <a:gd name="connsiteY14" fmla="*/ 3547 h 10000"/>
                <a:gd name="connsiteX15" fmla="*/ 3022 w 9596"/>
                <a:gd name="connsiteY15" fmla="*/ 3100 h 10000"/>
                <a:gd name="connsiteX16" fmla="*/ 3374 w 9596"/>
                <a:gd name="connsiteY16" fmla="*/ 2687 h 10000"/>
                <a:gd name="connsiteX17" fmla="*/ 3736 w 9596"/>
                <a:gd name="connsiteY17" fmla="*/ 2288 h 10000"/>
                <a:gd name="connsiteX18" fmla="*/ 4124 w 9596"/>
                <a:gd name="connsiteY18" fmla="*/ 1925 h 10000"/>
                <a:gd name="connsiteX19" fmla="*/ 4548 w 9596"/>
                <a:gd name="connsiteY19" fmla="*/ 1574 h 10000"/>
                <a:gd name="connsiteX20" fmla="*/ 4989 w 9596"/>
                <a:gd name="connsiteY20" fmla="*/ 1272 h 10000"/>
                <a:gd name="connsiteX21" fmla="*/ 5472 w 9596"/>
                <a:gd name="connsiteY21" fmla="*/ 968 h 10000"/>
                <a:gd name="connsiteX22" fmla="*/ 5981 w 9596"/>
                <a:gd name="connsiteY22" fmla="*/ 714 h 10000"/>
                <a:gd name="connsiteX23" fmla="*/ 6254 w 9596"/>
                <a:gd name="connsiteY23" fmla="*/ 606 h 10000"/>
                <a:gd name="connsiteX24" fmla="*/ 7141 w 9596"/>
                <a:gd name="connsiteY24" fmla="*/ 326 h 10000"/>
                <a:gd name="connsiteX25" fmla="*/ 7450 w 9596"/>
                <a:gd name="connsiteY25" fmla="*/ 254 h 10000"/>
                <a:gd name="connsiteX26" fmla="*/ 7781 w 9596"/>
                <a:gd name="connsiteY26" fmla="*/ 181 h 10000"/>
                <a:gd name="connsiteX27" fmla="*/ 8111 w 9596"/>
                <a:gd name="connsiteY27" fmla="*/ 121 h 10000"/>
                <a:gd name="connsiteX28" fmla="*/ 8462 w 9596"/>
                <a:gd name="connsiteY28" fmla="*/ 73 h 10000"/>
                <a:gd name="connsiteX29" fmla="*/ 8835 w 9596"/>
                <a:gd name="connsiteY29" fmla="*/ 48 h 10000"/>
                <a:gd name="connsiteX30" fmla="*/ 9208 w 9596"/>
                <a:gd name="connsiteY30" fmla="*/ 24 h 10000"/>
                <a:gd name="connsiteX31" fmla="*/ 9596 w 9596"/>
                <a:gd name="connsiteY31" fmla="*/ 0 h 10000"/>
                <a:gd name="connsiteX0" fmla="*/ 0 w 9596"/>
                <a:gd name="connsiteY0" fmla="*/ 9976 h 9976"/>
                <a:gd name="connsiteX1" fmla="*/ 22 w 9596"/>
                <a:gd name="connsiteY1" fmla="*/ 9843 h 9976"/>
                <a:gd name="connsiteX2" fmla="*/ 104 w 9596"/>
                <a:gd name="connsiteY2" fmla="*/ 9467 h 9976"/>
                <a:gd name="connsiteX3" fmla="*/ 241 w 9596"/>
                <a:gd name="connsiteY3" fmla="*/ 8899 h 9976"/>
                <a:gd name="connsiteX4" fmla="*/ 459 w 9596"/>
                <a:gd name="connsiteY4" fmla="*/ 8148 h 9976"/>
                <a:gd name="connsiteX5" fmla="*/ 596 w 9596"/>
                <a:gd name="connsiteY5" fmla="*/ 7736 h 9976"/>
                <a:gd name="connsiteX6" fmla="*/ 754 w 9596"/>
                <a:gd name="connsiteY6" fmla="*/ 7301 h 9976"/>
                <a:gd name="connsiteX7" fmla="*/ 929 w 9596"/>
                <a:gd name="connsiteY7" fmla="*/ 6852 h 9976"/>
                <a:gd name="connsiteX8" fmla="*/ 1127 w 9596"/>
                <a:gd name="connsiteY8" fmla="*/ 6369 h 9976"/>
                <a:gd name="connsiteX9" fmla="*/ 1351 w 9596"/>
                <a:gd name="connsiteY9" fmla="*/ 5884 h 9976"/>
                <a:gd name="connsiteX10" fmla="*/ 1602 w 9596"/>
                <a:gd name="connsiteY10" fmla="*/ 5400 h 9976"/>
                <a:gd name="connsiteX11" fmla="*/ 1870 w 9596"/>
                <a:gd name="connsiteY11" fmla="*/ 4903 h 9976"/>
                <a:gd name="connsiteX12" fmla="*/ 2165 w 9596"/>
                <a:gd name="connsiteY12" fmla="*/ 4443 h 9976"/>
                <a:gd name="connsiteX13" fmla="*/ 2476 w 9596"/>
                <a:gd name="connsiteY13" fmla="*/ 3983 h 9976"/>
                <a:gd name="connsiteX14" fmla="*/ 2804 w 9596"/>
                <a:gd name="connsiteY14" fmla="*/ 3523 h 9976"/>
                <a:gd name="connsiteX15" fmla="*/ 3149 w 9596"/>
                <a:gd name="connsiteY15" fmla="*/ 3076 h 9976"/>
                <a:gd name="connsiteX16" fmla="*/ 3516 w 9596"/>
                <a:gd name="connsiteY16" fmla="*/ 2663 h 9976"/>
                <a:gd name="connsiteX17" fmla="*/ 3893 w 9596"/>
                <a:gd name="connsiteY17" fmla="*/ 2264 h 9976"/>
                <a:gd name="connsiteX18" fmla="*/ 4298 w 9596"/>
                <a:gd name="connsiteY18" fmla="*/ 1901 h 9976"/>
                <a:gd name="connsiteX19" fmla="*/ 4739 w 9596"/>
                <a:gd name="connsiteY19" fmla="*/ 1550 h 9976"/>
                <a:gd name="connsiteX20" fmla="*/ 5199 w 9596"/>
                <a:gd name="connsiteY20" fmla="*/ 1248 h 9976"/>
                <a:gd name="connsiteX21" fmla="*/ 5702 w 9596"/>
                <a:gd name="connsiteY21" fmla="*/ 944 h 9976"/>
                <a:gd name="connsiteX22" fmla="*/ 6233 w 9596"/>
                <a:gd name="connsiteY22" fmla="*/ 690 h 9976"/>
                <a:gd name="connsiteX23" fmla="*/ 6517 w 9596"/>
                <a:gd name="connsiteY23" fmla="*/ 582 h 9976"/>
                <a:gd name="connsiteX24" fmla="*/ 7442 w 9596"/>
                <a:gd name="connsiteY24" fmla="*/ 302 h 9976"/>
                <a:gd name="connsiteX25" fmla="*/ 7764 w 9596"/>
                <a:gd name="connsiteY25" fmla="*/ 230 h 9976"/>
                <a:gd name="connsiteX26" fmla="*/ 8109 w 9596"/>
                <a:gd name="connsiteY26" fmla="*/ 157 h 9976"/>
                <a:gd name="connsiteX27" fmla="*/ 8452 w 9596"/>
                <a:gd name="connsiteY27" fmla="*/ 97 h 9976"/>
                <a:gd name="connsiteX28" fmla="*/ 8818 w 9596"/>
                <a:gd name="connsiteY28" fmla="*/ 49 h 9976"/>
                <a:gd name="connsiteX29" fmla="*/ 9207 w 9596"/>
                <a:gd name="connsiteY29" fmla="*/ 24 h 9976"/>
                <a:gd name="connsiteX30" fmla="*/ 9596 w 9596"/>
                <a:gd name="connsiteY30" fmla="*/ 0 h 9976"/>
                <a:gd name="connsiteX0" fmla="*/ 0 w 9595"/>
                <a:gd name="connsiteY0" fmla="*/ 9976 h 9976"/>
                <a:gd name="connsiteX1" fmla="*/ 23 w 9595"/>
                <a:gd name="connsiteY1" fmla="*/ 9843 h 9976"/>
                <a:gd name="connsiteX2" fmla="*/ 108 w 9595"/>
                <a:gd name="connsiteY2" fmla="*/ 9466 h 9976"/>
                <a:gd name="connsiteX3" fmla="*/ 251 w 9595"/>
                <a:gd name="connsiteY3" fmla="*/ 8896 h 9976"/>
                <a:gd name="connsiteX4" fmla="*/ 478 w 9595"/>
                <a:gd name="connsiteY4" fmla="*/ 8144 h 9976"/>
                <a:gd name="connsiteX5" fmla="*/ 621 w 9595"/>
                <a:gd name="connsiteY5" fmla="*/ 7731 h 9976"/>
                <a:gd name="connsiteX6" fmla="*/ 786 w 9595"/>
                <a:gd name="connsiteY6" fmla="*/ 7295 h 9976"/>
                <a:gd name="connsiteX7" fmla="*/ 968 w 9595"/>
                <a:gd name="connsiteY7" fmla="*/ 6844 h 9976"/>
                <a:gd name="connsiteX8" fmla="*/ 1174 w 9595"/>
                <a:gd name="connsiteY8" fmla="*/ 6360 h 9976"/>
                <a:gd name="connsiteX9" fmla="*/ 1408 w 9595"/>
                <a:gd name="connsiteY9" fmla="*/ 5874 h 9976"/>
                <a:gd name="connsiteX10" fmla="*/ 1669 w 9595"/>
                <a:gd name="connsiteY10" fmla="*/ 5389 h 9976"/>
                <a:gd name="connsiteX11" fmla="*/ 1949 w 9595"/>
                <a:gd name="connsiteY11" fmla="*/ 4891 h 9976"/>
                <a:gd name="connsiteX12" fmla="*/ 2256 w 9595"/>
                <a:gd name="connsiteY12" fmla="*/ 4430 h 9976"/>
                <a:gd name="connsiteX13" fmla="*/ 2580 w 9595"/>
                <a:gd name="connsiteY13" fmla="*/ 3969 h 9976"/>
                <a:gd name="connsiteX14" fmla="*/ 2922 w 9595"/>
                <a:gd name="connsiteY14" fmla="*/ 3507 h 9976"/>
                <a:gd name="connsiteX15" fmla="*/ 3282 w 9595"/>
                <a:gd name="connsiteY15" fmla="*/ 3059 h 9976"/>
                <a:gd name="connsiteX16" fmla="*/ 3664 w 9595"/>
                <a:gd name="connsiteY16" fmla="*/ 2645 h 9976"/>
                <a:gd name="connsiteX17" fmla="*/ 4057 w 9595"/>
                <a:gd name="connsiteY17" fmla="*/ 2245 h 9976"/>
                <a:gd name="connsiteX18" fmla="*/ 4479 w 9595"/>
                <a:gd name="connsiteY18" fmla="*/ 1882 h 9976"/>
                <a:gd name="connsiteX19" fmla="*/ 4939 w 9595"/>
                <a:gd name="connsiteY19" fmla="*/ 1530 h 9976"/>
                <a:gd name="connsiteX20" fmla="*/ 5418 w 9595"/>
                <a:gd name="connsiteY20" fmla="*/ 1227 h 9976"/>
                <a:gd name="connsiteX21" fmla="*/ 5942 w 9595"/>
                <a:gd name="connsiteY21" fmla="*/ 922 h 9976"/>
                <a:gd name="connsiteX22" fmla="*/ 6495 w 9595"/>
                <a:gd name="connsiteY22" fmla="*/ 668 h 9976"/>
                <a:gd name="connsiteX23" fmla="*/ 6791 w 9595"/>
                <a:gd name="connsiteY23" fmla="*/ 559 h 9976"/>
                <a:gd name="connsiteX24" fmla="*/ 7755 w 9595"/>
                <a:gd name="connsiteY24" fmla="*/ 279 h 9976"/>
                <a:gd name="connsiteX25" fmla="*/ 8091 w 9595"/>
                <a:gd name="connsiteY25" fmla="*/ 207 h 9976"/>
                <a:gd name="connsiteX26" fmla="*/ 8450 w 9595"/>
                <a:gd name="connsiteY26" fmla="*/ 133 h 9976"/>
                <a:gd name="connsiteX27" fmla="*/ 8808 w 9595"/>
                <a:gd name="connsiteY27" fmla="*/ 73 h 9976"/>
                <a:gd name="connsiteX28" fmla="*/ 9189 w 9595"/>
                <a:gd name="connsiteY28" fmla="*/ 25 h 9976"/>
                <a:gd name="connsiteX29" fmla="*/ 9595 w 9595"/>
                <a:gd name="connsiteY29" fmla="*/ 0 h 9976"/>
                <a:gd name="connsiteX0" fmla="*/ 0 w 9577"/>
                <a:gd name="connsiteY0" fmla="*/ 9975 h 9975"/>
                <a:gd name="connsiteX1" fmla="*/ 24 w 9577"/>
                <a:gd name="connsiteY1" fmla="*/ 9842 h 9975"/>
                <a:gd name="connsiteX2" fmla="*/ 113 w 9577"/>
                <a:gd name="connsiteY2" fmla="*/ 9464 h 9975"/>
                <a:gd name="connsiteX3" fmla="*/ 262 w 9577"/>
                <a:gd name="connsiteY3" fmla="*/ 8892 h 9975"/>
                <a:gd name="connsiteX4" fmla="*/ 498 w 9577"/>
                <a:gd name="connsiteY4" fmla="*/ 8139 h 9975"/>
                <a:gd name="connsiteX5" fmla="*/ 647 w 9577"/>
                <a:gd name="connsiteY5" fmla="*/ 7725 h 9975"/>
                <a:gd name="connsiteX6" fmla="*/ 819 w 9577"/>
                <a:gd name="connsiteY6" fmla="*/ 7288 h 9975"/>
                <a:gd name="connsiteX7" fmla="*/ 1009 w 9577"/>
                <a:gd name="connsiteY7" fmla="*/ 6835 h 9975"/>
                <a:gd name="connsiteX8" fmla="*/ 1224 w 9577"/>
                <a:gd name="connsiteY8" fmla="*/ 6350 h 9975"/>
                <a:gd name="connsiteX9" fmla="*/ 1467 w 9577"/>
                <a:gd name="connsiteY9" fmla="*/ 5863 h 9975"/>
                <a:gd name="connsiteX10" fmla="*/ 1739 w 9577"/>
                <a:gd name="connsiteY10" fmla="*/ 5377 h 9975"/>
                <a:gd name="connsiteX11" fmla="*/ 2031 w 9577"/>
                <a:gd name="connsiteY11" fmla="*/ 4878 h 9975"/>
                <a:gd name="connsiteX12" fmla="*/ 2351 w 9577"/>
                <a:gd name="connsiteY12" fmla="*/ 4416 h 9975"/>
                <a:gd name="connsiteX13" fmla="*/ 2689 w 9577"/>
                <a:gd name="connsiteY13" fmla="*/ 3954 h 9975"/>
                <a:gd name="connsiteX14" fmla="*/ 3045 w 9577"/>
                <a:gd name="connsiteY14" fmla="*/ 3490 h 9975"/>
                <a:gd name="connsiteX15" fmla="*/ 3421 w 9577"/>
                <a:gd name="connsiteY15" fmla="*/ 3041 h 9975"/>
                <a:gd name="connsiteX16" fmla="*/ 3819 w 9577"/>
                <a:gd name="connsiteY16" fmla="*/ 2626 h 9975"/>
                <a:gd name="connsiteX17" fmla="*/ 4228 w 9577"/>
                <a:gd name="connsiteY17" fmla="*/ 2225 h 9975"/>
                <a:gd name="connsiteX18" fmla="*/ 4668 w 9577"/>
                <a:gd name="connsiteY18" fmla="*/ 1862 h 9975"/>
                <a:gd name="connsiteX19" fmla="*/ 5147 w 9577"/>
                <a:gd name="connsiteY19" fmla="*/ 1509 h 9975"/>
                <a:gd name="connsiteX20" fmla="*/ 5647 w 9577"/>
                <a:gd name="connsiteY20" fmla="*/ 1205 h 9975"/>
                <a:gd name="connsiteX21" fmla="*/ 6193 w 9577"/>
                <a:gd name="connsiteY21" fmla="*/ 899 h 9975"/>
                <a:gd name="connsiteX22" fmla="*/ 6769 w 9577"/>
                <a:gd name="connsiteY22" fmla="*/ 645 h 9975"/>
                <a:gd name="connsiteX23" fmla="*/ 7078 w 9577"/>
                <a:gd name="connsiteY23" fmla="*/ 535 h 9975"/>
                <a:gd name="connsiteX24" fmla="*/ 8082 w 9577"/>
                <a:gd name="connsiteY24" fmla="*/ 255 h 9975"/>
                <a:gd name="connsiteX25" fmla="*/ 8433 w 9577"/>
                <a:gd name="connsiteY25" fmla="*/ 182 h 9975"/>
                <a:gd name="connsiteX26" fmla="*/ 8807 w 9577"/>
                <a:gd name="connsiteY26" fmla="*/ 108 h 9975"/>
                <a:gd name="connsiteX27" fmla="*/ 9180 w 9577"/>
                <a:gd name="connsiteY27" fmla="*/ 48 h 9975"/>
                <a:gd name="connsiteX28" fmla="*/ 9577 w 9577"/>
                <a:gd name="connsiteY28" fmla="*/ 0 h 9975"/>
                <a:gd name="connsiteX0" fmla="*/ 0 w 9585"/>
                <a:gd name="connsiteY0" fmla="*/ 9952 h 9952"/>
                <a:gd name="connsiteX1" fmla="*/ 25 w 9585"/>
                <a:gd name="connsiteY1" fmla="*/ 9819 h 9952"/>
                <a:gd name="connsiteX2" fmla="*/ 118 w 9585"/>
                <a:gd name="connsiteY2" fmla="*/ 9440 h 9952"/>
                <a:gd name="connsiteX3" fmla="*/ 274 w 9585"/>
                <a:gd name="connsiteY3" fmla="*/ 8866 h 9952"/>
                <a:gd name="connsiteX4" fmla="*/ 520 w 9585"/>
                <a:gd name="connsiteY4" fmla="*/ 8111 h 9952"/>
                <a:gd name="connsiteX5" fmla="*/ 676 w 9585"/>
                <a:gd name="connsiteY5" fmla="*/ 7696 h 9952"/>
                <a:gd name="connsiteX6" fmla="*/ 855 w 9585"/>
                <a:gd name="connsiteY6" fmla="*/ 7258 h 9952"/>
                <a:gd name="connsiteX7" fmla="*/ 1054 w 9585"/>
                <a:gd name="connsiteY7" fmla="*/ 6804 h 9952"/>
                <a:gd name="connsiteX8" fmla="*/ 1278 w 9585"/>
                <a:gd name="connsiteY8" fmla="*/ 6318 h 9952"/>
                <a:gd name="connsiteX9" fmla="*/ 1532 w 9585"/>
                <a:gd name="connsiteY9" fmla="*/ 5830 h 9952"/>
                <a:gd name="connsiteX10" fmla="*/ 1816 w 9585"/>
                <a:gd name="connsiteY10" fmla="*/ 5342 h 9952"/>
                <a:gd name="connsiteX11" fmla="*/ 2121 w 9585"/>
                <a:gd name="connsiteY11" fmla="*/ 4842 h 9952"/>
                <a:gd name="connsiteX12" fmla="*/ 2455 w 9585"/>
                <a:gd name="connsiteY12" fmla="*/ 4379 h 9952"/>
                <a:gd name="connsiteX13" fmla="*/ 2808 w 9585"/>
                <a:gd name="connsiteY13" fmla="*/ 3916 h 9952"/>
                <a:gd name="connsiteX14" fmla="*/ 3179 w 9585"/>
                <a:gd name="connsiteY14" fmla="*/ 3451 h 9952"/>
                <a:gd name="connsiteX15" fmla="*/ 3572 w 9585"/>
                <a:gd name="connsiteY15" fmla="*/ 3001 h 9952"/>
                <a:gd name="connsiteX16" fmla="*/ 3988 w 9585"/>
                <a:gd name="connsiteY16" fmla="*/ 2585 h 9952"/>
                <a:gd name="connsiteX17" fmla="*/ 4415 w 9585"/>
                <a:gd name="connsiteY17" fmla="*/ 2183 h 9952"/>
                <a:gd name="connsiteX18" fmla="*/ 4874 w 9585"/>
                <a:gd name="connsiteY18" fmla="*/ 1819 h 9952"/>
                <a:gd name="connsiteX19" fmla="*/ 5374 w 9585"/>
                <a:gd name="connsiteY19" fmla="*/ 1465 h 9952"/>
                <a:gd name="connsiteX20" fmla="*/ 5896 w 9585"/>
                <a:gd name="connsiteY20" fmla="*/ 1160 h 9952"/>
                <a:gd name="connsiteX21" fmla="*/ 6467 w 9585"/>
                <a:gd name="connsiteY21" fmla="*/ 853 h 9952"/>
                <a:gd name="connsiteX22" fmla="*/ 7068 w 9585"/>
                <a:gd name="connsiteY22" fmla="*/ 599 h 9952"/>
                <a:gd name="connsiteX23" fmla="*/ 7391 w 9585"/>
                <a:gd name="connsiteY23" fmla="*/ 488 h 9952"/>
                <a:gd name="connsiteX24" fmla="*/ 8439 w 9585"/>
                <a:gd name="connsiteY24" fmla="*/ 208 h 9952"/>
                <a:gd name="connsiteX25" fmla="*/ 8805 w 9585"/>
                <a:gd name="connsiteY25" fmla="*/ 134 h 9952"/>
                <a:gd name="connsiteX26" fmla="*/ 9196 w 9585"/>
                <a:gd name="connsiteY26" fmla="*/ 60 h 9952"/>
                <a:gd name="connsiteX27" fmla="*/ 9585 w 9585"/>
                <a:gd name="connsiteY27" fmla="*/ 0 h 9952"/>
                <a:gd name="connsiteX0" fmla="*/ 0 w 9594"/>
                <a:gd name="connsiteY0" fmla="*/ 9940 h 9940"/>
                <a:gd name="connsiteX1" fmla="*/ 26 w 9594"/>
                <a:gd name="connsiteY1" fmla="*/ 9806 h 9940"/>
                <a:gd name="connsiteX2" fmla="*/ 123 w 9594"/>
                <a:gd name="connsiteY2" fmla="*/ 9426 h 9940"/>
                <a:gd name="connsiteX3" fmla="*/ 286 w 9594"/>
                <a:gd name="connsiteY3" fmla="*/ 8849 h 9940"/>
                <a:gd name="connsiteX4" fmla="*/ 543 w 9594"/>
                <a:gd name="connsiteY4" fmla="*/ 8090 h 9940"/>
                <a:gd name="connsiteX5" fmla="*/ 705 w 9594"/>
                <a:gd name="connsiteY5" fmla="*/ 7673 h 9940"/>
                <a:gd name="connsiteX6" fmla="*/ 892 w 9594"/>
                <a:gd name="connsiteY6" fmla="*/ 7233 h 9940"/>
                <a:gd name="connsiteX7" fmla="*/ 1100 w 9594"/>
                <a:gd name="connsiteY7" fmla="*/ 6777 h 9940"/>
                <a:gd name="connsiteX8" fmla="*/ 1333 w 9594"/>
                <a:gd name="connsiteY8" fmla="*/ 6288 h 9940"/>
                <a:gd name="connsiteX9" fmla="*/ 1598 w 9594"/>
                <a:gd name="connsiteY9" fmla="*/ 5798 h 9940"/>
                <a:gd name="connsiteX10" fmla="*/ 1895 w 9594"/>
                <a:gd name="connsiteY10" fmla="*/ 5308 h 9940"/>
                <a:gd name="connsiteX11" fmla="*/ 2213 w 9594"/>
                <a:gd name="connsiteY11" fmla="*/ 4805 h 9940"/>
                <a:gd name="connsiteX12" fmla="*/ 2561 w 9594"/>
                <a:gd name="connsiteY12" fmla="*/ 4340 h 9940"/>
                <a:gd name="connsiteX13" fmla="*/ 2930 w 9594"/>
                <a:gd name="connsiteY13" fmla="*/ 3875 h 9940"/>
                <a:gd name="connsiteX14" fmla="*/ 3317 w 9594"/>
                <a:gd name="connsiteY14" fmla="*/ 3408 h 9940"/>
                <a:gd name="connsiteX15" fmla="*/ 3727 w 9594"/>
                <a:gd name="connsiteY15" fmla="*/ 2955 h 9940"/>
                <a:gd name="connsiteX16" fmla="*/ 4161 w 9594"/>
                <a:gd name="connsiteY16" fmla="*/ 2537 h 9940"/>
                <a:gd name="connsiteX17" fmla="*/ 4606 w 9594"/>
                <a:gd name="connsiteY17" fmla="*/ 2134 h 9940"/>
                <a:gd name="connsiteX18" fmla="*/ 5085 w 9594"/>
                <a:gd name="connsiteY18" fmla="*/ 1768 h 9940"/>
                <a:gd name="connsiteX19" fmla="*/ 5607 w 9594"/>
                <a:gd name="connsiteY19" fmla="*/ 1412 h 9940"/>
                <a:gd name="connsiteX20" fmla="*/ 6151 w 9594"/>
                <a:gd name="connsiteY20" fmla="*/ 1106 h 9940"/>
                <a:gd name="connsiteX21" fmla="*/ 6747 w 9594"/>
                <a:gd name="connsiteY21" fmla="*/ 797 h 9940"/>
                <a:gd name="connsiteX22" fmla="*/ 7374 w 9594"/>
                <a:gd name="connsiteY22" fmla="*/ 542 h 9940"/>
                <a:gd name="connsiteX23" fmla="*/ 7711 w 9594"/>
                <a:gd name="connsiteY23" fmla="*/ 430 h 9940"/>
                <a:gd name="connsiteX24" fmla="*/ 8804 w 9594"/>
                <a:gd name="connsiteY24" fmla="*/ 149 h 9940"/>
                <a:gd name="connsiteX25" fmla="*/ 9186 w 9594"/>
                <a:gd name="connsiteY25" fmla="*/ 75 h 9940"/>
                <a:gd name="connsiteX26" fmla="*/ 9594 w 9594"/>
                <a:gd name="connsiteY26" fmla="*/ 0 h 9940"/>
                <a:gd name="connsiteX0" fmla="*/ 0 w 9575"/>
                <a:gd name="connsiteY0" fmla="*/ 9925 h 9925"/>
                <a:gd name="connsiteX1" fmla="*/ 27 w 9575"/>
                <a:gd name="connsiteY1" fmla="*/ 9790 h 9925"/>
                <a:gd name="connsiteX2" fmla="*/ 128 w 9575"/>
                <a:gd name="connsiteY2" fmla="*/ 9408 h 9925"/>
                <a:gd name="connsiteX3" fmla="*/ 298 w 9575"/>
                <a:gd name="connsiteY3" fmla="*/ 8827 h 9925"/>
                <a:gd name="connsiteX4" fmla="*/ 566 w 9575"/>
                <a:gd name="connsiteY4" fmla="*/ 8064 h 9925"/>
                <a:gd name="connsiteX5" fmla="*/ 735 w 9575"/>
                <a:gd name="connsiteY5" fmla="*/ 7644 h 9925"/>
                <a:gd name="connsiteX6" fmla="*/ 930 w 9575"/>
                <a:gd name="connsiteY6" fmla="*/ 7202 h 9925"/>
                <a:gd name="connsiteX7" fmla="*/ 1147 w 9575"/>
                <a:gd name="connsiteY7" fmla="*/ 6743 h 9925"/>
                <a:gd name="connsiteX8" fmla="*/ 1389 w 9575"/>
                <a:gd name="connsiteY8" fmla="*/ 6251 h 9925"/>
                <a:gd name="connsiteX9" fmla="*/ 1666 w 9575"/>
                <a:gd name="connsiteY9" fmla="*/ 5758 h 9925"/>
                <a:gd name="connsiteX10" fmla="*/ 1975 w 9575"/>
                <a:gd name="connsiteY10" fmla="*/ 5265 h 9925"/>
                <a:gd name="connsiteX11" fmla="*/ 2307 w 9575"/>
                <a:gd name="connsiteY11" fmla="*/ 4759 h 9925"/>
                <a:gd name="connsiteX12" fmla="*/ 2669 w 9575"/>
                <a:gd name="connsiteY12" fmla="*/ 4291 h 9925"/>
                <a:gd name="connsiteX13" fmla="*/ 3054 w 9575"/>
                <a:gd name="connsiteY13" fmla="*/ 3823 h 9925"/>
                <a:gd name="connsiteX14" fmla="*/ 3457 w 9575"/>
                <a:gd name="connsiteY14" fmla="*/ 3354 h 9925"/>
                <a:gd name="connsiteX15" fmla="*/ 3885 w 9575"/>
                <a:gd name="connsiteY15" fmla="*/ 2898 h 9925"/>
                <a:gd name="connsiteX16" fmla="*/ 4337 w 9575"/>
                <a:gd name="connsiteY16" fmla="*/ 2477 h 9925"/>
                <a:gd name="connsiteX17" fmla="*/ 4801 w 9575"/>
                <a:gd name="connsiteY17" fmla="*/ 2072 h 9925"/>
                <a:gd name="connsiteX18" fmla="*/ 5300 w 9575"/>
                <a:gd name="connsiteY18" fmla="*/ 1704 h 9925"/>
                <a:gd name="connsiteX19" fmla="*/ 5844 w 9575"/>
                <a:gd name="connsiteY19" fmla="*/ 1346 h 9925"/>
                <a:gd name="connsiteX20" fmla="*/ 6411 w 9575"/>
                <a:gd name="connsiteY20" fmla="*/ 1038 h 9925"/>
                <a:gd name="connsiteX21" fmla="*/ 7033 w 9575"/>
                <a:gd name="connsiteY21" fmla="*/ 727 h 9925"/>
                <a:gd name="connsiteX22" fmla="*/ 7686 w 9575"/>
                <a:gd name="connsiteY22" fmla="*/ 470 h 9925"/>
                <a:gd name="connsiteX23" fmla="*/ 8037 w 9575"/>
                <a:gd name="connsiteY23" fmla="*/ 358 h 9925"/>
                <a:gd name="connsiteX24" fmla="*/ 9177 w 9575"/>
                <a:gd name="connsiteY24" fmla="*/ 75 h 9925"/>
                <a:gd name="connsiteX25" fmla="*/ 9575 w 9575"/>
                <a:gd name="connsiteY25" fmla="*/ 0 h 9925"/>
                <a:gd name="connsiteX0" fmla="*/ 0 w 9584"/>
                <a:gd name="connsiteY0" fmla="*/ 9924 h 9924"/>
                <a:gd name="connsiteX1" fmla="*/ 28 w 9584"/>
                <a:gd name="connsiteY1" fmla="*/ 9788 h 9924"/>
                <a:gd name="connsiteX2" fmla="*/ 134 w 9584"/>
                <a:gd name="connsiteY2" fmla="*/ 9403 h 9924"/>
                <a:gd name="connsiteX3" fmla="*/ 311 w 9584"/>
                <a:gd name="connsiteY3" fmla="*/ 8818 h 9924"/>
                <a:gd name="connsiteX4" fmla="*/ 591 w 9584"/>
                <a:gd name="connsiteY4" fmla="*/ 8049 h 9924"/>
                <a:gd name="connsiteX5" fmla="*/ 768 w 9584"/>
                <a:gd name="connsiteY5" fmla="*/ 7626 h 9924"/>
                <a:gd name="connsiteX6" fmla="*/ 971 w 9584"/>
                <a:gd name="connsiteY6" fmla="*/ 7180 h 9924"/>
                <a:gd name="connsiteX7" fmla="*/ 1198 w 9584"/>
                <a:gd name="connsiteY7" fmla="*/ 6718 h 9924"/>
                <a:gd name="connsiteX8" fmla="*/ 1451 w 9584"/>
                <a:gd name="connsiteY8" fmla="*/ 6222 h 9924"/>
                <a:gd name="connsiteX9" fmla="*/ 1740 w 9584"/>
                <a:gd name="connsiteY9" fmla="*/ 5726 h 9924"/>
                <a:gd name="connsiteX10" fmla="*/ 2063 w 9584"/>
                <a:gd name="connsiteY10" fmla="*/ 5229 h 9924"/>
                <a:gd name="connsiteX11" fmla="*/ 2409 w 9584"/>
                <a:gd name="connsiteY11" fmla="*/ 4719 h 9924"/>
                <a:gd name="connsiteX12" fmla="*/ 2787 w 9584"/>
                <a:gd name="connsiteY12" fmla="*/ 4247 h 9924"/>
                <a:gd name="connsiteX13" fmla="*/ 3190 w 9584"/>
                <a:gd name="connsiteY13" fmla="*/ 3776 h 9924"/>
                <a:gd name="connsiteX14" fmla="*/ 3610 w 9584"/>
                <a:gd name="connsiteY14" fmla="*/ 3303 h 9924"/>
                <a:gd name="connsiteX15" fmla="*/ 4057 w 9584"/>
                <a:gd name="connsiteY15" fmla="*/ 2844 h 9924"/>
                <a:gd name="connsiteX16" fmla="*/ 4530 w 9584"/>
                <a:gd name="connsiteY16" fmla="*/ 2420 h 9924"/>
                <a:gd name="connsiteX17" fmla="*/ 5014 w 9584"/>
                <a:gd name="connsiteY17" fmla="*/ 2012 h 9924"/>
                <a:gd name="connsiteX18" fmla="*/ 5535 w 9584"/>
                <a:gd name="connsiteY18" fmla="*/ 1641 h 9924"/>
                <a:gd name="connsiteX19" fmla="*/ 6103 w 9584"/>
                <a:gd name="connsiteY19" fmla="*/ 1280 h 9924"/>
                <a:gd name="connsiteX20" fmla="*/ 6696 w 9584"/>
                <a:gd name="connsiteY20" fmla="*/ 970 h 9924"/>
                <a:gd name="connsiteX21" fmla="*/ 7345 w 9584"/>
                <a:gd name="connsiteY21" fmla="*/ 656 h 9924"/>
                <a:gd name="connsiteX22" fmla="*/ 8027 w 9584"/>
                <a:gd name="connsiteY22" fmla="*/ 398 h 9924"/>
                <a:gd name="connsiteX23" fmla="*/ 8394 w 9584"/>
                <a:gd name="connsiteY23" fmla="*/ 285 h 9924"/>
                <a:gd name="connsiteX24" fmla="*/ 9584 w 9584"/>
                <a:gd name="connsiteY24" fmla="*/ 0 h 9924"/>
                <a:gd name="connsiteX0" fmla="*/ 0 w 8758"/>
                <a:gd name="connsiteY0" fmla="*/ 9713 h 9713"/>
                <a:gd name="connsiteX1" fmla="*/ 29 w 8758"/>
                <a:gd name="connsiteY1" fmla="*/ 9576 h 9713"/>
                <a:gd name="connsiteX2" fmla="*/ 140 w 8758"/>
                <a:gd name="connsiteY2" fmla="*/ 9188 h 9713"/>
                <a:gd name="connsiteX3" fmla="*/ 324 w 8758"/>
                <a:gd name="connsiteY3" fmla="*/ 8599 h 9713"/>
                <a:gd name="connsiteX4" fmla="*/ 617 w 8758"/>
                <a:gd name="connsiteY4" fmla="*/ 7824 h 9713"/>
                <a:gd name="connsiteX5" fmla="*/ 801 w 8758"/>
                <a:gd name="connsiteY5" fmla="*/ 7397 h 9713"/>
                <a:gd name="connsiteX6" fmla="*/ 1013 w 8758"/>
                <a:gd name="connsiteY6" fmla="*/ 6948 h 9713"/>
                <a:gd name="connsiteX7" fmla="*/ 1250 w 8758"/>
                <a:gd name="connsiteY7" fmla="*/ 6482 h 9713"/>
                <a:gd name="connsiteX8" fmla="*/ 1514 w 8758"/>
                <a:gd name="connsiteY8" fmla="*/ 5983 h 9713"/>
                <a:gd name="connsiteX9" fmla="*/ 1816 w 8758"/>
                <a:gd name="connsiteY9" fmla="*/ 5483 h 9713"/>
                <a:gd name="connsiteX10" fmla="*/ 2153 w 8758"/>
                <a:gd name="connsiteY10" fmla="*/ 4982 h 9713"/>
                <a:gd name="connsiteX11" fmla="*/ 2514 w 8758"/>
                <a:gd name="connsiteY11" fmla="*/ 4468 h 9713"/>
                <a:gd name="connsiteX12" fmla="*/ 2908 w 8758"/>
                <a:gd name="connsiteY12" fmla="*/ 3993 h 9713"/>
                <a:gd name="connsiteX13" fmla="*/ 3328 w 8758"/>
                <a:gd name="connsiteY13" fmla="*/ 3518 h 9713"/>
                <a:gd name="connsiteX14" fmla="*/ 3767 w 8758"/>
                <a:gd name="connsiteY14" fmla="*/ 3041 h 9713"/>
                <a:gd name="connsiteX15" fmla="*/ 4233 w 8758"/>
                <a:gd name="connsiteY15" fmla="*/ 2579 h 9713"/>
                <a:gd name="connsiteX16" fmla="*/ 4727 w 8758"/>
                <a:gd name="connsiteY16" fmla="*/ 2152 h 9713"/>
                <a:gd name="connsiteX17" fmla="*/ 5232 w 8758"/>
                <a:gd name="connsiteY17" fmla="*/ 1740 h 9713"/>
                <a:gd name="connsiteX18" fmla="*/ 5775 w 8758"/>
                <a:gd name="connsiteY18" fmla="*/ 1367 h 9713"/>
                <a:gd name="connsiteX19" fmla="*/ 6368 w 8758"/>
                <a:gd name="connsiteY19" fmla="*/ 1003 h 9713"/>
                <a:gd name="connsiteX20" fmla="*/ 6987 w 8758"/>
                <a:gd name="connsiteY20" fmla="*/ 690 h 9713"/>
                <a:gd name="connsiteX21" fmla="*/ 7664 w 8758"/>
                <a:gd name="connsiteY21" fmla="*/ 374 h 9713"/>
                <a:gd name="connsiteX22" fmla="*/ 8375 w 8758"/>
                <a:gd name="connsiteY22" fmla="*/ 114 h 9713"/>
                <a:gd name="connsiteX23" fmla="*/ 8758 w 8758"/>
                <a:gd name="connsiteY23" fmla="*/ 0 h 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58" h="9713">
                  <a:moveTo>
                    <a:pt x="0" y="9713"/>
                  </a:moveTo>
                  <a:cubicBezTo>
                    <a:pt x="7" y="9669"/>
                    <a:pt x="22" y="9621"/>
                    <a:pt x="29" y="9576"/>
                  </a:cubicBezTo>
                  <a:cubicBezTo>
                    <a:pt x="65" y="9445"/>
                    <a:pt x="103" y="9317"/>
                    <a:pt x="140" y="9188"/>
                  </a:cubicBezTo>
                  <a:cubicBezTo>
                    <a:pt x="200" y="8992"/>
                    <a:pt x="263" y="8796"/>
                    <a:pt x="324" y="8599"/>
                  </a:cubicBezTo>
                  <a:cubicBezTo>
                    <a:pt x="423" y="8341"/>
                    <a:pt x="519" y="8082"/>
                    <a:pt x="617" y="7824"/>
                  </a:cubicBezTo>
                  <a:cubicBezTo>
                    <a:pt x="678" y="7681"/>
                    <a:pt x="739" y="7539"/>
                    <a:pt x="801" y="7397"/>
                  </a:cubicBezTo>
                  <a:cubicBezTo>
                    <a:pt x="873" y="7247"/>
                    <a:pt x="941" y="7099"/>
                    <a:pt x="1013" y="6948"/>
                  </a:cubicBezTo>
                  <a:cubicBezTo>
                    <a:pt x="1093" y="6793"/>
                    <a:pt x="1171" y="6639"/>
                    <a:pt x="1250" y="6482"/>
                  </a:cubicBezTo>
                  <a:lnTo>
                    <a:pt x="1514" y="5983"/>
                  </a:lnTo>
                  <a:lnTo>
                    <a:pt x="1816" y="5483"/>
                  </a:lnTo>
                  <a:lnTo>
                    <a:pt x="2153" y="4982"/>
                  </a:lnTo>
                  <a:lnTo>
                    <a:pt x="2514" y="4468"/>
                  </a:lnTo>
                  <a:lnTo>
                    <a:pt x="2908" y="3993"/>
                  </a:lnTo>
                  <a:lnTo>
                    <a:pt x="3328" y="3518"/>
                  </a:lnTo>
                  <a:lnTo>
                    <a:pt x="3767" y="3041"/>
                  </a:lnTo>
                  <a:lnTo>
                    <a:pt x="4233" y="2579"/>
                  </a:lnTo>
                  <a:lnTo>
                    <a:pt x="4727" y="2152"/>
                  </a:lnTo>
                  <a:lnTo>
                    <a:pt x="5232" y="1740"/>
                  </a:lnTo>
                  <a:lnTo>
                    <a:pt x="5775" y="1367"/>
                  </a:lnTo>
                  <a:lnTo>
                    <a:pt x="6368" y="1003"/>
                  </a:lnTo>
                  <a:lnTo>
                    <a:pt x="6987" y="690"/>
                  </a:lnTo>
                  <a:lnTo>
                    <a:pt x="7664" y="374"/>
                  </a:lnTo>
                  <a:lnTo>
                    <a:pt x="8375" y="114"/>
                  </a:lnTo>
                  <a:lnTo>
                    <a:pt x="8758" y="0"/>
                  </a:lnTo>
                </a:path>
              </a:pathLst>
            </a:custGeom>
            <a:noFill/>
            <a:ln w="50800" cap="rnd" cmpd="sng">
              <a:solidFill>
                <a:srgbClr val="FF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371719" name="Line 7"/>
            <p:cNvSpPr>
              <a:spLocks noChangeShapeType="1"/>
            </p:cNvSpPr>
            <p:nvPr/>
          </p:nvSpPr>
          <p:spPr bwMode="auto">
            <a:xfrm flipV="1">
              <a:off x="1489372" y="4842787"/>
              <a:ext cx="0" cy="139700"/>
            </a:xfrm>
            <a:prstGeom prst="line">
              <a:avLst/>
            </a:prstGeom>
            <a:noFill/>
            <a:ln w="12700">
              <a:solidFill>
                <a:srgbClr val="134679"/>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71720" name="Freeform 8"/>
            <p:cNvSpPr>
              <a:spLocks/>
            </p:cNvSpPr>
            <p:nvPr/>
          </p:nvSpPr>
          <p:spPr bwMode="auto">
            <a:xfrm>
              <a:off x="2059284" y="4842787"/>
              <a:ext cx="1588" cy="142875"/>
            </a:xfrm>
            <a:custGeom>
              <a:avLst/>
              <a:gdLst/>
              <a:ahLst/>
              <a:cxnLst>
                <a:cxn ang="0">
                  <a:pos x="0" y="89"/>
                </a:cxn>
                <a:cxn ang="0">
                  <a:pos x="0" y="80"/>
                </a:cxn>
                <a:cxn ang="0">
                  <a:pos x="0" y="68"/>
                </a:cxn>
                <a:cxn ang="0">
                  <a:pos x="0" y="57"/>
                </a:cxn>
                <a:cxn ang="0">
                  <a:pos x="0" y="45"/>
                </a:cxn>
                <a:cxn ang="0">
                  <a:pos x="0" y="34"/>
                </a:cxn>
                <a:cxn ang="0">
                  <a:pos x="0" y="22"/>
                </a:cxn>
                <a:cxn ang="0">
                  <a:pos x="0" y="11"/>
                </a:cxn>
                <a:cxn ang="0">
                  <a:pos x="0" y="0"/>
                </a:cxn>
              </a:cxnLst>
              <a:rect l="0" t="0" r="r" b="b"/>
              <a:pathLst>
                <a:path w="1" h="90">
                  <a:moveTo>
                    <a:pt x="0" y="89"/>
                  </a:moveTo>
                  <a:lnTo>
                    <a:pt x="0" y="80"/>
                  </a:lnTo>
                  <a:lnTo>
                    <a:pt x="0" y="68"/>
                  </a:lnTo>
                  <a:lnTo>
                    <a:pt x="0" y="57"/>
                  </a:lnTo>
                  <a:lnTo>
                    <a:pt x="0" y="45"/>
                  </a:lnTo>
                  <a:lnTo>
                    <a:pt x="0" y="34"/>
                  </a:lnTo>
                  <a:lnTo>
                    <a:pt x="0" y="22"/>
                  </a:lnTo>
                  <a:lnTo>
                    <a:pt x="0" y="11"/>
                  </a:lnTo>
                  <a:lnTo>
                    <a:pt x="0" y="0"/>
                  </a:lnTo>
                </a:path>
              </a:pathLst>
            </a:custGeom>
            <a:noFill/>
            <a:ln w="12700" cap="rnd" cmpd="sng">
              <a:solidFill>
                <a:srgbClr val="134679"/>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371721" name="Freeform 9"/>
            <p:cNvSpPr>
              <a:spLocks/>
            </p:cNvSpPr>
            <p:nvPr/>
          </p:nvSpPr>
          <p:spPr bwMode="auto">
            <a:xfrm>
              <a:off x="2629197" y="4842787"/>
              <a:ext cx="1587" cy="142875"/>
            </a:xfrm>
            <a:custGeom>
              <a:avLst/>
              <a:gdLst/>
              <a:ahLst/>
              <a:cxnLst>
                <a:cxn ang="0">
                  <a:pos x="0" y="89"/>
                </a:cxn>
                <a:cxn ang="0">
                  <a:pos x="0" y="80"/>
                </a:cxn>
                <a:cxn ang="0">
                  <a:pos x="0" y="68"/>
                </a:cxn>
                <a:cxn ang="0">
                  <a:pos x="0" y="57"/>
                </a:cxn>
                <a:cxn ang="0">
                  <a:pos x="0" y="45"/>
                </a:cxn>
                <a:cxn ang="0">
                  <a:pos x="0" y="34"/>
                </a:cxn>
                <a:cxn ang="0">
                  <a:pos x="0" y="22"/>
                </a:cxn>
                <a:cxn ang="0">
                  <a:pos x="0" y="11"/>
                </a:cxn>
                <a:cxn ang="0">
                  <a:pos x="0" y="0"/>
                </a:cxn>
              </a:cxnLst>
              <a:rect l="0" t="0" r="r" b="b"/>
              <a:pathLst>
                <a:path w="1" h="90">
                  <a:moveTo>
                    <a:pt x="0" y="89"/>
                  </a:moveTo>
                  <a:lnTo>
                    <a:pt x="0" y="80"/>
                  </a:lnTo>
                  <a:lnTo>
                    <a:pt x="0" y="68"/>
                  </a:lnTo>
                  <a:lnTo>
                    <a:pt x="0" y="57"/>
                  </a:lnTo>
                  <a:lnTo>
                    <a:pt x="0" y="45"/>
                  </a:lnTo>
                  <a:lnTo>
                    <a:pt x="0" y="34"/>
                  </a:lnTo>
                  <a:lnTo>
                    <a:pt x="0" y="22"/>
                  </a:lnTo>
                  <a:lnTo>
                    <a:pt x="0" y="11"/>
                  </a:lnTo>
                  <a:lnTo>
                    <a:pt x="0" y="0"/>
                  </a:lnTo>
                </a:path>
              </a:pathLst>
            </a:custGeom>
            <a:noFill/>
            <a:ln w="12700" cap="rnd" cmpd="sng">
              <a:solidFill>
                <a:srgbClr val="134679"/>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371722" name="Freeform 10"/>
            <p:cNvSpPr>
              <a:spLocks/>
            </p:cNvSpPr>
            <p:nvPr/>
          </p:nvSpPr>
          <p:spPr bwMode="auto">
            <a:xfrm>
              <a:off x="3199109" y="4842787"/>
              <a:ext cx="1588" cy="142875"/>
            </a:xfrm>
            <a:custGeom>
              <a:avLst/>
              <a:gdLst/>
              <a:ahLst/>
              <a:cxnLst>
                <a:cxn ang="0">
                  <a:pos x="0" y="89"/>
                </a:cxn>
                <a:cxn ang="0">
                  <a:pos x="0" y="80"/>
                </a:cxn>
                <a:cxn ang="0">
                  <a:pos x="0" y="68"/>
                </a:cxn>
                <a:cxn ang="0">
                  <a:pos x="0" y="57"/>
                </a:cxn>
                <a:cxn ang="0">
                  <a:pos x="0" y="45"/>
                </a:cxn>
                <a:cxn ang="0">
                  <a:pos x="0" y="34"/>
                </a:cxn>
                <a:cxn ang="0">
                  <a:pos x="0" y="22"/>
                </a:cxn>
                <a:cxn ang="0">
                  <a:pos x="0" y="11"/>
                </a:cxn>
                <a:cxn ang="0">
                  <a:pos x="0" y="0"/>
                </a:cxn>
              </a:cxnLst>
              <a:rect l="0" t="0" r="r" b="b"/>
              <a:pathLst>
                <a:path w="1" h="90">
                  <a:moveTo>
                    <a:pt x="0" y="89"/>
                  </a:moveTo>
                  <a:lnTo>
                    <a:pt x="0" y="80"/>
                  </a:lnTo>
                  <a:lnTo>
                    <a:pt x="0" y="68"/>
                  </a:lnTo>
                  <a:lnTo>
                    <a:pt x="0" y="57"/>
                  </a:lnTo>
                  <a:lnTo>
                    <a:pt x="0" y="45"/>
                  </a:lnTo>
                  <a:lnTo>
                    <a:pt x="0" y="34"/>
                  </a:lnTo>
                  <a:lnTo>
                    <a:pt x="0" y="22"/>
                  </a:lnTo>
                  <a:lnTo>
                    <a:pt x="0" y="11"/>
                  </a:lnTo>
                  <a:lnTo>
                    <a:pt x="0" y="0"/>
                  </a:lnTo>
                </a:path>
              </a:pathLst>
            </a:custGeom>
            <a:noFill/>
            <a:ln w="12700" cap="rnd" cmpd="sng">
              <a:solidFill>
                <a:srgbClr val="134679"/>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371723" name="Line 11"/>
            <p:cNvSpPr>
              <a:spLocks noChangeShapeType="1"/>
            </p:cNvSpPr>
            <p:nvPr/>
          </p:nvSpPr>
          <p:spPr bwMode="auto">
            <a:xfrm flipV="1">
              <a:off x="3753147" y="4842787"/>
              <a:ext cx="0" cy="139700"/>
            </a:xfrm>
            <a:prstGeom prst="line">
              <a:avLst/>
            </a:prstGeom>
            <a:noFill/>
            <a:ln w="12700">
              <a:solidFill>
                <a:srgbClr val="134679"/>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71724" name="Rectangle 12"/>
            <p:cNvSpPr>
              <a:spLocks noChangeArrowheads="1"/>
            </p:cNvSpPr>
            <p:nvPr/>
          </p:nvSpPr>
          <p:spPr bwMode="auto">
            <a:xfrm>
              <a:off x="1334714" y="4961850"/>
              <a:ext cx="302967" cy="335989"/>
            </a:xfrm>
            <a:prstGeom prst="rect">
              <a:avLst/>
            </a:prstGeom>
            <a:noFill/>
            <a:ln w="12700">
              <a:noFill/>
              <a:miter lim="800000"/>
              <a:headEnd/>
              <a:tailEnd/>
            </a:ln>
            <a:effectLst/>
          </p:spPr>
          <p:txBody>
            <a:bodyPr wrap="none" lIns="90487" tIns="44450" rIns="90487" bIns="44450">
              <a:spAutoFit/>
            </a:bodyPr>
            <a:lstStyle/>
            <a:p>
              <a:pPr algn="ctr">
                <a:lnSpc>
                  <a:spcPct val="100000"/>
                </a:lnSpc>
                <a:defRPr/>
              </a:pPr>
              <a:r>
                <a:rPr lang="en-US" sz="1600" dirty="0">
                  <a:solidFill>
                    <a:srgbClr val="134679"/>
                  </a:solidFill>
                </a:rPr>
                <a:t>1</a:t>
              </a:r>
            </a:p>
          </p:txBody>
        </p:sp>
        <p:sp>
          <p:nvSpPr>
            <p:cNvPr id="371726" name="Rectangle 14"/>
            <p:cNvSpPr>
              <a:spLocks noChangeArrowheads="1"/>
            </p:cNvSpPr>
            <p:nvPr/>
          </p:nvSpPr>
          <p:spPr bwMode="auto">
            <a:xfrm>
              <a:off x="1907801" y="4961850"/>
              <a:ext cx="302967" cy="335989"/>
            </a:xfrm>
            <a:prstGeom prst="rect">
              <a:avLst/>
            </a:prstGeom>
            <a:noFill/>
            <a:ln w="12700">
              <a:noFill/>
              <a:miter lim="800000"/>
              <a:headEnd/>
              <a:tailEnd/>
            </a:ln>
            <a:effectLst/>
          </p:spPr>
          <p:txBody>
            <a:bodyPr wrap="none" lIns="90487" tIns="44450" rIns="90487" bIns="44450">
              <a:spAutoFit/>
            </a:bodyPr>
            <a:lstStyle/>
            <a:p>
              <a:pPr algn="ctr">
                <a:lnSpc>
                  <a:spcPct val="100000"/>
                </a:lnSpc>
                <a:defRPr/>
              </a:pPr>
              <a:r>
                <a:rPr lang="en-US" sz="1600">
                  <a:solidFill>
                    <a:srgbClr val="134679"/>
                  </a:solidFill>
                </a:rPr>
                <a:t>2</a:t>
              </a:r>
            </a:p>
          </p:txBody>
        </p:sp>
        <p:sp>
          <p:nvSpPr>
            <p:cNvPr id="371727" name="Rectangle 15"/>
            <p:cNvSpPr>
              <a:spLocks noChangeArrowheads="1"/>
            </p:cNvSpPr>
            <p:nvPr/>
          </p:nvSpPr>
          <p:spPr bwMode="auto">
            <a:xfrm>
              <a:off x="2472158" y="4961850"/>
              <a:ext cx="302967" cy="335989"/>
            </a:xfrm>
            <a:prstGeom prst="rect">
              <a:avLst/>
            </a:prstGeom>
            <a:noFill/>
            <a:ln w="12700">
              <a:noFill/>
              <a:miter lim="800000"/>
              <a:headEnd/>
              <a:tailEnd/>
            </a:ln>
            <a:effectLst/>
          </p:spPr>
          <p:txBody>
            <a:bodyPr wrap="none" lIns="90487" tIns="44450" rIns="90487" bIns="44450">
              <a:spAutoFit/>
            </a:bodyPr>
            <a:lstStyle/>
            <a:p>
              <a:pPr algn="ctr">
                <a:lnSpc>
                  <a:spcPct val="100000"/>
                </a:lnSpc>
                <a:defRPr/>
              </a:pPr>
              <a:r>
                <a:rPr lang="en-US" sz="1600">
                  <a:solidFill>
                    <a:srgbClr val="134679"/>
                  </a:solidFill>
                </a:rPr>
                <a:t>3</a:t>
              </a:r>
            </a:p>
          </p:txBody>
        </p:sp>
        <p:sp>
          <p:nvSpPr>
            <p:cNvPr id="371728" name="Rectangle 16"/>
            <p:cNvSpPr>
              <a:spLocks noChangeArrowheads="1"/>
            </p:cNvSpPr>
            <p:nvPr/>
          </p:nvSpPr>
          <p:spPr bwMode="auto">
            <a:xfrm>
              <a:off x="3065089" y="4961850"/>
              <a:ext cx="302967" cy="335989"/>
            </a:xfrm>
            <a:prstGeom prst="rect">
              <a:avLst/>
            </a:prstGeom>
            <a:noFill/>
            <a:ln w="12700">
              <a:noFill/>
              <a:miter lim="800000"/>
              <a:headEnd/>
              <a:tailEnd/>
            </a:ln>
            <a:effectLst/>
          </p:spPr>
          <p:txBody>
            <a:bodyPr wrap="none" lIns="90487" tIns="44450" rIns="90487" bIns="44450">
              <a:spAutoFit/>
            </a:bodyPr>
            <a:lstStyle/>
            <a:p>
              <a:pPr algn="ctr">
                <a:lnSpc>
                  <a:spcPct val="100000"/>
                </a:lnSpc>
                <a:defRPr/>
              </a:pPr>
              <a:r>
                <a:rPr lang="en-US" sz="1600">
                  <a:solidFill>
                    <a:srgbClr val="134679"/>
                  </a:solidFill>
                </a:rPr>
                <a:t>4</a:t>
              </a:r>
            </a:p>
          </p:txBody>
        </p:sp>
        <p:sp>
          <p:nvSpPr>
            <p:cNvPr id="371729" name="Rectangle 17"/>
            <p:cNvSpPr>
              <a:spLocks noChangeArrowheads="1"/>
            </p:cNvSpPr>
            <p:nvPr/>
          </p:nvSpPr>
          <p:spPr bwMode="auto">
            <a:xfrm>
              <a:off x="3611189" y="4961850"/>
              <a:ext cx="302967" cy="335989"/>
            </a:xfrm>
            <a:prstGeom prst="rect">
              <a:avLst/>
            </a:prstGeom>
            <a:noFill/>
            <a:ln w="12700">
              <a:noFill/>
              <a:miter lim="800000"/>
              <a:headEnd/>
              <a:tailEnd/>
            </a:ln>
            <a:effectLst/>
          </p:spPr>
          <p:txBody>
            <a:bodyPr wrap="none" lIns="90487" tIns="44450" rIns="90487" bIns="44450">
              <a:spAutoFit/>
            </a:bodyPr>
            <a:lstStyle/>
            <a:p>
              <a:pPr algn="ctr">
                <a:lnSpc>
                  <a:spcPct val="100000"/>
                </a:lnSpc>
                <a:defRPr/>
              </a:pPr>
              <a:r>
                <a:rPr lang="en-US" sz="1600" dirty="0">
                  <a:solidFill>
                    <a:srgbClr val="134679"/>
                  </a:solidFill>
                </a:rPr>
                <a:t>5</a:t>
              </a:r>
            </a:p>
          </p:txBody>
        </p:sp>
        <p:sp>
          <p:nvSpPr>
            <p:cNvPr id="371732" name="Rectangle 20"/>
            <p:cNvSpPr>
              <a:spLocks noChangeArrowheads="1"/>
            </p:cNvSpPr>
            <p:nvPr/>
          </p:nvSpPr>
          <p:spPr bwMode="auto">
            <a:xfrm>
              <a:off x="3181306" y="1464124"/>
              <a:ext cx="843179" cy="335989"/>
            </a:xfrm>
            <a:prstGeom prst="rect">
              <a:avLst/>
            </a:prstGeom>
            <a:noFill/>
            <a:ln w="12700">
              <a:noFill/>
              <a:miter lim="800000"/>
              <a:headEnd/>
              <a:tailEnd/>
            </a:ln>
            <a:effectLst/>
          </p:spPr>
          <p:txBody>
            <a:bodyPr wrap="none" lIns="90487" tIns="44450" rIns="90487" bIns="44450">
              <a:spAutoFit/>
            </a:bodyPr>
            <a:lstStyle/>
            <a:p>
              <a:pPr algn="r">
                <a:lnSpc>
                  <a:spcPct val="100000"/>
                </a:lnSpc>
                <a:defRPr/>
              </a:pPr>
              <a:r>
                <a:rPr lang="en-US" sz="1600" dirty="0">
                  <a:solidFill>
                    <a:srgbClr val="00B050"/>
                  </a:solidFill>
                </a:rPr>
                <a:t>Normal</a:t>
              </a:r>
            </a:p>
          </p:txBody>
        </p:sp>
        <p:sp>
          <p:nvSpPr>
            <p:cNvPr id="371733" name="Rectangle 21"/>
            <p:cNvSpPr>
              <a:spLocks noChangeArrowheads="1"/>
            </p:cNvSpPr>
            <p:nvPr/>
          </p:nvSpPr>
          <p:spPr bwMode="auto">
            <a:xfrm>
              <a:off x="3002796" y="2212386"/>
              <a:ext cx="1021689" cy="582211"/>
            </a:xfrm>
            <a:prstGeom prst="rect">
              <a:avLst/>
            </a:prstGeom>
            <a:noFill/>
            <a:ln w="12700">
              <a:noFill/>
              <a:miter lim="800000"/>
              <a:headEnd/>
              <a:tailEnd/>
            </a:ln>
            <a:effectLst/>
          </p:spPr>
          <p:txBody>
            <a:bodyPr wrap="none" lIns="90487" tIns="44450" rIns="90487" bIns="44450">
              <a:spAutoFit/>
            </a:bodyPr>
            <a:lstStyle/>
            <a:p>
              <a:pPr algn="r">
                <a:lnSpc>
                  <a:spcPct val="100000"/>
                </a:lnSpc>
                <a:defRPr/>
              </a:pPr>
              <a:r>
                <a:rPr lang="en-US" sz="1600" dirty="0">
                  <a:solidFill>
                    <a:srgbClr val="4E6BFA"/>
                  </a:solidFill>
                </a:rPr>
                <a:t>Asthma </a:t>
              </a:r>
              <a:br>
                <a:rPr lang="en-US" sz="1600" dirty="0">
                  <a:solidFill>
                    <a:srgbClr val="4E6BFA"/>
                  </a:solidFill>
                </a:rPr>
              </a:br>
              <a:r>
                <a:rPr lang="en-US" sz="1600" dirty="0">
                  <a:solidFill>
                    <a:srgbClr val="4E6BFA"/>
                  </a:solidFill>
                </a:rPr>
                <a:t>(after BD)</a:t>
              </a:r>
            </a:p>
          </p:txBody>
        </p:sp>
        <p:sp>
          <p:nvSpPr>
            <p:cNvPr id="371734" name="Rectangle 22"/>
            <p:cNvSpPr>
              <a:spLocks noChangeArrowheads="1"/>
            </p:cNvSpPr>
            <p:nvPr/>
          </p:nvSpPr>
          <p:spPr bwMode="auto">
            <a:xfrm>
              <a:off x="2855768" y="3043675"/>
              <a:ext cx="1168717" cy="582211"/>
            </a:xfrm>
            <a:prstGeom prst="rect">
              <a:avLst/>
            </a:prstGeom>
            <a:noFill/>
            <a:ln w="12700">
              <a:noFill/>
              <a:miter lim="800000"/>
              <a:headEnd/>
              <a:tailEnd/>
            </a:ln>
            <a:effectLst/>
          </p:spPr>
          <p:txBody>
            <a:bodyPr wrap="none" lIns="90487" tIns="44450" rIns="90487" bIns="44450">
              <a:spAutoFit/>
            </a:bodyPr>
            <a:lstStyle/>
            <a:p>
              <a:pPr algn="r">
                <a:lnSpc>
                  <a:spcPct val="100000"/>
                </a:lnSpc>
                <a:defRPr/>
              </a:pPr>
              <a:r>
                <a:rPr lang="en-US" sz="1600" dirty="0">
                  <a:solidFill>
                    <a:srgbClr val="FF0000"/>
                  </a:solidFill>
                </a:rPr>
                <a:t>Asthma </a:t>
              </a:r>
              <a:br>
                <a:rPr lang="en-US" sz="1600" dirty="0">
                  <a:solidFill>
                    <a:srgbClr val="FF0000"/>
                  </a:solidFill>
                </a:rPr>
              </a:br>
              <a:r>
                <a:rPr lang="en-US" sz="1600" dirty="0">
                  <a:solidFill>
                    <a:srgbClr val="FF0000"/>
                  </a:solidFill>
                </a:rPr>
                <a:t>(before BD)</a:t>
              </a:r>
            </a:p>
          </p:txBody>
        </p:sp>
        <p:sp>
          <p:nvSpPr>
            <p:cNvPr id="371735" name="Freeform 23"/>
            <p:cNvSpPr>
              <a:spLocks/>
            </p:cNvSpPr>
            <p:nvPr/>
          </p:nvSpPr>
          <p:spPr bwMode="auto">
            <a:xfrm>
              <a:off x="906758" y="2885400"/>
              <a:ext cx="582613" cy="1930400"/>
            </a:xfrm>
            <a:custGeom>
              <a:avLst/>
              <a:gdLst/>
              <a:ahLst/>
              <a:cxnLst>
                <a:cxn ang="0">
                  <a:pos x="0" y="0"/>
                </a:cxn>
                <a:cxn ang="0">
                  <a:pos x="409" y="0"/>
                </a:cxn>
                <a:cxn ang="0">
                  <a:pos x="409" y="1215"/>
                </a:cxn>
              </a:cxnLst>
              <a:rect l="0" t="0" r="r" b="b"/>
              <a:pathLst>
                <a:path w="410" h="1216">
                  <a:moveTo>
                    <a:pt x="0" y="0"/>
                  </a:moveTo>
                  <a:lnTo>
                    <a:pt x="409" y="0"/>
                  </a:lnTo>
                  <a:lnTo>
                    <a:pt x="409" y="1215"/>
                  </a:lnTo>
                </a:path>
              </a:pathLst>
            </a:custGeom>
            <a:noFill/>
            <a:ln w="12700" cap="rnd" cmpd="sng">
              <a:solidFill>
                <a:srgbClr val="134679"/>
              </a:solidFill>
              <a:prstDash val="dash"/>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371736" name="Line 24"/>
            <p:cNvSpPr>
              <a:spLocks noChangeShapeType="1"/>
            </p:cNvSpPr>
            <p:nvPr/>
          </p:nvSpPr>
          <p:spPr bwMode="auto">
            <a:xfrm>
              <a:off x="928984" y="3564837"/>
              <a:ext cx="542925" cy="0"/>
            </a:xfrm>
            <a:prstGeom prst="line">
              <a:avLst/>
            </a:prstGeom>
            <a:noFill/>
            <a:ln w="12700">
              <a:solidFill>
                <a:srgbClr val="134679"/>
              </a:solidFill>
              <a:prstDash val="dash"/>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71737" name="Line 25"/>
            <p:cNvSpPr>
              <a:spLocks noChangeShapeType="1"/>
            </p:cNvSpPr>
            <p:nvPr/>
          </p:nvSpPr>
          <p:spPr bwMode="auto">
            <a:xfrm>
              <a:off x="928984" y="3971236"/>
              <a:ext cx="542925" cy="0"/>
            </a:xfrm>
            <a:prstGeom prst="line">
              <a:avLst/>
            </a:prstGeom>
            <a:noFill/>
            <a:ln w="12700">
              <a:solidFill>
                <a:srgbClr val="134679"/>
              </a:solidFill>
              <a:prstDash val="dash"/>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5" name="Straight Arrow Connector 4"/>
            <p:cNvCxnSpPr/>
            <p:nvPr/>
          </p:nvCxnSpPr>
          <p:spPr>
            <a:xfrm>
              <a:off x="1468508" y="2205950"/>
              <a:ext cx="0" cy="508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4" name="Group 13"/>
          <p:cNvGrpSpPr/>
          <p:nvPr/>
        </p:nvGrpSpPr>
        <p:grpSpPr>
          <a:xfrm>
            <a:off x="5783738" y="914378"/>
            <a:ext cx="4905699" cy="5523320"/>
            <a:chOff x="4317793" y="1074032"/>
            <a:chExt cx="4905699" cy="5523320"/>
          </a:xfrm>
        </p:grpSpPr>
        <p:sp>
          <p:nvSpPr>
            <p:cNvPr id="52" name="ZoneTexte 9"/>
            <p:cNvSpPr txBox="1"/>
            <p:nvPr/>
          </p:nvSpPr>
          <p:spPr>
            <a:xfrm rot="5400000">
              <a:off x="4473292" y="918533"/>
              <a:ext cx="461665" cy="772664"/>
            </a:xfrm>
            <a:prstGeom prst="rect">
              <a:avLst/>
            </a:prstGeom>
            <a:noFill/>
          </p:spPr>
          <p:txBody>
            <a:bodyPr vert="vert270" wrap="square" rtlCol="0">
              <a:spAutoFit/>
            </a:bodyPr>
            <a:lstStyle/>
            <a:p>
              <a:pPr algn="ctr"/>
              <a:r>
                <a:rPr lang="fr-CA" b="1" dirty="0">
                  <a:solidFill>
                    <a:srgbClr val="134679"/>
                  </a:solidFill>
                </a:rPr>
                <a:t>Flow</a:t>
              </a:r>
            </a:p>
          </p:txBody>
        </p:sp>
        <p:sp>
          <p:nvSpPr>
            <p:cNvPr id="53" name="Rectangle 20"/>
            <p:cNvSpPr>
              <a:spLocks noChangeArrowheads="1"/>
            </p:cNvSpPr>
            <p:nvPr/>
          </p:nvSpPr>
          <p:spPr bwMode="auto">
            <a:xfrm>
              <a:off x="8319719" y="4845738"/>
              <a:ext cx="903773" cy="366767"/>
            </a:xfrm>
            <a:prstGeom prst="rect">
              <a:avLst/>
            </a:prstGeom>
            <a:noFill/>
            <a:ln w="12700">
              <a:noFill/>
              <a:miter lim="800000"/>
              <a:headEnd/>
              <a:tailEnd/>
            </a:ln>
            <a:effectLst/>
          </p:spPr>
          <p:txBody>
            <a:bodyPr wrap="none" lIns="90487" tIns="44450" rIns="90487" bIns="44450">
              <a:spAutoFit/>
            </a:bodyPr>
            <a:lstStyle/>
            <a:p>
              <a:pPr algn="r">
                <a:defRPr/>
              </a:pPr>
              <a:r>
                <a:rPr lang="en-US" b="1" dirty="0">
                  <a:solidFill>
                    <a:srgbClr val="134679"/>
                  </a:solidFill>
                </a:rPr>
                <a:t>Volume</a:t>
              </a:r>
            </a:p>
          </p:txBody>
        </p:sp>
        <p:sp>
          <p:nvSpPr>
            <p:cNvPr id="54" name="ZoneTexte 11"/>
            <p:cNvSpPr txBox="1"/>
            <p:nvPr/>
          </p:nvSpPr>
          <p:spPr>
            <a:xfrm>
              <a:off x="6021961" y="2653188"/>
              <a:ext cx="971828" cy="338554"/>
            </a:xfrm>
            <a:prstGeom prst="rect">
              <a:avLst/>
            </a:prstGeom>
            <a:noFill/>
          </p:spPr>
          <p:txBody>
            <a:bodyPr wrap="square" rtlCol="0">
              <a:spAutoFit/>
            </a:bodyPr>
            <a:lstStyle/>
            <a:p>
              <a:pPr algn="ctr"/>
              <a:r>
                <a:rPr lang="fr-CA" sz="1600" dirty="0">
                  <a:solidFill>
                    <a:srgbClr val="00B050"/>
                  </a:solidFill>
                </a:rPr>
                <a:t>Normal</a:t>
              </a:r>
            </a:p>
          </p:txBody>
        </p:sp>
        <p:cxnSp>
          <p:nvCxnSpPr>
            <p:cNvPr id="55" name="Straight Connector 54"/>
            <p:cNvCxnSpPr/>
            <p:nvPr/>
          </p:nvCxnSpPr>
          <p:spPr>
            <a:xfrm>
              <a:off x="4499434" y="1486588"/>
              <a:ext cx="0" cy="4536364"/>
            </a:xfrm>
            <a:prstGeom prst="line">
              <a:avLst/>
            </a:prstGeom>
            <a:ln w="31750">
              <a:solidFill>
                <a:srgbClr val="134679"/>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4518929" y="4730789"/>
              <a:ext cx="4091765" cy="0"/>
            </a:xfrm>
            <a:prstGeom prst="line">
              <a:avLst/>
            </a:prstGeom>
            <a:ln w="31750">
              <a:solidFill>
                <a:srgbClr val="134679"/>
              </a:solidFill>
            </a:ln>
          </p:spPr>
          <p:style>
            <a:lnRef idx="1">
              <a:schemeClr val="accent1"/>
            </a:lnRef>
            <a:fillRef idx="0">
              <a:schemeClr val="accent1"/>
            </a:fillRef>
            <a:effectRef idx="0">
              <a:schemeClr val="accent1"/>
            </a:effectRef>
            <a:fontRef idx="minor">
              <a:schemeClr val="tx1"/>
            </a:fontRef>
          </p:style>
        </p:cxnSp>
        <p:sp>
          <p:nvSpPr>
            <p:cNvPr id="57" name="Freeform 56"/>
            <p:cNvSpPr/>
            <p:nvPr/>
          </p:nvSpPr>
          <p:spPr>
            <a:xfrm>
              <a:off x="4502918" y="4699680"/>
              <a:ext cx="3775616" cy="1897672"/>
            </a:xfrm>
            <a:custGeom>
              <a:avLst/>
              <a:gdLst>
                <a:gd name="connsiteX0" fmla="*/ 0 w 4441371"/>
                <a:gd name="connsiteY0" fmla="*/ 58057 h 1654628"/>
                <a:gd name="connsiteX1" fmla="*/ 595086 w 4441371"/>
                <a:gd name="connsiteY1" fmla="*/ 711200 h 1654628"/>
                <a:gd name="connsiteX2" fmla="*/ 595086 w 4441371"/>
                <a:gd name="connsiteY2" fmla="*/ 711200 h 1654628"/>
                <a:gd name="connsiteX3" fmla="*/ 928914 w 4441371"/>
                <a:gd name="connsiteY3" fmla="*/ 1030514 h 1654628"/>
                <a:gd name="connsiteX4" fmla="*/ 1465943 w 4441371"/>
                <a:gd name="connsiteY4" fmla="*/ 1407885 h 1654628"/>
                <a:gd name="connsiteX5" fmla="*/ 2104571 w 4441371"/>
                <a:gd name="connsiteY5" fmla="*/ 1582057 h 1654628"/>
                <a:gd name="connsiteX6" fmla="*/ 2583543 w 4441371"/>
                <a:gd name="connsiteY6" fmla="*/ 1654628 h 1654628"/>
                <a:gd name="connsiteX7" fmla="*/ 3178629 w 4441371"/>
                <a:gd name="connsiteY7" fmla="*/ 1582057 h 1654628"/>
                <a:gd name="connsiteX8" fmla="*/ 3556000 w 4441371"/>
                <a:gd name="connsiteY8" fmla="*/ 1407885 h 1654628"/>
                <a:gd name="connsiteX9" fmla="*/ 3889829 w 4441371"/>
                <a:gd name="connsiteY9" fmla="*/ 1161143 h 1654628"/>
                <a:gd name="connsiteX10" fmla="*/ 4238171 w 4441371"/>
                <a:gd name="connsiteY10" fmla="*/ 653143 h 1654628"/>
                <a:gd name="connsiteX11" fmla="*/ 4368800 w 4441371"/>
                <a:gd name="connsiteY11" fmla="*/ 275771 h 1654628"/>
                <a:gd name="connsiteX12" fmla="*/ 4441371 w 4441371"/>
                <a:gd name="connsiteY12" fmla="*/ 0 h 1654628"/>
                <a:gd name="connsiteX0" fmla="*/ 0 w 4441371"/>
                <a:gd name="connsiteY0" fmla="*/ 58057 h 1659494"/>
                <a:gd name="connsiteX1" fmla="*/ 595086 w 4441371"/>
                <a:gd name="connsiteY1" fmla="*/ 711200 h 1659494"/>
                <a:gd name="connsiteX2" fmla="*/ 595086 w 4441371"/>
                <a:gd name="connsiteY2" fmla="*/ 711200 h 1659494"/>
                <a:gd name="connsiteX3" fmla="*/ 928914 w 4441371"/>
                <a:gd name="connsiteY3" fmla="*/ 1030514 h 1659494"/>
                <a:gd name="connsiteX4" fmla="*/ 1465943 w 4441371"/>
                <a:gd name="connsiteY4" fmla="*/ 1407885 h 1659494"/>
                <a:gd name="connsiteX5" fmla="*/ 2090057 w 4441371"/>
                <a:gd name="connsiteY5" fmla="*/ 1625600 h 1659494"/>
                <a:gd name="connsiteX6" fmla="*/ 2583543 w 4441371"/>
                <a:gd name="connsiteY6" fmla="*/ 1654628 h 1659494"/>
                <a:gd name="connsiteX7" fmla="*/ 3178629 w 4441371"/>
                <a:gd name="connsiteY7" fmla="*/ 1582057 h 1659494"/>
                <a:gd name="connsiteX8" fmla="*/ 3556000 w 4441371"/>
                <a:gd name="connsiteY8" fmla="*/ 1407885 h 1659494"/>
                <a:gd name="connsiteX9" fmla="*/ 3889829 w 4441371"/>
                <a:gd name="connsiteY9" fmla="*/ 1161143 h 1659494"/>
                <a:gd name="connsiteX10" fmla="*/ 4238171 w 4441371"/>
                <a:gd name="connsiteY10" fmla="*/ 653143 h 1659494"/>
                <a:gd name="connsiteX11" fmla="*/ 4368800 w 4441371"/>
                <a:gd name="connsiteY11" fmla="*/ 275771 h 1659494"/>
                <a:gd name="connsiteX12" fmla="*/ 4441371 w 4441371"/>
                <a:gd name="connsiteY12" fmla="*/ 0 h 1659494"/>
                <a:gd name="connsiteX0" fmla="*/ 0 w 4441371"/>
                <a:gd name="connsiteY0" fmla="*/ 58057 h 1659494"/>
                <a:gd name="connsiteX1" fmla="*/ 595086 w 4441371"/>
                <a:gd name="connsiteY1" fmla="*/ 711200 h 1659494"/>
                <a:gd name="connsiteX2" fmla="*/ 595086 w 4441371"/>
                <a:gd name="connsiteY2" fmla="*/ 711200 h 1659494"/>
                <a:gd name="connsiteX3" fmla="*/ 928914 w 4441371"/>
                <a:gd name="connsiteY3" fmla="*/ 1030514 h 1659494"/>
                <a:gd name="connsiteX4" fmla="*/ 1465943 w 4441371"/>
                <a:gd name="connsiteY4" fmla="*/ 1407885 h 1659494"/>
                <a:gd name="connsiteX5" fmla="*/ 2090057 w 4441371"/>
                <a:gd name="connsiteY5" fmla="*/ 1625600 h 1659494"/>
                <a:gd name="connsiteX6" fmla="*/ 2583543 w 4441371"/>
                <a:gd name="connsiteY6" fmla="*/ 1654628 h 1659494"/>
                <a:gd name="connsiteX7" fmla="*/ 3178629 w 4441371"/>
                <a:gd name="connsiteY7" fmla="*/ 1582057 h 1659494"/>
                <a:gd name="connsiteX8" fmla="*/ 3556000 w 4441371"/>
                <a:gd name="connsiteY8" fmla="*/ 1407885 h 1659494"/>
                <a:gd name="connsiteX9" fmla="*/ 3889829 w 4441371"/>
                <a:gd name="connsiteY9" fmla="*/ 1132568 h 1659494"/>
                <a:gd name="connsiteX10" fmla="*/ 4238171 w 4441371"/>
                <a:gd name="connsiteY10" fmla="*/ 653143 h 1659494"/>
                <a:gd name="connsiteX11" fmla="*/ 4368800 w 4441371"/>
                <a:gd name="connsiteY11" fmla="*/ 275771 h 1659494"/>
                <a:gd name="connsiteX12" fmla="*/ 4441371 w 4441371"/>
                <a:gd name="connsiteY12" fmla="*/ 0 h 1659494"/>
                <a:gd name="connsiteX0" fmla="*/ 0 w 4441371"/>
                <a:gd name="connsiteY0" fmla="*/ 58057 h 1659494"/>
                <a:gd name="connsiteX1" fmla="*/ 595086 w 4441371"/>
                <a:gd name="connsiteY1" fmla="*/ 711200 h 1659494"/>
                <a:gd name="connsiteX2" fmla="*/ 595086 w 4441371"/>
                <a:gd name="connsiteY2" fmla="*/ 711200 h 1659494"/>
                <a:gd name="connsiteX3" fmla="*/ 928914 w 4441371"/>
                <a:gd name="connsiteY3" fmla="*/ 1030514 h 1659494"/>
                <a:gd name="connsiteX4" fmla="*/ 1465943 w 4441371"/>
                <a:gd name="connsiteY4" fmla="*/ 1407885 h 1659494"/>
                <a:gd name="connsiteX5" fmla="*/ 2090057 w 4441371"/>
                <a:gd name="connsiteY5" fmla="*/ 1625600 h 1659494"/>
                <a:gd name="connsiteX6" fmla="*/ 2583543 w 4441371"/>
                <a:gd name="connsiteY6" fmla="*/ 1654628 h 1659494"/>
                <a:gd name="connsiteX7" fmla="*/ 3178629 w 4441371"/>
                <a:gd name="connsiteY7" fmla="*/ 1582057 h 1659494"/>
                <a:gd name="connsiteX8" fmla="*/ 3556000 w 4441371"/>
                <a:gd name="connsiteY8" fmla="*/ 1407885 h 1659494"/>
                <a:gd name="connsiteX9" fmla="*/ 3889829 w 4441371"/>
                <a:gd name="connsiteY9" fmla="*/ 1132568 h 1659494"/>
                <a:gd name="connsiteX10" fmla="*/ 4209596 w 4441371"/>
                <a:gd name="connsiteY10" fmla="*/ 634093 h 1659494"/>
                <a:gd name="connsiteX11" fmla="*/ 4368800 w 4441371"/>
                <a:gd name="connsiteY11" fmla="*/ 275771 h 1659494"/>
                <a:gd name="connsiteX12" fmla="*/ 4441371 w 4441371"/>
                <a:gd name="connsiteY12" fmla="*/ 0 h 1659494"/>
                <a:gd name="connsiteX0" fmla="*/ 0 w 4441371"/>
                <a:gd name="connsiteY0" fmla="*/ 58057 h 1684706"/>
                <a:gd name="connsiteX1" fmla="*/ 595086 w 4441371"/>
                <a:gd name="connsiteY1" fmla="*/ 711200 h 1684706"/>
                <a:gd name="connsiteX2" fmla="*/ 595086 w 4441371"/>
                <a:gd name="connsiteY2" fmla="*/ 711200 h 1684706"/>
                <a:gd name="connsiteX3" fmla="*/ 928914 w 4441371"/>
                <a:gd name="connsiteY3" fmla="*/ 1030514 h 1684706"/>
                <a:gd name="connsiteX4" fmla="*/ 1465943 w 4441371"/>
                <a:gd name="connsiteY4" fmla="*/ 1407885 h 1684706"/>
                <a:gd name="connsiteX5" fmla="*/ 2090057 w 4441371"/>
                <a:gd name="connsiteY5" fmla="*/ 1625600 h 1684706"/>
                <a:gd name="connsiteX6" fmla="*/ 2593068 w 4441371"/>
                <a:gd name="connsiteY6" fmla="*/ 1683203 h 1684706"/>
                <a:gd name="connsiteX7" fmla="*/ 3178629 w 4441371"/>
                <a:gd name="connsiteY7" fmla="*/ 1582057 h 1684706"/>
                <a:gd name="connsiteX8" fmla="*/ 3556000 w 4441371"/>
                <a:gd name="connsiteY8" fmla="*/ 1407885 h 1684706"/>
                <a:gd name="connsiteX9" fmla="*/ 3889829 w 4441371"/>
                <a:gd name="connsiteY9" fmla="*/ 1132568 h 1684706"/>
                <a:gd name="connsiteX10" fmla="*/ 4209596 w 4441371"/>
                <a:gd name="connsiteY10" fmla="*/ 634093 h 1684706"/>
                <a:gd name="connsiteX11" fmla="*/ 4368800 w 4441371"/>
                <a:gd name="connsiteY11" fmla="*/ 275771 h 1684706"/>
                <a:gd name="connsiteX12" fmla="*/ 4441371 w 4441371"/>
                <a:gd name="connsiteY12" fmla="*/ 0 h 1684706"/>
                <a:gd name="connsiteX0" fmla="*/ 0 w 4441371"/>
                <a:gd name="connsiteY0" fmla="*/ 58057 h 1684410"/>
                <a:gd name="connsiteX1" fmla="*/ 595086 w 4441371"/>
                <a:gd name="connsiteY1" fmla="*/ 711200 h 1684410"/>
                <a:gd name="connsiteX2" fmla="*/ 595086 w 4441371"/>
                <a:gd name="connsiteY2" fmla="*/ 711200 h 1684410"/>
                <a:gd name="connsiteX3" fmla="*/ 928914 w 4441371"/>
                <a:gd name="connsiteY3" fmla="*/ 1030514 h 1684410"/>
                <a:gd name="connsiteX4" fmla="*/ 1538515 w 4441371"/>
                <a:gd name="connsiteY4" fmla="*/ 1451428 h 1684410"/>
                <a:gd name="connsiteX5" fmla="*/ 2090057 w 4441371"/>
                <a:gd name="connsiteY5" fmla="*/ 1625600 h 1684410"/>
                <a:gd name="connsiteX6" fmla="*/ 2593068 w 4441371"/>
                <a:gd name="connsiteY6" fmla="*/ 1683203 h 1684410"/>
                <a:gd name="connsiteX7" fmla="*/ 3178629 w 4441371"/>
                <a:gd name="connsiteY7" fmla="*/ 1582057 h 1684410"/>
                <a:gd name="connsiteX8" fmla="*/ 3556000 w 4441371"/>
                <a:gd name="connsiteY8" fmla="*/ 1407885 h 1684410"/>
                <a:gd name="connsiteX9" fmla="*/ 3889829 w 4441371"/>
                <a:gd name="connsiteY9" fmla="*/ 1132568 h 1684410"/>
                <a:gd name="connsiteX10" fmla="*/ 4209596 w 4441371"/>
                <a:gd name="connsiteY10" fmla="*/ 634093 h 1684410"/>
                <a:gd name="connsiteX11" fmla="*/ 4368800 w 4441371"/>
                <a:gd name="connsiteY11" fmla="*/ 275771 h 1684410"/>
                <a:gd name="connsiteX12" fmla="*/ 4441371 w 4441371"/>
                <a:gd name="connsiteY12" fmla="*/ 0 h 1684410"/>
                <a:gd name="connsiteX0" fmla="*/ 0 w 4441371"/>
                <a:gd name="connsiteY0" fmla="*/ 58057 h 1696130"/>
                <a:gd name="connsiteX1" fmla="*/ 595086 w 4441371"/>
                <a:gd name="connsiteY1" fmla="*/ 711200 h 1696130"/>
                <a:gd name="connsiteX2" fmla="*/ 595086 w 4441371"/>
                <a:gd name="connsiteY2" fmla="*/ 711200 h 1696130"/>
                <a:gd name="connsiteX3" fmla="*/ 928914 w 4441371"/>
                <a:gd name="connsiteY3" fmla="*/ 1030514 h 1696130"/>
                <a:gd name="connsiteX4" fmla="*/ 1538515 w 4441371"/>
                <a:gd name="connsiteY4" fmla="*/ 1451428 h 1696130"/>
                <a:gd name="connsiteX5" fmla="*/ 2090057 w 4441371"/>
                <a:gd name="connsiteY5" fmla="*/ 1669143 h 1696130"/>
                <a:gd name="connsiteX6" fmla="*/ 2593068 w 4441371"/>
                <a:gd name="connsiteY6" fmla="*/ 1683203 h 1696130"/>
                <a:gd name="connsiteX7" fmla="*/ 3178629 w 4441371"/>
                <a:gd name="connsiteY7" fmla="*/ 1582057 h 1696130"/>
                <a:gd name="connsiteX8" fmla="*/ 3556000 w 4441371"/>
                <a:gd name="connsiteY8" fmla="*/ 1407885 h 1696130"/>
                <a:gd name="connsiteX9" fmla="*/ 3889829 w 4441371"/>
                <a:gd name="connsiteY9" fmla="*/ 1132568 h 1696130"/>
                <a:gd name="connsiteX10" fmla="*/ 4209596 w 4441371"/>
                <a:gd name="connsiteY10" fmla="*/ 634093 h 1696130"/>
                <a:gd name="connsiteX11" fmla="*/ 4368800 w 4441371"/>
                <a:gd name="connsiteY11" fmla="*/ 275771 h 1696130"/>
                <a:gd name="connsiteX12" fmla="*/ 4441371 w 4441371"/>
                <a:gd name="connsiteY12" fmla="*/ 0 h 1696130"/>
                <a:gd name="connsiteX0" fmla="*/ 0 w 4441371"/>
                <a:gd name="connsiteY0" fmla="*/ 58057 h 1695271"/>
                <a:gd name="connsiteX1" fmla="*/ 595086 w 4441371"/>
                <a:gd name="connsiteY1" fmla="*/ 711200 h 1695271"/>
                <a:gd name="connsiteX2" fmla="*/ 595086 w 4441371"/>
                <a:gd name="connsiteY2" fmla="*/ 711200 h 1695271"/>
                <a:gd name="connsiteX3" fmla="*/ 928914 w 4441371"/>
                <a:gd name="connsiteY3" fmla="*/ 1030514 h 1695271"/>
                <a:gd name="connsiteX4" fmla="*/ 1480458 w 4441371"/>
                <a:gd name="connsiteY4" fmla="*/ 1465943 h 1695271"/>
                <a:gd name="connsiteX5" fmla="*/ 2090057 w 4441371"/>
                <a:gd name="connsiteY5" fmla="*/ 1669143 h 1695271"/>
                <a:gd name="connsiteX6" fmla="*/ 2593068 w 4441371"/>
                <a:gd name="connsiteY6" fmla="*/ 1683203 h 1695271"/>
                <a:gd name="connsiteX7" fmla="*/ 3178629 w 4441371"/>
                <a:gd name="connsiteY7" fmla="*/ 1582057 h 1695271"/>
                <a:gd name="connsiteX8" fmla="*/ 3556000 w 4441371"/>
                <a:gd name="connsiteY8" fmla="*/ 1407885 h 1695271"/>
                <a:gd name="connsiteX9" fmla="*/ 3889829 w 4441371"/>
                <a:gd name="connsiteY9" fmla="*/ 1132568 h 1695271"/>
                <a:gd name="connsiteX10" fmla="*/ 4209596 w 4441371"/>
                <a:gd name="connsiteY10" fmla="*/ 634093 h 1695271"/>
                <a:gd name="connsiteX11" fmla="*/ 4368800 w 4441371"/>
                <a:gd name="connsiteY11" fmla="*/ 275771 h 1695271"/>
                <a:gd name="connsiteX12" fmla="*/ 4441371 w 4441371"/>
                <a:gd name="connsiteY12" fmla="*/ 0 h 1695271"/>
                <a:gd name="connsiteX0" fmla="*/ 0 w 4441371"/>
                <a:gd name="connsiteY0" fmla="*/ 58057 h 1695271"/>
                <a:gd name="connsiteX1" fmla="*/ 595086 w 4441371"/>
                <a:gd name="connsiteY1" fmla="*/ 711200 h 1695271"/>
                <a:gd name="connsiteX2" fmla="*/ 595086 w 4441371"/>
                <a:gd name="connsiteY2" fmla="*/ 711200 h 1695271"/>
                <a:gd name="connsiteX3" fmla="*/ 885371 w 4441371"/>
                <a:gd name="connsiteY3" fmla="*/ 1030514 h 1695271"/>
                <a:gd name="connsiteX4" fmla="*/ 1480458 w 4441371"/>
                <a:gd name="connsiteY4" fmla="*/ 1465943 h 1695271"/>
                <a:gd name="connsiteX5" fmla="*/ 2090057 w 4441371"/>
                <a:gd name="connsiteY5" fmla="*/ 1669143 h 1695271"/>
                <a:gd name="connsiteX6" fmla="*/ 2593068 w 4441371"/>
                <a:gd name="connsiteY6" fmla="*/ 1683203 h 1695271"/>
                <a:gd name="connsiteX7" fmla="*/ 3178629 w 4441371"/>
                <a:gd name="connsiteY7" fmla="*/ 1582057 h 1695271"/>
                <a:gd name="connsiteX8" fmla="*/ 3556000 w 4441371"/>
                <a:gd name="connsiteY8" fmla="*/ 1407885 h 1695271"/>
                <a:gd name="connsiteX9" fmla="*/ 3889829 w 4441371"/>
                <a:gd name="connsiteY9" fmla="*/ 1132568 h 1695271"/>
                <a:gd name="connsiteX10" fmla="*/ 4209596 w 4441371"/>
                <a:gd name="connsiteY10" fmla="*/ 634093 h 1695271"/>
                <a:gd name="connsiteX11" fmla="*/ 4368800 w 4441371"/>
                <a:gd name="connsiteY11" fmla="*/ 275771 h 1695271"/>
                <a:gd name="connsiteX12" fmla="*/ 4441371 w 4441371"/>
                <a:gd name="connsiteY12" fmla="*/ 0 h 1695271"/>
                <a:gd name="connsiteX0" fmla="*/ 0 w 4441371"/>
                <a:gd name="connsiteY0" fmla="*/ 58057 h 1695271"/>
                <a:gd name="connsiteX1" fmla="*/ 595086 w 4441371"/>
                <a:gd name="connsiteY1" fmla="*/ 711200 h 1695271"/>
                <a:gd name="connsiteX2" fmla="*/ 551543 w 4441371"/>
                <a:gd name="connsiteY2" fmla="*/ 711200 h 1695271"/>
                <a:gd name="connsiteX3" fmla="*/ 885371 w 4441371"/>
                <a:gd name="connsiteY3" fmla="*/ 1030514 h 1695271"/>
                <a:gd name="connsiteX4" fmla="*/ 1480458 w 4441371"/>
                <a:gd name="connsiteY4" fmla="*/ 1465943 h 1695271"/>
                <a:gd name="connsiteX5" fmla="*/ 2090057 w 4441371"/>
                <a:gd name="connsiteY5" fmla="*/ 1669143 h 1695271"/>
                <a:gd name="connsiteX6" fmla="*/ 2593068 w 4441371"/>
                <a:gd name="connsiteY6" fmla="*/ 1683203 h 1695271"/>
                <a:gd name="connsiteX7" fmla="*/ 3178629 w 4441371"/>
                <a:gd name="connsiteY7" fmla="*/ 1582057 h 1695271"/>
                <a:gd name="connsiteX8" fmla="*/ 3556000 w 4441371"/>
                <a:gd name="connsiteY8" fmla="*/ 1407885 h 1695271"/>
                <a:gd name="connsiteX9" fmla="*/ 3889829 w 4441371"/>
                <a:gd name="connsiteY9" fmla="*/ 1132568 h 1695271"/>
                <a:gd name="connsiteX10" fmla="*/ 4209596 w 4441371"/>
                <a:gd name="connsiteY10" fmla="*/ 634093 h 1695271"/>
                <a:gd name="connsiteX11" fmla="*/ 4368800 w 4441371"/>
                <a:gd name="connsiteY11" fmla="*/ 275771 h 1695271"/>
                <a:gd name="connsiteX12" fmla="*/ 4441371 w 4441371"/>
                <a:gd name="connsiteY12" fmla="*/ 0 h 1695271"/>
                <a:gd name="connsiteX0" fmla="*/ 0 w 4441371"/>
                <a:gd name="connsiteY0" fmla="*/ 58057 h 1695271"/>
                <a:gd name="connsiteX1" fmla="*/ 595086 w 4441371"/>
                <a:gd name="connsiteY1" fmla="*/ 711200 h 1695271"/>
                <a:gd name="connsiteX2" fmla="*/ 885371 w 4441371"/>
                <a:gd name="connsiteY2" fmla="*/ 1030514 h 1695271"/>
                <a:gd name="connsiteX3" fmla="*/ 1480458 w 4441371"/>
                <a:gd name="connsiteY3" fmla="*/ 1465943 h 1695271"/>
                <a:gd name="connsiteX4" fmla="*/ 2090057 w 4441371"/>
                <a:gd name="connsiteY4" fmla="*/ 1669143 h 1695271"/>
                <a:gd name="connsiteX5" fmla="*/ 2593068 w 4441371"/>
                <a:gd name="connsiteY5" fmla="*/ 1683203 h 1695271"/>
                <a:gd name="connsiteX6" fmla="*/ 3178629 w 4441371"/>
                <a:gd name="connsiteY6" fmla="*/ 1582057 h 1695271"/>
                <a:gd name="connsiteX7" fmla="*/ 3556000 w 4441371"/>
                <a:gd name="connsiteY7" fmla="*/ 1407885 h 1695271"/>
                <a:gd name="connsiteX8" fmla="*/ 3889829 w 4441371"/>
                <a:gd name="connsiteY8" fmla="*/ 1132568 h 1695271"/>
                <a:gd name="connsiteX9" fmla="*/ 4209596 w 4441371"/>
                <a:gd name="connsiteY9" fmla="*/ 634093 h 1695271"/>
                <a:gd name="connsiteX10" fmla="*/ 4368800 w 4441371"/>
                <a:gd name="connsiteY10" fmla="*/ 275771 h 1695271"/>
                <a:gd name="connsiteX11" fmla="*/ 4441371 w 4441371"/>
                <a:gd name="connsiteY11" fmla="*/ 0 h 1695271"/>
                <a:gd name="connsiteX0" fmla="*/ 0 w 4441371"/>
                <a:gd name="connsiteY0" fmla="*/ 58057 h 1695271"/>
                <a:gd name="connsiteX1" fmla="*/ 551543 w 4441371"/>
                <a:gd name="connsiteY1" fmla="*/ 740229 h 1695271"/>
                <a:gd name="connsiteX2" fmla="*/ 885371 w 4441371"/>
                <a:gd name="connsiteY2" fmla="*/ 1030514 h 1695271"/>
                <a:gd name="connsiteX3" fmla="*/ 1480458 w 4441371"/>
                <a:gd name="connsiteY3" fmla="*/ 1465943 h 1695271"/>
                <a:gd name="connsiteX4" fmla="*/ 2090057 w 4441371"/>
                <a:gd name="connsiteY4" fmla="*/ 1669143 h 1695271"/>
                <a:gd name="connsiteX5" fmla="*/ 2593068 w 4441371"/>
                <a:gd name="connsiteY5" fmla="*/ 1683203 h 1695271"/>
                <a:gd name="connsiteX6" fmla="*/ 3178629 w 4441371"/>
                <a:gd name="connsiteY6" fmla="*/ 1582057 h 1695271"/>
                <a:gd name="connsiteX7" fmla="*/ 3556000 w 4441371"/>
                <a:gd name="connsiteY7" fmla="*/ 1407885 h 1695271"/>
                <a:gd name="connsiteX8" fmla="*/ 3889829 w 4441371"/>
                <a:gd name="connsiteY8" fmla="*/ 1132568 h 1695271"/>
                <a:gd name="connsiteX9" fmla="*/ 4209596 w 4441371"/>
                <a:gd name="connsiteY9" fmla="*/ 634093 h 1695271"/>
                <a:gd name="connsiteX10" fmla="*/ 4368800 w 4441371"/>
                <a:gd name="connsiteY10" fmla="*/ 275771 h 1695271"/>
                <a:gd name="connsiteX11" fmla="*/ 4441371 w 4441371"/>
                <a:gd name="connsiteY11" fmla="*/ 0 h 1695271"/>
                <a:gd name="connsiteX0" fmla="*/ 0 w 4441371"/>
                <a:gd name="connsiteY0" fmla="*/ 58057 h 1695271"/>
                <a:gd name="connsiteX1" fmla="*/ 551543 w 4441371"/>
                <a:gd name="connsiteY1" fmla="*/ 740229 h 1695271"/>
                <a:gd name="connsiteX2" fmla="*/ 972457 w 4441371"/>
                <a:gd name="connsiteY2" fmla="*/ 1117600 h 1695271"/>
                <a:gd name="connsiteX3" fmla="*/ 1480458 w 4441371"/>
                <a:gd name="connsiteY3" fmla="*/ 1465943 h 1695271"/>
                <a:gd name="connsiteX4" fmla="*/ 2090057 w 4441371"/>
                <a:gd name="connsiteY4" fmla="*/ 1669143 h 1695271"/>
                <a:gd name="connsiteX5" fmla="*/ 2593068 w 4441371"/>
                <a:gd name="connsiteY5" fmla="*/ 1683203 h 1695271"/>
                <a:gd name="connsiteX6" fmla="*/ 3178629 w 4441371"/>
                <a:gd name="connsiteY6" fmla="*/ 1582057 h 1695271"/>
                <a:gd name="connsiteX7" fmla="*/ 3556000 w 4441371"/>
                <a:gd name="connsiteY7" fmla="*/ 1407885 h 1695271"/>
                <a:gd name="connsiteX8" fmla="*/ 3889829 w 4441371"/>
                <a:gd name="connsiteY8" fmla="*/ 1132568 h 1695271"/>
                <a:gd name="connsiteX9" fmla="*/ 4209596 w 4441371"/>
                <a:gd name="connsiteY9" fmla="*/ 634093 h 1695271"/>
                <a:gd name="connsiteX10" fmla="*/ 4368800 w 4441371"/>
                <a:gd name="connsiteY10" fmla="*/ 275771 h 1695271"/>
                <a:gd name="connsiteX11" fmla="*/ 4441371 w 4441371"/>
                <a:gd name="connsiteY11" fmla="*/ 0 h 1695271"/>
                <a:gd name="connsiteX0" fmla="*/ 0 w 4441371"/>
                <a:gd name="connsiteY0" fmla="*/ 58057 h 1695271"/>
                <a:gd name="connsiteX1" fmla="*/ 391886 w 4441371"/>
                <a:gd name="connsiteY1" fmla="*/ 711200 h 1695271"/>
                <a:gd name="connsiteX2" fmla="*/ 972457 w 4441371"/>
                <a:gd name="connsiteY2" fmla="*/ 1117600 h 1695271"/>
                <a:gd name="connsiteX3" fmla="*/ 1480458 w 4441371"/>
                <a:gd name="connsiteY3" fmla="*/ 1465943 h 1695271"/>
                <a:gd name="connsiteX4" fmla="*/ 2090057 w 4441371"/>
                <a:gd name="connsiteY4" fmla="*/ 1669143 h 1695271"/>
                <a:gd name="connsiteX5" fmla="*/ 2593068 w 4441371"/>
                <a:gd name="connsiteY5" fmla="*/ 1683203 h 1695271"/>
                <a:gd name="connsiteX6" fmla="*/ 3178629 w 4441371"/>
                <a:gd name="connsiteY6" fmla="*/ 1582057 h 1695271"/>
                <a:gd name="connsiteX7" fmla="*/ 3556000 w 4441371"/>
                <a:gd name="connsiteY7" fmla="*/ 1407885 h 1695271"/>
                <a:gd name="connsiteX8" fmla="*/ 3889829 w 4441371"/>
                <a:gd name="connsiteY8" fmla="*/ 1132568 h 1695271"/>
                <a:gd name="connsiteX9" fmla="*/ 4209596 w 4441371"/>
                <a:gd name="connsiteY9" fmla="*/ 634093 h 1695271"/>
                <a:gd name="connsiteX10" fmla="*/ 4368800 w 4441371"/>
                <a:gd name="connsiteY10" fmla="*/ 275771 h 1695271"/>
                <a:gd name="connsiteX11" fmla="*/ 4441371 w 4441371"/>
                <a:gd name="connsiteY11" fmla="*/ 0 h 1695271"/>
                <a:gd name="connsiteX0" fmla="*/ 0 w 4441371"/>
                <a:gd name="connsiteY0" fmla="*/ 58057 h 1695271"/>
                <a:gd name="connsiteX1" fmla="*/ 391886 w 4441371"/>
                <a:gd name="connsiteY1" fmla="*/ 711200 h 1695271"/>
                <a:gd name="connsiteX2" fmla="*/ 972457 w 4441371"/>
                <a:gd name="connsiteY2" fmla="*/ 1117600 h 1695271"/>
                <a:gd name="connsiteX3" fmla="*/ 1480458 w 4441371"/>
                <a:gd name="connsiteY3" fmla="*/ 1465943 h 1695271"/>
                <a:gd name="connsiteX4" fmla="*/ 2090057 w 4441371"/>
                <a:gd name="connsiteY4" fmla="*/ 1669143 h 1695271"/>
                <a:gd name="connsiteX5" fmla="*/ 2593068 w 4441371"/>
                <a:gd name="connsiteY5" fmla="*/ 1683203 h 1695271"/>
                <a:gd name="connsiteX6" fmla="*/ 3178629 w 4441371"/>
                <a:gd name="connsiteY6" fmla="*/ 1582057 h 1695271"/>
                <a:gd name="connsiteX7" fmla="*/ 3556000 w 4441371"/>
                <a:gd name="connsiteY7" fmla="*/ 1407885 h 1695271"/>
                <a:gd name="connsiteX8" fmla="*/ 3889829 w 4441371"/>
                <a:gd name="connsiteY8" fmla="*/ 1132568 h 1695271"/>
                <a:gd name="connsiteX9" fmla="*/ 4209596 w 4441371"/>
                <a:gd name="connsiteY9" fmla="*/ 634093 h 1695271"/>
                <a:gd name="connsiteX10" fmla="*/ 4368800 w 4441371"/>
                <a:gd name="connsiteY10" fmla="*/ 275771 h 1695271"/>
                <a:gd name="connsiteX11" fmla="*/ 4441371 w 4441371"/>
                <a:gd name="connsiteY11" fmla="*/ 0 h 1695271"/>
                <a:gd name="connsiteX0" fmla="*/ 0 w 4441371"/>
                <a:gd name="connsiteY0" fmla="*/ 58057 h 1695271"/>
                <a:gd name="connsiteX1" fmla="*/ 391886 w 4441371"/>
                <a:gd name="connsiteY1" fmla="*/ 711200 h 1695271"/>
                <a:gd name="connsiteX2" fmla="*/ 798285 w 4441371"/>
                <a:gd name="connsiteY2" fmla="*/ 1190171 h 1695271"/>
                <a:gd name="connsiteX3" fmla="*/ 1480458 w 4441371"/>
                <a:gd name="connsiteY3" fmla="*/ 1465943 h 1695271"/>
                <a:gd name="connsiteX4" fmla="*/ 2090057 w 4441371"/>
                <a:gd name="connsiteY4" fmla="*/ 1669143 h 1695271"/>
                <a:gd name="connsiteX5" fmla="*/ 2593068 w 4441371"/>
                <a:gd name="connsiteY5" fmla="*/ 1683203 h 1695271"/>
                <a:gd name="connsiteX6" fmla="*/ 3178629 w 4441371"/>
                <a:gd name="connsiteY6" fmla="*/ 1582057 h 1695271"/>
                <a:gd name="connsiteX7" fmla="*/ 3556000 w 4441371"/>
                <a:gd name="connsiteY7" fmla="*/ 1407885 h 1695271"/>
                <a:gd name="connsiteX8" fmla="*/ 3889829 w 4441371"/>
                <a:gd name="connsiteY8" fmla="*/ 1132568 h 1695271"/>
                <a:gd name="connsiteX9" fmla="*/ 4209596 w 4441371"/>
                <a:gd name="connsiteY9" fmla="*/ 634093 h 1695271"/>
                <a:gd name="connsiteX10" fmla="*/ 4368800 w 4441371"/>
                <a:gd name="connsiteY10" fmla="*/ 275771 h 1695271"/>
                <a:gd name="connsiteX11" fmla="*/ 4441371 w 4441371"/>
                <a:gd name="connsiteY11" fmla="*/ 0 h 1695271"/>
                <a:gd name="connsiteX0" fmla="*/ 0 w 4441371"/>
                <a:gd name="connsiteY0" fmla="*/ 58057 h 1690867"/>
                <a:gd name="connsiteX1" fmla="*/ 391886 w 4441371"/>
                <a:gd name="connsiteY1" fmla="*/ 711200 h 1690867"/>
                <a:gd name="connsiteX2" fmla="*/ 798285 w 4441371"/>
                <a:gd name="connsiteY2" fmla="*/ 1190171 h 1690867"/>
                <a:gd name="connsiteX3" fmla="*/ 1407886 w 4441371"/>
                <a:gd name="connsiteY3" fmla="*/ 1553029 h 1690867"/>
                <a:gd name="connsiteX4" fmla="*/ 2090057 w 4441371"/>
                <a:gd name="connsiteY4" fmla="*/ 1669143 h 1690867"/>
                <a:gd name="connsiteX5" fmla="*/ 2593068 w 4441371"/>
                <a:gd name="connsiteY5" fmla="*/ 1683203 h 1690867"/>
                <a:gd name="connsiteX6" fmla="*/ 3178629 w 4441371"/>
                <a:gd name="connsiteY6" fmla="*/ 1582057 h 1690867"/>
                <a:gd name="connsiteX7" fmla="*/ 3556000 w 4441371"/>
                <a:gd name="connsiteY7" fmla="*/ 1407885 h 1690867"/>
                <a:gd name="connsiteX8" fmla="*/ 3889829 w 4441371"/>
                <a:gd name="connsiteY8" fmla="*/ 1132568 h 1690867"/>
                <a:gd name="connsiteX9" fmla="*/ 4209596 w 4441371"/>
                <a:gd name="connsiteY9" fmla="*/ 634093 h 1690867"/>
                <a:gd name="connsiteX10" fmla="*/ 4368800 w 4441371"/>
                <a:gd name="connsiteY10" fmla="*/ 275771 h 1690867"/>
                <a:gd name="connsiteX11" fmla="*/ 4441371 w 4441371"/>
                <a:gd name="connsiteY11" fmla="*/ 0 h 1690867"/>
                <a:gd name="connsiteX0" fmla="*/ 0 w 4441371"/>
                <a:gd name="connsiteY0" fmla="*/ 58057 h 1690867"/>
                <a:gd name="connsiteX1" fmla="*/ 203200 w 4441371"/>
                <a:gd name="connsiteY1" fmla="*/ 493486 h 1690867"/>
                <a:gd name="connsiteX2" fmla="*/ 391886 w 4441371"/>
                <a:gd name="connsiteY2" fmla="*/ 711200 h 1690867"/>
                <a:gd name="connsiteX3" fmla="*/ 798285 w 4441371"/>
                <a:gd name="connsiteY3" fmla="*/ 1190171 h 1690867"/>
                <a:gd name="connsiteX4" fmla="*/ 1407886 w 4441371"/>
                <a:gd name="connsiteY4" fmla="*/ 1553029 h 1690867"/>
                <a:gd name="connsiteX5" fmla="*/ 2090057 w 4441371"/>
                <a:gd name="connsiteY5" fmla="*/ 1669143 h 1690867"/>
                <a:gd name="connsiteX6" fmla="*/ 2593068 w 4441371"/>
                <a:gd name="connsiteY6" fmla="*/ 1683203 h 1690867"/>
                <a:gd name="connsiteX7" fmla="*/ 3178629 w 4441371"/>
                <a:gd name="connsiteY7" fmla="*/ 1582057 h 1690867"/>
                <a:gd name="connsiteX8" fmla="*/ 3556000 w 4441371"/>
                <a:gd name="connsiteY8" fmla="*/ 1407885 h 1690867"/>
                <a:gd name="connsiteX9" fmla="*/ 3889829 w 4441371"/>
                <a:gd name="connsiteY9" fmla="*/ 1132568 h 1690867"/>
                <a:gd name="connsiteX10" fmla="*/ 4209596 w 4441371"/>
                <a:gd name="connsiteY10" fmla="*/ 634093 h 1690867"/>
                <a:gd name="connsiteX11" fmla="*/ 4368800 w 4441371"/>
                <a:gd name="connsiteY11" fmla="*/ 275771 h 1690867"/>
                <a:gd name="connsiteX12" fmla="*/ 4441371 w 4441371"/>
                <a:gd name="connsiteY12" fmla="*/ 0 h 1690867"/>
                <a:gd name="connsiteX0" fmla="*/ 0 w 4441371"/>
                <a:gd name="connsiteY0" fmla="*/ 58057 h 1690867"/>
                <a:gd name="connsiteX1" fmla="*/ 203200 w 4441371"/>
                <a:gd name="connsiteY1" fmla="*/ 493486 h 1690867"/>
                <a:gd name="connsiteX2" fmla="*/ 449944 w 4441371"/>
                <a:gd name="connsiteY2" fmla="*/ 856343 h 1690867"/>
                <a:gd name="connsiteX3" fmla="*/ 798285 w 4441371"/>
                <a:gd name="connsiteY3" fmla="*/ 1190171 h 1690867"/>
                <a:gd name="connsiteX4" fmla="*/ 1407886 w 4441371"/>
                <a:gd name="connsiteY4" fmla="*/ 1553029 h 1690867"/>
                <a:gd name="connsiteX5" fmla="*/ 2090057 w 4441371"/>
                <a:gd name="connsiteY5" fmla="*/ 1669143 h 1690867"/>
                <a:gd name="connsiteX6" fmla="*/ 2593068 w 4441371"/>
                <a:gd name="connsiteY6" fmla="*/ 1683203 h 1690867"/>
                <a:gd name="connsiteX7" fmla="*/ 3178629 w 4441371"/>
                <a:gd name="connsiteY7" fmla="*/ 1582057 h 1690867"/>
                <a:gd name="connsiteX8" fmla="*/ 3556000 w 4441371"/>
                <a:gd name="connsiteY8" fmla="*/ 1407885 h 1690867"/>
                <a:gd name="connsiteX9" fmla="*/ 3889829 w 4441371"/>
                <a:gd name="connsiteY9" fmla="*/ 1132568 h 1690867"/>
                <a:gd name="connsiteX10" fmla="*/ 4209596 w 4441371"/>
                <a:gd name="connsiteY10" fmla="*/ 634093 h 1690867"/>
                <a:gd name="connsiteX11" fmla="*/ 4368800 w 4441371"/>
                <a:gd name="connsiteY11" fmla="*/ 275771 h 1690867"/>
                <a:gd name="connsiteX12" fmla="*/ 4441371 w 4441371"/>
                <a:gd name="connsiteY12" fmla="*/ 0 h 1690867"/>
                <a:gd name="connsiteX0" fmla="*/ 0 w 4441371"/>
                <a:gd name="connsiteY0" fmla="*/ 58057 h 1720293"/>
                <a:gd name="connsiteX1" fmla="*/ 203200 w 4441371"/>
                <a:gd name="connsiteY1" fmla="*/ 493486 h 1720293"/>
                <a:gd name="connsiteX2" fmla="*/ 449944 w 4441371"/>
                <a:gd name="connsiteY2" fmla="*/ 856343 h 1720293"/>
                <a:gd name="connsiteX3" fmla="*/ 798285 w 4441371"/>
                <a:gd name="connsiteY3" fmla="*/ 1190171 h 1720293"/>
                <a:gd name="connsiteX4" fmla="*/ 1407886 w 4441371"/>
                <a:gd name="connsiteY4" fmla="*/ 1553029 h 1720293"/>
                <a:gd name="connsiteX5" fmla="*/ 2090057 w 4441371"/>
                <a:gd name="connsiteY5" fmla="*/ 1712685 h 1720293"/>
                <a:gd name="connsiteX6" fmla="*/ 2593068 w 4441371"/>
                <a:gd name="connsiteY6" fmla="*/ 1683203 h 1720293"/>
                <a:gd name="connsiteX7" fmla="*/ 3178629 w 4441371"/>
                <a:gd name="connsiteY7" fmla="*/ 1582057 h 1720293"/>
                <a:gd name="connsiteX8" fmla="*/ 3556000 w 4441371"/>
                <a:gd name="connsiteY8" fmla="*/ 1407885 h 1720293"/>
                <a:gd name="connsiteX9" fmla="*/ 3889829 w 4441371"/>
                <a:gd name="connsiteY9" fmla="*/ 1132568 h 1720293"/>
                <a:gd name="connsiteX10" fmla="*/ 4209596 w 4441371"/>
                <a:gd name="connsiteY10" fmla="*/ 634093 h 1720293"/>
                <a:gd name="connsiteX11" fmla="*/ 4368800 w 4441371"/>
                <a:gd name="connsiteY11" fmla="*/ 275771 h 1720293"/>
                <a:gd name="connsiteX12" fmla="*/ 4441371 w 4441371"/>
                <a:gd name="connsiteY12" fmla="*/ 0 h 1720293"/>
                <a:gd name="connsiteX0" fmla="*/ 0 w 4441371"/>
                <a:gd name="connsiteY0" fmla="*/ 58057 h 1730634"/>
                <a:gd name="connsiteX1" fmla="*/ 203200 w 4441371"/>
                <a:gd name="connsiteY1" fmla="*/ 493486 h 1730634"/>
                <a:gd name="connsiteX2" fmla="*/ 449944 w 4441371"/>
                <a:gd name="connsiteY2" fmla="*/ 856343 h 1730634"/>
                <a:gd name="connsiteX3" fmla="*/ 798285 w 4441371"/>
                <a:gd name="connsiteY3" fmla="*/ 1190171 h 1730634"/>
                <a:gd name="connsiteX4" fmla="*/ 1407886 w 4441371"/>
                <a:gd name="connsiteY4" fmla="*/ 1553029 h 1730634"/>
                <a:gd name="connsiteX5" fmla="*/ 2090057 w 4441371"/>
                <a:gd name="connsiteY5" fmla="*/ 1712685 h 1730634"/>
                <a:gd name="connsiteX6" fmla="*/ 2636611 w 4441371"/>
                <a:gd name="connsiteY6" fmla="*/ 1712231 h 1730634"/>
                <a:gd name="connsiteX7" fmla="*/ 3178629 w 4441371"/>
                <a:gd name="connsiteY7" fmla="*/ 1582057 h 1730634"/>
                <a:gd name="connsiteX8" fmla="*/ 3556000 w 4441371"/>
                <a:gd name="connsiteY8" fmla="*/ 1407885 h 1730634"/>
                <a:gd name="connsiteX9" fmla="*/ 3889829 w 4441371"/>
                <a:gd name="connsiteY9" fmla="*/ 1132568 h 1730634"/>
                <a:gd name="connsiteX10" fmla="*/ 4209596 w 4441371"/>
                <a:gd name="connsiteY10" fmla="*/ 634093 h 1730634"/>
                <a:gd name="connsiteX11" fmla="*/ 4368800 w 4441371"/>
                <a:gd name="connsiteY11" fmla="*/ 275771 h 1730634"/>
                <a:gd name="connsiteX12" fmla="*/ 4441371 w 4441371"/>
                <a:gd name="connsiteY12" fmla="*/ 0 h 1730634"/>
                <a:gd name="connsiteX0" fmla="*/ 0 w 4454494"/>
                <a:gd name="connsiteY0" fmla="*/ 30063 h 1730634"/>
                <a:gd name="connsiteX1" fmla="*/ 216323 w 4454494"/>
                <a:gd name="connsiteY1" fmla="*/ 493486 h 1730634"/>
                <a:gd name="connsiteX2" fmla="*/ 463067 w 4454494"/>
                <a:gd name="connsiteY2" fmla="*/ 856343 h 1730634"/>
                <a:gd name="connsiteX3" fmla="*/ 811408 w 4454494"/>
                <a:gd name="connsiteY3" fmla="*/ 1190171 h 1730634"/>
                <a:gd name="connsiteX4" fmla="*/ 1421009 w 4454494"/>
                <a:gd name="connsiteY4" fmla="*/ 1553029 h 1730634"/>
                <a:gd name="connsiteX5" fmla="*/ 2103180 w 4454494"/>
                <a:gd name="connsiteY5" fmla="*/ 1712685 h 1730634"/>
                <a:gd name="connsiteX6" fmla="*/ 2649734 w 4454494"/>
                <a:gd name="connsiteY6" fmla="*/ 1712231 h 1730634"/>
                <a:gd name="connsiteX7" fmla="*/ 3191752 w 4454494"/>
                <a:gd name="connsiteY7" fmla="*/ 1582057 h 1730634"/>
                <a:gd name="connsiteX8" fmla="*/ 3569123 w 4454494"/>
                <a:gd name="connsiteY8" fmla="*/ 1407885 h 1730634"/>
                <a:gd name="connsiteX9" fmla="*/ 3902952 w 4454494"/>
                <a:gd name="connsiteY9" fmla="*/ 1132568 h 1730634"/>
                <a:gd name="connsiteX10" fmla="*/ 4222719 w 4454494"/>
                <a:gd name="connsiteY10" fmla="*/ 634093 h 1730634"/>
                <a:gd name="connsiteX11" fmla="*/ 4381923 w 4454494"/>
                <a:gd name="connsiteY11" fmla="*/ 275771 h 1730634"/>
                <a:gd name="connsiteX12" fmla="*/ 4454494 w 4454494"/>
                <a:gd name="connsiteY12" fmla="*/ 0 h 173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54494" h="1730634">
                  <a:moveTo>
                    <a:pt x="0" y="30063"/>
                  </a:moveTo>
                  <a:cubicBezTo>
                    <a:pt x="41124" y="95378"/>
                    <a:pt x="151009" y="384629"/>
                    <a:pt x="216323" y="493486"/>
                  </a:cubicBezTo>
                  <a:cubicBezTo>
                    <a:pt x="281637" y="602343"/>
                    <a:pt x="363886" y="740229"/>
                    <a:pt x="463067" y="856343"/>
                  </a:cubicBezTo>
                  <a:cubicBezTo>
                    <a:pt x="562248" y="972457"/>
                    <a:pt x="651751" y="1074057"/>
                    <a:pt x="811408" y="1190171"/>
                  </a:cubicBezTo>
                  <a:cubicBezTo>
                    <a:pt x="971065" y="1306285"/>
                    <a:pt x="1205714" y="1465943"/>
                    <a:pt x="1421009" y="1553029"/>
                  </a:cubicBezTo>
                  <a:cubicBezTo>
                    <a:pt x="1636304" y="1640115"/>
                    <a:pt x="1898393" y="1686151"/>
                    <a:pt x="2103180" y="1712685"/>
                  </a:cubicBezTo>
                  <a:cubicBezTo>
                    <a:pt x="2307968" y="1739219"/>
                    <a:pt x="2468305" y="1734002"/>
                    <a:pt x="2649734" y="1712231"/>
                  </a:cubicBezTo>
                  <a:cubicBezTo>
                    <a:pt x="2831163" y="1690460"/>
                    <a:pt x="3038521" y="1632781"/>
                    <a:pt x="3191752" y="1582057"/>
                  </a:cubicBezTo>
                  <a:cubicBezTo>
                    <a:pt x="3344984" y="1531333"/>
                    <a:pt x="3450590" y="1482800"/>
                    <a:pt x="3569123" y="1407885"/>
                  </a:cubicBezTo>
                  <a:cubicBezTo>
                    <a:pt x="3687656" y="1332970"/>
                    <a:pt x="3794019" y="1261533"/>
                    <a:pt x="3902952" y="1132568"/>
                  </a:cubicBezTo>
                  <a:cubicBezTo>
                    <a:pt x="4011885" y="1003603"/>
                    <a:pt x="4142890" y="776893"/>
                    <a:pt x="4222719" y="634093"/>
                  </a:cubicBezTo>
                  <a:cubicBezTo>
                    <a:pt x="4302548" y="491293"/>
                    <a:pt x="4343294" y="381453"/>
                    <a:pt x="4381923" y="275771"/>
                  </a:cubicBezTo>
                  <a:cubicBezTo>
                    <a:pt x="4420552" y="170089"/>
                    <a:pt x="4435142" y="83457"/>
                    <a:pt x="4454494" y="0"/>
                  </a:cubicBezTo>
                </a:path>
              </a:pathLst>
            </a:custGeom>
            <a:noFill/>
            <a:ln w="50800">
              <a:solidFill>
                <a:srgbClr val="4E6B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58" name="Freeform 57"/>
            <p:cNvSpPr/>
            <p:nvPr/>
          </p:nvSpPr>
          <p:spPr>
            <a:xfrm>
              <a:off x="4513185" y="1883758"/>
              <a:ext cx="3542243" cy="2847031"/>
            </a:xfrm>
            <a:custGeom>
              <a:avLst/>
              <a:gdLst>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377371 w 4412343"/>
                <a:gd name="connsiteY5" fmla="*/ 870857 h 3309257"/>
                <a:gd name="connsiteX6" fmla="*/ 478971 w 4412343"/>
                <a:gd name="connsiteY6" fmla="*/ 1509486 h 3309257"/>
                <a:gd name="connsiteX7" fmla="*/ 682171 w 4412343"/>
                <a:gd name="connsiteY7" fmla="*/ 2032000 h 3309257"/>
                <a:gd name="connsiteX8" fmla="*/ 1103085 w 4412343"/>
                <a:gd name="connsiteY8" fmla="*/ 2525486 h 3309257"/>
                <a:gd name="connsiteX9" fmla="*/ 1625600 w 4412343"/>
                <a:gd name="connsiteY9" fmla="*/ 2801257 h 3309257"/>
                <a:gd name="connsiteX10" fmla="*/ 2249714 w 4412343"/>
                <a:gd name="connsiteY10" fmla="*/ 303348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478971 w 4412343"/>
                <a:gd name="connsiteY6" fmla="*/ 1509486 h 3309257"/>
                <a:gd name="connsiteX7" fmla="*/ 682171 w 4412343"/>
                <a:gd name="connsiteY7" fmla="*/ 2032000 h 3309257"/>
                <a:gd name="connsiteX8" fmla="*/ 1103085 w 4412343"/>
                <a:gd name="connsiteY8" fmla="*/ 2525486 h 3309257"/>
                <a:gd name="connsiteX9" fmla="*/ 1625600 w 4412343"/>
                <a:gd name="connsiteY9" fmla="*/ 2801257 h 3309257"/>
                <a:gd name="connsiteX10" fmla="*/ 2249714 w 4412343"/>
                <a:gd name="connsiteY10" fmla="*/ 303348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682171 w 4412343"/>
                <a:gd name="connsiteY7" fmla="*/ 2032000 h 3309257"/>
                <a:gd name="connsiteX8" fmla="*/ 1103085 w 4412343"/>
                <a:gd name="connsiteY8" fmla="*/ 2525486 h 3309257"/>
                <a:gd name="connsiteX9" fmla="*/ 1625600 w 4412343"/>
                <a:gd name="connsiteY9" fmla="*/ 2801257 h 3309257"/>
                <a:gd name="connsiteX10" fmla="*/ 2249714 w 4412343"/>
                <a:gd name="connsiteY10" fmla="*/ 303348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682171 w 4412343"/>
                <a:gd name="connsiteY7" fmla="*/ 2032000 h 3309257"/>
                <a:gd name="connsiteX8" fmla="*/ 1103085 w 4412343"/>
                <a:gd name="connsiteY8" fmla="*/ 2525486 h 3309257"/>
                <a:gd name="connsiteX9" fmla="*/ 1625600 w 4412343"/>
                <a:gd name="connsiteY9" fmla="*/ 2801257 h 3309257"/>
                <a:gd name="connsiteX10" fmla="*/ 2249714 w 4412343"/>
                <a:gd name="connsiteY10" fmla="*/ 303348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786946 w 4412343"/>
                <a:gd name="connsiteY7" fmla="*/ 2003425 h 3309257"/>
                <a:gd name="connsiteX8" fmla="*/ 1103085 w 4412343"/>
                <a:gd name="connsiteY8" fmla="*/ 2525486 h 3309257"/>
                <a:gd name="connsiteX9" fmla="*/ 1625600 w 4412343"/>
                <a:gd name="connsiteY9" fmla="*/ 2801257 h 3309257"/>
                <a:gd name="connsiteX10" fmla="*/ 2249714 w 4412343"/>
                <a:gd name="connsiteY10" fmla="*/ 303348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786946 w 4412343"/>
                <a:gd name="connsiteY7" fmla="*/ 2003425 h 3309257"/>
                <a:gd name="connsiteX8" fmla="*/ 1103085 w 4412343"/>
                <a:gd name="connsiteY8" fmla="*/ 2525486 h 3309257"/>
                <a:gd name="connsiteX9" fmla="*/ 1625600 w 4412343"/>
                <a:gd name="connsiteY9" fmla="*/ 2801257 h 3309257"/>
                <a:gd name="connsiteX10" fmla="*/ 2249714 w 4412343"/>
                <a:gd name="connsiteY10" fmla="*/ 303348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786946 w 4412343"/>
                <a:gd name="connsiteY7" fmla="*/ 2003425 h 3309257"/>
                <a:gd name="connsiteX8" fmla="*/ 1198335 w 4412343"/>
                <a:gd name="connsiteY8" fmla="*/ 2477861 h 3309257"/>
                <a:gd name="connsiteX9" fmla="*/ 1625600 w 4412343"/>
                <a:gd name="connsiteY9" fmla="*/ 2801257 h 3309257"/>
                <a:gd name="connsiteX10" fmla="*/ 2249714 w 4412343"/>
                <a:gd name="connsiteY10" fmla="*/ 303348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786946 w 4412343"/>
                <a:gd name="connsiteY7" fmla="*/ 2003425 h 3309257"/>
                <a:gd name="connsiteX8" fmla="*/ 1198335 w 4412343"/>
                <a:gd name="connsiteY8" fmla="*/ 2477861 h 3309257"/>
                <a:gd name="connsiteX9" fmla="*/ 1625600 w 4412343"/>
                <a:gd name="connsiteY9" fmla="*/ 2801257 h 3309257"/>
                <a:gd name="connsiteX10" fmla="*/ 2249714 w 4412343"/>
                <a:gd name="connsiteY10" fmla="*/ 303348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786946 w 4412343"/>
                <a:gd name="connsiteY7" fmla="*/ 2003425 h 3309257"/>
                <a:gd name="connsiteX8" fmla="*/ 1284060 w 4412343"/>
                <a:gd name="connsiteY8" fmla="*/ 2430236 h 3309257"/>
                <a:gd name="connsiteX9" fmla="*/ 1625600 w 4412343"/>
                <a:gd name="connsiteY9" fmla="*/ 2801257 h 3309257"/>
                <a:gd name="connsiteX10" fmla="*/ 2249714 w 4412343"/>
                <a:gd name="connsiteY10" fmla="*/ 303348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786946 w 4412343"/>
                <a:gd name="connsiteY7" fmla="*/ 2003425 h 3309257"/>
                <a:gd name="connsiteX8" fmla="*/ 1284060 w 4412343"/>
                <a:gd name="connsiteY8" fmla="*/ 2430236 h 3309257"/>
                <a:gd name="connsiteX9" fmla="*/ 1625600 w 4412343"/>
                <a:gd name="connsiteY9" fmla="*/ 2801257 h 3309257"/>
                <a:gd name="connsiteX10" fmla="*/ 2249714 w 4412343"/>
                <a:gd name="connsiteY10" fmla="*/ 303348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786946 w 4412343"/>
                <a:gd name="connsiteY7" fmla="*/ 2003425 h 3309257"/>
                <a:gd name="connsiteX8" fmla="*/ 1284060 w 4412343"/>
                <a:gd name="connsiteY8" fmla="*/ 2430236 h 3309257"/>
                <a:gd name="connsiteX9" fmla="*/ 1692275 w 4412343"/>
                <a:gd name="connsiteY9" fmla="*/ 2725057 h 3309257"/>
                <a:gd name="connsiteX10" fmla="*/ 2249714 w 4412343"/>
                <a:gd name="connsiteY10" fmla="*/ 303348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786946 w 4412343"/>
                <a:gd name="connsiteY7" fmla="*/ 2003425 h 3309257"/>
                <a:gd name="connsiteX8" fmla="*/ 1284060 w 4412343"/>
                <a:gd name="connsiteY8" fmla="*/ 2430236 h 3309257"/>
                <a:gd name="connsiteX9" fmla="*/ 1692275 w 4412343"/>
                <a:gd name="connsiteY9" fmla="*/ 2725057 h 3309257"/>
                <a:gd name="connsiteX10" fmla="*/ 2297339 w 4412343"/>
                <a:gd name="connsiteY10" fmla="*/ 297633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786946 w 4412343"/>
                <a:gd name="connsiteY7" fmla="*/ 2003425 h 3309257"/>
                <a:gd name="connsiteX8" fmla="*/ 1284060 w 4412343"/>
                <a:gd name="connsiteY8" fmla="*/ 2430236 h 3309257"/>
                <a:gd name="connsiteX9" fmla="*/ 1692275 w 4412343"/>
                <a:gd name="connsiteY9" fmla="*/ 2725057 h 3309257"/>
                <a:gd name="connsiteX10" fmla="*/ 2297339 w 4412343"/>
                <a:gd name="connsiteY10" fmla="*/ 297633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786946 w 4412343"/>
                <a:gd name="connsiteY7" fmla="*/ 2003425 h 3309257"/>
                <a:gd name="connsiteX8" fmla="*/ 890814 w 4412343"/>
                <a:gd name="connsiteY8" fmla="*/ 1983468 h 3309257"/>
                <a:gd name="connsiteX9" fmla="*/ 1284060 w 4412343"/>
                <a:gd name="connsiteY9" fmla="*/ 2430236 h 3309257"/>
                <a:gd name="connsiteX10" fmla="*/ 1692275 w 4412343"/>
                <a:gd name="connsiteY10" fmla="*/ 2725057 h 3309257"/>
                <a:gd name="connsiteX11" fmla="*/ 2297339 w 4412343"/>
                <a:gd name="connsiteY11" fmla="*/ 2976336 h 3309257"/>
                <a:gd name="connsiteX12" fmla="*/ 3004457 w 4412343"/>
                <a:gd name="connsiteY12" fmla="*/ 3178629 h 3309257"/>
                <a:gd name="connsiteX13" fmla="*/ 3875314 w 4412343"/>
                <a:gd name="connsiteY13" fmla="*/ 3265714 h 3309257"/>
                <a:gd name="connsiteX14" fmla="*/ 4412343 w 4412343"/>
                <a:gd name="connsiteY14"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583746 w 4412343"/>
                <a:gd name="connsiteY6" fmla="*/ 1490436 h 3309257"/>
                <a:gd name="connsiteX7" fmla="*/ 844096 w 4412343"/>
                <a:gd name="connsiteY7" fmla="*/ 1936750 h 3309257"/>
                <a:gd name="connsiteX8" fmla="*/ 890814 w 4412343"/>
                <a:gd name="connsiteY8" fmla="*/ 1983468 h 3309257"/>
                <a:gd name="connsiteX9" fmla="*/ 1284060 w 4412343"/>
                <a:gd name="connsiteY9" fmla="*/ 2430236 h 3309257"/>
                <a:gd name="connsiteX10" fmla="*/ 1692275 w 4412343"/>
                <a:gd name="connsiteY10" fmla="*/ 2725057 h 3309257"/>
                <a:gd name="connsiteX11" fmla="*/ 2297339 w 4412343"/>
                <a:gd name="connsiteY11" fmla="*/ 2976336 h 3309257"/>
                <a:gd name="connsiteX12" fmla="*/ 3004457 w 4412343"/>
                <a:gd name="connsiteY12" fmla="*/ 3178629 h 3309257"/>
                <a:gd name="connsiteX13" fmla="*/ 3875314 w 4412343"/>
                <a:gd name="connsiteY13" fmla="*/ 3265714 h 3309257"/>
                <a:gd name="connsiteX14" fmla="*/ 4412343 w 4412343"/>
                <a:gd name="connsiteY14"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631371 w 4412343"/>
                <a:gd name="connsiteY6" fmla="*/ 1480911 h 3309257"/>
                <a:gd name="connsiteX7" fmla="*/ 844096 w 4412343"/>
                <a:gd name="connsiteY7" fmla="*/ 1936750 h 3309257"/>
                <a:gd name="connsiteX8" fmla="*/ 890814 w 4412343"/>
                <a:gd name="connsiteY8" fmla="*/ 1983468 h 3309257"/>
                <a:gd name="connsiteX9" fmla="*/ 1284060 w 4412343"/>
                <a:gd name="connsiteY9" fmla="*/ 2430236 h 3309257"/>
                <a:gd name="connsiteX10" fmla="*/ 1692275 w 4412343"/>
                <a:gd name="connsiteY10" fmla="*/ 2725057 h 3309257"/>
                <a:gd name="connsiteX11" fmla="*/ 2297339 w 4412343"/>
                <a:gd name="connsiteY11" fmla="*/ 2976336 h 3309257"/>
                <a:gd name="connsiteX12" fmla="*/ 3004457 w 4412343"/>
                <a:gd name="connsiteY12" fmla="*/ 3178629 h 3309257"/>
                <a:gd name="connsiteX13" fmla="*/ 3875314 w 4412343"/>
                <a:gd name="connsiteY13" fmla="*/ 3265714 h 3309257"/>
                <a:gd name="connsiteX14" fmla="*/ 4412343 w 4412343"/>
                <a:gd name="connsiteY14"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631371 w 4412343"/>
                <a:gd name="connsiteY6" fmla="*/ 1480911 h 3309257"/>
                <a:gd name="connsiteX7" fmla="*/ 882196 w 4412343"/>
                <a:gd name="connsiteY7" fmla="*/ 1936750 h 3309257"/>
                <a:gd name="connsiteX8" fmla="*/ 890814 w 4412343"/>
                <a:gd name="connsiteY8" fmla="*/ 1983468 h 3309257"/>
                <a:gd name="connsiteX9" fmla="*/ 1284060 w 4412343"/>
                <a:gd name="connsiteY9" fmla="*/ 2430236 h 3309257"/>
                <a:gd name="connsiteX10" fmla="*/ 1692275 w 4412343"/>
                <a:gd name="connsiteY10" fmla="*/ 2725057 h 3309257"/>
                <a:gd name="connsiteX11" fmla="*/ 2297339 w 4412343"/>
                <a:gd name="connsiteY11" fmla="*/ 2976336 h 3309257"/>
                <a:gd name="connsiteX12" fmla="*/ 3004457 w 4412343"/>
                <a:gd name="connsiteY12" fmla="*/ 3178629 h 3309257"/>
                <a:gd name="connsiteX13" fmla="*/ 3875314 w 4412343"/>
                <a:gd name="connsiteY13" fmla="*/ 3265714 h 3309257"/>
                <a:gd name="connsiteX14" fmla="*/ 4412343 w 4412343"/>
                <a:gd name="connsiteY14"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631371 w 4412343"/>
                <a:gd name="connsiteY6" fmla="*/ 1480911 h 3309257"/>
                <a:gd name="connsiteX7" fmla="*/ 882196 w 4412343"/>
                <a:gd name="connsiteY7" fmla="*/ 1936750 h 3309257"/>
                <a:gd name="connsiteX8" fmla="*/ 1284060 w 4412343"/>
                <a:gd name="connsiteY8" fmla="*/ 2430236 h 3309257"/>
                <a:gd name="connsiteX9" fmla="*/ 1692275 w 4412343"/>
                <a:gd name="connsiteY9" fmla="*/ 2725057 h 3309257"/>
                <a:gd name="connsiteX10" fmla="*/ 2297339 w 4412343"/>
                <a:gd name="connsiteY10" fmla="*/ 297633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631371 w 4412343"/>
                <a:gd name="connsiteY6" fmla="*/ 1480911 h 3309257"/>
                <a:gd name="connsiteX7" fmla="*/ 882196 w 4412343"/>
                <a:gd name="connsiteY7" fmla="*/ 1936750 h 3309257"/>
                <a:gd name="connsiteX8" fmla="*/ 1284060 w 4412343"/>
                <a:gd name="connsiteY8" fmla="*/ 2430236 h 3309257"/>
                <a:gd name="connsiteX9" fmla="*/ 1692275 w 4412343"/>
                <a:gd name="connsiteY9" fmla="*/ 2725057 h 3309257"/>
                <a:gd name="connsiteX10" fmla="*/ 2297339 w 4412343"/>
                <a:gd name="connsiteY10" fmla="*/ 297633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631371 w 4412343"/>
                <a:gd name="connsiteY6" fmla="*/ 1480911 h 3309257"/>
                <a:gd name="connsiteX7" fmla="*/ 882196 w 4412343"/>
                <a:gd name="connsiteY7" fmla="*/ 1936750 h 3309257"/>
                <a:gd name="connsiteX8" fmla="*/ 1284060 w 4412343"/>
                <a:gd name="connsiteY8" fmla="*/ 2430236 h 3309257"/>
                <a:gd name="connsiteX9" fmla="*/ 1720850 w 4412343"/>
                <a:gd name="connsiteY9" fmla="*/ 2715532 h 3309257"/>
                <a:gd name="connsiteX10" fmla="*/ 2297339 w 4412343"/>
                <a:gd name="connsiteY10" fmla="*/ 297633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631371 w 4412343"/>
                <a:gd name="connsiteY6" fmla="*/ 1480911 h 3309257"/>
                <a:gd name="connsiteX7" fmla="*/ 882196 w 4412343"/>
                <a:gd name="connsiteY7" fmla="*/ 1936750 h 3309257"/>
                <a:gd name="connsiteX8" fmla="*/ 1284060 w 4412343"/>
                <a:gd name="connsiteY8" fmla="*/ 2430236 h 3309257"/>
                <a:gd name="connsiteX9" fmla="*/ 1720850 w 4412343"/>
                <a:gd name="connsiteY9" fmla="*/ 2715532 h 3309257"/>
                <a:gd name="connsiteX10" fmla="*/ 2325914 w 4412343"/>
                <a:gd name="connsiteY10" fmla="*/ 2957286 h 3309257"/>
                <a:gd name="connsiteX11" fmla="*/ 3004457 w 4412343"/>
                <a:gd name="connsiteY11" fmla="*/ 31786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631371 w 4412343"/>
                <a:gd name="connsiteY6" fmla="*/ 1480911 h 3309257"/>
                <a:gd name="connsiteX7" fmla="*/ 882196 w 4412343"/>
                <a:gd name="connsiteY7" fmla="*/ 1936750 h 3309257"/>
                <a:gd name="connsiteX8" fmla="*/ 1284060 w 4412343"/>
                <a:gd name="connsiteY8" fmla="*/ 2430236 h 3309257"/>
                <a:gd name="connsiteX9" fmla="*/ 1720850 w 4412343"/>
                <a:gd name="connsiteY9" fmla="*/ 2715532 h 3309257"/>
                <a:gd name="connsiteX10" fmla="*/ 2325914 w 4412343"/>
                <a:gd name="connsiteY10" fmla="*/ 2957286 h 3309257"/>
                <a:gd name="connsiteX11" fmla="*/ 3013982 w 4412343"/>
                <a:gd name="connsiteY11" fmla="*/ 31405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34521 w 4412343"/>
                <a:gd name="connsiteY5" fmla="*/ 861332 h 3309257"/>
                <a:gd name="connsiteX6" fmla="*/ 707571 w 4412343"/>
                <a:gd name="connsiteY6" fmla="*/ 1461861 h 3309257"/>
                <a:gd name="connsiteX7" fmla="*/ 882196 w 4412343"/>
                <a:gd name="connsiteY7" fmla="*/ 1936750 h 3309257"/>
                <a:gd name="connsiteX8" fmla="*/ 1284060 w 4412343"/>
                <a:gd name="connsiteY8" fmla="*/ 2430236 h 3309257"/>
                <a:gd name="connsiteX9" fmla="*/ 1720850 w 4412343"/>
                <a:gd name="connsiteY9" fmla="*/ 2715532 h 3309257"/>
                <a:gd name="connsiteX10" fmla="*/ 2325914 w 4412343"/>
                <a:gd name="connsiteY10" fmla="*/ 2957286 h 3309257"/>
                <a:gd name="connsiteX11" fmla="*/ 3013982 w 4412343"/>
                <a:gd name="connsiteY11" fmla="*/ 31405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91671 w 4412343"/>
                <a:gd name="connsiteY5" fmla="*/ 832757 h 3309257"/>
                <a:gd name="connsiteX6" fmla="*/ 707571 w 4412343"/>
                <a:gd name="connsiteY6" fmla="*/ 1461861 h 3309257"/>
                <a:gd name="connsiteX7" fmla="*/ 882196 w 4412343"/>
                <a:gd name="connsiteY7" fmla="*/ 1936750 h 3309257"/>
                <a:gd name="connsiteX8" fmla="*/ 1284060 w 4412343"/>
                <a:gd name="connsiteY8" fmla="*/ 2430236 h 3309257"/>
                <a:gd name="connsiteX9" fmla="*/ 1720850 w 4412343"/>
                <a:gd name="connsiteY9" fmla="*/ 2715532 h 3309257"/>
                <a:gd name="connsiteX10" fmla="*/ 2325914 w 4412343"/>
                <a:gd name="connsiteY10" fmla="*/ 2957286 h 3309257"/>
                <a:gd name="connsiteX11" fmla="*/ 3013982 w 4412343"/>
                <a:gd name="connsiteY11" fmla="*/ 31405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91671 w 4412343"/>
                <a:gd name="connsiteY5" fmla="*/ 832757 h 3309257"/>
                <a:gd name="connsiteX6" fmla="*/ 707571 w 4412343"/>
                <a:gd name="connsiteY6" fmla="*/ 1461861 h 3309257"/>
                <a:gd name="connsiteX7" fmla="*/ 948871 w 4412343"/>
                <a:gd name="connsiteY7" fmla="*/ 1908175 h 3309257"/>
                <a:gd name="connsiteX8" fmla="*/ 1284060 w 4412343"/>
                <a:gd name="connsiteY8" fmla="*/ 2430236 h 3309257"/>
                <a:gd name="connsiteX9" fmla="*/ 1720850 w 4412343"/>
                <a:gd name="connsiteY9" fmla="*/ 2715532 h 3309257"/>
                <a:gd name="connsiteX10" fmla="*/ 2325914 w 4412343"/>
                <a:gd name="connsiteY10" fmla="*/ 2957286 h 3309257"/>
                <a:gd name="connsiteX11" fmla="*/ 3013982 w 4412343"/>
                <a:gd name="connsiteY11" fmla="*/ 31405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91671 w 4412343"/>
                <a:gd name="connsiteY5" fmla="*/ 832757 h 3309257"/>
                <a:gd name="connsiteX6" fmla="*/ 707571 w 4412343"/>
                <a:gd name="connsiteY6" fmla="*/ 1461861 h 3309257"/>
                <a:gd name="connsiteX7" fmla="*/ 948871 w 4412343"/>
                <a:gd name="connsiteY7" fmla="*/ 1908175 h 3309257"/>
                <a:gd name="connsiteX8" fmla="*/ 1331685 w 4412343"/>
                <a:gd name="connsiteY8" fmla="*/ 2392136 h 3309257"/>
                <a:gd name="connsiteX9" fmla="*/ 1720850 w 4412343"/>
                <a:gd name="connsiteY9" fmla="*/ 2715532 h 3309257"/>
                <a:gd name="connsiteX10" fmla="*/ 2325914 w 4412343"/>
                <a:gd name="connsiteY10" fmla="*/ 2957286 h 3309257"/>
                <a:gd name="connsiteX11" fmla="*/ 3013982 w 4412343"/>
                <a:gd name="connsiteY11" fmla="*/ 31405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91671 w 4412343"/>
                <a:gd name="connsiteY5" fmla="*/ 832757 h 3309257"/>
                <a:gd name="connsiteX6" fmla="*/ 707571 w 4412343"/>
                <a:gd name="connsiteY6" fmla="*/ 1461861 h 3309257"/>
                <a:gd name="connsiteX7" fmla="*/ 948871 w 4412343"/>
                <a:gd name="connsiteY7" fmla="*/ 1908175 h 3309257"/>
                <a:gd name="connsiteX8" fmla="*/ 1331685 w 4412343"/>
                <a:gd name="connsiteY8" fmla="*/ 2392136 h 3309257"/>
                <a:gd name="connsiteX9" fmla="*/ 1758950 w 4412343"/>
                <a:gd name="connsiteY9" fmla="*/ 2667907 h 3309257"/>
                <a:gd name="connsiteX10" fmla="*/ 2325914 w 4412343"/>
                <a:gd name="connsiteY10" fmla="*/ 2957286 h 3309257"/>
                <a:gd name="connsiteX11" fmla="*/ 3013982 w 4412343"/>
                <a:gd name="connsiteY11" fmla="*/ 31405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91671 w 4412343"/>
                <a:gd name="connsiteY5" fmla="*/ 832757 h 3309257"/>
                <a:gd name="connsiteX6" fmla="*/ 707571 w 4412343"/>
                <a:gd name="connsiteY6" fmla="*/ 1461861 h 3309257"/>
                <a:gd name="connsiteX7" fmla="*/ 948871 w 4412343"/>
                <a:gd name="connsiteY7" fmla="*/ 1908175 h 3309257"/>
                <a:gd name="connsiteX8" fmla="*/ 1388835 w 4412343"/>
                <a:gd name="connsiteY8" fmla="*/ 2363561 h 3309257"/>
                <a:gd name="connsiteX9" fmla="*/ 1758950 w 4412343"/>
                <a:gd name="connsiteY9" fmla="*/ 2667907 h 3309257"/>
                <a:gd name="connsiteX10" fmla="*/ 2325914 w 4412343"/>
                <a:gd name="connsiteY10" fmla="*/ 2957286 h 3309257"/>
                <a:gd name="connsiteX11" fmla="*/ 3013982 w 4412343"/>
                <a:gd name="connsiteY11" fmla="*/ 31405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91671 w 4412343"/>
                <a:gd name="connsiteY5" fmla="*/ 832757 h 3309257"/>
                <a:gd name="connsiteX6" fmla="*/ 707571 w 4412343"/>
                <a:gd name="connsiteY6" fmla="*/ 1461861 h 3309257"/>
                <a:gd name="connsiteX7" fmla="*/ 948871 w 4412343"/>
                <a:gd name="connsiteY7" fmla="*/ 1908175 h 3309257"/>
                <a:gd name="connsiteX8" fmla="*/ 1388835 w 4412343"/>
                <a:gd name="connsiteY8" fmla="*/ 2363561 h 3309257"/>
                <a:gd name="connsiteX9" fmla="*/ 1797050 w 4412343"/>
                <a:gd name="connsiteY9" fmla="*/ 2658382 h 3309257"/>
                <a:gd name="connsiteX10" fmla="*/ 2325914 w 4412343"/>
                <a:gd name="connsiteY10" fmla="*/ 2957286 h 3309257"/>
                <a:gd name="connsiteX11" fmla="*/ 3013982 w 4412343"/>
                <a:gd name="connsiteY11" fmla="*/ 31405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91671 w 4412343"/>
                <a:gd name="connsiteY5" fmla="*/ 832757 h 3309257"/>
                <a:gd name="connsiteX6" fmla="*/ 707571 w 4412343"/>
                <a:gd name="connsiteY6" fmla="*/ 1461861 h 3309257"/>
                <a:gd name="connsiteX7" fmla="*/ 948871 w 4412343"/>
                <a:gd name="connsiteY7" fmla="*/ 1908175 h 3309257"/>
                <a:gd name="connsiteX8" fmla="*/ 1388835 w 4412343"/>
                <a:gd name="connsiteY8" fmla="*/ 2363561 h 3309257"/>
                <a:gd name="connsiteX9" fmla="*/ 1797050 w 4412343"/>
                <a:gd name="connsiteY9" fmla="*/ 2658382 h 3309257"/>
                <a:gd name="connsiteX10" fmla="*/ 2364014 w 4412343"/>
                <a:gd name="connsiteY10" fmla="*/ 2919186 h 3309257"/>
                <a:gd name="connsiteX11" fmla="*/ 3013982 w 4412343"/>
                <a:gd name="connsiteY11" fmla="*/ 3140529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91671 w 4412343"/>
                <a:gd name="connsiteY5" fmla="*/ 832757 h 3309257"/>
                <a:gd name="connsiteX6" fmla="*/ 707571 w 4412343"/>
                <a:gd name="connsiteY6" fmla="*/ 1461861 h 3309257"/>
                <a:gd name="connsiteX7" fmla="*/ 948871 w 4412343"/>
                <a:gd name="connsiteY7" fmla="*/ 1908175 h 3309257"/>
                <a:gd name="connsiteX8" fmla="*/ 1388835 w 4412343"/>
                <a:gd name="connsiteY8" fmla="*/ 2363561 h 3309257"/>
                <a:gd name="connsiteX9" fmla="*/ 1797050 w 4412343"/>
                <a:gd name="connsiteY9" fmla="*/ 2658382 h 3309257"/>
                <a:gd name="connsiteX10" fmla="*/ 2364014 w 4412343"/>
                <a:gd name="connsiteY10" fmla="*/ 2919186 h 3309257"/>
                <a:gd name="connsiteX11" fmla="*/ 3033032 w 4412343"/>
                <a:gd name="connsiteY11" fmla="*/ 3111954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91671 w 4412343"/>
                <a:gd name="connsiteY5" fmla="*/ 832757 h 3309257"/>
                <a:gd name="connsiteX6" fmla="*/ 707571 w 4412343"/>
                <a:gd name="connsiteY6" fmla="*/ 1461861 h 3309257"/>
                <a:gd name="connsiteX7" fmla="*/ 996496 w 4412343"/>
                <a:gd name="connsiteY7" fmla="*/ 1908175 h 3309257"/>
                <a:gd name="connsiteX8" fmla="*/ 1388835 w 4412343"/>
                <a:gd name="connsiteY8" fmla="*/ 2363561 h 3309257"/>
                <a:gd name="connsiteX9" fmla="*/ 1797050 w 4412343"/>
                <a:gd name="connsiteY9" fmla="*/ 2658382 h 3309257"/>
                <a:gd name="connsiteX10" fmla="*/ 2364014 w 4412343"/>
                <a:gd name="connsiteY10" fmla="*/ 2919186 h 3309257"/>
                <a:gd name="connsiteX11" fmla="*/ 3033032 w 4412343"/>
                <a:gd name="connsiteY11" fmla="*/ 3111954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319314 w 4412343"/>
                <a:gd name="connsiteY4" fmla="*/ 348343 h 3309257"/>
                <a:gd name="connsiteX5" fmla="*/ 491671 w 4412343"/>
                <a:gd name="connsiteY5" fmla="*/ 832757 h 3309257"/>
                <a:gd name="connsiteX6" fmla="*/ 745671 w 4412343"/>
                <a:gd name="connsiteY6" fmla="*/ 1461861 h 3309257"/>
                <a:gd name="connsiteX7" fmla="*/ 996496 w 4412343"/>
                <a:gd name="connsiteY7" fmla="*/ 1908175 h 3309257"/>
                <a:gd name="connsiteX8" fmla="*/ 1388835 w 4412343"/>
                <a:gd name="connsiteY8" fmla="*/ 2363561 h 3309257"/>
                <a:gd name="connsiteX9" fmla="*/ 1797050 w 4412343"/>
                <a:gd name="connsiteY9" fmla="*/ 2658382 h 3309257"/>
                <a:gd name="connsiteX10" fmla="*/ 2364014 w 4412343"/>
                <a:gd name="connsiteY10" fmla="*/ 2919186 h 3309257"/>
                <a:gd name="connsiteX11" fmla="*/ 3033032 w 4412343"/>
                <a:gd name="connsiteY11" fmla="*/ 3111954 h 3309257"/>
                <a:gd name="connsiteX12" fmla="*/ 3875314 w 4412343"/>
                <a:gd name="connsiteY12" fmla="*/ 3265714 h 3309257"/>
                <a:gd name="connsiteX13" fmla="*/ 4412343 w 4412343"/>
                <a:gd name="connsiteY13" fmla="*/ 3280229 h 3309257"/>
                <a:gd name="connsiteX0" fmla="*/ 0 w 4412343"/>
                <a:gd name="connsiteY0" fmla="*/ 3309257 h 3309257"/>
                <a:gd name="connsiteX1" fmla="*/ 203200 w 4412343"/>
                <a:gd name="connsiteY1" fmla="*/ 0 h 3309257"/>
                <a:gd name="connsiteX2" fmla="*/ 203200 w 4412343"/>
                <a:gd name="connsiteY2" fmla="*/ 0 h 3309257"/>
                <a:gd name="connsiteX3" fmla="*/ 217714 w 4412343"/>
                <a:gd name="connsiteY3" fmla="*/ 87086 h 3309257"/>
                <a:gd name="connsiteX4" fmla="*/ 252639 w 4412343"/>
                <a:gd name="connsiteY4" fmla="*/ 164193 h 3309257"/>
                <a:gd name="connsiteX5" fmla="*/ 319314 w 4412343"/>
                <a:gd name="connsiteY5" fmla="*/ 348343 h 3309257"/>
                <a:gd name="connsiteX6" fmla="*/ 491671 w 4412343"/>
                <a:gd name="connsiteY6" fmla="*/ 832757 h 3309257"/>
                <a:gd name="connsiteX7" fmla="*/ 745671 w 4412343"/>
                <a:gd name="connsiteY7" fmla="*/ 1461861 h 3309257"/>
                <a:gd name="connsiteX8" fmla="*/ 996496 w 4412343"/>
                <a:gd name="connsiteY8" fmla="*/ 1908175 h 3309257"/>
                <a:gd name="connsiteX9" fmla="*/ 1388835 w 4412343"/>
                <a:gd name="connsiteY9" fmla="*/ 2363561 h 3309257"/>
                <a:gd name="connsiteX10" fmla="*/ 1797050 w 4412343"/>
                <a:gd name="connsiteY10" fmla="*/ 2658382 h 3309257"/>
                <a:gd name="connsiteX11" fmla="*/ 2364014 w 4412343"/>
                <a:gd name="connsiteY11" fmla="*/ 2919186 h 3309257"/>
                <a:gd name="connsiteX12" fmla="*/ 3033032 w 4412343"/>
                <a:gd name="connsiteY12" fmla="*/ 3111954 h 3309257"/>
                <a:gd name="connsiteX13" fmla="*/ 3875314 w 4412343"/>
                <a:gd name="connsiteY13" fmla="*/ 3265714 h 3309257"/>
                <a:gd name="connsiteX14" fmla="*/ 4412343 w 4412343"/>
                <a:gd name="connsiteY14" fmla="*/ 3280229 h 3309257"/>
                <a:gd name="connsiteX0" fmla="*/ 0 w 4412343"/>
                <a:gd name="connsiteY0" fmla="*/ 3309257 h 3309257"/>
                <a:gd name="connsiteX1" fmla="*/ 190727 w 4412343"/>
                <a:gd name="connsiteY1" fmla="*/ 178481 h 3309257"/>
                <a:gd name="connsiteX2" fmla="*/ 203200 w 4412343"/>
                <a:gd name="connsiteY2" fmla="*/ 0 h 3309257"/>
                <a:gd name="connsiteX3" fmla="*/ 203200 w 4412343"/>
                <a:gd name="connsiteY3" fmla="*/ 0 h 3309257"/>
                <a:gd name="connsiteX4" fmla="*/ 217714 w 4412343"/>
                <a:gd name="connsiteY4" fmla="*/ 87086 h 3309257"/>
                <a:gd name="connsiteX5" fmla="*/ 252639 w 4412343"/>
                <a:gd name="connsiteY5" fmla="*/ 164193 h 3309257"/>
                <a:gd name="connsiteX6" fmla="*/ 319314 w 4412343"/>
                <a:gd name="connsiteY6" fmla="*/ 348343 h 3309257"/>
                <a:gd name="connsiteX7" fmla="*/ 491671 w 4412343"/>
                <a:gd name="connsiteY7" fmla="*/ 832757 h 3309257"/>
                <a:gd name="connsiteX8" fmla="*/ 745671 w 4412343"/>
                <a:gd name="connsiteY8" fmla="*/ 1461861 h 3309257"/>
                <a:gd name="connsiteX9" fmla="*/ 996496 w 4412343"/>
                <a:gd name="connsiteY9" fmla="*/ 1908175 h 3309257"/>
                <a:gd name="connsiteX10" fmla="*/ 1388835 w 4412343"/>
                <a:gd name="connsiteY10" fmla="*/ 2363561 h 3309257"/>
                <a:gd name="connsiteX11" fmla="*/ 1797050 w 4412343"/>
                <a:gd name="connsiteY11" fmla="*/ 2658382 h 3309257"/>
                <a:gd name="connsiteX12" fmla="*/ 2364014 w 4412343"/>
                <a:gd name="connsiteY12" fmla="*/ 2919186 h 3309257"/>
                <a:gd name="connsiteX13" fmla="*/ 3033032 w 4412343"/>
                <a:gd name="connsiteY13" fmla="*/ 3111954 h 3309257"/>
                <a:gd name="connsiteX14" fmla="*/ 3875314 w 4412343"/>
                <a:gd name="connsiteY14" fmla="*/ 3265714 h 3309257"/>
                <a:gd name="connsiteX15" fmla="*/ 4412343 w 4412343"/>
                <a:gd name="connsiteY15" fmla="*/ 3280229 h 3309257"/>
                <a:gd name="connsiteX0" fmla="*/ 0 w 4412343"/>
                <a:gd name="connsiteY0" fmla="*/ 3309257 h 3309257"/>
                <a:gd name="connsiteX1" fmla="*/ 157389 w 4412343"/>
                <a:gd name="connsiteY1" fmla="*/ 178481 h 3309257"/>
                <a:gd name="connsiteX2" fmla="*/ 203200 w 4412343"/>
                <a:gd name="connsiteY2" fmla="*/ 0 h 3309257"/>
                <a:gd name="connsiteX3" fmla="*/ 203200 w 4412343"/>
                <a:gd name="connsiteY3" fmla="*/ 0 h 3309257"/>
                <a:gd name="connsiteX4" fmla="*/ 217714 w 4412343"/>
                <a:gd name="connsiteY4" fmla="*/ 87086 h 3309257"/>
                <a:gd name="connsiteX5" fmla="*/ 252639 w 4412343"/>
                <a:gd name="connsiteY5" fmla="*/ 164193 h 3309257"/>
                <a:gd name="connsiteX6" fmla="*/ 319314 w 4412343"/>
                <a:gd name="connsiteY6" fmla="*/ 348343 h 3309257"/>
                <a:gd name="connsiteX7" fmla="*/ 491671 w 4412343"/>
                <a:gd name="connsiteY7" fmla="*/ 832757 h 3309257"/>
                <a:gd name="connsiteX8" fmla="*/ 745671 w 4412343"/>
                <a:gd name="connsiteY8" fmla="*/ 1461861 h 3309257"/>
                <a:gd name="connsiteX9" fmla="*/ 996496 w 4412343"/>
                <a:gd name="connsiteY9" fmla="*/ 1908175 h 3309257"/>
                <a:gd name="connsiteX10" fmla="*/ 1388835 w 4412343"/>
                <a:gd name="connsiteY10" fmla="*/ 2363561 h 3309257"/>
                <a:gd name="connsiteX11" fmla="*/ 1797050 w 4412343"/>
                <a:gd name="connsiteY11" fmla="*/ 2658382 h 3309257"/>
                <a:gd name="connsiteX12" fmla="*/ 2364014 w 4412343"/>
                <a:gd name="connsiteY12" fmla="*/ 2919186 h 3309257"/>
                <a:gd name="connsiteX13" fmla="*/ 3033032 w 4412343"/>
                <a:gd name="connsiteY13" fmla="*/ 3111954 h 3309257"/>
                <a:gd name="connsiteX14" fmla="*/ 3875314 w 4412343"/>
                <a:gd name="connsiteY14" fmla="*/ 3265714 h 3309257"/>
                <a:gd name="connsiteX15" fmla="*/ 4412343 w 4412343"/>
                <a:gd name="connsiteY15" fmla="*/ 3280229 h 3309257"/>
                <a:gd name="connsiteX0" fmla="*/ 0 w 4412343"/>
                <a:gd name="connsiteY0" fmla="*/ 3309257 h 3309257"/>
                <a:gd name="connsiteX1" fmla="*/ 157389 w 4412343"/>
                <a:gd name="connsiteY1" fmla="*/ 178481 h 3309257"/>
                <a:gd name="connsiteX2" fmla="*/ 181202 w 4412343"/>
                <a:gd name="connsiteY2" fmla="*/ 78468 h 3309257"/>
                <a:gd name="connsiteX3" fmla="*/ 203200 w 4412343"/>
                <a:gd name="connsiteY3" fmla="*/ 0 h 3309257"/>
                <a:gd name="connsiteX4" fmla="*/ 203200 w 4412343"/>
                <a:gd name="connsiteY4" fmla="*/ 0 h 3309257"/>
                <a:gd name="connsiteX5" fmla="*/ 217714 w 4412343"/>
                <a:gd name="connsiteY5" fmla="*/ 87086 h 3309257"/>
                <a:gd name="connsiteX6" fmla="*/ 252639 w 4412343"/>
                <a:gd name="connsiteY6" fmla="*/ 164193 h 3309257"/>
                <a:gd name="connsiteX7" fmla="*/ 319314 w 4412343"/>
                <a:gd name="connsiteY7" fmla="*/ 348343 h 3309257"/>
                <a:gd name="connsiteX8" fmla="*/ 491671 w 4412343"/>
                <a:gd name="connsiteY8" fmla="*/ 832757 h 3309257"/>
                <a:gd name="connsiteX9" fmla="*/ 745671 w 4412343"/>
                <a:gd name="connsiteY9" fmla="*/ 1461861 h 3309257"/>
                <a:gd name="connsiteX10" fmla="*/ 996496 w 4412343"/>
                <a:gd name="connsiteY10" fmla="*/ 1908175 h 3309257"/>
                <a:gd name="connsiteX11" fmla="*/ 1388835 w 4412343"/>
                <a:gd name="connsiteY11" fmla="*/ 2363561 h 3309257"/>
                <a:gd name="connsiteX12" fmla="*/ 1797050 w 4412343"/>
                <a:gd name="connsiteY12" fmla="*/ 2658382 h 3309257"/>
                <a:gd name="connsiteX13" fmla="*/ 2364014 w 4412343"/>
                <a:gd name="connsiteY13" fmla="*/ 2919186 h 3309257"/>
                <a:gd name="connsiteX14" fmla="*/ 3033032 w 4412343"/>
                <a:gd name="connsiteY14" fmla="*/ 3111954 h 3309257"/>
                <a:gd name="connsiteX15" fmla="*/ 3875314 w 4412343"/>
                <a:gd name="connsiteY15" fmla="*/ 3265714 h 3309257"/>
                <a:gd name="connsiteX16" fmla="*/ 4412343 w 4412343"/>
                <a:gd name="connsiteY16" fmla="*/ 3280229 h 3309257"/>
                <a:gd name="connsiteX0" fmla="*/ 0 w 4412343"/>
                <a:gd name="connsiteY0" fmla="*/ 3309257 h 3309257"/>
                <a:gd name="connsiteX1" fmla="*/ 157389 w 4412343"/>
                <a:gd name="connsiteY1" fmla="*/ 178481 h 3309257"/>
                <a:gd name="connsiteX2" fmla="*/ 152627 w 4412343"/>
                <a:gd name="connsiteY2" fmla="*/ 64180 h 3309257"/>
                <a:gd name="connsiteX3" fmla="*/ 203200 w 4412343"/>
                <a:gd name="connsiteY3" fmla="*/ 0 h 3309257"/>
                <a:gd name="connsiteX4" fmla="*/ 203200 w 4412343"/>
                <a:gd name="connsiteY4" fmla="*/ 0 h 3309257"/>
                <a:gd name="connsiteX5" fmla="*/ 217714 w 4412343"/>
                <a:gd name="connsiteY5" fmla="*/ 87086 h 3309257"/>
                <a:gd name="connsiteX6" fmla="*/ 252639 w 4412343"/>
                <a:gd name="connsiteY6" fmla="*/ 164193 h 3309257"/>
                <a:gd name="connsiteX7" fmla="*/ 319314 w 4412343"/>
                <a:gd name="connsiteY7" fmla="*/ 348343 h 3309257"/>
                <a:gd name="connsiteX8" fmla="*/ 491671 w 4412343"/>
                <a:gd name="connsiteY8" fmla="*/ 832757 h 3309257"/>
                <a:gd name="connsiteX9" fmla="*/ 745671 w 4412343"/>
                <a:gd name="connsiteY9" fmla="*/ 1461861 h 3309257"/>
                <a:gd name="connsiteX10" fmla="*/ 996496 w 4412343"/>
                <a:gd name="connsiteY10" fmla="*/ 1908175 h 3309257"/>
                <a:gd name="connsiteX11" fmla="*/ 1388835 w 4412343"/>
                <a:gd name="connsiteY11" fmla="*/ 2363561 h 3309257"/>
                <a:gd name="connsiteX12" fmla="*/ 1797050 w 4412343"/>
                <a:gd name="connsiteY12" fmla="*/ 2658382 h 3309257"/>
                <a:gd name="connsiteX13" fmla="*/ 2364014 w 4412343"/>
                <a:gd name="connsiteY13" fmla="*/ 2919186 h 3309257"/>
                <a:gd name="connsiteX14" fmla="*/ 3033032 w 4412343"/>
                <a:gd name="connsiteY14" fmla="*/ 3111954 h 3309257"/>
                <a:gd name="connsiteX15" fmla="*/ 3875314 w 4412343"/>
                <a:gd name="connsiteY15" fmla="*/ 3265714 h 3309257"/>
                <a:gd name="connsiteX16" fmla="*/ 4412343 w 4412343"/>
                <a:gd name="connsiteY16" fmla="*/ 3280229 h 3309257"/>
                <a:gd name="connsiteX0" fmla="*/ 0 w 4412343"/>
                <a:gd name="connsiteY0" fmla="*/ 3309257 h 3309257"/>
                <a:gd name="connsiteX1" fmla="*/ 157389 w 4412343"/>
                <a:gd name="connsiteY1" fmla="*/ 178481 h 3309257"/>
                <a:gd name="connsiteX2" fmla="*/ 152627 w 4412343"/>
                <a:gd name="connsiteY2" fmla="*/ 64180 h 3309257"/>
                <a:gd name="connsiteX3" fmla="*/ 203200 w 4412343"/>
                <a:gd name="connsiteY3" fmla="*/ 0 h 3309257"/>
                <a:gd name="connsiteX4" fmla="*/ 203200 w 4412343"/>
                <a:gd name="connsiteY4" fmla="*/ 0 h 3309257"/>
                <a:gd name="connsiteX5" fmla="*/ 217714 w 4412343"/>
                <a:gd name="connsiteY5" fmla="*/ 87086 h 3309257"/>
                <a:gd name="connsiteX6" fmla="*/ 252639 w 4412343"/>
                <a:gd name="connsiteY6" fmla="*/ 164193 h 3309257"/>
                <a:gd name="connsiteX7" fmla="*/ 319314 w 4412343"/>
                <a:gd name="connsiteY7" fmla="*/ 348343 h 3309257"/>
                <a:gd name="connsiteX8" fmla="*/ 491671 w 4412343"/>
                <a:gd name="connsiteY8" fmla="*/ 832757 h 3309257"/>
                <a:gd name="connsiteX9" fmla="*/ 745671 w 4412343"/>
                <a:gd name="connsiteY9" fmla="*/ 1461861 h 3309257"/>
                <a:gd name="connsiteX10" fmla="*/ 996496 w 4412343"/>
                <a:gd name="connsiteY10" fmla="*/ 1908175 h 3309257"/>
                <a:gd name="connsiteX11" fmla="*/ 1388835 w 4412343"/>
                <a:gd name="connsiteY11" fmla="*/ 2363561 h 3309257"/>
                <a:gd name="connsiteX12" fmla="*/ 1797050 w 4412343"/>
                <a:gd name="connsiteY12" fmla="*/ 2658382 h 3309257"/>
                <a:gd name="connsiteX13" fmla="*/ 2364014 w 4412343"/>
                <a:gd name="connsiteY13" fmla="*/ 2919186 h 3309257"/>
                <a:gd name="connsiteX14" fmla="*/ 3033032 w 4412343"/>
                <a:gd name="connsiteY14" fmla="*/ 3111954 h 3309257"/>
                <a:gd name="connsiteX15" fmla="*/ 3875314 w 4412343"/>
                <a:gd name="connsiteY15" fmla="*/ 3265714 h 3309257"/>
                <a:gd name="connsiteX16" fmla="*/ 4412343 w 4412343"/>
                <a:gd name="connsiteY16" fmla="*/ 3280229 h 3309257"/>
                <a:gd name="connsiteX0" fmla="*/ 0 w 4412343"/>
                <a:gd name="connsiteY0" fmla="*/ 3309257 h 3309257"/>
                <a:gd name="connsiteX1" fmla="*/ 157389 w 4412343"/>
                <a:gd name="connsiteY1" fmla="*/ 178481 h 3309257"/>
                <a:gd name="connsiteX2" fmla="*/ 152627 w 4412343"/>
                <a:gd name="connsiteY2" fmla="*/ 64180 h 3309257"/>
                <a:gd name="connsiteX3" fmla="*/ 203200 w 4412343"/>
                <a:gd name="connsiteY3" fmla="*/ 0 h 3309257"/>
                <a:gd name="connsiteX4" fmla="*/ 203200 w 4412343"/>
                <a:gd name="connsiteY4" fmla="*/ 0 h 3309257"/>
                <a:gd name="connsiteX5" fmla="*/ 251052 w 4412343"/>
                <a:gd name="connsiteY5" fmla="*/ 77561 h 3309257"/>
                <a:gd name="connsiteX6" fmla="*/ 252639 w 4412343"/>
                <a:gd name="connsiteY6" fmla="*/ 164193 h 3309257"/>
                <a:gd name="connsiteX7" fmla="*/ 319314 w 4412343"/>
                <a:gd name="connsiteY7" fmla="*/ 348343 h 3309257"/>
                <a:gd name="connsiteX8" fmla="*/ 491671 w 4412343"/>
                <a:gd name="connsiteY8" fmla="*/ 832757 h 3309257"/>
                <a:gd name="connsiteX9" fmla="*/ 745671 w 4412343"/>
                <a:gd name="connsiteY9" fmla="*/ 1461861 h 3309257"/>
                <a:gd name="connsiteX10" fmla="*/ 996496 w 4412343"/>
                <a:gd name="connsiteY10" fmla="*/ 1908175 h 3309257"/>
                <a:gd name="connsiteX11" fmla="*/ 1388835 w 4412343"/>
                <a:gd name="connsiteY11" fmla="*/ 2363561 h 3309257"/>
                <a:gd name="connsiteX12" fmla="*/ 1797050 w 4412343"/>
                <a:gd name="connsiteY12" fmla="*/ 2658382 h 3309257"/>
                <a:gd name="connsiteX13" fmla="*/ 2364014 w 4412343"/>
                <a:gd name="connsiteY13" fmla="*/ 2919186 h 3309257"/>
                <a:gd name="connsiteX14" fmla="*/ 3033032 w 4412343"/>
                <a:gd name="connsiteY14" fmla="*/ 3111954 h 3309257"/>
                <a:gd name="connsiteX15" fmla="*/ 3875314 w 4412343"/>
                <a:gd name="connsiteY15" fmla="*/ 3265714 h 3309257"/>
                <a:gd name="connsiteX16" fmla="*/ 4412343 w 4412343"/>
                <a:gd name="connsiteY16" fmla="*/ 3280229 h 3309257"/>
                <a:gd name="connsiteX0" fmla="*/ 0 w 4412343"/>
                <a:gd name="connsiteY0" fmla="*/ 3309257 h 3309257"/>
                <a:gd name="connsiteX1" fmla="*/ 157389 w 4412343"/>
                <a:gd name="connsiteY1" fmla="*/ 178481 h 3309257"/>
                <a:gd name="connsiteX2" fmla="*/ 152627 w 4412343"/>
                <a:gd name="connsiteY2" fmla="*/ 64180 h 3309257"/>
                <a:gd name="connsiteX3" fmla="*/ 203200 w 4412343"/>
                <a:gd name="connsiteY3" fmla="*/ 0 h 3309257"/>
                <a:gd name="connsiteX4" fmla="*/ 203200 w 4412343"/>
                <a:gd name="connsiteY4" fmla="*/ 0 h 3309257"/>
                <a:gd name="connsiteX5" fmla="*/ 251052 w 4412343"/>
                <a:gd name="connsiteY5" fmla="*/ 77561 h 3309257"/>
                <a:gd name="connsiteX6" fmla="*/ 285976 w 4412343"/>
                <a:gd name="connsiteY6" fmla="*/ 159431 h 3309257"/>
                <a:gd name="connsiteX7" fmla="*/ 319314 w 4412343"/>
                <a:gd name="connsiteY7" fmla="*/ 348343 h 3309257"/>
                <a:gd name="connsiteX8" fmla="*/ 491671 w 4412343"/>
                <a:gd name="connsiteY8" fmla="*/ 832757 h 3309257"/>
                <a:gd name="connsiteX9" fmla="*/ 745671 w 4412343"/>
                <a:gd name="connsiteY9" fmla="*/ 1461861 h 3309257"/>
                <a:gd name="connsiteX10" fmla="*/ 996496 w 4412343"/>
                <a:gd name="connsiteY10" fmla="*/ 1908175 h 3309257"/>
                <a:gd name="connsiteX11" fmla="*/ 1388835 w 4412343"/>
                <a:gd name="connsiteY11" fmla="*/ 2363561 h 3309257"/>
                <a:gd name="connsiteX12" fmla="*/ 1797050 w 4412343"/>
                <a:gd name="connsiteY12" fmla="*/ 2658382 h 3309257"/>
                <a:gd name="connsiteX13" fmla="*/ 2364014 w 4412343"/>
                <a:gd name="connsiteY13" fmla="*/ 2919186 h 3309257"/>
                <a:gd name="connsiteX14" fmla="*/ 3033032 w 4412343"/>
                <a:gd name="connsiteY14" fmla="*/ 3111954 h 3309257"/>
                <a:gd name="connsiteX15" fmla="*/ 3875314 w 4412343"/>
                <a:gd name="connsiteY15" fmla="*/ 3265714 h 3309257"/>
                <a:gd name="connsiteX16" fmla="*/ 4412343 w 4412343"/>
                <a:gd name="connsiteY16" fmla="*/ 3280229 h 3309257"/>
                <a:gd name="connsiteX0" fmla="*/ 0 w 4412343"/>
                <a:gd name="connsiteY0" fmla="*/ 3309257 h 3309257"/>
                <a:gd name="connsiteX1" fmla="*/ 157389 w 4412343"/>
                <a:gd name="connsiteY1" fmla="*/ 178481 h 3309257"/>
                <a:gd name="connsiteX2" fmla="*/ 152627 w 4412343"/>
                <a:gd name="connsiteY2" fmla="*/ 64180 h 3309257"/>
                <a:gd name="connsiteX3" fmla="*/ 203200 w 4412343"/>
                <a:gd name="connsiteY3" fmla="*/ 0 h 3309257"/>
                <a:gd name="connsiteX4" fmla="*/ 203200 w 4412343"/>
                <a:gd name="connsiteY4" fmla="*/ 0 h 3309257"/>
                <a:gd name="connsiteX5" fmla="*/ 251052 w 4412343"/>
                <a:gd name="connsiteY5" fmla="*/ 77561 h 3309257"/>
                <a:gd name="connsiteX6" fmla="*/ 285976 w 4412343"/>
                <a:gd name="connsiteY6" fmla="*/ 159431 h 3309257"/>
                <a:gd name="connsiteX7" fmla="*/ 347889 w 4412343"/>
                <a:gd name="connsiteY7" fmla="*/ 338818 h 3309257"/>
                <a:gd name="connsiteX8" fmla="*/ 491671 w 4412343"/>
                <a:gd name="connsiteY8" fmla="*/ 832757 h 3309257"/>
                <a:gd name="connsiteX9" fmla="*/ 745671 w 4412343"/>
                <a:gd name="connsiteY9" fmla="*/ 1461861 h 3309257"/>
                <a:gd name="connsiteX10" fmla="*/ 996496 w 4412343"/>
                <a:gd name="connsiteY10" fmla="*/ 1908175 h 3309257"/>
                <a:gd name="connsiteX11" fmla="*/ 1388835 w 4412343"/>
                <a:gd name="connsiteY11" fmla="*/ 2363561 h 3309257"/>
                <a:gd name="connsiteX12" fmla="*/ 1797050 w 4412343"/>
                <a:gd name="connsiteY12" fmla="*/ 2658382 h 3309257"/>
                <a:gd name="connsiteX13" fmla="*/ 2364014 w 4412343"/>
                <a:gd name="connsiteY13" fmla="*/ 2919186 h 3309257"/>
                <a:gd name="connsiteX14" fmla="*/ 3033032 w 4412343"/>
                <a:gd name="connsiteY14" fmla="*/ 3111954 h 3309257"/>
                <a:gd name="connsiteX15" fmla="*/ 3875314 w 4412343"/>
                <a:gd name="connsiteY15" fmla="*/ 3265714 h 3309257"/>
                <a:gd name="connsiteX16" fmla="*/ 4412343 w 4412343"/>
                <a:gd name="connsiteY16" fmla="*/ 3280229 h 3309257"/>
                <a:gd name="connsiteX0" fmla="*/ 0 w 4412343"/>
                <a:gd name="connsiteY0" fmla="*/ 3309257 h 3309257"/>
                <a:gd name="connsiteX1" fmla="*/ 157389 w 4412343"/>
                <a:gd name="connsiteY1" fmla="*/ 178481 h 3309257"/>
                <a:gd name="connsiteX2" fmla="*/ 152627 w 4412343"/>
                <a:gd name="connsiteY2" fmla="*/ 64180 h 3309257"/>
                <a:gd name="connsiteX3" fmla="*/ 203200 w 4412343"/>
                <a:gd name="connsiteY3" fmla="*/ 0 h 3309257"/>
                <a:gd name="connsiteX4" fmla="*/ 203200 w 4412343"/>
                <a:gd name="connsiteY4" fmla="*/ 0 h 3309257"/>
                <a:gd name="connsiteX5" fmla="*/ 251052 w 4412343"/>
                <a:gd name="connsiteY5" fmla="*/ 77561 h 3309257"/>
                <a:gd name="connsiteX6" fmla="*/ 285976 w 4412343"/>
                <a:gd name="connsiteY6" fmla="*/ 159431 h 3309257"/>
                <a:gd name="connsiteX7" fmla="*/ 347889 w 4412343"/>
                <a:gd name="connsiteY7" fmla="*/ 338818 h 3309257"/>
                <a:gd name="connsiteX8" fmla="*/ 520246 w 4412343"/>
                <a:gd name="connsiteY8" fmla="*/ 832757 h 3309257"/>
                <a:gd name="connsiteX9" fmla="*/ 745671 w 4412343"/>
                <a:gd name="connsiteY9" fmla="*/ 1461861 h 3309257"/>
                <a:gd name="connsiteX10" fmla="*/ 996496 w 4412343"/>
                <a:gd name="connsiteY10" fmla="*/ 1908175 h 3309257"/>
                <a:gd name="connsiteX11" fmla="*/ 1388835 w 4412343"/>
                <a:gd name="connsiteY11" fmla="*/ 2363561 h 3309257"/>
                <a:gd name="connsiteX12" fmla="*/ 1797050 w 4412343"/>
                <a:gd name="connsiteY12" fmla="*/ 2658382 h 3309257"/>
                <a:gd name="connsiteX13" fmla="*/ 2364014 w 4412343"/>
                <a:gd name="connsiteY13" fmla="*/ 2919186 h 3309257"/>
                <a:gd name="connsiteX14" fmla="*/ 3033032 w 4412343"/>
                <a:gd name="connsiteY14" fmla="*/ 3111954 h 3309257"/>
                <a:gd name="connsiteX15" fmla="*/ 3875314 w 4412343"/>
                <a:gd name="connsiteY15" fmla="*/ 3265714 h 3309257"/>
                <a:gd name="connsiteX16" fmla="*/ 4412343 w 4412343"/>
                <a:gd name="connsiteY16" fmla="*/ 3280229 h 3309257"/>
                <a:gd name="connsiteX0" fmla="*/ 0 w 4412343"/>
                <a:gd name="connsiteY0" fmla="*/ 3309413 h 3309413"/>
                <a:gd name="connsiteX1" fmla="*/ 157389 w 4412343"/>
                <a:gd name="connsiteY1" fmla="*/ 178637 h 3309413"/>
                <a:gd name="connsiteX2" fmla="*/ 152627 w 4412343"/>
                <a:gd name="connsiteY2" fmla="*/ 64336 h 3309413"/>
                <a:gd name="connsiteX3" fmla="*/ 203200 w 4412343"/>
                <a:gd name="connsiteY3" fmla="*/ 156 h 3309413"/>
                <a:gd name="connsiteX4" fmla="*/ 198438 w 4412343"/>
                <a:gd name="connsiteY4" fmla="*/ 47781 h 3309413"/>
                <a:gd name="connsiteX5" fmla="*/ 251052 w 4412343"/>
                <a:gd name="connsiteY5" fmla="*/ 77717 h 3309413"/>
                <a:gd name="connsiteX6" fmla="*/ 285976 w 4412343"/>
                <a:gd name="connsiteY6" fmla="*/ 159587 h 3309413"/>
                <a:gd name="connsiteX7" fmla="*/ 347889 w 4412343"/>
                <a:gd name="connsiteY7" fmla="*/ 338974 h 3309413"/>
                <a:gd name="connsiteX8" fmla="*/ 520246 w 4412343"/>
                <a:gd name="connsiteY8" fmla="*/ 832913 h 3309413"/>
                <a:gd name="connsiteX9" fmla="*/ 745671 w 4412343"/>
                <a:gd name="connsiteY9" fmla="*/ 1462017 h 3309413"/>
                <a:gd name="connsiteX10" fmla="*/ 996496 w 4412343"/>
                <a:gd name="connsiteY10" fmla="*/ 1908331 h 3309413"/>
                <a:gd name="connsiteX11" fmla="*/ 1388835 w 4412343"/>
                <a:gd name="connsiteY11" fmla="*/ 2363717 h 3309413"/>
                <a:gd name="connsiteX12" fmla="*/ 1797050 w 4412343"/>
                <a:gd name="connsiteY12" fmla="*/ 2658538 h 3309413"/>
                <a:gd name="connsiteX13" fmla="*/ 2364014 w 4412343"/>
                <a:gd name="connsiteY13" fmla="*/ 2919342 h 3309413"/>
                <a:gd name="connsiteX14" fmla="*/ 3033032 w 4412343"/>
                <a:gd name="connsiteY14" fmla="*/ 3112110 h 3309413"/>
                <a:gd name="connsiteX15" fmla="*/ 3875314 w 4412343"/>
                <a:gd name="connsiteY15" fmla="*/ 3265870 h 3309413"/>
                <a:gd name="connsiteX16" fmla="*/ 4412343 w 4412343"/>
                <a:gd name="connsiteY16" fmla="*/ 3280385 h 3309413"/>
                <a:gd name="connsiteX0" fmla="*/ 0 w 4412343"/>
                <a:gd name="connsiteY0" fmla="*/ 3274905 h 3274905"/>
                <a:gd name="connsiteX1" fmla="*/ 157389 w 4412343"/>
                <a:gd name="connsiteY1" fmla="*/ 144129 h 3274905"/>
                <a:gd name="connsiteX2" fmla="*/ 152627 w 4412343"/>
                <a:gd name="connsiteY2" fmla="*/ 29828 h 3274905"/>
                <a:gd name="connsiteX3" fmla="*/ 203200 w 4412343"/>
                <a:gd name="connsiteY3" fmla="*/ 22798 h 3274905"/>
                <a:gd name="connsiteX4" fmla="*/ 198438 w 4412343"/>
                <a:gd name="connsiteY4" fmla="*/ 13273 h 3274905"/>
                <a:gd name="connsiteX5" fmla="*/ 251052 w 4412343"/>
                <a:gd name="connsiteY5" fmla="*/ 43209 h 3274905"/>
                <a:gd name="connsiteX6" fmla="*/ 285976 w 4412343"/>
                <a:gd name="connsiteY6" fmla="*/ 125079 h 3274905"/>
                <a:gd name="connsiteX7" fmla="*/ 347889 w 4412343"/>
                <a:gd name="connsiteY7" fmla="*/ 304466 h 3274905"/>
                <a:gd name="connsiteX8" fmla="*/ 520246 w 4412343"/>
                <a:gd name="connsiteY8" fmla="*/ 798405 h 3274905"/>
                <a:gd name="connsiteX9" fmla="*/ 745671 w 4412343"/>
                <a:gd name="connsiteY9" fmla="*/ 1427509 h 3274905"/>
                <a:gd name="connsiteX10" fmla="*/ 996496 w 4412343"/>
                <a:gd name="connsiteY10" fmla="*/ 1873823 h 3274905"/>
                <a:gd name="connsiteX11" fmla="*/ 1388835 w 4412343"/>
                <a:gd name="connsiteY11" fmla="*/ 2329209 h 3274905"/>
                <a:gd name="connsiteX12" fmla="*/ 1797050 w 4412343"/>
                <a:gd name="connsiteY12" fmla="*/ 2624030 h 3274905"/>
                <a:gd name="connsiteX13" fmla="*/ 2364014 w 4412343"/>
                <a:gd name="connsiteY13" fmla="*/ 2884834 h 3274905"/>
                <a:gd name="connsiteX14" fmla="*/ 3033032 w 4412343"/>
                <a:gd name="connsiteY14" fmla="*/ 3077602 h 3274905"/>
                <a:gd name="connsiteX15" fmla="*/ 3875314 w 4412343"/>
                <a:gd name="connsiteY15" fmla="*/ 3231362 h 3274905"/>
                <a:gd name="connsiteX16" fmla="*/ 4412343 w 4412343"/>
                <a:gd name="connsiteY16" fmla="*/ 3245877 h 3274905"/>
                <a:gd name="connsiteX0" fmla="*/ 0 w 4412343"/>
                <a:gd name="connsiteY0" fmla="*/ 3262595 h 3262595"/>
                <a:gd name="connsiteX1" fmla="*/ 157389 w 4412343"/>
                <a:gd name="connsiteY1" fmla="*/ 131819 h 3262595"/>
                <a:gd name="connsiteX2" fmla="*/ 166915 w 4412343"/>
                <a:gd name="connsiteY2" fmla="*/ 41330 h 3262595"/>
                <a:gd name="connsiteX3" fmla="*/ 203200 w 4412343"/>
                <a:gd name="connsiteY3" fmla="*/ 10488 h 3262595"/>
                <a:gd name="connsiteX4" fmla="*/ 198438 w 4412343"/>
                <a:gd name="connsiteY4" fmla="*/ 963 h 3262595"/>
                <a:gd name="connsiteX5" fmla="*/ 251052 w 4412343"/>
                <a:gd name="connsiteY5" fmla="*/ 30899 h 3262595"/>
                <a:gd name="connsiteX6" fmla="*/ 285976 w 4412343"/>
                <a:gd name="connsiteY6" fmla="*/ 112769 h 3262595"/>
                <a:gd name="connsiteX7" fmla="*/ 347889 w 4412343"/>
                <a:gd name="connsiteY7" fmla="*/ 292156 h 3262595"/>
                <a:gd name="connsiteX8" fmla="*/ 520246 w 4412343"/>
                <a:gd name="connsiteY8" fmla="*/ 786095 h 3262595"/>
                <a:gd name="connsiteX9" fmla="*/ 745671 w 4412343"/>
                <a:gd name="connsiteY9" fmla="*/ 1415199 h 3262595"/>
                <a:gd name="connsiteX10" fmla="*/ 996496 w 4412343"/>
                <a:gd name="connsiteY10" fmla="*/ 1861513 h 3262595"/>
                <a:gd name="connsiteX11" fmla="*/ 1388835 w 4412343"/>
                <a:gd name="connsiteY11" fmla="*/ 2316899 h 3262595"/>
                <a:gd name="connsiteX12" fmla="*/ 1797050 w 4412343"/>
                <a:gd name="connsiteY12" fmla="*/ 2611720 h 3262595"/>
                <a:gd name="connsiteX13" fmla="*/ 2364014 w 4412343"/>
                <a:gd name="connsiteY13" fmla="*/ 2872524 h 3262595"/>
                <a:gd name="connsiteX14" fmla="*/ 3033032 w 4412343"/>
                <a:gd name="connsiteY14" fmla="*/ 3065292 h 3262595"/>
                <a:gd name="connsiteX15" fmla="*/ 3875314 w 4412343"/>
                <a:gd name="connsiteY15" fmla="*/ 3219052 h 3262595"/>
                <a:gd name="connsiteX16" fmla="*/ 4412343 w 4412343"/>
                <a:gd name="connsiteY16" fmla="*/ 3233567 h 3262595"/>
                <a:gd name="connsiteX0" fmla="*/ 0 w 4412343"/>
                <a:gd name="connsiteY0" fmla="*/ 3262595 h 3262595"/>
                <a:gd name="connsiteX1" fmla="*/ 157389 w 4412343"/>
                <a:gd name="connsiteY1" fmla="*/ 131819 h 3262595"/>
                <a:gd name="connsiteX2" fmla="*/ 166915 w 4412343"/>
                <a:gd name="connsiteY2" fmla="*/ 41330 h 3262595"/>
                <a:gd name="connsiteX3" fmla="*/ 203200 w 4412343"/>
                <a:gd name="connsiteY3" fmla="*/ 10488 h 3262595"/>
                <a:gd name="connsiteX4" fmla="*/ 212726 w 4412343"/>
                <a:gd name="connsiteY4" fmla="*/ 963 h 3262595"/>
                <a:gd name="connsiteX5" fmla="*/ 251052 w 4412343"/>
                <a:gd name="connsiteY5" fmla="*/ 30899 h 3262595"/>
                <a:gd name="connsiteX6" fmla="*/ 285976 w 4412343"/>
                <a:gd name="connsiteY6" fmla="*/ 112769 h 3262595"/>
                <a:gd name="connsiteX7" fmla="*/ 347889 w 4412343"/>
                <a:gd name="connsiteY7" fmla="*/ 292156 h 3262595"/>
                <a:gd name="connsiteX8" fmla="*/ 520246 w 4412343"/>
                <a:gd name="connsiteY8" fmla="*/ 786095 h 3262595"/>
                <a:gd name="connsiteX9" fmla="*/ 745671 w 4412343"/>
                <a:gd name="connsiteY9" fmla="*/ 1415199 h 3262595"/>
                <a:gd name="connsiteX10" fmla="*/ 996496 w 4412343"/>
                <a:gd name="connsiteY10" fmla="*/ 1861513 h 3262595"/>
                <a:gd name="connsiteX11" fmla="*/ 1388835 w 4412343"/>
                <a:gd name="connsiteY11" fmla="*/ 2316899 h 3262595"/>
                <a:gd name="connsiteX12" fmla="*/ 1797050 w 4412343"/>
                <a:gd name="connsiteY12" fmla="*/ 2611720 h 3262595"/>
                <a:gd name="connsiteX13" fmla="*/ 2364014 w 4412343"/>
                <a:gd name="connsiteY13" fmla="*/ 2872524 h 3262595"/>
                <a:gd name="connsiteX14" fmla="*/ 3033032 w 4412343"/>
                <a:gd name="connsiteY14" fmla="*/ 3065292 h 3262595"/>
                <a:gd name="connsiteX15" fmla="*/ 3875314 w 4412343"/>
                <a:gd name="connsiteY15" fmla="*/ 3219052 h 3262595"/>
                <a:gd name="connsiteX16" fmla="*/ 4412343 w 4412343"/>
                <a:gd name="connsiteY16" fmla="*/ 3233567 h 3262595"/>
                <a:gd name="connsiteX0" fmla="*/ 0 w 4412343"/>
                <a:gd name="connsiteY0" fmla="*/ 3267638 h 3267638"/>
                <a:gd name="connsiteX1" fmla="*/ 157389 w 4412343"/>
                <a:gd name="connsiteY1" fmla="*/ 136862 h 3267638"/>
                <a:gd name="connsiteX2" fmla="*/ 166915 w 4412343"/>
                <a:gd name="connsiteY2" fmla="*/ 46373 h 3267638"/>
                <a:gd name="connsiteX3" fmla="*/ 196057 w 4412343"/>
                <a:gd name="connsiteY3" fmla="*/ 3625 h 3267638"/>
                <a:gd name="connsiteX4" fmla="*/ 212726 w 4412343"/>
                <a:gd name="connsiteY4" fmla="*/ 6006 h 3267638"/>
                <a:gd name="connsiteX5" fmla="*/ 251052 w 4412343"/>
                <a:gd name="connsiteY5" fmla="*/ 35942 h 3267638"/>
                <a:gd name="connsiteX6" fmla="*/ 285976 w 4412343"/>
                <a:gd name="connsiteY6" fmla="*/ 117812 h 3267638"/>
                <a:gd name="connsiteX7" fmla="*/ 347889 w 4412343"/>
                <a:gd name="connsiteY7" fmla="*/ 297199 h 3267638"/>
                <a:gd name="connsiteX8" fmla="*/ 520246 w 4412343"/>
                <a:gd name="connsiteY8" fmla="*/ 791138 h 3267638"/>
                <a:gd name="connsiteX9" fmla="*/ 745671 w 4412343"/>
                <a:gd name="connsiteY9" fmla="*/ 1420242 h 3267638"/>
                <a:gd name="connsiteX10" fmla="*/ 996496 w 4412343"/>
                <a:gd name="connsiteY10" fmla="*/ 1866556 h 3267638"/>
                <a:gd name="connsiteX11" fmla="*/ 1388835 w 4412343"/>
                <a:gd name="connsiteY11" fmla="*/ 2321942 h 3267638"/>
                <a:gd name="connsiteX12" fmla="*/ 1797050 w 4412343"/>
                <a:gd name="connsiteY12" fmla="*/ 2616763 h 3267638"/>
                <a:gd name="connsiteX13" fmla="*/ 2364014 w 4412343"/>
                <a:gd name="connsiteY13" fmla="*/ 2877567 h 3267638"/>
                <a:gd name="connsiteX14" fmla="*/ 3033032 w 4412343"/>
                <a:gd name="connsiteY14" fmla="*/ 3070335 h 3267638"/>
                <a:gd name="connsiteX15" fmla="*/ 3875314 w 4412343"/>
                <a:gd name="connsiteY15" fmla="*/ 3224095 h 3267638"/>
                <a:gd name="connsiteX16" fmla="*/ 4412343 w 4412343"/>
                <a:gd name="connsiteY16" fmla="*/ 3238610 h 3267638"/>
                <a:gd name="connsiteX0" fmla="*/ 0 w 4412343"/>
                <a:gd name="connsiteY0" fmla="*/ 3266723 h 3266723"/>
                <a:gd name="connsiteX1" fmla="*/ 157389 w 4412343"/>
                <a:gd name="connsiteY1" fmla="*/ 135947 h 3266723"/>
                <a:gd name="connsiteX2" fmla="*/ 166915 w 4412343"/>
                <a:gd name="connsiteY2" fmla="*/ 45458 h 3266723"/>
                <a:gd name="connsiteX3" fmla="*/ 196057 w 4412343"/>
                <a:gd name="connsiteY3" fmla="*/ 2710 h 3266723"/>
                <a:gd name="connsiteX4" fmla="*/ 251052 w 4412343"/>
                <a:gd name="connsiteY4" fmla="*/ 35027 h 3266723"/>
                <a:gd name="connsiteX5" fmla="*/ 285976 w 4412343"/>
                <a:gd name="connsiteY5" fmla="*/ 116897 h 3266723"/>
                <a:gd name="connsiteX6" fmla="*/ 347889 w 4412343"/>
                <a:gd name="connsiteY6" fmla="*/ 296284 h 3266723"/>
                <a:gd name="connsiteX7" fmla="*/ 520246 w 4412343"/>
                <a:gd name="connsiteY7" fmla="*/ 790223 h 3266723"/>
                <a:gd name="connsiteX8" fmla="*/ 745671 w 4412343"/>
                <a:gd name="connsiteY8" fmla="*/ 1419327 h 3266723"/>
                <a:gd name="connsiteX9" fmla="*/ 996496 w 4412343"/>
                <a:gd name="connsiteY9" fmla="*/ 1865641 h 3266723"/>
                <a:gd name="connsiteX10" fmla="*/ 1388835 w 4412343"/>
                <a:gd name="connsiteY10" fmla="*/ 2321027 h 3266723"/>
                <a:gd name="connsiteX11" fmla="*/ 1797050 w 4412343"/>
                <a:gd name="connsiteY11" fmla="*/ 2615848 h 3266723"/>
                <a:gd name="connsiteX12" fmla="*/ 2364014 w 4412343"/>
                <a:gd name="connsiteY12" fmla="*/ 2876652 h 3266723"/>
                <a:gd name="connsiteX13" fmla="*/ 3033032 w 4412343"/>
                <a:gd name="connsiteY13" fmla="*/ 3069420 h 3266723"/>
                <a:gd name="connsiteX14" fmla="*/ 3875314 w 4412343"/>
                <a:gd name="connsiteY14" fmla="*/ 3223180 h 3266723"/>
                <a:gd name="connsiteX15" fmla="*/ 4412343 w 4412343"/>
                <a:gd name="connsiteY15" fmla="*/ 3237695 h 3266723"/>
                <a:gd name="connsiteX0" fmla="*/ 0 w 4412343"/>
                <a:gd name="connsiteY0" fmla="*/ 3264565 h 3264565"/>
                <a:gd name="connsiteX1" fmla="*/ 157389 w 4412343"/>
                <a:gd name="connsiteY1" fmla="*/ 133789 h 3264565"/>
                <a:gd name="connsiteX2" fmla="*/ 166915 w 4412343"/>
                <a:gd name="connsiteY2" fmla="*/ 43300 h 3264565"/>
                <a:gd name="connsiteX3" fmla="*/ 169295 w 4412343"/>
                <a:gd name="connsiteY3" fmla="*/ 14726 h 3264565"/>
                <a:gd name="connsiteX4" fmla="*/ 196057 w 4412343"/>
                <a:gd name="connsiteY4" fmla="*/ 552 h 3264565"/>
                <a:gd name="connsiteX5" fmla="*/ 251052 w 4412343"/>
                <a:gd name="connsiteY5" fmla="*/ 32869 h 3264565"/>
                <a:gd name="connsiteX6" fmla="*/ 285976 w 4412343"/>
                <a:gd name="connsiteY6" fmla="*/ 114739 h 3264565"/>
                <a:gd name="connsiteX7" fmla="*/ 347889 w 4412343"/>
                <a:gd name="connsiteY7" fmla="*/ 294126 h 3264565"/>
                <a:gd name="connsiteX8" fmla="*/ 520246 w 4412343"/>
                <a:gd name="connsiteY8" fmla="*/ 788065 h 3264565"/>
                <a:gd name="connsiteX9" fmla="*/ 745671 w 4412343"/>
                <a:gd name="connsiteY9" fmla="*/ 1417169 h 3264565"/>
                <a:gd name="connsiteX10" fmla="*/ 996496 w 4412343"/>
                <a:gd name="connsiteY10" fmla="*/ 1863483 h 3264565"/>
                <a:gd name="connsiteX11" fmla="*/ 1388835 w 4412343"/>
                <a:gd name="connsiteY11" fmla="*/ 2318869 h 3264565"/>
                <a:gd name="connsiteX12" fmla="*/ 1797050 w 4412343"/>
                <a:gd name="connsiteY12" fmla="*/ 2613690 h 3264565"/>
                <a:gd name="connsiteX13" fmla="*/ 2364014 w 4412343"/>
                <a:gd name="connsiteY13" fmla="*/ 2874494 h 3264565"/>
                <a:gd name="connsiteX14" fmla="*/ 3033032 w 4412343"/>
                <a:gd name="connsiteY14" fmla="*/ 3067262 h 3264565"/>
                <a:gd name="connsiteX15" fmla="*/ 3875314 w 4412343"/>
                <a:gd name="connsiteY15" fmla="*/ 3221022 h 3264565"/>
                <a:gd name="connsiteX16" fmla="*/ 4412343 w 4412343"/>
                <a:gd name="connsiteY16" fmla="*/ 3235537 h 3264565"/>
                <a:gd name="connsiteX0" fmla="*/ 0 w 4412343"/>
                <a:gd name="connsiteY0" fmla="*/ 3265188 h 3265188"/>
                <a:gd name="connsiteX1" fmla="*/ 157389 w 4412343"/>
                <a:gd name="connsiteY1" fmla="*/ 134412 h 3265188"/>
                <a:gd name="connsiteX2" fmla="*/ 166915 w 4412343"/>
                <a:gd name="connsiteY2" fmla="*/ 43923 h 3265188"/>
                <a:gd name="connsiteX3" fmla="*/ 178820 w 4412343"/>
                <a:gd name="connsiteY3" fmla="*/ 10587 h 3265188"/>
                <a:gd name="connsiteX4" fmla="*/ 196057 w 4412343"/>
                <a:gd name="connsiteY4" fmla="*/ 1175 h 3265188"/>
                <a:gd name="connsiteX5" fmla="*/ 251052 w 4412343"/>
                <a:gd name="connsiteY5" fmla="*/ 33492 h 3265188"/>
                <a:gd name="connsiteX6" fmla="*/ 285976 w 4412343"/>
                <a:gd name="connsiteY6" fmla="*/ 115362 h 3265188"/>
                <a:gd name="connsiteX7" fmla="*/ 347889 w 4412343"/>
                <a:gd name="connsiteY7" fmla="*/ 294749 h 3265188"/>
                <a:gd name="connsiteX8" fmla="*/ 520246 w 4412343"/>
                <a:gd name="connsiteY8" fmla="*/ 788688 h 3265188"/>
                <a:gd name="connsiteX9" fmla="*/ 745671 w 4412343"/>
                <a:gd name="connsiteY9" fmla="*/ 1417792 h 3265188"/>
                <a:gd name="connsiteX10" fmla="*/ 996496 w 4412343"/>
                <a:gd name="connsiteY10" fmla="*/ 1864106 h 3265188"/>
                <a:gd name="connsiteX11" fmla="*/ 1388835 w 4412343"/>
                <a:gd name="connsiteY11" fmla="*/ 2319492 h 3265188"/>
                <a:gd name="connsiteX12" fmla="*/ 1797050 w 4412343"/>
                <a:gd name="connsiteY12" fmla="*/ 2614313 h 3265188"/>
                <a:gd name="connsiteX13" fmla="*/ 2364014 w 4412343"/>
                <a:gd name="connsiteY13" fmla="*/ 2875117 h 3265188"/>
                <a:gd name="connsiteX14" fmla="*/ 3033032 w 4412343"/>
                <a:gd name="connsiteY14" fmla="*/ 3067885 h 3265188"/>
                <a:gd name="connsiteX15" fmla="*/ 3875314 w 4412343"/>
                <a:gd name="connsiteY15" fmla="*/ 3221645 h 3265188"/>
                <a:gd name="connsiteX16" fmla="*/ 4412343 w 4412343"/>
                <a:gd name="connsiteY16" fmla="*/ 3236160 h 3265188"/>
                <a:gd name="connsiteX0" fmla="*/ 0 w 4412343"/>
                <a:gd name="connsiteY0" fmla="*/ 3265188 h 3265188"/>
                <a:gd name="connsiteX1" fmla="*/ 157389 w 4412343"/>
                <a:gd name="connsiteY1" fmla="*/ 134412 h 3265188"/>
                <a:gd name="connsiteX2" fmla="*/ 166915 w 4412343"/>
                <a:gd name="connsiteY2" fmla="*/ 43923 h 3265188"/>
                <a:gd name="connsiteX3" fmla="*/ 178820 w 4412343"/>
                <a:gd name="connsiteY3" fmla="*/ 10587 h 3265188"/>
                <a:gd name="connsiteX4" fmla="*/ 196057 w 4412343"/>
                <a:gd name="connsiteY4" fmla="*/ 1175 h 3265188"/>
                <a:gd name="connsiteX5" fmla="*/ 251052 w 4412343"/>
                <a:gd name="connsiteY5" fmla="*/ 33492 h 3265188"/>
                <a:gd name="connsiteX6" fmla="*/ 285976 w 4412343"/>
                <a:gd name="connsiteY6" fmla="*/ 115362 h 3265188"/>
                <a:gd name="connsiteX7" fmla="*/ 347889 w 4412343"/>
                <a:gd name="connsiteY7" fmla="*/ 294749 h 3265188"/>
                <a:gd name="connsiteX8" fmla="*/ 491218 w 4412343"/>
                <a:gd name="connsiteY8" fmla="*/ 832231 h 3265188"/>
                <a:gd name="connsiteX9" fmla="*/ 745671 w 4412343"/>
                <a:gd name="connsiteY9" fmla="*/ 1417792 h 3265188"/>
                <a:gd name="connsiteX10" fmla="*/ 996496 w 4412343"/>
                <a:gd name="connsiteY10" fmla="*/ 1864106 h 3265188"/>
                <a:gd name="connsiteX11" fmla="*/ 1388835 w 4412343"/>
                <a:gd name="connsiteY11" fmla="*/ 2319492 h 3265188"/>
                <a:gd name="connsiteX12" fmla="*/ 1797050 w 4412343"/>
                <a:gd name="connsiteY12" fmla="*/ 2614313 h 3265188"/>
                <a:gd name="connsiteX13" fmla="*/ 2364014 w 4412343"/>
                <a:gd name="connsiteY13" fmla="*/ 2875117 h 3265188"/>
                <a:gd name="connsiteX14" fmla="*/ 3033032 w 4412343"/>
                <a:gd name="connsiteY14" fmla="*/ 3067885 h 3265188"/>
                <a:gd name="connsiteX15" fmla="*/ 3875314 w 4412343"/>
                <a:gd name="connsiteY15" fmla="*/ 3221645 h 3265188"/>
                <a:gd name="connsiteX16" fmla="*/ 4412343 w 4412343"/>
                <a:gd name="connsiteY16" fmla="*/ 3236160 h 3265188"/>
                <a:gd name="connsiteX0" fmla="*/ 0 w 4446464"/>
                <a:gd name="connsiteY0" fmla="*/ 3252464 h 3252464"/>
                <a:gd name="connsiteX1" fmla="*/ 191510 w 4446464"/>
                <a:gd name="connsiteY1" fmla="*/ 134412 h 3252464"/>
                <a:gd name="connsiteX2" fmla="*/ 201036 w 4446464"/>
                <a:gd name="connsiteY2" fmla="*/ 43923 h 3252464"/>
                <a:gd name="connsiteX3" fmla="*/ 212941 w 4446464"/>
                <a:gd name="connsiteY3" fmla="*/ 10587 h 3252464"/>
                <a:gd name="connsiteX4" fmla="*/ 230178 w 4446464"/>
                <a:gd name="connsiteY4" fmla="*/ 1175 h 3252464"/>
                <a:gd name="connsiteX5" fmla="*/ 285173 w 4446464"/>
                <a:gd name="connsiteY5" fmla="*/ 33492 h 3252464"/>
                <a:gd name="connsiteX6" fmla="*/ 320097 w 4446464"/>
                <a:gd name="connsiteY6" fmla="*/ 115362 h 3252464"/>
                <a:gd name="connsiteX7" fmla="*/ 382010 w 4446464"/>
                <a:gd name="connsiteY7" fmla="*/ 294749 h 3252464"/>
                <a:gd name="connsiteX8" fmla="*/ 525339 w 4446464"/>
                <a:gd name="connsiteY8" fmla="*/ 832231 h 3252464"/>
                <a:gd name="connsiteX9" fmla="*/ 779792 w 4446464"/>
                <a:gd name="connsiteY9" fmla="*/ 1417792 h 3252464"/>
                <a:gd name="connsiteX10" fmla="*/ 1030617 w 4446464"/>
                <a:gd name="connsiteY10" fmla="*/ 1864106 h 3252464"/>
                <a:gd name="connsiteX11" fmla="*/ 1422956 w 4446464"/>
                <a:gd name="connsiteY11" fmla="*/ 2319492 h 3252464"/>
                <a:gd name="connsiteX12" fmla="*/ 1831171 w 4446464"/>
                <a:gd name="connsiteY12" fmla="*/ 2614313 h 3252464"/>
                <a:gd name="connsiteX13" fmla="*/ 2398135 w 4446464"/>
                <a:gd name="connsiteY13" fmla="*/ 2875117 h 3252464"/>
                <a:gd name="connsiteX14" fmla="*/ 3067153 w 4446464"/>
                <a:gd name="connsiteY14" fmla="*/ 3067885 h 3252464"/>
                <a:gd name="connsiteX15" fmla="*/ 3909435 w 4446464"/>
                <a:gd name="connsiteY15" fmla="*/ 3221645 h 3252464"/>
                <a:gd name="connsiteX16" fmla="*/ 4446464 w 4446464"/>
                <a:gd name="connsiteY16" fmla="*/ 3236160 h 325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46464" h="3252464">
                  <a:moveTo>
                    <a:pt x="0" y="3252464"/>
                  </a:moveTo>
                  <a:lnTo>
                    <a:pt x="191510" y="134412"/>
                  </a:lnTo>
                  <a:lnTo>
                    <a:pt x="201036" y="43923"/>
                  </a:lnTo>
                  <a:cubicBezTo>
                    <a:pt x="203020" y="24079"/>
                    <a:pt x="208084" y="17712"/>
                    <a:pt x="212941" y="10587"/>
                  </a:cubicBezTo>
                  <a:cubicBezTo>
                    <a:pt x="217798" y="3462"/>
                    <a:pt x="218139" y="-2643"/>
                    <a:pt x="230178" y="1175"/>
                  </a:cubicBezTo>
                  <a:cubicBezTo>
                    <a:pt x="242217" y="4993"/>
                    <a:pt x="270187" y="14461"/>
                    <a:pt x="285173" y="33492"/>
                  </a:cubicBezTo>
                  <a:cubicBezTo>
                    <a:pt x="300159" y="52523"/>
                    <a:pt x="303164" y="71819"/>
                    <a:pt x="320097" y="115362"/>
                  </a:cubicBezTo>
                  <a:cubicBezTo>
                    <a:pt x="337030" y="158905"/>
                    <a:pt x="347803" y="175271"/>
                    <a:pt x="382010" y="294749"/>
                  </a:cubicBezTo>
                  <a:cubicBezTo>
                    <a:pt x="416217" y="414227"/>
                    <a:pt x="459042" y="645057"/>
                    <a:pt x="525339" y="832231"/>
                  </a:cubicBezTo>
                  <a:cubicBezTo>
                    <a:pt x="591636" y="1019405"/>
                    <a:pt x="695579" y="1245813"/>
                    <a:pt x="779792" y="1417792"/>
                  </a:cubicBezTo>
                  <a:cubicBezTo>
                    <a:pt x="864005" y="1589771"/>
                    <a:pt x="923423" y="1713823"/>
                    <a:pt x="1030617" y="1864106"/>
                  </a:cubicBezTo>
                  <a:cubicBezTo>
                    <a:pt x="1137811" y="2014389"/>
                    <a:pt x="1289530" y="2194458"/>
                    <a:pt x="1422956" y="2319492"/>
                  </a:cubicBezTo>
                  <a:cubicBezTo>
                    <a:pt x="1556382" y="2444526"/>
                    <a:pt x="1668641" y="2521709"/>
                    <a:pt x="1831171" y="2614313"/>
                  </a:cubicBezTo>
                  <a:cubicBezTo>
                    <a:pt x="1993701" y="2706917"/>
                    <a:pt x="2192138" y="2799522"/>
                    <a:pt x="2398135" y="2875117"/>
                  </a:cubicBezTo>
                  <a:cubicBezTo>
                    <a:pt x="2604132" y="2950712"/>
                    <a:pt x="2815270" y="3010130"/>
                    <a:pt x="3067153" y="3067885"/>
                  </a:cubicBezTo>
                  <a:cubicBezTo>
                    <a:pt x="3319036" y="3125640"/>
                    <a:pt x="3679550" y="3193599"/>
                    <a:pt x="3909435" y="3221645"/>
                  </a:cubicBezTo>
                  <a:cubicBezTo>
                    <a:pt x="4139320" y="3249691"/>
                    <a:pt x="4356959" y="3233741"/>
                    <a:pt x="4446464" y="3236160"/>
                  </a:cubicBezTo>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59" name="Freeform 58"/>
            <p:cNvSpPr/>
            <p:nvPr/>
          </p:nvSpPr>
          <p:spPr>
            <a:xfrm>
              <a:off x="4508413" y="1781260"/>
              <a:ext cx="3727587" cy="2930029"/>
            </a:xfrm>
            <a:custGeom>
              <a:avLst/>
              <a:gdLst>
                <a:gd name="connsiteX0" fmla="*/ 0 w 4397828"/>
                <a:gd name="connsiteY0" fmla="*/ 3338286 h 3338286"/>
                <a:gd name="connsiteX1" fmla="*/ 203200 w 4397828"/>
                <a:gd name="connsiteY1" fmla="*/ 0 h 3338286"/>
                <a:gd name="connsiteX2" fmla="*/ 203200 w 4397828"/>
                <a:gd name="connsiteY2" fmla="*/ 0 h 3338286"/>
                <a:gd name="connsiteX3" fmla="*/ 856343 w 4397828"/>
                <a:gd name="connsiteY3" fmla="*/ 1001486 h 3338286"/>
                <a:gd name="connsiteX4" fmla="*/ 856343 w 4397828"/>
                <a:gd name="connsiteY4" fmla="*/ 1001486 h 3338286"/>
                <a:gd name="connsiteX5" fmla="*/ 1219200 w 4397828"/>
                <a:gd name="connsiteY5" fmla="*/ 1509486 h 3338286"/>
                <a:gd name="connsiteX6" fmla="*/ 1814285 w 4397828"/>
                <a:gd name="connsiteY6" fmla="*/ 2075543 h 3338286"/>
                <a:gd name="connsiteX7" fmla="*/ 2757714 w 4397828"/>
                <a:gd name="connsiteY7" fmla="*/ 2699657 h 3338286"/>
                <a:gd name="connsiteX8" fmla="*/ 3468914 w 4397828"/>
                <a:gd name="connsiteY8" fmla="*/ 3048000 h 3338286"/>
                <a:gd name="connsiteX9" fmla="*/ 4397828 w 4397828"/>
                <a:gd name="connsiteY9" fmla="*/ 3294743 h 3338286"/>
                <a:gd name="connsiteX0" fmla="*/ 0 w 4397828"/>
                <a:gd name="connsiteY0" fmla="*/ 3338286 h 3338286"/>
                <a:gd name="connsiteX1" fmla="*/ 203200 w 4397828"/>
                <a:gd name="connsiteY1" fmla="*/ 0 h 3338286"/>
                <a:gd name="connsiteX2" fmla="*/ 203200 w 4397828"/>
                <a:gd name="connsiteY2" fmla="*/ 0 h 3338286"/>
                <a:gd name="connsiteX3" fmla="*/ 245495 w 4397828"/>
                <a:gd name="connsiteY3" fmla="*/ 69624 h 3338286"/>
                <a:gd name="connsiteX4" fmla="*/ 856343 w 4397828"/>
                <a:gd name="connsiteY4" fmla="*/ 1001486 h 3338286"/>
                <a:gd name="connsiteX5" fmla="*/ 856343 w 4397828"/>
                <a:gd name="connsiteY5" fmla="*/ 1001486 h 3338286"/>
                <a:gd name="connsiteX6" fmla="*/ 1219200 w 4397828"/>
                <a:gd name="connsiteY6" fmla="*/ 1509486 h 3338286"/>
                <a:gd name="connsiteX7" fmla="*/ 1814285 w 4397828"/>
                <a:gd name="connsiteY7" fmla="*/ 2075543 h 3338286"/>
                <a:gd name="connsiteX8" fmla="*/ 2757714 w 4397828"/>
                <a:gd name="connsiteY8" fmla="*/ 2699657 h 3338286"/>
                <a:gd name="connsiteX9" fmla="*/ 3468914 w 4397828"/>
                <a:gd name="connsiteY9" fmla="*/ 3048000 h 3338286"/>
                <a:gd name="connsiteX10" fmla="*/ 4397828 w 4397828"/>
                <a:gd name="connsiteY10" fmla="*/ 3294743 h 3338286"/>
                <a:gd name="connsiteX0" fmla="*/ 0 w 4397828"/>
                <a:gd name="connsiteY0" fmla="*/ 3338286 h 3338286"/>
                <a:gd name="connsiteX1" fmla="*/ 195489 w 4397828"/>
                <a:gd name="connsiteY1" fmla="*/ 45811 h 3338286"/>
                <a:gd name="connsiteX2" fmla="*/ 203200 w 4397828"/>
                <a:gd name="connsiteY2" fmla="*/ 0 h 3338286"/>
                <a:gd name="connsiteX3" fmla="*/ 203200 w 4397828"/>
                <a:gd name="connsiteY3" fmla="*/ 0 h 3338286"/>
                <a:gd name="connsiteX4" fmla="*/ 245495 w 4397828"/>
                <a:gd name="connsiteY4" fmla="*/ 69624 h 3338286"/>
                <a:gd name="connsiteX5" fmla="*/ 856343 w 4397828"/>
                <a:gd name="connsiteY5" fmla="*/ 1001486 h 3338286"/>
                <a:gd name="connsiteX6" fmla="*/ 856343 w 4397828"/>
                <a:gd name="connsiteY6" fmla="*/ 1001486 h 3338286"/>
                <a:gd name="connsiteX7" fmla="*/ 1219200 w 4397828"/>
                <a:gd name="connsiteY7" fmla="*/ 1509486 h 3338286"/>
                <a:gd name="connsiteX8" fmla="*/ 1814285 w 4397828"/>
                <a:gd name="connsiteY8" fmla="*/ 2075543 h 3338286"/>
                <a:gd name="connsiteX9" fmla="*/ 2757714 w 4397828"/>
                <a:gd name="connsiteY9" fmla="*/ 2699657 h 3338286"/>
                <a:gd name="connsiteX10" fmla="*/ 3468914 w 4397828"/>
                <a:gd name="connsiteY10" fmla="*/ 3048000 h 3338286"/>
                <a:gd name="connsiteX11" fmla="*/ 4397828 w 4397828"/>
                <a:gd name="connsiteY11" fmla="*/ 3294743 h 3338286"/>
                <a:gd name="connsiteX0" fmla="*/ 0 w 4397828"/>
                <a:gd name="connsiteY0" fmla="*/ 3338286 h 3338286"/>
                <a:gd name="connsiteX1" fmla="*/ 181202 w 4397828"/>
                <a:gd name="connsiteY1" fmla="*/ 36286 h 3338286"/>
                <a:gd name="connsiteX2" fmla="*/ 203200 w 4397828"/>
                <a:gd name="connsiteY2" fmla="*/ 0 h 3338286"/>
                <a:gd name="connsiteX3" fmla="*/ 203200 w 4397828"/>
                <a:gd name="connsiteY3" fmla="*/ 0 h 3338286"/>
                <a:gd name="connsiteX4" fmla="*/ 245495 w 4397828"/>
                <a:gd name="connsiteY4" fmla="*/ 69624 h 3338286"/>
                <a:gd name="connsiteX5" fmla="*/ 856343 w 4397828"/>
                <a:gd name="connsiteY5" fmla="*/ 1001486 h 3338286"/>
                <a:gd name="connsiteX6" fmla="*/ 856343 w 4397828"/>
                <a:gd name="connsiteY6" fmla="*/ 1001486 h 3338286"/>
                <a:gd name="connsiteX7" fmla="*/ 1219200 w 4397828"/>
                <a:gd name="connsiteY7" fmla="*/ 1509486 h 3338286"/>
                <a:gd name="connsiteX8" fmla="*/ 1814285 w 4397828"/>
                <a:gd name="connsiteY8" fmla="*/ 2075543 h 3338286"/>
                <a:gd name="connsiteX9" fmla="*/ 2757714 w 4397828"/>
                <a:gd name="connsiteY9" fmla="*/ 2699657 h 3338286"/>
                <a:gd name="connsiteX10" fmla="*/ 3468914 w 4397828"/>
                <a:gd name="connsiteY10" fmla="*/ 3048000 h 3338286"/>
                <a:gd name="connsiteX11" fmla="*/ 4397828 w 4397828"/>
                <a:gd name="connsiteY11" fmla="*/ 3294743 h 3338286"/>
                <a:gd name="connsiteX0" fmla="*/ 0 w 4397828"/>
                <a:gd name="connsiteY0" fmla="*/ 3338286 h 3338286"/>
                <a:gd name="connsiteX1" fmla="*/ 181202 w 4397828"/>
                <a:gd name="connsiteY1" fmla="*/ 36286 h 3338286"/>
                <a:gd name="connsiteX2" fmla="*/ 203200 w 4397828"/>
                <a:gd name="connsiteY2" fmla="*/ 0 h 3338286"/>
                <a:gd name="connsiteX3" fmla="*/ 203200 w 4397828"/>
                <a:gd name="connsiteY3" fmla="*/ 0 h 3338286"/>
                <a:gd name="connsiteX4" fmla="*/ 255020 w 4397828"/>
                <a:gd name="connsiteY4" fmla="*/ 14856 h 3338286"/>
                <a:gd name="connsiteX5" fmla="*/ 856343 w 4397828"/>
                <a:gd name="connsiteY5" fmla="*/ 1001486 h 3338286"/>
                <a:gd name="connsiteX6" fmla="*/ 856343 w 4397828"/>
                <a:gd name="connsiteY6" fmla="*/ 1001486 h 3338286"/>
                <a:gd name="connsiteX7" fmla="*/ 1219200 w 4397828"/>
                <a:gd name="connsiteY7" fmla="*/ 1509486 h 3338286"/>
                <a:gd name="connsiteX8" fmla="*/ 1814285 w 4397828"/>
                <a:gd name="connsiteY8" fmla="*/ 2075543 h 3338286"/>
                <a:gd name="connsiteX9" fmla="*/ 2757714 w 4397828"/>
                <a:gd name="connsiteY9" fmla="*/ 2699657 h 3338286"/>
                <a:gd name="connsiteX10" fmla="*/ 3468914 w 4397828"/>
                <a:gd name="connsiteY10" fmla="*/ 3048000 h 3338286"/>
                <a:gd name="connsiteX11" fmla="*/ 4397828 w 4397828"/>
                <a:gd name="connsiteY11" fmla="*/ 3294743 h 3338286"/>
                <a:gd name="connsiteX0" fmla="*/ 0 w 4397828"/>
                <a:gd name="connsiteY0" fmla="*/ 3338286 h 3338286"/>
                <a:gd name="connsiteX1" fmla="*/ 181202 w 4397828"/>
                <a:gd name="connsiteY1" fmla="*/ 36286 h 3338286"/>
                <a:gd name="connsiteX2" fmla="*/ 203200 w 4397828"/>
                <a:gd name="connsiteY2" fmla="*/ 0 h 3338286"/>
                <a:gd name="connsiteX3" fmla="*/ 203200 w 4397828"/>
                <a:gd name="connsiteY3" fmla="*/ 0 h 3338286"/>
                <a:gd name="connsiteX4" fmla="*/ 255020 w 4397828"/>
                <a:gd name="connsiteY4" fmla="*/ 14856 h 3338286"/>
                <a:gd name="connsiteX5" fmla="*/ 856343 w 4397828"/>
                <a:gd name="connsiteY5" fmla="*/ 1001486 h 3338286"/>
                <a:gd name="connsiteX6" fmla="*/ 856343 w 4397828"/>
                <a:gd name="connsiteY6" fmla="*/ 1001486 h 3338286"/>
                <a:gd name="connsiteX7" fmla="*/ 1219200 w 4397828"/>
                <a:gd name="connsiteY7" fmla="*/ 1509486 h 3338286"/>
                <a:gd name="connsiteX8" fmla="*/ 1814285 w 4397828"/>
                <a:gd name="connsiteY8" fmla="*/ 2075543 h 3338286"/>
                <a:gd name="connsiteX9" fmla="*/ 2757714 w 4397828"/>
                <a:gd name="connsiteY9" fmla="*/ 2699657 h 3338286"/>
                <a:gd name="connsiteX10" fmla="*/ 3468914 w 4397828"/>
                <a:gd name="connsiteY10" fmla="*/ 3048000 h 3338286"/>
                <a:gd name="connsiteX11" fmla="*/ 4397828 w 4397828"/>
                <a:gd name="connsiteY11" fmla="*/ 3294743 h 3338286"/>
                <a:gd name="connsiteX0" fmla="*/ 0 w 4397828"/>
                <a:gd name="connsiteY0" fmla="*/ 3400025 h 3400025"/>
                <a:gd name="connsiteX1" fmla="*/ 181202 w 4397828"/>
                <a:gd name="connsiteY1" fmla="*/ 98025 h 3400025"/>
                <a:gd name="connsiteX2" fmla="*/ 203200 w 4397828"/>
                <a:gd name="connsiteY2" fmla="*/ 61739 h 3400025"/>
                <a:gd name="connsiteX3" fmla="*/ 203200 w 4397828"/>
                <a:gd name="connsiteY3" fmla="*/ 61739 h 3400025"/>
                <a:gd name="connsiteX4" fmla="*/ 226445 w 4397828"/>
                <a:gd name="connsiteY4" fmla="*/ 64688 h 3400025"/>
                <a:gd name="connsiteX5" fmla="*/ 255020 w 4397828"/>
                <a:gd name="connsiteY5" fmla="*/ 76595 h 3400025"/>
                <a:gd name="connsiteX6" fmla="*/ 856343 w 4397828"/>
                <a:gd name="connsiteY6" fmla="*/ 1063225 h 3400025"/>
                <a:gd name="connsiteX7" fmla="*/ 856343 w 4397828"/>
                <a:gd name="connsiteY7" fmla="*/ 1063225 h 3400025"/>
                <a:gd name="connsiteX8" fmla="*/ 1219200 w 4397828"/>
                <a:gd name="connsiteY8" fmla="*/ 1571225 h 3400025"/>
                <a:gd name="connsiteX9" fmla="*/ 1814285 w 4397828"/>
                <a:gd name="connsiteY9" fmla="*/ 2137282 h 3400025"/>
                <a:gd name="connsiteX10" fmla="*/ 2757714 w 4397828"/>
                <a:gd name="connsiteY10" fmla="*/ 2761396 h 3400025"/>
                <a:gd name="connsiteX11" fmla="*/ 3468914 w 4397828"/>
                <a:gd name="connsiteY11" fmla="*/ 3109739 h 3400025"/>
                <a:gd name="connsiteX12" fmla="*/ 4397828 w 4397828"/>
                <a:gd name="connsiteY12" fmla="*/ 3356482 h 3400025"/>
                <a:gd name="connsiteX0" fmla="*/ 0 w 4397828"/>
                <a:gd name="connsiteY0" fmla="*/ 3422824 h 3422824"/>
                <a:gd name="connsiteX1" fmla="*/ 181202 w 4397828"/>
                <a:gd name="connsiteY1" fmla="*/ 120824 h 3422824"/>
                <a:gd name="connsiteX2" fmla="*/ 203200 w 4397828"/>
                <a:gd name="connsiteY2" fmla="*/ 84538 h 3422824"/>
                <a:gd name="connsiteX3" fmla="*/ 203200 w 4397828"/>
                <a:gd name="connsiteY3" fmla="*/ 84538 h 3422824"/>
                <a:gd name="connsiteX4" fmla="*/ 226445 w 4397828"/>
                <a:gd name="connsiteY4" fmla="*/ 87487 h 3422824"/>
                <a:gd name="connsiteX5" fmla="*/ 212158 w 4397828"/>
                <a:gd name="connsiteY5" fmla="*/ 32719 h 3422824"/>
                <a:gd name="connsiteX6" fmla="*/ 255020 w 4397828"/>
                <a:gd name="connsiteY6" fmla="*/ 99394 h 3422824"/>
                <a:gd name="connsiteX7" fmla="*/ 856343 w 4397828"/>
                <a:gd name="connsiteY7" fmla="*/ 1086024 h 3422824"/>
                <a:gd name="connsiteX8" fmla="*/ 856343 w 4397828"/>
                <a:gd name="connsiteY8" fmla="*/ 1086024 h 3422824"/>
                <a:gd name="connsiteX9" fmla="*/ 1219200 w 4397828"/>
                <a:gd name="connsiteY9" fmla="*/ 1594024 h 3422824"/>
                <a:gd name="connsiteX10" fmla="*/ 1814285 w 4397828"/>
                <a:gd name="connsiteY10" fmla="*/ 2160081 h 3422824"/>
                <a:gd name="connsiteX11" fmla="*/ 2757714 w 4397828"/>
                <a:gd name="connsiteY11" fmla="*/ 2784195 h 3422824"/>
                <a:gd name="connsiteX12" fmla="*/ 3468914 w 4397828"/>
                <a:gd name="connsiteY12" fmla="*/ 3132538 h 3422824"/>
                <a:gd name="connsiteX13" fmla="*/ 4397828 w 4397828"/>
                <a:gd name="connsiteY13" fmla="*/ 3379281 h 3422824"/>
                <a:gd name="connsiteX0" fmla="*/ 0 w 4397828"/>
                <a:gd name="connsiteY0" fmla="*/ 3406101 h 3406101"/>
                <a:gd name="connsiteX1" fmla="*/ 181202 w 4397828"/>
                <a:gd name="connsiteY1" fmla="*/ 104101 h 3406101"/>
                <a:gd name="connsiteX2" fmla="*/ 203200 w 4397828"/>
                <a:gd name="connsiteY2" fmla="*/ 67815 h 3406101"/>
                <a:gd name="connsiteX3" fmla="*/ 203200 w 4397828"/>
                <a:gd name="connsiteY3" fmla="*/ 67815 h 3406101"/>
                <a:gd name="connsiteX4" fmla="*/ 226445 w 4397828"/>
                <a:gd name="connsiteY4" fmla="*/ 70764 h 3406101"/>
                <a:gd name="connsiteX5" fmla="*/ 212158 w 4397828"/>
                <a:gd name="connsiteY5" fmla="*/ 15996 h 3406101"/>
                <a:gd name="connsiteX6" fmla="*/ 255020 w 4397828"/>
                <a:gd name="connsiteY6" fmla="*/ 82671 h 3406101"/>
                <a:gd name="connsiteX7" fmla="*/ 856343 w 4397828"/>
                <a:gd name="connsiteY7" fmla="*/ 1069301 h 3406101"/>
                <a:gd name="connsiteX8" fmla="*/ 856343 w 4397828"/>
                <a:gd name="connsiteY8" fmla="*/ 1069301 h 3406101"/>
                <a:gd name="connsiteX9" fmla="*/ 1219200 w 4397828"/>
                <a:gd name="connsiteY9" fmla="*/ 1577301 h 3406101"/>
                <a:gd name="connsiteX10" fmla="*/ 1814285 w 4397828"/>
                <a:gd name="connsiteY10" fmla="*/ 2143358 h 3406101"/>
                <a:gd name="connsiteX11" fmla="*/ 2757714 w 4397828"/>
                <a:gd name="connsiteY11" fmla="*/ 2767472 h 3406101"/>
                <a:gd name="connsiteX12" fmla="*/ 3468914 w 4397828"/>
                <a:gd name="connsiteY12" fmla="*/ 3115815 h 3406101"/>
                <a:gd name="connsiteX13" fmla="*/ 4397828 w 4397828"/>
                <a:gd name="connsiteY13" fmla="*/ 3362558 h 3406101"/>
                <a:gd name="connsiteX0" fmla="*/ 0 w 4397828"/>
                <a:gd name="connsiteY0" fmla="*/ 3400026 h 3400026"/>
                <a:gd name="connsiteX1" fmla="*/ 181202 w 4397828"/>
                <a:gd name="connsiteY1" fmla="*/ 98026 h 3400026"/>
                <a:gd name="connsiteX2" fmla="*/ 203200 w 4397828"/>
                <a:gd name="connsiteY2" fmla="*/ 61740 h 3400026"/>
                <a:gd name="connsiteX3" fmla="*/ 203200 w 4397828"/>
                <a:gd name="connsiteY3" fmla="*/ 61740 h 3400026"/>
                <a:gd name="connsiteX4" fmla="*/ 226445 w 4397828"/>
                <a:gd name="connsiteY4" fmla="*/ 64689 h 3400026"/>
                <a:gd name="connsiteX5" fmla="*/ 255020 w 4397828"/>
                <a:gd name="connsiteY5" fmla="*/ 76596 h 3400026"/>
                <a:gd name="connsiteX6" fmla="*/ 856343 w 4397828"/>
                <a:gd name="connsiteY6" fmla="*/ 1063226 h 3400026"/>
                <a:gd name="connsiteX7" fmla="*/ 856343 w 4397828"/>
                <a:gd name="connsiteY7" fmla="*/ 1063226 h 3400026"/>
                <a:gd name="connsiteX8" fmla="*/ 1219200 w 4397828"/>
                <a:gd name="connsiteY8" fmla="*/ 1571226 h 3400026"/>
                <a:gd name="connsiteX9" fmla="*/ 1814285 w 4397828"/>
                <a:gd name="connsiteY9" fmla="*/ 2137283 h 3400026"/>
                <a:gd name="connsiteX10" fmla="*/ 2757714 w 4397828"/>
                <a:gd name="connsiteY10" fmla="*/ 2761397 h 3400026"/>
                <a:gd name="connsiteX11" fmla="*/ 3468914 w 4397828"/>
                <a:gd name="connsiteY11" fmla="*/ 3109740 h 3400026"/>
                <a:gd name="connsiteX12" fmla="*/ 4397828 w 4397828"/>
                <a:gd name="connsiteY12" fmla="*/ 3356483 h 3400026"/>
                <a:gd name="connsiteX0" fmla="*/ 0 w 4397828"/>
                <a:gd name="connsiteY0" fmla="*/ 3398313 h 3398313"/>
                <a:gd name="connsiteX1" fmla="*/ 181202 w 4397828"/>
                <a:gd name="connsiteY1" fmla="*/ 96313 h 3398313"/>
                <a:gd name="connsiteX2" fmla="*/ 203200 w 4397828"/>
                <a:gd name="connsiteY2" fmla="*/ 60027 h 3398313"/>
                <a:gd name="connsiteX3" fmla="*/ 203200 w 4397828"/>
                <a:gd name="connsiteY3" fmla="*/ 60027 h 3398313"/>
                <a:gd name="connsiteX4" fmla="*/ 226445 w 4397828"/>
                <a:gd name="connsiteY4" fmla="*/ 62976 h 3398313"/>
                <a:gd name="connsiteX5" fmla="*/ 285976 w 4397828"/>
                <a:gd name="connsiteY5" fmla="*/ 77264 h 3398313"/>
                <a:gd name="connsiteX6" fmla="*/ 856343 w 4397828"/>
                <a:gd name="connsiteY6" fmla="*/ 1061513 h 3398313"/>
                <a:gd name="connsiteX7" fmla="*/ 856343 w 4397828"/>
                <a:gd name="connsiteY7" fmla="*/ 1061513 h 3398313"/>
                <a:gd name="connsiteX8" fmla="*/ 1219200 w 4397828"/>
                <a:gd name="connsiteY8" fmla="*/ 1569513 h 3398313"/>
                <a:gd name="connsiteX9" fmla="*/ 1814285 w 4397828"/>
                <a:gd name="connsiteY9" fmla="*/ 2135570 h 3398313"/>
                <a:gd name="connsiteX10" fmla="*/ 2757714 w 4397828"/>
                <a:gd name="connsiteY10" fmla="*/ 2759684 h 3398313"/>
                <a:gd name="connsiteX11" fmla="*/ 3468914 w 4397828"/>
                <a:gd name="connsiteY11" fmla="*/ 3108027 h 3398313"/>
                <a:gd name="connsiteX12" fmla="*/ 4397828 w 4397828"/>
                <a:gd name="connsiteY12" fmla="*/ 3354770 h 3398313"/>
                <a:gd name="connsiteX0" fmla="*/ 0 w 4397828"/>
                <a:gd name="connsiteY0" fmla="*/ 3338286 h 3338286"/>
                <a:gd name="connsiteX1" fmla="*/ 181202 w 4397828"/>
                <a:gd name="connsiteY1" fmla="*/ 36286 h 3338286"/>
                <a:gd name="connsiteX2" fmla="*/ 203200 w 4397828"/>
                <a:gd name="connsiteY2" fmla="*/ 0 h 3338286"/>
                <a:gd name="connsiteX3" fmla="*/ 203200 w 4397828"/>
                <a:gd name="connsiteY3" fmla="*/ 0 h 3338286"/>
                <a:gd name="connsiteX4" fmla="*/ 226445 w 4397828"/>
                <a:gd name="connsiteY4" fmla="*/ 2949 h 3338286"/>
                <a:gd name="connsiteX5" fmla="*/ 285976 w 4397828"/>
                <a:gd name="connsiteY5" fmla="*/ 17237 h 3338286"/>
                <a:gd name="connsiteX6" fmla="*/ 856343 w 4397828"/>
                <a:gd name="connsiteY6" fmla="*/ 1001486 h 3338286"/>
                <a:gd name="connsiteX7" fmla="*/ 856343 w 4397828"/>
                <a:gd name="connsiteY7" fmla="*/ 1001486 h 3338286"/>
                <a:gd name="connsiteX8" fmla="*/ 1219200 w 4397828"/>
                <a:gd name="connsiteY8" fmla="*/ 1509486 h 3338286"/>
                <a:gd name="connsiteX9" fmla="*/ 1814285 w 4397828"/>
                <a:gd name="connsiteY9" fmla="*/ 2075543 h 3338286"/>
                <a:gd name="connsiteX10" fmla="*/ 2757714 w 4397828"/>
                <a:gd name="connsiteY10" fmla="*/ 2699657 h 3338286"/>
                <a:gd name="connsiteX11" fmla="*/ 3468914 w 4397828"/>
                <a:gd name="connsiteY11" fmla="*/ 3048000 h 3338286"/>
                <a:gd name="connsiteX12" fmla="*/ 4397828 w 4397828"/>
                <a:gd name="connsiteY12" fmla="*/ 3294743 h 3338286"/>
                <a:gd name="connsiteX0" fmla="*/ 0 w 4397828"/>
                <a:gd name="connsiteY0" fmla="*/ 3338286 h 3338286"/>
                <a:gd name="connsiteX1" fmla="*/ 181202 w 4397828"/>
                <a:gd name="connsiteY1" fmla="*/ 36286 h 3338286"/>
                <a:gd name="connsiteX2" fmla="*/ 203200 w 4397828"/>
                <a:gd name="connsiteY2" fmla="*/ 0 h 3338286"/>
                <a:gd name="connsiteX3" fmla="*/ 203200 w 4397828"/>
                <a:gd name="connsiteY3" fmla="*/ 0 h 3338286"/>
                <a:gd name="connsiteX4" fmla="*/ 226445 w 4397828"/>
                <a:gd name="connsiteY4" fmla="*/ 2949 h 3338286"/>
                <a:gd name="connsiteX5" fmla="*/ 288357 w 4397828"/>
                <a:gd name="connsiteY5" fmla="*/ 29143 h 3338286"/>
                <a:gd name="connsiteX6" fmla="*/ 856343 w 4397828"/>
                <a:gd name="connsiteY6" fmla="*/ 1001486 h 3338286"/>
                <a:gd name="connsiteX7" fmla="*/ 856343 w 4397828"/>
                <a:gd name="connsiteY7" fmla="*/ 1001486 h 3338286"/>
                <a:gd name="connsiteX8" fmla="*/ 1219200 w 4397828"/>
                <a:gd name="connsiteY8" fmla="*/ 1509486 h 3338286"/>
                <a:gd name="connsiteX9" fmla="*/ 1814285 w 4397828"/>
                <a:gd name="connsiteY9" fmla="*/ 2075543 h 3338286"/>
                <a:gd name="connsiteX10" fmla="*/ 2757714 w 4397828"/>
                <a:gd name="connsiteY10" fmla="*/ 2699657 h 3338286"/>
                <a:gd name="connsiteX11" fmla="*/ 3468914 w 4397828"/>
                <a:gd name="connsiteY11" fmla="*/ 3048000 h 3338286"/>
                <a:gd name="connsiteX12" fmla="*/ 4397828 w 4397828"/>
                <a:gd name="connsiteY12" fmla="*/ 3294743 h 3338286"/>
                <a:gd name="connsiteX0" fmla="*/ 0 w 4397828"/>
                <a:gd name="connsiteY0" fmla="*/ 3338286 h 3338286"/>
                <a:gd name="connsiteX1" fmla="*/ 181202 w 4397828"/>
                <a:gd name="connsiteY1" fmla="*/ 36286 h 3338286"/>
                <a:gd name="connsiteX2" fmla="*/ 203200 w 4397828"/>
                <a:gd name="connsiteY2" fmla="*/ 0 h 3338286"/>
                <a:gd name="connsiteX3" fmla="*/ 203200 w 4397828"/>
                <a:gd name="connsiteY3" fmla="*/ 0 h 3338286"/>
                <a:gd name="connsiteX4" fmla="*/ 226445 w 4397828"/>
                <a:gd name="connsiteY4" fmla="*/ 2949 h 3338286"/>
                <a:gd name="connsiteX5" fmla="*/ 278832 w 4397828"/>
                <a:gd name="connsiteY5" fmla="*/ 36287 h 3338286"/>
                <a:gd name="connsiteX6" fmla="*/ 856343 w 4397828"/>
                <a:gd name="connsiteY6" fmla="*/ 1001486 h 3338286"/>
                <a:gd name="connsiteX7" fmla="*/ 856343 w 4397828"/>
                <a:gd name="connsiteY7" fmla="*/ 1001486 h 3338286"/>
                <a:gd name="connsiteX8" fmla="*/ 1219200 w 4397828"/>
                <a:gd name="connsiteY8" fmla="*/ 1509486 h 3338286"/>
                <a:gd name="connsiteX9" fmla="*/ 1814285 w 4397828"/>
                <a:gd name="connsiteY9" fmla="*/ 2075543 h 3338286"/>
                <a:gd name="connsiteX10" fmla="*/ 2757714 w 4397828"/>
                <a:gd name="connsiteY10" fmla="*/ 2699657 h 3338286"/>
                <a:gd name="connsiteX11" fmla="*/ 3468914 w 4397828"/>
                <a:gd name="connsiteY11" fmla="*/ 3048000 h 3338286"/>
                <a:gd name="connsiteX12" fmla="*/ 4397828 w 4397828"/>
                <a:gd name="connsiteY12" fmla="*/ 3294743 h 3338286"/>
                <a:gd name="connsiteX0" fmla="*/ 0 w 4397828"/>
                <a:gd name="connsiteY0" fmla="*/ 3338286 h 3338286"/>
                <a:gd name="connsiteX1" fmla="*/ 181202 w 4397828"/>
                <a:gd name="connsiteY1" fmla="*/ 36286 h 3338286"/>
                <a:gd name="connsiteX2" fmla="*/ 203200 w 4397828"/>
                <a:gd name="connsiteY2" fmla="*/ 0 h 3338286"/>
                <a:gd name="connsiteX3" fmla="*/ 203200 w 4397828"/>
                <a:gd name="connsiteY3" fmla="*/ 0 h 3338286"/>
                <a:gd name="connsiteX4" fmla="*/ 226445 w 4397828"/>
                <a:gd name="connsiteY4" fmla="*/ 2949 h 3338286"/>
                <a:gd name="connsiteX5" fmla="*/ 278832 w 4397828"/>
                <a:gd name="connsiteY5" fmla="*/ 36287 h 3338286"/>
                <a:gd name="connsiteX6" fmla="*/ 856343 w 4397828"/>
                <a:gd name="connsiteY6" fmla="*/ 1001486 h 3338286"/>
                <a:gd name="connsiteX7" fmla="*/ 856343 w 4397828"/>
                <a:gd name="connsiteY7" fmla="*/ 1001486 h 3338286"/>
                <a:gd name="connsiteX8" fmla="*/ 1219200 w 4397828"/>
                <a:gd name="connsiteY8" fmla="*/ 1509486 h 3338286"/>
                <a:gd name="connsiteX9" fmla="*/ 1814285 w 4397828"/>
                <a:gd name="connsiteY9" fmla="*/ 2075543 h 3338286"/>
                <a:gd name="connsiteX10" fmla="*/ 2757714 w 4397828"/>
                <a:gd name="connsiteY10" fmla="*/ 2699657 h 3338286"/>
                <a:gd name="connsiteX11" fmla="*/ 3468914 w 4397828"/>
                <a:gd name="connsiteY11" fmla="*/ 3048000 h 3338286"/>
                <a:gd name="connsiteX12" fmla="*/ 4397828 w 4397828"/>
                <a:gd name="connsiteY12" fmla="*/ 3294743 h 3338286"/>
                <a:gd name="connsiteX0" fmla="*/ 0 w 4397828"/>
                <a:gd name="connsiteY0" fmla="*/ 3339349 h 3339349"/>
                <a:gd name="connsiteX1" fmla="*/ 181202 w 4397828"/>
                <a:gd name="connsiteY1" fmla="*/ 37349 h 3339349"/>
                <a:gd name="connsiteX2" fmla="*/ 203200 w 4397828"/>
                <a:gd name="connsiteY2" fmla="*/ 1063 h 3339349"/>
                <a:gd name="connsiteX3" fmla="*/ 191294 w 4397828"/>
                <a:gd name="connsiteY3" fmla="*/ 10588 h 3339349"/>
                <a:gd name="connsiteX4" fmla="*/ 226445 w 4397828"/>
                <a:gd name="connsiteY4" fmla="*/ 4012 h 3339349"/>
                <a:gd name="connsiteX5" fmla="*/ 278832 w 4397828"/>
                <a:gd name="connsiteY5" fmla="*/ 37350 h 3339349"/>
                <a:gd name="connsiteX6" fmla="*/ 856343 w 4397828"/>
                <a:gd name="connsiteY6" fmla="*/ 1002549 h 3339349"/>
                <a:gd name="connsiteX7" fmla="*/ 856343 w 4397828"/>
                <a:gd name="connsiteY7" fmla="*/ 1002549 h 3339349"/>
                <a:gd name="connsiteX8" fmla="*/ 1219200 w 4397828"/>
                <a:gd name="connsiteY8" fmla="*/ 1510549 h 3339349"/>
                <a:gd name="connsiteX9" fmla="*/ 1814285 w 4397828"/>
                <a:gd name="connsiteY9" fmla="*/ 2076606 h 3339349"/>
                <a:gd name="connsiteX10" fmla="*/ 2757714 w 4397828"/>
                <a:gd name="connsiteY10" fmla="*/ 2700720 h 3339349"/>
                <a:gd name="connsiteX11" fmla="*/ 3468914 w 4397828"/>
                <a:gd name="connsiteY11" fmla="*/ 3049063 h 3339349"/>
                <a:gd name="connsiteX12" fmla="*/ 4397828 w 4397828"/>
                <a:gd name="connsiteY12" fmla="*/ 3295806 h 3339349"/>
                <a:gd name="connsiteX0" fmla="*/ 0 w 4397828"/>
                <a:gd name="connsiteY0" fmla="*/ 3341392 h 3341392"/>
                <a:gd name="connsiteX1" fmla="*/ 181202 w 4397828"/>
                <a:gd name="connsiteY1" fmla="*/ 39392 h 3341392"/>
                <a:gd name="connsiteX2" fmla="*/ 203200 w 4397828"/>
                <a:gd name="connsiteY2" fmla="*/ 3106 h 3341392"/>
                <a:gd name="connsiteX3" fmla="*/ 226445 w 4397828"/>
                <a:gd name="connsiteY3" fmla="*/ 6055 h 3341392"/>
                <a:gd name="connsiteX4" fmla="*/ 278832 w 4397828"/>
                <a:gd name="connsiteY4" fmla="*/ 39393 h 3341392"/>
                <a:gd name="connsiteX5" fmla="*/ 856343 w 4397828"/>
                <a:gd name="connsiteY5" fmla="*/ 1004592 h 3341392"/>
                <a:gd name="connsiteX6" fmla="*/ 856343 w 4397828"/>
                <a:gd name="connsiteY6" fmla="*/ 1004592 h 3341392"/>
                <a:gd name="connsiteX7" fmla="*/ 1219200 w 4397828"/>
                <a:gd name="connsiteY7" fmla="*/ 1512592 h 3341392"/>
                <a:gd name="connsiteX8" fmla="*/ 1814285 w 4397828"/>
                <a:gd name="connsiteY8" fmla="*/ 2078649 h 3341392"/>
                <a:gd name="connsiteX9" fmla="*/ 2757714 w 4397828"/>
                <a:gd name="connsiteY9" fmla="*/ 2702763 h 3341392"/>
                <a:gd name="connsiteX10" fmla="*/ 3468914 w 4397828"/>
                <a:gd name="connsiteY10" fmla="*/ 3051106 h 3341392"/>
                <a:gd name="connsiteX11" fmla="*/ 4397828 w 4397828"/>
                <a:gd name="connsiteY11" fmla="*/ 3297849 h 3341392"/>
                <a:gd name="connsiteX0" fmla="*/ 0 w 4397828"/>
                <a:gd name="connsiteY0" fmla="*/ 3342510 h 3342510"/>
                <a:gd name="connsiteX1" fmla="*/ 181202 w 4397828"/>
                <a:gd name="connsiteY1" fmla="*/ 40510 h 3342510"/>
                <a:gd name="connsiteX2" fmla="*/ 203200 w 4397828"/>
                <a:gd name="connsiteY2" fmla="*/ 4224 h 3342510"/>
                <a:gd name="connsiteX3" fmla="*/ 240732 w 4397828"/>
                <a:gd name="connsiteY3" fmla="*/ 4792 h 3342510"/>
                <a:gd name="connsiteX4" fmla="*/ 278832 w 4397828"/>
                <a:gd name="connsiteY4" fmla="*/ 40511 h 3342510"/>
                <a:gd name="connsiteX5" fmla="*/ 856343 w 4397828"/>
                <a:gd name="connsiteY5" fmla="*/ 1005710 h 3342510"/>
                <a:gd name="connsiteX6" fmla="*/ 856343 w 4397828"/>
                <a:gd name="connsiteY6" fmla="*/ 1005710 h 3342510"/>
                <a:gd name="connsiteX7" fmla="*/ 1219200 w 4397828"/>
                <a:gd name="connsiteY7" fmla="*/ 1513710 h 3342510"/>
                <a:gd name="connsiteX8" fmla="*/ 1814285 w 4397828"/>
                <a:gd name="connsiteY8" fmla="*/ 2079767 h 3342510"/>
                <a:gd name="connsiteX9" fmla="*/ 2757714 w 4397828"/>
                <a:gd name="connsiteY9" fmla="*/ 2703881 h 3342510"/>
                <a:gd name="connsiteX10" fmla="*/ 3468914 w 4397828"/>
                <a:gd name="connsiteY10" fmla="*/ 3052224 h 3342510"/>
                <a:gd name="connsiteX11" fmla="*/ 4397828 w 4397828"/>
                <a:gd name="connsiteY11" fmla="*/ 3298967 h 3342510"/>
                <a:gd name="connsiteX0" fmla="*/ 0 w 4397828"/>
                <a:gd name="connsiteY0" fmla="*/ 3342510 h 3342510"/>
                <a:gd name="connsiteX1" fmla="*/ 181202 w 4397828"/>
                <a:gd name="connsiteY1" fmla="*/ 40510 h 3342510"/>
                <a:gd name="connsiteX2" fmla="*/ 203200 w 4397828"/>
                <a:gd name="connsiteY2" fmla="*/ 4224 h 3342510"/>
                <a:gd name="connsiteX3" fmla="*/ 240732 w 4397828"/>
                <a:gd name="connsiteY3" fmla="*/ 4792 h 3342510"/>
                <a:gd name="connsiteX4" fmla="*/ 278832 w 4397828"/>
                <a:gd name="connsiteY4" fmla="*/ 40511 h 3342510"/>
                <a:gd name="connsiteX5" fmla="*/ 856343 w 4397828"/>
                <a:gd name="connsiteY5" fmla="*/ 1005710 h 3342510"/>
                <a:gd name="connsiteX6" fmla="*/ 856343 w 4397828"/>
                <a:gd name="connsiteY6" fmla="*/ 1005710 h 3342510"/>
                <a:gd name="connsiteX7" fmla="*/ 1219200 w 4397828"/>
                <a:gd name="connsiteY7" fmla="*/ 1513710 h 3342510"/>
                <a:gd name="connsiteX8" fmla="*/ 1974269 w 4397828"/>
                <a:gd name="connsiteY8" fmla="*/ 2203863 h 3342510"/>
                <a:gd name="connsiteX9" fmla="*/ 2757714 w 4397828"/>
                <a:gd name="connsiteY9" fmla="*/ 2703881 h 3342510"/>
                <a:gd name="connsiteX10" fmla="*/ 3468914 w 4397828"/>
                <a:gd name="connsiteY10" fmla="*/ 3052224 h 3342510"/>
                <a:gd name="connsiteX11" fmla="*/ 4397828 w 4397828"/>
                <a:gd name="connsiteY11" fmla="*/ 3298967 h 3342510"/>
                <a:gd name="connsiteX0" fmla="*/ 0 w 4397828"/>
                <a:gd name="connsiteY0" fmla="*/ 3342510 h 3342510"/>
                <a:gd name="connsiteX1" fmla="*/ 181202 w 4397828"/>
                <a:gd name="connsiteY1" fmla="*/ 40510 h 3342510"/>
                <a:gd name="connsiteX2" fmla="*/ 203200 w 4397828"/>
                <a:gd name="connsiteY2" fmla="*/ 4224 h 3342510"/>
                <a:gd name="connsiteX3" fmla="*/ 240732 w 4397828"/>
                <a:gd name="connsiteY3" fmla="*/ 4792 h 3342510"/>
                <a:gd name="connsiteX4" fmla="*/ 278832 w 4397828"/>
                <a:gd name="connsiteY4" fmla="*/ 40511 h 3342510"/>
                <a:gd name="connsiteX5" fmla="*/ 856343 w 4397828"/>
                <a:gd name="connsiteY5" fmla="*/ 1005710 h 3342510"/>
                <a:gd name="connsiteX6" fmla="*/ 856343 w 4397828"/>
                <a:gd name="connsiteY6" fmla="*/ 1005710 h 3342510"/>
                <a:gd name="connsiteX7" fmla="*/ 1219200 w 4397828"/>
                <a:gd name="connsiteY7" fmla="*/ 1513710 h 3342510"/>
                <a:gd name="connsiteX8" fmla="*/ 1974269 w 4397828"/>
                <a:gd name="connsiteY8" fmla="*/ 2203863 h 3342510"/>
                <a:gd name="connsiteX9" fmla="*/ 2757714 w 4397828"/>
                <a:gd name="connsiteY9" fmla="*/ 2719394 h 3342510"/>
                <a:gd name="connsiteX10" fmla="*/ 3468914 w 4397828"/>
                <a:gd name="connsiteY10" fmla="*/ 3052224 h 3342510"/>
                <a:gd name="connsiteX11" fmla="*/ 4397828 w 4397828"/>
                <a:gd name="connsiteY11" fmla="*/ 3298967 h 334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97828" h="3342510">
                  <a:moveTo>
                    <a:pt x="0" y="3342510"/>
                  </a:moveTo>
                  <a:lnTo>
                    <a:pt x="181202" y="40510"/>
                  </a:lnTo>
                  <a:cubicBezTo>
                    <a:pt x="188535" y="28415"/>
                    <a:pt x="193278" y="10177"/>
                    <a:pt x="203200" y="4224"/>
                  </a:cubicBezTo>
                  <a:cubicBezTo>
                    <a:pt x="213122" y="-1729"/>
                    <a:pt x="228127" y="-1256"/>
                    <a:pt x="240732" y="4792"/>
                  </a:cubicBezTo>
                  <a:cubicBezTo>
                    <a:pt x="249369" y="7268"/>
                    <a:pt x="257192" y="14581"/>
                    <a:pt x="278832" y="40511"/>
                  </a:cubicBezTo>
                  <a:lnTo>
                    <a:pt x="856343" y="1005710"/>
                  </a:lnTo>
                  <a:lnTo>
                    <a:pt x="856343" y="1005710"/>
                  </a:lnTo>
                  <a:cubicBezTo>
                    <a:pt x="916819" y="1090377"/>
                    <a:pt x="1032879" y="1314018"/>
                    <a:pt x="1219200" y="1513710"/>
                  </a:cubicBezTo>
                  <a:cubicBezTo>
                    <a:pt x="1405521" y="1713402"/>
                    <a:pt x="1717850" y="2002916"/>
                    <a:pt x="1974269" y="2203863"/>
                  </a:cubicBezTo>
                  <a:cubicBezTo>
                    <a:pt x="2230688" y="2404810"/>
                    <a:pt x="2508607" y="2578001"/>
                    <a:pt x="2757714" y="2719394"/>
                  </a:cubicBezTo>
                  <a:cubicBezTo>
                    <a:pt x="3006821" y="2860787"/>
                    <a:pt x="3195562" y="2955629"/>
                    <a:pt x="3468914" y="3052224"/>
                  </a:cubicBezTo>
                  <a:cubicBezTo>
                    <a:pt x="3742266" y="3148819"/>
                    <a:pt x="4262361" y="3255424"/>
                    <a:pt x="4397828" y="3298967"/>
                  </a:cubicBezTo>
                </a:path>
              </a:pathLst>
            </a:custGeom>
            <a:noFill/>
            <a:ln w="50800">
              <a:solidFill>
                <a:srgbClr val="4E6B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60" name="Rectangle 21"/>
            <p:cNvSpPr>
              <a:spLocks noChangeArrowheads="1"/>
            </p:cNvSpPr>
            <p:nvPr/>
          </p:nvSpPr>
          <p:spPr bwMode="auto">
            <a:xfrm>
              <a:off x="5645731" y="3242243"/>
              <a:ext cx="838948" cy="492443"/>
            </a:xfrm>
            <a:prstGeom prst="rect">
              <a:avLst/>
            </a:prstGeom>
            <a:solidFill>
              <a:schemeClr val="bg1"/>
            </a:solidFill>
            <a:ln w="12700">
              <a:noFill/>
              <a:miter lim="800000"/>
              <a:headEnd/>
              <a:tailEnd/>
            </a:ln>
            <a:effectLst/>
          </p:spPr>
          <p:txBody>
            <a:bodyPr wrap="none" lIns="0" tIns="0" rIns="0" bIns="0">
              <a:spAutoFit/>
            </a:bodyPr>
            <a:lstStyle/>
            <a:p>
              <a:pPr algn="r">
                <a:defRPr/>
              </a:pPr>
              <a:r>
                <a:rPr lang="en-US" sz="1600" dirty="0">
                  <a:solidFill>
                    <a:srgbClr val="4E6BFA"/>
                  </a:solidFill>
                </a:rPr>
                <a:t>Asthma </a:t>
              </a:r>
              <a:br>
                <a:rPr lang="en-US" sz="1600" dirty="0">
                  <a:solidFill>
                    <a:srgbClr val="4E6BFA"/>
                  </a:solidFill>
                </a:rPr>
              </a:br>
              <a:r>
                <a:rPr lang="en-US" sz="1600" dirty="0">
                  <a:solidFill>
                    <a:srgbClr val="4E6BFA"/>
                  </a:solidFill>
                </a:rPr>
                <a:t>(after BD)</a:t>
              </a:r>
            </a:p>
          </p:txBody>
        </p:sp>
        <p:sp>
          <p:nvSpPr>
            <p:cNvPr id="61" name="Rectangle 22"/>
            <p:cNvSpPr>
              <a:spLocks noChangeArrowheads="1"/>
            </p:cNvSpPr>
            <p:nvPr/>
          </p:nvSpPr>
          <p:spPr bwMode="auto">
            <a:xfrm>
              <a:off x="5358325" y="3917744"/>
              <a:ext cx="985975" cy="492443"/>
            </a:xfrm>
            <a:prstGeom prst="rect">
              <a:avLst/>
            </a:prstGeom>
            <a:solidFill>
              <a:schemeClr val="bg1"/>
            </a:solidFill>
            <a:ln w="12700">
              <a:noFill/>
              <a:miter lim="800000"/>
              <a:headEnd/>
              <a:tailEnd/>
            </a:ln>
            <a:effectLst/>
          </p:spPr>
          <p:txBody>
            <a:bodyPr wrap="none" lIns="0" tIns="0" rIns="0" bIns="0">
              <a:spAutoFit/>
            </a:bodyPr>
            <a:lstStyle/>
            <a:p>
              <a:pPr algn="r">
                <a:defRPr/>
              </a:pPr>
              <a:r>
                <a:rPr lang="en-US" sz="1600" dirty="0">
                  <a:solidFill>
                    <a:srgbClr val="FF0000"/>
                  </a:solidFill>
                </a:rPr>
                <a:t>Asthma </a:t>
              </a:r>
              <a:br>
                <a:rPr lang="en-US" sz="1600" dirty="0">
                  <a:solidFill>
                    <a:srgbClr val="FF0000"/>
                  </a:solidFill>
                </a:rPr>
              </a:br>
              <a:r>
                <a:rPr lang="en-US" sz="1600" dirty="0">
                  <a:solidFill>
                    <a:srgbClr val="FF0000"/>
                  </a:solidFill>
                </a:rPr>
                <a:t>(before BD)</a:t>
              </a:r>
            </a:p>
          </p:txBody>
        </p:sp>
        <p:sp>
          <p:nvSpPr>
            <p:cNvPr id="62" name="Freeform 61"/>
            <p:cNvSpPr/>
            <p:nvPr/>
          </p:nvSpPr>
          <p:spPr>
            <a:xfrm>
              <a:off x="4508413" y="1808964"/>
              <a:ext cx="3770884" cy="2910413"/>
            </a:xfrm>
            <a:custGeom>
              <a:avLst/>
              <a:gdLst>
                <a:gd name="connsiteX0" fmla="*/ 0 w 4706509"/>
                <a:gd name="connsiteY0" fmla="*/ 3323771 h 3553385"/>
                <a:gd name="connsiteX1" fmla="*/ 217714 w 4706509"/>
                <a:gd name="connsiteY1" fmla="*/ 0 h 3553385"/>
                <a:gd name="connsiteX2" fmla="*/ 217714 w 4706509"/>
                <a:gd name="connsiteY2" fmla="*/ 0 h 3553385"/>
                <a:gd name="connsiteX3" fmla="*/ 4412343 w 4706509"/>
                <a:gd name="connsiteY3" fmla="*/ 3294743 h 3553385"/>
                <a:gd name="connsiteX4" fmla="*/ 4397829 w 4706509"/>
                <a:gd name="connsiteY4" fmla="*/ 3294743 h 3553385"/>
                <a:gd name="connsiteX0" fmla="*/ 0 w 4706509"/>
                <a:gd name="connsiteY0" fmla="*/ 3323771 h 3553385"/>
                <a:gd name="connsiteX1" fmla="*/ 217714 w 4706509"/>
                <a:gd name="connsiteY1" fmla="*/ 0 h 3553385"/>
                <a:gd name="connsiteX2" fmla="*/ 217714 w 4706509"/>
                <a:gd name="connsiteY2" fmla="*/ 0 h 3553385"/>
                <a:gd name="connsiteX3" fmla="*/ 249743 w 4706509"/>
                <a:gd name="connsiteY3" fmla="*/ 23134 h 3553385"/>
                <a:gd name="connsiteX4" fmla="*/ 4412343 w 4706509"/>
                <a:gd name="connsiteY4" fmla="*/ 3294743 h 3553385"/>
                <a:gd name="connsiteX5" fmla="*/ 4397829 w 4706509"/>
                <a:gd name="connsiteY5" fmla="*/ 3294743 h 3553385"/>
                <a:gd name="connsiteX0" fmla="*/ 0 w 4706509"/>
                <a:gd name="connsiteY0" fmla="*/ 3323771 h 3553385"/>
                <a:gd name="connsiteX1" fmla="*/ 208968 w 4706509"/>
                <a:gd name="connsiteY1" fmla="*/ 51260 h 3553385"/>
                <a:gd name="connsiteX2" fmla="*/ 217714 w 4706509"/>
                <a:gd name="connsiteY2" fmla="*/ 0 h 3553385"/>
                <a:gd name="connsiteX3" fmla="*/ 217714 w 4706509"/>
                <a:gd name="connsiteY3" fmla="*/ 0 h 3553385"/>
                <a:gd name="connsiteX4" fmla="*/ 249743 w 4706509"/>
                <a:gd name="connsiteY4" fmla="*/ 23134 h 3553385"/>
                <a:gd name="connsiteX5" fmla="*/ 4412343 w 4706509"/>
                <a:gd name="connsiteY5" fmla="*/ 3294743 h 3553385"/>
                <a:gd name="connsiteX6" fmla="*/ 4397829 w 4706509"/>
                <a:gd name="connsiteY6" fmla="*/ 3294743 h 3553385"/>
                <a:gd name="connsiteX0" fmla="*/ 0 w 4706509"/>
                <a:gd name="connsiteY0" fmla="*/ 3323771 h 3553385"/>
                <a:gd name="connsiteX1" fmla="*/ 188581 w 4706509"/>
                <a:gd name="connsiteY1" fmla="*/ 46145 h 3553385"/>
                <a:gd name="connsiteX2" fmla="*/ 217714 w 4706509"/>
                <a:gd name="connsiteY2" fmla="*/ 0 h 3553385"/>
                <a:gd name="connsiteX3" fmla="*/ 217714 w 4706509"/>
                <a:gd name="connsiteY3" fmla="*/ 0 h 3553385"/>
                <a:gd name="connsiteX4" fmla="*/ 249743 w 4706509"/>
                <a:gd name="connsiteY4" fmla="*/ 23134 h 3553385"/>
                <a:gd name="connsiteX5" fmla="*/ 4412343 w 4706509"/>
                <a:gd name="connsiteY5" fmla="*/ 3294743 h 3553385"/>
                <a:gd name="connsiteX6" fmla="*/ 4397829 w 4706509"/>
                <a:gd name="connsiteY6" fmla="*/ 3294743 h 3553385"/>
                <a:gd name="connsiteX0" fmla="*/ 0 w 4706509"/>
                <a:gd name="connsiteY0" fmla="*/ 3323771 h 3553385"/>
                <a:gd name="connsiteX1" fmla="*/ 188581 w 4706509"/>
                <a:gd name="connsiteY1" fmla="*/ 46145 h 3553385"/>
                <a:gd name="connsiteX2" fmla="*/ 217714 w 4706509"/>
                <a:gd name="connsiteY2" fmla="*/ 0 h 3553385"/>
                <a:gd name="connsiteX3" fmla="*/ 196226 w 4706509"/>
                <a:gd name="connsiteY3" fmla="*/ 23134 h 3553385"/>
                <a:gd name="connsiteX4" fmla="*/ 217714 w 4706509"/>
                <a:gd name="connsiteY4" fmla="*/ 0 h 3553385"/>
                <a:gd name="connsiteX5" fmla="*/ 249743 w 4706509"/>
                <a:gd name="connsiteY5" fmla="*/ 23134 h 3553385"/>
                <a:gd name="connsiteX6" fmla="*/ 4412343 w 4706509"/>
                <a:gd name="connsiteY6" fmla="*/ 3294743 h 3553385"/>
                <a:gd name="connsiteX7" fmla="*/ 4397829 w 4706509"/>
                <a:gd name="connsiteY7" fmla="*/ 3294743 h 3553385"/>
                <a:gd name="connsiteX0" fmla="*/ 0 w 4706509"/>
                <a:gd name="connsiteY0" fmla="*/ 3325669 h 3555283"/>
                <a:gd name="connsiteX1" fmla="*/ 188581 w 4706509"/>
                <a:gd name="connsiteY1" fmla="*/ 48043 h 3555283"/>
                <a:gd name="connsiteX2" fmla="*/ 217714 w 4706509"/>
                <a:gd name="connsiteY2" fmla="*/ 1898 h 3555283"/>
                <a:gd name="connsiteX3" fmla="*/ 188581 w 4706509"/>
                <a:gd name="connsiteY3" fmla="*/ 9690 h 3555283"/>
                <a:gd name="connsiteX4" fmla="*/ 217714 w 4706509"/>
                <a:gd name="connsiteY4" fmla="*/ 1898 h 3555283"/>
                <a:gd name="connsiteX5" fmla="*/ 249743 w 4706509"/>
                <a:gd name="connsiteY5" fmla="*/ 25032 h 3555283"/>
                <a:gd name="connsiteX6" fmla="*/ 4412343 w 4706509"/>
                <a:gd name="connsiteY6" fmla="*/ 3296641 h 3555283"/>
                <a:gd name="connsiteX7" fmla="*/ 4397829 w 4706509"/>
                <a:gd name="connsiteY7" fmla="*/ 3296641 h 3555283"/>
                <a:gd name="connsiteX0" fmla="*/ 0 w 4706509"/>
                <a:gd name="connsiteY0" fmla="*/ 3325669 h 3555283"/>
                <a:gd name="connsiteX1" fmla="*/ 178388 w 4706509"/>
                <a:gd name="connsiteY1" fmla="*/ 48043 h 3555283"/>
                <a:gd name="connsiteX2" fmla="*/ 217714 w 4706509"/>
                <a:gd name="connsiteY2" fmla="*/ 1898 h 3555283"/>
                <a:gd name="connsiteX3" fmla="*/ 188581 w 4706509"/>
                <a:gd name="connsiteY3" fmla="*/ 9690 h 3555283"/>
                <a:gd name="connsiteX4" fmla="*/ 217714 w 4706509"/>
                <a:gd name="connsiteY4" fmla="*/ 1898 h 3555283"/>
                <a:gd name="connsiteX5" fmla="*/ 249743 w 4706509"/>
                <a:gd name="connsiteY5" fmla="*/ 25032 h 3555283"/>
                <a:gd name="connsiteX6" fmla="*/ 4412343 w 4706509"/>
                <a:gd name="connsiteY6" fmla="*/ 3296641 h 3555283"/>
                <a:gd name="connsiteX7" fmla="*/ 4397829 w 4706509"/>
                <a:gd name="connsiteY7" fmla="*/ 3296641 h 3555283"/>
                <a:gd name="connsiteX0" fmla="*/ 0 w 4706509"/>
                <a:gd name="connsiteY0" fmla="*/ 3325669 h 3555283"/>
                <a:gd name="connsiteX1" fmla="*/ 178388 w 4706509"/>
                <a:gd name="connsiteY1" fmla="*/ 48043 h 3555283"/>
                <a:gd name="connsiteX2" fmla="*/ 217714 w 4706509"/>
                <a:gd name="connsiteY2" fmla="*/ 1898 h 3555283"/>
                <a:gd name="connsiteX3" fmla="*/ 188581 w 4706509"/>
                <a:gd name="connsiteY3" fmla="*/ 9690 h 3555283"/>
                <a:gd name="connsiteX4" fmla="*/ 217714 w 4706509"/>
                <a:gd name="connsiteY4" fmla="*/ 1898 h 3555283"/>
                <a:gd name="connsiteX5" fmla="*/ 249743 w 4706509"/>
                <a:gd name="connsiteY5" fmla="*/ 25032 h 3555283"/>
                <a:gd name="connsiteX6" fmla="*/ 4412343 w 4706509"/>
                <a:gd name="connsiteY6" fmla="*/ 3296641 h 3555283"/>
                <a:gd name="connsiteX7" fmla="*/ 4397829 w 4706509"/>
                <a:gd name="connsiteY7" fmla="*/ 3296641 h 3555283"/>
                <a:gd name="connsiteX0" fmla="*/ 0 w 4706509"/>
                <a:gd name="connsiteY0" fmla="*/ 3324441 h 3554055"/>
                <a:gd name="connsiteX1" fmla="*/ 178388 w 4706509"/>
                <a:gd name="connsiteY1" fmla="*/ 46815 h 3554055"/>
                <a:gd name="connsiteX2" fmla="*/ 217714 w 4706509"/>
                <a:gd name="connsiteY2" fmla="*/ 670 h 3554055"/>
                <a:gd name="connsiteX3" fmla="*/ 165645 w 4706509"/>
                <a:gd name="connsiteY3" fmla="*/ 18690 h 3554055"/>
                <a:gd name="connsiteX4" fmla="*/ 188581 w 4706509"/>
                <a:gd name="connsiteY4" fmla="*/ 8462 h 3554055"/>
                <a:gd name="connsiteX5" fmla="*/ 217714 w 4706509"/>
                <a:gd name="connsiteY5" fmla="*/ 670 h 3554055"/>
                <a:gd name="connsiteX6" fmla="*/ 249743 w 4706509"/>
                <a:gd name="connsiteY6" fmla="*/ 23804 h 3554055"/>
                <a:gd name="connsiteX7" fmla="*/ 4412343 w 4706509"/>
                <a:gd name="connsiteY7" fmla="*/ 3295413 h 3554055"/>
                <a:gd name="connsiteX8" fmla="*/ 4397829 w 4706509"/>
                <a:gd name="connsiteY8" fmla="*/ 3295413 h 3554055"/>
                <a:gd name="connsiteX0" fmla="*/ 0 w 4706509"/>
                <a:gd name="connsiteY0" fmla="*/ 3325426 h 3555040"/>
                <a:gd name="connsiteX1" fmla="*/ 178388 w 4706509"/>
                <a:gd name="connsiteY1" fmla="*/ 47800 h 3555040"/>
                <a:gd name="connsiteX2" fmla="*/ 217714 w 4706509"/>
                <a:gd name="connsiteY2" fmla="*/ 1655 h 3555040"/>
                <a:gd name="connsiteX3" fmla="*/ 188581 w 4706509"/>
                <a:gd name="connsiteY3" fmla="*/ 9447 h 3555040"/>
                <a:gd name="connsiteX4" fmla="*/ 217714 w 4706509"/>
                <a:gd name="connsiteY4" fmla="*/ 1655 h 3555040"/>
                <a:gd name="connsiteX5" fmla="*/ 249743 w 4706509"/>
                <a:gd name="connsiteY5" fmla="*/ 24789 h 3555040"/>
                <a:gd name="connsiteX6" fmla="*/ 4412343 w 4706509"/>
                <a:gd name="connsiteY6" fmla="*/ 3296398 h 3555040"/>
                <a:gd name="connsiteX7" fmla="*/ 4397829 w 4706509"/>
                <a:gd name="connsiteY7" fmla="*/ 3296398 h 3555040"/>
                <a:gd name="connsiteX0" fmla="*/ 0 w 4703011"/>
                <a:gd name="connsiteY0" fmla="*/ 3325426 h 3553898"/>
                <a:gd name="connsiteX1" fmla="*/ 178388 w 4703011"/>
                <a:gd name="connsiteY1" fmla="*/ 47800 h 3553898"/>
                <a:gd name="connsiteX2" fmla="*/ 217714 w 4703011"/>
                <a:gd name="connsiteY2" fmla="*/ 1655 h 3553898"/>
                <a:gd name="connsiteX3" fmla="*/ 188581 w 4703011"/>
                <a:gd name="connsiteY3" fmla="*/ 9447 h 3553898"/>
                <a:gd name="connsiteX4" fmla="*/ 217714 w 4703011"/>
                <a:gd name="connsiteY4" fmla="*/ 1655 h 3553898"/>
                <a:gd name="connsiteX5" fmla="*/ 265033 w 4703011"/>
                <a:gd name="connsiteY5" fmla="*/ 17118 h 3553898"/>
                <a:gd name="connsiteX6" fmla="*/ 4412343 w 4703011"/>
                <a:gd name="connsiteY6" fmla="*/ 3296398 h 3553898"/>
                <a:gd name="connsiteX7" fmla="*/ 4397829 w 4703011"/>
                <a:gd name="connsiteY7" fmla="*/ 3296398 h 3553898"/>
                <a:gd name="connsiteX0" fmla="*/ 0 w 4703011"/>
                <a:gd name="connsiteY0" fmla="*/ 3324588 h 3553060"/>
                <a:gd name="connsiteX1" fmla="*/ 178388 w 4703011"/>
                <a:gd name="connsiteY1" fmla="*/ 46962 h 3553060"/>
                <a:gd name="connsiteX2" fmla="*/ 217714 w 4703011"/>
                <a:gd name="connsiteY2" fmla="*/ 817 h 3553060"/>
                <a:gd name="connsiteX3" fmla="*/ 191130 w 4703011"/>
                <a:gd name="connsiteY3" fmla="*/ 16280 h 3553060"/>
                <a:gd name="connsiteX4" fmla="*/ 217714 w 4703011"/>
                <a:gd name="connsiteY4" fmla="*/ 817 h 3553060"/>
                <a:gd name="connsiteX5" fmla="*/ 265033 w 4703011"/>
                <a:gd name="connsiteY5" fmla="*/ 16280 h 3553060"/>
                <a:gd name="connsiteX6" fmla="*/ 4412343 w 4703011"/>
                <a:gd name="connsiteY6" fmla="*/ 3295560 h 3553060"/>
                <a:gd name="connsiteX7" fmla="*/ 4397829 w 4703011"/>
                <a:gd name="connsiteY7" fmla="*/ 3295560 h 3553060"/>
                <a:gd name="connsiteX0" fmla="*/ 0 w 4412343"/>
                <a:gd name="connsiteY0" fmla="*/ 3324588 h 3324588"/>
                <a:gd name="connsiteX1" fmla="*/ 178388 w 4412343"/>
                <a:gd name="connsiteY1" fmla="*/ 46962 h 3324588"/>
                <a:gd name="connsiteX2" fmla="*/ 217714 w 4412343"/>
                <a:gd name="connsiteY2" fmla="*/ 817 h 3324588"/>
                <a:gd name="connsiteX3" fmla="*/ 191130 w 4412343"/>
                <a:gd name="connsiteY3" fmla="*/ 16280 h 3324588"/>
                <a:gd name="connsiteX4" fmla="*/ 217714 w 4412343"/>
                <a:gd name="connsiteY4" fmla="*/ 817 h 3324588"/>
                <a:gd name="connsiteX5" fmla="*/ 265033 w 4412343"/>
                <a:gd name="connsiteY5" fmla="*/ 16280 h 3324588"/>
                <a:gd name="connsiteX6" fmla="*/ 4412343 w 4412343"/>
                <a:gd name="connsiteY6" fmla="*/ 3295560 h 3324588"/>
                <a:gd name="connsiteX0" fmla="*/ 0 w 4754069"/>
                <a:gd name="connsiteY0" fmla="*/ 3324588 h 3560505"/>
                <a:gd name="connsiteX1" fmla="*/ 178388 w 4754069"/>
                <a:gd name="connsiteY1" fmla="*/ 46962 h 3560505"/>
                <a:gd name="connsiteX2" fmla="*/ 217714 w 4754069"/>
                <a:gd name="connsiteY2" fmla="*/ 817 h 3560505"/>
                <a:gd name="connsiteX3" fmla="*/ 191130 w 4754069"/>
                <a:gd name="connsiteY3" fmla="*/ 16280 h 3560505"/>
                <a:gd name="connsiteX4" fmla="*/ 217714 w 4754069"/>
                <a:gd name="connsiteY4" fmla="*/ 817 h 3560505"/>
                <a:gd name="connsiteX5" fmla="*/ 265033 w 4754069"/>
                <a:gd name="connsiteY5" fmla="*/ 16280 h 3560505"/>
                <a:gd name="connsiteX6" fmla="*/ 4754069 w 4754069"/>
                <a:gd name="connsiteY6" fmla="*/ 3560505 h 3560505"/>
                <a:gd name="connsiteX0" fmla="*/ 0 w 4770923"/>
                <a:gd name="connsiteY0" fmla="*/ 3565061 h 3565061"/>
                <a:gd name="connsiteX1" fmla="*/ 195242 w 4770923"/>
                <a:gd name="connsiteY1" fmla="*/ 46962 h 3565061"/>
                <a:gd name="connsiteX2" fmla="*/ 234568 w 4770923"/>
                <a:gd name="connsiteY2" fmla="*/ 817 h 3565061"/>
                <a:gd name="connsiteX3" fmla="*/ 207984 w 4770923"/>
                <a:gd name="connsiteY3" fmla="*/ 16280 h 3565061"/>
                <a:gd name="connsiteX4" fmla="*/ 234568 w 4770923"/>
                <a:gd name="connsiteY4" fmla="*/ 817 h 3565061"/>
                <a:gd name="connsiteX5" fmla="*/ 281887 w 4770923"/>
                <a:gd name="connsiteY5" fmla="*/ 16280 h 3565061"/>
                <a:gd name="connsiteX6" fmla="*/ 4770923 w 4770923"/>
                <a:gd name="connsiteY6" fmla="*/ 3560505 h 3565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0923" h="3565061">
                  <a:moveTo>
                    <a:pt x="0" y="3565061"/>
                  </a:moveTo>
                  <a:lnTo>
                    <a:pt x="195242" y="46962"/>
                  </a:lnTo>
                  <a:cubicBezTo>
                    <a:pt x="187115" y="21352"/>
                    <a:pt x="232444" y="5931"/>
                    <a:pt x="234568" y="817"/>
                  </a:cubicBezTo>
                  <a:cubicBezTo>
                    <a:pt x="236692" y="-4297"/>
                    <a:pt x="207984" y="16280"/>
                    <a:pt x="207984" y="16280"/>
                  </a:cubicBezTo>
                  <a:cubicBezTo>
                    <a:pt x="207984" y="16280"/>
                    <a:pt x="222251" y="817"/>
                    <a:pt x="234568" y="817"/>
                  </a:cubicBezTo>
                  <a:cubicBezTo>
                    <a:pt x="246885" y="817"/>
                    <a:pt x="271211" y="8569"/>
                    <a:pt x="281887" y="16280"/>
                  </a:cubicBezTo>
                  <a:lnTo>
                    <a:pt x="4770923" y="3560505"/>
                  </a:lnTo>
                </a:path>
              </a:pathLst>
            </a:cu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63" name="Freeform 62"/>
            <p:cNvSpPr/>
            <p:nvPr/>
          </p:nvSpPr>
          <p:spPr>
            <a:xfrm>
              <a:off x="4524691" y="4739375"/>
              <a:ext cx="3530737" cy="1857977"/>
            </a:xfrm>
            <a:custGeom>
              <a:avLst/>
              <a:gdLst>
                <a:gd name="connsiteX0" fmla="*/ 0 w 4441371"/>
                <a:gd name="connsiteY0" fmla="*/ 58057 h 1654628"/>
                <a:gd name="connsiteX1" fmla="*/ 595086 w 4441371"/>
                <a:gd name="connsiteY1" fmla="*/ 711200 h 1654628"/>
                <a:gd name="connsiteX2" fmla="*/ 595086 w 4441371"/>
                <a:gd name="connsiteY2" fmla="*/ 711200 h 1654628"/>
                <a:gd name="connsiteX3" fmla="*/ 928914 w 4441371"/>
                <a:gd name="connsiteY3" fmla="*/ 1030514 h 1654628"/>
                <a:gd name="connsiteX4" fmla="*/ 1465943 w 4441371"/>
                <a:gd name="connsiteY4" fmla="*/ 1407885 h 1654628"/>
                <a:gd name="connsiteX5" fmla="*/ 2104571 w 4441371"/>
                <a:gd name="connsiteY5" fmla="*/ 1582057 h 1654628"/>
                <a:gd name="connsiteX6" fmla="*/ 2583543 w 4441371"/>
                <a:gd name="connsiteY6" fmla="*/ 1654628 h 1654628"/>
                <a:gd name="connsiteX7" fmla="*/ 3178629 w 4441371"/>
                <a:gd name="connsiteY7" fmla="*/ 1582057 h 1654628"/>
                <a:gd name="connsiteX8" fmla="*/ 3556000 w 4441371"/>
                <a:gd name="connsiteY8" fmla="*/ 1407885 h 1654628"/>
                <a:gd name="connsiteX9" fmla="*/ 3889829 w 4441371"/>
                <a:gd name="connsiteY9" fmla="*/ 1161143 h 1654628"/>
                <a:gd name="connsiteX10" fmla="*/ 4238171 w 4441371"/>
                <a:gd name="connsiteY10" fmla="*/ 653143 h 1654628"/>
                <a:gd name="connsiteX11" fmla="*/ 4368800 w 4441371"/>
                <a:gd name="connsiteY11" fmla="*/ 275771 h 1654628"/>
                <a:gd name="connsiteX12" fmla="*/ 4441371 w 4441371"/>
                <a:gd name="connsiteY12" fmla="*/ 0 h 1654628"/>
                <a:gd name="connsiteX0" fmla="*/ 0 w 4441371"/>
                <a:gd name="connsiteY0" fmla="*/ 58057 h 1659494"/>
                <a:gd name="connsiteX1" fmla="*/ 595086 w 4441371"/>
                <a:gd name="connsiteY1" fmla="*/ 711200 h 1659494"/>
                <a:gd name="connsiteX2" fmla="*/ 595086 w 4441371"/>
                <a:gd name="connsiteY2" fmla="*/ 711200 h 1659494"/>
                <a:gd name="connsiteX3" fmla="*/ 928914 w 4441371"/>
                <a:gd name="connsiteY3" fmla="*/ 1030514 h 1659494"/>
                <a:gd name="connsiteX4" fmla="*/ 1465943 w 4441371"/>
                <a:gd name="connsiteY4" fmla="*/ 1407885 h 1659494"/>
                <a:gd name="connsiteX5" fmla="*/ 2090057 w 4441371"/>
                <a:gd name="connsiteY5" fmla="*/ 1625600 h 1659494"/>
                <a:gd name="connsiteX6" fmla="*/ 2583543 w 4441371"/>
                <a:gd name="connsiteY6" fmla="*/ 1654628 h 1659494"/>
                <a:gd name="connsiteX7" fmla="*/ 3178629 w 4441371"/>
                <a:gd name="connsiteY7" fmla="*/ 1582057 h 1659494"/>
                <a:gd name="connsiteX8" fmla="*/ 3556000 w 4441371"/>
                <a:gd name="connsiteY8" fmla="*/ 1407885 h 1659494"/>
                <a:gd name="connsiteX9" fmla="*/ 3889829 w 4441371"/>
                <a:gd name="connsiteY9" fmla="*/ 1161143 h 1659494"/>
                <a:gd name="connsiteX10" fmla="*/ 4238171 w 4441371"/>
                <a:gd name="connsiteY10" fmla="*/ 653143 h 1659494"/>
                <a:gd name="connsiteX11" fmla="*/ 4368800 w 4441371"/>
                <a:gd name="connsiteY11" fmla="*/ 275771 h 1659494"/>
                <a:gd name="connsiteX12" fmla="*/ 4441371 w 4441371"/>
                <a:gd name="connsiteY12" fmla="*/ 0 h 1659494"/>
                <a:gd name="connsiteX0" fmla="*/ 0 w 4441371"/>
                <a:gd name="connsiteY0" fmla="*/ 58057 h 1659494"/>
                <a:gd name="connsiteX1" fmla="*/ 595086 w 4441371"/>
                <a:gd name="connsiteY1" fmla="*/ 711200 h 1659494"/>
                <a:gd name="connsiteX2" fmla="*/ 595086 w 4441371"/>
                <a:gd name="connsiteY2" fmla="*/ 711200 h 1659494"/>
                <a:gd name="connsiteX3" fmla="*/ 928914 w 4441371"/>
                <a:gd name="connsiteY3" fmla="*/ 1030514 h 1659494"/>
                <a:gd name="connsiteX4" fmla="*/ 1465943 w 4441371"/>
                <a:gd name="connsiteY4" fmla="*/ 1407885 h 1659494"/>
                <a:gd name="connsiteX5" fmla="*/ 2090057 w 4441371"/>
                <a:gd name="connsiteY5" fmla="*/ 1625600 h 1659494"/>
                <a:gd name="connsiteX6" fmla="*/ 2583543 w 4441371"/>
                <a:gd name="connsiteY6" fmla="*/ 1654628 h 1659494"/>
                <a:gd name="connsiteX7" fmla="*/ 3178629 w 4441371"/>
                <a:gd name="connsiteY7" fmla="*/ 1582057 h 1659494"/>
                <a:gd name="connsiteX8" fmla="*/ 3556000 w 4441371"/>
                <a:gd name="connsiteY8" fmla="*/ 1407885 h 1659494"/>
                <a:gd name="connsiteX9" fmla="*/ 3889829 w 4441371"/>
                <a:gd name="connsiteY9" fmla="*/ 1132568 h 1659494"/>
                <a:gd name="connsiteX10" fmla="*/ 4238171 w 4441371"/>
                <a:gd name="connsiteY10" fmla="*/ 653143 h 1659494"/>
                <a:gd name="connsiteX11" fmla="*/ 4368800 w 4441371"/>
                <a:gd name="connsiteY11" fmla="*/ 275771 h 1659494"/>
                <a:gd name="connsiteX12" fmla="*/ 4441371 w 4441371"/>
                <a:gd name="connsiteY12" fmla="*/ 0 h 1659494"/>
                <a:gd name="connsiteX0" fmla="*/ 0 w 4441371"/>
                <a:gd name="connsiteY0" fmla="*/ 58057 h 1659494"/>
                <a:gd name="connsiteX1" fmla="*/ 595086 w 4441371"/>
                <a:gd name="connsiteY1" fmla="*/ 711200 h 1659494"/>
                <a:gd name="connsiteX2" fmla="*/ 595086 w 4441371"/>
                <a:gd name="connsiteY2" fmla="*/ 711200 h 1659494"/>
                <a:gd name="connsiteX3" fmla="*/ 928914 w 4441371"/>
                <a:gd name="connsiteY3" fmla="*/ 1030514 h 1659494"/>
                <a:gd name="connsiteX4" fmla="*/ 1465943 w 4441371"/>
                <a:gd name="connsiteY4" fmla="*/ 1407885 h 1659494"/>
                <a:gd name="connsiteX5" fmla="*/ 2090057 w 4441371"/>
                <a:gd name="connsiteY5" fmla="*/ 1625600 h 1659494"/>
                <a:gd name="connsiteX6" fmla="*/ 2583543 w 4441371"/>
                <a:gd name="connsiteY6" fmla="*/ 1654628 h 1659494"/>
                <a:gd name="connsiteX7" fmla="*/ 3178629 w 4441371"/>
                <a:gd name="connsiteY7" fmla="*/ 1582057 h 1659494"/>
                <a:gd name="connsiteX8" fmla="*/ 3556000 w 4441371"/>
                <a:gd name="connsiteY8" fmla="*/ 1407885 h 1659494"/>
                <a:gd name="connsiteX9" fmla="*/ 3889829 w 4441371"/>
                <a:gd name="connsiteY9" fmla="*/ 1132568 h 1659494"/>
                <a:gd name="connsiteX10" fmla="*/ 4209596 w 4441371"/>
                <a:gd name="connsiteY10" fmla="*/ 634093 h 1659494"/>
                <a:gd name="connsiteX11" fmla="*/ 4368800 w 4441371"/>
                <a:gd name="connsiteY11" fmla="*/ 275771 h 1659494"/>
                <a:gd name="connsiteX12" fmla="*/ 4441371 w 4441371"/>
                <a:gd name="connsiteY12" fmla="*/ 0 h 1659494"/>
                <a:gd name="connsiteX0" fmla="*/ 0 w 4441371"/>
                <a:gd name="connsiteY0" fmla="*/ 58057 h 1684706"/>
                <a:gd name="connsiteX1" fmla="*/ 595086 w 4441371"/>
                <a:gd name="connsiteY1" fmla="*/ 711200 h 1684706"/>
                <a:gd name="connsiteX2" fmla="*/ 595086 w 4441371"/>
                <a:gd name="connsiteY2" fmla="*/ 711200 h 1684706"/>
                <a:gd name="connsiteX3" fmla="*/ 928914 w 4441371"/>
                <a:gd name="connsiteY3" fmla="*/ 1030514 h 1684706"/>
                <a:gd name="connsiteX4" fmla="*/ 1465943 w 4441371"/>
                <a:gd name="connsiteY4" fmla="*/ 1407885 h 1684706"/>
                <a:gd name="connsiteX5" fmla="*/ 2090057 w 4441371"/>
                <a:gd name="connsiteY5" fmla="*/ 1625600 h 1684706"/>
                <a:gd name="connsiteX6" fmla="*/ 2593068 w 4441371"/>
                <a:gd name="connsiteY6" fmla="*/ 1683203 h 1684706"/>
                <a:gd name="connsiteX7" fmla="*/ 3178629 w 4441371"/>
                <a:gd name="connsiteY7" fmla="*/ 1582057 h 1684706"/>
                <a:gd name="connsiteX8" fmla="*/ 3556000 w 4441371"/>
                <a:gd name="connsiteY8" fmla="*/ 1407885 h 1684706"/>
                <a:gd name="connsiteX9" fmla="*/ 3889829 w 4441371"/>
                <a:gd name="connsiteY9" fmla="*/ 1132568 h 1684706"/>
                <a:gd name="connsiteX10" fmla="*/ 4209596 w 4441371"/>
                <a:gd name="connsiteY10" fmla="*/ 634093 h 1684706"/>
                <a:gd name="connsiteX11" fmla="*/ 4368800 w 4441371"/>
                <a:gd name="connsiteY11" fmla="*/ 275771 h 1684706"/>
                <a:gd name="connsiteX12" fmla="*/ 4441371 w 4441371"/>
                <a:gd name="connsiteY12" fmla="*/ 0 h 1684706"/>
                <a:gd name="connsiteX0" fmla="*/ 0 w 4441371"/>
                <a:gd name="connsiteY0" fmla="*/ 58057 h 1684410"/>
                <a:gd name="connsiteX1" fmla="*/ 595086 w 4441371"/>
                <a:gd name="connsiteY1" fmla="*/ 711200 h 1684410"/>
                <a:gd name="connsiteX2" fmla="*/ 595086 w 4441371"/>
                <a:gd name="connsiteY2" fmla="*/ 711200 h 1684410"/>
                <a:gd name="connsiteX3" fmla="*/ 928914 w 4441371"/>
                <a:gd name="connsiteY3" fmla="*/ 1030514 h 1684410"/>
                <a:gd name="connsiteX4" fmla="*/ 1538515 w 4441371"/>
                <a:gd name="connsiteY4" fmla="*/ 1451428 h 1684410"/>
                <a:gd name="connsiteX5" fmla="*/ 2090057 w 4441371"/>
                <a:gd name="connsiteY5" fmla="*/ 1625600 h 1684410"/>
                <a:gd name="connsiteX6" fmla="*/ 2593068 w 4441371"/>
                <a:gd name="connsiteY6" fmla="*/ 1683203 h 1684410"/>
                <a:gd name="connsiteX7" fmla="*/ 3178629 w 4441371"/>
                <a:gd name="connsiteY7" fmla="*/ 1582057 h 1684410"/>
                <a:gd name="connsiteX8" fmla="*/ 3556000 w 4441371"/>
                <a:gd name="connsiteY8" fmla="*/ 1407885 h 1684410"/>
                <a:gd name="connsiteX9" fmla="*/ 3889829 w 4441371"/>
                <a:gd name="connsiteY9" fmla="*/ 1132568 h 1684410"/>
                <a:gd name="connsiteX10" fmla="*/ 4209596 w 4441371"/>
                <a:gd name="connsiteY10" fmla="*/ 634093 h 1684410"/>
                <a:gd name="connsiteX11" fmla="*/ 4368800 w 4441371"/>
                <a:gd name="connsiteY11" fmla="*/ 275771 h 1684410"/>
                <a:gd name="connsiteX12" fmla="*/ 4441371 w 4441371"/>
                <a:gd name="connsiteY12" fmla="*/ 0 h 1684410"/>
                <a:gd name="connsiteX0" fmla="*/ 0 w 4441371"/>
                <a:gd name="connsiteY0" fmla="*/ 58057 h 1696130"/>
                <a:gd name="connsiteX1" fmla="*/ 595086 w 4441371"/>
                <a:gd name="connsiteY1" fmla="*/ 711200 h 1696130"/>
                <a:gd name="connsiteX2" fmla="*/ 595086 w 4441371"/>
                <a:gd name="connsiteY2" fmla="*/ 711200 h 1696130"/>
                <a:gd name="connsiteX3" fmla="*/ 928914 w 4441371"/>
                <a:gd name="connsiteY3" fmla="*/ 1030514 h 1696130"/>
                <a:gd name="connsiteX4" fmla="*/ 1538515 w 4441371"/>
                <a:gd name="connsiteY4" fmla="*/ 1451428 h 1696130"/>
                <a:gd name="connsiteX5" fmla="*/ 2090057 w 4441371"/>
                <a:gd name="connsiteY5" fmla="*/ 1669143 h 1696130"/>
                <a:gd name="connsiteX6" fmla="*/ 2593068 w 4441371"/>
                <a:gd name="connsiteY6" fmla="*/ 1683203 h 1696130"/>
                <a:gd name="connsiteX7" fmla="*/ 3178629 w 4441371"/>
                <a:gd name="connsiteY7" fmla="*/ 1582057 h 1696130"/>
                <a:gd name="connsiteX8" fmla="*/ 3556000 w 4441371"/>
                <a:gd name="connsiteY8" fmla="*/ 1407885 h 1696130"/>
                <a:gd name="connsiteX9" fmla="*/ 3889829 w 4441371"/>
                <a:gd name="connsiteY9" fmla="*/ 1132568 h 1696130"/>
                <a:gd name="connsiteX10" fmla="*/ 4209596 w 4441371"/>
                <a:gd name="connsiteY10" fmla="*/ 634093 h 1696130"/>
                <a:gd name="connsiteX11" fmla="*/ 4368800 w 4441371"/>
                <a:gd name="connsiteY11" fmla="*/ 275771 h 1696130"/>
                <a:gd name="connsiteX12" fmla="*/ 4441371 w 4441371"/>
                <a:gd name="connsiteY12" fmla="*/ 0 h 1696130"/>
                <a:gd name="connsiteX0" fmla="*/ 0 w 4441371"/>
                <a:gd name="connsiteY0" fmla="*/ 58057 h 1695271"/>
                <a:gd name="connsiteX1" fmla="*/ 595086 w 4441371"/>
                <a:gd name="connsiteY1" fmla="*/ 711200 h 1695271"/>
                <a:gd name="connsiteX2" fmla="*/ 595086 w 4441371"/>
                <a:gd name="connsiteY2" fmla="*/ 711200 h 1695271"/>
                <a:gd name="connsiteX3" fmla="*/ 928914 w 4441371"/>
                <a:gd name="connsiteY3" fmla="*/ 1030514 h 1695271"/>
                <a:gd name="connsiteX4" fmla="*/ 1480458 w 4441371"/>
                <a:gd name="connsiteY4" fmla="*/ 1465943 h 1695271"/>
                <a:gd name="connsiteX5" fmla="*/ 2090057 w 4441371"/>
                <a:gd name="connsiteY5" fmla="*/ 1669143 h 1695271"/>
                <a:gd name="connsiteX6" fmla="*/ 2593068 w 4441371"/>
                <a:gd name="connsiteY6" fmla="*/ 1683203 h 1695271"/>
                <a:gd name="connsiteX7" fmla="*/ 3178629 w 4441371"/>
                <a:gd name="connsiteY7" fmla="*/ 1582057 h 1695271"/>
                <a:gd name="connsiteX8" fmla="*/ 3556000 w 4441371"/>
                <a:gd name="connsiteY8" fmla="*/ 1407885 h 1695271"/>
                <a:gd name="connsiteX9" fmla="*/ 3889829 w 4441371"/>
                <a:gd name="connsiteY9" fmla="*/ 1132568 h 1695271"/>
                <a:gd name="connsiteX10" fmla="*/ 4209596 w 4441371"/>
                <a:gd name="connsiteY10" fmla="*/ 634093 h 1695271"/>
                <a:gd name="connsiteX11" fmla="*/ 4368800 w 4441371"/>
                <a:gd name="connsiteY11" fmla="*/ 275771 h 1695271"/>
                <a:gd name="connsiteX12" fmla="*/ 4441371 w 4441371"/>
                <a:gd name="connsiteY12" fmla="*/ 0 h 1695271"/>
                <a:gd name="connsiteX0" fmla="*/ 0 w 4441371"/>
                <a:gd name="connsiteY0" fmla="*/ 58057 h 1695271"/>
                <a:gd name="connsiteX1" fmla="*/ 595086 w 4441371"/>
                <a:gd name="connsiteY1" fmla="*/ 711200 h 1695271"/>
                <a:gd name="connsiteX2" fmla="*/ 595086 w 4441371"/>
                <a:gd name="connsiteY2" fmla="*/ 711200 h 1695271"/>
                <a:gd name="connsiteX3" fmla="*/ 885371 w 4441371"/>
                <a:gd name="connsiteY3" fmla="*/ 1030514 h 1695271"/>
                <a:gd name="connsiteX4" fmla="*/ 1480458 w 4441371"/>
                <a:gd name="connsiteY4" fmla="*/ 1465943 h 1695271"/>
                <a:gd name="connsiteX5" fmla="*/ 2090057 w 4441371"/>
                <a:gd name="connsiteY5" fmla="*/ 1669143 h 1695271"/>
                <a:gd name="connsiteX6" fmla="*/ 2593068 w 4441371"/>
                <a:gd name="connsiteY6" fmla="*/ 1683203 h 1695271"/>
                <a:gd name="connsiteX7" fmla="*/ 3178629 w 4441371"/>
                <a:gd name="connsiteY7" fmla="*/ 1582057 h 1695271"/>
                <a:gd name="connsiteX8" fmla="*/ 3556000 w 4441371"/>
                <a:gd name="connsiteY8" fmla="*/ 1407885 h 1695271"/>
                <a:gd name="connsiteX9" fmla="*/ 3889829 w 4441371"/>
                <a:gd name="connsiteY9" fmla="*/ 1132568 h 1695271"/>
                <a:gd name="connsiteX10" fmla="*/ 4209596 w 4441371"/>
                <a:gd name="connsiteY10" fmla="*/ 634093 h 1695271"/>
                <a:gd name="connsiteX11" fmla="*/ 4368800 w 4441371"/>
                <a:gd name="connsiteY11" fmla="*/ 275771 h 1695271"/>
                <a:gd name="connsiteX12" fmla="*/ 4441371 w 4441371"/>
                <a:gd name="connsiteY12" fmla="*/ 0 h 1695271"/>
                <a:gd name="connsiteX0" fmla="*/ 0 w 4441371"/>
                <a:gd name="connsiteY0" fmla="*/ 58057 h 1695271"/>
                <a:gd name="connsiteX1" fmla="*/ 595086 w 4441371"/>
                <a:gd name="connsiteY1" fmla="*/ 711200 h 1695271"/>
                <a:gd name="connsiteX2" fmla="*/ 551543 w 4441371"/>
                <a:gd name="connsiteY2" fmla="*/ 711200 h 1695271"/>
                <a:gd name="connsiteX3" fmla="*/ 885371 w 4441371"/>
                <a:gd name="connsiteY3" fmla="*/ 1030514 h 1695271"/>
                <a:gd name="connsiteX4" fmla="*/ 1480458 w 4441371"/>
                <a:gd name="connsiteY4" fmla="*/ 1465943 h 1695271"/>
                <a:gd name="connsiteX5" fmla="*/ 2090057 w 4441371"/>
                <a:gd name="connsiteY5" fmla="*/ 1669143 h 1695271"/>
                <a:gd name="connsiteX6" fmla="*/ 2593068 w 4441371"/>
                <a:gd name="connsiteY6" fmla="*/ 1683203 h 1695271"/>
                <a:gd name="connsiteX7" fmla="*/ 3178629 w 4441371"/>
                <a:gd name="connsiteY7" fmla="*/ 1582057 h 1695271"/>
                <a:gd name="connsiteX8" fmla="*/ 3556000 w 4441371"/>
                <a:gd name="connsiteY8" fmla="*/ 1407885 h 1695271"/>
                <a:gd name="connsiteX9" fmla="*/ 3889829 w 4441371"/>
                <a:gd name="connsiteY9" fmla="*/ 1132568 h 1695271"/>
                <a:gd name="connsiteX10" fmla="*/ 4209596 w 4441371"/>
                <a:gd name="connsiteY10" fmla="*/ 634093 h 1695271"/>
                <a:gd name="connsiteX11" fmla="*/ 4368800 w 4441371"/>
                <a:gd name="connsiteY11" fmla="*/ 275771 h 1695271"/>
                <a:gd name="connsiteX12" fmla="*/ 4441371 w 4441371"/>
                <a:gd name="connsiteY12" fmla="*/ 0 h 1695271"/>
                <a:gd name="connsiteX0" fmla="*/ 0 w 4441371"/>
                <a:gd name="connsiteY0" fmla="*/ 58057 h 1695271"/>
                <a:gd name="connsiteX1" fmla="*/ 595086 w 4441371"/>
                <a:gd name="connsiteY1" fmla="*/ 711200 h 1695271"/>
                <a:gd name="connsiteX2" fmla="*/ 885371 w 4441371"/>
                <a:gd name="connsiteY2" fmla="*/ 1030514 h 1695271"/>
                <a:gd name="connsiteX3" fmla="*/ 1480458 w 4441371"/>
                <a:gd name="connsiteY3" fmla="*/ 1465943 h 1695271"/>
                <a:gd name="connsiteX4" fmla="*/ 2090057 w 4441371"/>
                <a:gd name="connsiteY4" fmla="*/ 1669143 h 1695271"/>
                <a:gd name="connsiteX5" fmla="*/ 2593068 w 4441371"/>
                <a:gd name="connsiteY5" fmla="*/ 1683203 h 1695271"/>
                <a:gd name="connsiteX6" fmla="*/ 3178629 w 4441371"/>
                <a:gd name="connsiteY6" fmla="*/ 1582057 h 1695271"/>
                <a:gd name="connsiteX7" fmla="*/ 3556000 w 4441371"/>
                <a:gd name="connsiteY7" fmla="*/ 1407885 h 1695271"/>
                <a:gd name="connsiteX8" fmla="*/ 3889829 w 4441371"/>
                <a:gd name="connsiteY8" fmla="*/ 1132568 h 1695271"/>
                <a:gd name="connsiteX9" fmla="*/ 4209596 w 4441371"/>
                <a:gd name="connsiteY9" fmla="*/ 634093 h 1695271"/>
                <a:gd name="connsiteX10" fmla="*/ 4368800 w 4441371"/>
                <a:gd name="connsiteY10" fmla="*/ 275771 h 1695271"/>
                <a:gd name="connsiteX11" fmla="*/ 4441371 w 4441371"/>
                <a:gd name="connsiteY11" fmla="*/ 0 h 1695271"/>
                <a:gd name="connsiteX0" fmla="*/ 0 w 4441371"/>
                <a:gd name="connsiteY0" fmla="*/ 58057 h 1695271"/>
                <a:gd name="connsiteX1" fmla="*/ 551543 w 4441371"/>
                <a:gd name="connsiteY1" fmla="*/ 740229 h 1695271"/>
                <a:gd name="connsiteX2" fmla="*/ 885371 w 4441371"/>
                <a:gd name="connsiteY2" fmla="*/ 1030514 h 1695271"/>
                <a:gd name="connsiteX3" fmla="*/ 1480458 w 4441371"/>
                <a:gd name="connsiteY3" fmla="*/ 1465943 h 1695271"/>
                <a:gd name="connsiteX4" fmla="*/ 2090057 w 4441371"/>
                <a:gd name="connsiteY4" fmla="*/ 1669143 h 1695271"/>
                <a:gd name="connsiteX5" fmla="*/ 2593068 w 4441371"/>
                <a:gd name="connsiteY5" fmla="*/ 1683203 h 1695271"/>
                <a:gd name="connsiteX6" fmla="*/ 3178629 w 4441371"/>
                <a:gd name="connsiteY6" fmla="*/ 1582057 h 1695271"/>
                <a:gd name="connsiteX7" fmla="*/ 3556000 w 4441371"/>
                <a:gd name="connsiteY7" fmla="*/ 1407885 h 1695271"/>
                <a:gd name="connsiteX8" fmla="*/ 3889829 w 4441371"/>
                <a:gd name="connsiteY8" fmla="*/ 1132568 h 1695271"/>
                <a:gd name="connsiteX9" fmla="*/ 4209596 w 4441371"/>
                <a:gd name="connsiteY9" fmla="*/ 634093 h 1695271"/>
                <a:gd name="connsiteX10" fmla="*/ 4368800 w 4441371"/>
                <a:gd name="connsiteY10" fmla="*/ 275771 h 1695271"/>
                <a:gd name="connsiteX11" fmla="*/ 4441371 w 4441371"/>
                <a:gd name="connsiteY11" fmla="*/ 0 h 1695271"/>
                <a:gd name="connsiteX0" fmla="*/ 0 w 4441371"/>
                <a:gd name="connsiteY0" fmla="*/ 58057 h 1695271"/>
                <a:gd name="connsiteX1" fmla="*/ 551543 w 4441371"/>
                <a:gd name="connsiteY1" fmla="*/ 740229 h 1695271"/>
                <a:gd name="connsiteX2" fmla="*/ 972457 w 4441371"/>
                <a:gd name="connsiteY2" fmla="*/ 1117600 h 1695271"/>
                <a:gd name="connsiteX3" fmla="*/ 1480458 w 4441371"/>
                <a:gd name="connsiteY3" fmla="*/ 1465943 h 1695271"/>
                <a:gd name="connsiteX4" fmla="*/ 2090057 w 4441371"/>
                <a:gd name="connsiteY4" fmla="*/ 1669143 h 1695271"/>
                <a:gd name="connsiteX5" fmla="*/ 2593068 w 4441371"/>
                <a:gd name="connsiteY5" fmla="*/ 1683203 h 1695271"/>
                <a:gd name="connsiteX6" fmla="*/ 3178629 w 4441371"/>
                <a:gd name="connsiteY6" fmla="*/ 1582057 h 1695271"/>
                <a:gd name="connsiteX7" fmla="*/ 3556000 w 4441371"/>
                <a:gd name="connsiteY7" fmla="*/ 1407885 h 1695271"/>
                <a:gd name="connsiteX8" fmla="*/ 3889829 w 4441371"/>
                <a:gd name="connsiteY8" fmla="*/ 1132568 h 1695271"/>
                <a:gd name="connsiteX9" fmla="*/ 4209596 w 4441371"/>
                <a:gd name="connsiteY9" fmla="*/ 634093 h 1695271"/>
                <a:gd name="connsiteX10" fmla="*/ 4368800 w 4441371"/>
                <a:gd name="connsiteY10" fmla="*/ 275771 h 1695271"/>
                <a:gd name="connsiteX11" fmla="*/ 4441371 w 4441371"/>
                <a:gd name="connsiteY11" fmla="*/ 0 h 1695271"/>
                <a:gd name="connsiteX0" fmla="*/ 0 w 4441371"/>
                <a:gd name="connsiteY0" fmla="*/ 58057 h 1695271"/>
                <a:gd name="connsiteX1" fmla="*/ 391886 w 4441371"/>
                <a:gd name="connsiteY1" fmla="*/ 711200 h 1695271"/>
                <a:gd name="connsiteX2" fmla="*/ 972457 w 4441371"/>
                <a:gd name="connsiteY2" fmla="*/ 1117600 h 1695271"/>
                <a:gd name="connsiteX3" fmla="*/ 1480458 w 4441371"/>
                <a:gd name="connsiteY3" fmla="*/ 1465943 h 1695271"/>
                <a:gd name="connsiteX4" fmla="*/ 2090057 w 4441371"/>
                <a:gd name="connsiteY4" fmla="*/ 1669143 h 1695271"/>
                <a:gd name="connsiteX5" fmla="*/ 2593068 w 4441371"/>
                <a:gd name="connsiteY5" fmla="*/ 1683203 h 1695271"/>
                <a:gd name="connsiteX6" fmla="*/ 3178629 w 4441371"/>
                <a:gd name="connsiteY6" fmla="*/ 1582057 h 1695271"/>
                <a:gd name="connsiteX7" fmla="*/ 3556000 w 4441371"/>
                <a:gd name="connsiteY7" fmla="*/ 1407885 h 1695271"/>
                <a:gd name="connsiteX8" fmla="*/ 3889829 w 4441371"/>
                <a:gd name="connsiteY8" fmla="*/ 1132568 h 1695271"/>
                <a:gd name="connsiteX9" fmla="*/ 4209596 w 4441371"/>
                <a:gd name="connsiteY9" fmla="*/ 634093 h 1695271"/>
                <a:gd name="connsiteX10" fmla="*/ 4368800 w 4441371"/>
                <a:gd name="connsiteY10" fmla="*/ 275771 h 1695271"/>
                <a:gd name="connsiteX11" fmla="*/ 4441371 w 4441371"/>
                <a:gd name="connsiteY11" fmla="*/ 0 h 1695271"/>
                <a:gd name="connsiteX0" fmla="*/ 0 w 4441371"/>
                <a:gd name="connsiteY0" fmla="*/ 58057 h 1695271"/>
                <a:gd name="connsiteX1" fmla="*/ 391886 w 4441371"/>
                <a:gd name="connsiteY1" fmla="*/ 711200 h 1695271"/>
                <a:gd name="connsiteX2" fmla="*/ 972457 w 4441371"/>
                <a:gd name="connsiteY2" fmla="*/ 1117600 h 1695271"/>
                <a:gd name="connsiteX3" fmla="*/ 1480458 w 4441371"/>
                <a:gd name="connsiteY3" fmla="*/ 1465943 h 1695271"/>
                <a:gd name="connsiteX4" fmla="*/ 2090057 w 4441371"/>
                <a:gd name="connsiteY4" fmla="*/ 1669143 h 1695271"/>
                <a:gd name="connsiteX5" fmla="*/ 2593068 w 4441371"/>
                <a:gd name="connsiteY5" fmla="*/ 1683203 h 1695271"/>
                <a:gd name="connsiteX6" fmla="*/ 3178629 w 4441371"/>
                <a:gd name="connsiteY6" fmla="*/ 1582057 h 1695271"/>
                <a:gd name="connsiteX7" fmla="*/ 3556000 w 4441371"/>
                <a:gd name="connsiteY7" fmla="*/ 1407885 h 1695271"/>
                <a:gd name="connsiteX8" fmla="*/ 3889829 w 4441371"/>
                <a:gd name="connsiteY8" fmla="*/ 1132568 h 1695271"/>
                <a:gd name="connsiteX9" fmla="*/ 4209596 w 4441371"/>
                <a:gd name="connsiteY9" fmla="*/ 634093 h 1695271"/>
                <a:gd name="connsiteX10" fmla="*/ 4368800 w 4441371"/>
                <a:gd name="connsiteY10" fmla="*/ 275771 h 1695271"/>
                <a:gd name="connsiteX11" fmla="*/ 4441371 w 4441371"/>
                <a:gd name="connsiteY11" fmla="*/ 0 h 1695271"/>
                <a:gd name="connsiteX0" fmla="*/ 0 w 4441371"/>
                <a:gd name="connsiteY0" fmla="*/ 58057 h 1695271"/>
                <a:gd name="connsiteX1" fmla="*/ 391886 w 4441371"/>
                <a:gd name="connsiteY1" fmla="*/ 711200 h 1695271"/>
                <a:gd name="connsiteX2" fmla="*/ 798285 w 4441371"/>
                <a:gd name="connsiteY2" fmla="*/ 1190171 h 1695271"/>
                <a:gd name="connsiteX3" fmla="*/ 1480458 w 4441371"/>
                <a:gd name="connsiteY3" fmla="*/ 1465943 h 1695271"/>
                <a:gd name="connsiteX4" fmla="*/ 2090057 w 4441371"/>
                <a:gd name="connsiteY4" fmla="*/ 1669143 h 1695271"/>
                <a:gd name="connsiteX5" fmla="*/ 2593068 w 4441371"/>
                <a:gd name="connsiteY5" fmla="*/ 1683203 h 1695271"/>
                <a:gd name="connsiteX6" fmla="*/ 3178629 w 4441371"/>
                <a:gd name="connsiteY6" fmla="*/ 1582057 h 1695271"/>
                <a:gd name="connsiteX7" fmla="*/ 3556000 w 4441371"/>
                <a:gd name="connsiteY7" fmla="*/ 1407885 h 1695271"/>
                <a:gd name="connsiteX8" fmla="*/ 3889829 w 4441371"/>
                <a:gd name="connsiteY8" fmla="*/ 1132568 h 1695271"/>
                <a:gd name="connsiteX9" fmla="*/ 4209596 w 4441371"/>
                <a:gd name="connsiteY9" fmla="*/ 634093 h 1695271"/>
                <a:gd name="connsiteX10" fmla="*/ 4368800 w 4441371"/>
                <a:gd name="connsiteY10" fmla="*/ 275771 h 1695271"/>
                <a:gd name="connsiteX11" fmla="*/ 4441371 w 4441371"/>
                <a:gd name="connsiteY11" fmla="*/ 0 h 1695271"/>
                <a:gd name="connsiteX0" fmla="*/ 0 w 4441371"/>
                <a:gd name="connsiteY0" fmla="*/ 58057 h 1690867"/>
                <a:gd name="connsiteX1" fmla="*/ 391886 w 4441371"/>
                <a:gd name="connsiteY1" fmla="*/ 711200 h 1690867"/>
                <a:gd name="connsiteX2" fmla="*/ 798285 w 4441371"/>
                <a:gd name="connsiteY2" fmla="*/ 1190171 h 1690867"/>
                <a:gd name="connsiteX3" fmla="*/ 1407886 w 4441371"/>
                <a:gd name="connsiteY3" fmla="*/ 1553029 h 1690867"/>
                <a:gd name="connsiteX4" fmla="*/ 2090057 w 4441371"/>
                <a:gd name="connsiteY4" fmla="*/ 1669143 h 1690867"/>
                <a:gd name="connsiteX5" fmla="*/ 2593068 w 4441371"/>
                <a:gd name="connsiteY5" fmla="*/ 1683203 h 1690867"/>
                <a:gd name="connsiteX6" fmla="*/ 3178629 w 4441371"/>
                <a:gd name="connsiteY6" fmla="*/ 1582057 h 1690867"/>
                <a:gd name="connsiteX7" fmla="*/ 3556000 w 4441371"/>
                <a:gd name="connsiteY7" fmla="*/ 1407885 h 1690867"/>
                <a:gd name="connsiteX8" fmla="*/ 3889829 w 4441371"/>
                <a:gd name="connsiteY8" fmla="*/ 1132568 h 1690867"/>
                <a:gd name="connsiteX9" fmla="*/ 4209596 w 4441371"/>
                <a:gd name="connsiteY9" fmla="*/ 634093 h 1690867"/>
                <a:gd name="connsiteX10" fmla="*/ 4368800 w 4441371"/>
                <a:gd name="connsiteY10" fmla="*/ 275771 h 1690867"/>
                <a:gd name="connsiteX11" fmla="*/ 4441371 w 4441371"/>
                <a:gd name="connsiteY11" fmla="*/ 0 h 1690867"/>
                <a:gd name="connsiteX0" fmla="*/ 0 w 4441371"/>
                <a:gd name="connsiteY0" fmla="*/ 58057 h 1690867"/>
                <a:gd name="connsiteX1" fmla="*/ 203200 w 4441371"/>
                <a:gd name="connsiteY1" fmla="*/ 493486 h 1690867"/>
                <a:gd name="connsiteX2" fmla="*/ 391886 w 4441371"/>
                <a:gd name="connsiteY2" fmla="*/ 711200 h 1690867"/>
                <a:gd name="connsiteX3" fmla="*/ 798285 w 4441371"/>
                <a:gd name="connsiteY3" fmla="*/ 1190171 h 1690867"/>
                <a:gd name="connsiteX4" fmla="*/ 1407886 w 4441371"/>
                <a:gd name="connsiteY4" fmla="*/ 1553029 h 1690867"/>
                <a:gd name="connsiteX5" fmla="*/ 2090057 w 4441371"/>
                <a:gd name="connsiteY5" fmla="*/ 1669143 h 1690867"/>
                <a:gd name="connsiteX6" fmla="*/ 2593068 w 4441371"/>
                <a:gd name="connsiteY6" fmla="*/ 1683203 h 1690867"/>
                <a:gd name="connsiteX7" fmla="*/ 3178629 w 4441371"/>
                <a:gd name="connsiteY7" fmla="*/ 1582057 h 1690867"/>
                <a:gd name="connsiteX8" fmla="*/ 3556000 w 4441371"/>
                <a:gd name="connsiteY8" fmla="*/ 1407885 h 1690867"/>
                <a:gd name="connsiteX9" fmla="*/ 3889829 w 4441371"/>
                <a:gd name="connsiteY9" fmla="*/ 1132568 h 1690867"/>
                <a:gd name="connsiteX10" fmla="*/ 4209596 w 4441371"/>
                <a:gd name="connsiteY10" fmla="*/ 634093 h 1690867"/>
                <a:gd name="connsiteX11" fmla="*/ 4368800 w 4441371"/>
                <a:gd name="connsiteY11" fmla="*/ 275771 h 1690867"/>
                <a:gd name="connsiteX12" fmla="*/ 4441371 w 4441371"/>
                <a:gd name="connsiteY12" fmla="*/ 0 h 1690867"/>
                <a:gd name="connsiteX0" fmla="*/ 0 w 4441371"/>
                <a:gd name="connsiteY0" fmla="*/ 58057 h 1690867"/>
                <a:gd name="connsiteX1" fmla="*/ 203200 w 4441371"/>
                <a:gd name="connsiteY1" fmla="*/ 493486 h 1690867"/>
                <a:gd name="connsiteX2" fmla="*/ 449944 w 4441371"/>
                <a:gd name="connsiteY2" fmla="*/ 856343 h 1690867"/>
                <a:gd name="connsiteX3" fmla="*/ 798285 w 4441371"/>
                <a:gd name="connsiteY3" fmla="*/ 1190171 h 1690867"/>
                <a:gd name="connsiteX4" fmla="*/ 1407886 w 4441371"/>
                <a:gd name="connsiteY4" fmla="*/ 1553029 h 1690867"/>
                <a:gd name="connsiteX5" fmla="*/ 2090057 w 4441371"/>
                <a:gd name="connsiteY5" fmla="*/ 1669143 h 1690867"/>
                <a:gd name="connsiteX6" fmla="*/ 2593068 w 4441371"/>
                <a:gd name="connsiteY6" fmla="*/ 1683203 h 1690867"/>
                <a:gd name="connsiteX7" fmla="*/ 3178629 w 4441371"/>
                <a:gd name="connsiteY7" fmla="*/ 1582057 h 1690867"/>
                <a:gd name="connsiteX8" fmla="*/ 3556000 w 4441371"/>
                <a:gd name="connsiteY8" fmla="*/ 1407885 h 1690867"/>
                <a:gd name="connsiteX9" fmla="*/ 3889829 w 4441371"/>
                <a:gd name="connsiteY9" fmla="*/ 1132568 h 1690867"/>
                <a:gd name="connsiteX10" fmla="*/ 4209596 w 4441371"/>
                <a:gd name="connsiteY10" fmla="*/ 634093 h 1690867"/>
                <a:gd name="connsiteX11" fmla="*/ 4368800 w 4441371"/>
                <a:gd name="connsiteY11" fmla="*/ 275771 h 1690867"/>
                <a:gd name="connsiteX12" fmla="*/ 4441371 w 4441371"/>
                <a:gd name="connsiteY12" fmla="*/ 0 h 1690867"/>
                <a:gd name="connsiteX0" fmla="*/ 0 w 4441371"/>
                <a:gd name="connsiteY0" fmla="*/ 58057 h 1720293"/>
                <a:gd name="connsiteX1" fmla="*/ 203200 w 4441371"/>
                <a:gd name="connsiteY1" fmla="*/ 493486 h 1720293"/>
                <a:gd name="connsiteX2" fmla="*/ 449944 w 4441371"/>
                <a:gd name="connsiteY2" fmla="*/ 856343 h 1720293"/>
                <a:gd name="connsiteX3" fmla="*/ 798285 w 4441371"/>
                <a:gd name="connsiteY3" fmla="*/ 1190171 h 1720293"/>
                <a:gd name="connsiteX4" fmla="*/ 1407886 w 4441371"/>
                <a:gd name="connsiteY4" fmla="*/ 1553029 h 1720293"/>
                <a:gd name="connsiteX5" fmla="*/ 2090057 w 4441371"/>
                <a:gd name="connsiteY5" fmla="*/ 1712685 h 1720293"/>
                <a:gd name="connsiteX6" fmla="*/ 2593068 w 4441371"/>
                <a:gd name="connsiteY6" fmla="*/ 1683203 h 1720293"/>
                <a:gd name="connsiteX7" fmla="*/ 3178629 w 4441371"/>
                <a:gd name="connsiteY7" fmla="*/ 1582057 h 1720293"/>
                <a:gd name="connsiteX8" fmla="*/ 3556000 w 4441371"/>
                <a:gd name="connsiteY8" fmla="*/ 1407885 h 1720293"/>
                <a:gd name="connsiteX9" fmla="*/ 3889829 w 4441371"/>
                <a:gd name="connsiteY9" fmla="*/ 1132568 h 1720293"/>
                <a:gd name="connsiteX10" fmla="*/ 4209596 w 4441371"/>
                <a:gd name="connsiteY10" fmla="*/ 634093 h 1720293"/>
                <a:gd name="connsiteX11" fmla="*/ 4368800 w 4441371"/>
                <a:gd name="connsiteY11" fmla="*/ 275771 h 1720293"/>
                <a:gd name="connsiteX12" fmla="*/ 4441371 w 4441371"/>
                <a:gd name="connsiteY12" fmla="*/ 0 h 1720293"/>
                <a:gd name="connsiteX0" fmla="*/ 0 w 4441371"/>
                <a:gd name="connsiteY0" fmla="*/ 58057 h 1730634"/>
                <a:gd name="connsiteX1" fmla="*/ 203200 w 4441371"/>
                <a:gd name="connsiteY1" fmla="*/ 493486 h 1730634"/>
                <a:gd name="connsiteX2" fmla="*/ 449944 w 4441371"/>
                <a:gd name="connsiteY2" fmla="*/ 856343 h 1730634"/>
                <a:gd name="connsiteX3" fmla="*/ 798285 w 4441371"/>
                <a:gd name="connsiteY3" fmla="*/ 1190171 h 1730634"/>
                <a:gd name="connsiteX4" fmla="*/ 1407886 w 4441371"/>
                <a:gd name="connsiteY4" fmla="*/ 1553029 h 1730634"/>
                <a:gd name="connsiteX5" fmla="*/ 2090057 w 4441371"/>
                <a:gd name="connsiteY5" fmla="*/ 1712685 h 1730634"/>
                <a:gd name="connsiteX6" fmla="*/ 2636611 w 4441371"/>
                <a:gd name="connsiteY6" fmla="*/ 1712231 h 1730634"/>
                <a:gd name="connsiteX7" fmla="*/ 3178629 w 4441371"/>
                <a:gd name="connsiteY7" fmla="*/ 1582057 h 1730634"/>
                <a:gd name="connsiteX8" fmla="*/ 3556000 w 4441371"/>
                <a:gd name="connsiteY8" fmla="*/ 1407885 h 1730634"/>
                <a:gd name="connsiteX9" fmla="*/ 3889829 w 4441371"/>
                <a:gd name="connsiteY9" fmla="*/ 1132568 h 1730634"/>
                <a:gd name="connsiteX10" fmla="*/ 4209596 w 4441371"/>
                <a:gd name="connsiteY10" fmla="*/ 634093 h 1730634"/>
                <a:gd name="connsiteX11" fmla="*/ 4368800 w 4441371"/>
                <a:gd name="connsiteY11" fmla="*/ 275771 h 1730634"/>
                <a:gd name="connsiteX12" fmla="*/ 4441371 w 4441371"/>
                <a:gd name="connsiteY12" fmla="*/ 0 h 1730634"/>
                <a:gd name="connsiteX0" fmla="*/ 0 w 4454494"/>
                <a:gd name="connsiteY0" fmla="*/ 30063 h 1730634"/>
                <a:gd name="connsiteX1" fmla="*/ 216323 w 4454494"/>
                <a:gd name="connsiteY1" fmla="*/ 493486 h 1730634"/>
                <a:gd name="connsiteX2" fmla="*/ 463067 w 4454494"/>
                <a:gd name="connsiteY2" fmla="*/ 856343 h 1730634"/>
                <a:gd name="connsiteX3" fmla="*/ 811408 w 4454494"/>
                <a:gd name="connsiteY3" fmla="*/ 1190171 h 1730634"/>
                <a:gd name="connsiteX4" fmla="*/ 1421009 w 4454494"/>
                <a:gd name="connsiteY4" fmla="*/ 1553029 h 1730634"/>
                <a:gd name="connsiteX5" fmla="*/ 2103180 w 4454494"/>
                <a:gd name="connsiteY5" fmla="*/ 1712685 h 1730634"/>
                <a:gd name="connsiteX6" fmla="*/ 2649734 w 4454494"/>
                <a:gd name="connsiteY6" fmla="*/ 1712231 h 1730634"/>
                <a:gd name="connsiteX7" fmla="*/ 3191752 w 4454494"/>
                <a:gd name="connsiteY7" fmla="*/ 1582057 h 1730634"/>
                <a:gd name="connsiteX8" fmla="*/ 3569123 w 4454494"/>
                <a:gd name="connsiteY8" fmla="*/ 1407885 h 1730634"/>
                <a:gd name="connsiteX9" fmla="*/ 3902952 w 4454494"/>
                <a:gd name="connsiteY9" fmla="*/ 1132568 h 1730634"/>
                <a:gd name="connsiteX10" fmla="*/ 4222719 w 4454494"/>
                <a:gd name="connsiteY10" fmla="*/ 634093 h 1730634"/>
                <a:gd name="connsiteX11" fmla="*/ 4381923 w 4454494"/>
                <a:gd name="connsiteY11" fmla="*/ 275771 h 1730634"/>
                <a:gd name="connsiteX12" fmla="*/ 4454494 w 4454494"/>
                <a:gd name="connsiteY12" fmla="*/ 0 h 173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54494" h="1730634">
                  <a:moveTo>
                    <a:pt x="0" y="30063"/>
                  </a:moveTo>
                  <a:cubicBezTo>
                    <a:pt x="41124" y="95378"/>
                    <a:pt x="151009" y="384629"/>
                    <a:pt x="216323" y="493486"/>
                  </a:cubicBezTo>
                  <a:cubicBezTo>
                    <a:pt x="281637" y="602343"/>
                    <a:pt x="363886" y="740229"/>
                    <a:pt x="463067" y="856343"/>
                  </a:cubicBezTo>
                  <a:cubicBezTo>
                    <a:pt x="562248" y="972457"/>
                    <a:pt x="651751" y="1074057"/>
                    <a:pt x="811408" y="1190171"/>
                  </a:cubicBezTo>
                  <a:cubicBezTo>
                    <a:pt x="971065" y="1306285"/>
                    <a:pt x="1205714" y="1465943"/>
                    <a:pt x="1421009" y="1553029"/>
                  </a:cubicBezTo>
                  <a:cubicBezTo>
                    <a:pt x="1636304" y="1640115"/>
                    <a:pt x="1898393" y="1686151"/>
                    <a:pt x="2103180" y="1712685"/>
                  </a:cubicBezTo>
                  <a:cubicBezTo>
                    <a:pt x="2307968" y="1739219"/>
                    <a:pt x="2468305" y="1734002"/>
                    <a:pt x="2649734" y="1712231"/>
                  </a:cubicBezTo>
                  <a:cubicBezTo>
                    <a:pt x="2831163" y="1690460"/>
                    <a:pt x="3038521" y="1632781"/>
                    <a:pt x="3191752" y="1582057"/>
                  </a:cubicBezTo>
                  <a:cubicBezTo>
                    <a:pt x="3344984" y="1531333"/>
                    <a:pt x="3450590" y="1482800"/>
                    <a:pt x="3569123" y="1407885"/>
                  </a:cubicBezTo>
                  <a:cubicBezTo>
                    <a:pt x="3687656" y="1332970"/>
                    <a:pt x="3794019" y="1261533"/>
                    <a:pt x="3902952" y="1132568"/>
                  </a:cubicBezTo>
                  <a:cubicBezTo>
                    <a:pt x="4011885" y="1003603"/>
                    <a:pt x="4142890" y="776893"/>
                    <a:pt x="4222719" y="634093"/>
                  </a:cubicBezTo>
                  <a:cubicBezTo>
                    <a:pt x="4302548" y="491293"/>
                    <a:pt x="4343294" y="381453"/>
                    <a:pt x="4381923" y="275771"/>
                  </a:cubicBezTo>
                  <a:cubicBezTo>
                    <a:pt x="4420552" y="170089"/>
                    <a:pt x="4435142" y="83457"/>
                    <a:pt x="4454494" y="0"/>
                  </a:cubicBezTo>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grpSp>
      <p:sp>
        <p:nvSpPr>
          <p:cNvPr id="42" name="TextBox 41"/>
          <p:cNvSpPr txBox="1"/>
          <p:nvPr/>
        </p:nvSpPr>
        <p:spPr>
          <a:xfrm>
            <a:off x="1683654" y="6623999"/>
            <a:ext cx="2046514" cy="276999"/>
          </a:xfrm>
          <a:prstGeom prst="rect">
            <a:avLst/>
          </a:prstGeom>
          <a:noFill/>
        </p:spPr>
        <p:txBody>
          <a:bodyPr wrap="square" rtlCol="0">
            <a:spAutoFit/>
          </a:bodyPr>
          <a:lstStyle/>
          <a:p>
            <a:r>
              <a:rPr lang="en-AU" sz="1200" i="1" dirty="0">
                <a:solidFill>
                  <a:schemeClr val="bg1"/>
                </a:solidFill>
              </a:rPr>
              <a:t>GINA 2014</a:t>
            </a:r>
          </a:p>
        </p:txBody>
      </p:sp>
    </p:spTree>
    <p:extLst>
      <p:ext uri="{BB962C8B-B14F-4D97-AF65-F5344CB8AC3E}">
        <p14:creationId xmlns:p14="http://schemas.microsoft.com/office/powerpoint/2010/main" val="24216410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4775" y="233362"/>
            <a:ext cx="11982450" cy="6391275"/>
          </a:xfrm>
          <a:prstGeom prst="rect">
            <a:avLst/>
          </a:prstGeom>
        </p:spPr>
      </p:pic>
    </p:spTree>
    <p:extLst>
      <p:ext uri="{BB962C8B-B14F-4D97-AF65-F5344CB8AC3E}">
        <p14:creationId xmlns:p14="http://schemas.microsoft.com/office/powerpoint/2010/main" val="1557558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Diagnosis</a:t>
            </a:r>
          </a:p>
        </p:txBody>
      </p:sp>
      <p:sp>
        <p:nvSpPr>
          <p:cNvPr id="15363" name="Rectangle 3"/>
          <p:cNvSpPr>
            <a:spLocks noGrp="1" noChangeArrowheads="1"/>
          </p:cNvSpPr>
          <p:nvPr>
            <p:ph sz="quarter" idx="1"/>
          </p:nvPr>
        </p:nvSpPr>
        <p:spPr/>
        <p:txBody>
          <a:bodyPr>
            <a:normAutofit/>
          </a:bodyPr>
          <a:lstStyle/>
          <a:p>
            <a:r>
              <a:rPr lang="en-US" sz="2800" dirty="0"/>
              <a:t>A useful method for confirming the diagnosis in </a:t>
            </a:r>
            <a:r>
              <a:rPr lang="en-US" sz="2800" dirty="0" smtClean="0"/>
              <a:t>children, especially </a:t>
            </a:r>
            <a:r>
              <a:rPr lang="en-US" sz="2800" dirty="0" err="1" smtClean="0"/>
              <a:t>whenspirometry</a:t>
            </a:r>
            <a:r>
              <a:rPr lang="en-US" sz="2800" dirty="0" smtClean="0"/>
              <a:t> is not available or not possible, is </a:t>
            </a:r>
            <a:r>
              <a:rPr lang="en-US" sz="2800" dirty="0"/>
              <a:t>a trial of treatment with short-acting bronchodilators and inhaled </a:t>
            </a:r>
            <a:r>
              <a:rPr lang="en-US" sz="2800" dirty="0" err="1"/>
              <a:t>glucocorticosteroids</a:t>
            </a:r>
            <a:r>
              <a:rPr lang="en-US" sz="2800" dirty="0"/>
              <a:t>. Marked clinical improvement during the treatment and deterioration when treatment is stopped supports a diagnosis of </a:t>
            </a:r>
            <a:r>
              <a:rPr lang="en-US" sz="2800" dirty="0" smtClean="0"/>
              <a:t>asthma</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wipe(left)">
                                      <p:cBhvr>
                                        <p:cTn id="12" dur="5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Common differential diagnoses of asthma in children ≤5 years</a:t>
            </a:r>
          </a:p>
        </p:txBody>
      </p:sp>
      <p:graphicFrame>
        <p:nvGraphicFramePr>
          <p:cNvPr id="3" name="Content Placeholder 3"/>
          <p:cNvGraphicFramePr>
            <a:graphicFrameLocks/>
          </p:cNvGraphicFramePr>
          <p:nvPr>
            <p:extLst/>
          </p:nvPr>
        </p:nvGraphicFramePr>
        <p:xfrm>
          <a:off x="1792518" y="1430333"/>
          <a:ext cx="8586000" cy="4698063"/>
        </p:xfrm>
        <a:graphic>
          <a:graphicData uri="http://schemas.openxmlformats.org/drawingml/2006/table">
            <a:tbl>
              <a:tblPr firstRow="1" bandRow="1">
                <a:tableStyleId>{7E9639D4-E3E2-4D34-9284-5A2195B3D0D7}</a:tableStyleId>
              </a:tblPr>
              <a:tblGrid>
                <a:gridCol w="2646132">
                  <a:extLst>
                    <a:ext uri="{9D8B030D-6E8A-4147-A177-3AD203B41FA5}">
                      <a16:colId xmlns="" xmlns:a16="http://schemas.microsoft.com/office/drawing/2014/main" val="20000"/>
                    </a:ext>
                  </a:extLst>
                </a:gridCol>
                <a:gridCol w="5939868">
                  <a:extLst>
                    <a:ext uri="{9D8B030D-6E8A-4147-A177-3AD203B41FA5}">
                      <a16:colId xmlns="" xmlns:a16="http://schemas.microsoft.com/office/drawing/2014/main" val="20001"/>
                    </a:ext>
                  </a:extLst>
                </a:gridCol>
              </a:tblGrid>
              <a:tr h="420303">
                <a:tc>
                  <a:txBody>
                    <a:bodyPr/>
                    <a:lstStyle/>
                    <a:p>
                      <a:pPr algn="ctr"/>
                      <a:r>
                        <a:rPr lang="en-AU" sz="1800" dirty="0">
                          <a:solidFill>
                            <a:srgbClr val="134679"/>
                          </a:solidFill>
                          <a:latin typeface="Arial" panose="020B0604020202020204" pitchFamily="34" charset="0"/>
                          <a:cs typeface="Arial" panose="020B0604020202020204" pitchFamily="34" charset="0"/>
                        </a:rPr>
                        <a:t>Condition</a:t>
                      </a:r>
                    </a:p>
                  </a:txBody>
                  <a:tcPr marL="89777" marR="89777">
                    <a:lnL w="6350" cap="flat" cmpd="sng" algn="ctr">
                      <a:solidFill>
                        <a:srgbClr val="F79646"/>
                      </a:solidFill>
                      <a:prstDash val="solid"/>
                      <a:round/>
                      <a:headEnd type="none" w="med" len="med"/>
                      <a:tailEnd type="none" w="med" len="med"/>
                    </a:lnL>
                    <a:lnR>
                      <a:noFill/>
                    </a:lnR>
                    <a:lnT w="6350" cap="flat" cmpd="sng" algn="ctr">
                      <a:solidFill>
                        <a:srgbClr val="F7964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9B47B"/>
                    </a:solidFill>
                  </a:tcPr>
                </a:tc>
                <a:tc>
                  <a:txBody>
                    <a:bodyPr/>
                    <a:lstStyle/>
                    <a:p>
                      <a:pPr algn="ctr"/>
                      <a:r>
                        <a:rPr lang="en-AU" sz="1800" dirty="0">
                          <a:solidFill>
                            <a:srgbClr val="134679"/>
                          </a:solidFill>
                          <a:latin typeface="Arial" panose="020B0604020202020204" pitchFamily="34" charset="0"/>
                          <a:cs typeface="Arial" panose="020B0604020202020204" pitchFamily="34" charset="0"/>
                        </a:rPr>
                        <a:t>Typical features</a:t>
                      </a:r>
                    </a:p>
                  </a:txBody>
                  <a:tcPr marL="89777" marR="89777">
                    <a:lnL>
                      <a:noFill/>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9B47B"/>
                    </a:solidFill>
                  </a:tcPr>
                </a:tc>
                <a:extLst>
                  <a:ext uri="{0D108BD9-81ED-4DB2-BD59-A6C34878D82A}">
                    <a16:rowId xmlns="" xmlns:a16="http://schemas.microsoft.com/office/drawing/2014/main" val="10000"/>
                  </a:ext>
                </a:extLst>
              </a:tr>
              <a:tr h="360000">
                <a:tc>
                  <a:txBody>
                    <a:bodyPr/>
                    <a:lstStyle/>
                    <a:p>
                      <a:r>
                        <a:rPr lang="en-AU" sz="1600" kern="1200" baseline="0" dirty="0">
                          <a:solidFill>
                            <a:srgbClr val="134679"/>
                          </a:solidFill>
                          <a:latin typeface="Arial" panose="020B0604020202020204" pitchFamily="34" charset="0"/>
                          <a:ea typeface="+mn-ea"/>
                          <a:cs typeface="Arial" panose="020B0604020202020204" pitchFamily="34" charset="0"/>
                        </a:rPr>
                        <a:t>Recurrent viral respiratory infections</a:t>
                      </a:r>
                    </a:p>
                  </a:txBody>
                  <a:tcPr marL="72000" marR="72000" marT="36000" marB="36000">
                    <a:lnL w="6350" cap="flat" cmpd="sng" algn="ctr">
                      <a:solidFill>
                        <a:srgbClr val="F79646"/>
                      </a:solidFill>
                      <a:prstDash val="solid"/>
                      <a:round/>
                      <a:headEnd type="none" w="med" len="med"/>
                      <a:tailEnd type="none" w="med" len="me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600" kern="1200" baseline="0" dirty="0">
                          <a:solidFill>
                            <a:srgbClr val="134679"/>
                          </a:solidFill>
                          <a:effectLst/>
                          <a:latin typeface="Arial" panose="020B0604020202020204" pitchFamily="34" charset="0"/>
                          <a:ea typeface="+mn-ea"/>
                          <a:cs typeface="Arial" panose="020B0604020202020204" pitchFamily="34" charset="0"/>
                        </a:rPr>
                        <a:t>Mainly cough, runny congested nose for &lt;10 days; wheeze usually mild; no symptoms between infections</a:t>
                      </a:r>
                    </a:p>
                  </a:txBody>
                  <a:tcPr marL="72000" marR="72000" marT="36000" marB="36000">
                    <a:lnL>
                      <a:noFill/>
                    </a:lnL>
                    <a:lnR w="6350" cap="flat" cmpd="sng" algn="ctr">
                      <a:solidFill>
                        <a:srgbClr val="F79646"/>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60000">
                <a:tc>
                  <a:txBody>
                    <a:bodyPr/>
                    <a:lstStyle/>
                    <a:p>
                      <a:r>
                        <a:rPr lang="en-AU" sz="1600" baseline="0" dirty="0">
                          <a:solidFill>
                            <a:srgbClr val="134679"/>
                          </a:solidFill>
                          <a:latin typeface="Arial" panose="020B0604020202020204" pitchFamily="34" charset="0"/>
                          <a:cs typeface="Arial" panose="020B0604020202020204" pitchFamily="34" charset="0"/>
                        </a:rPr>
                        <a:t>Gastroesophageal reflux</a:t>
                      </a:r>
                    </a:p>
                  </a:txBody>
                  <a:tcPr marL="72000" marR="72000" marT="36000" marB="36000">
                    <a:lnL w="6350" cap="flat" cmpd="sng" algn="ctr">
                      <a:solidFill>
                        <a:srgbClr val="F79646"/>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r>
                        <a:rPr lang="en-AU" sz="1600" baseline="0" dirty="0">
                          <a:solidFill>
                            <a:srgbClr val="134679"/>
                          </a:solidFill>
                          <a:latin typeface="Arial" panose="020B0604020202020204" pitchFamily="34" charset="0"/>
                          <a:cs typeface="Arial" panose="020B0604020202020204" pitchFamily="34" charset="0"/>
                        </a:rPr>
                        <a:t>Cough when feeding; recurrent chest infections; vomits easily especially after large feeds; poor response to asthma medications</a:t>
                      </a:r>
                    </a:p>
                  </a:txBody>
                  <a:tcPr marL="72000" marR="72000" marT="36000" marB="36000">
                    <a:lnL>
                      <a:noFill/>
                    </a:lnL>
                    <a:lnR w="6350" cap="flat" cmpd="sng" algn="ctr">
                      <a:solidFill>
                        <a:srgbClr val="F7964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576000">
                <a:tc>
                  <a:txBody>
                    <a:bodyPr/>
                    <a:lstStyle/>
                    <a:p>
                      <a:r>
                        <a:rPr lang="en-AU" sz="1600" baseline="0" dirty="0">
                          <a:solidFill>
                            <a:srgbClr val="134679"/>
                          </a:solidFill>
                          <a:latin typeface="Arial" panose="020B0604020202020204" pitchFamily="34" charset="0"/>
                          <a:cs typeface="Arial" panose="020B0604020202020204" pitchFamily="34" charset="0"/>
                        </a:rPr>
                        <a:t>Foreign body aspiration</a:t>
                      </a:r>
                    </a:p>
                  </a:txBody>
                  <a:tcPr marL="72000" marR="72000" marT="36000" marB="36000">
                    <a:lnL w="6350" cap="flat" cmpd="sng" algn="ctr">
                      <a:solidFill>
                        <a:srgbClr val="F79646"/>
                      </a:solidFill>
                      <a:prstDash val="solid"/>
                      <a:round/>
                      <a:headEnd type="none" w="med" len="med"/>
                      <a:tailEnd type="none" w="med" len="med"/>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r>
                        <a:rPr lang="en-AU" sz="1600" baseline="0" dirty="0">
                          <a:solidFill>
                            <a:srgbClr val="134679"/>
                          </a:solidFill>
                          <a:latin typeface="Arial" panose="020B0604020202020204" pitchFamily="34" charset="0"/>
                          <a:cs typeface="Arial" panose="020B0604020202020204" pitchFamily="34" charset="0"/>
                        </a:rPr>
                        <a:t>Episode of abrupt severe cough and/or stridor during eating or play; recurrent chest infections and cough; focal lung signs</a:t>
                      </a:r>
                    </a:p>
                  </a:txBody>
                  <a:tcPr marL="72000" marR="72000" marT="36000" marB="36000">
                    <a:lnL>
                      <a:noFill/>
                    </a:lnL>
                    <a:lnR w="6350" cap="flat" cmpd="sng" algn="ctr">
                      <a:solidFill>
                        <a:srgbClr val="F79646"/>
                      </a:solid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360000">
                <a:tc>
                  <a:txBody>
                    <a:bodyPr/>
                    <a:lstStyle/>
                    <a:p>
                      <a:r>
                        <a:rPr lang="en-AU" sz="1600" baseline="0" dirty="0" err="1">
                          <a:solidFill>
                            <a:srgbClr val="134679"/>
                          </a:solidFill>
                          <a:latin typeface="Arial" panose="020B0604020202020204" pitchFamily="34" charset="0"/>
                          <a:cs typeface="Arial" panose="020B0604020202020204" pitchFamily="34" charset="0"/>
                        </a:rPr>
                        <a:t>Tracheomalacia</a:t>
                      </a:r>
                      <a:r>
                        <a:rPr lang="en-AU" sz="1600" baseline="0" dirty="0">
                          <a:solidFill>
                            <a:srgbClr val="134679"/>
                          </a:solidFill>
                          <a:latin typeface="Arial" panose="020B0604020202020204" pitchFamily="34" charset="0"/>
                          <a:cs typeface="Arial" panose="020B0604020202020204" pitchFamily="34" charset="0"/>
                        </a:rPr>
                        <a:t> or </a:t>
                      </a:r>
                      <a:r>
                        <a:rPr lang="en-AU" sz="1600" baseline="0" dirty="0" err="1">
                          <a:solidFill>
                            <a:srgbClr val="134679"/>
                          </a:solidFill>
                          <a:latin typeface="Arial" panose="020B0604020202020204" pitchFamily="34" charset="0"/>
                          <a:cs typeface="Arial" panose="020B0604020202020204" pitchFamily="34" charset="0"/>
                        </a:rPr>
                        <a:t>bronchomalacia</a:t>
                      </a:r>
                      <a:endParaRPr lang="en-AU" sz="1600" baseline="0" dirty="0">
                        <a:solidFill>
                          <a:srgbClr val="134679"/>
                        </a:solidFill>
                        <a:latin typeface="Arial" panose="020B0604020202020204" pitchFamily="34" charset="0"/>
                        <a:cs typeface="Arial" panose="020B0604020202020204" pitchFamily="34" charset="0"/>
                      </a:endParaRPr>
                    </a:p>
                  </a:txBody>
                  <a:tcPr marL="72000" marR="72000" marT="36000" marB="36000">
                    <a:lnL w="6350" cap="flat" cmpd="sng" algn="ctr">
                      <a:solidFill>
                        <a:srgbClr val="F79646"/>
                      </a:solidFill>
                      <a:prstDash val="solid"/>
                      <a:round/>
                      <a:headEnd type="none" w="med" len="med"/>
                      <a:tailEnd type="none" w="med" len="med"/>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AU" sz="1600" baseline="0" dirty="0">
                          <a:solidFill>
                            <a:srgbClr val="134679"/>
                          </a:solidFill>
                          <a:effectLst/>
                          <a:latin typeface="Arial" panose="020B0604020202020204" pitchFamily="34" charset="0"/>
                          <a:ea typeface="Times New Roman"/>
                          <a:cs typeface="Arial" panose="020B0604020202020204" pitchFamily="34" charset="0"/>
                        </a:rPr>
                        <a:t>Noisy breathing when crying or eating, or during URTIs; harsh cough; inspiratory or expiratory retraction; symptoms often present since birth; poor response to asthma treatment</a:t>
                      </a:r>
                    </a:p>
                  </a:txBody>
                  <a:tcPr marL="36195" marR="36195" marT="0" marB="0">
                    <a:lnL>
                      <a:noFill/>
                    </a:lnL>
                    <a:lnR w="6350" cap="flat" cmpd="sng" algn="ctr">
                      <a:solidFill>
                        <a:srgbClr val="F79646"/>
                      </a:solid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360000">
                <a:tc>
                  <a:txBody>
                    <a:bodyPr/>
                    <a:lstStyle/>
                    <a:p>
                      <a:r>
                        <a:rPr lang="en-AU" sz="1600" baseline="0" dirty="0">
                          <a:solidFill>
                            <a:srgbClr val="134679"/>
                          </a:solidFill>
                          <a:latin typeface="Arial" panose="020B0604020202020204" pitchFamily="34" charset="0"/>
                          <a:cs typeface="Arial" panose="020B0604020202020204" pitchFamily="34" charset="0"/>
                        </a:rPr>
                        <a:t>Tuberculosis</a:t>
                      </a:r>
                    </a:p>
                  </a:txBody>
                  <a:tcPr marL="72000" marR="72000" marT="36000" marB="36000">
                    <a:lnL w="6350" cap="flat" cmpd="sng" algn="ctr">
                      <a:solidFill>
                        <a:srgbClr val="F79646"/>
                      </a:solidFill>
                      <a:prstDash val="solid"/>
                      <a:round/>
                      <a:headEnd type="none" w="med" len="med"/>
                      <a:tailEnd type="none" w="med" len="med"/>
                    </a:lnL>
                    <a:lnR>
                      <a:noFill/>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600" baseline="0" dirty="0">
                          <a:solidFill>
                            <a:srgbClr val="134679"/>
                          </a:solidFill>
                          <a:latin typeface="Arial" panose="020B0604020202020204" pitchFamily="34" charset="0"/>
                          <a:cs typeface="Arial" panose="020B0604020202020204" pitchFamily="34" charset="0"/>
                        </a:rPr>
                        <a:t>Persistent noisy respirations and cough; fever unresponsive to normal antibiotics; enlarged lymph nodes; poor response to BD or ICS; contact with someone with TB</a:t>
                      </a:r>
                    </a:p>
                  </a:txBody>
                  <a:tcPr marL="72000" marR="72000" marT="36000" marB="36000">
                    <a:lnL>
                      <a:noFill/>
                    </a:lnL>
                    <a:lnR w="6350" cap="flat" cmpd="sng" algn="ctr">
                      <a:solidFill>
                        <a:srgbClr val="F79646"/>
                      </a:solid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60000">
                <a:tc>
                  <a:txBody>
                    <a:bodyPr/>
                    <a:lstStyle/>
                    <a:p>
                      <a:r>
                        <a:rPr lang="en-AU" sz="1600" baseline="0" dirty="0">
                          <a:solidFill>
                            <a:srgbClr val="134679"/>
                          </a:solidFill>
                          <a:latin typeface="Arial" panose="020B0604020202020204" pitchFamily="34" charset="0"/>
                          <a:cs typeface="Arial" panose="020B0604020202020204" pitchFamily="34" charset="0"/>
                        </a:rPr>
                        <a:t>Congenital heart disease</a:t>
                      </a:r>
                    </a:p>
                  </a:txBody>
                  <a:tcPr marL="72000" marR="72000" marT="36000" marB="36000">
                    <a:lnL w="6350" cap="flat" cmpd="sng" algn="ctr">
                      <a:solidFill>
                        <a:srgbClr val="F79646"/>
                      </a:solidFill>
                      <a:prstDash val="solid"/>
                      <a:round/>
                      <a:headEnd type="none" w="med" len="med"/>
                      <a:tailEnd type="none" w="med" len="med"/>
                    </a:lnL>
                    <a:lnR>
                      <a:noFill/>
                    </a:lnR>
                    <a:lnT w="12700" cap="flat" cmpd="sng" algn="ctr">
                      <a:noFill/>
                      <a:prstDash val="sysDot"/>
                      <a:round/>
                      <a:headEnd type="none" w="med" len="med"/>
                      <a:tailEnd type="none" w="med" len="me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600" baseline="0" dirty="0">
                          <a:solidFill>
                            <a:srgbClr val="134679"/>
                          </a:solidFill>
                          <a:latin typeface="Arial" panose="020B0604020202020204" pitchFamily="34" charset="0"/>
                          <a:cs typeface="Arial" panose="020B0604020202020204" pitchFamily="34" charset="0"/>
                        </a:rPr>
                        <a:t>Cardiac murmur; cyanosis when eating; failure to thrive; tachycardia; </a:t>
                      </a:r>
                      <a:r>
                        <a:rPr lang="en-AU" sz="1600" baseline="0" dirty="0" err="1">
                          <a:solidFill>
                            <a:srgbClr val="134679"/>
                          </a:solidFill>
                          <a:latin typeface="Arial" panose="020B0604020202020204" pitchFamily="34" charset="0"/>
                          <a:cs typeface="Arial" panose="020B0604020202020204" pitchFamily="34" charset="0"/>
                        </a:rPr>
                        <a:t>tachypnea</a:t>
                      </a:r>
                      <a:r>
                        <a:rPr lang="en-AU" sz="1600" baseline="0" dirty="0">
                          <a:solidFill>
                            <a:srgbClr val="134679"/>
                          </a:solidFill>
                          <a:latin typeface="Arial" panose="020B0604020202020204" pitchFamily="34" charset="0"/>
                          <a:cs typeface="Arial" panose="020B0604020202020204" pitchFamily="34" charset="0"/>
                        </a:rPr>
                        <a:t> or hepatomegaly; poor response to asthma medications</a:t>
                      </a:r>
                    </a:p>
                  </a:txBody>
                  <a:tcPr marL="72000" marR="72000" marT="36000" marB="36000">
                    <a:lnL>
                      <a:noFill/>
                    </a:lnL>
                    <a:lnR w="6350" cap="flat" cmpd="sng" algn="ctr">
                      <a:solidFill>
                        <a:srgbClr val="F79646"/>
                      </a:solidFill>
                      <a:prstDash val="solid"/>
                      <a:round/>
                      <a:headEnd type="none" w="med" len="med"/>
                      <a:tailEnd type="none" w="med" len="med"/>
                    </a:lnR>
                    <a:lnT w="12700" cap="flat" cmpd="sng" algn="ctr">
                      <a:noFill/>
                      <a:prstDash val="sysDot"/>
                      <a:round/>
                      <a:headEnd type="none" w="med" len="med"/>
                      <a:tailEnd type="none" w="med" len="me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bl>
          </a:graphicData>
        </a:graphic>
      </p:graphicFrame>
      <p:sp>
        <p:nvSpPr>
          <p:cNvPr id="4" name="TextBox 3"/>
          <p:cNvSpPr txBox="1"/>
          <p:nvPr/>
        </p:nvSpPr>
        <p:spPr>
          <a:xfrm>
            <a:off x="1680038" y="6673555"/>
            <a:ext cx="2311391" cy="184666"/>
          </a:xfrm>
          <a:prstGeom prst="rect">
            <a:avLst/>
          </a:prstGeom>
          <a:noFill/>
        </p:spPr>
        <p:txBody>
          <a:bodyPr wrap="square" tIns="0" bIns="0" rtlCol="0" anchor="ctr" anchorCtr="0">
            <a:spAutoFit/>
          </a:bodyPr>
          <a:lstStyle/>
          <a:p>
            <a:r>
              <a:rPr lang="en-AU" sz="1200" i="1" dirty="0">
                <a:solidFill>
                  <a:prstClr val="white"/>
                </a:solidFill>
                <a:cs typeface="Arial" panose="020B0604020202020204" pitchFamily="34" charset="0"/>
              </a:rPr>
              <a:t>GINA 2014, Box 6-3 (1/2)</a:t>
            </a:r>
          </a:p>
        </p:txBody>
      </p:sp>
    </p:spTree>
    <p:extLst>
      <p:ext uri="{BB962C8B-B14F-4D97-AF65-F5344CB8AC3E}">
        <p14:creationId xmlns:p14="http://schemas.microsoft.com/office/powerpoint/2010/main" val="34027539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Common differential diagnoses of asthma in children ≤5 years (continued)</a:t>
            </a:r>
          </a:p>
        </p:txBody>
      </p:sp>
      <p:graphicFrame>
        <p:nvGraphicFramePr>
          <p:cNvPr id="4" name="Content Placeholder 3"/>
          <p:cNvGraphicFramePr>
            <a:graphicFrameLocks/>
          </p:cNvGraphicFramePr>
          <p:nvPr>
            <p:extLst/>
          </p:nvPr>
        </p:nvGraphicFramePr>
        <p:xfrm>
          <a:off x="1792518" y="1430333"/>
          <a:ext cx="8586000" cy="3650703"/>
        </p:xfrm>
        <a:graphic>
          <a:graphicData uri="http://schemas.openxmlformats.org/drawingml/2006/table">
            <a:tbl>
              <a:tblPr firstRow="1" bandRow="1">
                <a:tableStyleId>{7E9639D4-E3E2-4D34-9284-5A2195B3D0D7}</a:tableStyleId>
              </a:tblPr>
              <a:tblGrid>
                <a:gridCol w="2646000">
                  <a:extLst>
                    <a:ext uri="{9D8B030D-6E8A-4147-A177-3AD203B41FA5}">
                      <a16:colId xmlns="" xmlns:a16="http://schemas.microsoft.com/office/drawing/2014/main" val="20000"/>
                    </a:ext>
                  </a:extLst>
                </a:gridCol>
                <a:gridCol w="5940000">
                  <a:extLst>
                    <a:ext uri="{9D8B030D-6E8A-4147-A177-3AD203B41FA5}">
                      <a16:colId xmlns="" xmlns:a16="http://schemas.microsoft.com/office/drawing/2014/main" val="20001"/>
                    </a:ext>
                  </a:extLst>
                </a:gridCol>
              </a:tblGrid>
              <a:tr h="420303">
                <a:tc>
                  <a:txBody>
                    <a:bodyPr/>
                    <a:lstStyle/>
                    <a:p>
                      <a:pPr algn="ctr"/>
                      <a:r>
                        <a:rPr lang="en-AU" sz="1800" dirty="0">
                          <a:solidFill>
                            <a:srgbClr val="134679"/>
                          </a:solidFill>
                          <a:latin typeface="Arial" panose="020B0604020202020204" pitchFamily="34" charset="0"/>
                          <a:cs typeface="Arial" panose="020B0604020202020204" pitchFamily="34" charset="0"/>
                        </a:rPr>
                        <a:t>Condition</a:t>
                      </a:r>
                    </a:p>
                  </a:txBody>
                  <a:tcPr marL="89777" marR="89777">
                    <a:lnL w="6350" cap="flat" cmpd="sng" algn="ctr">
                      <a:solidFill>
                        <a:srgbClr val="F79646"/>
                      </a:solidFill>
                      <a:prstDash val="solid"/>
                      <a:round/>
                      <a:headEnd type="none" w="med" len="med"/>
                      <a:tailEnd type="none" w="med" len="med"/>
                    </a:lnL>
                    <a:lnR>
                      <a:noFill/>
                    </a:lnR>
                    <a:lnT w="6350" cap="flat" cmpd="sng" algn="ctr">
                      <a:solidFill>
                        <a:srgbClr val="F7964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9B47B"/>
                    </a:solidFill>
                  </a:tcPr>
                </a:tc>
                <a:tc>
                  <a:txBody>
                    <a:bodyPr/>
                    <a:lstStyle/>
                    <a:p>
                      <a:pPr algn="ctr"/>
                      <a:r>
                        <a:rPr lang="en-AU" sz="1800" dirty="0">
                          <a:solidFill>
                            <a:srgbClr val="134679"/>
                          </a:solidFill>
                          <a:latin typeface="Arial" panose="020B0604020202020204" pitchFamily="34" charset="0"/>
                          <a:cs typeface="Arial" panose="020B0604020202020204" pitchFamily="34" charset="0"/>
                        </a:rPr>
                        <a:t>Typical features</a:t>
                      </a:r>
                    </a:p>
                  </a:txBody>
                  <a:tcPr marL="89777" marR="89777">
                    <a:lnL>
                      <a:noFill/>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9B47B"/>
                    </a:solidFill>
                  </a:tcPr>
                </a:tc>
                <a:extLst>
                  <a:ext uri="{0D108BD9-81ED-4DB2-BD59-A6C34878D82A}">
                    <a16:rowId xmlns="" xmlns:a16="http://schemas.microsoft.com/office/drawing/2014/main" val="10000"/>
                  </a:ext>
                </a:extLst>
              </a:tr>
              <a:tr h="360000">
                <a:tc>
                  <a:txBody>
                    <a:bodyPr/>
                    <a:lstStyle/>
                    <a:p>
                      <a:r>
                        <a:rPr lang="en-AU" sz="1600" kern="1200" baseline="0" dirty="0">
                          <a:solidFill>
                            <a:srgbClr val="134679"/>
                          </a:solidFill>
                          <a:latin typeface="Arial" panose="020B0604020202020204" pitchFamily="34" charset="0"/>
                          <a:ea typeface="+mn-ea"/>
                          <a:cs typeface="Arial" panose="020B0604020202020204" pitchFamily="34" charset="0"/>
                        </a:rPr>
                        <a:t>Cystic fibrosis</a:t>
                      </a:r>
                    </a:p>
                  </a:txBody>
                  <a:tcPr marL="72000" marR="72000" marT="36000" marB="36000">
                    <a:lnL w="6350" cap="flat" cmpd="sng" algn="ctr">
                      <a:solidFill>
                        <a:srgbClr val="F79646"/>
                      </a:solidFill>
                      <a:prstDash val="solid"/>
                      <a:round/>
                      <a:headEnd type="none" w="med" len="med"/>
                      <a:tailEnd type="none" w="med" len="me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600" kern="1200" baseline="0" dirty="0">
                          <a:solidFill>
                            <a:srgbClr val="134679"/>
                          </a:solidFill>
                          <a:effectLst/>
                          <a:latin typeface="Arial" panose="020B0604020202020204" pitchFamily="34" charset="0"/>
                          <a:ea typeface="+mn-ea"/>
                          <a:cs typeface="Arial" panose="020B0604020202020204" pitchFamily="34" charset="0"/>
                        </a:rPr>
                        <a:t>Cough starting shortly after birth; recurrent chest infections; failure to thrive (malabsorption); loose greasy bulky stools</a:t>
                      </a:r>
                    </a:p>
                  </a:txBody>
                  <a:tcPr marL="72000" marR="72000" marT="36000" marB="36000">
                    <a:lnL>
                      <a:noFill/>
                    </a:lnL>
                    <a:lnR w="6350" cap="flat" cmpd="sng" algn="ctr">
                      <a:solidFill>
                        <a:srgbClr val="F79646"/>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60000">
                <a:tc>
                  <a:txBody>
                    <a:bodyPr/>
                    <a:lstStyle/>
                    <a:p>
                      <a:r>
                        <a:rPr lang="en-AU" sz="1600" baseline="0" dirty="0">
                          <a:solidFill>
                            <a:srgbClr val="134679"/>
                          </a:solidFill>
                          <a:latin typeface="Arial" panose="020B0604020202020204" pitchFamily="34" charset="0"/>
                          <a:cs typeface="Arial" panose="020B0604020202020204" pitchFamily="34" charset="0"/>
                        </a:rPr>
                        <a:t>Primary ciliary dyskinesia</a:t>
                      </a:r>
                    </a:p>
                  </a:txBody>
                  <a:tcPr marL="72000" marR="72000" marT="36000" marB="36000">
                    <a:lnL w="6350" cap="flat" cmpd="sng" algn="ctr">
                      <a:solidFill>
                        <a:srgbClr val="F79646"/>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r>
                        <a:rPr lang="en-AU" sz="1600" baseline="0" dirty="0">
                          <a:solidFill>
                            <a:srgbClr val="134679"/>
                          </a:solidFill>
                          <a:latin typeface="Arial" panose="020B0604020202020204" pitchFamily="34" charset="0"/>
                          <a:cs typeface="Arial" panose="020B0604020202020204" pitchFamily="34" charset="0"/>
                        </a:rPr>
                        <a:t>Cough and recurrent mild chest infections; chronic ear infections and purulent nasal discharge; poor response to asthma medications; </a:t>
                      </a:r>
                      <a:r>
                        <a:rPr lang="en-AU" sz="1600" baseline="0" dirty="0" err="1">
                          <a:solidFill>
                            <a:srgbClr val="134679"/>
                          </a:solidFill>
                          <a:latin typeface="Arial" panose="020B0604020202020204" pitchFamily="34" charset="0"/>
                          <a:cs typeface="Arial" panose="020B0604020202020204" pitchFamily="34" charset="0"/>
                        </a:rPr>
                        <a:t>situs</a:t>
                      </a:r>
                      <a:r>
                        <a:rPr lang="en-AU" sz="1600" baseline="0" dirty="0">
                          <a:solidFill>
                            <a:srgbClr val="134679"/>
                          </a:solidFill>
                          <a:latin typeface="Arial" panose="020B0604020202020204" pitchFamily="34" charset="0"/>
                          <a:cs typeface="Arial" panose="020B0604020202020204" pitchFamily="34" charset="0"/>
                        </a:rPr>
                        <a:t> </a:t>
                      </a:r>
                      <a:r>
                        <a:rPr lang="en-AU" sz="1600" baseline="0" dirty="0" err="1">
                          <a:solidFill>
                            <a:srgbClr val="134679"/>
                          </a:solidFill>
                          <a:latin typeface="Arial" panose="020B0604020202020204" pitchFamily="34" charset="0"/>
                          <a:cs typeface="Arial" panose="020B0604020202020204" pitchFamily="34" charset="0"/>
                        </a:rPr>
                        <a:t>inversus</a:t>
                      </a:r>
                      <a:r>
                        <a:rPr lang="en-AU" sz="1600" baseline="0" dirty="0">
                          <a:solidFill>
                            <a:srgbClr val="134679"/>
                          </a:solidFill>
                          <a:latin typeface="Arial" panose="020B0604020202020204" pitchFamily="34" charset="0"/>
                          <a:cs typeface="Arial" panose="020B0604020202020204" pitchFamily="34" charset="0"/>
                        </a:rPr>
                        <a:t> (in ~50% children with this condition)</a:t>
                      </a:r>
                    </a:p>
                  </a:txBody>
                  <a:tcPr marL="72000" marR="72000" marT="36000" marB="36000">
                    <a:lnL>
                      <a:noFill/>
                    </a:lnL>
                    <a:lnR w="6350" cap="flat" cmpd="sng" algn="ctr">
                      <a:solidFill>
                        <a:srgbClr val="F7964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576000">
                <a:tc>
                  <a:txBody>
                    <a:bodyPr/>
                    <a:lstStyle/>
                    <a:p>
                      <a:r>
                        <a:rPr lang="en-AU" sz="1600" baseline="0" dirty="0">
                          <a:solidFill>
                            <a:srgbClr val="134679"/>
                          </a:solidFill>
                          <a:latin typeface="Arial" panose="020B0604020202020204" pitchFamily="34" charset="0"/>
                          <a:cs typeface="Arial" panose="020B0604020202020204" pitchFamily="34" charset="0"/>
                        </a:rPr>
                        <a:t>Vascular ring</a:t>
                      </a:r>
                    </a:p>
                  </a:txBody>
                  <a:tcPr marL="72000" marR="72000" marT="36000" marB="36000">
                    <a:lnL w="6350" cap="flat" cmpd="sng" algn="ctr">
                      <a:solidFill>
                        <a:srgbClr val="F79646"/>
                      </a:solidFill>
                      <a:prstDash val="solid"/>
                      <a:round/>
                      <a:headEnd type="none" w="med" len="med"/>
                      <a:tailEnd type="none" w="med" len="med"/>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r>
                        <a:rPr lang="en-AU" sz="1600" baseline="0" dirty="0">
                          <a:solidFill>
                            <a:srgbClr val="134679"/>
                          </a:solidFill>
                          <a:latin typeface="Arial" panose="020B0604020202020204" pitchFamily="34" charset="0"/>
                          <a:cs typeface="Arial" panose="020B0604020202020204" pitchFamily="34" charset="0"/>
                        </a:rPr>
                        <a:t>Respirations often persistently noisy; poor response to asthma medications</a:t>
                      </a:r>
                    </a:p>
                  </a:txBody>
                  <a:tcPr marL="72000" marR="72000" marT="36000" marB="36000">
                    <a:lnL>
                      <a:noFill/>
                    </a:lnL>
                    <a:lnR w="6350" cap="flat" cmpd="sng" algn="ctr">
                      <a:solidFill>
                        <a:srgbClr val="F79646"/>
                      </a:solid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360000">
                <a:tc>
                  <a:txBody>
                    <a:bodyPr/>
                    <a:lstStyle/>
                    <a:p>
                      <a:r>
                        <a:rPr lang="en-AU" sz="1600" baseline="0" dirty="0">
                          <a:solidFill>
                            <a:srgbClr val="134679"/>
                          </a:solidFill>
                          <a:latin typeface="Arial" panose="020B0604020202020204" pitchFamily="34" charset="0"/>
                          <a:cs typeface="Arial" panose="020B0604020202020204" pitchFamily="34" charset="0"/>
                        </a:rPr>
                        <a:t>Bronchopulmonary dysplasia</a:t>
                      </a:r>
                    </a:p>
                  </a:txBody>
                  <a:tcPr marL="72000" marR="72000" marT="36000" marB="36000">
                    <a:lnL w="6350" cap="flat" cmpd="sng" algn="ctr">
                      <a:solidFill>
                        <a:srgbClr val="F79646"/>
                      </a:solidFill>
                      <a:prstDash val="solid"/>
                      <a:round/>
                      <a:headEnd type="none" w="med" len="med"/>
                      <a:tailEnd type="none" w="med" len="med"/>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AU" sz="1600" baseline="0" dirty="0">
                          <a:solidFill>
                            <a:srgbClr val="134679"/>
                          </a:solidFill>
                          <a:effectLst/>
                          <a:latin typeface="Arial" panose="020B0604020202020204" pitchFamily="34" charset="0"/>
                          <a:ea typeface="Times New Roman"/>
                          <a:cs typeface="Arial" panose="020B0604020202020204" pitchFamily="34" charset="0"/>
                        </a:rPr>
                        <a:t>Infant born prematurely; very low birth weight; needed prolonged mechanical ventilation or supplemental oxygen; difficulty with breathing present from birth</a:t>
                      </a:r>
                    </a:p>
                  </a:txBody>
                  <a:tcPr marL="36195" marR="36195" marT="0" marB="0">
                    <a:lnL>
                      <a:noFill/>
                    </a:lnL>
                    <a:lnR w="6350" cap="flat" cmpd="sng" algn="ctr">
                      <a:solidFill>
                        <a:srgbClr val="F79646"/>
                      </a:solid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360000">
                <a:tc>
                  <a:txBody>
                    <a:bodyPr/>
                    <a:lstStyle/>
                    <a:p>
                      <a:r>
                        <a:rPr lang="en-AU" sz="1600" baseline="0" dirty="0">
                          <a:solidFill>
                            <a:srgbClr val="134679"/>
                          </a:solidFill>
                          <a:latin typeface="Arial" panose="020B0604020202020204" pitchFamily="34" charset="0"/>
                          <a:cs typeface="Arial" panose="020B0604020202020204" pitchFamily="34" charset="0"/>
                        </a:rPr>
                        <a:t>Immune deficiency</a:t>
                      </a:r>
                    </a:p>
                  </a:txBody>
                  <a:tcPr marL="72000" marR="72000" marT="36000" marB="36000">
                    <a:lnL w="6350" cap="flat" cmpd="sng" algn="ctr">
                      <a:solidFill>
                        <a:srgbClr val="F79646"/>
                      </a:solidFill>
                      <a:prstDash val="solid"/>
                      <a:round/>
                      <a:headEnd type="none" w="med" len="med"/>
                      <a:tailEnd type="none" w="med" len="med"/>
                    </a:lnL>
                    <a:lnR>
                      <a:noFill/>
                    </a:lnR>
                    <a:lnT w="12700" cap="flat" cmpd="sng" algn="ctr">
                      <a:noFill/>
                      <a:prstDash val="sysDot"/>
                      <a:round/>
                      <a:headEnd type="none" w="med" len="med"/>
                      <a:tailEnd type="none" w="med" len="me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600" baseline="0" dirty="0">
                          <a:solidFill>
                            <a:srgbClr val="134679"/>
                          </a:solidFill>
                          <a:latin typeface="Arial" panose="020B0604020202020204" pitchFamily="34" charset="0"/>
                          <a:cs typeface="Arial" panose="020B0604020202020204" pitchFamily="34" charset="0"/>
                        </a:rPr>
                        <a:t>Recurrent fever and infections (including non-respiratory); failure to thrive</a:t>
                      </a:r>
                    </a:p>
                  </a:txBody>
                  <a:tcPr marL="72000" marR="72000" marT="36000" marB="36000">
                    <a:lnL>
                      <a:noFill/>
                    </a:lnL>
                    <a:lnR w="6350" cap="flat" cmpd="sng" algn="ctr">
                      <a:solidFill>
                        <a:srgbClr val="F79646"/>
                      </a:solidFill>
                      <a:prstDash val="solid"/>
                      <a:round/>
                      <a:headEnd type="none" w="med" len="med"/>
                      <a:tailEnd type="none" w="med" len="med"/>
                    </a:lnR>
                    <a:lnT w="12700" cap="flat" cmpd="sng" algn="ctr">
                      <a:noFill/>
                      <a:prstDash val="sysDot"/>
                      <a:round/>
                      <a:headEnd type="none" w="med" len="med"/>
                      <a:tailEnd type="none" w="med" len="me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bl>
          </a:graphicData>
        </a:graphic>
      </p:graphicFrame>
      <p:sp>
        <p:nvSpPr>
          <p:cNvPr id="6" name="TextBox 5"/>
          <p:cNvSpPr txBox="1"/>
          <p:nvPr/>
        </p:nvSpPr>
        <p:spPr>
          <a:xfrm>
            <a:off x="1680038" y="6673555"/>
            <a:ext cx="2108191" cy="184666"/>
          </a:xfrm>
          <a:prstGeom prst="rect">
            <a:avLst/>
          </a:prstGeom>
          <a:noFill/>
        </p:spPr>
        <p:txBody>
          <a:bodyPr wrap="square" tIns="0" bIns="0" rtlCol="0" anchor="ctr" anchorCtr="0">
            <a:spAutoFit/>
          </a:bodyPr>
          <a:lstStyle/>
          <a:p>
            <a:r>
              <a:rPr lang="en-AU" sz="1200" i="1" dirty="0">
                <a:solidFill>
                  <a:prstClr val="white"/>
                </a:solidFill>
                <a:cs typeface="Arial" panose="020B0604020202020204" pitchFamily="34" charset="0"/>
              </a:rPr>
              <a:t>GINA 2014, Box 6-3 (2/2)</a:t>
            </a:r>
          </a:p>
        </p:txBody>
      </p:sp>
    </p:spTree>
    <p:extLst>
      <p:ext uri="{BB962C8B-B14F-4D97-AF65-F5344CB8AC3E}">
        <p14:creationId xmlns:p14="http://schemas.microsoft.com/office/powerpoint/2010/main" val="768004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en-US" sz="6000" dirty="0">
                <a:solidFill>
                  <a:srgbClr val="C00000"/>
                </a:solidFill>
              </a:rPr>
              <a:t>Management</a:t>
            </a:r>
          </a:p>
        </p:txBody>
      </p:sp>
      <p:sp>
        <p:nvSpPr>
          <p:cNvPr id="2" name="Text Placeholder 1"/>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AU" sz="2400" dirty="0"/>
              <a:t>The long-term goals of asthma management are</a:t>
            </a:r>
          </a:p>
          <a:p>
            <a:pPr marL="857250" lvl="1" indent="-457200">
              <a:buFont typeface="+mj-lt"/>
              <a:buAutoNum type="arabicPeriod"/>
            </a:pPr>
            <a:r>
              <a:rPr lang="en-AU" sz="2000" b="1" dirty="0"/>
              <a:t>Symptom control</a:t>
            </a:r>
            <a:r>
              <a:rPr lang="en-AU" sz="2000" dirty="0"/>
              <a:t>: to achieve good control of symptoms and maintain normal activity levels</a:t>
            </a:r>
          </a:p>
          <a:p>
            <a:pPr marL="857250" lvl="1" indent="-457200">
              <a:buFont typeface="+mj-lt"/>
              <a:buAutoNum type="arabicPeriod"/>
            </a:pPr>
            <a:r>
              <a:rPr lang="en-AU" sz="2000" b="1" dirty="0"/>
              <a:t>Risk reduction</a:t>
            </a:r>
            <a:r>
              <a:rPr lang="en-AU" sz="2000" dirty="0"/>
              <a:t>: to minimize future risk of exacerbations, fixed airflow limitation and medication side-effects</a:t>
            </a:r>
          </a:p>
          <a:p>
            <a:r>
              <a:rPr lang="en-AU" sz="2400" dirty="0"/>
              <a:t>Achieving these goals requires a partnership between patient and their health care providers</a:t>
            </a:r>
          </a:p>
          <a:p>
            <a:pPr lvl="1"/>
            <a:r>
              <a:rPr lang="en-AU" sz="2000" dirty="0"/>
              <a:t>Ask the patient about their own goals regarding their asthma</a:t>
            </a:r>
          </a:p>
          <a:p>
            <a:pPr lvl="1"/>
            <a:r>
              <a:rPr lang="en-AU" sz="2000" dirty="0"/>
              <a:t>Good communication strategies are essential</a:t>
            </a:r>
          </a:p>
        </p:txBody>
      </p:sp>
      <p:sp>
        <p:nvSpPr>
          <p:cNvPr id="2" name="Title 1"/>
          <p:cNvSpPr>
            <a:spLocks noGrp="1"/>
          </p:cNvSpPr>
          <p:nvPr>
            <p:ph type="title"/>
          </p:nvPr>
        </p:nvSpPr>
        <p:spPr>
          <a:xfrm>
            <a:off x="581192" y="702156"/>
            <a:ext cx="11029616" cy="802794"/>
          </a:xfrm>
        </p:spPr>
        <p:txBody>
          <a:bodyPr/>
          <a:lstStyle/>
          <a:p>
            <a:r>
              <a:rPr lang="en-AU" dirty="0"/>
              <a:t>Goals of asthma management</a:t>
            </a:r>
          </a:p>
        </p:txBody>
      </p:sp>
      <p:sp>
        <p:nvSpPr>
          <p:cNvPr id="5" name="TextBox 4"/>
          <p:cNvSpPr txBox="1"/>
          <p:nvPr/>
        </p:nvSpPr>
        <p:spPr>
          <a:xfrm>
            <a:off x="1683654" y="6623999"/>
            <a:ext cx="2046514" cy="276999"/>
          </a:xfrm>
          <a:prstGeom prst="rect">
            <a:avLst/>
          </a:prstGeom>
          <a:noFill/>
        </p:spPr>
        <p:txBody>
          <a:bodyPr wrap="square" rtlCol="0">
            <a:spAutoFit/>
          </a:bodyPr>
          <a:lstStyle/>
          <a:p>
            <a:r>
              <a:rPr lang="en-AU" sz="1200" i="1" dirty="0">
                <a:solidFill>
                  <a:prstClr val="white"/>
                </a:solidFill>
                <a:latin typeface="Arial"/>
              </a:rPr>
              <a:t>GINA 2014</a:t>
            </a:r>
          </a:p>
        </p:txBody>
      </p:sp>
    </p:spTree>
    <p:extLst>
      <p:ext uri="{BB962C8B-B14F-4D97-AF65-F5344CB8AC3E}">
        <p14:creationId xmlns:p14="http://schemas.microsoft.com/office/powerpoint/2010/main" val="316144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global"/>
          <p:cNvPicPr>
            <a:picLocks noChangeAspect="1" noChangeArrowheads="1"/>
          </p:cNvPicPr>
          <p:nvPr/>
        </p:nvPicPr>
        <p:blipFill>
          <a:blip r:embed="rId3" cstate="print"/>
          <a:srcRect/>
          <a:stretch>
            <a:fillRect/>
          </a:stretch>
        </p:blipFill>
        <p:spPr bwMode="auto">
          <a:xfrm>
            <a:off x="1785938" y="152400"/>
            <a:ext cx="1109662" cy="1143000"/>
          </a:xfrm>
          <a:prstGeom prst="rect">
            <a:avLst/>
          </a:prstGeom>
          <a:noFill/>
        </p:spPr>
      </p:pic>
      <p:sp>
        <p:nvSpPr>
          <p:cNvPr id="26627" name="Text Box 3"/>
          <p:cNvSpPr txBox="1">
            <a:spLocks noChangeArrowheads="1"/>
          </p:cNvSpPr>
          <p:nvPr/>
        </p:nvSpPr>
        <p:spPr bwMode="auto">
          <a:xfrm>
            <a:off x="3048000" y="707231"/>
            <a:ext cx="6934200" cy="611188"/>
          </a:xfrm>
          <a:prstGeom prst="rect">
            <a:avLst/>
          </a:prstGeom>
          <a:noFill/>
          <a:ln w="12700">
            <a:noFill/>
            <a:miter lim="800000"/>
            <a:headEnd/>
            <a:tailEnd/>
          </a:ln>
          <a:effectLst/>
        </p:spPr>
        <p:txBody>
          <a:bodyPr lIns="90487" tIns="44450" rIns="90487" bIns="44450">
            <a:spAutoFit/>
          </a:bodyPr>
          <a:lstStyle/>
          <a:p>
            <a:pPr eaLnBrk="0" hangingPunct="0">
              <a:lnSpc>
                <a:spcPct val="90000"/>
              </a:lnSpc>
              <a:spcBef>
                <a:spcPct val="50000"/>
              </a:spcBef>
            </a:pPr>
            <a:r>
              <a:rPr lang="en-US" sz="3800" b="1" dirty="0">
                <a:solidFill>
                  <a:srgbClr val="C00000"/>
                </a:solidFill>
                <a:latin typeface="Tahoma" pitchFamily="34" charset="0"/>
              </a:rPr>
              <a:t>Clinical Control of Asthma</a:t>
            </a:r>
          </a:p>
        </p:txBody>
      </p:sp>
      <p:sp>
        <p:nvSpPr>
          <p:cNvPr id="26628" name="Text Box 4"/>
          <p:cNvSpPr txBox="1">
            <a:spLocks noChangeArrowheads="1"/>
          </p:cNvSpPr>
          <p:nvPr/>
        </p:nvSpPr>
        <p:spPr bwMode="auto">
          <a:xfrm>
            <a:off x="1847851" y="1628775"/>
            <a:ext cx="8640763" cy="4349396"/>
          </a:xfrm>
          <a:prstGeom prst="rect">
            <a:avLst/>
          </a:prstGeom>
          <a:noFill/>
          <a:ln w="12700">
            <a:noFill/>
            <a:miter lim="800000"/>
            <a:headEnd/>
            <a:tailEnd/>
          </a:ln>
          <a:effectLst/>
        </p:spPr>
        <p:txBody>
          <a:bodyPr lIns="90487" tIns="44450" rIns="90487" bIns="44450">
            <a:spAutoFit/>
          </a:bodyPr>
          <a:lstStyle/>
          <a:p>
            <a:pPr eaLnBrk="0" hangingPunct="0">
              <a:lnSpc>
                <a:spcPct val="90000"/>
              </a:lnSpc>
              <a:spcBef>
                <a:spcPct val="50000"/>
              </a:spcBef>
              <a:buClr>
                <a:srgbClr val="FFFF00"/>
              </a:buClr>
              <a:buFont typeface="Wingdings" pitchFamily="2" charset="2"/>
              <a:buChar char="§"/>
            </a:pPr>
            <a:r>
              <a:rPr lang="en-US" sz="2800" dirty="0">
                <a:solidFill>
                  <a:schemeClr val="bg1"/>
                </a:solidFill>
                <a:latin typeface="Tahoma" pitchFamily="34" charset="0"/>
              </a:rPr>
              <a:t> </a:t>
            </a:r>
            <a:r>
              <a:rPr lang="en-US" sz="3200" dirty="0">
                <a:latin typeface="Tahoma" pitchFamily="34" charset="0"/>
              </a:rPr>
              <a:t>No (or minimal)* daytime symptoms</a:t>
            </a:r>
          </a:p>
          <a:p>
            <a:pPr eaLnBrk="0" hangingPunct="0">
              <a:lnSpc>
                <a:spcPct val="90000"/>
              </a:lnSpc>
              <a:spcBef>
                <a:spcPct val="50000"/>
              </a:spcBef>
              <a:buClr>
                <a:srgbClr val="FFFF00"/>
              </a:buClr>
              <a:buFont typeface="Wingdings" pitchFamily="2" charset="2"/>
              <a:buChar char="§"/>
            </a:pPr>
            <a:r>
              <a:rPr lang="en-US" sz="3200" dirty="0">
                <a:latin typeface="Tahoma" pitchFamily="34" charset="0"/>
              </a:rPr>
              <a:t> No limitations of activity</a:t>
            </a:r>
          </a:p>
          <a:p>
            <a:pPr eaLnBrk="0" hangingPunct="0">
              <a:lnSpc>
                <a:spcPct val="90000"/>
              </a:lnSpc>
              <a:spcBef>
                <a:spcPct val="50000"/>
              </a:spcBef>
              <a:buClr>
                <a:srgbClr val="FFFF00"/>
              </a:buClr>
              <a:buFont typeface="Wingdings" pitchFamily="2" charset="2"/>
              <a:buChar char="§"/>
            </a:pPr>
            <a:r>
              <a:rPr lang="en-US" sz="3200" dirty="0">
                <a:latin typeface="Tahoma" pitchFamily="34" charset="0"/>
              </a:rPr>
              <a:t> No nocturnal symptoms</a:t>
            </a:r>
          </a:p>
          <a:p>
            <a:pPr eaLnBrk="0" hangingPunct="0">
              <a:lnSpc>
                <a:spcPct val="90000"/>
              </a:lnSpc>
              <a:spcBef>
                <a:spcPct val="50000"/>
              </a:spcBef>
              <a:buClr>
                <a:srgbClr val="FFFF00"/>
              </a:buClr>
              <a:buFont typeface="Wingdings" pitchFamily="2" charset="2"/>
              <a:buChar char="§"/>
            </a:pPr>
            <a:r>
              <a:rPr lang="en-US" sz="3200" dirty="0">
                <a:latin typeface="Tahoma" pitchFamily="34" charset="0"/>
              </a:rPr>
              <a:t> No (or minimal)* need for rescue medication</a:t>
            </a:r>
          </a:p>
          <a:p>
            <a:pPr eaLnBrk="0" hangingPunct="0">
              <a:lnSpc>
                <a:spcPct val="90000"/>
              </a:lnSpc>
              <a:spcBef>
                <a:spcPct val="50000"/>
              </a:spcBef>
              <a:buClr>
                <a:srgbClr val="FFFF00"/>
              </a:buClr>
              <a:buFont typeface="Wingdings" pitchFamily="2" charset="2"/>
              <a:buChar char="§"/>
            </a:pPr>
            <a:r>
              <a:rPr lang="en-US" sz="3200" dirty="0">
                <a:latin typeface="Tahoma" pitchFamily="34" charset="0"/>
              </a:rPr>
              <a:t> Normal lung function</a:t>
            </a:r>
          </a:p>
          <a:p>
            <a:pPr eaLnBrk="0" hangingPunct="0">
              <a:lnSpc>
                <a:spcPct val="90000"/>
              </a:lnSpc>
              <a:spcBef>
                <a:spcPct val="50000"/>
              </a:spcBef>
              <a:buClr>
                <a:srgbClr val="FFFF00"/>
              </a:buClr>
              <a:buFont typeface="Wingdings" pitchFamily="2" charset="2"/>
              <a:buChar char="§"/>
            </a:pPr>
            <a:r>
              <a:rPr lang="en-US" sz="3200" dirty="0">
                <a:latin typeface="Tahoma" pitchFamily="34" charset="0"/>
              </a:rPr>
              <a:t> No exacerbations</a:t>
            </a:r>
            <a:endParaRPr lang="en-US" sz="2800" dirty="0">
              <a:latin typeface="Tahoma" pitchFamily="34" charset="0"/>
            </a:endParaRPr>
          </a:p>
          <a:p>
            <a:pPr eaLnBrk="0" hangingPunct="0">
              <a:buClr>
                <a:srgbClr val="FFFF00"/>
              </a:buClr>
              <a:buFont typeface="Wingdings" pitchFamily="2" charset="2"/>
              <a:buNone/>
            </a:pPr>
            <a:r>
              <a:rPr lang="en-US" sz="2400" i="1" dirty="0">
                <a:latin typeface="Tahoma" pitchFamily="34" charset="0"/>
              </a:rPr>
              <a:t>* Minimal = twice or less per week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Effect transition="in" filter="wipe(left)">
                                      <p:cBhvr>
                                        <p:cTn id="7" dur="500"/>
                                        <p:tgtEl>
                                          <p:spTgt spid="266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628">
                                            <p:txEl>
                                              <p:pRg st="1" end="1"/>
                                            </p:txEl>
                                          </p:spTgt>
                                        </p:tgtEl>
                                        <p:attrNameLst>
                                          <p:attrName>style.visibility</p:attrName>
                                        </p:attrNameLst>
                                      </p:cBhvr>
                                      <p:to>
                                        <p:strVal val="visible"/>
                                      </p:to>
                                    </p:set>
                                    <p:animEffect transition="in" filter="wipe(left)">
                                      <p:cBhvr>
                                        <p:cTn id="12" dur="500"/>
                                        <p:tgtEl>
                                          <p:spTgt spid="266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628">
                                            <p:txEl>
                                              <p:pRg st="2" end="2"/>
                                            </p:txEl>
                                          </p:spTgt>
                                        </p:tgtEl>
                                        <p:attrNameLst>
                                          <p:attrName>style.visibility</p:attrName>
                                        </p:attrNameLst>
                                      </p:cBhvr>
                                      <p:to>
                                        <p:strVal val="visible"/>
                                      </p:to>
                                    </p:set>
                                    <p:animEffect transition="in" filter="wipe(left)">
                                      <p:cBhvr>
                                        <p:cTn id="17" dur="500"/>
                                        <p:tgtEl>
                                          <p:spTgt spid="266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628">
                                            <p:txEl>
                                              <p:pRg st="3" end="3"/>
                                            </p:txEl>
                                          </p:spTgt>
                                        </p:tgtEl>
                                        <p:attrNameLst>
                                          <p:attrName>style.visibility</p:attrName>
                                        </p:attrNameLst>
                                      </p:cBhvr>
                                      <p:to>
                                        <p:strVal val="visible"/>
                                      </p:to>
                                    </p:set>
                                    <p:animEffect transition="in" filter="wipe(left)">
                                      <p:cBhvr>
                                        <p:cTn id="22" dur="500"/>
                                        <p:tgtEl>
                                          <p:spTgt spid="266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6628">
                                            <p:txEl>
                                              <p:pRg st="4" end="4"/>
                                            </p:txEl>
                                          </p:spTgt>
                                        </p:tgtEl>
                                        <p:attrNameLst>
                                          <p:attrName>style.visibility</p:attrName>
                                        </p:attrNameLst>
                                      </p:cBhvr>
                                      <p:to>
                                        <p:strVal val="visible"/>
                                      </p:to>
                                    </p:set>
                                    <p:animEffect transition="in" filter="wipe(left)">
                                      <p:cBhvr>
                                        <p:cTn id="27" dur="500"/>
                                        <p:tgtEl>
                                          <p:spTgt spid="2662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6628">
                                            <p:txEl>
                                              <p:pRg st="5" end="5"/>
                                            </p:txEl>
                                          </p:spTgt>
                                        </p:tgtEl>
                                        <p:attrNameLst>
                                          <p:attrName>style.visibility</p:attrName>
                                        </p:attrNameLst>
                                      </p:cBhvr>
                                      <p:to>
                                        <p:strVal val="visible"/>
                                      </p:to>
                                    </p:set>
                                    <p:animEffect transition="in" filter="wipe(left)">
                                      <p:cBhvr>
                                        <p:cTn id="32" dur="500"/>
                                        <p:tgtEl>
                                          <p:spTgt spid="2662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6628">
                                            <p:txEl>
                                              <p:pRg st="6" end="6"/>
                                            </p:txEl>
                                          </p:spTgt>
                                        </p:tgtEl>
                                        <p:attrNameLst>
                                          <p:attrName>style.visibility</p:attrName>
                                        </p:attrNameLst>
                                      </p:cBhvr>
                                      <p:to>
                                        <p:strVal val="visible"/>
                                      </p:to>
                                    </p:set>
                                    <p:animEffect transition="in" filter="wipe(left)">
                                      <p:cBhvr>
                                        <p:cTn id="37" dur="500"/>
                                        <p:tgtEl>
                                          <p:spTgt spid="2662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GINA assessment of asthma control</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9427" y="1279546"/>
            <a:ext cx="8748713" cy="5413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1683654" y="6623999"/>
            <a:ext cx="2046514" cy="276999"/>
          </a:xfrm>
          <a:prstGeom prst="rect">
            <a:avLst/>
          </a:prstGeom>
          <a:noFill/>
        </p:spPr>
        <p:txBody>
          <a:bodyPr wrap="square" rtlCol="0">
            <a:spAutoFit/>
          </a:bodyPr>
          <a:lstStyle/>
          <a:p>
            <a:r>
              <a:rPr lang="en-AU" sz="1200" i="1" dirty="0">
                <a:solidFill>
                  <a:prstClr val="white"/>
                </a:solidFill>
                <a:latin typeface="Arial"/>
              </a:rPr>
              <a:t>GINA 2014, Box 2-2B</a:t>
            </a:r>
          </a:p>
        </p:txBody>
      </p:sp>
    </p:spTree>
    <p:extLst>
      <p:ext uri="{BB962C8B-B14F-4D97-AF65-F5344CB8AC3E}">
        <p14:creationId xmlns:p14="http://schemas.microsoft.com/office/powerpoint/2010/main" val="4347229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3876" t="15325" r="32702" b="10607"/>
          <a:stretch/>
        </p:blipFill>
        <p:spPr>
          <a:xfrm>
            <a:off x="6457950" y="1351549"/>
            <a:ext cx="5029199" cy="4861558"/>
          </a:xfrm>
          <a:prstGeom prst="rect">
            <a:avLst/>
          </a:prstGeom>
        </p:spPr>
      </p:pic>
      <p:sp>
        <p:nvSpPr>
          <p:cNvPr id="3" name="Content Placeholder 2"/>
          <p:cNvSpPr>
            <a:spLocks noGrp="1"/>
          </p:cNvSpPr>
          <p:nvPr>
            <p:ph idx="1"/>
          </p:nvPr>
        </p:nvSpPr>
        <p:spPr>
          <a:xfrm>
            <a:off x="581191" y="1374683"/>
            <a:ext cx="5876759" cy="5235279"/>
          </a:xfrm>
        </p:spPr>
        <p:txBody>
          <a:bodyPr>
            <a:noAutofit/>
          </a:bodyPr>
          <a:lstStyle/>
          <a:p>
            <a:pPr>
              <a:lnSpc>
                <a:spcPct val="100000"/>
              </a:lnSpc>
              <a:spcBef>
                <a:spcPts val="600"/>
              </a:spcBef>
              <a:spcAft>
                <a:spcPts val="0"/>
              </a:spcAft>
            </a:pPr>
            <a:r>
              <a:rPr lang="en-AU" sz="2400" dirty="0">
                <a:latin typeface="Arial" panose="020B0604020202020204" pitchFamily="34" charset="0"/>
                <a:cs typeface="Arial" panose="020B0604020202020204" pitchFamily="34" charset="0"/>
              </a:rPr>
              <a:t>Establish a patient-doctor partnership</a:t>
            </a:r>
          </a:p>
          <a:p>
            <a:pPr>
              <a:lnSpc>
                <a:spcPct val="100000"/>
              </a:lnSpc>
              <a:spcBef>
                <a:spcPts val="600"/>
              </a:spcBef>
              <a:spcAft>
                <a:spcPts val="0"/>
              </a:spcAft>
            </a:pPr>
            <a:r>
              <a:rPr lang="en-AU" sz="2400" dirty="0">
                <a:latin typeface="Arial" panose="020B0604020202020204" pitchFamily="34" charset="0"/>
                <a:cs typeface="Arial" panose="020B0604020202020204" pitchFamily="34" charset="0"/>
              </a:rPr>
              <a:t>Manage asthma in a continuous cycle:</a:t>
            </a:r>
          </a:p>
          <a:p>
            <a:pPr lvl="1">
              <a:spcBef>
                <a:spcPts val="600"/>
              </a:spcBef>
              <a:spcAft>
                <a:spcPts val="0"/>
              </a:spcAft>
            </a:pPr>
            <a:r>
              <a:rPr lang="en-AU" sz="2000" b="1" dirty="0">
                <a:latin typeface="Arial" panose="020B0604020202020204" pitchFamily="34" charset="0"/>
                <a:cs typeface="Arial" panose="020B0604020202020204" pitchFamily="34" charset="0"/>
              </a:rPr>
              <a:t>Assess</a:t>
            </a:r>
          </a:p>
          <a:p>
            <a:pPr lvl="1">
              <a:spcBef>
                <a:spcPts val="600"/>
              </a:spcBef>
              <a:spcAft>
                <a:spcPts val="0"/>
              </a:spcAft>
            </a:pPr>
            <a:r>
              <a:rPr lang="en-AU" sz="2000" b="1" dirty="0">
                <a:latin typeface="Arial" panose="020B0604020202020204" pitchFamily="34" charset="0"/>
                <a:cs typeface="Arial" panose="020B0604020202020204" pitchFamily="34" charset="0"/>
              </a:rPr>
              <a:t>Adjust</a:t>
            </a:r>
            <a:r>
              <a:rPr lang="en-AU" sz="2000" dirty="0">
                <a:latin typeface="Arial" panose="020B0604020202020204" pitchFamily="34" charset="0"/>
                <a:cs typeface="Arial" panose="020B0604020202020204" pitchFamily="34" charset="0"/>
              </a:rPr>
              <a:t> treatment (pharmacological and </a:t>
            </a:r>
            <a:br>
              <a:rPr lang="en-AU" sz="2000" dirty="0">
                <a:latin typeface="Arial" panose="020B0604020202020204" pitchFamily="34" charset="0"/>
                <a:cs typeface="Arial" panose="020B0604020202020204" pitchFamily="34" charset="0"/>
              </a:rPr>
            </a:br>
            <a:r>
              <a:rPr lang="en-AU" sz="2000" dirty="0">
                <a:latin typeface="Arial" panose="020B0604020202020204" pitchFamily="34" charset="0"/>
                <a:cs typeface="Arial" panose="020B0604020202020204" pitchFamily="34" charset="0"/>
              </a:rPr>
              <a:t>non-pharmacological)</a:t>
            </a:r>
          </a:p>
          <a:p>
            <a:pPr lvl="1">
              <a:spcBef>
                <a:spcPts val="600"/>
              </a:spcBef>
              <a:spcAft>
                <a:spcPts val="0"/>
              </a:spcAft>
            </a:pPr>
            <a:r>
              <a:rPr lang="en-AU" sz="2000" b="1" dirty="0">
                <a:latin typeface="Arial" panose="020B0604020202020204" pitchFamily="34" charset="0"/>
                <a:cs typeface="Arial" panose="020B0604020202020204" pitchFamily="34" charset="0"/>
              </a:rPr>
              <a:t>Review</a:t>
            </a:r>
            <a:r>
              <a:rPr lang="en-AU" sz="2000" dirty="0">
                <a:latin typeface="Arial" panose="020B0604020202020204" pitchFamily="34" charset="0"/>
                <a:cs typeface="Arial" panose="020B0604020202020204" pitchFamily="34" charset="0"/>
              </a:rPr>
              <a:t> the response</a:t>
            </a:r>
          </a:p>
          <a:p>
            <a:pPr>
              <a:lnSpc>
                <a:spcPct val="100000"/>
              </a:lnSpc>
              <a:spcBef>
                <a:spcPts val="600"/>
              </a:spcBef>
              <a:spcAft>
                <a:spcPts val="0"/>
              </a:spcAft>
            </a:pPr>
            <a:r>
              <a:rPr lang="en-AU" sz="2400" dirty="0">
                <a:latin typeface="Arial" panose="020B0604020202020204" pitchFamily="34" charset="0"/>
                <a:cs typeface="Arial" panose="020B0604020202020204" pitchFamily="34" charset="0"/>
              </a:rPr>
              <a:t>Teach and reinforce essential skills</a:t>
            </a:r>
          </a:p>
          <a:p>
            <a:pPr lvl="1">
              <a:spcBef>
                <a:spcPts val="600"/>
              </a:spcBef>
              <a:spcAft>
                <a:spcPts val="0"/>
              </a:spcAft>
            </a:pPr>
            <a:r>
              <a:rPr lang="en-AU" sz="2000" dirty="0">
                <a:latin typeface="Arial" panose="020B0604020202020204" pitchFamily="34" charset="0"/>
                <a:cs typeface="Arial" panose="020B0604020202020204" pitchFamily="34" charset="0"/>
              </a:rPr>
              <a:t>Inhaler skills</a:t>
            </a:r>
          </a:p>
          <a:p>
            <a:pPr lvl="1">
              <a:spcBef>
                <a:spcPts val="600"/>
              </a:spcBef>
              <a:spcAft>
                <a:spcPts val="0"/>
              </a:spcAft>
            </a:pPr>
            <a:r>
              <a:rPr lang="en-AU" sz="2000" dirty="0">
                <a:latin typeface="Arial" panose="020B0604020202020204" pitchFamily="34" charset="0"/>
                <a:cs typeface="Arial" panose="020B0604020202020204" pitchFamily="34" charset="0"/>
              </a:rPr>
              <a:t>Adherence</a:t>
            </a:r>
          </a:p>
          <a:p>
            <a:pPr lvl="1">
              <a:spcBef>
                <a:spcPts val="600"/>
              </a:spcBef>
              <a:spcAft>
                <a:spcPts val="0"/>
              </a:spcAft>
            </a:pPr>
            <a:r>
              <a:rPr lang="en-AU" sz="2000" dirty="0">
                <a:latin typeface="Arial" panose="020B0604020202020204" pitchFamily="34" charset="0"/>
                <a:cs typeface="Arial" panose="020B0604020202020204" pitchFamily="34" charset="0"/>
              </a:rPr>
              <a:t>Guided self-management education</a:t>
            </a:r>
          </a:p>
          <a:p>
            <a:pPr lvl="2">
              <a:spcBef>
                <a:spcPts val="600"/>
              </a:spcBef>
              <a:spcAft>
                <a:spcPts val="0"/>
              </a:spcAft>
            </a:pPr>
            <a:r>
              <a:rPr lang="en-AU" sz="1800" dirty="0">
                <a:latin typeface="Arial" panose="020B0604020202020204" pitchFamily="34" charset="0"/>
                <a:cs typeface="Arial" panose="020B0604020202020204" pitchFamily="34" charset="0"/>
              </a:rPr>
              <a:t>Written asthma action plan</a:t>
            </a:r>
          </a:p>
          <a:p>
            <a:pPr lvl="2">
              <a:spcBef>
                <a:spcPts val="600"/>
              </a:spcBef>
              <a:spcAft>
                <a:spcPts val="0"/>
              </a:spcAft>
            </a:pPr>
            <a:r>
              <a:rPr lang="en-AU" sz="1800" dirty="0">
                <a:latin typeface="Arial" panose="020B0604020202020204" pitchFamily="34" charset="0"/>
                <a:cs typeface="Arial" panose="020B0604020202020204" pitchFamily="34" charset="0"/>
              </a:rPr>
              <a:t>Self-monitoring</a:t>
            </a:r>
          </a:p>
          <a:p>
            <a:pPr lvl="2">
              <a:spcBef>
                <a:spcPts val="600"/>
              </a:spcBef>
              <a:spcAft>
                <a:spcPts val="0"/>
              </a:spcAft>
            </a:pPr>
            <a:r>
              <a:rPr lang="en-AU" sz="1800" dirty="0">
                <a:latin typeface="Arial" panose="020B0604020202020204" pitchFamily="34" charset="0"/>
                <a:cs typeface="Arial" panose="020B0604020202020204" pitchFamily="34" charset="0"/>
              </a:rPr>
              <a:t>Regular medical review</a:t>
            </a:r>
          </a:p>
        </p:txBody>
      </p:sp>
      <p:sp>
        <p:nvSpPr>
          <p:cNvPr id="2" name="Title 1"/>
          <p:cNvSpPr>
            <a:spLocks noGrp="1"/>
          </p:cNvSpPr>
          <p:nvPr>
            <p:ph type="title"/>
          </p:nvPr>
        </p:nvSpPr>
        <p:spPr>
          <a:xfrm>
            <a:off x="581192" y="702156"/>
            <a:ext cx="11029616" cy="621819"/>
          </a:xfrm>
        </p:spPr>
        <p:txBody>
          <a:bodyPr>
            <a:normAutofit/>
          </a:bodyPr>
          <a:lstStyle/>
          <a:p>
            <a:r>
              <a:rPr lang="en-AU" dirty="0"/>
              <a:t>Treating to control symptoms and minimize risk</a:t>
            </a:r>
          </a:p>
        </p:txBody>
      </p:sp>
      <p:sp>
        <p:nvSpPr>
          <p:cNvPr id="5" name="TextBox 4"/>
          <p:cNvSpPr txBox="1"/>
          <p:nvPr/>
        </p:nvSpPr>
        <p:spPr>
          <a:xfrm>
            <a:off x="1683654" y="6623999"/>
            <a:ext cx="2046514" cy="276999"/>
          </a:xfrm>
          <a:prstGeom prst="rect">
            <a:avLst/>
          </a:prstGeom>
          <a:noFill/>
        </p:spPr>
        <p:txBody>
          <a:bodyPr wrap="square" rtlCol="0">
            <a:spAutoFit/>
          </a:bodyPr>
          <a:lstStyle/>
          <a:p>
            <a:r>
              <a:rPr lang="en-AU" sz="1200" i="1" dirty="0">
                <a:solidFill>
                  <a:prstClr val="white"/>
                </a:solidFill>
                <a:latin typeface="Arial"/>
              </a:rPr>
              <a:t>GINA 2014</a:t>
            </a:r>
          </a:p>
        </p:txBody>
      </p:sp>
    </p:spTree>
    <p:extLst>
      <p:ext uri="{BB962C8B-B14F-4D97-AF65-F5344CB8AC3E}">
        <p14:creationId xmlns:p14="http://schemas.microsoft.com/office/powerpoint/2010/main" val="334127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GINA definition of Asthma</a:t>
            </a:r>
          </a:p>
        </p:txBody>
      </p:sp>
      <p:sp>
        <p:nvSpPr>
          <p:cNvPr id="3" name="Content Placeholder 2"/>
          <p:cNvSpPr>
            <a:spLocks noGrp="1"/>
          </p:cNvSpPr>
          <p:nvPr>
            <p:ph idx="1"/>
          </p:nvPr>
        </p:nvSpPr>
        <p:spPr/>
        <p:txBody>
          <a:bodyPr>
            <a:normAutofit/>
          </a:bodyPr>
          <a:lstStyle/>
          <a:p>
            <a:r>
              <a:rPr lang="en-US" sz="2800" dirty="0"/>
              <a:t>“Asthma is a heterogeneous disease, usually characterized by chronic airway inflammation. It is defined by the history of respiratory symptoms such as wheeze, shortness of breath, chest tightness and cough that vary over time and in intensity, together with variable expiratory airflow limitation”</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52153" y="882650"/>
            <a:ext cx="8534400" cy="758952"/>
          </a:xfrm>
        </p:spPr>
        <p:txBody>
          <a:bodyPr>
            <a:normAutofit/>
          </a:bodyPr>
          <a:lstStyle/>
          <a:p>
            <a:r>
              <a:rPr lang="en-US" dirty="0"/>
              <a:t>Develop patient/family/doctor partnership</a:t>
            </a:r>
          </a:p>
        </p:txBody>
      </p:sp>
      <p:sp>
        <p:nvSpPr>
          <p:cNvPr id="34819" name="Rectangle 3"/>
          <p:cNvSpPr>
            <a:spLocks noGrp="1" noChangeArrowheads="1"/>
          </p:cNvSpPr>
          <p:nvPr>
            <p:ph sz="quarter" idx="1"/>
          </p:nvPr>
        </p:nvSpPr>
        <p:spPr/>
        <p:txBody>
          <a:bodyPr>
            <a:normAutofit/>
          </a:bodyPr>
          <a:lstStyle/>
          <a:p>
            <a:r>
              <a:rPr lang="en-US" sz="2800" dirty="0"/>
              <a:t>Communication, education</a:t>
            </a:r>
          </a:p>
          <a:p>
            <a:r>
              <a:rPr lang="en-US" sz="2800" dirty="0"/>
              <a:t>Explain the nature of the disease and the overall management plan </a:t>
            </a:r>
          </a:p>
          <a:p>
            <a:r>
              <a:rPr lang="en-US" sz="2800" dirty="0"/>
              <a:t>Demonstrate how to use medications &amp; devices (inhalers, spacer)</a:t>
            </a:r>
          </a:p>
          <a:p>
            <a:r>
              <a:rPr lang="en-US" sz="2800" dirty="0"/>
              <a:t>Discuss family’s concerns, especially “steroid-phobia” &amp; “inhaler-phobia”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500" fill="hold"/>
                                        <p:tgtEl>
                                          <p:spTgt spid="34818"/>
                                        </p:tgtEl>
                                        <p:attrNameLst>
                                          <p:attrName>ppt_w</p:attrName>
                                        </p:attrNameLst>
                                      </p:cBhvr>
                                      <p:tavLst>
                                        <p:tav tm="0">
                                          <p:val>
                                            <p:fltVal val="0"/>
                                          </p:val>
                                        </p:tav>
                                        <p:tav tm="100000">
                                          <p:val>
                                            <p:strVal val="#ppt_w"/>
                                          </p:val>
                                        </p:tav>
                                      </p:tavLst>
                                    </p:anim>
                                    <p:anim calcmode="lin" valueType="num">
                                      <p:cBhvr>
                                        <p:cTn id="8" dur="500" fill="hold"/>
                                        <p:tgtEl>
                                          <p:spTgt spid="3481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4819">
                                            <p:txEl>
                                              <p:pRg st="0" end="0"/>
                                            </p:txEl>
                                          </p:spTgt>
                                        </p:tgtEl>
                                        <p:attrNameLst>
                                          <p:attrName>style.visibility</p:attrName>
                                        </p:attrNameLst>
                                      </p:cBhvr>
                                      <p:to>
                                        <p:strVal val="visible"/>
                                      </p:to>
                                    </p:set>
                                    <p:animEffect transition="in" filter="wipe(left)">
                                      <p:cBhvr>
                                        <p:cTn id="13" dur="500"/>
                                        <p:tgtEl>
                                          <p:spTgt spid="3481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4819">
                                            <p:txEl>
                                              <p:pRg st="1" end="1"/>
                                            </p:txEl>
                                          </p:spTgt>
                                        </p:tgtEl>
                                        <p:attrNameLst>
                                          <p:attrName>style.visibility</p:attrName>
                                        </p:attrNameLst>
                                      </p:cBhvr>
                                      <p:to>
                                        <p:strVal val="visible"/>
                                      </p:to>
                                    </p:set>
                                    <p:animEffect transition="in" filter="wipe(left)">
                                      <p:cBhvr>
                                        <p:cTn id="18" dur="500"/>
                                        <p:tgtEl>
                                          <p:spTgt spid="348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4819">
                                            <p:txEl>
                                              <p:pRg st="2" end="2"/>
                                            </p:txEl>
                                          </p:spTgt>
                                        </p:tgtEl>
                                        <p:attrNameLst>
                                          <p:attrName>style.visibility</p:attrName>
                                        </p:attrNameLst>
                                      </p:cBhvr>
                                      <p:to>
                                        <p:strVal val="visible"/>
                                      </p:to>
                                    </p:set>
                                    <p:animEffect transition="in" filter="wipe(left)">
                                      <p:cBhvr>
                                        <p:cTn id="23" dur="500"/>
                                        <p:tgtEl>
                                          <p:spTgt spid="3481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4819">
                                            <p:txEl>
                                              <p:pRg st="3" end="3"/>
                                            </p:txEl>
                                          </p:spTgt>
                                        </p:tgtEl>
                                        <p:attrNameLst>
                                          <p:attrName>style.visibility</p:attrName>
                                        </p:attrNameLst>
                                      </p:cBhvr>
                                      <p:to>
                                        <p:strVal val="visible"/>
                                      </p:to>
                                    </p:set>
                                    <p:animEffect transition="in" filter="wipe(left)">
                                      <p:cBhvr>
                                        <p:cTn id="28" dur="500"/>
                                        <p:tgtEl>
                                          <p:spTgt spid="348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19"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2" descr="maskspace"/>
          <p:cNvPicPr>
            <a:picLocks noChangeAspect="1" noChangeArrowheads="1"/>
          </p:cNvPicPr>
          <p:nvPr/>
        </p:nvPicPr>
        <p:blipFill>
          <a:blip r:embed="rId3" cstate="print"/>
          <a:srcRect l="32904" t="56540" r="33232" b="14479"/>
          <a:stretch>
            <a:fillRect/>
          </a:stretch>
        </p:blipFill>
        <p:spPr bwMode="auto">
          <a:xfrm>
            <a:off x="1919536" y="1556792"/>
            <a:ext cx="3733800" cy="2084388"/>
          </a:xfrm>
          <a:prstGeom prst="rect">
            <a:avLst/>
          </a:prstGeom>
          <a:noFill/>
        </p:spPr>
      </p:pic>
      <p:pic>
        <p:nvPicPr>
          <p:cNvPr id="37891" name="Picture 3" descr="maskspacer"/>
          <p:cNvPicPr>
            <a:picLocks noChangeAspect="1" noChangeArrowheads="1"/>
          </p:cNvPicPr>
          <p:nvPr/>
        </p:nvPicPr>
        <p:blipFill>
          <a:blip r:embed="rId4" cstate="print"/>
          <a:srcRect l="3479" r="7826"/>
          <a:stretch>
            <a:fillRect/>
          </a:stretch>
        </p:blipFill>
        <p:spPr bwMode="auto">
          <a:xfrm>
            <a:off x="1847528" y="3789040"/>
            <a:ext cx="3886200" cy="2857500"/>
          </a:xfrm>
          <a:prstGeom prst="rect">
            <a:avLst/>
          </a:prstGeom>
          <a:noFill/>
        </p:spPr>
      </p:pic>
      <p:pic>
        <p:nvPicPr>
          <p:cNvPr id="37892" name="Picture 4" descr="maskspacer2"/>
          <p:cNvPicPr>
            <a:picLocks noChangeAspect="1" noChangeArrowheads="1"/>
          </p:cNvPicPr>
          <p:nvPr/>
        </p:nvPicPr>
        <p:blipFill>
          <a:blip r:embed="rId5" cstate="print"/>
          <a:srcRect r="20000"/>
          <a:stretch>
            <a:fillRect/>
          </a:stretch>
        </p:blipFill>
        <p:spPr bwMode="auto">
          <a:xfrm>
            <a:off x="6672064" y="476673"/>
            <a:ext cx="3721224" cy="3033607"/>
          </a:xfrm>
          <a:prstGeom prst="rect">
            <a:avLst/>
          </a:prstGeom>
          <a:noFill/>
        </p:spPr>
      </p:pic>
      <p:pic>
        <p:nvPicPr>
          <p:cNvPr id="8" name="Picture 7" descr="h9991137_pi.jpg"/>
          <p:cNvPicPr>
            <a:picLocks noChangeAspect="1"/>
          </p:cNvPicPr>
          <p:nvPr/>
        </p:nvPicPr>
        <p:blipFill>
          <a:blip r:embed="rId6" cstate="print"/>
          <a:stretch>
            <a:fillRect/>
          </a:stretch>
        </p:blipFill>
        <p:spPr>
          <a:xfrm>
            <a:off x="6600056" y="3717033"/>
            <a:ext cx="3907634" cy="2548457"/>
          </a:xfrm>
          <a:prstGeom prst="rect">
            <a:avLst/>
          </a:prstGeom>
        </p:spPr>
      </p:pic>
      <p:pic>
        <p:nvPicPr>
          <p:cNvPr id="9" name="Picture 8" descr="inhaler2.jpg"/>
          <p:cNvPicPr>
            <a:picLocks noChangeAspect="1"/>
          </p:cNvPicPr>
          <p:nvPr/>
        </p:nvPicPr>
        <p:blipFill>
          <a:blip r:embed="rId7" cstate="print"/>
          <a:stretch>
            <a:fillRect/>
          </a:stretch>
        </p:blipFill>
        <p:spPr>
          <a:xfrm>
            <a:off x="2711624" y="188641"/>
            <a:ext cx="1728192" cy="130649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7890"/>
                                        </p:tgtEl>
                                        <p:attrNameLst>
                                          <p:attrName>style.visibility</p:attrName>
                                        </p:attrNameLst>
                                      </p:cBhvr>
                                      <p:to>
                                        <p:strVal val="visible"/>
                                      </p:to>
                                    </p:set>
                                    <p:anim calcmode="lin" valueType="num">
                                      <p:cBhvr>
                                        <p:cTn id="13" dur="500" fill="hold"/>
                                        <p:tgtEl>
                                          <p:spTgt spid="37890"/>
                                        </p:tgtEl>
                                        <p:attrNameLst>
                                          <p:attrName>ppt_w</p:attrName>
                                        </p:attrNameLst>
                                      </p:cBhvr>
                                      <p:tavLst>
                                        <p:tav tm="0">
                                          <p:val>
                                            <p:fltVal val="0"/>
                                          </p:val>
                                        </p:tav>
                                        <p:tav tm="100000">
                                          <p:val>
                                            <p:strVal val="#ppt_w"/>
                                          </p:val>
                                        </p:tav>
                                      </p:tavLst>
                                    </p:anim>
                                    <p:anim calcmode="lin" valueType="num">
                                      <p:cBhvr>
                                        <p:cTn id="14" dur="500" fill="hold"/>
                                        <p:tgtEl>
                                          <p:spTgt spid="3789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7891"/>
                                        </p:tgtEl>
                                        <p:attrNameLst>
                                          <p:attrName>style.visibility</p:attrName>
                                        </p:attrNameLst>
                                      </p:cBhvr>
                                      <p:to>
                                        <p:strVal val="visible"/>
                                      </p:to>
                                    </p:set>
                                    <p:anim calcmode="lin" valueType="num">
                                      <p:cBhvr>
                                        <p:cTn id="19" dur="500" fill="hold"/>
                                        <p:tgtEl>
                                          <p:spTgt spid="37891"/>
                                        </p:tgtEl>
                                        <p:attrNameLst>
                                          <p:attrName>ppt_w</p:attrName>
                                        </p:attrNameLst>
                                      </p:cBhvr>
                                      <p:tavLst>
                                        <p:tav tm="0">
                                          <p:val>
                                            <p:fltVal val="0"/>
                                          </p:val>
                                        </p:tav>
                                        <p:tav tm="100000">
                                          <p:val>
                                            <p:strVal val="#ppt_w"/>
                                          </p:val>
                                        </p:tav>
                                      </p:tavLst>
                                    </p:anim>
                                    <p:anim calcmode="lin" valueType="num">
                                      <p:cBhvr>
                                        <p:cTn id="20" dur="500" fill="hold"/>
                                        <p:tgtEl>
                                          <p:spTgt spid="37891"/>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7892"/>
                                        </p:tgtEl>
                                        <p:attrNameLst>
                                          <p:attrName>style.visibility</p:attrName>
                                        </p:attrNameLst>
                                      </p:cBhvr>
                                      <p:to>
                                        <p:strVal val="visible"/>
                                      </p:to>
                                    </p:set>
                                    <p:anim calcmode="lin" valueType="num">
                                      <p:cBhvr>
                                        <p:cTn id="25" dur="500" fill="hold"/>
                                        <p:tgtEl>
                                          <p:spTgt spid="37892"/>
                                        </p:tgtEl>
                                        <p:attrNameLst>
                                          <p:attrName>ppt_w</p:attrName>
                                        </p:attrNameLst>
                                      </p:cBhvr>
                                      <p:tavLst>
                                        <p:tav tm="0">
                                          <p:val>
                                            <p:fltVal val="0"/>
                                          </p:val>
                                        </p:tav>
                                        <p:tav tm="100000">
                                          <p:val>
                                            <p:strVal val="#ppt_w"/>
                                          </p:val>
                                        </p:tav>
                                      </p:tavLst>
                                    </p:anim>
                                    <p:anim calcmode="lin" valueType="num">
                                      <p:cBhvr>
                                        <p:cTn id="26" dur="500" fill="hold"/>
                                        <p:tgtEl>
                                          <p:spTgt spid="37892"/>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r>
              <a:rPr lang="en-US" dirty="0"/>
              <a:t>Identify and reduce exposure to risk factors</a:t>
            </a:r>
          </a:p>
        </p:txBody>
      </p:sp>
      <p:sp>
        <p:nvSpPr>
          <p:cNvPr id="40963" name="Rectangle 3"/>
          <p:cNvSpPr>
            <a:spLocks noGrp="1" noChangeArrowheads="1"/>
          </p:cNvSpPr>
          <p:nvPr>
            <p:ph sz="quarter" idx="1"/>
          </p:nvPr>
        </p:nvSpPr>
        <p:spPr/>
        <p:txBody>
          <a:bodyPr/>
          <a:lstStyle/>
          <a:p>
            <a:r>
              <a:rPr lang="en-US" sz="3400"/>
              <a:t>Stay away from tobacco smoke</a:t>
            </a:r>
          </a:p>
          <a:p>
            <a:r>
              <a:rPr lang="en-US" sz="3400"/>
              <a:t>Patients </a:t>
            </a:r>
            <a:r>
              <a:rPr lang="en-US" sz="3400" b="1" u="sng"/>
              <a:t>should not</a:t>
            </a:r>
            <a:r>
              <a:rPr lang="en-US" sz="3400"/>
              <a:t> avoid exercise</a:t>
            </a:r>
          </a:p>
          <a:p>
            <a:r>
              <a:rPr lang="en-US" sz="3400"/>
              <a:t>Identify other triggers and avoid them, although of less proven clinical benefit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20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animEffect transition="in" filter="wipe(left)">
                                      <p:cBhvr>
                                        <p:cTn id="12" dur="500"/>
                                        <p:tgtEl>
                                          <p:spTgt spid="409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3">
                                            <p:txEl>
                                              <p:pRg st="1" end="1"/>
                                            </p:txEl>
                                          </p:spTgt>
                                        </p:tgtEl>
                                        <p:attrNameLst>
                                          <p:attrName>style.visibility</p:attrName>
                                        </p:attrNameLst>
                                      </p:cBhvr>
                                      <p:to>
                                        <p:strVal val="visible"/>
                                      </p:to>
                                    </p:set>
                                    <p:animEffect transition="in" filter="wipe(left)">
                                      <p:cBhvr>
                                        <p:cTn id="17" dur="500"/>
                                        <p:tgtEl>
                                          <p:spTgt spid="409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63">
                                            <p:txEl>
                                              <p:pRg st="2" end="2"/>
                                            </p:txEl>
                                          </p:spTgt>
                                        </p:tgtEl>
                                        <p:attrNameLst>
                                          <p:attrName>style.visibility</p:attrName>
                                        </p:attrNameLst>
                                      </p:cBhvr>
                                      <p:to>
                                        <p:strVal val="visible"/>
                                      </p:to>
                                    </p:set>
                                    <p:animEffect transition="in" filter="wipe(left)">
                                      <p:cBhvr>
                                        <p:cTn id="22" dur="500"/>
                                        <p:tgtEl>
                                          <p:spTgt spid="40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057400" y="0"/>
            <a:ext cx="7793038" cy="1143000"/>
          </a:xfrm>
        </p:spPr>
        <p:txBody>
          <a:bodyPr/>
          <a:lstStyle/>
          <a:p>
            <a:r>
              <a:rPr lang="en-US"/>
              <a:t>Which one ?????</a:t>
            </a:r>
          </a:p>
        </p:txBody>
      </p:sp>
      <p:pic>
        <p:nvPicPr>
          <p:cNvPr id="44036" name="Picture 4" descr="poster_broncho"/>
          <p:cNvPicPr>
            <a:picLocks noChangeAspect="1" noChangeArrowheads="1"/>
          </p:cNvPicPr>
          <p:nvPr/>
        </p:nvPicPr>
        <p:blipFill>
          <a:blip r:embed="rId3" cstate="print"/>
          <a:srcRect/>
          <a:stretch>
            <a:fillRect/>
          </a:stretch>
        </p:blipFill>
        <p:spPr bwMode="auto">
          <a:xfrm>
            <a:off x="6384033" y="980728"/>
            <a:ext cx="3516313" cy="5181600"/>
          </a:xfrm>
          <a:prstGeom prst="rect">
            <a:avLst/>
          </a:prstGeom>
          <a:noFill/>
        </p:spPr>
      </p:pic>
      <p:pic>
        <p:nvPicPr>
          <p:cNvPr id="7" name="Picture 7" descr="poster_anti_inflam"/>
          <p:cNvPicPr>
            <a:picLocks noChangeAspect="1" noChangeArrowheads="1"/>
          </p:cNvPicPr>
          <p:nvPr/>
        </p:nvPicPr>
        <p:blipFill>
          <a:blip r:embed="rId4" cstate="print"/>
          <a:srcRect b="34685"/>
          <a:stretch>
            <a:fillRect/>
          </a:stretch>
        </p:blipFill>
        <p:spPr bwMode="auto">
          <a:xfrm>
            <a:off x="1919537" y="1124744"/>
            <a:ext cx="4139407" cy="468052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fill="hold"/>
                                        <p:tgtEl>
                                          <p:spTgt spid="44034"/>
                                        </p:tgtEl>
                                        <p:attrNameLst>
                                          <p:attrName>ppt_w</p:attrName>
                                        </p:attrNameLst>
                                      </p:cBhvr>
                                      <p:tavLst>
                                        <p:tav tm="0">
                                          <p:val>
                                            <p:fltVal val="0"/>
                                          </p:val>
                                        </p:tav>
                                        <p:tav tm="100000">
                                          <p:val>
                                            <p:strVal val="#ppt_w"/>
                                          </p:val>
                                        </p:tav>
                                      </p:tavLst>
                                    </p:anim>
                                    <p:anim calcmode="lin" valueType="num">
                                      <p:cBhvr>
                                        <p:cTn id="8" dur="500" fill="hold"/>
                                        <p:tgtEl>
                                          <p:spTgt spid="44034"/>
                                        </p:tgtEl>
                                        <p:attrNameLst>
                                          <p:attrName>ppt_h</p:attrName>
                                        </p:attrNameLst>
                                      </p:cBhvr>
                                      <p:tavLst>
                                        <p:tav tm="0">
                                          <p:val>
                                            <p:fltVal val="0"/>
                                          </p:val>
                                        </p:tav>
                                        <p:tav tm="100000">
                                          <p:val>
                                            <p:strVal val="#ppt_h"/>
                                          </p:val>
                                        </p:tav>
                                      </p:tavLst>
                                    </p:anim>
                                    <p:animEffect transition="in" filter="fade">
                                      <p:cBhvr>
                                        <p:cTn id="9"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81192" y="702156"/>
            <a:ext cx="11029616" cy="907569"/>
          </a:xfrm>
        </p:spPr>
        <p:txBody>
          <a:bodyPr/>
          <a:lstStyle/>
          <a:p>
            <a:r>
              <a:rPr lang="en-US" dirty="0"/>
              <a:t>Medications</a:t>
            </a:r>
          </a:p>
        </p:txBody>
      </p:sp>
      <p:sp>
        <p:nvSpPr>
          <p:cNvPr id="46083" name="Rectangle 3"/>
          <p:cNvSpPr>
            <a:spLocks noGrp="1" noChangeArrowheads="1"/>
          </p:cNvSpPr>
          <p:nvPr>
            <p:ph sz="quarter" idx="1"/>
          </p:nvPr>
        </p:nvSpPr>
        <p:spPr>
          <a:xfrm>
            <a:off x="1409700" y="1495425"/>
            <a:ext cx="8993188" cy="4819649"/>
          </a:xfrm>
        </p:spPr>
        <p:txBody>
          <a:bodyPr>
            <a:normAutofit lnSpcReduction="10000"/>
          </a:bodyPr>
          <a:lstStyle/>
          <a:p>
            <a:pPr>
              <a:lnSpc>
                <a:spcPct val="80000"/>
              </a:lnSpc>
            </a:pPr>
            <a:r>
              <a:rPr lang="en-US" sz="2600" b="1" u="sng" dirty="0">
                <a:solidFill>
                  <a:srgbClr val="7030A0"/>
                </a:solidFill>
              </a:rPr>
              <a:t>Controllers:</a:t>
            </a:r>
          </a:p>
          <a:p>
            <a:pPr>
              <a:lnSpc>
                <a:spcPct val="80000"/>
              </a:lnSpc>
            </a:pPr>
            <a:r>
              <a:rPr lang="en-US" sz="2600" dirty="0"/>
              <a:t>Inhaled </a:t>
            </a:r>
            <a:r>
              <a:rPr lang="en-US" sz="2600" dirty="0" err="1"/>
              <a:t>glucocorticosteroids</a:t>
            </a:r>
            <a:r>
              <a:rPr lang="en-US" sz="2600" dirty="0"/>
              <a:t>: </a:t>
            </a:r>
            <a:r>
              <a:rPr lang="en-US" sz="2600" dirty="0" err="1"/>
              <a:t>Budesonide</a:t>
            </a:r>
            <a:r>
              <a:rPr lang="en-US" sz="2600" dirty="0"/>
              <a:t>, </a:t>
            </a:r>
            <a:r>
              <a:rPr lang="en-US" sz="2600" dirty="0" err="1"/>
              <a:t>Fluticasone</a:t>
            </a:r>
            <a:r>
              <a:rPr lang="en-US" sz="2600" dirty="0"/>
              <a:t>, </a:t>
            </a:r>
            <a:r>
              <a:rPr lang="en-US" sz="2600" dirty="0" err="1"/>
              <a:t>Beclomethasone</a:t>
            </a:r>
            <a:r>
              <a:rPr lang="en-US" sz="2600" dirty="0"/>
              <a:t>, </a:t>
            </a:r>
            <a:r>
              <a:rPr lang="en-US" sz="2600" dirty="0" err="1"/>
              <a:t>Mometasone</a:t>
            </a:r>
            <a:endParaRPr lang="en-US" sz="2600" i="1" dirty="0"/>
          </a:p>
          <a:p>
            <a:pPr>
              <a:lnSpc>
                <a:spcPct val="80000"/>
              </a:lnSpc>
            </a:pPr>
            <a:r>
              <a:rPr lang="en-US" sz="2600" dirty="0" err="1"/>
              <a:t>Leukotriene</a:t>
            </a:r>
            <a:r>
              <a:rPr lang="en-US" sz="2600" dirty="0"/>
              <a:t> modifiers: </a:t>
            </a:r>
            <a:r>
              <a:rPr lang="en-US" sz="2600" dirty="0" err="1"/>
              <a:t>Montelukast</a:t>
            </a:r>
            <a:endParaRPr lang="en-US" sz="2600" dirty="0"/>
          </a:p>
          <a:p>
            <a:pPr>
              <a:lnSpc>
                <a:spcPct val="80000"/>
              </a:lnSpc>
            </a:pPr>
            <a:r>
              <a:rPr lang="en-US" sz="2600" dirty="0"/>
              <a:t>Long-acting β2-agonists: Salmeterol, Formoterol</a:t>
            </a:r>
          </a:p>
          <a:p>
            <a:pPr>
              <a:lnSpc>
                <a:spcPct val="80000"/>
              </a:lnSpc>
            </a:pPr>
            <a:r>
              <a:rPr lang="en-US" sz="2600" dirty="0"/>
              <a:t>Long-acting anti-cholinergic: Tiotropium</a:t>
            </a:r>
          </a:p>
          <a:p>
            <a:pPr>
              <a:lnSpc>
                <a:spcPct val="80000"/>
              </a:lnSpc>
            </a:pPr>
            <a:r>
              <a:rPr lang="en-US" sz="2600" dirty="0" err="1"/>
              <a:t>Methylxanthines</a:t>
            </a:r>
            <a:r>
              <a:rPr lang="en-US" sz="2600" dirty="0"/>
              <a:t>: </a:t>
            </a:r>
            <a:r>
              <a:rPr lang="en-US" sz="2600" dirty="0" err="1"/>
              <a:t>Theophylline</a:t>
            </a:r>
            <a:endParaRPr lang="en-US" sz="2600" dirty="0"/>
          </a:p>
          <a:p>
            <a:pPr>
              <a:lnSpc>
                <a:spcPct val="80000"/>
              </a:lnSpc>
            </a:pPr>
            <a:r>
              <a:rPr lang="en-US" sz="2600" dirty="0"/>
              <a:t>Systemic </a:t>
            </a:r>
            <a:r>
              <a:rPr lang="en-US" sz="2600" dirty="0" err="1"/>
              <a:t>glucocorticosteroids</a:t>
            </a:r>
            <a:endParaRPr lang="en-US" sz="2600" dirty="0"/>
          </a:p>
          <a:p>
            <a:pPr>
              <a:lnSpc>
                <a:spcPct val="80000"/>
              </a:lnSpc>
            </a:pPr>
            <a:r>
              <a:rPr lang="en-US" sz="2600" dirty="0" smtClean="0">
                <a:sym typeface="Symbol" pitchFamily="18" charset="2"/>
              </a:rPr>
              <a:t>“Biologics”: </a:t>
            </a:r>
            <a:r>
              <a:rPr lang="en-US" sz="2600" dirty="0" smtClean="0"/>
              <a:t>Anti-</a:t>
            </a:r>
            <a:r>
              <a:rPr lang="en-US" sz="2600" dirty="0" err="1" smtClean="0"/>
              <a:t>IgE</a:t>
            </a:r>
            <a:r>
              <a:rPr lang="en-US" sz="2600" dirty="0" smtClean="0"/>
              <a:t>: </a:t>
            </a:r>
            <a:r>
              <a:rPr lang="en-US" sz="2600" dirty="0" err="1" smtClean="0">
                <a:sym typeface="Symbol" pitchFamily="18" charset="2"/>
              </a:rPr>
              <a:t>omalizumab</a:t>
            </a:r>
            <a:r>
              <a:rPr lang="en-US" sz="2600" dirty="0" smtClean="0">
                <a:sym typeface="Symbol" pitchFamily="18" charset="2"/>
              </a:rPr>
              <a:t>, anti-IL4 &amp; 5: </a:t>
            </a:r>
            <a:r>
              <a:rPr lang="en-US" sz="2600" dirty="0" err="1" smtClean="0">
                <a:sym typeface="Symbol" pitchFamily="18" charset="2"/>
              </a:rPr>
              <a:t>dupilumab</a:t>
            </a:r>
            <a:r>
              <a:rPr lang="en-US" sz="2600" dirty="0" smtClean="0">
                <a:sym typeface="Symbol" pitchFamily="18" charset="2"/>
              </a:rPr>
              <a:t>, </a:t>
            </a:r>
            <a:r>
              <a:rPr lang="en-US" sz="2600" dirty="0" err="1" smtClean="0">
                <a:sym typeface="Symbol" pitchFamily="18" charset="2"/>
              </a:rPr>
              <a:t>benralizumab</a:t>
            </a:r>
            <a:r>
              <a:rPr lang="en-US" sz="2600" dirty="0" smtClean="0">
                <a:sym typeface="Symbol" pitchFamily="18" charset="2"/>
              </a:rPr>
              <a:t>, </a:t>
            </a:r>
            <a:r>
              <a:rPr lang="en-US" sz="2600" dirty="0" err="1" smtClean="0">
                <a:sym typeface="Symbol" pitchFamily="18" charset="2"/>
              </a:rPr>
              <a:t>mepolizumab</a:t>
            </a:r>
            <a:r>
              <a:rPr lang="en-US" sz="2600" dirty="0" smtClean="0">
                <a:sym typeface="Symbol" pitchFamily="18" charset="2"/>
              </a:rPr>
              <a:t>,</a:t>
            </a:r>
            <a:r>
              <a:rPr lang="en-US" sz="2800" spc="-10" dirty="0">
                <a:solidFill>
                  <a:srgbClr val="414042"/>
                </a:solidFill>
                <a:latin typeface="Arial"/>
                <a:cs typeface="Arial"/>
              </a:rPr>
              <a:t> </a:t>
            </a:r>
            <a:r>
              <a:rPr lang="en-US" sz="2600" dirty="0" smtClean="0"/>
              <a:t>anti-TSLP: </a:t>
            </a:r>
            <a:r>
              <a:rPr lang="en-US" sz="2600" dirty="0" err="1" smtClean="0"/>
              <a:t>tezepelumab</a:t>
            </a:r>
            <a:endParaRPr lang="en-US" sz="2600" dirty="0"/>
          </a:p>
          <a:p>
            <a:pPr>
              <a:lnSpc>
                <a:spcPct val="80000"/>
              </a:lnSpc>
            </a:pPr>
            <a:r>
              <a:rPr lang="en-US" sz="2600" dirty="0" smtClean="0">
                <a:sym typeface="Symbol" pitchFamily="18" charset="2"/>
              </a:rPr>
              <a:t>Immunotherapy </a:t>
            </a:r>
            <a:endParaRPr lang="en-US" sz="2600" dirty="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wipe(left)">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wipe(left)">
                                      <p:cBhvr>
                                        <p:cTn id="12" dur="500"/>
                                        <p:tgtEl>
                                          <p:spTgt spid="4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wipe(left)">
                                      <p:cBhvr>
                                        <p:cTn id="17" dur="500"/>
                                        <p:tgtEl>
                                          <p:spTgt spid="460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wipe(left)">
                                      <p:cBhvr>
                                        <p:cTn id="22" dur="500"/>
                                        <p:tgtEl>
                                          <p:spTgt spid="460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6083">
                                            <p:txEl>
                                              <p:pRg st="4" end="4"/>
                                            </p:txEl>
                                          </p:spTgt>
                                        </p:tgtEl>
                                        <p:attrNameLst>
                                          <p:attrName>style.visibility</p:attrName>
                                        </p:attrNameLst>
                                      </p:cBhvr>
                                      <p:to>
                                        <p:strVal val="visible"/>
                                      </p:to>
                                    </p:set>
                                    <p:animEffect transition="in" filter="wipe(left)">
                                      <p:cBhvr>
                                        <p:cTn id="27" dur="500"/>
                                        <p:tgtEl>
                                          <p:spTgt spid="460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6083">
                                            <p:txEl>
                                              <p:pRg st="5" end="5"/>
                                            </p:txEl>
                                          </p:spTgt>
                                        </p:tgtEl>
                                        <p:attrNameLst>
                                          <p:attrName>style.visibility</p:attrName>
                                        </p:attrNameLst>
                                      </p:cBhvr>
                                      <p:to>
                                        <p:strVal val="visible"/>
                                      </p:to>
                                    </p:set>
                                    <p:animEffect transition="in" filter="wipe(left)">
                                      <p:cBhvr>
                                        <p:cTn id="32" dur="500"/>
                                        <p:tgtEl>
                                          <p:spTgt spid="460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6083">
                                            <p:txEl>
                                              <p:pRg st="6" end="6"/>
                                            </p:txEl>
                                          </p:spTgt>
                                        </p:tgtEl>
                                        <p:attrNameLst>
                                          <p:attrName>style.visibility</p:attrName>
                                        </p:attrNameLst>
                                      </p:cBhvr>
                                      <p:to>
                                        <p:strVal val="visible"/>
                                      </p:to>
                                    </p:set>
                                    <p:animEffect transition="in" filter="wipe(left)">
                                      <p:cBhvr>
                                        <p:cTn id="37" dur="500"/>
                                        <p:tgtEl>
                                          <p:spTgt spid="4608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6083">
                                            <p:txEl>
                                              <p:pRg st="7" end="7"/>
                                            </p:txEl>
                                          </p:spTgt>
                                        </p:tgtEl>
                                        <p:attrNameLst>
                                          <p:attrName>style.visibility</p:attrName>
                                        </p:attrNameLst>
                                      </p:cBhvr>
                                      <p:to>
                                        <p:strVal val="visible"/>
                                      </p:to>
                                    </p:set>
                                    <p:animEffect transition="in" filter="wipe(left)">
                                      <p:cBhvr>
                                        <p:cTn id="42" dur="500"/>
                                        <p:tgtEl>
                                          <p:spTgt spid="4608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6083">
                                            <p:txEl>
                                              <p:pRg st="8" end="8"/>
                                            </p:txEl>
                                          </p:spTgt>
                                        </p:tgtEl>
                                        <p:attrNameLst>
                                          <p:attrName>style.visibility</p:attrName>
                                        </p:attrNameLst>
                                      </p:cBhvr>
                                      <p:to>
                                        <p:strVal val="visible"/>
                                      </p:to>
                                    </p:set>
                                    <p:animEffect transition="in" filter="wipe(left)">
                                      <p:cBhvr>
                                        <p:cTn id="47" dur="500"/>
                                        <p:tgtEl>
                                          <p:spTgt spid="460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a:t>Medications</a:t>
            </a:r>
          </a:p>
        </p:txBody>
      </p:sp>
      <p:sp>
        <p:nvSpPr>
          <p:cNvPr id="48131" name="Rectangle 3"/>
          <p:cNvSpPr>
            <a:spLocks noGrp="1" noChangeArrowheads="1"/>
          </p:cNvSpPr>
          <p:nvPr>
            <p:ph sz="quarter" idx="1"/>
          </p:nvPr>
        </p:nvSpPr>
        <p:spPr>
          <a:xfrm>
            <a:off x="581192" y="1890876"/>
            <a:ext cx="11029615" cy="4084474"/>
          </a:xfrm>
        </p:spPr>
        <p:txBody>
          <a:bodyPr>
            <a:normAutofit/>
          </a:bodyPr>
          <a:lstStyle/>
          <a:p>
            <a:pPr>
              <a:lnSpc>
                <a:spcPct val="90000"/>
              </a:lnSpc>
            </a:pPr>
            <a:r>
              <a:rPr lang="en-US" sz="2600" b="1" u="sng" dirty="0">
                <a:solidFill>
                  <a:srgbClr val="7030A0"/>
                </a:solidFill>
              </a:rPr>
              <a:t>Relievers:</a:t>
            </a:r>
          </a:p>
          <a:p>
            <a:pPr>
              <a:lnSpc>
                <a:spcPct val="90000"/>
              </a:lnSpc>
            </a:pPr>
            <a:r>
              <a:rPr lang="en-US" sz="2600" dirty="0"/>
              <a:t>Rapid-acting inhaled β-agonists: Salbutamol (Albuterol), epinephrine, </a:t>
            </a:r>
            <a:r>
              <a:rPr lang="en-US" sz="2600" dirty="0" smtClean="0"/>
              <a:t>Terbutaline, (formoterol)</a:t>
            </a:r>
            <a:endParaRPr lang="en-US" sz="2600" dirty="0"/>
          </a:p>
          <a:p>
            <a:pPr>
              <a:lnSpc>
                <a:spcPct val="90000"/>
              </a:lnSpc>
            </a:pPr>
            <a:r>
              <a:rPr lang="en-US" sz="2600" dirty="0" err="1"/>
              <a:t>Anticholinergics</a:t>
            </a:r>
            <a:r>
              <a:rPr lang="en-US" sz="2600" dirty="0"/>
              <a:t>: </a:t>
            </a:r>
            <a:r>
              <a:rPr lang="en-US" sz="2600" dirty="0" err="1"/>
              <a:t>Ipratropium</a:t>
            </a:r>
            <a:endParaRPr lang="en-US" sz="2600" dirty="0"/>
          </a:p>
          <a:p>
            <a:pPr>
              <a:lnSpc>
                <a:spcPct val="90000"/>
              </a:lnSpc>
            </a:pPr>
            <a:r>
              <a:rPr lang="en-US" sz="2600" dirty="0"/>
              <a:t>Systemic </a:t>
            </a:r>
            <a:r>
              <a:rPr lang="en-US" sz="2600" dirty="0" err="1"/>
              <a:t>glucocorticosteroids</a:t>
            </a:r>
            <a:r>
              <a:rPr lang="en-US" sz="2600" dirty="0"/>
              <a:t>: Methylprednisolone, Prednisolone, Prednisone, Dexamethasone, hydrocortisone</a:t>
            </a:r>
          </a:p>
          <a:p>
            <a:pPr>
              <a:lnSpc>
                <a:spcPct val="90000"/>
              </a:lnSpc>
            </a:pPr>
            <a:r>
              <a:rPr lang="en-US" sz="2600" dirty="0"/>
              <a:t>Mg sulfate</a:t>
            </a:r>
          </a:p>
          <a:p>
            <a:pPr>
              <a:lnSpc>
                <a:spcPct val="90000"/>
              </a:lnSpc>
            </a:pPr>
            <a:r>
              <a:rPr lang="en-US" sz="2600" dirty="0"/>
              <a:t>Methylxanthines: Aminophylline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wipe(left)">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wipe(left)">
                                      <p:cBhvr>
                                        <p:cTn id="12" dur="500"/>
                                        <p:tgtEl>
                                          <p:spTgt spid="48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wipe(left)">
                                      <p:cBhvr>
                                        <p:cTn id="17" dur="500"/>
                                        <p:tgtEl>
                                          <p:spTgt spid="481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wipe(left)">
                                      <p:cBhvr>
                                        <p:cTn id="22" dur="500"/>
                                        <p:tgtEl>
                                          <p:spTgt spid="481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8131">
                                            <p:txEl>
                                              <p:pRg st="4" end="4"/>
                                            </p:txEl>
                                          </p:spTgt>
                                        </p:tgtEl>
                                        <p:attrNameLst>
                                          <p:attrName>style.visibility</p:attrName>
                                        </p:attrNameLst>
                                      </p:cBhvr>
                                      <p:to>
                                        <p:strVal val="visible"/>
                                      </p:to>
                                    </p:set>
                                    <p:animEffect transition="in" filter="wipe(left)">
                                      <p:cBhvr>
                                        <p:cTn id="27" dur="500"/>
                                        <p:tgtEl>
                                          <p:spTgt spid="481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8131">
                                            <p:txEl>
                                              <p:pRg st="5" end="5"/>
                                            </p:txEl>
                                          </p:spTgt>
                                        </p:tgtEl>
                                        <p:attrNameLst>
                                          <p:attrName>style.visibility</p:attrName>
                                        </p:attrNameLst>
                                      </p:cBhvr>
                                      <p:to>
                                        <p:strVal val="visible"/>
                                      </p:to>
                                    </p:set>
                                    <p:animEffect transition="in" filter="wipe(left)">
                                      <p:cBhvr>
                                        <p:cTn id="32" dur="500"/>
                                        <p:tgtEl>
                                          <p:spTgt spid="48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a:extLst>
              <a:ext uri="{FF2B5EF4-FFF2-40B4-BE49-F238E27FC236}">
                <a16:creationId xmlns="" xmlns:a16="http://schemas.microsoft.com/office/drawing/2014/main" id="{9F445138-F130-AFB0-4341-2E46BCC73241}"/>
              </a:ext>
            </a:extLst>
          </p:cNvPr>
          <p:cNvGrpSpPr/>
          <p:nvPr/>
        </p:nvGrpSpPr>
        <p:grpSpPr>
          <a:xfrm>
            <a:off x="20" y="1282"/>
            <a:ext cx="12191980" cy="6856718"/>
            <a:chOff x="20" y="1282"/>
            <a:chExt cx="12191980" cy="6856718"/>
          </a:xfrm>
        </p:grpSpPr>
        <p:pic>
          <p:nvPicPr>
            <p:cNvPr id="5" name="Picture 4">
              <a:extLst>
                <a:ext uri="{FF2B5EF4-FFF2-40B4-BE49-F238E27FC236}">
                  <a16:creationId xmlns="" xmlns:a16="http://schemas.microsoft.com/office/drawing/2014/main" id="{9BD1F403-60A9-405B-9AB9-CF34EE0E30D3}"/>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32" name="object 2">
              <a:extLst>
                <a:ext uri="{FF2B5EF4-FFF2-40B4-BE49-F238E27FC236}">
                  <a16:creationId xmlns="" xmlns:a16="http://schemas.microsoft.com/office/drawing/2014/main" id="{6CC25B70-FCA4-B638-611E-CD1BA3B7A818}"/>
                </a:ext>
              </a:extLst>
            </p:cNvPr>
            <p:cNvSpPr txBox="1"/>
            <p:nvPr/>
          </p:nvSpPr>
          <p:spPr>
            <a:xfrm>
              <a:off x="4798451" y="6155398"/>
              <a:ext cx="1427480" cy="417830"/>
            </a:xfrm>
            <a:prstGeom prst="rect">
              <a:avLst/>
            </a:prstGeom>
          </p:spPr>
          <p:txBody>
            <a:bodyPr vert="horz" wrap="square" lIns="0" tIns="26034" rIns="0" bIns="0" rtlCol="0">
              <a:spAutoFit/>
            </a:bodyPr>
            <a:lstStyle/>
            <a:p>
              <a:pPr marL="12700" marR="5080">
                <a:lnSpc>
                  <a:spcPts val="1000"/>
                </a:lnSpc>
                <a:spcBef>
                  <a:spcPts val="204"/>
                </a:spcBef>
              </a:pPr>
              <a:r>
                <a:rPr sz="900" i="1" dirty="0">
                  <a:solidFill>
                    <a:srgbClr val="58595B"/>
                  </a:solidFill>
                  <a:latin typeface="Arial"/>
                  <a:cs typeface="Arial"/>
                </a:rPr>
                <a:t>Low</a:t>
              </a:r>
              <a:r>
                <a:rPr sz="900" i="1" spc="-10" dirty="0">
                  <a:solidFill>
                    <a:srgbClr val="58595B"/>
                  </a:solidFill>
                  <a:latin typeface="Arial"/>
                  <a:cs typeface="Arial"/>
                </a:rPr>
                <a:t> </a:t>
              </a:r>
              <a:r>
                <a:rPr sz="900" i="1" dirty="0">
                  <a:solidFill>
                    <a:srgbClr val="58595B"/>
                  </a:solidFill>
                  <a:latin typeface="Arial"/>
                  <a:cs typeface="Arial"/>
                </a:rPr>
                <a:t>dose</a:t>
              </a:r>
              <a:r>
                <a:rPr sz="900" i="1" spc="-10" dirty="0">
                  <a:solidFill>
                    <a:srgbClr val="58595B"/>
                  </a:solidFill>
                  <a:latin typeface="Arial"/>
                  <a:cs typeface="Arial"/>
                </a:rPr>
                <a:t> </a:t>
              </a:r>
              <a:r>
                <a:rPr sz="900" i="1" dirty="0">
                  <a:solidFill>
                    <a:srgbClr val="58595B"/>
                  </a:solidFill>
                  <a:latin typeface="Arial"/>
                  <a:cs typeface="Arial"/>
                </a:rPr>
                <a:t>ICS</a:t>
              </a:r>
              <a:r>
                <a:rPr sz="900" i="1" spc="-5" dirty="0">
                  <a:solidFill>
                    <a:srgbClr val="58595B"/>
                  </a:solidFill>
                  <a:latin typeface="Arial"/>
                  <a:cs typeface="Arial"/>
                </a:rPr>
                <a:t> </a:t>
              </a:r>
              <a:r>
                <a:rPr sz="900" i="1" spc="-10" dirty="0">
                  <a:solidFill>
                    <a:srgbClr val="58595B"/>
                  </a:solidFill>
                  <a:latin typeface="Arial"/>
                  <a:cs typeface="Arial"/>
                </a:rPr>
                <a:t>whenever </a:t>
              </a:r>
              <a:r>
                <a:rPr sz="900" i="1" dirty="0">
                  <a:solidFill>
                    <a:srgbClr val="58595B"/>
                  </a:solidFill>
                  <a:latin typeface="Arial"/>
                  <a:cs typeface="Arial"/>
                </a:rPr>
                <a:t>SABA</a:t>
              </a:r>
              <a:r>
                <a:rPr sz="900" i="1" spc="-45" dirty="0">
                  <a:solidFill>
                    <a:srgbClr val="58595B"/>
                  </a:solidFill>
                  <a:latin typeface="Arial"/>
                  <a:cs typeface="Arial"/>
                </a:rPr>
                <a:t> </a:t>
              </a:r>
              <a:r>
                <a:rPr sz="900" i="1" dirty="0">
                  <a:solidFill>
                    <a:srgbClr val="58595B"/>
                  </a:solidFill>
                  <a:latin typeface="Arial"/>
                  <a:cs typeface="Arial"/>
                </a:rPr>
                <a:t>taken,</a:t>
              </a:r>
              <a:r>
                <a:rPr sz="900" i="1" spc="-5" dirty="0">
                  <a:solidFill>
                    <a:srgbClr val="58595B"/>
                  </a:solidFill>
                  <a:latin typeface="Arial"/>
                  <a:cs typeface="Arial"/>
                </a:rPr>
                <a:t> </a:t>
              </a:r>
              <a:r>
                <a:rPr sz="900" i="1" dirty="0">
                  <a:solidFill>
                    <a:srgbClr val="58595B"/>
                  </a:solidFill>
                  <a:latin typeface="Arial"/>
                  <a:cs typeface="Arial"/>
                </a:rPr>
                <a:t>or</a:t>
              </a:r>
              <a:r>
                <a:rPr sz="900" i="1" spc="-5" dirty="0">
                  <a:solidFill>
                    <a:srgbClr val="58595B"/>
                  </a:solidFill>
                  <a:latin typeface="Arial"/>
                  <a:cs typeface="Arial"/>
                </a:rPr>
                <a:t> </a:t>
              </a:r>
              <a:r>
                <a:rPr sz="900" i="1" dirty="0">
                  <a:solidFill>
                    <a:srgbClr val="58595B"/>
                  </a:solidFill>
                  <a:latin typeface="Arial"/>
                  <a:cs typeface="Arial"/>
                </a:rPr>
                <a:t>daily</a:t>
              </a:r>
              <a:r>
                <a:rPr sz="900" i="1" spc="-5" dirty="0">
                  <a:solidFill>
                    <a:srgbClr val="58595B"/>
                  </a:solidFill>
                  <a:latin typeface="Arial"/>
                  <a:cs typeface="Arial"/>
                </a:rPr>
                <a:t> </a:t>
              </a:r>
              <a:r>
                <a:rPr sz="900" i="1" spc="-20" dirty="0">
                  <a:solidFill>
                    <a:srgbClr val="58595B"/>
                  </a:solidFill>
                  <a:latin typeface="Arial"/>
                  <a:cs typeface="Arial"/>
                </a:rPr>
                <a:t>LTRA, </a:t>
              </a:r>
              <a:r>
                <a:rPr sz="900" i="1" dirty="0">
                  <a:solidFill>
                    <a:srgbClr val="58595B"/>
                  </a:solidFill>
                  <a:latin typeface="Arial"/>
                  <a:cs typeface="Arial"/>
                </a:rPr>
                <a:t>or</a:t>
              </a:r>
              <a:r>
                <a:rPr sz="900" i="1" spc="-10" dirty="0">
                  <a:solidFill>
                    <a:srgbClr val="58595B"/>
                  </a:solidFill>
                  <a:latin typeface="Arial"/>
                  <a:cs typeface="Arial"/>
                </a:rPr>
                <a:t> </a:t>
              </a:r>
              <a:r>
                <a:rPr sz="900" i="1" dirty="0">
                  <a:solidFill>
                    <a:srgbClr val="58595B"/>
                  </a:solidFill>
                  <a:latin typeface="Arial"/>
                  <a:cs typeface="Arial"/>
                </a:rPr>
                <a:t>add</a:t>
              </a:r>
              <a:r>
                <a:rPr sz="900" i="1" spc="-10" dirty="0">
                  <a:solidFill>
                    <a:srgbClr val="58595B"/>
                  </a:solidFill>
                  <a:latin typeface="Arial"/>
                  <a:cs typeface="Arial"/>
                </a:rPr>
                <a:t> </a:t>
              </a:r>
              <a:r>
                <a:rPr sz="900" i="1" dirty="0">
                  <a:solidFill>
                    <a:srgbClr val="58595B"/>
                  </a:solidFill>
                  <a:latin typeface="Arial"/>
                  <a:cs typeface="Arial"/>
                </a:rPr>
                <a:t>HDM</a:t>
              </a:r>
              <a:r>
                <a:rPr sz="900" i="1" spc="-5" dirty="0">
                  <a:solidFill>
                    <a:srgbClr val="58595B"/>
                  </a:solidFill>
                  <a:latin typeface="Arial"/>
                  <a:cs typeface="Arial"/>
                </a:rPr>
                <a:t> </a:t>
              </a:r>
              <a:r>
                <a:rPr sz="900" i="1" spc="-20" dirty="0">
                  <a:solidFill>
                    <a:srgbClr val="58595B"/>
                  </a:solidFill>
                  <a:latin typeface="Arial"/>
                  <a:cs typeface="Arial"/>
                </a:rPr>
                <a:t>SLIT</a:t>
              </a:r>
              <a:endParaRPr sz="900" dirty="0">
                <a:latin typeface="Arial"/>
                <a:cs typeface="Arial"/>
              </a:endParaRPr>
            </a:p>
          </p:txBody>
        </p:sp>
        <p:sp>
          <p:nvSpPr>
            <p:cNvPr id="33" name="object 3">
              <a:extLst>
                <a:ext uri="{FF2B5EF4-FFF2-40B4-BE49-F238E27FC236}">
                  <a16:creationId xmlns="" xmlns:a16="http://schemas.microsoft.com/office/drawing/2014/main" id="{E25969D5-0406-4A27-C2A7-C1F8D417FA54}"/>
                </a:ext>
              </a:extLst>
            </p:cNvPr>
            <p:cNvSpPr txBox="1"/>
            <p:nvPr/>
          </p:nvSpPr>
          <p:spPr>
            <a:xfrm>
              <a:off x="6369446" y="6155398"/>
              <a:ext cx="1107440" cy="417830"/>
            </a:xfrm>
            <a:prstGeom prst="rect">
              <a:avLst/>
            </a:prstGeom>
          </p:spPr>
          <p:txBody>
            <a:bodyPr vert="horz" wrap="square" lIns="0" tIns="26034" rIns="0" bIns="0" rtlCol="0">
              <a:spAutoFit/>
            </a:bodyPr>
            <a:lstStyle/>
            <a:p>
              <a:pPr marL="12700" marR="5080">
                <a:lnSpc>
                  <a:spcPts val="1000"/>
                </a:lnSpc>
                <a:spcBef>
                  <a:spcPts val="204"/>
                </a:spcBef>
              </a:pPr>
              <a:r>
                <a:rPr sz="900" i="1" dirty="0">
                  <a:solidFill>
                    <a:srgbClr val="58595B"/>
                  </a:solidFill>
                  <a:latin typeface="Arial"/>
                  <a:cs typeface="Arial"/>
                </a:rPr>
                <a:t>Medium</a:t>
              </a:r>
              <a:r>
                <a:rPr sz="900" i="1" spc="-15" dirty="0">
                  <a:solidFill>
                    <a:srgbClr val="58595B"/>
                  </a:solidFill>
                  <a:latin typeface="Arial"/>
                  <a:cs typeface="Arial"/>
                </a:rPr>
                <a:t> </a:t>
              </a:r>
              <a:r>
                <a:rPr sz="900" i="1" dirty="0">
                  <a:solidFill>
                    <a:srgbClr val="58595B"/>
                  </a:solidFill>
                  <a:latin typeface="Arial"/>
                  <a:cs typeface="Arial"/>
                </a:rPr>
                <a:t>dose</a:t>
              </a:r>
              <a:r>
                <a:rPr sz="900" i="1" spc="-5" dirty="0">
                  <a:solidFill>
                    <a:srgbClr val="58595B"/>
                  </a:solidFill>
                  <a:latin typeface="Arial"/>
                  <a:cs typeface="Arial"/>
                </a:rPr>
                <a:t> </a:t>
              </a:r>
              <a:r>
                <a:rPr sz="900" i="1" dirty="0">
                  <a:solidFill>
                    <a:srgbClr val="58595B"/>
                  </a:solidFill>
                  <a:latin typeface="Arial"/>
                  <a:cs typeface="Arial"/>
                </a:rPr>
                <a:t>ICS,</a:t>
              </a:r>
              <a:r>
                <a:rPr sz="900" i="1" spc="-5" dirty="0">
                  <a:solidFill>
                    <a:srgbClr val="58595B"/>
                  </a:solidFill>
                  <a:latin typeface="Arial"/>
                  <a:cs typeface="Arial"/>
                </a:rPr>
                <a:t> </a:t>
              </a:r>
              <a:r>
                <a:rPr sz="900" i="1" spc="-25" dirty="0">
                  <a:solidFill>
                    <a:srgbClr val="58595B"/>
                  </a:solidFill>
                  <a:latin typeface="Arial"/>
                  <a:cs typeface="Arial"/>
                </a:rPr>
                <a:t>or </a:t>
              </a:r>
              <a:r>
                <a:rPr sz="900" i="1" dirty="0">
                  <a:solidFill>
                    <a:srgbClr val="58595B"/>
                  </a:solidFill>
                  <a:latin typeface="Arial"/>
                  <a:cs typeface="Arial"/>
                </a:rPr>
                <a:t>add</a:t>
              </a:r>
              <a:r>
                <a:rPr sz="900" i="1" spc="-15" dirty="0">
                  <a:solidFill>
                    <a:srgbClr val="58595B"/>
                  </a:solidFill>
                  <a:latin typeface="Arial"/>
                  <a:cs typeface="Arial"/>
                </a:rPr>
                <a:t> </a:t>
              </a:r>
              <a:r>
                <a:rPr sz="900" i="1" spc="-10" dirty="0">
                  <a:solidFill>
                    <a:srgbClr val="58595B"/>
                  </a:solidFill>
                  <a:latin typeface="Arial"/>
                  <a:cs typeface="Arial"/>
                </a:rPr>
                <a:t>LTRA, </a:t>
              </a:r>
              <a:r>
                <a:rPr sz="900" i="1" dirty="0">
                  <a:solidFill>
                    <a:srgbClr val="58595B"/>
                  </a:solidFill>
                  <a:latin typeface="Arial"/>
                  <a:cs typeface="Arial"/>
                </a:rPr>
                <a:t>or</a:t>
              </a:r>
              <a:r>
                <a:rPr sz="900" i="1" spc="-10" dirty="0">
                  <a:solidFill>
                    <a:srgbClr val="58595B"/>
                  </a:solidFill>
                  <a:latin typeface="Arial"/>
                  <a:cs typeface="Arial"/>
                </a:rPr>
                <a:t> </a:t>
              </a:r>
              <a:r>
                <a:rPr sz="900" i="1" spc="-25" dirty="0">
                  <a:solidFill>
                    <a:srgbClr val="58595B"/>
                  </a:solidFill>
                  <a:latin typeface="Arial"/>
                  <a:cs typeface="Arial"/>
                </a:rPr>
                <a:t>add </a:t>
              </a:r>
              <a:r>
                <a:rPr sz="900" i="1" dirty="0">
                  <a:solidFill>
                    <a:srgbClr val="58595B"/>
                  </a:solidFill>
                  <a:latin typeface="Arial"/>
                  <a:cs typeface="Arial"/>
                </a:rPr>
                <a:t>HDM</a:t>
              </a:r>
              <a:r>
                <a:rPr sz="900" i="1" spc="-10" dirty="0">
                  <a:solidFill>
                    <a:srgbClr val="58595B"/>
                  </a:solidFill>
                  <a:latin typeface="Arial"/>
                  <a:cs typeface="Arial"/>
                </a:rPr>
                <a:t> </a:t>
              </a:r>
              <a:r>
                <a:rPr sz="900" i="1" spc="-20" dirty="0">
                  <a:solidFill>
                    <a:srgbClr val="58595B"/>
                  </a:solidFill>
                  <a:latin typeface="Arial"/>
                  <a:cs typeface="Arial"/>
                </a:rPr>
                <a:t>SLIT</a:t>
              </a:r>
              <a:endParaRPr sz="900">
                <a:latin typeface="Arial"/>
                <a:cs typeface="Arial"/>
              </a:endParaRPr>
            </a:p>
          </p:txBody>
        </p:sp>
        <p:sp>
          <p:nvSpPr>
            <p:cNvPr id="34" name="object 4">
              <a:extLst>
                <a:ext uri="{FF2B5EF4-FFF2-40B4-BE49-F238E27FC236}">
                  <a16:creationId xmlns="" xmlns:a16="http://schemas.microsoft.com/office/drawing/2014/main" id="{A84DD6A0-DDF5-0954-B399-9CCF3CAD611A}"/>
                </a:ext>
              </a:extLst>
            </p:cNvPr>
            <p:cNvSpPr txBox="1"/>
            <p:nvPr/>
          </p:nvSpPr>
          <p:spPr>
            <a:xfrm>
              <a:off x="7940440" y="6155398"/>
              <a:ext cx="1198880" cy="399415"/>
            </a:xfrm>
            <a:prstGeom prst="rect">
              <a:avLst/>
            </a:prstGeom>
          </p:spPr>
          <p:txBody>
            <a:bodyPr vert="horz" wrap="square" lIns="0" tIns="33020" rIns="0" bIns="0" rtlCol="0">
              <a:spAutoFit/>
            </a:bodyPr>
            <a:lstStyle/>
            <a:p>
              <a:pPr marL="12700" marR="5080">
                <a:lnSpc>
                  <a:spcPts val="930"/>
                </a:lnSpc>
                <a:spcBef>
                  <a:spcPts val="260"/>
                </a:spcBef>
              </a:pPr>
              <a:r>
                <a:rPr sz="900" i="1" dirty="0">
                  <a:solidFill>
                    <a:srgbClr val="58595B"/>
                  </a:solidFill>
                  <a:latin typeface="Arial"/>
                  <a:cs typeface="Arial"/>
                </a:rPr>
                <a:t>Add</a:t>
              </a:r>
              <a:r>
                <a:rPr sz="900" i="1" spc="-5" dirty="0">
                  <a:solidFill>
                    <a:srgbClr val="58595B"/>
                  </a:solidFill>
                  <a:latin typeface="Arial"/>
                  <a:cs typeface="Arial"/>
                </a:rPr>
                <a:t> </a:t>
              </a:r>
              <a:r>
                <a:rPr sz="900" i="1" dirty="0">
                  <a:solidFill>
                    <a:srgbClr val="58595B"/>
                  </a:solidFill>
                  <a:latin typeface="Arial"/>
                  <a:cs typeface="Arial"/>
                </a:rPr>
                <a:t>LAMA</a:t>
              </a:r>
              <a:r>
                <a:rPr sz="900" i="1" spc="-35" dirty="0">
                  <a:solidFill>
                    <a:srgbClr val="58595B"/>
                  </a:solidFill>
                  <a:latin typeface="Arial"/>
                  <a:cs typeface="Arial"/>
                </a:rPr>
                <a:t> </a:t>
              </a:r>
              <a:r>
                <a:rPr sz="900" i="1" dirty="0">
                  <a:solidFill>
                    <a:srgbClr val="58595B"/>
                  </a:solidFill>
                  <a:latin typeface="Arial"/>
                  <a:cs typeface="Arial"/>
                </a:rPr>
                <a:t>or</a:t>
              </a:r>
              <a:r>
                <a:rPr sz="900" i="1" spc="-5" dirty="0">
                  <a:solidFill>
                    <a:srgbClr val="58595B"/>
                  </a:solidFill>
                  <a:latin typeface="Arial"/>
                  <a:cs typeface="Arial"/>
                </a:rPr>
                <a:t> </a:t>
              </a:r>
              <a:r>
                <a:rPr sz="900" i="1" spc="-20" dirty="0">
                  <a:solidFill>
                    <a:srgbClr val="58595B"/>
                  </a:solidFill>
                  <a:latin typeface="Arial"/>
                  <a:cs typeface="Arial"/>
                </a:rPr>
                <a:t>LTRA</a:t>
              </a:r>
              <a:r>
                <a:rPr sz="900" i="1" spc="-35" dirty="0">
                  <a:solidFill>
                    <a:srgbClr val="58595B"/>
                  </a:solidFill>
                  <a:latin typeface="Arial"/>
                  <a:cs typeface="Arial"/>
                </a:rPr>
                <a:t> </a:t>
              </a:r>
              <a:r>
                <a:rPr sz="900" i="1" spc="-25" dirty="0">
                  <a:solidFill>
                    <a:srgbClr val="58595B"/>
                  </a:solidFill>
                  <a:latin typeface="Arial"/>
                  <a:cs typeface="Arial"/>
                </a:rPr>
                <a:t>or </a:t>
              </a:r>
              <a:r>
                <a:rPr sz="900" i="1" dirty="0">
                  <a:solidFill>
                    <a:srgbClr val="58595B"/>
                  </a:solidFill>
                  <a:latin typeface="Arial"/>
                  <a:cs typeface="Arial"/>
                </a:rPr>
                <a:t>HDM</a:t>
              </a:r>
              <a:r>
                <a:rPr sz="900" i="1" spc="-15" dirty="0">
                  <a:solidFill>
                    <a:srgbClr val="58595B"/>
                  </a:solidFill>
                  <a:latin typeface="Arial"/>
                  <a:cs typeface="Arial"/>
                </a:rPr>
                <a:t> </a:t>
              </a:r>
              <a:r>
                <a:rPr sz="900" i="1" spc="-10" dirty="0">
                  <a:solidFill>
                    <a:srgbClr val="58595B"/>
                  </a:solidFill>
                  <a:latin typeface="Arial"/>
                  <a:cs typeface="Arial"/>
                </a:rPr>
                <a:t>SLIT, </a:t>
              </a:r>
              <a:r>
                <a:rPr sz="900" i="1" dirty="0">
                  <a:solidFill>
                    <a:srgbClr val="58595B"/>
                  </a:solidFill>
                  <a:latin typeface="Arial"/>
                  <a:cs typeface="Arial"/>
                </a:rPr>
                <a:t>or</a:t>
              </a:r>
              <a:r>
                <a:rPr sz="900" i="1" spc="-15" dirty="0">
                  <a:solidFill>
                    <a:srgbClr val="58595B"/>
                  </a:solidFill>
                  <a:latin typeface="Arial"/>
                  <a:cs typeface="Arial"/>
                </a:rPr>
                <a:t> </a:t>
              </a:r>
              <a:r>
                <a:rPr sz="900" i="1" dirty="0">
                  <a:solidFill>
                    <a:srgbClr val="58595B"/>
                  </a:solidFill>
                  <a:latin typeface="Arial"/>
                  <a:cs typeface="Arial"/>
                </a:rPr>
                <a:t>switch</a:t>
              </a:r>
              <a:r>
                <a:rPr sz="900" i="1" spc="-10" dirty="0">
                  <a:solidFill>
                    <a:srgbClr val="58595B"/>
                  </a:solidFill>
                  <a:latin typeface="Arial"/>
                  <a:cs typeface="Arial"/>
                </a:rPr>
                <a:t> </a:t>
              </a:r>
              <a:r>
                <a:rPr sz="900" i="1" spc="-25" dirty="0">
                  <a:solidFill>
                    <a:srgbClr val="58595B"/>
                  </a:solidFill>
                  <a:latin typeface="Arial"/>
                  <a:cs typeface="Arial"/>
                </a:rPr>
                <a:t>to </a:t>
              </a:r>
              <a:r>
                <a:rPr sz="900" i="1" dirty="0">
                  <a:solidFill>
                    <a:srgbClr val="58595B"/>
                  </a:solidFill>
                  <a:latin typeface="Arial"/>
                  <a:cs typeface="Arial"/>
                </a:rPr>
                <a:t>high</a:t>
              </a:r>
              <a:r>
                <a:rPr sz="900" i="1" spc="-15" dirty="0">
                  <a:solidFill>
                    <a:srgbClr val="58595B"/>
                  </a:solidFill>
                  <a:latin typeface="Arial"/>
                  <a:cs typeface="Arial"/>
                </a:rPr>
                <a:t> </a:t>
              </a:r>
              <a:r>
                <a:rPr sz="900" i="1" dirty="0">
                  <a:solidFill>
                    <a:srgbClr val="58595B"/>
                  </a:solidFill>
                  <a:latin typeface="Arial"/>
                  <a:cs typeface="Arial"/>
                </a:rPr>
                <a:t>dose</a:t>
              </a:r>
              <a:r>
                <a:rPr sz="900" i="1" spc="-15" dirty="0">
                  <a:solidFill>
                    <a:srgbClr val="58595B"/>
                  </a:solidFill>
                  <a:latin typeface="Arial"/>
                  <a:cs typeface="Arial"/>
                </a:rPr>
                <a:t> </a:t>
              </a:r>
              <a:r>
                <a:rPr sz="900" i="1" spc="-25" dirty="0">
                  <a:solidFill>
                    <a:srgbClr val="58595B"/>
                  </a:solidFill>
                  <a:latin typeface="Arial"/>
                  <a:cs typeface="Arial"/>
                </a:rPr>
                <a:t>ICS</a:t>
              </a:r>
              <a:endParaRPr sz="900">
                <a:latin typeface="Arial"/>
                <a:cs typeface="Arial"/>
              </a:endParaRPr>
            </a:p>
          </p:txBody>
        </p:sp>
        <p:sp>
          <p:nvSpPr>
            <p:cNvPr id="35" name="object 5">
              <a:extLst>
                <a:ext uri="{FF2B5EF4-FFF2-40B4-BE49-F238E27FC236}">
                  <a16:creationId xmlns="" xmlns:a16="http://schemas.microsoft.com/office/drawing/2014/main" id="{7F9C0356-465A-87B0-3042-E8388716C205}"/>
                </a:ext>
              </a:extLst>
            </p:cNvPr>
            <p:cNvSpPr txBox="1"/>
            <p:nvPr/>
          </p:nvSpPr>
          <p:spPr>
            <a:xfrm>
              <a:off x="9511434" y="6090462"/>
              <a:ext cx="1510665" cy="544830"/>
            </a:xfrm>
            <a:prstGeom prst="rect">
              <a:avLst/>
            </a:prstGeom>
          </p:spPr>
          <p:txBody>
            <a:bodyPr vert="horz" wrap="square" lIns="0" tIns="26034" rIns="0" bIns="0" rtlCol="0">
              <a:spAutoFit/>
            </a:bodyPr>
            <a:lstStyle/>
            <a:p>
              <a:pPr marL="12700" marR="5080">
                <a:lnSpc>
                  <a:spcPts val="1000"/>
                </a:lnSpc>
                <a:spcBef>
                  <a:spcPts val="204"/>
                </a:spcBef>
              </a:pPr>
              <a:r>
                <a:rPr sz="900" i="1" dirty="0">
                  <a:solidFill>
                    <a:srgbClr val="58595B"/>
                  </a:solidFill>
                  <a:latin typeface="Arial"/>
                  <a:cs typeface="Arial"/>
                </a:rPr>
                <a:t>Add</a:t>
              </a:r>
              <a:r>
                <a:rPr sz="900" i="1" spc="-20" dirty="0">
                  <a:solidFill>
                    <a:srgbClr val="58595B"/>
                  </a:solidFill>
                  <a:latin typeface="Arial"/>
                  <a:cs typeface="Arial"/>
                </a:rPr>
                <a:t> </a:t>
              </a:r>
              <a:r>
                <a:rPr sz="900" i="1" dirty="0">
                  <a:solidFill>
                    <a:srgbClr val="58595B"/>
                  </a:solidFill>
                  <a:latin typeface="Arial"/>
                  <a:cs typeface="Arial"/>
                </a:rPr>
                <a:t>azithromycin</a:t>
              </a:r>
              <a:r>
                <a:rPr sz="900" i="1" spc="-20" dirty="0">
                  <a:solidFill>
                    <a:srgbClr val="58595B"/>
                  </a:solidFill>
                  <a:latin typeface="Arial"/>
                  <a:cs typeface="Arial"/>
                </a:rPr>
                <a:t> </a:t>
              </a:r>
              <a:r>
                <a:rPr sz="900" i="1" dirty="0">
                  <a:solidFill>
                    <a:srgbClr val="58595B"/>
                  </a:solidFill>
                  <a:latin typeface="Arial"/>
                  <a:cs typeface="Arial"/>
                </a:rPr>
                <a:t>(adults)</a:t>
              </a:r>
              <a:r>
                <a:rPr sz="900" i="1" spc="-15" dirty="0">
                  <a:solidFill>
                    <a:srgbClr val="58595B"/>
                  </a:solidFill>
                  <a:latin typeface="Arial"/>
                  <a:cs typeface="Arial"/>
                </a:rPr>
                <a:t> </a:t>
              </a:r>
              <a:r>
                <a:rPr sz="900" i="1" spc="-25" dirty="0">
                  <a:solidFill>
                    <a:srgbClr val="58595B"/>
                  </a:solidFill>
                  <a:latin typeface="Arial"/>
                  <a:cs typeface="Arial"/>
                </a:rPr>
                <a:t>or </a:t>
              </a:r>
              <a:r>
                <a:rPr sz="900" i="1" spc="-20" dirty="0">
                  <a:solidFill>
                    <a:srgbClr val="58595B"/>
                  </a:solidFill>
                  <a:latin typeface="Arial"/>
                  <a:cs typeface="Arial"/>
                </a:rPr>
                <a:t>LTRA.</a:t>
              </a:r>
              <a:r>
                <a:rPr sz="900" i="1" spc="-35" dirty="0">
                  <a:solidFill>
                    <a:srgbClr val="58595B"/>
                  </a:solidFill>
                  <a:latin typeface="Arial"/>
                  <a:cs typeface="Arial"/>
                </a:rPr>
                <a:t> </a:t>
              </a:r>
              <a:r>
                <a:rPr sz="900" i="1" dirty="0">
                  <a:solidFill>
                    <a:srgbClr val="58595B"/>
                  </a:solidFill>
                  <a:latin typeface="Arial"/>
                  <a:cs typeface="Arial"/>
                </a:rPr>
                <a:t>As</a:t>
              </a:r>
              <a:r>
                <a:rPr sz="900" i="1" spc="5" dirty="0">
                  <a:solidFill>
                    <a:srgbClr val="58595B"/>
                  </a:solidFill>
                  <a:latin typeface="Arial"/>
                  <a:cs typeface="Arial"/>
                </a:rPr>
                <a:t> </a:t>
              </a:r>
              <a:r>
                <a:rPr sz="900" i="1" dirty="0">
                  <a:solidFill>
                    <a:srgbClr val="58595B"/>
                  </a:solidFill>
                  <a:latin typeface="Arial"/>
                  <a:cs typeface="Arial"/>
                </a:rPr>
                <a:t>last</a:t>
              </a:r>
              <a:r>
                <a:rPr sz="900" i="1" spc="5" dirty="0">
                  <a:solidFill>
                    <a:srgbClr val="58595B"/>
                  </a:solidFill>
                  <a:latin typeface="Arial"/>
                  <a:cs typeface="Arial"/>
                </a:rPr>
                <a:t> </a:t>
              </a:r>
              <a:r>
                <a:rPr sz="900" i="1" dirty="0">
                  <a:solidFill>
                    <a:srgbClr val="58595B"/>
                  </a:solidFill>
                  <a:latin typeface="Arial"/>
                  <a:cs typeface="Arial"/>
                </a:rPr>
                <a:t>resort</a:t>
              </a:r>
              <a:r>
                <a:rPr sz="900" i="1" spc="5" dirty="0">
                  <a:solidFill>
                    <a:srgbClr val="58595B"/>
                  </a:solidFill>
                  <a:latin typeface="Arial"/>
                  <a:cs typeface="Arial"/>
                </a:rPr>
                <a:t> </a:t>
              </a:r>
              <a:r>
                <a:rPr sz="900" i="1" spc="-10" dirty="0">
                  <a:solidFill>
                    <a:srgbClr val="58595B"/>
                  </a:solidFill>
                  <a:latin typeface="Arial"/>
                  <a:cs typeface="Arial"/>
                </a:rPr>
                <a:t>consider </a:t>
              </a:r>
              <a:r>
                <a:rPr sz="900" i="1" dirty="0">
                  <a:solidFill>
                    <a:srgbClr val="58595B"/>
                  </a:solidFill>
                  <a:latin typeface="Arial"/>
                  <a:cs typeface="Arial"/>
                </a:rPr>
                <a:t>adding</a:t>
              </a:r>
              <a:r>
                <a:rPr sz="900" i="1" spc="-15" dirty="0">
                  <a:solidFill>
                    <a:srgbClr val="58595B"/>
                  </a:solidFill>
                  <a:latin typeface="Arial"/>
                  <a:cs typeface="Arial"/>
                </a:rPr>
                <a:t> </a:t>
              </a:r>
              <a:r>
                <a:rPr sz="900" i="1" dirty="0">
                  <a:solidFill>
                    <a:srgbClr val="58595B"/>
                  </a:solidFill>
                  <a:latin typeface="Arial"/>
                  <a:cs typeface="Arial"/>
                </a:rPr>
                <a:t>low</a:t>
              </a:r>
              <a:r>
                <a:rPr sz="900" i="1" spc="-10" dirty="0">
                  <a:solidFill>
                    <a:srgbClr val="58595B"/>
                  </a:solidFill>
                  <a:latin typeface="Arial"/>
                  <a:cs typeface="Arial"/>
                </a:rPr>
                <a:t> </a:t>
              </a:r>
              <a:r>
                <a:rPr sz="900" i="1" dirty="0">
                  <a:solidFill>
                    <a:srgbClr val="58595B"/>
                  </a:solidFill>
                  <a:latin typeface="Arial"/>
                  <a:cs typeface="Arial"/>
                </a:rPr>
                <a:t>dose</a:t>
              </a:r>
              <a:r>
                <a:rPr sz="900" i="1" spc="-15" dirty="0">
                  <a:solidFill>
                    <a:srgbClr val="58595B"/>
                  </a:solidFill>
                  <a:latin typeface="Arial"/>
                  <a:cs typeface="Arial"/>
                </a:rPr>
                <a:t> </a:t>
              </a:r>
              <a:r>
                <a:rPr sz="900" i="1" dirty="0">
                  <a:solidFill>
                    <a:srgbClr val="58595B"/>
                  </a:solidFill>
                  <a:latin typeface="Arial"/>
                  <a:cs typeface="Arial"/>
                </a:rPr>
                <a:t>OCS</a:t>
              </a:r>
              <a:r>
                <a:rPr sz="900" i="1" spc="-10" dirty="0">
                  <a:solidFill>
                    <a:srgbClr val="58595B"/>
                  </a:solidFill>
                  <a:latin typeface="Arial"/>
                  <a:cs typeface="Arial"/>
                </a:rPr>
                <a:t> </a:t>
              </a:r>
              <a:r>
                <a:rPr sz="900" i="1" spc="-25" dirty="0">
                  <a:solidFill>
                    <a:srgbClr val="58595B"/>
                  </a:solidFill>
                  <a:latin typeface="Arial"/>
                  <a:cs typeface="Arial"/>
                </a:rPr>
                <a:t>but </a:t>
              </a:r>
              <a:r>
                <a:rPr sz="900" i="1" dirty="0">
                  <a:solidFill>
                    <a:srgbClr val="58595B"/>
                  </a:solidFill>
                  <a:latin typeface="Arial"/>
                  <a:cs typeface="Arial"/>
                </a:rPr>
                <a:t>consider side-</a:t>
              </a:r>
              <a:r>
                <a:rPr sz="900" i="1" spc="-10" dirty="0">
                  <a:solidFill>
                    <a:srgbClr val="58595B"/>
                  </a:solidFill>
                  <a:latin typeface="Arial"/>
                  <a:cs typeface="Arial"/>
                </a:rPr>
                <a:t>effects</a:t>
              </a:r>
              <a:endParaRPr sz="900">
                <a:latin typeface="Arial"/>
                <a:cs typeface="Arial"/>
              </a:endParaRPr>
            </a:p>
          </p:txBody>
        </p:sp>
        <p:sp>
          <p:nvSpPr>
            <p:cNvPr id="36" name="object 6">
              <a:extLst>
                <a:ext uri="{FF2B5EF4-FFF2-40B4-BE49-F238E27FC236}">
                  <a16:creationId xmlns="" xmlns:a16="http://schemas.microsoft.com/office/drawing/2014/main" id="{54366AD2-65D4-C16B-38B0-4205604EB914}"/>
                </a:ext>
              </a:extLst>
            </p:cNvPr>
            <p:cNvSpPr txBox="1"/>
            <p:nvPr/>
          </p:nvSpPr>
          <p:spPr>
            <a:xfrm>
              <a:off x="5405532" y="5671653"/>
              <a:ext cx="3413125" cy="208915"/>
            </a:xfrm>
            <a:prstGeom prst="rect">
              <a:avLst/>
            </a:prstGeom>
          </p:spPr>
          <p:txBody>
            <a:bodyPr vert="horz" wrap="square" lIns="0" tIns="12700" rIns="0" bIns="0" rtlCol="0">
              <a:spAutoFit/>
            </a:bodyPr>
            <a:lstStyle/>
            <a:p>
              <a:pPr marL="38100">
                <a:lnSpc>
                  <a:spcPct val="100000"/>
                </a:lnSpc>
                <a:spcBef>
                  <a:spcPts val="100"/>
                </a:spcBef>
              </a:pPr>
              <a:r>
                <a:rPr sz="1200" spc="-10" dirty="0">
                  <a:solidFill>
                    <a:srgbClr val="414042"/>
                  </a:solidFill>
                  <a:latin typeface="Arial"/>
                  <a:cs typeface="Arial"/>
                </a:rPr>
                <a:t>RELIEVER:</a:t>
              </a:r>
              <a:r>
                <a:rPr sz="1200" spc="-45" dirty="0">
                  <a:solidFill>
                    <a:srgbClr val="414042"/>
                  </a:solidFill>
                  <a:latin typeface="Arial"/>
                  <a:cs typeface="Arial"/>
                </a:rPr>
                <a:t> </a:t>
              </a:r>
              <a:r>
                <a:rPr sz="1200" dirty="0">
                  <a:solidFill>
                    <a:srgbClr val="414042"/>
                  </a:solidFill>
                  <a:latin typeface="Arial"/>
                  <a:cs typeface="Arial"/>
                </a:rPr>
                <a:t>As-needed</a:t>
              </a:r>
              <a:r>
                <a:rPr sz="1200" spc="35" dirty="0">
                  <a:solidFill>
                    <a:srgbClr val="414042"/>
                  </a:solidFill>
                  <a:latin typeface="Arial"/>
                  <a:cs typeface="Arial"/>
                </a:rPr>
                <a:t> </a:t>
              </a:r>
              <a:r>
                <a:rPr sz="1200" dirty="0">
                  <a:solidFill>
                    <a:srgbClr val="414042"/>
                  </a:solidFill>
                  <a:latin typeface="Arial"/>
                  <a:cs typeface="Arial"/>
                </a:rPr>
                <a:t>short-acting</a:t>
              </a:r>
              <a:r>
                <a:rPr sz="1200" spc="35" dirty="0">
                  <a:solidFill>
                    <a:srgbClr val="414042"/>
                  </a:solidFill>
                  <a:latin typeface="Arial"/>
                  <a:cs typeface="Arial"/>
                </a:rPr>
                <a:t> </a:t>
              </a:r>
              <a:r>
                <a:rPr sz="1200" spc="-10" dirty="0">
                  <a:solidFill>
                    <a:srgbClr val="414042"/>
                  </a:solidFill>
                  <a:latin typeface="Arial"/>
                  <a:cs typeface="Arial"/>
                </a:rPr>
                <a:t>beta</a:t>
              </a:r>
              <a:r>
                <a:rPr sz="1050" spc="-15" baseline="-11904" dirty="0">
                  <a:solidFill>
                    <a:srgbClr val="414042"/>
                  </a:solidFill>
                  <a:latin typeface="Arial"/>
                  <a:cs typeface="Arial"/>
                </a:rPr>
                <a:t>2</a:t>
              </a:r>
              <a:r>
                <a:rPr sz="1200" spc="-10" dirty="0">
                  <a:solidFill>
                    <a:srgbClr val="414042"/>
                  </a:solidFill>
                  <a:latin typeface="Arial"/>
                  <a:cs typeface="Arial"/>
                </a:rPr>
                <a:t>-agonist</a:t>
              </a:r>
              <a:endParaRPr sz="1200" dirty="0">
                <a:latin typeface="Arial"/>
                <a:cs typeface="Arial"/>
              </a:endParaRPr>
            </a:p>
          </p:txBody>
        </p:sp>
        <p:sp>
          <p:nvSpPr>
            <p:cNvPr id="37" name="object 7">
              <a:extLst>
                <a:ext uri="{FF2B5EF4-FFF2-40B4-BE49-F238E27FC236}">
                  <a16:creationId xmlns="" xmlns:a16="http://schemas.microsoft.com/office/drawing/2014/main" id="{D6484060-7F42-4AFA-A04D-0151C9477A35}"/>
                </a:ext>
              </a:extLst>
            </p:cNvPr>
            <p:cNvSpPr txBox="1"/>
            <p:nvPr/>
          </p:nvSpPr>
          <p:spPr>
            <a:xfrm>
              <a:off x="3208397" y="5104940"/>
              <a:ext cx="1200150" cy="500380"/>
            </a:xfrm>
            <a:prstGeom prst="rect">
              <a:avLst/>
            </a:prstGeom>
          </p:spPr>
          <p:txBody>
            <a:bodyPr vert="horz" wrap="square" lIns="0" tIns="12700" rIns="0" bIns="0" rtlCol="0">
              <a:spAutoFit/>
            </a:bodyPr>
            <a:lstStyle/>
            <a:p>
              <a:pPr marL="12700">
                <a:lnSpc>
                  <a:spcPts val="1425"/>
                </a:lnSpc>
                <a:spcBef>
                  <a:spcPts val="10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1</a:t>
              </a:r>
              <a:endParaRPr sz="1200">
                <a:latin typeface="Arial Black"/>
                <a:cs typeface="Arial Black"/>
              </a:endParaRPr>
            </a:p>
            <a:p>
              <a:pPr marL="12700" marR="5080">
                <a:lnSpc>
                  <a:spcPts val="1070"/>
                </a:lnSpc>
                <a:spcBef>
                  <a:spcPts val="175"/>
                </a:spcBef>
              </a:pPr>
              <a:r>
                <a:rPr sz="1050" spc="-20" dirty="0">
                  <a:solidFill>
                    <a:srgbClr val="414042"/>
                  </a:solidFill>
                  <a:latin typeface="Arial"/>
                  <a:cs typeface="Arial"/>
                </a:rPr>
                <a:t>Take</a:t>
              </a:r>
              <a:r>
                <a:rPr sz="1050" spc="-5" dirty="0">
                  <a:solidFill>
                    <a:srgbClr val="414042"/>
                  </a:solidFill>
                  <a:latin typeface="Arial"/>
                  <a:cs typeface="Arial"/>
                </a:rPr>
                <a:t> </a:t>
              </a:r>
              <a:r>
                <a:rPr sz="1050" dirty="0">
                  <a:solidFill>
                    <a:srgbClr val="414042"/>
                  </a:solidFill>
                  <a:latin typeface="Arial"/>
                  <a:cs typeface="Arial"/>
                </a:rPr>
                <a:t>ICS </a:t>
              </a:r>
              <a:r>
                <a:rPr sz="1050" spc="-10" dirty="0">
                  <a:solidFill>
                    <a:srgbClr val="414042"/>
                  </a:solidFill>
                  <a:latin typeface="Arial"/>
                  <a:cs typeface="Arial"/>
                </a:rPr>
                <a:t>whenever </a:t>
              </a:r>
              <a:r>
                <a:rPr sz="1050" dirty="0">
                  <a:solidFill>
                    <a:srgbClr val="414042"/>
                  </a:solidFill>
                  <a:latin typeface="Arial"/>
                  <a:cs typeface="Arial"/>
                </a:rPr>
                <a:t>SABA</a:t>
              </a:r>
              <a:r>
                <a:rPr sz="1050" spc="-30" dirty="0">
                  <a:solidFill>
                    <a:srgbClr val="414042"/>
                  </a:solidFill>
                  <a:latin typeface="Arial"/>
                  <a:cs typeface="Arial"/>
                </a:rPr>
                <a:t> </a:t>
              </a:r>
              <a:r>
                <a:rPr sz="1050" spc="-10" dirty="0">
                  <a:solidFill>
                    <a:srgbClr val="414042"/>
                  </a:solidFill>
                  <a:latin typeface="Arial"/>
                  <a:cs typeface="Arial"/>
                </a:rPr>
                <a:t>taken</a:t>
              </a:r>
              <a:endParaRPr sz="1050">
                <a:latin typeface="Arial"/>
                <a:cs typeface="Arial"/>
              </a:endParaRPr>
            </a:p>
          </p:txBody>
        </p:sp>
        <p:sp>
          <p:nvSpPr>
            <p:cNvPr id="38" name="object 8">
              <a:extLst>
                <a:ext uri="{FF2B5EF4-FFF2-40B4-BE49-F238E27FC236}">
                  <a16:creationId xmlns="" xmlns:a16="http://schemas.microsoft.com/office/drawing/2014/main" id="{2C76100F-9887-21C6-628A-C18B49173C54}"/>
                </a:ext>
              </a:extLst>
            </p:cNvPr>
            <p:cNvSpPr txBox="1"/>
            <p:nvPr/>
          </p:nvSpPr>
          <p:spPr>
            <a:xfrm>
              <a:off x="4794436" y="4929632"/>
              <a:ext cx="1064895" cy="5461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2</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Low</a:t>
              </a:r>
              <a:r>
                <a:rPr sz="1050" spc="5" dirty="0">
                  <a:solidFill>
                    <a:srgbClr val="414042"/>
                  </a:solidFill>
                  <a:latin typeface="Arial"/>
                  <a:cs typeface="Arial"/>
                </a:rPr>
                <a:t> </a:t>
              </a:r>
              <a:r>
                <a:rPr sz="1050" spc="-20" dirty="0">
                  <a:solidFill>
                    <a:srgbClr val="414042"/>
                  </a:solidFill>
                  <a:latin typeface="Arial"/>
                  <a:cs typeface="Arial"/>
                </a:rPr>
                <a:t>dose </a:t>
              </a:r>
              <a:r>
                <a:rPr sz="1050" dirty="0">
                  <a:solidFill>
                    <a:srgbClr val="414042"/>
                  </a:solidFill>
                  <a:latin typeface="Arial"/>
                  <a:cs typeface="Arial"/>
                </a:rPr>
                <a:t>maintenance</a:t>
              </a:r>
              <a:r>
                <a:rPr sz="1050" spc="60" dirty="0">
                  <a:solidFill>
                    <a:srgbClr val="414042"/>
                  </a:solidFill>
                  <a:latin typeface="Arial"/>
                  <a:cs typeface="Arial"/>
                </a:rPr>
                <a:t> </a:t>
              </a:r>
              <a:r>
                <a:rPr sz="1050" spc="-25" dirty="0">
                  <a:solidFill>
                    <a:srgbClr val="414042"/>
                  </a:solidFill>
                  <a:latin typeface="Arial"/>
                  <a:cs typeface="Arial"/>
                </a:rPr>
                <a:t>ICS</a:t>
              </a:r>
              <a:endParaRPr sz="1050">
                <a:latin typeface="Arial"/>
                <a:cs typeface="Arial"/>
              </a:endParaRPr>
            </a:p>
          </p:txBody>
        </p:sp>
        <p:sp>
          <p:nvSpPr>
            <p:cNvPr id="39" name="object 9">
              <a:extLst>
                <a:ext uri="{FF2B5EF4-FFF2-40B4-BE49-F238E27FC236}">
                  <a16:creationId xmlns="" xmlns:a16="http://schemas.microsoft.com/office/drawing/2014/main" id="{DAB87DC2-CEF3-CBAF-D073-59389A0034E6}"/>
                </a:ext>
              </a:extLst>
            </p:cNvPr>
            <p:cNvSpPr txBox="1"/>
            <p:nvPr/>
          </p:nvSpPr>
          <p:spPr>
            <a:xfrm>
              <a:off x="6385735" y="4720185"/>
              <a:ext cx="80137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3</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Low</a:t>
              </a:r>
              <a:r>
                <a:rPr sz="1050" spc="5" dirty="0">
                  <a:solidFill>
                    <a:srgbClr val="414042"/>
                  </a:solidFill>
                  <a:latin typeface="Arial"/>
                  <a:cs typeface="Arial"/>
                </a:rPr>
                <a:t> </a:t>
              </a:r>
              <a:r>
                <a:rPr sz="1050" spc="-20" dirty="0">
                  <a:solidFill>
                    <a:srgbClr val="414042"/>
                  </a:solidFill>
                  <a:latin typeface="Arial"/>
                  <a:cs typeface="Arial"/>
                </a:rPr>
                <a:t>dose </a:t>
              </a:r>
              <a:r>
                <a:rPr sz="1050" spc="-10" dirty="0">
                  <a:solidFill>
                    <a:srgbClr val="414042"/>
                  </a:solidFill>
                  <a:latin typeface="Arial"/>
                  <a:cs typeface="Arial"/>
                </a:rPr>
                <a:t>maintenance </a:t>
              </a:r>
              <a:r>
                <a:rPr sz="1050" dirty="0">
                  <a:solidFill>
                    <a:srgbClr val="414042"/>
                  </a:solidFill>
                  <a:latin typeface="Arial"/>
                  <a:cs typeface="Arial"/>
                </a:rPr>
                <a:t>ICS-</a:t>
              </a:r>
              <a:r>
                <a:rPr sz="1050" spc="-20" dirty="0">
                  <a:solidFill>
                    <a:srgbClr val="414042"/>
                  </a:solidFill>
                  <a:latin typeface="Arial"/>
                  <a:cs typeface="Arial"/>
                </a:rPr>
                <a:t>LABA</a:t>
              </a:r>
              <a:endParaRPr sz="1050">
                <a:latin typeface="Arial"/>
                <a:cs typeface="Arial"/>
              </a:endParaRPr>
            </a:p>
          </p:txBody>
        </p:sp>
        <p:sp>
          <p:nvSpPr>
            <p:cNvPr id="40" name="object 10">
              <a:extLst>
                <a:ext uri="{FF2B5EF4-FFF2-40B4-BE49-F238E27FC236}">
                  <a16:creationId xmlns="" xmlns:a16="http://schemas.microsoft.com/office/drawing/2014/main" id="{9AA52451-8A94-7F08-615A-23D2638F9D85}"/>
                </a:ext>
              </a:extLst>
            </p:cNvPr>
            <p:cNvSpPr txBox="1"/>
            <p:nvPr/>
          </p:nvSpPr>
          <p:spPr>
            <a:xfrm>
              <a:off x="7960369" y="4513871"/>
              <a:ext cx="113284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4</a:t>
              </a:r>
              <a:endParaRPr sz="1200">
                <a:latin typeface="Arial Black"/>
                <a:cs typeface="Arial Black"/>
              </a:endParaRPr>
            </a:p>
            <a:p>
              <a:pPr marL="12700">
                <a:lnSpc>
                  <a:spcPts val="1230"/>
                </a:lnSpc>
                <a:spcBef>
                  <a:spcPts val="100"/>
                </a:spcBef>
              </a:pPr>
              <a:r>
                <a:rPr sz="1050" spc="-10" dirty="0">
                  <a:solidFill>
                    <a:srgbClr val="414042"/>
                  </a:solidFill>
                  <a:latin typeface="Arial"/>
                  <a:cs typeface="Arial"/>
                </a:rPr>
                <a:t>Medium/high</a:t>
              </a:r>
              <a:endParaRPr sz="1050">
                <a:latin typeface="Arial"/>
                <a:cs typeface="Arial"/>
              </a:endParaRPr>
            </a:p>
            <a:p>
              <a:pPr marL="12700" marR="5080">
                <a:lnSpc>
                  <a:spcPts val="1200"/>
                </a:lnSpc>
                <a:spcBef>
                  <a:spcPts val="60"/>
                </a:spcBef>
              </a:pPr>
              <a:r>
                <a:rPr sz="1050" dirty="0">
                  <a:solidFill>
                    <a:srgbClr val="414042"/>
                  </a:solidFill>
                  <a:latin typeface="Arial"/>
                  <a:cs typeface="Arial"/>
                </a:rPr>
                <a:t>dose</a:t>
              </a:r>
              <a:r>
                <a:rPr sz="1050" spc="5" dirty="0">
                  <a:solidFill>
                    <a:srgbClr val="414042"/>
                  </a:solidFill>
                  <a:latin typeface="Arial"/>
                  <a:cs typeface="Arial"/>
                </a:rPr>
                <a:t> </a:t>
              </a:r>
              <a:r>
                <a:rPr sz="1050" spc="-10" dirty="0">
                  <a:solidFill>
                    <a:srgbClr val="414042"/>
                  </a:solidFill>
                  <a:latin typeface="Arial"/>
                  <a:cs typeface="Arial"/>
                </a:rPr>
                <a:t>maintenance </a:t>
              </a:r>
              <a:r>
                <a:rPr sz="1050" dirty="0">
                  <a:solidFill>
                    <a:srgbClr val="414042"/>
                  </a:solidFill>
                  <a:latin typeface="Arial"/>
                  <a:cs typeface="Arial"/>
                </a:rPr>
                <a:t>ICS-</a:t>
              </a:r>
              <a:r>
                <a:rPr sz="1050" spc="-20" dirty="0">
                  <a:solidFill>
                    <a:srgbClr val="414042"/>
                  </a:solidFill>
                  <a:latin typeface="Arial"/>
                  <a:cs typeface="Arial"/>
                </a:rPr>
                <a:t>LABA</a:t>
              </a:r>
              <a:endParaRPr sz="1050">
                <a:latin typeface="Arial"/>
                <a:cs typeface="Arial"/>
              </a:endParaRPr>
            </a:p>
          </p:txBody>
        </p:sp>
        <p:sp>
          <p:nvSpPr>
            <p:cNvPr id="41" name="object 11">
              <a:extLst>
                <a:ext uri="{FF2B5EF4-FFF2-40B4-BE49-F238E27FC236}">
                  <a16:creationId xmlns="" xmlns:a16="http://schemas.microsoft.com/office/drawing/2014/main" id="{3572EB02-DE79-7F10-62A4-F1C6930120F0}"/>
                </a:ext>
              </a:extLst>
            </p:cNvPr>
            <p:cNvSpPr txBox="1"/>
            <p:nvPr/>
          </p:nvSpPr>
          <p:spPr>
            <a:xfrm>
              <a:off x="9541840" y="4305570"/>
              <a:ext cx="1426210" cy="13081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5</a:t>
              </a:r>
              <a:endParaRPr sz="1200" dirty="0">
                <a:latin typeface="Arial Black"/>
                <a:cs typeface="Arial Black"/>
              </a:endParaRPr>
            </a:p>
            <a:p>
              <a:pPr marL="12700">
                <a:lnSpc>
                  <a:spcPts val="1230"/>
                </a:lnSpc>
                <a:spcBef>
                  <a:spcPts val="100"/>
                </a:spcBef>
              </a:pPr>
              <a:r>
                <a:rPr sz="1050" dirty="0">
                  <a:solidFill>
                    <a:srgbClr val="414042"/>
                  </a:solidFill>
                  <a:latin typeface="Arial"/>
                  <a:cs typeface="Arial"/>
                </a:rPr>
                <a:t>Add-on</a:t>
              </a:r>
              <a:r>
                <a:rPr sz="1050" spc="30" dirty="0">
                  <a:solidFill>
                    <a:srgbClr val="414042"/>
                  </a:solidFill>
                  <a:latin typeface="Arial"/>
                  <a:cs typeface="Arial"/>
                </a:rPr>
                <a:t> </a:t>
              </a:r>
              <a:r>
                <a:rPr sz="1050" spc="-20" dirty="0">
                  <a:solidFill>
                    <a:srgbClr val="414042"/>
                  </a:solidFill>
                  <a:latin typeface="Arial"/>
                  <a:cs typeface="Arial"/>
                </a:rPr>
                <a:t>LAMA</a:t>
              </a:r>
              <a:endParaRPr sz="1050" dirty="0">
                <a:latin typeface="Arial"/>
                <a:cs typeface="Arial"/>
              </a:endParaRPr>
            </a:p>
            <a:p>
              <a:pPr marL="12700" marR="5080">
                <a:lnSpc>
                  <a:spcPts val="1200"/>
                </a:lnSpc>
                <a:spcBef>
                  <a:spcPts val="60"/>
                </a:spcBef>
              </a:pPr>
              <a:r>
                <a:rPr sz="1050" dirty="0">
                  <a:solidFill>
                    <a:srgbClr val="414042"/>
                  </a:solidFill>
                  <a:latin typeface="Arial"/>
                  <a:cs typeface="Arial"/>
                </a:rPr>
                <a:t>Refer</a:t>
              </a:r>
              <a:r>
                <a:rPr sz="1050" spc="5" dirty="0">
                  <a:solidFill>
                    <a:srgbClr val="414042"/>
                  </a:solidFill>
                  <a:latin typeface="Arial"/>
                  <a:cs typeface="Arial"/>
                </a:rPr>
                <a:t> </a:t>
              </a:r>
              <a:r>
                <a:rPr sz="1050" dirty="0">
                  <a:solidFill>
                    <a:srgbClr val="414042"/>
                  </a:solidFill>
                  <a:latin typeface="Arial"/>
                  <a:cs typeface="Arial"/>
                </a:rPr>
                <a:t>for</a:t>
              </a:r>
              <a:r>
                <a:rPr sz="1050" spc="15" dirty="0">
                  <a:solidFill>
                    <a:srgbClr val="414042"/>
                  </a:solidFill>
                  <a:latin typeface="Arial"/>
                  <a:cs typeface="Arial"/>
                </a:rPr>
                <a:t> </a:t>
              </a:r>
              <a:r>
                <a:rPr sz="1050" spc="-10" dirty="0">
                  <a:solidFill>
                    <a:srgbClr val="414042"/>
                  </a:solidFill>
                  <a:latin typeface="Arial"/>
                  <a:cs typeface="Arial"/>
                </a:rPr>
                <a:t>assessment</a:t>
              </a:r>
              <a:r>
                <a:rPr sz="1050" spc="500" dirty="0">
                  <a:solidFill>
                    <a:srgbClr val="414042"/>
                  </a:solidFill>
                  <a:latin typeface="Arial"/>
                  <a:cs typeface="Arial"/>
                </a:rPr>
                <a:t> </a:t>
              </a:r>
              <a:r>
                <a:rPr sz="1050" dirty="0">
                  <a:solidFill>
                    <a:srgbClr val="414042"/>
                  </a:solidFill>
                  <a:latin typeface="Arial"/>
                  <a:cs typeface="Arial"/>
                </a:rPr>
                <a:t>of</a:t>
              </a:r>
              <a:r>
                <a:rPr sz="1050" spc="5" dirty="0">
                  <a:solidFill>
                    <a:srgbClr val="414042"/>
                  </a:solidFill>
                  <a:latin typeface="Arial"/>
                  <a:cs typeface="Arial"/>
                </a:rPr>
                <a:t> </a:t>
              </a:r>
              <a:r>
                <a:rPr sz="1050" dirty="0">
                  <a:solidFill>
                    <a:srgbClr val="414042"/>
                  </a:solidFill>
                  <a:latin typeface="Arial"/>
                  <a:cs typeface="Arial"/>
                </a:rPr>
                <a:t>phenotype.</a:t>
              </a:r>
              <a:r>
                <a:rPr sz="1050" spc="5" dirty="0">
                  <a:solidFill>
                    <a:srgbClr val="414042"/>
                  </a:solidFill>
                  <a:latin typeface="Arial"/>
                  <a:cs typeface="Arial"/>
                </a:rPr>
                <a:t> </a:t>
              </a:r>
              <a:r>
                <a:rPr sz="1050" spc="-10" dirty="0">
                  <a:solidFill>
                    <a:srgbClr val="414042"/>
                  </a:solidFill>
                  <a:latin typeface="Arial"/>
                  <a:cs typeface="Arial"/>
                </a:rPr>
                <a:t>Consider </a:t>
              </a:r>
              <a:r>
                <a:rPr sz="1050" dirty="0">
                  <a:solidFill>
                    <a:srgbClr val="414042"/>
                  </a:solidFill>
                  <a:latin typeface="Arial"/>
                  <a:cs typeface="Arial"/>
                </a:rPr>
                <a:t>high</a:t>
              </a:r>
              <a:r>
                <a:rPr sz="1050" spc="5" dirty="0">
                  <a:solidFill>
                    <a:srgbClr val="414042"/>
                  </a:solidFill>
                  <a:latin typeface="Arial"/>
                  <a:cs typeface="Arial"/>
                </a:rPr>
                <a:t> </a:t>
              </a:r>
              <a:r>
                <a:rPr sz="1050" dirty="0">
                  <a:solidFill>
                    <a:srgbClr val="414042"/>
                  </a:solidFill>
                  <a:latin typeface="Arial"/>
                  <a:cs typeface="Arial"/>
                </a:rPr>
                <a:t>dose</a:t>
              </a:r>
              <a:r>
                <a:rPr sz="1050" spc="5" dirty="0">
                  <a:solidFill>
                    <a:srgbClr val="414042"/>
                  </a:solidFill>
                  <a:latin typeface="Arial"/>
                  <a:cs typeface="Arial"/>
                </a:rPr>
                <a:t> </a:t>
              </a:r>
              <a:r>
                <a:rPr sz="1050" spc="-10" dirty="0">
                  <a:solidFill>
                    <a:srgbClr val="414042"/>
                  </a:solidFill>
                  <a:latin typeface="Arial"/>
                  <a:cs typeface="Arial"/>
                </a:rPr>
                <a:t>maintenance </a:t>
              </a:r>
              <a:r>
                <a:rPr sz="1050" dirty="0">
                  <a:solidFill>
                    <a:srgbClr val="414042"/>
                  </a:solidFill>
                  <a:latin typeface="Arial"/>
                  <a:cs typeface="Arial"/>
                </a:rPr>
                <a:t>ICS-LABA,</a:t>
              </a:r>
              <a:r>
                <a:rPr sz="1050" spc="55" dirty="0">
                  <a:solidFill>
                    <a:srgbClr val="414042"/>
                  </a:solidFill>
                  <a:latin typeface="Arial"/>
                  <a:cs typeface="Arial"/>
                </a:rPr>
                <a:t> </a:t>
              </a:r>
              <a:r>
                <a:rPr sz="1050" dirty="0">
                  <a:solidFill>
                    <a:srgbClr val="414042"/>
                  </a:solidFill>
                  <a:latin typeface="Arial"/>
                  <a:cs typeface="Arial"/>
                </a:rPr>
                <a:t>±</a:t>
              </a:r>
              <a:r>
                <a:rPr sz="1050" spc="55" dirty="0">
                  <a:solidFill>
                    <a:srgbClr val="414042"/>
                  </a:solidFill>
                  <a:latin typeface="Arial"/>
                  <a:cs typeface="Arial"/>
                </a:rPr>
                <a:t> </a:t>
              </a:r>
              <a:r>
                <a:rPr sz="1050" spc="-10" dirty="0">
                  <a:solidFill>
                    <a:srgbClr val="414042"/>
                  </a:solidFill>
                  <a:latin typeface="Arial"/>
                  <a:cs typeface="Arial"/>
                </a:rPr>
                <a:t>anti-</a:t>
              </a:r>
              <a:r>
                <a:rPr sz="1050" spc="-20" dirty="0">
                  <a:solidFill>
                    <a:srgbClr val="414042"/>
                  </a:solidFill>
                  <a:latin typeface="Arial"/>
                  <a:cs typeface="Arial"/>
                </a:rPr>
                <a:t>IgE,</a:t>
              </a:r>
              <a:endParaRPr sz="1050" dirty="0">
                <a:latin typeface="Arial"/>
                <a:cs typeface="Arial"/>
              </a:endParaRPr>
            </a:p>
            <a:p>
              <a:pPr marL="12700" marR="80645">
                <a:lnSpc>
                  <a:spcPts val="1200"/>
                </a:lnSpc>
              </a:pPr>
              <a:r>
                <a:rPr sz="1050" spc="-10" dirty="0">
                  <a:solidFill>
                    <a:srgbClr val="414042"/>
                  </a:solidFill>
                  <a:latin typeface="Arial"/>
                  <a:cs typeface="Arial"/>
                </a:rPr>
                <a:t>anti-</a:t>
              </a:r>
              <a:r>
                <a:rPr sz="1050" dirty="0">
                  <a:solidFill>
                    <a:srgbClr val="414042"/>
                  </a:solidFill>
                  <a:latin typeface="Arial"/>
                  <a:cs typeface="Arial"/>
                </a:rPr>
                <a:t>IL5/5R,</a:t>
              </a:r>
              <a:r>
                <a:rPr sz="1050" spc="90" dirty="0">
                  <a:solidFill>
                    <a:srgbClr val="414042"/>
                  </a:solidFill>
                  <a:latin typeface="Arial"/>
                  <a:cs typeface="Arial"/>
                </a:rPr>
                <a:t> </a:t>
              </a:r>
              <a:r>
                <a:rPr sz="1050" spc="-10" dirty="0">
                  <a:solidFill>
                    <a:srgbClr val="414042"/>
                  </a:solidFill>
                  <a:latin typeface="Arial"/>
                  <a:cs typeface="Arial"/>
                </a:rPr>
                <a:t>anti-IL4R, anti-</a:t>
              </a:r>
              <a:r>
                <a:rPr sz="1050" spc="-20" dirty="0">
                  <a:solidFill>
                    <a:srgbClr val="414042"/>
                  </a:solidFill>
                  <a:latin typeface="Arial"/>
                  <a:cs typeface="Arial"/>
                </a:rPr>
                <a:t>TSLP</a:t>
              </a:r>
              <a:endParaRPr sz="1050" dirty="0">
                <a:latin typeface="Arial"/>
                <a:cs typeface="Arial"/>
              </a:endParaRPr>
            </a:p>
          </p:txBody>
        </p:sp>
        <p:sp>
          <p:nvSpPr>
            <p:cNvPr id="42" name="object 12">
              <a:extLst>
                <a:ext uri="{FF2B5EF4-FFF2-40B4-BE49-F238E27FC236}">
                  <a16:creationId xmlns="" xmlns:a16="http://schemas.microsoft.com/office/drawing/2014/main" id="{BD5BDB99-4C5D-FFAC-E47A-3C019D6AD080}"/>
                </a:ext>
              </a:extLst>
            </p:cNvPr>
            <p:cNvSpPr txBox="1"/>
            <p:nvPr/>
          </p:nvSpPr>
          <p:spPr>
            <a:xfrm>
              <a:off x="5473264" y="3876569"/>
              <a:ext cx="3278504" cy="208915"/>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414042"/>
                  </a:solidFill>
                  <a:latin typeface="Arial"/>
                  <a:cs typeface="Arial"/>
                </a:rPr>
                <a:t>RELIEVER:</a:t>
              </a:r>
              <a:r>
                <a:rPr sz="1200" spc="-65" dirty="0">
                  <a:solidFill>
                    <a:srgbClr val="414042"/>
                  </a:solidFill>
                  <a:latin typeface="Arial"/>
                  <a:cs typeface="Arial"/>
                </a:rPr>
                <a:t> </a:t>
              </a:r>
              <a:r>
                <a:rPr sz="1200" dirty="0">
                  <a:solidFill>
                    <a:srgbClr val="414042"/>
                  </a:solidFill>
                  <a:latin typeface="Arial"/>
                  <a:cs typeface="Arial"/>
                </a:rPr>
                <a:t>As-needed</a:t>
              </a:r>
              <a:r>
                <a:rPr sz="1200" spc="20" dirty="0">
                  <a:solidFill>
                    <a:srgbClr val="414042"/>
                  </a:solidFill>
                  <a:latin typeface="Arial"/>
                  <a:cs typeface="Arial"/>
                </a:rPr>
                <a:t> </a:t>
              </a:r>
              <a:r>
                <a:rPr sz="1200" spc="-10" dirty="0">
                  <a:solidFill>
                    <a:srgbClr val="414042"/>
                  </a:solidFill>
                  <a:latin typeface="Arial"/>
                  <a:cs typeface="Arial"/>
                </a:rPr>
                <a:t>low-</a:t>
              </a:r>
              <a:r>
                <a:rPr sz="1200" dirty="0">
                  <a:solidFill>
                    <a:srgbClr val="414042"/>
                  </a:solidFill>
                  <a:latin typeface="Arial"/>
                  <a:cs typeface="Arial"/>
                </a:rPr>
                <a:t>dose</a:t>
              </a:r>
              <a:r>
                <a:rPr sz="1200" spc="15" dirty="0">
                  <a:solidFill>
                    <a:srgbClr val="414042"/>
                  </a:solidFill>
                  <a:latin typeface="Arial"/>
                  <a:cs typeface="Arial"/>
                </a:rPr>
                <a:t> </a:t>
              </a:r>
              <a:r>
                <a:rPr sz="1200" dirty="0">
                  <a:solidFill>
                    <a:srgbClr val="414042"/>
                  </a:solidFill>
                  <a:latin typeface="Arial"/>
                  <a:cs typeface="Arial"/>
                </a:rPr>
                <a:t>ICS-</a:t>
              </a:r>
              <a:r>
                <a:rPr sz="1200" spc="-10" dirty="0">
                  <a:solidFill>
                    <a:srgbClr val="414042"/>
                  </a:solidFill>
                  <a:latin typeface="Arial"/>
                  <a:cs typeface="Arial"/>
                </a:rPr>
                <a:t>formoterol</a:t>
              </a:r>
              <a:endParaRPr sz="1200" dirty="0">
                <a:latin typeface="Arial"/>
                <a:cs typeface="Arial"/>
              </a:endParaRPr>
            </a:p>
          </p:txBody>
        </p:sp>
        <p:sp>
          <p:nvSpPr>
            <p:cNvPr id="43" name="object 13">
              <a:extLst>
                <a:ext uri="{FF2B5EF4-FFF2-40B4-BE49-F238E27FC236}">
                  <a16:creationId xmlns="" xmlns:a16="http://schemas.microsoft.com/office/drawing/2014/main" id="{42AD0BAA-F433-0C42-72C5-05B976083059}"/>
                </a:ext>
              </a:extLst>
            </p:cNvPr>
            <p:cNvSpPr txBox="1"/>
            <p:nvPr/>
          </p:nvSpPr>
          <p:spPr>
            <a:xfrm>
              <a:off x="3224469" y="3175116"/>
              <a:ext cx="2171700" cy="3937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STEPS</a:t>
              </a:r>
              <a:r>
                <a:rPr sz="1200" spc="-15" dirty="0">
                  <a:solidFill>
                    <a:srgbClr val="414042"/>
                  </a:solidFill>
                  <a:latin typeface="Arial Black"/>
                  <a:cs typeface="Arial Black"/>
                </a:rPr>
                <a:t> </a:t>
              </a:r>
              <a:r>
                <a:rPr sz="1200" dirty="0">
                  <a:solidFill>
                    <a:srgbClr val="414042"/>
                  </a:solidFill>
                  <a:latin typeface="Arial Black"/>
                  <a:cs typeface="Arial Black"/>
                </a:rPr>
                <a:t>1</a:t>
              </a:r>
              <a:r>
                <a:rPr sz="1200" spc="-10" dirty="0">
                  <a:solidFill>
                    <a:srgbClr val="414042"/>
                  </a:solidFill>
                  <a:latin typeface="Arial Black"/>
                  <a:cs typeface="Arial Black"/>
                </a:rPr>
                <a:t> </a:t>
              </a:r>
              <a:r>
                <a:rPr sz="1200" dirty="0">
                  <a:solidFill>
                    <a:srgbClr val="414042"/>
                  </a:solidFill>
                  <a:latin typeface="Arial Black"/>
                  <a:cs typeface="Arial Black"/>
                </a:rPr>
                <a:t>–</a:t>
              </a:r>
              <a:r>
                <a:rPr sz="1200" spc="-10" dirty="0">
                  <a:solidFill>
                    <a:srgbClr val="414042"/>
                  </a:solidFill>
                  <a:latin typeface="Arial Black"/>
                  <a:cs typeface="Arial Black"/>
                </a:rPr>
                <a:t> </a:t>
              </a:r>
              <a:r>
                <a:rPr sz="1200" spc="-50" dirty="0">
                  <a:solidFill>
                    <a:srgbClr val="414042"/>
                  </a:solidFill>
                  <a:latin typeface="Arial Black"/>
                  <a:cs typeface="Arial Black"/>
                </a:rPr>
                <a:t>2</a:t>
              </a:r>
              <a:endParaRPr sz="1200" dirty="0">
                <a:latin typeface="Arial Black"/>
                <a:cs typeface="Arial Black"/>
              </a:endParaRPr>
            </a:p>
            <a:p>
              <a:pPr marL="12700">
                <a:lnSpc>
                  <a:spcPct val="100000"/>
                </a:lnSpc>
                <a:spcBef>
                  <a:spcPts val="100"/>
                </a:spcBef>
              </a:pPr>
              <a:r>
                <a:rPr sz="1050" dirty="0">
                  <a:solidFill>
                    <a:srgbClr val="414042"/>
                  </a:solidFill>
                  <a:latin typeface="Arial"/>
                  <a:cs typeface="Arial"/>
                </a:rPr>
                <a:t>As-needed</a:t>
              </a:r>
              <a:r>
                <a:rPr sz="1050" spc="25" dirty="0">
                  <a:solidFill>
                    <a:srgbClr val="414042"/>
                  </a:solidFill>
                  <a:latin typeface="Arial"/>
                  <a:cs typeface="Arial"/>
                </a:rPr>
                <a:t> </a:t>
              </a:r>
              <a:r>
                <a:rPr sz="1050" dirty="0">
                  <a:solidFill>
                    <a:srgbClr val="414042"/>
                  </a:solidFill>
                  <a:latin typeface="Arial"/>
                  <a:cs typeface="Arial"/>
                </a:rPr>
                <a:t>low</a:t>
              </a:r>
              <a:r>
                <a:rPr sz="1050" spc="30" dirty="0">
                  <a:solidFill>
                    <a:srgbClr val="414042"/>
                  </a:solidFill>
                  <a:latin typeface="Arial"/>
                  <a:cs typeface="Arial"/>
                </a:rPr>
                <a:t> </a:t>
              </a:r>
              <a:r>
                <a:rPr sz="1050" dirty="0">
                  <a:solidFill>
                    <a:srgbClr val="414042"/>
                  </a:solidFill>
                  <a:latin typeface="Arial"/>
                  <a:cs typeface="Arial"/>
                </a:rPr>
                <a:t>dose</a:t>
              </a:r>
              <a:r>
                <a:rPr sz="1050" spc="30" dirty="0">
                  <a:solidFill>
                    <a:srgbClr val="414042"/>
                  </a:solidFill>
                  <a:latin typeface="Arial"/>
                  <a:cs typeface="Arial"/>
                </a:rPr>
                <a:t> </a:t>
              </a:r>
              <a:r>
                <a:rPr sz="1050" dirty="0">
                  <a:solidFill>
                    <a:srgbClr val="414042"/>
                  </a:solidFill>
                  <a:latin typeface="Arial"/>
                  <a:cs typeface="Arial"/>
                </a:rPr>
                <a:t>ICS-</a:t>
              </a:r>
              <a:r>
                <a:rPr sz="1050" spc="-10" dirty="0">
                  <a:solidFill>
                    <a:srgbClr val="414042"/>
                  </a:solidFill>
                  <a:latin typeface="Arial"/>
                  <a:cs typeface="Arial"/>
                </a:rPr>
                <a:t>formoterol</a:t>
              </a:r>
              <a:endParaRPr sz="1050" dirty="0">
                <a:latin typeface="Arial"/>
                <a:cs typeface="Arial"/>
              </a:endParaRPr>
            </a:p>
          </p:txBody>
        </p:sp>
        <p:sp>
          <p:nvSpPr>
            <p:cNvPr id="44" name="object 14">
              <a:extLst>
                <a:ext uri="{FF2B5EF4-FFF2-40B4-BE49-F238E27FC236}">
                  <a16:creationId xmlns="" xmlns:a16="http://schemas.microsoft.com/office/drawing/2014/main" id="{9142080F-DBC0-B1E4-817F-70A842C534A5}"/>
                </a:ext>
              </a:extLst>
            </p:cNvPr>
            <p:cNvSpPr txBox="1"/>
            <p:nvPr/>
          </p:nvSpPr>
          <p:spPr>
            <a:xfrm>
              <a:off x="6383371" y="2952088"/>
              <a:ext cx="90678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3</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Low</a:t>
              </a:r>
              <a:r>
                <a:rPr sz="1050" spc="5" dirty="0">
                  <a:solidFill>
                    <a:srgbClr val="414042"/>
                  </a:solidFill>
                  <a:latin typeface="Arial"/>
                  <a:cs typeface="Arial"/>
                </a:rPr>
                <a:t> </a:t>
              </a:r>
              <a:r>
                <a:rPr sz="1050" spc="-20" dirty="0">
                  <a:solidFill>
                    <a:srgbClr val="414042"/>
                  </a:solidFill>
                  <a:latin typeface="Arial"/>
                  <a:cs typeface="Arial"/>
                </a:rPr>
                <a:t>dose </a:t>
              </a:r>
              <a:r>
                <a:rPr sz="1050" spc="-10" dirty="0">
                  <a:solidFill>
                    <a:srgbClr val="414042"/>
                  </a:solidFill>
                  <a:latin typeface="Arial"/>
                  <a:cs typeface="Arial"/>
                </a:rPr>
                <a:t>maintenance </a:t>
              </a:r>
              <a:r>
                <a:rPr sz="1050" dirty="0">
                  <a:solidFill>
                    <a:srgbClr val="414042"/>
                  </a:solidFill>
                  <a:latin typeface="Arial"/>
                  <a:cs typeface="Arial"/>
                </a:rPr>
                <a:t>ICS-</a:t>
              </a:r>
              <a:r>
                <a:rPr sz="1050" spc="-10" dirty="0">
                  <a:solidFill>
                    <a:srgbClr val="414042"/>
                  </a:solidFill>
                  <a:latin typeface="Arial"/>
                  <a:cs typeface="Arial"/>
                </a:rPr>
                <a:t>formoterol</a:t>
              </a:r>
              <a:endParaRPr sz="1050">
                <a:latin typeface="Arial"/>
                <a:cs typeface="Arial"/>
              </a:endParaRPr>
            </a:p>
          </p:txBody>
        </p:sp>
        <p:sp>
          <p:nvSpPr>
            <p:cNvPr id="45" name="object 15">
              <a:extLst>
                <a:ext uri="{FF2B5EF4-FFF2-40B4-BE49-F238E27FC236}">
                  <a16:creationId xmlns="" xmlns:a16="http://schemas.microsoft.com/office/drawing/2014/main" id="{BB6C82FF-B0B1-BB95-21EB-FC4AF0A397D4}"/>
                </a:ext>
              </a:extLst>
            </p:cNvPr>
            <p:cNvSpPr txBox="1"/>
            <p:nvPr/>
          </p:nvSpPr>
          <p:spPr>
            <a:xfrm>
              <a:off x="7961425" y="2750883"/>
              <a:ext cx="90678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4</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Medium</a:t>
              </a:r>
              <a:r>
                <a:rPr sz="1050" spc="35" dirty="0">
                  <a:solidFill>
                    <a:srgbClr val="414042"/>
                  </a:solidFill>
                  <a:latin typeface="Arial"/>
                  <a:cs typeface="Arial"/>
                </a:rPr>
                <a:t> </a:t>
              </a:r>
              <a:r>
                <a:rPr sz="1050" spc="-20" dirty="0">
                  <a:solidFill>
                    <a:srgbClr val="414042"/>
                  </a:solidFill>
                  <a:latin typeface="Arial"/>
                  <a:cs typeface="Arial"/>
                </a:rPr>
                <a:t>dose </a:t>
              </a:r>
              <a:r>
                <a:rPr sz="1050" spc="-10" dirty="0">
                  <a:solidFill>
                    <a:srgbClr val="414042"/>
                  </a:solidFill>
                  <a:latin typeface="Arial"/>
                  <a:cs typeface="Arial"/>
                </a:rPr>
                <a:t>maintenance </a:t>
              </a:r>
              <a:r>
                <a:rPr sz="1050" dirty="0">
                  <a:solidFill>
                    <a:srgbClr val="414042"/>
                  </a:solidFill>
                  <a:latin typeface="Arial"/>
                  <a:cs typeface="Arial"/>
                </a:rPr>
                <a:t>ICS-</a:t>
              </a:r>
              <a:r>
                <a:rPr sz="1050" spc="-10" dirty="0">
                  <a:solidFill>
                    <a:srgbClr val="414042"/>
                  </a:solidFill>
                  <a:latin typeface="Arial"/>
                  <a:cs typeface="Arial"/>
                </a:rPr>
                <a:t>formoterol</a:t>
              </a:r>
              <a:endParaRPr sz="1050">
                <a:latin typeface="Arial"/>
                <a:cs typeface="Arial"/>
              </a:endParaRPr>
            </a:p>
          </p:txBody>
        </p:sp>
        <p:sp>
          <p:nvSpPr>
            <p:cNvPr id="46" name="object 16">
              <a:extLst>
                <a:ext uri="{FF2B5EF4-FFF2-40B4-BE49-F238E27FC236}">
                  <a16:creationId xmlns="" xmlns:a16="http://schemas.microsoft.com/office/drawing/2014/main" id="{0FF3BC17-1116-75BB-4130-014C1826F7A9}"/>
                </a:ext>
              </a:extLst>
            </p:cNvPr>
            <p:cNvSpPr txBox="1"/>
            <p:nvPr/>
          </p:nvSpPr>
          <p:spPr>
            <a:xfrm>
              <a:off x="9541840" y="2543730"/>
              <a:ext cx="1426210" cy="1271501"/>
            </a:xfrm>
            <a:prstGeom prst="rect">
              <a:avLst/>
            </a:prstGeom>
          </p:spPr>
          <p:txBody>
            <a:bodyPr vert="horz" wrap="square" lIns="0" tIns="14604" rIns="0" bIns="0" rtlCol="0">
              <a:spAutoFit/>
            </a:bodyPr>
            <a:lstStyle/>
            <a:p>
              <a:pPr marL="12700">
                <a:lnSpc>
                  <a:spcPts val="1230"/>
                </a:lnSpc>
                <a:spcBef>
                  <a:spcPts val="114"/>
                </a:spcBef>
              </a:pPr>
              <a:r>
                <a:rPr lang="en-AU" sz="1050" dirty="0">
                  <a:solidFill>
                    <a:srgbClr val="414042"/>
                  </a:solidFill>
                  <a:latin typeface="Arial Black"/>
                  <a:cs typeface="Arial Black"/>
                </a:rPr>
                <a:t>STEP</a:t>
              </a:r>
              <a:r>
                <a:rPr lang="en-AU" sz="1050" spc="-20" dirty="0">
                  <a:solidFill>
                    <a:srgbClr val="414042"/>
                  </a:solidFill>
                  <a:latin typeface="Arial Black"/>
                  <a:cs typeface="Arial Black"/>
                </a:rPr>
                <a:t> </a:t>
              </a:r>
              <a:r>
                <a:rPr lang="en-AU" sz="1050" spc="-50" dirty="0">
                  <a:solidFill>
                    <a:srgbClr val="414042"/>
                  </a:solidFill>
                  <a:latin typeface="Arial Black"/>
                  <a:cs typeface="Arial Black"/>
                </a:rPr>
                <a:t>5</a:t>
              </a:r>
              <a:endParaRPr lang="en-AU" sz="1050" dirty="0">
                <a:solidFill>
                  <a:srgbClr val="414042"/>
                </a:solidFill>
                <a:latin typeface="Arial"/>
                <a:cs typeface="Arial"/>
              </a:endParaRPr>
            </a:p>
            <a:p>
              <a:pPr marL="12700">
                <a:lnSpc>
                  <a:spcPts val="1230"/>
                </a:lnSpc>
                <a:spcBef>
                  <a:spcPts val="114"/>
                </a:spcBef>
              </a:pPr>
              <a:r>
                <a:rPr sz="1050" dirty="0">
                  <a:solidFill>
                    <a:srgbClr val="414042"/>
                  </a:solidFill>
                  <a:latin typeface="Arial"/>
                  <a:cs typeface="Arial"/>
                </a:rPr>
                <a:t>Add-on</a:t>
              </a:r>
              <a:r>
                <a:rPr sz="1050" spc="30" dirty="0">
                  <a:solidFill>
                    <a:srgbClr val="414042"/>
                  </a:solidFill>
                  <a:latin typeface="Arial"/>
                  <a:cs typeface="Arial"/>
                </a:rPr>
                <a:t> </a:t>
              </a:r>
              <a:r>
                <a:rPr sz="1050" spc="-20" dirty="0">
                  <a:solidFill>
                    <a:srgbClr val="414042"/>
                  </a:solidFill>
                  <a:latin typeface="Arial"/>
                  <a:cs typeface="Arial"/>
                </a:rPr>
                <a:t>LAMA</a:t>
              </a:r>
              <a:endParaRPr sz="1050" dirty="0">
                <a:latin typeface="Arial"/>
                <a:cs typeface="Arial"/>
              </a:endParaRPr>
            </a:p>
            <a:p>
              <a:pPr marL="12700" marR="5080">
                <a:lnSpc>
                  <a:spcPts val="1200"/>
                </a:lnSpc>
                <a:spcBef>
                  <a:spcPts val="60"/>
                </a:spcBef>
              </a:pPr>
              <a:r>
                <a:rPr sz="1050" dirty="0">
                  <a:solidFill>
                    <a:srgbClr val="414042"/>
                  </a:solidFill>
                  <a:latin typeface="Arial"/>
                  <a:cs typeface="Arial"/>
                </a:rPr>
                <a:t>Refer</a:t>
              </a:r>
              <a:r>
                <a:rPr sz="1050" spc="5" dirty="0">
                  <a:solidFill>
                    <a:srgbClr val="414042"/>
                  </a:solidFill>
                  <a:latin typeface="Arial"/>
                  <a:cs typeface="Arial"/>
                </a:rPr>
                <a:t> </a:t>
              </a:r>
              <a:r>
                <a:rPr sz="1050" dirty="0">
                  <a:solidFill>
                    <a:srgbClr val="414042"/>
                  </a:solidFill>
                  <a:latin typeface="Arial"/>
                  <a:cs typeface="Arial"/>
                </a:rPr>
                <a:t>for</a:t>
              </a:r>
              <a:r>
                <a:rPr sz="1050" spc="15" dirty="0">
                  <a:solidFill>
                    <a:srgbClr val="414042"/>
                  </a:solidFill>
                  <a:latin typeface="Arial"/>
                  <a:cs typeface="Arial"/>
                </a:rPr>
                <a:t> </a:t>
              </a:r>
              <a:r>
                <a:rPr sz="1050" spc="-10" dirty="0">
                  <a:solidFill>
                    <a:srgbClr val="414042"/>
                  </a:solidFill>
                  <a:latin typeface="Arial"/>
                  <a:cs typeface="Arial"/>
                </a:rPr>
                <a:t>assessment</a:t>
              </a:r>
              <a:r>
                <a:rPr sz="1050" spc="500" dirty="0">
                  <a:solidFill>
                    <a:srgbClr val="414042"/>
                  </a:solidFill>
                  <a:latin typeface="Arial"/>
                  <a:cs typeface="Arial"/>
                </a:rPr>
                <a:t> </a:t>
              </a:r>
              <a:r>
                <a:rPr sz="1050" dirty="0">
                  <a:solidFill>
                    <a:srgbClr val="414042"/>
                  </a:solidFill>
                  <a:latin typeface="Arial"/>
                  <a:cs typeface="Arial"/>
                </a:rPr>
                <a:t>of</a:t>
              </a:r>
              <a:r>
                <a:rPr sz="1050" spc="5" dirty="0">
                  <a:solidFill>
                    <a:srgbClr val="414042"/>
                  </a:solidFill>
                  <a:latin typeface="Arial"/>
                  <a:cs typeface="Arial"/>
                </a:rPr>
                <a:t> </a:t>
              </a:r>
              <a:r>
                <a:rPr sz="1050" dirty="0">
                  <a:solidFill>
                    <a:srgbClr val="414042"/>
                  </a:solidFill>
                  <a:latin typeface="Arial"/>
                  <a:cs typeface="Arial"/>
                </a:rPr>
                <a:t>phenotype.</a:t>
              </a:r>
              <a:r>
                <a:rPr sz="1050" spc="5" dirty="0">
                  <a:solidFill>
                    <a:srgbClr val="414042"/>
                  </a:solidFill>
                  <a:latin typeface="Arial"/>
                  <a:cs typeface="Arial"/>
                </a:rPr>
                <a:t> </a:t>
              </a:r>
              <a:r>
                <a:rPr sz="1050" spc="-10" dirty="0">
                  <a:solidFill>
                    <a:srgbClr val="414042"/>
                  </a:solidFill>
                  <a:latin typeface="Arial"/>
                  <a:cs typeface="Arial"/>
                </a:rPr>
                <a:t>Consider </a:t>
              </a:r>
              <a:r>
                <a:rPr sz="1050" dirty="0">
                  <a:solidFill>
                    <a:srgbClr val="414042"/>
                  </a:solidFill>
                  <a:latin typeface="Arial"/>
                  <a:cs typeface="Arial"/>
                </a:rPr>
                <a:t>high</a:t>
              </a:r>
              <a:r>
                <a:rPr sz="1050" spc="5" dirty="0">
                  <a:solidFill>
                    <a:srgbClr val="414042"/>
                  </a:solidFill>
                  <a:latin typeface="Arial"/>
                  <a:cs typeface="Arial"/>
                </a:rPr>
                <a:t> </a:t>
              </a:r>
              <a:r>
                <a:rPr sz="1050" dirty="0">
                  <a:solidFill>
                    <a:srgbClr val="414042"/>
                  </a:solidFill>
                  <a:latin typeface="Arial"/>
                  <a:cs typeface="Arial"/>
                </a:rPr>
                <a:t>dose</a:t>
              </a:r>
              <a:r>
                <a:rPr sz="1050" spc="5" dirty="0">
                  <a:solidFill>
                    <a:srgbClr val="414042"/>
                  </a:solidFill>
                  <a:latin typeface="Arial"/>
                  <a:cs typeface="Arial"/>
                </a:rPr>
                <a:t> </a:t>
              </a:r>
              <a:r>
                <a:rPr sz="1050" spc="-10" dirty="0">
                  <a:solidFill>
                    <a:srgbClr val="414042"/>
                  </a:solidFill>
                  <a:latin typeface="Arial"/>
                  <a:cs typeface="Arial"/>
                </a:rPr>
                <a:t>maintenance </a:t>
              </a:r>
              <a:r>
                <a:rPr sz="1050" dirty="0">
                  <a:solidFill>
                    <a:srgbClr val="414042"/>
                  </a:solidFill>
                  <a:latin typeface="Arial"/>
                  <a:cs typeface="Arial"/>
                </a:rPr>
                <a:t>ICS-</a:t>
              </a:r>
              <a:r>
                <a:rPr sz="1050" spc="-10" dirty="0">
                  <a:solidFill>
                    <a:srgbClr val="414042"/>
                  </a:solidFill>
                  <a:latin typeface="Arial"/>
                  <a:cs typeface="Arial"/>
                </a:rPr>
                <a:t>formoterol,</a:t>
              </a:r>
              <a:endParaRPr sz="1050" dirty="0">
                <a:latin typeface="Arial"/>
                <a:cs typeface="Arial"/>
              </a:endParaRPr>
            </a:p>
            <a:p>
              <a:pPr marL="12700" marR="51435">
                <a:lnSpc>
                  <a:spcPts val="1200"/>
                </a:lnSpc>
              </a:pPr>
              <a:r>
                <a:rPr sz="1050" dirty="0">
                  <a:solidFill>
                    <a:srgbClr val="414042"/>
                  </a:solidFill>
                  <a:latin typeface="Arial"/>
                  <a:cs typeface="Arial"/>
                </a:rPr>
                <a:t>±</a:t>
              </a:r>
              <a:r>
                <a:rPr sz="1050" spc="55" dirty="0">
                  <a:solidFill>
                    <a:srgbClr val="414042"/>
                  </a:solidFill>
                  <a:latin typeface="Arial"/>
                  <a:cs typeface="Arial"/>
                </a:rPr>
                <a:t> </a:t>
              </a:r>
              <a:r>
                <a:rPr sz="1050" spc="-10" dirty="0">
                  <a:solidFill>
                    <a:srgbClr val="414042"/>
                  </a:solidFill>
                  <a:latin typeface="Arial"/>
                  <a:cs typeface="Arial"/>
                </a:rPr>
                <a:t>anti-</a:t>
              </a:r>
              <a:r>
                <a:rPr sz="1050" dirty="0">
                  <a:solidFill>
                    <a:srgbClr val="414042"/>
                  </a:solidFill>
                  <a:latin typeface="Arial"/>
                  <a:cs typeface="Arial"/>
                </a:rPr>
                <a:t>IgE,</a:t>
              </a:r>
              <a:r>
                <a:rPr sz="1050" spc="50" dirty="0">
                  <a:solidFill>
                    <a:srgbClr val="414042"/>
                  </a:solidFill>
                  <a:latin typeface="Arial"/>
                  <a:cs typeface="Arial"/>
                </a:rPr>
                <a:t> </a:t>
              </a:r>
              <a:r>
                <a:rPr sz="1050" spc="-10" dirty="0">
                  <a:solidFill>
                    <a:srgbClr val="414042"/>
                  </a:solidFill>
                  <a:latin typeface="Arial"/>
                  <a:cs typeface="Arial"/>
                </a:rPr>
                <a:t>anti-IL5/5R, anti-</a:t>
              </a:r>
              <a:r>
                <a:rPr sz="1050" dirty="0">
                  <a:solidFill>
                    <a:srgbClr val="414042"/>
                  </a:solidFill>
                  <a:latin typeface="Arial"/>
                  <a:cs typeface="Arial"/>
                </a:rPr>
                <a:t>IL4R,</a:t>
              </a:r>
              <a:r>
                <a:rPr sz="1050" spc="95" dirty="0">
                  <a:solidFill>
                    <a:srgbClr val="414042"/>
                  </a:solidFill>
                  <a:latin typeface="Arial"/>
                  <a:cs typeface="Arial"/>
                </a:rPr>
                <a:t> </a:t>
              </a:r>
              <a:r>
                <a:rPr sz="1050" spc="-10" dirty="0">
                  <a:solidFill>
                    <a:srgbClr val="414042"/>
                  </a:solidFill>
                  <a:latin typeface="Arial"/>
                  <a:cs typeface="Arial"/>
                </a:rPr>
                <a:t>anti-</a:t>
              </a:r>
              <a:r>
                <a:rPr sz="1050" spc="-20" dirty="0">
                  <a:solidFill>
                    <a:srgbClr val="414042"/>
                  </a:solidFill>
                  <a:latin typeface="Arial"/>
                  <a:cs typeface="Arial"/>
                </a:rPr>
                <a:t>TSLP</a:t>
              </a:r>
              <a:endParaRPr sz="1050" dirty="0">
                <a:latin typeface="Arial"/>
                <a:cs typeface="Arial"/>
              </a:endParaRPr>
            </a:p>
          </p:txBody>
        </p:sp>
        <p:sp>
          <p:nvSpPr>
            <p:cNvPr id="47" name="object 17">
              <a:extLst>
                <a:ext uri="{FF2B5EF4-FFF2-40B4-BE49-F238E27FC236}">
                  <a16:creationId xmlns="" xmlns:a16="http://schemas.microsoft.com/office/drawing/2014/main" id="{B4DDF106-9DFC-1965-EA1D-3545D9D4FEC6}"/>
                </a:ext>
              </a:extLst>
            </p:cNvPr>
            <p:cNvSpPr txBox="1"/>
            <p:nvPr/>
          </p:nvSpPr>
          <p:spPr>
            <a:xfrm>
              <a:off x="6879488" y="1816961"/>
              <a:ext cx="3280410" cy="716863"/>
            </a:xfrm>
            <a:prstGeom prst="rect">
              <a:avLst/>
            </a:prstGeom>
          </p:spPr>
          <p:txBody>
            <a:bodyPr vert="horz" wrap="square" lIns="0" tIns="36830" rIns="0" bIns="0" rtlCol="0">
              <a:spAutoFit/>
            </a:bodyPr>
            <a:lstStyle/>
            <a:p>
              <a:pPr marL="12700" marR="1363980">
                <a:lnSpc>
                  <a:spcPts val="960"/>
                </a:lnSpc>
                <a:spcBef>
                  <a:spcPts val="290"/>
                </a:spcBef>
              </a:pPr>
              <a:r>
                <a:rPr sz="950" i="1" dirty="0">
                  <a:solidFill>
                    <a:srgbClr val="231F20"/>
                  </a:solidFill>
                  <a:latin typeface="Arial"/>
                  <a:cs typeface="Arial"/>
                </a:rPr>
                <a:t>Treatment</a:t>
              </a:r>
              <a:r>
                <a:rPr sz="950" i="1" spc="5" dirty="0">
                  <a:solidFill>
                    <a:srgbClr val="231F20"/>
                  </a:solidFill>
                  <a:latin typeface="Arial"/>
                  <a:cs typeface="Arial"/>
                </a:rPr>
                <a:t> </a:t>
              </a:r>
              <a:r>
                <a:rPr sz="950" i="1" dirty="0">
                  <a:solidFill>
                    <a:srgbClr val="231F20"/>
                  </a:solidFill>
                  <a:latin typeface="Arial"/>
                  <a:cs typeface="Arial"/>
                </a:rPr>
                <a:t>of</a:t>
              </a:r>
              <a:r>
                <a:rPr sz="950" i="1" spc="5" dirty="0">
                  <a:solidFill>
                    <a:srgbClr val="231F20"/>
                  </a:solidFill>
                  <a:latin typeface="Arial"/>
                  <a:cs typeface="Arial"/>
                </a:rPr>
                <a:t> </a:t>
              </a:r>
              <a:r>
                <a:rPr sz="950" i="1" dirty="0">
                  <a:solidFill>
                    <a:srgbClr val="231F20"/>
                  </a:solidFill>
                  <a:latin typeface="Arial"/>
                  <a:cs typeface="Arial"/>
                </a:rPr>
                <a:t>modifiable</a:t>
              </a:r>
              <a:r>
                <a:rPr sz="950" i="1" spc="10" dirty="0">
                  <a:solidFill>
                    <a:srgbClr val="231F20"/>
                  </a:solidFill>
                  <a:latin typeface="Arial"/>
                  <a:cs typeface="Arial"/>
                </a:rPr>
                <a:t> </a:t>
              </a:r>
              <a:r>
                <a:rPr sz="950" i="1" dirty="0">
                  <a:solidFill>
                    <a:srgbClr val="231F20"/>
                  </a:solidFill>
                  <a:latin typeface="Arial"/>
                  <a:cs typeface="Arial"/>
                </a:rPr>
                <a:t>risk</a:t>
              </a:r>
              <a:r>
                <a:rPr sz="950" i="1" spc="5" dirty="0">
                  <a:solidFill>
                    <a:srgbClr val="231F20"/>
                  </a:solidFill>
                  <a:latin typeface="Arial"/>
                  <a:cs typeface="Arial"/>
                </a:rPr>
                <a:t> </a:t>
              </a:r>
              <a:r>
                <a:rPr sz="950" i="1" spc="-10" dirty="0">
                  <a:solidFill>
                    <a:srgbClr val="231F20"/>
                  </a:solidFill>
                  <a:latin typeface="Arial"/>
                  <a:cs typeface="Arial"/>
                </a:rPr>
                <a:t>factors </a:t>
              </a:r>
              <a:r>
                <a:rPr sz="950" i="1" dirty="0">
                  <a:solidFill>
                    <a:srgbClr val="231F20"/>
                  </a:solidFill>
                  <a:latin typeface="Arial"/>
                  <a:cs typeface="Arial"/>
                </a:rPr>
                <a:t>and</a:t>
              </a:r>
              <a:r>
                <a:rPr sz="950" i="1" spc="5" dirty="0">
                  <a:solidFill>
                    <a:srgbClr val="231F20"/>
                  </a:solidFill>
                  <a:latin typeface="Arial"/>
                  <a:cs typeface="Arial"/>
                </a:rPr>
                <a:t> </a:t>
              </a:r>
              <a:r>
                <a:rPr sz="950" i="1" spc="-10" dirty="0">
                  <a:solidFill>
                    <a:srgbClr val="231F20"/>
                  </a:solidFill>
                  <a:latin typeface="Arial"/>
                  <a:cs typeface="Arial"/>
                </a:rPr>
                <a:t>comorbidities</a:t>
              </a:r>
              <a:endParaRPr sz="950" dirty="0">
                <a:latin typeface="Arial"/>
                <a:cs typeface="Arial"/>
              </a:endParaRPr>
            </a:p>
            <a:p>
              <a:pPr marL="12700">
                <a:lnSpc>
                  <a:spcPts val="1110"/>
                </a:lnSpc>
              </a:pPr>
              <a:r>
                <a:rPr sz="950" i="1" dirty="0">
                  <a:solidFill>
                    <a:srgbClr val="231F20"/>
                  </a:solidFill>
                  <a:latin typeface="Arial"/>
                  <a:cs typeface="Arial"/>
                </a:rPr>
                <a:t>Non-pharmacological</a:t>
              </a:r>
              <a:r>
                <a:rPr sz="950" i="1" spc="-5" dirty="0">
                  <a:solidFill>
                    <a:srgbClr val="231F20"/>
                  </a:solidFill>
                  <a:latin typeface="Arial"/>
                  <a:cs typeface="Arial"/>
                </a:rPr>
                <a:t> </a:t>
              </a:r>
              <a:r>
                <a:rPr sz="950" i="1" spc="-10" dirty="0">
                  <a:solidFill>
                    <a:srgbClr val="231F20"/>
                  </a:solidFill>
                  <a:latin typeface="Arial"/>
                  <a:cs typeface="Arial"/>
                </a:rPr>
                <a:t>strategies</a:t>
              </a:r>
              <a:endParaRPr sz="950" dirty="0">
                <a:latin typeface="Arial"/>
                <a:cs typeface="Arial"/>
              </a:endParaRPr>
            </a:p>
            <a:p>
              <a:pPr marL="12700" marR="372745">
                <a:lnSpc>
                  <a:spcPts val="1120"/>
                </a:lnSpc>
                <a:spcBef>
                  <a:spcPts val="45"/>
                </a:spcBef>
              </a:pPr>
              <a:r>
                <a:rPr sz="950" i="1" dirty="0">
                  <a:solidFill>
                    <a:srgbClr val="231F20"/>
                  </a:solidFill>
                  <a:latin typeface="Arial"/>
                  <a:cs typeface="Arial"/>
                </a:rPr>
                <a:t>Asthma</a:t>
              </a:r>
              <a:r>
                <a:rPr sz="950" i="1" spc="25" dirty="0">
                  <a:solidFill>
                    <a:srgbClr val="231F20"/>
                  </a:solidFill>
                  <a:latin typeface="Arial"/>
                  <a:cs typeface="Arial"/>
                </a:rPr>
                <a:t> </a:t>
              </a:r>
              <a:r>
                <a:rPr sz="950" i="1" dirty="0">
                  <a:solidFill>
                    <a:srgbClr val="231F20"/>
                  </a:solidFill>
                  <a:latin typeface="Arial"/>
                  <a:cs typeface="Arial"/>
                </a:rPr>
                <a:t>medications</a:t>
              </a:r>
              <a:r>
                <a:rPr sz="950" i="1" spc="30" dirty="0">
                  <a:solidFill>
                    <a:srgbClr val="231F20"/>
                  </a:solidFill>
                  <a:latin typeface="Arial"/>
                  <a:cs typeface="Arial"/>
                </a:rPr>
                <a:t> </a:t>
              </a:r>
              <a:r>
                <a:rPr sz="950" i="1" dirty="0">
                  <a:solidFill>
                    <a:srgbClr val="231F20"/>
                  </a:solidFill>
                  <a:latin typeface="Arial"/>
                  <a:cs typeface="Arial"/>
                </a:rPr>
                <a:t>(adjust</a:t>
              </a:r>
              <a:r>
                <a:rPr sz="950" i="1" spc="30" dirty="0">
                  <a:solidFill>
                    <a:srgbClr val="231F20"/>
                  </a:solidFill>
                  <a:latin typeface="Arial"/>
                  <a:cs typeface="Arial"/>
                </a:rPr>
                <a:t> </a:t>
              </a:r>
              <a:r>
                <a:rPr sz="950" i="1" dirty="0">
                  <a:solidFill>
                    <a:srgbClr val="231F20"/>
                  </a:solidFill>
                  <a:latin typeface="Arial"/>
                  <a:cs typeface="Arial"/>
                </a:rPr>
                <a:t>down/up/between</a:t>
              </a:r>
              <a:r>
                <a:rPr sz="950" i="1" spc="30" dirty="0">
                  <a:solidFill>
                    <a:srgbClr val="231F20"/>
                  </a:solidFill>
                  <a:latin typeface="Arial"/>
                  <a:cs typeface="Arial"/>
                </a:rPr>
                <a:t> </a:t>
              </a:r>
              <a:r>
                <a:rPr sz="950" i="1" spc="-10" dirty="0">
                  <a:solidFill>
                    <a:srgbClr val="231F20"/>
                  </a:solidFill>
                  <a:latin typeface="Arial"/>
                  <a:cs typeface="Arial"/>
                </a:rPr>
                <a:t>tracks) </a:t>
              </a:r>
              <a:r>
                <a:rPr sz="950" i="1" dirty="0">
                  <a:solidFill>
                    <a:srgbClr val="231F20"/>
                  </a:solidFill>
                  <a:latin typeface="Arial"/>
                  <a:cs typeface="Arial"/>
                </a:rPr>
                <a:t>Education</a:t>
              </a:r>
              <a:r>
                <a:rPr sz="950" i="1" spc="20" dirty="0">
                  <a:solidFill>
                    <a:srgbClr val="231F20"/>
                  </a:solidFill>
                  <a:latin typeface="Arial"/>
                  <a:cs typeface="Arial"/>
                </a:rPr>
                <a:t> </a:t>
              </a:r>
              <a:r>
                <a:rPr sz="950" i="1" dirty="0">
                  <a:solidFill>
                    <a:srgbClr val="231F20"/>
                  </a:solidFill>
                  <a:latin typeface="Arial"/>
                  <a:cs typeface="Arial"/>
                </a:rPr>
                <a:t>&amp;</a:t>
              </a:r>
              <a:r>
                <a:rPr sz="950" i="1" spc="25" dirty="0">
                  <a:solidFill>
                    <a:srgbClr val="231F20"/>
                  </a:solidFill>
                  <a:latin typeface="Arial"/>
                  <a:cs typeface="Arial"/>
                </a:rPr>
                <a:t> </a:t>
              </a:r>
              <a:r>
                <a:rPr sz="950" i="1" dirty="0">
                  <a:solidFill>
                    <a:srgbClr val="231F20"/>
                  </a:solidFill>
                  <a:latin typeface="Arial"/>
                  <a:cs typeface="Arial"/>
                </a:rPr>
                <a:t>skills</a:t>
              </a:r>
              <a:r>
                <a:rPr sz="950" i="1" spc="20" dirty="0">
                  <a:solidFill>
                    <a:srgbClr val="231F20"/>
                  </a:solidFill>
                  <a:latin typeface="Arial"/>
                  <a:cs typeface="Arial"/>
                </a:rPr>
                <a:t> </a:t>
              </a:r>
              <a:r>
                <a:rPr sz="950" i="1" spc="-10" dirty="0">
                  <a:solidFill>
                    <a:srgbClr val="231F20"/>
                  </a:solidFill>
                  <a:latin typeface="Arial"/>
                  <a:cs typeface="Arial"/>
                </a:rPr>
                <a:t>training</a:t>
              </a:r>
              <a:endParaRPr sz="950" dirty="0">
                <a:latin typeface="Arial"/>
                <a:cs typeface="Arial"/>
              </a:endParaRPr>
            </a:p>
          </p:txBody>
        </p:sp>
        <p:sp>
          <p:nvSpPr>
            <p:cNvPr id="48" name="object 18">
              <a:extLst>
                <a:ext uri="{FF2B5EF4-FFF2-40B4-BE49-F238E27FC236}">
                  <a16:creationId xmlns="" xmlns:a16="http://schemas.microsoft.com/office/drawing/2014/main" id="{9846B779-F90F-6F89-1BE2-0B3B3AFF7193}"/>
                </a:ext>
              </a:extLst>
            </p:cNvPr>
            <p:cNvSpPr txBox="1">
              <a:spLocks/>
            </p:cNvSpPr>
            <p:nvPr/>
          </p:nvSpPr>
          <p:spPr>
            <a:xfrm>
              <a:off x="587358" y="398761"/>
              <a:ext cx="2263775" cy="530273"/>
            </a:xfrm>
            <a:prstGeom prst="rect">
              <a:avLst/>
            </a:prstGeom>
          </p:spPr>
          <p:txBody>
            <a:bodyPr vert="horz" wrap="square" lIns="0" tIns="4254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5080" algn="l">
                <a:lnSpc>
                  <a:spcPts val="1870"/>
                </a:lnSpc>
                <a:spcBef>
                  <a:spcPts val="335"/>
                </a:spcBef>
              </a:pPr>
              <a:r>
                <a:rPr lang="en-AU" sz="1700" b="1" dirty="0">
                  <a:latin typeface="Arial" panose="020B0604020202020204" pitchFamily="34" charset="0"/>
                  <a:cs typeface="Arial" panose="020B0604020202020204" pitchFamily="34" charset="0"/>
                </a:rPr>
                <a:t>Adults</a:t>
              </a:r>
              <a:r>
                <a:rPr lang="en-AU" sz="1700" b="1" spc="25" dirty="0">
                  <a:latin typeface="Arial" panose="020B0604020202020204" pitchFamily="34" charset="0"/>
                  <a:cs typeface="Arial" panose="020B0604020202020204" pitchFamily="34" charset="0"/>
                </a:rPr>
                <a:t> </a:t>
              </a:r>
              <a:r>
                <a:rPr lang="en-AU" sz="1700" b="1" dirty="0">
                  <a:latin typeface="Arial" panose="020B0604020202020204" pitchFamily="34" charset="0"/>
                  <a:cs typeface="Arial" panose="020B0604020202020204" pitchFamily="34" charset="0"/>
                </a:rPr>
                <a:t>&amp;</a:t>
              </a:r>
              <a:r>
                <a:rPr lang="en-AU" sz="1700" b="1" spc="25" dirty="0">
                  <a:latin typeface="Arial" panose="020B0604020202020204" pitchFamily="34" charset="0"/>
                  <a:cs typeface="Arial" panose="020B0604020202020204" pitchFamily="34" charset="0"/>
                </a:rPr>
                <a:t> </a:t>
              </a:r>
              <a:r>
                <a:rPr lang="en-AU" sz="1700" b="1" spc="-10" dirty="0">
                  <a:latin typeface="Arial" panose="020B0604020202020204" pitchFamily="34" charset="0"/>
                  <a:cs typeface="Arial" panose="020B0604020202020204" pitchFamily="34" charset="0"/>
                </a:rPr>
                <a:t>adolescents </a:t>
              </a:r>
              <a:r>
                <a:rPr lang="en-AU" sz="1700" b="1" dirty="0">
                  <a:latin typeface="Arial" panose="020B0604020202020204" pitchFamily="34" charset="0"/>
                  <a:cs typeface="Arial" panose="020B0604020202020204" pitchFamily="34" charset="0"/>
                </a:rPr>
                <a:t>12+</a:t>
              </a:r>
              <a:r>
                <a:rPr lang="en-AU" sz="1700" b="1" spc="20" dirty="0">
                  <a:latin typeface="Arial" panose="020B0604020202020204" pitchFamily="34" charset="0"/>
                  <a:cs typeface="Arial" panose="020B0604020202020204" pitchFamily="34" charset="0"/>
                </a:rPr>
                <a:t> </a:t>
              </a:r>
              <a:r>
                <a:rPr lang="en-AU" sz="1700" b="1" spc="-10" dirty="0">
                  <a:latin typeface="Arial" panose="020B0604020202020204" pitchFamily="34" charset="0"/>
                  <a:cs typeface="Arial" panose="020B0604020202020204" pitchFamily="34" charset="0"/>
                </a:rPr>
                <a:t>years</a:t>
              </a:r>
            </a:p>
          </p:txBody>
        </p:sp>
        <p:sp>
          <p:nvSpPr>
            <p:cNvPr id="49" name="object 19">
              <a:extLst>
                <a:ext uri="{FF2B5EF4-FFF2-40B4-BE49-F238E27FC236}">
                  <a16:creationId xmlns="" xmlns:a16="http://schemas.microsoft.com/office/drawing/2014/main" id="{4CDD659C-1E67-D08B-320C-2912F71E210C}"/>
                </a:ext>
              </a:extLst>
            </p:cNvPr>
            <p:cNvSpPr txBox="1"/>
            <p:nvPr/>
          </p:nvSpPr>
          <p:spPr>
            <a:xfrm>
              <a:off x="587358" y="985720"/>
              <a:ext cx="2524125" cy="574675"/>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1F20"/>
                  </a:solidFill>
                  <a:latin typeface="Arial"/>
                  <a:cs typeface="Arial"/>
                </a:rPr>
                <a:t>Personalized</a:t>
              </a:r>
              <a:r>
                <a:rPr sz="1200" b="1" spc="-15" dirty="0">
                  <a:solidFill>
                    <a:srgbClr val="231F20"/>
                  </a:solidFill>
                  <a:latin typeface="Arial"/>
                  <a:cs typeface="Arial"/>
                </a:rPr>
                <a:t> </a:t>
              </a:r>
              <a:r>
                <a:rPr sz="1200" b="1" dirty="0">
                  <a:solidFill>
                    <a:srgbClr val="231F20"/>
                  </a:solidFill>
                  <a:latin typeface="Arial"/>
                  <a:cs typeface="Arial"/>
                </a:rPr>
                <a:t>asthma</a:t>
              </a:r>
              <a:r>
                <a:rPr sz="1200" b="1" spc="-15" dirty="0">
                  <a:solidFill>
                    <a:srgbClr val="231F20"/>
                  </a:solidFill>
                  <a:latin typeface="Arial"/>
                  <a:cs typeface="Arial"/>
                </a:rPr>
                <a:t> </a:t>
              </a:r>
              <a:r>
                <a:rPr sz="1200" b="1" spc="-10" dirty="0">
                  <a:solidFill>
                    <a:srgbClr val="231F20"/>
                  </a:solidFill>
                  <a:latin typeface="Arial"/>
                  <a:cs typeface="Arial"/>
                </a:rPr>
                <a:t>management</a:t>
              </a:r>
              <a:endParaRPr sz="1200">
                <a:latin typeface="Arial"/>
                <a:cs typeface="Arial"/>
              </a:endParaRPr>
            </a:p>
            <a:p>
              <a:pPr marL="12700">
                <a:lnSpc>
                  <a:spcPct val="100000"/>
                </a:lnSpc>
              </a:pPr>
              <a:r>
                <a:rPr sz="1200" dirty="0">
                  <a:solidFill>
                    <a:srgbClr val="414042"/>
                  </a:solidFill>
                  <a:latin typeface="Arial"/>
                  <a:cs typeface="Arial"/>
                </a:rPr>
                <a:t>Assess,</a:t>
              </a:r>
              <a:r>
                <a:rPr sz="1200" spc="-70" dirty="0">
                  <a:solidFill>
                    <a:srgbClr val="414042"/>
                  </a:solidFill>
                  <a:latin typeface="Arial"/>
                  <a:cs typeface="Arial"/>
                </a:rPr>
                <a:t> </a:t>
              </a:r>
              <a:r>
                <a:rPr sz="1200" dirty="0">
                  <a:solidFill>
                    <a:srgbClr val="414042"/>
                  </a:solidFill>
                  <a:latin typeface="Arial"/>
                  <a:cs typeface="Arial"/>
                </a:rPr>
                <a:t>Adjust, </a:t>
              </a:r>
              <a:r>
                <a:rPr sz="1200" spc="-10" dirty="0">
                  <a:solidFill>
                    <a:srgbClr val="414042"/>
                  </a:solidFill>
                  <a:latin typeface="Arial"/>
                  <a:cs typeface="Arial"/>
                </a:rPr>
                <a:t>Review</a:t>
              </a:r>
              <a:endParaRPr sz="1200">
                <a:latin typeface="Arial"/>
                <a:cs typeface="Arial"/>
              </a:endParaRPr>
            </a:p>
            <a:p>
              <a:pPr marL="12700">
                <a:lnSpc>
                  <a:spcPct val="100000"/>
                </a:lnSpc>
              </a:pPr>
              <a:r>
                <a:rPr sz="1200" dirty="0">
                  <a:solidFill>
                    <a:srgbClr val="414042"/>
                  </a:solidFill>
                  <a:latin typeface="Arial"/>
                  <a:cs typeface="Arial"/>
                </a:rPr>
                <a:t>for</a:t>
              </a:r>
              <a:r>
                <a:rPr sz="1200" spc="-30" dirty="0">
                  <a:solidFill>
                    <a:srgbClr val="414042"/>
                  </a:solidFill>
                  <a:latin typeface="Arial"/>
                  <a:cs typeface="Arial"/>
                </a:rPr>
                <a:t> </a:t>
              </a:r>
              <a:r>
                <a:rPr sz="1200" dirty="0">
                  <a:solidFill>
                    <a:srgbClr val="414042"/>
                  </a:solidFill>
                  <a:latin typeface="Arial"/>
                  <a:cs typeface="Arial"/>
                </a:rPr>
                <a:t>individual</a:t>
              </a:r>
              <a:r>
                <a:rPr sz="1200" spc="-30" dirty="0">
                  <a:solidFill>
                    <a:srgbClr val="414042"/>
                  </a:solidFill>
                  <a:latin typeface="Arial"/>
                  <a:cs typeface="Arial"/>
                </a:rPr>
                <a:t> </a:t>
              </a:r>
              <a:r>
                <a:rPr sz="1200" dirty="0">
                  <a:solidFill>
                    <a:srgbClr val="414042"/>
                  </a:solidFill>
                  <a:latin typeface="Arial"/>
                  <a:cs typeface="Arial"/>
                </a:rPr>
                <a:t>patient</a:t>
              </a:r>
              <a:r>
                <a:rPr sz="1200" spc="-25" dirty="0">
                  <a:solidFill>
                    <a:srgbClr val="414042"/>
                  </a:solidFill>
                  <a:latin typeface="Arial"/>
                  <a:cs typeface="Arial"/>
                </a:rPr>
                <a:t> </a:t>
              </a:r>
              <a:r>
                <a:rPr sz="1200" spc="-10" dirty="0">
                  <a:solidFill>
                    <a:srgbClr val="414042"/>
                  </a:solidFill>
                  <a:latin typeface="Arial"/>
                  <a:cs typeface="Arial"/>
                </a:rPr>
                <a:t>needs</a:t>
              </a:r>
              <a:endParaRPr sz="1200">
                <a:latin typeface="Arial"/>
                <a:cs typeface="Arial"/>
              </a:endParaRPr>
            </a:p>
          </p:txBody>
        </p:sp>
        <p:sp>
          <p:nvSpPr>
            <p:cNvPr id="50" name="object 20">
              <a:extLst>
                <a:ext uri="{FF2B5EF4-FFF2-40B4-BE49-F238E27FC236}">
                  <a16:creationId xmlns="" xmlns:a16="http://schemas.microsoft.com/office/drawing/2014/main" id="{1FE9D53B-4587-2571-3571-8F7C649F9F1B}"/>
                </a:ext>
              </a:extLst>
            </p:cNvPr>
            <p:cNvSpPr txBox="1"/>
            <p:nvPr/>
          </p:nvSpPr>
          <p:spPr>
            <a:xfrm>
              <a:off x="4520554" y="1461939"/>
              <a:ext cx="1049020" cy="741045"/>
            </a:xfrm>
            <a:prstGeom prst="rect">
              <a:avLst/>
            </a:prstGeom>
          </p:spPr>
          <p:txBody>
            <a:bodyPr vert="horz" wrap="square" lIns="0" tIns="20955" rIns="0" bIns="0" rtlCol="0">
              <a:spAutoFit/>
            </a:bodyPr>
            <a:lstStyle/>
            <a:p>
              <a:pPr marL="12700" marR="255270">
                <a:lnSpc>
                  <a:spcPts val="1120"/>
                </a:lnSpc>
                <a:spcBef>
                  <a:spcPts val="165"/>
                </a:spcBef>
              </a:pPr>
              <a:r>
                <a:rPr sz="950" i="1" spc="-10" dirty="0">
                  <a:solidFill>
                    <a:srgbClr val="231F20"/>
                  </a:solidFill>
                  <a:latin typeface="Arial"/>
                  <a:cs typeface="Arial"/>
                </a:rPr>
                <a:t>Symptoms Exacerbations </a:t>
              </a:r>
              <a:r>
                <a:rPr sz="950" i="1" dirty="0">
                  <a:solidFill>
                    <a:srgbClr val="231F20"/>
                  </a:solidFill>
                  <a:latin typeface="Arial"/>
                  <a:cs typeface="Arial"/>
                </a:rPr>
                <a:t>Side-</a:t>
              </a:r>
              <a:r>
                <a:rPr sz="950" i="1" spc="-10" dirty="0">
                  <a:solidFill>
                    <a:srgbClr val="231F20"/>
                  </a:solidFill>
                  <a:latin typeface="Arial"/>
                  <a:cs typeface="Arial"/>
                </a:rPr>
                <a:t>effects </a:t>
              </a:r>
              <a:r>
                <a:rPr sz="950" i="1" dirty="0">
                  <a:solidFill>
                    <a:srgbClr val="231F20"/>
                  </a:solidFill>
                  <a:latin typeface="Arial"/>
                  <a:cs typeface="Arial"/>
                </a:rPr>
                <a:t>Lung</a:t>
              </a:r>
              <a:r>
                <a:rPr sz="950" i="1" spc="5" dirty="0">
                  <a:solidFill>
                    <a:srgbClr val="231F20"/>
                  </a:solidFill>
                  <a:latin typeface="Arial"/>
                  <a:cs typeface="Arial"/>
                </a:rPr>
                <a:t> </a:t>
              </a:r>
              <a:r>
                <a:rPr sz="950" i="1" spc="-10" dirty="0">
                  <a:solidFill>
                    <a:srgbClr val="231F20"/>
                  </a:solidFill>
                  <a:latin typeface="Arial"/>
                  <a:cs typeface="Arial"/>
                </a:rPr>
                <a:t>function</a:t>
              </a:r>
              <a:endParaRPr sz="950">
                <a:latin typeface="Arial"/>
                <a:cs typeface="Arial"/>
              </a:endParaRPr>
            </a:p>
            <a:p>
              <a:pPr marL="12700">
                <a:lnSpc>
                  <a:spcPts val="1085"/>
                </a:lnSpc>
              </a:pPr>
              <a:r>
                <a:rPr sz="950" i="1" dirty="0">
                  <a:solidFill>
                    <a:srgbClr val="231F20"/>
                  </a:solidFill>
                  <a:latin typeface="Arial"/>
                  <a:cs typeface="Arial"/>
                </a:rPr>
                <a:t>Patient</a:t>
              </a:r>
              <a:r>
                <a:rPr sz="950" i="1" spc="25" dirty="0">
                  <a:solidFill>
                    <a:srgbClr val="231F20"/>
                  </a:solidFill>
                  <a:latin typeface="Arial"/>
                  <a:cs typeface="Arial"/>
                </a:rPr>
                <a:t> </a:t>
              </a:r>
              <a:r>
                <a:rPr sz="950" i="1" spc="-10" dirty="0">
                  <a:solidFill>
                    <a:srgbClr val="231F20"/>
                  </a:solidFill>
                  <a:latin typeface="Arial"/>
                  <a:cs typeface="Arial"/>
                </a:rPr>
                <a:t>satisfaction</a:t>
              </a:r>
              <a:endParaRPr sz="950">
                <a:latin typeface="Arial"/>
                <a:cs typeface="Arial"/>
              </a:endParaRPr>
            </a:p>
          </p:txBody>
        </p:sp>
        <p:sp>
          <p:nvSpPr>
            <p:cNvPr id="51" name="object 21">
              <a:extLst>
                <a:ext uri="{FF2B5EF4-FFF2-40B4-BE49-F238E27FC236}">
                  <a16:creationId xmlns="" xmlns:a16="http://schemas.microsoft.com/office/drawing/2014/main" id="{FBC47B16-C2BA-6D5F-85A4-CAD43219DB80}"/>
                </a:ext>
              </a:extLst>
            </p:cNvPr>
            <p:cNvSpPr txBox="1"/>
            <p:nvPr/>
          </p:nvSpPr>
          <p:spPr>
            <a:xfrm>
              <a:off x="6879488" y="431112"/>
              <a:ext cx="2084705" cy="862965"/>
            </a:xfrm>
            <a:prstGeom prst="rect">
              <a:avLst/>
            </a:prstGeom>
          </p:spPr>
          <p:txBody>
            <a:bodyPr vert="horz" wrap="square" lIns="0" tIns="20955" rIns="0" bIns="0" rtlCol="0">
              <a:spAutoFit/>
            </a:bodyPr>
            <a:lstStyle/>
            <a:p>
              <a:pPr marL="12700" marR="5080">
                <a:lnSpc>
                  <a:spcPts val="1120"/>
                </a:lnSpc>
                <a:spcBef>
                  <a:spcPts val="165"/>
                </a:spcBef>
              </a:pPr>
              <a:r>
                <a:rPr sz="950" i="1" dirty="0">
                  <a:solidFill>
                    <a:srgbClr val="231F20"/>
                  </a:solidFill>
                  <a:latin typeface="Arial"/>
                  <a:cs typeface="Arial"/>
                </a:rPr>
                <a:t>Confirmation of diagnosis if </a:t>
              </a:r>
              <a:r>
                <a:rPr sz="950" i="1" spc="-10" dirty="0">
                  <a:solidFill>
                    <a:srgbClr val="231F20"/>
                  </a:solidFill>
                  <a:latin typeface="Arial"/>
                  <a:cs typeface="Arial"/>
                </a:rPr>
                <a:t>necessary </a:t>
              </a:r>
              <a:r>
                <a:rPr sz="950" i="1" dirty="0">
                  <a:solidFill>
                    <a:srgbClr val="231F20"/>
                  </a:solidFill>
                  <a:latin typeface="Arial"/>
                  <a:cs typeface="Arial"/>
                </a:rPr>
                <a:t>Symptom</a:t>
              </a:r>
              <a:r>
                <a:rPr sz="950" i="1" spc="15" dirty="0">
                  <a:solidFill>
                    <a:srgbClr val="231F20"/>
                  </a:solidFill>
                  <a:latin typeface="Arial"/>
                  <a:cs typeface="Arial"/>
                </a:rPr>
                <a:t> </a:t>
              </a:r>
              <a:r>
                <a:rPr sz="950" i="1" dirty="0">
                  <a:solidFill>
                    <a:srgbClr val="231F20"/>
                  </a:solidFill>
                  <a:latin typeface="Arial"/>
                  <a:cs typeface="Arial"/>
                </a:rPr>
                <a:t>control</a:t>
              </a:r>
              <a:r>
                <a:rPr sz="950" i="1" spc="25" dirty="0">
                  <a:solidFill>
                    <a:srgbClr val="231F20"/>
                  </a:solidFill>
                  <a:latin typeface="Arial"/>
                  <a:cs typeface="Arial"/>
                </a:rPr>
                <a:t> </a:t>
              </a:r>
              <a:r>
                <a:rPr sz="950" i="1" dirty="0">
                  <a:solidFill>
                    <a:srgbClr val="231F20"/>
                  </a:solidFill>
                  <a:latin typeface="Arial"/>
                  <a:cs typeface="Arial"/>
                </a:rPr>
                <a:t>&amp;</a:t>
              </a:r>
              <a:r>
                <a:rPr sz="950" i="1" spc="25" dirty="0">
                  <a:solidFill>
                    <a:srgbClr val="231F20"/>
                  </a:solidFill>
                  <a:latin typeface="Arial"/>
                  <a:cs typeface="Arial"/>
                </a:rPr>
                <a:t> </a:t>
              </a:r>
              <a:r>
                <a:rPr sz="950" i="1" spc="-10" dirty="0">
                  <a:solidFill>
                    <a:srgbClr val="231F20"/>
                  </a:solidFill>
                  <a:latin typeface="Arial"/>
                  <a:cs typeface="Arial"/>
                </a:rPr>
                <a:t>modifiable</a:t>
              </a:r>
              <a:endParaRPr sz="950">
                <a:latin typeface="Arial"/>
                <a:cs typeface="Arial"/>
              </a:endParaRPr>
            </a:p>
            <a:p>
              <a:pPr marL="12700">
                <a:lnSpc>
                  <a:spcPts val="915"/>
                </a:lnSpc>
              </a:pPr>
              <a:r>
                <a:rPr sz="950" i="1" dirty="0">
                  <a:solidFill>
                    <a:srgbClr val="231F20"/>
                  </a:solidFill>
                  <a:latin typeface="Arial"/>
                  <a:cs typeface="Arial"/>
                </a:rPr>
                <a:t>risk</a:t>
              </a:r>
              <a:r>
                <a:rPr sz="950" i="1" spc="20" dirty="0">
                  <a:solidFill>
                    <a:srgbClr val="231F20"/>
                  </a:solidFill>
                  <a:latin typeface="Arial"/>
                  <a:cs typeface="Arial"/>
                </a:rPr>
                <a:t> </a:t>
              </a:r>
              <a:r>
                <a:rPr sz="950" i="1" dirty="0">
                  <a:solidFill>
                    <a:srgbClr val="231F20"/>
                  </a:solidFill>
                  <a:latin typeface="Arial"/>
                  <a:cs typeface="Arial"/>
                </a:rPr>
                <a:t>factors</a:t>
              </a:r>
              <a:r>
                <a:rPr sz="950" i="1" spc="25" dirty="0">
                  <a:solidFill>
                    <a:srgbClr val="231F20"/>
                  </a:solidFill>
                  <a:latin typeface="Arial"/>
                  <a:cs typeface="Arial"/>
                </a:rPr>
                <a:t> </a:t>
              </a:r>
              <a:r>
                <a:rPr sz="950" i="1" dirty="0">
                  <a:solidFill>
                    <a:srgbClr val="231F20"/>
                  </a:solidFill>
                  <a:latin typeface="Arial"/>
                  <a:cs typeface="Arial"/>
                </a:rPr>
                <a:t>(see</a:t>
              </a:r>
              <a:r>
                <a:rPr sz="950" i="1" spc="25" dirty="0">
                  <a:solidFill>
                    <a:srgbClr val="231F20"/>
                  </a:solidFill>
                  <a:latin typeface="Arial"/>
                  <a:cs typeface="Arial"/>
                </a:rPr>
                <a:t> </a:t>
              </a:r>
              <a:r>
                <a:rPr sz="950" i="1" dirty="0">
                  <a:solidFill>
                    <a:srgbClr val="231F20"/>
                  </a:solidFill>
                  <a:latin typeface="Arial"/>
                  <a:cs typeface="Arial"/>
                </a:rPr>
                <a:t>Box</a:t>
              </a:r>
              <a:r>
                <a:rPr sz="950" i="1" spc="25" dirty="0">
                  <a:solidFill>
                    <a:srgbClr val="231F20"/>
                  </a:solidFill>
                  <a:latin typeface="Arial"/>
                  <a:cs typeface="Arial"/>
                </a:rPr>
                <a:t> </a:t>
              </a:r>
              <a:r>
                <a:rPr sz="950" i="1" spc="-10" dirty="0">
                  <a:solidFill>
                    <a:srgbClr val="231F20"/>
                  </a:solidFill>
                  <a:latin typeface="Arial"/>
                  <a:cs typeface="Arial"/>
                </a:rPr>
                <a:t>2-</a:t>
              </a:r>
              <a:r>
                <a:rPr sz="950" i="1" spc="-25" dirty="0">
                  <a:solidFill>
                    <a:srgbClr val="231F20"/>
                  </a:solidFill>
                  <a:latin typeface="Arial"/>
                  <a:cs typeface="Arial"/>
                </a:rPr>
                <a:t>2B)</a:t>
              </a:r>
              <a:endParaRPr sz="950">
                <a:latin typeface="Arial"/>
                <a:cs typeface="Arial"/>
              </a:endParaRPr>
            </a:p>
            <a:p>
              <a:pPr marL="12700">
                <a:lnSpc>
                  <a:spcPts val="1120"/>
                </a:lnSpc>
              </a:pPr>
              <a:r>
                <a:rPr sz="950" i="1" spc="-10" dirty="0">
                  <a:solidFill>
                    <a:srgbClr val="231F20"/>
                  </a:solidFill>
                  <a:latin typeface="Arial"/>
                  <a:cs typeface="Arial"/>
                </a:rPr>
                <a:t>Comorbidities</a:t>
              </a:r>
              <a:endParaRPr sz="950">
                <a:latin typeface="Arial"/>
                <a:cs typeface="Arial"/>
              </a:endParaRPr>
            </a:p>
            <a:p>
              <a:pPr marL="12700" marR="402590">
                <a:lnSpc>
                  <a:spcPts val="1120"/>
                </a:lnSpc>
                <a:spcBef>
                  <a:spcPts val="40"/>
                </a:spcBef>
              </a:pPr>
              <a:r>
                <a:rPr sz="950" i="1" dirty="0">
                  <a:solidFill>
                    <a:srgbClr val="231F20"/>
                  </a:solidFill>
                  <a:latin typeface="Arial"/>
                  <a:cs typeface="Arial"/>
                </a:rPr>
                <a:t>Inhaler</a:t>
              </a:r>
              <a:r>
                <a:rPr sz="950" i="1" spc="25" dirty="0">
                  <a:solidFill>
                    <a:srgbClr val="231F20"/>
                  </a:solidFill>
                  <a:latin typeface="Arial"/>
                  <a:cs typeface="Arial"/>
                </a:rPr>
                <a:t> </a:t>
              </a:r>
              <a:r>
                <a:rPr sz="950" i="1" dirty="0">
                  <a:solidFill>
                    <a:srgbClr val="231F20"/>
                  </a:solidFill>
                  <a:latin typeface="Arial"/>
                  <a:cs typeface="Arial"/>
                </a:rPr>
                <a:t>technique</a:t>
              </a:r>
              <a:r>
                <a:rPr sz="950" i="1" spc="25" dirty="0">
                  <a:solidFill>
                    <a:srgbClr val="231F20"/>
                  </a:solidFill>
                  <a:latin typeface="Arial"/>
                  <a:cs typeface="Arial"/>
                </a:rPr>
                <a:t> </a:t>
              </a:r>
              <a:r>
                <a:rPr sz="950" i="1" dirty="0">
                  <a:solidFill>
                    <a:srgbClr val="231F20"/>
                  </a:solidFill>
                  <a:latin typeface="Arial"/>
                  <a:cs typeface="Arial"/>
                </a:rPr>
                <a:t>&amp;</a:t>
              </a:r>
              <a:r>
                <a:rPr sz="950" i="1" spc="25" dirty="0">
                  <a:solidFill>
                    <a:srgbClr val="231F20"/>
                  </a:solidFill>
                  <a:latin typeface="Arial"/>
                  <a:cs typeface="Arial"/>
                </a:rPr>
                <a:t> </a:t>
              </a:r>
              <a:r>
                <a:rPr sz="950" i="1" spc="-10" dirty="0">
                  <a:solidFill>
                    <a:srgbClr val="231F20"/>
                  </a:solidFill>
                  <a:latin typeface="Arial"/>
                  <a:cs typeface="Arial"/>
                </a:rPr>
                <a:t>adherence </a:t>
              </a:r>
              <a:r>
                <a:rPr sz="950" i="1" dirty="0">
                  <a:solidFill>
                    <a:srgbClr val="231F20"/>
                  </a:solidFill>
                  <a:latin typeface="Arial"/>
                  <a:cs typeface="Arial"/>
                </a:rPr>
                <a:t>Patient</a:t>
              </a:r>
              <a:r>
                <a:rPr sz="950" i="1" spc="10" dirty="0">
                  <a:solidFill>
                    <a:srgbClr val="231F20"/>
                  </a:solidFill>
                  <a:latin typeface="Arial"/>
                  <a:cs typeface="Arial"/>
                </a:rPr>
                <a:t> </a:t>
              </a:r>
              <a:r>
                <a:rPr sz="950" i="1" dirty="0">
                  <a:solidFill>
                    <a:srgbClr val="231F20"/>
                  </a:solidFill>
                  <a:latin typeface="Arial"/>
                  <a:cs typeface="Arial"/>
                </a:rPr>
                <a:t>preferences</a:t>
              </a:r>
              <a:r>
                <a:rPr sz="950" i="1" spc="10" dirty="0">
                  <a:solidFill>
                    <a:srgbClr val="231F20"/>
                  </a:solidFill>
                  <a:latin typeface="Arial"/>
                  <a:cs typeface="Arial"/>
                </a:rPr>
                <a:t> </a:t>
              </a:r>
              <a:r>
                <a:rPr sz="950" i="1" dirty="0">
                  <a:solidFill>
                    <a:srgbClr val="231F20"/>
                  </a:solidFill>
                  <a:latin typeface="Arial"/>
                  <a:cs typeface="Arial"/>
                </a:rPr>
                <a:t>and</a:t>
              </a:r>
              <a:r>
                <a:rPr sz="950" i="1" spc="15" dirty="0">
                  <a:solidFill>
                    <a:srgbClr val="231F20"/>
                  </a:solidFill>
                  <a:latin typeface="Arial"/>
                  <a:cs typeface="Arial"/>
                </a:rPr>
                <a:t> </a:t>
              </a:r>
              <a:r>
                <a:rPr sz="950" i="1" spc="-10" dirty="0">
                  <a:solidFill>
                    <a:srgbClr val="231F20"/>
                  </a:solidFill>
                  <a:latin typeface="Arial"/>
                  <a:cs typeface="Arial"/>
                </a:rPr>
                <a:t>goals</a:t>
              </a:r>
              <a:endParaRPr sz="950">
                <a:latin typeface="Arial"/>
                <a:cs typeface="Arial"/>
              </a:endParaRPr>
            </a:p>
          </p:txBody>
        </p:sp>
        <p:sp>
          <p:nvSpPr>
            <p:cNvPr id="52" name="object 22">
              <a:extLst>
                <a:ext uri="{FF2B5EF4-FFF2-40B4-BE49-F238E27FC236}">
                  <a16:creationId xmlns="" xmlns:a16="http://schemas.microsoft.com/office/drawing/2014/main" id="{41A01324-9AB7-3348-DF6B-8E49EE0D23D2}"/>
                </a:ext>
              </a:extLst>
            </p:cNvPr>
            <p:cNvSpPr txBox="1"/>
            <p:nvPr/>
          </p:nvSpPr>
          <p:spPr>
            <a:xfrm>
              <a:off x="918457" y="3172439"/>
              <a:ext cx="1903095" cy="1001394"/>
            </a:xfrm>
            <a:prstGeom prst="rect">
              <a:avLst/>
            </a:prstGeom>
          </p:spPr>
          <p:txBody>
            <a:bodyPr vert="horz" wrap="square" lIns="0" tIns="14604" rIns="0" bIns="0" rtlCol="0">
              <a:spAutoFit/>
            </a:bodyPr>
            <a:lstStyle/>
            <a:p>
              <a:pPr marL="12700">
                <a:lnSpc>
                  <a:spcPct val="100000"/>
                </a:lnSpc>
                <a:spcBef>
                  <a:spcPts val="114"/>
                </a:spcBef>
              </a:pPr>
              <a:r>
                <a:rPr sz="1050" dirty="0">
                  <a:solidFill>
                    <a:srgbClr val="EB9237"/>
                  </a:solidFill>
                  <a:latin typeface="Arial Black"/>
                  <a:cs typeface="Arial Black"/>
                </a:rPr>
                <a:t>CONTROLLER</a:t>
              </a:r>
              <a:r>
                <a:rPr sz="1050" spc="55" dirty="0">
                  <a:solidFill>
                    <a:srgbClr val="EB9237"/>
                  </a:solidFill>
                  <a:latin typeface="Arial Black"/>
                  <a:cs typeface="Arial Black"/>
                </a:rPr>
                <a:t> </a:t>
              </a:r>
              <a:r>
                <a:rPr sz="1050" spc="-25" dirty="0">
                  <a:solidFill>
                    <a:srgbClr val="414042"/>
                  </a:solidFill>
                  <a:latin typeface="Arial"/>
                  <a:cs typeface="Arial"/>
                </a:rPr>
                <a:t>and</a:t>
              </a:r>
              <a:endParaRPr sz="1050" dirty="0">
                <a:latin typeface="Arial"/>
                <a:cs typeface="Arial"/>
              </a:endParaRPr>
            </a:p>
            <a:p>
              <a:pPr marL="12700">
                <a:lnSpc>
                  <a:spcPct val="100000"/>
                </a:lnSpc>
                <a:spcBef>
                  <a:spcPts val="20"/>
                </a:spcBef>
              </a:pPr>
              <a:r>
                <a:rPr sz="1050" dirty="0">
                  <a:solidFill>
                    <a:srgbClr val="EB9237"/>
                  </a:solidFill>
                  <a:latin typeface="Arial Black"/>
                  <a:cs typeface="Arial Black"/>
                </a:rPr>
                <a:t>PREFERRED</a:t>
              </a:r>
              <a:r>
                <a:rPr sz="1050" spc="30" dirty="0">
                  <a:solidFill>
                    <a:srgbClr val="EB9237"/>
                  </a:solidFill>
                  <a:latin typeface="Arial Black"/>
                  <a:cs typeface="Arial Black"/>
                </a:rPr>
                <a:t> </a:t>
              </a:r>
              <a:r>
                <a:rPr sz="1050" spc="-10" dirty="0">
                  <a:solidFill>
                    <a:srgbClr val="EB9237"/>
                  </a:solidFill>
                  <a:latin typeface="Arial Black"/>
                  <a:cs typeface="Arial Black"/>
                </a:rPr>
                <a:t>RELIEVER</a:t>
              </a:r>
              <a:endParaRPr sz="1050" dirty="0">
                <a:latin typeface="Arial Black"/>
                <a:cs typeface="Arial Black"/>
              </a:endParaRPr>
            </a:p>
            <a:p>
              <a:pPr marL="12700" marR="5080">
                <a:lnSpc>
                  <a:spcPct val="101600"/>
                </a:lnSpc>
              </a:pPr>
              <a:r>
                <a:rPr sz="1050" dirty="0">
                  <a:solidFill>
                    <a:srgbClr val="414042"/>
                  </a:solidFill>
                  <a:latin typeface="Arial"/>
                  <a:cs typeface="Arial"/>
                </a:rPr>
                <a:t>(Track</a:t>
              </a:r>
              <a:r>
                <a:rPr sz="1050" spc="5" dirty="0">
                  <a:solidFill>
                    <a:srgbClr val="414042"/>
                  </a:solidFill>
                  <a:latin typeface="Arial"/>
                  <a:cs typeface="Arial"/>
                </a:rPr>
                <a:t> </a:t>
              </a:r>
              <a:r>
                <a:rPr sz="1050" dirty="0">
                  <a:solidFill>
                    <a:srgbClr val="414042"/>
                  </a:solidFill>
                  <a:latin typeface="Arial"/>
                  <a:cs typeface="Arial"/>
                </a:rPr>
                <a:t>1).</a:t>
              </a:r>
              <a:r>
                <a:rPr sz="1050" spc="5" dirty="0">
                  <a:solidFill>
                    <a:srgbClr val="414042"/>
                  </a:solidFill>
                  <a:latin typeface="Arial"/>
                  <a:cs typeface="Arial"/>
                </a:rPr>
                <a:t> </a:t>
              </a:r>
              <a:r>
                <a:rPr sz="1050" dirty="0">
                  <a:solidFill>
                    <a:srgbClr val="414042"/>
                  </a:solidFill>
                  <a:latin typeface="Arial"/>
                  <a:cs typeface="Arial"/>
                </a:rPr>
                <a:t>Using</a:t>
              </a:r>
              <a:r>
                <a:rPr sz="1050" spc="5" dirty="0">
                  <a:solidFill>
                    <a:srgbClr val="414042"/>
                  </a:solidFill>
                  <a:latin typeface="Arial"/>
                  <a:cs typeface="Arial"/>
                </a:rPr>
                <a:t> </a:t>
              </a:r>
              <a:r>
                <a:rPr sz="1050" dirty="0">
                  <a:solidFill>
                    <a:srgbClr val="414042"/>
                  </a:solidFill>
                  <a:latin typeface="Arial"/>
                  <a:cs typeface="Arial"/>
                </a:rPr>
                <a:t>ICS-</a:t>
              </a:r>
              <a:r>
                <a:rPr sz="1050" spc="-10" dirty="0">
                  <a:solidFill>
                    <a:srgbClr val="414042"/>
                  </a:solidFill>
                  <a:latin typeface="Arial"/>
                  <a:cs typeface="Arial"/>
                </a:rPr>
                <a:t>formoterol </a:t>
              </a:r>
              <a:r>
                <a:rPr sz="1050" dirty="0">
                  <a:solidFill>
                    <a:srgbClr val="414042"/>
                  </a:solidFill>
                  <a:latin typeface="Arial"/>
                  <a:cs typeface="Arial"/>
                </a:rPr>
                <a:t>as</a:t>
              </a:r>
              <a:r>
                <a:rPr sz="1050" spc="20" dirty="0">
                  <a:solidFill>
                    <a:srgbClr val="414042"/>
                  </a:solidFill>
                  <a:latin typeface="Arial"/>
                  <a:cs typeface="Arial"/>
                </a:rPr>
                <a:t> </a:t>
              </a:r>
              <a:r>
                <a:rPr sz="1050" dirty="0">
                  <a:solidFill>
                    <a:srgbClr val="414042"/>
                  </a:solidFill>
                  <a:latin typeface="Arial"/>
                  <a:cs typeface="Arial"/>
                </a:rPr>
                <a:t>reliever</a:t>
              </a:r>
              <a:r>
                <a:rPr sz="1050" spc="20" dirty="0">
                  <a:solidFill>
                    <a:srgbClr val="414042"/>
                  </a:solidFill>
                  <a:latin typeface="Arial"/>
                  <a:cs typeface="Arial"/>
                </a:rPr>
                <a:t> </a:t>
              </a:r>
              <a:r>
                <a:rPr sz="1050" dirty="0">
                  <a:solidFill>
                    <a:srgbClr val="414042"/>
                  </a:solidFill>
                  <a:latin typeface="Arial"/>
                  <a:cs typeface="Arial"/>
                </a:rPr>
                <a:t>reduces</a:t>
              </a:r>
              <a:r>
                <a:rPr sz="1050" spc="25" dirty="0">
                  <a:solidFill>
                    <a:srgbClr val="414042"/>
                  </a:solidFill>
                  <a:latin typeface="Arial"/>
                  <a:cs typeface="Arial"/>
                </a:rPr>
                <a:t> </a:t>
              </a:r>
              <a:r>
                <a:rPr sz="1050" dirty="0">
                  <a:solidFill>
                    <a:srgbClr val="414042"/>
                  </a:solidFill>
                  <a:latin typeface="Arial"/>
                  <a:cs typeface="Arial"/>
                </a:rPr>
                <a:t>the</a:t>
              </a:r>
              <a:r>
                <a:rPr sz="1050" spc="25" dirty="0">
                  <a:solidFill>
                    <a:srgbClr val="414042"/>
                  </a:solidFill>
                  <a:latin typeface="Arial"/>
                  <a:cs typeface="Arial"/>
                </a:rPr>
                <a:t> </a:t>
              </a:r>
              <a:r>
                <a:rPr sz="1050" dirty="0">
                  <a:solidFill>
                    <a:srgbClr val="414042"/>
                  </a:solidFill>
                  <a:latin typeface="Arial"/>
                  <a:cs typeface="Arial"/>
                </a:rPr>
                <a:t>risk</a:t>
              </a:r>
              <a:r>
                <a:rPr sz="1050" spc="20" dirty="0">
                  <a:solidFill>
                    <a:srgbClr val="414042"/>
                  </a:solidFill>
                  <a:latin typeface="Arial"/>
                  <a:cs typeface="Arial"/>
                </a:rPr>
                <a:t> </a:t>
              </a:r>
              <a:r>
                <a:rPr sz="1050" spc="-25" dirty="0">
                  <a:solidFill>
                    <a:srgbClr val="414042"/>
                  </a:solidFill>
                  <a:latin typeface="Arial"/>
                  <a:cs typeface="Arial"/>
                </a:rPr>
                <a:t>of </a:t>
              </a:r>
              <a:r>
                <a:rPr sz="1050" dirty="0">
                  <a:solidFill>
                    <a:srgbClr val="414042"/>
                  </a:solidFill>
                  <a:latin typeface="Arial"/>
                  <a:cs typeface="Arial"/>
                </a:rPr>
                <a:t>exacerbations</a:t>
              </a:r>
              <a:r>
                <a:rPr sz="1050" spc="25" dirty="0">
                  <a:solidFill>
                    <a:srgbClr val="414042"/>
                  </a:solidFill>
                  <a:latin typeface="Arial"/>
                  <a:cs typeface="Arial"/>
                </a:rPr>
                <a:t> </a:t>
              </a:r>
              <a:r>
                <a:rPr sz="1050" dirty="0">
                  <a:solidFill>
                    <a:srgbClr val="414042"/>
                  </a:solidFill>
                  <a:latin typeface="Arial"/>
                  <a:cs typeface="Arial"/>
                </a:rPr>
                <a:t>compared</a:t>
              </a:r>
              <a:r>
                <a:rPr sz="1050" spc="25" dirty="0">
                  <a:solidFill>
                    <a:srgbClr val="414042"/>
                  </a:solidFill>
                  <a:latin typeface="Arial"/>
                  <a:cs typeface="Arial"/>
                </a:rPr>
                <a:t> </a:t>
              </a:r>
              <a:r>
                <a:rPr sz="1050" spc="-20" dirty="0">
                  <a:solidFill>
                    <a:srgbClr val="414042"/>
                  </a:solidFill>
                  <a:latin typeface="Arial"/>
                  <a:cs typeface="Arial"/>
                </a:rPr>
                <a:t>with </a:t>
              </a:r>
              <a:r>
                <a:rPr sz="1050" dirty="0">
                  <a:solidFill>
                    <a:srgbClr val="414042"/>
                  </a:solidFill>
                  <a:latin typeface="Arial"/>
                  <a:cs typeface="Arial"/>
                </a:rPr>
                <a:t>using</a:t>
              </a:r>
              <a:r>
                <a:rPr sz="1050" spc="10" dirty="0">
                  <a:solidFill>
                    <a:srgbClr val="414042"/>
                  </a:solidFill>
                  <a:latin typeface="Arial"/>
                  <a:cs typeface="Arial"/>
                </a:rPr>
                <a:t> </a:t>
              </a:r>
              <a:r>
                <a:rPr sz="1050" dirty="0">
                  <a:solidFill>
                    <a:srgbClr val="414042"/>
                  </a:solidFill>
                  <a:latin typeface="Arial"/>
                  <a:cs typeface="Arial"/>
                </a:rPr>
                <a:t>a</a:t>
              </a:r>
              <a:r>
                <a:rPr sz="1050" spc="15" dirty="0">
                  <a:solidFill>
                    <a:srgbClr val="414042"/>
                  </a:solidFill>
                  <a:latin typeface="Arial"/>
                  <a:cs typeface="Arial"/>
                </a:rPr>
                <a:t> </a:t>
              </a:r>
              <a:r>
                <a:rPr sz="1050" dirty="0">
                  <a:solidFill>
                    <a:srgbClr val="414042"/>
                  </a:solidFill>
                  <a:latin typeface="Arial"/>
                  <a:cs typeface="Arial"/>
                </a:rPr>
                <a:t>SABA</a:t>
              </a:r>
              <a:r>
                <a:rPr sz="1050" spc="-45" dirty="0">
                  <a:solidFill>
                    <a:srgbClr val="414042"/>
                  </a:solidFill>
                  <a:latin typeface="Arial"/>
                  <a:cs typeface="Arial"/>
                </a:rPr>
                <a:t> </a:t>
              </a:r>
              <a:r>
                <a:rPr sz="1050" spc="-10" dirty="0">
                  <a:solidFill>
                    <a:srgbClr val="414042"/>
                  </a:solidFill>
                  <a:latin typeface="Arial"/>
                  <a:cs typeface="Arial"/>
                </a:rPr>
                <a:t>reliever</a:t>
              </a:r>
              <a:endParaRPr sz="1050" dirty="0">
                <a:latin typeface="Arial"/>
                <a:cs typeface="Arial"/>
              </a:endParaRPr>
            </a:p>
          </p:txBody>
        </p:sp>
        <p:sp>
          <p:nvSpPr>
            <p:cNvPr id="53" name="object 23">
              <a:extLst>
                <a:ext uri="{FF2B5EF4-FFF2-40B4-BE49-F238E27FC236}">
                  <a16:creationId xmlns="" xmlns:a16="http://schemas.microsoft.com/office/drawing/2014/main" id="{FCA28399-922D-E47B-C6F8-57CD9BD511A3}"/>
                </a:ext>
              </a:extLst>
            </p:cNvPr>
            <p:cNvSpPr txBox="1"/>
            <p:nvPr/>
          </p:nvSpPr>
          <p:spPr>
            <a:xfrm>
              <a:off x="918457" y="6132640"/>
              <a:ext cx="2005964" cy="513715"/>
            </a:xfrm>
            <a:prstGeom prst="rect">
              <a:avLst/>
            </a:prstGeom>
          </p:spPr>
          <p:txBody>
            <a:bodyPr vert="horz" wrap="square" lIns="0" tIns="12065" rIns="0" bIns="0" rtlCol="0">
              <a:spAutoFit/>
            </a:bodyPr>
            <a:lstStyle/>
            <a:p>
              <a:pPr marL="12700" marR="5080">
                <a:lnSpc>
                  <a:spcPct val="101600"/>
                </a:lnSpc>
                <a:spcBef>
                  <a:spcPts val="95"/>
                </a:spcBef>
              </a:pPr>
              <a:r>
                <a:rPr sz="1050" i="1" dirty="0">
                  <a:solidFill>
                    <a:srgbClr val="6D6E71"/>
                  </a:solidFill>
                  <a:latin typeface="Arial"/>
                  <a:cs typeface="Arial"/>
                </a:rPr>
                <a:t>Other</a:t>
              </a:r>
              <a:r>
                <a:rPr sz="1050" i="1" spc="25" dirty="0">
                  <a:solidFill>
                    <a:srgbClr val="6D6E71"/>
                  </a:solidFill>
                  <a:latin typeface="Arial"/>
                  <a:cs typeface="Arial"/>
                </a:rPr>
                <a:t> </a:t>
              </a:r>
              <a:r>
                <a:rPr sz="1050" i="1" dirty="0">
                  <a:solidFill>
                    <a:srgbClr val="6D6E71"/>
                  </a:solidFill>
                  <a:latin typeface="Arial"/>
                  <a:cs typeface="Arial"/>
                </a:rPr>
                <a:t>controller</a:t>
              </a:r>
              <a:r>
                <a:rPr sz="1050" i="1" spc="20" dirty="0">
                  <a:solidFill>
                    <a:srgbClr val="6D6E71"/>
                  </a:solidFill>
                  <a:latin typeface="Arial"/>
                  <a:cs typeface="Arial"/>
                </a:rPr>
                <a:t> </a:t>
              </a:r>
              <a:r>
                <a:rPr sz="1050" i="1" dirty="0">
                  <a:solidFill>
                    <a:srgbClr val="6D6E71"/>
                  </a:solidFill>
                  <a:latin typeface="Arial"/>
                  <a:cs typeface="Arial"/>
                </a:rPr>
                <a:t>options</a:t>
              </a:r>
              <a:r>
                <a:rPr sz="1050" i="1" spc="20" dirty="0">
                  <a:solidFill>
                    <a:srgbClr val="6D6E71"/>
                  </a:solidFill>
                  <a:latin typeface="Arial"/>
                  <a:cs typeface="Arial"/>
                </a:rPr>
                <a:t> </a:t>
              </a:r>
              <a:r>
                <a:rPr sz="1050" i="1" dirty="0">
                  <a:solidFill>
                    <a:srgbClr val="6D6E71"/>
                  </a:solidFill>
                  <a:latin typeface="Arial"/>
                  <a:cs typeface="Arial"/>
                </a:rPr>
                <a:t>for</a:t>
              </a:r>
              <a:r>
                <a:rPr sz="1050" i="1" spc="30" dirty="0">
                  <a:solidFill>
                    <a:srgbClr val="6D6E71"/>
                  </a:solidFill>
                  <a:latin typeface="Arial"/>
                  <a:cs typeface="Arial"/>
                </a:rPr>
                <a:t> </a:t>
              </a:r>
              <a:r>
                <a:rPr sz="1050" i="1" spc="-10" dirty="0">
                  <a:solidFill>
                    <a:srgbClr val="6D6E71"/>
                  </a:solidFill>
                  <a:latin typeface="Arial"/>
                  <a:cs typeface="Arial"/>
                </a:rPr>
                <a:t>either </a:t>
              </a:r>
              <a:r>
                <a:rPr sz="1050" i="1" dirty="0">
                  <a:solidFill>
                    <a:srgbClr val="6D6E71"/>
                  </a:solidFill>
                  <a:latin typeface="Arial"/>
                  <a:cs typeface="Arial"/>
                </a:rPr>
                <a:t>track</a:t>
              </a:r>
              <a:r>
                <a:rPr sz="1050" i="1" spc="15" dirty="0">
                  <a:solidFill>
                    <a:srgbClr val="6D6E71"/>
                  </a:solidFill>
                  <a:latin typeface="Arial"/>
                  <a:cs typeface="Arial"/>
                </a:rPr>
                <a:t> </a:t>
              </a:r>
              <a:r>
                <a:rPr sz="1050" i="1" dirty="0">
                  <a:solidFill>
                    <a:srgbClr val="6D6E71"/>
                  </a:solidFill>
                  <a:latin typeface="Arial"/>
                  <a:cs typeface="Arial"/>
                </a:rPr>
                <a:t>(limited</a:t>
              </a:r>
              <a:r>
                <a:rPr sz="1050" i="1" spc="15" dirty="0">
                  <a:solidFill>
                    <a:srgbClr val="6D6E71"/>
                  </a:solidFill>
                  <a:latin typeface="Arial"/>
                  <a:cs typeface="Arial"/>
                </a:rPr>
                <a:t> </a:t>
              </a:r>
              <a:r>
                <a:rPr sz="1050" i="1" dirty="0">
                  <a:solidFill>
                    <a:srgbClr val="6D6E71"/>
                  </a:solidFill>
                  <a:latin typeface="Arial"/>
                  <a:cs typeface="Arial"/>
                </a:rPr>
                <a:t>indications,</a:t>
              </a:r>
              <a:r>
                <a:rPr sz="1050" i="1" spc="15" dirty="0">
                  <a:solidFill>
                    <a:srgbClr val="6D6E71"/>
                  </a:solidFill>
                  <a:latin typeface="Arial"/>
                  <a:cs typeface="Arial"/>
                </a:rPr>
                <a:t> </a:t>
              </a:r>
              <a:r>
                <a:rPr sz="1050" i="1" dirty="0">
                  <a:solidFill>
                    <a:srgbClr val="6D6E71"/>
                  </a:solidFill>
                  <a:latin typeface="Arial"/>
                  <a:cs typeface="Arial"/>
                </a:rPr>
                <a:t>or</a:t>
              </a:r>
              <a:r>
                <a:rPr sz="1050" i="1" spc="15" dirty="0">
                  <a:solidFill>
                    <a:srgbClr val="6D6E71"/>
                  </a:solidFill>
                  <a:latin typeface="Arial"/>
                  <a:cs typeface="Arial"/>
                </a:rPr>
                <a:t> </a:t>
              </a:r>
              <a:r>
                <a:rPr sz="1050" i="1" spc="-20" dirty="0">
                  <a:solidFill>
                    <a:srgbClr val="6D6E71"/>
                  </a:solidFill>
                  <a:latin typeface="Arial"/>
                  <a:cs typeface="Arial"/>
                </a:rPr>
                <a:t>less </a:t>
              </a:r>
              <a:r>
                <a:rPr sz="1050" i="1" dirty="0">
                  <a:solidFill>
                    <a:srgbClr val="6D6E71"/>
                  </a:solidFill>
                  <a:latin typeface="Arial"/>
                  <a:cs typeface="Arial"/>
                </a:rPr>
                <a:t>evidence</a:t>
              </a:r>
              <a:r>
                <a:rPr sz="1050" i="1" spc="5" dirty="0">
                  <a:solidFill>
                    <a:srgbClr val="6D6E71"/>
                  </a:solidFill>
                  <a:latin typeface="Arial"/>
                  <a:cs typeface="Arial"/>
                </a:rPr>
                <a:t> </a:t>
              </a:r>
              <a:r>
                <a:rPr sz="1050" i="1" dirty="0">
                  <a:solidFill>
                    <a:srgbClr val="6D6E71"/>
                  </a:solidFill>
                  <a:latin typeface="Arial"/>
                  <a:cs typeface="Arial"/>
                </a:rPr>
                <a:t>for</a:t>
              </a:r>
              <a:r>
                <a:rPr sz="1050" i="1" spc="10" dirty="0">
                  <a:solidFill>
                    <a:srgbClr val="6D6E71"/>
                  </a:solidFill>
                  <a:latin typeface="Arial"/>
                  <a:cs typeface="Arial"/>
                </a:rPr>
                <a:t> </a:t>
              </a:r>
              <a:r>
                <a:rPr sz="1050" i="1" dirty="0">
                  <a:solidFill>
                    <a:srgbClr val="6D6E71"/>
                  </a:solidFill>
                  <a:latin typeface="Arial"/>
                  <a:cs typeface="Arial"/>
                </a:rPr>
                <a:t>efficacy</a:t>
              </a:r>
              <a:r>
                <a:rPr sz="1050" i="1" spc="5" dirty="0">
                  <a:solidFill>
                    <a:srgbClr val="6D6E71"/>
                  </a:solidFill>
                  <a:latin typeface="Arial"/>
                  <a:cs typeface="Arial"/>
                </a:rPr>
                <a:t> </a:t>
              </a:r>
              <a:r>
                <a:rPr sz="1050" i="1" dirty="0">
                  <a:solidFill>
                    <a:srgbClr val="6D6E71"/>
                  </a:solidFill>
                  <a:latin typeface="Arial"/>
                  <a:cs typeface="Arial"/>
                </a:rPr>
                <a:t>or</a:t>
              </a:r>
              <a:r>
                <a:rPr sz="1050" i="1" spc="5" dirty="0">
                  <a:solidFill>
                    <a:srgbClr val="6D6E71"/>
                  </a:solidFill>
                  <a:latin typeface="Arial"/>
                  <a:cs typeface="Arial"/>
                </a:rPr>
                <a:t> </a:t>
              </a:r>
              <a:r>
                <a:rPr sz="1050" i="1" spc="-10" dirty="0">
                  <a:solidFill>
                    <a:srgbClr val="6D6E71"/>
                  </a:solidFill>
                  <a:latin typeface="Arial"/>
                  <a:cs typeface="Arial"/>
                </a:rPr>
                <a:t>safety)</a:t>
              </a:r>
              <a:endParaRPr sz="1050" dirty="0">
                <a:latin typeface="Arial"/>
                <a:cs typeface="Arial"/>
              </a:endParaRPr>
            </a:p>
          </p:txBody>
        </p:sp>
        <p:sp>
          <p:nvSpPr>
            <p:cNvPr id="54" name="object 24">
              <a:extLst>
                <a:ext uri="{FF2B5EF4-FFF2-40B4-BE49-F238E27FC236}">
                  <a16:creationId xmlns="" xmlns:a16="http://schemas.microsoft.com/office/drawing/2014/main" id="{9355C83C-65D0-854B-1B7B-8C9B2471C96C}"/>
                </a:ext>
              </a:extLst>
            </p:cNvPr>
            <p:cNvSpPr txBox="1"/>
            <p:nvPr/>
          </p:nvSpPr>
          <p:spPr>
            <a:xfrm>
              <a:off x="918457" y="4959613"/>
              <a:ext cx="1967864" cy="1001394"/>
            </a:xfrm>
            <a:prstGeom prst="rect">
              <a:avLst/>
            </a:prstGeom>
          </p:spPr>
          <p:txBody>
            <a:bodyPr vert="horz" wrap="square" lIns="0" tIns="14604" rIns="0" bIns="0" rtlCol="0">
              <a:spAutoFit/>
            </a:bodyPr>
            <a:lstStyle/>
            <a:p>
              <a:pPr marL="12700">
                <a:lnSpc>
                  <a:spcPct val="100000"/>
                </a:lnSpc>
                <a:spcBef>
                  <a:spcPts val="114"/>
                </a:spcBef>
              </a:pPr>
              <a:r>
                <a:rPr sz="1050" dirty="0">
                  <a:solidFill>
                    <a:srgbClr val="EB9237"/>
                  </a:solidFill>
                  <a:latin typeface="Arial Black"/>
                  <a:cs typeface="Arial Black"/>
                </a:rPr>
                <a:t>CONTROLLER</a:t>
              </a:r>
              <a:r>
                <a:rPr sz="1050" spc="55" dirty="0">
                  <a:solidFill>
                    <a:srgbClr val="EB9237"/>
                  </a:solidFill>
                  <a:latin typeface="Arial Black"/>
                  <a:cs typeface="Arial Black"/>
                </a:rPr>
                <a:t> </a:t>
              </a:r>
              <a:r>
                <a:rPr sz="1050" spc="-25" dirty="0">
                  <a:solidFill>
                    <a:srgbClr val="414042"/>
                  </a:solidFill>
                  <a:latin typeface="Arial"/>
                  <a:cs typeface="Arial"/>
                </a:rPr>
                <a:t>and</a:t>
              </a:r>
              <a:endParaRPr sz="1050" dirty="0">
                <a:latin typeface="Arial"/>
                <a:cs typeface="Arial"/>
              </a:endParaRPr>
            </a:p>
            <a:p>
              <a:pPr marL="12700">
                <a:lnSpc>
                  <a:spcPct val="100000"/>
                </a:lnSpc>
                <a:spcBef>
                  <a:spcPts val="20"/>
                </a:spcBef>
              </a:pPr>
              <a:r>
                <a:rPr sz="1050" spc="-10" dirty="0">
                  <a:solidFill>
                    <a:srgbClr val="0078AC"/>
                  </a:solidFill>
                  <a:latin typeface="Arial Black"/>
                  <a:cs typeface="Arial Black"/>
                </a:rPr>
                <a:t>ALTERNATIVE</a:t>
              </a:r>
              <a:r>
                <a:rPr sz="1050" spc="15" dirty="0">
                  <a:solidFill>
                    <a:srgbClr val="0078AC"/>
                  </a:solidFill>
                  <a:latin typeface="Arial Black"/>
                  <a:cs typeface="Arial Black"/>
                </a:rPr>
                <a:t> </a:t>
              </a:r>
              <a:r>
                <a:rPr sz="1050" spc="-10" dirty="0">
                  <a:solidFill>
                    <a:srgbClr val="0078AC"/>
                  </a:solidFill>
                  <a:latin typeface="Arial Black"/>
                  <a:cs typeface="Arial Black"/>
                </a:rPr>
                <a:t>RELIEVER</a:t>
              </a:r>
              <a:endParaRPr sz="1050" dirty="0">
                <a:latin typeface="Arial Black"/>
                <a:cs typeface="Arial Black"/>
              </a:endParaRPr>
            </a:p>
            <a:p>
              <a:pPr marL="12700" marR="5080">
                <a:lnSpc>
                  <a:spcPct val="101600"/>
                </a:lnSpc>
              </a:pPr>
              <a:r>
                <a:rPr sz="1050" dirty="0">
                  <a:solidFill>
                    <a:srgbClr val="414042"/>
                  </a:solidFill>
                  <a:latin typeface="Arial"/>
                  <a:cs typeface="Arial"/>
                </a:rPr>
                <a:t>(Track</a:t>
              </a:r>
              <a:r>
                <a:rPr sz="1050" spc="15" dirty="0">
                  <a:solidFill>
                    <a:srgbClr val="414042"/>
                  </a:solidFill>
                  <a:latin typeface="Arial"/>
                  <a:cs typeface="Arial"/>
                </a:rPr>
                <a:t> </a:t>
              </a:r>
              <a:r>
                <a:rPr sz="1050" dirty="0">
                  <a:solidFill>
                    <a:srgbClr val="414042"/>
                  </a:solidFill>
                  <a:latin typeface="Arial"/>
                  <a:cs typeface="Arial"/>
                </a:rPr>
                <a:t>2).</a:t>
              </a:r>
              <a:r>
                <a:rPr sz="1050" spc="20" dirty="0">
                  <a:solidFill>
                    <a:srgbClr val="414042"/>
                  </a:solidFill>
                  <a:latin typeface="Arial"/>
                  <a:cs typeface="Arial"/>
                </a:rPr>
                <a:t> </a:t>
              </a:r>
              <a:r>
                <a:rPr sz="1050" dirty="0">
                  <a:solidFill>
                    <a:srgbClr val="414042"/>
                  </a:solidFill>
                  <a:latin typeface="Arial"/>
                  <a:cs typeface="Arial"/>
                </a:rPr>
                <a:t>Before</a:t>
              </a:r>
              <a:r>
                <a:rPr sz="1050" spc="20" dirty="0">
                  <a:solidFill>
                    <a:srgbClr val="414042"/>
                  </a:solidFill>
                  <a:latin typeface="Arial"/>
                  <a:cs typeface="Arial"/>
                </a:rPr>
                <a:t> </a:t>
              </a:r>
              <a:r>
                <a:rPr sz="1050" dirty="0">
                  <a:solidFill>
                    <a:srgbClr val="414042"/>
                  </a:solidFill>
                  <a:latin typeface="Arial"/>
                  <a:cs typeface="Arial"/>
                </a:rPr>
                <a:t>considering</a:t>
              </a:r>
              <a:r>
                <a:rPr sz="1050" spc="20" dirty="0">
                  <a:solidFill>
                    <a:srgbClr val="414042"/>
                  </a:solidFill>
                  <a:latin typeface="Arial"/>
                  <a:cs typeface="Arial"/>
                </a:rPr>
                <a:t> </a:t>
              </a:r>
              <a:r>
                <a:rPr sz="1050" spc="-50" dirty="0">
                  <a:solidFill>
                    <a:srgbClr val="414042"/>
                  </a:solidFill>
                  <a:latin typeface="Arial"/>
                  <a:cs typeface="Arial"/>
                </a:rPr>
                <a:t>a </a:t>
              </a:r>
              <a:r>
                <a:rPr sz="1050" dirty="0">
                  <a:solidFill>
                    <a:srgbClr val="414042"/>
                  </a:solidFill>
                  <a:latin typeface="Arial"/>
                  <a:cs typeface="Arial"/>
                </a:rPr>
                <a:t>regimen</a:t>
              </a:r>
              <a:r>
                <a:rPr sz="1050" spc="20" dirty="0">
                  <a:solidFill>
                    <a:srgbClr val="414042"/>
                  </a:solidFill>
                  <a:latin typeface="Arial"/>
                  <a:cs typeface="Arial"/>
                </a:rPr>
                <a:t> </a:t>
              </a:r>
              <a:r>
                <a:rPr sz="1050" dirty="0">
                  <a:solidFill>
                    <a:srgbClr val="414042"/>
                  </a:solidFill>
                  <a:latin typeface="Arial"/>
                  <a:cs typeface="Arial"/>
                </a:rPr>
                <a:t>with</a:t>
              </a:r>
              <a:r>
                <a:rPr sz="1050" spc="25" dirty="0">
                  <a:solidFill>
                    <a:srgbClr val="414042"/>
                  </a:solidFill>
                  <a:latin typeface="Arial"/>
                  <a:cs typeface="Arial"/>
                </a:rPr>
                <a:t> </a:t>
              </a:r>
              <a:r>
                <a:rPr sz="1050" dirty="0">
                  <a:solidFill>
                    <a:srgbClr val="414042"/>
                  </a:solidFill>
                  <a:latin typeface="Arial"/>
                  <a:cs typeface="Arial"/>
                </a:rPr>
                <a:t>SABA</a:t>
              </a:r>
              <a:r>
                <a:rPr sz="1050" spc="-35" dirty="0">
                  <a:solidFill>
                    <a:srgbClr val="414042"/>
                  </a:solidFill>
                  <a:latin typeface="Arial"/>
                  <a:cs typeface="Arial"/>
                </a:rPr>
                <a:t> </a:t>
              </a:r>
              <a:r>
                <a:rPr sz="1050" spc="-10" dirty="0">
                  <a:solidFill>
                    <a:srgbClr val="414042"/>
                  </a:solidFill>
                  <a:latin typeface="Arial"/>
                  <a:cs typeface="Arial"/>
                </a:rPr>
                <a:t>reliever, </a:t>
              </a:r>
              <a:r>
                <a:rPr sz="1050" dirty="0">
                  <a:solidFill>
                    <a:srgbClr val="414042"/>
                  </a:solidFill>
                  <a:latin typeface="Arial"/>
                  <a:cs typeface="Arial"/>
                </a:rPr>
                <a:t>check</a:t>
              </a:r>
              <a:r>
                <a:rPr sz="1050" spc="5" dirty="0">
                  <a:solidFill>
                    <a:srgbClr val="414042"/>
                  </a:solidFill>
                  <a:latin typeface="Arial"/>
                  <a:cs typeface="Arial"/>
                </a:rPr>
                <a:t> </a:t>
              </a:r>
              <a:r>
                <a:rPr sz="1050" dirty="0">
                  <a:solidFill>
                    <a:srgbClr val="414042"/>
                  </a:solidFill>
                  <a:latin typeface="Arial"/>
                  <a:cs typeface="Arial"/>
                </a:rPr>
                <a:t>if</a:t>
              </a:r>
              <a:r>
                <a:rPr sz="1050" spc="10" dirty="0">
                  <a:solidFill>
                    <a:srgbClr val="414042"/>
                  </a:solidFill>
                  <a:latin typeface="Arial"/>
                  <a:cs typeface="Arial"/>
                </a:rPr>
                <a:t> </a:t>
              </a:r>
              <a:r>
                <a:rPr sz="1050" dirty="0">
                  <a:solidFill>
                    <a:srgbClr val="414042"/>
                  </a:solidFill>
                  <a:latin typeface="Arial"/>
                  <a:cs typeface="Arial"/>
                </a:rPr>
                <a:t>the</a:t>
              </a:r>
              <a:r>
                <a:rPr sz="1050" spc="10" dirty="0">
                  <a:solidFill>
                    <a:srgbClr val="414042"/>
                  </a:solidFill>
                  <a:latin typeface="Arial"/>
                  <a:cs typeface="Arial"/>
                </a:rPr>
                <a:t> </a:t>
              </a:r>
              <a:r>
                <a:rPr sz="1050" dirty="0">
                  <a:solidFill>
                    <a:srgbClr val="414042"/>
                  </a:solidFill>
                  <a:latin typeface="Arial"/>
                  <a:cs typeface="Arial"/>
                </a:rPr>
                <a:t>patient</a:t>
              </a:r>
              <a:r>
                <a:rPr sz="1050" spc="10" dirty="0">
                  <a:solidFill>
                    <a:srgbClr val="414042"/>
                  </a:solidFill>
                  <a:latin typeface="Arial"/>
                  <a:cs typeface="Arial"/>
                </a:rPr>
                <a:t> </a:t>
              </a:r>
              <a:r>
                <a:rPr sz="1050" dirty="0">
                  <a:solidFill>
                    <a:srgbClr val="414042"/>
                  </a:solidFill>
                  <a:latin typeface="Arial"/>
                  <a:cs typeface="Arial"/>
                </a:rPr>
                <a:t>is</a:t>
              </a:r>
              <a:r>
                <a:rPr sz="1050" spc="5" dirty="0">
                  <a:solidFill>
                    <a:srgbClr val="414042"/>
                  </a:solidFill>
                  <a:latin typeface="Arial"/>
                  <a:cs typeface="Arial"/>
                </a:rPr>
                <a:t> </a:t>
              </a:r>
              <a:r>
                <a:rPr sz="1050" dirty="0">
                  <a:solidFill>
                    <a:srgbClr val="414042"/>
                  </a:solidFill>
                  <a:latin typeface="Arial"/>
                  <a:cs typeface="Arial"/>
                </a:rPr>
                <a:t>likely</a:t>
              </a:r>
              <a:r>
                <a:rPr sz="1050" spc="10" dirty="0">
                  <a:solidFill>
                    <a:srgbClr val="414042"/>
                  </a:solidFill>
                  <a:latin typeface="Arial"/>
                  <a:cs typeface="Arial"/>
                </a:rPr>
                <a:t> </a:t>
              </a:r>
              <a:r>
                <a:rPr sz="1050" dirty="0">
                  <a:solidFill>
                    <a:srgbClr val="414042"/>
                  </a:solidFill>
                  <a:latin typeface="Arial"/>
                  <a:cs typeface="Arial"/>
                </a:rPr>
                <a:t>to</a:t>
              </a:r>
              <a:r>
                <a:rPr sz="1050" spc="10" dirty="0">
                  <a:solidFill>
                    <a:srgbClr val="414042"/>
                  </a:solidFill>
                  <a:latin typeface="Arial"/>
                  <a:cs typeface="Arial"/>
                </a:rPr>
                <a:t> </a:t>
              </a:r>
              <a:r>
                <a:rPr sz="1050" spc="-25" dirty="0">
                  <a:solidFill>
                    <a:srgbClr val="414042"/>
                  </a:solidFill>
                  <a:latin typeface="Arial"/>
                  <a:cs typeface="Arial"/>
                </a:rPr>
                <a:t>be </a:t>
              </a:r>
              <a:r>
                <a:rPr sz="1050" dirty="0">
                  <a:solidFill>
                    <a:srgbClr val="414042"/>
                  </a:solidFill>
                  <a:latin typeface="Arial"/>
                  <a:cs typeface="Arial"/>
                </a:rPr>
                <a:t>adherent with</a:t>
              </a:r>
              <a:r>
                <a:rPr sz="1050" spc="5" dirty="0">
                  <a:solidFill>
                    <a:srgbClr val="414042"/>
                  </a:solidFill>
                  <a:latin typeface="Arial"/>
                  <a:cs typeface="Arial"/>
                </a:rPr>
                <a:t> </a:t>
              </a:r>
              <a:r>
                <a:rPr sz="1050" dirty="0">
                  <a:solidFill>
                    <a:srgbClr val="414042"/>
                  </a:solidFill>
                  <a:latin typeface="Arial"/>
                  <a:cs typeface="Arial"/>
                </a:rPr>
                <a:t>daily</a:t>
              </a:r>
              <a:r>
                <a:rPr sz="1050" spc="5" dirty="0">
                  <a:solidFill>
                    <a:srgbClr val="414042"/>
                  </a:solidFill>
                  <a:latin typeface="Arial"/>
                  <a:cs typeface="Arial"/>
                </a:rPr>
                <a:t> </a:t>
              </a:r>
              <a:r>
                <a:rPr sz="1050" spc="-10" dirty="0">
                  <a:solidFill>
                    <a:srgbClr val="414042"/>
                  </a:solidFill>
                  <a:latin typeface="Arial"/>
                  <a:cs typeface="Arial"/>
                </a:rPr>
                <a:t>controller</a:t>
              </a:r>
              <a:endParaRPr sz="1050" dirty="0">
                <a:latin typeface="Arial"/>
                <a:cs typeface="Arial"/>
              </a:endParaRPr>
            </a:p>
          </p:txBody>
        </p:sp>
        <p:sp>
          <p:nvSpPr>
            <p:cNvPr id="55" name="object 25">
              <a:extLst>
                <a:ext uri="{FF2B5EF4-FFF2-40B4-BE49-F238E27FC236}">
                  <a16:creationId xmlns="" xmlns:a16="http://schemas.microsoft.com/office/drawing/2014/main" id="{6A8A8F9A-3FC7-4174-180A-EB1CADC3440A}"/>
                </a:ext>
              </a:extLst>
            </p:cNvPr>
            <p:cNvSpPr txBox="1"/>
            <p:nvPr/>
          </p:nvSpPr>
          <p:spPr>
            <a:xfrm>
              <a:off x="11237789" y="3831746"/>
              <a:ext cx="737235" cy="455930"/>
            </a:xfrm>
            <a:prstGeom prst="rect">
              <a:avLst/>
            </a:prstGeom>
          </p:spPr>
          <p:txBody>
            <a:bodyPr vert="horz" wrap="square" lIns="0" tIns="16510" rIns="0" bIns="0" rtlCol="0">
              <a:spAutoFit/>
            </a:bodyPr>
            <a:lstStyle/>
            <a:p>
              <a:pPr marL="12700">
                <a:lnSpc>
                  <a:spcPct val="100000"/>
                </a:lnSpc>
                <a:spcBef>
                  <a:spcPts val="130"/>
                </a:spcBef>
              </a:pPr>
              <a:r>
                <a:rPr sz="900" i="1" dirty="0">
                  <a:solidFill>
                    <a:srgbClr val="6D6E71"/>
                  </a:solidFill>
                  <a:latin typeface="Arial"/>
                  <a:cs typeface="Arial"/>
                </a:rPr>
                <a:t>See</a:t>
              </a:r>
              <a:r>
                <a:rPr sz="900" i="1" spc="50" dirty="0">
                  <a:solidFill>
                    <a:srgbClr val="6D6E71"/>
                  </a:solidFill>
                  <a:latin typeface="Arial"/>
                  <a:cs typeface="Arial"/>
                </a:rPr>
                <a:t> </a:t>
              </a:r>
              <a:r>
                <a:rPr sz="900" i="1" spc="-20" dirty="0">
                  <a:solidFill>
                    <a:srgbClr val="6D6E71"/>
                  </a:solidFill>
                  <a:latin typeface="Arial"/>
                  <a:cs typeface="Arial"/>
                </a:rPr>
                <a:t>GINA</a:t>
              </a:r>
              <a:endParaRPr sz="900" dirty="0">
                <a:latin typeface="Arial"/>
                <a:cs typeface="Arial"/>
              </a:endParaRPr>
            </a:p>
            <a:p>
              <a:pPr marL="12700" marR="5080">
                <a:lnSpc>
                  <a:spcPct val="104900"/>
                </a:lnSpc>
              </a:pPr>
              <a:r>
                <a:rPr sz="900" i="1" spc="-10" dirty="0">
                  <a:solidFill>
                    <a:srgbClr val="6D6E71"/>
                  </a:solidFill>
                  <a:latin typeface="Arial"/>
                  <a:cs typeface="Arial"/>
                </a:rPr>
                <a:t>severe </a:t>
              </a:r>
              <a:r>
                <a:rPr sz="900" i="1" dirty="0">
                  <a:solidFill>
                    <a:srgbClr val="6D6E71"/>
                  </a:solidFill>
                  <a:latin typeface="Arial"/>
                  <a:cs typeface="Arial"/>
                </a:rPr>
                <a:t>asthma</a:t>
              </a:r>
              <a:r>
                <a:rPr sz="900" i="1" spc="65" dirty="0">
                  <a:solidFill>
                    <a:srgbClr val="6D6E71"/>
                  </a:solidFill>
                  <a:latin typeface="Arial"/>
                  <a:cs typeface="Arial"/>
                </a:rPr>
                <a:t> </a:t>
              </a:r>
              <a:r>
                <a:rPr sz="900" i="1" spc="-10" dirty="0">
                  <a:solidFill>
                    <a:srgbClr val="6D6E71"/>
                  </a:solidFill>
                  <a:latin typeface="Arial"/>
                  <a:cs typeface="Arial"/>
                </a:rPr>
                <a:t>guide</a:t>
              </a:r>
              <a:endParaRPr sz="900" dirty="0">
                <a:latin typeface="Arial"/>
                <a:cs typeface="Arial"/>
              </a:endParaRPr>
            </a:p>
          </p:txBody>
        </p:sp>
        <p:grpSp>
          <p:nvGrpSpPr>
            <p:cNvPr id="6" name="Group 5">
              <a:extLst>
                <a:ext uri="{FF2B5EF4-FFF2-40B4-BE49-F238E27FC236}">
                  <a16:creationId xmlns="" xmlns:a16="http://schemas.microsoft.com/office/drawing/2014/main" id="{7A9C20D7-70F9-6677-B7C2-6BA2B554C491}"/>
                </a:ext>
              </a:extLst>
            </p:cNvPr>
            <p:cNvGrpSpPr/>
            <p:nvPr/>
          </p:nvGrpSpPr>
          <p:grpSpPr>
            <a:xfrm>
              <a:off x="5610531" y="1041566"/>
              <a:ext cx="1204293" cy="1139416"/>
              <a:chOff x="5786493" y="1023028"/>
              <a:chExt cx="863918" cy="814195"/>
            </a:xfrm>
          </p:grpSpPr>
          <p:sp>
            <p:nvSpPr>
              <p:cNvPr id="58" name="Rectangle 57">
                <a:extLst>
                  <a:ext uri="{FF2B5EF4-FFF2-40B4-BE49-F238E27FC236}">
                    <a16:creationId xmlns="" xmlns:a16="http://schemas.microsoft.com/office/drawing/2014/main" id="{EB2A0DE8-BDB9-2C34-7416-29ABA85A6CF5}"/>
                  </a:ext>
                </a:extLst>
              </p:cNvPr>
              <p:cNvSpPr/>
              <p:nvPr/>
            </p:nvSpPr>
            <p:spPr>
              <a:xfrm rot="17655406">
                <a:off x="5823174" y="1039225"/>
                <a:ext cx="700507" cy="77386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ArchUp">
                  <a:avLst>
                    <a:gd name="adj" fmla="val 5457498"/>
                  </a:avLst>
                </a:prstTxWarp>
                <a:spAutoFit/>
              </a:bodyPr>
              <a:lstStyle/>
              <a:p>
                <a:pPr algn="ctr"/>
                <a:r>
                  <a:rPr lang="en-AU" sz="1000" b="1" cap="none" spc="0" dirty="0">
                    <a:ln w="12700">
                      <a:noFill/>
                      <a:prstDash val="solid"/>
                    </a:ln>
                    <a:solidFill>
                      <a:schemeClr val="bg1"/>
                    </a:solidFill>
                    <a:latin typeface="Arial"/>
                    <a:cs typeface="Arial"/>
                  </a:rPr>
                  <a:t>REVIEW</a:t>
                </a:r>
              </a:p>
            </p:txBody>
          </p:sp>
          <p:sp>
            <p:nvSpPr>
              <p:cNvPr id="59" name="Rectangle 58">
                <a:extLst>
                  <a:ext uri="{FF2B5EF4-FFF2-40B4-BE49-F238E27FC236}">
                    <a16:creationId xmlns="" xmlns:a16="http://schemas.microsoft.com/office/drawing/2014/main" id="{F3BCD238-3C28-6E60-5ED4-622F3BF0A683}"/>
                  </a:ext>
                </a:extLst>
              </p:cNvPr>
              <p:cNvSpPr/>
              <p:nvPr/>
            </p:nvSpPr>
            <p:spPr>
              <a:xfrm rot="2632819">
                <a:off x="5862421" y="1023028"/>
                <a:ext cx="657848" cy="77386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ArchUp">
                  <a:avLst>
                    <a:gd name="adj" fmla="val 5457498"/>
                  </a:avLst>
                </a:prstTxWarp>
                <a:spAutoFit/>
              </a:bodyPr>
              <a:lstStyle/>
              <a:p>
                <a:pPr algn="ctr"/>
                <a:r>
                  <a:rPr lang="en-AU" sz="1000" b="1" cap="none" spc="0" dirty="0">
                    <a:ln w="12700">
                      <a:noFill/>
                      <a:prstDash val="solid"/>
                    </a:ln>
                    <a:solidFill>
                      <a:schemeClr val="bg1"/>
                    </a:solidFill>
                    <a:latin typeface="Arial"/>
                    <a:cs typeface="Arial"/>
                  </a:rPr>
                  <a:t>ASSESS</a:t>
                </a:r>
              </a:p>
            </p:txBody>
          </p:sp>
          <p:sp>
            <p:nvSpPr>
              <p:cNvPr id="60" name="Rectangle 59">
                <a:extLst>
                  <a:ext uri="{FF2B5EF4-FFF2-40B4-BE49-F238E27FC236}">
                    <a16:creationId xmlns="" xmlns:a16="http://schemas.microsoft.com/office/drawing/2014/main" id="{33367A0A-04FD-9951-BA31-CFAE23D0B79B}"/>
                  </a:ext>
                </a:extLst>
              </p:cNvPr>
              <p:cNvSpPr/>
              <p:nvPr/>
            </p:nvSpPr>
            <p:spPr>
              <a:xfrm rot="20212108">
                <a:off x="5885668" y="1325996"/>
                <a:ext cx="764743" cy="511227"/>
              </a:xfrm>
              <a:prstGeom prst="rect">
                <a:avLst/>
              </a:prstGeom>
              <a:noFill/>
            </p:spPr>
            <p:txBody>
              <a:bodyPr wrap="none" lIns="91440" tIns="45720" rIns="91440" bIns="45720">
                <a:prstTxWarp prst="textArchDown">
                  <a:avLst>
                    <a:gd name="adj" fmla="val 16604063"/>
                  </a:avLst>
                </a:prstTxWarp>
                <a:spAutoFit/>
              </a:bodyPr>
              <a:lstStyle/>
              <a:p>
                <a:pPr algn="ctr"/>
                <a:r>
                  <a:rPr lang="en-AU" sz="1000" b="1" cap="none" spc="0" dirty="0">
                    <a:ln w="12700">
                      <a:noFill/>
                      <a:prstDash val="solid"/>
                    </a:ln>
                    <a:solidFill>
                      <a:schemeClr val="bg1"/>
                    </a:solidFill>
                    <a:latin typeface="Arial"/>
                    <a:cs typeface="Arial"/>
                  </a:rPr>
                  <a:t>ADJUST</a:t>
                </a:r>
                <a:endParaRPr lang="en-US" sz="1000" b="1" cap="none" spc="0" dirty="0">
                  <a:ln w="12700">
                    <a:noFill/>
                    <a:prstDash val="solid"/>
                  </a:ln>
                  <a:solidFill>
                    <a:schemeClr val="bg1"/>
                  </a:solidFill>
                </a:endParaRPr>
              </a:p>
            </p:txBody>
          </p:sp>
        </p:grpSp>
      </p:grpSp>
      <p:pic>
        <p:nvPicPr>
          <p:cNvPr id="56" name="Picture 55">
            <a:extLst>
              <a:ext uri="{FF2B5EF4-FFF2-40B4-BE49-F238E27FC236}">
                <a16:creationId xmlns="" xmlns:a16="http://schemas.microsoft.com/office/drawing/2014/main" id="{3F98C86C-91DC-4A46-B781-A263FFF1298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ectangle 23">
            <a:extLst>
              <a:ext uri="{FF2B5EF4-FFF2-40B4-BE49-F238E27FC236}">
                <a16:creationId xmlns="" xmlns:a16="http://schemas.microsoft.com/office/drawing/2014/main" id="{8565B421-E38E-46EE-BACF-1C8168EB624E}"/>
              </a:ext>
            </a:extLst>
          </p:cNvPr>
          <p:cNvSpPr>
            <a:spLocks/>
          </p:cNvSpPr>
          <p:nvPr/>
        </p:nvSpPr>
        <p:spPr bwMode="auto">
          <a:xfrm>
            <a:off x="9131820" y="6703249"/>
            <a:ext cx="3007233" cy="161583"/>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50" dirty="0">
                <a:cs typeface="Arial" pitchFamily="34" charset="0"/>
                <a:sym typeface="Arial" pitchFamily="34" charset="0"/>
              </a:rPr>
              <a:t>© Global Initiative for Asthma, www.ginasthma.org</a:t>
            </a:r>
          </a:p>
        </p:txBody>
      </p:sp>
      <p:sp>
        <p:nvSpPr>
          <p:cNvPr id="61" name="TextBox 60">
            <a:extLst>
              <a:ext uri="{FF2B5EF4-FFF2-40B4-BE49-F238E27FC236}">
                <a16:creationId xmlns="" xmlns:a16="http://schemas.microsoft.com/office/drawing/2014/main" id="{80CC2472-DC09-4A2F-8A8E-DBB255D74D96}"/>
              </a:ext>
            </a:extLst>
          </p:cNvPr>
          <p:cNvSpPr txBox="1"/>
          <p:nvPr/>
        </p:nvSpPr>
        <p:spPr>
          <a:xfrm>
            <a:off x="21149" y="6657082"/>
            <a:ext cx="4040779" cy="25391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1050" b="0" i="1" u="none" strike="noStrike" kern="1200" cap="none" spc="0" normalizeH="0" baseline="0" noProof="0" dirty="0">
                <a:ln>
                  <a:noFill/>
                </a:ln>
                <a:effectLst/>
                <a:uLnTx/>
                <a:uFillTx/>
                <a:latin typeface="Arial"/>
                <a:ea typeface="+mn-ea"/>
                <a:cs typeface="+mn-cs"/>
              </a:rPr>
              <a:t>GINA 2022, Box 3-5A</a:t>
            </a:r>
          </a:p>
        </p:txBody>
      </p:sp>
      <p:sp>
        <p:nvSpPr>
          <p:cNvPr id="62" name="Rounded Rectangle 61"/>
          <p:cNvSpPr/>
          <p:nvPr/>
        </p:nvSpPr>
        <p:spPr>
          <a:xfrm>
            <a:off x="462550" y="353613"/>
            <a:ext cx="2461871" cy="621380"/>
          </a:xfrm>
          <a:prstGeom prst="roundRect">
            <a:avLst/>
          </a:prstGeom>
          <a:noFill/>
          <a:ln w="31750">
            <a:solidFill>
              <a:srgbClr val="FF0000"/>
            </a:solid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AU" sz="2400">
              <a:solidFill>
                <a:prstClr val="white"/>
              </a:solidFill>
              <a:latin typeface="Calibri"/>
            </a:endParaRPr>
          </a:p>
        </p:txBody>
      </p:sp>
      <p:sp>
        <p:nvSpPr>
          <p:cNvPr id="63" name="Rounded Rectangle 62"/>
          <p:cNvSpPr/>
          <p:nvPr/>
        </p:nvSpPr>
        <p:spPr>
          <a:xfrm>
            <a:off x="21149" y="6635292"/>
            <a:ext cx="844361" cy="226124"/>
          </a:xfrm>
          <a:prstGeom prst="roundRect">
            <a:avLst/>
          </a:prstGeom>
          <a:noFill/>
          <a:ln w="31750">
            <a:solidFill>
              <a:srgbClr val="FF0000"/>
            </a:solid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AU" sz="2400">
              <a:solidFill>
                <a:prstClr val="white"/>
              </a:solidFill>
              <a:latin typeface="Calibri"/>
            </a:endParaRPr>
          </a:p>
        </p:txBody>
      </p:sp>
    </p:spTree>
    <p:extLst>
      <p:ext uri="{BB962C8B-B14F-4D97-AF65-F5344CB8AC3E}">
        <p14:creationId xmlns:p14="http://schemas.microsoft.com/office/powerpoint/2010/main" val="327050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2"/>
                                        </p:tgtEl>
                                      </p:cBhvr>
                                    </p:animEffect>
                                    <p:animScale>
                                      <p:cBhvr>
                                        <p:cTn id="7" dur="250" autoRev="1" fill="hold"/>
                                        <p:tgtEl>
                                          <p:spTgt spid="62"/>
                                        </p:tgtEl>
                                      </p:cBhvr>
                                      <p:by x="105000" y="105000"/>
                                    </p:animScale>
                                  </p:childTnLst>
                                </p:cTn>
                              </p:par>
                            </p:childTnLst>
                          </p:cTn>
                        </p:par>
                        <p:par>
                          <p:cTn id="8" fill="hold">
                            <p:stCondLst>
                              <p:cond delay="500"/>
                            </p:stCondLst>
                            <p:childTnLst>
                              <p:par>
                                <p:cTn id="9" presetID="53" presetClass="entr" presetSubtype="528" fill="hold" grpId="0" nodeType="afterEffect">
                                  <p:stCondLst>
                                    <p:cond delay="1000"/>
                                  </p:stCondLst>
                                  <p:childTnLst>
                                    <p:set>
                                      <p:cBhvr>
                                        <p:cTn id="10" dur="1" fill="hold">
                                          <p:stCondLst>
                                            <p:cond delay="0"/>
                                          </p:stCondLst>
                                        </p:cTn>
                                        <p:tgtEl>
                                          <p:spTgt spid="63"/>
                                        </p:tgtEl>
                                        <p:attrNameLst>
                                          <p:attrName>style.visibility</p:attrName>
                                        </p:attrNameLst>
                                      </p:cBhvr>
                                      <p:to>
                                        <p:strVal val="visible"/>
                                      </p:to>
                                    </p:set>
                                    <p:anim calcmode="lin" valueType="num">
                                      <p:cBhvr>
                                        <p:cTn id="11" dur="1000" fill="hold"/>
                                        <p:tgtEl>
                                          <p:spTgt spid="63"/>
                                        </p:tgtEl>
                                        <p:attrNameLst>
                                          <p:attrName>ppt_w</p:attrName>
                                        </p:attrNameLst>
                                      </p:cBhvr>
                                      <p:tavLst>
                                        <p:tav tm="0">
                                          <p:val>
                                            <p:fltVal val="0"/>
                                          </p:val>
                                        </p:tav>
                                        <p:tav tm="100000">
                                          <p:val>
                                            <p:strVal val="#ppt_w"/>
                                          </p:val>
                                        </p:tav>
                                      </p:tavLst>
                                    </p:anim>
                                    <p:anim calcmode="lin" valueType="num">
                                      <p:cBhvr>
                                        <p:cTn id="12" dur="1000" fill="hold"/>
                                        <p:tgtEl>
                                          <p:spTgt spid="63"/>
                                        </p:tgtEl>
                                        <p:attrNameLst>
                                          <p:attrName>ppt_h</p:attrName>
                                        </p:attrNameLst>
                                      </p:cBhvr>
                                      <p:tavLst>
                                        <p:tav tm="0">
                                          <p:val>
                                            <p:fltVal val="0"/>
                                          </p:val>
                                        </p:tav>
                                        <p:tav tm="100000">
                                          <p:val>
                                            <p:strVal val="#ppt_h"/>
                                          </p:val>
                                        </p:tav>
                                      </p:tavLst>
                                    </p:anim>
                                    <p:animEffect transition="in" filter="fade">
                                      <p:cBhvr>
                                        <p:cTn id="13" dur="1000"/>
                                        <p:tgtEl>
                                          <p:spTgt spid="63"/>
                                        </p:tgtEl>
                                      </p:cBhvr>
                                    </p:animEffect>
                                    <p:anim calcmode="lin" valueType="num">
                                      <p:cBhvr>
                                        <p:cTn id="14" dur="1000" fill="hold"/>
                                        <p:tgtEl>
                                          <p:spTgt spid="63"/>
                                        </p:tgtEl>
                                        <p:attrNameLst>
                                          <p:attrName>ppt_x</p:attrName>
                                        </p:attrNameLst>
                                      </p:cBhvr>
                                      <p:tavLst>
                                        <p:tav tm="0">
                                          <p:val>
                                            <p:fltVal val="0.5"/>
                                          </p:val>
                                        </p:tav>
                                        <p:tav tm="100000">
                                          <p:val>
                                            <p:strVal val="#ppt_x"/>
                                          </p:val>
                                        </p:tav>
                                      </p:tavLst>
                                    </p:anim>
                                    <p:anim calcmode="lin" valueType="num">
                                      <p:cBhvr>
                                        <p:cTn id="15" dur="1000" fill="hold"/>
                                        <p:tgtEl>
                                          <p:spTgt spid="6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BD1F403-60A9-405B-9AB9-CF34EE0E30D3}"/>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32" name="object 2">
            <a:extLst>
              <a:ext uri="{FF2B5EF4-FFF2-40B4-BE49-F238E27FC236}">
                <a16:creationId xmlns="" xmlns:a16="http://schemas.microsoft.com/office/drawing/2014/main" id="{6CC25B70-FCA4-B638-611E-CD1BA3B7A818}"/>
              </a:ext>
            </a:extLst>
          </p:cNvPr>
          <p:cNvSpPr txBox="1"/>
          <p:nvPr/>
        </p:nvSpPr>
        <p:spPr>
          <a:xfrm>
            <a:off x="4798451" y="6155398"/>
            <a:ext cx="1427480" cy="417830"/>
          </a:xfrm>
          <a:prstGeom prst="rect">
            <a:avLst/>
          </a:prstGeom>
        </p:spPr>
        <p:txBody>
          <a:bodyPr vert="horz" wrap="square" lIns="0" tIns="26034" rIns="0" bIns="0" rtlCol="0">
            <a:spAutoFit/>
          </a:bodyPr>
          <a:lstStyle/>
          <a:p>
            <a:pPr marL="12700" marR="5080">
              <a:lnSpc>
                <a:spcPts val="1000"/>
              </a:lnSpc>
              <a:spcBef>
                <a:spcPts val="204"/>
              </a:spcBef>
            </a:pPr>
            <a:r>
              <a:rPr sz="900" i="1" dirty="0">
                <a:solidFill>
                  <a:srgbClr val="58595B"/>
                </a:solidFill>
                <a:latin typeface="Arial"/>
                <a:cs typeface="Arial"/>
              </a:rPr>
              <a:t>Low</a:t>
            </a:r>
            <a:r>
              <a:rPr sz="900" i="1" spc="-10" dirty="0">
                <a:solidFill>
                  <a:srgbClr val="58595B"/>
                </a:solidFill>
                <a:latin typeface="Arial"/>
                <a:cs typeface="Arial"/>
              </a:rPr>
              <a:t> </a:t>
            </a:r>
            <a:r>
              <a:rPr sz="900" i="1" dirty="0">
                <a:solidFill>
                  <a:srgbClr val="58595B"/>
                </a:solidFill>
                <a:latin typeface="Arial"/>
                <a:cs typeface="Arial"/>
              </a:rPr>
              <a:t>dose</a:t>
            </a:r>
            <a:r>
              <a:rPr sz="900" i="1" spc="-10" dirty="0">
                <a:solidFill>
                  <a:srgbClr val="58595B"/>
                </a:solidFill>
                <a:latin typeface="Arial"/>
                <a:cs typeface="Arial"/>
              </a:rPr>
              <a:t> </a:t>
            </a:r>
            <a:r>
              <a:rPr sz="900" i="1" dirty="0">
                <a:solidFill>
                  <a:srgbClr val="58595B"/>
                </a:solidFill>
                <a:latin typeface="Arial"/>
                <a:cs typeface="Arial"/>
              </a:rPr>
              <a:t>ICS</a:t>
            </a:r>
            <a:r>
              <a:rPr sz="900" i="1" spc="-5" dirty="0">
                <a:solidFill>
                  <a:srgbClr val="58595B"/>
                </a:solidFill>
                <a:latin typeface="Arial"/>
                <a:cs typeface="Arial"/>
              </a:rPr>
              <a:t> </a:t>
            </a:r>
            <a:r>
              <a:rPr sz="900" i="1" spc="-10" dirty="0">
                <a:solidFill>
                  <a:srgbClr val="58595B"/>
                </a:solidFill>
                <a:latin typeface="Arial"/>
                <a:cs typeface="Arial"/>
              </a:rPr>
              <a:t>whenever </a:t>
            </a:r>
            <a:r>
              <a:rPr sz="900" i="1" dirty="0">
                <a:solidFill>
                  <a:srgbClr val="58595B"/>
                </a:solidFill>
                <a:latin typeface="Arial"/>
                <a:cs typeface="Arial"/>
              </a:rPr>
              <a:t>SABA</a:t>
            </a:r>
            <a:r>
              <a:rPr sz="900" i="1" spc="-45" dirty="0">
                <a:solidFill>
                  <a:srgbClr val="58595B"/>
                </a:solidFill>
                <a:latin typeface="Arial"/>
                <a:cs typeface="Arial"/>
              </a:rPr>
              <a:t> </a:t>
            </a:r>
            <a:r>
              <a:rPr sz="900" i="1" dirty="0">
                <a:solidFill>
                  <a:srgbClr val="58595B"/>
                </a:solidFill>
                <a:latin typeface="Arial"/>
                <a:cs typeface="Arial"/>
              </a:rPr>
              <a:t>taken,</a:t>
            </a:r>
            <a:r>
              <a:rPr sz="900" i="1" spc="-5" dirty="0">
                <a:solidFill>
                  <a:srgbClr val="58595B"/>
                </a:solidFill>
                <a:latin typeface="Arial"/>
                <a:cs typeface="Arial"/>
              </a:rPr>
              <a:t> </a:t>
            </a:r>
            <a:r>
              <a:rPr sz="900" i="1" dirty="0">
                <a:solidFill>
                  <a:srgbClr val="58595B"/>
                </a:solidFill>
                <a:latin typeface="Arial"/>
                <a:cs typeface="Arial"/>
              </a:rPr>
              <a:t>or</a:t>
            </a:r>
            <a:r>
              <a:rPr sz="900" i="1" spc="-5" dirty="0">
                <a:solidFill>
                  <a:srgbClr val="58595B"/>
                </a:solidFill>
                <a:latin typeface="Arial"/>
                <a:cs typeface="Arial"/>
              </a:rPr>
              <a:t> </a:t>
            </a:r>
            <a:r>
              <a:rPr sz="900" i="1" dirty="0">
                <a:solidFill>
                  <a:srgbClr val="58595B"/>
                </a:solidFill>
                <a:latin typeface="Arial"/>
                <a:cs typeface="Arial"/>
              </a:rPr>
              <a:t>daily</a:t>
            </a:r>
            <a:r>
              <a:rPr sz="900" i="1" spc="-5" dirty="0">
                <a:solidFill>
                  <a:srgbClr val="58595B"/>
                </a:solidFill>
                <a:latin typeface="Arial"/>
                <a:cs typeface="Arial"/>
              </a:rPr>
              <a:t> </a:t>
            </a:r>
            <a:r>
              <a:rPr sz="900" i="1" spc="-20" dirty="0">
                <a:solidFill>
                  <a:srgbClr val="58595B"/>
                </a:solidFill>
                <a:latin typeface="Arial"/>
                <a:cs typeface="Arial"/>
              </a:rPr>
              <a:t>LTRA, </a:t>
            </a:r>
            <a:r>
              <a:rPr sz="900" i="1" dirty="0">
                <a:solidFill>
                  <a:srgbClr val="58595B"/>
                </a:solidFill>
                <a:latin typeface="Arial"/>
                <a:cs typeface="Arial"/>
              </a:rPr>
              <a:t>or</a:t>
            </a:r>
            <a:r>
              <a:rPr sz="900" i="1" spc="-10" dirty="0">
                <a:solidFill>
                  <a:srgbClr val="58595B"/>
                </a:solidFill>
                <a:latin typeface="Arial"/>
                <a:cs typeface="Arial"/>
              </a:rPr>
              <a:t> </a:t>
            </a:r>
            <a:r>
              <a:rPr sz="900" i="1" dirty="0">
                <a:solidFill>
                  <a:srgbClr val="58595B"/>
                </a:solidFill>
                <a:latin typeface="Arial"/>
                <a:cs typeface="Arial"/>
              </a:rPr>
              <a:t>add</a:t>
            </a:r>
            <a:r>
              <a:rPr sz="900" i="1" spc="-10" dirty="0">
                <a:solidFill>
                  <a:srgbClr val="58595B"/>
                </a:solidFill>
                <a:latin typeface="Arial"/>
                <a:cs typeface="Arial"/>
              </a:rPr>
              <a:t> </a:t>
            </a:r>
            <a:r>
              <a:rPr sz="900" i="1" dirty="0">
                <a:solidFill>
                  <a:srgbClr val="58595B"/>
                </a:solidFill>
                <a:latin typeface="Arial"/>
                <a:cs typeface="Arial"/>
              </a:rPr>
              <a:t>HDM</a:t>
            </a:r>
            <a:r>
              <a:rPr sz="900" i="1" spc="-5" dirty="0">
                <a:solidFill>
                  <a:srgbClr val="58595B"/>
                </a:solidFill>
                <a:latin typeface="Arial"/>
                <a:cs typeface="Arial"/>
              </a:rPr>
              <a:t> </a:t>
            </a:r>
            <a:r>
              <a:rPr sz="900" i="1" spc="-20" dirty="0">
                <a:solidFill>
                  <a:srgbClr val="58595B"/>
                </a:solidFill>
                <a:latin typeface="Arial"/>
                <a:cs typeface="Arial"/>
              </a:rPr>
              <a:t>SLIT</a:t>
            </a:r>
            <a:endParaRPr sz="900" dirty="0">
              <a:latin typeface="Arial"/>
              <a:cs typeface="Arial"/>
            </a:endParaRPr>
          </a:p>
        </p:txBody>
      </p:sp>
      <p:sp>
        <p:nvSpPr>
          <p:cNvPr id="33" name="object 3">
            <a:extLst>
              <a:ext uri="{FF2B5EF4-FFF2-40B4-BE49-F238E27FC236}">
                <a16:creationId xmlns="" xmlns:a16="http://schemas.microsoft.com/office/drawing/2014/main" id="{E25969D5-0406-4A27-C2A7-C1F8D417FA54}"/>
              </a:ext>
            </a:extLst>
          </p:cNvPr>
          <p:cNvSpPr txBox="1"/>
          <p:nvPr/>
        </p:nvSpPr>
        <p:spPr>
          <a:xfrm>
            <a:off x="6369446" y="6155398"/>
            <a:ext cx="1107440" cy="417830"/>
          </a:xfrm>
          <a:prstGeom prst="rect">
            <a:avLst/>
          </a:prstGeom>
        </p:spPr>
        <p:txBody>
          <a:bodyPr vert="horz" wrap="square" lIns="0" tIns="26034" rIns="0" bIns="0" rtlCol="0">
            <a:spAutoFit/>
          </a:bodyPr>
          <a:lstStyle/>
          <a:p>
            <a:pPr marL="12700" marR="5080">
              <a:lnSpc>
                <a:spcPts val="1000"/>
              </a:lnSpc>
              <a:spcBef>
                <a:spcPts val="204"/>
              </a:spcBef>
            </a:pPr>
            <a:r>
              <a:rPr sz="900" i="1" dirty="0">
                <a:solidFill>
                  <a:srgbClr val="58595B"/>
                </a:solidFill>
                <a:latin typeface="Arial"/>
                <a:cs typeface="Arial"/>
              </a:rPr>
              <a:t>Medium</a:t>
            </a:r>
            <a:r>
              <a:rPr sz="900" i="1" spc="-15" dirty="0">
                <a:solidFill>
                  <a:srgbClr val="58595B"/>
                </a:solidFill>
                <a:latin typeface="Arial"/>
                <a:cs typeface="Arial"/>
              </a:rPr>
              <a:t> </a:t>
            </a:r>
            <a:r>
              <a:rPr sz="900" i="1" dirty="0">
                <a:solidFill>
                  <a:srgbClr val="58595B"/>
                </a:solidFill>
                <a:latin typeface="Arial"/>
                <a:cs typeface="Arial"/>
              </a:rPr>
              <a:t>dose</a:t>
            </a:r>
            <a:r>
              <a:rPr sz="900" i="1" spc="-5" dirty="0">
                <a:solidFill>
                  <a:srgbClr val="58595B"/>
                </a:solidFill>
                <a:latin typeface="Arial"/>
                <a:cs typeface="Arial"/>
              </a:rPr>
              <a:t> </a:t>
            </a:r>
            <a:r>
              <a:rPr sz="900" i="1" dirty="0">
                <a:solidFill>
                  <a:srgbClr val="58595B"/>
                </a:solidFill>
                <a:latin typeface="Arial"/>
                <a:cs typeface="Arial"/>
              </a:rPr>
              <a:t>ICS,</a:t>
            </a:r>
            <a:r>
              <a:rPr sz="900" i="1" spc="-5" dirty="0">
                <a:solidFill>
                  <a:srgbClr val="58595B"/>
                </a:solidFill>
                <a:latin typeface="Arial"/>
                <a:cs typeface="Arial"/>
              </a:rPr>
              <a:t> </a:t>
            </a:r>
            <a:r>
              <a:rPr sz="900" i="1" spc="-25" dirty="0">
                <a:solidFill>
                  <a:srgbClr val="58595B"/>
                </a:solidFill>
                <a:latin typeface="Arial"/>
                <a:cs typeface="Arial"/>
              </a:rPr>
              <a:t>or </a:t>
            </a:r>
            <a:r>
              <a:rPr sz="900" i="1" dirty="0">
                <a:solidFill>
                  <a:srgbClr val="58595B"/>
                </a:solidFill>
                <a:latin typeface="Arial"/>
                <a:cs typeface="Arial"/>
              </a:rPr>
              <a:t>add</a:t>
            </a:r>
            <a:r>
              <a:rPr sz="900" i="1" spc="-15" dirty="0">
                <a:solidFill>
                  <a:srgbClr val="58595B"/>
                </a:solidFill>
                <a:latin typeface="Arial"/>
                <a:cs typeface="Arial"/>
              </a:rPr>
              <a:t> </a:t>
            </a:r>
            <a:r>
              <a:rPr sz="900" i="1" spc="-10" dirty="0">
                <a:solidFill>
                  <a:srgbClr val="58595B"/>
                </a:solidFill>
                <a:latin typeface="Arial"/>
                <a:cs typeface="Arial"/>
              </a:rPr>
              <a:t>LTRA, </a:t>
            </a:r>
            <a:r>
              <a:rPr sz="900" i="1" dirty="0">
                <a:solidFill>
                  <a:srgbClr val="58595B"/>
                </a:solidFill>
                <a:latin typeface="Arial"/>
                <a:cs typeface="Arial"/>
              </a:rPr>
              <a:t>or</a:t>
            </a:r>
            <a:r>
              <a:rPr sz="900" i="1" spc="-10" dirty="0">
                <a:solidFill>
                  <a:srgbClr val="58595B"/>
                </a:solidFill>
                <a:latin typeface="Arial"/>
                <a:cs typeface="Arial"/>
              </a:rPr>
              <a:t> </a:t>
            </a:r>
            <a:r>
              <a:rPr sz="900" i="1" spc="-25" dirty="0">
                <a:solidFill>
                  <a:srgbClr val="58595B"/>
                </a:solidFill>
                <a:latin typeface="Arial"/>
                <a:cs typeface="Arial"/>
              </a:rPr>
              <a:t>add </a:t>
            </a:r>
            <a:r>
              <a:rPr sz="900" i="1" dirty="0">
                <a:solidFill>
                  <a:srgbClr val="58595B"/>
                </a:solidFill>
                <a:latin typeface="Arial"/>
                <a:cs typeface="Arial"/>
              </a:rPr>
              <a:t>HDM</a:t>
            </a:r>
            <a:r>
              <a:rPr sz="900" i="1" spc="-10" dirty="0">
                <a:solidFill>
                  <a:srgbClr val="58595B"/>
                </a:solidFill>
                <a:latin typeface="Arial"/>
                <a:cs typeface="Arial"/>
              </a:rPr>
              <a:t> </a:t>
            </a:r>
            <a:r>
              <a:rPr sz="900" i="1" spc="-20" dirty="0">
                <a:solidFill>
                  <a:srgbClr val="58595B"/>
                </a:solidFill>
                <a:latin typeface="Arial"/>
                <a:cs typeface="Arial"/>
              </a:rPr>
              <a:t>SLIT</a:t>
            </a:r>
            <a:endParaRPr sz="900">
              <a:latin typeface="Arial"/>
              <a:cs typeface="Arial"/>
            </a:endParaRPr>
          </a:p>
        </p:txBody>
      </p:sp>
      <p:sp>
        <p:nvSpPr>
          <p:cNvPr id="34" name="object 4">
            <a:extLst>
              <a:ext uri="{FF2B5EF4-FFF2-40B4-BE49-F238E27FC236}">
                <a16:creationId xmlns="" xmlns:a16="http://schemas.microsoft.com/office/drawing/2014/main" id="{A84DD6A0-DDF5-0954-B399-9CCF3CAD611A}"/>
              </a:ext>
            </a:extLst>
          </p:cNvPr>
          <p:cNvSpPr txBox="1"/>
          <p:nvPr/>
        </p:nvSpPr>
        <p:spPr>
          <a:xfrm>
            <a:off x="7940440" y="6155398"/>
            <a:ext cx="1198880" cy="399415"/>
          </a:xfrm>
          <a:prstGeom prst="rect">
            <a:avLst/>
          </a:prstGeom>
        </p:spPr>
        <p:txBody>
          <a:bodyPr vert="horz" wrap="square" lIns="0" tIns="33020" rIns="0" bIns="0" rtlCol="0">
            <a:spAutoFit/>
          </a:bodyPr>
          <a:lstStyle/>
          <a:p>
            <a:pPr marL="12700" marR="5080">
              <a:lnSpc>
                <a:spcPts val="930"/>
              </a:lnSpc>
              <a:spcBef>
                <a:spcPts val="260"/>
              </a:spcBef>
            </a:pPr>
            <a:r>
              <a:rPr sz="900" i="1" dirty="0">
                <a:solidFill>
                  <a:srgbClr val="58595B"/>
                </a:solidFill>
                <a:latin typeface="Arial"/>
                <a:cs typeface="Arial"/>
              </a:rPr>
              <a:t>Add</a:t>
            </a:r>
            <a:r>
              <a:rPr sz="900" i="1" spc="-5" dirty="0">
                <a:solidFill>
                  <a:srgbClr val="58595B"/>
                </a:solidFill>
                <a:latin typeface="Arial"/>
                <a:cs typeface="Arial"/>
              </a:rPr>
              <a:t> </a:t>
            </a:r>
            <a:r>
              <a:rPr sz="900" i="1" dirty="0">
                <a:solidFill>
                  <a:srgbClr val="58595B"/>
                </a:solidFill>
                <a:latin typeface="Arial"/>
                <a:cs typeface="Arial"/>
              </a:rPr>
              <a:t>LAMA</a:t>
            </a:r>
            <a:r>
              <a:rPr sz="900" i="1" spc="-35" dirty="0">
                <a:solidFill>
                  <a:srgbClr val="58595B"/>
                </a:solidFill>
                <a:latin typeface="Arial"/>
                <a:cs typeface="Arial"/>
              </a:rPr>
              <a:t> </a:t>
            </a:r>
            <a:r>
              <a:rPr sz="900" i="1" dirty="0">
                <a:solidFill>
                  <a:srgbClr val="58595B"/>
                </a:solidFill>
                <a:latin typeface="Arial"/>
                <a:cs typeface="Arial"/>
              </a:rPr>
              <a:t>or</a:t>
            </a:r>
            <a:r>
              <a:rPr sz="900" i="1" spc="-5" dirty="0">
                <a:solidFill>
                  <a:srgbClr val="58595B"/>
                </a:solidFill>
                <a:latin typeface="Arial"/>
                <a:cs typeface="Arial"/>
              </a:rPr>
              <a:t> </a:t>
            </a:r>
            <a:r>
              <a:rPr sz="900" i="1" spc="-20" dirty="0">
                <a:solidFill>
                  <a:srgbClr val="58595B"/>
                </a:solidFill>
                <a:latin typeface="Arial"/>
                <a:cs typeface="Arial"/>
              </a:rPr>
              <a:t>LTRA</a:t>
            </a:r>
            <a:r>
              <a:rPr sz="900" i="1" spc="-35" dirty="0">
                <a:solidFill>
                  <a:srgbClr val="58595B"/>
                </a:solidFill>
                <a:latin typeface="Arial"/>
                <a:cs typeface="Arial"/>
              </a:rPr>
              <a:t> </a:t>
            </a:r>
            <a:r>
              <a:rPr sz="900" i="1" spc="-25" dirty="0">
                <a:solidFill>
                  <a:srgbClr val="58595B"/>
                </a:solidFill>
                <a:latin typeface="Arial"/>
                <a:cs typeface="Arial"/>
              </a:rPr>
              <a:t>or </a:t>
            </a:r>
            <a:r>
              <a:rPr sz="900" i="1" dirty="0">
                <a:solidFill>
                  <a:srgbClr val="58595B"/>
                </a:solidFill>
                <a:latin typeface="Arial"/>
                <a:cs typeface="Arial"/>
              </a:rPr>
              <a:t>HDM</a:t>
            </a:r>
            <a:r>
              <a:rPr sz="900" i="1" spc="-15" dirty="0">
                <a:solidFill>
                  <a:srgbClr val="58595B"/>
                </a:solidFill>
                <a:latin typeface="Arial"/>
                <a:cs typeface="Arial"/>
              </a:rPr>
              <a:t> </a:t>
            </a:r>
            <a:r>
              <a:rPr sz="900" i="1" spc="-10" dirty="0">
                <a:solidFill>
                  <a:srgbClr val="58595B"/>
                </a:solidFill>
                <a:latin typeface="Arial"/>
                <a:cs typeface="Arial"/>
              </a:rPr>
              <a:t>SLIT, </a:t>
            </a:r>
            <a:r>
              <a:rPr sz="900" i="1" dirty="0">
                <a:solidFill>
                  <a:srgbClr val="58595B"/>
                </a:solidFill>
                <a:latin typeface="Arial"/>
                <a:cs typeface="Arial"/>
              </a:rPr>
              <a:t>or</a:t>
            </a:r>
            <a:r>
              <a:rPr sz="900" i="1" spc="-15" dirty="0">
                <a:solidFill>
                  <a:srgbClr val="58595B"/>
                </a:solidFill>
                <a:latin typeface="Arial"/>
                <a:cs typeface="Arial"/>
              </a:rPr>
              <a:t> </a:t>
            </a:r>
            <a:r>
              <a:rPr sz="900" i="1" dirty="0">
                <a:solidFill>
                  <a:srgbClr val="58595B"/>
                </a:solidFill>
                <a:latin typeface="Arial"/>
                <a:cs typeface="Arial"/>
              </a:rPr>
              <a:t>switch</a:t>
            </a:r>
            <a:r>
              <a:rPr sz="900" i="1" spc="-10" dirty="0">
                <a:solidFill>
                  <a:srgbClr val="58595B"/>
                </a:solidFill>
                <a:latin typeface="Arial"/>
                <a:cs typeface="Arial"/>
              </a:rPr>
              <a:t> </a:t>
            </a:r>
            <a:r>
              <a:rPr sz="900" i="1" spc="-25" dirty="0">
                <a:solidFill>
                  <a:srgbClr val="58595B"/>
                </a:solidFill>
                <a:latin typeface="Arial"/>
                <a:cs typeface="Arial"/>
              </a:rPr>
              <a:t>to </a:t>
            </a:r>
            <a:r>
              <a:rPr sz="900" i="1" dirty="0">
                <a:solidFill>
                  <a:srgbClr val="58595B"/>
                </a:solidFill>
                <a:latin typeface="Arial"/>
                <a:cs typeface="Arial"/>
              </a:rPr>
              <a:t>high</a:t>
            </a:r>
            <a:r>
              <a:rPr sz="900" i="1" spc="-15" dirty="0">
                <a:solidFill>
                  <a:srgbClr val="58595B"/>
                </a:solidFill>
                <a:latin typeface="Arial"/>
                <a:cs typeface="Arial"/>
              </a:rPr>
              <a:t> </a:t>
            </a:r>
            <a:r>
              <a:rPr sz="900" i="1" dirty="0">
                <a:solidFill>
                  <a:srgbClr val="58595B"/>
                </a:solidFill>
                <a:latin typeface="Arial"/>
                <a:cs typeface="Arial"/>
              </a:rPr>
              <a:t>dose</a:t>
            </a:r>
            <a:r>
              <a:rPr sz="900" i="1" spc="-15" dirty="0">
                <a:solidFill>
                  <a:srgbClr val="58595B"/>
                </a:solidFill>
                <a:latin typeface="Arial"/>
                <a:cs typeface="Arial"/>
              </a:rPr>
              <a:t> </a:t>
            </a:r>
            <a:r>
              <a:rPr sz="900" i="1" spc="-25" dirty="0">
                <a:solidFill>
                  <a:srgbClr val="58595B"/>
                </a:solidFill>
                <a:latin typeface="Arial"/>
                <a:cs typeface="Arial"/>
              </a:rPr>
              <a:t>ICS</a:t>
            </a:r>
            <a:endParaRPr sz="900">
              <a:latin typeface="Arial"/>
              <a:cs typeface="Arial"/>
            </a:endParaRPr>
          </a:p>
        </p:txBody>
      </p:sp>
      <p:sp>
        <p:nvSpPr>
          <p:cNvPr id="35" name="object 5">
            <a:extLst>
              <a:ext uri="{FF2B5EF4-FFF2-40B4-BE49-F238E27FC236}">
                <a16:creationId xmlns="" xmlns:a16="http://schemas.microsoft.com/office/drawing/2014/main" id="{7F9C0356-465A-87B0-3042-E8388716C205}"/>
              </a:ext>
            </a:extLst>
          </p:cNvPr>
          <p:cNvSpPr txBox="1"/>
          <p:nvPr/>
        </p:nvSpPr>
        <p:spPr>
          <a:xfrm>
            <a:off x="9511434" y="6090462"/>
            <a:ext cx="1510665" cy="544830"/>
          </a:xfrm>
          <a:prstGeom prst="rect">
            <a:avLst/>
          </a:prstGeom>
        </p:spPr>
        <p:txBody>
          <a:bodyPr vert="horz" wrap="square" lIns="0" tIns="26034" rIns="0" bIns="0" rtlCol="0">
            <a:spAutoFit/>
          </a:bodyPr>
          <a:lstStyle/>
          <a:p>
            <a:pPr marL="12700" marR="5080">
              <a:lnSpc>
                <a:spcPts val="1000"/>
              </a:lnSpc>
              <a:spcBef>
                <a:spcPts val="204"/>
              </a:spcBef>
            </a:pPr>
            <a:r>
              <a:rPr sz="900" i="1" dirty="0">
                <a:solidFill>
                  <a:srgbClr val="58595B"/>
                </a:solidFill>
                <a:latin typeface="Arial"/>
                <a:cs typeface="Arial"/>
              </a:rPr>
              <a:t>Add</a:t>
            </a:r>
            <a:r>
              <a:rPr sz="900" i="1" spc="-20" dirty="0">
                <a:solidFill>
                  <a:srgbClr val="58595B"/>
                </a:solidFill>
                <a:latin typeface="Arial"/>
                <a:cs typeface="Arial"/>
              </a:rPr>
              <a:t> </a:t>
            </a:r>
            <a:r>
              <a:rPr sz="900" i="1" dirty="0">
                <a:solidFill>
                  <a:srgbClr val="58595B"/>
                </a:solidFill>
                <a:latin typeface="Arial"/>
                <a:cs typeface="Arial"/>
              </a:rPr>
              <a:t>azithromycin</a:t>
            </a:r>
            <a:r>
              <a:rPr sz="900" i="1" spc="-20" dirty="0">
                <a:solidFill>
                  <a:srgbClr val="58595B"/>
                </a:solidFill>
                <a:latin typeface="Arial"/>
                <a:cs typeface="Arial"/>
              </a:rPr>
              <a:t> </a:t>
            </a:r>
            <a:r>
              <a:rPr sz="900" i="1" dirty="0">
                <a:solidFill>
                  <a:srgbClr val="58595B"/>
                </a:solidFill>
                <a:latin typeface="Arial"/>
                <a:cs typeface="Arial"/>
              </a:rPr>
              <a:t>(adults)</a:t>
            </a:r>
            <a:r>
              <a:rPr sz="900" i="1" spc="-15" dirty="0">
                <a:solidFill>
                  <a:srgbClr val="58595B"/>
                </a:solidFill>
                <a:latin typeface="Arial"/>
                <a:cs typeface="Arial"/>
              </a:rPr>
              <a:t> </a:t>
            </a:r>
            <a:r>
              <a:rPr sz="900" i="1" spc="-25" dirty="0">
                <a:solidFill>
                  <a:srgbClr val="58595B"/>
                </a:solidFill>
                <a:latin typeface="Arial"/>
                <a:cs typeface="Arial"/>
              </a:rPr>
              <a:t>or </a:t>
            </a:r>
            <a:r>
              <a:rPr sz="900" i="1" spc="-20" dirty="0">
                <a:solidFill>
                  <a:srgbClr val="58595B"/>
                </a:solidFill>
                <a:latin typeface="Arial"/>
                <a:cs typeface="Arial"/>
              </a:rPr>
              <a:t>LTRA.</a:t>
            </a:r>
            <a:r>
              <a:rPr sz="900" i="1" spc="-35" dirty="0">
                <a:solidFill>
                  <a:srgbClr val="58595B"/>
                </a:solidFill>
                <a:latin typeface="Arial"/>
                <a:cs typeface="Arial"/>
              </a:rPr>
              <a:t> </a:t>
            </a:r>
            <a:r>
              <a:rPr sz="900" i="1" dirty="0">
                <a:solidFill>
                  <a:srgbClr val="58595B"/>
                </a:solidFill>
                <a:latin typeface="Arial"/>
                <a:cs typeface="Arial"/>
              </a:rPr>
              <a:t>As</a:t>
            </a:r>
            <a:r>
              <a:rPr sz="900" i="1" spc="5" dirty="0">
                <a:solidFill>
                  <a:srgbClr val="58595B"/>
                </a:solidFill>
                <a:latin typeface="Arial"/>
                <a:cs typeface="Arial"/>
              </a:rPr>
              <a:t> </a:t>
            </a:r>
            <a:r>
              <a:rPr sz="900" i="1" dirty="0">
                <a:solidFill>
                  <a:srgbClr val="58595B"/>
                </a:solidFill>
                <a:latin typeface="Arial"/>
                <a:cs typeface="Arial"/>
              </a:rPr>
              <a:t>last</a:t>
            </a:r>
            <a:r>
              <a:rPr sz="900" i="1" spc="5" dirty="0">
                <a:solidFill>
                  <a:srgbClr val="58595B"/>
                </a:solidFill>
                <a:latin typeface="Arial"/>
                <a:cs typeface="Arial"/>
              </a:rPr>
              <a:t> </a:t>
            </a:r>
            <a:r>
              <a:rPr sz="900" i="1" dirty="0">
                <a:solidFill>
                  <a:srgbClr val="58595B"/>
                </a:solidFill>
                <a:latin typeface="Arial"/>
                <a:cs typeface="Arial"/>
              </a:rPr>
              <a:t>resort</a:t>
            </a:r>
            <a:r>
              <a:rPr sz="900" i="1" spc="5" dirty="0">
                <a:solidFill>
                  <a:srgbClr val="58595B"/>
                </a:solidFill>
                <a:latin typeface="Arial"/>
                <a:cs typeface="Arial"/>
              </a:rPr>
              <a:t> </a:t>
            </a:r>
            <a:r>
              <a:rPr sz="900" i="1" spc="-10" dirty="0">
                <a:solidFill>
                  <a:srgbClr val="58595B"/>
                </a:solidFill>
                <a:latin typeface="Arial"/>
                <a:cs typeface="Arial"/>
              </a:rPr>
              <a:t>consider </a:t>
            </a:r>
            <a:r>
              <a:rPr sz="900" i="1" dirty="0">
                <a:solidFill>
                  <a:srgbClr val="58595B"/>
                </a:solidFill>
                <a:latin typeface="Arial"/>
                <a:cs typeface="Arial"/>
              </a:rPr>
              <a:t>adding</a:t>
            </a:r>
            <a:r>
              <a:rPr sz="900" i="1" spc="-15" dirty="0">
                <a:solidFill>
                  <a:srgbClr val="58595B"/>
                </a:solidFill>
                <a:latin typeface="Arial"/>
                <a:cs typeface="Arial"/>
              </a:rPr>
              <a:t> </a:t>
            </a:r>
            <a:r>
              <a:rPr sz="900" i="1" dirty="0">
                <a:solidFill>
                  <a:srgbClr val="58595B"/>
                </a:solidFill>
                <a:latin typeface="Arial"/>
                <a:cs typeface="Arial"/>
              </a:rPr>
              <a:t>low</a:t>
            </a:r>
            <a:r>
              <a:rPr sz="900" i="1" spc="-10" dirty="0">
                <a:solidFill>
                  <a:srgbClr val="58595B"/>
                </a:solidFill>
                <a:latin typeface="Arial"/>
                <a:cs typeface="Arial"/>
              </a:rPr>
              <a:t> </a:t>
            </a:r>
            <a:r>
              <a:rPr sz="900" i="1" dirty="0">
                <a:solidFill>
                  <a:srgbClr val="58595B"/>
                </a:solidFill>
                <a:latin typeface="Arial"/>
                <a:cs typeface="Arial"/>
              </a:rPr>
              <a:t>dose</a:t>
            </a:r>
            <a:r>
              <a:rPr sz="900" i="1" spc="-15" dirty="0">
                <a:solidFill>
                  <a:srgbClr val="58595B"/>
                </a:solidFill>
                <a:latin typeface="Arial"/>
                <a:cs typeface="Arial"/>
              </a:rPr>
              <a:t> </a:t>
            </a:r>
            <a:r>
              <a:rPr sz="900" i="1" dirty="0">
                <a:solidFill>
                  <a:srgbClr val="58595B"/>
                </a:solidFill>
                <a:latin typeface="Arial"/>
                <a:cs typeface="Arial"/>
              </a:rPr>
              <a:t>OCS</a:t>
            </a:r>
            <a:r>
              <a:rPr sz="900" i="1" spc="-10" dirty="0">
                <a:solidFill>
                  <a:srgbClr val="58595B"/>
                </a:solidFill>
                <a:latin typeface="Arial"/>
                <a:cs typeface="Arial"/>
              </a:rPr>
              <a:t> </a:t>
            </a:r>
            <a:r>
              <a:rPr sz="900" i="1" spc="-25" dirty="0">
                <a:solidFill>
                  <a:srgbClr val="58595B"/>
                </a:solidFill>
                <a:latin typeface="Arial"/>
                <a:cs typeface="Arial"/>
              </a:rPr>
              <a:t>but </a:t>
            </a:r>
            <a:r>
              <a:rPr sz="900" i="1" dirty="0">
                <a:solidFill>
                  <a:srgbClr val="58595B"/>
                </a:solidFill>
                <a:latin typeface="Arial"/>
                <a:cs typeface="Arial"/>
              </a:rPr>
              <a:t>consider side-</a:t>
            </a:r>
            <a:r>
              <a:rPr sz="900" i="1" spc="-10" dirty="0">
                <a:solidFill>
                  <a:srgbClr val="58595B"/>
                </a:solidFill>
                <a:latin typeface="Arial"/>
                <a:cs typeface="Arial"/>
              </a:rPr>
              <a:t>effects</a:t>
            </a:r>
            <a:endParaRPr sz="900">
              <a:latin typeface="Arial"/>
              <a:cs typeface="Arial"/>
            </a:endParaRPr>
          </a:p>
        </p:txBody>
      </p:sp>
      <p:sp>
        <p:nvSpPr>
          <p:cNvPr id="36" name="object 6">
            <a:extLst>
              <a:ext uri="{FF2B5EF4-FFF2-40B4-BE49-F238E27FC236}">
                <a16:creationId xmlns="" xmlns:a16="http://schemas.microsoft.com/office/drawing/2014/main" id="{54366AD2-65D4-C16B-38B0-4205604EB914}"/>
              </a:ext>
            </a:extLst>
          </p:cNvPr>
          <p:cNvSpPr txBox="1"/>
          <p:nvPr/>
        </p:nvSpPr>
        <p:spPr>
          <a:xfrm>
            <a:off x="5405532" y="5671653"/>
            <a:ext cx="3413125" cy="208915"/>
          </a:xfrm>
          <a:prstGeom prst="rect">
            <a:avLst/>
          </a:prstGeom>
        </p:spPr>
        <p:txBody>
          <a:bodyPr vert="horz" wrap="square" lIns="0" tIns="12700" rIns="0" bIns="0" rtlCol="0">
            <a:spAutoFit/>
          </a:bodyPr>
          <a:lstStyle/>
          <a:p>
            <a:pPr marL="38100">
              <a:lnSpc>
                <a:spcPct val="100000"/>
              </a:lnSpc>
              <a:spcBef>
                <a:spcPts val="100"/>
              </a:spcBef>
            </a:pPr>
            <a:r>
              <a:rPr sz="1200" spc="-10" dirty="0">
                <a:solidFill>
                  <a:srgbClr val="414042"/>
                </a:solidFill>
                <a:latin typeface="Arial"/>
                <a:cs typeface="Arial"/>
              </a:rPr>
              <a:t>RELIEVER:</a:t>
            </a:r>
            <a:r>
              <a:rPr sz="1200" spc="-45" dirty="0">
                <a:solidFill>
                  <a:srgbClr val="414042"/>
                </a:solidFill>
                <a:latin typeface="Arial"/>
                <a:cs typeface="Arial"/>
              </a:rPr>
              <a:t> </a:t>
            </a:r>
            <a:r>
              <a:rPr sz="1200" dirty="0">
                <a:solidFill>
                  <a:srgbClr val="414042"/>
                </a:solidFill>
                <a:latin typeface="Arial"/>
                <a:cs typeface="Arial"/>
              </a:rPr>
              <a:t>As-needed</a:t>
            </a:r>
            <a:r>
              <a:rPr sz="1200" spc="35" dirty="0">
                <a:solidFill>
                  <a:srgbClr val="414042"/>
                </a:solidFill>
                <a:latin typeface="Arial"/>
                <a:cs typeface="Arial"/>
              </a:rPr>
              <a:t> </a:t>
            </a:r>
            <a:r>
              <a:rPr sz="1200" dirty="0">
                <a:solidFill>
                  <a:srgbClr val="414042"/>
                </a:solidFill>
                <a:latin typeface="Arial"/>
                <a:cs typeface="Arial"/>
              </a:rPr>
              <a:t>short-acting</a:t>
            </a:r>
            <a:r>
              <a:rPr sz="1200" spc="35" dirty="0">
                <a:solidFill>
                  <a:srgbClr val="414042"/>
                </a:solidFill>
                <a:latin typeface="Arial"/>
                <a:cs typeface="Arial"/>
              </a:rPr>
              <a:t> </a:t>
            </a:r>
            <a:r>
              <a:rPr sz="1200" spc="-10" dirty="0">
                <a:solidFill>
                  <a:srgbClr val="414042"/>
                </a:solidFill>
                <a:latin typeface="Arial"/>
                <a:cs typeface="Arial"/>
              </a:rPr>
              <a:t>beta</a:t>
            </a:r>
            <a:r>
              <a:rPr sz="1050" spc="-15" baseline="-11904" dirty="0">
                <a:solidFill>
                  <a:srgbClr val="414042"/>
                </a:solidFill>
                <a:latin typeface="Arial"/>
                <a:cs typeface="Arial"/>
              </a:rPr>
              <a:t>2</a:t>
            </a:r>
            <a:r>
              <a:rPr sz="1200" spc="-10" dirty="0">
                <a:solidFill>
                  <a:srgbClr val="414042"/>
                </a:solidFill>
                <a:latin typeface="Arial"/>
                <a:cs typeface="Arial"/>
              </a:rPr>
              <a:t>-agonist</a:t>
            </a:r>
            <a:endParaRPr sz="1200" dirty="0">
              <a:latin typeface="Arial"/>
              <a:cs typeface="Arial"/>
            </a:endParaRPr>
          </a:p>
        </p:txBody>
      </p:sp>
      <p:sp>
        <p:nvSpPr>
          <p:cNvPr id="37" name="object 7">
            <a:extLst>
              <a:ext uri="{FF2B5EF4-FFF2-40B4-BE49-F238E27FC236}">
                <a16:creationId xmlns="" xmlns:a16="http://schemas.microsoft.com/office/drawing/2014/main" id="{D6484060-7F42-4AFA-A04D-0151C9477A35}"/>
              </a:ext>
            </a:extLst>
          </p:cNvPr>
          <p:cNvSpPr txBox="1"/>
          <p:nvPr/>
        </p:nvSpPr>
        <p:spPr>
          <a:xfrm>
            <a:off x="3208397" y="5104940"/>
            <a:ext cx="1200150" cy="500380"/>
          </a:xfrm>
          <a:prstGeom prst="rect">
            <a:avLst/>
          </a:prstGeom>
        </p:spPr>
        <p:txBody>
          <a:bodyPr vert="horz" wrap="square" lIns="0" tIns="12700" rIns="0" bIns="0" rtlCol="0">
            <a:spAutoFit/>
          </a:bodyPr>
          <a:lstStyle/>
          <a:p>
            <a:pPr marL="12700">
              <a:lnSpc>
                <a:spcPts val="1425"/>
              </a:lnSpc>
              <a:spcBef>
                <a:spcPts val="10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1</a:t>
            </a:r>
            <a:endParaRPr sz="1200">
              <a:latin typeface="Arial Black"/>
              <a:cs typeface="Arial Black"/>
            </a:endParaRPr>
          </a:p>
          <a:p>
            <a:pPr marL="12700" marR="5080">
              <a:lnSpc>
                <a:spcPts val="1070"/>
              </a:lnSpc>
              <a:spcBef>
                <a:spcPts val="175"/>
              </a:spcBef>
            </a:pPr>
            <a:r>
              <a:rPr sz="1050" spc="-20" dirty="0">
                <a:solidFill>
                  <a:srgbClr val="414042"/>
                </a:solidFill>
                <a:latin typeface="Arial"/>
                <a:cs typeface="Arial"/>
              </a:rPr>
              <a:t>Take</a:t>
            </a:r>
            <a:r>
              <a:rPr sz="1050" spc="-5" dirty="0">
                <a:solidFill>
                  <a:srgbClr val="414042"/>
                </a:solidFill>
                <a:latin typeface="Arial"/>
                <a:cs typeface="Arial"/>
              </a:rPr>
              <a:t> </a:t>
            </a:r>
            <a:r>
              <a:rPr sz="1050" dirty="0">
                <a:solidFill>
                  <a:srgbClr val="414042"/>
                </a:solidFill>
                <a:latin typeface="Arial"/>
                <a:cs typeface="Arial"/>
              </a:rPr>
              <a:t>ICS </a:t>
            </a:r>
            <a:r>
              <a:rPr sz="1050" spc="-10" dirty="0">
                <a:solidFill>
                  <a:srgbClr val="414042"/>
                </a:solidFill>
                <a:latin typeface="Arial"/>
                <a:cs typeface="Arial"/>
              </a:rPr>
              <a:t>whenever </a:t>
            </a:r>
            <a:r>
              <a:rPr sz="1050" dirty="0">
                <a:solidFill>
                  <a:srgbClr val="414042"/>
                </a:solidFill>
                <a:latin typeface="Arial"/>
                <a:cs typeface="Arial"/>
              </a:rPr>
              <a:t>SABA</a:t>
            </a:r>
            <a:r>
              <a:rPr sz="1050" spc="-30" dirty="0">
                <a:solidFill>
                  <a:srgbClr val="414042"/>
                </a:solidFill>
                <a:latin typeface="Arial"/>
                <a:cs typeface="Arial"/>
              </a:rPr>
              <a:t> </a:t>
            </a:r>
            <a:r>
              <a:rPr sz="1050" spc="-10" dirty="0">
                <a:solidFill>
                  <a:srgbClr val="414042"/>
                </a:solidFill>
                <a:latin typeface="Arial"/>
                <a:cs typeface="Arial"/>
              </a:rPr>
              <a:t>taken</a:t>
            </a:r>
            <a:endParaRPr sz="1050">
              <a:latin typeface="Arial"/>
              <a:cs typeface="Arial"/>
            </a:endParaRPr>
          </a:p>
        </p:txBody>
      </p:sp>
      <p:sp>
        <p:nvSpPr>
          <p:cNvPr id="38" name="object 8">
            <a:extLst>
              <a:ext uri="{FF2B5EF4-FFF2-40B4-BE49-F238E27FC236}">
                <a16:creationId xmlns="" xmlns:a16="http://schemas.microsoft.com/office/drawing/2014/main" id="{2C76100F-9887-21C6-628A-C18B49173C54}"/>
              </a:ext>
            </a:extLst>
          </p:cNvPr>
          <p:cNvSpPr txBox="1"/>
          <p:nvPr/>
        </p:nvSpPr>
        <p:spPr>
          <a:xfrm>
            <a:off x="4794436" y="4929632"/>
            <a:ext cx="1064895" cy="5461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2</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Low</a:t>
            </a:r>
            <a:r>
              <a:rPr sz="1050" spc="5" dirty="0">
                <a:solidFill>
                  <a:srgbClr val="414042"/>
                </a:solidFill>
                <a:latin typeface="Arial"/>
                <a:cs typeface="Arial"/>
              </a:rPr>
              <a:t> </a:t>
            </a:r>
            <a:r>
              <a:rPr sz="1050" spc="-20" dirty="0">
                <a:solidFill>
                  <a:srgbClr val="414042"/>
                </a:solidFill>
                <a:latin typeface="Arial"/>
                <a:cs typeface="Arial"/>
              </a:rPr>
              <a:t>dose </a:t>
            </a:r>
            <a:r>
              <a:rPr sz="1050" dirty="0">
                <a:solidFill>
                  <a:srgbClr val="414042"/>
                </a:solidFill>
                <a:latin typeface="Arial"/>
                <a:cs typeface="Arial"/>
              </a:rPr>
              <a:t>maintenance</a:t>
            </a:r>
            <a:r>
              <a:rPr sz="1050" spc="60" dirty="0">
                <a:solidFill>
                  <a:srgbClr val="414042"/>
                </a:solidFill>
                <a:latin typeface="Arial"/>
                <a:cs typeface="Arial"/>
              </a:rPr>
              <a:t> </a:t>
            </a:r>
            <a:r>
              <a:rPr sz="1050" spc="-25" dirty="0">
                <a:solidFill>
                  <a:srgbClr val="414042"/>
                </a:solidFill>
                <a:latin typeface="Arial"/>
                <a:cs typeface="Arial"/>
              </a:rPr>
              <a:t>ICS</a:t>
            </a:r>
            <a:endParaRPr sz="1050">
              <a:latin typeface="Arial"/>
              <a:cs typeface="Arial"/>
            </a:endParaRPr>
          </a:p>
        </p:txBody>
      </p:sp>
      <p:sp>
        <p:nvSpPr>
          <p:cNvPr id="39" name="object 9">
            <a:extLst>
              <a:ext uri="{FF2B5EF4-FFF2-40B4-BE49-F238E27FC236}">
                <a16:creationId xmlns="" xmlns:a16="http://schemas.microsoft.com/office/drawing/2014/main" id="{DAB87DC2-CEF3-CBAF-D073-59389A0034E6}"/>
              </a:ext>
            </a:extLst>
          </p:cNvPr>
          <p:cNvSpPr txBox="1"/>
          <p:nvPr/>
        </p:nvSpPr>
        <p:spPr>
          <a:xfrm>
            <a:off x="6385735" y="4720185"/>
            <a:ext cx="80137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3</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Low</a:t>
            </a:r>
            <a:r>
              <a:rPr sz="1050" spc="5" dirty="0">
                <a:solidFill>
                  <a:srgbClr val="414042"/>
                </a:solidFill>
                <a:latin typeface="Arial"/>
                <a:cs typeface="Arial"/>
              </a:rPr>
              <a:t> </a:t>
            </a:r>
            <a:r>
              <a:rPr sz="1050" spc="-20" dirty="0">
                <a:solidFill>
                  <a:srgbClr val="414042"/>
                </a:solidFill>
                <a:latin typeface="Arial"/>
                <a:cs typeface="Arial"/>
              </a:rPr>
              <a:t>dose </a:t>
            </a:r>
            <a:r>
              <a:rPr sz="1050" spc="-10" dirty="0">
                <a:solidFill>
                  <a:srgbClr val="414042"/>
                </a:solidFill>
                <a:latin typeface="Arial"/>
                <a:cs typeface="Arial"/>
              </a:rPr>
              <a:t>maintenance </a:t>
            </a:r>
            <a:r>
              <a:rPr sz="1050" dirty="0">
                <a:solidFill>
                  <a:srgbClr val="414042"/>
                </a:solidFill>
                <a:latin typeface="Arial"/>
                <a:cs typeface="Arial"/>
              </a:rPr>
              <a:t>ICS-</a:t>
            </a:r>
            <a:r>
              <a:rPr sz="1050" spc="-20" dirty="0">
                <a:solidFill>
                  <a:srgbClr val="414042"/>
                </a:solidFill>
                <a:latin typeface="Arial"/>
                <a:cs typeface="Arial"/>
              </a:rPr>
              <a:t>LABA</a:t>
            </a:r>
            <a:endParaRPr sz="1050">
              <a:latin typeface="Arial"/>
              <a:cs typeface="Arial"/>
            </a:endParaRPr>
          </a:p>
        </p:txBody>
      </p:sp>
      <p:sp>
        <p:nvSpPr>
          <p:cNvPr id="40" name="object 10">
            <a:extLst>
              <a:ext uri="{FF2B5EF4-FFF2-40B4-BE49-F238E27FC236}">
                <a16:creationId xmlns="" xmlns:a16="http://schemas.microsoft.com/office/drawing/2014/main" id="{9AA52451-8A94-7F08-615A-23D2638F9D85}"/>
              </a:ext>
            </a:extLst>
          </p:cNvPr>
          <p:cNvSpPr txBox="1"/>
          <p:nvPr/>
        </p:nvSpPr>
        <p:spPr>
          <a:xfrm>
            <a:off x="7960369" y="4513871"/>
            <a:ext cx="113284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4</a:t>
            </a:r>
            <a:endParaRPr sz="1200">
              <a:latin typeface="Arial Black"/>
              <a:cs typeface="Arial Black"/>
            </a:endParaRPr>
          </a:p>
          <a:p>
            <a:pPr marL="12700">
              <a:lnSpc>
                <a:spcPts val="1230"/>
              </a:lnSpc>
              <a:spcBef>
                <a:spcPts val="100"/>
              </a:spcBef>
            </a:pPr>
            <a:r>
              <a:rPr sz="1050" spc="-10" dirty="0">
                <a:solidFill>
                  <a:srgbClr val="414042"/>
                </a:solidFill>
                <a:latin typeface="Arial"/>
                <a:cs typeface="Arial"/>
              </a:rPr>
              <a:t>Medium/high</a:t>
            </a:r>
            <a:endParaRPr sz="1050">
              <a:latin typeface="Arial"/>
              <a:cs typeface="Arial"/>
            </a:endParaRPr>
          </a:p>
          <a:p>
            <a:pPr marL="12700" marR="5080">
              <a:lnSpc>
                <a:spcPts val="1200"/>
              </a:lnSpc>
              <a:spcBef>
                <a:spcPts val="60"/>
              </a:spcBef>
            </a:pPr>
            <a:r>
              <a:rPr sz="1050" dirty="0">
                <a:solidFill>
                  <a:srgbClr val="414042"/>
                </a:solidFill>
                <a:latin typeface="Arial"/>
                <a:cs typeface="Arial"/>
              </a:rPr>
              <a:t>dose</a:t>
            </a:r>
            <a:r>
              <a:rPr sz="1050" spc="5" dirty="0">
                <a:solidFill>
                  <a:srgbClr val="414042"/>
                </a:solidFill>
                <a:latin typeface="Arial"/>
                <a:cs typeface="Arial"/>
              </a:rPr>
              <a:t> </a:t>
            </a:r>
            <a:r>
              <a:rPr sz="1050" spc="-10" dirty="0">
                <a:solidFill>
                  <a:srgbClr val="414042"/>
                </a:solidFill>
                <a:latin typeface="Arial"/>
                <a:cs typeface="Arial"/>
              </a:rPr>
              <a:t>maintenance </a:t>
            </a:r>
            <a:r>
              <a:rPr sz="1050" dirty="0">
                <a:solidFill>
                  <a:srgbClr val="414042"/>
                </a:solidFill>
                <a:latin typeface="Arial"/>
                <a:cs typeface="Arial"/>
              </a:rPr>
              <a:t>ICS-</a:t>
            </a:r>
            <a:r>
              <a:rPr sz="1050" spc="-20" dirty="0">
                <a:solidFill>
                  <a:srgbClr val="414042"/>
                </a:solidFill>
                <a:latin typeface="Arial"/>
                <a:cs typeface="Arial"/>
              </a:rPr>
              <a:t>LABA</a:t>
            </a:r>
            <a:endParaRPr sz="1050">
              <a:latin typeface="Arial"/>
              <a:cs typeface="Arial"/>
            </a:endParaRPr>
          </a:p>
        </p:txBody>
      </p:sp>
      <p:sp>
        <p:nvSpPr>
          <p:cNvPr id="41" name="object 11">
            <a:extLst>
              <a:ext uri="{FF2B5EF4-FFF2-40B4-BE49-F238E27FC236}">
                <a16:creationId xmlns="" xmlns:a16="http://schemas.microsoft.com/office/drawing/2014/main" id="{3572EB02-DE79-7F10-62A4-F1C6930120F0}"/>
              </a:ext>
            </a:extLst>
          </p:cNvPr>
          <p:cNvSpPr txBox="1"/>
          <p:nvPr/>
        </p:nvSpPr>
        <p:spPr>
          <a:xfrm>
            <a:off x="9541840" y="4305570"/>
            <a:ext cx="1426210" cy="13081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5</a:t>
            </a:r>
            <a:endParaRPr sz="1200" dirty="0">
              <a:latin typeface="Arial Black"/>
              <a:cs typeface="Arial Black"/>
            </a:endParaRPr>
          </a:p>
          <a:p>
            <a:pPr marL="12700">
              <a:lnSpc>
                <a:spcPts val="1230"/>
              </a:lnSpc>
              <a:spcBef>
                <a:spcPts val="100"/>
              </a:spcBef>
            </a:pPr>
            <a:r>
              <a:rPr sz="1050" dirty="0">
                <a:solidFill>
                  <a:srgbClr val="414042"/>
                </a:solidFill>
                <a:latin typeface="Arial"/>
                <a:cs typeface="Arial"/>
              </a:rPr>
              <a:t>Add-on</a:t>
            </a:r>
            <a:r>
              <a:rPr sz="1050" spc="30" dirty="0">
                <a:solidFill>
                  <a:srgbClr val="414042"/>
                </a:solidFill>
                <a:latin typeface="Arial"/>
                <a:cs typeface="Arial"/>
              </a:rPr>
              <a:t> </a:t>
            </a:r>
            <a:r>
              <a:rPr sz="1050" spc="-20" dirty="0">
                <a:solidFill>
                  <a:srgbClr val="414042"/>
                </a:solidFill>
                <a:latin typeface="Arial"/>
                <a:cs typeface="Arial"/>
              </a:rPr>
              <a:t>LAMA</a:t>
            </a:r>
            <a:endParaRPr sz="1050" dirty="0">
              <a:latin typeface="Arial"/>
              <a:cs typeface="Arial"/>
            </a:endParaRPr>
          </a:p>
          <a:p>
            <a:pPr marL="12700" marR="5080">
              <a:lnSpc>
                <a:spcPts val="1200"/>
              </a:lnSpc>
              <a:spcBef>
                <a:spcPts val="60"/>
              </a:spcBef>
            </a:pPr>
            <a:r>
              <a:rPr sz="1050" dirty="0">
                <a:solidFill>
                  <a:srgbClr val="414042"/>
                </a:solidFill>
                <a:latin typeface="Arial"/>
                <a:cs typeface="Arial"/>
              </a:rPr>
              <a:t>Refer</a:t>
            </a:r>
            <a:r>
              <a:rPr sz="1050" spc="5" dirty="0">
                <a:solidFill>
                  <a:srgbClr val="414042"/>
                </a:solidFill>
                <a:latin typeface="Arial"/>
                <a:cs typeface="Arial"/>
              </a:rPr>
              <a:t> </a:t>
            </a:r>
            <a:r>
              <a:rPr sz="1050" dirty="0">
                <a:solidFill>
                  <a:srgbClr val="414042"/>
                </a:solidFill>
                <a:latin typeface="Arial"/>
                <a:cs typeface="Arial"/>
              </a:rPr>
              <a:t>for</a:t>
            </a:r>
            <a:r>
              <a:rPr sz="1050" spc="15" dirty="0">
                <a:solidFill>
                  <a:srgbClr val="414042"/>
                </a:solidFill>
                <a:latin typeface="Arial"/>
                <a:cs typeface="Arial"/>
              </a:rPr>
              <a:t> </a:t>
            </a:r>
            <a:r>
              <a:rPr sz="1050" spc="-10" dirty="0">
                <a:solidFill>
                  <a:srgbClr val="414042"/>
                </a:solidFill>
                <a:latin typeface="Arial"/>
                <a:cs typeface="Arial"/>
              </a:rPr>
              <a:t>assessment</a:t>
            </a:r>
            <a:r>
              <a:rPr sz="1050" spc="500" dirty="0">
                <a:solidFill>
                  <a:srgbClr val="414042"/>
                </a:solidFill>
                <a:latin typeface="Arial"/>
                <a:cs typeface="Arial"/>
              </a:rPr>
              <a:t> </a:t>
            </a:r>
            <a:r>
              <a:rPr sz="1050" dirty="0">
                <a:solidFill>
                  <a:srgbClr val="414042"/>
                </a:solidFill>
                <a:latin typeface="Arial"/>
                <a:cs typeface="Arial"/>
              </a:rPr>
              <a:t>of</a:t>
            </a:r>
            <a:r>
              <a:rPr sz="1050" spc="5" dirty="0">
                <a:solidFill>
                  <a:srgbClr val="414042"/>
                </a:solidFill>
                <a:latin typeface="Arial"/>
                <a:cs typeface="Arial"/>
              </a:rPr>
              <a:t> </a:t>
            </a:r>
            <a:r>
              <a:rPr sz="1050" dirty="0">
                <a:solidFill>
                  <a:srgbClr val="414042"/>
                </a:solidFill>
                <a:latin typeface="Arial"/>
                <a:cs typeface="Arial"/>
              </a:rPr>
              <a:t>phenotype.</a:t>
            </a:r>
            <a:r>
              <a:rPr sz="1050" spc="5" dirty="0">
                <a:solidFill>
                  <a:srgbClr val="414042"/>
                </a:solidFill>
                <a:latin typeface="Arial"/>
                <a:cs typeface="Arial"/>
              </a:rPr>
              <a:t> </a:t>
            </a:r>
            <a:r>
              <a:rPr sz="1050" spc="-10" dirty="0">
                <a:solidFill>
                  <a:srgbClr val="414042"/>
                </a:solidFill>
                <a:latin typeface="Arial"/>
                <a:cs typeface="Arial"/>
              </a:rPr>
              <a:t>Consider </a:t>
            </a:r>
            <a:r>
              <a:rPr sz="1050" dirty="0">
                <a:solidFill>
                  <a:srgbClr val="414042"/>
                </a:solidFill>
                <a:latin typeface="Arial"/>
                <a:cs typeface="Arial"/>
              </a:rPr>
              <a:t>high</a:t>
            </a:r>
            <a:r>
              <a:rPr sz="1050" spc="5" dirty="0">
                <a:solidFill>
                  <a:srgbClr val="414042"/>
                </a:solidFill>
                <a:latin typeface="Arial"/>
                <a:cs typeface="Arial"/>
              </a:rPr>
              <a:t> </a:t>
            </a:r>
            <a:r>
              <a:rPr sz="1050" dirty="0">
                <a:solidFill>
                  <a:srgbClr val="414042"/>
                </a:solidFill>
                <a:latin typeface="Arial"/>
                <a:cs typeface="Arial"/>
              </a:rPr>
              <a:t>dose</a:t>
            </a:r>
            <a:r>
              <a:rPr sz="1050" spc="5" dirty="0">
                <a:solidFill>
                  <a:srgbClr val="414042"/>
                </a:solidFill>
                <a:latin typeface="Arial"/>
                <a:cs typeface="Arial"/>
              </a:rPr>
              <a:t> </a:t>
            </a:r>
            <a:r>
              <a:rPr sz="1050" spc="-10" dirty="0">
                <a:solidFill>
                  <a:srgbClr val="414042"/>
                </a:solidFill>
                <a:latin typeface="Arial"/>
                <a:cs typeface="Arial"/>
              </a:rPr>
              <a:t>maintenance </a:t>
            </a:r>
            <a:r>
              <a:rPr sz="1050" dirty="0">
                <a:solidFill>
                  <a:srgbClr val="414042"/>
                </a:solidFill>
                <a:latin typeface="Arial"/>
                <a:cs typeface="Arial"/>
              </a:rPr>
              <a:t>ICS-LABA,</a:t>
            </a:r>
            <a:r>
              <a:rPr sz="1050" spc="55" dirty="0">
                <a:solidFill>
                  <a:srgbClr val="414042"/>
                </a:solidFill>
                <a:latin typeface="Arial"/>
                <a:cs typeface="Arial"/>
              </a:rPr>
              <a:t> </a:t>
            </a:r>
            <a:r>
              <a:rPr sz="1050" dirty="0">
                <a:solidFill>
                  <a:srgbClr val="414042"/>
                </a:solidFill>
                <a:latin typeface="Arial"/>
                <a:cs typeface="Arial"/>
              </a:rPr>
              <a:t>±</a:t>
            </a:r>
            <a:r>
              <a:rPr sz="1050" spc="55" dirty="0">
                <a:solidFill>
                  <a:srgbClr val="414042"/>
                </a:solidFill>
                <a:latin typeface="Arial"/>
                <a:cs typeface="Arial"/>
              </a:rPr>
              <a:t> </a:t>
            </a:r>
            <a:r>
              <a:rPr sz="1050" spc="-10" dirty="0">
                <a:solidFill>
                  <a:srgbClr val="414042"/>
                </a:solidFill>
                <a:latin typeface="Arial"/>
                <a:cs typeface="Arial"/>
              </a:rPr>
              <a:t>anti-</a:t>
            </a:r>
            <a:r>
              <a:rPr sz="1050" spc="-20" dirty="0">
                <a:solidFill>
                  <a:srgbClr val="414042"/>
                </a:solidFill>
                <a:latin typeface="Arial"/>
                <a:cs typeface="Arial"/>
              </a:rPr>
              <a:t>IgE,</a:t>
            </a:r>
            <a:endParaRPr sz="1050" dirty="0">
              <a:latin typeface="Arial"/>
              <a:cs typeface="Arial"/>
            </a:endParaRPr>
          </a:p>
          <a:p>
            <a:pPr marL="12700" marR="80645">
              <a:lnSpc>
                <a:spcPts val="1200"/>
              </a:lnSpc>
            </a:pPr>
            <a:r>
              <a:rPr sz="1050" spc="-10" dirty="0">
                <a:solidFill>
                  <a:srgbClr val="414042"/>
                </a:solidFill>
                <a:latin typeface="Arial"/>
                <a:cs typeface="Arial"/>
              </a:rPr>
              <a:t>anti-</a:t>
            </a:r>
            <a:r>
              <a:rPr sz="1050" dirty="0">
                <a:solidFill>
                  <a:srgbClr val="414042"/>
                </a:solidFill>
                <a:latin typeface="Arial"/>
                <a:cs typeface="Arial"/>
              </a:rPr>
              <a:t>IL5/5R,</a:t>
            </a:r>
            <a:r>
              <a:rPr sz="1050" spc="90" dirty="0">
                <a:solidFill>
                  <a:srgbClr val="414042"/>
                </a:solidFill>
                <a:latin typeface="Arial"/>
                <a:cs typeface="Arial"/>
              </a:rPr>
              <a:t> </a:t>
            </a:r>
            <a:r>
              <a:rPr sz="1050" spc="-10" dirty="0">
                <a:solidFill>
                  <a:srgbClr val="414042"/>
                </a:solidFill>
                <a:latin typeface="Arial"/>
                <a:cs typeface="Arial"/>
              </a:rPr>
              <a:t>anti-IL4R, anti-</a:t>
            </a:r>
            <a:r>
              <a:rPr sz="1050" spc="-20" dirty="0">
                <a:solidFill>
                  <a:srgbClr val="414042"/>
                </a:solidFill>
                <a:latin typeface="Arial"/>
                <a:cs typeface="Arial"/>
              </a:rPr>
              <a:t>TSLP</a:t>
            </a:r>
            <a:endParaRPr sz="1050" dirty="0">
              <a:latin typeface="Arial"/>
              <a:cs typeface="Arial"/>
            </a:endParaRPr>
          </a:p>
        </p:txBody>
      </p:sp>
      <p:sp>
        <p:nvSpPr>
          <p:cNvPr id="42" name="object 12">
            <a:extLst>
              <a:ext uri="{FF2B5EF4-FFF2-40B4-BE49-F238E27FC236}">
                <a16:creationId xmlns="" xmlns:a16="http://schemas.microsoft.com/office/drawing/2014/main" id="{BD5BDB99-4C5D-FFAC-E47A-3C019D6AD080}"/>
              </a:ext>
            </a:extLst>
          </p:cNvPr>
          <p:cNvSpPr txBox="1"/>
          <p:nvPr/>
        </p:nvSpPr>
        <p:spPr>
          <a:xfrm>
            <a:off x="5473264" y="3876569"/>
            <a:ext cx="3278504" cy="208915"/>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414042"/>
                </a:solidFill>
                <a:latin typeface="Arial"/>
                <a:cs typeface="Arial"/>
              </a:rPr>
              <a:t>RELIEVER:</a:t>
            </a:r>
            <a:r>
              <a:rPr sz="1200" spc="-65" dirty="0">
                <a:solidFill>
                  <a:srgbClr val="414042"/>
                </a:solidFill>
                <a:latin typeface="Arial"/>
                <a:cs typeface="Arial"/>
              </a:rPr>
              <a:t> </a:t>
            </a:r>
            <a:r>
              <a:rPr sz="1200" dirty="0">
                <a:solidFill>
                  <a:srgbClr val="414042"/>
                </a:solidFill>
                <a:latin typeface="Arial"/>
                <a:cs typeface="Arial"/>
              </a:rPr>
              <a:t>As-needed</a:t>
            </a:r>
            <a:r>
              <a:rPr sz="1200" spc="20" dirty="0">
                <a:solidFill>
                  <a:srgbClr val="414042"/>
                </a:solidFill>
                <a:latin typeface="Arial"/>
                <a:cs typeface="Arial"/>
              </a:rPr>
              <a:t> </a:t>
            </a:r>
            <a:r>
              <a:rPr sz="1200" spc="-10" dirty="0">
                <a:solidFill>
                  <a:srgbClr val="414042"/>
                </a:solidFill>
                <a:latin typeface="Arial"/>
                <a:cs typeface="Arial"/>
              </a:rPr>
              <a:t>low-</a:t>
            </a:r>
            <a:r>
              <a:rPr sz="1200" dirty="0">
                <a:solidFill>
                  <a:srgbClr val="414042"/>
                </a:solidFill>
                <a:latin typeface="Arial"/>
                <a:cs typeface="Arial"/>
              </a:rPr>
              <a:t>dose</a:t>
            </a:r>
            <a:r>
              <a:rPr sz="1200" spc="15" dirty="0">
                <a:solidFill>
                  <a:srgbClr val="414042"/>
                </a:solidFill>
                <a:latin typeface="Arial"/>
                <a:cs typeface="Arial"/>
              </a:rPr>
              <a:t> </a:t>
            </a:r>
            <a:r>
              <a:rPr sz="1200" dirty="0">
                <a:solidFill>
                  <a:srgbClr val="414042"/>
                </a:solidFill>
                <a:latin typeface="Arial"/>
                <a:cs typeface="Arial"/>
              </a:rPr>
              <a:t>ICS-</a:t>
            </a:r>
            <a:r>
              <a:rPr sz="1200" spc="-10" dirty="0">
                <a:solidFill>
                  <a:srgbClr val="414042"/>
                </a:solidFill>
                <a:latin typeface="Arial"/>
                <a:cs typeface="Arial"/>
              </a:rPr>
              <a:t>formoterol</a:t>
            </a:r>
            <a:endParaRPr sz="1200" dirty="0">
              <a:latin typeface="Arial"/>
              <a:cs typeface="Arial"/>
            </a:endParaRPr>
          </a:p>
        </p:txBody>
      </p:sp>
      <p:sp>
        <p:nvSpPr>
          <p:cNvPr id="43" name="object 13">
            <a:extLst>
              <a:ext uri="{FF2B5EF4-FFF2-40B4-BE49-F238E27FC236}">
                <a16:creationId xmlns="" xmlns:a16="http://schemas.microsoft.com/office/drawing/2014/main" id="{42AD0BAA-F433-0C42-72C5-05B976083059}"/>
              </a:ext>
            </a:extLst>
          </p:cNvPr>
          <p:cNvSpPr txBox="1"/>
          <p:nvPr/>
        </p:nvSpPr>
        <p:spPr>
          <a:xfrm>
            <a:off x="3224469" y="3175116"/>
            <a:ext cx="2171700" cy="3937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STEPS</a:t>
            </a:r>
            <a:r>
              <a:rPr sz="1200" spc="-15" dirty="0">
                <a:solidFill>
                  <a:srgbClr val="414042"/>
                </a:solidFill>
                <a:latin typeface="Arial Black"/>
                <a:cs typeface="Arial Black"/>
              </a:rPr>
              <a:t> </a:t>
            </a:r>
            <a:r>
              <a:rPr sz="1200" dirty="0">
                <a:solidFill>
                  <a:srgbClr val="414042"/>
                </a:solidFill>
                <a:latin typeface="Arial Black"/>
                <a:cs typeface="Arial Black"/>
              </a:rPr>
              <a:t>1</a:t>
            </a:r>
            <a:r>
              <a:rPr sz="1200" spc="-10" dirty="0">
                <a:solidFill>
                  <a:srgbClr val="414042"/>
                </a:solidFill>
                <a:latin typeface="Arial Black"/>
                <a:cs typeface="Arial Black"/>
              </a:rPr>
              <a:t> </a:t>
            </a:r>
            <a:r>
              <a:rPr sz="1200" dirty="0">
                <a:solidFill>
                  <a:srgbClr val="414042"/>
                </a:solidFill>
                <a:latin typeface="Arial Black"/>
                <a:cs typeface="Arial Black"/>
              </a:rPr>
              <a:t>–</a:t>
            </a:r>
            <a:r>
              <a:rPr sz="1200" spc="-10" dirty="0">
                <a:solidFill>
                  <a:srgbClr val="414042"/>
                </a:solidFill>
                <a:latin typeface="Arial Black"/>
                <a:cs typeface="Arial Black"/>
              </a:rPr>
              <a:t> </a:t>
            </a:r>
            <a:r>
              <a:rPr sz="1200" spc="-50" dirty="0">
                <a:solidFill>
                  <a:srgbClr val="414042"/>
                </a:solidFill>
                <a:latin typeface="Arial Black"/>
                <a:cs typeface="Arial Black"/>
              </a:rPr>
              <a:t>2</a:t>
            </a:r>
            <a:endParaRPr sz="1200">
              <a:latin typeface="Arial Black"/>
              <a:cs typeface="Arial Black"/>
            </a:endParaRPr>
          </a:p>
          <a:p>
            <a:pPr marL="12700">
              <a:lnSpc>
                <a:spcPct val="100000"/>
              </a:lnSpc>
              <a:spcBef>
                <a:spcPts val="100"/>
              </a:spcBef>
            </a:pPr>
            <a:r>
              <a:rPr sz="1050" dirty="0">
                <a:solidFill>
                  <a:srgbClr val="414042"/>
                </a:solidFill>
                <a:latin typeface="Arial"/>
                <a:cs typeface="Arial"/>
              </a:rPr>
              <a:t>As-needed</a:t>
            </a:r>
            <a:r>
              <a:rPr sz="1050" spc="25" dirty="0">
                <a:solidFill>
                  <a:srgbClr val="414042"/>
                </a:solidFill>
                <a:latin typeface="Arial"/>
                <a:cs typeface="Arial"/>
              </a:rPr>
              <a:t> </a:t>
            </a:r>
            <a:r>
              <a:rPr sz="1050" dirty="0">
                <a:solidFill>
                  <a:srgbClr val="414042"/>
                </a:solidFill>
                <a:latin typeface="Arial"/>
                <a:cs typeface="Arial"/>
              </a:rPr>
              <a:t>low</a:t>
            </a:r>
            <a:r>
              <a:rPr sz="1050" spc="30" dirty="0">
                <a:solidFill>
                  <a:srgbClr val="414042"/>
                </a:solidFill>
                <a:latin typeface="Arial"/>
                <a:cs typeface="Arial"/>
              </a:rPr>
              <a:t> </a:t>
            </a:r>
            <a:r>
              <a:rPr sz="1050" dirty="0">
                <a:solidFill>
                  <a:srgbClr val="414042"/>
                </a:solidFill>
                <a:latin typeface="Arial"/>
                <a:cs typeface="Arial"/>
              </a:rPr>
              <a:t>dose</a:t>
            </a:r>
            <a:r>
              <a:rPr sz="1050" spc="30" dirty="0">
                <a:solidFill>
                  <a:srgbClr val="414042"/>
                </a:solidFill>
                <a:latin typeface="Arial"/>
                <a:cs typeface="Arial"/>
              </a:rPr>
              <a:t> </a:t>
            </a:r>
            <a:r>
              <a:rPr sz="1050" dirty="0">
                <a:solidFill>
                  <a:srgbClr val="414042"/>
                </a:solidFill>
                <a:latin typeface="Arial"/>
                <a:cs typeface="Arial"/>
              </a:rPr>
              <a:t>ICS-</a:t>
            </a:r>
            <a:r>
              <a:rPr sz="1050" spc="-10" dirty="0">
                <a:solidFill>
                  <a:srgbClr val="414042"/>
                </a:solidFill>
                <a:latin typeface="Arial"/>
                <a:cs typeface="Arial"/>
              </a:rPr>
              <a:t>formoterol</a:t>
            </a:r>
            <a:endParaRPr sz="1050">
              <a:latin typeface="Arial"/>
              <a:cs typeface="Arial"/>
            </a:endParaRPr>
          </a:p>
        </p:txBody>
      </p:sp>
      <p:sp>
        <p:nvSpPr>
          <p:cNvPr id="44" name="object 14">
            <a:extLst>
              <a:ext uri="{FF2B5EF4-FFF2-40B4-BE49-F238E27FC236}">
                <a16:creationId xmlns="" xmlns:a16="http://schemas.microsoft.com/office/drawing/2014/main" id="{9142080F-DBC0-B1E4-817F-70A842C534A5}"/>
              </a:ext>
            </a:extLst>
          </p:cNvPr>
          <p:cNvSpPr txBox="1"/>
          <p:nvPr/>
        </p:nvSpPr>
        <p:spPr>
          <a:xfrm>
            <a:off x="6383371" y="2952088"/>
            <a:ext cx="90678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3</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Low</a:t>
            </a:r>
            <a:r>
              <a:rPr sz="1050" spc="5" dirty="0">
                <a:solidFill>
                  <a:srgbClr val="414042"/>
                </a:solidFill>
                <a:latin typeface="Arial"/>
                <a:cs typeface="Arial"/>
              </a:rPr>
              <a:t> </a:t>
            </a:r>
            <a:r>
              <a:rPr sz="1050" spc="-20" dirty="0">
                <a:solidFill>
                  <a:srgbClr val="414042"/>
                </a:solidFill>
                <a:latin typeface="Arial"/>
                <a:cs typeface="Arial"/>
              </a:rPr>
              <a:t>dose </a:t>
            </a:r>
            <a:r>
              <a:rPr sz="1050" spc="-10" dirty="0">
                <a:solidFill>
                  <a:srgbClr val="414042"/>
                </a:solidFill>
                <a:latin typeface="Arial"/>
                <a:cs typeface="Arial"/>
              </a:rPr>
              <a:t>maintenance </a:t>
            </a:r>
            <a:r>
              <a:rPr sz="1050" dirty="0">
                <a:solidFill>
                  <a:srgbClr val="414042"/>
                </a:solidFill>
                <a:latin typeface="Arial"/>
                <a:cs typeface="Arial"/>
              </a:rPr>
              <a:t>ICS-</a:t>
            </a:r>
            <a:r>
              <a:rPr sz="1050" spc="-10" dirty="0">
                <a:solidFill>
                  <a:srgbClr val="414042"/>
                </a:solidFill>
                <a:latin typeface="Arial"/>
                <a:cs typeface="Arial"/>
              </a:rPr>
              <a:t>formoterol</a:t>
            </a:r>
            <a:endParaRPr sz="1050">
              <a:latin typeface="Arial"/>
              <a:cs typeface="Arial"/>
            </a:endParaRPr>
          </a:p>
        </p:txBody>
      </p:sp>
      <p:sp>
        <p:nvSpPr>
          <p:cNvPr id="45" name="object 15">
            <a:extLst>
              <a:ext uri="{FF2B5EF4-FFF2-40B4-BE49-F238E27FC236}">
                <a16:creationId xmlns="" xmlns:a16="http://schemas.microsoft.com/office/drawing/2014/main" id="{BB6C82FF-B0B1-BB95-21EB-FC4AF0A397D4}"/>
              </a:ext>
            </a:extLst>
          </p:cNvPr>
          <p:cNvSpPr txBox="1"/>
          <p:nvPr/>
        </p:nvSpPr>
        <p:spPr>
          <a:xfrm>
            <a:off x="7961425" y="2750883"/>
            <a:ext cx="90678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4</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Medium</a:t>
            </a:r>
            <a:r>
              <a:rPr sz="1050" spc="35" dirty="0">
                <a:solidFill>
                  <a:srgbClr val="414042"/>
                </a:solidFill>
                <a:latin typeface="Arial"/>
                <a:cs typeface="Arial"/>
              </a:rPr>
              <a:t> </a:t>
            </a:r>
            <a:r>
              <a:rPr sz="1050" spc="-20" dirty="0">
                <a:solidFill>
                  <a:srgbClr val="414042"/>
                </a:solidFill>
                <a:latin typeface="Arial"/>
                <a:cs typeface="Arial"/>
              </a:rPr>
              <a:t>dose </a:t>
            </a:r>
            <a:r>
              <a:rPr sz="1050" spc="-10" dirty="0">
                <a:solidFill>
                  <a:srgbClr val="414042"/>
                </a:solidFill>
                <a:latin typeface="Arial"/>
                <a:cs typeface="Arial"/>
              </a:rPr>
              <a:t>maintenance </a:t>
            </a:r>
            <a:r>
              <a:rPr sz="1050" dirty="0">
                <a:solidFill>
                  <a:srgbClr val="414042"/>
                </a:solidFill>
                <a:latin typeface="Arial"/>
                <a:cs typeface="Arial"/>
              </a:rPr>
              <a:t>ICS-</a:t>
            </a:r>
            <a:r>
              <a:rPr sz="1050" spc="-10" dirty="0">
                <a:solidFill>
                  <a:srgbClr val="414042"/>
                </a:solidFill>
                <a:latin typeface="Arial"/>
                <a:cs typeface="Arial"/>
              </a:rPr>
              <a:t>formoterol</a:t>
            </a:r>
            <a:endParaRPr sz="1050">
              <a:latin typeface="Arial"/>
              <a:cs typeface="Arial"/>
            </a:endParaRPr>
          </a:p>
        </p:txBody>
      </p:sp>
      <p:sp>
        <p:nvSpPr>
          <p:cNvPr id="46" name="object 16">
            <a:extLst>
              <a:ext uri="{FF2B5EF4-FFF2-40B4-BE49-F238E27FC236}">
                <a16:creationId xmlns="" xmlns:a16="http://schemas.microsoft.com/office/drawing/2014/main" id="{0FF3BC17-1116-75BB-4130-014C1826F7A9}"/>
              </a:ext>
            </a:extLst>
          </p:cNvPr>
          <p:cNvSpPr txBox="1"/>
          <p:nvPr/>
        </p:nvSpPr>
        <p:spPr>
          <a:xfrm>
            <a:off x="9541840" y="2543730"/>
            <a:ext cx="1426210" cy="1271501"/>
          </a:xfrm>
          <a:prstGeom prst="rect">
            <a:avLst/>
          </a:prstGeom>
        </p:spPr>
        <p:txBody>
          <a:bodyPr vert="horz" wrap="square" lIns="0" tIns="14604" rIns="0" bIns="0" rtlCol="0">
            <a:spAutoFit/>
          </a:bodyPr>
          <a:lstStyle/>
          <a:p>
            <a:pPr marL="12700">
              <a:lnSpc>
                <a:spcPts val="1230"/>
              </a:lnSpc>
              <a:spcBef>
                <a:spcPts val="114"/>
              </a:spcBef>
            </a:pPr>
            <a:r>
              <a:rPr lang="en-AU" sz="1050" dirty="0">
                <a:solidFill>
                  <a:srgbClr val="414042"/>
                </a:solidFill>
                <a:latin typeface="Arial Black"/>
                <a:cs typeface="Arial Black"/>
              </a:rPr>
              <a:t>STEP</a:t>
            </a:r>
            <a:r>
              <a:rPr lang="en-AU" sz="1050" spc="-20" dirty="0">
                <a:solidFill>
                  <a:srgbClr val="414042"/>
                </a:solidFill>
                <a:latin typeface="Arial Black"/>
                <a:cs typeface="Arial Black"/>
              </a:rPr>
              <a:t> </a:t>
            </a:r>
            <a:r>
              <a:rPr lang="en-AU" sz="1050" spc="-50" dirty="0">
                <a:solidFill>
                  <a:srgbClr val="414042"/>
                </a:solidFill>
                <a:latin typeface="Arial Black"/>
                <a:cs typeface="Arial Black"/>
              </a:rPr>
              <a:t>5</a:t>
            </a:r>
            <a:endParaRPr lang="en-AU" sz="1050" dirty="0">
              <a:solidFill>
                <a:srgbClr val="414042"/>
              </a:solidFill>
              <a:latin typeface="Arial"/>
              <a:cs typeface="Arial"/>
            </a:endParaRPr>
          </a:p>
          <a:p>
            <a:pPr marL="12700">
              <a:lnSpc>
                <a:spcPts val="1230"/>
              </a:lnSpc>
              <a:spcBef>
                <a:spcPts val="114"/>
              </a:spcBef>
            </a:pPr>
            <a:r>
              <a:rPr sz="1050" dirty="0">
                <a:solidFill>
                  <a:srgbClr val="414042"/>
                </a:solidFill>
                <a:latin typeface="Arial"/>
                <a:cs typeface="Arial"/>
              </a:rPr>
              <a:t>Add-on</a:t>
            </a:r>
            <a:r>
              <a:rPr sz="1050" spc="30" dirty="0">
                <a:solidFill>
                  <a:srgbClr val="414042"/>
                </a:solidFill>
                <a:latin typeface="Arial"/>
                <a:cs typeface="Arial"/>
              </a:rPr>
              <a:t> </a:t>
            </a:r>
            <a:r>
              <a:rPr sz="1050" spc="-20" dirty="0">
                <a:solidFill>
                  <a:srgbClr val="414042"/>
                </a:solidFill>
                <a:latin typeface="Arial"/>
                <a:cs typeface="Arial"/>
              </a:rPr>
              <a:t>LAMA</a:t>
            </a:r>
            <a:endParaRPr sz="1050" dirty="0">
              <a:latin typeface="Arial"/>
              <a:cs typeface="Arial"/>
            </a:endParaRPr>
          </a:p>
          <a:p>
            <a:pPr marL="12700" marR="5080">
              <a:lnSpc>
                <a:spcPts val="1200"/>
              </a:lnSpc>
              <a:spcBef>
                <a:spcPts val="60"/>
              </a:spcBef>
            </a:pPr>
            <a:r>
              <a:rPr sz="1050" dirty="0">
                <a:solidFill>
                  <a:srgbClr val="414042"/>
                </a:solidFill>
                <a:latin typeface="Arial"/>
                <a:cs typeface="Arial"/>
              </a:rPr>
              <a:t>Refer</a:t>
            </a:r>
            <a:r>
              <a:rPr sz="1050" spc="5" dirty="0">
                <a:solidFill>
                  <a:srgbClr val="414042"/>
                </a:solidFill>
                <a:latin typeface="Arial"/>
                <a:cs typeface="Arial"/>
              </a:rPr>
              <a:t> </a:t>
            </a:r>
            <a:r>
              <a:rPr sz="1050" dirty="0">
                <a:solidFill>
                  <a:srgbClr val="414042"/>
                </a:solidFill>
                <a:latin typeface="Arial"/>
                <a:cs typeface="Arial"/>
              </a:rPr>
              <a:t>for</a:t>
            </a:r>
            <a:r>
              <a:rPr sz="1050" spc="15" dirty="0">
                <a:solidFill>
                  <a:srgbClr val="414042"/>
                </a:solidFill>
                <a:latin typeface="Arial"/>
                <a:cs typeface="Arial"/>
              </a:rPr>
              <a:t> </a:t>
            </a:r>
            <a:r>
              <a:rPr sz="1050" spc="-10" dirty="0">
                <a:solidFill>
                  <a:srgbClr val="414042"/>
                </a:solidFill>
                <a:latin typeface="Arial"/>
                <a:cs typeface="Arial"/>
              </a:rPr>
              <a:t>assessment</a:t>
            </a:r>
            <a:r>
              <a:rPr sz="1050" spc="500" dirty="0">
                <a:solidFill>
                  <a:srgbClr val="414042"/>
                </a:solidFill>
                <a:latin typeface="Arial"/>
                <a:cs typeface="Arial"/>
              </a:rPr>
              <a:t> </a:t>
            </a:r>
            <a:r>
              <a:rPr sz="1050" dirty="0">
                <a:solidFill>
                  <a:srgbClr val="414042"/>
                </a:solidFill>
                <a:latin typeface="Arial"/>
                <a:cs typeface="Arial"/>
              </a:rPr>
              <a:t>of</a:t>
            </a:r>
            <a:r>
              <a:rPr sz="1050" spc="5" dirty="0">
                <a:solidFill>
                  <a:srgbClr val="414042"/>
                </a:solidFill>
                <a:latin typeface="Arial"/>
                <a:cs typeface="Arial"/>
              </a:rPr>
              <a:t> </a:t>
            </a:r>
            <a:r>
              <a:rPr sz="1050" dirty="0">
                <a:solidFill>
                  <a:srgbClr val="414042"/>
                </a:solidFill>
                <a:latin typeface="Arial"/>
                <a:cs typeface="Arial"/>
              </a:rPr>
              <a:t>phenotype.</a:t>
            </a:r>
            <a:r>
              <a:rPr sz="1050" spc="5" dirty="0">
                <a:solidFill>
                  <a:srgbClr val="414042"/>
                </a:solidFill>
                <a:latin typeface="Arial"/>
                <a:cs typeface="Arial"/>
              </a:rPr>
              <a:t> </a:t>
            </a:r>
            <a:r>
              <a:rPr sz="1050" spc="-10" dirty="0">
                <a:solidFill>
                  <a:srgbClr val="414042"/>
                </a:solidFill>
                <a:latin typeface="Arial"/>
                <a:cs typeface="Arial"/>
              </a:rPr>
              <a:t>Consider </a:t>
            </a:r>
            <a:r>
              <a:rPr sz="1050" dirty="0">
                <a:solidFill>
                  <a:srgbClr val="414042"/>
                </a:solidFill>
                <a:latin typeface="Arial"/>
                <a:cs typeface="Arial"/>
              </a:rPr>
              <a:t>high</a:t>
            </a:r>
            <a:r>
              <a:rPr sz="1050" spc="5" dirty="0">
                <a:solidFill>
                  <a:srgbClr val="414042"/>
                </a:solidFill>
                <a:latin typeface="Arial"/>
                <a:cs typeface="Arial"/>
              </a:rPr>
              <a:t> </a:t>
            </a:r>
            <a:r>
              <a:rPr sz="1050" dirty="0">
                <a:solidFill>
                  <a:srgbClr val="414042"/>
                </a:solidFill>
                <a:latin typeface="Arial"/>
                <a:cs typeface="Arial"/>
              </a:rPr>
              <a:t>dose</a:t>
            </a:r>
            <a:r>
              <a:rPr sz="1050" spc="5" dirty="0">
                <a:solidFill>
                  <a:srgbClr val="414042"/>
                </a:solidFill>
                <a:latin typeface="Arial"/>
                <a:cs typeface="Arial"/>
              </a:rPr>
              <a:t> </a:t>
            </a:r>
            <a:r>
              <a:rPr sz="1050" spc="-10" dirty="0">
                <a:solidFill>
                  <a:srgbClr val="414042"/>
                </a:solidFill>
                <a:latin typeface="Arial"/>
                <a:cs typeface="Arial"/>
              </a:rPr>
              <a:t>maintenance </a:t>
            </a:r>
            <a:r>
              <a:rPr sz="1050" dirty="0">
                <a:solidFill>
                  <a:srgbClr val="414042"/>
                </a:solidFill>
                <a:latin typeface="Arial"/>
                <a:cs typeface="Arial"/>
              </a:rPr>
              <a:t>ICS-</a:t>
            </a:r>
            <a:r>
              <a:rPr sz="1050" spc="-10" dirty="0">
                <a:solidFill>
                  <a:srgbClr val="414042"/>
                </a:solidFill>
                <a:latin typeface="Arial"/>
                <a:cs typeface="Arial"/>
              </a:rPr>
              <a:t>formoterol,</a:t>
            </a:r>
            <a:endParaRPr sz="1050" dirty="0">
              <a:latin typeface="Arial"/>
              <a:cs typeface="Arial"/>
            </a:endParaRPr>
          </a:p>
          <a:p>
            <a:pPr marL="12700" marR="51435">
              <a:lnSpc>
                <a:spcPts val="1200"/>
              </a:lnSpc>
            </a:pPr>
            <a:r>
              <a:rPr sz="1050" dirty="0">
                <a:solidFill>
                  <a:srgbClr val="414042"/>
                </a:solidFill>
                <a:latin typeface="Arial"/>
                <a:cs typeface="Arial"/>
              </a:rPr>
              <a:t>±</a:t>
            </a:r>
            <a:r>
              <a:rPr sz="1050" spc="55" dirty="0">
                <a:solidFill>
                  <a:srgbClr val="414042"/>
                </a:solidFill>
                <a:latin typeface="Arial"/>
                <a:cs typeface="Arial"/>
              </a:rPr>
              <a:t> </a:t>
            </a:r>
            <a:r>
              <a:rPr sz="1050" spc="-10" dirty="0">
                <a:solidFill>
                  <a:srgbClr val="414042"/>
                </a:solidFill>
                <a:latin typeface="Arial"/>
                <a:cs typeface="Arial"/>
              </a:rPr>
              <a:t>anti-</a:t>
            </a:r>
            <a:r>
              <a:rPr sz="1050" dirty="0">
                <a:solidFill>
                  <a:srgbClr val="414042"/>
                </a:solidFill>
                <a:latin typeface="Arial"/>
                <a:cs typeface="Arial"/>
              </a:rPr>
              <a:t>IgE,</a:t>
            </a:r>
            <a:r>
              <a:rPr sz="1050" spc="50" dirty="0">
                <a:solidFill>
                  <a:srgbClr val="414042"/>
                </a:solidFill>
                <a:latin typeface="Arial"/>
                <a:cs typeface="Arial"/>
              </a:rPr>
              <a:t> </a:t>
            </a:r>
            <a:r>
              <a:rPr sz="1050" spc="-10" dirty="0">
                <a:solidFill>
                  <a:srgbClr val="414042"/>
                </a:solidFill>
                <a:latin typeface="Arial"/>
                <a:cs typeface="Arial"/>
              </a:rPr>
              <a:t>anti-IL5/5R, anti-</a:t>
            </a:r>
            <a:r>
              <a:rPr sz="1050" dirty="0">
                <a:solidFill>
                  <a:srgbClr val="414042"/>
                </a:solidFill>
                <a:latin typeface="Arial"/>
                <a:cs typeface="Arial"/>
              </a:rPr>
              <a:t>IL4R,</a:t>
            </a:r>
            <a:r>
              <a:rPr sz="1050" spc="95" dirty="0">
                <a:solidFill>
                  <a:srgbClr val="414042"/>
                </a:solidFill>
                <a:latin typeface="Arial"/>
                <a:cs typeface="Arial"/>
              </a:rPr>
              <a:t> </a:t>
            </a:r>
            <a:r>
              <a:rPr sz="1050" spc="-10" dirty="0">
                <a:solidFill>
                  <a:srgbClr val="414042"/>
                </a:solidFill>
                <a:latin typeface="Arial"/>
                <a:cs typeface="Arial"/>
              </a:rPr>
              <a:t>anti-</a:t>
            </a:r>
            <a:r>
              <a:rPr sz="1050" spc="-20" dirty="0">
                <a:solidFill>
                  <a:srgbClr val="414042"/>
                </a:solidFill>
                <a:latin typeface="Arial"/>
                <a:cs typeface="Arial"/>
              </a:rPr>
              <a:t>TSLP</a:t>
            </a:r>
            <a:endParaRPr sz="1050" dirty="0">
              <a:latin typeface="Arial"/>
              <a:cs typeface="Arial"/>
            </a:endParaRPr>
          </a:p>
        </p:txBody>
      </p:sp>
      <p:sp>
        <p:nvSpPr>
          <p:cNvPr id="47" name="object 17">
            <a:extLst>
              <a:ext uri="{FF2B5EF4-FFF2-40B4-BE49-F238E27FC236}">
                <a16:creationId xmlns="" xmlns:a16="http://schemas.microsoft.com/office/drawing/2014/main" id="{B4DDF106-9DFC-1965-EA1D-3545D9D4FEC6}"/>
              </a:ext>
            </a:extLst>
          </p:cNvPr>
          <p:cNvSpPr txBox="1"/>
          <p:nvPr/>
        </p:nvSpPr>
        <p:spPr>
          <a:xfrm>
            <a:off x="6879488" y="1816961"/>
            <a:ext cx="3280410" cy="716863"/>
          </a:xfrm>
          <a:prstGeom prst="rect">
            <a:avLst/>
          </a:prstGeom>
        </p:spPr>
        <p:txBody>
          <a:bodyPr vert="horz" wrap="square" lIns="0" tIns="36830" rIns="0" bIns="0" rtlCol="0">
            <a:spAutoFit/>
          </a:bodyPr>
          <a:lstStyle/>
          <a:p>
            <a:pPr marL="12700" marR="1363980">
              <a:lnSpc>
                <a:spcPts val="960"/>
              </a:lnSpc>
              <a:spcBef>
                <a:spcPts val="290"/>
              </a:spcBef>
            </a:pPr>
            <a:r>
              <a:rPr sz="950" i="1" dirty="0">
                <a:solidFill>
                  <a:srgbClr val="231F20"/>
                </a:solidFill>
                <a:latin typeface="Arial"/>
                <a:cs typeface="Arial"/>
              </a:rPr>
              <a:t>Treatment</a:t>
            </a:r>
            <a:r>
              <a:rPr sz="950" i="1" spc="5" dirty="0">
                <a:solidFill>
                  <a:srgbClr val="231F20"/>
                </a:solidFill>
                <a:latin typeface="Arial"/>
                <a:cs typeface="Arial"/>
              </a:rPr>
              <a:t> </a:t>
            </a:r>
            <a:r>
              <a:rPr sz="950" i="1" dirty="0">
                <a:solidFill>
                  <a:srgbClr val="231F20"/>
                </a:solidFill>
                <a:latin typeface="Arial"/>
                <a:cs typeface="Arial"/>
              </a:rPr>
              <a:t>of</a:t>
            </a:r>
            <a:r>
              <a:rPr sz="950" i="1" spc="5" dirty="0">
                <a:solidFill>
                  <a:srgbClr val="231F20"/>
                </a:solidFill>
                <a:latin typeface="Arial"/>
                <a:cs typeface="Arial"/>
              </a:rPr>
              <a:t> </a:t>
            </a:r>
            <a:r>
              <a:rPr sz="950" i="1" dirty="0">
                <a:solidFill>
                  <a:srgbClr val="231F20"/>
                </a:solidFill>
                <a:latin typeface="Arial"/>
                <a:cs typeface="Arial"/>
              </a:rPr>
              <a:t>modifiable</a:t>
            </a:r>
            <a:r>
              <a:rPr sz="950" i="1" spc="10" dirty="0">
                <a:solidFill>
                  <a:srgbClr val="231F20"/>
                </a:solidFill>
                <a:latin typeface="Arial"/>
                <a:cs typeface="Arial"/>
              </a:rPr>
              <a:t> </a:t>
            </a:r>
            <a:r>
              <a:rPr sz="950" i="1" dirty="0">
                <a:solidFill>
                  <a:srgbClr val="231F20"/>
                </a:solidFill>
                <a:latin typeface="Arial"/>
                <a:cs typeface="Arial"/>
              </a:rPr>
              <a:t>risk</a:t>
            </a:r>
            <a:r>
              <a:rPr sz="950" i="1" spc="5" dirty="0">
                <a:solidFill>
                  <a:srgbClr val="231F20"/>
                </a:solidFill>
                <a:latin typeface="Arial"/>
                <a:cs typeface="Arial"/>
              </a:rPr>
              <a:t> </a:t>
            </a:r>
            <a:r>
              <a:rPr sz="950" i="1" spc="-10" dirty="0">
                <a:solidFill>
                  <a:srgbClr val="231F20"/>
                </a:solidFill>
                <a:latin typeface="Arial"/>
                <a:cs typeface="Arial"/>
              </a:rPr>
              <a:t>factors </a:t>
            </a:r>
            <a:r>
              <a:rPr sz="950" i="1" dirty="0">
                <a:solidFill>
                  <a:srgbClr val="231F20"/>
                </a:solidFill>
                <a:latin typeface="Arial"/>
                <a:cs typeface="Arial"/>
              </a:rPr>
              <a:t>and</a:t>
            </a:r>
            <a:r>
              <a:rPr sz="950" i="1" spc="5" dirty="0">
                <a:solidFill>
                  <a:srgbClr val="231F20"/>
                </a:solidFill>
                <a:latin typeface="Arial"/>
                <a:cs typeface="Arial"/>
              </a:rPr>
              <a:t> </a:t>
            </a:r>
            <a:r>
              <a:rPr sz="950" i="1" spc="-10" dirty="0">
                <a:solidFill>
                  <a:srgbClr val="231F20"/>
                </a:solidFill>
                <a:latin typeface="Arial"/>
                <a:cs typeface="Arial"/>
              </a:rPr>
              <a:t>comorbidities</a:t>
            </a:r>
            <a:endParaRPr sz="950" dirty="0">
              <a:latin typeface="Arial"/>
              <a:cs typeface="Arial"/>
            </a:endParaRPr>
          </a:p>
          <a:p>
            <a:pPr marL="12700">
              <a:lnSpc>
                <a:spcPts val="1110"/>
              </a:lnSpc>
            </a:pPr>
            <a:r>
              <a:rPr sz="950" i="1" dirty="0">
                <a:solidFill>
                  <a:srgbClr val="231F20"/>
                </a:solidFill>
                <a:latin typeface="Arial"/>
                <a:cs typeface="Arial"/>
              </a:rPr>
              <a:t>Non-pharmacological</a:t>
            </a:r>
            <a:r>
              <a:rPr sz="950" i="1" spc="-5" dirty="0">
                <a:solidFill>
                  <a:srgbClr val="231F20"/>
                </a:solidFill>
                <a:latin typeface="Arial"/>
                <a:cs typeface="Arial"/>
              </a:rPr>
              <a:t> </a:t>
            </a:r>
            <a:r>
              <a:rPr sz="950" i="1" spc="-10" dirty="0">
                <a:solidFill>
                  <a:srgbClr val="231F20"/>
                </a:solidFill>
                <a:latin typeface="Arial"/>
                <a:cs typeface="Arial"/>
              </a:rPr>
              <a:t>strategies</a:t>
            </a:r>
            <a:endParaRPr sz="950" dirty="0">
              <a:latin typeface="Arial"/>
              <a:cs typeface="Arial"/>
            </a:endParaRPr>
          </a:p>
          <a:p>
            <a:pPr marL="12700" marR="372745">
              <a:lnSpc>
                <a:spcPts val="1120"/>
              </a:lnSpc>
              <a:spcBef>
                <a:spcPts val="45"/>
              </a:spcBef>
            </a:pPr>
            <a:r>
              <a:rPr sz="950" i="1" dirty="0">
                <a:solidFill>
                  <a:srgbClr val="231F20"/>
                </a:solidFill>
                <a:latin typeface="Arial"/>
                <a:cs typeface="Arial"/>
              </a:rPr>
              <a:t>Asthma</a:t>
            </a:r>
            <a:r>
              <a:rPr sz="950" i="1" spc="25" dirty="0">
                <a:solidFill>
                  <a:srgbClr val="231F20"/>
                </a:solidFill>
                <a:latin typeface="Arial"/>
                <a:cs typeface="Arial"/>
              </a:rPr>
              <a:t> </a:t>
            </a:r>
            <a:r>
              <a:rPr sz="950" i="1" dirty="0">
                <a:solidFill>
                  <a:srgbClr val="231F20"/>
                </a:solidFill>
                <a:latin typeface="Arial"/>
                <a:cs typeface="Arial"/>
              </a:rPr>
              <a:t>medications</a:t>
            </a:r>
            <a:r>
              <a:rPr sz="950" i="1" spc="30" dirty="0">
                <a:solidFill>
                  <a:srgbClr val="231F20"/>
                </a:solidFill>
                <a:latin typeface="Arial"/>
                <a:cs typeface="Arial"/>
              </a:rPr>
              <a:t> </a:t>
            </a:r>
            <a:r>
              <a:rPr sz="950" i="1" dirty="0">
                <a:solidFill>
                  <a:srgbClr val="231F20"/>
                </a:solidFill>
                <a:latin typeface="Arial"/>
                <a:cs typeface="Arial"/>
              </a:rPr>
              <a:t>(adjust</a:t>
            </a:r>
            <a:r>
              <a:rPr sz="950" i="1" spc="30" dirty="0">
                <a:solidFill>
                  <a:srgbClr val="231F20"/>
                </a:solidFill>
                <a:latin typeface="Arial"/>
                <a:cs typeface="Arial"/>
              </a:rPr>
              <a:t> </a:t>
            </a:r>
            <a:r>
              <a:rPr sz="950" i="1" dirty="0">
                <a:solidFill>
                  <a:srgbClr val="231F20"/>
                </a:solidFill>
                <a:latin typeface="Arial"/>
                <a:cs typeface="Arial"/>
              </a:rPr>
              <a:t>down/up/between</a:t>
            </a:r>
            <a:r>
              <a:rPr sz="950" i="1" spc="30" dirty="0">
                <a:solidFill>
                  <a:srgbClr val="231F20"/>
                </a:solidFill>
                <a:latin typeface="Arial"/>
                <a:cs typeface="Arial"/>
              </a:rPr>
              <a:t> </a:t>
            </a:r>
            <a:r>
              <a:rPr sz="950" i="1" spc="-10" dirty="0">
                <a:solidFill>
                  <a:srgbClr val="231F20"/>
                </a:solidFill>
                <a:latin typeface="Arial"/>
                <a:cs typeface="Arial"/>
              </a:rPr>
              <a:t>tracks) </a:t>
            </a:r>
            <a:r>
              <a:rPr sz="950" i="1" dirty="0">
                <a:solidFill>
                  <a:srgbClr val="231F20"/>
                </a:solidFill>
                <a:latin typeface="Arial"/>
                <a:cs typeface="Arial"/>
              </a:rPr>
              <a:t>Education</a:t>
            </a:r>
            <a:r>
              <a:rPr sz="950" i="1" spc="20" dirty="0">
                <a:solidFill>
                  <a:srgbClr val="231F20"/>
                </a:solidFill>
                <a:latin typeface="Arial"/>
                <a:cs typeface="Arial"/>
              </a:rPr>
              <a:t> </a:t>
            </a:r>
            <a:r>
              <a:rPr sz="950" i="1" dirty="0">
                <a:solidFill>
                  <a:srgbClr val="231F20"/>
                </a:solidFill>
                <a:latin typeface="Arial"/>
                <a:cs typeface="Arial"/>
              </a:rPr>
              <a:t>&amp;</a:t>
            </a:r>
            <a:r>
              <a:rPr sz="950" i="1" spc="25" dirty="0">
                <a:solidFill>
                  <a:srgbClr val="231F20"/>
                </a:solidFill>
                <a:latin typeface="Arial"/>
                <a:cs typeface="Arial"/>
              </a:rPr>
              <a:t> </a:t>
            </a:r>
            <a:r>
              <a:rPr sz="950" i="1" dirty="0">
                <a:solidFill>
                  <a:srgbClr val="231F20"/>
                </a:solidFill>
                <a:latin typeface="Arial"/>
                <a:cs typeface="Arial"/>
              </a:rPr>
              <a:t>skills</a:t>
            </a:r>
            <a:r>
              <a:rPr sz="950" i="1" spc="20" dirty="0">
                <a:solidFill>
                  <a:srgbClr val="231F20"/>
                </a:solidFill>
                <a:latin typeface="Arial"/>
                <a:cs typeface="Arial"/>
              </a:rPr>
              <a:t> </a:t>
            </a:r>
            <a:r>
              <a:rPr sz="950" i="1" spc="-10" dirty="0">
                <a:solidFill>
                  <a:srgbClr val="231F20"/>
                </a:solidFill>
                <a:latin typeface="Arial"/>
                <a:cs typeface="Arial"/>
              </a:rPr>
              <a:t>training</a:t>
            </a:r>
            <a:endParaRPr sz="950" dirty="0">
              <a:latin typeface="Arial"/>
              <a:cs typeface="Arial"/>
            </a:endParaRPr>
          </a:p>
        </p:txBody>
      </p:sp>
      <p:sp>
        <p:nvSpPr>
          <p:cNvPr id="48" name="object 18">
            <a:extLst>
              <a:ext uri="{FF2B5EF4-FFF2-40B4-BE49-F238E27FC236}">
                <a16:creationId xmlns="" xmlns:a16="http://schemas.microsoft.com/office/drawing/2014/main" id="{9846B779-F90F-6F89-1BE2-0B3B3AFF7193}"/>
              </a:ext>
            </a:extLst>
          </p:cNvPr>
          <p:cNvSpPr txBox="1">
            <a:spLocks/>
          </p:cNvSpPr>
          <p:nvPr/>
        </p:nvSpPr>
        <p:spPr>
          <a:xfrm>
            <a:off x="587358" y="398761"/>
            <a:ext cx="2263775" cy="530273"/>
          </a:xfrm>
          <a:prstGeom prst="rect">
            <a:avLst/>
          </a:prstGeom>
        </p:spPr>
        <p:txBody>
          <a:bodyPr vert="horz" wrap="square" lIns="0" tIns="4254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5080" algn="l">
              <a:lnSpc>
                <a:spcPts val="1870"/>
              </a:lnSpc>
              <a:spcBef>
                <a:spcPts val="335"/>
              </a:spcBef>
            </a:pPr>
            <a:r>
              <a:rPr lang="en-AU" sz="1700" b="1" dirty="0">
                <a:latin typeface="Arial" panose="020B0604020202020204" pitchFamily="34" charset="0"/>
                <a:cs typeface="Arial" panose="020B0604020202020204" pitchFamily="34" charset="0"/>
              </a:rPr>
              <a:t>Adults</a:t>
            </a:r>
            <a:r>
              <a:rPr lang="en-AU" sz="1700" b="1" spc="25" dirty="0">
                <a:latin typeface="Arial" panose="020B0604020202020204" pitchFamily="34" charset="0"/>
                <a:cs typeface="Arial" panose="020B0604020202020204" pitchFamily="34" charset="0"/>
              </a:rPr>
              <a:t> </a:t>
            </a:r>
            <a:r>
              <a:rPr lang="en-AU" sz="1700" b="1" dirty="0">
                <a:latin typeface="Arial" panose="020B0604020202020204" pitchFamily="34" charset="0"/>
                <a:cs typeface="Arial" panose="020B0604020202020204" pitchFamily="34" charset="0"/>
              </a:rPr>
              <a:t>&amp;</a:t>
            </a:r>
            <a:r>
              <a:rPr lang="en-AU" sz="1700" b="1" spc="25" dirty="0">
                <a:latin typeface="Arial" panose="020B0604020202020204" pitchFamily="34" charset="0"/>
                <a:cs typeface="Arial" panose="020B0604020202020204" pitchFamily="34" charset="0"/>
              </a:rPr>
              <a:t> </a:t>
            </a:r>
            <a:r>
              <a:rPr lang="en-AU" sz="1700" b="1" spc="-10" dirty="0">
                <a:latin typeface="Arial" panose="020B0604020202020204" pitchFamily="34" charset="0"/>
                <a:cs typeface="Arial" panose="020B0604020202020204" pitchFamily="34" charset="0"/>
              </a:rPr>
              <a:t>adolescents </a:t>
            </a:r>
            <a:r>
              <a:rPr lang="en-AU" sz="1700" b="1" dirty="0">
                <a:latin typeface="Arial" panose="020B0604020202020204" pitchFamily="34" charset="0"/>
                <a:cs typeface="Arial" panose="020B0604020202020204" pitchFamily="34" charset="0"/>
              </a:rPr>
              <a:t>12+</a:t>
            </a:r>
            <a:r>
              <a:rPr lang="en-AU" sz="1700" b="1" spc="20" dirty="0">
                <a:latin typeface="Arial" panose="020B0604020202020204" pitchFamily="34" charset="0"/>
                <a:cs typeface="Arial" panose="020B0604020202020204" pitchFamily="34" charset="0"/>
              </a:rPr>
              <a:t> </a:t>
            </a:r>
            <a:r>
              <a:rPr lang="en-AU" sz="1700" b="1" spc="-10" dirty="0">
                <a:latin typeface="Arial" panose="020B0604020202020204" pitchFamily="34" charset="0"/>
                <a:cs typeface="Arial" panose="020B0604020202020204" pitchFamily="34" charset="0"/>
              </a:rPr>
              <a:t>years</a:t>
            </a:r>
          </a:p>
        </p:txBody>
      </p:sp>
      <p:sp>
        <p:nvSpPr>
          <p:cNvPr id="49" name="object 19">
            <a:extLst>
              <a:ext uri="{FF2B5EF4-FFF2-40B4-BE49-F238E27FC236}">
                <a16:creationId xmlns="" xmlns:a16="http://schemas.microsoft.com/office/drawing/2014/main" id="{4CDD659C-1E67-D08B-320C-2912F71E210C}"/>
              </a:ext>
            </a:extLst>
          </p:cNvPr>
          <p:cNvSpPr txBox="1"/>
          <p:nvPr/>
        </p:nvSpPr>
        <p:spPr>
          <a:xfrm>
            <a:off x="587358" y="985720"/>
            <a:ext cx="2524125" cy="574675"/>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1F20"/>
                </a:solidFill>
                <a:latin typeface="Arial"/>
                <a:cs typeface="Arial"/>
              </a:rPr>
              <a:t>Personalized</a:t>
            </a:r>
            <a:r>
              <a:rPr sz="1200" b="1" spc="-15" dirty="0">
                <a:solidFill>
                  <a:srgbClr val="231F20"/>
                </a:solidFill>
                <a:latin typeface="Arial"/>
                <a:cs typeface="Arial"/>
              </a:rPr>
              <a:t> </a:t>
            </a:r>
            <a:r>
              <a:rPr sz="1200" b="1" dirty="0">
                <a:solidFill>
                  <a:srgbClr val="231F20"/>
                </a:solidFill>
                <a:latin typeface="Arial"/>
                <a:cs typeface="Arial"/>
              </a:rPr>
              <a:t>asthma</a:t>
            </a:r>
            <a:r>
              <a:rPr sz="1200" b="1" spc="-15" dirty="0">
                <a:solidFill>
                  <a:srgbClr val="231F20"/>
                </a:solidFill>
                <a:latin typeface="Arial"/>
                <a:cs typeface="Arial"/>
              </a:rPr>
              <a:t> </a:t>
            </a:r>
            <a:r>
              <a:rPr sz="1200" b="1" spc="-10" dirty="0">
                <a:solidFill>
                  <a:srgbClr val="231F20"/>
                </a:solidFill>
                <a:latin typeface="Arial"/>
                <a:cs typeface="Arial"/>
              </a:rPr>
              <a:t>management</a:t>
            </a:r>
            <a:endParaRPr sz="1200" dirty="0">
              <a:latin typeface="Arial"/>
              <a:cs typeface="Arial"/>
            </a:endParaRPr>
          </a:p>
          <a:p>
            <a:pPr marL="12700">
              <a:lnSpc>
                <a:spcPct val="100000"/>
              </a:lnSpc>
            </a:pPr>
            <a:r>
              <a:rPr sz="1200" dirty="0">
                <a:solidFill>
                  <a:srgbClr val="414042"/>
                </a:solidFill>
                <a:latin typeface="Arial"/>
                <a:cs typeface="Arial"/>
              </a:rPr>
              <a:t>Assess,</a:t>
            </a:r>
            <a:r>
              <a:rPr sz="1200" spc="-70" dirty="0">
                <a:solidFill>
                  <a:srgbClr val="414042"/>
                </a:solidFill>
                <a:latin typeface="Arial"/>
                <a:cs typeface="Arial"/>
              </a:rPr>
              <a:t> </a:t>
            </a:r>
            <a:r>
              <a:rPr sz="1200" dirty="0">
                <a:solidFill>
                  <a:srgbClr val="414042"/>
                </a:solidFill>
                <a:latin typeface="Arial"/>
                <a:cs typeface="Arial"/>
              </a:rPr>
              <a:t>Adjust, </a:t>
            </a:r>
            <a:r>
              <a:rPr sz="1200" spc="-10" dirty="0">
                <a:solidFill>
                  <a:srgbClr val="414042"/>
                </a:solidFill>
                <a:latin typeface="Arial"/>
                <a:cs typeface="Arial"/>
              </a:rPr>
              <a:t>Review</a:t>
            </a:r>
            <a:endParaRPr sz="1200" dirty="0">
              <a:latin typeface="Arial"/>
              <a:cs typeface="Arial"/>
            </a:endParaRPr>
          </a:p>
          <a:p>
            <a:pPr marL="12700">
              <a:lnSpc>
                <a:spcPct val="100000"/>
              </a:lnSpc>
            </a:pPr>
            <a:r>
              <a:rPr sz="1200" dirty="0">
                <a:solidFill>
                  <a:srgbClr val="414042"/>
                </a:solidFill>
                <a:latin typeface="Arial"/>
                <a:cs typeface="Arial"/>
              </a:rPr>
              <a:t>for</a:t>
            </a:r>
            <a:r>
              <a:rPr sz="1200" spc="-30" dirty="0">
                <a:solidFill>
                  <a:srgbClr val="414042"/>
                </a:solidFill>
                <a:latin typeface="Arial"/>
                <a:cs typeface="Arial"/>
              </a:rPr>
              <a:t> </a:t>
            </a:r>
            <a:r>
              <a:rPr sz="1200" dirty="0">
                <a:solidFill>
                  <a:srgbClr val="414042"/>
                </a:solidFill>
                <a:latin typeface="Arial"/>
                <a:cs typeface="Arial"/>
              </a:rPr>
              <a:t>individual</a:t>
            </a:r>
            <a:r>
              <a:rPr sz="1200" spc="-30" dirty="0">
                <a:solidFill>
                  <a:srgbClr val="414042"/>
                </a:solidFill>
                <a:latin typeface="Arial"/>
                <a:cs typeface="Arial"/>
              </a:rPr>
              <a:t> </a:t>
            </a:r>
            <a:r>
              <a:rPr sz="1200" dirty="0">
                <a:solidFill>
                  <a:srgbClr val="414042"/>
                </a:solidFill>
                <a:latin typeface="Arial"/>
                <a:cs typeface="Arial"/>
              </a:rPr>
              <a:t>patient</a:t>
            </a:r>
            <a:r>
              <a:rPr sz="1200" spc="-25" dirty="0">
                <a:solidFill>
                  <a:srgbClr val="414042"/>
                </a:solidFill>
                <a:latin typeface="Arial"/>
                <a:cs typeface="Arial"/>
              </a:rPr>
              <a:t> </a:t>
            </a:r>
            <a:r>
              <a:rPr sz="1200" spc="-10" dirty="0">
                <a:solidFill>
                  <a:srgbClr val="414042"/>
                </a:solidFill>
                <a:latin typeface="Arial"/>
                <a:cs typeface="Arial"/>
              </a:rPr>
              <a:t>needs</a:t>
            </a:r>
            <a:endParaRPr sz="1200" dirty="0">
              <a:latin typeface="Arial"/>
              <a:cs typeface="Arial"/>
            </a:endParaRPr>
          </a:p>
        </p:txBody>
      </p:sp>
      <p:sp>
        <p:nvSpPr>
          <p:cNvPr id="50" name="object 20">
            <a:extLst>
              <a:ext uri="{FF2B5EF4-FFF2-40B4-BE49-F238E27FC236}">
                <a16:creationId xmlns="" xmlns:a16="http://schemas.microsoft.com/office/drawing/2014/main" id="{1FE9D53B-4587-2571-3571-8F7C649F9F1B}"/>
              </a:ext>
            </a:extLst>
          </p:cNvPr>
          <p:cNvSpPr txBox="1"/>
          <p:nvPr/>
        </p:nvSpPr>
        <p:spPr>
          <a:xfrm>
            <a:off x="4520554" y="1461939"/>
            <a:ext cx="1049020" cy="741045"/>
          </a:xfrm>
          <a:prstGeom prst="rect">
            <a:avLst/>
          </a:prstGeom>
        </p:spPr>
        <p:txBody>
          <a:bodyPr vert="horz" wrap="square" lIns="0" tIns="20955" rIns="0" bIns="0" rtlCol="0">
            <a:spAutoFit/>
          </a:bodyPr>
          <a:lstStyle/>
          <a:p>
            <a:pPr marL="12700" marR="255270">
              <a:lnSpc>
                <a:spcPts val="1120"/>
              </a:lnSpc>
              <a:spcBef>
                <a:spcPts val="165"/>
              </a:spcBef>
            </a:pPr>
            <a:r>
              <a:rPr sz="950" i="1" spc="-10" dirty="0">
                <a:solidFill>
                  <a:srgbClr val="231F20"/>
                </a:solidFill>
                <a:latin typeface="Arial"/>
                <a:cs typeface="Arial"/>
              </a:rPr>
              <a:t>Symptoms Exacerbations </a:t>
            </a:r>
            <a:r>
              <a:rPr sz="950" i="1" dirty="0">
                <a:solidFill>
                  <a:srgbClr val="231F20"/>
                </a:solidFill>
                <a:latin typeface="Arial"/>
                <a:cs typeface="Arial"/>
              </a:rPr>
              <a:t>Side-</a:t>
            </a:r>
            <a:r>
              <a:rPr sz="950" i="1" spc="-10" dirty="0">
                <a:solidFill>
                  <a:srgbClr val="231F20"/>
                </a:solidFill>
                <a:latin typeface="Arial"/>
                <a:cs typeface="Arial"/>
              </a:rPr>
              <a:t>effects </a:t>
            </a:r>
            <a:r>
              <a:rPr sz="950" i="1" dirty="0">
                <a:solidFill>
                  <a:srgbClr val="231F20"/>
                </a:solidFill>
                <a:latin typeface="Arial"/>
                <a:cs typeface="Arial"/>
              </a:rPr>
              <a:t>Lung</a:t>
            </a:r>
            <a:r>
              <a:rPr sz="950" i="1" spc="5" dirty="0">
                <a:solidFill>
                  <a:srgbClr val="231F20"/>
                </a:solidFill>
                <a:latin typeface="Arial"/>
                <a:cs typeface="Arial"/>
              </a:rPr>
              <a:t> </a:t>
            </a:r>
            <a:r>
              <a:rPr sz="950" i="1" spc="-10" dirty="0">
                <a:solidFill>
                  <a:srgbClr val="231F20"/>
                </a:solidFill>
                <a:latin typeface="Arial"/>
                <a:cs typeface="Arial"/>
              </a:rPr>
              <a:t>function</a:t>
            </a:r>
            <a:endParaRPr sz="950">
              <a:latin typeface="Arial"/>
              <a:cs typeface="Arial"/>
            </a:endParaRPr>
          </a:p>
          <a:p>
            <a:pPr marL="12700">
              <a:lnSpc>
                <a:spcPts val="1085"/>
              </a:lnSpc>
            </a:pPr>
            <a:r>
              <a:rPr sz="950" i="1" dirty="0">
                <a:solidFill>
                  <a:srgbClr val="231F20"/>
                </a:solidFill>
                <a:latin typeface="Arial"/>
                <a:cs typeface="Arial"/>
              </a:rPr>
              <a:t>Patient</a:t>
            </a:r>
            <a:r>
              <a:rPr sz="950" i="1" spc="25" dirty="0">
                <a:solidFill>
                  <a:srgbClr val="231F20"/>
                </a:solidFill>
                <a:latin typeface="Arial"/>
                <a:cs typeface="Arial"/>
              </a:rPr>
              <a:t> </a:t>
            </a:r>
            <a:r>
              <a:rPr sz="950" i="1" spc="-10" dirty="0">
                <a:solidFill>
                  <a:srgbClr val="231F20"/>
                </a:solidFill>
                <a:latin typeface="Arial"/>
                <a:cs typeface="Arial"/>
              </a:rPr>
              <a:t>satisfaction</a:t>
            </a:r>
            <a:endParaRPr sz="950">
              <a:latin typeface="Arial"/>
              <a:cs typeface="Arial"/>
            </a:endParaRPr>
          </a:p>
        </p:txBody>
      </p:sp>
      <p:sp>
        <p:nvSpPr>
          <p:cNvPr id="51" name="object 21">
            <a:extLst>
              <a:ext uri="{FF2B5EF4-FFF2-40B4-BE49-F238E27FC236}">
                <a16:creationId xmlns="" xmlns:a16="http://schemas.microsoft.com/office/drawing/2014/main" id="{FBC47B16-C2BA-6D5F-85A4-CAD43219DB80}"/>
              </a:ext>
            </a:extLst>
          </p:cNvPr>
          <p:cNvSpPr txBox="1"/>
          <p:nvPr/>
        </p:nvSpPr>
        <p:spPr>
          <a:xfrm>
            <a:off x="6879488" y="431112"/>
            <a:ext cx="2084705" cy="862965"/>
          </a:xfrm>
          <a:prstGeom prst="rect">
            <a:avLst/>
          </a:prstGeom>
        </p:spPr>
        <p:txBody>
          <a:bodyPr vert="horz" wrap="square" lIns="0" tIns="20955" rIns="0" bIns="0" rtlCol="0">
            <a:spAutoFit/>
          </a:bodyPr>
          <a:lstStyle/>
          <a:p>
            <a:pPr marL="12700" marR="5080">
              <a:lnSpc>
                <a:spcPts val="1120"/>
              </a:lnSpc>
              <a:spcBef>
                <a:spcPts val="165"/>
              </a:spcBef>
            </a:pPr>
            <a:r>
              <a:rPr sz="950" i="1" dirty="0">
                <a:solidFill>
                  <a:srgbClr val="231F20"/>
                </a:solidFill>
                <a:latin typeface="Arial"/>
                <a:cs typeface="Arial"/>
              </a:rPr>
              <a:t>Confirmation of diagnosis if </a:t>
            </a:r>
            <a:r>
              <a:rPr sz="950" i="1" spc="-10" dirty="0">
                <a:solidFill>
                  <a:srgbClr val="231F20"/>
                </a:solidFill>
                <a:latin typeface="Arial"/>
                <a:cs typeface="Arial"/>
              </a:rPr>
              <a:t>necessary </a:t>
            </a:r>
            <a:r>
              <a:rPr sz="950" i="1" dirty="0">
                <a:solidFill>
                  <a:srgbClr val="231F20"/>
                </a:solidFill>
                <a:latin typeface="Arial"/>
                <a:cs typeface="Arial"/>
              </a:rPr>
              <a:t>Symptom</a:t>
            </a:r>
            <a:r>
              <a:rPr sz="950" i="1" spc="15" dirty="0">
                <a:solidFill>
                  <a:srgbClr val="231F20"/>
                </a:solidFill>
                <a:latin typeface="Arial"/>
                <a:cs typeface="Arial"/>
              </a:rPr>
              <a:t> </a:t>
            </a:r>
            <a:r>
              <a:rPr sz="950" i="1" dirty="0">
                <a:solidFill>
                  <a:srgbClr val="231F20"/>
                </a:solidFill>
                <a:latin typeface="Arial"/>
                <a:cs typeface="Arial"/>
              </a:rPr>
              <a:t>control</a:t>
            </a:r>
            <a:r>
              <a:rPr sz="950" i="1" spc="25" dirty="0">
                <a:solidFill>
                  <a:srgbClr val="231F20"/>
                </a:solidFill>
                <a:latin typeface="Arial"/>
                <a:cs typeface="Arial"/>
              </a:rPr>
              <a:t> </a:t>
            </a:r>
            <a:r>
              <a:rPr sz="950" i="1" dirty="0">
                <a:solidFill>
                  <a:srgbClr val="231F20"/>
                </a:solidFill>
                <a:latin typeface="Arial"/>
                <a:cs typeface="Arial"/>
              </a:rPr>
              <a:t>&amp;</a:t>
            </a:r>
            <a:r>
              <a:rPr sz="950" i="1" spc="25" dirty="0">
                <a:solidFill>
                  <a:srgbClr val="231F20"/>
                </a:solidFill>
                <a:latin typeface="Arial"/>
                <a:cs typeface="Arial"/>
              </a:rPr>
              <a:t> </a:t>
            </a:r>
            <a:r>
              <a:rPr sz="950" i="1" spc="-10" dirty="0">
                <a:solidFill>
                  <a:srgbClr val="231F20"/>
                </a:solidFill>
                <a:latin typeface="Arial"/>
                <a:cs typeface="Arial"/>
              </a:rPr>
              <a:t>modifiable</a:t>
            </a:r>
            <a:endParaRPr sz="950">
              <a:latin typeface="Arial"/>
              <a:cs typeface="Arial"/>
            </a:endParaRPr>
          </a:p>
          <a:p>
            <a:pPr marL="12700">
              <a:lnSpc>
                <a:spcPts val="915"/>
              </a:lnSpc>
            </a:pPr>
            <a:r>
              <a:rPr sz="950" i="1" dirty="0">
                <a:solidFill>
                  <a:srgbClr val="231F20"/>
                </a:solidFill>
                <a:latin typeface="Arial"/>
                <a:cs typeface="Arial"/>
              </a:rPr>
              <a:t>risk</a:t>
            </a:r>
            <a:r>
              <a:rPr sz="950" i="1" spc="20" dirty="0">
                <a:solidFill>
                  <a:srgbClr val="231F20"/>
                </a:solidFill>
                <a:latin typeface="Arial"/>
                <a:cs typeface="Arial"/>
              </a:rPr>
              <a:t> </a:t>
            </a:r>
            <a:r>
              <a:rPr sz="950" i="1" dirty="0">
                <a:solidFill>
                  <a:srgbClr val="231F20"/>
                </a:solidFill>
                <a:latin typeface="Arial"/>
                <a:cs typeface="Arial"/>
              </a:rPr>
              <a:t>factors</a:t>
            </a:r>
            <a:r>
              <a:rPr sz="950" i="1" spc="25" dirty="0">
                <a:solidFill>
                  <a:srgbClr val="231F20"/>
                </a:solidFill>
                <a:latin typeface="Arial"/>
                <a:cs typeface="Arial"/>
              </a:rPr>
              <a:t> </a:t>
            </a:r>
            <a:r>
              <a:rPr sz="950" i="1" dirty="0">
                <a:solidFill>
                  <a:srgbClr val="231F20"/>
                </a:solidFill>
                <a:latin typeface="Arial"/>
                <a:cs typeface="Arial"/>
              </a:rPr>
              <a:t>(see</a:t>
            </a:r>
            <a:r>
              <a:rPr sz="950" i="1" spc="25" dirty="0">
                <a:solidFill>
                  <a:srgbClr val="231F20"/>
                </a:solidFill>
                <a:latin typeface="Arial"/>
                <a:cs typeface="Arial"/>
              </a:rPr>
              <a:t> </a:t>
            </a:r>
            <a:r>
              <a:rPr sz="950" i="1" dirty="0">
                <a:solidFill>
                  <a:srgbClr val="231F20"/>
                </a:solidFill>
                <a:latin typeface="Arial"/>
                <a:cs typeface="Arial"/>
              </a:rPr>
              <a:t>Box</a:t>
            </a:r>
            <a:r>
              <a:rPr sz="950" i="1" spc="25" dirty="0">
                <a:solidFill>
                  <a:srgbClr val="231F20"/>
                </a:solidFill>
                <a:latin typeface="Arial"/>
                <a:cs typeface="Arial"/>
              </a:rPr>
              <a:t> </a:t>
            </a:r>
            <a:r>
              <a:rPr sz="950" i="1" spc="-10" dirty="0">
                <a:solidFill>
                  <a:srgbClr val="231F20"/>
                </a:solidFill>
                <a:latin typeface="Arial"/>
                <a:cs typeface="Arial"/>
              </a:rPr>
              <a:t>2-</a:t>
            </a:r>
            <a:r>
              <a:rPr sz="950" i="1" spc="-25" dirty="0">
                <a:solidFill>
                  <a:srgbClr val="231F20"/>
                </a:solidFill>
                <a:latin typeface="Arial"/>
                <a:cs typeface="Arial"/>
              </a:rPr>
              <a:t>2B)</a:t>
            </a:r>
            <a:endParaRPr sz="950">
              <a:latin typeface="Arial"/>
              <a:cs typeface="Arial"/>
            </a:endParaRPr>
          </a:p>
          <a:p>
            <a:pPr marL="12700">
              <a:lnSpc>
                <a:spcPts val="1120"/>
              </a:lnSpc>
            </a:pPr>
            <a:r>
              <a:rPr sz="950" i="1" spc="-10" dirty="0">
                <a:solidFill>
                  <a:srgbClr val="231F20"/>
                </a:solidFill>
                <a:latin typeface="Arial"/>
                <a:cs typeface="Arial"/>
              </a:rPr>
              <a:t>Comorbidities</a:t>
            </a:r>
            <a:endParaRPr sz="950">
              <a:latin typeface="Arial"/>
              <a:cs typeface="Arial"/>
            </a:endParaRPr>
          </a:p>
          <a:p>
            <a:pPr marL="12700" marR="402590">
              <a:lnSpc>
                <a:spcPts val="1120"/>
              </a:lnSpc>
              <a:spcBef>
                <a:spcPts val="40"/>
              </a:spcBef>
            </a:pPr>
            <a:r>
              <a:rPr sz="950" i="1" dirty="0">
                <a:solidFill>
                  <a:srgbClr val="231F20"/>
                </a:solidFill>
                <a:latin typeface="Arial"/>
                <a:cs typeface="Arial"/>
              </a:rPr>
              <a:t>Inhaler</a:t>
            </a:r>
            <a:r>
              <a:rPr sz="950" i="1" spc="25" dirty="0">
                <a:solidFill>
                  <a:srgbClr val="231F20"/>
                </a:solidFill>
                <a:latin typeface="Arial"/>
                <a:cs typeface="Arial"/>
              </a:rPr>
              <a:t> </a:t>
            </a:r>
            <a:r>
              <a:rPr sz="950" i="1" dirty="0">
                <a:solidFill>
                  <a:srgbClr val="231F20"/>
                </a:solidFill>
                <a:latin typeface="Arial"/>
                <a:cs typeface="Arial"/>
              </a:rPr>
              <a:t>technique</a:t>
            </a:r>
            <a:r>
              <a:rPr sz="950" i="1" spc="25" dirty="0">
                <a:solidFill>
                  <a:srgbClr val="231F20"/>
                </a:solidFill>
                <a:latin typeface="Arial"/>
                <a:cs typeface="Arial"/>
              </a:rPr>
              <a:t> </a:t>
            </a:r>
            <a:r>
              <a:rPr sz="950" i="1" dirty="0">
                <a:solidFill>
                  <a:srgbClr val="231F20"/>
                </a:solidFill>
                <a:latin typeface="Arial"/>
                <a:cs typeface="Arial"/>
              </a:rPr>
              <a:t>&amp;</a:t>
            </a:r>
            <a:r>
              <a:rPr sz="950" i="1" spc="25" dirty="0">
                <a:solidFill>
                  <a:srgbClr val="231F20"/>
                </a:solidFill>
                <a:latin typeface="Arial"/>
                <a:cs typeface="Arial"/>
              </a:rPr>
              <a:t> </a:t>
            </a:r>
            <a:r>
              <a:rPr sz="950" i="1" spc="-10" dirty="0">
                <a:solidFill>
                  <a:srgbClr val="231F20"/>
                </a:solidFill>
                <a:latin typeface="Arial"/>
                <a:cs typeface="Arial"/>
              </a:rPr>
              <a:t>adherence </a:t>
            </a:r>
            <a:r>
              <a:rPr sz="950" i="1" dirty="0">
                <a:solidFill>
                  <a:srgbClr val="231F20"/>
                </a:solidFill>
                <a:latin typeface="Arial"/>
                <a:cs typeface="Arial"/>
              </a:rPr>
              <a:t>Patient</a:t>
            </a:r>
            <a:r>
              <a:rPr sz="950" i="1" spc="10" dirty="0">
                <a:solidFill>
                  <a:srgbClr val="231F20"/>
                </a:solidFill>
                <a:latin typeface="Arial"/>
                <a:cs typeface="Arial"/>
              </a:rPr>
              <a:t> </a:t>
            </a:r>
            <a:r>
              <a:rPr sz="950" i="1" dirty="0">
                <a:solidFill>
                  <a:srgbClr val="231F20"/>
                </a:solidFill>
                <a:latin typeface="Arial"/>
                <a:cs typeface="Arial"/>
              </a:rPr>
              <a:t>preferences</a:t>
            </a:r>
            <a:r>
              <a:rPr sz="950" i="1" spc="10" dirty="0">
                <a:solidFill>
                  <a:srgbClr val="231F20"/>
                </a:solidFill>
                <a:latin typeface="Arial"/>
                <a:cs typeface="Arial"/>
              </a:rPr>
              <a:t> </a:t>
            </a:r>
            <a:r>
              <a:rPr sz="950" i="1" dirty="0">
                <a:solidFill>
                  <a:srgbClr val="231F20"/>
                </a:solidFill>
                <a:latin typeface="Arial"/>
                <a:cs typeface="Arial"/>
              </a:rPr>
              <a:t>and</a:t>
            </a:r>
            <a:r>
              <a:rPr sz="950" i="1" spc="15" dirty="0">
                <a:solidFill>
                  <a:srgbClr val="231F20"/>
                </a:solidFill>
                <a:latin typeface="Arial"/>
                <a:cs typeface="Arial"/>
              </a:rPr>
              <a:t> </a:t>
            </a:r>
            <a:r>
              <a:rPr sz="950" i="1" spc="-10" dirty="0">
                <a:solidFill>
                  <a:srgbClr val="231F20"/>
                </a:solidFill>
                <a:latin typeface="Arial"/>
                <a:cs typeface="Arial"/>
              </a:rPr>
              <a:t>goals</a:t>
            </a:r>
            <a:endParaRPr sz="950">
              <a:latin typeface="Arial"/>
              <a:cs typeface="Arial"/>
            </a:endParaRPr>
          </a:p>
        </p:txBody>
      </p:sp>
      <p:sp>
        <p:nvSpPr>
          <p:cNvPr id="52" name="object 22">
            <a:extLst>
              <a:ext uri="{FF2B5EF4-FFF2-40B4-BE49-F238E27FC236}">
                <a16:creationId xmlns="" xmlns:a16="http://schemas.microsoft.com/office/drawing/2014/main" id="{41A01324-9AB7-3348-DF6B-8E49EE0D23D2}"/>
              </a:ext>
            </a:extLst>
          </p:cNvPr>
          <p:cNvSpPr txBox="1"/>
          <p:nvPr/>
        </p:nvSpPr>
        <p:spPr>
          <a:xfrm>
            <a:off x="918457" y="3172439"/>
            <a:ext cx="1903095" cy="1001394"/>
          </a:xfrm>
          <a:prstGeom prst="rect">
            <a:avLst/>
          </a:prstGeom>
        </p:spPr>
        <p:txBody>
          <a:bodyPr vert="horz" wrap="square" lIns="0" tIns="14604" rIns="0" bIns="0" rtlCol="0">
            <a:spAutoFit/>
          </a:bodyPr>
          <a:lstStyle/>
          <a:p>
            <a:pPr marL="12700">
              <a:lnSpc>
                <a:spcPct val="100000"/>
              </a:lnSpc>
              <a:spcBef>
                <a:spcPts val="114"/>
              </a:spcBef>
            </a:pPr>
            <a:r>
              <a:rPr sz="1050" dirty="0">
                <a:solidFill>
                  <a:srgbClr val="EB9237"/>
                </a:solidFill>
                <a:latin typeface="Arial Black"/>
                <a:cs typeface="Arial Black"/>
              </a:rPr>
              <a:t>CONTROLLER</a:t>
            </a:r>
            <a:r>
              <a:rPr sz="1050" spc="55" dirty="0">
                <a:solidFill>
                  <a:srgbClr val="EB9237"/>
                </a:solidFill>
                <a:latin typeface="Arial Black"/>
                <a:cs typeface="Arial Black"/>
              </a:rPr>
              <a:t> </a:t>
            </a:r>
            <a:r>
              <a:rPr sz="1050" spc="-25" dirty="0">
                <a:solidFill>
                  <a:srgbClr val="414042"/>
                </a:solidFill>
                <a:latin typeface="Arial"/>
                <a:cs typeface="Arial"/>
              </a:rPr>
              <a:t>and</a:t>
            </a:r>
            <a:endParaRPr sz="1050">
              <a:latin typeface="Arial"/>
              <a:cs typeface="Arial"/>
            </a:endParaRPr>
          </a:p>
          <a:p>
            <a:pPr marL="12700">
              <a:lnSpc>
                <a:spcPct val="100000"/>
              </a:lnSpc>
              <a:spcBef>
                <a:spcPts val="20"/>
              </a:spcBef>
            </a:pPr>
            <a:r>
              <a:rPr sz="1050" dirty="0">
                <a:solidFill>
                  <a:srgbClr val="EB9237"/>
                </a:solidFill>
                <a:latin typeface="Arial Black"/>
                <a:cs typeface="Arial Black"/>
              </a:rPr>
              <a:t>PREFERRED</a:t>
            </a:r>
            <a:r>
              <a:rPr sz="1050" spc="30" dirty="0">
                <a:solidFill>
                  <a:srgbClr val="EB9237"/>
                </a:solidFill>
                <a:latin typeface="Arial Black"/>
                <a:cs typeface="Arial Black"/>
              </a:rPr>
              <a:t> </a:t>
            </a:r>
            <a:r>
              <a:rPr sz="1050" spc="-10" dirty="0">
                <a:solidFill>
                  <a:srgbClr val="EB9237"/>
                </a:solidFill>
                <a:latin typeface="Arial Black"/>
                <a:cs typeface="Arial Black"/>
              </a:rPr>
              <a:t>RELIEVER</a:t>
            </a:r>
            <a:endParaRPr sz="1050">
              <a:latin typeface="Arial Black"/>
              <a:cs typeface="Arial Black"/>
            </a:endParaRPr>
          </a:p>
          <a:p>
            <a:pPr marL="12700" marR="5080">
              <a:lnSpc>
                <a:spcPct val="101600"/>
              </a:lnSpc>
            </a:pPr>
            <a:r>
              <a:rPr sz="1050" dirty="0">
                <a:solidFill>
                  <a:srgbClr val="414042"/>
                </a:solidFill>
                <a:latin typeface="Arial"/>
                <a:cs typeface="Arial"/>
              </a:rPr>
              <a:t>(Track</a:t>
            </a:r>
            <a:r>
              <a:rPr sz="1050" spc="5" dirty="0">
                <a:solidFill>
                  <a:srgbClr val="414042"/>
                </a:solidFill>
                <a:latin typeface="Arial"/>
                <a:cs typeface="Arial"/>
              </a:rPr>
              <a:t> </a:t>
            </a:r>
            <a:r>
              <a:rPr sz="1050" dirty="0">
                <a:solidFill>
                  <a:srgbClr val="414042"/>
                </a:solidFill>
                <a:latin typeface="Arial"/>
                <a:cs typeface="Arial"/>
              </a:rPr>
              <a:t>1).</a:t>
            </a:r>
            <a:r>
              <a:rPr sz="1050" spc="5" dirty="0">
                <a:solidFill>
                  <a:srgbClr val="414042"/>
                </a:solidFill>
                <a:latin typeface="Arial"/>
                <a:cs typeface="Arial"/>
              </a:rPr>
              <a:t> </a:t>
            </a:r>
            <a:r>
              <a:rPr sz="1050" dirty="0">
                <a:solidFill>
                  <a:srgbClr val="414042"/>
                </a:solidFill>
                <a:latin typeface="Arial"/>
                <a:cs typeface="Arial"/>
              </a:rPr>
              <a:t>Using</a:t>
            </a:r>
            <a:r>
              <a:rPr sz="1050" spc="5" dirty="0">
                <a:solidFill>
                  <a:srgbClr val="414042"/>
                </a:solidFill>
                <a:latin typeface="Arial"/>
                <a:cs typeface="Arial"/>
              </a:rPr>
              <a:t> </a:t>
            </a:r>
            <a:r>
              <a:rPr sz="1050" dirty="0">
                <a:solidFill>
                  <a:srgbClr val="414042"/>
                </a:solidFill>
                <a:latin typeface="Arial"/>
                <a:cs typeface="Arial"/>
              </a:rPr>
              <a:t>ICS-</a:t>
            </a:r>
            <a:r>
              <a:rPr sz="1050" spc="-10" dirty="0">
                <a:solidFill>
                  <a:srgbClr val="414042"/>
                </a:solidFill>
                <a:latin typeface="Arial"/>
                <a:cs typeface="Arial"/>
              </a:rPr>
              <a:t>formoterol </a:t>
            </a:r>
            <a:r>
              <a:rPr sz="1050" dirty="0">
                <a:solidFill>
                  <a:srgbClr val="414042"/>
                </a:solidFill>
                <a:latin typeface="Arial"/>
                <a:cs typeface="Arial"/>
              </a:rPr>
              <a:t>as</a:t>
            </a:r>
            <a:r>
              <a:rPr sz="1050" spc="20" dirty="0">
                <a:solidFill>
                  <a:srgbClr val="414042"/>
                </a:solidFill>
                <a:latin typeface="Arial"/>
                <a:cs typeface="Arial"/>
              </a:rPr>
              <a:t> </a:t>
            </a:r>
            <a:r>
              <a:rPr sz="1050" dirty="0">
                <a:solidFill>
                  <a:srgbClr val="414042"/>
                </a:solidFill>
                <a:latin typeface="Arial"/>
                <a:cs typeface="Arial"/>
              </a:rPr>
              <a:t>reliever</a:t>
            </a:r>
            <a:r>
              <a:rPr sz="1050" spc="20" dirty="0">
                <a:solidFill>
                  <a:srgbClr val="414042"/>
                </a:solidFill>
                <a:latin typeface="Arial"/>
                <a:cs typeface="Arial"/>
              </a:rPr>
              <a:t> </a:t>
            </a:r>
            <a:r>
              <a:rPr sz="1050" dirty="0">
                <a:solidFill>
                  <a:srgbClr val="414042"/>
                </a:solidFill>
                <a:latin typeface="Arial"/>
                <a:cs typeface="Arial"/>
              </a:rPr>
              <a:t>reduces</a:t>
            </a:r>
            <a:r>
              <a:rPr sz="1050" spc="25" dirty="0">
                <a:solidFill>
                  <a:srgbClr val="414042"/>
                </a:solidFill>
                <a:latin typeface="Arial"/>
                <a:cs typeface="Arial"/>
              </a:rPr>
              <a:t> </a:t>
            </a:r>
            <a:r>
              <a:rPr sz="1050" dirty="0">
                <a:solidFill>
                  <a:srgbClr val="414042"/>
                </a:solidFill>
                <a:latin typeface="Arial"/>
                <a:cs typeface="Arial"/>
              </a:rPr>
              <a:t>the</a:t>
            </a:r>
            <a:r>
              <a:rPr sz="1050" spc="25" dirty="0">
                <a:solidFill>
                  <a:srgbClr val="414042"/>
                </a:solidFill>
                <a:latin typeface="Arial"/>
                <a:cs typeface="Arial"/>
              </a:rPr>
              <a:t> </a:t>
            </a:r>
            <a:r>
              <a:rPr sz="1050" dirty="0">
                <a:solidFill>
                  <a:srgbClr val="414042"/>
                </a:solidFill>
                <a:latin typeface="Arial"/>
                <a:cs typeface="Arial"/>
              </a:rPr>
              <a:t>risk</a:t>
            </a:r>
            <a:r>
              <a:rPr sz="1050" spc="20" dirty="0">
                <a:solidFill>
                  <a:srgbClr val="414042"/>
                </a:solidFill>
                <a:latin typeface="Arial"/>
                <a:cs typeface="Arial"/>
              </a:rPr>
              <a:t> </a:t>
            </a:r>
            <a:r>
              <a:rPr sz="1050" spc="-25" dirty="0">
                <a:solidFill>
                  <a:srgbClr val="414042"/>
                </a:solidFill>
                <a:latin typeface="Arial"/>
                <a:cs typeface="Arial"/>
              </a:rPr>
              <a:t>of </a:t>
            </a:r>
            <a:r>
              <a:rPr sz="1050" dirty="0">
                <a:solidFill>
                  <a:srgbClr val="414042"/>
                </a:solidFill>
                <a:latin typeface="Arial"/>
                <a:cs typeface="Arial"/>
              </a:rPr>
              <a:t>exacerbations</a:t>
            </a:r>
            <a:r>
              <a:rPr sz="1050" spc="25" dirty="0">
                <a:solidFill>
                  <a:srgbClr val="414042"/>
                </a:solidFill>
                <a:latin typeface="Arial"/>
                <a:cs typeface="Arial"/>
              </a:rPr>
              <a:t> </a:t>
            </a:r>
            <a:r>
              <a:rPr sz="1050" dirty="0">
                <a:solidFill>
                  <a:srgbClr val="414042"/>
                </a:solidFill>
                <a:latin typeface="Arial"/>
                <a:cs typeface="Arial"/>
              </a:rPr>
              <a:t>compared</a:t>
            </a:r>
            <a:r>
              <a:rPr sz="1050" spc="25" dirty="0">
                <a:solidFill>
                  <a:srgbClr val="414042"/>
                </a:solidFill>
                <a:latin typeface="Arial"/>
                <a:cs typeface="Arial"/>
              </a:rPr>
              <a:t> </a:t>
            </a:r>
            <a:r>
              <a:rPr sz="1050" spc="-20" dirty="0">
                <a:solidFill>
                  <a:srgbClr val="414042"/>
                </a:solidFill>
                <a:latin typeface="Arial"/>
                <a:cs typeface="Arial"/>
              </a:rPr>
              <a:t>with </a:t>
            </a:r>
            <a:r>
              <a:rPr sz="1050" dirty="0">
                <a:solidFill>
                  <a:srgbClr val="414042"/>
                </a:solidFill>
                <a:latin typeface="Arial"/>
                <a:cs typeface="Arial"/>
              </a:rPr>
              <a:t>using</a:t>
            </a:r>
            <a:r>
              <a:rPr sz="1050" spc="10" dirty="0">
                <a:solidFill>
                  <a:srgbClr val="414042"/>
                </a:solidFill>
                <a:latin typeface="Arial"/>
                <a:cs typeface="Arial"/>
              </a:rPr>
              <a:t> </a:t>
            </a:r>
            <a:r>
              <a:rPr sz="1050" dirty="0">
                <a:solidFill>
                  <a:srgbClr val="414042"/>
                </a:solidFill>
                <a:latin typeface="Arial"/>
                <a:cs typeface="Arial"/>
              </a:rPr>
              <a:t>a</a:t>
            </a:r>
            <a:r>
              <a:rPr sz="1050" spc="15" dirty="0">
                <a:solidFill>
                  <a:srgbClr val="414042"/>
                </a:solidFill>
                <a:latin typeface="Arial"/>
                <a:cs typeface="Arial"/>
              </a:rPr>
              <a:t> </a:t>
            </a:r>
            <a:r>
              <a:rPr sz="1050" dirty="0">
                <a:solidFill>
                  <a:srgbClr val="414042"/>
                </a:solidFill>
                <a:latin typeface="Arial"/>
                <a:cs typeface="Arial"/>
              </a:rPr>
              <a:t>SABA</a:t>
            </a:r>
            <a:r>
              <a:rPr sz="1050" spc="-45" dirty="0">
                <a:solidFill>
                  <a:srgbClr val="414042"/>
                </a:solidFill>
                <a:latin typeface="Arial"/>
                <a:cs typeface="Arial"/>
              </a:rPr>
              <a:t> </a:t>
            </a:r>
            <a:r>
              <a:rPr sz="1050" spc="-10" dirty="0">
                <a:solidFill>
                  <a:srgbClr val="414042"/>
                </a:solidFill>
                <a:latin typeface="Arial"/>
                <a:cs typeface="Arial"/>
              </a:rPr>
              <a:t>reliever</a:t>
            </a:r>
            <a:endParaRPr sz="1050">
              <a:latin typeface="Arial"/>
              <a:cs typeface="Arial"/>
            </a:endParaRPr>
          </a:p>
        </p:txBody>
      </p:sp>
      <p:sp>
        <p:nvSpPr>
          <p:cNvPr id="53" name="object 23">
            <a:extLst>
              <a:ext uri="{FF2B5EF4-FFF2-40B4-BE49-F238E27FC236}">
                <a16:creationId xmlns="" xmlns:a16="http://schemas.microsoft.com/office/drawing/2014/main" id="{FCA28399-922D-E47B-C6F8-57CD9BD511A3}"/>
              </a:ext>
            </a:extLst>
          </p:cNvPr>
          <p:cNvSpPr txBox="1"/>
          <p:nvPr/>
        </p:nvSpPr>
        <p:spPr>
          <a:xfrm>
            <a:off x="918457" y="6132640"/>
            <a:ext cx="2005964" cy="513715"/>
          </a:xfrm>
          <a:prstGeom prst="rect">
            <a:avLst/>
          </a:prstGeom>
        </p:spPr>
        <p:txBody>
          <a:bodyPr vert="horz" wrap="square" lIns="0" tIns="12065" rIns="0" bIns="0" rtlCol="0">
            <a:spAutoFit/>
          </a:bodyPr>
          <a:lstStyle/>
          <a:p>
            <a:pPr marL="12700" marR="5080">
              <a:lnSpc>
                <a:spcPct val="101600"/>
              </a:lnSpc>
              <a:spcBef>
                <a:spcPts val="95"/>
              </a:spcBef>
            </a:pPr>
            <a:r>
              <a:rPr sz="1050" i="1" dirty="0">
                <a:solidFill>
                  <a:srgbClr val="6D6E71"/>
                </a:solidFill>
                <a:latin typeface="Arial"/>
                <a:cs typeface="Arial"/>
              </a:rPr>
              <a:t>Other</a:t>
            </a:r>
            <a:r>
              <a:rPr sz="1050" i="1" spc="25" dirty="0">
                <a:solidFill>
                  <a:srgbClr val="6D6E71"/>
                </a:solidFill>
                <a:latin typeface="Arial"/>
                <a:cs typeface="Arial"/>
              </a:rPr>
              <a:t> </a:t>
            </a:r>
            <a:r>
              <a:rPr sz="1050" i="1" dirty="0">
                <a:solidFill>
                  <a:srgbClr val="6D6E71"/>
                </a:solidFill>
                <a:latin typeface="Arial"/>
                <a:cs typeface="Arial"/>
              </a:rPr>
              <a:t>controller</a:t>
            </a:r>
            <a:r>
              <a:rPr sz="1050" i="1" spc="20" dirty="0">
                <a:solidFill>
                  <a:srgbClr val="6D6E71"/>
                </a:solidFill>
                <a:latin typeface="Arial"/>
                <a:cs typeface="Arial"/>
              </a:rPr>
              <a:t> </a:t>
            </a:r>
            <a:r>
              <a:rPr sz="1050" i="1" dirty="0">
                <a:solidFill>
                  <a:srgbClr val="6D6E71"/>
                </a:solidFill>
                <a:latin typeface="Arial"/>
                <a:cs typeface="Arial"/>
              </a:rPr>
              <a:t>options</a:t>
            </a:r>
            <a:r>
              <a:rPr sz="1050" i="1" spc="20" dirty="0">
                <a:solidFill>
                  <a:srgbClr val="6D6E71"/>
                </a:solidFill>
                <a:latin typeface="Arial"/>
                <a:cs typeface="Arial"/>
              </a:rPr>
              <a:t> </a:t>
            </a:r>
            <a:r>
              <a:rPr sz="1050" i="1" dirty="0">
                <a:solidFill>
                  <a:srgbClr val="6D6E71"/>
                </a:solidFill>
                <a:latin typeface="Arial"/>
                <a:cs typeface="Arial"/>
              </a:rPr>
              <a:t>for</a:t>
            </a:r>
            <a:r>
              <a:rPr sz="1050" i="1" spc="30" dirty="0">
                <a:solidFill>
                  <a:srgbClr val="6D6E71"/>
                </a:solidFill>
                <a:latin typeface="Arial"/>
                <a:cs typeface="Arial"/>
              </a:rPr>
              <a:t> </a:t>
            </a:r>
            <a:r>
              <a:rPr sz="1050" i="1" spc="-10" dirty="0">
                <a:solidFill>
                  <a:srgbClr val="6D6E71"/>
                </a:solidFill>
                <a:latin typeface="Arial"/>
                <a:cs typeface="Arial"/>
              </a:rPr>
              <a:t>either </a:t>
            </a:r>
            <a:r>
              <a:rPr sz="1050" i="1" dirty="0">
                <a:solidFill>
                  <a:srgbClr val="6D6E71"/>
                </a:solidFill>
                <a:latin typeface="Arial"/>
                <a:cs typeface="Arial"/>
              </a:rPr>
              <a:t>track</a:t>
            </a:r>
            <a:r>
              <a:rPr sz="1050" i="1" spc="15" dirty="0">
                <a:solidFill>
                  <a:srgbClr val="6D6E71"/>
                </a:solidFill>
                <a:latin typeface="Arial"/>
                <a:cs typeface="Arial"/>
              </a:rPr>
              <a:t> </a:t>
            </a:r>
            <a:r>
              <a:rPr sz="1050" i="1" dirty="0">
                <a:solidFill>
                  <a:srgbClr val="6D6E71"/>
                </a:solidFill>
                <a:latin typeface="Arial"/>
                <a:cs typeface="Arial"/>
              </a:rPr>
              <a:t>(limited</a:t>
            </a:r>
            <a:r>
              <a:rPr sz="1050" i="1" spc="15" dirty="0">
                <a:solidFill>
                  <a:srgbClr val="6D6E71"/>
                </a:solidFill>
                <a:latin typeface="Arial"/>
                <a:cs typeface="Arial"/>
              </a:rPr>
              <a:t> </a:t>
            </a:r>
            <a:r>
              <a:rPr sz="1050" i="1" dirty="0">
                <a:solidFill>
                  <a:srgbClr val="6D6E71"/>
                </a:solidFill>
                <a:latin typeface="Arial"/>
                <a:cs typeface="Arial"/>
              </a:rPr>
              <a:t>indications,</a:t>
            </a:r>
            <a:r>
              <a:rPr sz="1050" i="1" spc="15" dirty="0">
                <a:solidFill>
                  <a:srgbClr val="6D6E71"/>
                </a:solidFill>
                <a:latin typeface="Arial"/>
                <a:cs typeface="Arial"/>
              </a:rPr>
              <a:t> </a:t>
            </a:r>
            <a:r>
              <a:rPr sz="1050" i="1" dirty="0">
                <a:solidFill>
                  <a:srgbClr val="6D6E71"/>
                </a:solidFill>
                <a:latin typeface="Arial"/>
                <a:cs typeface="Arial"/>
              </a:rPr>
              <a:t>or</a:t>
            </a:r>
            <a:r>
              <a:rPr sz="1050" i="1" spc="15" dirty="0">
                <a:solidFill>
                  <a:srgbClr val="6D6E71"/>
                </a:solidFill>
                <a:latin typeface="Arial"/>
                <a:cs typeface="Arial"/>
              </a:rPr>
              <a:t> </a:t>
            </a:r>
            <a:r>
              <a:rPr sz="1050" i="1" spc="-20" dirty="0">
                <a:solidFill>
                  <a:srgbClr val="6D6E71"/>
                </a:solidFill>
                <a:latin typeface="Arial"/>
                <a:cs typeface="Arial"/>
              </a:rPr>
              <a:t>less </a:t>
            </a:r>
            <a:r>
              <a:rPr sz="1050" i="1" dirty="0">
                <a:solidFill>
                  <a:srgbClr val="6D6E71"/>
                </a:solidFill>
                <a:latin typeface="Arial"/>
                <a:cs typeface="Arial"/>
              </a:rPr>
              <a:t>evidence</a:t>
            </a:r>
            <a:r>
              <a:rPr sz="1050" i="1" spc="5" dirty="0">
                <a:solidFill>
                  <a:srgbClr val="6D6E71"/>
                </a:solidFill>
                <a:latin typeface="Arial"/>
                <a:cs typeface="Arial"/>
              </a:rPr>
              <a:t> </a:t>
            </a:r>
            <a:r>
              <a:rPr sz="1050" i="1" dirty="0">
                <a:solidFill>
                  <a:srgbClr val="6D6E71"/>
                </a:solidFill>
                <a:latin typeface="Arial"/>
                <a:cs typeface="Arial"/>
              </a:rPr>
              <a:t>for</a:t>
            </a:r>
            <a:r>
              <a:rPr sz="1050" i="1" spc="10" dirty="0">
                <a:solidFill>
                  <a:srgbClr val="6D6E71"/>
                </a:solidFill>
                <a:latin typeface="Arial"/>
                <a:cs typeface="Arial"/>
              </a:rPr>
              <a:t> </a:t>
            </a:r>
            <a:r>
              <a:rPr sz="1050" i="1" dirty="0">
                <a:solidFill>
                  <a:srgbClr val="6D6E71"/>
                </a:solidFill>
                <a:latin typeface="Arial"/>
                <a:cs typeface="Arial"/>
              </a:rPr>
              <a:t>efficacy</a:t>
            </a:r>
            <a:r>
              <a:rPr sz="1050" i="1" spc="5" dirty="0">
                <a:solidFill>
                  <a:srgbClr val="6D6E71"/>
                </a:solidFill>
                <a:latin typeface="Arial"/>
                <a:cs typeface="Arial"/>
              </a:rPr>
              <a:t> </a:t>
            </a:r>
            <a:r>
              <a:rPr sz="1050" i="1" dirty="0">
                <a:solidFill>
                  <a:srgbClr val="6D6E71"/>
                </a:solidFill>
                <a:latin typeface="Arial"/>
                <a:cs typeface="Arial"/>
              </a:rPr>
              <a:t>or</a:t>
            </a:r>
            <a:r>
              <a:rPr sz="1050" i="1" spc="5" dirty="0">
                <a:solidFill>
                  <a:srgbClr val="6D6E71"/>
                </a:solidFill>
                <a:latin typeface="Arial"/>
                <a:cs typeface="Arial"/>
              </a:rPr>
              <a:t> </a:t>
            </a:r>
            <a:r>
              <a:rPr sz="1050" i="1" spc="-10" dirty="0">
                <a:solidFill>
                  <a:srgbClr val="6D6E71"/>
                </a:solidFill>
                <a:latin typeface="Arial"/>
                <a:cs typeface="Arial"/>
              </a:rPr>
              <a:t>safety)</a:t>
            </a:r>
            <a:endParaRPr sz="1050" dirty="0">
              <a:latin typeface="Arial"/>
              <a:cs typeface="Arial"/>
            </a:endParaRPr>
          </a:p>
        </p:txBody>
      </p:sp>
      <p:sp>
        <p:nvSpPr>
          <p:cNvPr id="54" name="object 24">
            <a:extLst>
              <a:ext uri="{FF2B5EF4-FFF2-40B4-BE49-F238E27FC236}">
                <a16:creationId xmlns="" xmlns:a16="http://schemas.microsoft.com/office/drawing/2014/main" id="{9355C83C-65D0-854B-1B7B-8C9B2471C96C}"/>
              </a:ext>
            </a:extLst>
          </p:cNvPr>
          <p:cNvSpPr txBox="1"/>
          <p:nvPr/>
        </p:nvSpPr>
        <p:spPr>
          <a:xfrm>
            <a:off x="918457" y="4959613"/>
            <a:ext cx="1967864" cy="1001394"/>
          </a:xfrm>
          <a:prstGeom prst="rect">
            <a:avLst/>
          </a:prstGeom>
        </p:spPr>
        <p:txBody>
          <a:bodyPr vert="horz" wrap="square" lIns="0" tIns="14604" rIns="0" bIns="0" rtlCol="0">
            <a:spAutoFit/>
          </a:bodyPr>
          <a:lstStyle/>
          <a:p>
            <a:pPr marL="12700">
              <a:lnSpc>
                <a:spcPct val="100000"/>
              </a:lnSpc>
              <a:spcBef>
                <a:spcPts val="114"/>
              </a:spcBef>
            </a:pPr>
            <a:r>
              <a:rPr sz="1050" dirty="0">
                <a:solidFill>
                  <a:srgbClr val="EB9237"/>
                </a:solidFill>
                <a:latin typeface="Arial Black"/>
                <a:cs typeface="Arial Black"/>
              </a:rPr>
              <a:t>CONTROLLER</a:t>
            </a:r>
            <a:r>
              <a:rPr sz="1050" spc="55" dirty="0">
                <a:solidFill>
                  <a:srgbClr val="EB9237"/>
                </a:solidFill>
                <a:latin typeface="Arial Black"/>
                <a:cs typeface="Arial Black"/>
              </a:rPr>
              <a:t> </a:t>
            </a:r>
            <a:r>
              <a:rPr sz="1050" spc="-25" dirty="0">
                <a:solidFill>
                  <a:srgbClr val="414042"/>
                </a:solidFill>
                <a:latin typeface="Arial"/>
                <a:cs typeface="Arial"/>
              </a:rPr>
              <a:t>and</a:t>
            </a:r>
            <a:endParaRPr sz="1050" dirty="0">
              <a:latin typeface="Arial"/>
              <a:cs typeface="Arial"/>
            </a:endParaRPr>
          </a:p>
          <a:p>
            <a:pPr marL="12700">
              <a:lnSpc>
                <a:spcPct val="100000"/>
              </a:lnSpc>
              <a:spcBef>
                <a:spcPts val="20"/>
              </a:spcBef>
            </a:pPr>
            <a:r>
              <a:rPr sz="1050" spc="-10" dirty="0">
                <a:solidFill>
                  <a:srgbClr val="0078AC"/>
                </a:solidFill>
                <a:latin typeface="Arial Black"/>
                <a:cs typeface="Arial Black"/>
              </a:rPr>
              <a:t>ALTERNATIVE</a:t>
            </a:r>
            <a:r>
              <a:rPr sz="1050" spc="15" dirty="0">
                <a:solidFill>
                  <a:srgbClr val="0078AC"/>
                </a:solidFill>
                <a:latin typeface="Arial Black"/>
                <a:cs typeface="Arial Black"/>
              </a:rPr>
              <a:t> </a:t>
            </a:r>
            <a:r>
              <a:rPr sz="1050" spc="-10" dirty="0">
                <a:solidFill>
                  <a:srgbClr val="0078AC"/>
                </a:solidFill>
                <a:latin typeface="Arial Black"/>
                <a:cs typeface="Arial Black"/>
              </a:rPr>
              <a:t>RELIEVER</a:t>
            </a:r>
            <a:endParaRPr sz="1050" dirty="0">
              <a:latin typeface="Arial Black"/>
              <a:cs typeface="Arial Black"/>
            </a:endParaRPr>
          </a:p>
          <a:p>
            <a:pPr marL="12700" marR="5080">
              <a:lnSpc>
                <a:spcPct val="101600"/>
              </a:lnSpc>
            </a:pPr>
            <a:r>
              <a:rPr sz="1050" dirty="0">
                <a:solidFill>
                  <a:srgbClr val="414042"/>
                </a:solidFill>
                <a:latin typeface="Arial"/>
                <a:cs typeface="Arial"/>
              </a:rPr>
              <a:t>(Track</a:t>
            </a:r>
            <a:r>
              <a:rPr sz="1050" spc="15" dirty="0">
                <a:solidFill>
                  <a:srgbClr val="414042"/>
                </a:solidFill>
                <a:latin typeface="Arial"/>
                <a:cs typeface="Arial"/>
              </a:rPr>
              <a:t> </a:t>
            </a:r>
            <a:r>
              <a:rPr sz="1050" dirty="0">
                <a:solidFill>
                  <a:srgbClr val="414042"/>
                </a:solidFill>
                <a:latin typeface="Arial"/>
                <a:cs typeface="Arial"/>
              </a:rPr>
              <a:t>2).</a:t>
            </a:r>
            <a:r>
              <a:rPr sz="1050" spc="20" dirty="0">
                <a:solidFill>
                  <a:srgbClr val="414042"/>
                </a:solidFill>
                <a:latin typeface="Arial"/>
                <a:cs typeface="Arial"/>
              </a:rPr>
              <a:t> </a:t>
            </a:r>
            <a:r>
              <a:rPr sz="1050" dirty="0">
                <a:solidFill>
                  <a:srgbClr val="414042"/>
                </a:solidFill>
                <a:latin typeface="Arial"/>
                <a:cs typeface="Arial"/>
              </a:rPr>
              <a:t>Before</a:t>
            </a:r>
            <a:r>
              <a:rPr sz="1050" spc="20" dirty="0">
                <a:solidFill>
                  <a:srgbClr val="414042"/>
                </a:solidFill>
                <a:latin typeface="Arial"/>
                <a:cs typeface="Arial"/>
              </a:rPr>
              <a:t> </a:t>
            </a:r>
            <a:r>
              <a:rPr sz="1050" dirty="0">
                <a:solidFill>
                  <a:srgbClr val="414042"/>
                </a:solidFill>
                <a:latin typeface="Arial"/>
                <a:cs typeface="Arial"/>
              </a:rPr>
              <a:t>considering</a:t>
            </a:r>
            <a:r>
              <a:rPr sz="1050" spc="20" dirty="0">
                <a:solidFill>
                  <a:srgbClr val="414042"/>
                </a:solidFill>
                <a:latin typeface="Arial"/>
                <a:cs typeface="Arial"/>
              </a:rPr>
              <a:t> </a:t>
            </a:r>
            <a:r>
              <a:rPr sz="1050" spc="-50" dirty="0">
                <a:solidFill>
                  <a:srgbClr val="414042"/>
                </a:solidFill>
                <a:latin typeface="Arial"/>
                <a:cs typeface="Arial"/>
              </a:rPr>
              <a:t>a </a:t>
            </a:r>
            <a:r>
              <a:rPr sz="1050" dirty="0">
                <a:solidFill>
                  <a:srgbClr val="414042"/>
                </a:solidFill>
                <a:latin typeface="Arial"/>
                <a:cs typeface="Arial"/>
              </a:rPr>
              <a:t>regimen</a:t>
            </a:r>
            <a:r>
              <a:rPr sz="1050" spc="20" dirty="0">
                <a:solidFill>
                  <a:srgbClr val="414042"/>
                </a:solidFill>
                <a:latin typeface="Arial"/>
                <a:cs typeface="Arial"/>
              </a:rPr>
              <a:t> </a:t>
            </a:r>
            <a:r>
              <a:rPr sz="1050" dirty="0">
                <a:solidFill>
                  <a:srgbClr val="414042"/>
                </a:solidFill>
                <a:latin typeface="Arial"/>
                <a:cs typeface="Arial"/>
              </a:rPr>
              <a:t>with</a:t>
            </a:r>
            <a:r>
              <a:rPr sz="1050" spc="25" dirty="0">
                <a:solidFill>
                  <a:srgbClr val="414042"/>
                </a:solidFill>
                <a:latin typeface="Arial"/>
                <a:cs typeface="Arial"/>
              </a:rPr>
              <a:t> </a:t>
            </a:r>
            <a:r>
              <a:rPr sz="1050" dirty="0">
                <a:solidFill>
                  <a:srgbClr val="414042"/>
                </a:solidFill>
                <a:latin typeface="Arial"/>
                <a:cs typeface="Arial"/>
              </a:rPr>
              <a:t>SABA</a:t>
            </a:r>
            <a:r>
              <a:rPr sz="1050" spc="-35" dirty="0">
                <a:solidFill>
                  <a:srgbClr val="414042"/>
                </a:solidFill>
                <a:latin typeface="Arial"/>
                <a:cs typeface="Arial"/>
              </a:rPr>
              <a:t> </a:t>
            </a:r>
            <a:r>
              <a:rPr sz="1050" spc="-10" dirty="0">
                <a:solidFill>
                  <a:srgbClr val="414042"/>
                </a:solidFill>
                <a:latin typeface="Arial"/>
                <a:cs typeface="Arial"/>
              </a:rPr>
              <a:t>reliever, </a:t>
            </a:r>
            <a:r>
              <a:rPr sz="1050" dirty="0">
                <a:solidFill>
                  <a:srgbClr val="414042"/>
                </a:solidFill>
                <a:latin typeface="Arial"/>
                <a:cs typeface="Arial"/>
              </a:rPr>
              <a:t>check</a:t>
            </a:r>
            <a:r>
              <a:rPr sz="1050" spc="5" dirty="0">
                <a:solidFill>
                  <a:srgbClr val="414042"/>
                </a:solidFill>
                <a:latin typeface="Arial"/>
                <a:cs typeface="Arial"/>
              </a:rPr>
              <a:t> </a:t>
            </a:r>
            <a:r>
              <a:rPr sz="1050" dirty="0">
                <a:solidFill>
                  <a:srgbClr val="414042"/>
                </a:solidFill>
                <a:latin typeface="Arial"/>
                <a:cs typeface="Arial"/>
              </a:rPr>
              <a:t>if</a:t>
            </a:r>
            <a:r>
              <a:rPr sz="1050" spc="10" dirty="0">
                <a:solidFill>
                  <a:srgbClr val="414042"/>
                </a:solidFill>
                <a:latin typeface="Arial"/>
                <a:cs typeface="Arial"/>
              </a:rPr>
              <a:t> </a:t>
            </a:r>
            <a:r>
              <a:rPr sz="1050" dirty="0">
                <a:solidFill>
                  <a:srgbClr val="414042"/>
                </a:solidFill>
                <a:latin typeface="Arial"/>
                <a:cs typeface="Arial"/>
              </a:rPr>
              <a:t>the</a:t>
            </a:r>
            <a:r>
              <a:rPr sz="1050" spc="10" dirty="0">
                <a:solidFill>
                  <a:srgbClr val="414042"/>
                </a:solidFill>
                <a:latin typeface="Arial"/>
                <a:cs typeface="Arial"/>
              </a:rPr>
              <a:t> </a:t>
            </a:r>
            <a:r>
              <a:rPr sz="1050" dirty="0">
                <a:solidFill>
                  <a:srgbClr val="414042"/>
                </a:solidFill>
                <a:latin typeface="Arial"/>
                <a:cs typeface="Arial"/>
              </a:rPr>
              <a:t>patient</a:t>
            </a:r>
            <a:r>
              <a:rPr sz="1050" spc="10" dirty="0">
                <a:solidFill>
                  <a:srgbClr val="414042"/>
                </a:solidFill>
                <a:latin typeface="Arial"/>
                <a:cs typeface="Arial"/>
              </a:rPr>
              <a:t> </a:t>
            </a:r>
            <a:r>
              <a:rPr sz="1050" dirty="0">
                <a:solidFill>
                  <a:srgbClr val="414042"/>
                </a:solidFill>
                <a:latin typeface="Arial"/>
                <a:cs typeface="Arial"/>
              </a:rPr>
              <a:t>is</a:t>
            </a:r>
            <a:r>
              <a:rPr sz="1050" spc="5" dirty="0">
                <a:solidFill>
                  <a:srgbClr val="414042"/>
                </a:solidFill>
                <a:latin typeface="Arial"/>
                <a:cs typeface="Arial"/>
              </a:rPr>
              <a:t> </a:t>
            </a:r>
            <a:r>
              <a:rPr sz="1050" dirty="0">
                <a:solidFill>
                  <a:srgbClr val="414042"/>
                </a:solidFill>
                <a:latin typeface="Arial"/>
                <a:cs typeface="Arial"/>
              </a:rPr>
              <a:t>likely</a:t>
            </a:r>
            <a:r>
              <a:rPr sz="1050" spc="10" dirty="0">
                <a:solidFill>
                  <a:srgbClr val="414042"/>
                </a:solidFill>
                <a:latin typeface="Arial"/>
                <a:cs typeface="Arial"/>
              </a:rPr>
              <a:t> </a:t>
            </a:r>
            <a:r>
              <a:rPr sz="1050" dirty="0">
                <a:solidFill>
                  <a:srgbClr val="414042"/>
                </a:solidFill>
                <a:latin typeface="Arial"/>
                <a:cs typeface="Arial"/>
              </a:rPr>
              <a:t>to</a:t>
            </a:r>
            <a:r>
              <a:rPr sz="1050" spc="10" dirty="0">
                <a:solidFill>
                  <a:srgbClr val="414042"/>
                </a:solidFill>
                <a:latin typeface="Arial"/>
                <a:cs typeface="Arial"/>
              </a:rPr>
              <a:t> </a:t>
            </a:r>
            <a:r>
              <a:rPr sz="1050" spc="-25" dirty="0">
                <a:solidFill>
                  <a:srgbClr val="414042"/>
                </a:solidFill>
                <a:latin typeface="Arial"/>
                <a:cs typeface="Arial"/>
              </a:rPr>
              <a:t>be </a:t>
            </a:r>
            <a:r>
              <a:rPr sz="1050" dirty="0">
                <a:solidFill>
                  <a:srgbClr val="414042"/>
                </a:solidFill>
                <a:latin typeface="Arial"/>
                <a:cs typeface="Arial"/>
              </a:rPr>
              <a:t>adherent with</a:t>
            </a:r>
            <a:r>
              <a:rPr sz="1050" spc="5" dirty="0">
                <a:solidFill>
                  <a:srgbClr val="414042"/>
                </a:solidFill>
                <a:latin typeface="Arial"/>
                <a:cs typeface="Arial"/>
              </a:rPr>
              <a:t> </a:t>
            </a:r>
            <a:r>
              <a:rPr sz="1050" dirty="0">
                <a:solidFill>
                  <a:srgbClr val="414042"/>
                </a:solidFill>
                <a:latin typeface="Arial"/>
                <a:cs typeface="Arial"/>
              </a:rPr>
              <a:t>daily</a:t>
            </a:r>
            <a:r>
              <a:rPr sz="1050" spc="5" dirty="0">
                <a:solidFill>
                  <a:srgbClr val="414042"/>
                </a:solidFill>
                <a:latin typeface="Arial"/>
                <a:cs typeface="Arial"/>
              </a:rPr>
              <a:t> </a:t>
            </a:r>
            <a:r>
              <a:rPr sz="1050" spc="-10" dirty="0">
                <a:solidFill>
                  <a:srgbClr val="414042"/>
                </a:solidFill>
                <a:latin typeface="Arial"/>
                <a:cs typeface="Arial"/>
              </a:rPr>
              <a:t>controller</a:t>
            </a:r>
            <a:endParaRPr sz="1050" dirty="0">
              <a:latin typeface="Arial"/>
              <a:cs typeface="Arial"/>
            </a:endParaRPr>
          </a:p>
        </p:txBody>
      </p:sp>
      <p:sp>
        <p:nvSpPr>
          <p:cNvPr id="55" name="object 25">
            <a:extLst>
              <a:ext uri="{FF2B5EF4-FFF2-40B4-BE49-F238E27FC236}">
                <a16:creationId xmlns="" xmlns:a16="http://schemas.microsoft.com/office/drawing/2014/main" id="{6A8A8F9A-3FC7-4174-180A-EB1CADC3440A}"/>
              </a:ext>
            </a:extLst>
          </p:cNvPr>
          <p:cNvSpPr txBox="1"/>
          <p:nvPr/>
        </p:nvSpPr>
        <p:spPr>
          <a:xfrm>
            <a:off x="11237789" y="3831746"/>
            <a:ext cx="737235" cy="455930"/>
          </a:xfrm>
          <a:prstGeom prst="rect">
            <a:avLst/>
          </a:prstGeom>
        </p:spPr>
        <p:txBody>
          <a:bodyPr vert="horz" wrap="square" lIns="0" tIns="16510" rIns="0" bIns="0" rtlCol="0">
            <a:spAutoFit/>
          </a:bodyPr>
          <a:lstStyle/>
          <a:p>
            <a:pPr marL="12700">
              <a:lnSpc>
                <a:spcPct val="100000"/>
              </a:lnSpc>
              <a:spcBef>
                <a:spcPts val="130"/>
              </a:spcBef>
            </a:pPr>
            <a:r>
              <a:rPr sz="900" i="1" dirty="0">
                <a:solidFill>
                  <a:srgbClr val="6D6E71"/>
                </a:solidFill>
                <a:latin typeface="Arial"/>
                <a:cs typeface="Arial"/>
              </a:rPr>
              <a:t>See</a:t>
            </a:r>
            <a:r>
              <a:rPr sz="900" i="1" spc="50" dirty="0">
                <a:solidFill>
                  <a:srgbClr val="6D6E71"/>
                </a:solidFill>
                <a:latin typeface="Arial"/>
                <a:cs typeface="Arial"/>
              </a:rPr>
              <a:t> </a:t>
            </a:r>
            <a:r>
              <a:rPr sz="900" i="1" spc="-20" dirty="0">
                <a:solidFill>
                  <a:srgbClr val="6D6E71"/>
                </a:solidFill>
                <a:latin typeface="Arial"/>
                <a:cs typeface="Arial"/>
              </a:rPr>
              <a:t>GINA</a:t>
            </a:r>
            <a:endParaRPr sz="900" dirty="0">
              <a:latin typeface="Arial"/>
              <a:cs typeface="Arial"/>
            </a:endParaRPr>
          </a:p>
          <a:p>
            <a:pPr marL="12700" marR="5080">
              <a:lnSpc>
                <a:spcPct val="104900"/>
              </a:lnSpc>
            </a:pPr>
            <a:r>
              <a:rPr sz="900" i="1" spc="-10" dirty="0">
                <a:solidFill>
                  <a:srgbClr val="6D6E71"/>
                </a:solidFill>
                <a:latin typeface="Arial"/>
                <a:cs typeface="Arial"/>
              </a:rPr>
              <a:t>severe </a:t>
            </a:r>
            <a:r>
              <a:rPr sz="900" i="1" dirty="0">
                <a:solidFill>
                  <a:srgbClr val="6D6E71"/>
                </a:solidFill>
                <a:latin typeface="Arial"/>
                <a:cs typeface="Arial"/>
              </a:rPr>
              <a:t>asthma</a:t>
            </a:r>
            <a:r>
              <a:rPr sz="900" i="1" spc="65" dirty="0">
                <a:solidFill>
                  <a:srgbClr val="6D6E71"/>
                </a:solidFill>
                <a:latin typeface="Arial"/>
                <a:cs typeface="Arial"/>
              </a:rPr>
              <a:t> </a:t>
            </a:r>
            <a:r>
              <a:rPr sz="900" i="1" spc="-10" dirty="0">
                <a:solidFill>
                  <a:srgbClr val="6D6E71"/>
                </a:solidFill>
                <a:latin typeface="Arial"/>
                <a:cs typeface="Arial"/>
              </a:rPr>
              <a:t>guide</a:t>
            </a:r>
            <a:endParaRPr sz="900" dirty="0">
              <a:latin typeface="Arial"/>
              <a:cs typeface="Arial"/>
            </a:endParaRPr>
          </a:p>
        </p:txBody>
      </p:sp>
      <p:grpSp>
        <p:nvGrpSpPr>
          <p:cNvPr id="6" name="Group 5">
            <a:extLst>
              <a:ext uri="{FF2B5EF4-FFF2-40B4-BE49-F238E27FC236}">
                <a16:creationId xmlns="" xmlns:a16="http://schemas.microsoft.com/office/drawing/2014/main" id="{7A9C20D7-70F9-6677-B7C2-6BA2B554C491}"/>
              </a:ext>
            </a:extLst>
          </p:cNvPr>
          <p:cNvGrpSpPr/>
          <p:nvPr/>
        </p:nvGrpSpPr>
        <p:grpSpPr>
          <a:xfrm>
            <a:off x="5610531" y="1041566"/>
            <a:ext cx="1204293" cy="1139416"/>
            <a:chOff x="5786493" y="1023028"/>
            <a:chExt cx="863918" cy="814195"/>
          </a:xfrm>
        </p:grpSpPr>
        <p:sp>
          <p:nvSpPr>
            <p:cNvPr id="58" name="Rectangle 57">
              <a:extLst>
                <a:ext uri="{FF2B5EF4-FFF2-40B4-BE49-F238E27FC236}">
                  <a16:creationId xmlns="" xmlns:a16="http://schemas.microsoft.com/office/drawing/2014/main" id="{EB2A0DE8-BDB9-2C34-7416-29ABA85A6CF5}"/>
                </a:ext>
              </a:extLst>
            </p:cNvPr>
            <p:cNvSpPr/>
            <p:nvPr/>
          </p:nvSpPr>
          <p:spPr>
            <a:xfrm rot="17655406">
              <a:off x="5823174" y="1039225"/>
              <a:ext cx="700507" cy="77386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ArchUp">
                <a:avLst>
                  <a:gd name="adj" fmla="val 5457498"/>
                </a:avLst>
              </a:prstTxWarp>
              <a:spAutoFit/>
            </a:bodyPr>
            <a:lstStyle/>
            <a:p>
              <a:pPr algn="ctr"/>
              <a:r>
                <a:rPr lang="en-AU" sz="1000" b="1" cap="none" spc="0" dirty="0">
                  <a:ln w="12700">
                    <a:noFill/>
                    <a:prstDash val="solid"/>
                  </a:ln>
                  <a:solidFill>
                    <a:schemeClr val="bg1"/>
                  </a:solidFill>
                  <a:latin typeface="Arial"/>
                  <a:cs typeface="Arial"/>
                </a:rPr>
                <a:t>REVIEW</a:t>
              </a:r>
            </a:p>
          </p:txBody>
        </p:sp>
        <p:sp>
          <p:nvSpPr>
            <p:cNvPr id="59" name="Rectangle 58">
              <a:extLst>
                <a:ext uri="{FF2B5EF4-FFF2-40B4-BE49-F238E27FC236}">
                  <a16:creationId xmlns="" xmlns:a16="http://schemas.microsoft.com/office/drawing/2014/main" id="{F3BCD238-3C28-6E60-5ED4-622F3BF0A683}"/>
                </a:ext>
              </a:extLst>
            </p:cNvPr>
            <p:cNvSpPr/>
            <p:nvPr/>
          </p:nvSpPr>
          <p:spPr>
            <a:xfrm rot="2632819">
              <a:off x="5862421" y="1023028"/>
              <a:ext cx="657848" cy="77386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ArchUp">
                <a:avLst>
                  <a:gd name="adj" fmla="val 5457498"/>
                </a:avLst>
              </a:prstTxWarp>
              <a:spAutoFit/>
            </a:bodyPr>
            <a:lstStyle/>
            <a:p>
              <a:pPr algn="ctr"/>
              <a:r>
                <a:rPr lang="en-AU" sz="1000" b="1" cap="none" spc="0" dirty="0">
                  <a:ln w="12700">
                    <a:noFill/>
                    <a:prstDash val="solid"/>
                  </a:ln>
                  <a:solidFill>
                    <a:schemeClr val="bg1"/>
                  </a:solidFill>
                  <a:latin typeface="Arial"/>
                  <a:cs typeface="Arial"/>
                </a:rPr>
                <a:t>ASSESS</a:t>
              </a:r>
            </a:p>
          </p:txBody>
        </p:sp>
        <p:sp>
          <p:nvSpPr>
            <p:cNvPr id="60" name="Rectangle 59">
              <a:extLst>
                <a:ext uri="{FF2B5EF4-FFF2-40B4-BE49-F238E27FC236}">
                  <a16:creationId xmlns="" xmlns:a16="http://schemas.microsoft.com/office/drawing/2014/main" id="{33367A0A-04FD-9951-BA31-CFAE23D0B79B}"/>
                </a:ext>
              </a:extLst>
            </p:cNvPr>
            <p:cNvSpPr/>
            <p:nvPr/>
          </p:nvSpPr>
          <p:spPr>
            <a:xfrm rot="20212108">
              <a:off x="5885668" y="1325996"/>
              <a:ext cx="764743" cy="511227"/>
            </a:xfrm>
            <a:prstGeom prst="rect">
              <a:avLst/>
            </a:prstGeom>
            <a:noFill/>
          </p:spPr>
          <p:txBody>
            <a:bodyPr wrap="none" lIns="91440" tIns="45720" rIns="91440" bIns="45720">
              <a:prstTxWarp prst="textArchDown">
                <a:avLst>
                  <a:gd name="adj" fmla="val 16604063"/>
                </a:avLst>
              </a:prstTxWarp>
              <a:spAutoFit/>
            </a:bodyPr>
            <a:lstStyle/>
            <a:p>
              <a:pPr algn="ctr"/>
              <a:r>
                <a:rPr lang="en-AU" sz="1000" b="1" cap="none" spc="0" dirty="0">
                  <a:ln w="12700">
                    <a:noFill/>
                    <a:prstDash val="solid"/>
                  </a:ln>
                  <a:solidFill>
                    <a:schemeClr val="bg1"/>
                  </a:solidFill>
                  <a:latin typeface="Arial"/>
                  <a:cs typeface="Arial"/>
                </a:rPr>
                <a:t>ADJUST</a:t>
              </a:r>
              <a:endParaRPr lang="en-US" sz="1000" b="1" cap="none" spc="0" dirty="0">
                <a:ln w="12700">
                  <a:noFill/>
                  <a:prstDash val="solid"/>
                </a:ln>
                <a:solidFill>
                  <a:schemeClr val="bg1"/>
                </a:solidFill>
              </a:endParaRPr>
            </a:p>
          </p:txBody>
        </p:sp>
      </p:grpSp>
      <p:sp>
        <p:nvSpPr>
          <p:cNvPr id="64" name="Rectangle 63">
            <a:extLst>
              <a:ext uri="{FF2B5EF4-FFF2-40B4-BE49-F238E27FC236}">
                <a16:creationId xmlns="" xmlns:a16="http://schemas.microsoft.com/office/drawing/2014/main" id="{CD0E0B95-6DBA-9412-AE4A-6DA5213DC7AA}"/>
              </a:ext>
            </a:extLst>
          </p:cNvPr>
          <p:cNvSpPr/>
          <p:nvPr/>
        </p:nvSpPr>
        <p:spPr>
          <a:xfrm>
            <a:off x="0" y="-1282"/>
            <a:ext cx="12188952" cy="6859282"/>
          </a:xfrm>
          <a:prstGeom prst="rect">
            <a:avLst/>
          </a:prstGeom>
          <a:solidFill>
            <a:srgbClr val="FFFFFF">
              <a:alpha val="87843"/>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 name="Group 1">
            <a:extLst>
              <a:ext uri="{FF2B5EF4-FFF2-40B4-BE49-F238E27FC236}">
                <a16:creationId xmlns="" xmlns:a16="http://schemas.microsoft.com/office/drawing/2014/main" id="{1E2B2058-B263-4C86-B876-A5E5506CAF75}"/>
              </a:ext>
            </a:extLst>
          </p:cNvPr>
          <p:cNvGrpSpPr/>
          <p:nvPr/>
        </p:nvGrpSpPr>
        <p:grpSpPr>
          <a:xfrm>
            <a:off x="2913806" y="56846"/>
            <a:ext cx="9265920" cy="4261104"/>
            <a:chOff x="2913806" y="56846"/>
            <a:chExt cx="9265920" cy="4261104"/>
          </a:xfrm>
        </p:grpSpPr>
        <p:pic>
          <p:nvPicPr>
            <p:cNvPr id="68" name="Picture 67">
              <a:extLst>
                <a:ext uri="{FF2B5EF4-FFF2-40B4-BE49-F238E27FC236}">
                  <a16:creationId xmlns="" xmlns:a16="http://schemas.microsoft.com/office/drawing/2014/main" id="{916DF06A-21D6-D4FF-A363-DC41598F4A77}"/>
                </a:ext>
              </a:extLst>
            </p:cNvPr>
            <p:cNvPicPr>
              <a:picLocks noChangeAspect="1"/>
            </p:cNvPicPr>
            <p:nvPr/>
          </p:nvPicPr>
          <p:blipFill rotWithShape="1">
            <a:blip r:embed="rId3"/>
            <a:srcRect l="24000" b="37867"/>
            <a:stretch/>
          </p:blipFill>
          <p:spPr>
            <a:xfrm>
              <a:off x="2913806" y="56846"/>
              <a:ext cx="9265920" cy="4261104"/>
            </a:xfrm>
            <a:prstGeom prst="rect">
              <a:avLst/>
            </a:prstGeom>
          </p:spPr>
        </p:pic>
        <p:sp>
          <p:nvSpPr>
            <p:cNvPr id="69" name="object 2">
              <a:extLst>
                <a:ext uri="{FF2B5EF4-FFF2-40B4-BE49-F238E27FC236}">
                  <a16:creationId xmlns="" xmlns:a16="http://schemas.microsoft.com/office/drawing/2014/main" id="{D3106F4C-A9F6-0F6B-00D8-30E5C911284E}"/>
                </a:ext>
              </a:extLst>
            </p:cNvPr>
            <p:cNvSpPr txBox="1"/>
            <p:nvPr/>
          </p:nvSpPr>
          <p:spPr>
            <a:xfrm>
              <a:off x="3736524" y="2193533"/>
              <a:ext cx="1517650" cy="1068705"/>
            </a:xfrm>
            <a:prstGeom prst="rect">
              <a:avLst/>
            </a:prstGeom>
          </p:spPr>
          <p:txBody>
            <a:bodyPr vert="horz" wrap="square" lIns="0" tIns="24765" rIns="0" bIns="0" rtlCol="0">
              <a:spAutoFit/>
            </a:bodyPr>
            <a:lstStyle/>
            <a:p>
              <a:pPr marL="12700" marR="370205">
                <a:lnSpc>
                  <a:spcPts val="1630"/>
                </a:lnSpc>
                <a:spcBef>
                  <a:spcPts val="195"/>
                </a:spcBef>
              </a:pPr>
              <a:r>
                <a:rPr sz="1400" i="1" spc="-10" dirty="0">
                  <a:solidFill>
                    <a:srgbClr val="231F20"/>
                  </a:solidFill>
                  <a:latin typeface="Arial"/>
                  <a:cs typeface="Arial"/>
                </a:rPr>
                <a:t>Symptoms Exacerbations </a:t>
              </a:r>
              <a:r>
                <a:rPr sz="1400" i="1" dirty="0">
                  <a:solidFill>
                    <a:srgbClr val="231F20"/>
                  </a:solidFill>
                  <a:latin typeface="Arial"/>
                  <a:cs typeface="Arial"/>
                </a:rPr>
                <a:t>Side-</a:t>
              </a:r>
              <a:r>
                <a:rPr sz="1400" i="1" spc="-10" dirty="0">
                  <a:solidFill>
                    <a:srgbClr val="231F20"/>
                  </a:solidFill>
                  <a:latin typeface="Arial"/>
                  <a:cs typeface="Arial"/>
                </a:rPr>
                <a:t>effects </a:t>
              </a:r>
              <a:r>
                <a:rPr sz="1400" i="1" dirty="0">
                  <a:solidFill>
                    <a:srgbClr val="231F20"/>
                  </a:solidFill>
                  <a:latin typeface="Arial"/>
                  <a:cs typeface="Arial"/>
                </a:rPr>
                <a:t>Lung</a:t>
              </a:r>
              <a:r>
                <a:rPr sz="1400" i="1" spc="-20" dirty="0">
                  <a:solidFill>
                    <a:srgbClr val="231F20"/>
                  </a:solidFill>
                  <a:latin typeface="Arial"/>
                  <a:cs typeface="Arial"/>
                </a:rPr>
                <a:t> </a:t>
              </a:r>
              <a:r>
                <a:rPr sz="1400" i="1" spc="-10" dirty="0">
                  <a:solidFill>
                    <a:srgbClr val="231F20"/>
                  </a:solidFill>
                  <a:latin typeface="Arial"/>
                  <a:cs typeface="Arial"/>
                </a:rPr>
                <a:t>function</a:t>
              </a:r>
              <a:endParaRPr sz="1400">
                <a:latin typeface="Arial"/>
                <a:cs typeface="Arial"/>
              </a:endParaRPr>
            </a:p>
            <a:p>
              <a:pPr marL="12700">
                <a:lnSpc>
                  <a:spcPts val="1595"/>
                </a:lnSpc>
              </a:pPr>
              <a:r>
                <a:rPr sz="1400" i="1" dirty="0">
                  <a:solidFill>
                    <a:srgbClr val="231F20"/>
                  </a:solidFill>
                  <a:latin typeface="Arial"/>
                  <a:cs typeface="Arial"/>
                </a:rPr>
                <a:t>Patient </a:t>
              </a:r>
              <a:r>
                <a:rPr sz="1400" i="1" spc="-10" dirty="0">
                  <a:solidFill>
                    <a:srgbClr val="231F20"/>
                  </a:solidFill>
                  <a:latin typeface="Arial"/>
                  <a:cs typeface="Arial"/>
                </a:rPr>
                <a:t>satisfaction</a:t>
              </a:r>
              <a:endParaRPr sz="1400">
                <a:latin typeface="Arial"/>
                <a:cs typeface="Arial"/>
              </a:endParaRPr>
            </a:p>
          </p:txBody>
        </p:sp>
        <p:sp>
          <p:nvSpPr>
            <p:cNvPr id="70" name="object 3">
              <a:extLst>
                <a:ext uri="{FF2B5EF4-FFF2-40B4-BE49-F238E27FC236}">
                  <a16:creationId xmlns="" xmlns:a16="http://schemas.microsoft.com/office/drawing/2014/main" id="{CC7107AE-8799-6EF8-A81D-D04456A376E0}"/>
                </a:ext>
              </a:extLst>
            </p:cNvPr>
            <p:cNvSpPr txBox="1"/>
            <p:nvPr/>
          </p:nvSpPr>
          <p:spPr>
            <a:xfrm>
              <a:off x="7175336" y="690812"/>
              <a:ext cx="3027680" cy="1246505"/>
            </a:xfrm>
            <a:prstGeom prst="rect">
              <a:avLst/>
            </a:prstGeom>
          </p:spPr>
          <p:txBody>
            <a:bodyPr vert="horz" wrap="square" lIns="0" tIns="24765" rIns="0" bIns="0" rtlCol="0">
              <a:spAutoFit/>
            </a:bodyPr>
            <a:lstStyle/>
            <a:p>
              <a:pPr marL="12700" marR="5080">
                <a:lnSpc>
                  <a:spcPts val="1630"/>
                </a:lnSpc>
                <a:spcBef>
                  <a:spcPts val="195"/>
                </a:spcBef>
              </a:pPr>
              <a:r>
                <a:rPr sz="1400" i="1" dirty="0">
                  <a:solidFill>
                    <a:srgbClr val="231F20"/>
                  </a:solidFill>
                  <a:latin typeface="Arial"/>
                  <a:cs typeface="Arial"/>
                </a:rPr>
                <a:t>Confirmation</a:t>
              </a:r>
              <a:r>
                <a:rPr sz="1400" i="1" spc="-35" dirty="0">
                  <a:solidFill>
                    <a:srgbClr val="231F20"/>
                  </a:solidFill>
                  <a:latin typeface="Arial"/>
                  <a:cs typeface="Arial"/>
                </a:rPr>
                <a:t> </a:t>
              </a:r>
              <a:r>
                <a:rPr sz="1400" i="1" dirty="0">
                  <a:solidFill>
                    <a:srgbClr val="231F20"/>
                  </a:solidFill>
                  <a:latin typeface="Arial"/>
                  <a:cs typeface="Arial"/>
                </a:rPr>
                <a:t>of</a:t>
              </a:r>
              <a:r>
                <a:rPr sz="1400" i="1" spc="-30" dirty="0">
                  <a:solidFill>
                    <a:srgbClr val="231F20"/>
                  </a:solidFill>
                  <a:latin typeface="Arial"/>
                  <a:cs typeface="Arial"/>
                </a:rPr>
                <a:t> </a:t>
              </a:r>
              <a:r>
                <a:rPr sz="1400" i="1" dirty="0">
                  <a:solidFill>
                    <a:srgbClr val="231F20"/>
                  </a:solidFill>
                  <a:latin typeface="Arial"/>
                  <a:cs typeface="Arial"/>
                </a:rPr>
                <a:t>diagnosis</a:t>
              </a:r>
              <a:r>
                <a:rPr sz="1400" i="1" spc="-30" dirty="0">
                  <a:solidFill>
                    <a:srgbClr val="231F20"/>
                  </a:solidFill>
                  <a:latin typeface="Arial"/>
                  <a:cs typeface="Arial"/>
                </a:rPr>
                <a:t> </a:t>
              </a:r>
              <a:r>
                <a:rPr sz="1400" i="1" dirty="0">
                  <a:solidFill>
                    <a:srgbClr val="231F20"/>
                  </a:solidFill>
                  <a:latin typeface="Arial"/>
                  <a:cs typeface="Arial"/>
                </a:rPr>
                <a:t>if</a:t>
              </a:r>
              <a:r>
                <a:rPr sz="1400" i="1" spc="-30" dirty="0">
                  <a:solidFill>
                    <a:srgbClr val="231F20"/>
                  </a:solidFill>
                  <a:latin typeface="Arial"/>
                  <a:cs typeface="Arial"/>
                </a:rPr>
                <a:t> </a:t>
              </a:r>
              <a:r>
                <a:rPr sz="1400" i="1" spc="-10" dirty="0">
                  <a:solidFill>
                    <a:srgbClr val="231F20"/>
                  </a:solidFill>
                  <a:latin typeface="Arial"/>
                  <a:cs typeface="Arial"/>
                </a:rPr>
                <a:t>necessary </a:t>
              </a:r>
              <a:r>
                <a:rPr sz="1400" i="1" dirty="0">
                  <a:solidFill>
                    <a:srgbClr val="231F20"/>
                  </a:solidFill>
                  <a:latin typeface="Arial"/>
                  <a:cs typeface="Arial"/>
                </a:rPr>
                <a:t>Symptom control &amp; </a:t>
              </a:r>
              <a:r>
                <a:rPr sz="1400" i="1" spc="-10" dirty="0">
                  <a:solidFill>
                    <a:srgbClr val="231F20"/>
                  </a:solidFill>
                  <a:latin typeface="Arial"/>
                  <a:cs typeface="Arial"/>
                </a:rPr>
                <a:t>modifiable</a:t>
              </a:r>
              <a:endParaRPr sz="1400">
                <a:latin typeface="Arial"/>
                <a:cs typeface="Arial"/>
              </a:endParaRPr>
            </a:p>
            <a:p>
              <a:pPr marL="12700">
                <a:lnSpc>
                  <a:spcPts val="1335"/>
                </a:lnSpc>
              </a:pPr>
              <a:r>
                <a:rPr sz="1400" i="1" dirty="0">
                  <a:solidFill>
                    <a:srgbClr val="231F20"/>
                  </a:solidFill>
                  <a:latin typeface="Arial"/>
                  <a:cs typeface="Arial"/>
                </a:rPr>
                <a:t>risk</a:t>
              </a:r>
              <a:r>
                <a:rPr sz="1400" i="1" spc="-10" dirty="0">
                  <a:solidFill>
                    <a:srgbClr val="231F20"/>
                  </a:solidFill>
                  <a:latin typeface="Arial"/>
                  <a:cs typeface="Arial"/>
                </a:rPr>
                <a:t> </a:t>
              </a:r>
              <a:r>
                <a:rPr sz="1400" i="1" dirty="0">
                  <a:solidFill>
                    <a:srgbClr val="231F20"/>
                  </a:solidFill>
                  <a:latin typeface="Arial"/>
                  <a:cs typeface="Arial"/>
                </a:rPr>
                <a:t>factors</a:t>
              </a:r>
              <a:r>
                <a:rPr sz="1400" i="1" spc="5" dirty="0">
                  <a:solidFill>
                    <a:srgbClr val="231F20"/>
                  </a:solidFill>
                  <a:latin typeface="Arial"/>
                  <a:cs typeface="Arial"/>
                </a:rPr>
                <a:t> </a:t>
              </a:r>
              <a:r>
                <a:rPr sz="1400" i="1" dirty="0">
                  <a:solidFill>
                    <a:srgbClr val="231F20"/>
                  </a:solidFill>
                  <a:latin typeface="Arial"/>
                  <a:cs typeface="Arial"/>
                </a:rPr>
                <a:t>(see Box</a:t>
              </a:r>
              <a:r>
                <a:rPr sz="1400" i="1" spc="5" dirty="0">
                  <a:solidFill>
                    <a:srgbClr val="231F20"/>
                  </a:solidFill>
                  <a:latin typeface="Arial"/>
                  <a:cs typeface="Arial"/>
                </a:rPr>
                <a:t> </a:t>
              </a:r>
              <a:r>
                <a:rPr sz="1400" i="1" spc="-10" dirty="0">
                  <a:solidFill>
                    <a:srgbClr val="231F20"/>
                  </a:solidFill>
                  <a:latin typeface="Arial"/>
                  <a:cs typeface="Arial"/>
                </a:rPr>
                <a:t>2-</a:t>
              </a:r>
              <a:r>
                <a:rPr sz="1400" i="1" spc="-25" dirty="0">
                  <a:solidFill>
                    <a:srgbClr val="231F20"/>
                  </a:solidFill>
                  <a:latin typeface="Arial"/>
                  <a:cs typeface="Arial"/>
                </a:rPr>
                <a:t>2B)</a:t>
              </a:r>
              <a:endParaRPr sz="1400">
                <a:latin typeface="Arial"/>
                <a:cs typeface="Arial"/>
              </a:endParaRPr>
            </a:p>
            <a:p>
              <a:pPr marL="12700">
                <a:lnSpc>
                  <a:spcPts val="1635"/>
                </a:lnSpc>
              </a:pPr>
              <a:r>
                <a:rPr sz="1400" i="1" spc="-10" dirty="0">
                  <a:solidFill>
                    <a:srgbClr val="231F20"/>
                  </a:solidFill>
                  <a:latin typeface="Arial"/>
                  <a:cs typeface="Arial"/>
                </a:rPr>
                <a:t>Comorbidities</a:t>
              </a:r>
              <a:endParaRPr sz="1400">
                <a:latin typeface="Arial"/>
                <a:cs typeface="Arial"/>
              </a:endParaRPr>
            </a:p>
            <a:p>
              <a:pPr marL="12700" marR="584835">
                <a:lnSpc>
                  <a:spcPts val="1630"/>
                </a:lnSpc>
                <a:spcBef>
                  <a:spcPts val="70"/>
                </a:spcBef>
              </a:pPr>
              <a:r>
                <a:rPr sz="1400" i="1" dirty="0">
                  <a:solidFill>
                    <a:srgbClr val="231F20"/>
                  </a:solidFill>
                  <a:latin typeface="Arial"/>
                  <a:cs typeface="Arial"/>
                </a:rPr>
                <a:t>Inhaler technique &amp; </a:t>
              </a:r>
              <a:r>
                <a:rPr sz="1400" i="1" spc="-10" dirty="0">
                  <a:solidFill>
                    <a:srgbClr val="231F20"/>
                  </a:solidFill>
                  <a:latin typeface="Arial"/>
                  <a:cs typeface="Arial"/>
                </a:rPr>
                <a:t>adherence </a:t>
              </a:r>
              <a:r>
                <a:rPr sz="1400" i="1" dirty="0">
                  <a:solidFill>
                    <a:srgbClr val="231F20"/>
                  </a:solidFill>
                  <a:latin typeface="Arial"/>
                  <a:cs typeface="Arial"/>
                </a:rPr>
                <a:t>Patient</a:t>
              </a:r>
              <a:r>
                <a:rPr sz="1400" i="1" spc="-25" dirty="0">
                  <a:solidFill>
                    <a:srgbClr val="231F20"/>
                  </a:solidFill>
                  <a:latin typeface="Arial"/>
                  <a:cs typeface="Arial"/>
                </a:rPr>
                <a:t> </a:t>
              </a:r>
              <a:r>
                <a:rPr sz="1400" i="1" dirty="0">
                  <a:solidFill>
                    <a:srgbClr val="231F20"/>
                  </a:solidFill>
                  <a:latin typeface="Arial"/>
                  <a:cs typeface="Arial"/>
                </a:rPr>
                <a:t>preferences</a:t>
              </a:r>
              <a:r>
                <a:rPr sz="1400" i="1" spc="-25" dirty="0">
                  <a:solidFill>
                    <a:srgbClr val="231F20"/>
                  </a:solidFill>
                  <a:latin typeface="Arial"/>
                  <a:cs typeface="Arial"/>
                </a:rPr>
                <a:t> </a:t>
              </a:r>
              <a:r>
                <a:rPr sz="1400" i="1" dirty="0">
                  <a:solidFill>
                    <a:srgbClr val="231F20"/>
                  </a:solidFill>
                  <a:latin typeface="Arial"/>
                  <a:cs typeface="Arial"/>
                </a:rPr>
                <a:t>and</a:t>
              </a:r>
              <a:r>
                <a:rPr sz="1400" i="1" spc="-20" dirty="0">
                  <a:solidFill>
                    <a:srgbClr val="231F20"/>
                  </a:solidFill>
                  <a:latin typeface="Arial"/>
                  <a:cs typeface="Arial"/>
                </a:rPr>
                <a:t> </a:t>
              </a:r>
              <a:r>
                <a:rPr sz="1400" i="1" spc="-10" dirty="0">
                  <a:solidFill>
                    <a:srgbClr val="231F20"/>
                  </a:solidFill>
                  <a:latin typeface="Arial"/>
                  <a:cs typeface="Arial"/>
                </a:rPr>
                <a:t>goals</a:t>
              </a:r>
              <a:endParaRPr sz="1400">
                <a:latin typeface="Arial"/>
                <a:cs typeface="Arial"/>
              </a:endParaRPr>
            </a:p>
          </p:txBody>
        </p:sp>
        <p:sp>
          <p:nvSpPr>
            <p:cNvPr id="71" name="object 4">
              <a:extLst>
                <a:ext uri="{FF2B5EF4-FFF2-40B4-BE49-F238E27FC236}">
                  <a16:creationId xmlns="" xmlns:a16="http://schemas.microsoft.com/office/drawing/2014/main" id="{EEC4C9D4-54C0-BF67-D561-F7605C345284}"/>
                </a:ext>
              </a:extLst>
            </p:cNvPr>
            <p:cNvSpPr txBox="1"/>
            <p:nvPr/>
          </p:nvSpPr>
          <p:spPr>
            <a:xfrm>
              <a:off x="7175336" y="2711077"/>
              <a:ext cx="4234180" cy="1038860"/>
            </a:xfrm>
            <a:prstGeom prst="rect">
              <a:avLst/>
            </a:prstGeom>
          </p:spPr>
          <p:txBody>
            <a:bodyPr vert="horz" wrap="square" lIns="0" tIns="48260" rIns="0" bIns="0" rtlCol="0">
              <a:spAutoFit/>
            </a:bodyPr>
            <a:lstStyle/>
            <a:p>
              <a:pPr marL="12700" marR="1450340">
                <a:lnSpc>
                  <a:spcPts val="1400"/>
                </a:lnSpc>
                <a:spcBef>
                  <a:spcPts val="380"/>
                </a:spcBef>
              </a:pPr>
              <a:r>
                <a:rPr sz="1400" i="1" spc="-10" dirty="0">
                  <a:solidFill>
                    <a:srgbClr val="231F20"/>
                  </a:solidFill>
                  <a:latin typeface="Arial"/>
                  <a:cs typeface="Arial"/>
                </a:rPr>
                <a:t>Treatment</a:t>
              </a:r>
              <a:r>
                <a:rPr sz="1400" i="1" spc="-5" dirty="0">
                  <a:solidFill>
                    <a:srgbClr val="231F20"/>
                  </a:solidFill>
                  <a:latin typeface="Arial"/>
                  <a:cs typeface="Arial"/>
                </a:rPr>
                <a:t> </a:t>
              </a:r>
              <a:r>
                <a:rPr sz="1400" i="1" dirty="0">
                  <a:solidFill>
                    <a:srgbClr val="231F20"/>
                  </a:solidFill>
                  <a:latin typeface="Arial"/>
                  <a:cs typeface="Arial"/>
                </a:rPr>
                <a:t>of</a:t>
              </a:r>
              <a:r>
                <a:rPr sz="1400" i="1" spc="-10" dirty="0">
                  <a:solidFill>
                    <a:srgbClr val="231F20"/>
                  </a:solidFill>
                  <a:latin typeface="Arial"/>
                  <a:cs typeface="Arial"/>
                </a:rPr>
                <a:t> </a:t>
              </a:r>
              <a:r>
                <a:rPr sz="1400" i="1" dirty="0">
                  <a:solidFill>
                    <a:srgbClr val="231F20"/>
                  </a:solidFill>
                  <a:latin typeface="Arial"/>
                  <a:cs typeface="Arial"/>
                </a:rPr>
                <a:t>modifiable</a:t>
              </a:r>
              <a:r>
                <a:rPr sz="1400" i="1" spc="-5" dirty="0">
                  <a:solidFill>
                    <a:srgbClr val="231F20"/>
                  </a:solidFill>
                  <a:latin typeface="Arial"/>
                  <a:cs typeface="Arial"/>
                </a:rPr>
                <a:t> </a:t>
              </a:r>
              <a:r>
                <a:rPr sz="1400" i="1" dirty="0">
                  <a:solidFill>
                    <a:srgbClr val="231F20"/>
                  </a:solidFill>
                  <a:latin typeface="Arial"/>
                  <a:cs typeface="Arial"/>
                </a:rPr>
                <a:t>risk</a:t>
              </a:r>
              <a:r>
                <a:rPr sz="1400" i="1" spc="-5" dirty="0">
                  <a:solidFill>
                    <a:srgbClr val="231F20"/>
                  </a:solidFill>
                  <a:latin typeface="Arial"/>
                  <a:cs typeface="Arial"/>
                </a:rPr>
                <a:t> </a:t>
              </a:r>
              <a:r>
                <a:rPr sz="1400" i="1" spc="-10" dirty="0">
                  <a:solidFill>
                    <a:srgbClr val="231F20"/>
                  </a:solidFill>
                  <a:latin typeface="Arial"/>
                  <a:cs typeface="Arial"/>
                </a:rPr>
                <a:t>factors </a:t>
              </a:r>
              <a:r>
                <a:rPr sz="1400" i="1" dirty="0">
                  <a:solidFill>
                    <a:srgbClr val="231F20"/>
                  </a:solidFill>
                  <a:latin typeface="Arial"/>
                  <a:cs typeface="Arial"/>
                </a:rPr>
                <a:t>and</a:t>
              </a:r>
              <a:r>
                <a:rPr sz="1400" i="1" spc="-25" dirty="0">
                  <a:solidFill>
                    <a:srgbClr val="231F20"/>
                  </a:solidFill>
                  <a:latin typeface="Arial"/>
                  <a:cs typeface="Arial"/>
                </a:rPr>
                <a:t> </a:t>
              </a:r>
              <a:r>
                <a:rPr sz="1400" i="1" spc="-10" dirty="0">
                  <a:solidFill>
                    <a:srgbClr val="231F20"/>
                  </a:solidFill>
                  <a:latin typeface="Arial"/>
                  <a:cs typeface="Arial"/>
                </a:rPr>
                <a:t>comorbidities</a:t>
              </a:r>
              <a:endParaRPr sz="1400">
                <a:latin typeface="Arial"/>
                <a:cs typeface="Arial"/>
              </a:endParaRPr>
            </a:p>
            <a:p>
              <a:pPr marL="12700">
                <a:lnSpc>
                  <a:spcPts val="1610"/>
                </a:lnSpc>
              </a:pPr>
              <a:r>
                <a:rPr sz="1400" i="1" spc="-10" dirty="0">
                  <a:solidFill>
                    <a:srgbClr val="231F20"/>
                  </a:solidFill>
                  <a:latin typeface="Arial"/>
                  <a:cs typeface="Arial"/>
                </a:rPr>
                <a:t>Non-</a:t>
              </a:r>
              <a:r>
                <a:rPr sz="1400" i="1" dirty="0">
                  <a:solidFill>
                    <a:srgbClr val="231F20"/>
                  </a:solidFill>
                  <a:latin typeface="Arial"/>
                  <a:cs typeface="Arial"/>
                </a:rPr>
                <a:t>pharmacological</a:t>
              </a:r>
              <a:r>
                <a:rPr sz="1400" i="1" spc="-55" dirty="0">
                  <a:solidFill>
                    <a:srgbClr val="231F20"/>
                  </a:solidFill>
                  <a:latin typeface="Arial"/>
                  <a:cs typeface="Arial"/>
                </a:rPr>
                <a:t> </a:t>
              </a:r>
              <a:r>
                <a:rPr sz="1400" i="1" spc="-10" dirty="0">
                  <a:solidFill>
                    <a:srgbClr val="231F20"/>
                  </a:solidFill>
                  <a:latin typeface="Arial"/>
                  <a:cs typeface="Arial"/>
                </a:rPr>
                <a:t>strategies</a:t>
              </a:r>
              <a:endParaRPr sz="1400">
                <a:latin typeface="Arial"/>
                <a:cs typeface="Arial"/>
              </a:endParaRPr>
            </a:p>
            <a:p>
              <a:pPr marL="12700" marR="5080">
                <a:lnSpc>
                  <a:spcPts val="1630"/>
                </a:lnSpc>
                <a:spcBef>
                  <a:spcPts val="70"/>
                </a:spcBef>
              </a:pPr>
              <a:r>
                <a:rPr sz="1400" i="1" dirty="0">
                  <a:solidFill>
                    <a:srgbClr val="231F20"/>
                  </a:solidFill>
                  <a:latin typeface="Arial"/>
                  <a:cs typeface="Arial"/>
                </a:rPr>
                <a:t>Asthma</a:t>
              </a:r>
              <a:r>
                <a:rPr sz="1400" i="1" spc="-20" dirty="0">
                  <a:solidFill>
                    <a:srgbClr val="231F20"/>
                  </a:solidFill>
                  <a:latin typeface="Arial"/>
                  <a:cs typeface="Arial"/>
                </a:rPr>
                <a:t> </a:t>
              </a:r>
              <a:r>
                <a:rPr sz="1400" i="1" dirty="0">
                  <a:solidFill>
                    <a:srgbClr val="231F20"/>
                  </a:solidFill>
                  <a:latin typeface="Arial"/>
                  <a:cs typeface="Arial"/>
                </a:rPr>
                <a:t>medications</a:t>
              </a:r>
              <a:r>
                <a:rPr sz="1400" i="1" spc="-20" dirty="0">
                  <a:solidFill>
                    <a:srgbClr val="231F20"/>
                  </a:solidFill>
                  <a:latin typeface="Arial"/>
                  <a:cs typeface="Arial"/>
                </a:rPr>
                <a:t> </a:t>
              </a:r>
              <a:r>
                <a:rPr sz="1400" i="1" dirty="0">
                  <a:solidFill>
                    <a:srgbClr val="231F20"/>
                  </a:solidFill>
                  <a:latin typeface="Arial"/>
                  <a:cs typeface="Arial"/>
                </a:rPr>
                <a:t>(adjust</a:t>
              </a:r>
              <a:r>
                <a:rPr sz="1400" i="1" spc="-15" dirty="0">
                  <a:solidFill>
                    <a:srgbClr val="231F20"/>
                  </a:solidFill>
                  <a:latin typeface="Arial"/>
                  <a:cs typeface="Arial"/>
                </a:rPr>
                <a:t> </a:t>
              </a:r>
              <a:r>
                <a:rPr sz="1400" i="1" dirty="0">
                  <a:solidFill>
                    <a:srgbClr val="231F20"/>
                  </a:solidFill>
                  <a:latin typeface="Arial"/>
                  <a:cs typeface="Arial"/>
                </a:rPr>
                <a:t>down/up/between</a:t>
              </a:r>
              <a:r>
                <a:rPr sz="1400" i="1" spc="-20" dirty="0">
                  <a:solidFill>
                    <a:srgbClr val="231F20"/>
                  </a:solidFill>
                  <a:latin typeface="Arial"/>
                  <a:cs typeface="Arial"/>
                </a:rPr>
                <a:t> </a:t>
              </a:r>
              <a:r>
                <a:rPr sz="1400" i="1" spc="-10" dirty="0">
                  <a:solidFill>
                    <a:srgbClr val="231F20"/>
                  </a:solidFill>
                  <a:latin typeface="Arial"/>
                  <a:cs typeface="Arial"/>
                </a:rPr>
                <a:t>tracks) </a:t>
              </a:r>
              <a:r>
                <a:rPr sz="1400" i="1" dirty="0">
                  <a:solidFill>
                    <a:srgbClr val="231F20"/>
                  </a:solidFill>
                  <a:latin typeface="Arial"/>
                  <a:cs typeface="Arial"/>
                </a:rPr>
                <a:t>Education &amp; skills </a:t>
              </a:r>
              <a:r>
                <a:rPr sz="1400" i="1" spc="-10" dirty="0">
                  <a:solidFill>
                    <a:srgbClr val="231F20"/>
                  </a:solidFill>
                  <a:latin typeface="Arial"/>
                  <a:cs typeface="Arial"/>
                </a:rPr>
                <a:t>training</a:t>
              </a:r>
              <a:endParaRPr sz="1400">
                <a:latin typeface="Arial"/>
                <a:cs typeface="Arial"/>
              </a:endParaRPr>
            </a:p>
          </p:txBody>
        </p:sp>
        <p:sp>
          <p:nvSpPr>
            <p:cNvPr id="72" name="Rectangle 71">
              <a:extLst>
                <a:ext uri="{FF2B5EF4-FFF2-40B4-BE49-F238E27FC236}">
                  <a16:creationId xmlns="" xmlns:a16="http://schemas.microsoft.com/office/drawing/2014/main" id="{67085060-4755-2B96-2228-B2DB24651647}"/>
                </a:ext>
              </a:extLst>
            </p:cNvPr>
            <p:cNvSpPr/>
            <p:nvPr/>
          </p:nvSpPr>
          <p:spPr>
            <a:xfrm rot="17655406">
              <a:off x="5411150" y="1623956"/>
              <a:ext cx="1424769" cy="156785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ArchUp">
                <a:avLst>
                  <a:gd name="adj" fmla="val 5457498"/>
                </a:avLst>
              </a:prstTxWarp>
              <a:spAutoFit/>
            </a:bodyPr>
            <a:lstStyle/>
            <a:p>
              <a:pPr algn="ctr"/>
              <a:r>
                <a:rPr lang="en-AU" sz="1450" b="1" cap="none" spc="0" dirty="0">
                  <a:ln w="12700">
                    <a:noFill/>
                    <a:prstDash val="solid"/>
                  </a:ln>
                  <a:solidFill>
                    <a:schemeClr val="bg1"/>
                  </a:solidFill>
                  <a:latin typeface="Arial"/>
                  <a:cs typeface="Arial"/>
                </a:rPr>
                <a:t>REVIEW</a:t>
              </a:r>
            </a:p>
          </p:txBody>
        </p:sp>
        <p:sp>
          <p:nvSpPr>
            <p:cNvPr id="73" name="Rectangle 72">
              <a:extLst>
                <a:ext uri="{FF2B5EF4-FFF2-40B4-BE49-F238E27FC236}">
                  <a16:creationId xmlns="" xmlns:a16="http://schemas.microsoft.com/office/drawing/2014/main" id="{CFA917BB-8F38-D58A-8036-31A48C2E78EF}"/>
                </a:ext>
              </a:extLst>
            </p:cNvPr>
            <p:cNvSpPr/>
            <p:nvPr/>
          </p:nvSpPr>
          <p:spPr>
            <a:xfrm rot="2632819">
              <a:off x="5493438" y="1633670"/>
              <a:ext cx="1332796" cy="157398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ArchUp">
                <a:avLst>
                  <a:gd name="adj" fmla="val 5457498"/>
                </a:avLst>
              </a:prstTxWarp>
              <a:spAutoFit/>
            </a:bodyPr>
            <a:lstStyle/>
            <a:p>
              <a:pPr algn="ctr"/>
              <a:r>
                <a:rPr lang="en-AU" sz="1450" b="1" cap="none" spc="0" dirty="0">
                  <a:ln w="12700">
                    <a:noFill/>
                    <a:prstDash val="solid"/>
                  </a:ln>
                  <a:solidFill>
                    <a:schemeClr val="bg1"/>
                  </a:solidFill>
                  <a:latin typeface="Arial"/>
                  <a:cs typeface="Arial"/>
                </a:rPr>
                <a:t>ASSESS</a:t>
              </a:r>
            </a:p>
          </p:txBody>
        </p:sp>
        <p:sp>
          <p:nvSpPr>
            <p:cNvPr id="74" name="Rectangle 73">
              <a:extLst>
                <a:ext uri="{FF2B5EF4-FFF2-40B4-BE49-F238E27FC236}">
                  <a16:creationId xmlns="" xmlns:a16="http://schemas.microsoft.com/office/drawing/2014/main" id="{BD8FBB3E-D684-2E87-201C-1AFACBC24E7A}"/>
                </a:ext>
              </a:extLst>
            </p:cNvPr>
            <p:cNvSpPr/>
            <p:nvPr/>
          </p:nvSpPr>
          <p:spPr>
            <a:xfrm rot="20212108">
              <a:off x="5503960" y="2240736"/>
              <a:ext cx="1549366" cy="1039790"/>
            </a:xfrm>
            <a:prstGeom prst="rect">
              <a:avLst/>
            </a:prstGeom>
            <a:noFill/>
          </p:spPr>
          <p:txBody>
            <a:bodyPr wrap="none" lIns="91440" tIns="45720" rIns="91440" bIns="45720">
              <a:prstTxWarp prst="textArchDown">
                <a:avLst>
                  <a:gd name="adj" fmla="val 16604063"/>
                </a:avLst>
              </a:prstTxWarp>
              <a:spAutoFit/>
            </a:bodyPr>
            <a:lstStyle/>
            <a:p>
              <a:pPr algn="ctr"/>
              <a:r>
                <a:rPr lang="en-AU" sz="1450" b="1" cap="none" spc="0" dirty="0">
                  <a:ln w="12700">
                    <a:noFill/>
                    <a:prstDash val="solid"/>
                  </a:ln>
                  <a:solidFill>
                    <a:schemeClr val="bg1"/>
                  </a:solidFill>
                  <a:latin typeface="Arial"/>
                  <a:cs typeface="Arial"/>
                </a:rPr>
                <a:t>ADJUST</a:t>
              </a:r>
              <a:endParaRPr lang="en-US" sz="1450" b="1" cap="none" spc="0" dirty="0">
                <a:ln w="12700">
                  <a:noFill/>
                  <a:prstDash val="solid"/>
                </a:ln>
                <a:solidFill>
                  <a:schemeClr val="bg1"/>
                </a:solidFill>
              </a:endParaRPr>
            </a:p>
          </p:txBody>
        </p:sp>
      </p:grpSp>
      <p:sp>
        <p:nvSpPr>
          <p:cNvPr id="57" name="Rectangle 23">
            <a:extLst>
              <a:ext uri="{FF2B5EF4-FFF2-40B4-BE49-F238E27FC236}">
                <a16:creationId xmlns="" xmlns:a16="http://schemas.microsoft.com/office/drawing/2014/main" id="{FBD93760-7BD4-46F1-AA2E-EC8A4E2E8FEC}"/>
              </a:ext>
            </a:extLst>
          </p:cNvPr>
          <p:cNvSpPr>
            <a:spLocks/>
          </p:cNvSpPr>
          <p:nvPr/>
        </p:nvSpPr>
        <p:spPr bwMode="auto">
          <a:xfrm>
            <a:off x="9131820" y="6694270"/>
            <a:ext cx="3007233" cy="161583"/>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50" dirty="0">
                <a:cs typeface="Arial" pitchFamily="34" charset="0"/>
                <a:sym typeface="Arial" pitchFamily="34" charset="0"/>
              </a:rPr>
              <a:t>© Global Initiative for Asthma, www.ginasthma.org</a:t>
            </a:r>
          </a:p>
        </p:txBody>
      </p:sp>
      <p:sp>
        <p:nvSpPr>
          <p:cNvPr id="61" name="object 18">
            <a:extLst>
              <a:ext uri="{FF2B5EF4-FFF2-40B4-BE49-F238E27FC236}">
                <a16:creationId xmlns="" xmlns:a16="http://schemas.microsoft.com/office/drawing/2014/main" id="{8AA0B604-F965-46DF-A941-94F6134B08C2}"/>
              </a:ext>
            </a:extLst>
          </p:cNvPr>
          <p:cNvSpPr txBox="1">
            <a:spLocks/>
          </p:cNvSpPr>
          <p:nvPr/>
        </p:nvSpPr>
        <p:spPr>
          <a:xfrm>
            <a:off x="590466" y="392536"/>
            <a:ext cx="2263775" cy="530273"/>
          </a:xfrm>
          <a:prstGeom prst="rect">
            <a:avLst/>
          </a:prstGeom>
        </p:spPr>
        <p:txBody>
          <a:bodyPr vert="horz" wrap="square" lIns="0" tIns="4254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5080" algn="l">
              <a:lnSpc>
                <a:spcPts val="1870"/>
              </a:lnSpc>
              <a:spcBef>
                <a:spcPts val="335"/>
              </a:spcBef>
            </a:pPr>
            <a:r>
              <a:rPr lang="en-AU" sz="1700" b="1" dirty="0">
                <a:latin typeface="Arial" panose="020B0604020202020204" pitchFamily="34" charset="0"/>
                <a:cs typeface="Arial" panose="020B0604020202020204" pitchFamily="34" charset="0"/>
              </a:rPr>
              <a:t>Adults</a:t>
            </a:r>
            <a:r>
              <a:rPr lang="en-AU" sz="1700" b="1" spc="25" dirty="0">
                <a:latin typeface="Arial" panose="020B0604020202020204" pitchFamily="34" charset="0"/>
                <a:cs typeface="Arial" panose="020B0604020202020204" pitchFamily="34" charset="0"/>
              </a:rPr>
              <a:t> </a:t>
            </a:r>
            <a:r>
              <a:rPr lang="en-AU" sz="1700" b="1" dirty="0">
                <a:latin typeface="Arial" panose="020B0604020202020204" pitchFamily="34" charset="0"/>
                <a:cs typeface="Arial" panose="020B0604020202020204" pitchFamily="34" charset="0"/>
              </a:rPr>
              <a:t>&amp;</a:t>
            </a:r>
            <a:r>
              <a:rPr lang="en-AU" sz="1700" b="1" spc="25" dirty="0">
                <a:latin typeface="Arial" panose="020B0604020202020204" pitchFamily="34" charset="0"/>
                <a:cs typeface="Arial" panose="020B0604020202020204" pitchFamily="34" charset="0"/>
              </a:rPr>
              <a:t> </a:t>
            </a:r>
            <a:r>
              <a:rPr lang="en-AU" sz="1700" b="1" spc="-10" dirty="0">
                <a:latin typeface="Arial" panose="020B0604020202020204" pitchFamily="34" charset="0"/>
                <a:cs typeface="Arial" panose="020B0604020202020204" pitchFamily="34" charset="0"/>
              </a:rPr>
              <a:t>adolescents </a:t>
            </a:r>
            <a:r>
              <a:rPr lang="en-AU" sz="1700" b="1" dirty="0">
                <a:latin typeface="Arial" panose="020B0604020202020204" pitchFamily="34" charset="0"/>
                <a:cs typeface="Arial" panose="020B0604020202020204" pitchFamily="34" charset="0"/>
              </a:rPr>
              <a:t>12+</a:t>
            </a:r>
            <a:r>
              <a:rPr lang="en-AU" sz="1700" b="1" spc="20" dirty="0">
                <a:latin typeface="Arial" panose="020B0604020202020204" pitchFamily="34" charset="0"/>
                <a:cs typeface="Arial" panose="020B0604020202020204" pitchFamily="34" charset="0"/>
              </a:rPr>
              <a:t> </a:t>
            </a:r>
            <a:r>
              <a:rPr lang="en-AU" sz="1700" b="1" spc="-10" dirty="0">
                <a:latin typeface="Arial" panose="020B0604020202020204" pitchFamily="34" charset="0"/>
                <a:cs typeface="Arial" panose="020B0604020202020204" pitchFamily="34" charset="0"/>
              </a:rPr>
              <a:t>years</a:t>
            </a:r>
          </a:p>
        </p:txBody>
      </p:sp>
      <p:sp>
        <p:nvSpPr>
          <p:cNvPr id="62" name="object 19">
            <a:extLst>
              <a:ext uri="{FF2B5EF4-FFF2-40B4-BE49-F238E27FC236}">
                <a16:creationId xmlns="" xmlns:a16="http://schemas.microsoft.com/office/drawing/2014/main" id="{8E569203-0609-43F3-94C7-7088459EE6F9}"/>
              </a:ext>
            </a:extLst>
          </p:cNvPr>
          <p:cNvSpPr txBox="1"/>
          <p:nvPr/>
        </p:nvSpPr>
        <p:spPr>
          <a:xfrm>
            <a:off x="590466" y="979495"/>
            <a:ext cx="2524125" cy="574675"/>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1F20"/>
                </a:solidFill>
                <a:latin typeface="Arial"/>
                <a:cs typeface="Arial"/>
              </a:rPr>
              <a:t>Personalized</a:t>
            </a:r>
            <a:r>
              <a:rPr sz="1200" b="1" spc="-15" dirty="0">
                <a:solidFill>
                  <a:srgbClr val="231F20"/>
                </a:solidFill>
                <a:latin typeface="Arial"/>
                <a:cs typeface="Arial"/>
              </a:rPr>
              <a:t> </a:t>
            </a:r>
            <a:r>
              <a:rPr sz="1200" b="1" dirty="0">
                <a:solidFill>
                  <a:srgbClr val="231F20"/>
                </a:solidFill>
                <a:latin typeface="Arial"/>
                <a:cs typeface="Arial"/>
              </a:rPr>
              <a:t>asthma</a:t>
            </a:r>
            <a:r>
              <a:rPr sz="1200" b="1" spc="-15" dirty="0">
                <a:solidFill>
                  <a:srgbClr val="231F20"/>
                </a:solidFill>
                <a:latin typeface="Arial"/>
                <a:cs typeface="Arial"/>
              </a:rPr>
              <a:t> </a:t>
            </a:r>
            <a:r>
              <a:rPr sz="1200" b="1" spc="-10" dirty="0">
                <a:solidFill>
                  <a:srgbClr val="231F20"/>
                </a:solidFill>
                <a:latin typeface="Arial"/>
                <a:cs typeface="Arial"/>
              </a:rPr>
              <a:t>management</a:t>
            </a:r>
            <a:endParaRPr sz="1200" dirty="0">
              <a:latin typeface="Arial"/>
              <a:cs typeface="Arial"/>
            </a:endParaRPr>
          </a:p>
          <a:p>
            <a:pPr marL="12700">
              <a:lnSpc>
                <a:spcPct val="100000"/>
              </a:lnSpc>
            </a:pPr>
            <a:r>
              <a:rPr sz="1200" dirty="0">
                <a:solidFill>
                  <a:srgbClr val="414042"/>
                </a:solidFill>
                <a:latin typeface="Arial"/>
                <a:cs typeface="Arial"/>
              </a:rPr>
              <a:t>Assess,</a:t>
            </a:r>
            <a:r>
              <a:rPr sz="1200" spc="-70" dirty="0">
                <a:solidFill>
                  <a:srgbClr val="414042"/>
                </a:solidFill>
                <a:latin typeface="Arial"/>
                <a:cs typeface="Arial"/>
              </a:rPr>
              <a:t> </a:t>
            </a:r>
            <a:r>
              <a:rPr sz="1200" dirty="0">
                <a:solidFill>
                  <a:srgbClr val="414042"/>
                </a:solidFill>
                <a:latin typeface="Arial"/>
                <a:cs typeface="Arial"/>
              </a:rPr>
              <a:t>Adjust, </a:t>
            </a:r>
            <a:r>
              <a:rPr sz="1200" spc="-10" dirty="0">
                <a:solidFill>
                  <a:srgbClr val="414042"/>
                </a:solidFill>
                <a:latin typeface="Arial"/>
                <a:cs typeface="Arial"/>
              </a:rPr>
              <a:t>Review</a:t>
            </a:r>
            <a:endParaRPr sz="1200" dirty="0">
              <a:latin typeface="Arial"/>
              <a:cs typeface="Arial"/>
            </a:endParaRPr>
          </a:p>
          <a:p>
            <a:pPr marL="12700">
              <a:lnSpc>
                <a:spcPct val="100000"/>
              </a:lnSpc>
            </a:pPr>
            <a:r>
              <a:rPr sz="1200" dirty="0">
                <a:solidFill>
                  <a:srgbClr val="414042"/>
                </a:solidFill>
                <a:latin typeface="Arial"/>
                <a:cs typeface="Arial"/>
              </a:rPr>
              <a:t>for</a:t>
            </a:r>
            <a:r>
              <a:rPr sz="1200" spc="-30" dirty="0">
                <a:solidFill>
                  <a:srgbClr val="414042"/>
                </a:solidFill>
                <a:latin typeface="Arial"/>
                <a:cs typeface="Arial"/>
              </a:rPr>
              <a:t> </a:t>
            </a:r>
            <a:r>
              <a:rPr sz="1200" dirty="0">
                <a:solidFill>
                  <a:srgbClr val="414042"/>
                </a:solidFill>
                <a:latin typeface="Arial"/>
                <a:cs typeface="Arial"/>
              </a:rPr>
              <a:t>individual</a:t>
            </a:r>
            <a:r>
              <a:rPr sz="1200" spc="-30" dirty="0">
                <a:solidFill>
                  <a:srgbClr val="414042"/>
                </a:solidFill>
                <a:latin typeface="Arial"/>
                <a:cs typeface="Arial"/>
              </a:rPr>
              <a:t> </a:t>
            </a:r>
            <a:r>
              <a:rPr sz="1200" dirty="0">
                <a:solidFill>
                  <a:srgbClr val="414042"/>
                </a:solidFill>
                <a:latin typeface="Arial"/>
                <a:cs typeface="Arial"/>
              </a:rPr>
              <a:t>patient</a:t>
            </a:r>
            <a:r>
              <a:rPr sz="1200" spc="-25" dirty="0">
                <a:solidFill>
                  <a:srgbClr val="414042"/>
                </a:solidFill>
                <a:latin typeface="Arial"/>
                <a:cs typeface="Arial"/>
              </a:rPr>
              <a:t> </a:t>
            </a:r>
            <a:r>
              <a:rPr sz="1200" spc="-10" dirty="0">
                <a:solidFill>
                  <a:srgbClr val="414042"/>
                </a:solidFill>
                <a:latin typeface="Arial"/>
                <a:cs typeface="Arial"/>
              </a:rPr>
              <a:t>needs</a:t>
            </a:r>
            <a:endParaRPr sz="1200" dirty="0">
              <a:latin typeface="Arial"/>
              <a:cs typeface="Arial"/>
            </a:endParaRPr>
          </a:p>
        </p:txBody>
      </p:sp>
      <p:sp>
        <p:nvSpPr>
          <p:cNvPr id="63" name="TextBox 62">
            <a:extLst>
              <a:ext uri="{FF2B5EF4-FFF2-40B4-BE49-F238E27FC236}">
                <a16:creationId xmlns="" xmlns:a16="http://schemas.microsoft.com/office/drawing/2014/main" id="{6BFC0BD7-EB4B-410F-B504-D451ED4481A2}"/>
              </a:ext>
            </a:extLst>
          </p:cNvPr>
          <p:cNvSpPr txBox="1"/>
          <p:nvPr/>
        </p:nvSpPr>
        <p:spPr>
          <a:xfrm>
            <a:off x="21149" y="6657082"/>
            <a:ext cx="4040779" cy="25391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1050" b="0" i="1" u="none" strike="noStrike" kern="1200" cap="none" spc="0" normalizeH="0" baseline="0" noProof="0" dirty="0">
                <a:ln>
                  <a:noFill/>
                </a:ln>
                <a:effectLst/>
                <a:uLnTx/>
                <a:uFillTx/>
                <a:latin typeface="Arial"/>
                <a:ea typeface="+mn-ea"/>
                <a:cs typeface="+mn-cs"/>
              </a:rPr>
              <a:t>GINA 2022, Box 3-5A, 1/4</a:t>
            </a:r>
          </a:p>
        </p:txBody>
      </p:sp>
    </p:spTree>
    <p:extLst>
      <p:ext uri="{BB962C8B-B14F-4D97-AF65-F5344CB8AC3E}">
        <p14:creationId xmlns:p14="http://schemas.microsoft.com/office/powerpoint/2010/main" val="36880195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 xmlns:a16="http://schemas.microsoft.com/office/drawing/2014/main" id="{988C2ADB-0588-7B7D-95D9-3D9793A48521}"/>
              </a:ext>
            </a:extLst>
          </p:cNvPr>
          <p:cNvGrpSpPr/>
          <p:nvPr/>
        </p:nvGrpSpPr>
        <p:grpSpPr>
          <a:xfrm>
            <a:off x="20" y="-641"/>
            <a:ext cx="12191980" cy="6859282"/>
            <a:chOff x="20" y="-641"/>
            <a:chExt cx="12191980" cy="6859282"/>
          </a:xfrm>
        </p:grpSpPr>
        <p:grpSp>
          <p:nvGrpSpPr>
            <p:cNvPr id="23" name="Group 22">
              <a:extLst>
                <a:ext uri="{FF2B5EF4-FFF2-40B4-BE49-F238E27FC236}">
                  <a16:creationId xmlns="" xmlns:a16="http://schemas.microsoft.com/office/drawing/2014/main" id="{A9495634-1F31-2A73-5079-AE133928429B}"/>
                </a:ext>
              </a:extLst>
            </p:cNvPr>
            <p:cNvGrpSpPr/>
            <p:nvPr/>
          </p:nvGrpSpPr>
          <p:grpSpPr>
            <a:xfrm>
              <a:off x="20" y="1282"/>
              <a:ext cx="12191980" cy="6856718"/>
              <a:chOff x="20" y="1282"/>
              <a:chExt cx="12191980" cy="6856718"/>
            </a:xfrm>
          </p:grpSpPr>
          <p:pic>
            <p:nvPicPr>
              <p:cNvPr id="25" name="Picture 24">
                <a:extLst>
                  <a:ext uri="{FF2B5EF4-FFF2-40B4-BE49-F238E27FC236}">
                    <a16:creationId xmlns="" xmlns:a16="http://schemas.microsoft.com/office/drawing/2014/main" id="{D51809CA-7CA3-B222-5FFB-601A123C32E9}"/>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26" name="object 2">
                <a:extLst>
                  <a:ext uri="{FF2B5EF4-FFF2-40B4-BE49-F238E27FC236}">
                    <a16:creationId xmlns="" xmlns:a16="http://schemas.microsoft.com/office/drawing/2014/main" id="{9A35A419-CC66-4D46-ABA8-A604B2E0FAE1}"/>
                  </a:ext>
                </a:extLst>
              </p:cNvPr>
              <p:cNvSpPr txBox="1"/>
              <p:nvPr/>
            </p:nvSpPr>
            <p:spPr>
              <a:xfrm>
                <a:off x="4798451" y="6155398"/>
                <a:ext cx="1427480" cy="417830"/>
              </a:xfrm>
              <a:prstGeom prst="rect">
                <a:avLst/>
              </a:prstGeom>
            </p:spPr>
            <p:txBody>
              <a:bodyPr vert="horz" wrap="square" lIns="0" tIns="26034" rIns="0" bIns="0" rtlCol="0">
                <a:spAutoFit/>
              </a:bodyPr>
              <a:lstStyle/>
              <a:p>
                <a:pPr marL="12700" marR="5080">
                  <a:lnSpc>
                    <a:spcPts val="1000"/>
                  </a:lnSpc>
                  <a:spcBef>
                    <a:spcPts val="204"/>
                  </a:spcBef>
                </a:pPr>
                <a:r>
                  <a:rPr sz="900" i="1" dirty="0">
                    <a:solidFill>
                      <a:srgbClr val="58595B"/>
                    </a:solidFill>
                    <a:latin typeface="Arial"/>
                    <a:cs typeface="Arial"/>
                  </a:rPr>
                  <a:t>Low</a:t>
                </a:r>
                <a:r>
                  <a:rPr sz="900" i="1" spc="-10" dirty="0">
                    <a:solidFill>
                      <a:srgbClr val="58595B"/>
                    </a:solidFill>
                    <a:latin typeface="Arial"/>
                    <a:cs typeface="Arial"/>
                  </a:rPr>
                  <a:t> </a:t>
                </a:r>
                <a:r>
                  <a:rPr sz="900" i="1" dirty="0">
                    <a:solidFill>
                      <a:srgbClr val="58595B"/>
                    </a:solidFill>
                    <a:latin typeface="Arial"/>
                    <a:cs typeface="Arial"/>
                  </a:rPr>
                  <a:t>dose</a:t>
                </a:r>
                <a:r>
                  <a:rPr sz="900" i="1" spc="-10" dirty="0">
                    <a:solidFill>
                      <a:srgbClr val="58595B"/>
                    </a:solidFill>
                    <a:latin typeface="Arial"/>
                    <a:cs typeface="Arial"/>
                  </a:rPr>
                  <a:t> </a:t>
                </a:r>
                <a:r>
                  <a:rPr sz="900" i="1" dirty="0">
                    <a:solidFill>
                      <a:srgbClr val="58595B"/>
                    </a:solidFill>
                    <a:latin typeface="Arial"/>
                    <a:cs typeface="Arial"/>
                  </a:rPr>
                  <a:t>ICS</a:t>
                </a:r>
                <a:r>
                  <a:rPr sz="900" i="1" spc="-5" dirty="0">
                    <a:solidFill>
                      <a:srgbClr val="58595B"/>
                    </a:solidFill>
                    <a:latin typeface="Arial"/>
                    <a:cs typeface="Arial"/>
                  </a:rPr>
                  <a:t> </a:t>
                </a:r>
                <a:r>
                  <a:rPr sz="900" i="1" spc="-10" dirty="0">
                    <a:solidFill>
                      <a:srgbClr val="58595B"/>
                    </a:solidFill>
                    <a:latin typeface="Arial"/>
                    <a:cs typeface="Arial"/>
                  </a:rPr>
                  <a:t>whenever </a:t>
                </a:r>
                <a:r>
                  <a:rPr sz="900" i="1" dirty="0">
                    <a:solidFill>
                      <a:srgbClr val="58595B"/>
                    </a:solidFill>
                    <a:latin typeface="Arial"/>
                    <a:cs typeface="Arial"/>
                  </a:rPr>
                  <a:t>SABA</a:t>
                </a:r>
                <a:r>
                  <a:rPr sz="900" i="1" spc="-45" dirty="0">
                    <a:solidFill>
                      <a:srgbClr val="58595B"/>
                    </a:solidFill>
                    <a:latin typeface="Arial"/>
                    <a:cs typeface="Arial"/>
                  </a:rPr>
                  <a:t> </a:t>
                </a:r>
                <a:r>
                  <a:rPr sz="900" i="1" dirty="0">
                    <a:solidFill>
                      <a:srgbClr val="58595B"/>
                    </a:solidFill>
                    <a:latin typeface="Arial"/>
                    <a:cs typeface="Arial"/>
                  </a:rPr>
                  <a:t>taken,</a:t>
                </a:r>
                <a:r>
                  <a:rPr sz="900" i="1" spc="-5" dirty="0">
                    <a:solidFill>
                      <a:srgbClr val="58595B"/>
                    </a:solidFill>
                    <a:latin typeface="Arial"/>
                    <a:cs typeface="Arial"/>
                  </a:rPr>
                  <a:t> </a:t>
                </a:r>
                <a:r>
                  <a:rPr sz="900" i="1" dirty="0">
                    <a:solidFill>
                      <a:srgbClr val="58595B"/>
                    </a:solidFill>
                    <a:latin typeface="Arial"/>
                    <a:cs typeface="Arial"/>
                  </a:rPr>
                  <a:t>or</a:t>
                </a:r>
                <a:r>
                  <a:rPr sz="900" i="1" spc="-5" dirty="0">
                    <a:solidFill>
                      <a:srgbClr val="58595B"/>
                    </a:solidFill>
                    <a:latin typeface="Arial"/>
                    <a:cs typeface="Arial"/>
                  </a:rPr>
                  <a:t> </a:t>
                </a:r>
                <a:r>
                  <a:rPr sz="900" i="1" dirty="0">
                    <a:solidFill>
                      <a:srgbClr val="58595B"/>
                    </a:solidFill>
                    <a:latin typeface="Arial"/>
                    <a:cs typeface="Arial"/>
                  </a:rPr>
                  <a:t>daily</a:t>
                </a:r>
                <a:r>
                  <a:rPr sz="900" i="1" spc="-5" dirty="0">
                    <a:solidFill>
                      <a:srgbClr val="58595B"/>
                    </a:solidFill>
                    <a:latin typeface="Arial"/>
                    <a:cs typeface="Arial"/>
                  </a:rPr>
                  <a:t> </a:t>
                </a:r>
                <a:r>
                  <a:rPr sz="900" i="1" spc="-20" dirty="0">
                    <a:solidFill>
                      <a:srgbClr val="58595B"/>
                    </a:solidFill>
                    <a:latin typeface="Arial"/>
                    <a:cs typeface="Arial"/>
                  </a:rPr>
                  <a:t>LTRA, </a:t>
                </a:r>
                <a:r>
                  <a:rPr sz="900" i="1" dirty="0">
                    <a:solidFill>
                      <a:srgbClr val="58595B"/>
                    </a:solidFill>
                    <a:latin typeface="Arial"/>
                    <a:cs typeface="Arial"/>
                  </a:rPr>
                  <a:t>or</a:t>
                </a:r>
                <a:r>
                  <a:rPr sz="900" i="1" spc="-10" dirty="0">
                    <a:solidFill>
                      <a:srgbClr val="58595B"/>
                    </a:solidFill>
                    <a:latin typeface="Arial"/>
                    <a:cs typeface="Arial"/>
                  </a:rPr>
                  <a:t> </a:t>
                </a:r>
                <a:r>
                  <a:rPr sz="900" i="1" dirty="0">
                    <a:solidFill>
                      <a:srgbClr val="58595B"/>
                    </a:solidFill>
                    <a:latin typeface="Arial"/>
                    <a:cs typeface="Arial"/>
                  </a:rPr>
                  <a:t>add</a:t>
                </a:r>
                <a:r>
                  <a:rPr sz="900" i="1" spc="-10" dirty="0">
                    <a:solidFill>
                      <a:srgbClr val="58595B"/>
                    </a:solidFill>
                    <a:latin typeface="Arial"/>
                    <a:cs typeface="Arial"/>
                  </a:rPr>
                  <a:t> </a:t>
                </a:r>
                <a:r>
                  <a:rPr sz="900" i="1" dirty="0">
                    <a:solidFill>
                      <a:srgbClr val="58595B"/>
                    </a:solidFill>
                    <a:latin typeface="Arial"/>
                    <a:cs typeface="Arial"/>
                  </a:rPr>
                  <a:t>HDM</a:t>
                </a:r>
                <a:r>
                  <a:rPr sz="900" i="1" spc="-5" dirty="0">
                    <a:solidFill>
                      <a:srgbClr val="58595B"/>
                    </a:solidFill>
                    <a:latin typeface="Arial"/>
                    <a:cs typeface="Arial"/>
                  </a:rPr>
                  <a:t> </a:t>
                </a:r>
                <a:r>
                  <a:rPr sz="900" i="1" spc="-20" dirty="0">
                    <a:solidFill>
                      <a:srgbClr val="58595B"/>
                    </a:solidFill>
                    <a:latin typeface="Arial"/>
                    <a:cs typeface="Arial"/>
                  </a:rPr>
                  <a:t>SLIT</a:t>
                </a:r>
                <a:endParaRPr sz="900" dirty="0">
                  <a:latin typeface="Arial"/>
                  <a:cs typeface="Arial"/>
                </a:endParaRPr>
              </a:p>
            </p:txBody>
          </p:sp>
          <p:sp>
            <p:nvSpPr>
              <p:cNvPr id="27" name="object 3">
                <a:extLst>
                  <a:ext uri="{FF2B5EF4-FFF2-40B4-BE49-F238E27FC236}">
                    <a16:creationId xmlns="" xmlns:a16="http://schemas.microsoft.com/office/drawing/2014/main" id="{F93E43D0-5100-AA58-B545-22A185C1351A}"/>
                  </a:ext>
                </a:extLst>
              </p:cNvPr>
              <p:cNvSpPr txBox="1"/>
              <p:nvPr/>
            </p:nvSpPr>
            <p:spPr>
              <a:xfrm>
                <a:off x="6369446" y="6155398"/>
                <a:ext cx="1107440" cy="417830"/>
              </a:xfrm>
              <a:prstGeom prst="rect">
                <a:avLst/>
              </a:prstGeom>
            </p:spPr>
            <p:txBody>
              <a:bodyPr vert="horz" wrap="square" lIns="0" tIns="26034" rIns="0" bIns="0" rtlCol="0">
                <a:spAutoFit/>
              </a:bodyPr>
              <a:lstStyle/>
              <a:p>
                <a:pPr marL="12700" marR="5080">
                  <a:lnSpc>
                    <a:spcPts val="1000"/>
                  </a:lnSpc>
                  <a:spcBef>
                    <a:spcPts val="204"/>
                  </a:spcBef>
                </a:pPr>
                <a:r>
                  <a:rPr sz="900" i="1" dirty="0">
                    <a:solidFill>
                      <a:srgbClr val="58595B"/>
                    </a:solidFill>
                    <a:latin typeface="Arial"/>
                    <a:cs typeface="Arial"/>
                  </a:rPr>
                  <a:t>Medium</a:t>
                </a:r>
                <a:r>
                  <a:rPr sz="900" i="1" spc="-15" dirty="0">
                    <a:solidFill>
                      <a:srgbClr val="58595B"/>
                    </a:solidFill>
                    <a:latin typeface="Arial"/>
                    <a:cs typeface="Arial"/>
                  </a:rPr>
                  <a:t> </a:t>
                </a:r>
                <a:r>
                  <a:rPr sz="900" i="1" dirty="0">
                    <a:solidFill>
                      <a:srgbClr val="58595B"/>
                    </a:solidFill>
                    <a:latin typeface="Arial"/>
                    <a:cs typeface="Arial"/>
                  </a:rPr>
                  <a:t>dose</a:t>
                </a:r>
                <a:r>
                  <a:rPr sz="900" i="1" spc="-5" dirty="0">
                    <a:solidFill>
                      <a:srgbClr val="58595B"/>
                    </a:solidFill>
                    <a:latin typeface="Arial"/>
                    <a:cs typeface="Arial"/>
                  </a:rPr>
                  <a:t> </a:t>
                </a:r>
                <a:r>
                  <a:rPr sz="900" i="1" dirty="0">
                    <a:solidFill>
                      <a:srgbClr val="58595B"/>
                    </a:solidFill>
                    <a:latin typeface="Arial"/>
                    <a:cs typeface="Arial"/>
                  </a:rPr>
                  <a:t>ICS,</a:t>
                </a:r>
                <a:r>
                  <a:rPr sz="900" i="1" spc="-5" dirty="0">
                    <a:solidFill>
                      <a:srgbClr val="58595B"/>
                    </a:solidFill>
                    <a:latin typeface="Arial"/>
                    <a:cs typeface="Arial"/>
                  </a:rPr>
                  <a:t> </a:t>
                </a:r>
                <a:r>
                  <a:rPr sz="900" i="1" spc="-25" dirty="0">
                    <a:solidFill>
                      <a:srgbClr val="58595B"/>
                    </a:solidFill>
                    <a:latin typeface="Arial"/>
                    <a:cs typeface="Arial"/>
                  </a:rPr>
                  <a:t>or </a:t>
                </a:r>
                <a:r>
                  <a:rPr sz="900" i="1" dirty="0">
                    <a:solidFill>
                      <a:srgbClr val="58595B"/>
                    </a:solidFill>
                    <a:latin typeface="Arial"/>
                    <a:cs typeface="Arial"/>
                  </a:rPr>
                  <a:t>add</a:t>
                </a:r>
                <a:r>
                  <a:rPr sz="900" i="1" spc="-15" dirty="0">
                    <a:solidFill>
                      <a:srgbClr val="58595B"/>
                    </a:solidFill>
                    <a:latin typeface="Arial"/>
                    <a:cs typeface="Arial"/>
                  </a:rPr>
                  <a:t> </a:t>
                </a:r>
                <a:r>
                  <a:rPr sz="900" i="1" spc="-10" dirty="0">
                    <a:solidFill>
                      <a:srgbClr val="58595B"/>
                    </a:solidFill>
                    <a:latin typeface="Arial"/>
                    <a:cs typeface="Arial"/>
                  </a:rPr>
                  <a:t>LTRA, </a:t>
                </a:r>
                <a:r>
                  <a:rPr sz="900" i="1" dirty="0">
                    <a:solidFill>
                      <a:srgbClr val="58595B"/>
                    </a:solidFill>
                    <a:latin typeface="Arial"/>
                    <a:cs typeface="Arial"/>
                  </a:rPr>
                  <a:t>or</a:t>
                </a:r>
                <a:r>
                  <a:rPr sz="900" i="1" spc="-10" dirty="0">
                    <a:solidFill>
                      <a:srgbClr val="58595B"/>
                    </a:solidFill>
                    <a:latin typeface="Arial"/>
                    <a:cs typeface="Arial"/>
                  </a:rPr>
                  <a:t> </a:t>
                </a:r>
                <a:r>
                  <a:rPr sz="900" i="1" spc="-25" dirty="0">
                    <a:solidFill>
                      <a:srgbClr val="58595B"/>
                    </a:solidFill>
                    <a:latin typeface="Arial"/>
                    <a:cs typeface="Arial"/>
                  </a:rPr>
                  <a:t>add </a:t>
                </a:r>
                <a:r>
                  <a:rPr sz="900" i="1" dirty="0">
                    <a:solidFill>
                      <a:srgbClr val="58595B"/>
                    </a:solidFill>
                    <a:latin typeface="Arial"/>
                    <a:cs typeface="Arial"/>
                  </a:rPr>
                  <a:t>HDM</a:t>
                </a:r>
                <a:r>
                  <a:rPr sz="900" i="1" spc="-10" dirty="0">
                    <a:solidFill>
                      <a:srgbClr val="58595B"/>
                    </a:solidFill>
                    <a:latin typeface="Arial"/>
                    <a:cs typeface="Arial"/>
                  </a:rPr>
                  <a:t> </a:t>
                </a:r>
                <a:r>
                  <a:rPr sz="900" i="1" spc="-20" dirty="0">
                    <a:solidFill>
                      <a:srgbClr val="58595B"/>
                    </a:solidFill>
                    <a:latin typeface="Arial"/>
                    <a:cs typeface="Arial"/>
                  </a:rPr>
                  <a:t>SLIT</a:t>
                </a:r>
                <a:endParaRPr sz="900">
                  <a:latin typeface="Arial"/>
                  <a:cs typeface="Arial"/>
                </a:endParaRPr>
              </a:p>
            </p:txBody>
          </p:sp>
          <p:sp>
            <p:nvSpPr>
              <p:cNvPr id="28" name="object 4">
                <a:extLst>
                  <a:ext uri="{FF2B5EF4-FFF2-40B4-BE49-F238E27FC236}">
                    <a16:creationId xmlns="" xmlns:a16="http://schemas.microsoft.com/office/drawing/2014/main" id="{6EC02188-A288-0BC3-ECE7-9A8A558E905F}"/>
                  </a:ext>
                </a:extLst>
              </p:cNvPr>
              <p:cNvSpPr txBox="1"/>
              <p:nvPr/>
            </p:nvSpPr>
            <p:spPr>
              <a:xfrm>
                <a:off x="7940440" y="6155398"/>
                <a:ext cx="1198880" cy="399415"/>
              </a:xfrm>
              <a:prstGeom prst="rect">
                <a:avLst/>
              </a:prstGeom>
            </p:spPr>
            <p:txBody>
              <a:bodyPr vert="horz" wrap="square" lIns="0" tIns="33020" rIns="0" bIns="0" rtlCol="0">
                <a:spAutoFit/>
              </a:bodyPr>
              <a:lstStyle/>
              <a:p>
                <a:pPr marL="12700" marR="5080">
                  <a:lnSpc>
                    <a:spcPts val="930"/>
                  </a:lnSpc>
                  <a:spcBef>
                    <a:spcPts val="260"/>
                  </a:spcBef>
                </a:pPr>
                <a:r>
                  <a:rPr sz="900" i="1" dirty="0">
                    <a:solidFill>
                      <a:srgbClr val="58595B"/>
                    </a:solidFill>
                    <a:latin typeface="Arial"/>
                    <a:cs typeface="Arial"/>
                  </a:rPr>
                  <a:t>Add</a:t>
                </a:r>
                <a:r>
                  <a:rPr sz="900" i="1" spc="-5" dirty="0">
                    <a:solidFill>
                      <a:srgbClr val="58595B"/>
                    </a:solidFill>
                    <a:latin typeface="Arial"/>
                    <a:cs typeface="Arial"/>
                  </a:rPr>
                  <a:t> </a:t>
                </a:r>
                <a:r>
                  <a:rPr sz="900" i="1" dirty="0">
                    <a:solidFill>
                      <a:srgbClr val="58595B"/>
                    </a:solidFill>
                    <a:latin typeface="Arial"/>
                    <a:cs typeface="Arial"/>
                  </a:rPr>
                  <a:t>LAMA</a:t>
                </a:r>
                <a:r>
                  <a:rPr sz="900" i="1" spc="-35" dirty="0">
                    <a:solidFill>
                      <a:srgbClr val="58595B"/>
                    </a:solidFill>
                    <a:latin typeface="Arial"/>
                    <a:cs typeface="Arial"/>
                  </a:rPr>
                  <a:t> </a:t>
                </a:r>
                <a:r>
                  <a:rPr sz="900" i="1" dirty="0">
                    <a:solidFill>
                      <a:srgbClr val="58595B"/>
                    </a:solidFill>
                    <a:latin typeface="Arial"/>
                    <a:cs typeface="Arial"/>
                  </a:rPr>
                  <a:t>or</a:t>
                </a:r>
                <a:r>
                  <a:rPr sz="900" i="1" spc="-5" dirty="0">
                    <a:solidFill>
                      <a:srgbClr val="58595B"/>
                    </a:solidFill>
                    <a:latin typeface="Arial"/>
                    <a:cs typeface="Arial"/>
                  </a:rPr>
                  <a:t> </a:t>
                </a:r>
                <a:r>
                  <a:rPr sz="900" i="1" spc="-20" dirty="0">
                    <a:solidFill>
                      <a:srgbClr val="58595B"/>
                    </a:solidFill>
                    <a:latin typeface="Arial"/>
                    <a:cs typeface="Arial"/>
                  </a:rPr>
                  <a:t>LTRA</a:t>
                </a:r>
                <a:r>
                  <a:rPr sz="900" i="1" spc="-35" dirty="0">
                    <a:solidFill>
                      <a:srgbClr val="58595B"/>
                    </a:solidFill>
                    <a:latin typeface="Arial"/>
                    <a:cs typeface="Arial"/>
                  </a:rPr>
                  <a:t> </a:t>
                </a:r>
                <a:r>
                  <a:rPr sz="900" i="1" spc="-25" dirty="0">
                    <a:solidFill>
                      <a:srgbClr val="58595B"/>
                    </a:solidFill>
                    <a:latin typeface="Arial"/>
                    <a:cs typeface="Arial"/>
                  </a:rPr>
                  <a:t>or </a:t>
                </a:r>
                <a:r>
                  <a:rPr sz="900" i="1" dirty="0">
                    <a:solidFill>
                      <a:srgbClr val="58595B"/>
                    </a:solidFill>
                    <a:latin typeface="Arial"/>
                    <a:cs typeface="Arial"/>
                  </a:rPr>
                  <a:t>HDM</a:t>
                </a:r>
                <a:r>
                  <a:rPr sz="900" i="1" spc="-15" dirty="0">
                    <a:solidFill>
                      <a:srgbClr val="58595B"/>
                    </a:solidFill>
                    <a:latin typeface="Arial"/>
                    <a:cs typeface="Arial"/>
                  </a:rPr>
                  <a:t> </a:t>
                </a:r>
                <a:r>
                  <a:rPr sz="900" i="1" spc="-10" dirty="0">
                    <a:solidFill>
                      <a:srgbClr val="58595B"/>
                    </a:solidFill>
                    <a:latin typeface="Arial"/>
                    <a:cs typeface="Arial"/>
                  </a:rPr>
                  <a:t>SLIT, </a:t>
                </a:r>
                <a:r>
                  <a:rPr sz="900" i="1" dirty="0">
                    <a:solidFill>
                      <a:srgbClr val="58595B"/>
                    </a:solidFill>
                    <a:latin typeface="Arial"/>
                    <a:cs typeface="Arial"/>
                  </a:rPr>
                  <a:t>or</a:t>
                </a:r>
                <a:r>
                  <a:rPr sz="900" i="1" spc="-15" dirty="0">
                    <a:solidFill>
                      <a:srgbClr val="58595B"/>
                    </a:solidFill>
                    <a:latin typeface="Arial"/>
                    <a:cs typeface="Arial"/>
                  </a:rPr>
                  <a:t> </a:t>
                </a:r>
                <a:r>
                  <a:rPr sz="900" i="1" dirty="0">
                    <a:solidFill>
                      <a:srgbClr val="58595B"/>
                    </a:solidFill>
                    <a:latin typeface="Arial"/>
                    <a:cs typeface="Arial"/>
                  </a:rPr>
                  <a:t>switch</a:t>
                </a:r>
                <a:r>
                  <a:rPr sz="900" i="1" spc="-10" dirty="0">
                    <a:solidFill>
                      <a:srgbClr val="58595B"/>
                    </a:solidFill>
                    <a:latin typeface="Arial"/>
                    <a:cs typeface="Arial"/>
                  </a:rPr>
                  <a:t> </a:t>
                </a:r>
                <a:r>
                  <a:rPr sz="900" i="1" spc="-25" dirty="0">
                    <a:solidFill>
                      <a:srgbClr val="58595B"/>
                    </a:solidFill>
                    <a:latin typeface="Arial"/>
                    <a:cs typeface="Arial"/>
                  </a:rPr>
                  <a:t>to </a:t>
                </a:r>
                <a:r>
                  <a:rPr sz="900" i="1" dirty="0">
                    <a:solidFill>
                      <a:srgbClr val="58595B"/>
                    </a:solidFill>
                    <a:latin typeface="Arial"/>
                    <a:cs typeface="Arial"/>
                  </a:rPr>
                  <a:t>high</a:t>
                </a:r>
                <a:r>
                  <a:rPr sz="900" i="1" spc="-15" dirty="0">
                    <a:solidFill>
                      <a:srgbClr val="58595B"/>
                    </a:solidFill>
                    <a:latin typeface="Arial"/>
                    <a:cs typeface="Arial"/>
                  </a:rPr>
                  <a:t> </a:t>
                </a:r>
                <a:r>
                  <a:rPr sz="900" i="1" dirty="0">
                    <a:solidFill>
                      <a:srgbClr val="58595B"/>
                    </a:solidFill>
                    <a:latin typeface="Arial"/>
                    <a:cs typeface="Arial"/>
                  </a:rPr>
                  <a:t>dose</a:t>
                </a:r>
                <a:r>
                  <a:rPr sz="900" i="1" spc="-15" dirty="0">
                    <a:solidFill>
                      <a:srgbClr val="58595B"/>
                    </a:solidFill>
                    <a:latin typeface="Arial"/>
                    <a:cs typeface="Arial"/>
                  </a:rPr>
                  <a:t> </a:t>
                </a:r>
                <a:r>
                  <a:rPr sz="900" i="1" spc="-25" dirty="0">
                    <a:solidFill>
                      <a:srgbClr val="58595B"/>
                    </a:solidFill>
                    <a:latin typeface="Arial"/>
                    <a:cs typeface="Arial"/>
                  </a:rPr>
                  <a:t>ICS</a:t>
                </a:r>
                <a:endParaRPr sz="900">
                  <a:latin typeface="Arial"/>
                  <a:cs typeface="Arial"/>
                </a:endParaRPr>
              </a:p>
            </p:txBody>
          </p:sp>
          <p:sp>
            <p:nvSpPr>
              <p:cNvPr id="29" name="object 5">
                <a:extLst>
                  <a:ext uri="{FF2B5EF4-FFF2-40B4-BE49-F238E27FC236}">
                    <a16:creationId xmlns="" xmlns:a16="http://schemas.microsoft.com/office/drawing/2014/main" id="{2E979431-CDCB-7468-35E0-4DACC21FF85B}"/>
                  </a:ext>
                </a:extLst>
              </p:cNvPr>
              <p:cNvSpPr txBox="1"/>
              <p:nvPr/>
            </p:nvSpPr>
            <p:spPr>
              <a:xfrm>
                <a:off x="9511434" y="6090462"/>
                <a:ext cx="1510665" cy="544830"/>
              </a:xfrm>
              <a:prstGeom prst="rect">
                <a:avLst/>
              </a:prstGeom>
            </p:spPr>
            <p:txBody>
              <a:bodyPr vert="horz" wrap="square" lIns="0" tIns="26034" rIns="0" bIns="0" rtlCol="0">
                <a:spAutoFit/>
              </a:bodyPr>
              <a:lstStyle/>
              <a:p>
                <a:pPr marL="12700" marR="5080">
                  <a:lnSpc>
                    <a:spcPts val="1000"/>
                  </a:lnSpc>
                  <a:spcBef>
                    <a:spcPts val="204"/>
                  </a:spcBef>
                </a:pPr>
                <a:r>
                  <a:rPr sz="900" i="1" dirty="0">
                    <a:solidFill>
                      <a:srgbClr val="58595B"/>
                    </a:solidFill>
                    <a:latin typeface="Arial"/>
                    <a:cs typeface="Arial"/>
                  </a:rPr>
                  <a:t>Add</a:t>
                </a:r>
                <a:r>
                  <a:rPr sz="900" i="1" spc="-20" dirty="0">
                    <a:solidFill>
                      <a:srgbClr val="58595B"/>
                    </a:solidFill>
                    <a:latin typeface="Arial"/>
                    <a:cs typeface="Arial"/>
                  </a:rPr>
                  <a:t> </a:t>
                </a:r>
                <a:r>
                  <a:rPr sz="900" i="1" dirty="0">
                    <a:solidFill>
                      <a:srgbClr val="58595B"/>
                    </a:solidFill>
                    <a:latin typeface="Arial"/>
                    <a:cs typeface="Arial"/>
                  </a:rPr>
                  <a:t>azithromycin</a:t>
                </a:r>
                <a:r>
                  <a:rPr sz="900" i="1" spc="-20" dirty="0">
                    <a:solidFill>
                      <a:srgbClr val="58595B"/>
                    </a:solidFill>
                    <a:latin typeface="Arial"/>
                    <a:cs typeface="Arial"/>
                  </a:rPr>
                  <a:t> </a:t>
                </a:r>
                <a:r>
                  <a:rPr sz="900" i="1" dirty="0">
                    <a:solidFill>
                      <a:srgbClr val="58595B"/>
                    </a:solidFill>
                    <a:latin typeface="Arial"/>
                    <a:cs typeface="Arial"/>
                  </a:rPr>
                  <a:t>(adults)</a:t>
                </a:r>
                <a:r>
                  <a:rPr sz="900" i="1" spc="-15" dirty="0">
                    <a:solidFill>
                      <a:srgbClr val="58595B"/>
                    </a:solidFill>
                    <a:latin typeface="Arial"/>
                    <a:cs typeface="Arial"/>
                  </a:rPr>
                  <a:t> </a:t>
                </a:r>
                <a:r>
                  <a:rPr sz="900" i="1" spc="-25" dirty="0">
                    <a:solidFill>
                      <a:srgbClr val="58595B"/>
                    </a:solidFill>
                    <a:latin typeface="Arial"/>
                    <a:cs typeface="Arial"/>
                  </a:rPr>
                  <a:t>or </a:t>
                </a:r>
                <a:r>
                  <a:rPr sz="900" i="1" spc="-20" dirty="0">
                    <a:solidFill>
                      <a:srgbClr val="58595B"/>
                    </a:solidFill>
                    <a:latin typeface="Arial"/>
                    <a:cs typeface="Arial"/>
                  </a:rPr>
                  <a:t>LTRA.</a:t>
                </a:r>
                <a:r>
                  <a:rPr sz="900" i="1" spc="-35" dirty="0">
                    <a:solidFill>
                      <a:srgbClr val="58595B"/>
                    </a:solidFill>
                    <a:latin typeface="Arial"/>
                    <a:cs typeface="Arial"/>
                  </a:rPr>
                  <a:t> </a:t>
                </a:r>
                <a:r>
                  <a:rPr sz="900" i="1" dirty="0">
                    <a:solidFill>
                      <a:srgbClr val="58595B"/>
                    </a:solidFill>
                    <a:latin typeface="Arial"/>
                    <a:cs typeface="Arial"/>
                  </a:rPr>
                  <a:t>As</a:t>
                </a:r>
                <a:r>
                  <a:rPr sz="900" i="1" spc="5" dirty="0">
                    <a:solidFill>
                      <a:srgbClr val="58595B"/>
                    </a:solidFill>
                    <a:latin typeface="Arial"/>
                    <a:cs typeface="Arial"/>
                  </a:rPr>
                  <a:t> </a:t>
                </a:r>
                <a:r>
                  <a:rPr sz="900" i="1" dirty="0">
                    <a:solidFill>
                      <a:srgbClr val="58595B"/>
                    </a:solidFill>
                    <a:latin typeface="Arial"/>
                    <a:cs typeface="Arial"/>
                  </a:rPr>
                  <a:t>last</a:t>
                </a:r>
                <a:r>
                  <a:rPr sz="900" i="1" spc="5" dirty="0">
                    <a:solidFill>
                      <a:srgbClr val="58595B"/>
                    </a:solidFill>
                    <a:latin typeface="Arial"/>
                    <a:cs typeface="Arial"/>
                  </a:rPr>
                  <a:t> </a:t>
                </a:r>
                <a:r>
                  <a:rPr sz="900" i="1" dirty="0">
                    <a:solidFill>
                      <a:srgbClr val="58595B"/>
                    </a:solidFill>
                    <a:latin typeface="Arial"/>
                    <a:cs typeface="Arial"/>
                  </a:rPr>
                  <a:t>resort</a:t>
                </a:r>
                <a:r>
                  <a:rPr sz="900" i="1" spc="5" dirty="0">
                    <a:solidFill>
                      <a:srgbClr val="58595B"/>
                    </a:solidFill>
                    <a:latin typeface="Arial"/>
                    <a:cs typeface="Arial"/>
                  </a:rPr>
                  <a:t> </a:t>
                </a:r>
                <a:r>
                  <a:rPr sz="900" i="1" spc="-10" dirty="0">
                    <a:solidFill>
                      <a:srgbClr val="58595B"/>
                    </a:solidFill>
                    <a:latin typeface="Arial"/>
                    <a:cs typeface="Arial"/>
                  </a:rPr>
                  <a:t>consider </a:t>
                </a:r>
                <a:r>
                  <a:rPr sz="900" i="1" dirty="0">
                    <a:solidFill>
                      <a:srgbClr val="58595B"/>
                    </a:solidFill>
                    <a:latin typeface="Arial"/>
                    <a:cs typeface="Arial"/>
                  </a:rPr>
                  <a:t>adding</a:t>
                </a:r>
                <a:r>
                  <a:rPr sz="900" i="1" spc="-15" dirty="0">
                    <a:solidFill>
                      <a:srgbClr val="58595B"/>
                    </a:solidFill>
                    <a:latin typeface="Arial"/>
                    <a:cs typeface="Arial"/>
                  </a:rPr>
                  <a:t> </a:t>
                </a:r>
                <a:r>
                  <a:rPr sz="900" i="1" dirty="0">
                    <a:solidFill>
                      <a:srgbClr val="58595B"/>
                    </a:solidFill>
                    <a:latin typeface="Arial"/>
                    <a:cs typeface="Arial"/>
                  </a:rPr>
                  <a:t>low</a:t>
                </a:r>
                <a:r>
                  <a:rPr sz="900" i="1" spc="-10" dirty="0">
                    <a:solidFill>
                      <a:srgbClr val="58595B"/>
                    </a:solidFill>
                    <a:latin typeface="Arial"/>
                    <a:cs typeface="Arial"/>
                  </a:rPr>
                  <a:t> </a:t>
                </a:r>
                <a:r>
                  <a:rPr sz="900" i="1" dirty="0">
                    <a:solidFill>
                      <a:srgbClr val="58595B"/>
                    </a:solidFill>
                    <a:latin typeface="Arial"/>
                    <a:cs typeface="Arial"/>
                  </a:rPr>
                  <a:t>dose</a:t>
                </a:r>
                <a:r>
                  <a:rPr sz="900" i="1" spc="-15" dirty="0">
                    <a:solidFill>
                      <a:srgbClr val="58595B"/>
                    </a:solidFill>
                    <a:latin typeface="Arial"/>
                    <a:cs typeface="Arial"/>
                  </a:rPr>
                  <a:t> </a:t>
                </a:r>
                <a:r>
                  <a:rPr sz="900" i="1" dirty="0">
                    <a:solidFill>
                      <a:srgbClr val="58595B"/>
                    </a:solidFill>
                    <a:latin typeface="Arial"/>
                    <a:cs typeface="Arial"/>
                  </a:rPr>
                  <a:t>OCS</a:t>
                </a:r>
                <a:r>
                  <a:rPr sz="900" i="1" spc="-10" dirty="0">
                    <a:solidFill>
                      <a:srgbClr val="58595B"/>
                    </a:solidFill>
                    <a:latin typeface="Arial"/>
                    <a:cs typeface="Arial"/>
                  </a:rPr>
                  <a:t> </a:t>
                </a:r>
                <a:r>
                  <a:rPr sz="900" i="1" spc="-25" dirty="0">
                    <a:solidFill>
                      <a:srgbClr val="58595B"/>
                    </a:solidFill>
                    <a:latin typeface="Arial"/>
                    <a:cs typeface="Arial"/>
                  </a:rPr>
                  <a:t>but </a:t>
                </a:r>
                <a:r>
                  <a:rPr sz="900" i="1" dirty="0">
                    <a:solidFill>
                      <a:srgbClr val="58595B"/>
                    </a:solidFill>
                    <a:latin typeface="Arial"/>
                    <a:cs typeface="Arial"/>
                  </a:rPr>
                  <a:t>consider side-</a:t>
                </a:r>
                <a:r>
                  <a:rPr sz="900" i="1" spc="-10" dirty="0">
                    <a:solidFill>
                      <a:srgbClr val="58595B"/>
                    </a:solidFill>
                    <a:latin typeface="Arial"/>
                    <a:cs typeface="Arial"/>
                  </a:rPr>
                  <a:t>effects</a:t>
                </a:r>
                <a:endParaRPr sz="900">
                  <a:latin typeface="Arial"/>
                  <a:cs typeface="Arial"/>
                </a:endParaRPr>
              </a:p>
            </p:txBody>
          </p:sp>
          <p:sp>
            <p:nvSpPr>
              <p:cNvPr id="30" name="object 6">
                <a:extLst>
                  <a:ext uri="{FF2B5EF4-FFF2-40B4-BE49-F238E27FC236}">
                    <a16:creationId xmlns="" xmlns:a16="http://schemas.microsoft.com/office/drawing/2014/main" id="{2FBEC0C0-F8E9-205C-D010-201DC2FBA568}"/>
                  </a:ext>
                </a:extLst>
              </p:cNvPr>
              <p:cNvSpPr txBox="1"/>
              <p:nvPr/>
            </p:nvSpPr>
            <p:spPr>
              <a:xfrm>
                <a:off x="5405532" y="5671653"/>
                <a:ext cx="3413125" cy="208915"/>
              </a:xfrm>
              <a:prstGeom prst="rect">
                <a:avLst/>
              </a:prstGeom>
            </p:spPr>
            <p:txBody>
              <a:bodyPr vert="horz" wrap="square" lIns="0" tIns="12700" rIns="0" bIns="0" rtlCol="0">
                <a:spAutoFit/>
              </a:bodyPr>
              <a:lstStyle/>
              <a:p>
                <a:pPr marL="38100">
                  <a:lnSpc>
                    <a:spcPct val="100000"/>
                  </a:lnSpc>
                  <a:spcBef>
                    <a:spcPts val="100"/>
                  </a:spcBef>
                </a:pPr>
                <a:r>
                  <a:rPr sz="1200" spc="-10" dirty="0">
                    <a:solidFill>
                      <a:srgbClr val="414042"/>
                    </a:solidFill>
                    <a:latin typeface="Arial"/>
                    <a:cs typeface="Arial"/>
                  </a:rPr>
                  <a:t>RELIEVER:</a:t>
                </a:r>
                <a:r>
                  <a:rPr sz="1200" spc="-45" dirty="0">
                    <a:solidFill>
                      <a:srgbClr val="414042"/>
                    </a:solidFill>
                    <a:latin typeface="Arial"/>
                    <a:cs typeface="Arial"/>
                  </a:rPr>
                  <a:t> </a:t>
                </a:r>
                <a:r>
                  <a:rPr sz="1200" dirty="0">
                    <a:solidFill>
                      <a:srgbClr val="414042"/>
                    </a:solidFill>
                    <a:latin typeface="Arial"/>
                    <a:cs typeface="Arial"/>
                  </a:rPr>
                  <a:t>As-needed</a:t>
                </a:r>
                <a:r>
                  <a:rPr sz="1200" spc="35" dirty="0">
                    <a:solidFill>
                      <a:srgbClr val="414042"/>
                    </a:solidFill>
                    <a:latin typeface="Arial"/>
                    <a:cs typeface="Arial"/>
                  </a:rPr>
                  <a:t> </a:t>
                </a:r>
                <a:r>
                  <a:rPr sz="1200" dirty="0">
                    <a:solidFill>
                      <a:srgbClr val="414042"/>
                    </a:solidFill>
                    <a:latin typeface="Arial"/>
                    <a:cs typeface="Arial"/>
                  </a:rPr>
                  <a:t>short-acting</a:t>
                </a:r>
                <a:r>
                  <a:rPr sz="1200" spc="35" dirty="0">
                    <a:solidFill>
                      <a:srgbClr val="414042"/>
                    </a:solidFill>
                    <a:latin typeface="Arial"/>
                    <a:cs typeface="Arial"/>
                  </a:rPr>
                  <a:t> </a:t>
                </a:r>
                <a:r>
                  <a:rPr sz="1200" spc="-10" dirty="0">
                    <a:solidFill>
                      <a:srgbClr val="414042"/>
                    </a:solidFill>
                    <a:latin typeface="Arial"/>
                    <a:cs typeface="Arial"/>
                  </a:rPr>
                  <a:t>beta</a:t>
                </a:r>
                <a:r>
                  <a:rPr sz="1050" spc="-15" baseline="-11904" dirty="0">
                    <a:solidFill>
                      <a:srgbClr val="414042"/>
                    </a:solidFill>
                    <a:latin typeface="Arial"/>
                    <a:cs typeface="Arial"/>
                  </a:rPr>
                  <a:t>2</a:t>
                </a:r>
                <a:r>
                  <a:rPr sz="1200" spc="-10" dirty="0">
                    <a:solidFill>
                      <a:srgbClr val="414042"/>
                    </a:solidFill>
                    <a:latin typeface="Arial"/>
                    <a:cs typeface="Arial"/>
                  </a:rPr>
                  <a:t>-agonist</a:t>
                </a:r>
                <a:endParaRPr sz="1200" dirty="0">
                  <a:latin typeface="Arial"/>
                  <a:cs typeface="Arial"/>
                </a:endParaRPr>
              </a:p>
            </p:txBody>
          </p:sp>
          <p:sp>
            <p:nvSpPr>
              <p:cNvPr id="31" name="object 7">
                <a:extLst>
                  <a:ext uri="{FF2B5EF4-FFF2-40B4-BE49-F238E27FC236}">
                    <a16:creationId xmlns="" xmlns:a16="http://schemas.microsoft.com/office/drawing/2014/main" id="{0B29D5BC-3793-12E7-9665-0792424FC885}"/>
                  </a:ext>
                </a:extLst>
              </p:cNvPr>
              <p:cNvSpPr txBox="1"/>
              <p:nvPr/>
            </p:nvSpPr>
            <p:spPr>
              <a:xfrm>
                <a:off x="3208397" y="5104940"/>
                <a:ext cx="1200150" cy="500380"/>
              </a:xfrm>
              <a:prstGeom prst="rect">
                <a:avLst/>
              </a:prstGeom>
            </p:spPr>
            <p:txBody>
              <a:bodyPr vert="horz" wrap="square" lIns="0" tIns="12700" rIns="0" bIns="0" rtlCol="0">
                <a:spAutoFit/>
              </a:bodyPr>
              <a:lstStyle/>
              <a:p>
                <a:pPr marL="12700">
                  <a:lnSpc>
                    <a:spcPts val="1425"/>
                  </a:lnSpc>
                  <a:spcBef>
                    <a:spcPts val="10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1</a:t>
                </a:r>
                <a:endParaRPr sz="1200">
                  <a:latin typeface="Arial Black"/>
                  <a:cs typeface="Arial Black"/>
                </a:endParaRPr>
              </a:p>
              <a:p>
                <a:pPr marL="12700" marR="5080">
                  <a:lnSpc>
                    <a:spcPts val="1070"/>
                  </a:lnSpc>
                  <a:spcBef>
                    <a:spcPts val="175"/>
                  </a:spcBef>
                </a:pPr>
                <a:r>
                  <a:rPr sz="1050" spc="-20" dirty="0">
                    <a:solidFill>
                      <a:srgbClr val="414042"/>
                    </a:solidFill>
                    <a:latin typeface="Arial"/>
                    <a:cs typeface="Arial"/>
                  </a:rPr>
                  <a:t>Take</a:t>
                </a:r>
                <a:r>
                  <a:rPr sz="1050" spc="-5" dirty="0">
                    <a:solidFill>
                      <a:srgbClr val="414042"/>
                    </a:solidFill>
                    <a:latin typeface="Arial"/>
                    <a:cs typeface="Arial"/>
                  </a:rPr>
                  <a:t> </a:t>
                </a:r>
                <a:r>
                  <a:rPr sz="1050" dirty="0">
                    <a:solidFill>
                      <a:srgbClr val="414042"/>
                    </a:solidFill>
                    <a:latin typeface="Arial"/>
                    <a:cs typeface="Arial"/>
                  </a:rPr>
                  <a:t>ICS </a:t>
                </a:r>
                <a:r>
                  <a:rPr sz="1050" spc="-10" dirty="0">
                    <a:solidFill>
                      <a:srgbClr val="414042"/>
                    </a:solidFill>
                    <a:latin typeface="Arial"/>
                    <a:cs typeface="Arial"/>
                  </a:rPr>
                  <a:t>whenever </a:t>
                </a:r>
                <a:r>
                  <a:rPr sz="1050" dirty="0">
                    <a:solidFill>
                      <a:srgbClr val="414042"/>
                    </a:solidFill>
                    <a:latin typeface="Arial"/>
                    <a:cs typeface="Arial"/>
                  </a:rPr>
                  <a:t>SABA</a:t>
                </a:r>
                <a:r>
                  <a:rPr sz="1050" spc="-30" dirty="0">
                    <a:solidFill>
                      <a:srgbClr val="414042"/>
                    </a:solidFill>
                    <a:latin typeface="Arial"/>
                    <a:cs typeface="Arial"/>
                  </a:rPr>
                  <a:t> </a:t>
                </a:r>
                <a:r>
                  <a:rPr sz="1050" spc="-10" dirty="0">
                    <a:solidFill>
                      <a:srgbClr val="414042"/>
                    </a:solidFill>
                    <a:latin typeface="Arial"/>
                    <a:cs typeface="Arial"/>
                  </a:rPr>
                  <a:t>taken</a:t>
                </a:r>
                <a:endParaRPr sz="1050">
                  <a:latin typeface="Arial"/>
                  <a:cs typeface="Arial"/>
                </a:endParaRPr>
              </a:p>
            </p:txBody>
          </p:sp>
          <p:sp>
            <p:nvSpPr>
              <p:cNvPr id="32" name="object 8">
                <a:extLst>
                  <a:ext uri="{FF2B5EF4-FFF2-40B4-BE49-F238E27FC236}">
                    <a16:creationId xmlns="" xmlns:a16="http://schemas.microsoft.com/office/drawing/2014/main" id="{9162D3EE-424C-7961-0182-4DE3EC7F4C67}"/>
                  </a:ext>
                </a:extLst>
              </p:cNvPr>
              <p:cNvSpPr txBox="1"/>
              <p:nvPr/>
            </p:nvSpPr>
            <p:spPr>
              <a:xfrm>
                <a:off x="4794436" y="4929632"/>
                <a:ext cx="1064895" cy="5461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2</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Low</a:t>
                </a:r>
                <a:r>
                  <a:rPr sz="1050" spc="5" dirty="0">
                    <a:solidFill>
                      <a:srgbClr val="414042"/>
                    </a:solidFill>
                    <a:latin typeface="Arial"/>
                    <a:cs typeface="Arial"/>
                  </a:rPr>
                  <a:t> </a:t>
                </a:r>
                <a:r>
                  <a:rPr sz="1050" spc="-20" dirty="0">
                    <a:solidFill>
                      <a:srgbClr val="414042"/>
                    </a:solidFill>
                    <a:latin typeface="Arial"/>
                    <a:cs typeface="Arial"/>
                  </a:rPr>
                  <a:t>dose </a:t>
                </a:r>
                <a:r>
                  <a:rPr sz="1050" dirty="0">
                    <a:solidFill>
                      <a:srgbClr val="414042"/>
                    </a:solidFill>
                    <a:latin typeface="Arial"/>
                    <a:cs typeface="Arial"/>
                  </a:rPr>
                  <a:t>maintenance</a:t>
                </a:r>
                <a:r>
                  <a:rPr sz="1050" spc="60" dirty="0">
                    <a:solidFill>
                      <a:srgbClr val="414042"/>
                    </a:solidFill>
                    <a:latin typeface="Arial"/>
                    <a:cs typeface="Arial"/>
                  </a:rPr>
                  <a:t> </a:t>
                </a:r>
                <a:r>
                  <a:rPr sz="1050" spc="-25" dirty="0">
                    <a:solidFill>
                      <a:srgbClr val="414042"/>
                    </a:solidFill>
                    <a:latin typeface="Arial"/>
                    <a:cs typeface="Arial"/>
                  </a:rPr>
                  <a:t>ICS</a:t>
                </a:r>
                <a:endParaRPr sz="1050">
                  <a:latin typeface="Arial"/>
                  <a:cs typeface="Arial"/>
                </a:endParaRPr>
              </a:p>
            </p:txBody>
          </p:sp>
          <p:sp>
            <p:nvSpPr>
              <p:cNvPr id="33" name="object 9">
                <a:extLst>
                  <a:ext uri="{FF2B5EF4-FFF2-40B4-BE49-F238E27FC236}">
                    <a16:creationId xmlns="" xmlns:a16="http://schemas.microsoft.com/office/drawing/2014/main" id="{DE07717C-D268-0CD4-9F63-CFAF8D8112EA}"/>
                  </a:ext>
                </a:extLst>
              </p:cNvPr>
              <p:cNvSpPr txBox="1"/>
              <p:nvPr/>
            </p:nvSpPr>
            <p:spPr>
              <a:xfrm>
                <a:off x="6385735" y="4720185"/>
                <a:ext cx="80137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3</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Low</a:t>
                </a:r>
                <a:r>
                  <a:rPr sz="1050" spc="5" dirty="0">
                    <a:solidFill>
                      <a:srgbClr val="414042"/>
                    </a:solidFill>
                    <a:latin typeface="Arial"/>
                    <a:cs typeface="Arial"/>
                  </a:rPr>
                  <a:t> </a:t>
                </a:r>
                <a:r>
                  <a:rPr sz="1050" spc="-20" dirty="0">
                    <a:solidFill>
                      <a:srgbClr val="414042"/>
                    </a:solidFill>
                    <a:latin typeface="Arial"/>
                    <a:cs typeface="Arial"/>
                  </a:rPr>
                  <a:t>dose </a:t>
                </a:r>
                <a:r>
                  <a:rPr sz="1050" spc="-10" dirty="0">
                    <a:solidFill>
                      <a:srgbClr val="414042"/>
                    </a:solidFill>
                    <a:latin typeface="Arial"/>
                    <a:cs typeface="Arial"/>
                  </a:rPr>
                  <a:t>maintenance </a:t>
                </a:r>
                <a:r>
                  <a:rPr sz="1050" dirty="0">
                    <a:solidFill>
                      <a:srgbClr val="414042"/>
                    </a:solidFill>
                    <a:latin typeface="Arial"/>
                    <a:cs typeface="Arial"/>
                  </a:rPr>
                  <a:t>ICS-</a:t>
                </a:r>
                <a:r>
                  <a:rPr sz="1050" spc="-20" dirty="0">
                    <a:solidFill>
                      <a:srgbClr val="414042"/>
                    </a:solidFill>
                    <a:latin typeface="Arial"/>
                    <a:cs typeface="Arial"/>
                  </a:rPr>
                  <a:t>LABA</a:t>
                </a:r>
                <a:endParaRPr sz="1050">
                  <a:latin typeface="Arial"/>
                  <a:cs typeface="Arial"/>
                </a:endParaRPr>
              </a:p>
            </p:txBody>
          </p:sp>
          <p:sp>
            <p:nvSpPr>
              <p:cNvPr id="34" name="object 10">
                <a:extLst>
                  <a:ext uri="{FF2B5EF4-FFF2-40B4-BE49-F238E27FC236}">
                    <a16:creationId xmlns="" xmlns:a16="http://schemas.microsoft.com/office/drawing/2014/main" id="{F3F385A4-E645-1933-EC0F-93EAB2342C23}"/>
                  </a:ext>
                </a:extLst>
              </p:cNvPr>
              <p:cNvSpPr txBox="1"/>
              <p:nvPr/>
            </p:nvSpPr>
            <p:spPr>
              <a:xfrm>
                <a:off x="7960369" y="4513871"/>
                <a:ext cx="113284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4</a:t>
                </a:r>
                <a:endParaRPr sz="1200">
                  <a:latin typeface="Arial Black"/>
                  <a:cs typeface="Arial Black"/>
                </a:endParaRPr>
              </a:p>
              <a:p>
                <a:pPr marL="12700">
                  <a:lnSpc>
                    <a:spcPts val="1230"/>
                  </a:lnSpc>
                  <a:spcBef>
                    <a:spcPts val="100"/>
                  </a:spcBef>
                </a:pPr>
                <a:r>
                  <a:rPr sz="1050" spc="-10" dirty="0">
                    <a:solidFill>
                      <a:srgbClr val="414042"/>
                    </a:solidFill>
                    <a:latin typeface="Arial"/>
                    <a:cs typeface="Arial"/>
                  </a:rPr>
                  <a:t>Medium/high</a:t>
                </a:r>
                <a:endParaRPr sz="1050">
                  <a:latin typeface="Arial"/>
                  <a:cs typeface="Arial"/>
                </a:endParaRPr>
              </a:p>
              <a:p>
                <a:pPr marL="12700" marR="5080">
                  <a:lnSpc>
                    <a:spcPts val="1200"/>
                  </a:lnSpc>
                  <a:spcBef>
                    <a:spcPts val="60"/>
                  </a:spcBef>
                </a:pPr>
                <a:r>
                  <a:rPr sz="1050" dirty="0">
                    <a:solidFill>
                      <a:srgbClr val="414042"/>
                    </a:solidFill>
                    <a:latin typeface="Arial"/>
                    <a:cs typeface="Arial"/>
                  </a:rPr>
                  <a:t>dose</a:t>
                </a:r>
                <a:r>
                  <a:rPr sz="1050" spc="5" dirty="0">
                    <a:solidFill>
                      <a:srgbClr val="414042"/>
                    </a:solidFill>
                    <a:latin typeface="Arial"/>
                    <a:cs typeface="Arial"/>
                  </a:rPr>
                  <a:t> </a:t>
                </a:r>
                <a:r>
                  <a:rPr sz="1050" spc="-10" dirty="0">
                    <a:solidFill>
                      <a:srgbClr val="414042"/>
                    </a:solidFill>
                    <a:latin typeface="Arial"/>
                    <a:cs typeface="Arial"/>
                  </a:rPr>
                  <a:t>maintenance </a:t>
                </a:r>
                <a:r>
                  <a:rPr sz="1050" dirty="0">
                    <a:solidFill>
                      <a:srgbClr val="414042"/>
                    </a:solidFill>
                    <a:latin typeface="Arial"/>
                    <a:cs typeface="Arial"/>
                  </a:rPr>
                  <a:t>ICS-</a:t>
                </a:r>
                <a:r>
                  <a:rPr sz="1050" spc="-20" dirty="0">
                    <a:solidFill>
                      <a:srgbClr val="414042"/>
                    </a:solidFill>
                    <a:latin typeface="Arial"/>
                    <a:cs typeface="Arial"/>
                  </a:rPr>
                  <a:t>LABA</a:t>
                </a:r>
                <a:endParaRPr sz="1050">
                  <a:latin typeface="Arial"/>
                  <a:cs typeface="Arial"/>
                </a:endParaRPr>
              </a:p>
            </p:txBody>
          </p:sp>
          <p:sp>
            <p:nvSpPr>
              <p:cNvPr id="35" name="object 11">
                <a:extLst>
                  <a:ext uri="{FF2B5EF4-FFF2-40B4-BE49-F238E27FC236}">
                    <a16:creationId xmlns="" xmlns:a16="http://schemas.microsoft.com/office/drawing/2014/main" id="{6417476B-9226-E96D-E0BE-CBA99C9A2319}"/>
                  </a:ext>
                </a:extLst>
              </p:cNvPr>
              <p:cNvSpPr txBox="1"/>
              <p:nvPr/>
            </p:nvSpPr>
            <p:spPr>
              <a:xfrm>
                <a:off x="9541840" y="4305570"/>
                <a:ext cx="1426210" cy="13081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5</a:t>
                </a:r>
                <a:endParaRPr sz="1200" dirty="0">
                  <a:latin typeface="Arial Black"/>
                  <a:cs typeface="Arial Black"/>
                </a:endParaRPr>
              </a:p>
              <a:p>
                <a:pPr marL="12700">
                  <a:lnSpc>
                    <a:spcPts val="1230"/>
                  </a:lnSpc>
                  <a:spcBef>
                    <a:spcPts val="100"/>
                  </a:spcBef>
                </a:pPr>
                <a:r>
                  <a:rPr sz="1050" dirty="0">
                    <a:solidFill>
                      <a:srgbClr val="414042"/>
                    </a:solidFill>
                    <a:latin typeface="Arial"/>
                    <a:cs typeface="Arial"/>
                  </a:rPr>
                  <a:t>Add-on</a:t>
                </a:r>
                <a:r>
                  <a:rPr sz="1050" spc="30" dirty="0">
                    <a:solidFill>
                      <a:srgbClr val="414042"/>
                    </a:solidFill>
                    <a:latin typeface="Arial"/>
                    <a:cs typeface="Arial"/>
                  </a:rPr>
                  <a:t> </a:t>
                </a:r>
                <a:r>
                  <a:rPr sz="1050" spc="-20" dirty="0">
                    <a:solidFill>
                      <a:srgbClr val="414042"/>
                    </a:solidFill>
                    <a:latin typeface="Arial"/>
                    <a:cs typeface="Arial"/>
                  </a:rPr>
                  <a:t>LAMA</a:t>
                </a:r>
                <a:endParaRPr sz="1050" dirty="0">
                  <a:latin typeface="Arial"/>
                  <a:cs typeface="Arial"/>
                </a:endParaRPr>
              </a:p>
              <a:p>
                <a:pPr marL="12700" marR="5080">
                  <a:lnSpc>
                    <a:spcPts val="1200"/>
                  </a:lnSpc>
                  <a:spcBef>
                    <a:spcPts val="60"/>
                  </a:spcBef>
                </a:pPr>
                <a:r>
                  <a:rPr sz="1050" dirty="0">
                    <a:solidFill>
                      <a:srgbClr val="414042"/>
                    </a:solidFill>
                    <a:latin typeface="Arial"/>
                    <a:cs typeface="Arial"/>
                  </a:rPr>
                  <a:t>Refer</a:t>
                </a:r>
                <a:r>
                  <a:rPr sz="1050" spc="5" dirty="0">
                    <a:solidFill>
                      <a:srgbClr val="414042"/>
                    </a:solidFill>
                    <a:latin typeface="Arial"/>
                    <a:cs typeface="Arial"/>
                  </a:rPr>
                  <a:t> </a:t>
                </a:r>
                <a:r>
                  <a:rPr sz="1050" dirty="0">
                    <a:solidFill>
                      <a:srgbClr val="414042"/>
                    </a:solidFill>
                    <a:latin typeface="Arial"/>
                    <a:cs typeface="Arial"/>
                  </a:rPr>
                  <a:t>for</a:t>
                </a:r>
                <a:r>
                  <a:rPr sz="1050" spc="15" dirty="0">
                    <a:solidFill>
                      <a:srgbClr val="414042"/>
                    </a:solidFill>
                    <a:latin typeface="Arial"/>
                    <a:cs typeface="Arial"/>
                  </a:rPr>
                  <a:t> </a:t>
                </a:r>
                <a:r>
                  <a:rPr sz="1050" spc="-10" dirty="0">
                    <a:solidFill>
                      <a:srgbClr val="414042"/>
                    </a:solidFill>
                    <a:latin typeface="Arial"/>
                    <a:cs typeface="Arial"/>
                  </a:rPr>
                  <a:t>assessment</a:t>
                </a:r>
                <a:r>
                  <a:rPr sz="1050" spc="500" dirty="0">
                    <a:solidFill>
                      <a:srgbClr val="414042"/>
                    </a:solidFill>
                    <a:latin typeface="Arial"/>
                    <a:cs typeface="Arial"/>
                  </a:rPr>
                  <a:t> </a:t>
                </a:r>
                <a:r>
                  <a:rPr sz="1050" dirty="0">
                    <a:solidFill>
                      <a:srgbClr val="414042"/>
                    </a:solidFill>
                    <a:latin typeface="Arial"/>
                    <a:cs typeface="Arial"/>
                  </a:rPr>
                  <a:t>of</a:t>
                </a:r>
                <a:r>
                  <a:rPr sz="1050" spc="5" dirty="0">
                    <a:solidFill>
                      <a:srgbClr val="414042"/>
                    </a:solidFill>
                    <a:latin typeface="Arial"/>
                    <a:cs typeface="Arial"/>
                  </a:rPr>
                  <a:t> </a:t>
                </a:r>
                <a:r>
                  <a:rPr sz="1050" dirty="0">
                    <a:solidFill>
                      <a:srgbClr val="414042"/>
                    </a:solidFill>
                    <a:latin typeface="Arial"/>
                    <a:cs typeface="Arial"/>
                  </a:rPr>
                  <a:t>phenotype.</a:t>
                </a:r>
                <a:r>
                  <a:rPr sz="1050" spc="5" dirty="0">
                    <a:solidFill>
                      <a:srgbClr val="414042"/>
                    </a:solidFill>
                    <a:latin typeface="Arial"/>
                    <a:cs typeface="Arial"/>
                  </a:rPr>
                  <a:t> </a:t>
                </a:r>
                <a:r>
                  <a:rPr sz="1050" spc="-10" dirty="0">
                    <a:solidFill>
                      <a:srgbClr val="414042"/>
                    </a:solidFill>
                    <a:latin typeface="Arial"/>
                    <a:cs typeface="Arial"/>
                  </a:rPr>
                  <a:t>Consider </a:t>
                </a:r>
                <a:r>
                  <a:rPr sz="1050" dirty="0">
                    <a:solidFill>
                      <a:srgbClr val="414042"/>
                    </a:solidFill>
                    <a:latin typeface="Arial"/>
                    <a:cs typeface="Arial"/>
                  </a:rPr>
                  <a:t>high</a:t>
                </a:r>
                <a:r>
                  <a:rPr sz="1050" spc="5" dirty="0">
                    <a:solidFill>
                      <a:srgbClr val="414042"/>
                    </a:solidFill>
                    <a:latin typeface="Arial"/>
                    <a:cs typeface="Arial"/>
                  </a:rPr>
                  <a:t> </a:t>
                </a:r>
                <a:r>
                  <a:rPr sz="1050" dirty="0">
                    <a:solidFill>
                      <a:srgbClr val="414042"/>
                    </a:solidFill>
                    <a:latin typeface="Arial"/>
                    <a:cs typeface="Arial"/>
                  </a:rPr>
                  <a:t>dose</a:t>
                </a:r>
                <a:r>
                  <a:rPr sz="1050" spc="5" dirty="0">
                    <a:solidFill>
                      <a:srgbClr val="414042"/>
                    </a:solidFill>
                    <a:latin typeface="Arial"/>
                    <a:cs typeface="Arial"/>
                  </a:rPr>
                  <a:t> </a:t>
                </a:r>
                <a:r>
                  <a:rPr sz="1050" spc="-10" dirty="0">
                    <a:solidFill>
                      <a:srgbClr val="414042"/>
                    </a:solidFill>
                    <a:latin typeface="Arial"/>
                    <a:cs typeface="Arial"/>
                  </a:rPr>
                  <a:t>maintenance </a:t>
                </a:r>
                <a:r>
                  <a:rPr sz="1050" dirty="0">
                    <a:solidFill>
                      <a:srgbClr val="414042"/>
                    </a:solidFill>
                    <a:latin typeface="Arial"/>
                    <a:cs typeface="Arial"/>
                  </a:rPr>
                  <a:t>ICS-LABA,</a:t>
                </a:r>
                <a:r>
                  <a:rPr sz="1050" spc="55" dirty="0">
                    <a:solidFill>
                      <a:srgbClr val="414042"/>
                    </a:solidFill>
                    <a:latin typeface="Arial"/>
                    <a:cs typeface="Arial"/>
                  </a:rPr>
                  <a:t> </a:t>
                </a:r>
                <a:r>
                  <a:rPr sz="1050" dirty="0">
                    <a:solidFill>
                      <a:srgbClr val="414042"/>
                    </a:solidFill>
                    <a:latin typeface="Arial"/>
                    <a:cs typeface="Arial"/>
                  </a:rPr>
                  <a:t>±</a:t>
                </a:r>
                <a:r>
                  <a:rPr sz="1050" spc="55" dirty="0">
                    <a:solidFill>
                      <a:srgbClr val="414042"/>
                    </a:solidFill>
                    <a:latin typeface="Arial"/>
                    <a:cs typeface="Arial"/>
                  </a:rPr>
                  <a:t> </a:t>
                </a:r>
                <a:r>
                  <a:rPr sz="1050" spc="-10" dirty="0">
                    <a:solidFill>
                      <a:srgbClr val="414042"/>
                    </a:solidFill>
                    <a:latin typeface="Arial"/>
                    <a:cs typeface="Arial"/>
                  </a:rPr>
                  <a:t>anti-</a:t>
                </a:r>
                <a:r>
                  <a:rPr sz="1050" spc="-20" dirty="0">
                    <a:solidFill>
                      <a:srgbClr val="414042"/>
                    </a:solidFill>
                    <a:latin typeface="Arial"/>
                    <a:cs typeface="Arial"/>
                  </a:rPr>
                  <a:t>IgE,</a:t>
                </a:r>
                <a:endParaRPr sz="1050" dirty="0">
                  <a:latin typeface="Arial"/>
                  <a:cs typeface="Arial"/>
                </a:endParaRPr>
              </a:p>
              <a:p>
                <a:pPr marL="12700" marR="80645">
                  <a:lnSpc>
                    <a:spcPts val="1200"/>
                  </a:lnSpc>
                </a:pPr>
                <a:r>
                  <a:rPr sz="1050" spc="-10" dirty="0">
                    <a:solidFill>
                      <a:srgbClr val="414042"/>
                    </a:solidFill>
                    <a:latin typeface="Arial"/>
                    <a:cs typeface="Arial"/>
                  </a:rPr>
                  <a:t>anti-</a:t>
                </a:r>
                <a:r>
                  <a:rPr sz="1050" dirty="0">
                    <a:solidFill>
                      <a:srgbClr val="414042"/>
                    </a:solidFill>
                    <a:latin typeface="Arial"/>
                    <a:cs typeface="Arial"/>
                  </a:rPr>
                  <a:t>IL5/5R,</a:t>
                </a:r>
                <a:r>
                  <a:rPr sz="1050" spc="90" dirty="0">
                    <a:solidFill>
                      <a:srgbClr val="414042"/>
                    </a:solidFill>
                    <a:latin typeface="Arial"/>
                    <a:cs typeface="Arial"/>
                  </a:rPr>
                  <a:t> </a:t>
                </a:r>
                <a:r>
                  <a:rPr sz="1050" spc="-10" dirty="0">
                    <a:solidFill>
                      <a:srgbClr val="414042"/>
                    </a:solidFill>
                    <a:latin typeface="Arial"/>
                    <a:cs typeface="Arial"/>
                  </a:rPr>
                  <a:t>anti-IL4R, anti-</a:t>
                </a:r>
                <a:r>
                  <a:rPr sz="1050" spc="-20" dirty="0">
                    <a:solidFill>
                      <a:srgbClr val="414042"/>
                    </a:solidFill>
                    <a:latin typeface="Arial"/>
                    <a:cs typeface="Arial"/>
                  </a:rPr>
                  <a:t>TSLP</a:t>
                </a:r>
                <a:endParaRPr sz="1050" dirty="0">
                  <a:latin typeface="Arial"/>
                  <a:cs typeface="Arial"/>
                </a:endParaRPr>
              </a:p>
            </p:txBody>
          </p:sp>
          <p:sp>
            <p:nvSpPr>
              <p:cNvPr id="36" name="object 12">
                <a:extLst>
                  <a:ext uri="{FF2B5EF4-FFF2-40B4-BE49-F238E27FC236}">
                    <a16:creationId xmlns="" xmlns:a16="http://schemas.microsoft.com/office/drawing/2014/main" id="{23F4B09F-DA00-D4DF-0B82-79FC4188DF5F}"/>
                  </a:ext>
                </a:extLst>
              </p:cNvPr>
              <p:cNvSpPr txBox="1"/>
              <p:nvPr/>
            </p:nvSpPr>
            <p:spPr>
              <a:xfrm>
                <a:off x="5473264" y="3876569"/>
                <a:ext cx="3278504" cy="208915"/>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414042"/>
                    </a:solidFill>
                    <a:latin typeface="Arial"/>
                    <a:cs typeface="Arial"/>
                  </a:rPr>
                  <a:t>RELIEVER:</a:t>
                </a:r>
                <a:r>
                  <a:rPr sz="1200" spc="-65" dirty="0">
                    <a:solidFill>
                      <a:srgbClr val="414042"/>
                    </a:solidFill>
                    <a:latin typeface="Arial"/>
                    <a:cs typeface="Arial"/>
                  </a:rPr>
                  <a:t> </a:t>
                </a:r>
                <a:r>
                  <a:rPr sz="1200" dirty="0">
                    <a:solidFill>
                      <a:srgbClr val="414042"/>
                    </a:solidFill>
                    <a:latin typeface="Arial"/>
                    <a:cs typeface="Arial"/>
                  </a:rPr>
                  <a:t>As-needed</a:t>
                </a:r>
                <a:r>
                  <a:rPr sz="1200" spc="20" dirty="0">
                    <a:solidFill>
                      <a:srgbClr val="414042"/>
                    </a:solidFill>
                    <a:latin typeface="Arial"/>
                    <a:cs typeface="Arial"/>
                  </a:rPr>
                  <a:t> </a:t>
                </a:r>
                <a:r>
                  <a:rPr sz="1200" spc="-10" dirty="0">
                    <a:solidFill>
                      <a:srgbClr val="414042"/>
                    </a:solidFill>
                    <a:latin typeface="Arial"/>
                    <a:cs typeface="Arial"/>
                  </a:rPr>
                  <a:t>low-</a:t>
                </a:r>
                <a:r>
                  <a:rPr sz="1200" dirty="0">
                    <a:solidFill>
                      <a:srgbClr val="414042"/>
                    </a:solidFill>
                    <a:latin typeface="Arial"/>
                    <a:cs typeface="Arial"/>
                  </a:rPr>
                  <a:t>dose</a:t>
                </a:r>
                <a:r>
                  <a:rPr sz="1200" spc="15" dirty="0">
                    <a:solidFill>
                      <a:srgbClr val="414042"/>
                    </a:solidFill>
                    <a:latin typeface="Arial"/>
                    <a:cs typeface="Arial"/>
                  </a:rPr>
                  <a:t> </a:t>
                </a:r>
                <a:r>
                  <a:rPr sz="1200" dirty="0">
                    <a:solidFill>
                      <a:srgbClr val="414042"/>
                    </a:solidFill>
                    <a:latin typeface="Arial"/>
                    <a:cs typeface="Arial"/>
                  </a:rPr>
                  <a:t>ICS-</a:t>
                </a:r>
                <a:r>
                  <a:rPr sz="1200" spc="-10" dirty="0">
                    <a:solidFill>
                      <a:srgbClr val="414042"/>
                    </a:solidFill>
                    <a:latin typeface="Arial"/>
                    <a:cs typeface="Arial"/>
                  </a:rPr>
                  <a:t>formoterol</a:t>
                </a:r>
                <a:endParaRPr sz="1200" dirty="0">
                  <a:latin typeface="Arial"/>
                  <a:cs typeface="Arial"/>
                </a:endParaRPr>
              </a:p>
            </p:txBody>
          </p:sp>
          <p:sp>
            <p:nvSpPr>
              <p:cNvPr id="37" name="object 13">
                <a:extLst>
                  <a:ext uri="{FF2B5EF4-FFF2-40B4-BE49-F238E27FC236}">
                    <a16:creationId xmlns="" xmlns:a16="http://schemas.microsoft.com/office/drawing/2014/main" id="{18BEB79C-7C06-FB0F-2912-FAD2A20DF55A}"/>
                  </a:ext>
                </a:extLst>
              </p:cNvPr>
              <p:cNvSpPr txBox="1"/>
              <p:nvPr/>
            </p:nvSpPr>
            <p:spPr>
              <a:xfrm>
                <a:off x="3224469" y="3175116"/>
                <a:ext cx="2171700" cy="3937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STEPS</a:t>
                </a:r>
                <a:r>
                  <a:rPr sz="1200" spc="-15" dirty="0">
                    <a:solidFill>
                      <a:srgbClr val="414042"/>
                    </a:solidFill>
                    <a:latin typeface="Arial Black"/>
                    <a:cs typeface="Arial Black"/>
                  </a:rPr>
                  <a:t> </a:t>
                </a:r>
                <a:r>
                  <a:rPr sz="1200" dirty="0">
                    <a:solidFill>
                      <a:srgbClr val="414042"/>
                    </a:solidFill>
                    <a:latin typeface="Arial Black"/>
                    <a:cs typeface="Arial Black"/>
                  </a:rPr>
                  <a:t>1</a:t>
                </a:r>
                <a:r>
                  <a:rPr sz="1200" spc="-10" dirty="0">
                    <a:solidFill>
                      <a:srgbClr val="414042"/>
                    </a:solidFill>
                    <a:latin typeface="Arial Black"/>
                    <a:cs typeface="Arial Black"/>
                  </a:rPr>
                  <a:t> </a:t>
                </a:r>
                <a:r>
                  <a:rPr sz="1200" dirty="0">
                    <a:solidFill>
                      <a:srgbClr val="414042"/>
                    </a:solidFill>
                    <a:latin typeface="Arial Black"/>
                    <a:cs typeface="Arial Black"/>
                  </a:rPr>
                  <a:t>–</a:t>
                </a:r>
                <a:r>
                  <a:rPr sz="1200" spc="-10" dirty="0">
                    <a:solidFill>
                      <a:srgbClr val="414042"/>
                    </a:solidFill>
                    <a:latin typeface="Arial Black"/>
                    <a:cs typeface="Arial Black"/>
                  </a:rPr>
                  <a:t> </a:t>
                </a:r>
                <a:r>
                  <a:rPr sz="1200" spc="-50" dirty="0">
                    <a:solidFill>
                      <a:srgbClr val="414042"/>
                    </a:solidFill>
                    <a:latin typeface="Arial Black"/>
                    <a:cs typeface="Arial Black"/>
                  </a:rPr>
                  <a:t>2</a:t>
                </a:r>
                <a:endParaRPr sz="1200">
                  <a:latin typeface="Arial Black"/>
                  <a:cs typeface="Arial Black"/>
                </a:endParaRPr>
              </a:p>
              <a:p>
                <a:pPr marL="12700">
                  <a:lnSpc>
                    <a:spcPct val="100000"/>
                  </a:lnSpc>
                  <a:spcBef>
                    <a:spcPts val="100"/>
                  </a:spcBef>
                </a:pPr>
                <a:r>
                  <a:rPr sz="1050" dirty="0">
                    <a:solidFill>
                      <a:srgbClr val="414042"/>
                    </a:solidFill>
                    <a:latin typeface="Arial"/>
                    <a:cs typeface="Arial"/>
                  </a:rPr>
                  <a:t>As-needed</a:t>
                </a:r>
                <a:r>
                  <a:rPr sz="1050" spc="25" dirty="0">
                    <a:solidFill>
                      <a:srgbClr val="414042"/>
                    </a:solidFill>
                    <a:latin typeface="Arial"/>
                    <a:cs typeface="Arial"/>
                  </a:rPr>
                  <a:t> </a:t>
                </a:r>
                <a:r>
                  <a:rPr sz="1050" dirty="0">
                    <a:solidFill>
                      <a:srgbClr val="414042"/>
                    </a:solidFill>
                    <a:latin typeface="Arial"/>
                    <a:cs typeface="Arial"/>
                  </a:rPr>
                  <a:t>low</a:t>
                </a:r>
                <a:r>
                  <a:rPr sz="1050" spc="30" dirty="0">
                    <a:solidFill>
                      <a:srgbClr val="414042"/>
                    </a:solidFill>
                    <a:latin typeface="Arial"/>
                    <a:cs typeface="Arial"/>
                  </a:rPr>
                  <a:t> </a:t>
                </a:r>
                <a:r>
                  <a:rPr sz="1050" dirty="0">
                    <a:solidFill>
                      <a:srgbClr val="414042"/>
                    </a:solidFill>
                    <a:latin typeface="Arial"/>
                    <a:cs typeface="Arial"/>
                  </a:rPr>
                  <a:t>dose</a:t>
                </a:r>
                <a:r>
                  <a:rPr sz="1050" spc="30" dirty="0">
                    <a:solidFill>
                      <a:srgbClr val="414042"/>
                    </a:solidFill>
                    <a:latin typeface="Arial"/>
                    <a:cs typeface="Arial"/>
                  </a:rPr>
                  <a:t> </a:t>
                </a:r>
                <a:r>
                  <a:rPr sz="1050" dirty="0">
                    <a:solidFill>
                      <a:srgbClr val="414042"/>
                    </a:solidFill>
                    <a:latin typeface="Arial"/>
                    <a:cs typeface="Arial"/>
                  </a:rPr>
                  <a:t>ICS-</a:t>
                </a:r>
                <a:r>
                  <a:rPr sz="1050" spc="-10" dirty="0">
                    <a:solidFill>
                      <a:srgbClr val="414042"/>
                    </a:solidFill>
                    <a:latin typeface="Arial"/>
                    <a:cs typeface="Arial"/>
                  </a:rPr>
                  <a:t>formoterol</a:t>
                </a:r>
                <a:endParaRPr sz="1050">
                  <a:latin typeface="Arial"/>
                  <a:cs typeface="Arial"/>
                </a:endParaRPr>
              </a:p>
            </p:txBody>
          </p:sp>
          <p:sp>
            <p:nvSpPr>
              <p:cNvPr id="38" name="object 14">
                <a:extLst>
                  <a:ext uri="{FF2B5EF4-FFF2-40B4-BE49-F238E27FC236}">
                    <a16:creationId xmlns="" xmlns:a16="http://schemas.microsoft.com/office/drawing/2014/main" id="{3EB44D2F-7C7B-E46A-7E58-95698E850188}"/>
                  </a:ext>
                </a:extLst>
              </p:cNvPr>
              <p:cNvSpPr txBox="1"/>
              <p:nvPr/>
            </p:nvSpPr>
            <p:spPr>
              <a:xfrm>
                <a:off x="6383371" y="2952088"/>
                <a:ext cx="90678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3</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Low</a:t>
                </a:r>
                <a:r>
                  <a:rPr sz="1050" spc="5" dirty="0">
                    <a:solidFill>
                      <a:srgbClr val="414042"/>
                    </a:solidFill>
                    <a:latin typeface="Arial"/>
                    <a:cs typeface="Arial"/>
                  </a:rPr>
                  <a:t> </a:t>
                </a:r>
                <a:r>
                  <a:rPr sz="1050" spc="-20" dirty="0">
                    <a:solidFill>
                      <a:srgbClr val="414042"/>
                    </a:solidFill>
                    <a:latin typeface="Arial"/>
                    <a:cs typeface="Arial"/>
                  </a:rPr>
                  <a:t>dose </a:t>
                </a:r>
                <a:r>
                  <a:rPr sz="1050" spc="-10" dirty="0">
                    <a:solidFill>
                      <a:srgbClr val="414042"/>
                    </a:solidFill>
                    <a:latin typeface="Arial"/>
                    <a:cs typeface="Arial"/>
                  </a:rPr>
                  <a:t>maintenance </a:t>
                </a:r>
                <a:r>
                  <a:rPr sz="1050" dirty="0">
                    <a:solidFill>
                      <a:srgbClr val="414042"/>
                    </a:solidFill>
                    <a:latin typeface="Arial"/>
                    <a:cs typeface="Arial"/>
                  </a:rPr>
                  <a:t>ICS-</a:t>
                </a:r>
                <a:r>
                  <a:rPr sz="1050" spc="-10" dirty="0">
                    <a:solidFill>
                      <a:srgbClr val="414042"/>
                    </a:solidFill>
                    <a:latin typeface="Arial"/>
                    <a:cs typeface="Arial"/>
                  </a:rPr>
                  <a:t>formoterol</a:t>
                </a:r>
                <a:endParaRPr sz="1050">
                  <a:latin typeface="Arial"/>
                  <a:cs typeface="Arial"/>
                </a:endParaRPr>
              </a:p>
            </p:txBody>
          </p:sp>
          <p:sp>
            <p:nvSpPr>
              <p:cNvPr id="39" name="object 15">
                <a:extLst>
                  <a:ext uri="{FF2B5EF4-FFF2-40B4-BE49-F238E27FC236}">
                    <a16:creationId xmlns="" xmlns:a16="http://schemas.microsoft.com/office/drawing/2014/main" id="{5EC51B2F-26B9-CC2C-DAF9-12280644C65F}"/>
                  </a:ext>
                </a:extLst>
              </p:cNvPr>
              <p:cNvSpPr txBox="1"/>
              <p:nvPr/>
            </p:nvSpPr>
            <p:spPr>
              <a:xfrm>
                <a:off x="7961425" y="2750883"/>
                <a:ext cx="90678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4</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Medium</a:t>
                </a:r>
                <a:r>
                  <a:rPr sz="1050" spc="35" dirty="0">
                    <a:solidFill>
                      <a:srgbClr val="414042"/>
                    </a:solidFill>
                    <a:latin typeface="Arial"/>
                    <a:cs typeface="Arial"/>
                  </a:rPr>
                  <a:t> </a:t>
                </a:r>
                <a:r>
                  <a:rPr sz="1050" spc="-20" dirty="0">
                    <a:solidFill>
                      <a:srgbClr val="414042"/>
                    </a:solidFill>
                    <a:latin typeface="Arial"/>
                    <a:cs typeface="Arial"/>
                  </a:rPr>
                  <a:t>dose </a:t>
                </a:r>
                <a:r>
                  <a:rPr sz="1050" spc="-10" dirty="0">
                    <a:solidFill>
                      <a:srgbClr val="414042"/>
                    </a:solidFill>
                    <a:latin typeface="Arial"/>
                    <a:cs typeface="Arial"/>
                  </a:rPr>
                  <a:t>maintenance </a:t>
                </a:r>
                <a:r>
                  <a:rPr sz="1050" dirty="0">
                    <a:solidFill>
                      <a:srgbClr val="414042"/>
                    </a:solidFill>
                    <a:latin typeface="Arial"/>
                    <a:cs typeface="Arial"/>
                  </a:rPr>
                  <a:t>ICS-</a:t>
                </a:r>
                <a:r>
                  <a:rPr sz="1050" spc="-10" dirty="0">
                    <a:solidFill>
                      <a:srgbClr val="414042"/>
                    </a:solidFill>
                    <a:latin typeface="Arial"/>
                    <a:cs typeface="Arial"/>
                  </a:rPr>
                  <a:t>formoterol</a:t>
                </a:r>
                <a:endParaRPr sz="1050">
                  <a:latin typeface="Arial"/>
                  <a:cs typeface="Arial"/>
                </a:endParaRPr>
              </a:p>
            </p:txBody>
          </p:sp>
          <p:sp>
            <p:nvSpPr>
              <p:cNvPr id="40" name="object 16">
                <a:extLst>
                  <a:ext uri="{FF2B5EF4-FFF2-40B4-BE49-F238E27FC236}">
                    <a16:creationId xmlns="" xmlns:a16="http://schemas.microsoft.com/office/drawing/2014/main" id="{DDAFFCF0-FE5C-6DC3-FA32-74AA740C3E0A}"/>
                  </a:ext>
                </a:extLst>
              </p:cNvPr>
              <p:cNvSpPr txBox="1"/>
              <p:nvPr/>
            </p:nvSpPr>
            <p:spPr>
              <a:xfrm>
                <a:off x="9541840" y="2543730"/>
                <a:ext cx="1426210" cy="1271501"/>
              </a:xfrm>
              <a:prstGeom prst="rect">
                <a:avLst/>
              </a:prstGeom>
            </p:spPr>
            <p:txBody>
              <a:bodyPr vert="horz" wrap="square" lIns="0" tIns="14604" rIns="0" bIns="0" rtlCol="0">
                <a:spAutoFit/>
              </a:bodyPr>
              <a:lstStyle/>
              <a:p>
                <a:pPr marL="12700">
                  <a:lnSpc>
                    <a:spcPts val="1230"/>
                  </a:lnSpc>
                  <a:spcBef>
                    <a:spcPts val="114"/>
                  </a:spcBef>
                </a:pPr>
                <a:r>
                  <a:rPr lang="en-AU" sz="1050" dirty="0">
                    <a:solidFill>
                      <a:srgbClr val="414042"/>
                    </a:solidFill>
                    <a:latin typeface="Arial Black"/>
                    <a:cs typeface="Arial Black"/>
                  </a:rPr>
                  <a:t>STEP</a:t>
                </a:r>
                <a:r>
                  <a:rPr lang="en-AU" sz="1050" spc="-20" dirty="0">
                    <a:solidFill>
                      <a:srgbClr val="414042"/>
                    </a:solidFill>
                    <a:latin typeface="Arial Black"/>
                    <a:cs typeface="Arial Black"/>
                  </a:rPr>
                  <a:t> </a:t>
                </a:r>
                <a:r>
                  <a:rPr lang="en-AU" sz="1050" spc="-50" dirty="0">
                    <a:solidFill>
                      <a:srgbClr val="414042"/>
                    </a:solidFill>
                    <a:latin typeface="Arial Black"/>
                    <a:cs typeface="Arial Black"/>
                  </a:rPr>
                  <a:t>5</a:t>
                </a:r>
                <a:endParaRPr lang="en-AU" sz="1050" dirty="0">
                  <a:solidFill>
                    <a:srgbClr val="414042"/>
                  </a:solidFill>
                  <a:latin typeface="Arial"/>
                  <a:cs typeface="Arial"/>
                </a:endParaRPr>
              </a:p>
              <a:p>
                <a:pPr marL="12700">
                  <a:lnSpc>
                    <a:spcPts val="1230"/>
                  </a:lnSpc>
                  <a:spcBef>
                    <a:spcPts val="114"/>
                  </a:spcBef>
                </a:pPr>
                <a:r>
                  <a:rPr sz="1050" dirty="0">
                    <a:solidFill>
                      <a:srgbClr val="414042"/>
                    </a:solidFill>
                    <a:latin typeface="Arial"/>
                    <a:cs typeface="Arial"/>
                  </a:rPr>
                  <a:t>Add-on</a:t>
                </a:r>
                <a:r>
                  <a:rPr sz="1050" spc="30" dirty="0">
                    <a:solidFill>
                      <a:srgbClr val="414042"/>
                    </a:solidFill>
                    <a:latin typeface="Arial"/>
                    <a:cs typeface="Arial"/>
                  </a:rPr>
                  <a:t> </a:t>
                </a:r>
                <a:r>
                  <a:rPr sz="1050" spc="-20" dirty="0">
                    <a:solidFill>
                      <a:srgbClr val="414042"/>
                    </a:solidFill>
                    <a:latin typeface="Arial"/>
                    <a:cs typeface="Arial"/>
                  </a:rPr>
                  <a:t>LAMA</a:t>
                </a:r>
                <a:endParaRPr sz="1050" dirty="0">
                  <a:latin typeface="Arial"/>
                  <a:cs typeface="Arial"/>
                </a:endParaRPr>
              </a:p>
              <a:p>
                <a:pPr marL="12700" marR="5080">
                  <a:lnSpc>
                    <a:spcPts val="1200"/>
                  </a:lnSpc>
                  <a:spcBef>
                    <a:spcPts val="60"/>
                  </a:spcBef>
                </a:pPr>
                <a:r>
                  <a:rPr sz="1050" dirty="0">
                    <a:solidFill>
                      <a:srgbClr val="414042"/>
                    </a:solidFill>
                    <a:latin typeface="Arial"/>
                    <a:cs typeface="Arial"/>
                  </a:rPr>
                  <a:t>Refer</a:t>
                </a:r>
                <a:r>
                  <a:rPr sz="1050" spc="5" dirty="0">
                    <a:solidFill>
                      <a:srgbClr val="414042"/>
                    </a:solidFill>
                    <a:latin typeface="Arial"/>
                    <a:cs typeface="Arial"/>
                  </a:rPr>
                  <a:t> </a:t>
                </a:r>
                <a:r>
                  <a:rPr sz="1050" dirty="0">
                    <a:solidFill>
                      <a:srgbClr val="414042"/>
                    </a:solidFill>
                    <a:latin typeface="Arial"/>
                    <a:cs typeface="Arial"/>
                  </a:rPr>
                  <a:t>for</a:t>
                </a:r>
                <a:r>
                  <a:rPr sz="1050" spc="15" dirty="0">
                    <a:solidFill>
                      <a:srgbClr val="414042"/>
                    </a:solidFill>
                    <a:latin typeface="Arial"/>
                    <a:cs typeface="Arial"/>
                  </a:rPr>
                  <a:t> </a:t>
                </a:r>
                <a:r>
                  <a:rPr sz="1050" spc="-10" dirty="0">
                    <a:solidFill>
                      <a:srgbClr val="414042"/>
                    </a:solidFill>
                    <a:latin typeface="Arial"/>
                    <a:cs typeface="Arial"/>
                  </a:rPr>
                  <a:t>assessment</a:t>
                </a:r>
                <a:r>
                  <a:rPr sz="1050" spc="500" dirty="0">
                    <a:solidFill>
                      <a:srgbClr val="414042"/>
                    </a:solidFill>
                    <a:latin typeface="Arial"/>
                    <a:cs typeface="Arial"/>
                  </a:rPr>
                  <a:t> </a:t>
                </a:r>
                <a:r>
                  <a:rPr sz="1050" dirty="0">
                    <a:solidFill>
                      <a:srgbClr val="414042"/>
                    </a:solidFill>
                    <a:latin typeface="Arial"/>
                    <a:cs typeface="Arial"/>
                  </a:rPr>
                  <a:t>of</a:t>
                </a:r>
                <a:r>
                  <a:rPr sz="1050" spc="5" dirty="0">
                    <a:solidFill>
                      <a:srgbClr val="414042"/>
                    </a:solidFill>
                    <a:latin typeface="Arial"/>
                    <a:cs typeface="Arial"/>
                  </a:rPr>
                  <a:t> </a:t>
                </a:r>
                <a:r>
                  <a:rPr sz="1050" dirty="0">
                    <a:solidFill>
                      <a:srgbClr val="414042"/>
                    </a:solidFill>
                    <a:latin typeface="Arial"/>
                    <a:cs typeface="Arial"/>
                  </a:rPr>
                  <a:t>phenotype.</a:t>
                </a:r>
                <a:r>
                  <a:rPr sz="1050" spc="5" dirty="0">
                    <a:solidFill>
                      <a:srgbClr val="414042"/>
                    </a:solidFill>
                    <a:latin typeface="Arial"/>
                    <a:cs typeface="Arial"/>
                  </a:rPr>
                  <a:t> </a:t>
                </a:r>
                <a:r>
                  <a:rPr sz="1050" spc="-10" dirty="0">
                    <a:solidFill>
                      <a:srgbClr val="414042"/>
                    </a:solidFill>
                    <a:latin typeface="Arial"/>
                    <a:cs typeface="Arial"/>
                  </a:rPr>
                  <a:t>Consider </a:t>
                </a:r>
                <a:r>
                  <a:rPr sz="1050" dirty="0">
                    <a:solidFill>
                      <a:srgbClr val="414042"/>
                    </a:solidFill>
                    <a:latin typeface="Arial"/>
                    <a:cs typeface="Arial"/>
                  </a:rPr>
                  <a:t>high</a:t>
                </a:r>
                <a:r>
                  <a:rPr sz="1050" spc="5" dirty="0">
                    <a:solidFill>
                      <a:srgbClr val="414042"/>
                    </a:solidFill>
                    <a:latin typeface="Arial"/>
                    <a:cs typeface="Arial"/>
                  </a:rPr>
                  <a:t> </a:t>
                </a:r>
                <a:r>
                  <a:rPr sz="1050" dirty="0">
                    <a:solidFill>
                      <a:srgbClr val="414042"/>
                    </a:solidFill>
                    <a:latin typeface="Arial"/>
                    <a:cs typeface="Arial"/>
                  </a:rPr>
                  <a:t>dose</a:t>
                </a:r>
                <a:r>
                  <a:rPr sz="1050" spc="5" dirty="0">
                    <a:solidFill>
                      <a:srgbClr val="414042"/>
                    </a:solidFill>
                    <a:latin typeface="Arial"/>
                    <a:cs typeface="Arial"/>
                  </a:rPr>
                  <a:t> </a:t>
                </a:r>
                <a:r>
                  <a:rPr sz="1050" spc="-10" dirty="0">
                    <a:solidFill>
                      <a:srgbClr val="414042"/>
                    </a:solidFill>
                    <a:latin typeface="Arial"/>
                    <a:cs typeface="Arial"/>
                  </a:rPr>
                  <a:t>maintenance </a:t>
                </a:r>
                <a:r>
                  <a:rPr sz="1050" dirty="0">
                    <a:solidFill>
                      <a:srgbClr val="414042"/>
                    </a:solidFill>
                    <a:latin typeface="Arial"/>
                    <a:cs typeface="Arial"/>
                  </a:rPr>
                  <a:t>ICS-</a:t>
                </a:r>
                <a:r>
                  <a:rPr sz="1050" spc="-10" dirty="0">
                    <a:solidFill>
                      <a:srgbClr val="414042"/>
                    </a:solidFill>
                    <a:latin typeface="Arial"/>
                    <a:cs typeface="Arial"/>
                  </a:rPr>
                  <a:t>formoterol,</a:t>
                </a:r>
                <a:endParaRPr sz="1050" dirty="0">
                  <a:latin typeface="Arial"/>
                  <a:cs typeface="Arial"/>
                </a:endParaRPr>
              </a:p>
              <a:p>
                <a:pPr marL="12700" marR="51435">
                  <a:lnSpc>
                    <a:spcPts val="1200"/>
                  </a:lnSpc>
                </a:pPr>
                <a:r>
                  <a:rPr sz="1050" dirty="0">
                    <a:solidFill>
                      <a:srgbClr val="414042"/>
                    </a:solidFill>
                    <a:latin typeface="Arial"/>
                    <a:cs typeface="Arial"/>
                  </a:rPr>
                  <a:t>±</a:t>
                </a:r>
                <a:r>
                  <a:rPr sz="1050" spc="55" dirty="0">
                    <a:solidFill>
                      <a:srgbClr val="414042"/>
                    </a:solidFill>
                    <a:latin typeface="Arial"/>
                    <a:cs typeface="Arial"/>
                  </a:rPr>
                  <a:t> </a:t>
                </a:r>
                <a:r>
                  <a:rPr sz="1050" spc="-10" dirty="0">
                    <a:solidFill>
                      <a:srgbClr val="414042"/>
                    </a:solidFill>
                    <a:latin typeface="Arial"/>
                    <a:cs typeface="Arial"/>
                  </a:rPr>
                  <a:t>anti-</a:t>
                </a:r>
                <a:r>
                  <a:rPr sz="1050" dirty="0">
                    <a:solidFill>
                      <a:srgbClr val="414042"/>
                    </a:solidFill>
                    <a:latin typeface="Arial"/>
                    <a:cs typeface="Arial"/>
                  </a:rPr>
                  <a:t>IgE,</a:t>
                </a:r>
                <a:r>
                  <a:rPr sz="1050" spc="50" dirty="0">
                    <a:solidFill>
                      <a:srgbClr val="414042"/>
                    </a:solidFill>
                    <a:latin typeface="Arial"/>
                    <a:cs typeface="Arial"/>
                  </a:rPr>
                  <a:t> </a:t>
                </a:r>
                <a:r>
                  <a:rPr sz="1050" spc="-10" dirty="0">
                    <a:solidFill>
                      <a:srgbClr val="414042"/>
                    </a:solidFill>
                    <a:latin typeface="Arial"/>
                    <a:cs typeface="Arial"/>
                  </a:rPr>
                  <a:t>anti-IL5/5R, anti-</a:t>
                </a:r>
                <a:r>
                  <a:rPr sz="1050" dirty="0">
                    <a:solidFill>
                      <a:srgbClr val="414042"/>
                    </a:solidFill>
                    <a:latin typeface="Arial"/>
                    <a:cs typeface="Arial"/>
                  </a:rPr>
                  <a:t>IL4R,</a:t>
                </a:r>
                <a:r>
                  <a:rPr sz="1050" spc="95" dirty="0">
                    <a:solidFill>
                      <a:srgbClr val="414042"/>
                    </a:solidFill>
                    <a:latin typeface="Arial"/>
                    <a:cs typeface="Arial"/>
                  </a:rPr>
                  <a:t> </a:t>
                </a:r>
                <a:r>
                  <a:rPr sz="1050" spc="-10" dirty="0">
                    <a:solidFill>
                      <a:srgbClr val="414042"/>
                    </a:solidFill>
                    <a:latin typeface="Arial"/>
                    <a:cs typeface="Arial"/>
                  </a:rPr>
                  <a:t>anti-</a:t>
                </a:r>
                <a:r>
                  <a:rPr sz="1050" spc="-20" dirty="0">
                    <a:solidFill>
                      <a:srgbClr val="414042"/>
                    </a:solidFill>
                    <a:latin typeface="Arial"/>
                    <a:cs typeface="Arial"/>
                  </a:rPr>
                  <a:t>TSLP</a:t>
                </a:r>
                <a:endParaRPr sz="1050" dirty="0">
                  <a:latin typeface="Arial"/>
                  <a:cs typeface="Arial"/>
                </a:endParaRPr>
              </a:p>
            </p:txBody>
          </p:sp>
          <p:sp>
            <p:nvSpPr>
              <p:cNvPr id="41" name="object 17">
                <a:extLst>
                  <a:ext uri="{FF2B5EF4-FFF2-40B4-BE49-F238E27FC236}">
                    <a16:creationId xmlns="" xmlns:a16="http://schemas.microsoft.com/office/drawing/2014/main" id="{72E961F5-8C6A-EB77-9BDD-4C72F97A77F7}"/>
                  </a:ext>
                </a:extLst>
              </p:cNvPr>
              <p:cNvSpPr txBox="1"/>
              <p:nvPr/>
            </p:nvSpPr>
            <p:spPr>
              <a:xfrm>
                <a:off x="6879488" y="1816961"/>
                <a:ext cx="3280410" cy="716863"/>
              </a:xfrm>
              <a:prstGeom prst="rect">
                <a:avLst/>
              </a:prstGeom>
            </p:spPr>
            <p:txBody>
              <a:bodyPr vert="horz" wrap="square" lIns="0" tIns="36830" rIns="0" bIns="0" rtlCol="0">
                <a:spAutoFit/>
              </a:bodyPr>
              <a:lstStyle/>
              <a:p>
                <a:pPr marL="12700" marR="1363980">
                  <a:lnSpc>
                    <a:spcPts val="960"/>
                  </a:lnSpc>
                  <a:spcBef>
                    <a:spcPts val="290"/>
                  </a:spcBef>
                </a:pPr>
                <a:r>
                  <a:rPr sz="950" i="1" dirty="0">
                    <a:solidFill>
                      <a:srgbClr val="231F20"/>
                    </a:solidFill>
                    <a:latin typeface="Arial"/>
                    <a:cs typeface="Arial"/>
                  </a:rPr>
                  <a:t>Treatment</a:t>
                </a:r>
                <a:r>
                  <a:rPr sz="950" i="1" spc="5" dirty="0">
                    <a:solidFill>
                      <a:srgbClr val="231F20"/>
                    </a:solidFill>
                    <a:latin typeface="Arial"/>
                    <a:cs typeface="Arial"/>
                  </a:rPr>
                  <a:t> </a:t>
                </a:r>
                <a:r>
                  <a:rPr sz="950" i="1" dirty="0">
                    <a:solidFill>
                      <a:srgbClr val="231F20"/>
                    </a:solidFill>
                    <a:latin typeface="Arial"/>
                    <a:cs typeface="Arial"/>
                  </a:rPr>
                  <a:t>of</a:t>
                </a:r>
                <a:r>
                  <a:rPr sz="950" i="1" spc="5" dirty="0">
                    <a:solidFill>
                      <a:srgbClr val="231F20"/>
                    </a:solidFill>
                    <a:latin typeface="Arial"/>
                    <a:cs typeface="Arial"/>
                  </a:rPr>
                  <a:t> </a:t>
                </a:r>
                <a:r>
                  <a:rPr sz="950" i="1" dirty="0">
                    <a:solidFill>
                      <a:srgbClr val="231F20"/>
                    </a:solidFill>
                    <a:latin typeface="Arial"/>
                    <a:cs typeface="Arial"/>
                  </a:rPr>
                  <a:t>modifiable</a:t>
                </a:r>
                <a:r>
                  <a:rPr sz="950" i="1" spc="10" dirty="0">
                    <a:solidFill>
                      <a:srgbClr val="231F20"/>
                    </a:solidFill>
                    <a:latin typeface="Arial"/>
                    <a:cs typeface="Arial"/>
                  </a:rPr>
                  <a:t> </a:t>
                </a:r>
                <a:r>
                  <a:rPr sz="950" i="1" dirty="0">
                    <a:solidFill>
                      <a:srgbClr val="231F20"/>
                    </a:solidFill>
                    <a:latin typeface="Arial"/>
                    <a:cs typeface="Arial"/>
                  </a:rPr>
                  <a:t>risk</a:t>
                </a:r>
                <a:r>
                  <a:rPr sz="950" i="1" spc="5" dirty="0">
                    <a:solidFill>
                      <a:srgbClr val="231F20"/>
                    </a:solidFill>
                    <a:latin typeface="Arial"/>
                    <a:cs typeface="Arial"/>
                  </a:rPr>
                  <a:t> </a:t>
                </a:r>
                <a:r>
                  <a:rPr sz="950" i="1" spc="-10" dirty="0">
                    <a:solidFill>
                      <a:srgbClr val="231F20"/>
                    </a:solidFill>
                    <a:latin typeface="Arial"/>
                    <a:cs typeface="Arial"/>
                  </a:rPr>
                  <a:t>factors </a:t>
                </a:r>
                <a:r>
                  <a:rPr sz="950" i="1" dirty="0">
                    <a:solidFill>
                      <a:srgbClr val="231F20"/>
                    </a:solidFill>
                    <a:latin typeface="Arial"/>
                    <a:cs typeface="Arial"/>
                  </a:rPr>
                  <a:t>and</a:t>
                </a:r>
                <a:r>
                  <a:rPr sz="950" i="1" spc="5" dirty="0">
                    <a:solidFill>
                      <a:srgbClr val="231F20"/>
                    </a:solidFill>
                    <a:latin typeface="Arial"/>
                    <a:cs typeface="Arial"/>
                  </a:rPr>
                  <a:t> </a:t>
                </a:r>
                <a:r>
                  <a:rPr sz="950" i="1" spc="-10" dirty="0">
                    <a:solidFill>
                      <a:srgbClr val="231F20"/>
                    </a:solidFill>
                    <a:latin typeface="Arial"/>
                    <a:cs typeface="Arial"/>
                  </a:rPr>
                  <a:t>comorbidities</a:t>
                </a:r>
                <a:endParaRPr sz="950" dirty="0">
                  <a:latin typeface="Arial"/>
                  <a:cs typeface="Arial"/>
                </a:endParaRPr>
              </a:p>
              <a:p>
                <a:pPr marL="12700">
                  <a:lnSpc>
                    <a:spcPts val="1110"/>
                  </a:lnSpc>
                </a:pPr>
                <a:r>
                  <a:rPr sz="950" i="1" dirty="0">
                    <a:solidFill>
                      <a:srgbClr val="231F20"/>
                    </a:solidFill>
                    <a:latin typeface="Arial"/>
                    <a:cs typeface="Arial"/>
                  </a:rPr>
                  <a:t>Non-pharmacological</a:t>
                </a:r>
                <a:r>
                  <a:rPr sz="950" i="1" spc="-5" dirty="0">
                    <a:solidFill>
                      <a:srgbClr val="231F20"/>
                    </a:solidFill>
                    <a:latin typeface="Arial"/>
                    <a:cs typeface="Arial"/>
                  </a:rPr>
                  <a:t> </a:t>
                </a:r>
                <a:r>
                  <a:rPr sz="950" i="1" spc="-10" dirty="0">
                    <a:solidFill>
                      <a:srgbClr val="231F20"/>
                    </a:solidFill>
                    <a:latin typeface="Arial"/>
                    <a:cs typeface="Arial"/>
                  </a:rPr>
                  <a:t>strategies</a:t>
                </a:r>
                <a:endParaRPr sz="950" dirty="0">
                  <a:latin typeface="Arial"/>
                  <a:cs typeface="Arial"/>
                </a:endParaRPr>
              </a:p>
              <a:p>
                <a:pPr marL="12700" marR="372745">
                  <a:lnSpc>
                    <a:spcPts val="1120"/>
                  </a:lnSpc>
                  <a:spcBef>
                    <a:spcPts val="45"/>
                  </a:spcBef>
                </a:pPr>
                <a:r>
                  <a:rPr sz="950" i="1" dirty="0">
                    <a:solidFill>
                      <a:srgbClr val="231F20"/>
                    </a:solidFill>
                    <a:latin typeface="Arial"/>
                    <a:cs typeface="Arial"/>
                  </a:rPr>
                  <a:t>Asthma</a:t>
                </a:r>
                <a:r>
                  <a:rPr sz="950" i="1" spc="25" dirty="0">
                    <a:solidFill>
                      <a:srgbClr val="231F20"/>
                    </a:solidFill>
                    <a:latin typeface="Arial"/>
                    <a:cs typeface="Arial"/>
                  </a:rPr>
                  <a:t> </a:t>
                </a:r>
                <a:r>
                  <a:rPr sz="950" i="1" dirty="0">
                    <a:solidFill>
                      <a:srgbClr val="231F20"/>
                    </a:solidFill>
                    <a:latin typeface="Arial"/>
                    <a:cs typeface="Arial"/>
                  </a:rPr>
                  <a:t>medications</a:t>
                </a:r>
                <a:r>
                  <a:rPr sz="950" i="1" spc="30" dirty="0">
                    <a:solidFill>
                      <a:srgbClr val="231F20"/>
                    </a:solidFill>
                    <a:latin typeface="Arial"/>
                    <a:cs typeface="Arial"/>
                  </a:rPr>
                  <a:t> </a:t>
                </a:r>
                <a:r>
                  <a:rPr sz="950" i="1" dirty="0">
                    <a:solidFill>
                      <a:srgbClr val="231F20"/>
                    </a:solidFill>
                    <a:latin typeface="Arial"/>
                    <a:cs typeface="Arial"/>
                  </a:rPr>
                  <a:t>(adjust</a:t>
                </a:r>
                <a:r>
                  <a:rPr sz="950" i="1" spc="30" dirty="0">
                    <a:solidFill>
                      <a:srgbClr val="231F20"/>
                    </a:solidFill>
                    <a:latin typeface="Arial"/>
                    <a:cs typeface="Arial"/>
                  </a:rPr>
                  <a:t> </a:t>
                </a:r>
                <a:r>
                  <a:rPr sz="950" i="1" dirty="0">
                    <a:solidFill>
                      <a:srgbClr val="231F20"/>
                    </a:solidFill>
                    <a:latin typeface="Arial"/>
                    <a:cs typeface="Arial"/>
                  </a:rPr>
                  <a:t>down/up/between</a:t>
                </a:r>
                <a:r>
                  <a:rPr sz="950" i="1" spc="30" dirty="0">
                    <a:solidFill>
                      <a:srgbClr val="231F20"/>
                    </a:solidFill>
                    <a:latin typeface="Arial"/>
                    <a:cs typeface="Arial"/>
                  </a:rPr>
                  <a:t> </a:t>
                </a:r>
                <a:r>
                  <a:rPr sz="950" i="1" spc="-10" dirty="0">
                    <a:solidFill>
                      <a:srgbClr val="231F20"/>
                    </a:solidFill>
                    <a:latin typeface="Arial"/>
                    <a:cs typeface="Arial"/>
                  </a:rPr>
                  <a:t>tracks) </a:t>
                </a:r>
                <a:r>
                  <a:rPr sz="950" i="1" dirty="0">
                    <a:solidFill>
                      <a:srgbClr val="231F20"/>
                    </a:solidFill>
                    <a:latin typeface="Arial"/>
                    <a:cs typeface="Arial"/>
                  </a:rPr>
                  <a:t>Education</a:t>
                </a:r>
                <a:r>
                  <a:rPr sz="950" i="1" spc="20" dirty="0">
                    <a:solidFill>
                      <a:srgbClr val="231F20"/>
                    </a:solidFill>
                    <a:latin typeface="Arial"/>
                    <a:cs typeface="Arial"/>
                  </a:rPr>
                  <a:t> </a:t>
                </a:r>
                <a:r>
                  <a:rPr sz="950" i="1" dirty="0">
                    <a:solidFill>
                      <a:srgbClr val="231F20"/>
                    </a:solidFill>
                    <a:latin typeface="Arial"/>
                    <a:cs typeface="Arial"/>
                  </a:rPr>
                  <a:t>&amp;</a:t>
                </a:r>
                <a:r>
                  <a:rPr sz="950" i="1" spc="25" dirty="0">
                    <a:solidFill>
                      <a:srgbClr val="231F20"/>
                    </a:solidFill>
                    <a:latin typeface="Arial"/>
                    <a:cs typeface="Arial"/>
                  </a:rPr>
                  <a:t> </a:t>
                </a:r>
                <a:r>
                  <a:rPr sz="950" i="1" dirty="0">
                    <a:solidFill>
                      <a:srgbClr val="231F20"/>
                    </a:solidFill>
                    <a:latin typeface="Arial"/>
                    <a:cs typeface="Arial"/>
                  </a:rPr>
                  <a:t>skills</a:t>
                </a:r>
                <a:r>
                  <a:rPr sz="950" i="1" spc="20" dirty="0">
                    <a:solidFill>
                      <a:srgbClr val="231F20"/>
                    </a:solidFill>
                    <a:latin typeface="Arial"/>
                    <a:cs typeface="Arial"/>
                  </a:rPr>
                  <a:t> </a:t>
                </a:r>
                <a:r>
                  <a:rPr sz="950" i="1" spc="-10" dirty="0">
                    <a:solidFill>
                      <a:srgbClr val="231F20"/>
                    </a:solidFill>
                    <a:latin typeface="Arial"/>
                    <a:cs typeface="Arial"/>
                  </a:rPr>
                  <a:t>training</a:t>
                </a:r>
                <a:endParaRPr sz="950" dirty="0">
                  <a:latin typeface="Arial"/>
                  <a:cs typeface="Arial"/>
                </a:endParaRPr>
              </a:p>
            </p:txBody>
          </p:sp>
          <p:sp>
            <p:nvSpPr>
              <p:cNvPr id="42" name="object 18">
                <a:extLst>
                  <a:ext uri="{FF2B5EF4-FFF2-40B4-BE49-F238E27FC236}">
                    <a16:creationId xmlns="" xmlns:a16="http://schemas.microsoft.com/office/drawing/2014/main" id="{392B334C-1961-EF2E-56D1-E5A6BFD30712}"/>
                  </a:ext>
                </a:extLst>
              </p:cNvPr>
              <p:cNvSpPr txBox="1">
                <a:spLocks/>
              </p:cNvSpPr>
              <p:nvPr/>
            </p:nvSpPr>
            <p:spPr>
              <a:xfrm>
                <a:off x="587358" y="398761"/>
                <a:ext cx="2263775" cy="530273"/>
              </a:xfrm>
              <a:prstGeom prst="rect">
                <a:avLst/>
              </a:prstGeom>
            </p:spPr>
            <p:txBody>
              <a:bodyPr vert="horz" wrap="square" lIns="0" tIns="4254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5080" algn="l">
                  <a:lnSpc>
                    <a:spcPts val="1870"/>
                  </a:lnSpc>
                  <a:spcBef>
                    <a:spcPts val="335"/>
                  </a:spcBef>
                </a:pPr>
                <a:r>
                  <a:rPr lang="en-AU" sz="1700" b="1" dirty="0">
                    <a:latin typeface="Arial" panose="020B0604020202020204" pitchFamily="34" charset="0"/>
                    <a:cs typeface="Arial" panose="020B0604020202020204" pitchFamily="34" charset="0"/>
                  </a:rPr>
                  <a:t>Adults</a:t>
                </a:r>
                <a:r>
                  <a:rPr lang="en-AU" sz="1700" b="1" spc="25" dirty="0">
                    <a:latin typeface="Arial" panose="020B0604020202020204" pitchFamily="34" charset="0"/>
                    <a:cs typeface="Arial" panose="020B0604020202020204" pitchFamily="34" charset="0"/>
                  </a:rPr>
                  <a:t> </a:t>
                </a:r>
                <a:r>
                  <a:rPr lang="en-AU" sz="1700" b="1" dirty="0">
                    <a:latin typeface="Arial" panose="020B0604020202020204" pitchFamily="34" charset="0"/>
                    <a:cs typeface="Arial" panose="020B0604020202020204" pitchFamily="34" charset="0"/>
                  </a:rPr>
                  <a:t>&amp;</a:t>
                </a:r>
                <a:r>
                  <a:rPr lang="en-AU" sz="1700" b="1" spc="25" dirty="0">
                    <a:latin typeface="Arial" panose="020B0604020202020204" pitchFamily="34" charset="0"/>
                    <a:cs typeface="Arial" panose="020B0604020202020204" pitchFamily="34" charset="0"/>
                  </a:rPr>
                  <a:t> </a:t>
                </a:r>
                <a:r>
                  <a:rPr lang="en-AU" sz="1700" b="1" spc="-10" dirty="0">
                    <a:latin typeface="Arial" panose="020B0604020202020204" pitchFamily="34" charset="0"/>
                    <a:cs typeface="Arial" panose="020B0604020202020204" pitchFamily="34" charset="0"/>
                  </a:rPr>
                  <a:t>adolescents </a:t>
                </a:r>
                <a:r>
                  <a:rPr lang="en-AU" sz="1700" b="1" dirty="0">
                    <a:latin typeface="Arial" panose="020B0604020202020204" pitchFamily="34" charset="0"/>
                    <a:cs typeface="Arial" panose="020B0604020202020204" pitchFamily="34" charset="0"/>
                  </a:rPr>
                  <a:t>12+</a:t>
                </a:r>
                <a:r>
                  <a:rPr lang="en-AU" sz="1700" b="1" spc="20" dirty="0">
                    <a:latin typeface="Arial" panose="020B0604020202020204" pitchFamily="34" charset="0"/>
                    <a:cs typeface="Arial" panose="020B0604020202020204" pitchFamily="34" charset="0"/>
                  </a:rPr>
                  <a:t> </a:t>
                </a:r>
                <a:r>
                  <a:rPr lang="en-AU" sz="1700" b="1" spc="-10" dirty="0">
                    <a:latin typeface="Arial" panose="020B0604020202020204" pitchFamily="34" charset="0"/>
                    <a:cs typeface="Arial" panose="020B0604020202020204" pitchFamily="34" charset="0"/>
                  </a:rPr>
                  <a:t>years</a:t>
                </a:r>
              </a:p>
            </p:txBody>
          </p:sp>
          <p:sp>
            <p:nvSpPr>
              <p:cNvPr id="43" name="object 19">
                <a:extLst>
                  <a:ext uri="{FF2B5EF4-FFF2-40B4-BE49-F238E27FC236}">
                    <a16:creationId xmlns="" xmlns:a16="http://schemas.microsoft.com/office/drawing/2014/main" id="{A7B118C3-EAF4-0F21-784C-CDBBCC74CB4F}"/>
                  </a:ext>
                </a:extLst>
              </p:cNvPr>
              <p:cNvSpPr txBox="1"/>
              <p:nvPr/>
            </p:nvSpPr>
            <p:spPr>
              <a:xfrm>
                <a:off x="587358" y="985720"/>
                <a:ext cx="2524125" cy="574675"/>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1F20"/>
                    </a:solidFill>
                    <a:latin typeface="Arial"/>
                    <a:cs typeface="Arial"/>
                  </a:rPr>
                  <a:t>Personalized</a:t>
                </a:r>
                <a:r>
                  <a:rPr sz="1200" b="1" spc="-15" dirty="0">
                    <a:solidFill>
                      <a:srgbClr val="231F20"/>
                    </a:solidFill>
                    <a:latin typeface="Arial"/>
                    <a:cs typeface="Arial"/>
                  </a:rPr>
                  <a:t> </a:t>
                </a:r>
                <a:r>
                  <a:rPr sz="1200" b="1" dirty="0">
                    <a:solidFill>
                      <a:srgbClr val="231F20"/>
                    </a:solidFill>
                    <a:latin typeface="Arial"/>
                    <a:cs typeface="Arial"/>
                  </a:rPr>
                  <a:t>asthma</a:t>
                </a:r>
                <a:r>
                  <a:rPr sz="1200" b="1" spc="-15" dirty="0">
                    <a:solidFill>
                      <a:srgbClr val="231F20"/>
                    </a:solidFill>
                    <a:latin typeface="Arial"/>
                    <a:cs typeface="Arial"/>
                  </a:rPr>
                  <a:t> </a:t>
                </a:r>
                <a:r>
                  <a:rPr sz="1200" b="1" spc="-10" dirty="0">
                    <a:solidFill>
                      <a:srgbClr val="231F20"/>
                    </a:solidFill>
                    <a:latin typeface="Arial"/>
                    <a:cs typeface="Arial"/>
                  </a:rPr>
                  <a:t>management</a:t>
                </a:r>
                <a:endParaRPr sz="1200" dirty="0">
                  <a:latin typeface="Arial"/>
                  <a:cs typeface="Arial"/>
                </a:endParaRPr>
              </a:p>
              <a:p>
                <a:pPr marL="12700">
                  <a:lnSpc>
                    <a:spcPct val="100000"/>
                  </a:lnSpc>
                </a:pPr>
                <a:r>
                  <a:rPr sz="1200" dirty="0">
                    <a:solidFill>
                      <a:srgbClr val="414042"/>
                    </a:solidFill>
                    <a:latin typeface="Arial"/>
                    <a:cs typeface="Arial"/>
                  </a:rPr>
                  <a:t>Assess,</a:t>
                </a:r>
                <a:r>
                  <a:rPr sz="1200" spc="-70" dirty="0">
                    <a:solidFill>
                      <a:srgbClr val="414042"/>
                    </a:solidFill>
                    <a:latin typeface="Arial"/>
                    <a:cs typeface="Arial"/>
                  </a:rPr>
                  <a:t> </a:t>
                </a:r>
                <a:r>
                  <a:rPr sz="1200" dirty="0">
                    <a:solidFill>
                      <a:srgbClr val="414042"/>
                    </a:solidFill>
                    <a:latin typeface="Arial"/>
                    <a:cs typeface="Arial"/>
                  </a:rPr>
                  <a:t>Adjust, </a:t>
                </a:r>
                <a:r>
                  <a:rPr sz="1200" spc="-10" dirty="0">
                    <a:solidFill>
                      <a:srgbClr val="414042"/>
                    </a:solidFill>
                    <a:latin typeface="Arial"/>
                    <a:cs typeface="Arial"/>
                  </a:rPr>
                  <a:t>Review</a:t>
                </a:r>
                <a:endParaRPr sz="1200" dirty="0">
                  <a:latin typeface="Arial"/>
                  <a:cs typeface="Arial"/>
                </a:endParaRPr>
              </a:p>
              <a:p>
                <a:pPr marL="12700">
                  <a:lnSpc>
                    <a:spcPct val="100000"/>
                  </a:lnSpc>
                </a:pPr>
                <a:r>
                  <a:rPr sz="1200" dirty="0">
                    <a:solidFill>
                      <a:srgbClr val="414042"/>
                    </a:solidFill>
                    <a:latin typeface="Arial"/>
                    <a:cs typeface="Arial"/>
                  </a:rPr>
                  <a:t>for</a:t>
                </a:r>
                <a:r>
                  <a:rPr sz="1200" spc="-30" dirty="0">
                    <a:solidFill>
                      <a:srgbClr val="414042"/>
                    </a:solidFill>
                    <a:latin typeface="Arial"/>
                    <a:cs typeface="Arial"/>
                  </a:rPr>
                  <a:t> </a:t>
                </a:r>
                <a:r>
                  <a:rPr sz="1200" dirty="0">
                    <a:solidFill>
                      <a:srgbClr val="414042"/>
                    </a:solidFill>
                    <a:latin typeface="Arial"/>
                    <a:cs typeface="Arial"/>
                  </a:rPr>
                  <a:t>individual</a:t>
                </a:r>
                <a:r>
                  <a:rPr sz="1200" spc="-30" dirty="0">
                    <a:solidFill>
                      <a:srgbClr val="414042"/>
                    </a:solidFill>
                    <a:latin typeface="Arial"/>
                    <a:cs typeface="Arial"/>
                  </a:rPr>
                  <a:t> </a:t>
                </a:r>
                <a:r>
                  <a:rPr sz="1200" dirty="0">
                    <a:solidFill>
                      <a:srgbClr val="414042"/>
                    </a:solidFill>
                    <a:latin typeface="Arial"/>
                    <a:cs typeface="Arial"/>
                  </a:rPr>
                  <a:t>patient</a:t>
                </a:r>
                <a:r>
                  <a:rPr sz="1200" spc="-25" dirty="0">
                    <a:solidFill>
                      <a:srgbClr val="414042"/>
                    </a:solidFill>
                    <a:latin typeface="Arial"/>
                    <a:cs typeface="Arial"/>
                  </a:rPr>
                  <a:t> </a:t>
                </a:r>
                <a:r>
                  <a:rPr sz="1200" spc="-10" dirty="0">
                    <a:solidFill>
                      <a:srgbClr val="414042"/>
                    </a:solidFill>
                    <a:latin typeface="Arial"/>
                    <a:cs typeface="Arial"/>
                  </a:rPr>
                  <a:t>needs</a:t>
                </a:r>
                <a:endParaRPr sz="1200" dirty="0">
                  <a:latin typeface="Arial"/>
                  <a:cs typeface="Arial"/>
                </a:endParaRPr>
              </a:p>
            </p:txBody>
          </p:sp>
          <p:sp>
            <p:nvSpPr>
              <p:cNvPr id="44" name="object 20">
                <a:extLst>
                  <a:ext uri="{FF2B5EF4-FFF2-40B4-BE49-F238E27FC236}">
                    <a16:creationId xmlns="" xmlns:a16="http://schemas.microsoft.com/office/drawing/2014/main" id="{6A360918-AF00-BDC5-96AA-3A692AB10AEC}"/>
                  </a:ext>
                </a:extLst>
              </p:cNvPr>
              <p:cNvSpPr txBox="1"/>
              <p:nvPr/>
            </p:nvSpPr>
            <p:spPr>
              <a:xfrm>
                <a:off x="4520554" y="1461939"/>
                <a:ext cx="1049020" cy="741045"/>
              </a:xfrm>
              <a:prstGeom prst="rect">
                <a:avLst/>
              </a:prstGeom>
            </p:spPr>
            <p:txBody>
              <a:bodyPr vert="horz" wrap="square" lIns="0" tIns="20955" rIns="0" bIns="0" rtlCol="0">
                <a:spAutoFit/>
              </a:bodyPr>
              <a:lstStyle/>
              <a:p>
                <a:pPr marL="12700" marR="255270">
                  <a:lnSpc>
                    <a:spcPts val="1120"/>
                  </a:lnSpc>
                  <a:spcBef>
                    <a:spcPts val="165"/>
                  </a:spcBef>
                </a:pPr>
                <a:r>
                  <a:rPr sz="950" i="1" spc="-10" dirty="0">
                    <a:solidFill>
                      <a:srgbClr val="231F20"/>
                    </a:solidFill>
                    <a:latin typeface="Arial"/>
                    <a:cs typeface="Arial"/>
                  </a:rPr>
                  <a:t>Symptoms Exacerbations </a:t>
                </a:r>
                <a:r>
                  <a:rPr sz="950" i="1" dirty="0">
                    <a:solidFill>
                      <a:srgbClr val="231F20"/>
                    </a:solidFill>
                    <a:latin typeface="Arial"/>
                    <a:cs typeface="Arial"/>
                  </a:rPr>
                  <a:t>Side-</a:t>
                </a:r>
                <a:r>
                  <a:rPr sz="950" i="1" spc="-10" dirty="0">
                    <a:solidFill>
                      <a:srgbClr val="231F20"/>
                    </a:solidFill>
                    <a:latin typeface="Arial"/>
                    <a:cs typeface="Arial"/>
                  </a:rPr>
                  <a:t>effects </a:t>
                </a:r>
                <a:r>
                  <a:rPr sz="950" i="1" dirty="0">
                    <a:solidFill>
                      <a:srgbClr val="231F20"/>
                    </a:solidFill>
                    <a:latin typeface="Arial"/>
                    <a:cs typeface="Arial"/>
                  </a:rPr>
                  <a:t>Lung</a:t>
                </a:r>
                <a:r>
                  <a:rPr sz="950" i="1" spc="5" dirty="0">
                    <a:solidFill>
                      <a:srgbClr val="231F20"/>
                    </a:solidFill>
                    <a:latin typeface="Arial"/>
                    <a:cs typeface="Arial"/>
                  </a:rPr>
                  <a:t> </a:t>
                </a:r>
                <a:r>
                  <a:rPr sz="950" i="1" spc="-10" dirty="0">
                    <a:solidFill>
                      <a:srgbClr val="231F20"/>
                    </a:solidFill>
                    <a:latin typeface="Arial"/>
                    <a:cs typeface="Arial"/>
                  </a:rPr>
                  <a:t>function</a:t>
                </a:r>
                <a:endParaRPr sz="950">
                  <a:latin typeface="Arial"/>
                  <a:cs typeface="Arial"/>
                </a:endParaRPr>
              </a:p>
              <a:p>
                <a:pPr marL="12700">
                  <a:lnSpc>
                    <a:spcPts val="1085"/>
                  </a:lnSpc>
                </a:pPr>
                <a:r>
                  <a:rPr sz="950" i="1" dirty="0">
                    <a:solidFill>
                      <a:srgbClr val="231F20"/>
                    </a:solidFill>
                    <a:latin typeface="Arial"/>
                    <a:cs typeface="Arial"/>
                  </a:rPr>
                  <a:t>Patient</a:t>
                </a:r>
                <a:r>
                  <a:rPr sz="950" i="1" spc="25" dirty="0">
                    <a:solidFill>
                      <a:srgbClr val="231F20"/>
                    </a:solidFill>
                    <a:latin typeface="Arial"/>
                    <a:cs typeface="Arial"/>
                  </a:rPr>
                  <a:t> </a:t>
                </a:r>
                <a:r>
                  <a:rPr sz="950" i="1" spc="-10" dirty="0">
                    <a:solidFill>
                      <a:srgbClr val="231F20"/>
                    </a:solidFill>
                    <a:latin typeface="Arial"/>
                    <a:cs typeface="Arial"/>
                  </a:rPr>
                  <a:t>satisfaction</a:t>
                </a:r>
                <a:endParaRPr sz="950">
                  <a:latin typeface="Arial"/>
                  <a:cs typeface="Arial"/>
                </a:endParaRPr>
              </a:p>
            </p:txBody>
          </p:sp>
          <p:sp>
            <p:nvSpPr>
              <p:cNvPr id="45" name="object 21">
                <a:extLst>
                  <a:ext uri="{FF2B5EF4-FFF2-40B4-BE49-F238E27FC236}">
                    <a16:creationId xmlns="" xmlns:a16="http://schemas.microsoft.com/office/drawing/2014/main" id="{94ED6289-9A12-19EA-4ABA-63802BFBDF88}"/>
                  </a:ext>
                </a:extLst>
              </p:cNvPr>
              <p:cNvSpPr txBox="1"/>
              <p:nvPr/>
            </p:nvSpPr>
            <p:spPr>
              <a:xfrm>
                <a:off x="6879488" y="431112"/>
                <a:ext cx="2084705" cy="862965"/>
              </a:xfrm>
              <a:prstGeom prst="rect">
                <a:avLst/>
              </a:prstGeom>
            </p:spPr>
            <p:txBody>
              <a:bodyPr vert="horz" wrap="square" lIns="0" tIns="20955" rIns="0" bIns="0" rtlCol="0">
                <a:spAutoFit/>
              </a:bodyPr>
              <a:lstStyle/>
              <a:p>
                <a:pPr marL="12700" marR="5080">
                  <a:lnSpc>
                    <a:spcPts val="1120"/>
                  </a:lnSpc>
                  <a:spcBef>
                    <a:spcPts val="165"/>
                  </a:spcBef>
                </a:pPr>
                <a:r>
                  <a:rPr sz="950" i="1" dirty="0">
                    <a:solidFill>
                      <a:srgbClr val="231F20"/>
                    </a:solidFill>
                    <a:latin typeface="Arial"/>
                    <a:cs typeface="Arial"/>
                  </a:rPr>
                  <a:t>Confirmation of diagnosis if </a:t>
                </a:r>
                <a:r>
                  <a:rPr sz="950" i="1" spc="-10" dirty="0">
                    <a:solidFill>
                      <a:srgbClr val="231F20"/>
                    </a:solidFill>
                    <a:latin typeface="Arial"/>
                    <a:cs typeface="Arial"/>
                  </a:rPr>
                  <a:t>necessary </a:t>
                </a:r>
                <a:r>
                  <a:rPr sz="950" i="1" dirty="0">
                    <a:solidFill>
                      <a:srgbClr val="231F20"/>
                    </a:solidFill>
                    <a:latin typeface="Arial"/>
                    <a:cs typeface="Arial"/>
                  </a:rPr>
                  <a:t>Symptom</a:t>
                </a:r>
                <a:r>
                  <a:rPr sz="950" i="1" spc="15" dirty="0">
                    <a:solidFill>
                      <a:srgbClr val="231F20"/>
                    </a:solidFill>
                    <a:latin typeface="Arial"/>
                    <a:cs typeface="Arial"/>
                  </a:rPr>
                  <a:t> </a:t>
                </a:r>
                <a:r>
                  <a:rPr sz="950" i="1" dirty="0">
                    <a:solidFill>
                      <a:srgbClr val="231F20"/>
                    </a:solidFill>
                    <a:latin typeface="Arial"/>
                    <a:cs typeface="Arial"/>
                  </a:rPr>
                  <a:t>control</a:t>
                </a:r>
                <a:r>
                  <a:rPr sz="950" i="1" spc="25" dirty="0">
                    <a:solidFill>
                      <a:srgbClr val="231F20"/>
                    </a:solidFill>
                    <a:latin typeface="Arial"/>
                    <a:cs typeface="Arial"/>
                  </a:rPr>
                  <a:t> </a:t>
                </a:r>
                <a:r>
                  <a:rPr sz="950" i="1" dirty="0">
                    <a:solidFill>
                      <a:srgbClr val="231F20"/>
                    </a:solidFill>
                    <a:latin typeface="Arial"/>
                    <a:cs typeface="Arial"/>
                  </a:rPr>
                  <a:t>&amp;</a:t>
                </a:r>
                <a:r>
                  <a:rPr sz="950" i="1" spc="25" dirty="0">
                    <a:solidFill>
                      <a:srgbClr val="231F20"/>
                    </a:solidFill>
                    <a:latin typeface="Arial"/>
                    <a:cs typeface="Arial"/>
                  </a:rPr>
                  <a:t> </a:t>
                </a:r>
                <a:r>
                  <a:rPr sz="950" i="1" spc="-10" dirty="0">
                    <a:solidFill>
                      <a:srgbClr val="231F20"/>
                    </a:solidFill>
                    <a:latin typeface="Arial"/>
                    <a:cs typeface="Arial"/>
                  </a:rPr>
                  <a:t>modifiable</a:t>
                </a:r>
                <a:endParaRPr sz="950">
                  <a:latin typeface="Arial"/>
                  <a:cs typeface="Arial"/>
                </a:endParaRPr>
              </a:p>
              <a:p>
                <a:pPr marL="12700">
                  <a:lnSpc>
                    <a:spcPts val="915"/>
                  </a:lnSpc>
                </a:pPr>
                <a:r>
                  <a:rPr sz="950" i="1" dirty="0">
                    <a:solidFill>
                      <a:srgbClr val="231F20"/>
                    </a:solidFill>
                    <a:latin typeface="Arial"/>
                    <a:cs typeface="Arial"/>
                  </a:rPr>
                  <a:t>risk</a:t>
                </a:r>
                <a:r>
                  <a:rPr sz="950" i="1" spc="20" dirty="0">
                    <a:solidFill>
                      <a:srgbClr val="231F20"/>
                    </a:solidFill>
                    <a:latin typeface="Arial"/>
                    <a:cs typeface="Arial"/>
                  </a:rPr>
                  <a:t> </a:t>
                </a:r>
                <a:r>
                  <a:rPr sz="950" i="1" dirty="0">
                    <a:solidFill>
                      <a:srgbClr val="231F20"/>
                    </a:solidFill>
                    <a:latin typeface="Arial"/>
                    <a:cs typeface="Arial"/>
                  </a:rPr>
                  <a:t>factors</a:t>
                </a:r>
                <a:r>
                  <a:rPr sz="950" i="1" spc="25" dirty="0">
                    <a:solidFill>
                      <a:srgbClr val="231F20"/>
                    </a:solidFill>
                    <a:latin typeface="Arial"/>
                    <a:cs typeface="Arial"/>
                  </a:rPr>
                  <a:t> </a:t>
                </a:r>
                <a:r>
                  <a:rPr sz="950" i="1" dirty="0">
                    <a:solidFill>
                      <a:srgbClr val="231F20"/>
                    </a:solidFill>
                    <a:latin typeface="Arial"/>
                    <a:cs typeface="Arial"/>
                  </a:rPr>
                  <a:t>(see</a:t>
                </a:r>
                <a:r>
                  <a:rPr sz="950" i="1" spc="25" dirty="0">
                    <a:solidFill>
                      <a:srgbClr val="231F20"/>
                    </a:solidFill>
                    <a:latin typeface="Arial"/>
                    <a:cs typeface="Arial"/>
                  </a:rPr>
                  <a:t> </a:t>
                </a:r>
                <a:r>
                  <a:rPr sz="950" i="1" dirty="0">
                    <a:solidFill>
                      <a:srgbClr val="231F20"/>
                    </a:solidFill>
                    <a:latin typeface="Arial"/>
                    <a:cs typeface="Arial"/>
                  </a:rPr>
                  <a:t>Box</a:t>
                </a:r>
                <a:r>
                  <a:rPr sz="950" i="1" spc="25" dirty="0">
                    <a:solidFill>
                      <a:srgbClr val="231F20"/>
                    </a:solidFill>
                    <a:latin typeface="Arial"/>
                    <a:cs typeface="Arial"/>
                  </a:rPr>
                  <a:t> </a:t>
                </a:r>
                <a:r>
                  <a:rPr sz="950" i="1" spc="-10" dirty="0">
                    <a:solidFill>
                      <a:srgbClr val="231F20"/>
                    </a:solidFill>
                    <a:latin typeface="Arial"/>
                    <a:cs typeface="Arial"/>
                  </a:rPr>
                  <a:t>2-</a:t>
                </a:r>
                <a:r>
                  <a:rPr sz="950" i="1" spc="-25" dirty="0">
                    <a:solidFill>
                      <a:srgbClr val="231F20"/>
                    </a:solidFill>
                    <a:latin typeface="Arial"/>
                    <a:cs typeface="Arial"/>
                  </a:rPr>
                  <a:t>2B)</a:t>
                </a:r>
                <a:endParaRPr sz="950">
                  <a:latin typeface="Arial"/>
                  <a:cs typeface="Arial"/>
                </a:endParaRPr>
              </a:p>
              <a:p>
                <a:pPr marL="12700">
                  <a:lnSpc>
                    <a:spcPts val="1120"/>
                  </a:lnSpc>
                </a:pPr>
                <a:r>
                  <a:rPr sz="950" i="1" spc="-10" dirty="0">
                    <a:solidFill>
                      <a:srgbClr val="231F20"/>
                    </a:solidFill>
                    <a:latin typeface="Arial"/>
                    <a:cs typeface="Arial"/>
                  </a:rPr>
                  <a:t>Comorbidities</a:t>
                </a:r>
                <a:endParaRPr sz="950">
                  <a:latin typeface="Arial"/>
                  <a:cs typeface="Arial"/>
                </a:endParaRPr>
              </a:p>
              <a:p>
                <a:pPr marL="12700" marR="402590">
                  <a:lnSpc>
                    <a:spcPts val="1120"/>
                  </a:lnSpc>
                  <a:spcBef>
                    <a:spcPts val="40"/>
                  </a:spcBef>
                </a:pPr>
                <a:r>
                  <a:rPr sz="950" i="1" dirty="0">
                    <a:solidFill>
                      <a:srgbClr val="231F20"/>
                    </a:solidFill>
                    <a:latin typeface="Arial"/>
                    <a:cs typeface="Arial"/>
                  </a:rPr>
                  <a:t>Inhaler</a:t>
                </a:r>
                <a:r>
                  <a:rPr sz="950" i="1" spc="25" dirty="0">
                    <a:solidFill>
                      <a:srgbClr val="231F20"/>
                    </a:solidFill>
                    <a:latin typeface="Arial"/>
                    <a:cs typeface="Arial"/>
                  </a:rPr>
                  <a:t> </a:t>
                </a:r>
                <a:r>
                  <a:rPr sz="950" i="1" dirty="0">
                    <a:solidFill>
                      <a:srgbClr val="231F20"/>
                    </a:solidFill>
                    <a:latin typeface="Arial"/>
                    <a:cs typeface="Arial"/>
                  </a:rPr>
                  <a:t>technique</a:t>
                </a:r>
                <a:r>
                  <a:rPr sz="950" i="1" spc="25" dirty="0">
                    <a:solidFill>
                      <a:srgbClr val="231F20"/>
                    </a:solidFill>
                    <a:latin typeface="Arial"/>
                    <a:cs typeface="Arial"/>
                  </a:rPr>
                  <a:t> </a:t>
                </a:r>
                <a:r>
                  <a:rPr sz="950" i="1" dirty="0">
                    <a:solidFill>
                      <a:srgbClr val="231F20"/>
                    </a:solidFill>
                    <a:latin typeface="Arial"/>
                    <a:cs typeface="Arial"/>
                  </a:rPr>
                  <a:t>&amp;</a:t>
                </a:r>
                <a:r>
                  <a:rPr sz="950" i="1" spc="25" dirty="0">
                    <a:solidFill>
                      <a:srgbClr val="231F20"/>
                    </a:solidFill>
                    <a:latin typeface="Arial"/>
                    <a:cs typeface="Arial"/>
                  </a:rPr>
                  <a:t> </a:t>
                </a:r>
                <a:r>
                  <a:rPr sz="950" i="1" spc="-10" dirty="0">
                    <a:solidFill>
                      <a:srgbClr val="231F20"/>
                    </a:solidFill>
                    <a:latin typeface="Arial"/>
                    <a:cs typeface="Arial"/>
                  </a:rPr>
                  <a:t>adherence </a:t>
                </a:r>
                <a:r>
                  <a:rPr sz="950" i="1" dirty="0">
                    <a:solidFill>
                      <a:srgbClr val="231F20"/>
                    </a:solidFill>
                    <a:latin typeface="Arial"/>
                    <a:cs typeface="Arial"/>
                  </a:rPr>
                  <a:t>Patient</a:t>
                </a:r>
                <a:r>
                  <a:rPr sz="950" i="1" spc="10" dirty="0">
                    <a:solidFill>
                      <a:srgbClr val="231F20"/>
                    </a:solidFill>
                    <a:latin typeface="Arial"/>
                    <a:cs typeface="Arial"/>
                  </a:rPr>
                  <a:t> </a:t>
                </a:r>
                <a:r>
                  <a:rPr sz="950" i="1" dirty="0">
                    <a:solidFill>
                      <a:srgbClr val="231F20"/>
                    </a:solidFill>
                    <a:latin typeface="Arial"/>
                    <a:cs typeface="Arial"/>
                  </a:rPr>
                  <a:t>preferences</a:t>
                </a:r>
                <a:r>
                  <a:rPr sz="950" i="1" spc="10" dirty="0">
                    <a:solidFill>
                      <a:srgbClr val="231F20"/>
                    </a:solidFill>
                    <a:latin typeface="Arial"/>
                    <a:cs typeface="Arial"/>
                  </a:rPr>
                  <a:t> </a:t>
                </a:r>
                <a:r>
                  <a:rPr sz="950" i="1" dirty="0">
                    <a:solidFill>
                      <a:srgbClr val="231F20"/>
                    </a:solidFill>
                    <a:latin typeface="Arial"/>
                    <a:cs typeface="Arial"/>
                  </a:rPr>
                  <a:t>and</a:t>
                </a:r>
                <a:r>
                  <a:rPr sz="950" i="1" spc="15" dirty="0">
                    <a:solidFill>
                      <a:srgbClr val="231F20"/>
                    </a:solidFill>
                    <a:latin typeface="Arial"/>
                    <a:cs typeface="Arial"/>
                  </a:rPr>
                  <a:t> </a:t>
                </a:r>
                <a:r>
                  <a:rPr sz="950" i="1" spc="-10" dirty="0">
                    <a:solidFill>
                      <a:srgbClr val="231F20"/>
                    </a:solidFill>
                    <a:latin typeface="Arial"/>
                    <a:cs typeface="Arial"/>
                  </a:rPr>
                  <a:t>goals</a:t>
                </a:r>
                <a:endParaRPr sz="950">
                  <a:latin typeface="Arial"/>
                  <a:cs typeface="Arial"/>
                </a:endParaRPr>
              </a:p>
            </p:txBody>
          </p:sp>
          <p:sp>
            <p:nvSpPr>
              <p:cNvPr id="46" name="object 22">
                <a:extLst>
                  <a:ext uri="{FF2B5EF4-FFF2-40B4-BE49-F238E27FC236}">
                    <a16:creationId xmlns="" xmlns:a16="http://schemas.microsoft.com/office/drawing/2014/main" id="{EEFEE79C-8045-4256-66BC-9CE065FD7C78}"/>
                  </a:ext>
                </a:extLst>
              </p:cNvPr>
              <p:cNvSpPr txBox="1"/>
              <p:nvPr/>
            </p:nvSpPr>
            <p:spPr>
              <a:xfrm>
                <a:off x="918457" y="3172439"/>
                <a:ext cx="1903095" cy="1001394"/>
              </a:xfrm>
              <a:prstGeom prst="rect">
                <a:avLst/>
              </a:prstGeom>
            </p:spPr>
            <p:txBody>
              <a:bodyPr vert="horz" wrap="square" lIns="0" tIns="14604" rIns="0" bIns="0" rtlCol="0">
                <a:spAutoFit/>
              </a:bodyPr>
              <a:lstStyle/>
              <a:p>
                <a:pPr marL="12700">
                  <a:lnSpc>
                    <a:spcPct val="100000"/>
                  </a:lnSpc>
                  <a:spcBef>
                    <a:spcPts val="114"/>
                  </a:spcBef>
                </a:pPr>
                <a:r>
                  <a:rPr sz="1050" dirty="0">
                    <a:solidFill>
                      <a:srgbClr val="EB9237"/>
                    </a:solidFill>
                    <a:latin typeface="Arial Black"/>
                    <a:cs typeface="Arial Black"/>
                  </a:rPr>
                  <a:t>CONTROLLER</a:t>
                </a:r>
                <a:r>
                  <a:rPr sz="1050" spc="55" dirty="0">
                    <a:solidFill>
                      <a:srgbClr val="EB9237"/>
                    </a:solidFill>
                    <a:latin typeface="Arial Black"/>
                    <a:cs typeface="Arial Black"/>
                  </a:rPr>
                  <a:t> </a:t>
                </a:r>
                <a:r>
                  <a:rPr sz="1050" spc="-25" dirty="0">
                    <a:solidFill>
                      <a:srgbClr val="414042"/>
                    </a:solidFill>
                    <a:latin typeface="Arial"/>
                    <a:cs typeface="Arial"/>
                  </a:rPr>
                  <a:t>and</a:t>
                </a:r>
                <a:endParaRPr sz="1050">
                  <a:latin typeface="Arial"/>
                  <a:cs typeface="Arial"/>
                </a:endParaRPr>
              </a:p>
              <a:p>
                <a:pPr marL="12700">
                  <a:lnSpc>
                    <a:spcPct val="100000"/>
                  </a:lnSpc>
                  <a:spcBef>
                    <a:spcPts val="20"/>
                  </a:spcBef>
                </a:pPr>
                <a:r>
                  <a:rPr sz="1050" dirty="0">
                    <a:solidFill>
                      <a:srgbClr val="EB9237"/>
                    </a:solidFill>
                    <a:latin typeface="Arial Black"/>
                    <a:cs typeface="Arial Black"/>
                  </a:rPr>
                  <a:t>PREFERRED</a:t>
                </a:r>
                <a:r>
                  <a:rPr sz="1050" spc="30" dirty="0">
                    <a:solidFill>
                      <a:srgbClr val="EB9237"/>
                    </a:solidFill>
                    <a:latin typeface="Arial Black"/>
                    <a:cs typeface="Arial Black"/>
                  </a:rPr>
                  <a:t> </a:t>
                </a:r>
                <a:r>
                  <a:rPr sz="1050" spc="-10" dirty="0">
                    <a:solidFill>
                      <a:srgbClr val="EB9237"/>
                    </a:solidFill>
                    <a:latin typeface="Arial Black"/>
                    <a:cs typeface="Arial Black"/>
                  </a:rPr>
                  <a:t>RELIEVER</a:t>
                </a:r>
                <a:endParaRPr sz="1050">
                  <a:latin typeface="Arial Black"/>
                  <a:cs typeface="Arial Black"/>
                </a:endParaRPr>
              </a:p>
              <a:p>
                <a:pPr marL="12700" marR="5080">
                  <a:lnSpc>
                    <a:spcPct val="101600"/>
                  </a:lnSpc>
                </a:pPr>
                <a:r>
                  <a:rPr sz="1050" dirty="0">
                    <a:solidFill>
                      <a:srgbClr val="414042"/>
                    </a:solidFill>
                    <a:latin typeface="Arial"/>
                    <a:cs typeface="Arial"/>
                  </a:rPr>
                  <a:t>(Track</a:t>
                </a:r>
                <a:r>
                  <a:rPr sz="1050" spc="5" dirty="0">
                    <a:solidFill>
                      <a:srgbClr val="414042"/>
                    </a:solidFill>
                    <a:latin typeface="Arial"/>
                    <a:cs typeface="Arial"/>
                  </a:rPr>
                  <a:t> </a:t>
                </a:r>
                <a:r>
                  <a:rPr sz="1050" dirty="0">
                    <a:solidFill>
                      <a:srgbClr val="414042"/>
                    </a:solidFill>
                    <a:latin typeface="Arial"/>
                    <a:cs typeface="Arial"/>
                  </a:rPr>
                  <a:t>1).</a:t>
                </a:r>
                <a:r>
                  <a:rPr sz="1050" spc="5" dirty="0">
                    <a:solidFill>
                      <a:srgbClr val="414042"/>
                    </a:solidFill>
                    <a:latin typeface="Arial"/>
                    <a:cs typeface="Arial"/>
                  </a:rPr>
                  <a:t> </a:t>
                </a:r>
                <a:r>
                  <a:rPr sz="1050" dirty="0">
                    <a:solidFill>
                      <a:srgbClr val="414042"/>
                    </a:solidFill>
                    <a:latin typeface="Arial"/>
                    <a:cs typeface="Arial"/>
                  </a:rPr>
                  <a:t>Using</a:t>
                </a:r>
                <a:r>
                  <a:rPr sz="1050" spc="5" dirty="0">
                    <a:solidFill>
                      <a:srgbClr val="414042"/>
                    </a:solidFill>
                    <a:latin typeface="Arial"/>
                    <a:cs typeface="Arial"/>
                  </a:rPr>
                  <a:t> </a:t>
                </a:r>
                <a:r>
                  <a:rPr sz="1050" dirty="0">
                    <a:solidFill>
                      <a:srgbClr val="414042"/>
                    </a:solidFill>
                    <a:latin typeface="Arial"/>
                    <a:cs typeface="Arial"/>
                  </a:rPr>
                  <a:t>ICS-</a:t>
                </a:r>
                <a:r>
                  <a:rPr sz="1050" spc="-10" dirty="0">
                    <a:solidFill>
                      <a:srgbClr val="414042"/>
                    </a:solidFill>
                    <a:latin typeface="Arial"/>
                    <a:cs typeface="Arial"/>
                  </a:rPr>
                  <a:t>formoterol </a:t>
                </a:r>
                <a:r>
                  <a:rPr sz="1050" dirty="0">
                    <a:solidFill>
                      <a:srgbClr val="414042"/>
                    </a:solidFill>
                    <a:latin typeface="Arial"/>
                    <a:cs typeface="Arial"/>
                  </a:rPr>
                  <a:t>as</a:t>
                </a:r>
                <a:r>
                  <a:rPr sz="1050" spc="20" dirty="0">
                    <a:solidFill>
                      <a:srgbClr val="414042"/>
                    </a:solidFill>
                    <a:latin typeface="Arial"/>
                    <a:cs typeface="Arial"/>
                  </a:rPr>
                  <a:t> </a:t>
                </a:r>
                <a:r>
                  <a:rPr sz="1050" dirty="0">
                    <a:solidFill>
                      <a:srgbClr val="414042"/>
                    </a:solidFill>
                    <a:latin typeface="Arial"/>
                    <a:cs typeface="Arial"/>
                  </a:rPr>
                  <a:t>reliever</a:t>
                </a:r>
                <a:r>
                  <a:rPr sz="1050" spc="20" dirty="0">
                    <a:solidFill>
                      <a:srgbClr val="414042"/>
                    </a:solidFill>
                    <a:latin typeface="Arial"/>
                    <a:cs typeface="Arial"/>
                  </a:rPr>
                  <a:t> </a:t>
                </a:r>
                <a:r>
                  <a:rPr sz="1050" dirty="0">
                    <a:solidFill>
                      <a:srgbClr val="414042"/>
                    </a:solidFill>
                    <a:latin typeface="Arial"/>
                    <a:cs typeface="Arial"/>
                  </a:rPr>
                  <a:t>reduces</a:t>
                </a:r>
                <a:r>
                  <a:rPr sz="1050" spc="25" dirty="0">
                    <a:solidFill>
                      <a:srgbClr val="414042"/>
                    </a:solidFill>
                    <a:latin typeface="Arial"/>
                    <a:cs typeface="Arial"/>
                  </a:rPr>
                  <a:t> </a:t>
                </a:r>
                <a:r>
                  <a:rPr sz="1050" dirty="0">
                    <a:solidFill>
                      <a:srgbClr val="414042"/>
                    </a:solidFill>
                    <a:latin typeface="Arial"/>
                    <a:cs typeface="Arial"/>
                  </a:rPr>
                  <a:t>the</a:t>
                </a:r>
                <a:r>
                  <a:rPr sz="1050" spc="25" dirty="0">
                    <a:solidFill>
                      <a:srgbClr val="414042"/>
                    </a:solidFill>
                    <a:latin typeface="Arial"/>
                    <a:cs typeface="Arial"/>
                  </a:rPr>
                  <a:t> </a:t>
                </a:r>
                <a:r>
                  <a:rPr sz="1050" dirty="0">
                    <a:solidFill>
                      <a:srgbClr val="414042"/>
                    </a:solidFill>
                    <a:latin typeface="Arial"/>
                    <a:cs typeface="Arial"/>
                  </a:rPr>
                  <a:t>risk</a:t>
                </a:r>
                <a:r>
                  <a:rPr sz="1050" spc="20" dirty="0">
                    <a:solidFill>
                      <a:srgbClr val="414042"/>
                    </a:solidFill>
                    <a:latin typeface="Arial"/>
                    <a:cs typeface="Arial"/>
                  </a:rPr>
                  <a:t> </a:t>
                </a:r>
                <a:r>
                  <a:rPr sz="1050" spc="-25" dirty="0">
                    <a:solidFill>
                      <a:srgbClr val="414042"/>
                    </a:solidFill>
                    <a:latin typeface="Arial"/>
                    <a:cs typeface="Arial"/>
                  </a:rPr>
                  <a:t>of </a:t>
                </a:r>
                <a:r>
                  <a:rPr sz="1050" dirty="0">
                    <a:solidFill>
                      <a:srgbClr val="414042"/>
                    </a:solidFill>
                    <a:latin typeface="Arial"/>
                    <a:cs typeface="Arial"/>
                  </a:rPr>
                  <a:t>exacerbations</a:t>
                </a:r>
                <a:r>
                  <a:rPr sz="1050" spc="25" dirty="0">
                    <a:solidFill>
                      <a:srgbClr val="414042"/>
                    </a:solidFill>
                    <a:latin typeface="Arial"/>
                    <a:cs typeface="Arial"/>
                  </a:rPr>
                  <a:t> </a:t>
                </a:r>
                <a:r>
                  <a:rPr sz="1050" dirty="0">
                    <a:solidFill>
                      <a:srgbClr val="414042"/>
                    </a:solidFill>
                    <a:latin typeface="Arial"/>
                    <a:cs typeface="Arial"/>
                  </a:rPr>
                  <a:t>compared</a:t>
                </a:r>
                <a:r>
                  <a:rPr sz="1050" spc="25" dirty="0">
                    <a:solidFill>
                      <a:srgbClr val="414042"/>
                    </a:solidFill>
                    <a:latin typeface="Arial"/>
                    <a:cs typeface="Arial"/>
                  </a:rPr>
                  <a:t> </a:t>
                </a:r>
                <a:r>
                  <a:rPr sz="1050" spc="-20" dirty="0">
                    <a:solidFill>
                      <a:srgbClr val="414042"/>
                    </a:solidFill>
                    <a:latin typeface="Arial"/>
                    <a:cs typeface="Arial"/>
                  </a:rPr>
                  <a:t>with </a:t>
                </a:r>
                <a:r>
                  <a:rPr sz="1050" dirty="0">
                    <a:solidFill>
                      <a:srgbClr val="414042"/>
                    </a:solidFill>
                    <a:latin typeface="Arial"/>
                    <a:cs typeface="Arial"/>
                  </a:rPr>
                  <a:t>using</a:t>
                </a:r>
                <a:r>
                  <a:rPr sz="1050" spc="10" dirty="0">
                    <a:solidFill>
                      <a:srgbClr val="414042"/>
                    </a:solidFill>
                    <a:latin typeface="Arial"/>
                    <a:cs typeface="Arial"/>
                  </a:rPr>
                  <a:t> </a:t>
                </a:r>
                <a:r>
                  <a:rPr sz="1050" dirty="0">
                    <a:solidFill>
                      <a:srgbClr val="414042"/>
                    </a:solidFill>
                    <a:latin typeface="Arial"/>
                    <a:cs typeface="Arial"/>
                  </a:rPr>
                  <a:t>a</a:t>
                </a:r>
                <a:r>
                  <a:rPr sz="1050" spc="15" dirty="0">
                    <a:solidFill>
                      <a:srgbClr val="414042"/>
                    </a:solidFill>
                    <a:latin typeface="Arial"/>
                    <a:cs typeface="Arial"/>
                  </a:rPr>
                  <a:t> </a:t>
                </a:r>
                <a:r>
                  <a:rPr sz="1050" dirty="0">
                    <a:solidFill>
                      <a:srgbClr val="414042"/>
                    </a:solidFill>
                    <a:latin typeface="Arial"/>
                    <a:cs typeface="Arial"/>
                  </a:rPr>
                  <a:t>SABA</a:t>
                </a:r>
                <a:r>
                  <a:rPr sz="1050" spc="-45" dirty="0">
                    <a:solidFill>
                      <a:srgbClr val="414042"/>
                    </a:solidFill>
                    <a:latin typeface="Arial"/>
                    <a:cs typeface="Arial"/>
                  </a:rPr>
                  <a:t> </a:t>
                </a:r>
                <a:r>
                  <a:rPr sz="1050" spc="-10" dirty="0">
                    <a:solidFill>
                      <a:srgbClr val="414042"/>
                    </a:solidFill>
                    <a:latin typeface="Arial"/>
                    <a:cs typeface="Arial"/>
                  </a:rPr>
                  <a:t>reliever</a:t>
                </a:r>
                <a:endParaRPr sz="1050">
                  <a:latin typeface="Arial"/>
                  <a:cs typeface="Arial"/>
                </a:endParaRPr>
              </a:p>
            </p:txBody>
          </p:sp>
          <p:sp>
            <p:nvSpPr>
              <p:cNvPr id="47" name="object 23">
                <a:extLst>
                  <a:ext uri="{FF2B5EF4-FFF2-40B4-BE49-F238E27FC236}">
                    <a16:creationId xmlns="" xmlns:a16="http://schemas.microsoft.com/office/drawing/2014/main" id="{FDD4E84A-794A-1B44-E027-53583CBD93FF}"/>
                  </a:ext>
                </a:extLst>
              </p:cNvPr>
              <p:cNvSpPr txBox="1"/>
              <p:nvPr/>
            </p:nvSpPr>
            <p:spPr>
              <a:xfrm>
                <a:off x="918457" y="6132640"/>
                <a:ext cx="2005964" cy="513715"/>
              </a:xfrm>
              <a:prstGeom prst="rect">
                <a:avLst/>
              </a:prstGeom>
            </p:spPr>
            <p:txBody>
              <a:bodyPr vert="horz" wrap="square" lIns="0" tIns="12065" rIns="0" bIns="0" rtlCol="0">
                <a:spAutoFit/>
              </a:bodyPr>
              <a:lstStyle/>
              <a:p>
                <a:pPr marL="12700" marR="5080">
                  <a:lnSpc>
                    <a:spcPct val="101600"/>
                  </a:lnSpc>
                  <a:spcBef>
                    <a:spcPts val="95"/>
                  </a:spcBef>
                </a:pPr>
                <a:r>
                  <a:rPr sz="1050" i="1" dirty="0">
                    <a:solidFill>
                      <a:srgbClr val="6D6E71"/>
                    </a:solidFill>
                    <a:latin typeface="Arial"/>
                    <a:cs typeface="Arial"/>
                  </a:rPr>
                  <a:t>Other</a:t>
                </a:r>
                <a:r>
                  <a:rPr sz="1050" i="1" spc="25" dirty="0">
                    <a:solidFill>
                      <a:srgbClr val="6D6E71"/>
                    </a:solidFill>
                    <a:latin typeface="Arial"/>
                    <a:cs typeface="Arial"/>
                  </a:rPr>
                  <a:t> </a:t>
                </a:r>
                <a:r>
                  <a:rPr sz="1050" i="1" dirty="0">
                    <a:solidFill>
                      <a:srgbClr val="6D6E71"/>
                    </a:solidFill>
                    <a:latin typeface="Arial"/>
                    <a:cs typeface="Arial"/>
                  </a:rPr>
                  <a:t>controller</a:t>
                </a:r>
                <a:r>
                  <a:rPr sz="1050" i="1" spc="20" dirty="0">
                    <a:solidFill>
                      <a:srgbClr val="6D6E71"/>
                    </a:solidFill>
                    <a:latin typeface="Arial"/>
                    <a:cs typeface="Arial"/>
                  </a:rPr>
                  <a:t> </a:t>
                </a:r>
                <a:r>
                  <a:rPr sz="1050" i="1" dirty="0">
                    <a:solidFill>
                      <a:srgbClr val="6D6E71"/>
                    </a:solidFill>
                    <a:latin typeface="Arial"/>
                    <a:cs typeface="Arial"/>
                  </a:rPr>
                  <a:t>options</a:t>
                </a:r>
                <a:r>
                  <a:rPr sz="1050" i="1" spc="20" dirty="0">
                    <a:solidFill>
                      <a:srgbClr val="6D6E71"/>
                    </a:solidFill>
                    <a:latin typeface="Arial"/>
                    <a:cs typeface="Arial"/>
                  </a:rPr>
                  <a:t> </a:t>
                </a:r>
                <a:r>
                  <a:rPr sz="1050" i="1" dirty="0">
                    <a:solidFill>
                      <a:srgbClr val="6D6E71"/>
                    </a:solidFill>
                    <a:latin typeface="Arial"/>
                    <a:cs typeface="Arial"/>
                  </a:rPr>
                  <a:t>for</a:t>
                </a:r>
                <a:r>
                  <a:rPr sz="1050" i="1" spc="30" dirty="0">
                    <a:solidFill>
                      <a:srgbClr val="6D6E71"/>
                    </a:solidFill>
                    <a:latin typeface="Arial"/>
                    <a:cs typeface="Arial"/>
                  </a:rPr>
                  <a:t> </a:t>
                </a:r>
                <a:r>
                  <a:rPr sz="1050" i="1" spc="-10" dirty="0">
                    <a:solidFill>
                      <a:srgbClr val="6D6E71"/>
                    </a:solidFill>
                    <a:latin typeface="Arial"/>
                    <a:cs typeface="Arial"/>
                  </a:rPr>
                  <a:t>either </a:t>
                </a:r>
                <a:r>
                  <a:rPr sz="1050" i="1" dirty="0">
                    <a:solidFill>
                      <a:srgbClr val="6D6E71"/>
                    </a:solidFill>
                    <a:latin typeface="Arial"/>
                    <a:cs typeface="Arial"/>
                  </a:rPr>
                  <a:t>track</a:t>
                </a:r>
                <a:r>
                  <a:rPr sz="1050" i="1" spc="15" dirty="0">
                    <a:solidFill>
                      <a:srgbClr val="6D6E71"/>
                    </a:solidFill>
                    <a:latin typeface="Arial"/>
                    <a:cs typeface="Arial"/>
                  </a:rPr>
                  <a:t> </a:t>
                </a:r>
                <a:r>
                  <a:rPr sz="1050" i="1" dirty="0">
                    <a:solidFill>
                      <a:srgbClr val="6D6E71"/>
                    </a:solidFill>
                    <a:latin typeface="Arial"/>
                    <a:cs typeface="Arial"/>
                  </a:rPr>
                  <a:t>(limited</a:t>
                </a:r>
                <a:r>
                  <a:rPr sz="1050" i="1" spc="15" dirty="0">
                    <a:solidFill>
                      <a:srgbClr val="6D6E71"/>
                    </a:solidFill>
                    <a:latin typeface="Arial"/>
                    <a:cs typeface="Arial"/>
                  </a:rPr>
                  <a:t> </a:t>
                </a:r>
                <a:r>
                  <a:rPr sz="1050" i="1" dirty="0">
                    <a:solidFill>
                      <a:srgbClr val="6D6E71"/>
                    </a:solidFill>
                    <a:latin typeface="Arial"/>
                    <a:cs typeface="Arial"/>
                  </a:rPr>
                  <a:t>indications,</a:t>
                </a:r>
                <a:r>
                  <a:rPr sz="1050" i="1" spc="15" dirty="0">
                    <a:solidFill>
                      <a:srgbClr val="6D6E71"/>
                    </a:solidFill>
                    <a:latin typeface="Arial"/>
                    <a:cs typeface="Arial"/>
                  </a:rPr>
                  <a:t> </a:t>
                </a:r>
                <a:r>
                  <a:rPr sz="1050" i="1" dirty="0">
                    <a:solidFill>
                      <a:srgbClr val="6D6E71"/>
                    </a:solidFill>
                    <a:latin typeface="Arial"/>
                    <a:cs typeface="Arial"/>
                  </a:rPr>
                  <a:t>or</a:t>
                </a:r>
                <a:r>
                  <a:rPr sz="1050" i="1" spc="15" dirty="0">
                    <a:solidFill>
                      <a:srgbClr val="6D6E71"/>
                    </a:solidFill>
                    <a:latin typeface="Arial"/>
                    <a:cs typeface="Arial"/>
                  </a:rPr>
                  <a:t> </a:t>
                </a:r>
                <a:r>
                  <a:rPr sz="1050" i="1" spc="-20" dirty="0">
                    <a:solidFill>
                      <a:srgbClr val="6D6E71"/>
                    </a:solidFill>
                    <a:latin typeface="Arial"/>
                    <a:cs typeface="Arial"/>
                  </a:rPr>
                  <a:t>less </a:t>
                </a:r>
                <a:r>
                  <a:rPr sz="1050" i="1" dirty="0">
                    <a:solidFill>
                      <a:srgbClr val="6D6E71"/>
                    </a:solidFill>
                    <a:latin typeface="Arial"/>
                    <a:cs typeface="Arial"/>
                  </a:rPr>
                  <a:t>evidence</a:t>
                </a:r>
                <a:r>
                  <a:rPr sz="1050" i="1" spc="5" dirty="0">
                    <a:solidFill>
                      <a:srgbClr val="6D6E71"/>
                    </a:solidFill>
                    <a:latin typeface="Arial"/>
                    <a:cs typeface="Arial"/>
                  </a:rPr>
                  <a:t> </a:t>
                </a:r>
                <a:r>
                  <a:rPr sz="1050" i="1" dirty="0">
                    <a:solidFill>
                      <a:srgbClr val="6D6E71"/>
                    </a:solidFill>
                    <a:latin typeface="Arial"/>
                    <a:cs typeface="Arial"/>
                  </a:rPr>
                  <a:t>for</a:t>
                </a:r>
                <a:r>
                  <a:rPr sz="1050" i="1" spc="10" dirty="0">
                    <a:solidFill>
                      <a:srgbClr val="6D6E71"/>
                    </a:solidFill>
                    <a:latin typeface="Arial"/>
                    <a:cs typeface="Arial"/>
                  </a:rPr>
                  <a:t> </a:t>
                </a:r>
                <a:r>
                  <a:rPr sz="1050" i="1" dirty="0">
                    <a:solidFill>
                      <a:srgbClr val="6D6E71"/>
                    </a:solidFill>
                    <a:latin typeface="Arial"/>
                    <a:cs typeface="Arial"/>
                  </a:rPr>
                  <a:t>efficacy</a:t>
                </a:r>
                <a:r>
                  <a:rPr sz="1050" i="1" spc="5" dirty="0">
                    <a:solidFill>
                      <a:srgbClr val="6D6E71"/>
                    </a:solidFill>
                    <a:latin typeface="Arial"/>
                    <a:cs typeface="Arial"/>
                  </a:rPr>
                  <a:t> </a:t>
                </a:r>
                <a:r>
                  <a:rPr sz="1050" i="1" dirty="0">
                    <a:solidFill>
                      <a:srgbClr val="6D6E71"/>
                    </a:solidFill>
                    <a:latin typeface="Arial"/>
                    <a:cs typeface="Arial"/>
                  </a:rPr>
                  <a:t>or</a:t>
                </a:r>
                <a:r>
                  <a:rPr sz="1050" i="1" spc="5" dirty="0">
                    <a:solidFill>
                      <a:srgbClr val="6D6E71"/>
                    </a:solidFill>
                    <a:latin typeface="Arial"/>
                    <a:cs typeface="Arial"/>
                  </a:rPr>
                  <a:t> </a:t>
                </a:r>
                <a:r>
                  <a:rPr sz="1050" i="1" spc="-10" dirty="0">
                    <a:solidFill>
                      <a:srgbClr val="6D6E71"/>
                    </a:solidFill>
                    <a:latin typeface="Arial"/>
                    <a:cs typeface="Arial"/>
                  </a:rPr>
                  <a:t>safety)</a:t>
                </a:r>
                <a:endParaRPr sz="1050" dirty="0">
                  <a:latin typeface="Arial"/>
                  <a:cs typeface="Arial"/>
                </a:endParaRPr>
              </a:p>
            </p:txBody>
          </p:sp>
          <p:sp>
            <p:nvSpPr>
              <p:cNvPr id="48" name="object 24">
                <a:extLst>
                  <a:ext uri="{FF2B5EF4-FFF2-40B4-BE49-F238E27FC236}">
                    <a16:creationId xmlns="" xmlns:a16="http://schemas.microsoft.com/office/drawing/2014/main" id="{7C6695F8-9C51-8631-C36E-E686EF44CC79}"/>
                  </a:ext>
                </a:extLst>
              </p:cNvPr>
              <p:cNvSpPr txBox="1"/>
              <p:nvPr/>
            </p:nvSpPr>
            <p:spPr>
              <a:xfrm>
                <a:off x="918457" y="4959613"/>
                <a:ext cx="1967864" cy="1001394"/>
              </a:xfrm>
              <a:prstGeom prst="rect">
                <a:avLst/>
              </a:prstGeom>
            </p:spPr>
            <p:txBody>
              <a:bodyPr vert="horz" wrap="square" lIns="0" tIns="14604" rIns="0" bIns="0" rtlCol="0">
                <a:spAutoFit/>
              </a:bodyPr>
              <a:lstStyle/>
              <a:p>
                <a:pPr marL="12700">
                  <a:lnSpc>
                    <a:spcPct val="100000"/>
                  </a:lnSpc>
                  <a:spcBef>
                    <a:spcPts val="114"/>
                  </a:spcBef>
                </a:pPr>
                <a:r>
                  <a:rPr sz="1050" dirty="0">
                    <a:solidFill>
                      <a:srgbClr val="EB9237"/>
                    </a:solidFill>
                    <a:latin typeface="Arial Black"/>
                    <a:cs typeface="Arial Black"/>
                  </a:rPr>
                  <a:t>CONTROLLER</a:t>
                </a:r>
                <a:r>
                  <a:rPr sz="1050" spc="55" dirty="0">
                    <a:solidFill>
                      <a:srgbClr val="EB9237"/>
                    </a:solidFill>
                    <a:latin typeface="Arial Black"/>
                    <a:cs typeface="Arial Black"/>
                  </a:rPr>
                  <a:t> </a:t>
                </a:r>
                <a:r>
                  <a:rPr sz="1050" spc="-25" dirty="0">
                    <a:solidFill>
                      <a:srgbClr val="414042"/>
                    </a:solidFill>
                    <a:latin typeface="Arial"/>
                    <a:cs typeface="Arial"/>
                  </a:rPr>
                  <a:t>and</a:t>
                </a:r>
                <a:endParaRPr sz="1050" dirty="0">
                  <a:latin typeface="Arial"/>
                  <a:cs typeface="Arial"/>
                </a:endParaRPr>
              </a:p>
              <a:p>
                <a:pPr marL="12700">
                  <a:lnSpc>
                    <a:spcPct val="100000"/>
                  </a:lnSpc>
                  <a:spcBef>
                    <a:spcPts val="20"/>
                  </a:spcBef>
                </a:pPr>
                <a:r>
                  <a:rPr sz="1050" spc="-10" dirty="0">
                    <a:solidFill>
                      <a:srgbClr val="0078AC"/>
                    </a:solidFill>
                    <a:latin typeface="Arial Black"/>
                    <a:cs typeface="Arial Black"/>
                  </a:rPr>
                  <a:t>ALTERNATIVE</a:t>
                </a:r>
                <a:r>
                  <a:rPr sz="1050" spc="15" dirty="0">
                    <a:solidFill>
                      <a:srgbClr val="0078AC"/>
                    </a:solidFill>
                    <a:latin typeface="Arial Black"/>
                    <a:cs typeface="Arial Black"/>
                  </a:rPr>
                  <a:t> </a:t>
                </a:r>
                <a:r>
                  <a:rPr sz="1050" spc="-10" dirty="0">
                    <a:solidFill>
                      <a:srgbClr val="0078AC"/>
                    </a:solidFill>
                    <a:latin typeface="Arial Black"/>
                    <a:cs typeface="Arial Black"/>
                  </a:rPr>
                  <a:t>RELIEVER</a:t>
                </a:r>
                <a:endParaRPr sz="1050" dirty="0">
                  <a:latin typeface="Arial Black"/>
                  <a:cs typeface="Arial Black"/>
                </a:endParaRPr>
              </a:p>
              <a:p>
                <a:pPr marL="12700" marR="5080">
                  <a:lnSpc>
                    <a:spcPct val="101600"/>
                  </a:lnSpc>
                </a:pPr>
                <a:r>
                  <a:rPr sz="1050" dirty="0">
                    <a:solidFill>
                      <a:srgbClr val="414042"/>
                    </a:solidFill>
                    <a:latin typeface="Arial"/>
                    <a:cs typeface="Arial"/>
                  </a:rPr>
                  <a:t>(Track</a:t>
                </a:r>
                <a:r>
                  <a:rPr sz="1050" spc="15" dirty="0">
                    <a:solidFill>
                      <a:srgbClr val="414042"/>
                    </a:solidFill>
                    <a:latin typeface="Arial"/>
                    <a:cs typeface="Arial"/>
                  </a:rPr>
                  <a:t> </a:t>
                </a:r>
                <a:r>
                  <a:rPr sz="1050" dirty="0">
                    <a:solidFill>
                      <a:srgbClr val="414042"/>
                    </a:solidFill>
                    <a:latin typeface="Arial"/>
                    <a:cs typeface="Arial"/>
                  </a:rPr>
                  <a:t>2).</a:t>
                </a:r>
                <a:r>
                  <a:rPr sz="1050" spc="20" dirty="0">
                    <a:solidFill>
                      <a:srgbClr val="414042"/>
                    </a:solidFill>
                    <a:latin typeface="Arial"/>
                    <a:cs typeface="Arial"/>
                  </a:rPr>
                  <a:t> </a:t>
                </a:r>
                <a:r>
                  <a:rPr sz="1050" dirty="0">
                    <a:solidFill>
                      <a:srgbClr val="414042"/>
                    </a:solidFill>
                    <a:latin typeface="Arial"/>
                    <a:cs typeface="Arial"/>
                  </a:rPr>
                  <a:t>Before</a:t>
                </a:r>
                <a:r>
                  <a:rPr sz="1050" spc="20" dirty="0">
                    <a:solidFill>
                      <a:srgbClr val="414042"/>
                    </a:solidFill>
                    <a:latin typeface="Arial"/>
                    <a:cs typeface="Arial"/>
                  </a:rPr>
                  <a:t> </a:t>
                </a:r>
                <a:r>
                  <a:rPr sz="1050" dirty="0">
                    <a:solidFill>
                      <a:srgbClr val="414042"/>
                    </a:solidFill>
                    <a:latin typeface="Arial"/>
                    <a:cs typeface="Arial"/>
                  </a:rPr>
                  <a:t>considering</a:t>
                </a:r>
                <a:r>
                  <a:rPr sz="1050" spc="20" dirty="0">
                    <a:solidFill>
                      <a:srgbClr val="414042"/>
                    </a:solidFill>
                    <a:latin typeface="Arial"/>
                    <a:cs typeface="Arial"/>
                  </a:rPr>
                  <a:t> </a:t>
                </a:r>
                <a:r>
                  <a:rPr sz="1050" spc="-50" dirty="0">
                    <a:solidFill>
                      <a:srgbClr val="414042"/>
                    </a:solidFill>
                    <a:latin typeface="Arial"/>
                    <a:cs typeface="Arial"/>
                  </a:rPr>
                  <a:t>a </a:t>
                </a:r>
                <a:r>
                  <a:rPr sz="1050" dirty="0">
                    <a:solidFill>
                      <a:srgbClr val="414042"/>
                    </a:solidFill>
                    <a:latin typeface="Arial"/>
                    <a:cs typeface="Arial"/>
                  </a:rPr>
                  <a:t>regimen</a:t>
                </a:r>
                <a:r>
                  <a:rPr sz="1050" spc="20" dirty="0">
                    <a:solidFill>
                      <a:srgbClr val="414042"/>
                    </a:solidFill>
                    <a:latin typeface="Arial"/>
                    <a:cs typeface="Arial"/>
                  </a:rPr>
                  <a:t> </a:t>
                </a:r>
                <a:r>
                  <a:rPr sz="1050" dirty="0">
                    <a:solidFill>
                      <a:srgbClr val="414042"/>
                    </a:solidFill>
                    <a:latin typeface="Arial"/>
                    <a:cs typeface="Arial"/>
                  </a:rPr>
                  <a:t>with</a:t>
                </a:r>
                <a:r>
                  <a:rPr sz="1050" spc="25" dirty="0">
                    <a:solidFill>
                      <a:srgbClr val="414042"/>
                    </a:solidFill>
                    <a:latin typeface="Arial"/>
                    <a:cs typeface="Arial"/>
                  </a:rPr>
                  <a:t> </a:t>
                </a:r>
                <a:r>
                  <a:rPr sz="1050" dirty="0">
                    <a:solidFill>
                      <a:srgbClr val="414042"/>
                    </a:solidFill>
                    <a:latin typeface="Arial"/>
                    <a:cs typeface="Arial"/>
                  </a:rPr>
                  <a:t>SABA</a:t>
                </a:r>
                <a:r>
                  <a:rPr sz="1050" spc="-35" dirty="0">
                    <a:solidFill>
                      <a:srgbClr val="414042"/>
                    </a:solidFill>
                    <a:latin typeface="Arial"/>
                    <a:cs typeface="Arial"/>
                  </a:rPr>
                  <a:t> </a:t>
                </a:r>
                <a:r>
                  <a:rPr sz="1050" spc="-10" dirty="0">
                    <a:solidFill>
                      <a:srgbClr val="414042"/>
                    </a:solidFill>
                    <a:latin typeface="Arial"/>
                    <a:cs typeface="Arial"/>
                  </a:rPr>
                  <a:t>reliever, </a:t>
                </a:r>
                <a:r>
                  <a:rPr sz="1050" dirty="0">
                    <a:solidFill>
                      <a:srgbClr val="414042"/>
                    </a:solidFill>
                    <a:latin typeface="Arial"/>
                    <a:cs typeface="Arial"/>
                  </a:rPr>
                  <a:t>check</a:t>
                </a:r>
                <a:r>
                  <a:rPr sz="1050" spc="5" dirty="0">
                    <a:solidFill>
                      <a:srgbClr val="414042"/>
                    </a:solidFill>
                    <a:latin typeface="Arial"/>
                    <a:cs typeface="Arial"/>
                  </a:rPr>
                  <a:t> </a:t>
                </a:r>
                <a:r>
                  <a:rPr sz="1050" dirty="0">
                    <a:solidFill>
                      <a:srgbClr val="414042"/>
                    </a:solidFill>
                    <a:latin typeface="Arial"/>
                    <a:cs typeface="Arial"/>
                  </a:rPr>
                  <a:t>if</a:t>
                </a:r>
                <a:r>
                  <a:rPr sz="1050" spc="10" dirty="0">
                    <a:solidFill>
                      <a:srgbClr val="414042"/>
                    </a:solidFill>
                    <a:latin typeface="Arial"/>
                    <a:cs typeface="Arial"/>
                  </a:rPr>
                  <a:t> </a:t>
                </a:r>
                <a:r>
                  <a:rPr sz="1050" dirty="0">
                    <a:solidFill>
                      <a:srgbClr val="414042"/>
                    </a:solidFill>
                    <a:latin typeface="Arial"/>
                    <a:cs typeface="Arial"/>
                  </a:rPr>
                  <a:t>the</a:t>
                </a:r>
                <a:r>
                  <a:rPr sz="1050" spc="10" dirty="0">
                    <a:solidFill>
                      <a:srgbClr val="414042"/>
                    </a:solidFill>
                    <a:latin typeface="Arial"/>
                    <a:cs typeface="Arial"/>
                  </a:rPr>
                  <a:t> </a:t>
                </a:r>
                <a:r>
                  <a:rPr sz="1050" dirty="0">
                    <a:solidFill>
                      <a:srgbClr val="414042"/>
                    </a:solidFill>
                    <a:latin typeface="Arial"/>
                    <a:cs typeface="Arial"/>
                  </a:rPr>
                  <a:t>patient</a:t>
                </a:r>
                <a:r>
                  <a:rPr sz="1050" spc="10" dirty="0">
                    <a:solidFill>
                      <a:srgbClr val="414042"/>
                    </a:solidFill>
                    <a:latin typeface="Arial"/>
                    <a:cs typeface="Arial"/>
                  </a:rPr>
                  <a:t> </a:t>
                </a:r>
                <a:r>
                  <a:rPr sz="1050" dirty="0">
                    <a:solidFill>
                      <a:srgbClr val="414042"/>
                    </a:solidFill>
                    <a:latin typeface="Arial"/>
                    <a:cs typeface="Arial"/>
                  </a:rPr>
                  <a:t>is</a:t>
                </a:r>
                <a:r>
                  <a:rPr sz="1050" spc="5" dirty="0">
                    <a:solidFill>
                      <a:srgbClr val="414042"/>
                    </a:solidFill>
                    <a:latin typeface="Arial"/>
                    <a:cs typeface="Arial"/>
                  </a:rPr>
                  <a:t> </a:t>
                </a:r>
                <a:r>
                  <a:rPr sz="1050" dirty="0">
                    <a:solidFill>
                      <a:srgbClr val="414042"/>
                    </a:solidFill>
                    <a:latin typeface="Arial"/>
                    <a:cs typeface="Arial"/>
                  </a:rPr>
                  <a:t>likely</a:t>
                </a:r>
                <a:r>
                  <a:rPr sz="1050" spc="10" dirty="0">
                    <a:solidFill>
                      <a:srgbClr val="414042"/>
                    </a:solidFill>
                    <a:latin typeface="Arial"/>
                    <a:cs typeface="Arial"/>
                  </a:rPr>
                  <a:t> </a:t>
                </a:r>
                <a:r>
                  <a:rPr sz="1050" dirty="0">
                    <a:solidFill>
                      <a:srgbClr val="414042"/>
                    </a:solidFill>
                    <a:latin typeface="Arial"/>
                    <a:cs typeface="Arial"/>
                  </a:rPr>
                  <a:t>to</a:t>
                </a:r>
                <a:r>
                  <a:rPr sz="1050" spc="10" dirty="0">
                    <a:solidFill>
                      <a:srgbClr val="414042"/>
                    </a:solidFill>
                    <a:latin typeface="Arial"/>
                    <a:cs typeface="Arial"/>
                  </a:rPr>
                  <a:t> </a:t>
                </a:r>
                <a:r>
                  <a:rPr sz="1050" spc="-25" dirty="0">
                    <a:solidFill>
                      <a:srgbClr val="414042"/>
                    </a:solidFill>
                    <a:latin typeface="Arial"/>
                    <a:cs typeface="Arial"/>
                  </a:rPr>
                  <a:t>be </a:t>
                </a:r>
                <a:r>
                  <a:rPr sz="1050" dirty="0">
                    <a:solidFill>
                      <a:srgbClr val="414042"/>
                    </a:solidFill>
                    <a:latin typeface="Arial"/>
                    <a:cs typeface="Arial"/>
                  </a:rPr>
                  <a:t>adherent with</a:t>
                </a:r>
                <a:r>
                  <a:rPr sz="1050" spc="5" dirty="0">
                    <a:solidFill>
                      <a:srgbClr val="414042"/>
                    </a:solidFill>
                    <a:latin typeface="Arial"/>
                    <a:cs typeface="Arial"/>
                  </a:rPr>
                  <a:t> </a:t>
                </a:r>
                <a:r>
                  <a:rPr sz="1050" dirty="0">
                    <a:solidFill>
                      <a:srgbClr val="414042"/>
                    </a:solidFill>
                    <a:latin typeface="Arial"/>
                    <a:cs typeface="Arial"/>
                  </a:rPr>
                  <a:t>daily</a:t>
                </a:r>
                <a:r>
                  <a:rPr sz="1050" spc="5" dirty="0">
                    <a:solidFill>
                      <a:srgbClr val="414042"/>
                    </a:solidFill>
                    <a:latin typeface="Arial"/>
                    <a:cs typeface="Arial"/>
                  </a:rPr>
                  <a:t> </a:t>
                </a:r>
                <a:r>
                  <a:rPr sz="1050" spc="-10" dirty="0">
                    <a:solidFill>
                      <a:srgbClr val="414042"/>
                    </a:solidFill>
                    <a:latin typeface="Arial"/>
                    <a:cs typeface="Arial"/>
                  </a:rPr>
                  <a:t>controller</a:t>
                </a:r>
                <a:endParaRPr sz="1050" dirty="0">
                  <a:latin typeface="Arial"/>
                  <a:cs typeface="Arial"/>
                </a:endParaRPr>
              </a:p>
            </p:txBody>
          </p:sp>
          <p:sp>
            <p:nvSpPr>
              <p:cNvPr id="49" name="object 25">
                <a:extLst>
                  <a:ext uri="{FF2B5EF4-FFF2-40B4-BE49-F238E27FC236}">
                    <a16:creationId xmlns="" xmlns:a16="http://schemas.microsoft.com/office/drawing/2014/main" id="{0DE3AACD-5760-EC8F-0782-70A20D0F3AAD}"/>
                  </a:ext>
                </a:extLst>
              </p:cNvPr>
              <p:cNvSpPr txBox="1"/>
              <p:nvPr/>
            </p:nvSpPr>
            <p:spPr>
              <a:xfrm>
                <a:off x="11237789" y="3831746"/>
                <a:ext cx="737235" cy="455930"/>
              </a:xfrm>
              <a:prstGeom prst="rect">
                <a:avLst/>
              </a:prstGeom>
            </p:spPr>
            <p:txBody>
              <a:bodyPr vert="horz" wrap="square" lIns="0" tIns="16510" rIns="0" bIns="0" rtlCol="0">
                <a:spAutoFit/>
              </a:bodyPr>
              <a:lstStyle/>
              <a:p>
                <a:pPr marL="12700">
                  <a:lnSpc>
                    <a:spcPct val="100000"/>
                  </a:lnSpc>
                  <a:spcBef>
                    <a:spcPts val="130"/>
                  </a:spcBef>
                </a:pPr>
                <a:r>
                  <a:rPr sz="900" i="1" dirty="0">
                    <a:solidFill>
                      <a:srgbClr val="6D6E71"/>
                    </a:solidFill>
                    <a:latin typeface="Arial"/>
                    <a:cs typeface="Arial"/>
                  </a:rPr>
                  <a:t>See</a:t>
                </a:r>
                <a:r>
                  <a:rPr sz="900" i="1" spc="50" dirty="0">
                    <a:solidFill>
                      <a:srgbClr val="6D6E71"/>
                    </a:solidFill>
                    <a:latin typeface="Arial"/>
                    <a:cs typeface="Arial"/>
                  </a:rPr>
                  <a:t> </a:t>
                </a:r>
                <a:r>
                  <a:rPr sz="900" i="1" spc="-20" dirty="0">
                    <a:solidFill>
                      <a:srgbClr val="6D6E71"/>
                    </a:solidFill>
                    <a:latin typeface="Arial"/>
                    <a:cs typeface="Arial"/>
                  </a:rPr>
                  <a:t>GINA</a:t>
                </a:r>
                <a:endParaRPr sz="900" dirty="0">
                  <a:latin typeface="Arial"/>
                  <a:cs typeface="Arial"/>
                </a:endParaRPr>
              </a:p>
              <a:p>
                <a:pPr marL="12700" marR="5080">
                  <a:lnSpc>
                    <a:spcPct val="104900"/>
                  </a:lnSpc>
                </a:pPr>
                <a:r>
                  <a:rPr sz="900" i="1" spc="-10" dirty="0">
                    <a:solidFill>
                      <a:srgbClr val="6D6E71"/>
                    </a:solidFill>
                    <a:latin typeface="Arial"/>
                    <a:cs typeface="Arial"/>
                  </a:rPr>
                  <a:t>severe </a:t>
                </a:r>
                <a:r>
                  <a:rPr sz="900" i="1" dirty="0">
                    <a:solidFill>
                      <a:srgbClr val="6D6E71"/>
                    </a:solidFill>
                    <a:latin typeface="Arial"/>
                    <a:cs typeface="Arial"/>
                  </a:rPr>
                  <a:t>asthma</a:t>
                </a:r>
                <a:r>
                  <a:rPr sz="900" i="1" spc="65" dirty="0">
                    <a:solidFill>
                      <a:srgbClr val="6D6E71"/>
                    </a:solidFill>
                    <a:latin typeface="Arial"/>
                    <a:cs typeface="Arial"/>
                  </a:rPr>
                  <a:t> </a:t>
                </a:r>
                <a:r>
                  <a:rPr sz="900" i="1" spc="-10" dirty="0">
                    <a:solidFill>
                      <a:srgbClr val="6D6E71"/>
                    </a:solidFill>
                    <a:latin typeface="Arial"/>
                    <a:cs typeface="Arial"/>
                  </a:rPr>
                  <a:t>guide</a:t>
                </a:r>
                <a:endParaRPr sz="900" dirty="0">
                  <a:latin typeface="Arial"/>
                  <a:cs typeface="Arial"/>
                </a:endParaRPr>
              </a:p>
            </p:txBody>
          </p:sp>
          <p:grpSp>
            <p:nvGrpSpPr>
              <p:cNvPr id="50" name="Group 49">
                <a:extLst>
                  <a:ext uri="{FF2B5EF4-FFF2-40B4-BE49-F238E27FC236}">
                    <a16:creationId xmlns="" xmlns:a16="http://schemas.microsoft.com/office/drawing/2014/main" id="{74F02F32-A310-3365-BD5B-190A20BD534D}"/>
                  </a:ext>
                </a:extLst>
              </p:cNvPr>
              <p:cNvGrpSpPr/>
              <p:nvPr/>
            </p:nvGrpSpPr>
            <p:grpSpPr>
              <a:xfrm>
                <a:off x="5610531" y="1041566"/>
                <a:ext cx="1204293" cy="1139416"/>
                <a:chOff x="5786493" y="1023028"/>
                <a:chExt cx="863918" cy="814195"/>
              </a:xfrm>
            </p:grpSpPr>
            <p:sp>
              <p:nvSpPr>
                <p:cNvPr id="51" name="Rectangle 50">
                  <a:extLst>
                    <a:ext uri="{FF2B5EF4-FFF2-40B4-BE49-F238E27FC236}">
                      <a16:creationId xmlns="" xmlns:a16="http://schemas.microsoft.com/office/drawing/2014/main" id="{46EA2F02-7A36-1610-D106-2C2D20245EE7}"/>
                    </a:ext>
                  </a:extLst>
                </p:cNvPr>
                <p:cNvSpPr/>
                <p:nvPr/>
              </p:nvSpPr>
              <p:spPr>
                <a:xfrm rot="17655406">
                  <a:off x="5823174" y="1039225"/>
                  <a:ext cx="700507" cy="77386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ArchUp">
                    <a:avLst>
                      <a:gd name="adj" fmla="val 5457498"/>
                    </a:avLst>
                  </a:prstTxWarp>
                  <a:spAutoFit/>
                </a:bodyPr>
                <a:lstStyle/>
                <a:p>
                  <a:pPr algn="ctr"/>
                  <a:r>
                    <a:rPr lang="en-AU" sz="1000" b="1" cap="none" spc="0" dirty="0">
                      <a:ln w="12700">
                        <a:noFill/>
                        <a:prstDash val="solid"/>
                      </a:ln>
                      <a:solidFill>
                        <a:schemeClr val="bg1"/>
                      </a:solidFill>
                      <a:latin typeface="Arial"/>
                      <a:cs typeface="Arial"/>
                    </a:rPr>
                    <a:t>REVIEW</a:t>
                  </a:r>
                </a:p>
              </p:txBody>
            </p:sp>
            <p:sp>
              <p:nvSpPr>
                <p:cNvPr id="52" name="Rectangle 51">
                  <a:extLst>
                    <a:ext uri="{FF2B5EF4-FFF2-40B4-BE49-F238E27FC236}">
                      <a16:creationId xmlns="" xmlns:a16="http://schemas.microsoft.com/office/drawing/2014/main" id="{83835C34-E4E0-9CF4-671E-C2AEFE60A272}"/>
                    </a:ext>
                  </a:extLst>
                </p:cNvPr>
                <p:cNvSpPr/>
                <p:nvPr/>
              </p:nvSpPr>
              <p:spPr>
                <a:xfrm rot="2632819">
                  <a:off x="5862421" y="1023028"/>
                  <a:ext cx="657848" cy="77386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ArchUp">
                    <a:avLst>
                      <a:gd name="adj" fmla="val 5457498"/>
                    </a:avLst>
                  </a:prstTxWarp>
                  <a:spAutoFit/>
                </a:bodyPr>
                <a:lstStyle/>
                <a:p>
                  <a:pPr algn="ctr"/>
                  <a:r>
                    <a:rPr lang="en-AU" sz="1000" b="1" cap="none" spc="0" dirty="0">
                      <a:ln w="12700">
                        <a:noFill/>
                        <a:prstDash val="solid"/>
                      </a:ln>
                      <a:solidFill>
                        <a:schemeClr val="bg1"/>
                      </a:solidFill>
                      <a:latin typeface="Arial"/>
                      <a:cs typeface="Arial"/>
                    </a:rPr>
                    <a:t>ASSESS</a:t>
                  </a:r>
                </a:p>
              </p:txBody>
            </p:sp>
            <p:sp>
              <p:nvSpPr>
                <p:cNvPr id="53" name="Rectangle 52">
                  <a:extLst>
                    <a:ext uri="{FF2B5EF4-FFF2-40B4-BE49-F238E27FC236}">
                      <a16:creationId xmlns="" xmlns:a16="http://schemas.microsoft.com/office/drawing/2014/main" id="{EDE30FC7-782F-BED6-1FD1-26E251050C88}"/>
                    </a:ext>
                  </a:extLst>
                </p:cNvPr>
                <p:cNvSpPr/>
                <p:nvPr/>
              </p:nvSpPr>
              <p:spPr>
                <a:xfrm rot="20212108">
                  <a:off x="5885668" y="1325996"/>
                  <a:ext cx="764743" cy="511227"/>
                </a:xfrm>
                <a:prstGeom prst="rect">
                  <a:avLst/>
                </a:prstGeom>
                <a:noFill/>
              </p:spPr>
              <p:txBody>
                <a:bodyPr wrap="none" lIns="91440" tIns="45720" rIns="91440" bIns="45720">
                  <a:prstTxWarp prst="textArchDown">
                    <a:avLst>
                      <a:gd name="adj" fmla="val 16604063"/>
                    </a:avLst>
                  </a:prstTxWarp>
                  <a:spAutoFit/>
                </a:bodyPr>
                <a:lstStyle/>
                <a:p>
                  <a:pPr algn="ctr"/>
                  <a:r>
                    <a:rPr lang="en-AU" sz="1000" b="1" cap="none" spc="0" dirty="0">
                      <a:ln w="12700">
                        <a:noFill/>
                        <a:prstDash val="solid"/>
                      </a:ln>
                      <a:solidFill>
                        <a:schemeClr val="bg1"/>
                      </a:solidFill>
                      <a:latin typeface="Arial"/>
                      <a:cs typeface="Arial"/>
                    </a:rPr>
                    <a:t>ADJUST</a:t>
                  </a:r>
                  <a:endParaRPr lang="en-US" sz="1000" b="1" cap="none" spc="0" dirty="0">
                    <a:ln w="12700">
                      <a:noFill/>
                      <a:prstDash val="solid"/>
                    </a:ln>
                    <a:solidFill>
                      <a:schemeClr val="bg1"/>
                    </a:solidFill>
                  </a:endParaRPr>
                </a:p>
              </p:txBody>
            </p:sp>
          </p:grpSp>
        </p:grpSp>
        <p:sp>
          <p:nvSpPr>
            <p:cNvPr id="24" name="Rectangle 23">
              <a:extLst>
                <a:ext uri="{FF2B5EF4-FFF2-40B4-BE49-F238E27FC236}">
                  <a16:creationId xmlns="" xmlns:a16="http://schemas.microsoft.com/office/drawing/2014/main" id="{2614C5FF-140C-22CE-4635-1AA1CDA45DCF}"/>
                </a:ext>
              </a:extLst>
            </p:cNvPr>
            <p:cNvSpPr/>
            <p:nvPr/>
          </p:nvSpPr>
          <p:spPr>
            <a:xfrm>
              <a:off x="1524" y="-641"/>
              <a:ext cx="12188952" cy="6859282"/>
            </a:xfrm>
            <a:prstGeom prst="rect">
              <a:avLst/>
            </a:prstGeom>
            <a:solidFill>
              <a:srgbClr val="FFFFFF">
                <a:alpha val="87843"/>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1" name="Group 20">
            <a:extLst>
              <a:ext uri="{FF2B5EF4-FFF2-40B4-BE49-F238E27FC236}">
                <a16:creationId xmlns="" xmlns:a16="http://schemas.microsoft.com/office/drawing/2014/main" id="{0CC7AC2D-F0DC-D60D-200C-219B5A5D520B}"/>
              </a:ext>
            </a:extLst>
          </p:cNvPr>
          <p:cNvGrpSpPr/>
          <p:nvPr/>
        </p:nvGrpSpPr>
        <p:grpSpPr>
          <a:xfrm>
            <a:off x="21844" y="1856232"/>
            <a:ext cx="12168000" cy="3276234"/>
            <a:chOff x="21844" y="1856232"/>
            <a:chExt cx="12168000" cy="3276234"/>
          </a:xfrm>
        </p:grpSpPr>
        <p:pic>
          <p:nvPicPr>
            <p:cNvPr id="13" name="Picture 12">
              <a:extLst>
                <a:ext uri="{FF2B5EF4-FFF2-40B4-BE49-F238E27FC236}">
                  <a16:creationId xmlns="" xmlns:a16="http://schemas.microsoft.com/office/drawing/2014/main" id="{214A03FE-015E-0494-71A5-B40EAEE8B5E8}"/>
                </a:ext>
              </a:extLst>
            </p:cNvPr>
            <p:cNvPicPr>
              <a:picLocks noChangeAspect="1"/>
            </p:cNvPicPr>
            <p:nvPr/>
          </p:nvPicPr>
          <p:blipFill rotWithShape="1">
            <a:blip r:embed="rId3"/>
            <a:srcRect t="27067" b="25066"/>
            <a:stretch/>
          </p:blipFill>
          <p:spPr>
            <a:xfrm>
              <a:off x="21844" y="1856232"/>
              <a:ext cx="12168000" cy="3276234"/>
            </a:xfrm>
            <a:prstGeom prst="rect">
              <a:avLst/>
            </a:prstGeom>
          </p:spPr>
        </p:pic>
        <p:sp>
          <p:nvSpPr>
            <p:cNvPr id="14" name="object 2">
              <a:extLst>
                <a:ext uri="{FF2B5EF4-FFF2-40B4-BE49-F238E27FC236}">
                  <a16:creationId xmlns="" xmlns:a16="http://schemas.microsoft.com/office/drawing/2014/main" id="{1805082B-A895-BF41-12C7-F721219D30CD}"/>
                </a:ext>
              </a:extLst>
            </p:cNvPr>
            <p:cNvSpPr txBox="1"/>
            <p:nvPr/>
          </p:nvSpPr>
          <p:spPr>
            <a:xfrm>
              <a:off x="5518279" y="4133790"/>
              <a:ext cx="3716020" cy="233045"/>
            </a:xfrm>
            <a:prstGeom prst="rect">
              <a:avLst/>
            </a:prstGeom>
          </p:spPr>
          <p:txBody>
            <a:bodyPr vert="horz" wrap="square" lIns="0" tIns="13970" rIns="0" bIns="0" rtlCol="0">
              <a:spAutoFit/>
            </a:bodyPr>
            <a:lstStyle/>
            <a:p>
              <a:pPr marL="12700">
                <a:lnSpc>
                  <a:spcPct val="100000"/>
                </a:lnSpc>
                <a:spcBef>
                  <a:spcPts val="110"/>
                </a:spcBef>
              </a:pPr>
              <a:r>
                <a:rPr sz="1350" spc="-10" dirty="0">
                  <a:solidFill>
                    <a:srgbClr val="414042"/>
                  </a:solidFill>
                  <a:latin typeface="Arial"/>
                  <a:cs typeface="Arial"/>
                </a:rPr>
                <a:t>RELIEVER:</a:t>
              </a:r>
              <a:r>
                <a:rPr sz="1350" spc="-60" dirty="0">
                  <a:solidFill>
                    <a:srgbClr val="414042"/>
                  </a:solidFill>
                  <a:latin typeface="Arial"/>
                  <a:cs typeface="Arial"/>
                </a:rPr>
                <a:t> </a:t>
              </a:r>
              <a:r>
                <a:rPr sz="1350" dirty="0">
                  <a:solidFill>
                    <a:srgbClr val="414042"/>
                  </a:solidFill>
                  <a:latin typeface="Arial"/>
                  <a:cs typeface="Arial"/>
                </a:rPr>
                <a:t>As-needed</a:t>
              </a:r>
              <a:r>
                <a:rPr sz="1350" spc="20" dirty="0">
                  <a:solidFill>
                    <a:srgbClr val="414042"/>
                  </a:solidFill>
                  <a:latin typeface="Arial"/>
                  <a:cs typeface="Arial"/>
                </a:rPr>
                <a:t> </a:t>
              </a:r>
              <a:r>
                <a:rPr sz="1350" spc="-10" dirty="0">
                  <a:solidFill>
                    <a:srgbClr val="414042"/>
                  </a:solidFill>
                  <a:latin typeface="Arial"/>
                  <a:cs typeface="Arial"/>
                </a:rPr>
                <a:t>low-</a:t>
              </a:r>
              <a:r>
                <a:rPr sz="1350" dirty="0">
                  <a:solidFill>
                    <a:srgbClr val="414042"/>
                  </a:solidFill>
                  <a:latin typeface="Arial"/>
                  <a:cs typeface="Arial"/>
                </a:rPr>
                <a:t>dose</a:t>
              </a:r>
              <a:r>
                <a:rPr sz="1350" spc="20" dirty="0">
                  <a:solidFill>
                    <a:srgbClr val="414042"/>
                  </a:solidFill>
                  <a:latin typeface="Arial"/>
                  <a:cs typeface="Arial"/>
                </a:rPr>
                <a:t> </a:t>
              </a:r>
              <a:r>
                <a:rPr sz="1350" dirty="0">
                  <a:solidFill>
                    <a:srgbClr val="414042"/>
                  </a:solidFill>
                  <a:latin typeface="Arial"/>
                  <a:cs typeface="Arial"/>
                </a:rPr>
                <a:t>ICS-</a:t>
              </a:r>
              <a:r>
                <a:rPr sz="1350" spc="-10" dirty="0">
                  <a:solidFill>
                    <a:srgbClr val="414042"/>
                  </a:solidFill>
                  <a:latin typeface="Arial"/>
                  <a:cs typeface="Arial"/>
                </a:rPr>
                <a:t>formoterol</a:t>
              </a:r>
              <a:endParaRPr sz="1350" dirty="0">
                <a:latin typeface="Arial"/>
                <a:cs typeface="Arial"/>
              </a:endParaRPr>
            </a:p>
          </p:txBody>
        </p:sp>
        <p:sp>
          <p:nvSpPr>
            <p:cNvPr id="15" name="object 3">
              <a:extLst>
                <a:ext uri="{FF2B5EF4-FFF2-40B4-BE49-F238E27FC236}">
                  <a16:creationId xmlns="" xmlns:a16="http://schemas.microsoft.com/office/drawing/2014/main" id="{59E72ADD-90B2-9071-CB37-A51BB5F324A2}"/>
                </a:ext>
              </a:extLst>
            </p:cNvPr>
            <p:cNvSpPr txBox="1"/>
            <p:nvPr/>
          </p:nvSpPr>
          <p:spPr>
            <a:xfrm>
              <a:off x="350052" y="3293341"/>
              <a:ext cx="2155825" cy="1132840"/>
            </a:xfrm>
            <a:prstGeom prst="rect">
              <a:avLst/>
            </a:prstGeom>
          </p:spPr>
          <p:txBody>
            <a:bodyPr vert="horz" wrap="square" lIns="0" tIns="13970" rIns="0" bIns="0" rtlCol="0">
              <a:spAutoFit/>
            </a:bodyPr>
            <a:lstStyle/>
            <a:p>
              <a:pPr marL="12700">
                <a:lnSpc>
                  <a:spcPct val="100000"/>
                </a:lnSpc>
                <a:spcBef>
                  <a:spcPts val="110"/>
                </a:spcBef>
              </a:pPr>
              <a:r>
                <a:rPr sz="1200" dirty="0">
                  <a:solidFill>
                    <a:srgbClr val="EB9237"/>
                  </a:solidFill>
                  <a:latin typeface="Arial Black"/>
                  <a:cs typeface="Arial Black"/>
                </a:rPr>
                <a:t>CONTROLLER</a:t>
              </a:r>
              <a:r>
                <a:rPr sz="1200" spc="-25" dirty="0">
                  <a:solidFill>
                    <a:srgbClr val="EB9237"/>
                  </a:solidFill>
                  <a:latin typeface="Arial Black"/>
                  <a:cs typeface="Arial Black"/>
                </a:rPr>
                <a:t> </a:t>
              </a:r>
              <a:r>
                <a:rPr sz="1200" spc="-25" dirty="0">
                  <a:solidFill>
                    <a:srgbClr val="414042"/>
                  </a:solidFill>
                  <a:latin typeface="Arial"/>
                  <a:cs typeface="Arial"/>
                </a:rPr>
                <a:t>and</a:t>
              </a:r>
              <a:endParaRPr sz="1200" dirty="0">
                <a:latin typeface="Arial"/>
                <a:cs typeface="Arial"/>
              </a:endParaRPr>
            </a:p>
            <a:p>
              <a:pPr marL="12700">
                <a:lnSpc>
                  <a:spcPct val="100000"/>
                </a:lnSpc>
                <a:spcBef>
                  <a:spcPts val="10"/>
                </a:spcBef>
              </a:pPr>
              <a:r>
                <a:rPr sz="1200" dirty="0">
                  <a:solidFill>
                    <a:srgbClr val="EB9237"/>
                  </a:solidFill>
                  <a:latin typeface="Arial Black"/>
                  <a:cs typeface="Arial Black"/>
                </a:rPr>
                <a:t>PREFERRED</a:t>
              </a:r>
              <a:r>
                <a:rPr sz="1200" spc="-40" dirty="0">
                  <a:solidFill>
                    <a:srgbClr val="EB9237"/>
                  </a:solidFill>
                  <a:latin typeface="Arial Black"/>
                  <a:cs typeface="Arial Black"/>
                </a:rPr>
                <a:t> </a:t>
              </a:r>
              <a:r>
                <a:rPr sz="1200" spc="-10" dirty="0">
                  <a:solidFill>
                    <a:srgbClr val="EB9237"/>
                  </a:solidFill>
                  <a:latin typeface="Arial Black"/>
                  <a:cs typeface="Arial Black"/>
                </a:rPr>
                <a:t>RELIEVER</a:t>
              </a:r>
              <a:endParaRPr sz="1200" dirty="0">
                <a:latin typeface="Arial Black"/>
                <a:cs typeface="Arial Black"/>
              </a:endParaRPr>
            </a:p>
            <a:p>
              <a:pPr marL="12700" marR="5080">
                <a:lnSpc>
                  <a:spcPct val="100899"/>
                </a:lnSpc>
              </a:pPr>
              <a:r>
                <a:rPr sz="1200" dirty="0">
                  <a:solidFill>
                    <a:srgbClr val="414042"/>
                  </a:solidFill>
                  <a:latin typeface="Arial"/>
                  <a:cs typeface="Arial"/>
                </a:rPr>
                <a:t>(Track</a:t>
              </a:r>
              <a:r>
                <a:rPr sz="1200" spc="-30" dirty="0">
                  <a:solidFill>
                    <a:srgbClr val="414042"/>
                  </a:solidFill>
                  <a:latin typeface="Arial"/>
                  <a:cs typeface="Arial"/>
                </a:rPr>
                <a:t> </a:t>
              </a:r>
              <a:r>
                <a:rPr sz="1200" dirty="0">
                  <a:solidFill>
                    <a:srgbClr val="414042"/>
                  </a:solidFill>
                  <a:latin typeface="Arial"/>
                  <a:cs typeface="Arial"/>
                </a:rPr>
                <a:t>1).</a:t>
              </a:r>
              <a:r>
                <a:rPr sz="1200" spc="-25" dirty="0">
                  <a:solidFill>
                    <a:srgbClr val="414042"/>
                  </a:solidFill>
                  <a:latin typeface="Arial"/>
                  <a:cs typeface="Arial"/>
                </a:rPr>
                <a:t> </a:t>
              </a:r>
              <a:r>
                <a:rPr sz="1200" dirty="0">
                  <a:solidFill>
                    <a:srgbClr val="414042"/>
                  </a:solidFill>
                  <a:latin typeface="Arial"/>
                  <a:cs typeface="Arial"/>
                </a:rPr>
                <a:t>Using</a:t>
              </a:r>
              <a:r>
                <a:rPr sz="1200" spc="-25" dirty="0">
                  <a:solidFill>
                    <a:srgbClr val="414042"/>
                  </a:solidFill>
                  <a:latin typeface="Arial"/>
                  <a:cs typeface="Arial"/>
                </a:rPr>
                <a:t> </a:t>
              </a:r>
              <a:r>
                <a:rPr sz="1200" dirty="0">
                  <a:solidFill>
                    <a:srgbClr val="414042"/>
                  </a:solidFill>
                  <a:latin typeface="Arial"/>
                  <a:cs typeface="Arial"/>
                </a:rPr>
                <a:t>ICS-</a:t>
              </a:r>
              <a:r>
                <a:rPr sz="1200" spc="-10" dirty="0">
                  <a:solidFill>
                    <a:srgbClr val="414042"/>
                  </a:solidFill>
                  <a:latin typeface="Arial"/>
                  <a:cs typeface="Arial"/>
                </a:rPr>
                <a:t>formoterol </a:t>
              </a:r>
              <a:r>
                <a:rPr sz="1200" dirty="0">
                  <a:solidFill>
                    <a:srgbClr val="414042"/>
                  </a:solidFill>
                  <a:latin typeface="Arial"/>
                  <a:cs typeface="Arial"/>
                </a:rPr>
                <a:t>as</a:t>
              </a:r>
              <a:r>
                <a:rPr sz="1200" spc="-5" dirty="0">
                  <a:solidFill>
                    <a:srgbClr val="414042"/>
                  </a:solidFill>
                  <a:latin typeface="Arial"/>
                  <a:cs typeface="Arial"/>
                </a:rPr>
                <a:t> </a:t>
              </a:r>
              <a:r>
                <a:rPr sz="1200" dirty="0">
                  <a:solidFill>
                    <a:srgbClr val="414042"/>
                  </a:solidFill>
                  <a:latin typeface="Arial"/>
                  <a:cs typeface="Arial"/>
                </a:rPr>
                <a:t>reliever reduces the risk </a:t>
              </a:r>
              <a:r>
                <a:rPr sz="1200" spc="-25" dirty="0">
                  <a:solidFill>
                    <a:srgbClr val="414042"/>
                  </a:solidFill>
                  <a:latin typeface="Arial"/>
                  <a:cs typeface="Arial"/>
                </a:rPr>
                <a:t>of </a:t>
              </a:r>
              <a:r>
                <a:rPr sz="1200" dirty="0">
                  <a:solidFill>
                    <a:srgbClr val="414042"/>
                  </a:solidFill>
                  <a:latin typeface="Arial"/>
                  <a:cs typeface="Arial"/>
                </a:rPr>
                <a:t>exacerbations</a:t>
              </a:r>
              <a:r>
                <a:rPr sz="1200" spc="-30" dirty="0">
                  <a:solidFill>
                    <a:srgbClr val="414042"/>
                  </a:solidFill>
                  <a:latin typeface="Arial"/>
                  <a:cs typeface="Arial"/>
                </a:rPr>
                <a:t> </a:t>
              </a:r>
              <a:r>
                <a:rPr sz="1200" dirty="0">
                  <a:solidFill>
                    <a:srgbClr val="414042"/>
                  </a:solidFill>
                  <a:latin typeface="Arial"/>
                  <a:cs typeface="Arial"/>
                </a:rPr>
                <a:t>compared</a:t>
              </a:r>
              <a:r>
                <a:rPr sz="1200" spc="-30" dirty="0">
                  <a:solidFill>
                    <a:srgbClr val="414042"/>
                  </a:solidFill>
                  <a:latin typeface="Arial"/>
                  <a:cs typeface="Arial"/>
                </a:rPr>
                <a:t> </a:t>
              </a:r>
              <a:r>
                <a:rPr sz="1200" spc="-20" dirty="0">
                  <a:solidFill>
                    <a:srgbClr val="414042"/>
                  </a:solidFill>
                  <a:latin typeface="Arial"/>
                  <a:cs typeface="Arial"/>
                </a:rPr>
                <a:t>with </a:t>
              </a:r>
              <a:r>
                <a:rPr sz="1200" dirty="0">
                  <a:solidFill>
                    <a:srgbClr val="414042"/>
                  </a:solidFill>
                  <a:latin typeface="Arial"/>
                  <a:cs typeface="Arial"/>
                </a:rPr>
                <a:t>using</a:t>
              </a:r>
              <a:r>
                <a:rPr sz="1200" spc="-10" dirty="0">
                  <a:solidFill>
                    <a:srgbClr val="414042"/>
                  </a:solidFill>
                  <a:latin typeface="Arial"/>
                  <a:cs typeface="Arial"/>
                </a:rPr>
                <a:t> </a:t>
              </a:r>
              <a:r>
                <a:rPr sz="1200" dirty="0">
                  <a:solidFill>
                    <a:srgbClr val="414042"/>
                  </a:solidFill>
                  <a:latin typeface="Arial"/>
                  <a:cs typeface="Arial"/>
                </a:rPr>
                <a:t>a</a:t>
              </a:r>
              <a:r>
                <a:rPr sz="1200" spc="-5" dirty="0">
                  <a:solidFill>
                    <a:srgbClr val="414042"/>
                  </a:solidFill>
                  <a:latin typeface="Arial"/>
                  <a:cs typeface="Arial"/>
                </a:rPr>
                <a:t> </a:t>
              </a:r>
              <a:r>
                <a:rPr sz="1200" dirty="0">
                  <a:solidFill>
                    <a:srgbClr val="414042"/>
                  </a:solidFill>
                  <a:latin typeface="Arial"/>
                  <a:cs typeface="Arial"/>
                </a:rPr>
                <a:t>SABA</a:t>
              </a:r>
              <a:r>
                <a:rPr sz="1200" spc="-70" dirty="0">
                  <a:solidFill>
                    <a:srgbClr val="414042"/>
                  </a:solidFill>
                  <a:latin typeface="Arial"/>
                  <a:cs typeface="Arial"/>
                </a:rPr>
                <a:t> </a:t>
              </a:r>
              <a:r>
                <a:rPr sz="1200" spc="-10" dirty="0">
                  <a:solidFill>
                    <a:srgbClr val="414042"/>
                  </a:solidFill>
                  <a:latin typeface="Arial"/>
                  <a:cs typeface="Arial"/>
                </a:rPr>
                <a:t>reliever</a:t>
              </a:r>
              <a:endParaRPr sz="1200" dirty="0">
                <a:latin typeface="Arial"/>
                <a:cs typeface="Arial"/>
              </a:endParaRPr>
            </a:p>
          </p:txBody>
        </p:sp>
        <p:sp>
          <p:nvSpPr>
            <p:cNvPr id="16" name="object 4">
              <a:extLst>
                <a:ext uri="{FF2B5EF4-FFF2-40B4-BE49-F238E27FC236}">
                  <a16:creationId xmlns="" xmlns:a16="http://schemas.microsoft.com/office/drawing/2014/main" id="{F3A510A6-1B00-3BBD-0595-2D2542DE6D56}"/>
                </a:ext>
              </a:extLst>
            </p:cNvPr>
            <p:cNvSpPr txBox="1"/>
            <p:nvPr/>
          </p:nvSpPr>
          <p:spPr>
            <a:xfrm>
              <a:off x="2966627" y="3323273"/>
              <a:ext cx="2461260" cy="443230"/>
            </a:xfrm>
            <a:prstGeom prst="rect">
              <a:avLst/>
            </a:prstGeom>
          </p:spPr>
          <p:txBody>
            <a:bodyPr vert="horz" wrap="square" lIns="0" tIns="27305" rIns="0" bIns="0" rtlCol="0">
              <a:spAutoFit/>
            </a:bodyPr>
            <a:lstStyle/>
            <a:p>
              <a:pPr marL="12700">
                <a:lnSpc>
                  <a:spcPct val="100000"/>
                </a:lnSpc>
                <a:spcBef>
                  <a:spcPts val="215"/>
                </a:spcBef>
              </a:pPr>
              <a:r>
                <a:rPr sz="1350" dirty="0">
                  <a:solidFill>
                    <a:srgbClr val="414042"/>
                  </a:solidFill>
                  <a:latin typeface="Arial Black"/>
                  <a:cs typeface="Arial Black"/>
                </a:rPr>
                <a:t>STEPS</a:t>
              </a:r>
              <a:r>
                <a:rPr sz="1350" spc="-10" dirty="0">
                  <a:solidFill>
                    <a:srgbClr val="414042"/>
                  </a:solidFill>
                  <a:latin typeface="Arial Black"/>
                  <a:cs typeface="Arial Black"/>
                </a:rPr>
                <a:t> </a:t>
              </a:r>
              <a:r>
                <a:rPr sz="1350" dirty="0">
                  <a:solidFill>
                    <a:srgbClr val="414042"/>
                  </a:solidFill>
                  <a:latin typeface="Arial Black"/>
                  <a:cs typeface="Arial Black"/>
                </a:rPr>
                <a:t>1</a:t>
              </a:r>
              <a:r>
                <a:rPr sz="1350" spc="-5" dirty="0">
                  <a:solidFill>
                    <a:srgbClr val="414042"/>
                  </a:solidFill>
                  <a:latin typeface="Arial Black"/>
                  <a:cs typeface="Arial Black"/>
                </a:rPr>
                <a:t> </a:t>
              </a:r>
              <a:r>
                <a:rPr sz="1350" dirty="0">
                  <a:solidFill>
                    <a:srgbClr val="414042"/>
                  </a:solidFill>
                  <a:latin typeface="Arial Black"/>
                  <a:cs typeface="Arial Black"/>
                </a:rPr>
                <a:t>–</a:t>
              </a:r>
              <a:r>
                <a:rPr sz="1350" spc="-5" dirty="0">
                  <a:solidFill>
                    <a:srgbClr val="414042"/>
                  </a:solidFill>
                  <a:latin typeface="Arial Black"/>
                  <a:cs typeface="Arial Black"/>
                </a:rPr>
                <a:t> </a:t>
              </a:r>
              <a:r>
                <a:rPr sz="1350" spc="-50" dirty="0">
                  <a:solidFill>
                    <a:srgbClr val="414042"/>
                  </a:solidFill>
                  <a:latin typeface="Arial Black"/>
                  <a:cs typeface="Arial Black"/>
                </a:rPr>
                <a:t>2</a:t>
              </a:r>
              <a:endParaRPr sz="1350" dirty="0">
                <a:latin typeface="Arial Black"/>
                <a:cs typeface="Arial Black"/>
              </a:endParaRPr>
            </a:p>
            <a:p>
              <a:pPr marL="12700">
                <a:lnSpc>
                  <a:spcPct val="100000"/>
                </a:lnSpc>
                <a:spcBef>
                  <a:spcPts val="105"/>
                </a:spcBef>
              </a:pPr>
              <a:r>
                <a:rPr sz="1200" dirty="0">
                  <a:solidFill>
                    <a:srgbClr val="414042"/>
                  </a:solidFill>
                  <a:latin typeface="Arial"/>
                  <a:cs typeface="Arial"/>
                </a:rPr>
                <a:t>As-needed</a:t>
              </a:r>
              <a:r>
                <a:rPr sz="1200" spc="-10" dirty="0">
                  <a:solidFill>
                    <a:srgbClr val="414042"/>
                  </a:solidFill>
                  <a:latin typeface="Arial"/>
                  <a:cs typeface="Arial"/>
                </a:rPr>
                <a:t> </a:t>
              </a:r>
              <a:r>
                <a:rPr sz="1200" dirty="0">
                  <a:solidFill>
                    <a:srgbClr val="414042"/>
                  </a:solidFill>
                  <a:latin typeface="Arial"/>
                  <a:cs typeface="Arial"/>
                </a:rPr>
                <a:t>low</a:t>
              </a:r>
              <a:r>
                <a:rPr sz="1200" spc="-10" dirty="0">
                  <a:solidFill>
                    <a:srgbClr val="414042"/>
                  </a:solidFill>
                  <a:latin typeface="Arial"/>
                  <a:cs typeface="Arial"/>
                </a:rPr>
                <a:t> </a:t>
              </a:r>
              <a:r>
                <a:rPr sz="1200" dirty="0">
                  <a:solidFill>
                    <a:srgbClr val="414042"/>
                  </a:solidFill>
                  <a:latin typeface="Arial"/>
                  <a:cs typeface="Arial"/>
                </a:rPr>
                <a:t>dose</a:t>
              </a:r>
              <a:r>
                <a:rPr sz="1200" spc="-5" dirty="0">
                  <a:solidFill>
                    <a:srgbClr val="414042"/>
                  </a:solidFill>
                  <a:latin typeface="Arial"/>
                  <a:cs typeface="Arial"/>
                </a:rPr>
                <a:t> </a:t>
              </a:r>
              <a:r>
                <a:rPr sz="1200" dirty="0">
                  <a:solidFill>
                    <a:srgbClr val="414042"/>
                  </a:solidFill>
                  <a:latin typeface="Arial"/>
                  <a:cs typeface="Arial"/>
                </a:rPr>
                <a:t>ICS-</a:t>
              </a:r>
              <a:r>
                <a:rPr sz="1200" spc="-10" dirty="0">
                  <a:solidFill>
                    <a:srgbClr val="414042"/>
                  </a:solidFill>
                  <a:latin typeface="Arial"/>
                  <a:cs typeface="Arial"/>
                </a:rPr>
                <a:t>formoterol</a:t>
              </a:r>
              <a:endParaRPr sz="1200" dirty="0">
                <a:latin typeface="Arial"/>
                <a:cs typeface="Arial"/>
              </a:endParaRPr>
            </a:p>
          </p:txBody>
        </p:sp>
        <p:sp>
          <p:nvSpPr>
            <p:cNvPr id="17" name="object 5">
              <a:extLst>
                <a:ext uri="{FF2B5EF4-FFF2-40B4-BE49-F238E27FC236}">
                  <a16:creationId xmlns="" xmlns:a16="http://schemas.microsoft.com/office/drawing/2014/main" id="{248300CB-C2CB-027B-2F05-289D7452815B}"/>
                </a:ext>
              </a:extLst>
            </p:cNvPr>
            <p:cNvSpPr txBox="1"/>
            <p:nvPr/>
          </p:nvSpPr>
          <p:spPr>
            <a:xfrm>
              <a:off x="6550955" y="3070209"/>
              <a:ext cx="1025525" cy="788670"/>
            </a:xfrm>
            <a:prstGeom prst="rect">
              <a:avLst/>
            </a:prstGeom>
          </p:spPr>
          <p:txBody>
            <a:bodyPr vert="horz" wrap="square" lIns="0" tIns="27305" rIns="0" bIns="0" rtlCol="0">
              <a:spAutoFit/>
            </a:bodyPr>
            <a:lstStyle/>
            <a:p>
              <a:pPr marL="12700">
                <a:lnSpc>
                  <a:spcPct val="100000"/>
                </a:lnSpc>
                <a:spcBef>
                  <a:spcPts val="215"/>
                </a:spcBef>
              </a:pPr>
              <a:r>
                <a:rPr sz="1350" dirty="0">
                  <a:solidFill>
                    <a:srgbClr val="414042"/>
                  </a:solidFill>
                  <a:latin typeface="Arial Black"/>
                  <a:cs typeface="Arial Black"/>
                </a:rPr>
                <a:t>STEP</a:t>
              </a:r>
              <a:r>
                <a:rPr sz="1350" spc="-25" dirty="0">
                  <a:solidFill>
                    <a:srgbClr val="414042"/>
                  </a:solidFill>
                  <a:latin typeface="Arial Black"/>
                  <a:cs typeface="Arial Black"/>
                </a:rPr>
                <a:t> </a:t>
              </a:r>
              <a:r>
                <a:rPr sz="1350" spc="-50" dirty="0">
                  <a:solidFill>
                    <a:srgbClr val="414042"/>
                  </a:solidFill>
                  <a:latin typeface="Arial Black"/>
                  <a:cs typeface="Arial Black"/>
                </a:rPr>
                <a:t>3</a:t>
              </a:r>
              <a:endParaRPr sz="1350" dirty="0">
                <a:latin typeface="Arial Black"/>
                <a:cs typeface="Arial Black"/>
              </a:endParaRPr>
            </a:p>
            <a:p>
              <a:pPr marL="12700" marR="5080">
                <a:lnSpc>
                  <a:spcPts val="1360"/>
                </a:lnSpc>
                <a:spcBef>
                  <a:spcPts val="220"/>
                </a:spcBef>
              </a:pPr>
              <a:r>
                <a:rPr sz="1200" dirty="0">
                  <a:solidFill>
                    <a:srgbClr val="414042"/>
                  </a:solidFill>
                  <a:latin typeface="Arial"/>
                  <a:cs typeface="Arial"/>
                </a:rPr>
                <a:t>Low</a:t>
              </a:r>
              <a:r>
                <a:rPr sz="1200" spc="-10" dirty="0">
                  <a:solidFill>
                    <a:srgbClr val="414042"/>
                  </a:solidFill>
                  <a:latin typeface="Arial"/>
                  <a:cs typeface="Arial"/>
                </a:rPr>
                <a:t> </a:t>
              </a:r>
              <a:r>
                <a:rPr sz="1200" spc="-20" dirty="0">
                  <a:solidFill>
                    <a:srgbClr val="414042"/>
                  </a:solidFill>
                  <a:latin typeface="Arial"/>
                  <a:cs typeface="Arial"/>
                </a:rPr>
                <a:t>dose </a:t>
              </a:r>
              <a:r>
                <a:rPr sz="1200" spc="-10" dirty="0">
                  <a:solidFill>
                    <a:srgbClr val="414042"/>
                  </a:solidFill>
                  <a:latin typeface="Arial"/>
                  <a:cs typeface="Arial"/>
                </a:rPr>
                <a:t>maintenance </a:t>
              </a:r>
              <a:r>
                <a:rPr sz="1200" dirty="0">
                  <a:solidFill>
                    <a:srgbClr val="414042"/>
                  </a:solidFill>
                  <a:latin typeface="Arial"/>
                  <a:cs typeface="Arial"/>
                </a:rPr>
                <a:t>ICS-</a:t>
              </a:r>
              <a:r>
                <a:rPr sz="1200" spc="-10" dirty="0">
                  <a:solidFill>
                    <a:srgbClr val="414042"/>
                  </a:solidFill>
                  <a:latin typeface="Arial"/>
                  <a:cs typeface="Arial"/>
                </a:rPr>
                <a:t>formoterol</a:t>
              </a:r>
              <a:endParaRPr sz="1200" dirty="0">
                <a:latin typeface="Arial"/>
                <a:cs typeface="Arial"/>
              </a:endParaRPr>
            </a:p>
          </p:txBody>
        </p:sp>
        <p:sp>
          <p:nvSpPr>
            <p:cNvPr id="18" name="object 6">
              <a:extLst>
                <a:ext uri="{FF2B5EF4-FFF2-40B4-BE49-F238E27FC236}">
                  <a16:creationId xmlns="" xmlns:a16="http://schemas.microsoft.com/office/drawing/2014/main" id="{8E95D33F-A03F-8CB5-BC2B-048C3072DEAF}"/>
                </a:ext>
              </a:extLst>
            </p:cNvPr>
            <p:cNvSpPr txBox="1"/>
            <p:nvPr/>
          </p:nvSpPr>
          <p:spPr>
            <a:xfrm>
              <a:off x="8341533" y="2828461"/>
              <a:ext cx="1025525" cy="788670"/>
            </a:xfrm>
            <a:prstGeom prst="rect">
              <a:avLst/>
            </a:prstGeom>
          </p:spPr>
          <p:txBody>
            <a:bodyPr vert="horz" wrap="square" lIns="0" tIns="27305" rIns="0" bIns="0" rtlCol="0">
              <a:spAutoFit/>
            </a:bodyPr>
            <a:lstStyle/>
            <a:p>
              <a:pPr marL="12700">
                <a:lnSpc>
                  <a:spcPct val="100000"/>
                </a:lnSpc>
                <a:spcBef>
                  <a:spcPts val="215"/>
                </a:spcBef>
              </a:pPr>
              <a:r>
                <a:rPr sz="1350" dirty="0">
                  <a:solidFill>
                    <a:srgbClr val="414042"/>
                  </a:solidFill>
                  <a:latin typeface="Arial Black"/>
                  <a:cs typeface="Arial Black"/>
                </a:rPr>
                <a:t>STEP</a:t>
              </a:r>
              <a:r>
                <a:rPr sz="1350" spc="-25" dirty="0">
                  <a:solidFill>
                    <a:srgbClr val="414042"/>
                  </a:solidFill>
                  <a:latin typeface="Arial Black"/>
                  <a:cs typeface="Arial Black"/>
                </a:rPr>
                <a:t> </a:t>
              </a:r>
              <a:r>
                <a:rPr sz="1350" spc="-50" dirty="0">
                  <a:solidFill>
                    <a:srgbClr val="414042"/>
                  </a:solidFill>
                  <a:latin typeface="Arial Black"/>
                  <a:cs typeface="Arial Black"/>
                </a:rPr>
                <a:t>4</a:t>
              </a:r>
              <a:endParaRPr sz="1350" dirty="0">
                <a:latin typeface="Arial Black"/>
                <a:cs typeface="Arial Black"/>
              </a:endParaRPr>
            </a:p>
            <a:p>
              <a:pPr marL="12700" marR="5080">
                <a:lnSpc>
                  <a:spcPts val="1360"/>
                </a:lnSpc>
                <a:spcBef>
                  <a:spcPts val="220"/>
                </a:spcBef>
              </a:pPr>
              <a:r>
                <a:rPr sz="1200" dirty="0">
                  <a:solidFill>
                    <a:srgbClr val="414042"/>
                  </a:solidFill>
                  <a:latin typeface="Arial"/>
                  <a:cs typeface="Arial"/>
                </a:rPr>
                <a:t>Medium </a:t>
              </a:r>
              <a:r>
                <a:rPr sz="1200" spc="-20" dirty="0">
                  <a:solidFill>
                    <a:srgbClr val="414042"/>
                  </a:solidFill>
                  <a:latin typeface="Arial"/>
                  <a:cs typeface="Arial"/>
                </a:rPr>
                <a:t>dose </a:t>
              </a:r>
              <a:r>
                <a:rPr sz="1200" spc="-10" dirty="0">
                  <a:solidFill>
                    <a:srgbClr val="414042"/>
                  </a:solidFill>
                  <a:latin typeface="Arial"/>
                  <a:cs typeface="Arial"/>
                </a:rPr>
                <a:t>maintenance </a:t>
              </a:r>
              <a:r>
                <a:rPr sz="1200" dirty="0">
                  <a:solidFill>
                    <a:srgbClr val="414042"/>
                  </a:solidFill>
                  <a:latin typeface="Arial"/>
                  <a:cs typeface="Arial"/>
                </a:rPr>
                <a:t>ICS-</a:t>
              </a:r>
              <a:r>
                <a:rPr sz="1200" spc="-10" dirty="0">
                  <a:solidFill>
                    <a:srgbClr val="414042"/>
                  </a:solidFill>
                  <a:latin typeface="Arial"/>
                  <a:cs typeface="Arial"/>
                </a:rPr>
                <a:t>formoterol</a:t>
              </a:r>
              <a:endParaRPr sz="1200" dirty="0">
                <a:latin typeface="Arial"/>
                <a:cs typeface="Arial"/>
              </a:endParaRPr>
            </a:p>
          </p:txBody>
        </p:sp>
        <p:sp>
          <p:nvSpPr>
            <p:cNvPr id="19" name="object 7">
              <a:extLst>
                <a:ext uri="{FF2B5EF4-FFF2-40B4-BE49-F238E27FC236}">
                  <a16:creationId xmlns="" xmlns:a16="http://schemas.microsoft.com/office/drawing/2014/main" id="{E41F6337-14E6-994F-9100-6793B031A650}"/>
                </a:ext>
              </a:extLst>
            </p:cNvPr>
            <p:cNvSpPr txBox="1"/>
            <p:nvPr/>
          </p:nvSpPr>
          <p:spPr>
            <a:xfrm>
              <a:off x="10134794" y="2550431"/>
              <a:ext cx="1614805" cy="1480820"/>
            </a:xfrm>
            <a:prstGeom prst="rect">
              <a:avLst/>
            </a:prstGeom>
          </p:spPr>
          <p:txBody>
            <a:bodyPr vert="horz" wrap="square" lIns="0" tIns="27305" rIns="0" bIns="0" rtlCol="0">
              <a:spAutoFit/>
            </a:bodyPr>
            <a:lstStyle/>
            <a:p>
              <a:pPr marL="12700">
                <a:lnSpc>
                  <a:spcPct val="100000"/>
                </a:lnSpc>
                <a:spcBef>
                  <a:spcPts val="215"/>
                </a:spcBef>
              </a:pPr>
              <a:r>
                <a:rPr sz="1350" dirty="0">
                  <a:solidFill>
                    <a:srgbClr val="414042"/>
                  </a:solidFill>
                  <a:latin typeface="Arial Black"/>
                  <a:cs typeface="Arial Black"/>
                </a:rPr>
                <a:t>STEP</a:t>
              </a:r>
              <a:r>
                <a:rPr sz="1350" spc="-25" dirty="0">
                  <a:solidFill>
                    <a:srgbClr val="414042"/>
                  </a:solidFill>
                  <a:latin typeface="Arial Black"/>
                  <a:cs typeface="Arial Black"/>
                </a:rPr>
                <a:t> </a:t>
              </a:r>
              <a:r>
                <a:rPr sz="1350" spc="-50" dirty="0">
                  <a:solidFill>
                    <a:srgbClr val="414042"/>
                  </a:solidFill>
                  <a:latin typeface="Arial Black"/>
                  <a:cs typeface="Arial Black"/>
                </a:rPr>
                <a:t>5</a:t>
              </a:r>
              <a:endParaRPr sz="1350" dirty="0">
                <a:latin typeface="Arial Black"/>
                <a:cs typeface="Arial Black"/>
              </a:endParaRPr>
            </a:p>
            <a:p>
              <a:pPr marL="12700">
                <a:lnSpc>
                  <a:spcPts val="1400"/>
                </a:lnSpc>
                <a:spcBef>
                  <a:spcPts val="105"/>
                </a:spcBef>
              </a:pPr>
              <a:r>
                <a:rPr sz="1200" dirty="0">
                  <a:solidFill>
                    <a:srgbClr val="414042"/>
                  </a:solidFill>
                  <a:latin typeface="Arial"/>
                  <a:cs typeface="Arial"/>
                </a:rPr>
                <a:t>Add-on </a:t>
              </a:r>
              <a:r>
                <a:rPr sz="1200" spc="-20" dirty="0">
                  <a:solidFill>
                    <a:srgbClr val="414042"/>
                  </a:solidFill>
                  <a:latin typeface="Arial"/>
                  <a:cs typeface="Arial"/>
                </a:rPr>
                <a:t>LAMA</a:t>
              </a:r>
              <a:endParaRPr sz="1200" dirty="0">
                <a:latin typeface="Arial"/>
                <a:cs typeface="Arial"/>
              </a:endParaRPr>
            </a:p>
            <a:p>
              <a:pPr marL="12700" marR="5080">
                <a:lnSpc>
                  <a:spcPts val="1360"/>
                </a:lnSpc>
                <a:spcBef>
                  <a:spcPts val="75"/>
                </a:spcBef>
              </a:pPr>
              <a:r>
                <a:rPr sz="1200" dirty="0">
                  <a:solidFill>
                    <a:srgbClr val="414042"/>
                  </a:solidFill>
                  <a:latin typeface="Arial"/>
                  <a:cs typeface="Arial"/>
                </a:rPr>
                <a:t>Refer</a:t>
              </a:r>
              <a:r>
                <a:rPr sz="1200" spc="-10" dirty="0">
                  <a:solidFill>
                    <a:srgbClr val="414042"/>
                  </a:solidFill>
                  <a:latin typeface="Arial"/>
                  <a:cs typeface="Arial"/>
                </a:rPr>
                <a:t> </a:t>
              </a:r>
              <a:r>
                <a:rPr sz="1200" dirty="0">
                  <a:solidFill>
                    <a:srgbClr val="414042"/>
                  </a:solidFill>
                  <a:latin typeface="Arial"/>
                  <a:cs typeface="Arial"/>
                </a:rPr>
                <a:t>for</a:t>
              </a:r>
              <a:r>
                <a:rPr sz="1200" spc="-10" dirty="0">
                  <a:solidFill>
                    <a:srgbClr val="414042"/>
                  </a:solidFill>
                  <a:latin typeface="Arial"/>
                  <a:cs typeface="Arial"/>
                </a:rPr>
                <a:t> assessment</a:t>
              </a:r>
              <a:r>
                <a:rPr sz="1200" spc="500" dirty="0">
                  <a:solidFill>
                    <a:srgbClr val="414042"/>
                  </a:solidFill>
                  <a:latin typeface="Arial"/>
                  <a:cs typeface="Arial"/>
                </a:rPr>
                <a:t> </a:t>
              </a:r>
              <a:r>
                <a:rPr sz="1200" dirty="0">
                  <a:solidFill>
                    <a:srgbClr val="414042"/>
                  </a:solidFill>
                  <a:latin typeface="Arial"/>
                  <a:cs typeface="Arial"/>
                </a:rPr>
                <a:t>of</a:t>
              </a:r>
              <a:r>
                <a:rPr sz="1200" spc="-25" dirty="0">
                  <a:solidFill>
                    <a:srgbClr val="414042"/>
                  </a:solidFill>
                  <a:latin typeface="Arial"/>
                  <a:cs typeface="Arial"/>
                </a:rPr>
                <a:t> </a:t>
              </a:r>
              <a:r>
                <a:rPr sz="1200" dirty="0">
                  <a:solidFill>
                    <a:srgbClr val="414042"/>
                  </a:solidFill>
                  <a:latin typeface="Arial"/>
                  <a:cs typeface="Arial"/>
                </a:rPr>
                <a:t>phenotype.</a:t>
              </a:r>
              <a:r>
                <a:rPr sz="1200" spc="-25" dirty="0">
                  <a:solidFill>
                    <a:srgbClr val="414042"/>
                  </a:solidFill>
                  <a:latin typeface="Arial"/>
                  <a:cs typeface="Arial"/>
                </a:rPr>
                <a:t> </a:t>
              </a:r>
              <a:r>
                <a:rPr sz="1200" spc="-10" dirty="0">
                  <a:solidFill>
                    <a:srgbClr val="414042"/>
                  </a:solidFill>
                  <a:latin typeface="Arial"/>
                  <a:cs typeface="Arial"/>
                </a:rPr>
                <a:t>Consider </a:t>
              </a:r>
              <a:r>
                <a:rPr sz="1200" dirty="0">
                  <a:solidFill>
                    <a:srgbClr val="414042"/>
                  </a:solidFill>
                  <a:latin typeface="Arial"/>
                  <a:cs typeface="Arial"/>
                </a:rPr>
                <a:t>high</a:t>
              </a:r>
              <a:r>
                <a:rPr sz="1200" spc="-15" dirty="0">
                  <a:solidFill>
                    <a:srgbClr val="414042"/>
                  </a:solidFill>
                  <a:latin typeface="Arial"/>
                  <a:cs typeface="Arial"/>
                </a:rPr>
                <a:t> </a:t>
              </a:r>
              <a:r>
                <a:rPr sz="1200" dirty="0">
                  <a:solidFill>
                    <a:srgbClr val="414042"/>
                  </a:solidFill>
                  <a:latin typeface="Arial"/>
                  <a:cs typeface="Arial"/>
                </a:rPr>
                <a:t>dose</a:t>
              </a:r>
              <a:r>
                <a:rPr sz="1200" spc="-15" dirty="0">
                  <a:solidFill>
                    <a:srgbClr val="414042"/>
                  </a:solidFill>
                  <a:latin typeface="Arial"/>
                  <a:cs typeface="Arial"/>
                </a:rPr>
                <a:t> </a:t>
              </a:r>
              <a:r>
                <a:rPr sz="1200" spc="-10" dirty="0">
                  <a:solidFill>
                    <a:srgbClr val="414042"/>
                  </a:solidFill>
                  <a:latin typeface="Arial"/>
                  <a:cs typeface="Arial"/>
                </a:rPr>
                <a:t>maintenance </a:t>
              </a:r>
              <a:r>
                <a:rPr sz="1200" dirty="0">
                  <a:solidFill>
                    <a:srgbClr val="414042"/>
                  </a:solidFill>
                  <a:latin typeface="Arial"/>
                  <a:cs typeface="Arial"/>
                </a:rPr>
                <a:t>ICS-</a:t>
              </a:r>
              <a:r>
                <a:rPr sz="1200" spc="-10" dirty="0">
                  <a:solidFill>
                    <a:srgbClr val="414042"/>
                  </a:solidFill>
                  <a:latin typeface="Arial"/>
                  <a:cs typeface="Arial"/>
                </a:rPr>
                <a:t>formoterol,</a:t>
              </a:r>
              <a:endParaRPr sz="1200" dirty="0">
                <a:latin typeface="Arial"/>
                <a:cs typeface="Arial"/>
              </a:endParaRPr>
            </a:p>
            <a:p>
              <a:pPr marL="12700" marR="57785">
                <a:lnSpc>
                  <a:spcPts val="1360"/>
                </a:lnSpc>
                <a:spcBef>
                  <a:spcPts val="5"/>
                </a:spcBef>
              </a:pPr>
              <a:r>
                <a:rPr sz="1200" dirty="0">
                  <a:solidFill>
                    <a:srgbClr val="414042"/>
                  </a:solidFill>
                  <a:latin typeface="Arial"/>
                  <a:cs typeface="Arial"/>
                </a:rPr>
                <a:t>±</a:t>
              </a:r>
              <a:r>
                <a:rPr sz="1200" spc="15" dirty="0">
                  <a:solidFill>
                    <a:srgbClr val="414042"/>
                  </a:solidFill>
                  <a:latin typeface="Arial"/>
                  <a:cs typeface="Arial"/>
                </a:rPr>
                <a:t> </a:t>
              </a:r>
              <a:r>
                <a:rPr sz="1200" spc="-10" dirty="0">
                  <a:solidFill>
                    <a:srgbClr val="414042"/>
                  </a:solidFill>
                  <a:latin typeface="Arial"/>
                  <a:cs typeface="Arial"/>
                </a:rPr>
                <a:t>anti-</a:t>
              </a:r>
              <a:r>
                <a:rPr sz="1200" dirty="0">
                  <a:solidFill>
                    <a:srgbClr val="414042"/>
                  </a:solidFill>
                  <a:latin typeface="Arial"/>
                  <a:cs typeface="Arial"/>
                </a:rPr>
                <a:t>IgE,</a:t>
              </a:r>
              <a:r>
                <a:rPr sz="1200" spc="20" dirty="0">
                  <a:solidFill>
                    <a:srgbClr val="414042"/>
                  </a:solidFill>
                  <a:latin typeface="Arial"/>
                  <a:cs typeface="Arial"/>
                </a:rPr>
                <a:t> </a:t>
              </a:r>
              <a:r>
                <a:rPr sz="1200" spc="-10" dirty="0">
                  <a:solidFill>
                    <a:srgbClr val="414042"/>
                  </a:solidFill>
                  <a:latin typeface="Arial"/>
                  <a:cs typeface="Arial"/>
                </a:rPr>
                <a:t>anti-IL5/5R, anti-</a:t>
              </a:r>
              <a:r>
                <a:rPr sz="1200" dirty="0">
                  <a:solidFill>
                    <a:srgbClr val="414042"/>
                  </a:solidFill>
                  <a:latin typeface="Arial"/>
                  <a:cs typeface="Arial"/>
                </a:rPr>
                <a:t>IL4R,</a:t>
              </a:r>
              <a:r>
                <a:rPr sz="1200" spc="30" dirty="0">
                  <a:solidFill>
                    <a:srgbClr val="414042"/>
                  </a:solidFill>
                  <a:latin typeface="Arial"/>
                  <a:cs typeface="Arial"/>
                </a:rPr>
                <a:t> </a:t>
              </a:r>
              <a:r>
                <a:rPr sz="1200" spc="-10" dirty="0">
                  <a:solidFill>
                    <a:srgbClr val="414042"/>
                  </a:solidFill>
                  <a:latin typeface="Arial"/>
                  <a:cs typeface="Arial"/>
                </a:rPr>
                <a:t>anti-</a:t>
              </a:r>
              <a:r>
                <a:rPr sz="1200" spc="-20" dirty="0">
                  <a:solidFill>
                    <a:srgbClr val="414042"/>
                  </a:solidFill>
                  <a:latin typeface="Arial"/>
                  <a:cs typeface="Arial"/>
                </a:rPr>
                <a:t>TSLP</a:t>
              </a:r>
              <a:endParaRPr sz="1200" dirty="0">
                <a:latin typeface="Arial"/>
                <a:cs typeface="Arial"/>
              </a:endParaRPr>
            </a:p>
          </p:txBody>
        </p:sp>
      </p:grpSp>
      <p:pic>
        <p:nvPicPr>
          <p:cNvPr id="54" name="Picture 53">
            <a:extLst>
              <a:ext uri="{FF2B5EF4-FFF2-40B4-BE49-F238E27FC236}">
                <a16:creationId xmlns="" xmlns:a16="http://schemas.microsoft.com/office/drawing/2014/main" id="{F2223954-AB24-463E-AF2C-C5417D0431A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Rectangle 23">
            <a:extLst>
              <a:ext uri="{FF2B5EF4-FFF2-40B4-BE49-F238E27FC236}">
                <a16:creationId xmlns="" xmlns:a16="http://schemas.microsoft.com/office/drawing/2014/main" id="{ECB99738-01B1-4E36-8E08-BCF3E05F801F}"/>
              </a:ext>
            </a:extLst>
          </p:cNvPr>
          <p:cNvSpPr>
            <a:spLocks/>
          </p:cNvSpPr>
          <p:nvPr/>
        </p:nvSpPr>
        <p:spPr bwMode="auto">
          <a:xfrm>
            <a:off x="9131820" y="6694270"/>
            <a:ext cx="3007233" cy="161583"/>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50" dirty="0">
                <a:cs typeface="Arial" pitchFamily="34" charset="0"/>
                <a:sym typeface="Arial" pitchFamily="34" charset="0"/>
              </a:rPr>
              <a:t>© Global Initiative for Asthma, www.ginasthma.org</a:t>
            </a:r>
          </a:p>
        </p:txBody>
      </p:sp>
      <p:sp>
        <p:nvSpPr>
          <p:cNvPr id="56" name="object 18">
            <a:extLst>
              <a:ext uri="{FF2B5EF4-FFF2-40B4-BE49-F238E27FC236}">
                <a16:creationId xmlns="" xmlns:a16="http://schemas.microsoft.com/office/drawing/2014/main" id="{8F6353BC-4B98-46D2-B38D-DC38F07F1B0A}"/>
              </a:ext>
            </a:extLst>
          </p:cNvPr>
          <p:cNvSpPr txBox="1">
            <a:spLocks/>
          </p:cNvSpPr>
          <p:nvPr/>
        </p:nvSpPr>
        <p:spPr>
          <a:xfrm>
            <a:off x="590466" y="392536"/>
            <a:ext cx="2263775" cy="530273"/>
          </a:xfrm>
          <a:prstGeom prst="rect">
            <a:avLst/>
          </a:prstGeom>
        </p:spPr>
        <p:txBody>
          <a:bodyPr vert="horz" wrap="square" lIns="0" tIns="4254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5080" algn="l">
              <a:lnSpc>
                <a:spcPts val="1870"/>
              </a:lnSpc>
              <a:spcBef>
                <a:spcPts val="335"/>
              </a:spcBef>
            </a:pPr>
            <a:r>
              <a:rPr lang="en-AU" sz="1700" b="1" dirty="0">
                <a:latin typeface="Arial" panose="020B0604020202020204" pitchFamily="34" charset="0"/>
                <a:cs typeface="Arial" panose="020B0604020202020204" pitchFamily="34" charset="0"/>
              </a:rPr>
              <a:t>Adults</a:t>
            </a:r>
            <a:r>
              <a:rPr lang="en-AU" sz="1700" b="1" spc="25" dirty="0">
                <a:latin typeface="Arial" panose="020B0604020202020204" pitchFamily="34" charset="0"/>
                <a:cs typeface="Arial" panose="020B0604020202020204" pitchFamily="34" charset="0"/>
              </a:rPr>
              <a:t> </a:t>
            </a:r>
            <a:r>
              <a:rPr lang="en-AU" sz="1700" b="1" dirty="0">
                <a:latin typeface="Arial" panose="020B0604020202020204" pitchFamily="34" charset="0"/>
                <a:cs typeface="Arial" panose="020B0604020202020204" pitchFamily="34" charset="0"/>
              </a:rPr>
              <a:t>&amp;</a:t>
            </a:r>
            <a:r>
              <a:rPr lang="en-AU" sz="1700" b="1" spc="25" dirty="0">
                <a:latin typeface="Arial" panose="020B0604020202020204" pitchFamily="34" charset="0"/>
                <a:cs typeface="Arial" panose="020B0604020202020204" pitchFamily="34" charset="0"/>
              </a:rPr>
              <a:t> </a:t>
            </a:r>
            <a:r>
              <a:rPr lang="en-AU" sz="1700" b="1" spc="-10" dirty="0">
                <a:latin typeface="Arial" panose="020B0604020202020204" pitchFamily="34" charset="0"/>
                <a:cs typeface="Arial" panose="020B0604020202020204" pitchFamily="34" charset="0"/>
              </a:rPr>
              <a:t>adolescents </a:t>
            </a:r>
            <a:r>
              <a:rPr lang="en-AU" sz="1700" b="1" dirty="0">
                <a:latin typeface="Arial" panose="020B0604020202020204" pitchFamily="34" charset="0"/>
                <a:cs typeface="Arial" panose="020B0604020202020204" pitchFamily="34" charset="0"/>
              </a:rPr>
              <a:t>12+</a:t>
            </a:r>
            <a:r>
              <a:rPr lang="en-AU" sz="1700" b="1" spc="20" dirty="0">
                <a:latin typeface="Arial" panose="020B0604020202020204" pitchFamily="34" charset="0"/>
                <a:cs typeface="Arial" panose="020B0604020202020204" pitchFamily="34" charset="0"/>
              </a:rPr>
              <a:t> </a:t>
            </a:r>
            <a:r>
              <a:rPr lang="en-AU" sz="1700" b="1" spc="-10" dirty="0">
                <a:latin typeface="Arial" panose="020B0604020202020204" pitchFamily="34" charset="0"/>
                <a:cs typeface="Arial" panose="020B0604020202020204" pitchFamily="34" charset="0"/>
              </a:rPr>
              <a:t>years</a:t>
            </a:r>
          </a:p>
        </p:txBody>
      </p:sp>
      <p:sp>
        <p:nvSpPr>
          <p:cNvPr id="57" name="object 19">
            <a:extLst>
              <a:ext uri="{FF2B5EF4-FFF2-40B4-BE49-F238E27FC236}">
                <a16:creationId xmlns="" xmlns:a16="http://schemas.microsoft.com/office/drawing/2014/main" id="{C6C320A8-255D-4E94-A558-D79434E786AD}"/>
              </a:ext>
            </a:extLst>
          </p:cNvPr>
          <p:cNvSpPr txBox="1"/>
          <p:nvPr/>
        </p:nvSpPr>
        <p:spPr>
          <a:xfrm>
            <a:off x="590466" y="979495"/>
            <a:ext cx="2524125" cy="574675"/>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1F20"/>
                </a:solidFill>
                <a:latin typeface="Arial"/>
                <a:cs typeface="Arial"/>
              </a:rPr>
              <a:t>Personalized</a:t>
            </a:r>
            <a:r>
              <a:rPr sz="1200" b="1" spc="-15" dirty="0">
                <a:solidFill>
                  <a:srgbClr val="231F20"/>
                </a:solidFill>
                <a:latin typeface="Arial"/>
                <a:cs typeface="Arial"/>
              </a:rPr>
              <a:t> </a:t>
            </a:r>
            <a:r>
              <a:rPr sz="1200" b="1" dirty="0">
                <a:solidFill>
                  <a:srgbClr val="231F20"/>
                </a:solidFill>
                <a:latin typeface="Arial"/>
                <a:cs typeface="Arial"/>
              </a:rPr>
              <a:t>asthma</a:t>
            </a:r>
            <a:r>
              <a:rPr sz="1200" b="1" spc="-15" dirty="0">
                <a:solidFill>
                  <a:srgbClr val="231F20"/>
                </a:solidFill>
                <a:latin typeface="Arial"/>
                <a:cs typeface="Arial"/>
              </a:rPr>
              <a:t> </a:t>
            </a:r>
            <a:r>
              <a:rPr sz="1200" b="1" spc="-10" dirty="0">
                <a:solidFill>
                  <a:srgbClr val="231F20"/>
                </a:solidFill>
                <a:latin typeface="Arial"/>
                <a:cs typeface="Arial"/>
              </a:rPr>
              <a:t>management</a:t>
            </a:r>
            <a:endParaRPr sz="1200" dirty="0">
              <a:latin typeface="Arial"/>
              <a:cs typeface="Arial"/>
            </a:endParaRPr>
          </a:p>
          <a:p>
            <a:pPr marL="12700">
              <a:lnSpc>
                <a:spcPct val="100000"/>
              </a:lnSpc>
            </a:pPr>
            <a:r>
              <a:rPr sz="1200" dirty="0">
                <a:solidFill>
                  <a:srgbClr val="414042"/>
                </a:solidFill>
                <a:latin typeface="Arial"/>
                <a:cs typeface="Arial"/>
              </a:rPr>
              <a:t>Assess,</a:t>
            </a:r>
            <a:r>
              <a:rPr sz="1200" spc="-70" dirty="0">
                <a:solidFill>
                  <a:srgbClr val="414042"/>
                </a:solidFill>
                <a:latin typeface="Arial"/>
                <a:cs typeface="Arial"/>
              </a:rPr>
              <a:t> </a:t>
            </a:r>
            <a:r>
              <a:rPr sz="1200" dirty="0">
                <a:solidFill>
                  <a:srgbClr val="414042"/>
                </a:solidFill>
                <a:latin typeface="Arial"/>
                <a:cs typeface="Arial"/>
              </a:rPr>
              <a:t>Adjust, </a:t>
            </a:r>
            <a:r>
              <a:rPr sz="1200" spc="-10" dirty="0">
                <a:solidFill>
                  <a:srgbClr val="414042"/>
                </a:solidFill>
                <a:latin typeface="Arial"/>
                <a:cs typeface="Arial"/>
              </a:rPr>
              <a:t>Review</a:t>
            </a:r>
            <a:endParaRPr sz="1200" dirty="0">
              <a:latin typeface="Arial"/>
              <a:cs typeface="Arial"/>
            </a:endParaRPr>
          </a:p>
          <a:p>
            <a:pPr marL="12700">
              <a:lnSpc>
                <a:spcPct val="100000"/>
              </a:lnSpc>
            </a:pPr>
            <a:r>
              <a:rPr sz="1200" dirty="0">
                <a:solidFill>
                  <a:srgbClr val="414042"/>
                </a:solidFill>
                <a:latin typeface="Arial"/>
                <a:cs typeface="Arial"/>
              </a:rPr>
              <a:t>for</a:t>
            </a:r>
            <a:r>
              <a:rPr sz="1200" spc="-30" dirty="0">
                <a:solidFill>
                  <a:srgbClr val="414042"/>
                </a:solidFill>
                <a:latin typeface="Arial"/>
                <a:cs typeface="Arial"/>
              </a:rPr>
              <a:t> </a:t>
            </a:r>
            <a:r>
              <a:rPr sz="1200" dirty="0">
                <a:solidFill>
                  <a:srgbClr val="414042"/>
                </a:solidFill>
                <a:latin typeface="Arial"/>
                <a:cs typeface="Arial"/>
              </a:rPr>
              <a:t>individual</a:t>
            </a:r>
            <a:r>
              <a:rPr sz="1200" spc="-30" dirty="0">
                <a:solidFill>
                  <a:srgbClr val="414042"/>
                </a:solidFill>
                <a:latin typeface="Arial"/>
                <a:cs typeface="Arial"/>
              </a:rPr>
              <a:t> </a:t>
            </a:r>
            <a:r>
              <a:rPr sz="1200" dirty="0">
                <a:solidFill>
                  <a:srgbClr val="414042"/>
                </a:solidFill>
                <a:latin typeface="Arial"/>
                <a:cs typeface="Arial"/>
              </a:rPr>
              <a:t>patient</a:t>
            </a:r>
            <a:r>
              <a:rPr sz="1200" spc="-25" dirty="0">
                <a:solidFill>
                  <a:srgbClr val="414042"/>
                </a:solidFill>
                <a:latin typeface="Arial"/>
                <a:cs typeface="Arial"/>
              </a:rPr>
              <a:t> </a:t>
            </a:r>
            <a:r>
              <a:rPr sz="1200" spc="-10" dirty="0">
                <a:solidFill>
                  <a:srgbClr val="414042"/>
                </a:solidFill>
                <a:latin typeface="Arial"/>
                <a:cs typeface="Arial"/>
              </a:rPr>
              <a:t>needs</a:t>
            </a:r>
            <a:endParaRPr sz="1200" dirty="0">
              <a:latin typeface="Arial"/>
              <a:cs typeface="Arial"/>
            </a:endParaRPr>
          </a:p>
        </p:txBody>
      </p:sp>
      <p:sp>
        <p:nvSpPr>
          <p:cNvPr id="58" name="TextBox 57">
            <a:extLst>
              <a:ext uri="{FF2B5EF4-FFF2-40B4-BE49-F238E27FC236}">
                <a16:creationId xmlns="" xmlns:a16="http://schemas.microsoft.com/office/drawing/2014/main" id="{90CA0B76-0A35-486E-BD66-D3171A88EB64}"/>
              </a:ext>
            </a:extLst>
          </p:cNvPr>
          <p:cNvSpPr txBox="1"/>
          <p:nvPr/>
        </p:nvSpPr>
        <p:spPr>
          <a:xfrm>
            <a:off x="21149" y="6657082"/>
            <a:ext cx="4040779" cy="25391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1050" b="0" i="1" u="none" strike="noStrike" kern="1200" cap="none" spc="0" normalizeH="0" baseline="0" noProof="0" dirty="0">
                <a:ln>
                  <a:noFill/>
                </a:ln>
                <a:effectLst/>
                <a:uLnTx/>
                <a:uFillTx/>
                <a:latin typeface="Arial"/>
                <a:ea typeface="+mn-ea"/>
                <a:cs typeface="+mn-cs"/>
              </a:rPr>
              <a:t>GINA 2022, Box 3-5A, 2/4</a:t>
            </a:r>
          </a:p>
        </p:txBody>
      </p:sp>
    </p:spTree>
    <p:extLst>
      <p:ext uri="{BB962C8B-B14F-4D97-AF65-F5344CB8AC3E}">
        <p14:creationId xmlns:p14="http://schemas.microsoft.com/office/powerpoint/2010/main" val="7566934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5091916B-8B9F-F043-4DE1-08F711ECD2F1}"/>
              </a:ext>
            </a:extLst>
          </p:cNvPr>
          <p:cNvGrpSpPr/>
          <p:nvPr/>
        </p:nvGrpSpPr>
        <p:grpSpPr>
          <a:xfrm>
            <a:off x="20" y="-641"/>
            <a:ext cx="12191980" cy="6859282"/>
            <a:chOff x="20" y="-641"/>
            <a:chExt cx="12191980" cy="6859282"/>
          </a:xfrm>
        </p:grpSpPr>
        <p:grpSp>
          <p:nvGrpSpPr>
            <p:cNvPr id="13" name="Group 12">
              <a:extLst>
                <a:ext uri="{FF2B5EF4-FFF2-40B4-BE49-F238E27FC236}">
                  <a16:creationId xmlns="" xmlns:a16="http://schemas.microsoft.com/office/drawing/2014/main" id="{45D0B15B-81CC-E599-2D3D-8C8F24D69B75}"/>
                </a:ext>
              </a:extLst>
            </p:cNvPr>
            <p:cNvGrpSpPr/>
            <p:nvPr/>
          </p:nvGrpSpPr>
          <p:grpSpPr>
            <a:xfrm>
              <a:off x="20" y="1282"/>
              <a:ext cx="12191980" cy="6856718"/>
              <a:chOff x="20" y="1282"/>
              <a:chExt cx="12191980" cy="6856718"/>
            </a:xfrm>
          </p:grpSpPr>
          <p:pic>
            <p:nvPicPr>
              <p:cNvPr id="15" name="Picture 14">
                <a:extLst>
                  <a:ext uri="{FF2B5EF4-FFF2-40B4-BE49-F238E27FC236}">
                    <a16:creationId xmlns="" xmlns:a16="http://schemas.microsoft.com/office/drawing/2014/main" id="{83D46688-5731-CB40-3B39-EE528F65EFD5}"/>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16" name="object 2">
                <a:extLst>
                  <a:ext uri="{FF2B5EF4-FFF2-40B4-BE49-F238E27FC236}">
                    <a16:creationId xmlns="" xmlns:a16="http://schemas.microsoft.com/office/drawing/2014/main" id="{28D033FE-07B1-8BF2-2179-A366EBA0BE6E}"/>
                  </a:ext>
                </a:extLst>
              </p:cNvPr>
              <p:cNvSpPr txBox="1"/>
              <p:nvPr/>
            </p:nvSpPr>
            <p:spPr>
              <a:xfrm>
                <a:off x="4798451" y="6155398"/>
                <a:ext cx="1427480" cy="417830"/>
              </a:xfrm>
              <a:prstGeom prst="rect">
                <a:avLst/>
              </a:prstGeom>
            </p:spPr>
            <p:txBody>
              <a:bodyPr vert="horz" wrap="square" lIns="0" tIns="26034" rIns="0" bIns="0" rtlCol="0">
                <a:spAutoFit/>
              </a:bodyPr>
              <a:lstStyle/>
              <a:p>
                <a:pPr marL="12700" marR="5080">
                  <a:lnSpc>
                    <a:spcPts val="1000"/>
                  </a:lnSpc>
                  <a:spcBef>
                    <a:spcPts val="204"/>
                  </a:spcBef>
                </a:pPr>
                <a:r>
                  <a:rPr sz="900" i="1" dirty="0">
                    <a:solidFill>
                      <a:srgbClr val="58595B"/>
                    </a:solidFill>
                    <a:latin typeface="Arial"/>
                    <a:cs typeface="Arial"/>
                  </a:rPr>
                  <a:t>Low</a:t>
                </a:r>
                <a:r>
                  <a:rPr sz="900" i="1" spc="-10" dirty="0">
                    <a:solidFill>
                      <a:srgbClr val="58595B"/>
                    </a:solidFill>
                    <a:latin typeface="Arial"/>
                    <a:cs typeface="Arial"/>
                  </a:rPr>
                  <a:t> </a:t>
                </a:r>
                <a:r>
                  <a:rPr sz="900" i="1" dirty="0">
                    <a:solidFill>
                      <a:srgbClr val="58595B"/>
                    </a:solidFill>
                    <a:latin typeface="Arial"/>
                    <a:cs typeface="Arial"/>
                  </a:rPr>
                  <a:t>dose</a:t>
                </a:r>
                <a:r>
                  <a:rPr sz="900" i="1" spc="-10" dirty="0">
                    <a:solidFill>
                      <a:srgbClr val="58595B"/>
                    </a:solidFill>
                    <a:latin typeface="Arial"/>
                    <a:cs typeface="Arial"/>
                  </a:rPr>
                  <a:t> </a:t>
                </a:r>
                <a:r>
                  <a:rPr sz="900" i="1" dirty="0">
                    <a:solidFill>
                      <a:srgbClr val="58595B"/>
                    </a:solidFill>
                    <a:latin typeface="Arial"/>
                    <a:cs typeface="Arial"/>
                  </a:rPr>
                  <a:t>ICS</a:t>
                </a:r>
                <a:r>
                  <a:rPr sz="900" i="1" spc="-5" dirty="0">
                    <a:solidFill>
                      <a:srgbClr val="58595B"/>
                    </a:solidFill>
                    <a:latin typeface="Arial"/>
                    <a:cs typeface="Arial"/>
                  </a:rPr>
                  <a:t> </a:t>
                </a:r>
                <a:r>
                  <a:rPr sz="900" i="1" spc="-10" dirty="0">
                    <a:solidFill>
                      <a:srgbClr val="58595B"/>
                    </a:solidFill>
                    <a:latin typeface="Arial"/>
                    <a:cs typeface="Arial"/>
                  </a:rPr>
                  <a:t>whenever </a:t>
                </a:r>
                <a:r>
                  <a:rPr sz="900" i="1" dirty="0">
                    <a:solidFill>
                      <a:srgbClr val="58595B"/>
                    </a:solidFill>
                    <a:latin typeface="Arial"/>
                    <a:cs typeface="Arial"/>
                  </a:rPr>
                  <a:t>SABA</a:t>
                </a:r>
                <a:r>
                  <a:rPr sz="900" i="1" spc="-45" dirty="0">
                    <a:solidFill>
                      <a:srgbClr val="58595B"/>
                    </a:solidFill>
                    <a:latin typeface="Arial"/>
                    <a:cs typeface="Arial"/>
                  </a:rPr>
                  <a:t> </a:t>
                </a:r>
                <a:r>
                  <a:rPr sz="900" i="1" dirty="0">
                    <a:solidFill>
                      <a:srgbClr val="58595B"/>
                    </a:solidFill>
                    <a:latin typeface="Arial"/>
                    <a:cs typeface="Arial"/>
                  </a:rPr>
                  <a:t>taken,</a:t>
                </a:r>
                <a:r>
                  <a:rPr sz="900" i="1" spc="-5" dirty="0">
                    <a:solidFill>
                      <a:srgbClr val="58595B"/>
                    </a:solidFill>
                    <a:latin typeface="Arial"/>
                    <a:cs typeface="Arial"/>
                  </a:rPr>
                  <a:t> </a:t>
                </a:r>
                <a:r>
                  <a:rPr sz="900" i="1" dirty="0">
                    <a:solidFill>
                      <a:srgbClr val="58595B"/>
                    </a:solidFill>
                    <a:latin typeface="Arial"/>
                    <a:cs typeface="Arial"/>
                  </a:rPr>
                  <a:t>or</a:t>
                </a:r>
                <a:r>
                  <a:rPr sz="900" i="1" spc="-5" dirty="0">
                    <a:solidFill>
                      <a:srgbClr val="58595B"/>
                    </a:solidFill>
                    <a:latin typeface="Arial"/>
                    <a:cs typeface="Arial"/>
                  </a:rPr>
                  <a:t> </a:t>
                </a:r>
                <a:r>
                  <a:rPr sz="900" i="1" dirty="0">
                    <a:solidFill>
                      <a:srgbClr val="58595B"/>
                    </a:solidFill>
                    <a:latin typeface="Arial"/>
                    <a:cs typeface="Arial"/>
                  </a:rPr>
                  <a:t>daily</a:t>
                </a:r>
                <a:r>
                  <a:rPr sz="900" i="1" spc="-5" dirty="0">
                    <a:solidFill>
                      <a:srgbClr val="58595B"/>
                    </a:solidFill>
                    <a:latin typeface="Arial"/>
                    <a:cs typeface="Arial"/>
                  </a:rPr>
                  <a:t> </a:t>
                </a:r>
                <a:r>
                  <a:rPr sz="900" i="1" spc="-20" dirty="0">
                    <a:solidFill>
                      <a:srgbClr val="58595B"/>
                    </a:solidFill>
                    <a:latin typeface="Arial"/>
                    <a:cs typeface="Arial"/>
                  </a:rPr>
                  <a:t>LTRA, </a:t>
                </a:r>
                <a:r>
                  <a:rPr sz="900" i="1" dirty="0">
                    <a:solidFill>
                      <a:srgbClr val="58595B"/>
                    </a:solidFill>
                    <a:latin typeface="Arial"/>
                    <a:cs typeface="Arial"/>
                  </a:rPr>
                  <a:t>or</a:t>
                </a:r>
                <a:r>
                  <a:rPr sz="900" i="1" spc="-10" dirty="0">
                    <a:solidFill>
                      <a:srgbClr val="58595B"/>
                    </a:solidFill>
                    <a:latin typeface="Arial"/>
                    <a:cs typeface="Arial"/>
                  </a:rPr>
                  <a:t> </a:t>
                </a:r>
                <a:r>
                  <a:rPr sz="900" i="1" dirty="0">
                    <a:solidFill>
                      <a:srgbClr val="58595B"/>
                    </a:solidFill>
                    <a:latin typeface="Arial"/>
                    <a:cs typeface="Arial"/>
                  </a:rPr>
                  <a:t>add</a:t>
                </a:r>
                <a:r>
                  <a:rPr sz="900" i="1" spc="-10" dirty="0">
                    <a:solidFill>
                      <a:srgbClr val="58595B"/>
                    </a:solidFill>
                    <a:latin typeface="Arial"/>
                    <a:cs typeface="Arial"/>
                  </a:rPr>
                  <a:t> </a:t>
                </a:r>
                <a:r>
                  <a:rPr sz="900" i="1" dirty="0">
                    <a:solidFill>
                      <a:srgbClr val="58595B"/>
                    </a:solidFill>
                    <a:latin typeface="Arial"/>
                    <a:cs typeface="Arial"/>
                  </a:rPr>
                  <a:t>HDM</a:t>
                </a:r>
                <a:r>
                  <a:rPr sz="900" i="1" spc="-5" dirty="0">
                    <a:solidFill>
                      <a:srgbClr val="58595B"/>
                    </a:solidFill>
                    <a:latin typeface="Arial"/>
                    <a:cs typeface="Arial"/>
                  </a:rPr>
                  <a:t> </a:t>
                </a:r>
                <a:r>
                  <a:rPr sz="900" i="1" spc="-20" dirty="0">
                    <a:solidFill>
                      <a:srgbClr val="58595B"/>
                    </a:solidFill>
                    <a:latin typeface="Arial"/>
                    <a:cs typeface="Arial"/>
                  </a:rPr>
                  <a:t>SLIT</a:t>
                </a:r>
                <a:endParaRPr sz="900" dirty="0">
                  <a:latin typeface="Arial"/>
                  <a:cs typeface="Arial"/>
                </a:endParaRPr>
              </a:p>
            </p:txBody>
          </p:sp>
          <p:sp>
            <p:nvSpPr>
              <p:cNvPr id="17" name="object 3">
                <a:extLst>
                  <a:ext uri="{FF2B5EF4-FFF2-40B4-BE49-F238E27FC236}">
                    <a16:creationId xmlns="" xmlns:a16="http://schemas.microsoft.com/office/drawing/2014/main" id="{52EF1859-39E6-279A-845C-36B202E428D5}"/>
                  </a:ext>
                </a:extLst>
              </p:cNvPr>
              <p:cNvSpPr txBox="1"/>
              <p:nvPr/>
            </p:nvSpPr>
            <p:spPr>
              <a:xfrm>
                <a:off x="6369446" y="6155398"/>
                <a:ext cx="1107440" cy="417830"/>
              </a:xfrm>
              <a:prstGeom prst="rect">
                <a:avLst/>
              </a:prstGeom>
            </p:spPr>
            <p:txBody>
              <a:bodyPr vert="horz" wrap="square" lIns="0" tIns="26034" rIns="0" bIns="0" rtlCol="0">
                <a:spAutoFit/>
              </a:bodyPr>
              <a:lstStyle/>
              <a:p>
                <a:pPr marL="12700" marR="5080">
                  <a:lnSpc>
                    <a:spcPts val="1000"/>
                  </a:lnSpc>
                  <a:spcBef>
                    <a:spcPts val="204"/>
                  </a:spcBef>
                </a:pPr>
                <a:r>
                  <a:rPr sz="900" i="1" dirty="0">
                    <a:solidFill>
                      <a:srgbClr val="58595B"/>
                    </a:solidFill>
                    <a:latin typeface="Arial"/>
                    <a:cs typeface="Arial"/>
                  </a:rPr>
                  <a:t>Medium</a:t>
                </a:r>
                <a:r>
                  <a:rPr sz="900" i="1" spc="-15" dirty="0">
                    <a:solidFill>
                      <a:srgbClr val="58595B"/>
                    </a:solidFill>
                    <a:latin typeface="Arial"/>
                    <a:cs typeface="Arial"/>
                  </a:rPr>
                  <a:t> </a:t>
                </a:r>
                <a:r>
                  <a:rPr sz="900" i="1" dirty="0">
                    <a:solidFill>
                      <a:srgbClr val="58595B"/>
                    </a:solidFill>
                    <a:latin typeface="Arial"/>
                    <a:cs typeface="Arial"/>
                  </a:rPr>
                  <a:t>dose</a:t>
                </a:r>
                <a:r>
                  <a:rPr sz="900" i="1" spc="-5" dirty="0">
                    <a:solidFill>
                      <a:srgbClr val="58595B"/>
                    </a:solidFill>
                    <a:latin typeface="Arial"/>
                    <a:cs typeface="Arial"/>
                  </a:rPr>
                  <a:t> </a:t>
                </a:r>
                <a:r>
                  <a:rPr sz="900" i="1" dirty="0">
                    <a:solidFill>
                      <a:srgbClr val="58595B"/>
                    </a:solidFill>
                    <a:latin typeface="Arial"/>
                    <a:cs typeface="Arial"/>
                  </a:rPr>
                  <a:t>ICS,</a:t>
                </a:r>
                <a:r>
                  <a:rPr sz="900" i="1" spc="-5" dirty="0">
                    <a:solidFill>
                      <a:srgbClr val="58595B"/>
                    </a:solidFill>
                    <a:latin typeface="Arial"/>
                    <a:cs typeface="Arial"/>
                  </a:rPr>
                  <a:t> </a:t>
                </a:r>
                <a:r>
                  <a:rPr sz="900" i="1" spc="-25" dirty="0">
                    <a:solidFill>
                      <a:srgbClr val="58595B"/>
                    </a:solidFill>
                    <a:latin typeface="Arial"/>
                    <a:cs typeface="Arial"/>
                  </a:rPr>
                  <a:t>or </a:t>
                </a:r>
                <a:r>
                  <a:rPr sz="900" i="1" dirty="0">
                    <a:solidFill>
                      <a:srgbClr val="58595B"/>
                    </a:solidFill>
                    <a:latin typeface="Arial"/>
                    <a:cs typeface="Arial"/>
                  </a:rPr>
                  <a:t>add</a:t>
                </a:r>
                <a:r>
                  <a:rPr sz="900" i="1" spc="-15" dirty="0">
                    <a:solidFill>
                      <a:srgbClr val="58595B"/>
                    </a:solidFill>
                    <a:latin typeface="Arial"/>
                    <a:cs typeface="Arial"/>
                  </a:rPr>
                  <a:t> </a:t>
                </a:r>
                <a:r>
                  <a:rPr sz="900" i="1" spc="-10" dirty="0">
                    <a:solidFill>
                      <a:srgbClr val="58595B"/>
                    </a:solidFill>
                    <a:latin typeface="Arial"/>
                    <a:cs typeface="Arial"/>
                  </a:rPr>
                  <a:t>LTRA, </a:t>
                </a:r>
                <a:r>
                  <a:rPr sz="900" i="1" dirty="0">
                    <a:solidFill>
                      <a:srgbClr val="58595B"/>
                    </a:solidFill>
                    <a:latin typeface="Arial"/>
                    <a:cs typeface="Arial"/>
                  </a:rPr>
                  <a:t>or</a:t>
                </a:r>
                <a:r>
                  <a:rPr sz="900" i="1" spc="-10" dirty="0">
                    <a:solidFill>
                      <a:srgbClr val="58595B"/>
                    </a:solidFill>
                    <a:latin typeface="Arial"/>
                    <a:cs typeface="Arial"/>
                  </a:rPr>
                  <a:t> </a:t>
                </a:r>
                <a:r>
                  <a:rPr sz="900" i="1" spc="-25" dirty="0">
                    <a:solidFill>
                      <a:srgbClr val="58595B"/>
                    </a:solidFill>
                    <a:latin typeface="Arial"/>
                    <a:cs typeface="Arial"/>
                  </a:rPr>
                  <a:t>add </a:t>
                </a:r>
                <a:r>
                  <a:rPr sz="900" i="1" dirty="0">
                    <a:solidFill>
                      <a:srgbClr val="58595B"/>
                    </a:solidFill>
                    <a:latin typeface="Arial"/>
                    <a:cs typeface="Arial"/>
                  </a:rPr>
                  <a:t>HDM</a:t>
                </a:r>
                <a:r>
                  <a:rPr sz="900" i="1" spc="-10" dirty="0">
                    <a:solidFill>
                      <a:srgbClr val="58595B"/>
                    </a:solidFill>
                    <a:latin typeface="Arial"/>
                    <a:cs typeface="Arial"/>
                  </a:rPr>
                  <a:t> </a:t>
                </a:r>
                <a:r>
                  <a:rPr sz="900" i="1" spc="-20" dirty="0">
                    <a:solidFill>
                      <a:srgbClr val="58595B"/>
                    </a:solidFill>
                    <a:latin typeface="Arial"/>
                    <a:cs typeface="Arial"/>
                  </a:rPr>
                  <a:t>SLIT</a:t>
                </a:r>
                <a:endParaRPr sz="900">
                  <a:latin typeface="Arial"/>
                  <a:cs typeface="Arial"/>
                </a:endParaRPr>
              </a:p>
            </p:txBody>
          </p:sp>
          <p:sp>
            <p:nvSpPr>
              <p:cNvPr id="18" name="object 4">
                <a:extLst>
                  <a:ext uri="{FF2B5EF4-FFF2-40B4-BE49-F238E27FC236}">
                    <a16:creationId xmlns="" xmlns:a16="http://schemas.microsoft.com/office/drawing/2014/main" id="{EB906E56-10D4-AB0C-7FD7-789BFF6CEC0B}"/>
                  </a:ext>
                </a:extLst>
              </p:cNvPr>
              <p:cNvSpPr txBox="1"/>
              <p:nvPr/>
            </p:nvSpPr>
            <p:spPr>
              <a:xfrm>
                <a:off x="7940440" y="6155398"/>
                <a:ext cx="1198880" cy="399415"/>
              </a:xfrm>
              <a:prstGeom prst="rect">
                <a:avLst/>
              </a:prstGeom>
            </p:spPr>
            <p:txBody>
              <a:bodyPr vert="horz" wrap="square" lIns="0" tIns="33020" rIns="0" bIns="0" rtlCol="0">
                <a:spAutoFit/>
              </a:bodyPr>
              <a:lstStyle/>
              <a:p>
                <a:pPr marL="12700" marR="5080">
                  <a:lnSpc>
                    <a:spcPts val="930"/>
                  </a:lnSpc>
                  <a:spcBef>
                    <a:spcPts val="260"/>
                  </a:spcBef>
                </a:pPr>
                <a:r>
                  <a:rPr sz="900" i="1" dirty="0">
                    <a:solidFill>
                      <a:srgbClr val="58595B"/>
                    </a:solidFill>
                    <a:latin typeface="Arial"/>
                    <a:cs typeface="Arial"/>
                  </a:rPr>
                  <a:t>Add</a:t>
                </a:r>
                <a:r>
                  <a:rPr sz="900" i="1" spc="-5" dirty="0">
                    <a:solidFill>
                      <a:srgbClr val="58595B"/>
                    </a:solidFill>
                    <a:latin typeface="Arial"/>
                    <a:cs typeface="Arial"/>
                  </a:rPr>
                  <a:t> </a:t>
                </a:r>
                <a:r>
                  <a:rPr sz="900" i="1" dirty="0">
                    <a:solidFill>
                      <a:srgbClr val="58595B"/>
                    </a:solidFill>
                    <a:latin typeface="Arial"/>
                    <a:cs typeface="Arial"/>
                  </a:rPr>
                  <a:t>LAMA</a:t>
                </a:r>
                <a:r>
                  <a:rPr sz="900" i="1" spc="-35" dirty="0">
                    <a:solidFill>
                      <a:srgbClr val="58595B"/>
                    </a:solidFill>
                    <a:latin typeface="Arial"/>
                    <a:cs typeface="Arial"/>
                  </a:rPr>
                  <a:t> </a:t>
                </a:r>
                <a:r>
                  <a:rPr sz="900" i="1" dirty="0">
                    <a:solidFill>
                      <a:srgbClr val="58595B"/>
                    </a:solidFill>
                    <a:latin typeface="Arial"/>
                    <a:cs typeface="Arial"/>
                  </a:rPr>
                  <a:t>or</a:t>
                </a:r>
                <a:r>
                  <a:rPr sz="900" i="1" spc="-5" dirty="0">
                    <a:solidFill>
                      <a:srgbClr val="58595B"/>
                    </a:solidFill>
                    <a:latin typeface="Arial"/>
                    <a:cs typeface="Arial"/>
                  </a:rPr>
                  <a:t> </a:t>
                </a:r>
                <a:r>
                  <a:rPr sz="900" i="1" spc="-20" dirty="0">
                    <a:solidFill>
                      <a:srgbClr val="58595B"/>
                    </a:solidFill>
                    <a:latin typeface="Arial"/>
                    <a:cs typeface="Arial"/>
                  </a:rPr>
                  <a:t>LTRA</a:t>
                </a:r>
                <a:r>
                  <a:rPr sz="900" i="1" spc="-35" dirty="0">
                    <a:solidFill>
                      <a:srgbClr val="58595B"/>
                    </a:solidFill>
                    <a:latin typeface="Arial"/>
                    <a:cs typeface="Arial"/>
                  </a:rPr>
                  <a:t> </a:t>
                </a:r>
                <a:r>
                  <a:rPr sz="900" i="1" spc="-25" dirty="0">
                    <a:solidFill>
                      <a:srgbClr val="58595B"/>
                    </a:solidFill>
                    <a:latin typeface="Arial"/>
                    <a:cs typeface="Arial"/>
                  </a:rPr>
                  <a:t>or </a:t>
                </a:r>
                <a:r>
                  <a:rPr sz="900" i="1" dirty="0">
                    <a:solidFill>
                      <a:srgbClr val="58595B"/>
                    </a:solidFill>
                    <a:latin typeface="Arial"/>
                    <a:cs typeface="Arial"/>
                  </a:rPr>
                  <a:t>HDM</a:t>
                </a:r>
                <a:r>
                  <a:rPr sz="900" i="1" spc="-15" dirty="0">
                    <a:solidFill>
                      <a:srgbClr val="58595B"/>
                    </a:solidFill>
                    <a:latin typeface="Arial"/>
                    <a:cs typeface="Arial"/>
                  </a:rPr>
                  <a:t> </a:t>
                </a:r>
                <a:r>
                  <a:rPr sz="900" i="1" spc="-10" dirty="0">
                    <a:solidFill>
                      <a:srgbClr val="58595B"/>
                    </a:solidFill>
                    <a:latin typeface="Arial"/>
                    <a:cs typeface="Arial"/>
                  </a:rPr>
                  <a:t>SLIT, </a:t>
                </a:r>
                <a:r>
                  <a:rPr sz="900" i="1" dirty="0">
                    <a:solidFill>
                      <a:srgbClr val="58595B"/>
                    </a:solidFill>
                    <a:latin typeface="Arial"/>
                    <a:cs typeface="Arial"/>
                  </a:rPr>
                  <a:t>or</a:t>
                </a:r>
                <a:r>
                  <a:rPr sz="900" i="1" spc="-15" dirty="0">
                    <a:solidFill>
                      <a:srgbClr val="58595B"/>
                    </a:solidFill>
                    <a:latin typeface="Arial"/>
                    <a:cs typeface="Arial"/>
                  </a:rPr>
                  <a:t> </a:t>
                </a:r>
                <a:r>
                  <a:rPr sz="900" i="1" dirty="0">
                    <a:solidFill>
                      <a:srgbClr val="58595B"/>
                    </a:solidFill>
                    <a:latin typeface="Arial"/>
                    <a:cs typeface="Arial"/>
                  </a:rPr>
                  <a:t>switch</a:t>
                </a:r>
                <a:r>
                  <a:rPr sz="900" i="1" spc="-10" dirty="0">
                    <a:solidFill>
                      <a:srgbClr val="58595B"/>
                    </a:solidFill>
                    <a:latin typeface="Arial"/>
                    <a:cs typeface="Arial"/>
                  </a:rPr>
                  <a:t> </a:t>
                </a:r>
                <a:r>
                  <a:rPr sz="900" i="1" spc="-25" dirty="0">
                    <a:solidFill>
                      <a:srgbClr val="58595B"/>
                    </a:solidFill>
                    <a:latin typeface="Arial"/>
                    <a:cs typeface="Arial"/>
                  </a:rPr>
                  <a:t>to </a:t>
                </a:r>
                <a:r>
                  <a:rPr sz="900" i="1" dirty="0">
                    <a:solidFill>
                      <a:srgbClr val="58595B"/>
                    </a:solidFill>
                    <a:latin typeface="Arial"/>
                    <a:cs typeface="Arial"/>
                  </a:rPr>
                  <a:t>high</a:t>
                </a:r>
                <a:r>
                  <a:rPr sz="900" i="1" spc="-15" dirty="0">
                    <a:solidFill>
                      <a:srgbClr val="58595B"/>
                    </a:solidFill>
                    <a:latin typeface="Arial"/>
                    <a:cs typeface="Arial"/>
                  </a:rPr>
                  <a:t> </a:t>
                </a:r>
                <a:r>
                  <a:rPr sz="900" i="1" dirty="0">
                    <a:solidFill>
                      <a:srgbClr val="58595B"/>
                    </a:solidFill>
                    <a:latin typeface="Arial"/>
                    <a:cs typeface="Arial"/>
                  </a:rPr>
                  <a:t>dose</a:t>
                </a:r>
                <a:r>
                  <a:rPr sz="900" i="1" spc="-15" dirty="0">
                    <a:solidFill>
                      <a:srgbClr val="58595B"/>
                    </a:solidFill>
                    <a:latin typeface="Arial"/>
                    <a:cs typeface="Arial"/>
                  </a:rPr>
                  <a:t> </a:t>
                </a:r>
                <a:r>
                  <a:rPr sz="900" i="1" spc="-25" dirty="0">
                    <a:solidFill>
                      <a:srgbClr val="58595B"/>
                    </a:solidFill>
                    <a:latin typeface="Arial"/>
                    <a:cs typeface="Arial"/>
                  </a:rPr>
                  <a:t>ICS</a:t>
                </a:r>
                <a:endParaRPr sz="900">
                  <a:latin typeface="Arial"/>
                  <a:cs typeface="Arial"/>
                </a:endParaRPr>
              </a:p>
            </p:txBody>
          </p:sp>
          <p:sp>
            <p:nvSpPr>
              <p:cNvPr id="19" name="object 5">
                <a:extLst>
                  <a:ext uri="{FF2B5EF4-FFF2-40B4-BE49-F238E27FC236}">
                    <a16:creationId xmlns="" xmlns:a16="http://schemas.microsoft.com/office/drawing/2014/main" id="{D27E911C-000B-DAB6-3031-9F129D35AEFA}"/>
                  </a:ext>
                </a:extLst>
              </p:cNvPr>
              <p:cNvSpPr txBox="1"/>
              <p:nvPr/>
            </p:nvSpPr>
            <p:spPr>
              <a:xfrm>
                <a:off x="9511434" y="6090462"/>
                <a:ext cx="1510665" cy="544830"/>
              </a:xfrm>
              <a:prstGeom prst="rect">
                <a:avLst/>
              </a:prstGeom>
            </p:spPr>
            <p:txBody>
              <a:bodyPr vert="horz" wrap="square" lIns="0" tIns="26034" rIns="0" bIns="0" rtlCol="0">
                <a:spAutoFit/>
              </a:bodyPr>
              <a:lstStyle/>
              <a:p>
                <a:pPr marL="12700" marR="5080">
                  <a:lnSpc>
                    <a:spcPts val="1000"/>
                  </a:lnSpc>
                  <a:spcBef>
                    <a:spcPts val="204"/>
                  </a:spcBef>
                </a:pPr>
                <a:r>
                  <a:rPr sz="900" i="1" dirty="0">
                    <a:solidFill>
                      <a:srgbClr val="58595B"/>
                    </a:solidFill>
                    <a:latin typeface="Arial"/>
                    <a:cs typeface="Arial"/>
                  </a:rPr>
                  <a:t>Add</a:t>
                </a:r>
                <a:r>
                  <a:rPr sz="900" i="1" spc="-20" dirty="0">
                    <a:solidFill>
                      <a:srgbClr val="58595B"/>
                    </a:solidFill>
                    <a:latin typeface="Arial"/>
                    <a:cs typeface="Arial"/>
                  </a:rPr>
                  <a:t> </a:t>
                </a:r>
                <a:r>
                  <a:rPr sz="900" i="1" dirty="0">
                    <a:solidFill>
                      <a:srgbClr val="58595B"/>
                    </a:solidFill>
                    <a:latin typeface="Arial"/>
                    <a:cs typeface="Arial"/>
                  </a:rPr>
                  <a:t>azithromycin</a:t>
                </a:r>
                <a:r>
                  <a:rPr sz="900" i="1" spc="-20" dirty="0">
                    <a:solidFill>
                      <a:srgbClr val="58595B"/>
                    </a:solidFill>
                    <a:latin typeface="Arial"/>
                    <a:cs typeface="Arial"/>
                  </a:rPr>
                  <a:t> </a:t>
                </a:r>
                <a:r>
                  <a:rPr sz="900" i="1" dirty="0">
                    <a:solidFill>
                      <a:srgbClr val="58595B"/>
                    </a:solidFill>
                    <a:latin typeface="Arial"/>
                    <a:cs typeface="Arial"/>
                  </a:rPr>
                  <a:t>(adults)</a:t>
                </a:r>
                <a:r>
                  <a:rPr sz="900" i="1" spc="-15" dirty="0">
                    <a:solidFill>
                      <a:srgbClr val="58595B"/>
                    </a:solidFill>
                    <a:latin typeface="Arial"/>
                    <a:cs typeface="Arial"/>
                  </a:rPr>
                  <a:t> </a:t>
                </a:r>
                <a:r>
                  <a:rPr sz="900" i="1" spc="-25" dirty="0">
                    <a:solidFill>
                      <a:srgbClr val="58595B"/>
                    </a:solidFill>
                    <a:latin typeface="Arial"/>
                    <a:cs typeface="Arial"/>
                  </a:rPr>
                  <a:t>or </a:t>
                </a:r>
                <a:r>
                  <a:rPr sz="900" i="1" spc="-20" dirty="0">
                    <a:solidFill>
                      <a:srgbClr val="58595B"/>
                    </a:solidFill>
                    <a:latin typeface="Arial"/>
                    <a:cs typeface="Arial"/>
                  </a:rPr>
                  <a:t>LTRA.</a:t>
                </a:r>
                <a:r>
                  <a:rPr sz="900" i="1" spc="-35" dirty="0">
                    <a:solidFill>
                      <a:srgbClr val="58595B"/>
                    </a:solidFill>
                    <a:latin typeface="Arial"/>
                    <a:cs typeface="Arial"/>
                  </a:rPr>
                  <a:t> </a:t>
                </a:r>
                <a:r>
                  <a:rPr sz="900" i="1" dirty="0">
                    <a:solidFill>
                      <a:srgbClr val="58595B"/>
                    </a:solidFill>
                    <a:latin typeface="Arial"/>
                    <a:cs typeface="Arial"/>
                  </a:rPr>
                  <a:t>As</a:t>
                </a:r>
                <a:r>
                  <a:rPr sz="900" i="1" spc="5" dirty="0">
                    <a:solidFill>
                      <a:srgbClr val="58595B"/>
                    </a:solidFill>
                    <a:latin typeface="Arial"/>
                    <a:cs typeface="Arial"/>
                  </a:rPr>
                  <a:t> </a:t>
                </a:r>
                <a:r>
                  <a:rPr sz="900" i="1" dirty="0">
                    <a:solidFill>
                      <a:srgbClr val="58595B"/>
                    </a:solidFill>
                    <a:latin typeface="Arial"/>
                    <a:cs typeface="Arial"/>
                  </a:rPr>
                  <a:t>last</a:t>
                </a:r>
                <a:r>
                  <a:rPr sz="900" i="1" spc="5" dirty="0">
                    <a:solidFill>
                      <a:srgbClr val="58595B"/>
                    </a:solidFill>
                    <a:latin typeface="Arial"/>
                    <a:cs typeface="Arial"/>
                  </a:rPr>
                  <a:t> </a:t>
                </a:r>
                <a:r>
                  <a:rPr sz="900" i="1" dirty="0">
                    <a:solidFill>
                      <a:srgbClr val="58595B"/>
                    </a:solidFill>
                    <a:latin typeface="Arial"/>
                    <a:cs typeface="Arial"/>
                  </a:rPr>
                  <a:t>resort</a:t>
                </a:r>
                <a:r>
                  <a:rPr sz="900" i="1" spc="5" dirty="0">
                    <a:solidFill>
                      <a:srgbClr val="58595B"/>
                    </a:solidFill>
                    <a:latin typeface="Arial"/>
                    <a:cs typeface="Arial"/>
                  </a:rPr>
                  <a:t> </a:t>
                </a:r>
                <a:r>
                  <a:rPr sz="900" i="1" spc="-10" dirty="0">
                    <a:solidFill>
                      <a:srgbClr val="58595B"/>
                    </a:solidFill>
                    <a:latin typeface="Arial"/>
                    <a:cs typeface="Arial"/>
                  </a:rPr>
                  <a:t>consider </a:t>
                </a:r>
                <a:r>
                  <a:rPr sz="900" i="1" dirty="0">
                    <a:solidFill>
                      <a:srgbClr val="58595B"/>
                    </a:solidFill>
                    <a:latin typeface="Arial"/>
                    <a:cs typeface="Arial"/>
                  </a:rPr>
                  <a:t>adding</a:t>
                </a:r>
                <a:r>
                  <a:rPr sz="900" i="1" spc="-15" dirty="0">
                    <a:solidFill>
                      <a:srgbClr val="58595B"/>
                    </a:solidFill>
                    <a:latin typeface="Arial"/>
                    <a:cs typeface="Arial"/>
                  </a:rPr>
                  <a:t> </a:t>
                </a:r>
                <a:r>
                  <a:rPr sz="900" i="1" dirty="0">
                    <a:solidFill>
                      <a:srgbClr val="58595B"/>
                    </a:solidFill>
                    <a:latin typeface="Arial"/>
                    <a:cs typeface="Arial"/>
                  </a:rPr>
                  <a:t>low</a:t>
                </a:r>
                <a:r>
                  <a:rPr sz="900" i="1" spc="-10" dirty="0">
                    <a:solidFill>
                      <a:srgbClr val="58595B"/>
                    </a:solidFill>
                    <a:latin typeface="Arial"/>
                    <a:cs typeface="Arial"/>
                  </a:rPr>
                  <a:t> </a:t>
                </a:r>
                <a:r>
                  <a:rPr sz="900" i="1" dirty="0">
                    <a:solidFill>
                      <a:srgbClr val="58595B"/>
                    </a:solidFill>
                    <a:latin typeface="Arial"/>
                    <a:cs typeface="Arial"/>
                  </a:rPr>
                  <a:t>dose</a:t>
                </a:r>
                <a:r>
                  <a:rPr sz="900" i="1" spc="-15" dirty="0">
                    <a:solidFill>
                      <a:srgbClr val="58595B"/>
                    </a:solidFill>
                    <a:latin typeface="Arial"/>
                    <a:cs typeface="Arial"/>
                  </a:rPr>
                  <a:t> </a:t>
                </a:r>
                <a:r>
                  <a:rPr sz="900" i="1" dirty="0">
                    <a:solidFill>
                      <a:srgbClr val="58595B"/>
                    </a:solidFill>
                    <a:latin typeface="Arial"/>
                    <a:cs typeface="Arial"/>
                  </a:rPr>
                  <a:t>OCS</a:t>
                </a:r>
                <a:r>
                  <a:rPr sz="900" i="1" spc="-10" dirty="0">
                    <a:solidFill>
                      <a:srgbClr val="58595B"/>
                    </a:solidFill>
                    <a:latin typeface="Arial"/>
                    <a:cs typeface="Arial"/>
                  </a:rPr>
                  <a:t> </a:t>
                </a:r>
                <a:r>
                  <a:rPr sz="900" i="1" spc="-25" dirty="0">
                    <a:solidFill>
                      <a:srgbClr val="58595B"/>
                    </a:solidFill>
                    <a:latin typeface="Arial"/>
                    <a:cs typeface="Arial"/>
                  </a:rPr>
                  <a:t>but </a:t>
                </a:r>
                <a:r>
                  <a:rPr sz="900" i="1" dirty="0">
                    <a:solidFill>
                      <a:srgbClr val="58595B"/>
                    </a:solidFill>
                    <a:latin typeface="Arial"/>
                    <a:cs typeface="Arial"/>
                  </a:rPr>
                  <a:t>consider side-</a:t>
                </a:r>
                <a:r>
                  <a:rPr sz="900" i="1" spc="-10" dirty="0">
                    <a:solidFill>
                      <a:srgbClr val="58595B"/>
                    </a:solidFill>
                    <a:latin typeface="Arial"/>
                    <a:cs typeface="Arial"/>
                  </a:rPr>
                  <a:t>effects</a:t>
                </a:r>
                <a:endParaRPr sz="900">
                  <a:latin typeface="Arial"/>
                  <a:cs typeface="Arial"/>
                </a:endParaRPr>
              </a:p>
            </p:txBody>
          </p:sp>
          <p:sp>
            <p:nvSpPr>
              <p:cNvPr id="20" name="object 6">
                <a:extLst>
                  <a:ext uri="{FF2B5EF4-FFF2-40B4-BE49-F238E27FC236}">
                    <a16:creationId xmlns="" xmlns:a16="http://schemas.microsoft.com/office/drawing/2014/main" id="{3C6F4320-334D-EDB8-C7F1-5C6F4EB46676}"/>
                  </a:ext>
                </a:extLst>
              </p:cNvPr>
              <p:cNvSpPr txBox="1"/>
              <p:nvPr/>
            </p:nvSpPr>
            <p:spPr>
              <a:xfrm>
                <a:off x="5405532" y="5671653"/>
                <a:ext cx="3413125" cy="208915"/>
              </a:xfrm>
              <a:prstGeom prst="rect">
                <a:avLst/>
              </a:prstGeom>
            </p:spPr>
            <p:txBody>
              <a:bodyPr vert="horz" wrap="square" lIns="0" tIns="12700" rIns="0" bIns="0" rtlCol="0">
                <a:spAutoFit/>
              </a:bodyPr>
              <a:lstStyle/>
              <a:p>
                <a:pPr marL="38100">
                  <a:lnSpc>
                    <a:spcPct val="100000"/>
                  </a:lnSpc>
                  <a:spcBef>
                    <a:spcPts val="100"/>
                  </a:spcBef>
                </a:pPr>
                <a:r>
                  <a:rPr sz="1200" spc="-10" dirty="0">
                    <a:solidFill>
                      <a:srgbClr val="414042"/>
                    </a:solidFill>
                    <a:latin typeface="Arial"/>
                    <a:cs typeface="Arial"/>
                  </a:rPr>
                  <a:t>RELIEVER:</a:t>
                </a:r>
                <a:r>
                  <a:rPr sz="1200" spc="-45" dirty="0">
                    <a:solidFill>
                      <a:srgbClr val="414042"/>
                    </a:solidFill>
                    <a:latin typeface="Arial"/>
                    <a:cs typeface="Arial"/>
                  </a:rPr>
                  <a:t> </a:t>
                </a:r>
                <a:r>
                  <a:rPr sz="1200" dirty="0">
                    <a:solidFill>
                      <a:srgbClr val="414042"/>
                    </a:solidFill>
                    <a:latin typeface="Arial"/>
                    <a:cs typeface="Arial"/>
                  </a:rPr>
                  <a:t>As-needed</a:t>
                </a:r>
                <a:r>
                  <a:rPr sz="1200" spc="35" dirty="0">
                    <a:solidFill>
                      <a:srgbClr val="414042"/>
                    </a:solidFill>
                    <a:latin typeface="Arial"/>
                    <a:cs typeface="Arial"/>
                  </a:rPr>
                  <a:t> </a:t>
                </a:r>
                <a:r>
                  <a:rPr sz="1200" dirty="0">
                    <a:solidFill>
                      <a:srgbClr val="414042"/>
                    </a:solidFill>
                    <a:latin typeface="Arial"/>
                    <a:cs typeface="Arial"/>
                  </a:rPr>
                  <a:t>short-acting</a:t>
                </a:r>
                <a:r>
                  <a:rPr sz="1200" spc="35" dirty="0">
                    <a:solidFill>
                      <a:srgbClr val="414042"/>
                    </a:solidFill>
                    <a:latin typeface="Arial"/>
                    <a:cs typeface="Arial"/>
                  </a:rPr>
                  <a:t> </a:t>
                </a:r>
                <a:r>
                  <a:rPr sz="1200" spc="-10" dirty="0">
                    <a:solidFill>
                      <a:srgbClr val="414042"/>
                    </a:solidFill>
                    <a:latin typeface="Arial"/>
                    <a:cs typeface="Arial"/>
                  </a:rPr>
                  <a:t>beta</a:t>
                </a:r>
                <a:r>
                  <a:rPr sz="1050" spc="-15" baseline="-11904" dirty="0">
                    <a:solidFill>
                      <a:srgbClr val="414042"/>
                    </a:solidFill>
                    <a:latin typeface="Arial"/>
                    <a:cs typeface="Arial"/>
                  </a:rPr>
                  <a:t>2</a:t>
                </a:r>
                <a:r>
                  <a:rPr sz="1200" spc="-10" dirty="0">
                    <a:solidFill>
                      <a:srgbClr val="414042"/>
                    </a:solidFill>
                    <a:latin typeface="Arial"/>
                    <a:cs typeface="Arial"/>
                  </a:rPr>
                  <a:t>-agonist</a:t>
                </a:r>
                <a:endParaRPr sz="1200" dirty="0">
                  <a:latin typeface="Arial"/>
                  <a:cs typeface="Arial"/>
                </a:endParaRPr>
              </a:p>
            </p:txBody>
          </p:sp>
          <p:sp>
            <p:nvSpPr>
              <p:cNvPr id="21" name="object 7">
                <a:extLst>
                  <a:ext uri="{FF2B5EF4-FFF2-40B4-BE49-F238E27FC236}">
                    <a16:creationId xmlns="" xmlns:a16="http://schemas.microsoft.com/office/drawing/2014/main" id="{E00E747E-1E71-CB53-D16A-F4C894445F3E}"/>
                  </a:ext>
                </a:extLst>
              </p:cNvPr>
              <p:cNvSpPr txBox="1"/>
              <p:nvPr/>
            </p:nvSpPr>
            <p:spPr>
              <a:xfrm>
                <a:off x="3208397" y="5104940"/>
                <a:ext cx="1200150" cy="500380"/>
              </a:xfrm>
              <a:prstGeom prst="rect">
                <a:avLst/>
              </a:prstGeom>
            </p:spPr>
            <p:txBody>
              <a:bodyPr vert="horz" wrap="square" lIns="0" tIns="12700" rIns="0" bIns="0" rtlCol="0">
                <a:spAutoFit/>
              </a:bodyPr>
              <a:lstStyle/>
              <a:p>
                <a:pPr marL="12700">
                  <a:lnSpc>
                    <a:spcPts val="1425"/>
                  </a:lnSpc>
                  <a:spcBef>
                    <a:spcPts val="10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1</a:t>
                </a:r>
                <a:endParaRPr sz="1200">
                  <a:latin typeface="Arial Black"/>
                  <a:cs typeface="Arial Black"/>
                </a:endParaRPr>
              </a:p>
              <a:p>
                <a:pPr marL="12700" marR="5080">
                  <a:lnSpc>
                    <a:spcPts val="1070"/>
                  </a:lnSpc>
                  <a:spcBef>
                    <a:spcPts val="175"/>
                  </a:spcBef>
                </a:pPr>
                <a:r>
                  <a:rPr sz="1050" spc="-20" dirty="0">
                    <a:solidFill>
                      <a:srgbClr val="414042"/>
                    </a:solidFill>
                    <a:latin typeface="Arial"/>
                    <a:cs typeface="Arial"/>
                  </a:rPr>
                  <a:t>Take</a:t>
                </a:r>
                <a:r>
                  <a:rPr sz="1050" spc="-5" dirty="0">
                    <a:solidFill>
                      <a:srgbClr val="414042"/>
                    </a:solidFill>
                    <a:latin typeface="Arial"/>
                    <a:cs typeface="Arial"/>
                  </a:rPr>
                  <a:t> </a:t>
                </a:r>
                <a:r>
                  <a:rPr sz="1050" dirty="0">
                    <a:solidFill>
                      <a:srgbClr val="414042"/>
                    </a:solidFill>
                    <a:latin typeface="Arial"/>
                    <a:cs typeface="Arial"/>
                  </a:rPr>
                  <a:t>ICS </a:t>
                </a:r>
                <a:r>
                  <a:rPr sz="1050" spc="-10" dirty="0">
                    <a:solidFill>
                      <a:srgbClr val="414042"/>
                    </a:solidFill>
                    <a:latin typeface="Arial"/>
                    <a:cs typeface="Arial"/>
                  </a:rPr>
                  <a:t>whenever </a:t>
                </a:r>
                <a:r>
                  <a:rPr sz="1050" dirty="0">
                    <a:solidFill>
                      <a:srgbClr val="414042"/>
                    </a:solidFill>
                    <a:latin typeface="Arial"/>
                    <a:cs typeface="Arial"/>
                  </a:rPr>
                  <a:t>SABA</a:t>
                </a:r>
                <a:r>
                  <a:rPr sz="1050" spc="-30" dirty="0">
                    <a:solidFill>
                      <a:srgbClr val="414042"/>
                    </a:solidFill>
                    <a:latin typeface="Arial"/>
                    <a:cs typeface="Arial"/>
                  </a:rPr>
                  <a:t> </a:t>
                </a:r>
                <a:r>
                  <a:rPr sz="1050" spc="-10" dirty="0">
                    <a:solidFill>
                      <a:srgbClr val="414042"/>
                    </a:solidFill>
                    <a:latin typeface="Arial"/>
                    <a:cs typeface="Arial"/>
                  </a:rPr>
                  <a:t>taken</a:t>
                </a:r>
                <a:endParaRPr sz="1050">
                  <a:latin typeface="Arial"/>
                  <a:cs typeface="Arial"/>
                </a:endParaRPr>
              </a:p>
            </p:txBody>
          </p:sp>
          <p:sp>
            <p:nvSpPr>
              <p:cNvPr id="22" name="object 8">
                <a:extLst>
                  <a:ext uri="{FF2B5EF4-FFF2-40B4-BE49-F238E27FC236}">
                    <a16:creationId xmlns="" xmlns:a16="http://schemas.microsoft.com/office/drawing/2014/main" id="{A1BED2E4-46CD-285C-9CA0-372B9B8D5263}"/>
                  </a:ext>
                </a:extLst>
              </p:cNvPr>
              <p:cNvSpPr txBox="1"/>
              <p:nvPr/>
            </p:nvSpPr>
            <p:spPr>
              <a:xfrm>
                <a:off x="4794436" y="4929632"/>
                <a:ext cx="1064895" cy="5461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2</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Low</a:t>
                </a:r>
                <a:r>
                  <a:rPr sz="1050" spc="5" dirty="0">
                    <a:solidFill>
                      <a:srgbClr val="414042"/>
                    </a:solidFill>
                    <a:latin typeface="Arial"/>
                    <a:cs typeface="Arial"/>
                  </a:rPr>
                  <a:t> </a:t>
                </a:r>
                <a:r>
                  <a:rPr sz="1050" spc="-20" dirty="0">
                    <a:solidFill>
                      <a:srgbClr val="414042"/>
                    </a:solidFill>
                    <a:latin typeface="Arial"/>
                    <a:cs typeface="Arial"/>
                  </a:rPr>
                  <a:t>dose </a:t>
                </a:r>
                <a:r>
                  <a:rPr sz="1050" dirty="0">
                    <a:solidFill>
                      <a:srgbClr val="414042"/>
                    </a:solidFill>
                    <a:latin typeface="Arial"/>
                    <a:cs typeface="Arial"/>
                  </a:rPr>
                  <a:t>maintenance</a:t>
                </a:r>
                <a:r>
                  <a:rPr sz="1050" spc="60" dirty="0">
                    <a:solidFill>
                      <a:srgbClr val="414042"/>
                    </a:solidFill>
                    <a:latin typeface="Arial"/>
                    <a:cs typeface="Arial"/>
                  </a:rPr>
                  <a:t> </a:t>
                </a:r>
                <a:r>
                  <a:rPr sz="1050" spc="-25" dirty="0">
                    <a:solidFill>
                      <a:srgbClr val="414042"/>
                    </a:solidFill>
                    <a:latin typeface="Arial"/>
                    <a:cs typeface="Arial"/>
                  </a:rPr>
                  <a:t>ICS</a:t>
                </a:r>
                <a:endParaRPr sz="1050">
                  <a:latin typeface="Arial"/>
                  <a:cs typeface="Arial"/>
                </a:endParaRPr>
              </a:p>
            </p:txBody>
          </p:sp>
          <p:sp>
            <p:nvSpPr>
              <p:cNvPr id="23" name="object 9">
                <a:extLst>
                  <a:ext uri="{FF2B5EF4-FFF2-40B4-BE49-F238E27FC236}">
                    <a16:creationId xmlns="" xmlns:a16="http://schemas.microsoft.com/office/drawing/2014/main" id="{6AB0FAE8-288A-3272-A625-C5BEF0FFF1F7}"/>
                  </a:ext>
                </a:extLst>
              </p:cNvPr>
              <p:cNvSpPr txBox="1"/>
              <p:nvPr/>
            </p:nvSpPr>
            <p:spPr>
              <a:xfrm>
                <a:off x="6385735" y="4720185"/>
                <a:ext cx="80137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3</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Low</a:t>
                </a:r>
                <a:r>
                  <a:rPr sz="1050" spc="5" dirty="0">
                    <a:solidFill>
                      <a:srgbClr val="414042"/>
                    </a:solidFill>
                    <a:latin typeface="Arial"/>
                    <a:cs typeface="Arial"/>
                  </a:rPr>
                  <a:t> </a:t>
                </a:r>
                <a:r>
                  <a:rPr sz="1050" spc="-20" dirty="0">
                    <a:solidFill>
                      <a:srgbClr val="414042"/>
                    </a:solidFill>
                    <a:latin typeface="Arial"/>
                    <a:cs typeface="Arial"/>
                  </a:rPr>
                  <a:t>dose </a:t>
                </a:r>
                <a:r>
                  <a:rPr sz="1050" spc="-10" dirty="0">
                    <a:solidFill>
                      <a:srgbClr val="414042"/>
                    </a:solidFill>
                    <a:latin typeface="Arial"/>
                    <a:cs typeface="Arial"/>
                  </a:rPr>
                  <a:t>maintenance </a:t>
                </a:r>
                <a:r>
                  <a:rPr sz="1050" dirty="0">
                    <a:solidFill>
                      <a:srgbClr val="414042"/>
                    </a:solidFill>
                    <a:latin typeface="Arial"/>
                    <a:cs typeface="Arial"/>
                  </a:rPr>
                  <a:t>ICS-</a:t>
                </a:r>
                <a:r>
                  <a:rPr sz="1050" spc="-20" dirty="0">
                    <a:solidFill>
                      <a:srgbClr val="414042"/>
                    </a:solidFill>
                    <a:latin typeface="Arial"/>
                    <a:cs typeface="Arial"/>
                  </a:rPr>
                  <a:t>LABA</a:t>
                </a:r>
                <a:endParaRPr sz="1050">
                  <a:latin typeface="Arial"/>
                  <a:cs typeface="Arial"/>
                </a:endParaRPr>
              </a:p>
            </p:txBody>
          </p:sp>
          <p:sp>
            <p:nvSpPr>
              <p:cNvPr id="24" name="object 10">
                <a:extLst>
                  <a:ext uri="{FF2B5EF4-FFF2-40B4-BE49-F238E27FC236}">
                    <a16:creationId xmlns="" xmlns:a16="http://schemas.microsoft.com/office/drawing/2014/main" id="{1D6EEFFB-6AA3-A584-83EC-46BC53F87A6E}"/>
                  </a:ext>
                </a:extLst>
              </p:cNvPr>
              <p:cNvSpPr txBox="1"/>
              <p:nvPr/>
            </p:nvSpPr>
            <p:spPr>
              <a:xfrm>
                <a:off x="7960369" y="4513871"/>
                <a:ext cx="113284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4</a:t>
                </a:r>
                <a:endParaRPr sz="1200">
                  <a:latin typeface="Arial Black"/>
                  <a:cs typeface="Arial Black"/>
                </a:endParaRPr>
              </a:p>
              <a:p>
                <a:pPr marL="12700">
                  <a:lnSpc>
                    <a:spcPts val="1230"/>
                  </a:lnSpc>
                  <a:spcBef>
                    <a:spcPts val="100"/>
                  </a:spcBef>
                </a:pPr>
                <a:r>
                  <a:rPr sz="1050" spc="-10" dirty="0">
                    <a:solidFill>
                      <a:srgbClr val="414042"/>
                    </a:solidFill>
                    <a:latin typeface="Arial"/>
                    <a:cs typeface="Arial"/>
                  </a:rPr>
                  <a:t>Medium/high</a:t>
                </a:r>
                <a:endParaRPr sz="1050">
                  <a:latin typeface="Arial"/>
                  <a:cs typeface="Arial"/>
                </a:endParaRPr>
              </a:p>
              <a:p>
                <a:pPr marL="12700" marR="5080">
                  <a:lnSpc>
                    <a:spcPts val="1200"/>
                  </a:lnSpc>
                  <a:spcBef>
                    <a:spcPts val="60"/>
                  </a:spcBef>
                </a:pPr>
                <a:r>
                  <a:rPr sz="1050" dirty="0">
                    <a:solidFill>
                      <a:srgbClr val="414042"/>
                    </a:solidFill>
                    <a:latin typeface="Arial"/>
                    <a:cs typeface="Arial"/>
                  </a:rPr>
                  <a:t>dose</a:t>
                </a:r>
                <a:r>
                  <a:rPr sz="1050" spc="5" dirty="0">
                    <a:solidFill>
                      <a:srgbClr val="414042"/>
                    </a:solidFill>
                    <a:latin typeface="Arial"/>
                    <a:cs typeface="Arial"/>
                  </a:rPr>
                  <a:t> </a:t>
                </a:r>
                <a:r>
                  <a:rPr sz="1050" spc="-10" dirty="0">
                    <a:solidFill>
                      <a:srgbClr val="414042"/>
                    </a:solidFill>
                    <a:latin typeface="Arial"/>
                    <a:cs typeface="Arial"/>
                  </a:rPr>
                  <a:t>maintenance </a:t>
                </a:r>
                <a:r>
                  <a:rPr sz="1050" dirty="0">
                    <a:solidFill>
                      <a:srgbClr val="414042"/>
                    </a:solidFill>
                    <a:latin typeface="Arial"/>
                    <a:cs typeface="Arial"/>
                  </a:rPr>
                  <a:t>ICS-</a:t>
                </a:r>
                <a:r>
                  <a:rPr sz="1050" spc="-20" dirty="0">
                    <a:solidFill>
                      <a:srgbClr val="414042"/>
                    </a:solidFill>
                    <a:latin typeface="Arial"/>
                    <a:cs typeface="Arial"/>
                  </a:rPr>
                  <a:t>LABA</a:t>
                </a:r>
                <a:endParaRPr sz="1050">
                  <a:latin typeface="Arial"/>
                  <a:cs typeface="Arial"/>
                </a:endParaRPr>
              </a:p>
            </p:txBody>
          </p:sp>
          <p:sp>
            <p:nvSpPr>
              <p:cNvPr id="25" name="object 11">
                <a:extLst>
                  <a:ext uri="{FF2B5EF4-FFF2-40B4-BE49-F238E27FC236}">
                    <a16:creationId xmlns="" xmlns:a16="http://schemas.microsoft.com/office/drawing/2014/main" id="{56569A01-2F35-7454-B2BF-9891E3A0D053}"/>
                  </a:ext>
                </a:extLst>
              </p:cNvPr>
              <p:cNvSpPr txBox="1"/>
              <p:nvPr/>
            </p:nvSpPr>
            <p:spPr>
              <a:xfrm>
                <a:off x="9541840" y="4305570"/>
                <a:ext cx="1426210" cy="13081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5</a:t>
                </a:r>
                <a:endParaRPr sz="1200" dirty="0">
                  <a:latin typeface="Arial Black"/>
                  <a:cs typeface="Arial Black"/>
                </a:endParaRPr>
              </a:p>
              <a:p>
                <a:pPr marL="12700">
                  <a:lnSpc>
                    <a:spcPts val="1230"/>
                  </a:lnSpc>
                  <a:spcBef>
                    <a:spcPts val="100"/>
                  </a:spcBef>
                </a:pPr>
                <a:r>
                  <a:rPr sz="1050" dirty="0">
                    <a:solidFill>
                      <a:srgbClr val="414042"/>
                    </a:solidFill>
                    <a:latin typeface="Arial"/>
                    <a:cs typeface="Arial"/>
                  </a:rPr>
                  <a:t>Add-on</a:t>
                </a:r>
                <a:r>
                  <a:rPr sz="1050" spc="30" dirty="0">
                    <a:solidFill>
                      <a:srgbClr val="414042"/>
                    </a:solidFill>
                    <a:latin typeface="Arial"/>
                    <a:cs typeface="Arial"/>
                  </a:rPr>
                  <a:t> </a:t>
                </a:r>
                <a:r>
                  <a:rPr sz="1050" spc="-20" dirty="0">
                    <a:solidFill>
                      <a:srgbClr val="414042"/>
                    </a:solidFill>
                    <a:latin typeface="Arial"/>
                    <a:cs typeface="Arial"/>
                  </a:rPr>
                  <a:t>LAMA</a:t>
                </a:r>
                <a:endParaRPr sz="1050" dirty="0">
                  <a:latin typeface="Arial"/>
                  <a:cs typeface="Arial"/>
                </a:endParaRPr>
              </a:p>
              <a:p>
                <a:pPr marL="12700" marR="5080">
                  <a:lnSpc>
                    <a:spcPts val="1200"/>
                  </a:lnSpc>
                  <a:spcBef>
                    <a:spcPts val="60"/>
                  </a:spcBef>
                </a:pPr>
                <a:r>
                  <a:rPr sz="1050" dirty="0">
                    <a:solidFill>
                      <a:srgbClr val="414042"/>
                    </a:solidFill>
                    <a:latin typeface="Arial"/>
                    <a:cs typeface="Arial"/>
                  </a:rPr>
                  <a:t>Refer</a:t>
                </a:r>
                <a:r>
                  <a:rPr sz="1050" spc="5" dirty="0">
                    <a:solidFill>
                      <a:srgbClr val="414042"/>
                    </a:solidFill>
                    <a:latin typeface="Arial"/>
                    <a:cs typeface="Arial"/>
                  </a:rPr>
                  <a:t> </a:t>
                </a:r>
                <a:r>
                  <a:rPr sz="1050" dirty="0">
                    <a:solidFill>
                      <a:srgbClr val="414042"/>
                    </a:solidFill>
                    <a:latin typeface="Arial"/>
                    <a:cs typeface="Arial"/>
                  </a:rPr>
                  <a:t>for</a:t>
                </a:r>
                <a:r>
                  <a:rPr sz="1050" spc="15" dirty="0">
                    <a:solidFill>
                      <a:srgbClr val="414042"/>
                    </a:solidFill>
                    <a:latin typeface="Arial"/>
                    <a:cs typeface="Arial"/>
                  </a:rPr>
                  <a:t> </a:t>
                </a:r>
                <a:r>
                  <a:rPr sz="1050" spc="-10" dirty="0">
                    <a:solidFill>
                      <a:srgbClr val="414042"/>
                    </a:solidFill>
                    <a:latin typeface="Arial"/>
                    <a:cs typeface="Arial"/>
                  </a:rPr>
                  <a:t>assessment</a:t>
                </a:r>
                <a:r>
                  <a:rPr sz="1050" spc="500" dirty="0">
                    <a:solidFill>
                      <a:srgbClr val="414042"/>
                    </a:solidFill>
                    <a:latin typeface="Arial"/>
                    <a:cs typeface="Arial"/>
                  </a:rPr>
                  <a:t> </a:t>
                </a:r>
                <a:r>
                  <a:rPr sz="1050" dirty="0">
                    <a:solidFill>
                      <a:srgbClr val="414042"/>
                    </a:solidFill>
                    <a:latin typeface="Arial"/>
                    <a:cs typeface="Arial"/>
                  </a:rPr>
                  <a:t>of</a:t>
                </a:r>
                <a:r>
                  <a:rPr sz="1050" spc="5" dirty="0">
                    <a:solidFill>
                      <a:srgbClr val="414042"/>
                    </a:solidFill>
                    <a:latin typeface="Arial"/>
                    <a:cs typeface="Arial"/>
                  </a:rPr>
                  <a:t> </a:t>
                </a:r>
                <a:r>
                  <a:rPr sz="1050" dirty="0">
                    <a:solidFill>
                      <a:srgbClr val="414042"/>
                    </a:solidFill>
                    <a:latin typeface="Arial"/>
                    <a:cs typeface="Arial"/>
                  </a:rPr>
                  <a:t>phenotype.</a:t>
                </a:r>
                <a:r>
                  <a:rPr sz="1050" spc="5" dirty="0">
                    <a:solidFill>
                      <a:srgbClr val="414042"/>
                    </a:solidFill>
                    <a:latin typeface="Arial"/>
                    <a:cs typeface="Arial"/>
                  </a:rPr>
                  <a:t> </a:t>
                </a:r>
                <a:r>
                  <a:rPr sz="1050" spc="-10" dirty="0">
                    <a:solidFill>
                      <a:srgbClr val="414042"/>
                    </a:solidFill>
                    <a:latin typeface="Arial"/>
                    <a:cs typeface="Arial"/>
                  </a:rPr>
                  <a:t>Consider </a:t>
                </a:r>
                <a:r>
                  <a:rPr sz="1050" dirty="0">
                    <a:solidFill>
                      <a:srgbClr val="414042"/>
                    </a:solidFill>
                    <a:latin typeface="Arial"/>
                    <a:cs typeface="Arial"/>
                  </a:rPr>
                  <a:t>high</a:t>
                </a:r>
                <a:r>
                  <a:rPr sz="1050" spc="5" dirty="0">
                    <a:solidFill>
                      <a:srgbClr val="414042"/>
                    </a:solidFill>
                    <a:latin typeface="Arial"/>
                    <a:cs typeface="Arial"/>
                  </a:rPr>
                  <a:t> </a:t>
                </a:r>
                <a:r>
                  <a:rPr sz="1050" dirty="0">
                    <a:solidFill>
                      <a:srgbClr val="414042"/>
                    </a:solidFill>
                    <a:latin typeface="Arial"/>
                    <a:cs typeface="Arial"/>
                  </a:rPr>
                  <a:t>dose</a:t>
                </a:r>
                <a:r>
                  <a:rPr sz="1050" spc="5" dirty="0">
                    <a:solidFill>
                      <a:srgbClr val="414042"/>
                    </a:solidFill>
                    <a:latin typeface="Arial"/>
                    <a:cs typeface="Arial"/>
                  </a:rPr>
                  <a:t> </a:t>
                </a:r>
                <a:r>
                  <a:rPr sz="1050" spc="-10" dirty="0">
                    <a:solidFill>
                      <a:srgbClr val="414042"/>
                    </a:solidFill>
                    <a:latin typeface="Arial"/>
                    <a:cs typeface="Arial"/>
                  </a:rPr>
                  <a:t>maintenance </a:t>
                </a:r>
                <a:r>
                  <a:rPr sz="1050" dirty="0">
                    <a:solidFill>
                      <a:srgbClr val="414042"/>
                    </a:solidFill>
                    <a:latin typeface="Arial"/>
                    <a:cs typeface="Arial"/>
                  </a:rPr>
                  <a:t>ICS-LABA,</a:t>
                </a:r>
                <a:r>
                  <a:rPr sz="1050" spc="55" dirty="0">
                    <a:solidFill>
                      <a:srgbClr val="414042"/>
                    </a:solidFill>
                    <a:latin typeface="Arial"/>
                    <a:cs typeface="Arial"/>
                  </a:rPr>
                  <a:t> </a:t>
                </a:r>
                <a:r>
                  <a:rPr sz="1050" dirty="0">
                    <a:solidFill>
                      <a:srgbClr val="414042"/>
                    </a:solidFill>
                    <a:latin typeface="Arial"/>
                    <a:cs typeface="Arial"/>
                  </a:rPr>
                  <a:t>±</a:t>
                </a:r>
                <a:r>
                  <a:rPr sz="1050" spc="55" dirty="0">
                    <a:solidFill>
                      <a:srgbClr val="414042"/>
                    </a:solidFill>
                    <a:latin typeface="Arial"/>
                    <a:cs typeface="Arial"/>
                  </a:rPr>
                  <a:t> </a:t>
                </a:r>
                <a:r>
                  <a:rPr sz="1050" spc="-10" dirty="0">
                    <a:solidFill>
                      <a:srgbClr val="414042"/>
                    </a:solidFill>
                    <a:latin typeface="Arial"/>
                    <a:cs typeface="Arial"/>
                  </a:rPr>
                  <a:t>anti-</a:t>
                </a:r>
                <a:r>
                  <a:rPr sz="1050" spc="-20" dirty="0">
                    <a:solidFill>
                      <a:srgbClr val="414042"/>
                    </a:solidFill>
                    <a:latin typeface="Arial"/>
                    <a:cs typeface="Arial"/>
                  </a:rPr>
                  <a:t>IgE,</a:t>
                </a:r>
                <a:endParaRPr sz="1050" dirty="0">
                  <a:latin typeface="Arial"/>
                  <a:cs typeface="Arial"/>
                </a:endParaRPr>
              </a:p>
              <a:p>
                <a:pPr marL="12700" marR="80645">
                  <a:lnSpc>
                    <a:spcPts val="1200"/>
                  </a:lnSpc>
                </a:pPr>
                <a:r>
                  <a:rPr sz="1050" spc="-10" dirty="0">
                    <a:solidFill>
                      <a:srgbClr val="414042"/>
                    </a:solidFill>
                    <a:latin typeface="Arial"/>
                    <a:cs typeface="Arial"/>
                  </a:rPr>
                  <a:t>anti-</a:t>
                </a:r>
                <a:r>
                  <a:rPr sz="1050" dirty="0">
                    <a:solidFill>
                      <a:srgbClr val="414042"/>
                    </a:solidFill>
                    <a:latin typeface="Arial"/>
                    <a:cs typeface="Arial"/>
                  </a:rPr>
                  <a:t>IL5/5R,</a:t>
                </a:r>
                <a:r>
                  <a:rPr sz="1050" spc="90" dirty="0">
                    <a:solidFill>
                      <a:srgbClr val="414042"/>
                    </a:solidFill>
                    <a:latin typeface="Arial"/>
                    <a:cs typeface="Arial"/>
                  </a:rPr>
                  <a:t> </a:t>
                </a:r>
                <a:r>
                  <a:rPr sz="1050" spc="-10" dirty="0">
                    <a:solidFill>
                      <a:srgbClr val="414042"/>
                    </a:solidFill>
                    <a:latin typeface="Arial"/>
                    <a:cs typeface="Arial"/>
                  </a:rPr>
                  <a:t>anti-IL4R, anti-</a:t>
                </a:r>
                <a:r>
                  <a:rPr sz="1050" spc="-20" dirty="0">
                    <a:solidFill>
                      <a:srgbClr val="414042"/>
                    </a:solidFill>
                    <a:latin typeface="Arial"/>
                    <a:cs typeface="Arial"/>
                  </a:rPr>
                  <a:t>TSLP</a:t>
                </a:r>
                <a:endParaRPr sz="1050" dirty="0">
                  <a:latin typeface="Arial"/>
                  <a:cs typeface="Arial"/>
                </a:endParaRPr>
              </a:p>
            </p:txBody>
          </p:sp>
          <p:sp>
            <p:nvSpPr>
              <p:cNvPr id="26" name="object 12">
                <a:extLst>
                  <a:ext uri="{FF2B5EF4-FFF2-40B4-BE49-F238E27FC236}">
                    <a16:creationId xmlns="" xmlns:a16="http://schemas.microsoft.com/office/drawing/2014/main" id="{E2C4A8BE-47F3-2406-572D-2E25524B22BF}"/>
                  </a:ext>
                </a:extLst>
              </p:cNvPr>
              <p:cNvSpPr txBox="1"/>
              <p:nvPr/>
            </p:nvSpPr>
            <p:spPr>
              <a:xfrm>
                <a:off x="5473264" y="3876569"/>
                <a:ext cx="3278504" cy="208915"/>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414042"/>
                    </a:solidFill>
                    <a:latin typeface="Arial"/>
                    <a:cs typeface="Arial"/>
                  </a:rPr>
                  <a:t>RELIEVER:</a:t>
                </a:r>
                <a:r>
                  <a:rPr sz="1200" spc="-65" dirty="0">
                    <a:solidFill>
                      <a:srgbClr val="414042"/>
                    </a:solidFill>
                    <a:latin typeface="Arial"/>
                    <a:cs typeface="Arial"/>
                  </a:rPr>
                  <a:t> </a:t>
                </a:r>
                <a:r>
                  <a:rPr sz="1200" dirty="0">
                    <a:solidFill>
                      <a:srgbClr val="414042"/>
                    </a:solidFill>
                    <a:latin typeface="Arial"/>
                    <a:cs typeface="Arial"/>
                  </a:rPr>
                  <a:t>As-needed</a:t>
                </a:r>
                <a:r>
                  <a:rPr sz="1200" spc="20" dirty="0">
                    <a:solidFill>
                      <a:srgbClr val="414042"/>
                    </a:solidFill>
                    <a:latin typeface="Arial"/>
                    <a:cs typeface="Arial"/>
                  </a:rPr>
                  <a:t> </a:t>
                </a:r>
                <a:r>
                  <a:rPr sz="1200" spc="-10" dirty="0">
                    <a:solidFill>
                      <a:srgbClr val="414042"/>
                    </a:solidFill>
                    <a:latin typeface="Arial"/>
                    <a:cs typeface="Arial"/>
                  </a:rPr>
                  <a:t>low-</a:t>
                </a:r>
                <a:r>
                  <a:rPr sz="1200" dirty="0">
                    <a:solidFill>
                      <a:srgbClr val="414042"/>
                    </a:solidFill>
                    <a:latin typeface="Arial"/>
                    <a:cs typeface="Arial"/>
                  </a:rPr>
                  <a:t>dose</a:t>
                </a:r>
                <a:r>
                  <a:rPr sz="1200" spc="15" dirty="0">
                    <a:solidFill>
                      <a:srgbClr val="414042"/>
                    </a:solidFill>
                    <a:latin typeface="Arial"/>
                    <a:cs typeface="Arial"/>
                  </a:rPr>
                  <a:t> </a:t>
                </a:r>
                <a:r>
                  <a:rPr sz="1200" dirty="0">
                    <a:solidFill>
                      <a:srgbClr val="414042"/>
                    </a:solidFill>
                    <a:latin typeface="Arial"/>
                    <a:cs typeface="Arial"/>
                  </a:rPr>
                  <a:t>ICS-</a:t>
                </a:r>
                <a:r>
                  <a:rPr sz="1200" spc="-10" dirty="0">
                    <a:solidFill>
                      <a:srgbClr val="414042"/>
                    </a:solidFill>
                    <a:latin typeface="Arial"/>
                    <a:cs typeface="Arial"/>
                  </a:rPr>
                  <a:t>formoterol</a:t>
                </a:r>
                <a:endParaRPr sz="1200" dirty="0">
                  <a:latin typeface="Arial"/>
                  <a:cs typeface="Arial"/>
                </a:endParaRPr>
              </a:p>
            </p:txBody>
          </p:sp>
          <p:sp>
            <p:nvSpPr>
              <p:cNvPr id="27" name="object 13">
                <a:extLst>
                  <a:ext uri="{FF2B5EF4-FFF2-40B4-BE49-F238E27FC236}">
                    <a16:creationId xmlns="" xmlns:a16="http://schemas.microsoft.com/office/drawing/2014/main" id="{1CD479AE-82FA-9844-55B9-34575C81BD80}"/>
                  </a:ext>
                </a:extLst>
              </p:cNvPr>
              <p:cNvSpPr txBox="1"/>
              <p:nvPr/>
            </p:nvSpPr>
            <p:spPr>
              <a:xfrm>
                <a:off x="3224469" y="3175116"/>
                <a:ext cx="2171700" cy="3937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STEPS</a:t>
                </a:r>
                <a:r>
                  <a:rPr sz="1200" spc="-15" dirty="0">
                    <a:solidFill>
                      <a:srgbClr val="414042"/>
                    </a:solidFill>
                    <a:latin typeface="Arial Black"/>
                    <a:cs typeface="Arial Black"/>
                  </a:rPr>
                  <a:t> </a:t>
                </a:r>
                <a:r>
                  <a:rPr sz="1200" dirty="0">
                    <a:solidFill>
                      <a:srgbClr val="414042"/>
                    </a:solidFill>
                    <a:latin typeface="Arial Black"/>
                    <a:cs typeface="Arial Black"/>
                  </a:rPr>
                  <a:t>1</a:t>
                </a:r>
                <a:r>
                  <a:rPr sz="1200" spc="-10" dirty="0">
                    <a:solidFill>
                      <a:srgbClr val="414042"/>
                    </a:solidFill>
                    <a:latin typeface="Arial Black"/>
                    <a:cs typeface="Arial Black"/>
                  </a:rPr>
                  <a:t> </a:t>
                </a:r>
                <a:r>
                  <a:rPr sz="1200" dirty="0">
                    <a:solidFill>
                      <a:srgbClr val="414042"/>
                    </a:solidFill>
                    <a:latin typeface="Arial Black"/>
                    <a:cs typeface="Arial Black"/>
                  </a:rPr>
                  <a:t>–</a:t>
                </a:r>
                <a:r>
                  <a:rPr sz="1200" spc="-10" dirty="0">
                    <a:solidFill>
                      <a:srgbClr val="414042"/>
                    </a:solidFill>
                    <a:latin typeface="Arial Black"/>
                    <a:cs typeface="Arial Black"/>
                  </a:rPr>
                  <a:t> </a:t>
                </a:r>
                <a:r>
                  <a:rPr sz="1200" spc="-50" dirty="0">
                    <a:solidFill>
                      <a:srgbClr val="414042"/>
                    </a:solidFill>
                    <a:latin typeface="Arial Black"/>
                    <a:cs typeface="Arial Black"/>
                  </a:rPr>
                  <a:t>2</a:t>
                </a:r>
                <a:endParaRPr sz="1200">
                  <a:latin typeface="Arial Black"/>
                  <a:cs typeface="Arial Black"/>
                </a:endParaRPr>
              </a:p>
              <a:p>
                <a:pPr marL="12700">
                  <a:lnSpc>
                    <a:spcPct val="100000"/>
                  </a:lnSpc>
                  <a:spcBef>
                    <a:spcPts val="100"/>
                  </a:spcBef>
                </a:pPr>
                <a:r>
                  <a:rPr sz="1050" dirty="0">
                    <a:solidFill>
                      <a:srgbClr val="414042"/>
                    </a:solidFill>
                    <a:latin typeface="Arial"/>
                    <a:cs typeface="Arial"/>
                  </a:rPr>
                  <a:t>As-needed</a:t>
                </a:r>
                <a:r>
                  <a:rPr sz="1050" spc="25" dirty="0">
                    <a:solidFill>
                      <a:srgbClr val="414042"/>
                    </a:solidFill>
                    <a:latin typeface="Arial"/>
                    <a:cs typeface="Arial"/>
                  </a:rPr>
                  <a:t> </a:t>
                </a:r>
                <a:r>
                  <a:rPr sz="1050" dirty="0">
                    <a:solidFill>
                      <a:srgbClr val="414042"/>
                    </a:solidFill>
                    <a:latin typeface="Arial"/>
                    <a:cs typeface="Arial"/>
                  </a:rPr>
                  <a:t>low</a:t>
                </a:r>
                <a:r>
                  <a:rPr sz="1050" spc="30" dirty="0">
                    <a:solidFill>
                      <a:srgbClr val="414042"/>
                    </a:solidFill>
                    <a:latin typeface="Arial"/>
                    <a:cs typeface="Arial"/>
                  </a:rPr>
                  <a:t> </a:t>
                </a:r>
                <a:r>
                  <a:rPr sz="1050" dirty="0">
                    <a:solidFill>
                      <a:srgbClr val="414042"/>
                    </a:solidFill>
                    <a:latin typeface="Arial"/>
                    <a:cs typeface="Arial"/>
                  </a:rPr>
                  <a:t>dose</a:t>
                </a:r>
                <a:r>
                  <a:rPr sz="1050" spc="30" dirty="0">
                    <a:solidFill>
                      <a:srgbClr val="414042"/>
                    </a:solidFill>
                    <a:latin typeface="Arial"/>
                    <a:cs typeface="Arial"/>
                  </a:rPr>
                  <a:t> </a:t>
                </a:r>
                <a:r>
                  <a:rPr sz="1050" dirty="0">
                    <a:solidFill>
                      <a:srgbClr val="414042"/>
                    </a:solidFill>
                    <a:latin typeface="Arial"/>
                    <a:cs typeface="Arial"/>
                  </a:rPr>
                  <a:t>ICS-</a:t>
                </a:r>
                <a:r>
                  <a:rPr sz="1050" spc="-10" dirty="0">
                    <a:solidFill>
                      <a:srgbClr val="414042"/>
                    </a:solidFill>
                    <a:latin typeface="Arial"/>
                    <a:cs typeface="Arial"/>
                  </a:rPr>
                  <a:t>formoterol</a:t>
                </a:r>
                <a:endParaRPr sz="1050">
                  <a:latin typeface="Arial"/>
                  <a:cs typeface="Arial"/>
                </a:endParaRPr>
              </a:p>
            </p:txBody>
          </p:sp>
          <p:sp>
            <p:nvSpPr>
              <p:cNvPr id="28" name="object 14">
                <a:extLst>
                  <a:ext uri="{FF2B5EF4-FFF2-40B4-BE49-F238E27FC236}">
                    <a16:creationId xmlns="" xmlns:a16="http://schemas.microsoft.com/office/drawing/2014/main" id="{3AD679FD-3C01-A901-8039-CCEAC1F6D723}"/>
                  </a:ext>
                </a:extLst>
              </p:cNvPr>
              <p:cNvSpPr txBox="1"/>
              <p:nvPr/>
            </p:nvSpPr>
            <p:spPr>
              <a:xfrm>
                <a:off x="6383371" y="2952088"/>
                <a:ext cx="90678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3</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Low</a:t>
                </a:r>
                <a:r>
                  <a:rPr sz="1050" spc="5" dirty="0">
                    <a:solidFill>
                      <a:srgbClr val="414042"/>
                    </a:solidFill>
                    <a:latin typeface="Arial"/>
                    <a:cs typeface="Arial"/>
                  </a:rPr>
                  <a:t> </a:t>
                </a:r>
                <a:r>
                  <a:rPr sz="1050" spc="-20" dirty="0">
                    <a:solidFill>
                      <a:srgbClr val="414042"/>
                    </a:solidFill>
                    <a:latin typeface="Arial"/>
                    <a:cs typeface="Arial"/>
                  </a:rPr>
                  <a:t>dose </a:t>
                </a:r>
                <a:r>
                  <a:rPr sz="1050" spc="-10" dirty="0">
                    <a:solidFill>
                      <a:srgbClr val="414042"/>
                    </a:solidFill>
                    <a:latin typeface="Arial"/>
                    <a:cs typeface="Arial"/>
                  </a:rPr>
                  <a:t>maintenance </a:t>
                </a:r>
                <a:r>
                  <a:rPr sz="1050" dirty="0">
                    <a:solidFill>
                      <a:srgbClr val="414042"/>
                    </a:solidFill>
                    <a:latin typeface="Arial"/>
                    <a:cs typeface="Arial"/>
                  </a:rPr>
                  <a:t>ICS-</a:t>
                </a:r>
                <a:r>
                  <a:rPr sz="1050" spc="-10" dirty="0">
                    <a:solidFill>
                      <a:srgbClr val="414042"/>
                    </a:solidFill>
                    <a:latin typeface="Arial"/>
                    <a:cs typeface="Arial"/>
                  </a:rPr>
                  <a:t>formoterol</a:t>
                </a:r>
                <a:endParaRPr sz="1050">
                  <a:latin typeface="Arial"/>
                  <a:cs typeface="Arial"/>
                </a:endParaRPr>
              </a:p>
            </p:txBody>
          </p:sp>
          <p:sp>
            <p:nvSpPr>
              <p:cNvPr id="29" name="object 15">
                <a:extLst>
                  <a:ext uri="{FF2B5EF4-FFF2-40B4-BE49-F238E27FC236}">
                    <a16:creationId xmlns="" xmlns:a16="http://schemas.microsoft.com/office/drawing/2014/main" id="{DB084EF4-4DDF-88C2-3BCE-2CAB0B18A2DC}"/>
                  </a:ext>
                </a:extLst>
              </p:cNvPr>
              <p:cNvSpPr txBox="1"/>
              <p:nvPr/>
            </p:nvSpPr>
            <p:spPr>
              <a:xfrm>
                <a:off x="7961425" y="2750883"/>
                <a:ext cx="90678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4</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Medium</a:t>
                </a:r>
                <a:r>
                  <a:rPr sz="1050" spc="35" dirty="0">
                    <a:solidFill>
                      <a:srgbClr val="414042"/>
                    </a:solidFill>
                    <a:latin typeface="Arial"/>
                    <a:cs typeface="Arial"/>
                  </a:rPr>
                  <a:t> </a:t>
                </a:r>
                <a:r>
                  <a:rPr sz="1050" spc="-20" dirty="0">
                    <a:solidFill>
                      <a:srgbClr val="414042"/>
                    </a:solidFill>
                    <a:latin typeface="Arial"/>
                    <a:cs typeface="Arial"/>
                  </a:rPr>
                  <a:t>dose </a:t>
                </a:r>
                <a:r>
                  <a:rPr sz="1050" spc="-10" dirty="0">
                    <a:solidFill>
                      <a:srgbClr val="414042"/>
                    </a:solidFill>
                    <a:latin typeface="Arial"/>
                    <a:cs typeface="Arial"/>
                  </a:rPr>
                  <a:t>maintenance </a:t>
                </a:r>
                <a:r>
                  <a:rPr sz="1050" dirty="0">
                    <a:solidFill>
                      <a:srgbClr val="414042"/>
                    </a:solidFill>
                    <a:latin typeface="Arial"/>
                    <a:cs typeface="Arial"/>
                  </a:rPr>
                  <a:t>ICS-</a:t>
                </a:r>
                <a:r>
                  <a:rPr sz="1050" spc="-10" dirty="0">
                    <a:solidFill>
                      <a:srgbClr val="414042"/>
                    </a:solidFill>
                    <a:latin typeface="Arial"/>
                    <a:cs typeface="Arial"/>
                  </a:rPr>
                  <a:t>formoterol</a:t>
                </a:r>
                <a:endParaRPr sz="1050">
                  <a:latin typeface="Arial"/>
                  <a:cs typeface="Arial"/>
                </a:endParaRPr>
              </a:p>
            </p:txBody>
          </p:sp>
          <p:sp>
            <p:nvSpPr>
              <p:cNvPr id="30" name="object 16">
                <a:extLst>
                  <a:ext uri="{FF2B5EF4-FFF2-40B4-BE49-F238E27FC236}">
                    <a16:creationId xmlns="" xmlns:a16="http://schemas.microsoft.com/office/drawing/2014/main" id="{EB0BF07D-FBBC-A509-BF3C-0B000A473764}"/>
                  </a:ext>
                </a:extLst>
              </p:cNvPr>
              <p:cNvSpPr txBox="1"/>
              <p:nvPr/>
            </p:nvSpPr>
            <p:spPr>
              <a:xfrm>
                <a:off x="9541840" y="2543730"/>
                <a:ext cx="1426210" cy="1271501"/>
              </a:xfrm>
              <a:prstGeom prst="rect">
                <a:avLst/>
              </a:prstGeom>
            </p:spPr>
            <p:txBody>
              <a:bodyPr vert="horz" wrap="square" lIns="0" tIns="14604" rIns="0" bIns="0" rtlCol="0">
                <a:spAutoFit/>
              </a:bodyPr>
              <a:lstStyle/>
              <a:p>
                <a:pPr marL="12700">
                  <a:lnSpc>
                    <a:spcPts val="1230"/>
                  </a:lnSpc>
                  <a:spcBef>
                    <a:spcPts val="114"/>
                  </a:spcBef>
                </a:pPr>
                <a:r>
                  <a:rPr lang="en-AU" sz="1050" dirty="0">
                    <a:solidFill>
                      <a:srgbClr val="414042"/>
                    </a:solidFill>
                    <a:latin typeface="Arial Black"/>
                    <a:cs typeface="Arial Black"/>
                  </a:rPr>
                  <a:t>STEP</a:t>
                </a:r>
                <a:r>
                  <a:rPr lang="en-AU" sz="1050" spc="-20" dirty="0">
                    <a:solidFill>
                      <a:srgbClr val="414042"/>
                    </a:solidFill>
                    <a:latin typeface="Arial Black"/>
                    <a:cs typeface="Arial Black"/>
                  </a:rPr>
                  <a:t> </a:t>
                </a:r>
                <a:r>
                  <a:rPr lang="en-AU" sz="1050" spc="-50" dirty="0">
                    <a:solidFill>
                      <a:srgbClr val="414042"/>
                    </a:solidFill>
                    <a:latin typeface="Arial Black"/>
                    <a:cs typeface="Arial Black"/>
                  </a:rPr>
                  <a:t>5</a:t>
                </a:r>
                <a:endParaRPr lang="en-AU" sz="1050" dirty="0">
                  <a:solidFill>
                    <a:srgbClr val="414042"/>
                  </a:solidFill>
                  <a:latin typeface="Arial"/>
                  <a:cs typeface="Arial"/>
                </a:endParaRPr>
              </a:p>
              <a:p>
                <a:pPr marL="12700">
                  <a:lnSpc>
                    <a:spcPts val="1230"/>
                  </a:lnSpc>
                  <a:spcBef>
                    <a:spcPts val="114"/>
                  </a:spcBef>
                </a:pPr>
                <a:r>
                  <a:rPr sz="1050" dirty="0">
                    <a:solidFill>
                      <a:srgbClr val="414042"/>
                    </a:solidFill>
                    <a:latin typeface="Arial"/>
                    <a:cs typeface="Arial"/>
                  </a:rPr>
                  <a:t>Add-on</a:t>
                </a:r>
                <a:r>
                  <a:rPr sz="1050" spc="30" dirty="0">
                    <a:solidFill>
                      <a:srgbClr val="414042"/>
                    </a:solidFill>
                    <a:latin typeface="Arial"/>
                    <a:cs typeface="Arial"/>
                  </a:rPr>
                  <a:t> </a:t>
                </a:r>
                <a:r>
                  <a:rPr sz="1050" spc="-20" dirty="0">
                    <a:solidFill>
                      <a:srgbClr val="414042"/>
                    </a:solidFill>
                    <a:latin typeface="Arial"/>
                    <a:cs typeface="Arial"/>
                  </a:rPr>
                  <a:t>LAMA</a:t>
                </a:r>
                <a:endParaRPr sz="1050" dirty="0">
                  <a:latin typeface="Arial"/>
                  <a:cs typeface="Arial"/>
                </a:endParaRPr>
              </a:p>
              <a:p>
                <a:pPr marL="12700" marR="5080">
                  <a:lnSpc>
                    <a:spcPts val="1200"/>
                  </a:lnSpc>
                  <a:spcBef>
                    <a:spcPts val="60"/>
                  </a:spcBef>
                </a:pPr>
                <a:r>
                  <a:rPr sz="1050" dirty="0">
                    <a:solidFill>
                      <a:srgbClr val="414042"/>
                    </a:solidFill>
                    <a:latin typeface="Arial"/>
                    <a:cs typeface="Arial"/>
                  </a:rPr>
                  <a:t>Refer</a:t>
                </a:r>
                <a:r>
                  <a:rPr sz="1050" spc="5" dirty="0">
                    <a:solidFill>
                      <a:srgbClr val="414042"/>
                    </a:solidFill>
                    <a:latin typeface="Arial"/>
                    <a:cs typeface="Arial"/>
                  </a:rPr>
                  <a:t> </a:t>
                </a:r>
                <a:r>
                  <a:rPr sz="1050" dirty="0">
                    <a:solidFill>
                      <a:srgbClr val="414042"/>
                    </a:solidFill>
                    <a:latin typeface="Arial"/>
                    <a:cs typeface="Arial"/>
                  </a:rPr>
                  <a:t>for</a:t>
                </a:r>
                <a:r>
                  <a:rPr sz="1050" spc="15" dirty="0">
                    <a:solidFill>
                      <a:srgbClr val="414042"/>
                    </a:solidFill>
                    <a:latin typeface="Arial"/>
                    <a:cs typeface="Arial"/>
                  </a:rPr>
                  <a:t> </a:t>
                </a:r>
                <a:r>
                  <a:rPr sz="1050" spc="-10" dirty="0">
                    <a:solidFill>
                      <a:srgbClr val="414042"/>
                    </a:solidFill>
                    <a:latin typeface="Arial"/>
                    <a:cs typeface="Arial"/>
                  </a:rPr>
                  <a:t>assessment</a:t>
                </a:r>
                <a:r>
                  <a:rPr sz="1050" spc="500" dirty="0">
                    <a:solidFill>
                      <a:srgbClr val="414042"/>
                    </a:solidFill>
                    <a:latin typeface="Arial"/>
                    <a:cs typeface="Arial"/>
                  </a:rPr>
                  <a:t> </a:t>
                </a:r>
                <a:r>
                  <a:rPr sz="1050" dirty="0">
                    <a:solidFill>
                      <a:srgbClr val="414042"/>
                    </a:solidFill>
                    <a:latin typeface="Arial"/>
                    <a:cs typeface="Arial"/>
                  </a:rPr>
                  <a:t>of</a:t>
                </a:r>
                <a:r>
                  <a:rPr sz="1050" spc="5" dirty="0">
                    <a:solidFill>
                      <a:srgbClr val="414042"/>
                    </a:solidFill>
                    <a:latin typeface="Arial"/>
                    <a:cs typeface="Arial"/>
                  </a:rPr>
                  <a:t> </a:t>
                </a:r>
                <a:r>
                  <a:rPr sz="1050" dirty="0">
                    <a:solidFill>
                      <a:srgbClr val="414042"/>
                    </a:solidFill>
                    <a:latin typeface="Arial"/>
                    <a:cs typeface="Arial"/>
                  </a:rPr>
                  <a:t>phenotype.</a:t>
                </a:r>
                <a:r>
                  <a:rPr sz="1050" spc="5" dirty="0">
                    <a:solidFill>
                      <a:srgbClr val="414042"/>
                    </a:solidFill>
                    <a:latin typeface="Arial"/>
                    <a:cs typeface="Arial"/>
                  </a:rPr>
                  <a:t> </a:t>
                </a:r>
                <a:r>
                  <a:rPr sz="1050" spc="-10" dirty="0">
                    <a:solidFill>
                      <a:srgbClr val="414042"/>
                    </a:solidFill>
                    <a:latin typeface="Arial"/>
                    <a:cs typeface="Arial"/>
                  </a:rPr>
                  <a:t>Consider </a:t>
                </a:r>
                <a:r>
                  <a:rPr sz="1050" dirty="0">
                    <a:solidFill>
                      <a:srgbClr val="414042"/>
                    </a:solidFill>
                    <a:latin typeface="Arial"/>
                    <a:cs typeface="Arial"/>
                  </a:rPr>
                  <a:t>high</a:t>
                </a:r>
                <a:r>
                  <a:rPr sz="1050" spc="5" dirty="0">
                    <a:solidFill>
                      <a:srgbClr val="414042"/>
                    </a:solidFill>
                    <a:latin typeface="Arial"/>
                    <a:cs typeface="Arial"/>
                  </a:rPr>
                  <a:t> </a:t>
                </a:r>
                <a:r>
                  <a:rPr sz="1050" dirty="0">
                    <a:solidFill>
                      <a:srgbClr val="414042"/>
                    </a:solidFill>
                    <a:latin typeface="Arial"/>
                    <a:cs typeface="Arial"/>
                  </a:rPr>
                  <a:t>dose</a:t>
                </a:r>
                <a:r>
                  <a:rPr sz="1050" spc="5" dirty="0">
                    <a:solidFill>
                      <a:srgbClr val="414042"/>
                    </a:solidFill>
                    <a:latin typeface="Arial"/>
                    <a:cs typeface="Arial"/>
                  </a:rPr>
                  <a:t> </a:t>
                </a:r>
                <a:r>
                  <a:rPr sz="1050" spc="-10" dirty="0">
                    <a:solidFill>
                      <a:srgbClr val="414042"/>
                    </a:solidFill>
                    <a:latin typeface="Arial"/>
                    <a:cs typeface="Arial"/>
                  </a:rPr>
                  <a:t>maintenance </a:t>
                </a:r>
                <a:r>
                  <a:rPr sz="1050" dirty="0">
                    <a:solidFill>
                      <a:srgbClr val="414042"/>
                    </a:solidFill>
                    <a:latin typeface="Arial"/>
                    <a:cs typeface="Arial"/>
                  </a:rPr>
                  <a:t>ICS-</a:t>
                </a:r>
                <a:r>
                  <a:rPr sz="1050" spc="-10" dirty="0">
                    <a:solidFill>
                      <a:srgbClr val="414042"/>
                    </a:solidFill>
                    <a:latin typeface="Arial"/>
                    <a:cs typeface="Arial"/>
                  </a:rPr>
                  <a:t>formoterol,</a:t>
                </a:r>
                <a:endParaRPr sz="1050" dirty="0">
                  <a:latin typeface="Arial"/>
                  <a:cs typeface="Arial"/>
                </a:endParaRPr>
              </a:p>
              <a:p>
                <a:pPr marL="12700" marR="51435">
                  <a:lnSpc>
                    <a:spcPts val="1200"/>
                  </a:lnSpc>
                </a:pPr>
                <a:r>
                  <a:rPr sz="1050" dirty="0">
                    <a:solidFill>
                      <a:srgbClr val="414042"/>
                    </a:solidFill>
                    <a:latin typeface="Arial"/>
                    <a:cs typeface="Arial"/>
                  </a:rPr>
                  <a:t>±</a:t>
                </a:r>
                <a:r>
                  <a:rPr sz="1050" spc="55" dirty="0">
                    <a:solidFill>
                      <a:srgbClr val="414042"/>
                    </a:solidFill>
                    <a:latin typeface="Arial"/>
                    <a:cs typeface="Arial"/>
                  </a:rPr>
                  <a:t> </a:t>
                </a:r>
                <a:r>
                  <a:rPr sz="1050" spc="-10" dirty="0">
                    <a:solidFill>
                      <a:srgbClr val="414042"/>
                    </a:solidFill>
                    <a:latin typeface="Arial"/>
                    <a:cs typeface="Arial"/>
                  </a:rPr>
                  <a:t>anti-</a:t>
                </a:r>
                <a:r>
                  <a:rPr sz="1050" dirty="0">
                    <a:solidFill>
                      <a:srgbClr val="414042"/>
                    </a:solidFill>
                    <a:latin typeface="Arial"/>
                    <a:cs typeface="Arial"/>
                  </a:rPr>
                  <a:t>IgE,</a:t>
                </a:r>
                <a:r>
                  <a:rPr sz="1050" spc="50" dirty="0">
                    <a:solidFill>
                      <a:srgbClr val="414042"/>
                    </a:solidFill>
                    <a:latin typeface="Arial"/>
                    <a:cs typeface="Arial"/>
                  </a:rPr>
                  <a:t> </a:t>
                </a:r>
                <a:r>
                  <a:rPr sz="1050" spc="-10" dirty="0">
                    <a:solidFill>
                      <a:srgbClr val="414042"/>
                    </a:solidFill>
                    <a:latin typeface="Arial"/>
                    <a:cs typeface="Arial"/>
                  </a:rPr>
                  <a:t>anti-IL5/5R, anti-</a:t>
                </a:r>
                <a:r>
                  <a:rPr sz="1050" dirty="0">
                    <a:solidFill>
                      <a:srgbClr val="414042"/>
                    </a:solidFill>
                    <a:latin typeface="Arial"/>
                    <a:cs typeface="Arial"/>
                  </a:rPr>
                  <a:t>IL4R,</a:t>
                </a:r>
                <a:r>
                  <a:rPr sz="1050" spc="95" dirty="0">
                    <a:solidFill>
                      <a:srgbClr val="414042"/>
                    </a:solidFill>
                    <a:latin typeface="Arial"/>
                    <a:cs typeface="Arial"/>
                  </a:rPr>
                  <a:t> </a:t>
                </a:r>
                <a:r>
                  <a:rPr sz="1050" spc="-10" dirty="0">
                    <a:solidFill>
                      <a:srgbClr val="414042"/>
                    </a:solidFill>
                    <a:latin typeface="Arial"/>
                    <a:cs typeface="Arial"/>
                  </a:rPr>
                  <a:t>anti-</a:t>
                </a:r>
                <a:r>
                  <a:rPr sz="1050" spc="-20" dirty="0">
                    <a:solidFill>
                      <a:srgbClr val="414042"/>
                    </a:solidFill>
                    <a:latin typeface="Arial"/>
                    <a:cs typeface="Arial"/>
                  </a:rPr>
                  <a:t>TSLP</a:t>
                </a:r>
                <a:endParaRPr sz="1050" dirty="0">
                  <a:latin typeface="Arial"/>
                  <a:cs typeface="Arial"/>
                </a:endParaRPr>
              </a:p>
            </p:txBody>
          </p:sp>
          <p:sp>
            <p:nvSpPr>
              <p:cNvPr id="31" name="object 17">
                <a:extLst>
                  <a:ext uri="{FF2B5EF4-FFF2-40B4-BE49-F238E27FC236}">
                    <a16:creationId xmlns="" xmlns:a16="http://schemas.microsoft.com/office/drawing/2014/main" id="{DD6F1D48-463D-32CF-7BF7-14DAFCFA4DF1}"/>
                  </a:ext>
                </a:extLst>
              </p:cNvPr>
              <p:cNvSpPr txBox="1"/>
              <p:nvPr/>
            </p:nvSpPr>
            <p:spPr>
              <a:xfrm>
                <a:off x="6879488" y="1816961"/>
                <a:ext cx="3280410" cy="716863"/>
              </a:xfrm>
              <a:prstGeom prst="rect">
                <a:avLst/>
              </a:prstGeom>
            </p:spPr>
            <p:txBody>
              <a:bodyPr vert="horz" wrap="square" lIns="0" tIns="36830" rIns="0" bIns="0" rtlCol="0">
                <a:spAutoFit/>
              </a:bodyPr>
              <a:lstStyle/>
              <a:p>
                <a:pPr marL="12700" marR="1363980">
                  <a:lnSpc>
                    <a:spcPts val="960"/>
                  </a:lnSpc>
                  <a:spcBef>
                    <a:spcPts val="290"/>
                  </a:spcBef>
                </a:pPr>
                <a:r>
                  <a:rPr sz="950" i="1" dirty="0">
                    <a:solidFill>
                      <a:srgbClr val="231F20"/>
                    </a:solidFill>
                    <a:latin typeface="Arial"/>
                    <a:cs typeface="Arial"/>
                  </a:rPr>
                  <a:t>Treatment</a:t>
                </a:r>
                <a:r>
                  <a:rPr sz="950" i="1" spc="5" dirty="0">
                    <a:solidFill>
                      <a:srgbClr val="231F20"/>
                    </a:solidFill>
                    <a:latin typeface="Arial"/>
                    <a:cs typeface="Arial"/>
                  </a:rPr>
                  <a:t> </a:t>
                </a:r>
                <a:r>
                  <a:rPr sz="950" i="1" dirty="0">
                    <a:solidFill>
                      <a:srgbClr val="231F20"/>
                    </a:solidFill>
                    <a:latin typeface="Arial"/>
                    <a:cs typeface="Arial"/>
                  </a:rPr>
                  <a:t>of</a:t>
                </a:r>
                <a:r>
                  <a:rPr sz="950" i="1" spc="5" dirty="0">
                    <a:solidFill>
                      <a:srgbClr val="231F20"/>
                    </a:solidFill>
                    <a:latin typeface="Arial"/>
                    <a:cs typeface="Arial"/>
                  </a:rPr>
                  <a:t> </a:t>
                </a:r>
                <a:r>
                  <a:rPr sz="950" i="1" dirty="0">
                    <a:solidFill>
                      <a:srgbClr val="231F20"/>
                    </a:solidFill>
                    <a:latin typeface="Arial"/>
                    <a:cs typeface="Arial"/>
                  </a:rPr>
                  <a:t>modifiable</a:t>
                </a:r>
                <a:r>
                  <a:rPr sz="950" i="1" spc="10" dirty="0">
                    <a:solidFill>
                      <a:srgbClr val="231F20"/>
                    </a:solidFill>
                    <a:latin typeface="Arial"/>
                    <a:cs typeface="Arial"/>
                  </a:rPr>
                  <a:t> </a:t>
                </a:r>
                <a:r>
                  <a:rPr sz="950" i="1" dirty="0">
                    <a:solidFill>
                      <a:srgbClr val="231F20"/>
                    </a:solidFill>
                    <a:latin typeface="Arial"/>
                    <a:cs typeface="Arial"/>
                  </a:rPr>
                  <a:t>risk</a:t>
                </a:r>
                <a:r>
                  <a:rPr sz="950" i="1" spc="5" dirty="0">
                    <a:solidFill>
                      <a:srgbClr val="231F20"/>
                    </a:solidFill>
                    <a:latin typeface="Arial"/>
                    <a:cs typeface="Arial"/>
                  </a:rPr>
                  <a:t> </a:t>
                </a:r>
                <a:r>
                  <a:rPr sz="950" i="1" spc="-10" dirty="0">
                    <a:solidFill>
                      <a:srgbClr val="231F20"/>
                    </a:solidFill>
                    <a:latin typeface="Arial"/>
                    <a:cs typeface="Arial"/>
                  </a:rPr>
                  <a:t>factors </a:t>
                </a:r>
                <a:r>
                  <a:rPr sz="950" i="1" dirty="0">
                    <a:solidFill>
                      <a:srgbClr val="231F20"/>
                    </a:solidFill>
                    <a:latin typeface="Arial"/>
                    <a:cs typeface="Arial"/>
                  </a:rPr>
                  <a:t>and</a:t>
                </a:r>
                <a:r>
                  <a:rPr sz="950" i="1" spc="5" dirty="0">
                    <a:solidFill>
                      <a:srgbClr val="231F20"/>
                    </a:solidFill>
                    <a:latin typeface="Arial"/>
                    <a:cs typeface="Arial"/>
                  </a:rPr>
                  <a:t> </a:t>
                </a:r>
                <a:r>
                  <a:rPr sz="950" i="1" spc="-10" dirty="0">
                    <a:solidFill>
                      <a:srgbClr val="231F20"/>
                    </a:solidFill>
                    <a:latin typeface="Arial"/>
                    <a:cs typeface="Arial"/>
                  </a:rPr>
                  <a:t>comorbidities</a:t>
                </a:r>
                <a:endParaRPr sz="950" dirty="0">
                  <a:latin typeface="Arial"/>
                  <a:cs typeface="Arial"/>
                </a:endParaRPr>
              </a:p>
              <a:p>
                <a:pPr marL="12700">
                  <a:lnSpc>
                    <a:spcPts val="1110"/>
                  </a:lnSpc>
                </a:pPr>
                <a:r>
                  <a:rPr sz="950" i="1" dirty="0">
                    <a:solidFill>
                      <a:srgbClr val="231F20"/>
                    </a:solidFill>
                    <a:latin typeface="Arial"/>
                    <a:cs typeface="Arial"/>
                  </a:rPr>
                  <a:t>Non-pharmacological</a:t>
                </a:r>
                <a:r>
                  <a:rPr sz="950" i="1" spc="-5" dirty="0">
                    <a:solidFill>
                      <a:srgbClr val="231F20"/>
                    </a:solidFill>
                    <a:latin typeface="Arial"/>
                    <a:cs typeface="Arial"/>
                  </a:rPr>
                  <a:t> </a:t>
                </a:r>
                <a:r>
                  <a:rPr sz="950" i="1" spc="-10" dirty="0">
                    <a:solidFill>
                      <a:srgbClr val="231F20"/>
                    </a:solidFill>
                    <a:latin typeface="Arial"/>
                    <a:cs typeface="Arial"/>
                  </a:rPr>
                  <a:t>strategies</a:t>
                </a:r>
                <a:endParaRPr sz="950" dirty="0">
                  <a:latin typeface="Arial"/>
                  <a:cs typeface="Arial"/>
                </a:endParaRPr>
              </a:p>
              <a:p>
                <a:pPr marL="12700" marR="372745">
                  <a:lnSpc>
                    <a:spcPts val="1120"/>
                  </a:lnSpc>
                  <a:spcBef>
                    <a:spcPts val="45"/>
                  </a:spcBef>
                </a:pPr>
                <a:r>
                  <a:rPr sz="950" i="1" dirty="0">
                    <a:solidFill>
                      <a:srgbClr val="231F20"/>
                    </a:solidFill>
                    <a:latin typeface="Arial"/>
                    <a:cs typeface="Arial"/>
                  </a:rPr>
                  <a:t>Asthma</a:t>
                </a:r>
                <a:r>
                  <a:rPr sz="950" i="1" spc="25" dirty="0">
                    <a:solidFill>
                      <a:srgbClr val="231F20"/>
                    </a:solidFill>
                    <a:latin typeface="Arial"/>
                    <a:cs typeface="Arial"/>
                  </a:rPr>
                  <a:t> </a:t>
                </a:r>
                <a:r>
                  <a:rPr sz="950" i="1" dirty="0">
                    <a:solidFill>
                      <a:srgbClr val="231F20"/>
                    </a:solidFill>
                    <a:latin typeface="Arial"/>
                    <a:cs typeface="Arial"/>
                  </a:rPr>
                  <a:t>medications</a:t>
                </a:r>
                <a:r>
                  <a:rPr sz="950" i="1" spc="30" dirty="0">
                    <a:solidFill>
                      <a:srgbClr val="231F20"/>
                    </a:solidFill>
                    <a:latin typeface="Arial"/>
                    <a:cs typeface="Arial"/>
                  </a:rPr>
                  <a:t> </a:t>
                </a:r>
                <a:r>
                  <a:rPr sz="950" i="1" dirty="0">
                    <a:solidFill>
                      <a:srgbClr val="231F20"/>
                    </a:solidFill>
                    <a:latin typeface="Arial"/>
                    <a:cs typeface="Arial"/>
                  </a:rPr>
                  <a:t>(adjust</a:t>
                </a:r>
                <a:r>
                  <a:rPr sz="950" i="1" spc="30" dirty="0">
                    <a:solidFill>
                      <a:srgbClr val="231F20"/>
                    </a:solidFill>
                    <a:latin typeface="Arial"/>
                    <a:cs typeface="Arial"/>
                  </a:rPr>
                  <a:t> </a:t>
                </a:r>
                <a:r>
                  <a:rPr sz="950" i="1" dirty="0">
                    <a:solidFill>
                      <a:srgbClr val="231F20"/>
                    </a:solidFill>
                    <a:latin typeface="Arial"/>
                    <a:cs typeface="Arial"/>
                  </a:rPr>
                  <a:t>down/up/between</a:t>
                </a:r>
                <a:r>
                  <a:rPr sz="950" i="1" spc="30" dirty="0">
                    <a:solidFill>
                      <a:srgbClr val="231F20"/>
                    </a:solidFill>
                    <a:latin typeface="Arial"/>
                    <a:cs typeface="Arial"/>
                  </a:rPr>
                  <a:t> </a:t>
                </a:r>
                <a:r>
                  <a:rPr sz="950" i="1" spc="-10" dirty="0">
                    <a:solidFill>
                      <a:srgbClr val="231F20"/>
                    </a:solidFill>
                    <a:latin typeface="Arial"/>
                    <a:cs typeface="Arial"/>
                  </a:rPr>
                  <a:t>tracks) </a:t>
                </a:r>
                <a:r>
                  <a:rPr sz="950" i="1" dirty="0">
                    <a:solidFill>
                      <a:srgbClr val="231F20"/>
                    </a:solidFill>
                    <a:latin typeface="Arial"/>
                    <a:cs typeface="Arial"/>
                  </a:rPr>
                  <a:t>Education</a:t>
                </a:r>
                <a:r>
                  <a:rPr sz="950" i="1" spc="20" dirty="0">
                    <a:solidFill>
                      <a:srgbClr val="231F20"/>
                    </a:solidFill>
                    <a:latin typeface="Arial"/>
                    <a:cs typeface="Arial"/>
                  </a:rPr>
                  <a:t> </a:t>
                </a:r>
                <a:r>
                  <a:rPr sz="950" i="1" dirty="0">
                    <a:solidFill>
                      <a:srgbClr val="231F20"/>
                    </a:solidFill>
                    <a:latin typeface="Arial"/>
                    <a:cs typeface="Arial"/>
                  </a:rPr>
                  <a:t>&amp;</a:t>
                </a:r>
                <a:r>
                  <a:rPr sz="950" i="1" spc="25" dirty="0">
                    <a:solidFill>
                      <a:srgbClr val="231F20"/>
                    </a:solidFill>
                    <a:latin typeface="Arial"/>
                    <a:cs typeface="Arial"/>
                  </a:rPr>
                  <a:t> </a:t>
                </a:r>
                <a:r>
                  <a:rPr sz="950" i="1" dirty="0">
                    <a:solidFill>
                      <a:srgbClr val="231F20"/>
                    </a:solidFill>
                    <a:latin typeface="Arial"/>
                    <a:cs typeface="Arial"/>
                  </a:rPr>
                  <a:t>skills</a:t>
                </a:r>
                <a:r>
                  <a:rPr sz="950" i="1" spc="20" dirty="0">
                    <a:solidFill>
                      <a:srgbClr val="231F20"/>
                    </a:solidFill>
                    <a:latin typeface="Arial"/>
                    <a:cs typeface="Arial"/>
                  </a:rPr>
                  <a:t> </a:t>
                </a:r>
                <a:r>
                  <a:rPr sz="950" i="1" spc="-10" dirty="0">
                    <a:solidFill>
                      <a:srgbClr val="231F20"/>
                    </a:solidFill>
                    <a:latin typeface="Arial"/>
                    <a:cs typeface="Arial"/>
                  </a:rPr>
                  <a:t>training</a:t>
                </a:r>
                <a:endParaRPr sz="950" dirty="0">
                  <a:latin typeface="Arial"/>
                  <a:cs typeface="Arial"/>
                </a:endParaRPr>
              </a:p>
            </p:txBody>
          </p:sp>
          <p:sp>
            <p:nvSpPr>
              <p:cNvPr id="32" name="object 18">
                <a:extLst>
                  <a:ext uri="{FF2B5EF4-FFF2-40B4-BE49-F238E27FC236}">
                    <a16:creationId xmlns="" xmlns:a16="http://schemas.microsoft.com/office/drawing/2014/main" id="{BBCD45C4-D696-96B8-0A10-BEB5A1865A65}"/>
                  </a:ext>
                </a:extLst>
              </p:cNvPr>
              <p:cNvSpPr txBox="1">
                <a:spLocks/>
              </p:cNvSpPr>
              <p:nvPr/>
            </p:nvSpPr>
            <p:spPr>
              <a:xfrm>
                <a:off x="587358" y="398761"/>
                <a:ext cx="2263775" cy="530273"/>
              </a:xfrm>
              <a:prstGeom prst="rect">
                <a:avLst/>
              </a:prstGeom>
            </p:spPr>
            <p:txBody>
              <a:bodyPr vert="horz" wrap="square" lIns="0" tIns="4254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5080" algn="l">
                  <a:lnSpc>
                    <a:spcPts val="1870"/>
                  </a:lnSpc>
                  <a:spcBef>
                    <a:spcPts val="335"/>
                  </a:spcBef>
                </a:pPr>
                <a:r>
                  <a:rPr lang="en-AU" sz="1700" b="1" dirty="0">
                    <a:latin typeface="Arial" panose="020B0604020202020204" pitchFamily="34" charset="0"/>
                    <a:cs typeface="Arial" panose="020B0604020202020204" pitchFamily="34" charset="0"/>
                  </a:rPr>
                  <a:t>Adults</a:t>
                </a:r>
                <a:r>
                  <a:rPr lang="en-AU" sz="1700" b="1" spc="25" dirty="0">
                    <a:latin typeface="Arial" panose="020B0604020202020204" pitchFamily="34" charset="0"/>
                    <a:cs typeface="Arial" panose="020B0604020202020204" pitchFamily="34" charset="0"/>
                  </a:rPr>
                  <a:t> </a:t>
                </a:r>
                <a:r>
                  <a:rPr lang="en-AU" sz="1700" b="1" dirty="0">
                    <a:latin typeface="Arial" panose="020B0604020202020204" pitchFamily="34" charset="0"/>
                    <a:cs typeface="Arial" panose="020B0604020202020204" pitchFamily="34" charset="0"/>
                  </a:rPr>
                  <a:t>&amp;</a:t>
                </a:r>
                <a:r>
                  <a:rPr lang="en-AU" sz="1700" b="1" spc="25" dirty="0">
                    <a:latin typeface="Arial" panose="020B0604020202020204" pitchFamily="34" charset="0"/>
                    <a:cs typeface="Arial" panose="020B0604020202020204" pitchFamily="34" charset="0"/>
                  </a:rPr>
                  <a:t> </a:t>
                </a:r>
                <a:r>
                  <a:rPr lang="en-AU" sz="1700" b="1" spc="-10" dirty="0">
                    <a:latin typeface="Arial" panose="020B0604020202020204" pitchFamily="34" charset="0"/>
                    <a:cs typeface="Arial" panose="020B0604020202020204" pitchFamily="34" charset="0"/>
                  </a:rPr>
                  <a:t>adolescents </a:t>
                </a:r>
                <a:r>
                  <a:rPr lang="en-AU" sz="1700" b="1" dirty="0">
                    <a:latin typeface="Arial" panose="020B0604020202020204" pitchFamily="34" charset="0"/>
                    <a:cs typeface="Arial" panose="020B0604020202020204" pitchFamily="34" charset="0"/>
                  </a:rPr>
                  <a:t>12+</a:t>
                </a:r>
                <a:r>
                  <a:rPr lang="en-AU" sz="1700" b="1" spc="20" dirty="0">
                    <a:latin typeface="Arial" panose="020B0604020202020204" pitchFamily="34" charset="0"/>
                    <a:cs typeface="Arial" panose="020B0604020202020204" pitchFamily="34" charset="0"/>
                  </a:rPr>
                  <a:t> </a:t>
                </a:r>
                <a:r>
                  <a:rPr lang="en-AU" sz="1700" b="1" spc="-10" dirty="0">
                    <a:latin typeface="Arial" panose="020B0604020202020204" pitchFamily="34" charset="0"/>
                    <a:cs typeface="Arial" panose="020B0604020202020204" pitchFamily="34" charset="0"/>
                  </a:rPr>
                  <a:t>years</a:t>
                </a:r>
              </a:p>
            </p:txBody>
          </p:sp>
          <p:sp>
            <p:nvSpPr>
              <p:cNvPr id="33" name="object 19">
                <a:extLst>
                  <a:ext uri="{FF2B5EF4-FFF2-40B4-BE49-F238E27FC236}">
                    <a16:creationId xmlns="" xmlns:a16="http://schemas.microsoft.com/office/drawing/2014/main" id="{25B07726-1FB1-B5B2-6FCE-4BDB1A810DCD}"/>
                  </a:ext>
                </a:extLst>
              </p:cNvPr>
              <p:cNvSpPr txBox="1"/>
              <p:nvPr/>
            </p:nvSpPr>
            <p:spPr>
              <a:xfrm>
                <a:off x="587358" y="985720"/>
                <a:ext cx="2524125" cy="574675"/>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1F20"/>
                    </a:solidFill>
                    <a:latin typeface="Arial"/>
                    <a:cs typeface="Arial"/>
                  </a:rPr>
                  <a:t>Personalized</a:t>
                </a:r>
                <a:r>
                  <a:rPr sz="1200" b="1" spc="-15" dirty="0">
                    <a:solidFill>
                      <a:srgbClr val="231F20"/>
                    </a:solidFill>
                    <a:latin typeface="Arial"/>
                    <a:cs typeface="Arial"/>
                  </a:rPr>
                  <a:t> </a:t>
                </a:r>
                <a:r>
                  <a:rPr sz="1200" b="1" dirty="0">
                    <a:solidFill>
                      <a:srgbClr val="231F20"/>
                    </a:solidFill>
                    <a:latin typeface="Arial"/>
                    <a:cs typeface="Arial"/>
                  </a:rPr>
                  <a:t>asthma</a:t>
                </a:r>
                <a:r>
                  <a:rPr sz="1200" b="1" spc="-15" dirty="0">
                    <a:solidFill>
                      <a:srgbClr val="231F20"/>
                    </a:solidFill>
                    <a:latin typeface="Arial"/>
                    <a:cs typeface="Arial"/>
                  </a:rPr>
                  <a:t> </a:t>
                </a:r>
                <a:r>
                  <a:rPr sz="1200" b="1" spc="-10" dirty="0">
                    <a:solidFill>
                      <a:srgbClr val="231F20"/>
                    </a:solidFill>
                    <a:latin typeface="Arial"/>
                    <a:cs typeface="Arial"/>
                  </a:rPr>
                  <a:t>management</a:t>
                </a:r>
                <a:endParaRPr sz="1200" dirty="0">
                  <a:latin typeface="Arial"/>
                  <a:cs typeface="Arial"/>
                </a:endParaRPr>
              </a:p>
              <a:p>
                <a:pPr marL="12700">
                  <a:lnSpc>
                    <a:spcPct val="100000"/>
                  </a:lnSpc>
                </a:pPr>
                <a:r>
                  <a:rPr sz="1200" dirty="0">
                    <a:solidFill>
                      <a:srgbClr val="414042"/>
                    </a:solidFill>
                    <a:latin typeface="Arial"/>
                    <a:cs typeface="Arial"/>
                  </a:rPr>
                  <a:t>Assess,</a:t>
                </a:r>
                <a:r>
                  <a:rPr sz="1200" spc="-70" dirty="0">
                    <a:solidFill>
                      <a:srgbClr val="414042"/>
                    </a:solidFill>
                    <a:latin typeface="Arial"/>
                    <a:cs typeface="Arial"/>
                  </a:rPr>
                  <a:t> </a:t>
                </a:r>
                <a:r>
                  <a:rPr sz="1200" dirty="0">
                    <a:solidFill>
                      <a:srgbClr val="414042"/>
                    </a:solidFill>
                    <a:latin typeface="Arial"/>
                    <a:cs typeface="Arial"/>
                  </a:rPr>
                  <a:t>Adjust, </a:t>
                </a:r>
                <a:r>
                  <a:rPr sz="1200" spc="-10" dirty="0">
                    <a:solidFill>
                      <a:srgbClr val="414042"/>
                    </a:solidFill>
                    <a:latin typeface="Arial"/>
                    <a:cs typeface="Arial"/>
                  </a:rPr>
                  <a:t>Review</a:t>
                </a:r>
                <a:endParaRPr sz="1200" dirty="0">
                  <a:latin typeface="Arial"/>
                  <a:cs typeface="Arial"/>
                </a:endParaRPr>
              </a:p>
              <a:p>
                <a:pPr marL="12700">
                  <a:lnSpc>
                    <a:spcPct val="100000"/>
                  </a:lnSpc>
                </a:pPr>
                <a:r>
                  <a:rPr sz="1200" dirty="0">
                    <a:solidFill>
                      <a:srgbClr val="414042"/>
                    </a:solidFill>
                    <a:latin typeface="Arial"/>
                    <a:cs typeface="Arial"/>
                  </a:rPr>
                  <a:t>for</a:t>
                </a:r>
                <a:r>
                  <a:rPr sz="1200" spc="-30" dirty="0">
                    <a:solidFill>
                      <a:srgbClr val="414042"/>
                    </a:solidFill>
                    <a:latin typeface="Arial"/>
                    <a:cs typeface="Arial"/>
                  </a:rPr>
                  <a:t> </a:t>
                </a:r>
                <a:r>
                  <a:rPr sz="1200" dirty="0">
                    <a:solidFill>
                      <a:srgbClr val="414042"/>
                    </a:solidFill>
                    <a:latin typeface="Arial"/>
                    <a:cs typeface="Arial"/>
                  </a:rPr>
                  <a:t>individual</a:t>
                </a:r>
                <a:r>
                  <a:rPr sz="1200" spc="-30" dirty="0">
                    <a:solidFill>
                      <a:srgbClr val="414042"/>
                    </a:solidFill>
                    <a:latin typeface="Arial"/>
                    <a:cs typeface="Arial"/>
                  </a:rPr>
                  <a:t> </a:t>
                </a:r>
                <a:r>
                  <a:rPr sz="1200" dirty="0">
                    <a:solidFill>
                      <a:srgbClr val="414042"/>
                    </a:solidFill>
                    <a:latin typeface="Arial"/>
                    <a:cs typeface="Arial"/>
                  </a:rPr>
                  <a:t>patient</a:t>
                </a:r>
                <a:r>
                  <a:rPr sz="1200" spc="-25" dirty="0">
                    <a:solidFill>
                      <a:srgbClr val="414042"/>
                    </a:solidFill>
                    <a:latin typeface="Arial"/>
                    <a:cs typeface="Arial"/>
                  </a:rPr>
                  <a:t> </a:t>
                </a:r>
                <a:r>
                  <a:rPr sz="1200" spc="-10" dirty="0">
                    <a:solidFill>
                      <a:srgbClr val="414042"/>
                    </a:solidFill>
                    <a:latin typeface="Arial"/>
                    <a:cs typeface="Arial"/>
                  </a:rPr>
                  <a:t>needs</a:t>
                </a:r>
                <a:endParaRPr sz="1200" dirty="0">
                  <a:latin typeface="Arial"/>
                  <a:cs typeface="Arial"/>
                </a:endParaRPr>
              </a:p>
            </p:txBody>
          </p:sp>
          <p:sp>
            <p:nvSpPr>
              <p:cNvPr id="34" name="object 20">
                <a:extLst>
                  <a:ext uri="{FF2B5EF4-FFF2-40B4-BE49-F238E27FC236}">
                    <a16:creationId xmlns="" xmlns:a16="http://schemas.microsoft.com/office/drawing/2014/main" id="{6918C907-7369-3CD5-E527-7E733CE9F352}"/>
                  </a:ext>
                </a:extLst>
              </p:cNvPr>
              <p:cNvSpPr txBox="1"/>
              <p:nvPr/>
            </p:nvSpPr>
            <p:spPr>
              <a:xfrm>
                <a:off x="4520554" y="1461939"/>
                <a:ext cx="1049020" cy="741045"/>
              </a:xfrm>
              <a:prstGeom prst="rect">
                <a:avLst/>
              </a:prstGeom>
            </p:spPr>
            <p:txBody>
              <a:bodyPr vert="horz" wrap="square" lIns="0" tIns="20955" rIns="0" bIns="0" rtlCol="0">
                <a:spAutoFit/>
              </a:bodyPr>
              <a:lstStyle/>
              <a:p>
                <a:pPr marL="12700" marR="255270">
                  <a:lnSpc>
                    <a:spcPts val="1120"/>
                  </a:lnSpc>
                  <a:spcBef>
                    <a:spcPts val="165"/>
                  </a:spcBef>
                </a:pPr>
                <a:r>
                  <a:rPr sz="950" i="1" spc="-10" dirty="0">
                    <a:solidFill>
                      <a:srgbClr val="231F20"/>
                    </a:solidFill>
                    <a:latin typeface="Arial"/>
                    <a:cs typeface="Arial"/>
                  </a:rPr>
                  <a:t>Symptoms Exacerbations </a:t>
                </a:r>
                <a:r>
                  <a:rPr sz="950" i="1" dirty="0">
                    <a:solidFill>
                      <a:srgbClr val="231F20"/>
                    </a:solidFill>
                    <a:latin typeface="Arial"/>
                    <a:cs typeface="Arial"/>
                  </a:rPr>
                  <a:t>Side-</a:t>
                </a:r>
                <a:r>
                  <a:rPr sz="950" i="1" spc="-10" dirty="0">
                    <a:solidFill>
                      <a:srgbClr val="231F20"/>
                    </a:solidFill>
                    <a:latin typeface="Arial"/>
                    <a:cs typeface="Arial"/>
                  </a:rPr>
                  <a:t>effects </a:t>
                </a:r>
                <a:r>
                  <a:rPr sz="950" i="1" dirty="0">
                    <a:solidFill>
                      <a:srgbClr val="231F20"/>
                    </a:solidFill>
                    <a:latin typeface="Arial"/>
                    <a:cs typeface="Arial"/>
                  </a:rPr>
                  <a:t>Lung</a:t>
                </a:r>
                <a:r>
                  <a:rPr sz="950" i="1" spc="5" dirty="0">
                    <a:solidFill>
                      <a:srgbClr val="231F20"/>
                    </a:solidFill>
                    <a:latin typeface="Arial"/>
                    <a:cs typeface="Arial"/>
                  </a:rPr>
                  <a:t> </a:t>
                </a:r>
                <a:r>
                  <a:rPr sz="950" i="1" spc="-10" dirty="0">
                    <a:solidFill>
                      <a:srgbClr val="231F20"/>
                    </a:solidFill>
                    <a:latin typeface="Arial"/>
                    <a:cs typeface="Arial"/>
                  </a:rPr>
                  <a:t>function</a:t>
                </a:r>
                <a:endParaRPr sz="950">
                  <a:latin typeface="Arial"/>
                  <a:cs typeface="Arial"/>
                </a:endParaRPr>
              </a:p>
              <a:p>
                <a:pPr marL="12700">
                  <a:lnSpc>
                    <a:spcPts val="1085"/>
                  </a:lnSpc>
                </a:pPr>
                <a:r>
                  <a:rPr sz="950" i="1" dirty="0">
                    <a:solidFill>
                      <a:srgbClr val="231F20"/>
                    </a:solidFill>
                    <a:latin typeface="Arial"/>
                    <a:cs typeface="Arial"/>
                  </a:rPr>
                  <a:t>Patient</a:t>
                </a:r>
                <a:r>
                  <a:rPr sz="950" i="1" spc="25" dirty="0">
                    <a:solidFill>
                      <a:srgbClr val="231F20"/>
                    </a:solidFill>
                    <a:latin typeface="Arial"/>
                    <a:cs typeface="Arial"/>
                  </a:rPr>
                  <a:t> </a:t>
                </a:r>
                <a:r>
                  <a:rPr sz="950" i="1" spc="-10" dirty="0">
                    <a:solidFill>
                      <a:srgbClr val="231F20"/>
                    </a:solidFill>
                    <a:latin typeface="Arial"/>
                    <a:cs typeface="Arial"/>
                  </a:rPr>
                  <a:t>satisfaction</a:t>
                </a:r>
                <a:endParaRPr sz="950">
                  <a:latin typeface="Arial"/>
                  <a:cs typeface="Arial"/>
                </a:endParaRPr>
              </a:p>
            </p:txBody>
          </p:sp>
          <p:sp>
            <p:nvSpPr>
              <p:cNvPr id="35" name="object 21">
                <a:extLst>
                  <a:ext uri="{FF2B5EF4-FFF2-40B4-BE49-F238E27FC236}">
                    <a16:creationId xmlns="" xmlns:a16="http://schemas.microsoft.com/office/drawing/2014/main" id="{6E24BAC1-E460-2F97-C0FC-6F69030FD9E6}"/>
                  </a:ext>
                </a:extLst>
              </p:cNvPr>
              <p:cNvSpPr txBox="1"/>
              <p:nvPr/>
            </p:nvSpPr>
            <p:spPr>
              <a:xfrm>
                <a:off x="6879488" y="431112"/>
                <a:ext cx="2084705" cy="862965"/>
              </a:xfrm>
              <a:prstGeom prst="rect">
                <a:avLst/>
              </a:prstGeom>
            </p:spPr>
            <p:txBody>
              <a:bodyPr vert="horz" wrap="square" lIns="0" tIns="20955" rIns="0" bIns="0" rtlCol="0">
                <a:spAutoFit/>
              </a:bodyPr>
              <a:lstStyle/>
              <a:p>
                <a:pPr marL="12700" marR="5080">
                  <a:lnSpc>
                    <a:spcPts val="1120"/>
                  </a:lnSpc>
                  <a:spcBef>
                    <a:spcPts val="165"/>
                  </a:spcBef>
                </a:pPr>
                <a:r>
                  <a:rPr sz="950" i="1" dirty="0">
                    <a:solidFill>
                      <a:srgbClr val="231F20"/>
                    </a:solidFill>
                    <a:latin typeface="Arial"/>
                    <a:cs typeface="Arial"/>
                  </a:rPr>
                  <a:t>Confirmation of diagnosis if </a:t>
                </a:r>
                <a:r>
                  <a:rPr sz="950" i="1" spc="-10" dirty="0">
                    <a:solidFill>
                      <a:srgbClr val="231F20"/>
                    </a:solidFill>
                    <a:latin typeface="Arial"/>
                    <a:cs typeface="Arial"/>
                  </a:rPr>
                  <a:t>necessary </a:t>
                </a:r>
                <a:r>
                  <a:rPr sz="950" i="1" dirty="0">
                    <a:solidFill>
                      <a:srgbClr val="231F20"/>
                    </a:solidFill>
                    <a:latin typeface="Arial"/>
                    <a:cs typeface="Arial"/>
                  </a:rPr>
                  <a:t>Symptom</a:t>
                </a:r>
                <a:r>
                  <a:rPr sz="950" i="1" spc="15" dirty="0">
                    <a:solidFill>
                      <a:srgbClr val="231F20"/>
                    </a:solidFill>
                    <a:latin typeface="Arial"/>
                    <a:cs typeface="Arial"/>
                  </a:rPr>
                  <a:t> </a:t>
                </a:r>
                <a:r>
                  <a:rPr sz="950" i="1" dirty="0">
                    <a:solidFill>
                      <a:srgbClr val="231F20"/>
                    </a:solidFill>
                    <a:latin typeface="Arial"/>
                    <a:cs typeface="Arial"/>
                  </a:rPr>
                  <a:t>control</a:t>
                </a:r>
                <a:r>
                  <a:rPr sz="950" i="1" spc="25" dirty="0">
                    <a:solidFill>
                      <a:srgbClr val="231F20"/>
                    </a:solidFill>
                    <a:latin typeface="Arial"/>
                    <a:cs typeface="Arial"/>
                  </a:rPr>
                  <a:t> </a:t>
                </a:r>
                <a:r>
                  <a:rPr sz="950" i="1" dirty="0">
                    <a:solidFill>
                      <a:srgbClr val="231F20"/>
                    </a:solidFill>
                    <a:latin typeface="Arial"/>
                    <a:cs typeface="Arial"/>
                  </a:rPr>
                  <a:t>&amp;</a:t>
                </a:r>
                <a:r>
                  <a:rPr sz="950" i="1" spc="25" dirty="0">
                    <a:solidFill>
                      <a:srgbClr val="231F20"/>
                    </a:solidFill>
                    <a:latin typeface="Arial"/>
                    <a:cs typeface="Arial"/>
                  </a:rPr>
                  <a:t> </a:t>
                </a:r>
                <a:r>
                  <a:rPr sz="950" i="1" spc="-10" dirty="0">
                    <a:solidFill>
                      <a:srgbClr val="231F20"/>
                    </a:solidFill>
                    <a:latin typeface="Arial"/>
                    <a:cs typeface="Arial"/>
                  </a:rPr>
                  <a:t>modifiable</a:t>
                </a:r>
                <a:endParaRPr sz="950">
                  <a:latin typeface="Arial"/>
                  <a:cs typeface="Arial"/>
                </a:endParaRPr>
              </a:p>
              <a:p>
                <a:pPr marL="12700">
                  <a:lnSpc>
                    <a:spcPts val="915"/>
                  </a:lnSpc>
                </a:pPr>
                <a:r>
                  <a:rPr sz="950" i="1" dirty="0">
                    <a:solidFill>
                      <a:srgbClr val="231F20"/>
                    </a:solidFill>
                    <a:latin typeface="Arial"/>
                    <a:cs typeface="Arial"/>
                  </a:rPr>
                  <a:t>risk</a:t>
                </a:r>
                <a:r>
                  <a:rPr sz="950" i="1" spc="20" dirty="0">
                    <a:solidFill>
                      <a:srgbClr val="231F20"/>
                    </a:solidFill>
                    <a:latin typeface="Arial"/>
                    <a:cs typeface="Arial"/>
                  </a:rPr>
                  <a:t> </a:t>
                </a:r>
                <a:r>
                  <a:rPr sz="950" i="1" dirty="0">
                    <a:solidFill>
                      <a:srgbClr val="231F20"/>
                    </a:solidFill>
                    <a:latin typeface="Arial"/>
                    <a:cs typeface="Arial"/>
                  </a:rPr>
                  <a:t>factors</a:t>
                </a:r>
                <a:r>
                  <a:rPr sz="950" i="1" spc="25" dirty="0">
                    <a:solidFill>
                      <a:srgbClr val="231F20"/>
                    </a:solidFill>
                    <a:latin typeface="Arial"/>
                    <a:cs typeface="Arial"/>
                  </a:rPr>
                  <a:t> </a:t>
                </a:r>
                <a:r>
                  <a:rPr sz="950" i="1" dirty="0">
                    <a:solidFill>
                      <a:srgbClr val="231F20"/>
                    </a:solidFill>
                    <a:latin typeface="Arial"/>
                    <a:cs typeface="Arial"/>
                  </a:rPr>
                  <a:t>(see</a:t>
                </a:r>
                <a:r>
                  <a:rPr sz="950" i="1" spc="25" dirty="0">
                    <a:solidFill>
                      <a:srgbClr val="231F20"/>
                    </a:solidFill>
                    <a:latin typeface="Arial"/>
                    <a:cs typeface="Arial"/>
                  </a:rPr>
                  <a:t> </a:t>
                </a:r>
                <a:r>
                  <a:rPr sz="950" i="1" dirty="0">
                    <a:solidFill>
                      <a:srgbClr val="231F20"/>
                    </a:solidFill>
                    <a:latin typeface="Arial"/>
                    <a:cs typeface="Arial"/>
                  </a:rPr>
                  <a:t>Box</a:t>
                </a:r>
                <a:r>
                  <a:rPr sz="950" i="1" spc="25" dirty="0">
                    <a:solidFill>
                      <a:srgbClr val="231F20"/>
                    </a:solidFill>
                    <a:latin typeface="Arial"/>
                    <a:cs typeface="Arial"/>
                  </a:rPr>
                  <a:t> </a:t>
                </a:r>
                <a:r>
                  <a:rPr sz="950" i="1" spc="-10" dirty="0">
                    <a:solidFill>
                      <a:srgbClr val="231F20"/>
                    </a:solidFill>
                    <a:latin typeface="Arial"/>
                    <a:cs typeface="Arial"/>
                  </a:rPr>
                  <a:t>2-</a:t>
                </a:r>
                <a:r>
                  <a:rPr sz="950" i="1" spc="-25" dirty="0">
                    <a:solidFill>
                      <a:srgbClr val="231F20"/>
                    </a:solidFill>
                    <a:latin typeface="Arial"/>
                    <a:cs typeface="Arial"/>
                  </a:rPr>
                  <a:t>2B)</a:t>
                </a:r>
                <a:endParaRPr sz="950">
                  <a:latin typeface="Arial"/>
                  <a:cs typeface="Arial"/>
                </a:endParaRPr>
              </a:p>
              <a:p>
                <a:pPr marL="12700">
                  <a:lnSpc>
                    <a:spcPts val="1120"/>
                  </a:lnSpc>
                </a:pPr>
                <a:r>
                  <a:rPr sz="950" i="1" spc="-10" dirty="0">
                    <a:solidFill>
                      <a:srgbClr val="231F20"/>
                    </a:solidFill>
                    <a:latin typeface="Arial"/>
                    <a:cs typeface="Arial"/>
                  </a:rPr>
                  <a:t>Comorbidities</a:t>
                </a:r>
                <a:endParaRPr sz="950">
                  <a:latin typeface="Arial"/>
                  <a:cs typeface="Arial"/>
                </a:endParaRPr>
              </a:p>
              <a:p>
                <a:pPr marL="12700" marR="402590">
                  <a:lnSpc>
                    <a:spcPts val="1120"/>
                  </a:lnSpc>
                  <a:spcBef>
                    <a:spcPts val="40"/>
                  </a:spcBef>
                </a:pPr>
                <a:r>
                  <a:rPr sz="950" i="1" dirty="0">
                    <a:solidFill>
                      <a:srgbClr val="231F20"/>
                    </a:solidFill>
                    <a:latin typeface="Arial"/>
                    <a:cs typeface="Arial"/>
                  </a:rPr>
                  <a:t>Inhaler</a:t>
                </a:r>
                <a:r>
                  <a:rPr sz="950" i="1" spc="25" dirty="0">
                    <a:solidFill>
                      <a:srgbClr val="231F20"/>
                    </a:solidFill>
                    <a:latin typeface="Arial"/>
                    <a:cs typeface="Arial"/>
                  </a:rPr>
                  <a:t> </a:t>
                </a:r>
                <a:r>
                  <a:rPr sz="950" i="1" dirty="0">
                    <a:solidFill>
                      <a:srgbClr val="231F20"/>
                    </a:solidFill>
                    <a:latin typeface="Arial"/>
                    <a:cs typeface="Arial"/>
                  </a:rPr>
                  <a:t>technique</a:t>
                </a:r>
                <a:r>
                  <a:rPr sz="950" i="1" spc="25" dirty="0">
                    <a:solidFill>
                      <a:srgbClr val="231F20"/>
                    </a:solidFill>
                    <a:latin typeface="Arial"/>
                    <a:cs typeface="Arial"/>
                  </a:rPr>
                  <a:t> </a:t>
                </a:r>
                <a:r>
                  <a:rPr sz="950" i="1" dirty="0">
                    <a:solidFill>
                      <a:srgbClr val="231F20"/>
                    </a:solidFill>
                    <a:latin typeface="Arial"/>
                    <a:cs typeface="Arial"/>
                  </a:rPr>
                  <a:t>&amp;</a:t>
                </a:r>
                <a:r>
                  <a:rPr sz="950" i="1" spc="25" dirty="0">
                    <a:solidFill>
                      <a:srgbClr val="231F20"/>
                    </a:solidFill>
                    <a:latin typeface="Arial"/>
                    <a:cs typeface="Arial"/>
                  </a:rPr>
                  <a:t> </a:t>
                </a:r>
                <a:r>
                  <a:rPr sz="950" i="1" spc="-10" dirty="0">
                    <a:solidFill>
                      <a:srgbClr val="231F20"/>
                    </a:solidFill>
                    <a:latin typeface="Arial"/>
                    <a:cs typeface="Arial"/>
                  </a:rPr>
                  <a:t>adherence </a:t>
                </a:r>
                <a:r>
                  <a:rPr sz="950" i="1" dirty="0">
                    <a:solidFill>
                      <a:srgbClr val="231F20"/>
                    </a:solidFill>
                    <a:latin typeface="Arial"/>
                    <a:cs typeface="Arial"/>
                  </a:rPr>
                  <a:t>Patient</a:t>
                </a:r>
                <a:r>
                  <a:rPr sz="950" i="1" spc="10" dirty="0">
                    <a:solidFill>
                      <a:srgbClr val="231F20"/>
                    </a:solidFill>
                    <a:latin typeface="Arial"/>
                    <a:cs typeface="Arial"/>
                  </a:rPr>
                  <a:t> </a:t>
                </a:r>
                <a:r>
                  <a:rPr sz="950" i="1" dirty="0">
                    <a:solidFill>
                      <a:srgbClr val="231F20"/>
                    </a:solidFill>
                    <a:latin typeface="Arial"/>
                    <a:cs typeface="Arial"/>
                  </a:rPr>
                  <a:t>preferences</a:t>
                </a:r>
                <a:r>
                  <a:rPr sz="950" i="1" spc="10" dirty="0">
                    <a:solidFill>
                      <a:srgbClr val="231F20"/>
                    </a:solidFill>
                    <a:latin typeface="Arial"/>
                    <a:cs typeface="Arial"/>
                  </a:rPr>
                  <a:t> </a:t>
                </a:r>
                <a:r>
                  <a:rPr sz="950" i="1" dirty="0">
                    <a:solidFill>
                      <a:srgbClr val="231F20"/>
                    </a:solidFill>
                    <a:latin typeface="Arial"/>
                    <a:cs typeface="Arial"/>
                  </a:rPr>
                  <a:t>and</a:t>
                </a:r>
                <a:r>
                  <a:rPr sz="950" i="1" spc="15" dirty="0">
                    <a:solidFill>
                      <a:srgbClr val="231F20"/>
                    </a:solidFill>
                    <a:latin typeface="Arial"/>
                    <a:cs typeface="Arial"/>
                  </a:rPr>
                  <a:t> </a:t>
                </a:r>
                <a:r>
                  <a:rPr sz="950" i="1" spc="-10" dirty="0">
                    <a:solidFill>
                      <a:srgbClr val="231F20"/>
                    </a:solidFill>
                    <a:latin typeface="Arial"/>
                    <a:cs typeface="Arial"/>
                  </a:rPr>
                  <a:t>goals</a:t>
                </a:r>
                <a:endParaRPr sz="950">
                  <a:latin typeface="Arial"/>
                  <a:cs typeface="Arial"/>
                </a:endParaRPr>
              </a:p>
            </p:txBody>
          </p:sp>
          <p:sp>
            <p:nvSpPr>
              <p:cNvPr id="36" name="object 22">
                <a:extLst>
                  <a:ext uri="{FF2B5EF4-FFF2-40B4-BE49-F238E27FC236}">
                    <a16:creationId xmlns="" xmlns:a16="http://schemas.microsoft.com/office/drawing/2014/main" id="{1F222B6A-8B5D-5A42-1FD3-FBD9EDCBB396}"/>
                  </a:ext>
                </a:extLst>
              </p:cNvPr>
              <p:cNvSpPr txBox="1"/>
              <p:nvPr/>
            </p:nvSpPr>
            <p:spPr>
              <a:xfrm>
                <a:off x="918457" y="3172439"/>
                <a:ext cx="1903095" cy="1001394"/>
              </a:xfrm>
              <a:prstGeom prst="rect">
                <a:avLst/>
              </a:prstGeom>
            </p:spPr>
            <p:txBody>
              <a:bodyPr vert="horz" wrap="square" lIns="0" tIns="14604" rIns="0" bIns="0" rtlCol="0">
                <a:spAutoFit/>
              </a:bodyPr>
              <a:lstStyle/>
              <a:p>
                <a:pPr marL="12700">
                  <a:lnSpc>
                    <a:spcPct val="100000"/>
                  </a:lnSpc>
                  <a:spcBef>
                    <a:spcPts val="114"/>
                  </a:spcBef>
                </a:pPr>
                <a:r>
                  <a:rPr sz="1050" dirty="0">
                    <a:solidFill>
                      <a:srgbClr val="EB9237"/>
                    </a:solidFill>
                    <a:latin typeface="Arial Black"/>
                    <a:cs typeface="Arial Black"/>
                  </a:rPr>
                  <a:t>CONTROLLER</a:t>
                </a:r>
                <a:r>
                  <a:rPr sz="1050" spc="55" dirty="0">
                    <a:solidFill>
                      <a:srgbClr val="EB9237"/>
                    </a:solidFill>
                    <a:latin typeface="Arial Black"/>
                    <a:cs typeface="Arial Black"/>
                  </a:rPr>
                  <a:t> </a:t>
                </a:r>
                <a:r>
                  <a:rPr sz="1050" spc="-25" dirty="0">
                    <a:solidFill>
                      <a:srgbClr val="414042"/>
                    </a:solidFill>
                    <a:latin typeface="Arial"/>
                    <a:cs typeface="Arial"/>
                  </a:rPr>
                  <a:t>and</a:t>
                </a:r>
                <a:endParaRPr sz="1050">
                  <a:latin typeface="Arial"/>
                  <a:cs typeface="Arial"/>
                </a:endParaRPr>
              </a:p>
              <a:p>
                <a:pPr marL="12700">
                  <a:lnSpc>
                    <a:spcPct val="100000"/>
                  </a:lnSpc>
                  <a:spcBef>
                    <a:spcPts val="20"/>
                  </a:spcBef>
                </a:pPr>
                <a:r>
                  <a:rPr sz="1050" dirty="0">
                    <a:solidFill>
                      <a:srgbClr val="EB9237"/>
                    </a:solidFill>
                    <a:latin typeface="Arial Black"/>
                    <a:cs typeface="Arial Black"/>
                  </a:rPr>
                  <a:t>PREFERRED</a:t>
                </a:r>
                <a:r>
                  <a:rPr sz="1050" spc="30" dirty="0">
                    <a:solidFill>
                      <a:srgbClr val="EB9237"/>
                    </a:solidFill>
                    <a:latin typeface="Arial Black"/>
                    <a:cs typeface="Arial Black"/>
                  </a:rPr>
                  <a:t> </a:t>
                </a:r>
                <a:r>
                  <a:rPr sz="1050" spc="-10" dirty="0">
                    <a:solidFill>
                      <a:srgbClr val="EB9237"/>
                    </a:solidFill>
                    <a:latin typeface="Arial Black"/>
                    <a:cs typeface="Arial Black"/>
                  </a:rPr>
                  <a:t>RELIEVER</a:t>
                </a:r>
                <a:endParaRPr sz="1050">
                  <a:latin typeface="Arial Black"/>
                  <a:cs typeface="Arial Black"/>
                </a:endParaRPr>
              </a:p>
              <a:p>
                <a:pPr marL="12700" marR="5080">
                  <a:lnSpc>
                    <a:spcPct val="101600"/>
                  </a:lnSpc>
                </a:pPr>
                <a:r>
                  <a:rPr sz="1050" dirty="0">
                    <a:solidFill>
                      <a:srgbClr val="414042"/>
                    </a:solidFill>
                    <a:latin typeface="Arial"/>
                    <a:cs typeface="Arial"/>
                  </a:rPr>
                  <a:t>(Track</a:t>
                </a:r>
                <a:r>
                  <a:rPr sz="1050" spc="5" dirty="0">
                    <a:solidFill>
                      <a:srgbClr val="414042"/>
                    </a:solidFill>
                    <a:latin typeface="Arial"/>
                    <a:cs typeface="Arial"/>
                  </a:rPr>
                  <a:t> </a:t>
                </a:r>
                <a:r>
                  <a:rPr sz="1050" dirty="0">
                    <a:solidFill>
                      <a:srgbClr val="414042"/>
                    </a:solidFill>
                    <a:latin typeface="Arial"/>
                    <a:cs typeface="Arial"/>
                  </a:rPr>
                  <a:t>1).</a:t>
                </a:r>
                <a:r>
                  <a:rPr sz="1050" spc="5" dirty="0">
                    <a:solidFill>
                      <a:srgbClr val="414042"/>
                    </a:solidFill>
                    <a:latin typeface="Arial"/>
                    <a:cs typeface="Arial"/>
                  </a:rPr>
                  <a:t> </a:t>
                </a:r>
                <a:r>
                  <a:rPr sz="1050" dirty="0">
                    <a:solidFill>
                      <a:srgbClr val="414042"/>
                    </a:solidFill>
                    <a:latin typeface="Arial"/>
                    <a:cs typeface="Arial"/>
                  </a:rPr>
                  <a:t>Using</a:t>
                </a:r>
                <a:r>
                  <a:rPr sz="1050" spc="5" dirty="0">
                    <a:solidFill>
                      <a:srgbClr val="414042"/>
                    </a:solidFill>
                    <a:latin typeface="Arial"/>
                    <a:cs typeface="Arial"/>
                  </a:rPr>
                  <a:t> </a:t>
                </a:r>
                <a:r>
                  <a:rPr sz="1050" dirty="0">
                    <a:solidFill>
                      <a:srgbClr val="414042"/>
                    </a:solidFill>
                    <a:latin typeface="Arial"/>
                    <a:cs typeface="Arial"/>
                  </a:rPr>
                  <a:t>ICS-</a:t>
                </a:r>
                <a:r>
                  <a:rPr sz="1050" spc="-10" dirty="0">
                    <a:solidFill>
                      <a:srgbClr val="414042"/>
                    </a:solidFill>
                    <a:latin typeface="Arial"/>
                    <a:cs typeface="Arial"/>
                  </a:rPr>
                  <a:t>formoterol </a:t>
                </a:r>
                <a:r>
                  <a:rPr sz="1050" dirty="0">
                    <a:solidFill>
                      <a:srgbClr val="414042"/>
                    </a:solidFill>
                    <a:latin typeface="Arial"/>
                    <a:cs typeface="Arial"/>
                  </a:rPr>
                  <a:t>as</a:t>
                </a:r>
                <a:r>
                  <a:rPr sz="1050" spc="20" dirty="0">
                    <a:solidFill>
                      <a:srgbClr val="414042"/>
                    </a:solidFill>
                    <a:latin typeface="Arial"/>
                    <a:cs typeface="Arial"/>
                  </a:rPr>
                  <a:t> </a:t>
                </a:r>
                <a:r>
                  <a:rPr sz="1050" dirty="0">
                    <a:solidFill>
                      <a:srgbClr val="414042"/>
                    </a:solidFill>
                    <a:latin typeface="Arial"/>
                    <a:cs typeface="Arial"/>
                  </a:rPr>
                  <a:t>reliever</a:t>
                </a:r>
                <a:r>
                  <a:rPr sz="1050" spc="20" dirty="0">
                    <a:solidFill>
                      <a:srgbClr val="414042"/>
                    </a:solidFill>
                    <a:latin typeface="Arial"/>
                    <a:cs typeface="Arial"/>
                  </a:rPr>
                  <a:t> </a:t>
                </a:r>
                <a:r>
                  <a:rPr sz="1050" dirty="0">
                    <a:solidFill>
                      <a:srgbClr val="414042"/>
                    </a:solidFill>
                    <a:latin typeface="Arial"/>
                    <a:cs typeface="Arial"/>
                  </a:rPr>
                  <a:t>reduces</a:t>
                </a:r>
                <a:r>
                  <a:rPr sz="1050" spc="25" dirty="0">
                    <a:solidFill>
                      <a:srgbClr val="414042"/>
                    </a:solidFill>
                    <a:latin typeface="Arial"/>
                    <a:cs typeface="Arial"/>
                  </a:rPr>
                  <a:t> </a:t>
                </a:r>
                <a:r>
                  <a:rPr sz="1050" dirty="0">
                    <a:solidFill>
                      <a:srgbClr val="414042"/>
                    </a:solidFill>
                    <a:latin typeface="Arial"/>
                    <a:cs typeface="Arial"/>
                  </a:rPr>
                  <a:t>the</a:t>
                </a:r>
                <a:r>
                  <a:rPr sz="1050" spc="25" dirty="0">
                    <a:solidFill>
                      <a:srgbClr val="414042"/>
                    </a:solidFill>
                    <a:latin typeface="Arial"/>
                    <a:cs typeface="Arial"/>
                  </a:rPr>
                  <a:t> </a:t>
                </a:r>
                <a:r>
                  <a:rPr sz="1050" dirty="0">
                    <a:solidFill>
                      <a:srgbClr val="414042"/>
                    </a:solidFill>
                    <a:latin typeface="Arial"/>
                    <a:cs typeface="Arial"/>
                  </a:rPr>
                  <a:t>risk</a:t>
                </a:r>
                <a:r>
                  <a:rPr sz="1050" spc="20" dirty="0">
                    <a:solidFill>
                      <a:srgbClr val="414042"/>
                    </a:solidFill>
                    <a:latin typeface="Arial"/>
                    <a:cs typeface="Arial"/>
                  </a:rPr>
                  <a:t> </a:t>
                </a:r>
                <a:r>
                  <a:rPr sz="1050" spc="-25" dirty="0">
                    <a:solidFill>
                      <a:srgbClr val="414042"/>
                    </a:solidFill>
                    <a:latin typeface="Arial"/>
                    <a:cs typeface="Arial"/>
                  </a:rPr>
                  <a:t>of </a:t>
                </a:r>
                <a:r>
                  <a:rPr sz="1050" dirty="0">
                    <a:solidFill>
                      <a:srgbClr val="414042"/>
                    </a:solidFill>
                    <a:latin typeface="Arial"/>
                    <a:cs typeface="Arial"/>
                  </a:rPr>
                  <a:t>exacerbations</a:t>
                </a:r>
                <a:r>
                  <a:rPr sz="1050" spc="25" dirty="0">
                    <a:solidFill>
                      <a:srgbClr val="414042"/>
                    </a:solidFill>
                    <a:latin typeface="Arial"/>
                    <a:cs typeface="Arial"/>
                  </a:rPr>
                  <a:t> </a:t>
                </a:r>
                <a:r>
                  <a:rPr sz="1050" dirty="0">
                    <a:solidFill>
                      <a:srgbClr val="414042"/>
                    </a:solidFill>
                    <a:latin typeface="Arial"/>
                    <a:cs typeface="Arial"/>
                  </a:rPr>
                  <a:t>compared</a:t>
                </a:r>
                <a:r>
                  <a:rPr sz="1050" spc="25" dirty="0">
                    <a:solidFill>
                      <a:srgbClr val="414042"/>
                    </a:solidFill>
                    <a:latin typeface="Arial"/>
                    <a:cs typeface="Arial"/>
                  </a:rPr>
                  <a:t> </a:t>
                </a:r>
                <a:r>
                  <a:rPr sz="1050" spc="-20" dirty="0">
                    <a:solidFill>
                      <a:srgbClr val="414042"/>
                    </a:solidFill>
                    <a:latin typeface="Arial"/>
                    <a:cs typeface="Arial"/>
                  </a:rPr>
                  <a:t>with </a:t>
                </a:r>
                <a:r>
                  <a:rPr sz="1050" dirty="0">
                    <a:solidFill>
                      <a:srgbClr val="414042"/>
                    </a:solidFill>
                    <a:latin typeface="Arial"/>
                    <a:cs typeface="Arial"/>
                  </a:rPr>
                  <a:t>using</a:t>
                </a:r>
                <a:r>
                  <a:rPr sz="1050" spc="10" dirty="0">
                    <a:solidFill>
                      <a:srgbClr val="414042"/>
                    </a:solidFill>
                    <a:latin typeface="Arial"/>
                    <a:cs typeface="Arial"/>
                  </a:rPr>
                  <a:t> </a:t>
                </a:r>
                <a:r>
                  <a:rPr sz="1050" dirty="0">
                    <a:solidFill>
                      <a:srgbClr val="414042"/>
                    </a:solidFill>
                    <a:latin typeface="Arial"/>
                    <a:cs typeface="Arial"/>
                  </a:rPr>
                  <a:t>a</a:t>
                </a:r>
                <a:r>
                  <a:rPr sz="1050" spc="15" dirty="0">
                    <a:solidFill>
                      <a:srgbClr val="414042"/>
                    </a:solidFill>
                    <a:latin typeface="Arial"/>
                    <a:cs typeface="Arial"/>
                  </a:rPr>
                  <a:t> </a:t>
                </a:r>
                <a:r>
                  <a:rPr sz="1050" dirty="0">
                    <a:solidFill>
                      <a:srgbClr val="414042"/>
                    </a:solidFill>
                    <a:latin typeface="Arial"/>
                    <a:cs typeface="Arial"/>
                  </a:rPr>
                  <a:t>SABA</a:t>
                </a:r>
                <a:r>
                  <a:rPr sz="1050" spc="-45" dirty="0">
                    <a:solidFill>
                      <a:srgbClr val="414042"/>
                    </a:solidFill>
                    <a:latin typeface="Arial"/>
                    <a:cs typeface="Arial"/>
                  </a:rPr>
                  <a:t> </a:t>
                </a:r>
                <a:r>
                  <a:rPr sz="1050" spc="-10" dirty="0">
                    <a:solidFill>
                      <a:srgbClr val="414042"/>
                    </a:solidFill>
                    <a:latin typeface="Arial"/>
                    <a:cs typeface="Arial"/>
                  </a:rPr>
                  <a:t>reliever</a:t>
                </a:r>
                <a:endParaRPr sz="1050">
                  <a:latin typeface="Arial"/>
                  <a:cs typeface="Arial"/>
                </a:endParaRPr>
              </a:p>
            </p:txBody>
          </p:sp>
          <p:sp>
            <p:nvSpPr>
              <p:cNvPr id="37" name="object 23">
                <a:extLst>
                  <a:ext uri="{FF2B5EF4-FFF2-40B4-BE49-F238E27FC236}">
                    <a16:creationId xmlns="" xmlns:a16="http://schemas.microsoft.com/office/drawing/2014/main" id="{2CF2203A-F893-357B-7485-1D183D49B882}"/>
                  </a:ext>
                </a:extLst>
              </p:cNvPr>
              <p:cNvSpPr txBox="1"/>
              <p:nvPr/>
            </p:nvSpPr>
            <p:spPr>
              <a:xfrm>
                <a:off x="918457" y="6132640"/>
                <a:ext cx="2005964" cy="513715"/>
              </a:xfrm>
              <a:prstGeom prst="rect">
                <a:avLst/>
              </a:prstGeom>
            </p:spPr>
            <p:txBody>
              <a:bodyPr vert="horz" wrap="square" lIns="0" tIns="12065" rIns="0" bIns="0" rtlCol="0">
                <a:spAutoFit/>
              </a:bodyPr>
              <a:lstStyle/>
              <a:p>
                <a:pPr marL="12700" marR="5080">
                  <a:lnSpc>
                    <a:spcPct val="101600"/>
                  </a:lnSpc>
                  <a:spcBef>
                    <a:spcPts val="95"/>
                  </a:spcBef>
                </a:pPr>
                <a:r>
                  <a:rPr sz="1050" i="1" dirty="0">
                    <a:solidFill>
                      <a:srgbClr val="6D6E71"/>
                    </a:solidFill>
                    <a:latin typeface="Arial"/>
                    <a:cs typeface="Arial"/>
                  </a:rPr>
                  <a:t>Other</a:t>
                </a:r>
                <a:r>
                  <a:rPr sz="1050" i="1" spc="25" dirty="0">
                    <a:solidFill>
                      <a:srgbClr val="6D6E71"/>
                    </a:solidFill>
                    <a:latin typeface="Arial"/>
                    <a:cs typeface="Arial"/>
                  </a:rPr>
                  <a:t> </a:t>
                </a:r>
                <a:r>
                  <a:rPr sz="1050" i="1" dirty="0">
                    <a:solidFill>
                      <a:srgbClr val="6D6E71"/>
                    </a:solidFill>
                    <a:latin typeface="Arial"/>
                    <a:cs typeface="Arial"/>
                  </a:rPr>
                  <a:t>controller</a:t>
                </a:r>
                <a:r>
                  <a:rPr sz="1050" i="1" spc="20" dirty="0">
                    <a:solidFill>
                      <a:srgbClr val="6D6E71"/>
                    </a:solidFill>
                    <a:latin typeface="Arial"/>
                    <a:cs typeface="Arial"/>
                  </a:rPr>
                  <a:t> </a:t>
                </a:r>
                <a:r>
                  <a:rPr sz="1050" i="1" dirty="0">
                    <a:solidFill>
                      <a:srgbClr val="6D6E71"/>
                    </a:solidFill>
                    <a:latin typeface="Arial"/>
                    <a:cs typeface="Arial"/>
                  </a:rPr>
                  <a:t>options</a:t>
                </a:r>
                <a:r>
                  <a:rPr sz="1050" i="1" spc="20" dirty="0">
                    <a:solidFill>
                      <a:srgbClr val="6D6E71"/>
                    </a:solidFill>
                    <a:latin typeface="Arial"/>
                    <a:cs typeface="Arial"/>
                  </a:rPr>
                  <a:t> </a:t>
                </a:r>
                <a:r>
                  <a:rPr sz="1050" i="1" dirty="0">
                    <a:solidFill>
                      <a:srgbClr val="6D6E71"/>
                    </a:solidFill>
                    <a:latin typeface="Arial"/>
                    <a:cs typeface="Arial"/>
                  </a:rPr>
                  <a:t>for</a:t>
                </a:r>
                <a:r>
                  <a:rPr sz="1050" i="1" spc="30" dirty="0">
                    <a:solidFill>
                      <a:srgbClr val="6D6E71"/>
                    </a:solidFill>
                    <a:latin typeface="Arial"/>
                    <a:cs typeface="Arial"/>
                  </a:rPr>
                  <a:t> </a:t>
                </a:r>
                <a:r>
                  <a:rPr sz="1050" i="1" spc="-10" dirty="0">
                    <a:solidFill>
                      <a:srgbClr val="6D6E71"/>
                    </a:solidFill>
                    <a:latin typeface="Arial"/>
                    <a:cs typeface="Arial"/>
                  </a:rPr>
                  <a:t>either </a:t>
                </a:r>
                <a:r>
                  <a:rPr sz="1050" i="1" dirty="0">
                    <a:solidFill>
                      <a:srgbClr val="6D6E71"/>
                    </a:solidFill>
                    <a:latin typeface="Arial"/>
                    <a:cs typeface="Arial"/>
                  </a:rPr>
                  <a:t>track</a:t>
                </a:r>
                <a:r>
                  <a:rPr sz="1050" i="1" spc="15" dirty="0">
                    <a:solidFill>
                      <a:srgbClr val="6D6E71"/>
                    </a:solidFill>
                    <a:latin typeface="Arial"/>
                    <a:cs typeface="Arial"/>
                  </a:rPr>
                  <a:t> </a:t>
                </a:r>
                <a:r>
                  <a:rPr sz="1050" i="1" dirty="0">
                    <a:solidFill>
                      <a:srgbClr val="6D6E71"/>
                    </a:solidFill>
                    <a:latin typeface="Arial"/>
                    <a:cs typeface="Arial"/>
                  </a:rPr>
                  <a:t>(limited</a:t>
                </a:r>
                <a:r>
                  <a:rPr sz="1050" i="1" spc="15" dirty="0">
                    <a:solidFill>
                      <a:srgbClr val="6D6E71"/>
                    </a:solidFill>
                    <a:latin typeface="Arial"/>
                    <a:cs typeface="Arial"/>
                  </a:rPr>
                  <a:t> </a:t>
                </a:r>
                <a:r>
                  <a:rPr sz="1050" i="1" dirty="0">
                    <a:solidFill>
                      <a:srgbClr val="6D6E71"/>
                    </a:solidFill>
                    <a:latin typeface="Arial"/>
                    <a:cs typeface="Arial"/>
                  </a:rPr>
                  <a:t>indications,</a:t>
                </a:r>
                <a:r>
                  <a:rPr sz="1050" i="1" spc="15" dirty="0">
                    <a:solidFill>
                      <a:srgbClr val="6D6E71"/>
                    </a:solidFill>
                    <a:latin typeface="Arial"/>
                    <a:cs typeface="Arial"/>
                  </a:rPr>
                  <a:t> </a:t>
                </a:r>
                <a:r>
                  <a:rPr sz="1050" i="1" dirty="0">
                    <a:solidFill>
                      <a:srgbClr val="6D6E71"/>
                    </a:solidFill>
                    <a:latin typeface="Arial"/>
                    <a:cs typeface="Arial"/>
                  </a:rPr>
                  <a:t>or</a:t>
                </a:r>
                <a:r>
                  <a:rPr sz="1050" i="1" spc="15" dirty="0">
                    <a:solidFill>
                      <a:srgbClr val="6D6E71"/>
                    </a:solidFill>
                    <a:latin typeface="Arial"/>
                    <a:cs typeface="Arial"/>
                  </a:rPr>
                  <a:t> </a:t>
                </a:r>
                <a:r>
                  <a:rPr sz="1050" i="1" spc="-20" dirty="0">
                    <a:solidFill>
                      <a:srgbClr val="6D6E71"/>
                    </a:solidFill>
                    <a:latin typeface="Arial"/>
                    <a:cs typeface="Arial"/>
                  </a:rPr>
                  <a:t>less </a:t>
                </a:r>
                <a:r>
                  <a:rPr sz="1050" i="1" dirty="0">
                    <a:solidFill>
                      <a:srgbClr val="6D6E71"/>
                    </a:solidFill>
                    <a:latin typeface="Arial"/>
                    <a:cs typeface="Arial"/>
                  </a:rPr>
                  <a:t>evidence</a:t>
                </a:r>
                <a:r>
                  <a:rPr sz="1050" i="1" spc="5" dirty="0">
                    <a:solidFill>
                      <a:srgbClr val="6D6E71"/>
                    </a:solidFill>
                    <a:latin typeface="Arial"/>
                    <a:cs typeface="Arial"/>
                  </a:rPr>
                  <a:t> </a:t>
                </a:r>
                <a:r>
                  <a:rPr sz="1050" i="1" dirty="0">
                    <a:solidFill>
                      <a:srgbClr val="6D6E71"/>
                    </a:solidFill>
                    <a:latin typeface="Arial"/>
                    <a:cs typeface="Arial"/>
                  </a:rPr>
                  <a:t>for</a:t>
                </a:r>
                <a:r>
                  <a:rPr sz="1050" i="1" spc="10" dirty="0">
                    <a:solidFill>
                      <a:srgbClr val="6D6E71"/>
                    </a:solidFill>
                    <a:latin typeface="Arial"/>
                    <a:cs typeface="Arial"/>
                  </a:rPr>
                  <a:t> </a:t>
                </a:r>
                <a:r>
                  <a:rPr sz="1050" i="1" dirty="0">
                    <a:solidFill>
                      <a:srgbClr val="6D6E71"/>
                    </a:solidFill>
                    <a:latin typeface="Arial"/>
                    <a:cs typeface="Arial"/>
                  </a:rPr>
                  <a:t>efficacy</a:t>
                </a:r>
                <a:r>
                  <a:rPr sz="1050" i="1" spc="5" dirty="0">
                    <a:solidFill>
                      <a:srgbClr val="6D6E71"/>
                    </a:solidFill>
                    <a:latin typeface="Arial"/>
                    <a:cs typeface="Arial"/>
                  </a:rPr>
                  <a:t> </a:t>
                </a:r>
                <a:r>
                  <a:rPr sz="1050" i="1" dirty="0">
                    <a:solidFill>
                      <a:srgbClr val="6D6E71"/>
                    </a:solidFill>
                    <a:latin typeface="Arial"/>
                    <a:cs typeface="Arial"/>
                  </a:rPr>
                  <a:t>or</a:t>
                </a:r>
                <a:r>
                  <a:rPr sz="1050" i="1" spc="5" dirty="0">
                    <a:solidFill>
                      <a:srgbClr val="6D6E71"/>
                    </a:solidFill>
                    <a:latin typeface="Arial"/>
                    <a:cs typeface="Arial"/>
                  </a:rPr>
                  <a:t> </a:t>
                </a:r>
                <a:r>
                  <a:rPr sz="1050" i="1" spc="-10" dirty="0">
                    <a:solidFill>
                      <a:srgbClr val="6D6E71"/>
                    </a:solidFill>
                    <a:latin typeface="Arial"/>
                    <a:cs typeface="Arial"/>
                  </a:rPr>
                  <a:t>safety)</a:t>
                </a:r>
                <a:endParaRPr sz="1050" dirty="0">
                  <a:latin typeface="Arial"/>
                  <a:cs typeface="Arial"/>
                </a:endParaRPr>
              </a:p>
            </p:txBody>
          </p:sp>
          <p:sp>
            <p:nvSpPr>
              <p:cNvPr id="38" name="object 24">
                <a:extLst>
                  <a:ext uri="{FF2B5EF4-FFF2-40B4-BE49-F238E27FC236}">
                    <a16:creationId xmlns="" xmlns:a16="http://schemas.microsoft.com/office/drawing/2014/main" id="{16C256D5-FB3C-4E9F-51F4-91C5883417EE}"/>
                  </a:ext>
                </a:extLst>
              </p:cNvPr>
              <p:cNvSpPr txBox="1"/>
              <p:nvPr/>
            </p:nvSpPr>
            <p:spPr>
              <a:xfrm>
                <a:off x="918457" y="4959613"/>
                <a:ext cx="1967864" cy="1001394"/>
              </a:xfrm>
              <a:prstGeom prst="rect">
                <a:avLst/>
              </a:prstGeom>
            </p:spPr>
            <p:txBody>
              <a:bodyPr vert="horz" wrap="square" lIns="0" tIns="14604" rIns="0" bIns="0" rtlCol="0">
                <a:spAutoFit/>
              </a:bodyPr>
              <a:lstStyle/>
              <a:p>
                <a:pPr marL="12700">
                  <a:lnSpc>
                    <a:spcPct val="100000"/>
                  </a:lnSpc>
                  <a:spcBef>
                    <a:spcPts val="114"/>
                  </a:spcBef>
                </a:pPr>
                <a:r>
                  <a:rPr sz="1050" dirty="0">
                    <a:solidFill>
                      <a:srgbClr val="EB9237"/>
                    </a:solidFill>
                    <a:latin typeface="Arial Black"/>
                    <a:cs typeface="Arial Black"/>
                  </a:rPr>
                  <a:t>CONTROLLER</a:t>
                </a:r>
                <a:r>
                  <a:rPr sz="1050" spc="55" dirty="0">
                    <a:solidFill>
                      <a:srgbClr val="EB9237"/>
                    </a:solidFill>
                    <a:latin typeface="Arial Black"/>
                    <a:cs typeface="Arial Black"/>
                  </a:rPr>
                  <a:t> </a:t>
                </a:r>
                <a:r>
                  <a:rPr sz="1050" spc="-25" dirty="0">
                    <a:solidFill>
                      <a:srgbClr val="414042"/>
                    </a:solidFill>
                    <a:latin typeface="Arial"/>
                    <a:cs typeface="Arial"/>
                  </a:rPr>
                  <a:t>and</a:t>
                </a:r>
                <a:endParaRPr sz="1050" dirty="0">
                  <a:latin typeface="Arial"/>
                  <a:cs typeface="Arial"/>
                </a:endParaRPr>
              </a:p>
              <a:p>
                <a:pPr marL="12700">
                  <a:lnSpc>
                    <a:spcPct val="100000"/>
                  </a:lnSpc>
                  <a:spcBef>
                    <a:spcPts val="20"/>
                  </a:spcBef>
                </a:pPr>
                <a:r>
                  <a:rPr sz="1050" spc="-10" dirty="0">
                    <a:solidFill>
                      <a:srgbClr val="0078AC"/>
                    </a:solidFill>
                    <a:latin typeface="Arial Black"/>
                    <a:cs typeface="Arial Black"/>
                  </a:rPr>
                  <a:t>ALTERNATIVE</a:t>
                </a:r>
                <a:r>
                  <a:rPr sz="1050" spc="15" dirty="0">
                    <a:solidFill>
                      <a:srgbClr val="0078AC"/>
                    </a:solidFill>
                    <a:latin typeface="Arial Black"/>
                    <a:cs typeface="Arial Black"/>
                  </a:rPr>
                  <a:t> </a:t>
                </a:r>
                <a:r>
                  <a:rPr sz="1050" spc="-10" dirty="0">
                    <a:solidFill>
                      <a:srgbClr val="0078AC"/>
                    </a:solidFill>
                    <a:latin typeface="Arial Black"/>
                    <a:cs typeface="Arial Black"/>
                  </a:rPr>
                  <a:t>RELIEVER</a:t>
                </a:r>
                <a:endParaRPr sz="1050" dirty="0">
                  <a:latin typeface="Arial Black"/>
                  <a:cs typeface="Arial Black"/>
                </a:endParaRPr>
              </a:p>
              <a:p>
                <a:pPr marL="12700" marR="5080">
                  <a:lnSpc>
                    <a:spcPct val="101600"/>
                  </a:lnSpc>
                </a:pPr>
                <a:r>
                  <a:rPr sz="1050" dirty="0">
                    <a:solidFill>
                      <a:srgbClr val="414042"/>
                    </a:solidFill>
                    <a:latin typeface="Arial"/>
                    <a:cs typeface="Arial"/>
                  </a:rPr>
                  <a:t>(Track</a:t>
                </a:r>
                <a:r>
                  <a:rPr sz="1050" spc="15" dirty="0">
                    <a:solidFill>
                      <a:srgbClr val="414042"/>
                    </a:solidFill>
                    <a:latin typeface="Arial"/>
                    <a:cs typeface="Arial"/>
                  </a:rPr>
                  <a:t> </a:t>
                </a:r>
                <a:r>
                  <a:rPr sz="1050" dirty="0">
                    <a:solidFill>
                      <a:srgbClr val="414042"/>
                    </a:solidFill>
                    <a:latin typeface="Arial"/>
                    <a:cs typeface="Arial"/>
                  </a:rPr>
                  <a:t>2).</a:t>
                </a:r>
                <a:r>
                  <a:rPr sz="1050" spc="20" dirty="0">
                    <a:solidFill>
                      <a:srgbClr val="414042"/>
                    </a:solidFill>
                    <a:latin typeface="Arial"/>
                    <a:cs typeface="Arial"/>
                  </a:rPr>
                  <a:t> </a:t>
                </a:r>
                <a:r>
                  <a:rPr sz="1050" dirty="0">
                    <a:solidFill>
                      <a:srgbClr val="414042"/>
                    </a:solidFill>
                    <a:latin typeface="Arial"/>
                    <a:cs typeface="Arial"/>
                  </a:rPr>
                  <a:t>Before</a:t>
                </a:r>
                <a:r>
                  <a:rPr sz="1050" spc="20" dirty="0">
                    <a:solidFill>
                      <a:srgbClr val="414042"/>
                    </a:solidFill>
                    <a:latin typeface="Arial"/>
                    <a:cs typeface="Arial"/>
                  </a:rPr>
                  <a:t> </a:t>
                </a:r>
                <a:r>
                  <a:rPr sz="1050" dirty="0">
                    <a:solidFill>
                      <a:srgbClr val="414042"/>
                    </a:solidFill>
                    <a:latin typeface="Arial"/>
                    <a:cs typeface="Arial"/>
                  </a:rPr>
                  <a:t>considering</a:t>
                </a:r>
                <a:r>
                  <a:rPr sz="1050" spc="20" dirty="0">
                    <a:solidFill>
                      <a:srgbClr val="414042"/>
                    </a:solidFill>
                    <a:latin typeface="Arial"/>
                    <a:cs typeface="Arial"/>
                  </a:rPr>
                  <a:t> </a:t>
                </a:r>
                <a:r>
                  <a:rPr sz="1050" spc="-50" dirty="0">
                    <a:solidFill>
                      <a:srgbClr val="414042"/>
                    </a:solidFill>
                    <a:latin typeface="Arial"/>
                    <a:cs typeface="Arial"/>
                  </a:rPr>
                  <a:t>a </a:t>
                </a:r>
                <a:r>
                  <a:rPr sz="1050" dirty="0">
                    <a:solidFill>
                      <a:srgbClr val="414042"/>
                    </a:solidFill>
                    <a:latin typeface="Arial"/>
                    <a:cs typeface="Arial"/>
                  </a:rPr>
                  <a:t>regimen</a:t>
                </a:r>
                <a:r>
                  <a:rPr sz="1050" spc="20" dirty="0">
                    <a:solidFill>
                      <a:srgbClr val="414042"/>
                    </a:solidFill>
                    <a:latin typeface="Arial"/>
                    <a:cs typeface="Arial"/>
                  </a:rPr>
                  <a:t> </a:t>
                </a:r>
                <a:r>
                  <a:rPr sz="1050" dirty="0">
                    <a:solidFill>
                      <a:srgbClr val="414042"/>
                    </a:solidFill>
                    <a:latin typeface="Arial"/>
                    <a:cs typeface="Arial"/>
                  </a:rPr>
                  <a:t>with</a:t>
                </a:r>
                <a:r>
                  <a:rPr sz="1050" spc="25" dirty="0">
                    <a:solidFill>
                      <a:srgbClr val="414042"/>
                    </a:solidFill>
                    <a:latin typeface="Arial"/>
                    <a:cs typeface="Arial"/>
                  </a:rPr>
                  <a:t> </a:t>
                </a:r>
                <a:r>
                  <a:rPr sz="1050" dirty="0">
                    <a:solidFill>
                      <a:srgbClr val="414042"/>
                    </a:solidFill>
                    <a:latin typeface="Arial"/>
                    <a:cs typeface="Arial"/>
                  </a:rPr>
                  <a:t>SABA</a:t>
                </a:r>
                <a:r>
                  <a:rPr sz="1050" spc="-35" dirty="0">
                    <a:solidFill>
                      <a:srgbClr val="414042"/>
                    </a:solidFill>
                    <a:latin typeface="Arial"/>
                    <a:cs typeface="Arial"/>
                  </a:rPr>
                  <a:t> </a:t>
                </a:r>
                <a:r>
                  <a:rPr sz="1050" spc="-10" dirty="0">
                    <a:solidFill>
                      <a:srgbClr val="414042"/>
                    </a:solidFill>
                    <a:latin typeface="Arial"/>
                    <a:cs typeface="Arial"/>
                  </a:rPr>
                  <a:t>reliever, </a:t>
                </a:r>
                <a:r>
                  <a:rPr sz="1050" dirty="0">
                    <a:solidFill>
                      <a:srgbClr val="414042"/>
                    </a:solidFill>
                    <a:latin typeface="Arial"/>
                    <a:cs typeface="Arial"/>
                  </a:rPr>
                  <a:t>check</a:t>
                </a:r>
                <a:r>
                  <a:rPr sz="1050" spc="5" dirty="0">
                    <a:solidFill>
                      <a:srgbClr val="414042"/>
                    </a:solidFill>
                    <a:latin typeface="Arial"/>
                    <a:cs typeface="Arial"/>
                  </a:rPr>
                  <a:t> </a:t>
                </a:r>
                <a:r>
                  <a:rPr sz="1050" dirty="0">
                    <a:solidFill>
                      <a:srgbClr val="414042"/>
                    </a:solidFill>
                    <a:latin typeface="Arial"/>
                    <a:cs typeface="Arial"/>
                  </a:rPr>
                  <a:t>if</a:t>
                </a:r>
                <a:r>
                  <a:rPr sz="1050" spc="10" dirty="0">
                    <a:solidFill>
                      <a:srgbClr val="414042"/>
                    </a:solidFill>
                    <a:latin typeface="Arial"/>
                    <a:cs typeface="Arial"/>
                  </a:rPr>
                  <a:t> </a:t>
                </a:r>
                <a:r>
                  <a:rPr sz="1050" dirty="0">
                    <a:solidFill>
                      <a:srgbClr val="414042"/>
                    </a:solidFill>
                    <a:latin typeface="Arial"/>
                    <a:cs typeface="Arial"/>
                  </a:rPr>
                  <a:t>the</a:t>
                </a:r>
                <a:r>
                  <a:rPr sz="1050" spc="10" dirty="0">
                    <a:solidFill>
                      <a:srgbClr val="414042"/>
                    </a:solidFill>
                    <a:latin typeface="Arial"/>
                    <a:cs typeface="Arial"/>
                  </a:rPr>
                  <a:t> </a:t>
                </a:r>
                <a:r>
                  <a:rPr sz="1050" dirty="0">
                    <a:solidFill>
                      <a:srgbClr val="414042"/>
                    </a:solidFill>
                    <a:latin typeface="Arial"/>
                    <a:cs typeface="Arial"/>
                  </a:rPr>
                  <a:t>patient</a:t>
                </a:r>
                <a:r>
                  <a:rPr sz="1050" spc="10" dirty="0">
                    <a:solidFill>
                      <a:srgbClr val="414042"/>
                    </a:solidFill>
                    <a:latin typeface="Arial"/>
                    <a:cs typeface="Arial"/>
                  </a:rPr>
                  <a:t> </a:t>
                </a:r>
                <a:r>
                  <a:rPr sz="1050" dirty="0">
                    <a:solidFill>
                      <a:srgbClr val="414042"/>
                    </a:solidFill>
                    <a:latin typeface="Arial"/>
                    <a:cs typeface="Arial"/>
                  </a:rPr>
                  <a:t>is</a:t>
                </a:r>
                <a:r>
                  <a:rPr sz="1050" spc="5" dirty="0">
                    <a:solidFill>
                      <a:srgbClr val="414042"/>
                    </a:solidFill>
                    <a:latin typeface="Arial"/>
                    <a:cs typeface="Arial"/>
                  </a:rPr>
                  <a:t> </a:t>
                </a:r>
                <a:r>
                  <a:rPr sz="1050" dirty="0">
                    <a:solidFill>
                      <a:srgbClr val="414042"/>
                    </a:solidFill>
                    <a:latin typeface="Arial"/>
                    <a:cs typeface="Arial"/>
                  </a:rPr>
                  <a:t>likely</a:t>
                </a:r>
                <a:r>
                  <a:rPr sz="1050" spc="10" dirty="0">
                    <a:solidFill>
                      <a:srgbClr val="414042"/>
                    </a:solidFill>
                    <a:latin typeface="Arial"/>
                    <a:cs typeface="Arial"/>
                  </a:rPr>
                  <a:t> </a:t>
                </a:r>
                <a:r>
                  <a:rPr sz="1050" dirty="0">
                    <a:solidFill>
                      <a:srgbClr val="414042"/>
                    </a:solidFill>
                    <a:latin typeface="Arial"/>
                    <a:cs typeface="Arial"/>
                  </a:rPr>
                  <a:t>to</a:t>
                </a:r>
                <a:r>
                  <a:rPr sz="1050" spc="10" dirty="0">
                    <a:solidFill>
                      <a:srgbClr val="414042"/>
                    </a:solidFill>
                    <a:latin typeface="Arial"/>
                    <a:cs typeface="Arial"/>
                  </a:rPr>
                  <a:t> </a:t>
                </a:r>
                <a:r>
                  <a:rPr sz="1050" spc="-25" dirty="0">
                    <a:solidFill>
                      <a:srgbClr val="414042"/>
                    </a:solidFill>
                    <a:latin typeface="Arial"/>
                    <a:cs typeface="Arial"/>
                  </a:rPr>
                  <a:t>be </a:t>
                </a:r>
                <a:r>
                  <a:rPr sz="1050" dirty="0">
                    <a:solidFill>
                      <a:srgbClr val="414042"/>
                    </a:solidFill>
                    <a:latin typeface="Arial"/>
                    <a:cs typeface="Arial"/>
                  </a:rPr>
                  <a:t>adherent with</a:t>
                </a:r>
                <a:r>
                  <a:rPr sz="1050" spc="5" dirty="0">
                    <a:solidFill>
                      <a:srgbClr val="414042"/>
                    </a:solidFill>
                    <a:latin typeface="Arial"/>
                    <a:cs typeface="Arial"/>
                  </a:rPr>
                  <a:t> </a:t>
                </a:r>
                <a:r>
                  <a:rPr sz="1050" dirty="0">
                    <a:solidFill>
                      <a:srgbClr val="414042"/>
                    </a:solidFill>
                    <a:latin typeface="Arial"/>
                    <a:cs typeface="Arial"/>
                  </a:rPr>
                  <a:t>daily</a:t>
                </a:r>
                <a:r>
                  <a:rPr sz="1050" spc="5" dirty="0">
                    <a:solidFill>
                      <a:srgbClr val="414042"/>
                    </a:solidFill>
                    <a:latin typeface="Arial"/>
                    <a:cs typeface="Arial"/>
                  </a:rPr>
                  <a:t> </a:t>
                </a:r>
                <a:r>
                  <a:rPr sz="1050" spc="-10" dirty="0">
                    <a:solidFill>
                      <a:srgbClr val="414042"/>
                    </a:solidFill>
                    <a:latin typeface="Arial"/>
                    <a:cs typeface="Arial"/>
                  </a:rPr>
                  <a:t>controller</a:t>
                </a:r>
                <a:endParaRPr sz="1050" dirty="0">
                  <a:latin typeface="Arial"/>
                  <a:cs typeface="Arial"/>
                </a:endParaRPr>
              </a:p>
            </p:txBody>
          </p:sp>
          <p:sp>
            <p:nvSpPr>
              <p:cNvPr id="39" name="object 25">
                <a:extLst>
                  <a:ext uri="{FF2B5EF4-FFF2-40B4-BE49-F238E27FC236}">
                    <a16:creationId xmlns="" xmlns:a16="http://schemas.microsoft.com/office/drawing/2014/main" id="{27FA258D-7BF6-3D7E-6B23-A0AFCF80A68A}"/>
                  </a:ext>
                </a:extLst>
              </p:cNvPr>
              <p:cNvSpPr txBox="1"/>
              <p:nvPr/>
            </p:nvSpPr>
            <p:spPr>
              <a:xfrm>
                <a:off x="11237789" y="3831746"/>
                <a:ext cx="737235" cy="455930"/>
              </a:xfrm>
              <a:prstGeom prst="rect">
                <a:avLst/>
              </a:prstGeom>
            </p:spPr>
            <p:txBody>
              <a:bodyPr vert="horz" wrap="square" lIns="0" tIns="16510" rIns="0" bIns="0" rtlCol="0">
                <a:spAutoFit/>
              </a:bodyPr>
              <a:lstStyle/>
              <a:p>
                <a:pPr marL="12700">
                  <a:lnSpc>
                    <a:spcPct val="100000"/>
                  </a:lnSpc>
                  <a:spcBef>
                    <a:spcPts val="130"/>
                  </a:spcBef>
                </a:pPr>
                <a:r>
                  <a:rPr sz="900" i="1" dirty="0">
                    <a:solidFill>
                      <a:srgbClr val="6D6E71"/>
                    </a:solidFill>
                    <a:latin typeface="Arial"/>
                    <a:cs typeface="Arial"/>
                  </a:rPr>
                  <a:t>See</a:t>
                </a:r>
                <a:r>
                  <a:rPr sz="900" i="1" spc="50" dirty="0">
                    <a:solidFill>
                      <a:srgbClr val="6D6E71"/>
                    </a:solidFill>
                    <a:latin typeface="Arial"/>
                    <a:cs typeface="Arial"/>
                  </a:rPr>
                  <a:t> </a:t>
                </a:r>
                <a:r>
                  <a:rPr sz="900" i="1" spc="-20" dirty="0">
                    <a:solidFill>
                      <a:srgbClr val="6D6E71"/>
                    </a:solidFill>
                    <a:latin typeface="Arial"/>
                    <a:cs typeface="Arial"/>
                  </a:rPr>
                  <a:t>GINA</a:t>
                </a:r>
                <a:endParaRPr sz="900" dirty="0">
                  <a:latin typeface="Arial"/>
                  <a:cs typeface="Arial"/>
                </a:endParaRPr>
              </a:p>
              <a:p>
                <a:pPr marL="12700" marR="5080">
                  <a:lnSpc>
                    <a:spcPct val="104900"/>
                  </a:lnSpc>
                </a:pPr>
                <a:r>
                  <a:rPr sz="900" i="1" spc="-10" dirty="0">
                    <a:solidFill>
                      <a:srgbClr val="6D6E71"/>
                    </a:solidFill>
                    <a:latin typeface="Arial"/>
                    <a:cs typeface="Arial"/>
                  </a:rPr>
                  <a:t>severe </a:t>
                </a:r>
                <a:r>
                  <a:rPr sz="900" i="1" dirty="0">
                    <a:solidFill>
                      <a:srgbClr val="6D6E71"/>
                    </a:solidFill>
                    <a:latin typeface="Arial"/>
                    <a:cs typeface="Arial"/>
                  </a:rPr>
                  <a:t>asthma</a:t>
                </a:r>
                <a:r>
                  <a:rPr sz="900" i="1" spc="65" dirty="0">
                    <a:solidFill>
                      <a:srgbClr val="6D6E71"/>
                    </a:solidFill>
                    <a:latin typeface="Arial"/>
                    <a:cs typeface="Arial"/>
                  </a:rPr>
                  <a:t> </a:t>
                </a:r>
                <a:r>
                  <a:rPr sz="900" i="1" spc="-10" dirty="0">
                    <a:solidFill>
                      <a:srgbClr val="6D6E71"/>
                    </a:solidFill>
                    <a:latin typeface="Arial"/>
                    <a:cs typeface="Arial"/>
                  </a:rPr>
                  <a:t>guide</a:t>
                </a:r>
                <a:endParaRPr sz="900" dirty="0">
                  <a:latin typeface="Arial"/>
                  <a:cs typeface="Arial"/>
                </a:endParaRPr>
              </a:p>
            </p:txBody>
          </p:sp>
          <p:grpSp>
            <p:nvGrpSpPr>
              <p:cNvPr id="40" name="Group 39">
                <a:extLst>
                  <a:ext uri="{FF2B5EF4-FFF2-40B4-BE49-F238E27FC236}">
                    <a16:creationId xmlns="" xmlns:a16="http://schemas.microsoft.com/office/drawing/2014/main" id="{8629B610-DCB2-6E5D-4D1B-C72B761038B9}"/>
                  </a:ext>
                </a:extLst>
              </p:cNvPr>
              <p:cNvGrpSpPr/>
              <p:nvPr/>
            </p:nvGrpSpPr>
            <p:grpSpPr>
              <a:xfrm>
                <a:off x="5610531" y="1041566"/>
                <a:ext cx="1204293" cy="1139416"/>
                <a:chOff x="5786493" y="1023028"/>
                <a:chExt cx="863918" cy="814195"/>
              </a:xfrm>
            </p:grpSpPr>
            <p:sp>
              <p:nvSpPr>
                <p:cNvPr id="41" name="Rectangle 40">
                  <a:extLst>
                    <a:ext uri="{FF2B5EF4-FFF2-40B4-BE49-F238E27FC236}">
                      <a16:creationId xmlns="" xmlns:a16="http://schemas.microsoft.com/office/drawing/2014/main" id="{7B9B82F9-4481-3EAB-E730-C0C07A36FEC5}"/>
                    </a:ext>
                  </a:extLst>
                </p:cNvPr>
                <p:cNvSpPr/>
                <p:nvPr/>
              </p:nvSpPr>
              <p:spPr>
                <a:xfrm rot="17655406">
                  <a:off x="5823174" y="1039225"/>
                  <a:ext cx="700507" cy="77386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ArchUp">
                    <a:avLst>
                      <a:gd name="adj" fmla="val 5457498"/>
                    </a:avLst>
                  </a:prstTxWarp>
                  <a:spAutoFit/>
                </a:bodyPr>
                <a:lstStyle/>
                <a:p>
                  <a:pPr algn="ctr"/>
                  <a:r>
                    <a:rPr lang="en-AU" sz="1000" b="1" cap="none" spc="0" dirty="0">
                      <a:ln w="12700">
                        <a:noFill/>
                        <a:prstDash val="solid"/>
                      </a:ln>
                      <a:solidFill>
                        <a:schemeClr val="bg1"/>
                      </a:solidFill>
                      <a:latin typeface="Arial"/>
                      <a:cs typeface="Arial"/>
                    </a:rPr>
                    <a:t>REVIEW</a:t>
                  </a:r>
                </a:p>
              </p:txBody>
            </p:sp>
            <p:sp>
              <p:nvSpPr>
                <p:cNvPr id="42" name="Rectangle 41">
                  <a:extLst>
                    <a:ext uri="{FF2B5EF4-FFF2-40B4-BE49-F238E27FC236}">
                      <a16:creationId xmlns="" xmlns:a16="http://schemas.microsoft.com/office/drawing/2014/main" id="{7FC4273B-C7CB-3893-83D6-30CE5A6DD819}"/>
                    </a:ext>
                  </a:extLst>
                </p:cNvPr>
                <p:cNvSpPr/>
                <p:nvPr/>
              </p:nvSpPr>
              <p:spPr>
                <a:xfrm rot="2632819">
                  <a:off x="5862421" y="1023028"/>
                  <a:ext cx="657848" cy="77386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ArchUp">
                    <a:avLst>
                      <a:gd name="adj" fmla="val 5457498"/>
                    </a:avLst>
                  </a:prstTxWarp>
                  <a:spAutoFit/>
                </a:bodyPr>
                <a:lstStyle/>
                <a:p>
                  <a:pPr algn="ctr"/>
                  <a:r>
                    <a:rPr lang="en-AU" sz="1000" b="1" cap="none" spc="0" dirty="0">
                      <a:ln w="12700">
                        <a:noFill/>
                        <a:prstDash val="solid"/>
                      </a:ln>
                      <a:solidFill>
                        <a:schemeClr val="bg1"/>
                      </a:solidFill>
                      <a:latin typeface="Arial"/>
                      <a:cs typeface="Arial"/>
                    </a:rPr>
                    <a:t>ASSESS</a:t>
                  </a:r>
                </a:p>
              </p:txBody>
            </p:sp>
            <p:sp>
              <p:nvSpPr>
                <p:cNvPr id="43" name="Rectangle 42">
                  <a:extLst>
                    <a:ext uri="{FF2B5EF4-FFF2-40B4-BE49-F238E27FC236}">
                      <a16:creationId xmlns="" xmlns:a16="http://schemas.microsoft.com/office/drawing/2014/main" id="{D741AC45-EC12-BF4B-727C-AE21764F904C}"/>
                    </a:ext>
                  </a:extLst>
                </p:cNvPr>
                <p:cNvSpPr/>
                <p:nvPr/>
              </p:nvSpPr>
              <p:spPr>
                <a:xfrm rot="20212108">
                  <a:off x="5885668" y="1325996"/>
                  <a:ext cx="764743" cy="511227"/>
                </a:xfrm>
                <a:prstGeom prst="rect">
                  <a:avLst/>
                </a:prstGeom>
                <a:noFill/>
              </p:spPr>
              <p:txBody>
                <a:bodyPr wrap="none" lIns="91440" tIns="45720" rIns="91440" bIns="45720">
                  <a:prstTxWarp prst="textArchDown">
                    <a:avLst>
                      <a:gd name="adj" fmla="val 16604063"/>
                    </a:avLst>
                  </a:prstTxWarp>
                  <a:spAutoFit/>
                </a:bodyPr>
                <a:lstStyle/>
                <a:p>
                  <a:pPr algn="ctr"/>
                  <a:r>
                    <a:rPr lang="en-AU" sz="1000" b="1" cap="none" spc="0" dirty="0">
                      <a:ln w="12700">
                        <a:noFill/>
                        <a:prstDash val="solid"/>
                      </a:ln>
                      <a:solidFill>
                        <a:schemeClr val="bg1"/>
                      </a:solidFill>
                      <a:latin typeface="Arial"/>
                      <a:cs typeface="Arial"/>
                    </a:rPr>
                    <a:t>ADJUST</a:t>
                  </a:r>
                  <a:endParaRPr lang="en-US" sz="1000" b="1" cap="none" spc="0" dirty="0">
                    <a:ln w="12700">
                      <a:noFill/>
                      <a:prstDash val="solid"/>
                    </a:ln>
                    <a:solidFill>
                      <a:schemeClr val="bg1"/>
                    </a:solidFill>
                  </a:endParaRPr>
                </a:p>
              </p:txBody>
            </p:sp>
          </p:grpSp>
        </p:grpSp>
        <p:sp>
          <p:nvSpPr>
            <p:cNvPr id="14" name="Rectangle 13">
              <a:extLst>
                <a:ext uri="{FF2B5EF4-FFF2-40B4-BE49-F238E27FC236}">
                  <a16:creationId xmlns="" xmlns:a16="http://schemas.microsoft.com/office/drawing/2014/main" id="{BD67778B-C884-9158-74F1-8B5523E0DD7D}"/>
                </a:ext>
              </a:extLst>
            </p:cNvPr>
            <p:cNvSpPr/>
            <p:nvPr/>
          </p:nvSpPr>
          <p:spPr>
            <a:xfrm>
              <a:off x="1524" y="-641"/>
              <a:ext cx="12188952" cy="6859282"/>
            </a:xfrm>
            <a:prstGeom prst="rect">
              <a:avLst/>
            </a:prstGeom>
            <a:solidFill>
              <a:srgbClr val="FFFFFF">
                <a:alpha val="87843"/>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11" name="Group 10">
            <a:extLst>
              <a:ext uri="{FF2B5EF4-FFF2-40B4-BE49-F238E27FC236}">
                <a16:creationId xmlns="" xmlns:a16="http://schemas.microsoft.com/office/drawing/2014/main" id="{F8B40492-0D34-E386-6A98-E9860D001131}"/>
              </a:ext>
            </a:extLst>
          </p:cNvPr>
          <p:cNvGrpSpPr/>
          <p:nvPr/>
        </p:nvGrpSpPr>
        <p:grpSpPr>
          <a:xfrm>
            <a:off x="6350" y="3319272"/>
            <a:ext cx="12192000" cy="3538728"/>
            <a:chOff x="0" y="3319272"/>
            <a:chExt cx="12192000" cy="3538728"/>
          </a:xfrm>
        </p:grpSpPr>
        <p:pic>
          <p:nvPicPr>
            <p:cNvPr id="3" name="Picture 2">
              <a:extLst>
                <a:ext uri="{FF2B5EF4-FFF2-40B4-BE49-F238E27FC236}">
                  <a16:creationId xmlns="" xmlns:a16="http://schemas.microsoft.com/office/drawing/2014/main" id="{CBE18FE2-DDE4-5DC6-3EF5-5C219FD44229}"/>
                </a:ext>
              </a:extLst>
            </p:cNvPr>
            <p:cNvPicPr>
              <a:picLocks noChangeAspect="1"/>
            </p:cNvPicPr>
            <p:nvPr/>
          </p:nvPicPr>
          <p:blipFill rotWithShape="1">
            <a:blip r:embed="rId3"/>
            <a:srcRect t="48400"/>
            <a:stretch/>
          </p:blipFill>
          <p:spPr>
            <a:xfrm>
              <a:off x="0" y="3319272"/>
              <a:ext cx="12192000" cy="3538728"/>
            </a:xfrm>
            <a:prstGeom prst="rect">
              <a:avLst/>
            </a:prstGeom>
          </p:spPr>
        </p:pic>
        <p:sp>
          <p:nvSpPr>
            <p:cNvPr id="4" name="object 2">
              <a:extLst>
                <a:ext uri="{FF2B5EF4-FFF2-40B4-BE49-F238E27FC236}">
                  <a16:creationId xmlns="" xmlns:a16="http://schemas.microsoft.com/office/drawing/2014/main" id="{D69EA055-3C95-73CF-4AFC-40FE01F21041}"/>
                </a:ext>
              </a:extLst>
            </p:cNvPr>
            <p:cNvSpPr txBox="1"/>
            <p:nvPr/>
          </p:nvSpPr>
          <p:spPr>
            <a:xfrm>
              <a:off x="5437849" y="5461750"/>
              <a:ext cx="3859529" cy="233045"/>
            </a:xfrm>
            <a:prstGeom prst="rect">
              <a:avLst/>
            </a:prstGeom>
          </p:spPr>
          <p:txBody>
            <a:bodyPr vert="horz" wrap="square" lIns="0" tIns="13970" rIns="0" bIns="0" rtlCol="0">
              <a:spAutoFit/>
            </a:bodyPr>
            <a:lstStyle/>
            <a:p>
              <a:pPr marL="38100">
                <a:lnSpc>
                  <a:spcPct val="100000"/>
                </a:lnSpc>
                <a:spcBef>
                  <a:spcPts val="110"/>
                </a:spcBef>
              </a:pPr>
              <a:r>
                <a:rPr sz="1350" spc="-10" dirty="0">
                  <a:solidFill>
                    <a:srgbClr val="414042"/>
                  </a:solidFill>
                  <a:latin typeface="Arial"/>
                  <a:cs typeface="Arial"/>
                </a:rPr>
                <a:t>RELIEVER:</a:t>
              </a:r>
              <a:r>
                <a:rPr sz="1350" spc="-50" dirty="0">
                  <a:solidFill>
                    <a:srgbClr val="414042"/>
                  </a:solidFill>
                  <a:latin typeface="Arial"/>
                  <a:cs typeface="Arial"/>
                </a:rPr>
                <a:t> </a:t>
              </a:r>
              <a:r>
                <a:rPr sz="1350" dirty="0">
                  <a:solidFill>
                    <a:srgbClr val="414042"/>
                  </a:solidFill>
                  <a:latin typeface="Arial"/>
                  <a:cs typeface="Arial"/>
                </a:rPr>
                <a:t>As-needed</a:t>
              </a:r>
              <a:r>
                <a:rPr sz="1350" spc="30" dirty="0">
                  <a:solidFill>
                    <a:srgbClr val="414042"/>
                  </a:solidFill>
                  <a:latin typeface="Arial"/>
                  <a:cs typeface="Arial"/>
                </a:rPr>
                <a:t> </a:t>
              </a:r>
              <a:r>
                <a:rPr sz="1350" dirty="0">
                  <a:solidFill>
                    <a:srgbClr val="414042"/>
                  </a:solidFill>
                  <a:latin typeface="Arial"/>
                  <a:cs typeface="Arial"/>
                </a:rPr>
                <a:t>short-acting</a:t>
              </a:r>
              <a:r>
                <a:rPr sz="1350" spc="35" dirty="0">
                  <a:solidFill>
                    <a:srgbClr val="414042"/>
                  </a:solidFill>
                  <a:latin typeface="Arial"/>
                  <a:cs typeface="Arial"/>
                </a:rPr>
                <a:t> </a:t>
              </a:r>
              <a:r>
                <a:rPr sz="1350" spc="-10" dirty="0">
                  <a:solidFill>
                    <a:srgbClr val="414042"/>
                  </a:solidFill>
                  <a:latin typeface="Arial"/>
                  <a:cs typeface="Arial"/>
                </a:rPr>
                <a:t>beta</a:t>
              </a:r>
              <a:r>
                <a:rPr sz="1200" spc="-15" baseline="-10416" dirty="0">
                  <a:solidFill>
                    <a:srgbClr val="414042"/>
                  </a:solidFill>
                  <a:latin typeface="Arial"/>
                  <a:cs typeface="Arial"/>
                </a:rPr>
                <a:t>2</a:t>
              </a:r>
              <a:r>
                <a:rPr sz="1350" spc="-10" dirty="0">
                  <a:solidFill>
                    <a:srgbClr val="414042"/>
                  </a:solidFill>
                  <a:latin typeface="Arial"/>
                  <a:cs typeface="Arial"/>
                </a:rPr>
                <a:t>-agonist</a:t>
              </a:r>
              <a:endParaRPr sz="1350">
                <a:latin typeface="Arial"/>
                <a:cs typeface="Arial"/>
              </a:endParaRPr>
            </a:p>
          </p:txBody>
        </p:sp>
        <p:sp>
          <p:nvSpPr>
            <p:cNvPr id="5" name="object 3">
              <a:extLst>
                <a:ext uri="{FF2B5EF4-FFF2-40B4-BE49-F238E27FC236}">
                  <a16:creationId xmlns="" xmlns:a16="http://schemas.microsoft.com/office/drawing/2014/main" id="{AD822D52-7924-1389-0308-53B03C1B6819}"/>
                </a:ext>
              </a:extLst>
            </p:cNvPr>
            <p:cNvSpPr txBox="1"/>
            <p:nvPr/>
          </p:nvSpPr>
          <p:spPr>
            <a:xfrm>
              <a:off x="2943289" y="4813039"/>
              <a:ext cx="1356995" cy="563880"/>
            </a:xfrm>
            <a:prstGeom prst="rect">
              <a:avLst/>
            </a:prstGeom>
          </p:spPr>
          <p:txBody>
            <a:bodyPr vert="horz" wrap="square" lIns="0" tIns="13970" rIns="0" bIns="0" rtlCol="0">
              <a:spAutoFit/>
            </a:bodyPr>
            <a:lstStyle/>
            <a:p>
              <a:pPr marL="12700">
                <a:lnSpc>
                  <a:spcPts val="1595"/>
                </a:lnSpc>
                <a:spcBef>
                  <a:spcPts val="110"/>
                </a:spcBef>
              </a:pPr>
              <a:r>
                <a:rPr sz="1350" dirty="0">
                  <a:solidFill>
                    <a:srgbClr val="414042"/>
                  </a:solidFill>
                  <a:latin typeface="Arial Black"/>
                  <a:cs typeface="Arial Black"/>
                </a:rPr>
                <a:t>STEP</a:t>
              </a:r>
              <a:r>
                <a:rPr sz="1350" spc="-25" dirty="0">
                  <a:solidFill>
                    <a:srgbClr val="414042"/>
                  </a:solidFill>
                  <a:latin typeface="Arial Black"/>
                  <a:cs typeface="Arial Black"/>
                </a:rPr>
                <a:t> </a:t>
              </a:r>
              <a:r>
                <a:rPr sz="1350" spc="-50" dirty="0">
                  <a:solidFill>
                    <a:srgbClr val="414042"/>
                  </a:solidFill>
                  <a:latin typeface="Arial Black"/>
                  <a:cs typeface="Arial Black"/>
                </a:rPr>
                <a:t>1</a:t>
              </a:r>
              <a:endParaRPr sz="1350" dirty="0">
                <a:latin typeface="Arial Black"/>
                <a:cs typeface="Arial Black"/>
              </a:endParaRPr>
            </a:p>
            <a:p>
              <a:pPr marL="12700" marR="5080">
                <a:lnSpc>
                  <a:spcPts val="1210"/>
                </a:lnSpc>
                <a:spcBef>
                  <a:spcPts val="209"/>
                </a:spcBef>
              </a:pPr>
              <a:r>
                <a:rPr sz="1200" spc="-25" dirty="0">
                  <a:solidFill>
                    <a:srgbClr val="414042"/>
                  </a:solidFill>
                  <a:latin typeface="Arial"/>
                  <a:cs typeface="Arial"/>
                </a:rPr>
                <a:t>Take </a:t>
              </a:r>
              <a:r>
                <a:rPr sz="1200" dirty="0">
                  <a:solidFill>
                    <a:srgbClr val="414042"/>
                  </a:solidFill>
                  <a:latin typeface="Arial"/>
                  <a:cs typeface="Arial"/>
                </a:rPr>
                <a:t>ICS</a:t>
              </a:r>
              <a:r>
                <a:rPr sz="1200" spc="-20" dirty="0">
                  <a:solidFill>
                    <a:srgbClr val="414042"/>
                  </a:solidFill>
                  <a:latin typeface="Arial"/>
                  <a:cs typeface="Arial"/>
                </a:rPr>
                <a:t> </a:t>
              </a:r>
              <a:r>
                <a:rPr sz="1200" spc="-10" dirty="0">
                  <a:solidFill>
                    <a:srgbClr val="414042"/>
                  </a:solidFill>
                  <a:latin typeface="Arial"/>
                  <a:cs typeface="Arial"/>
                </a:rPr>
                <a:t>whenever </a:t>
              </a:r>
              <a:r>
                <a:rPr sz="1200" dirty="0">
                  <a:solidFill>
                    <a:srgbClr val="414042"/>
                  </a:solidFill>
                  <a:latin typeface="Arial"/>
                  <a:cs typeface="Arial"/>
                </a:rPr>
                <a:t>SABA</a:t>
              </a:r>
              <a:r>
                <a:rPr sz="1200" spc="-65" dirty="0">
                  <a:solidFill>
                    <a:srgbClr val="414042"/>
                  </a:solidFill>
                  <a:latin typeface="Arial"/>
                  <a:cs typeface="Arial"/>
                </a:rPr>
                <a:t> </a:t>
              </a:r>
              <a:r>
                <a:rPr sz="1200" spc="-20" dirty="0">
                  <a:solidFill>
                    <a:srgbClr val="414042"/>
                  </a:solidFill>
                  <a:latin typeface="Arial"/>
                  <a:cs typeface="Arial"/>
                </a:rPr>
                <a:t>taken</a:t>
              </a:r>
              <a:endParaRPr sz="1200" dirty="0">
                <a:latin typeface="Arial"/>
                <a:cs typeface="Arial"/>
              </a:endParaRPr>
            </a:p>
          </p:txBody>
        </p:sp>
        <p:sp>
          <p:nvSpPr>
            <p:cNvPr id="6" name="object 4">
              <a:extLst>
                <a:ext uri="{FF2B5EF4-FFF2-40B4-BE49-F238E27FC236}">
                  <a16:creationId xmlns="" xmlns:a16="http://schemas.microsoft.com/office/drawing/2014/main" id="{DD2C21A5-661B-1ACC-5E71-5BF912D65CD8}"/>
                </a:ext>
              </a:extLst>
            </p:cNvPr>
            <p:cNvSpPr txBox="1"/>
            <p:nvPr/>
          </p:nvSpPr>
          <p:spPr>
            <a:xfrm>
              <a:off x="4741579" y="4627721"/>
              <a:ext cx="1203960" cy="615315"/>
            </a:xfrm>
            <a:prstGeom prst="rect">
              <a:avLst/>
            </a:prstGeom>
          </p:spPr>
          <p:txBody>
            <a:bodyPr vert="horz" wrap="square" lIns="0" tIns="27305" rIns="0" bIns="0" rtlCol="0">
              <a:spAutoFit/>
            </a:bodyPr>
            <a:lstStyle/>
            <a:p>
              <a:pPr marL="12700">
                <a:lnSpc>
                  <a:spcPct val="100000"/>
                </a:lnSpc>
                <a:spcBef>
                  <a:spcPts val="215"/>
                </a:spcBef>
              </a:pPr>
              <a:r>
                <a:rPr sz="1350" dirty="0">
                  <a:solidFill>
                    <a:srgbClr val="414042"/>
                  </a:solidFill>
                  <a:latin typeface="Arial Black"/>
                  <a:cs typeface="Arial Black"/>
                </a:rPr>
                <a:t>STEP</a:t>
              </a:r>
              <a:r>
                <a:rPr sz="1350" spc="-25" dirty="0">
                  <a:solidFill>
                    <a:srgbClr val="414042"/>
                  </a:solidFill>
                  <a:latin typeface="Arial Black"/>
                  <a:cs typeface="Arial Black"/>
                </a:rPr>
                <a:t> </a:t>
              </a:r>
              <a:r>
                <a:rPr sz="1350" spc="-50" dirty="0">
                  <a:solidFill>
                    <a:srgbClr val="414042"/>
                  </a:solidFill>
                  <a:latin typeface="Arial Black"/>
                  <a:cs typeface="Arial Black"/>
                </a:rPr>
                <a:t>2</a:t>
              </a:r>
              <a:endParaRPr sz="1350" dirty="0">
                <a:latin typeface="Arial Black"/>
                <a:cs typeface="Arial Black"/>
              </a:endParaRPr>
            </a:p>
            <a:p>
              <a:pPr marL="12700" marR="5080">
                <a:lnSpc>
                  <a:spcPts val="1360"/>
                </a:lnSpc>
                <a:spcBef>
                  <a:spcPts val="215"/>
                </a:spcBef>
              </a:pPr>
              <a:r>
                <a:rPr sz="1200" dirty="0">
                  <a:solidFill>
                    <a:srgbClr val="414042"/>
                  </a:solidFill>
                  <a:latin typeface="Arial"/>
                  <a:cs typeface="Arial"/>
                </a:rPr>
                <a:t>Low</a:t>
              </a:r>
              <a:r>
                <a:rPr sz="1200" spc="-10" dirty="0">
                  <a:solidFill>
                    <a:srgbClr val="414042"/>
                  </a:solidFill>
                  <a:latin typeface="Arial"/>
                  <a:cs typeface="Arial"/>
                </a:rPr>
                <a:t> </a:t>
              </a:r>
              <a:r>
                <a:rPr sz="1200" spc="-20" dirty="0">
                  <a:solidFill>
                    <a:srgbClr val="414042"/>
                  </a:solidFill>
                  <a:latin typeface="Arial"/>
                  <a:cs typeface="Arial"/>
                </a:rPr>
                <a:t>dose </a:t>
              </a:r>
              <a:r>
                <a:rPr sz="1200" dirty="0">
                  <a:solidFill>
                    <a:srgbClr val="414042"/>
                  </a:solidFill>
                  <a:latin typeface="Arial"/>
                  <a:cs typeface="Arial"/>
                </a:rPr>
                <a:t>maintenance </a:t>
              </a:r>
              <a:r>
                <a:rPr sz="1200" spc="-25" dirty="0">
                  <a:solidFill>
                    <a:srgbClr val="414042"/>
                  </a:solidFill>
                  <a:latin typeface="Arial"/>
                  <a:cs typeface="Arial"/>
                </a:rPr>
                <a:t>ICS</a:t>
              </a:r>
              <a:endParaRPr sz="1200" dirty="0">
                <a:latin typeface="Arial"/>
                <a:cs typeface="Arial"/>
              </a:endParaRPr>
            </a:p>
          </p:txBody>
        </p:sp>
        <p:sp>
          <p:nvSpPr>
            <p:cNvPr id="7" name="object 5">
              <a:extLst>
                <a:ext uri="{FF2B5EF4-FFF2-40B4-BE49-F238E27FC236}">
                  <a16:creationId xmlns="" xmlns:a16="http://schemas.microsoft.com/office/drawing/2014/main" id="{615B1CE1-BE9D-A6FD-D9C6-47188B2F04D7}"/>
                </a:ext>
              </a:extLst>
            </p:cNvPr>
            <p:cNvSpPr txBox="1"/>
            <p:nvPr/>
          </p:nvSpPr>
          <p:spPr>
            <a:xfrm>
              <a:off x="6545829" y="4390244"/>
              <a:ext cx="905510" cy="788035"/>
            </a:xfrm>
            <a:prstGeom prst="rect">
              <a:avLst/>
            </a:prstGeom>
          </p:spPr>
          <p:txBody>
            <a:bodyPr vert="horz" wrap="square" lIns="0" tIns="27305" rIns="0" bIns="0" rtlCol="0">
              <a:spAutoFit/>
            </a:bodyPr>
            <a:lstStyle/>
            <a:p>
              <a:pPr marL="12700">
                <a:lnSpc>
                  <a:spcPct val="100000"/>
                </a:lnSpc>
                <a:spcBef>
                  <a:spcPts val="215"/>
                </a:spcBef>
              </a:pPr>
              <a:r>
                <a:rPr sz="1350" dirty="0">
                  <a:solidFill>
                    <a:srgbClr val="414042"/>
                  </a:solidFill>
                  <a:latin typeface="Arial Black"/>
                  <a:cs typeface="Arial Black"/>
                </a:rPr>
                <a:t>STEP</a:t>
              </a:r>
              <a:r>
                <a:rPr sz="1350" spc="-25" dirty="0">
                  <a:solidFill>
                    <a:srgbClr val="414042"/>
                  </a:solidFill>
                  <a:latin typeface="Arial Black"/>
                  <a:cs typeface="Arial Black"/>
                </a:rPr>
                <a:t> </a:t>
              </a:r>
              <a:r>
                <a:rPr sz="1350" spc="-50" dirty="0">
                  <a:solidFill>
                    <a:srgbClr val="414042"/>
                  </a:solidFill>
                  <a:latin typeface="Arial Black"/>
                  <a:cs typeface="Arial Black"/>
                </a:rPr>
                <a:t>3</a:t>
              </a:r>
              <a:endParaRPr sz="1350" dirty="0">
                <a:latin typeface="Arial Black"/>
                <a:cs typeface="Arial Black"/>
              </a:endParaRPr>
            </a:p>
            <a:p>
              <a:pPr marL="12700" marR="5080">
                <a:lnSpc>
                  <a:spcPts val="1360"/>
                </a:lnSpc>
                <a:spcBef>
                  <a:spcPts val="215"/>
                </a:spcBef>
              </a:pPr>
              <a:r>
                <a:rPr sz="1200" dirty="0">
                  <a:solidFill>
                    <a:srgbClr val="414042"/>
                  </a:solidFill>
                  <a:latin typeface="Arial"/>
                  <a:cs typeface="Arial"/>
                </a:rPr>
                <a:t>Low</a:t>
              </a:r>
              <a:r>
                <a:rPr sz="1200" spc="-10" dirty="0">
                  <a:solidFill>
                    <a:srgbClr val="414042"/>
                  </a:solidFill>
                  <a:latin typeface="Arial"/>
                  <a:cs typeface="Arial"/>
                </a:rPr>
                <a:t> </a:t>
              </a:r>
              <a:r>
                <a:rPr sz="1200" spc="-20" dirty="0">
                  <a:solidFill>
                    <a:srgbClr val="414042"/>
                  </a:solidFill>
                  <a:latin typeface="Arial"/>
                  <a:cs typeface="Arial"/>
                </a:rPr>
                <a:t>dose </a:t>
              </a:r>
              <a:r>
                <a:rPr sz="1200" spc="-10" dirty="0">
                  <a:solidFill>
                    <a:srgbClr val="414042"/>
                  </a:solidFill>
                  <a:latin typeface="Arial"/>
                  <a:cs typeface="Arial"/>
                </a:rPr>
                <a:t>maintenance </a:t>
              </a:r>
              <a:r>
                <a:rPr sz="1200" dirty="0">
                  <a:solidFill>
                    <a:srgbClr val="414042"/>
                  </a:solidFill>
                  <a:latin typeface="Arial"/>
                  <a:cs typeface="Arial"/>
                </a:rPr>
                <a:t>ICS-</a:t>
              </a:r>
              <a:r>
                <a:rPr sz="1200" spc="-20" dirty="0">
                  <a:solidFill>
                    <a:srgbClr val="414042"/>
                  </a:solidFill>
                  <a:latin typeface="Arial"/>
                  <a:cs typeface="Arial"/>
                </a:rPr>
                <a:t>LABA</a:t>
              </a:r>
              <a:endParaRPr sz="1200" dirty="0">
                <a:latin typeface="Arial"/>
                <a:cs typeface="Arial"/>
              </a:endParaRPr>
            </a:p>
          </p:txBody>
        </p:sp>
        <p:sp>
          <p:nvSpPr>
            <p:cNvPr id="8" name="object 6">
              <a:extLst>
                <a:ext uri="{FF2B5EF4-FFF2-40B4-BE49-F238E27FC236}">
                  <a16:creationId xmlns="" xmlns:a16="http://schemas.microsoft.com/office/drawing/2014/main" id="{15A22159-4EA3-779A-439B-5546B6EF4C4B}"/>
                </a:ext>
              </a:extLst>
            </p:cNvPr>
            <p:cNvSpPr txBox="1"/>
            <p:nvPr/>
          </p:nvSpPr>
          <p:spPr>
            <a:xfrm>
              <a:off x="8331184" y="4142873"/>
              <a:ext cx="1280795" cy="788035"/>
            </a:xfrm>
            <a:prstGeom prst="rect">
              <a:avLst/>
            </a:prstGeom>
          </p:spPr>
          <p:txBody>
            <a:bodyPr vert="horz" wrap="square" lIns="0" tIns="27305" rIns="0" bIns="0" rtlCol="0">
              <a:spAutoFit/>
            </a:bodyPr>
            <a:lstStyle/>
            <a:p>
              <a:pPr marL="12700">
                <a:lnSpc>
                  <a:spcPct val="100000"/>
                </a:lnSpc>
                <a:spcBef>
                  <a:spcPts val="215"/>
                </a:spcBef>
              </a:pPr>
              <a:r>
                <a:rPr sz="1350" dirty="0">
                  <a:solidFill>
                    <a:srgbClr val="414042"/>
                  </a:solidFill>
                  <a:latin typeface="Arial Black"/>
                  <a:cs typeface="Arial Black"/>
                </a:rPr>
                <a:t>STEP</a:t>
              </a:r>
              <a:r>
                <a:rPr sz="1350" spc="-25" dirty="0">
                  <a:solidFill>
                    <a:srgbClr val="414042"/>
                  </a:solidFill>
                  <a:latin typeface="Arial Black"/>
                  <a:cs typeface="Arial Black"/>
                </a:rPr>
                <a:t> </a:t>
              </a:r>
              <a:r>
                <a:rPr sz="1350" spc="-50" dirty="0">
                  <a:solidFill>
                    <a:srgbClr val="414042"/>
                  </a:solidFill>
                  <a:latin typeface="Arial Black"/>
                  <a:cs typeface="Arial Black"/>
                </a:rPr>
                <a:t>4</a:t>
              </a:r>
              <a:endParaRPr sz="1350" dirty="0">
                <a:latin typeface="Arial Black"/>
                <a:cs typeface="Arial Black"/>
              </a:endParaRPr>
            </a:p>
            <a:p>
              <a:pPr marL="12700">
                <a:lnSpc>
                  <a:spcPts val="1400"/>
                </a:lnSpc>
                <a:spcBef>
                  <a:spcPts val="105"/>
                </a:spcBef>
              </a:pPr>
              <a:r>
                <a:rPr sz="1200" spc="-10" dirty="0">
                  <a:solidFill>
                    <a:srgbClr val="414042"/>
                  </a:solidFill>
                  <a:latin typeface="Arial"/>
                  <a:cs typeface="Arial"/>
                </a:rPr>
                <a:t>Medium/high</a:t>
              </a:r>
              <a:endParaRPr sz="1200" dirty="0">
                <a:latin typeface="Arial"/>
                <a:cs typeface="Arial"/>
              </a:endParaRPr>
            </a:p>
            <a:p>
              <a:pPr marL="12700" marR="5080">
                <a:lnSpc>
                  <a:spcPts val="1360"/>
                </a:lnSpc>
                <a:spcBef>
                  <a:spcPts val="70"/>
                </a:spcBef>
              </a:pPr>
              <a:r>
                <a:rPr sz="1200" dirty="0">
                  <a:solidFill>
                    <a:srgbClr val="414042"/>
                  </a:solidFill>
                  <a:latin typeface="Arial"/>
                  <a:cs typeface="Arial"/>
                </a:rPr>
                <a:t>dose</a:t>
              </a:r>
              <a:r>
                <a:rPr sz="1200" spc="-15" dirty="0">
                  <a:solidFill>
                    <a:srgbClr val="414042"/>
                  </a:solidFill>
                  <a:latin typeface="Arial"/>
                  <a:cs typeface="Arial"/>
                </a:rPr>
                <a:t> </a:t>
              </a:r>
              <a:r>
                <a:rPr sz="1200" spc="-10" dirty="0">
                  <a:solidFill>
                    <a:srgbClr val="414042"/>
                  </a:solidFill>
                  <a:latin typeface="Arial"/>
                  <a:cs typeface="Arial"/>
                </a:rPr>
                <a:t>maintenance </a:t>
              </a:r>
              <a:r>
                <a:rPr sz="1200" dirty="0">
                  <a:solidFill>
                    <a:srgbClr val="414042"/>
                  </a:solidFill>
                  <a:latin typeface="Arial"/>
                  <a:cs typeface="Arial"/>
                </a:rPr>
                <a:t>ICS-</a:t>
              </a:r>
              <a:r>
                <a:rPr sz="1200" spc="-20" dirty="0">
                  <a:solidFill>
                    <a:srgbClr val="414042"/>
                  </a:solidFill>
                  <a:latin typeface="Arial"/>
                  <a:cs typeface="Arial"/>
                </a:rPr>
                <a:t>LABA</a:t>
              </a:r>
              <a:endParaRPr sz="1200" dirty="0">
                <a:latin typeface="Arial"/>
                <a:cs typeface="Arial"/>
              </a:endParaRPr>
            </a:p>
          </p:txBody>
        </p:sp>
        <p:sp>
          <p:nvSpPr>
            <p:cNvPr id="9" name="object 7">
              <a:extLst>
                <a:ext uri="{FF2B5EF4-FFF2-40B4-BE49-F238E27FC236}">
                  <a16:creationId xmlns="" xmlns:a16="http://schemas.microsoft.com/office/drawing/2014/main" id="{A959317C-0930-7F5B-53F8-0F3310C7C955}"/>
                </a:ext>
              </a:extLst>
            </p:cNvPr>
            <p:cNvSpPr txBox="1"/>
            <p:nvPr/>
          </p:nvSpPr>
          <p:spPr>
            <a:xfrm>
              <a:off x="10124295" y="3895489"/>
              <a:ext cx="1613535" cy="1479550"/>
            </a:xfrm>
            <a:prstGeom prst="rect">
              <a:avLst/>
            </a:prstGeom>
          </p:spPr>
          <p:txBody>
            <a:bodyPr vert="horz" wrap="square" lIns="0" tIns="27305" rIns="0" bIns="0" rtlCol="0">
              <a:spAutoFit/>
            </a:bodyPr>
            <a:lstStyle/>
            <a:p>
              <a:pPr marL="12700">
                <a:lnSpc>
                  <a:spcPct val="100000"/>
                </a:lnSpc>
                <a:spcBef>
                  <a:spcPts val="215"/>
                </a:spcBef>
              </a:pPr>
              <a:r>
                <a:rPr sz="1350" dirty="0">
                  <a:solidFill>
                    <a:srgbClr val="414042"/>
                  </a:solidFill>
                  <a:latin typeface="Arial Black"/>
                  <a:cs typeface="Arial Black"/>
                </a:rPr>
                <a:t>STEP</a:t>
              </a:r>
              <a:r>
                <a:rPr sz="1350" spc="-25" dirty="0">
                  <a:solidFill>
                    <a:srgbClr val="414042"/>
                  </a:solidFill>
                  <a:latin typeface="Arial Black"/>
                  <a:cs typeface="Arial Black"/>
                </a:rPr>
                <a:t> </a:t>
              </a:r>
              <a:r>
                <a:rPr sz="1350" spc="-50" dirty="0">
                  <a:solidFill>
                    <a:srgbClr val="414042"/>
                  </a:solidFill>
                  <a:latin typeface="Arial Black"/>
                  <a:cs typeface="Arial Black"/>
                </a:rPr>
                <a:t>5</a:t>
              </a:r>
              <a:endParaRPr sz="1350" dirty="0">
                <a:latin typeface="Arial Black"/>
                <a:cs typeface="Arial Black"/>
              </a:endParaRPr>
            </a:p>
            <a:p>
              <a:pPr marL="12700">
                <a:lnSpc>
                  <a:spcPts val="1400"/>
                </a:lnSpc>
                <a:spcBef>
                  <a:spcPts val="105"/>
                </a:spcBef>
              </a:pPr>
              <a:r>
                <a:rPr sz="1200" dirty="0">
                  <a:solidFill>
                    <a:srgbClr val="414042"/>
                  </a:solidFill>
                  <a:latin typeface="Arial"/>
                  <a:cs typeface="Arial"/>
                </a:rPr>
                <a:t>Add-on </a:t>
              </a:r>
              <a:r>
                <a:rPr sz="1200" spc="-20" dirty="0">
                  <a:solidFill>
                    <a:srgbClr val="414042"/>
                  </a:solidFill>
                  <a:latin typeface="Arial"/>
                  <a:cs typeface="Arial"/>
                </a:rPr>
                <a:t>LAMA</a:t>
              </a:r>
              <a:endParaRPr sz="1200" dirty="0">
                <a:latin typeface="Arial"/>
                <a:cs typeface="Arial"/>
              </a:endParaRPr>
            </a:p>
            <a:p>
              <a:pPr marL="12700" marR="5080">
                <a:lnSpc>
                  <a:spcPts val="1360"/>
                </a:lnSpc>
                <a:spcBef>
                  <a:spcPts val="70"/>
                </a:spcBef>
              </a:pPr>
              <a:r>
                <a:rPr sz="1200" dirty="0">
                  <a:solidFill>
                    <a:srgbClr val="414042"/>
                  </a:solidFill>
                  <a:latin typeface="Arial"/>
                  <a:cs typeface="Arial"/>
                </a:rPr>
                <a:t>Refer</a:t>
              </a:r>
              <a:r>
                <a:rPr sz="1200" spc="-10" dirty="0">
                  <a:solidFill>
                    <a:srgbClr val="414042"/>
                  </a:solidFill>
                  <a:latin typeface="Arial"/>
                  <a:cs typeface="Arial"/>
                </a:rPr>
                <a:t> </a:t>
              </a:r>
              <a:r>
                <a:rPr sz="1200" dirty="0">
                  <a:solidFill>
                    <a:srgbClr val="414042"/>
                  </a:solidFill>
                  <a:latin typeface="Arial"/>
                  <a:cs typeface="Arial"/>
                </a:rPr>
                <a:t>for</a:t>
              </a:r>
              <a:r>
                <a:rPr sz="1200" spc="-10" dirty="0">
                  <a:solidFill>
                    <a:srgbClr val="414042"/>
                  </a:solidFill>
                  <a:latin typeface="Arial"/>
                  <a:cs typeface="Arial"/>
                </a:rPr>
                <a:t> assessment</a:t>
              </a:r>
              <a:r>
                <a:rPr sz="1200" spc="500" dirty="0">
                  <a:solidFill>
                    <a:srgbClr val="414042"/>
                  </a:solidFill>
                  <a:latin typeface="Arial"/>
                  <a:cs typeface="Arial"/>
                </a:rPr>
                <a:t> </a:t>
              </a:r>
              <a:r>
                <a:rPr sz="1200" dirty="0">
                  <a:solidFill>
                    <a:srgbClr val="414042"/>
                  </a:solidFill>
                  <a:latin typeface="Arial"/>
                  <a:cs typeface="Arial"/>
                </a:rPr>
                <a:t>of</a:t>
              </a:r>
              <a:r>
                <a:rPr sz="1200" spc="-25" dirty="0">
                  <a:solidFill>
                    <a:srgbClr val="414042"/>
                  </a:solidFill>
                  <a:latin typeface="Arial"/>
                  <a:cs typeface="Arial"/>
                </a:rPr>
                <a:t> </a:t>
              </a:r>
              <a:r>
                <a:rPr sz="1200" dirty="0">
                  <a:solidFill>
                    <a:srgbClr val="414042"/>
                  </a:solidFill>
                  <a:latin typeface="Arial"/>
                  <a:cs typeface="Arial"/>
                </a:rPr>
                <a:t>phenotype.</a:t>
              </a:r>
              <a:r>
                <a:rPr sz="1200" spc="-25" dirty="0">
                  <a:solidFill>
                    <a:srgbClr val="414042"/>
                  </a:solidFill>
                  <a:latin typeface="Arial"/>
                  <a:cs typeface="Arial"/>
                </a:rPr>
                <a:t> </a:t>
              </a:r>
              <a:r>
                <a:rPr sz="1200" spc="-10" dirty="0">
                  <a:solidFill>
                    <a:srgbClr val="414042"/>
                  </a:solidFill>
                  <a:latin typeface="Arial"/>
                  <a:cs typeface="Arial"/>
                </a:rPr>
                <a:t>Consider </a:t>
              </a:r>
              <a:r>
                <a:rPr sz="1200" dirty="0">
                  <a:solidFill>
                    <a:srgbClr val="414042"/>
                  </a:solidFill>
                  <a:latin typeface="Arial"/>
                  <a:cs typeface="Arial"/>
                </a:rPr>
                <a:t>high</a:t>
              </a:r>
              <a:r>
                <a:rPr sz="1200" spc="-15" dirty="0">
                  <a:solidFill>
                    <a:srgbClr val="414042"/>
                  </a:solidFill>
                  <a:latin typeface="Arial"/>
                  <a:cs typeface="Arial"/>
                </a:rPr>
                <a:t> </a:t>
              </a:r>
              <a:r>
                <a:rPr sz="1200" dirty="0">
                  <a:solidFill>
                    <a:srgbClr val="414042"/>
                  </a:solidFill>
                  <a:latin typeface="Arial"/>
                  <a:cs typeface="Arial"/>
                </a:rPr>
                <a:t>dose</a:t>
              </a:r>
              <a:r>
                <a:rPr sz="1200" spc="-15" dirty="0">
                  <a:solidFill>
                    <a:srgbClr val="414042"/>
                  </a:solidFill>
                  <a:latin typeface="Arial"/>
                  <a:cs typeface="Arial"/>
                </a:rPr>
                <a:t> </a:t>
              </a:r>
              <a:r>
                <a:rPr sz="1200" spc="-10" dirty="0">
                  <a:solidFill>
                    <a:srgbClr val="414042"/>
                  </a:solidFill>
                  <a:latin typeface="Arial"/>
                  <a:cs typeface="Arial"/>
                </a:rPr>
                <a:t>maintenance </a:t>
              </a:r>
              <a:r>
                <a:rPr sz="1200" dirty="0">
                  <a:solidFill>
                    <a:srgbClr val="414042"/>
                  </a:solidFill>
                  <a:latin typeface="Arial"/>
                  <a:cs typeface="Arial"/>
                </a:rPr>
                <a:t>ICS-LABA,</a:t>
              </a:r>
              <a:r>
                <a:rPr sz="1200" spc="10" dirty="0">
                  <a:solidFill>
                    <a:srgbClr val="414042"/>
                  </a:solidFill>
                  <a:latin typeface="Arial"/>
                  <a:cs typeface="Arial"/>
                </a:rPr>
                <a:t> </a:t>
              </a:r>
              <a:r>
                <a:rPr sz="1200" dirty="0">
                  <a:solidFill>
                    <a:srgbClr val="414042"/>
                  </a:solidFill>
                  <a:latin typeface="Arial"/>
                  <a:cs typeface="Arial"/>
                </a:rPr>
                <a:t>±</a:t>
              </a:r>
              <a:r>
                <a:rPr sz="1200" spc="15" dirty="0">
                  <a:solidFill>
                    <a:srgbClr val="414042"/>
                  </a:solidFill>
                  <a:latin typeface="Arial"/>
                  <a:cs typeface="Arial"/>
                </a:rPr>
                <a:t> </a:t>
              </a:r>
              <a:r>
                <a:rPr sz="1200" spc="-10" dirty="0">
                  <a:solidFill>
                    <a:srgbClr val="414042"/>
                  </a:solidFill>
                  <a:latin typeface="Arial"/>
                  <a:cs typeface="Arial"/>
                </a:rPr>
                <a:t>anti-</a:t>
              </a:r>
              <a:r>
                <a:rPr sz="1200" spc="-20" dirty="0">
                  <a:solidFill>
                    <a:srgbClr val="414042"/>
                  </a:solidFill>
                  <a:latin typeface="Arial"/>
                  <a:cs typeface="Arial"/>
                </a:rPr>
                <a:t>IgE,</a:t>
              </a:r>
              <a:endParaRPr sz="1200" dirty="0">
                <a:latin typeface="Arial"/>
                <a:cs typeface="Arial"/>
              </a:endParaRPr>
            </a:p>
            <a:p>
              <a:pPr marL="12700" marR="91440">
                <a:lnSpc>
                  <a:spcPts val="1360"/>
                </a:lnSpc>
                <a:spcBef>
                  <a:spcPts val="5"/>
                </a:spcBef>
              </a:pPr>
              <a:r>
                <a:rPr sz="1200" spc="-10" dirty="0">
                  <a:solidFill>
                    <a:srgbClr val="414042"/>
                  </a:solidFill>
                  <a:latin typeface="Arial"/>
                  <a:cs typeface="Arial"/>
                </a:rPr>
                <a:t>anti-</a:t>
              </a:r>
              <a:r>
                <a:rPr sz="1200" dirty="0">
                  <a:solidFill>
                    <a:srgbClr val="414042"/>
                  </a:solidFill>
                  <a:latin typeface="Arial"/>
                  <a:cs typeface="Arial"/>
                </a:rPr>
                <a:t>IL5/5R,</a:t>
              </a:r>
              <a:r>
                <a:rPr sz="1200" spc="20" dirty="0">
                  <a:solidFill>
                    <a:srgbClr val="414042"/>
                  </a:solidFill>
                  <a:latin typeface="Arial"/>
                  <a:cs typeface="Arial"/>
                </a:rPr>
                <a:t> </a:t>
              </a:r>
              <a:r>
                <a:rPr sz="1200" spc="-10" dirty="0">
                  <a:solidFill>
                    <a:srgbClr val="414042"/>
                  </a:solidFill>
                  <a:latin typeface="Arial"/>
                  <a:cs typeface="Arial"/>
                </a:rPr>
                <a:t>anti-IL4R, anti-</a:t>
              </a:r>
              <a:r>
                <a:rPr sz="1200" spc="-20" dirty="0">
                  <a:solidFill>
                    <a:srgbClr val="414042"/>
                  </a:solidFill>
                  <a:latin typeface="Arial"/>
                  <a:cs typeface="Arial"/>
                </a:rPr>
                <a:t>TSLP</a:t>
              </a:r>
              <a:endParaRPr sz="1200" dirty="0">
                <a:latin typeface="Arial"/>
                <a:cs typeface="Arial"/>
              </a:endParaRPr>
            </a:p>
          </p:txBody>
        </p:sp>
        <p:sp>
          <p:nvSpPr>
            <p:cNvPr id="10" name="object 8">
              <a:extLst>
                <a:ext uri="{FF2B5EF4-FFF2-40B4-BE49-F238E27FC236}">
                  <a16:creationId xmlns="" xmlns:a16="http://schemas.microsoft.com/office/drawing/2014/main" id="{8B2E9B4B-2F1E-FABF-9D10-9931A44A6C16}"/>
                </a:ext>
              </a:extLst>
            </p:cNvPr>
            <p:cNvSpPr txBox="1"/>
            <p:nvPr/>
          </p:nvSpPr>
          <p:spPr>
            <a:xfrm>
              <a:off x="346905" y="4655449"/>
              <a:ext cx="2228215" cy="1131570"/>
            </a:xfrm>
            <a:prstGeom prst="rect">
              <a:avLst/>
            </a:prstGeom>
          </p:spPr>
          <p:txBody>
            <a:bodyPr vert="horz" wrap="square" lIns="0" tIns="13970" rIns="0" bIns="0" rtlCol="0">
              <a:spAutoFit/>
            </a:bodyPr>
            <a:lstStyle/>
            <a:p>
              <a:pPr marL="12700">
                <a:lnSpc>
                  <a:spcPct val="100000"/>
                </a:lnSpc>
                <a:spcBef>
                  <a:spcPts val="110"/>
                </a:spcBef>
              </a:pPr>
              <a:r>
                <a:rPr sz="1200" dirty="0">
                  <a:solidFill>
                    <a:srgbClr val="EB9237"/>
                  </a:solidFill>
                  <a:latin typeface="Arial Black"/>
                  <a:cs typeface="Arial Black"/>
                </a:rPr>
                <a:t>CONTROLLER</a:t>
              </a:r>
              <a:r>
                <a:rPr sz="1200" spc="-25" dirty="0">
                  <a:solidFill>
                    <a:srgbClr val="EB9237"/>
                  </a:solidFill>
                  <a:latin typeface="Arial Black"/>
                  <a:cs typeface="Arial Black"/>
                </a:rPr>
                <a:t> </a:t>
              </a:r>
              <a:r>
                <a:rPr sz="1200" spc="-25" dirty="0">
                  <a:solidFill>
                    <a:srgbClr val="414042"/>
                  </a:solidFill>
                  <a:latin typeface="Arial"/>
                  <a:cs typeface="Arial"/>
                </a:rPr>
                <a:t>and</a:t>
              </a:r>
              <a:endParaRPr sz="1200">
                <a:latin typeface="Arial"/>
                <a:cs typeface="Arial"/>
              </a:endParaRPr>
            </a:p>
            <a:p>
              <a:pPr marL="12700">
                <a:lnSpc>
                  <a:spcPct val="100000"/>
                </a:lnSpc>
                <a:spcBef>
                  <a:spcPts val="10"/>
                </a:spcBef>
              </a:pPr>
              <a:r>
                <a:rPr sz="1200" spc="-10" dirty="0">
                  <a:solidFill>
                    <a:srgbClr val="0078AC"/>
                  </a:solidFill>
                  <a:latin typeface="Arial Black"/>
                  <a:cs typeface="Arial Black"/>
                </a:rPr>
                <a:t>ALTERNATIVE</a:t>
              </a:r>
              <a:r>
                <a:rPr sz="1200" spc="-85" dirty="0">
                  <a:solidFill>
                    <a:srgbClr val="0078AC"/>
                  </a:solidFill>
                  <a:latin typeface="Arial Black"/>
                  <a:cs typeface="Arial Black"/>
                </a:rPr>
                <a:t> </a:t>
              </a:r>
              <a:r>
                <a:rPr sz="1200" spc="-10" dirty="0">
                  <a:solidFill>
                    <a:srgbClr val="0078AC"/>
                  </a:solidFill>
                  <a:latin typeface="Arial Black"/>
                  <a:cs typeface="Arial Black"/>
                </a:rPr>
                <a:t>RELIEVER</a:t>
              </a:r>
              <a:endParaRPr sz="1200">
                <a:latin typeface="Arial Black"/>
                <a:cs typeface="Arial Black"/>
              </a:endParaRPr>
            </a:p>
            <a:p>
              <a:pPr marL="12700" marR="5080">
                <a:lnSpc>
                  <a:spcPct val="100800"/>
                </a:lnSpc>
              </a:pPr>
              <a:r>
                <a:rPr sz="1200" dirty="0">
                  <a:solidFill>
                    <a:srgbClr val="414042"/>
                  </a:solidFill>
                  <a:latin typeface="Arial"/>
                  <a:cs typeface="Arial"/>
                </a:rPr>
                <a:t>(Track</a:t>
              </a:r>
              <a:r>
                <a:rPr sz="1200" spc="-15" dirty="0">
                  <a:solidFill>
                    <a:srgbClr val="414042"/>
                  </a:solidFill>
                  <a:latin typeface="Arial"/>
                  <a:cs typeface="Arial"/>
                </a:rPr>
                <a:t> </a:t>
              </a:r>
              <a:r>
                <a:rPr sz="1200" dirty="0">
                  <a:solidFill>
                    <a:srgbClr val="414042"/>
                  </a:solidFill>
                  <a:latin typeface="Arial"/>
                  <a:cs typeface="Arial"/>
                </a:rPr>
                <a:t>2).</a:t>
              </a:r>
              <a:r>
                <a:rPr sz="1200" spc="-15" dirty="0">
                  <a:solidFill>
                    <a:srgbClr val="414042"/>
                  </a:solidFill>
                  <a:latin typeface="Arial"/>
                  <a:cs typeface="Arial"/>
                </a:rPr>
                <a:t> </a:t>
              </a:r>
              <a:r>
                <a:rPr sz="1200" dirty="0">
                  <a:solidFill>
                    <a:srgbClr val="414042"/>
                  </a:solidFill>
                  <a:latin typeface="Arial"/>
                  <a:cs typeface="Arial"/>
                </a:rPr>
                <a:t>Before</a:t>
              </a:r>
              <a:r>
                <a:rPr sz="1200" spc="-15" dirty="0">
                  <a:solidFill>
                    <a:srgbClr val="414042"/>
                  </a:solidFill>
                  <a:latin typeface="Arial"/>
                  <a:cs typeface="Arial"/>
                </a:rPr>
                <a:t> </a:t>
              </a:r>
              <a:r>
                <a:rPr sz="1200" dirty="0">
                  <a:solidFill>
                    <a:srgbClr val="414042"/>
                  </a:solidFill>
                  <a:latin typeface="Arial"/>
                  <a:cs typeface="Arial"/>
                </a:rPr>
                <a:t>considering</a:t>
              </a:r>
              <a:r>
                <a:rPr sz="1200" spc="-15" dirty="0">
                  <a:solidFill>
                    <a:srgbClr val="414042"/>
                  </a:solidFill>
                  <a:latin typeface="Arial"/>
                  <a:cs typeface="Arial"/>
                </a:rPr>
                <a:t> </a:t>
              </a:r>
              <a:r>
                <a:rPr sz="1200" spc="-50" dirty="0">
                  <a:solidFill>
                    <a:srgbClr val="414042"/>
                  </a:solidFill>
                  <a:latin typeface="Arial"/>
                  <a:cs typeface="Arial"/>
                </a:rPr>
                <a:t>a </a:t>
              </a:r>
              <a:r>
                <a:rPr sz="1200" dirty="0">
                  <a:solidFill>
                    <a:srgbClr val="414042"/>
                  </a:solidFill>
                  <a:latin typeface="Arial"/>
                  <a:cs typeface="Arial"/>
                </a:rPr>
                <a:t>regimen</a:t>
              </a:r>
              <a:r>
                <a:rPr sz="1200" spc="-20" dirty="0">
                  <a:solidFill>
                    <a:srgbClr val="414042"/>
                  </a:solidFill>
                  <a:latin typeface="Arial"/>
                  <a:cs typeface="Arial"/>
                </a:rPr>
                <a:t> </a:t>
              </a:r>
              <a:r>
                <a:rPr sz="1200" dirty="0">
                  <a:solidFill>
                    <a:srgbClr val="414042"/>
                  </a:solidFill>
                  <a:latin typeface="Arial"/>
                  <a:cs typeface="Arial"/>
                </a:rPr>
                <a:t>with</a:t>
              </a:r>
              <a:r>
                <a:rPr sz="1200" spc="-5" dirty="0">
                  <a:solidFill>
                    <a:srgbClr val="414042"/>
                  </a:solidFill>
                  <a:latin typeface="Arial"/>
                  <a:cs typeface="Arial"/>
                </a:rPr>
                <a:t> </a:t>
              </a:r>
              <a:r>
                <a:rPr sz="1200" dirty="0">
                  <a:solidFill>
                    <a:srgbClr val="414042"/>
                  </a:solidFill>
                  <a:latin typeface="Arial"/>
                  <a:cs typeface="Arial"/>
                </a:rPr>
                <a:t>SABA</a:t>
              </a:r>
              <a:r>
                <a:rPr sz="1200" spc="-65" dirty="0">
                  <a:solidFill>
                    <a:srgbClr val="414042"/>
                  </a:solidFill>
                  <a:latin typeface="Arial"/>
                  <a:cs typeface="Arial"/>
                </a:rPr>
                <a:t> </a:t>
              </a:r>
              <a:r>
                <a:rPr sz="1200" spc="-10" dirty="0">
                  <a:solidFill>
                    <a:srgbClr val="414042"/>
                  </a:solidFill>
                  <a:latin typeface="Arial"/>
                  <a:cs typeface="Arial"/>
                </a:rPr>
                <a:t>reliever, </a:t>
              </a:r>
              <a:r>
                <a:rPr sz="1200" dirty="0">
                  <a:solidFill>
                    <a:srgbClr val="414042"/>
                  </a:solidFill>
                  <a:latin typeface="Arial"/>
                  <a:cs typeface="Arial"/>
                </a:rPr>
                <a:t>check</a:t>
              </a:r>
              <a:r>
                <a:rPr sz="1200" spc="-10" dirty="0">
                  <a:solidFill>
                    <a:srgbClr val="414042"/>
                  </a:solidFill>
                  <a:latin typeface="Arial"/>
                  <a:cs typeface="Arial"/>
                </a:rPr>
                <a:t> </a:t>
              </a:r>
              <a:r>
                <a:rPr sz="1200" dirty="0">
                  <a:solidFill>
                    <a:srgbClr val="414042"/>
                  </a:solidFill>
                  <a:latin typeface="Arial"/>
                  <a:cs typeface="Arial"/>
                </a:rPr>
                <a:t>if</a:t>
              </a:r>
              <a:r>
                <a:rPr sz="1200" spc="-10" dirty="0">
                  <a:solidFill>
                    <a:srgbClr val="414042"/>
                  </a:solidFill>
                  <a:latin typeface="Arial"/>
                  <a:cs typeface="Arial"/>
                </a:rPr>
                <a:t> </a:t>
              </a:r>
              <a:r>
                <a:rPr sz="1200" dirty="0">
                  <a:solidFill>
                    <a:srgbClr val="414042"/>
                  </a:solidFill>
                  <a:latin typeface="Arial"/>
                  <a:cs typeface="Arial"/>
                </a:rPr>
                <a:t>the</a:t>
              </a:r>
              <a:r>
                <a:rPr sz="1200" spc="-10" dirty="0">
                  <a:solidFill>
                    <a:srgbClr val="414042"/>
                  </a:solidFill>
                  <a:latin typeface="Arial"/>
                  <a:cs typeface="Arial"/>
                </a:rPr>
                <a:t> </a:t>
              </a:r>
              <a:r>
                <a:rPr sz="1200" dirty="0">
                  <a:solidFill>
                    <a:srgbClr val="414042"/>
                  </a:solidFill>
                  <a:latin typeface="Arial"/>
                  <a:cs typeface="Arial"/>
                </a:rPr>
                <a:t>patient</a:t>
              </a:r>
              <a:r>
                <a:rPr sz="1200" spc="-10" dirty="0">
                  <a:solidFill>
                    <a:srgbClr val="414042"/>
                  </a:solidFill>
                  <a:latin typeface="Arial"/>
                  <a:cs typeface="Arial"/>
                </a:rPr>
                <a:t> </a:t>
              </a:r>
              <a:r>
                <a:rPr sz="1200" dirty="0">
                  <a:solidFill>
                    <a:srgbClr val="414042"/>
                  </a:solidFill>
                  <a:latin typeface="Arial"/>
                  <a:cs typeface="Arial"/>
                </a:rPr>
                <a:t>is</a:t>
              </a:r>
              <a:r>
                <a:rPr sz="1200" spc="-10" dirty="0">
                  <a:solidFill>
                    <a:srgbClr val="414042"/>
                  </a:solidFill>
                  <a:latin typeface="Arial"/>
                  <a:cs typeface="Arial"/>
                </a:rPr>
                <a:t> </a:t>
              </a:r>
              <a:r>
                <a:rPr sz="1200" dirty="0">
                  <a:solidFill>
                    <a:srgbClr val="414042"/>
                  </a:solidFill>
                  <a:latin typeface="Arial"/>
                  <a:cs typeface="Arial"/>
                </a:rPr>
                <a:t>likely</a:t>
              </a:r>
              <a:r>
                <a:rPr sz="1200" spc="-10" dirty="0">
                  <a:solidFill>
                    <a:srgbClr val="414042"/>
                  </a:solidFill>
                  <a:latin typeface="Arial"/>
                  <a:cs typeface="Arial"/>
                </a:rPr>
                <a:t> </a:t>
              </a:r>
              <a:r>
                <a:rPr sz="1200" dirty="0">
                  <a:solidFill>
                    <a:srgbClr val="414042"/>
                  </a:solidFill>
                  <a:latin typeface="Arial"/>
                  <a:cs typeface="Arial"/>
                </a:rPr>
                <a:t>to</a:t>
              </a:r>
              <a:r>
                <a:rPr sz="1200" spc="-5" dirty="0">
                  <a:solidFill>
                    <a:srgbClr val="414042"/>
                  </a:solidFill>
                  <a:latin typeface="Arial"/>
                  <a:cs typeface="Arial"/>
                </a:rPr>
                <a:t> </a:t>
              </a:r>
              <a:r>
                <a:rPr sz="1200" spc="-25" dirty="0">
                  <a:solidFill>
                    <a:srgbClr val="414042"/>
                  </a:solidFill>
                  <a:latin typeface="Arial"/>
                  <a:cs typeface="Arial"/>
                </a:rPr>
                <a:t>be </a:t>
              </a:r>
              <a:r>
                <a:rPr sz="1200" dirty="0">
                  <a:solidFill>
                    <a:srgbClr val="414042"/>
                  </a:solidFill>
                  <a:latin typeface="Arial"/>
                  <a:cs typeface="Arial"/>
                </a:rPr>
                <a:t>adherent</a:t>
              </a:r>
              <a:r>
                <a:rPr sz="1200" spc="-25" dirty="0">
                  <a:solidFill>
                    <a:srgbClr val="414042"/>
                  </a:solidFill>
                  <a:latin typeface="Arial"/>
                  <a:cs typeface="Arial"/>
                </a:rPr>
                <a:t> </a:t>
              </a:r>
              <a:r>
                <a:rPr sz="1200" dirty="0">
                  <a:solidFill>
                    <a:srgbClr val="414042"/>
                  </a:solidFill>
                  <a:latin typeface="Arial"/>
                  <a:cs typeface="Arial"/>
                </a:rPr>
                <a:t>with</a:t>
              </a:r>
              <a:r>
                <a:rPr sz="1200" spc="-25" dirty="0">
                  <a:solidFill>
                    <a:srgbClr val="414042"/>
                  </a:solidFill>
                  <a:latin typeface="Arial"/>
                  <a:cs typeface="Arial"/>
                </a:rPr>
                <a:t> </a:t>
              </a:r>
              <a:r>
                <a:rPr sz="1200" dirty="0">
                  <a:solidFill>
                    <a:srgbClr val="414042"/>
                  </a:solidFill>
                  <a:latin typeface="Arial"/>
                  <a:cs typeface="Arial"/>
                </a:rPr>
                <a:t>daily</a:t>
              </a:r>
              <a:r>
                <a:rPr sz="1200" spc="-20" dirty="0">
                  <a:solidFill>
                    <a:srgbClr val="414042"/>
                  </a:solidFill>
                  <a:latin typeface="Arial"/>
                  <a:cs typeface="Arial"/>
                </a:rPr>
                <a:t> </a:t>
              </a:r>
              <a:r>
                <a:rPr sz="1200" spc="-10" dirty="0">
                  <a:solidFill>
                    <a:srgbClr val="414042"/>
                  </a:solidFill>
                  <a:latin typeface="Arial"/>
                  <a:cs typeface="Arial"/>
                </a:rPr>
                <a:t>controller</a:t>
              </a:r>
              <a:endParaRPr sz="1200">
                <a:latin typeface="Arial"/>
                <a:cs typeface="Arial"/>
              </a:endParaRPr>
            </a:p>
          </p:txBody>
        </p:sp>
      </p:grpSp>
      <p:pic>
        <p:nvPicPr>
          <p:cNvPr id="44" name="Picture 43">
            <a:extLst>
              <a:ext uri="{FF2B5EF4-FFF2-40B4-BE49-F238E27FC236}">
                <a16:creationId xmlns="" xmlns:a16="http://schemas.microsoft.com/office/drawing/2014/main" id="{A331F313-967B-4A0E-B455-CD6C8E207AB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23">
            <a:extLst>
              <a:ext uri="{FF2B5EF4-FFF2-40B4-BE49-F238E27FC236}">
                <a16:creationId xmlns="" xmlns:a16="http://schemas.microsoft.com/office/drawing/2014/main" id="{77546EC7-6C9F-4679-A8D2-89AB27A8463A}"/>
              </a:ext>
            </a:extLst>
          </p:cNvPr>
          <p:cNvSpPr>
            <a:spLocks/>
          </p:cNvSpPr>
          <p:nvPr/>
        </p:nvSpPr>
        <p:spPr bwMode="auto">
          <a:xfrm>
            <a:off x="9131820" y="6694270"/>
            <a:ext cx="3007233" cy="161583"/>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50" dirty="0">
                <a:cs typeface="Arial" pitchFamily="34" charset="0"/>
                <a:sym typeface="Arial" pitchFamily="34" charset="0"/>
              </a:rPr>
              <a:t>© Global Initiative for Asthma, www.ginasthma.org</a:t>
            </a:r>
          </a:p>
        </p:txBody>
      </p:sp>
      <p:sp>
        <p:nvSpPr>
          <p:cNvPr id="46" name="object 18">
            <a:extLst>
              <a:ext uri="{FF2B5EF4-FFF2-40B4-BE49-F238E27FC236}">
                <a16:creationId xmlns="" xmlns:a16="http://schemas.microsoft.com/office/drawing/2014/main" id="{51EC4230-710D-4FB3-A8A7-BEB68FF5B279}"/>
              </a:ext>
            </a:extLst>
          </p:cNvPr>
          <p:cNvSpPr txBox="1">
            <a:spLocks/>
          </p:cNvSpPr>
          <p:nvPr/>
        </p:nvSpPr>
        <p:spPr>
          <a:xfrm>
            <a:off x="590466" y="392536"/>
            <a:ext cx="2263775" cy="530273"/>
          </a:xfrm>
          <a:prstGeom prst="rect">
            <a:avLst/>
          </a:prstGeom>
        </p:spPr>
        <p:txBody>
          <a:bodyPr vert="horz" wrap="square" lIns="0" tIns="4254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5080" algn="l">
              <a:lnSpc>
                <a:spcPts val="1870"/>
              </a:lnSpc>
              <a:spcBef>
                <a:spcPts val="335"/>
              </a:spcBef>
            </a:pPr>
            <a:r>
              <a:rPr lang="en-AU" sz="1700" b="1" dirty="0">
                <a:latin typeface="Arial" panose="020B0604020202020204" pitchFamily="34" charset="0"/>
                <a:cs typeface="Arial" panose="020B0604020202020204" pitchFamily="34" charset="0"/>
              </a:rPr>
              <a:t>Adults</a:t>
            </a:r>
            <a:r>
              <a:rPr lang="en-AU" sz="1700" b="1" spc="25" dirty="0">
                <a:latin typeface="Arial" panose="020B0604020202020204" pitchFamily="34" charset="0"/>
                <a:cs typeface="Arial" panose="020B0604020202020204" pitchFamily="34" charset="0"/>
              </a:rPr>
              <a:t> </a:t>
            </a:r>
            <a:r>
              <a:rPr lang="en-AU" sz="1700" b="1" dirty="0">
                <a:latin typeface="Arial" panose="020B0604020202020204" pitchFamily="34" charset="0"/>
                <a:cs typeface="Arial" panose="020B0604020202020204" pitchFamily="34" charset="0"/>
              </a:rPr>
              <a:t>&amp;</a:t>
            </a:r>
            <a:r>
              <a:rPr lang="en-AU" sz="1700" b="1" spc="25" dirty="0">
                <a:latin typeface="Arial" panose="020B0604020202020204" pitchFamily="34" charset="0"/>
                <a:cs typeface="Arial" panose="020B0604020202020204" pitchFamily="34" charset="0"/>
              </a:rPr>
              <a:t> </a:t>
            </a:r>
            <a:r>
              <a:rPr lang="en-AU" sz="1700" b="1" spc="-10" dirty="0">
                <a:latin typeface="Arial" panose="020B0604020202020204" pitchFamily="34" charset="0"/>
                <a:cs typeface="Arial" panose="020B0604020202020204" pitchFamily="34" charset="0"/>
              </a:rPr>
              <a:t>adolescents </a:t>
            </a:r>
            <a:r>
              <a:rPr lang="en-AU" sz="1700" b="1" dirty="0">
                <a:latin typeface="Arial" panose="020B0604020202020204" pitchFamily="34" charset="0"/>
                <a:cs typeface="Arial" panose="020B0604020202020204" pitchFamily="34" charset="0"/>
              </a:rPr>
              <a:t>12+</a:t>
            </a:r>
            <a:r>
              <a:rPr lang="en-AU" sz="1700" b="1" spc="20" dirty="0">
                <a:latin typeface="Arial" panose="020B0604020202020204" pitchFamily="34" charset="0"/>
                <a:cs typeface="Arial" panose="020B0604020202020204" pitchFamily="34" charset="0"/>
              </a:rPr>
              <a:t> </a:t>
            </a:r>
            <a:r>
              <a:rPr lang="en-AU" sz="1700" b="1" spc="-10" dirty="0">
                <a:latin typeface="Arial" panose="020B0604020202020204" pitchFamily="34" charset="0"/>
                <a:cs typeface="Arial" panose="020B0604020202020204" pitchFamily="34" charset="0"/>
              </a:rPr>
              <a:t>years</a:t>
            </a:r>
          </a:p>
        </p:txBody>
      </p:sp>
      <p:sp>
        <p:nvSpPr>
          <p:cNvPr id="47" name="object 19">
            <a:extLst>
              <a:ext uri="{FF2B5EF4-FFF2-40B4-BE49-F238E27FC236}">
                <a16:creationId xmlns="" xmlns:a16="http://schemas.microsoft.com/office/drawing/2014/main" id="{8DF93E66-9E9F-4541-9FE2-9104FD86823C}"/>
              </a:ext>
            </a:extLst>
          </p:cNvPr>
          <p:cNvSpPr txBox="1"/>
          <p:nvPr/>
        </p:nvSpPr>
        <p:spPr>
          <a:xfrm>
            <a:off x="590466" y="979495"/>
            <a:ext cx="2524125" cy="574675"/>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1F20"/>
                </a:solidFill>
                <a:latin typeface="Arial"/>
                <a:cs typeface="Arial"/>
              </a:rPr>
              <a:t>Personalized</a:t>
            </a:r>
            <a:r>
              <a:rPr sz="1200" b="1" spc="-15" dirty="0">
                <a:solidFill>
                  <a:srgbClr val="231F20"/>
                </a:solidFill>
                <a:latin typeface="Arial"/>
                <a:cs typeface="Arial"/>
              </a:rPr>
              <a:t> </a:t>
            </a:r>
            <a:r>
              <a:rPr sz="1200" b="1" dirty="0">
                <a:solidFill>
                  <a:srgbClr val="231F20"/>
                </a:solidFill>
                <a:latin typeface="Arial"/>
                <a:cs typeface="Arial"/>
              </a:rPr>
              <a:t>asthma</a:t>
            </a:r>
            <a:r>
              <a:rPr sz="1200" b="1" spc="-15" dirty="0">
                <a:solidFill>
                  <a:srgbClr val="231F20"/>
                </a:solidFill>
                <a:latin typeface="Arial"/>
                <a:cs typeface="Arial"/>
              </a:rPr>
              <a:t> </a:t>
            </a:r>
            <a:r>
              <a:rPr sz="1200" b="1" spc="-10" dirty="0">
                <a:solidFill>
                  <a:srgbClr val="231F20"/>
                </a:solidFill>
                <a:latin typeface="Arial"/>
                <a:cs typeface="Arial"/>
              </a:rPr>
              <a:t>management</a:t>
            </a:r>
            <a:endParaRPr sz="1200" dirty="0">
              <a:latin typeface="Arial"/>
              <a:cs typeface="Arial"/>
            </a:endParaRPr>
          </a:p>
          <a:p>
            <a:pPr marL="12700">
              <a:lnSpc>
                <a:spcPct val="100000"/>
              </a:lnSpc>
            </a:pPr>
            <a:r>
              <a:rPr sz="1200" dirty="0">
                <a:solidFill>
                  <a:srgbClr val="414042"/>
                </a:solidFill>
                <a:latin typeface="Arial"/>
                <a:cs typeface="Arial"/>
              </a:rPr>
              <a:t>Assess,</a:t>
            </a:r>
            <a:r>
              <a:rPr sz="1200" spc="-70" dirty="0">
                <a:solidFill>
                  <a:srgbClr val="414042"/>
                </a:solidFill>
                <a:latin typeface="Arial"/>
                <a:cs typeface="Arial"/>
              </a:rPr>
              <a:t> </a:t>
            </a:r>
            <a:r>
              <a:rPr sz="1200" dirty="0">
                <a:solidFill>
                  <a:srgbClr val="414042"/>
                </a:solidFill>
                <a:latin typeface="Arial"/>
                <a:cs typeface="Arial"/>
              </a:rPr>
              <a:t>Adjust, </a:t>
            </a:r>
            <a:r>
              <a:rPr sz="1200" spc="-10" dirty="0">
                <a:solidFill>
                  <a:srgbClr val="414042"/>
                </a:solidFill>
                <a:latin typeface="Arial"/>
                <a:cs typeface="Arial"/>
              </a:rPr>
              <a:t>Review</a:t>
            </a:r>
            <a:endParaRPr sz="1200" dirty="0">
              <a:latin typeface="Arial"/>
              <a:cs typeface="Arial"/>
            </a:endParaRPr>
          </a:p>
          <a:p>
            <a:pPr marL="12700">
              <a:lnSpc>
                <a:spcPct val="100000"/>
              </a:lnSpc>
            </a:pPr>
            <a:r>
              <a:rPr sz="1200" dirty="0">
                <a:solidFill>
                  <a:srgbClr val="414042"/>
                </a:solidFill>
                <a:latin typeface="Arial"/>
                <a:cs typeface="Arial"/>
              </a:rPr>
              <a:t>for</a:t>
            </a:r>
            <a:r>
              <a:rPr sz="1200" spc="-30" dirty="0">
                <a:solidFill>
                  <a:srgbClr val="414042"/>
                </a:solidFill>
                <a:latin typeface="Arial"/>
                <a:cs typeface="Arial"/>
              </a:rPr>
              <a:t> </a:t>
            </a:r>
            <a:r>
              <a:rPr sz="1200" dirty="0">
                <a:solidFill>
                  <a:srgbClr val="414042"/>
                </a:solidFill>
                <a:latin typeface="Arial"/>
                <a:cs typeface="Arial"/>
              </a:rPr>
              <a:t>individual</a:t>
            </a:r>
            <a:r>
              <a:rPr sz="1200" spc="-30" dirty="0">
                <a:solidFill>
                  <a:srgbClr val="414042"/>
                </a:solidFill>
                <a:latin typeface="Arial"/>
                <a:cs typeface="Arial"/>
              </a:rPr>
              <a:t> </a:t>
            </a:r>
            <a:r>
              <a:rPr sz="1200" dirty="0">
                <a:solidFill>
                  <a:srgbClr val="414042"/>
                </a:solidFill>
                <a:latin typeface="Arial"/>
                <a:cs typeface="Arial"/>
              </a:rPr>
              <a:t>patient</a:t>
            </a:r>
            <a:r>
              <a:rPr sz="1200" spc="-25" dirty="0">
                <a:solidFill>
                  <a:srgbClr val="414042"/>
                </a:solidFill>
                <a:latin typeface="Arial"/>
                <a:cs typeface="Arial"/>
              </a:rPr>
              <a:t> </a:t>
            </a:r>
            <a:r>
              <a:rPr sz="1200" spc="-10" dirty="0">
                <a:solidFill>
                  <a:srgbClr val="414042"/>
                </a:solidFill>
                <a:latin typeface="Arial"/>
                <a:cs typeface="Arial"/>
              </a:rPr>
              <a:t>needs</a:t>
            </a:r>
            <a:endParaRPr sz="1200" dirty="0">
              <a:latin typeface="Arial"/>
              <a:cs typeface="Arial"/>
            </a:endParaRPr>
          </a:p>
        </p:txBody>
      </p:sp>
      <p:sp>
        <p:nvSpPr>
          <p:cNvPr id="48" name="TextBox 47">
            <a:extLst>
              <a:ext uri="{FF2B5EF4-FFF2-40B4-BE49-F238E27FC236}">
                <a16:creationId xmlns="" xmlns:a16="http://schemas.microsoft.com/office/drawing/2014/main" id="{B41518E3-C22A-4015-9056-49A1CC077E0E}"/>
              </a:ext>
            </a:extLst>
          </p:cNvPr>
          <p:cNvSpPr txBox="1"/>
          <p:nvPr/>
        </p:nvSpPr>
        <p:spPr>
          <a:xfrm>
            <a:off x="21149" y="6657082"/>
            <a:ext cx="4040779" cy="25391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1050" b="0" i="1" u="none" strike="noStrike" kern="1200" cap="none" spc="0" normalizeH="0" baseline="0" noProof="0" dirty="0">
                <a:ln>
                  <a:noFill/>
                </a:ln>
                <a:effectLst/>
                <a:uLnTx/>
                <a:uFillTx/>
                <a:latin typeface="Arial"/>
                <a:ea typeface="+mn-ea"/>
                <a:cs typeface="+mn-cs"/>
              </a:rPr>
              <a:t>GINA 2022, Box 3-5A, 3/4</a:t>
            </a:r>
          </a:p>
        </p:txBody>
      </p:sp>
    </p:spTree>
    <p:extLst>
      <p:ext uri="{BB962C8B-B14F-4D97-AF65-F5344CB8AC3E}">
        <p14:creationId xmlns:p14="http://schemas.microsoft.com/office/powerpoint/2010/main" val="1800676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a:t>Prevalence of asthma in children aged </a:t>
            </a:r>
            <a:br>
              <a:rPr lang="en-AU"/>
            </a:br>
            <a:r>
              <a:rPr lang="en-AU"/>
              <a:t>13-14 years</a:t>
            </a:r>
            <a:endParaRPr lang="en-AU"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52" t="7987" r="1350" b="10076"/>
          <a:stretch/>
        </p:blipFill>
        <p:spPr>
          <a:xfrm>
            <a:off x="2061025" y="1390376"/>
            <a:ext cx="8040917" cy="5108233"/>
          </a:xfrm>
          <a:prstGeom prst="rect">
            <a:avLst/>
          </a:prstGeom>
          <a:solidFill>
            <a:schemeClr val="bg1"/>
          </a:solidFill>
          <a:ln>
            <a:solidFill>
              <a:schemeClr val="bg1">
                <a:lumMod val="75000"/>
              </a:schemeClr>
            </a:solid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5" t="404" r="78768" b="77465"/>
          <a:stretch/>
        </p:blipFill>
        <p:spPr>
          <a:xfrm>
            <a:off x="2064875" y="5526800"/>
            <a:ext cx="1656000" cy="972000"/>
          </a:xfrm>
          <a:prstGeom prst="rect">
            <a:avLst/>
          </a:prstGeom>
          <a:ln w="12700">
            <a:solidFill>
              <a:schemeClr val="tx1"/>
            </a:solidFill>
          </a:ln>
        </p:spPr>
      </p:pic>
      <p:sp>
        <p:nvSpPr>
          <p:cNvPr id="6" name="TextBox 1"/>
          <p:cNvSpPr txBox="1">
            <a:spLocks noChangeArrowheads="1"/>
          </p:cNvSpPr>
          <p:nvPr/>
        </p:nvSpPr>
        <p:spPr bwMode="auto">
          <a:xfrm>
            <a:off x="1690975" y="6636496"/>
            <a:ext cx="45445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r>
              <a:rPr lang="en-US" sz="1200" b="0" i="1">
                <a:solidFill>
                  <a:prstClr val="white"/>
                </a:solidFill>
              </a:rPr>
              <a:t>GINA 2018 </a:t>
            </a:r>
            <a:r>
              <a:rPr lang="en-US" sz="1200" b="0" i="1" dirty="0">
                <a:solidFill>
                  <a:prstClr val="white"/>
                </a:solidFill>
              </a:rPr>
              <a:t>Appendix Box A1-1; figure provided by R Beasley</a:t>
            </a:r>
          </a:p>
        </p:txBody>
      </p:sp>
    </p:spTree>
    <p:extLst>
      <p:ext uri="{BB962C8B-B14F-4D97-AF65-F5344CB8AC3E}">
        <p14:creationId xmlns:p14="http://schemas.microsoft.com/office/powerpoint/2010/main" val="21194606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C728888E-F3D2-2E6F-6EDE-DD31C52C92FA}"/>
              </a:ext>
            </a:extLst>
          </p:cNvPr>
          <p:cNvGrpSpPr/>
          <p:nvPr/>
        </p:nvGrpSpPr>
        <p:grpSpPr>
          <a:xfrm>
            <a:off x="20" y="-641"/>
            <a:ext cx="12191980" cy="6859282"/>
            <a:chOff x="20" y="-641"/>
            <a:chExt cx="12191980" cy="6859282"/>
          </a:xfrm>
        </p:grpSpPr>
        <p:grpSp>
          <p:nvGrpSpPr>
            <p:cNvPr id="11" name="Group 10">
              <a:extLst>
                <a:ext uri="{FF2B5EF4-FFF2-40B4-BE49-F238E27FC236}">
                  <a16:creationId xmlns="" xmlns:a16="http://schemas.microsoft.com/office/drawing/2014/main" id="{3B5E420D-3A2C-956F-812D-351EF5406E36}"/>
                </a:ext>
              </a:extLst>
            </p:cNvPr>
            <p:cNvGrpSpPr/>
            <p:nvPr/>
          </p:nvGrpSpPr>
          <p:grpSpPr>
            <a:xfrm>
              <a:off x="20" y="1282"/>
              <a:ext cx="12191980" cy="6856718"/>
              <a:chOff x="20" y="1282"/>
              <a:chExt cx="12191980" cy="6856718"/>
            </a:xfrm>
          </p:grpSpPr>
          <p:pic>
            <p:nvPicPr>
              <p:cNvPr id="13" name="Picture 12">
                <a:extLst>
                  <a:ext uri="{FF2B5EF4-FFF2-40B4-BE49-F238E27FC236}">
                    <a16:creationId xmlns="" xmlns:a16="http://schemas.microsoft.com/office/drawing/2014/main" id="{A8507547-7117-C72B-F9B9-060D85A34C10}"/>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14" name="object 2">
                <a:extLst>
                  <a:ext uri="{FF2B5EF4-FFF2-40B4-BE49-F238E27FC236}">
                    <a16:creationId xmlns="" xmlns:a16="http://schemas.microsoft.com/office/drawing/2014/main" id="{30D12B03-2002-B421-7EEB-C30766EAC758}"/>
                  </a:ext>
                </a:extLst>
              </p:cNvPr>
              <p:cNvSpPr txBox="1"/>
              <p:nvPr/>
            </p:nvSpPr>
            <p:spPr>
              <a:xfrm>
                <a:off x="4798451" y="6155398"/>
                <a:ext cx="1427480" cy="417830"/>
              </a:xfrm>
              <a:prstGeom prst="rect">
                <a:avLst/>
              </a:prstGeom>
            </p:spPr>
            <p:txBody>
              <a:bodyPr vert="horz" wrap="square" lIns="0" tIns="26034" rIns="0" bIns="0" rtlCol="0">
                <a:spAutoFit/>
              </a:bodyPr>
              <a:lstStyle/>
              <a:p>
                <a:pPr marL="12700" marR="5080">
                  <a:lnSpc>
                    <a:spcPts val="1000"/>
                  </a:lnSpc>
                  <a:spcBef>
                    <a:spcPts val="204"/>
                  </a:spcBef>
                </a:pPr>
                <a:r>
                  <a:rPr sz="900" i="1" dirty="0">
                    <a:solidFill>
                      <a:srgbClr val="58595B"/>
                    </a:solidFill>
                    <a:latin typeface="Arial"/>
                    <a:cs typeface="Arial"/>
                  </a:rPr>
                  <a:t>Low</a:t>
                </a:r>
                <a:r>
                  <a:rPr sz="900" i="1" spc="-10" dirty="0">
                    <a:solidFill>
                      <a:srgbClr val="58595B"/>
                    </a:solidFill>
                    <a:latin typeface="Arial"/>
                    <a:cs typeface="Arial"/>
                  </a:rPr>
                  <a:t> </a:t>
                </a:r>
                <a:r>
                  <a:rPr sz="900" i="1" dirty="0">
                    <a:solidFill>
                      <a:srgbClr val="58595B"/>
                    </a:solidFill>
                    <a:latin typeface="Arial"/>
                    <a:cs typeface="Arial"/>
                  </a:rPr>
                  <a:t>dose</a:t>
                </a:r>
                <a:r>
                  <a:rPr sz="900" i="1" spc="-10" dirty="0">
                    <a:solidFill>
                      <a:srgbClr val="58595B"/>
                    </a:solidFill>
                    <a:latin typeface="Arial"/>
                    <a:cs typeface="Arial"/>
                  </a:rPr>
                  <a:t> </a:t>
                </a:r>
                <a:r>
                  <a:rPr sz="900" i="1" dirty="0">
                    <a:solidFill>
                      <a:srgbClr val="58595B"/>
                    </a:solidFill>
                    <a:latin typeface="Arial"/>
                    <a:cs typeface="Arial"/>
                  </a:rPr>
                  <a:t>ICS</a:t>
                </a:r>
                <a:r>
                  <a:rPr sz="900" i="1" spc="-5" dirty="0">
                    <a:solidFill>
                      <a:srgbClr val="58595B"/>
                    </a:solidFill>
                    <a:latin typeface="Arial"/>
                    <a:cs typeface="Arial"/>
                  </a:rPr>
                  <a:t> </a:t>
                </a:r>
                <a:r>
                  <a:rPr sz="900" i="1" spc="-10" dirty="0">
                    <a:solidFill>
                      <a:srgbClr val="58595B"/>
                    </a:solidFill>
                    <a:latin typeface="Arial"/>
                    <a:cs typeface="Arial"/>
                  </a:rPr>
                  <a:t>whenever </a:t>
                </a:r>
                <a:r>
                  <a:rPr sz="900" i="1" dirty="0">
                    <a:solidFill>
                      <a:srgbClr val="58595B"/>
                    </a:solidFill>
                    <a:latin typeface="Arial"/>
                    <a:cs typeface="Arial"/>
                  </a:rPr>
                  <a:t>SABA</a:t>
                </a:r>
                <a:r>
                  <a:rPr sz="900" i="1" spc="-45" dirty="0">
                    <a:solidFill>
                      <a:srgbClr val="58595B"/>
                    </a:solidFill>
                    <a:latin typeface="Arial"/>
                    <a:cs typeface="Arial"/>
                  </a:rPr>
                  <a:t> </a:t>
                </a:r>
                <a:r>
                  <a:rPr sz="900" i="1" dirty="0">
                    <a:solidFill>
                      <a:srgbClr val="58595B"/>
                    </a:solidFill>
                    <a:latin typeface="Arial"/>
                    <a:cs typeface="Arial"/>
                  </a:rPr>
                  <a:t>taken,</a:t>
                </a:r>
                <a:r>
                  <a:rPr sz="900" i="1" spc="-5" dirty="0">
                    <a:solidFill>
                      <a:srgbClr val="58595B"/>
                    </a:solidFill>
                    <a:latin typeface="Arial"/>
                    <a:cs typeface="Arial"/>
                  </a:rPr>
                  <a:t> </a:t>
                </a:r>
                <a:r>
                  <a:rPr sz="900" i="1" dirty="0">
                    <a:solidFill>
                      <a:srgbClr val="58595B"/>
                    </a:solidFill>
                    <a:latin typeface="Arial"/>
                    <a:cs typeface="Arial"/>
                  </a:rPr>
                  <a:t>or</a:t>
                </a:r>
                <a:r>
                  <a:rPr sz="900" i="1" spc="-5" dirty="0">
                    <a:solidFill>
                      <a:srgbClr val="58595B"/>
                    </a:solidFill>
                    <a:latin typeface="Arial"/>
                    <a:cs typeface="Arial"/>
                  </a:rPr>
                  <a:t> </a:t>
                </a:r>
                <a:r>
                  <a:rPr sz="900" i="1" dirty="0">
                    <a:solidFill>
                      <a:srgbClr val="58595B"/>
                    </a:solidFill>
                    <a:latin typeface="Arial"/>
                    <a:cs typeface="Arial"/>
                  </a:rPr>
                  <a:t>daily</a:t>
                </a:r>
                <a:r>
                  <a:rPr sz="900" i="1" spc="-5" dirty="0">
                    <a:solidFill>
                      <a:srgbClr val="58595B"/>
                    </a:solidFill>
                    <a:latin typeface="Arial"/>
                    <a:cs typeface="Arial"/>
                  </a:rPr>
                  <a:t> </a:t>
                </a:r>
                <a:r>
                  <a:rPr sz="900" i="1" spc="-20" dirty="0">
                    <a:solidFill>
                      <a:srgbClr val="58595B"/>
                    </a:solidFill>
                    <a:latin typeface="Arial"/>
                    <a:cs typeface="Arial"/>
                  </a:rPr>
                  <a:t>LTRA, </a:t>
                </a:r>
                <a:r>
                  <a:rPr sz="900" i="1" dirty="0">
                    <a:solidFill>
                      <a:srgbClr val="58595B"/>
                    </a:solidFill>
                    <a:latin typeface="Arial"/>
                    <a:cs typeface="Arial"/>
                  </a:rPr>
                  <a:t>or</a:t>
                </a:r>
                <a:r>
                  <a:rPr sz="900" i="1" spc="-10" dirty="0">
                    <a:solidFill>
                      <a:srgbClr val="58595B"/>
                    </a:solidFill>
                    <a:latin typeface="Arial"/>
                    <a:cs typeface="Arial"/>
                  </a:rPr>
                  <a:t> </a:t>
                </a:r>
                <a:r>
                  <a:rPr sz="900" i="1" dirty="0">
                    <a:solidFill>
                      <a:srgbClr val="58595B"/>
                    </a:solidFill>
                    <a:latin typeface="Arial"/>
                    <a:cs typeface="Arial"/>
                  </a:rPr>
                  <a:t>add</a:t>
                </a:r>
                <a:r>
                  <a:rPr sz="900" i="1" spc="-10" dirty="0">
                    <a:solidFill>
                      <a:srgbClr val="58595B"/>
                    </a:solidFill>
                    <a:latin typeface="Arial"/>
                    <a:cs typeface="Arial"/>
                  </a:rPr>
                  <a:t> </a:t>
                </a:r>
                <a:r>
                  <a:rPr sz="900" i="1" dirty="0">
                    <a:solidFill>
                      <a:srgbClr val="58595B"/>
                    </a:solidFill>
                    <a:latin typeface="Arial"/>
                    <a:cs typeface="Arial"/>
                  </a:rPr>
                  <a:t>HDM</a:t>
                </a:r>
                <a:r>
                  <a:rPr sz="900" i="1" spc="-5" dirty="0">
                    <a:solidFill>
                      <a:srgbClr val="58595B"/>
                    </a:solidFill>
                    <a:latin typeface="Arial"/>
                    <a:cs typeface="Arial"/>
                  </a:rPr>
                  <a:t> </a:t>
                </a:r>
                <a:r>
                  <a:rPr sz="900" i="1" spc="-20" dirty="0">
                    <a:solidFill>
                      <a:srgbClr val="58595B"/>
                    </a:solidFill>
                    <a:latin typeface="Arial"/>
                    <a:cs typeface="Arial"/>
                  </a:rPr>
                  <a:t>SLIT</a:t>
                </a:r>
                <a:endParaRPr sz="900" dirty="0">
                  <a:latin typeface="Arial"/>
                  <a:cs typeface="Arial"/>
                </a:endParaRPr>
              </a:p>
            </p:txBody>
          </p:sp>
          <p:sp>
            <p:nvSpPr>
              <p:cNvPr id="15" name="object 3">
                <a:extLst>
                  <a:ext uri="{FF2B5EF4-FFF2-40B4-BE49-F238E27FC236}">
                    <a16:creationId xmlns="" xmlns:a16="http://schemas.microsoft.com/office/drawing/2014/main" id="{383D0210-8679-7E89-3D8D-11324935CE1C}"/>
                  </a:ext>
                </a:extLst>
              </p:cNvPr>
              <p:cNvSpPr txBox="1"/>
              <p:nvPr/>
            </p:nvSpPr>
            <p:spPr>
              <a:xfrm>
                <a:off x="6369446" y="6155398"/>
                <a:ext cx="1107440" cy="417830"/>
              </a:xfrm>
              <a:prstGeom prst="rect">
                <a:avLst/>
              </a:prstGeom>
            </p:spPr>
            <p:txBody>
              <a:bodyPr vert="horz" wrap="square" lIns="0" tIns="26034" rIns="0" bIns="0" rtlCol="0">
                <a:spAutoFit/>
              </a:bodyPr>
              <a:lstStyle/>
              <a:p>
                <a:pPr marL="12700" marR="5080">
                  <a:lnSpc>
                    <a:spcPts val="1000"/>
                  </a:lnSpc>
                  <a:spcBef>
                    <a:spcPts val="204"/>
                  </a:spcBef>
                </a:pPr>
                <a:r>
                  <a:rPr sz="900" i="1" dirty="0">
                    <a:solidFill>
                      <a:srgbClr val="58595B"/>
                    </a:solidFill>
                    <a:latin typeface="Arial"/>
                    <a:cs typeface="Arial"/>
                  </a:rPr>
                  <a:t>Medium</a:t>
                </a:r>
                <a:r>
                  <a:rPr sz="900" i="1" spc="-15" dirty="0">
                    <a:solidFill>
                      <a:srgbClr val="58595B"/>
                    </a:solidFill>
                    <a:latin typeface="Arial"/>
                    <a:cs typeface="Arial"/>
                  </a:rPr>
                  <a:t> </a:t>
                </a:r>
                <a:r>
                  <a:rPr sz="900" i="1" dirty="0">
                    <a:solidFill>
                      <a:srgbClr val="58595B"/>
                    </a:solidFill>
                    <a:latin typeface="Arial"/>
                    <a:cs typeface="Arial"/>
                  </a:rPr>
                  <a:t>dose</a:t>
                </a:r>
                <a:r>
                  <a:rPr sz="900" i="1" spc="-5" dirty="0">
                    <a:solidFill>
                      <a:srgbClr val="58595B"/>
                    </a:solidFill>
                    <a:latin typeface="Arial"/>
                    <a:cs typeface="Arial"/>
                  </a:rPr>
                  <a:t> </a:t>
                </a:r>
                <a:r>
                  <a:rPr sz="900" i="1" dirty="0">
                    <a:solidFill>
                      <a:srgbClr val="58595B"/>
                    </a:solidFill>
                    <a:latin typeface="Arial"/>
                    <a:cs typeface="Arial"/>
                  </a:rPr>
                  <a:t>ICS,</a:t>
                </a:r>
                <a:r>
                  <a:rPr sz="900" i="1" spc="-5" dirty="0">
                    <a:solidFill>
                      <a:srgbClr val="58595B"/>
                    </a:solidFill>
                    <a:latin typeface="Arial"/>
                    <a:cs typeface="Arial"/>
                  </a:rPr>
                  <a:t> </a:t>
                </a:r>
                <a:r>
                  <a:rPr sz="900" i="1" spc="-25" dirty="0">
                    <a:solidFill>
                      <a:srgbClr val="58595B"/>
                    </a:solidFill>
                    <a:latin typeface="Arial"/>
                    <a:cs typeface="Arial"/>
                  </a:rPr>
                  <a:t>or </a:t>
                </a:r>
                <a:r>
                  <a:rPr sz="900" i="1" dirty="0">
                    <a:solidFill>
                      <a:srgbClr val="58595B"/>
                    </a:solidFill>
                    <a:latin typeface="Arial"/>
                    <a:cs typeface="Arial"/>
                  </a:rPr>
                  <a:t>add</a:t>
                </a:r>
                <a:r>
                  <a:rPr sz="900" i="1" spc="-15" dirty="0">
                    <a:solidFill>
                      <a:srgbClr val="58595B"/>
                    </a:solidFill>
                    <a:latin typeface="Arial"/>
                    <a:cs typeface="Arial"/>
                  </a:rPr>
                  <a:t> </a:t>
                </a:r>
                <a:r>
                  <a:rPr sz="900" i="1" spc="-10" dirty="0">
                    <a:solidFill>
                      <a:srgbClr val="58595B"/>
                    </a:solidFill>
                    <a:latin typeface="Arial"/>
                    <a:cs typeface="Arial"/>
                  </a:rPr>
                  <a:t>LTRA, </a:t>
                </a:r>
                <a:r>
                  <a:rPr sz="900" i="1" dirty="0">
                    <a:solidFill>
                      <a:srgbClr val="58595B"/>
                    </a:solidFill>
                    <a:latin typeface="Arial"/>
                    <a:cs typeface="Arial"/>
                  </a:rPr>
                  <a:t>or</a:t>
                </a:r>
                <a:r>
                  <a:rPr sz="900" i="1" spc="-10" dirty="0">
                    <a:solidFill>
                      <a:srgbClr val="58595B"/>
                    </a:solidFill>
                    <a:latin typeface="Arial"/>
                    <a:cs typeface="Arial"/>
                  </a:rPr>
                  <a:t> </a:t>
                </a:r>
                <a:r>
                  <a:rPr sz="900" i="1" spc="-25" dirty="0">
                    <a:solidFill>
                      <a:srgbClr val="58595B"/>
                    </a:solidFill>
                    <a:latin typeface="Arial"/>
                    <a:cs typeface="Arial"/>
                  </a:rPr>
                  <a:t>add </a:t>
                </a:r>
                <a:r>
                  <a:rPr sz="900" i="1" dirty="0">
                    <a:solidFill>
                      <a:srgbClr val="58595B"/>
                    </a:solidFill>
                    <a:latin typeface="Arial"/>
                    <a:cs typeface="Arial"/>
                  </a:rPr>
                  <a:t>HDM</a:t>
                </a:r>
                <a:r>
                  <a:rPr sz="900" i="1" spc="-10" dirty="0">
                    <a:solidFill>
                      <a:srgbClr val="58595B"/>
                    </a:solidFill>
                    <a:latin typeface="Arial"/>
                    <a:cs typeface="Arial"/>
                  </a:rPr>
                  <a:t> </a:t>
                </a:r>
                <a:r>
                  <a:rPr sz="900" i="1" spc="-20" dirty="0">
                    <a:solidFill>
                      <a:srgbClr val="58595B"/>
                    </a:solidFill>
                    <a:latin typeface="Arial"/>
                    <a:cs typeface="Arial"/>
                  </a:rPr>
                  <a:t>SLIT</a:t>
                </a:r>
                <a:endParaRPr sz="900">
                  <a:latin typeface="Arial"/>
                  <a:cs typeface="Arial"/>
                </a:endParaRPr>
              </a:p>
            </p:txBody>
          </p:sp>
          <p:sp>
            <p:nvSpPr>
              <p:cNvPr id="16" name="object 4">
                <a:extLst>
                  <a:ext uri="{FF2B5EF4-FFF2-40B4-BE49-F238E27FC236}">
                    <a16:creationId xmlns="" xmlns:a16="http://schemas.microsoft.com/office/drawing/2014/main" id="{C3638EE4-0B61-A120-4C14-EFA0B13CFDB6}"/>
                  </a:ext>
                </a:extLst>
              </p:cNvPr>
              <p:cNvSpPr txBox="1"/>
              <p:nvPr/>
            </p:nvSpPr>
            <p:spPr>
              <a:xfrm>
                <a:off x="7940440" y="6155398"/>
                <a:ext cx="1198880" cy="399415"/>
              </a:xfrm>
              <a:prstGeom prst="rect">
                <a:avLst/>
              </a:prstGeom>
            </p:spPr>
            <p:txBody>
              <a:bodyPr vert="horz" wrap="square" lIns="0" tIns="33020" rIns="0" bIns="0" rtlCol="0">
                <a:spAutoFit/>
              </a:bodyPr>
              <a:lstStyle/>
              <a:p>
                <a:pPr marL="12700" marR="5080">
                  <a:lnSpc>
                    <a:spcPts val="930"/>
                  </a:lnSpc>
                  <a:spcBef>
                    <a:spcPts val="260"/>
                  </a:spcBef>
                </a:pPr>
                <a:r>
                  <a:rPr sz="900" i="1" dirty="0">
                    <a:solidFill>
                      <a:srgbClr val="58595B"/>
                    </a:solidFill>
                    <a:latin typeface="Arial"/>
                    <a:cs typeface="Arial"/>
                  </a:rPr>
                  <a:t>Add</a:t>
                </a:r>
                <a:r>
                  <a:rPr sz="900" i="1" spc="-5" dirty="0">
                    <a:solidFill>
                      <a:srgbClr val="58595B"/>
                    </a:solidFill>
                    <a:latin typeface="Arial"/>
                    <a:cs typeface="Arial"/>
                  </a:rPr>
                  <a:t> </a:t>
                </a:r>
                <a:r>
                  <a:rPr sz="900" i="1" dirty="0">
                    <a:solidFill>
                      <a:srgbClr val="58595B"/>
                    </a:solidFill>
                    <a:latin typeface="Arial"/>
                    <a:cs typeface="Arial"/>
                  </a:rPr>
                  <a:t>LAMA</a:t>
                </a:r>
                <a:r>
                  <a:rPr sz="900" i="1" spc="-35" dirty="0">
                    <a:solidFill>
                      <a:srgbClr val="58595B"/>
                    </a:solidFill>
                    <a:latin typeface="Arial"/>
                    <a:cs typeface="Arial"/>
                  </a:rPr>
                  <a:t> </a:t>
                </a:r>
                <a:r>
                  <a:rPr sz="900" i="1" dirty="0">
                    <a:solidFill>
                      <a:srgbClr val="58595B"/>
                    </a:solidFill>
                    <a:latin typeface="Arial"/>
                    <a:cs typeface="Arial"/>
                  </a:rPr>
                  <a:t>or</a:t>
                </a:r>
                <a:r>
                  <a:rPr sz="900" i="1" spc="-5" dirty="0">
                    <a:solidFill>
                      <a:srgbClr val="58595B"/>
                    </a:solidFill>
                    <a:latin typeface="Arial"/>
                    <a:cs typeface="Arial"/>
                  </a:rPr>
                  <a:t> </a:t>
                </a:r>
                <a:r>
                  <a:rPr sz="900" i="1" spc="-20" dirty="0">
                    <a:solidFill>
                      <a:srgbClr val="58595B"/>
                    </a:solidFill>
                    <a:latin typeface="Arial"/>
                    <a:cs typeface="Arial"/>
                  </a:rPr>
                  <a:t>LTRA</a:t>
                </a:r>
                <a:r>
                  <a:rPr sz="900" i="1" spc="-35" dirty="0">
                    <a:solidFill>
                      <a:srgbClr val="58595B"/>
                    </a:solidFill>
                    <a:latin typeface="Arial"/>
                    <a:cs typeface="Arial"/>
                  </a:rPr>
                  <a:t> </a:t>
                </a:r>
                <a:r>
                  <a:rPr sz="900" i="1" spc="-25" dirty="0">
                    <a:solidFill>
                      <a:srgbClr val="58595B"/>
                    </a:solidFill>
                    <a:latin typeface="Arial"/>
                    <a:cs typeface="Arial"/>
                  </a:rPr>
                  <a:t>or </a:t>
                </a:r>
                <a:r>
                  <a:rPr sz="900" i="1" dirty="0">
                    <a:solidFill>
                      <a:srgbClr val="58595B"/>
                    </a:solidFill>
                    <a:latin typeface="Arial"/>
                    <a:cs typeface="Arial"/>
                  </a:rPr>
                  <a:t>HDM</a:t>
                </a:r>
                <a:r>
                  <a:rPr sz="900" i="1" spc="-15" dirty="0">
                    <a:solidFill>
                      <a:srgbClr val="58595B"/>
                    </a:solidFill>
                    <a:latin typeface="Arial"/>
                    <a:cs typeface="Arial"/>
                  </a:rPr>
                  <a:t> </a:t>
                </a:r>
                <a:r>
                  <a:rPr sz="900" i="1" spc="-10" dirty="0">
                    <a:solidFill>
                      <a:srgbClr val="58595B"/>
                    </a:solidFill>
                    <a:latin typeface="Arial"/>
                    <a:cs typeface="Arial"/>
                  </a:rPr>
                  <a:t>SLIT, </a:t>
                </a:r>
                <a:r>
                  <a:rPr sz="900" i="1" dirty="0">
                    <a:solidFill>
                      <a:srgbClr val="58595B"/>
                    </a:solidFill>
                    <a:latin typeface="Arial"/>
                    <a:cs typeface="Arial"/>
                  </a:rPr>
                  <a:t>or</a:t>
                </a:r>
                <a:r>
                  <a:rPr sz="900" i="1" spc="-15" dirty="0">
                    <a:solidFill>
                      <a:srgbClr val="58595B"/>
                    </a:solidFill>
                    <a:latin typeface="Arial"/>
                    <a:cs typeface="Arial"/>
                  </a:rPr>
                  <a:t> </a:t>
                </a:r>
                <a:r>
                  <a:rPr sz="900" i="1" dirty="0">
                    <a:solidFill>
                      <a:srgbClr val="58595B"/>
                    </a:solidFill>
                    <a:latin typeface="Arial"/>
                    <a:cs typeface="Arial"/>
                  </a:rPr>
                  <a:t>switch</a:t>
                </a:r>
                <a:r>
                  <a:rPr sz="900" i="1" spc="-10" dirty="0">
                    <a:solidFill>
                      <a:srgbClr val="58595B"/>
                    </a:solidFill>
                    <a:latin typeface="Arial"/>
                    <a:cs typeface="Arial"/>
                  </a:rPr>
                  <a:t> </a:t>
                </a:r>
                <a:r>
                  <a:rPr sz="900" i="1" spc="-25" dirty="0">
                    <a:solidFill>
                      <a:srgbClr val="58595B"/>
                    </a:solidFill>
                    <a:latin typeface="Arial"/>
                    <a:cs typeface="Arial"/>
                  </a:rPr>
                  <a:t>to </a:t>
                </a:r>
                <a:r>
                  <a:rPr sz="900" i="1" dirty="0">
                    <a:solidFill>
                      <a:srgbClr val="58595B"/>
                    </a:solidFill>
                    <a:latin typeface="Arial"/>
                    <a:cs typeface="Arial"/>
                  </a:rPr>
                  <a:t>high</a:t>
                </a:r>
                <a:r>
                  <a:rPr sz="900" i="1" spc="-15" dirty="0">
                    <a:solidFill>
                      <a:srgbClr val="58595B"/>
                    </a:solidFill>
                    <a:latin typeface="Arial"/>
                    <a:cs typeface="Arial"/>
                  </a:rPr>
                  <a:t> </a:t>
                </a:r>
                <a:r>
                  <a:rPr sz="900" i="1" dirty="0">
                    <a:solidFill>
                      <a:srgbClr val="58595B"/>
                    </a:solidFill>
                    <a:latin typeface="Arial"/>
                    <a:cs typeface="Arial"/>
                  </a:rPr>
                  <a:t>dose</a:t>
                </a:r>
                <a:r>
                  <a:rPr sz="900" i="1" spc="-15" dirty="0">
                    <a:solidFill>
                      <a:srgbClr val="58595B"/>
                    </a:solidFill>
                    <a:latin typeface="Arial"/>
                    <a:cs typeface="Arial"/>
                  </a:rPr>
                  <a:t> </a:t>
                </a:r>
                <a:r>
                  <a:rPr sz="900" i="1" spc="-25" dirty="0">
                    <a:solidFill>
                      <a:srgbClr val="58595B"/>
                    </a:solidFill>
                    <a:latin typeface="Arial"/>
                    <a:cs typeface="Arial"/>
                  </a:rPr>
                  <a:t>ICS</a:t>
                </a:r>
                <a:endParaRPr sz="900">
                  <a:latin typeface="Arial"/>
                  <a:cs typeface="Arial"/>
                </a:endParaRPr>
              </a:p>
            </p:txBody>
          </p:sp>
          <p:sp>
            <p:nvSpPr>
              <p:cNvPr id="17" name="object 5">
                <a:extLst>
                  <a:ext uri="{FF2B5EF4-FFF2-40B4-BE49-F238E27FC236}">
                    <a16:creationId xmlns="" xmlns:a16="http://schemas.microsoft.com/office/drawing/2014/main" id="{0EBDEEFB-1E2B-7F2F-BCF3-97A261747108}"/>
                  </a:ext>
                </a:extLst>
              </p:cNvPr>
              <p:cNvSpPr txBox="1"/>
              <p:nvPr/>
            </p:nvSpPr>
            <p:spPr>
              <a:xfrm>
                <a:off x="9511434" y="6090462"/>
                <a:ext cx="1510665" cy="544830"/>
              </a:xfrm>
              <a:prstGeom prst="rect">
                <a:avLst/>
              </a:prstGeom>
            </p:spPr>
            <p:txBody>
              <a:bodyPr vert="horz" wrap="square" lIns="0" tIns="26034" rIns="0" bIns="0" rtlCol="0">
                <a:spAutoFit/>
              </a:bodyPr>
              <a:lstStyle/>
              <a:p>
                <a:pPr marL="12700" marR="5080">
                  <a:lnSpc>
                    <a:spcPts val="1000"/>
                  </a:lnSpc>
                  <a:spcBef>
                    <a:spcPts val="204"/>
                  </a:spcBef>
                </a:pPr>
                <a:r>
                  <a:rPr sz="900" i="1" dirty="0">
                    <a:solidFill>
                      <a:srgbClr val="58595B"/>
                    </a:solidFill>
                    <a:latin typeface="Arial"/>
                    <a:cs typeface="Arial"/>
                  </a:rPr>
                  <a:t>Add</a:t>
                </a:r>
                <a:r>
                  <a:rPr sz="900" i="1" spc="-20" dirty="0">
                    <a:solidFill>
                      <a:srgbClr val="58595B"/>
                    </a:solidFill>
                    <a:latin typeface="Arial"/>
                    <a:cs typeface="Arial"/>
                  </a:rPr>
                  <a:t> </a:t>
                </a:r>
                <a:r>
                  <a:rPr sz="900" i="1" dirty="0">
                    <a:solidFill>
                      <a:srgbClr val="58595B"/>
                    </a:solidFill>
                    <a:latin typeface="Arial"/>
                    <a:cs typeface="Arial"/>
                  </a:rPr>
                  <a:t>azithromycin</a:t>
                </a:r>
                <a:r>
                  <a:rPr sz="900" i="1" spc="-20" dirty="0">
                    <a:solidFill>
                      <a:srgbClr val="58595B"/>
                    </a:solidFill>
                    <a:latin typeface="Arial"/>
                    <a:cs typeface="Arial"/>
                  </a:rPr>
                  <a:t> </a:t>
                </a:r>
                <a:r>
                  <a:rPr sz="900" i="1" dirty="0">
                    <a:solidFill>
                      <a:srgbClr val="58595B"/>
                    </a:solidFill>
                    <a:latin typeface="Arial"/>
                    <a:cs typeface="Arial"/>
                  </a:rPr>
                  <a:t>(adults)</a:t>
                </a:r>
                <a:r>
                  <a:rPr sz="900" i="1" spc="-15" dirty="0">
                    <a:solidFill>
                      <a:srgbClr val="58595B"/>
                    </a:solidFill>
                    <a:latin typeface="Arial"/>
                    <a:cs typeface="Arial"/>
                  </a:rPr>
                  <a:t> </a:t>
                </a:r>
                <a:r>
                  <a:rPr sz="900" i="1" spc="-25" dirty="0">
                    <a:solidFill>
                      <a:srgbClr val="58595B"/>
                    </a:solidFill>
                    <a:latin typeface="Arial"/>
                    <a:cs typeface="Arial"/>
                  </a:rPr>
                  <a:t>or </a:t>
                </a:r>
                <a:r>
                  <a:rPr sz="900" i="1" spc="-20" dirty="0">
                    <a:solidFill>
                      <a:srgbClr val="58595B"/>
                    </a:solidFill>
                    <a:latin typeface="Arial"/>
                    <a:cs typeface="Arial"/>
                  </a:rPr>
                  <a:t>LTRA.</a:t>
                </a:r>
                <a:r>
                  <a:rPr sz="900" i="1" spc="-35" dirty="0">
                    <a:solidFill>
                      <a:srgbClr val="58595B"/>
                    </a:solidFill>
                    <a:latin typeface="Arial"/>
                    <a:cs typeface="Arial"/>
                  </a:rPr>
                  <a:t> </a:t>
                </a:r>
                <a:r>
                  <a:rPr sz="900" i="1" dirty="0">
                    <a:solidFill>
                      <a:srgbClr val="58595B"/>
                    </a:solidFill>
                    <a:latin typeface="Arial"/>
                    <a:cs typeface="Arial"/>
                  </a:rPr>
                  <a:t>As</a:t>
                </a:r>
                <a:r>
                  <a:rPr sz="900" i="1" spc="5" dirty="0">
                    <a:solidFill>
                      <a:srgbClr val="58595B"/>
                    </a:solidFill>
                    <a:latin typeface="Arial"/>
                    <a:cs typeface="Arial"/>
                  </a:rPr>
                  <a:t> </a:t>
                </a:r>
                <a:r>
                  <a:rPr sz="900" i="1" dirty="0">
                    <a:solidFill>
                      <a:srgbClr val="58595B"/>
                    </a:solidFill>
                    <a:latin typeface="Arial"/>
                    <a:cs typeface="Arial"/>
                  </a:rPr>
                  <a:t>last</a:t>
                </a:r>
                <a:r>
                  <a:rPr sz="900" i="1" spc="5" dirty="0">
                    <a:solidFill>
                      <a:srgbClr val="58595B"/>
                    </a:solidFill>
                    <a:latin typeface="Arial"/>
                    <a:cs typeface="Arial"/>
                  </a:rPr>
                  <a:t> </a:t>
                </a:r>
                <a:r>
                  <a:rPr sz="900" i="1" dirty="0">
                    <a:solidFill>
                      <a:srgbClr val="58595B"/>
                    </a:solidFill>
                    <a:latin typeface="Arial"/>
                    <a:cs typeface="Arial"/>
                  </a:rPr>
                  <a:t>resort</a:t>
                </a:r>
                <a:r>
                  <a:rPr sz="900" i="1" spc="5" dirty="0">
                    <a:solidFill>
                      <a:srgbClr val="58595B"/>
                    </a:solidFill>
                    <a:latin typeface="Arial"/>
                    <a:cs typeface="Arial"/>
                  </a:rPr>
                  <a:t> </a:t>
                </a:r>
                <a:r>
                  <a:rPr sz="900" i="1" spc="-10" dirty="0">
                    <a:solidFill>
                      <a:srgbClr val="58595B"/>
                    </a:solidFill>
                    <a:latin typeface="Arial"/>
                    <a:cs typeface="Arial"/>
                  </a:rPr>
                  <a:t>consider </a:t>
                </a:r>
                <a:r>
                  <a:rPr sz="900" i="1" dirty="0">
                    <a:solidFill>
                      <a:srgbClr val="58595B"/>
                    </a:solidFill>
                    <a:latin typeface="Arial"/>
                    <a:cs typeface="Arial"/>
                  </a:rPr>
                  <a:t>adding</a:t>
                </a:r>
                <a:r>
                  <a:rPr sz="900" i="1" spc="-15" dirty="0">
                    <a:solidFill>
                      <a:srgbClr val="58595B"/>
                    </a:solidFill>
                    <a:latin typeface="Arial"/>
                    <a:cs typeface="Arial"/>
                  </a:rPr>
                  <a:t> </a:t>
                </a:r>
                <a:r>
                  <a:rPr sz="900" i="1" dirty="0">
                    <a:solidFill>
                      <a:srgbClr val="58595B"/>
                    </a:solidFill>
                    <a:latin typeface="Arial"/>
                    <a:cs typeface="Arial"/>
                  </a:rPr>
                  <a:t>low</a:t>
                </a:r>
                <a:r>
                  <a:rPr sz="900" i="1" spc="-10" dirty="0">
                    <a:solidFill>
                      <a:srgbClr val="58595B"/>
                    </a:solidFill>
                    <a:latin typeface="Arial"/>
                    <a:cs typeface="Arial"/>
                  </a:rPr>
                  <a:t> </a:t>
                </a:r>
                <a:r>
                  <a:rPr sz="900" i="1" dirty="0">
                    <a:solidFill>
                      <a:srgbClr val="58595B"/>
                    </a:solidFill>
                    <a:latin typeface="Arial"/>
                    <a:cs typeface="Arial"/>
                  </a:rPr>
                  <a:t>dose</a:t>
                </a:r>
                <a:r>
                  <a:rPr sz="900" i="1" spc="-15" dirty="0">
                    <a:solidFill>
                      <a:srgbClr val="58595B"/>
                    </a:solidFill>
                    <a:latin typeface="Arial"/>
                    <a:cs typeface="Arial"/>
                  </a:rPr>
                  <a:t> </a:t>
                </a:r>
                <a:r>
                  <a:rPr sz="900" i="1" dirty="0">
                    <a:solidFill>
                      <a:srgbClr val="58595B"/>
                    </a:solidFill>
                    <a:latin typeface="Arial"/>
                    <a:cs typeface="Arial"/>
                  </a:rPr>
                  <a:t>OCS</a:t>
                </a:r>
                <a:r>
                  <a:rPr sz="900" i="1" spc="-10" dirty="0">
                    <a:solidFill>
                      <a:srgbClr val="58595B"/>
                    </a:solidFill>
                    <a:latin typeface="Arial"/>
                    <a:cs typeface="Arial"/>
                  </a:rPr>
                  <a:t> </a:t>
                </a:r>
                <a:r>
                  <a:rPr sz="900" i="1" spc="-25" dirty="0">
                    <a:solidFill>
                      <a:srgbClr val="58595B"/>
                    </a:solidFill>
                    <a:latin typeface="Arial"/>
                    <a:cs typeface="Arial"/>
                  </a:rPr>
                  <a:t>but </a:t>
                </a:r>
                <a:r>
                  <a:rPr sz="900" i="1" dirty="0">
                    <a:solidFill>
                      <a:srgbClr val="58595B"/>
                    </a:solidFill>
                    <a:latin typeface="Arial"/>
                    <a:cs typeface="Arial"/>
                  </a:rPr>
                  <a:t>consider side-</a:t>
                </a:r>
                <a:r>
                  <a:rPr sz="900" i="1" spc="-10" dirty="0">
                    <a:solidFill>
                      <a:srgbClr val="58595B"/>
                    </a:solidFill>
                    <a:latin typeface="Arial"/>
                    <a:cs typeface="Arial"/>
                  </a:rPr>
                  <a:t>effects</a:t>
                </a:r>
                <a:endParaRPr sz="900">
                  <a:latin typeface="Arial"/>
                  <a:cs typeface="Arial"/>
                </a:endParaRPr>
              </a:p>
            </p:txBody>
          </p:sp>
          <p:sp>
            <p:nvSpPr>
              <p:cNvPr id="18" name="object 6">
                <a:extLst>
                  <a:ext uri="{FF2B5EF4-FFF2-40B4-BE49-F238E27FC236}">
                    <a16:creationId xmlns="" xmlns:a16="http://schemas.microsoft.com/office/drawing/2014/main" id="{FF96C6DB-E19F-2271-6CAD-E3BB560C1B37}"/>
                  </a:ext>
                </a:extLst>
              </p:cNvPr>
              <p:cNvSpPr txBox="1"/>
              <p:nvPr/>
            </p:nvSpPr>
            <p:spPr>
              <a:xfrm>
                <a:off x="5405532" y="5671653"/>
                <a:ext cx="3413125" cy="208915"/>
              </a:xfrm>
              <a:prstGeom prst="rect">
                <a:avLst/>
              </a:prstGeom>
            </p:spPr>
            <p:txBody>
              <a:bodyPr vert="horz" wrap="square" lIns="0" tIns="12700" rIns="0" bIns="0" rtlCol="0">
                <a:spAutoFit/>
              </a:bodyPr>
              <a:lstStyle/>
              <a:p>
                <a:pPr marL="38100">
                  <a:lnSpc>
                    <a:spcPct val="100000"/>
                  </a:lnSpc>
                  <a:spcBef>
                    <a:spcPts val="100"/>
                  </a:spcBef>
                </a:pPr>
                <a:r>
                  <a:rPr sz="1200" spc="-10" dirty="0">
                    <a:solidFill>
                      <a:srgbClr val="414042"/>
                    </a:solidFill>
                    <a:latin typeface="Arial"/>
                    <a:cs typeface="Arial"/>
                  </a:rPr>
                  <a:t>RELIEVER:</a:t>
                </a:r>
                <a:r>
                  <a:rPr sz="1200" spc="-45" dirty="0">
                    <a:solidFill>
                      <a:srgbClr val="414042"/>
                    </a:solidFill>
                    <a:latin typeface="Arial"/>
                    <a:cs typeface="Arial"/>
                  </a:rPr>
                  <a:t> </a:t>
                </a:r>
                <a:r>
                  <a:rPr sz="1200" dirty="0">
                    <a:solidFill>
                      <a:srgbClr val="414042"/>
                    </a:solidFill>
                    <a:latin typeface="Arial"/>
                    <a:cs typeface="Arial"/>
                  </a:rPr>
                  <a:t>As-needed</a:t>
                </a:r>
                <a:r>
                  <a:rPr sz="1200" spc="35" dirty="0">
                    <a:solidFill>
                      <a:srgbClr val="414042"/>
                    </a:solidFill>
                    <a:latin typeface="Arial"/>
                    <a:cs typeface="Arial"/>
                  </a:rPr>
                  <a:t> </a:t>
                </a:r>
                <a:r>
                  <a:rPr sz="1200" dirty="0">
                    <a:solidFill>
                      <a:srgbClr val="414042"/>
                    </a:solidFill>
                    <a:latin typeface="Arial"/>
                    <a:cs typeface="Arial"/>
                  </a:rPr>
                  <a:t>short-acting</a:t>
                </a:r>
                <a:r>
                  <a:rPr sz="1200" spc="35" dirty="0">
                    <a:solidFill>
                      <a:srgbClr val="414042"/>
                    </a:solidFill>
                    <a:latin typeface="Arial"/>
                    <a:cs typeface="Arial"/>
                  </a:rPr>
                  <a:t> </a:t>
                </a:r>
                <a:r>
                  <a:rPr sz="1200" spc="-10" dirty="0">
                    <a:solidFill>
                      <a:srgbClr val="414042"/>
                    </a:solidFill>
                    <a:latin typeface="Arial"/>
                    <a:cs typeface="Arial"/>
                  </a:rPr>
                  <a:t>beta</a:t>
                </a:r>
                <a:r>
                  <a:rPr sz="1050" spc="-15" baseline="-11904" dirty="0">
                    <a:solidFill>
                      <a:srgbClr val="414042"/>
                    </a:solidFill>
                    <a:latin typeface="Arial"/>
                    <a:cs typeface="Arial"/>
                  </a:rPr>
                  <a:t>2</a:t>
                </a:r>
                <a:r>
                  <a:rPr sz="1200" spc="-10" dirty="0">
                    <a:solidFill>
                      <a:srgbClr val="414042"/>
                    </a:solidFill>
                    <a:latin typeface="Arial"/>
                    <a:cs typeface="Arial"/>
                  </a:rPr>
                  <a:t>-agonist</a:t>
                </a:r>
                <a:endParaRPr sz="1200" dirty="0">
                  <a:latin typeface="Arial"/>
                  <a:cs typeface="Arial"/>
                </a:endParaRPr>
              </a:p>
            </p:txBody>
          </p:sp>
          <p:sp>
            <p:nvSpPr>
              <p:cNvPr id="19" name="object 7">
                <a:extLst>
                  <a:ext uri="{FF2B5EF4-FFF2-40B4-BE49-F238E27FC236}">
                    <a16:creationId xmlns="" xmlns:a16="http://schemas.microsoft.com/office/drawing/2014/main" id="{30A81CE2-5E3F-41DF-1E24-B984E9181BA9}"/>
                  </a:ext>
                </a:extLst>
              </p:cNvPr>
              <p:cNvSpPr txBox="1"/>
              <p:nvPr/>
            </p:nvSpPr>
            <p:spPr>
              <a:xfrm>
                <a:off x="3208397" y="5104940"/>
                <a:ext cx="1200150" cy="500380"/>
              </a:xfrm>
              <a:prstGeom prst="rect">
                <a:avLst/>
              </a:prstGeom>
            </p:spPr>
            <p:txBody>
              <a:bodyPr vert="horz" wrap="square" lIns="0" tIns="12700" rIns="0" bIns="0" rtlCol="0">
                <a:spAutoFit/>
              </a:bodyPr>
              <a:lstStyle/>
              <a:p>
                <a:pPr marL="12700">
                  <a:lnSpc>
                    <a:spcPts val="1425"/>
                  </a:lnSpc>
                  <a:spcBef>
                    <a:spcPts val="10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1</a:t>
                </a:r>
                <a:endParaRPr sz="1200">
                  <a:latin typeface="Arial Black"/>
                  <a:cs typeface="Arial Black"/>
                </a:endParaRPr>
              </a:p>
              <a:p>
                <a:pPr marL="12700" marR="5080">
                  <a:lnSpc>
                    <a:spcPts val="1070"/>
                  </a:lnSpc>
                  <a:spcBef>
                    <a:spcPts val="175"/>
                  </a:spcBef>
                </a:pPr>
                <a:r>
                  <a:rPr sz="1050" spc="-20" dirty="0">
                    <a:solidFill>
                      <a:srgbClr val="414042"/>
                    </a:solidFill>
                    <a:latin typeface="Arial"/>
                    <a:cs typeface="Arial"/>
                  </a:rPr>
                  <a:t>Take</a:t>
                </a:r>
                <a:r>
                  <a:rPr sz="1050" spc="-5" dirty="0">
                    <a:solidFill>
                      <a:srgbClr val="414042"/>
                    </a:solidFill>
                    <a:latin typeface="Arial"/>
                    <a:cs typeface="Arial"/>
                  </a:rPr>
                  <a:t> </a:t>
                </a:r>
                <a:r>
                  <a:rPr sz="1050" dirty="0">
                    <a:solidFill>
                      <a:srgbClr val="414042"/>
                    </a:solidFill>
                    <a:latin typeface="Arial"/>
                    <a:cs typeface="Arial"/>
                  </a:rPr>
                  <a:t>ICS </a:t>
                </a:r>
                <a:r>
                  <a:rPr sz="1050" spc="-10" dirty="0">
                    <a:solidFill>
                      <a:srgbClr val="414042"/>
                    </a:solidFill>
                    <a:latin typeface="Arial"/>
                    <a:cs typeface="Arial"/>
                  </a:rPr>
                  <a:t>whenever </a:t>
                </a:r>
                <a:r>
                  <a:rPr sz="1050" dirty="0">
                    <a:solidFill>
                      <a:srgbClr val="414042"/>
                    </a:solidFill>
                    <a:latin typeface="Arial"/>
                    <a:cs typeface="Arial"/>
                  </a:rPr>
                  <a:t>SABA</a:t>
                </a:r>
                <a:r>
                  <a:rPr sz="1050" spc="-30" dirty="0">
                    <a:solidFill>
                      <a:srgbClr val="414042"/>
                    </a:solidFill>
                    <a:latin typeface="Arial"/>
                    <a:cs typeface="Arial"/>
                  </a:rPr>
                  <a:t> </a:t>
                </a:r>
                <a:r>
                  <a:rPr sz="1050" spc="-10" dirty="0">
                    <a:solidFill>
                      <a:srgbClr val="414042"/>
                    </a:solidFill>
                    <a:latin typeface="Arial"/>
                    <a:cs typeface="Arial"/>
                  </a:rPr>
                  <a:t>taken</a:t>
                </a:r>
                <a:endParaRPr sz="1050">
                  <a:latin typeface="Arial"/>
                  <a:cs typeface="Arial"/>
                </a:endParaRPr>
              </a:p>
            </p:txBody>
          </p:sp>
          <p:sp>
            <p:nvSpPr>
              <p:cNvPr id="20" name="object 8">
                <a:extLst>
                  <a:ext uri="{FF2B5EF4-FFF2-40B4-BE49-F238E27FC236}">
                    <a16:creationId xmlns="" xmlns:a16="http://schemas.microsoft.com/office/drawing/2014/main" id="{6C1EF99A-17A3-5D95-8426-E7BDBC7E98A9}"/>
                  </a:ext>
                </a:extLst>
              </p:cNvPr>
              <p:cNvSpPr txBox="1"/>
              <p:nvPr/>
            </p:nvSpPr>
            <p:spPr>
              <a:xfrm>
                <a:off x="4794436" y="4929632"/>
                <a:ext cx="1064895" cy="5461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2</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Low</a:t>
                </a:r>
                <a:r>
                  <a:rPr sz="1050" spc="5" dirty="0">
                    <a:solidFill>
                      <a:srgbClr val="414042"/>
                    </a:solidFill>
                    <a:latin typeface="Arial"/>
                    <a:cs typeface="Arial"/>
                  </a:rPr>
                  <a:t> </a:t>
                </a:r>
                <a:r>
                  <a:rPr sz="1050" spc="-20" dirty="0">
                    <a:solidFill>
                      <a:srgbClr val="414042"/>
                    </a:solidFill>
                    <a:latin typeface="Arial"/>
                    <a:cs typeface="Arial"/>
                  </a:rPr>
                  <a:t>dose </a:t>
                </a:r>
                <a:r>
                  <a:rPr sz="1050" dirty="0">
                    <a:solidFill>
                      <a:srgbClr val="414042"/>
                    </a:solidFill>
                    <a:latin typeface="Arial"/>
                    <a:cs typeface="Arial"/>
                  </a:rPr>
                  <a:t>maintenance</a:t>
                </a:r>
                <a:r>
                  <a:rPr sz="1050" spc="60" dirty="0">
                    <a:solidFill>
                      <a:srgbClr val="414042"/>
                    </a:solidFill>
                    <a:latin typeface="Arial"/>
                    <a:cs typeface="Arial"/>
                  </a:rPr>
                  <a:t> </a:t>
                </a:r>
                <a:r>
                  <a:rPr sz="1050" spc="-25" dirty="0">
                    <a:solidFill>
                      <a:srgbClr val="414042"/>
                    </a:solidFill>
                    <a:latin typeface="Arial"/>
                    <a:cs typeface="Arial"/>
                  </a:rPr>
                  <a:t>ICS</a:t>
                </a:r>
                <a:endParaRPr sz="1050">
                  <a:latin typeface="Arial"/>
                  <a:cs typeface="Arial"/>
                </a:endParaRPr>
              </a:p>
            </p:txBody>
          </p:sp>
          <p:sp>
            <p:nvSpPr>
              <p:cNvPr id="21" name="object 9">
                <a:extLst>
                  <a:ext uri="{FF2B5EF4-FFF2-40B4-BE49-F238E27FC236}">
                    <a16:creationId xmlns="" xmlns:a16="http://schemas.microsoft.com/office/drawing/2014/main" id="{407B66A6-DDE3-348D-F3D3-2016F3706A37}"/>
                  </a:ext>
                </a:extLst>
              </p:cNvPr>
              <p:cNvSpPr txBox="1"/>
              <p:nvPr/>
            </p:nvSpPr>
            <p:spPr>
              <a:xfrm>
                <a:off x="6385735" y="4720185"/>
                <a:ext cx="80137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3</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Low</a:t>
                </a:r>
                <a:r>
                  <a:rPr sz="1050" spc="5" dirty="0">
                    <a:solidFill>
                      <a:srgbClr val="414042"/>
                    </a:solidFill>
                    <a:latin typeface="Arial"/>
                    <a:cs typeface="Arial"/>
                  </a:rPr>
                  <a:t> </a:t>
                </a:r>
                <a:r>
                  <a:rPr sz="1050" spc="-20" dirty="0">
                    <a:solidFill>
                      <a:srgbClr val="414042"/>
                    </a:solidFill>
                    <a:latin typeface="Arial"/>
                    <a:cs typeface="Arial"/>
                  </a:rPr>
                  <a:t>dose </a:t>
                </a:r>
                <a:r>
                  <a:rPr sz="1050" spc="-10" dirty="0">
                    <a:solidFill>
                      <a:srgbClr val="414042"/>
                    </a:solidFill>
                    <a:latin typeface="Arial"/>
                    <a:cs typeface="Arial"/>
                  </a:rPr>
                  <a:t>maintenance </a:t>
                </a:r>
                <a:r>
                  <a:rPr sz="1050" dirty="0">
                    <a:solidFill>
                      <a:srgbClr val="414042"/>
                    </a:solidFill>
                    <a:latin typeface="Arial"/>
                    <a:cs typeface="Arial"/>
                  </a:rPr>
                  <a:t>ICS-</a:t>
                </a:r>
                <a:r>
                  <a:rPr sz="1050" spc="-20" dirty="0">
                    <a:solidFill>
                      <a:srgbClr val="414042"/>
                    </a:solidFill>
                    <a:latin typeface="Arial"/>
                    <a:cs typeface="Arial"/>
                  </a:rPr>
                  <a:t>LABA</a:t>
                </a:r>
                <a:endParaRPr sz="1050">
                  <a:latin typeface="Arial"/>
                  <a:cs typeface="Arial"/>
                </a:endParaRPr>
              </a:p>
            </p:txBody>
          </p:sp>
          <p:sp>
            <p:nvSpPr>
              <p:cNvPr id="22" name="object 10">
                <a:extLst>
                  <a:ext uri="{FF2B5EF4-FFF2-40B4-BE49-F238E27FC236}">
                    <a16:creationId xmlns="" xmlns:a16="http://schemas.microsoft.com/office/drawing/2014/main" id="{54B71A60-958A-F67D-EA33-D876887061B1}"/>
                  </a:ext>
                </a:extLst>
              </p:cNvPr>
              <p:cNvSpPr txBox="1"/>
              <p:nvPr/>
            </p:nvSpPr>
            <p:spPr>
              <a:xfrm>
                <a:off x="7960369" y="4513871"/>
                <a:ext cx="113284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4</a:t>
                </a:r>
                <a:endParaRPr sz="1200">
                  <a:latin typeface="Arial Black"/>
                  <a:cs typeface="Arial Black"/>
                </a:endParaRPr>
              </a:p>
              <a:p>
                <a:pPr marL="12700">
                  <a:lnSpc>
                    <a:spcPts val="1230"/>
                  </a:lnSpc>
                  <a:spcBef>
                    <a:spcPts val="100"/>
                  </a:spcBef>
                </a:pPr>
                <a:r>
                  <a:rPr sz="1050" spc="-10" dirty="0">
                    <a:solidFill>
                      <a:srgbClr val="414042"/>
                    </a:solidFill>
                    <a:latin typeface="Arial"/>
                    <a:cs typeface="Arial"/>
                  </a:rPr>
                  <a:t>Medium/high</a:t>
                </a:r>
                <a:endParaRPr sz="1050">
                  <a:latin typeface="Arial"/>
                  <a:cs typeface="Arial"/>
                </a:endParaRPr>
              </a:p>
              <a:p>
                <a:pPr marL="12700" marR="5080">
                  <a:lnSpc>
                    <a:spcPts val="1200"/>
                  </a:lnSpc>
                  <a:spcBef>
                    <a:spcPts val="60"/>
                  </a:spcBef>
                </a:pPr>
                <a:r>
                  <a:rPr sz="1050" dirty="0">
                    <a:solidFill>
                      <a:srgbClr val="414042"/>
                    </a:solidFill>
                    <a:latin typeface="Arial"/>
                    <a:cs typeface="Arial"/>
                  </a:rPr>
                  <a:t>dose</a:t>
                </a:r>
                <a:r>
                  <a:rPr sz="1050" spc="5" dirty="0">
                    <a:solidFill>
                      <a:srgbClr val="414042"/>
                    </a:solidFill>
                    <a:latin typeface="Arial"/>
                    <a:cs typeface="Arial"/>
                  </a:rPr>
                  <a:t> </a:t>
                </a:r>
                <a:r>
                  <a:rPr sz="1050" spc="-10" dirty="0">
                    <a:solidFill>
                      <a:srgbClr val="414042"/>
                    </a:solidFill>
                    <a:latin typeface="Arial"/>
                    <a:cs typeface="Arial"/>
                  </a:rPr>
                  <a:t>maintenance </a:t>
                </a:r>
                <a:r>
                  <a:rPr sz="1050" dirty="0">
                    <a:solidFill>
                      <a:srgbClr val="414042"/>
                    </a:solidFill>
                    <a:latin typeface="Arial"/>
                    <a:cs typeface="Arial"/>
                  </a:rPr>
                  <a:t>ICS-</a:t>
                </a:r>
                <a:r>
                  <a:rPr sz="1050" spc="-20" dirty="0">
                    <a:solidFill>
                      <a:srgbClr val="414042"/>
                    </a:solidFill>
                    <a:latin typeface="Arial"/>
                    <a:cs typeface="Arial"/>
                  </a:rPr>
                  <a:t>LABA</a:t>
                </a:r>
                <a:endParaRPr sz="1050">
                  <a:latin typeface="Arial"/>
                  <a:cs typeface="Arial"/>
                </a:endParaRPr>
              </a:p>
            </p:txBody>
          </p:sp>
          <p:sp>
            <p:nvSpPr>
              <p:cNvPr id="23" name="object 11">
                <a:extLst>
                  <a:ext uri="{FF2B5EF4-FFF2-40B4-BE49-F238E27FC236}">
                    <a16:creationId xmlns="" xmlns:a16="http://schemas.microsoft.com/office/drawing/2014/main" id="{6F8F06E7-D7EF-20C6-2163-27A4EEECCBBB}"/>
                  </a:ext>
                </a:extLst>
              </p:cNvPr>
              <p:cNvSpPr txBox="1"/>
              <p:nvPr/>
            </p:nvSpPr>
            <p:spPr>
              <a:xfrm>
                <a:off x="9541840" y="4305570"/>
                <a:ext cx="1426210" cy="13081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5</a:t>
                </a:r>
                <a:endParaRPr sz="1200" dirty="0">
                  <a:latin typeface="Arial Black"/>
                  <a:cs typeface="Arial Black"/>
                </a:endParaRPr>
              </a:p>
              <a:p>
                <a:pPr marL="12700">
                  <a:lnSpc>
                    <a:spcPts val="1230"/>
                  </a:lnSpc>
                  <a:spcBef>
                    <a:spcPts val="100"/>
                  </a:spcBef>
                </a:pPr>
                <a:r>
                  <a:rPr sz="1050" dirty="0">
                    <a:solidFill>
                      <a:srgbClr val="414042"/>
                    </a:solidFill>
                    <a:latin typeface="Arial"/>
                    <a:cs typeface="Arial"/>
                  </a:rPr>
                  <a:t>Add-on</a:t>
                </a:r>
                <a:r>
                  <a:rPr sz="1050" spc="30" dirty="0">
                    <a:solidFill>
                      <a:srgbClr val="414042"/>
                    </a:solidFill>
                    <a:latin typeface="Arial"/>
                    <a:cs typeface="Arial"/>
                  </a:rPr>
                  <a:t> </a:t>
                </a:r>
                <a:r>
                  <a:rPr sz="1050" spc="-20" dirty="0">
                    <a:solidFill>
                      <a:srgbClr val="414042"/>
                    </a:solidFill>
                    <a:latin typeface="Arial"/>
                    <a:cs typeface="Arial"/>
                  </a:rPr>
                  <a:t>LAMA</a:t>
                </a:r>
                <a:endParaRPr sz="1050" dirty="0">
                  <a:latin typeface="Arial"/>
                  <a:cs typeface="Arial"/>
                </a:endParaRPr>
              </a:p>
              <a:p>
                <a:pPr marL="12700" marR="5080">
                  <a:lnSpc>
                    <a:spcPts val="1200"/>
                  </a:lnSpc>
                  <a:spcBef>
                    <a:spcPts val="60"/>
                  </a:spcBef>
                </a:pPr>
                <a:r>
                  <a:rPr sz="1050" dirty="0">
                    <a:solidFill>
                      <a:srgbClr val="414042"/>
                    </a:solidFill>
                    <a:latin typeface="Arial"/>
                    <a:cs typeface="Arial"/>
                  </a:rPr>
                  <a:t>Refer</a:t>
                </a:r>
                <a:r>
                  <a:rPr sz="1050" spc="5" dirty="0">
                    <a:solidFill>
                      <a:srgbClr val="414042"/>
                    </a:solidFill>
                    <a:latin typeface="Arial"/>
                    <a:cs typeface="Arial"/>
                  </a:rPr>
                  <a:t> </a:t>
                </a:r>
                <a:r>
                  <a:rPr sz="1050" dirty="0">
                    <a:solidFill>
                      <a:srgbClr val="414042"/>
                    </a:solidFill>
                    <a:latin typeface="Arial"/>
                    <a:cs typeface="Arial"/>
                  </a:rPr>
                  <a:t>for</a:t>
                </a:r>
                <a:r>
                  <a:rPr sz="1050" spc="15" dirty="0">
                    <a:solidFill>
                      <a:srgbClr val="414042"/>
                    </a:solidFill>
                    <a:latin typeface="Arial"/>
                    <a:cs typeface="Arial"/>
                  </a:rPr>
                  <a:t> </a:t>
                </a:r>
                <a:r>
                  <a:rPr sz="1050" spc="-10" dirty="0">
                    <a:solidFill>
                      <a:srgbClr val="414042"/>
                    </a:solidFill>
                    <a:latin typeface="Arial"/>
                    <a:cs typeface="Arial"/>
                  </a:rPr>
                  <a:t>assessment</a:t>
                </a:r>
                <a:r>
                  <a:rPr sz="1050" spc="500" dirty="0">
                    <a:solidFill>
                      <a:srgbClr val="414042"/>
                    </a:solidFill>
                    <a:latin typeface="Arial"/>
                    <a:cs typeface="Arial"/>
                  </a:rPr>
                  <a:t> </a:t>
                </a:r>
                <a:r>
                  <a:rPr sz="1050" dirty="0">
                    <a:solidFill>
                      <a:srgbClr val="414042"/>
                    </a:solidFill>
                    <a:latin typeface="Arial"/>
                    <a:cs typeface="Arial"/>
                  </a:rPr>
                  <a:t>of</a:t>
                </a:r>
                <a:r>
                  <a:rPr sz="1050" spc="5" dirty="0">
                    <a:solidFill>
                      <a:srgbClr val="414042"/>
                    </a:solidFill>
                    <a:latin typeface="Arial"/>
                    <a:cs typeface="Arial"/>
                  </a:rPr>
                  <a:t> </a:t>
                </a:r>
                <a:r>
                  <a:rPr sz="1050" dirty="0">
                    <a:solidFill>
                      <a:srgbClr val="414042"/>
                    </a:solidFill>
                    <a:latin typeface="Arial"/>
                    <a:cs typeface="Arial"/>
                  </a:rPr>
                  <a:t>phenotype.</a:t>
                </a:r>
                <a:r>
                  <a:rPr sz="1050" spc="5" dirty="0">
                    <a:solidFill>
                      <a:srgbClr val="414042"/>
                    </a:solidFill>
                    <a:latin typeface="Arial"/>
                    <a:cs typeface="Arial"/>
                  </a:rPr>
                  <a:t> </a:t>
                </a:r>
                <a:r>
                  <a:rPr sz="1050" spc="-10" dirty="0">
                    <a:solidFill>
                      <a:srgbClr val="414042"/>
                    </a:solidFill>
                    <a:latin typeface="Arial"/>
                    <a:cs typeface="Arial"/>
                  </a:rPr>
                  <a:t>Consider </a:t>
                </a:r>
                <a:r>
                  <a:rPr sz="1050" dirty="0">
                    <a:solidFill>
                      <a:srgbClr val="414042"/>
                    </a:solidFill>
                    <a:latin typeface="Arial"/>
                    <a:cs typeface="Arial"/>
                  </a:rPr>
                  <a:t>high</a:t>
                </a:r>
                <a:r>
                  <a:rPr sz="1050" spc="5" dirty="0">
                    <a:solidFill>
                      <a:srgbClr val="414042"/>
                    </a:solidFill>
                    <a:latin typeface="Arial"/>
                    <a:cs typeface="Arial"/>
                  </a:rPr>
                  <a:t> </a:t>
                </a:r>
                <a:r>
                  <a:rPr sz="1050" dirty="0">
                    <a:solidFill>
                      <a:srgbClr val="414042"/>
                    </a:solidFill>
                    <a:latin typeface="Arial"/>
                    <a:cs typeface="Arial"/>
                  </a:rPr>
                  <a:t>dose</a:t>
                </a:r>
                <a:r>
                  <a:rPr sz="1050" spc="5" dirty="0">
                    <a:solidFill>
                      <a:srgbClr val="414042"/>
                    </a:solidFill>
                    <a:latin typeface="Arial"/>
                    <a:cs typeface="Arial"/>
                  </a:rPr>
                  <a:t> </a:t>
                </a:r>
                <a:r>
                  <a:rPr sz="1050" spc="-10" dirty="0">
                    <a:solidFill>
                      <a:srgbClr val="414042"/>
                    </a:solidFill>
                    <a:latin typeface="Arial"/>
                    <a:cs typeface="Arial"/>
                  </a:rPr>
                  <a:t>maintenance </a:t>
                </a:r>
                <a:r>
                  <a:rPr sz="1050" dirty="0">
                    <a:solidFill>
                      <a:srgbClr val="414042"/>
                    </a:solidFill>
                    <a:latin typeface="Arial"/>
                    <a:cs typeface="Arial"/>
                  </a:rPr>
                  <a:t>ICS-LABA,</a:t>
                </a:r>
                <a:r>
                  <a:rPr sz="1050" spc="55" dirty="0">
                    <a:solidFill>
                      <a:srgbClr val="414042"/>
                    </a:solidFill>
                    <a:latin typeface="Arial"/>
                    <a:cs typeface="Arial"/>
                  </a:rPr>
                  <a:t> </a:t>
                </a:r>
                <a:r>
                  <a:rPr sz="1050" dirty="0">
                    <a:solidFill>
                      <a:srgbClr val="414042"/>
                    </a:solidFill>
                    <a:latin typeface="Arial"/>
                    <a:cs typeface="Arial"/>
                  </a:rPr>
                  <a:t>±</a:t>
                </a:r>
                <a:r>
                  <a:rPr sz="1050" spc="55" dirty="0">
                    <a:solidFill>
                      <a:srgbClr val="414042"/>
                    </a:solidFill>
                    <a:latin typeface="Arial"/>
                    <a:cs typeface="Arial"/>
                  </a:rPr>
                  <a:t> </a:t>
                </a:r>
                <a:r>
                  <a:rPr sz="1050" spc="-10" dirty="0">
                    <a:solidFill>
                      <a:srgbClr val="414042"/>
                    </a:solidFill>
                    <a:latin typeface="Arial"/>
                    <a:cs typeface="Arial"/>
                  </a:rPr>
                  <a:t>anti-</a:t>
                </a:r>
                <a:r>
                  <a:rPr sz="1050" spc="-20" dirty="0">
                    <a:solidFill>
                      <a:srgbClr val="414042"/>
                    </a:solidFill>
                    <a:latin typeface="Arial"/>
                    <a:cs typeface="Arial"/>
                  </a:rPr>
                  <a:t>IgE,</a:t>
                </a:r>
                <a:endParaRPr sz="1050" dirty="0">
                  <a:latin typeface="Arial"/>
                  <a:cs typeface="Arial"/>
                </a:endParaRPr>
              </a:p>
              <a:p>
                <a:pPr marL="12700" marR="80645">
                  <a:lnSpc>
                    <a:spcPts val="1200"/>
                  </a:lnSpc>
                </a:pPr>
                <a:r>
                  <a:rPr sz="1050" spc="-10" dirty="0">
                    <a:solidFill>
                      <a:srgbClr val="414042"/>
                    </a:solidFill>
                    <a:latin typeface="Arial"/>
                    <a:cs typeface="Arial"/>
                  </a:rPr>
                  <a:t>anti-</a:t>
                </a:r>
                <a:r>
                  <a:rPr sz="1050" dirty="0">
                    <a:solidFill>
                      <a:srgbClr val="414042"/>
                    </a:solidFill>
                    <a:latin typeface="Arial"/>
                    <a:cs typeface="Arial"/>
                  </a:rPr>
                  <a:t>IL5/5R,</a:t>
                </a:r>
                <a:r>
                  <a:rPr sz="1050" spc="90" dirty="0">
                    <a:solidFill>
                      <a:srgbClr val="414042"/>
                    </a:solidFill>
                    <a:latin typeface="Arial"/>
                    <a:cs typeface="Arial"/>
                  </a:rPr>
                  <a:t> </a:t>
                </a:r>
                <a:r>
                  <a:rPr sz="1050" spc="-10" dirty="0">
                    <a:solidFill>
                      <a:srgbClr val="414042"/>
                    </a:solidFill>
                    <a:latin typeface="Arial"/>
                    <a:cs typeface="Arial"/>
                  </a:rPr>
                  <a:t>anti-IL4R, anti-</a:t>
                </a:r>
                <a:r>
                  <a:rPr sz="1050" spc="-20" dirty="0">
                    <a:solidFill>
                      <a:srgbClr val="414042"/>
                    </a:solidFill>
                    <a:latin typeface="Arial"/>
                    <a:cs typeface="Arial"/>
                  </a:rPr>
                  <a:t>TSLP</a:t>
                </a:r>
                <a:endParaRPr sz="1050" dirty="0">
                  <a:latin typeface="Arial"/>
                  <a:cs typeface="Arial"/>
                </a:endParaRPr>
              </a:p>
            </p:txBody>
          </p:sp>
          <p:sp>
            <p:nvSpPr>
              <p:cNvPr id="24" name="object 12">
                <a:extLst>
                  <a:ext uri="{FF2B5EF4-FFF2-40B4-BE49-F238E27FC236}">
                    <a16:creationId xmlns="" xmlns:a16="http://schemas.microsoft.com/office/drawing/2014/main" id="{D64AD27B-0492-86AD-851E-82BF58F12E77}"/>
                  </a:ext>
                </a:extLst>
              </p:cNvPr>
              <p:cNvSpPr txBox="1"/>
              <p:nvPr/>
            </p:nvSpPr>
            <p:spPr>
              <a:xfrm>
                <a:off x="5473264" y="3876569"/>
                <a:ext cx="3278504" cy="208915"/>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414042"/>
                    </a:solidFill>
                    <a:latin typeface="Arial"/>
                    <a:cs typeface="Arial"/>
                  </a:rPr>
                  <a:t>RELIEVER:</a:t>
                </a:r>
                <a:r>
                  <a:rPr sz="1200" spc="-65" dirty="0">
                    <a:solidFill>
                      <a:srgbClr val="414042"/>
                    </a:solidFill>
                    <a:latin typeface="Arial"/>
                    <a:cs typeface="Arial"/>
                  </a:rPr>
                  <a:t> </a:t>
                </a:r>
                <a:r>
                  <a:rPr sz="1200" dirty="0">
                    <a:solidFill>
                      <a:srgbClr val="414042"/>
                    </a:solidFill>
                    <a:latin typeface="Arial"/>
                    <a:cs typeface="Arial"/>
                  </a:rPr>
                  <a:t>As-needed</a:t>
                </a:r>
                <a:r>
                  <a:rPr sz="1200" spc="20" dirty="0">
                    <a:solidFill>
                      <a:srgbClr val="414042"/>
                    </a:solidFill>
                    <a:latin typeface="Arial"/>
                    <a:cs typeface="Arial"/>
                  </a:rPr>
                  <a:t> </a:t>
                </a:r>
                <a:r>
                  <a:rPr sz="1200" spc="-10" dirty="0">
                    <a:solidFill>
                      <a:srgbClr val="414042"/>
                    </a:solidFill>
                    <a:latin typeface="Arial"/>
                    <a:cs typeface="Arial"/>
                  </a:rPr>
                  <a:t>low-</a:t>
                </a:r>
                <a:r>
                  <a:rPr sz="1200" dirty="0">
                    <a:solidFill>
                      <a:srgbClr val="414042"/>
                    </a:solidFill>
                    <a:latin typeface="Arial"/>
                    <a:cs typeface="Arial"/>
                  </a:rPr>
                  <a:t>dose</a:t>
                </a:r>
                <a:r>
                  <a:rPr sz="1200" spc="15" dirty="0">
                    <a:solidFill>
                      <a:srgbClr val="414042"/>
                    </a:solidFill>
                    <a:latin typeface="Arial"/>
                    <a:cs typeface="Arial"/>
                  </a:rPr>
                  <a:t> </a:t>
                </a:r>
                <a:r>
                  <a:rPr sz="1200" dirty="0">
                    <a:solidFill>
                      <a:srgbClr val="414042"/>
                    </a:solidFill>
                    <a:latin typeface="Arial"/>
                    <a:cs typeface="Arial"/>
                  </a:rPr>
                  <a:t>ICS-</a:t>
                </a:r>
                <a:r>
                  <a:rPr sz="1200" spc="-10" dirty="0">
                    <a:solidFill>
                      <a:srgbClr val="414042"/>
                    </a:solidFill>
                    <a:latin typeface="Arial"/>
                    <a:cs typeface="Arial"/>
                  </a:rPr>
                  <a:t>formoterol</a:t>
                </a:r>
                <a:endParaRPr sz="1200" dirty="0">
                  <a:latin typeface="Arial"/>
                  <a:cs typeface="Arial"/>
                </a:endParaRPr>
              </a:p>
            </p:txBody>
          </p:sp>
          <p:sp>
            <p:nvSpPr>
              <p:cNvPr id="25" name="object 13">
                <a:extLst>
                  <a:ext uri="{FF2B5EF4-FFF2-40B4-BE49-F238E27FC236}">
                    <a16:creationId xmlns="" xmlns:a16="http://schemas.microsoft.com/office/drawing/2014/main" id="{90437C0D-9F3E-E721-0E7D-6E318CB3A3E9}"/>
                  </a:ext>
                </a:extLst>
              </p:cNvPr>
              <p:cNvSpPr txBox="1"/>
              <p:nvPr/>
            </p:nvSpPr>
            <p:spPr>
              <a:xfrm>
                <a:off x="3224469" y="3175116"/>
                <a:ext cx="2171700" cy="3937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STEPS</a:t>
                </a:r>
                <a:r>
                  <a:rPr sz="1200" spc="-15" dirty="0">
                    <a:solidFill>
                      <a:srgbClr val="414042"/>
                    </a:solidFill>
                    <a:latin typeface="Arial Black"/>
                    <a:cs typeface="Arial Black"/>
                  </a:rPr>
                  <a:t> </a:t>
                </a:r>
                <a:r>
                  <a:rPr sz="1200" dirty="0">
                    <a:solidFill>
                      <a:srgbClr val="414042"/>
                    </a:solidFill>
                    <a:latin typeface="Arial Black"/>
                    <a:cs typeface="Arial Black"/>
                  </a:rPr>
                  <a:t>1</a:t>
                </a:r>
                <a:r>
                  <a:rPr sz="1200" spc="-10" dirty="0">
                    <a:solidFill>
                      <a:srgbClr val="414042"/>
                    </a:solidFill>
                    <a:latin typeface="Arial Black"/>
                    <a:cs typeface="Arial Black"/>
                  </a:rPr>
                  <a:t> </a:t>
                </a:r>
                <a:r>
                  <a:rPr sz="1200" dirty="0">
                    <a:solidFill>
                      <a:srgbClr val="414042"/>
                    </a:solidFill>
                    <a:latin typeface="Arial Black"/>
                    <a:cs typeface="Arial Black"/>
                  </a:rPr>
                  <a:t>–</a:t>
                </a:r>
                <a:r>
                  <a:rPr sz="1200" spc="-10" dirty="0">
                    <a:solidFill>
                      <a:srgbClr val="414042"/>
                    </a:solidFill>
                    <a:latin typeface="Arial Black"/>
                    <a:cs typeface="Arial Black"/>
                  </a:rPr>
                  <a:t> </a:t>
                </a:r>
                <a:r>
                  <a:rPr sz="1200" spc="-50" dirty="0">
                    <a:solidFill>
                      <a:srgbClr val="414042"/>
                    </a:solidFill>
                    <a:latin typeface="Arial Black"/>
                    <a:cs typeface="Arial Black"/>
                  </a:rPr>
                  <a:t>2</a:t>
                </a:r>
                <a:endParaRPr sz="1200">
                  <a:latin typeface="Arial Black"/>
                  <a:cs typeface="Arial Black"/>
                </a:endParaRPr>
              </a:p>
              <a:p>
                <a:pPr marL="12700">
                  <a:lnSpc>
                    <a:spcPct val="100000"/>
                  </a:lnSpc>
                  <a:spcBef>
                    <a:spcPts val="100"/>
                  </a:spcBef>
                </a:pPr>
                <a:r>
                  <a:rPr sz="1050" dirty="0">
                    <a:solidFill>
                      <a:srgbClr val="414042"/>
                    </a:solidFill>
                    <a:latin typeface="Arial"/>
                    <a:cs typeface="Arial"/>
                  </a:rPr>
                  <a:t>As-needed</a:t>
                </a:r>
                <a:r>
                  <a:rPr sz="1050" spc="25" dirty="0">
                    <a:solidFill>
                      <a:srgbClr val="414042"/>
                    </a:solidFill>
                    <a:latin typeface="Arial"/>
                    <a:cs typeface="Arial"/>
                  </a:rPr>
                  <a:t> </a:t>
                </a:r>
                <a:r>
                  <a:rPr sz="1050" dirty="0">
                    <a:solidFill>
                      <a:srgbClr val="414042"/>
                    </a:solidFill>
                    <a:latin typeface="Arial"/>
                    <a:cs typeface="Arial"/>
                  </a:rPr>
                  <a:t>low</a:t>
                </a:r>
                <a:r>
                  <a:rPr sz="1050" spc="30" dirty="0">
                    <a:solidFill>
                      <a:srgbClr val="414042"/>
                    </a:solidFill>
                    <a:latin typeface="Arial"/>
                    <a:cs typeface="Arial"/>
                  </a:rPr>
                  <a:t> </a:t>
                </a:r>
                <a:r>
                  <a:rPr sz="1050" dirty="0">
                    <a:solidFill>
                      <a:srgbClr val="414042"/>
                    </a:solidFill>
                    <a:latin typeface="Arial"/>
                    <a:cs typeface="Arial"/>
                  </a:rPr>
                  <a:t>dose</a:t>
                </a:r>
                <a:r>
                  <a:rPr sz="1050" spc="30" dirty="0">
                    <a:solidFill>
                      <a:srgbClr val="414042"/>
                    </a:solidFill>
                    <a:latin typeface="Arial"/>
                    <a:cs typeface="Arial"/>
                  </a:rPr>
                  <a:t> </a:t>
                </a:r>
                <a:r>
                  <a:rPr sz="1050" dirty="0">
                    <a:solidFill>
                      <a:srgbClr val="414042"/>
                    </a:solidFill>
                    <a:latin typeface="Arial"/>
                    <a:cs typeface="Arial"/>
                  </a:rPr>
                  <a:t>ICS-</a:t>
                </a:r>
                <a:r>
                  <a:rPr sz="1050" spc="-10" dirty="0">
                    <a:solidFill>
                      <a:srgbClr val="414042"/>
                    </a:solidFill>
                    <a:latin typeface="Arial"/>
                    <a:cs typeface="Arial"/>
                  </a:rPr>
                  <a:t>formoterol</a:t>
                </a:r>
                <a:endParaRPr sz="1050">
                  <a:latin typeface="Arial"/>
                  <a:cs typeface="Arial"/>
                </a:endParaRPr>
              </a:p>
            </p:txBody>
          </p:sp>
          <p:sp>
            <p:nvSpPr>
              <p:cNvPr id="26" name="object 14">
                <a:extLst>
                  <a:ext uri="{FF2B5EF4-FFF2-40B4-BE49-F238E27FC236}">
                    <a16:creationId xmlns="" xmlns:a16="http://schemas.microsoft.com/office/drawing/2014/main" id="{BE0C46E8-C5F6-48AB-4792-C84E3716CACB}"/>
                  </a:ext>
                </a:extLst>
              </p:cNvPr>
              <p:cNvSpPr txBox="1"/>
              <p:nvPr/>
            </p:nvSpPr>
            <p:spPr>
              <a:xfrm>
                <a:off x="6383371" y="2952088"/>
                <a:ext cx="90678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3</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Low</a:t>
                </a:r>
                <a:r>
                  <a:rPr sz="1050" spc="5" dirty="0">
                    <a:solidFill>
                      <a:srgbClr val="414042"/>
                    </a:solidFill>
                    <a:latin typeface="Arial"/>
                    <a:cs typeface="Arial"/>
                  </a:rPr>
                  <a:t> </a:t>
                </a:r>
                <a:r>
                  <a:rPr sz="1050" spc="-20" dirty="0">
                    <a:solidFill>
                      <a:srgbClr val="414042"/>
                    </a:solidFill>
                    <a:latin typeface="Arial"/>
                    <a:cs typeface="Arial"/>
                  </a:rPr>
                  <a:t>dose </a:t>
                </a:r>
                <a:r>
                  <a:rPr sz="1050" spc="-10" dirty="0">
                    <a:solidFill>
                      <a:srgbClr val="414042"/>
                    </a:solidFill>
                    <a:latin typeface="Arial"/>
                    <a:cs typeface="Arial"/>
                  </a:rPr>
                  <a:t>maintenance </a:t>
                </a:r>
                <a:r>
                  <a:rPr sz="1050" dirty="0">
                    <a:solidFill>
                      <a:srgbClr val="414042"/>
                    </a:solidFill>
                    <a:latin typeface="Arial"/>
                    <a:cs typeface="Arial"/>
                  </a:rPr>
                  <a:t>ICS-</a:t>
                </a:r>
                <a:r>
                  <a:rPr sz="1050" spc="-10" dirty="0">
                    <a:solidFill>
                      <a:srgbClr val="414042"/>
                    </a:solidFill>
                    <a:latin typeface="Arial"/>
                    <a:cs typeface="Arial"/>
                  </a:rPr>
                  <a:t>formoterol</a:t>
                </a:r>
                <a:endParaRPr sz="1050">
                  <a:latin typeface="Arial"/>
                  <a:cs typeface="Arial"/>
                </a:endParaRPr>
              </a:p>
            </p:txBody>
          </p:sp>
          <p:sp>
            <p:nvSpPr>
              <p:cNvPr id="27" name="object 15">
                <a:extLst>
                  <a:ext uri="{FF2B5EF4-FFF2-40B4-BE49-F238E27FC236}">
                    <a16:creationId xmlns="" xmlns:a16="http://schemas.microsoft.com/office/drawing/2014/main" id="{366C55E1-8E0A-1020-0D46-BA7797C393A3}"/>
                  </a:ext>
                </a:extLst>
              </p:cNvPr>
              <p:cNvSpPr txBox="1"/>
              <p:nvPr/>
            </p:nvSpPr>
            <p:spPr>
              <a:xfrm>
                <a:off x="7961425" y="2750883"/>
                <a:ext cx="906780" cy="698500"/>
              </a:xfrm>
              <a:prstGeom prst="rect">
                <a:avLst/>
              </a:prstGeom>
            </p:spPr>
            <p:txBody>
              <a:bodyPr vert="horz" wrap="square" lIns="0" tIns="24130" rIns="0" bIns="0" rtlCol="0">
                <a:spAutoFit/>
              </a:bodyPr>
              <a:lstStyle/>
              <a:p>
                <a:pPr marL="12700">
                  <a:lnSpc>
                    <a:spcPct val="100000"/>
                  </a:lnSpc>
                  <a:spcBef>
                    <a:spcPts val="190"/>
                  </a:spcBef>
                </a:pPr>
                <a:r>
                  <a:rPr sz="1200" dirty="0">
                    <a:solidFill>
                      <a:srgbClr val="414042"/>
                    </a:solidFill>
                    <a:latin typeface="Arial Black"/>
                    <a:cs typeface="Arial Black"/>
                  </a:rPr>
                  <a:t>STEP</a:t>
                </a:r>
                <a:r>
                  <a:rPr sz="1200" spc="-20" dirty="0">
                    <a:solidFill>
                      <a:srgbClr val="414042"/>
                    </a:solidFill>
                    <a:latin typeface="Arial Black"/>
                    <a:cs typeface="Arial Black"/>
                  </a:rPr>
                  <a:t> </a:t>
                </a:r>
                <a:r>
                  <a:rPr sz="1200" spc="-50" dirty="0">
                    <a:solidFill>
                      <a:srgbClr val="414042"/>
                    </a:solidFill>
                    <a:latin typeface="Arial Black"/>
                    <a:cs typeface="Arial Black"/>
                  </a:rPr>
                  <a:t>4</a:t>
                </a:r>
                <a:endParaRPr sz="1200">
                  <a:latin typeface="Arial Black"/>
                  <a:cs typeface="Arial Black"/>
                </a:endParaRPr>
              </a:p>
              <a:p>
                <a:pPr marL="12700" marR="5080">
                  <a:lnSpc>
                    <a:spcPts val="1200"/>
                  </a:lnSpc>
                  <a:spcBef>
                    <a:spcPts val="190"/>
                  </a:spcBef>
                </a:pPr>
                <a:r>
                  <a:rPr sz="1050" dirty="0">
                    <a:solidFill>
                      <a:srgbClr val="414042"/>
                    </a:solidFill>
                    <a:latin typeface="Arial"/>
                    <a:cs typeface="Arial"/>
                  </a:rPr>
                  <a:t>Medium</a:t>
                </a:r>
                <a:r>
                  <a:rPr sz="1050" spc="35" dirty="0">
                    <a:solidFill>
                      <a:srgbClr val="414042"/>
                    </a:solidFill>
                    <a:latin typeface="Arial"/>
                    <a:cs typeface="Arial"/>
                  </a:rPr>
                  <a:t> </a:t>
                </a:r>
                <a:r>
                  <a:rPr sz="1050" spc="-20" dirty="0">
                    <a:solidFill>
                      <a:srgbClr val="414042"/>
                    </a:solidFill>
                    <a:latin typeface="Arial"/>
                    <a:cs typeface="Arial"/>
                  </a:rPr>
                  <a:t>dose </a:t>
                </a:r>
                <a:r>
                  <a:rPr sz="1050" spc="-10" dirty="0">
                    <a:solidFill>
                      <a:srgbClr val="414042"/>
                    </a:solidFill>
                    <a:latin typeface="Arial"/>
                    <a:cs typeface="Arial"/>
                  </a:rPr>
                  <a:t>maintenance </a:t>
                </a:r>
                <a:r>
                  <a:rPr sz="1050" dirty="0">
                    <a:solidFill>
                      <a:srgbClr val="414042"/>
                    </a:solidFill>
                    <a:latin typeface="Arial"/>
                    <a:cs typeface="Arial"/>
                  </a:rPr>
                  <a:t>ICS-</a:t>
                </a:r>
                <a:r>
                  <a:rPr sz="1050" spc="-10" dirty="0">
                    <a:solidFill>
                      <a:srgbClr val="414042"/>
                    </a:solidFill>
                    <a:latin typeface="Arial"/>
                    <a:cs typeface="Arial"/>
                  </a:rPr>
                  <a:t>formoterol</a:t>
                </a:r>
                <a:endParaRPr sz="1050">
                  <a:latin typeface="Arial"/>
                  <a:cs typeface="Arial"/>
                </a:endParaRPr>
              </a:p>
            </p:txBody>
          </p:sp>
          <p:sp>
            <p:nvSpPr>
              <p:cNvPr id="28" name="object 16">
                <a:extLst>
                  <a:ext uri="{FF2B5EF4-FFF2-40B4-BE49-F238E27FC236}">
                    <a16:creationId xmlns="" xmlns:a16="http://schemas.microsoft.com/office/drawing/2014/main" id="{E8FC40D3-93C8-6C37-EDD9-C7EA02CA3D6C}"/>
                  </a:ext>
                </a:extLst>
              </p:cNvPr>
              <p:cNvSpPr txBox="1"/>
              <p:nvPr/>
            </p:nvSpPr>
            <p:spPr>
              <a:xfrm>
                <a:off x="9541840" y="2543730"/>
                <a:ext cx="1426210" cy="1271501"/>
              </a:xfrm>
              <a:prstGeom prst="rect">
                <a:avLst/>
              </a:prstGeom>
            </p:spPr>
            <p:txBody>
              <a:bodyPr vert="horz" wrap="square" lIns="0" tIns="14604" rIns="0" bIns="0" rtlCol="0">
                <a:spAutoFit/>
              </a:bodyPr>
              <a:lstStyle/>
              <a:p>
                <a:pPr marL="12700">
                  <a:lnSpc>
                    <a:spcPts val="1230"/>
                  </a:lnSpc>
                  <a:spcBef>
                    <a:spcPts val="114"/>
                  </a:spcBef>
                </a:pPr>
                <a:r>
                  <a:rPr lang="en-AU" sz="1050" dirty="0">
                    <a:solidFill>
                      <a:srgbClr val="414042"/>
                    </a:solidFill>
                    <a:latin typeface="Arial Black"/>
                    <a:cs typeface="Arial Black"/>
                  </a:rPr>
                  <a:t>STEP</a:t>
                </a:r>
                <a:r>
                  <a:rPr lang="en-AU" sz="1050" spc="-20" dirty="0">
                    <a:solidFill>
                      <a:srgbClr val="414042"/>
                    </a:solidFill>
                    <a:latin typeface="Arial Black"/>
                    <a:cs typeface="Arial Black"/>
                  </a:rPr>
                  <a:t> </a:t>
                </a:r>
                <a:r>
                  <a:rPr lang="en-AU" sz="1050" spc="-50" dirty="0">
                    <a:solidFill>
                      <a:srgbClr val="414042"/>
                    </a:solidFill>
                    <a:latin typeface="Arial Black"/>
                    <a:cs typeface="Arial Black"/>
                  </a:rPr>
                  <a:t>5</a:t>
                </a:r>
                <a:endParaRPr lang="en-AU" sz="1050" dirty="0">
                  <a:solidFill>
                    <a:srgbClr val="414042"/>
                  </a:solidFill>
                  <a:latin typeface="Arial"/>
                  <a:cs typeface="Arial"/>
                </a:endParaRPr>
              </a:p>
              <a:p>
                <a:pPr marL="12700">
                  <a:lnSpc>
                    <a:spcPts val="1230"/>
                  </a:lnSpc>
                  <a:spcBef>
                    <a:spcPts val="114"/>
                  </a:spcBef>
                </a:pPr>
                <a:r>
                  <a:rPr sz="1050" dirty="0">
                    <a:solidFill>
                      <a:srgbClr val="414042"/>
                    </a:solidFill>
                    <a:latin typeface="Arial"/>
                    <a:cs typeface="Arial"/>
                  </a:rPr>
                  <a:t>Add-on</a:t>
                </a:r>
                <a:r>
                  <a:rPr sz="1050" spc="30" dirty="0">
                    <a:solidFill>
                      <a:srgbClr val="414042"/>
                    </a:solidFill>
                    <a:latin typeface="Arial"/>
                    <a:cs typeface="Arial"/>
                  </a:rPr>
                  <a:t> </a:t>
                </a:r>
                <a:r>
                  <a:rPr sz="1050" spc="-20" dirty="0">
                    <a:solidFill>
                      <a:srgbClr val="414042"/>
                    </a:solidFill>
                    <a:latin typeface="Arial"/>
                    <a:cs typeface="Arial"/>
                  </a:rPr>
                  <a:t>LAMA</a:t>
                </a:r>
                <a:endParaRPr sz="1050" dirty="0">
                  <a:latin typeface="Arial"/>
                  <a:cs typeface="Arial"/>
                </a:endParaRPr>
              </a:p>
              <a:p>
                <a:pPr marL="12700" marR="5080">
                  <a:lnSpc>
                    <a:spcPts val="1200"/>
                  </a:lnSpc>
                  <a:spcBef>
                    <a:spcPts val="60"/>
                  </a:spcBef>
                </a:pPr>
                <a:r>
                  <a:rPr sz="1050" dirty="0">
                    <a:solidFill>
                      <a:srgbClr val="414042"/>
                    </a:solidFill>
                    <a:latin typeface="Arial"/>
                    <a:cs typeface="Arial"/>
                  </a:rPr>
                  <a:t>Refer</a:t>
                </a:r>
                <a:r>
                  <a:rPr sz="1050" spc="5" dirty="0">
                    <a:solidFill>
                      <a:srgbClr val="414042"/>
                    </a:solidFill>
                    <a:latin typeface="Arial"/>
                    <a:cs typeface="Arial"/>
                  </a:rPr>
                  <a:t> </a:t>
                </a:r>
                <a:r>
                  <a:rPr sz="1050" dirty="0">
                    <a:solidFill>
                      <a:srgbClr val="414042"/>
                    </a:solidFill>
                    <a:latin typeface="Arial"/>
                    <a:cs typeface="Arial"/>
                  </a:rPr>
                  <a:t>for</a:t>
                </a:r>
                <a:r>
                  <a:rPr sz="1050" spc="15" dirty="0">
                    <a:solidFill>
                      <a:srgbClr val="414042"/>
                    </a:solidFill>
                    <a:latin typeface="Arial"/>
                    <a:cs typeface="Arial"/>
                  </a:rPr>
                  <a:t> </a:t>
                </a:r>
                <a:r>
                  <a:rPr sz="1050" spc="-10" dirty="0">
                    <a:solidFill>
                      <a:srgbClr val="414042"/>
                    </a:solidFill>
                    <a:latin typeface="Arial"/>
                    <a:cs typeface="Arial"/>
                  </a:rPr>
                  <a:t>assessment</a:t>
                </a:r>
                <a:r>
                  <a:rPr sz="1050" spc="500" dirty="0">
                    <a:solidFill>
                      <a:srgbClr val="414042"/>
                    </a:solidFill>
                    <a:latin typeface="Arial"/>
                    <a:cs typeface="Arial"/>
                  </a:rPr>
                  <a:t> </a:t>
                </a:r>
                <a:r>
                  <a:rPr sz="1050" dirty="0">
                    <a:solidFill>
                      <a:srgbClr val="414042"/>
                    </a:solidFill>
                    <a:latin typeface="Arial"/>
                    <a:cs typeface="Arial"/>
                  </a:rPr>
                  <a:t>of</a:t>
                </a:r>
                <a:r>
                  <a:rPr sz="1050" spc="5" dirty="0">
                    <a:solidFill>
                      <a:srgbClr val="414042"/>
                    </a:solidFill>
                    <a:latin typeface="Arial"/>
                    <a:cs typeface="Arial"/>
                  </a:rPr>
                  <a:t> </a:t>
                </a:r>
                <a:r>
                  <a:rPr sz="1050" dirty="0">
                    <a:solidFill>
                      <a:srgbClr val="414042"/>
                    </a:solidFill>
                    <a:latin typeface="Arial"/>
                    <a:cs typeface="Arial"/>
                  </a:rPr>
                  <a:t>phenotype.</a:t>
                </a:r>
                <a:r>
                  <a:rPr sz="1050" spc="5" dirty="0">
                    <a:solidFill>
                      <a:srgbClr val="414042"/>
                    </a:solidFill>
                    <a:latin typeface="Arial"/>
                    <a:cs typeface="Arial"/>
                  </a:rPr>
                  <a:t> </a:t>
                </a:r>
                <a:r>
                  <a:rPr sz="1050" spc="-10" dirty="0">
                    <a:solidFill>
                      <a:srgbClr val="414042"/>
                    </a:solidFill>
                    <a:latin typeface="Arial"/>
                    <a:cs typeface="Arial"/>
                  </a:rPr>
                  <a:t>Consider </a:t>
                </a:r>
                <a:r>
                  <a:rPr sz="1050" dirty="0">
                    <a:solidFill>
                      <a:srgbClr val="414042"/>
                    </a:solidFill>
                    <a:latin typeface="Arial"/>
                    <a:cs typeface="Arial"/>
                  </a:rPr>
                  <a:t>high</a:t>
                </a:r>
                <a:r>
                  <a:rPr sz="1050" spc="5" dirty="0">
                    <a:solidFill>
                      <a:srgbClr val="414042"/>
                    </a:solidFill>
                    <a:latin typeface="Arial"/>
                    <a:cs typeface="Arial"/>
                  </a:rPr>
                  <a:t> </a:t>
                </a:r>
                <a:r>
                  <a:rPr sz="1050" dirty="0">
                    <a:solidFill>
                      <a:srgbClr val="414042"/>
                    </a:solidFill>
                    <a:latin typeface="Arial"/>
                    <a:cs typeface="Arial"/>
                  </a:rPr>
                  <a:t>dose</a:t>
                </a:r>
                <a:r>
                  <a:rPr sz="1050" spc="5" dirty="0">
                    <a:solidFill>
                      <a:srgbClr val="414042"/>
                    </a:solidFill>
                    <a:latin typeface="Arial"/>
                    <a:cs typeface="Arial"/>
                  </a:rPr>
                  <a:t> </a:t>
                </a:r>
                <a:r>
                  <a:rPr sz="1050" spc="-10" dirty="0">
                    <a:solidFill>
                      <a:srgbClr val="414042"/>
                    </a:solidFill>
                    <a:latin typeface="Arial"/>
                    <a:cs typeface="Arial"/>
                  </a:rPr>
                  <a:t>maintenance </a:t>
                </a:r>
                <a:r>
                  <a:rPr sz="1050" dirty="0">
                    <a:solidFill>
                      <a:srgbClr val="414042"/>
                    </a:solidFill>
                    <a:latin typeface="Arial"/>
                    <a:cs typeface="Arial"/>
                  </a:rPr>
                  <a:t>ICS-</a:t>
                </a:r>
                <a:r>
                  <a:rPr sz="1050" spc="-10" dirty="0">
                    <a:solidFill>
                      <a:srgbClr val="414042"/>
                    </a:solidFill>
                    <a:latin typeface="Arial"/>
                    <a:cs typeface="Arial"/>
                  </a:rPr>
                  <a:t>formoterol,</a:t>
                </a:r>
                <a:endParaRPr sz="1050" dirty="0">
                  <a:latin typeface="Arial"/>
                  <a:cs typeface="Arial"/>
                </a:endParaRPr>
              </a:p>
              <a:p>
                <a:pPr marL="12700" marR="51435">
                  <a:lnSpc>
                    <a:spcPts val="1200"/>
                  </a:lnSpc>
                </a:pPr>
                <a:r>
                  <a:rPr sz="1050" dirty="0">
                    <a:solidFill>
                      <a:srgbClr val="414042"/>
                    </a:solidFill>
                    <a:latin typeface="Arial"/>
                    <a:cs typeface="Arial"/>
                  </a:rPr>
                  <a:t>±</a:t>
                </a:r>
                <a:r>
                  <a:rPr sz="1050" spc="55" dirty="0">
                    <a:solidFill>
                      <a:srgbClr val="414042"/>
                    </a:solidFill>
                    <a:latin typeface="Arial"/>
                    <a:cs typeface="Arial"/>
                  </a:rPr>
                  <a:t> </a:t>
                </a:r>
                <a:r>
                  <a:rPr sz="1050" spc="-10" dirty="0">
                    <a:solidFill>
                      <a:srgbClr val="414042"/>
                    </a:solidFill>
                    <a:latin typeface="Arial"/>
                    <a:cs typeface="Arial"/>
                  </a:rPr>
                  <a:t>anti-</a:t>
                </a:r>
                <a:r>
                  <a:rPr sz="1050" dirty="0">
                    <a:solidFill>
                      <a:srgbClr val="414042"/>
                    </a:solidFill>
                    <a:latin typeface="Arial"/>
                    <a:cs typeface="Arial"/>
                  </a:rPr>
                  <a:t>IgE,</a:t>
                </a:r>
                <a:r>
                  <a:rPr sz="1050" spc="50" dirty="0">
                    <a:solidFill>
                      <a:srgbClr val="414042"/>
                    </a:solidFill>
                    <a:latin typeface="Arial"/>
                    <a:cs typeface="Arial"/>
                  </a:rPr>
                  <a:t> </a:t>
                </a:r>
                <a:r>
                  <a:rPr sz="1050" spc="-10" dirty="0">
                    <a:solidFill>
                      <a:srgbClr val="414042"/>
                    </a:solidFill>
                    <a:latin typeface="Arial"/>
                    <a:cs typeface="Arial"/>
                  </a:rPr>
                  <a:t>anti-IL5/5R, anti-</a:t>
                </a:r>
                <a:r>
                  <a:rPr sz="1050" dirty="0">
                    <a:solidFill>
                      <a:srgbClr val="414042"/>
                    </a:solidFill>
                    <a:latin typeface="Arial"/>
                    <a:cs typeface="Arial"/>
                  </a:rPr>
                  <a:t>IL4R,</a:t>
                </a:r>
                <a:r>
                  <a:rPr sz="1050" spc="95" dirty="0">
                    <a:solidFill>
                      <a:srgbClr val="414042"/>
                    </a:solidFill>
                    <a:latin typeface="Arial"/>
                    <a:cs typeface="Arial"/>
                  </a:rPr>
                  <a:t> </a:t>
                </a:r>
                <a:r>
                  <a:rPr sz="1050" spc="-10" dirty="0">
                    <a:solidFill>
                      <a:srgbClr val="414042"/>
                    </a:solidFill>
                    <a:latin typeface="Arial"/>
                    <a:cs typeface="Arial"/>
                  </a:rPr>
                  <a:t>anti-</a:t>
                </a:r>
                <a:r>
                  <a:rPr sz="1050" spc="-20" dirty="0">
                    <a:solidFill>
                      <a:srgbClr val="414042"/>
                    </a:solidFill>
                    <a:latin typeface="Arial"/>
                    <a:cs typeface="Arial"/>
                  </a:rPr>
                  <a:t>TSLP</a:t>
                </a:r>
                <a:endParaRPr sz="1050" dirty="0">
                  <a:latin typeface="Arial"/>
                  <a:cs typeface="Arial"/>
                </a:endParaRPr>
              </a:p>
            </p:txBody>
          </p:sp>
          <p:sp>
            <p:nvSpPr>
              <p:cNvPr id="29" name="object 17">
                <a:extLst>
                  <a:ext uri="{FF2B5EF4-FFF2-40B4-BE49-F238E27FC236}">
                    <a16:creationId xmlns="" xmlns:a16="http://schemas.microsoft.com/office/drawing/2014/main" id="{04342B9B-624B-68EA-1990-EAF18403D5B0}"/>
                  </a:ext>
                </a:extLst>
              </p:cNvPr>
              <p:cNvSpPr txBox="1"/>
              <p:nvPr/>
            </p:nvSpPr>
            <p:spPr>
              <a:xfrm>
                <a:off x="6879488" y="1816961"/>
                <a:ext cx="3280410" cy="716863"/>
              </a:xfrm>
              <a:prstGeom prst="rect">
                <a:avLst/>
              </a:prstGeom>
            </p:spPr>
            <p:txBody>
              <a:bodyPr vert="horz" wrap="square" lIns="0" tIns="36830" rIns="0" bIns="0" rtlCol="0">
                <a:spAutoFit/>
              </a:bodyPr>
              <a:lstStyle/>
              <a:p>
                <a:pPr marL="12700" marR="1363980">
                  <a:lnSpc>
                    <a:spcPts val="960"/>
                  </a:lnSpc>
                  <a:spcBef>
                    <a:spcPts val="290"/>
                  </a:spcBef>
                </a:pPr>
                <a:r>
                  <a:rPr sz="950" i="1" dirty="0">
                    <a:solidFill>
                      <a:srgbClr val="231F20"/>
                    </a:solidFill>
                    <a:latin typeface="Arial"/>
                    <a:cs typeface="Arial"/>
                  </a:rPr>
                  <a:t>Treatment</a:t>
                </a:r>
                <a:r>
                  <a:rPr sz="950" i="1" spc="5" dirty="0">
                    <a:solidFill>
                      <a:srgbClr val="231F20"/>
                    </a:solidFill>
                    <a:latin typeface="Arial"/>
                    <a:cs typeface="Arial"/>
                  </a:rPr>
                  <a:t> </a:t>
                </a:r>
                <a:r>
                  <a:rPr sz="950" i="1" dirty="0">
                    <a:solidFill>
                      <a:srgbClr val="231F20"/>
                    </a:solidFill>
                    <a:latin typeface="Arial"/>
                    <a:cs typeface="Arial"/>
                  </a:rPr>
                  <a:t>of</a:t>
                </a:r>
                <a:r>
                  <a:rPr sz="950" i="1" spc="5" dirty="0">
                    <a:solidFill>
                      <a:srgbClr val="231F20"/>
                    </a:solidFill>
                    <a:latin typeface="Arial"/>
                    <a:cs typeface="Arial"/>
                  </a:rPr>
                  <a:t> </a:t>
                </a:r>
                <a:r>
                  <a:rPr sz="950" i="1" dirty="0">
                    <a:solidFill>
                      <a:srgbClr val="231F20"/>
                    </a:solidFill>
                    <a:latin typeface="Arial"/>
                    <a:cs typeface="Arial"/>
                  </a:rPr>
                  <a:t>modifiable</a:t>
                </a:r>
                <a:r>
                  <a:rPr sz="950" i="1" spc="10" dirty="0">
                    <a:solidFill>
                      <a:srgbClr val="231F20"/>
                    </a:solidFill>
                    <a:latin typeface="Arial"/>
                    <a:cs typeface="Arial"/>
                  </a:rPr>
                  <a:t> </a:t>
                </a:r>
                <a:r>
                  <a:rPr sz="950" i="1" dirty="0">
                    <a:solidFill>
                      <a:srgbClr val="231F20"/>
                    </a:solidFill>
                    <a:latin typeface="Arial"/>
                    <a:cs typeface="Arial"/>
                  </a:rPr>
                  <a:t>risk</a:t>
                </a:r>
                <a:r>
                  <a:rPr sz="950" i="1" spc="5" dirty="0">
                    <a:solidFill>
                      <a:srgbClr val="231F20"/>
                    </a:solidFill>
                    <a:latin typeface="Arial"/>
                    <a:cs typeface="Arial"/>
                  </a:rPr>
                  <a:t> </a:t>
                </a:r>
                <a:r>
                  <a:rPr sz="950" i="1" spc="-10" dirty="0">
                    <a:solidFill>
                      <a:srgbClr val="231F20"/>
                    </a:solidFill>
                    <a:latin typeface="Arial"/>
                    <a:cs typeface="Arial"/>
                  </a:rPr>
                  <a:t>factors </a:t>
                </a:r>
                <a:r>
                  <a:rPr sz="950" i="1" dirty="0">
                    <a:solidFill>
                      <a:srgbClr val="231F20"/>
                    </a:solidFill>
                    <a:latin typeface="Arial"/>
                    <a:cs typeface="Arial"/>
                  </a:rPr>
                  <a:t>and</a:t>
                </a:r>
                <a:r>
                  <a:rPr sz="950" i="1" spc="5" dirty="0">
                    <a:solidFill>
                      <a:srgbClr val="231F20"/>
                    </a:solidFill>
                    <a:latin typeface="Arial"/>
                    <a:cs typeface="Arial"/>
                  </a:rPr>
                  <a:t> </a:t>
                </a:r>
                <a:r>
                  <a:rPr sz="950" i="1" spc="-10" dirty="0">
                    <a:solidFill>
                      <a:srgbClr val="231F20"/>
                    </a:solidFill>
                    <a:latin typeface="Arial"/>
                    <a:cs typeface="Arial"/>
                  </a:rPr>
                  <a:t>comorbidities</a:t>
                </a:r>
                <a:endParaRPr sz="950" dirty="0">
                  <a:latin typeface="Arial"/>
                  <a:cs typeface="Arial"/>
                </a:endParaRPr>
              </a:p>
              <a:p>
                <a:pPr marL="12700">
                  <a:lnSpc>
                    <a:spcPts val="1110"/>
                  </a:lnSpc>
                </a:pPr>
                <a:r>
                  <a:rPr sz="950" i="1" dirty="0">
                    <a:solidFill>
                      <a:srgbClr val="231F20"/>
                    </a:solidFill>
                    <a:latin typeface="Arial"/>
                    <a:cs typeface="Arial"/>
                  </a:rPr>
                  <a:t>Non-pharmacological</a:t>
                </a:r>
                <a:r>
                  <a:rPr sz="950" i="1" spc="-5" dirty="0">
                    <a:solidFill>
                      <a:srgbClr val="231F20"/>
                    </a:solidFill>
                    <a:latin typeface="Arial"/>
                    <a:cs typeface="Arial"/>
                  </a:rPr>
                  <a:t> </a:t>
                </a:r>
                <a:r>
                  <a:rPr sz="950" i="1" spc="-10" dirty="0">
                    <a:solidFill>
                      <a:srgbClr val="231F20"/>
                    </a:solidFill>
                    <a:latin typeface="Arial"/>
                    <a:cs typeface="Arial"/>
                  </a:rPr>
                  <a:t>strategies</a:t>
                </a:r>
                <a:endParaRPr sz="950" dirty="0">
                  <a:latin typeface="Arial"/>
                  <a:cs typeface="Arial"/>
                </a:endParaRPr>
              </a:p>
              <a:p>
                <a:pPr marL="12700" marR="372745">
                  <a:lnSpc>
                    <a:spcPts val="1120"/>
                  </a:lnSpc>
                  <a:spcBef>
                    <a:spcPts val="45"/>
                  </a:spcBef>
                </a:pPr>
                <a:r>
                  <a:rPr sz="950" i="1" dirty="0">
                    <a:solidFill>
                      <a:srgbClr val="231F20"/>
                    </a:solidFill>
                    <a:latin typeface="Arial"/>
                    <a:cs typeface="Arial"/>
                  </a:rPr>
                  <a:t>Asthma</a:t>
                </a:r>
                <a:r>
                  <a:rPr sz="950" i="1" spc="25" dirty="0">
                    <a:solidFill>
                      <a:srgbClr val="231F20"/>
                    </a:solidFill>
                    <a:latin typeface="Arial"/>
                    <a:cs typeface="Arial"/>
                  </a:rPr>
                  <a:t> </a:t>
                </a:r>
                <a:r>
                  <a:rPr sz="950" i="1" dirty="0">
                    <a:solidFill>
                      <a:srgbClr val="231F20"/>
                    </a:solidFill>
                    <a:latin typeface="Arial"/>
                    <a:cs typeface="Arial"/>
                  </a:rPr>
                  <a:t>medications</a:t>
                </a:r>
                <a:r>
                  <a:rPr sz="950" i="1" spc="30" dirty="0">
                    <a:solidFill>
                      <a:srgbClr val="231F20"/>
                    </a:solidFill>
                    <a:latin typeface="Arial"/>
                    <a:cs typeface="Arial"/>
                  </a:rPr>
                  <a:t> </a:t>
                </a:r>
                <a:r>
                  <a:rPr sz="950" i="1" dirty="0">
                    <a:solidFill>
                      <a:srgbClr val="231F20"/>
                    </a:solidFill>
                    <a:latin typeface="Arial"/>
                    <a:cs typeface="Arial"/>
                  </a:rPr>
                  <a:t>(adjust</a:t>
                </a:r>
                <a:r>
                  <a:rPr sz="950" i="1" spc="30" dirty="0">
                    <a:solidFill>
                      <a:srgbClr val="231F20"/>
                    </a:solidFill>
                    <a:latin typeface="Arial"/>
                    <a:cs typeface="Arial"/>
                  </a:rPr>
                  <a:t> </a:t>
                </a:r>
                <a:r>
                  <a:rPr sz="950" i="1" dirty="0">
                    <a:solidFill>
                      <a:srgbClr val="231F20"/>
                    </a:solidFill>
                    <a:latin typeface="Arial"/>
                    <a:cs typeface="Arial"/>
                  </a:rPr>
                  <a:t>down/up/between</a:t>
                </a:r>
                <a:r>
                  <a:rPr sz="950" i="1" spc="30" dirty="0">
                    <a:solidFill>
                      <a:srgbClr val="231F20"/>
                    </a:solidFill>
                    <a:latin typeface="Arial"/>
                    <a:cs typeface="Arial"/>
                  </a:rPr>
                  <a:t> </a:t>
                </a:r>
                <a:r>
                  <a:rPr sz="950" i="1" spc="-10" dirty="0">
                    <a:solidFill>
                      <a:srgbClr val="231F20"/>
                    </a:solidFill>
                    <a:latin typeface="Arial"/>
                    <a:cs typeface="Arial"/>
                  </a:rPr>
                  <a:t>tracks) </a:t>
                </a:r>
                <a:r>
                  <a:rPr sz="950" i="1" dirty="0">
                    <a:solidFill>
                      <a:srgbClr val="231F20"/>
                    </a:solidFill>
                    <a:latin typeface="Arial"/>
                    <a:cs typeface="Arial"/>
                  </a:rPr>
                  <a:t>Education</a:t>
                </a:r>
                <a:r>
                  <a:rPr sz="950" i="1" spc="20" dirty="0">
                    <a:solidFill>
                      <a:srgbClr val="231F20"/>
                    </a:solidFill>
                    <a:latin typeface="Arial"/>
                    <a:cs typeface="Arial"/>
                  </a:rPr>
                  <a:t> </a:t>
                </a:r>
                <a:r>
                  <a:rPr sz="950" i="1" dirty="0">
                    <a:solidFill>
                      <a:srgbClr val="231F20"/>
                    </a:solidFill>
                    <a:latin typeface="Arial"/>
                    <a:cs typeface="Arial"/>
                  </a:rPr>
                  <a:t>&amp;</a:t>
                </a:r>
                <a:r>
                  <a:rPr sz="950" i="1" spc="25" dirty="0">
                    <a:solidFill>
                      <a:srgbClr val="231F20"/>
                    </a:solidFill>
                    <a:latin typeface="Arial"/>
                    <a:cs typeface="Arial"/>
                  </a:rPr>
                  <a:t> </a:t>
                </a:r>
                <a:r>
                  <a:rPr sz="950" i="1" dirty="0">
                    <a:solidFill>
                      <a:srgbClr val="231F20"/>
                    </a:solidFill>
                    <a:latin typeface="Arial"/>
                    <a:cs typeface="Arial"/>
                  </a:rPr>
                  <a:t>skills</a:t>
                </a:r>
                <a:r>
                  <a:rPr sz="950" i="1" spc="20" dirty="0">
                    <a:solidFill>
                      <a:srgbClr val="231F20"/>
                    </a:solidFill>
                    <a:latin typeface="Arial"/>
                    <a:cs typeface="Arial"/>
                  </a:rPr>
                  <a:t> </a:t>
                </a:r>
                <a:r>
                  <a:rPr sz="950" i="1" spc="-10" dirty="0">
                    <a:solidFill>
                      <a:srgbClr val="231F20"/>
                    </a:solidFill>
                    <a:latin typeface="Arial"/>
                    <a:cs typeface="Arial"/>
                  </a:rPr>
                  <a:t>training</a:t>
                </a:r>
                <a:endParaRPr sz="950" dirty="0">
                  <a:latin typeface="Arial"/>
                  <a:cs typeface="Arial"/>
                </a:endParaRPr>
              </a:p>
            </p:txBody>
          </p:sp>
          <p:sp>
            <p:nvSpPr>
              <p:cNvPr id="30" name="object 18">
                <a:extLst>
                  <a:ext uri="{FF2B5EF4-FFF2-40B4-BE49-F238E27FC236}">
                    <a16:creationId xmlns="" xmlns:a16="http://schemas.microsoft.com/office/drawing/2014/main" id="{F07AEADB-A129-0F36-F328-917673AF6AB2}"/>
                  </a:ext>
                </a:extLst>
              </p:cNvPr>
              <p:cNvSpPr txBox="1">
                <a:spLocks/>
              </p:cNvSpPr>
              <p:nvPr/>
            </p:nvSpPr>
            <p:spPr>
              <a:xfrm>
                <a:off x="587358" y="398761"/>
                <a:ext cx="2263775" cy="530273"/>
              </a:xfrm>
              <a:prstGeom prst="rect">
                <a:avLst/>
              </a:prstGeom>
            </p:spPr>
            <p:txBody>
              <a:bodyPr vert="horz" wrap="square" lIns="0" tIns="4254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5080" algn="l">
                  <a:lnSpc>
                    <a:spcPts val="1870"/>
                  </a:lnSpc>
                  <a:spcBef>
                    <a:spcPts val="335"/>
                  </a:spcBef>
                </a:pPr>
                <a:r>
                  <a:rPr lang="en-AU" sz="1700" b="1" dirty="0">
                    <a:latin typeface="Arial" panose="020B0604020202020204" pitchFamily="34" charset="0"/>
                    <a:cs typeface="Arial" panose="020B0604020202020204" pitchFamily="34" charset="0"/>
                  </a:rPr>
                  <a:t>Adults</a:t>
                </a:r>
                <a:r>
                  <a:rPr lang="en-AU" sz="1700" b="1" spc="25" dirty="0">
                    <a:latin typeface="Arial" panose="020B0604020202020204" pitchFamily="34" charset="0"/>
                    <a:cs typeface="Arial" panose="020B0604020202020204" pitchFamily="34" charset="0"/>
                  </a:rPr>
                  <a:t> </a:t>
                </a:r>
                <a:r>
                  <a:rPr lang="en-AU" sz="1700" b="1" dirty="0">
                    <a:latin typeface="Arial" panose="020B0604020202020204" pitchFamily="34" charset="0"/>
                    <a:cs typeface="Arial" panose="020B0604020202020204" pitchFamily="34" charset="0"/>
                  </a:rPr>
                  <a:t>&amp;</a:t>
                </a:r>
                <a:r>
                  <a:rPr lang="en-AU" sz="1700" b="1" spc="25" dirty="0">
                    <a:latin typeface="Arial" panose="020B0604020202020204" pitchFamily="34" charset="0"/>
                    <a:cs typeface="Arial" panose="020B0604020202020204" pitchFamily="34" charset="0"/>
                  </a:rPr>
                  <a:t> </a:t>
                </a:r>
                <a:r>
                  <a:rPr lang="en-AU" sz="1700" b="1" spc="-10" dirty="0">
                    <a:latin typeface="Arial" panose="020B0604020202020204" pitchFamily="34" charset="0"/>
                    <a:cs typeface="Arial" panose="020B0604020202020204" pitchFamily="34" charset="0"/>
                  </a:rPr>
                  <a:t>adolescents </a:t>
                </a:r>
                <a:r>
                  <a:rPr lang="en-AU" sz="1700" b="1" dirty="0">
                    <a:latin typeface="Arial" panose="020B0604020202020204" pitchFamily="34" charset="0"/>
                    <a:cs typeface="Arial" panose="020B0604020202020204" pitchFamily="34" charset="0"/>
                  </a:rPr>
                  <a:t>12+</a:t>
                </a:r>
                <a:r>
                  <a:rPr lang="en-AU" sz="1700" b="1" spc="20" dirty="0">
                    <a:latin typeface="Arial" panose="020B0604020202020204" pitchFamily="34" charset="0"/>
                    <a:cs typeface="Arial" panose="020B0604020202020204" pitchFamily="34" charset="0"/>
                  </a:rPr>
                  <a:t> </a:t>
                </a:r>
                <a:r>
                  <a:rPr lang="en-AU" sz="1700" b="1" spc="-10" dirty="0">
                    <a:latin typeface="Arial" panose="020B0604020202020204" pitchFamily="34" charset="0"/>
                    <a:cs typeface="Arial" panose="020B0604020202020204" pitchFamily="34" charset="0"/>
                  </a:rPr>
                  <a:t>years</a:t>
                </a:r>
              </a:p>
            </p:txBody>
          </p:sp>
          <p:sp>
            <p:nvSpPr>
              <p:cNvPr id="31" name="object 19">
                <a:extLst>
                  <a:ext uri="{FF2B5EF4-FFF2-40B4-BE49-F238E27FC236}">
                    <a16:creationId xmlns="" xmlns:a16="http://schemas.microsoft.com/office/drawing/2014/main" id="{9E623765-A904-1D81-A707-1188921FD9EF}"/>
                  </a:ext>
                </a:extLst>
              </p:cNvPr>
              <p:cNvSpPr txBox="1"/>
              <p:nvPr/>
            </p:nvSpPr>
            <p:spPr>
              <a:xfrm>
                <a:off x="587358" y="985720"/>
                <a:ext cx="2524125" cy="574675"/>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1F20"/>
                    </a:solidFill>
                    <a:latin typeface="Arial"/>
                    <a:cs typeface="Arial"/>
                  </a:rPr>
                  <a:t>Personalized</a:t>
                </a:r>
                <a:r>
                  <a:rPr sz="1200" b="1" spc="-15" dirty="0">
                    <a:solidFill>
                      <a:srgbClr val="231F20"/>
                    </a:solidFill>
                    <a:latin typeface="Arial"/>
                    <a:cs typeface="Arial"/>
                  </a:rPr>
                  <a:t> </a:t>
                </a:r>
                <a:r>
                  <a:rPr sz="1200" b="1" dirty="0">
                    <a:solidFill>
                      <a:srgbClr val="231F20"/>
                    </a:solidFill>
                    <a:latin typeface="Arial"/>
                    <a:cs typeface="Arial"/>
                  </a:rPr>
                  <a:t>asthma</a:t>
                </a:r>
                <a:r>
                  <a:rPr sz="1200" b="1" spc="-15" dirty="0">
                    <a:solidFill>
                      <a:srgbClr val="231F20"/>
                    </a:solidFill>
                    <a:latin typeface="Arial"/>
                    <a:cs typeface="Arial"/>
                  </a:rPr>
                  <a:t> </a:t>
                </a:r>
                <a:r>
                  <a:rPr sz="1200" b="1" spc="-10" dirty="0">
                    <a:solidFill>
                      <a:srgbClr val="231F20"/>
                    </a:solidFill>
                    <a:latin typeface="Arial"/>
                    <a:cs typeface="Arial"/>
                  </a:rPr>
                  <a:t>management</a:t>
                </a:r>
                <a:endParaRPr sz="1200" dirty="0">
                  <a:latin typeface="Arial"/>
                  <a:cs typeface="Arial"/>
                </a:endParaRPr>
              </a:p>
              <a:p>
                <a:pPr marL="12700">
                  <a:lnSpc>
                    <a:spcPct val="100000"/>
                  </a:lnSpc>
                </a:pPr>
                <a:r>
                  <a:rPr sz="1200" dirty="0">
                    <a:solidFill>
                      <a:srgbClr val="414042"/>
                    </a:solidFill>
                    <a:latin typeface="Arial"/>
                    <a:cs typeface="Arial"/>
                  </a:rPr>
                  <a:t>Assess,</a:t>
                </a:r>
                <a:r>
                  <a:rPr sz="1200" spc="-70" dirty="0">
                    <a:solidFill>
                      <a:srgbClr val="414042"/>
                    </a:solidFill>
                    <a:latin typeface="Arial"/>
                    <a:cs typeface="Arial"/>
                  </a:rPr>
                  <a:t> </a:t>
                </a:r>
                <a:r>
                  <a:rPr sz="1200" dirty="0">
                    <a:solidFill>
                      <a:srgbClr val="414042"/>
                    </a:solidFill>
                    <a:latin typeface="Arial"/>
                    <a:cs typeface="Arial"/>
                  </a:rPr>
                  <a:t>Adjust, </a:t>
                </a:r>
                <a:r>
                  <a:rPr sz="1200" spc="-10" dirty="0">
                    <a:solidFill>
                      <a:srgbClr val="414042"/>
                    </a:solidFill>
                    <a:latin typeface="Arial"/>
                    <a:cs typeface="Arial"/>
                  </a:rPr>
                  <a:t>Review</a:t>
                </a:r>
                <a:endParaRPr sz="1200" dirty="0">
                  <a:latin typeface="Arial"/>
                  <a:cs typeface="Arial"/>
                </a:endParaRPr>
              </a:p>
              <a:p>
                <a:pPr marL="12700">
                  <a:lnSpc>
                    <a:spcPct val="100000"/>
                  </a:lnSpc>
                </a:pPr>
                <a:r>
                  <a:rPr sz="1200" dirty="0">
                    <a:solidFill>
                      <a:srgbClr val="414042"/>
                    </a:solidFill>
                    <a:latin typeface="Arial"/>
                    <a:cs typeface="Arial"/>
                  </a:rPr>
                  <a:t>for</a:t>
                </a:r>
                <a:r>
                  <a:rPr sz="1200" spc="-30" dirty="0">
                    <a:solidFill>
                      <a:srgbClr val="414042"/>
                    </a:solidFill>
                    <a:latin typeface="Arial"/>
                    <a:cs typeface="Arial"/>
                  </a:rPr>
                  <a:t> </a:t>
                </a:r>
                <a:r>
                  <a:rPr sz="1200" dirty="0">
                    <a:solidFill>
                      <a:srgbClr val="414042"/>
                    </a:solidFill>
                    <a:latin typeface="Arial"/>
                    <a:cs typeface="Arial"/>
                  </a:rPr>
                  <a:t>individual</a:t>
                </a:r>
                <a:r>
                  <a:rPr sz="1200" spc="-30" dirty="0">
                    <a:solidFill>
                      <a:srgbClr val="414042"/>
                    </a:solidFill>
                    <a:latin typeface="Arial"/>
                    <a:cs typeface="Arial"/>
                  </a:rPr>
                  <a:t> </a:t>
                </a:r>
                <a:r>
                  <a:rPr sz="1200" dirty="0">
                    <a:solidFill>
                      <a:srgbClr val="414042"/>
                    </a:solidFill>
                    <a:latin typeface="Arial"/>
                    <a:cs typeface="Arial"/>
                  </a:rPr>
                  <a:t>patient</a:t>
                </a:r>
                <a:r>
                  <a:rPr sz="1200" spc="-25" dirty="0">
                    <a:solidFill>
                      <a:srgbClr val="414042"/>
                    </a:solidFill>
                    <a:latin typeface="Arial"/>
                    <a:cs typeface="Arial"/>
                  </a:rPr>
                  <a:t> </a:t>
                </a:r>
                <a:r>
                  <a:rPr sz="1200" spc="-10" dirty="0">
                    <a:solidFill>
                      <a:srgbClr val="414042"/>
                    </a:solidFill>
                    <a:latin typeface="Arial"/>
                    <a:cs typeface="Arial"/>
                  </a:rPr>
                  <a:t>needs</a:t>
                </a:r>
                <a:endParaRPr sz="1200" dirty="0">
                  <a:latin typeface="Arial"/>
                  <a:cs typeface="Arial"/>
                </a:endParaRPr>
              </a:p>
            </p:txBody>
          </p:sp>
          <p:sp>
            <p:nvSpPr>
              <p:cNvPr id="32" name="object 20">
                <a:extLst>
                  <a:ext uri="{FF2B5EF4-FFF2-40B4-BE49-F238E27FC236}">
                    <a16:creationId xmlns="" xmlns:a16="http://schemas.microsoft.com/office/drawing/2014/main" id="{83FD565F-C7EF-CBAD-2083-7ED168769F85}"/>
                  </a:ext>
                </a:extLst>
              </p:cNvPr>
              <p:cNvSpPr txBox="1"/>
              <p:nvPr/>
            </p:nvSpPr>
            <p:spPr>
              <a:xfrm>
                <a:off x="4520554" y="1461939"/>
                <a:ext cx="1049020" cy="741045"/>
              </a:xfrm>
              <a:prstGeom prst="rect">
                <a:avLst/>
              </a:prstGeom>
            </p:spPr>
            <p:txBody>
              <a:bodyPr vert="horz" wrap="square" lIns="0" tIns="20955" rIns="0" bIns="0" rtlCol="0">
                <a:spAutoFit/>
              </a:bodyPr>
              <a:lstStyle/>
              <a:p>
                <a:pPr marL="12700" marR="255270">
                  <a:lnSpc>
                    <a:spcPts val="1120"/>
                  </a:lnSpc>
                  <a:spcBef>
                    <a:spcPts val="165"/>
                  </a:spcBef>
                </a:pPr>
                <a:r>
                  <a:rPr sz="950" i="1" spc="-10" dirty="0">
                    <a:solidFill>
                      <a:srgbClr val="231F20"/>
                    </a:solidFill>
                    <a:latin typeface="Arial"/>
                    <a:cs typeface="Arial"/>
                  </a:rPr>
                  <a:t>Symptoms Exacerbations </a:t>
                </a:r>
                <a:r>
                  <a:rPr sz="950" i="1" dirty="0">
                    <a:solidFill>
                      <a:srgbClr val="231F20"/>
                    </a:solidFill>
                    <a:latin typeface="Arial"/>
                    <a:cs typeface="Arial"/>
                  </a:rPr>
                  <a:t>Side-</a:t>
                </a:r>
                <a:r>
                  <a:rPr sz="950" i="1" spc="-10" dirty="0">
                    <a:solidFill>
                      <a:srgbClr val="231F20"/>
                    </a:solidFill>
                    <a:latin typeface="Arial"/>
                    <a:cs typeface="Arial"/>
                  </a:rPr>
                  <a:t>effects </a:t>
                </a:r>
                <a:r>
                  <a:rPr sz="950" i="1" dirty="0">
                    <a:solidFill>
                      <a:srgbClr val="231F20"/>
                    </a:solidFill>
                    <a:latin typeface="Arial"/>
                    <a:cs typeface="Arial"/>
                  </a:rPr>
                  <a:t>Lung</a:t>
                </a:r>
                <a:r>
                  <a:rPr sz="950" i="1" spc="5" dirty="0">
                    <a:solidFill>
                      <a:srgbClr val="231F20"/>
                    </a:solidFill>
                    <a:latin typeface="Arial"/>
                    <a:cs typeface="Arial"/>
                  </a:rPr>
                  <a:t> </a:t>
                </a:r>
                <a:r>
                  <a:rPr sz="950" i="1" spc="-10" dirty="0">
                    <a:solidFill>
                      <a:srgbClr val="231F20"/>
                    </a:solidFill>
                    <a:latin typeface="Arial"/>
                    <a:cs typeface="Arial"/>
                  </a:rPr>
                  <a:t>function</a:t>
                </a:r>
                <a:endParaRPr sz="950">
                  <a:latin typeface="Arial"/>
                  <a:cs typeface="Arial"/>
                </a:endParaRPr>
              </a:p>
              <a:p>
                <a:pPr marL="12700">
                  <a:lnSpc>
                    <a:spcPts val="1085"/>
                  </a:lnSpc>
                </a:pPr>
                <a:r>
                  <a:rPr sz="950" i="1" dirty="0">
                    <a:solidFill>
                      <a:srgbClr val="231F20"/>
                    </a:solidFill>
                    <a:latin typeface="Arial"/>
                    <a:cs typeface="Arial"/>
                  </a:rPr>
                  <a:t>Patient</a:t>
                </a:r>
                <a:r>
                  <a:rPr sz="950" i="1" spc="25" dirty="0">
                    <a:solidFill>
                      <a:srgbClr val="231F20"/>
                    </a:solidFill>
                    <a:latin typeface="Arial"/>
                    <a:cs typeface="Arial"/>
                  </a:rPr>
                  <a:t> </a:t>
                </a:r>
                <a:r>
                  <a:rPr sz="950" i="1" spc="-10" dirty="0">
                    <a:solidFill>
                      <a:srgbClr val="231F20"/>
                    </a:solidFill>
                    <a:latin typeface="Arial"/>
                    <a:cs typeface="Arial"/>
                  </a:rPr>
                  <a:t>satisfaction</a:t>
                </a:r>
                <a:endParaRPr sz="950">
                  <a:latin typeface="Arial"/>
                  <a:cs typeface="Arial"/>
                </a:endParaRPr>
              </a:p>
            </p:txBody>
          </p:sp>
          <p:sp>
            <p:nvSpPr>
              <p:cNvPr id="33" name="object 21">
                <a:extLst>
                  <a:ext uri="{FF2B5EF4-FFF2-40B4-BE49-F238E27FC236}">
                    <a16:creationId xmlns="" xmlns:a16="http://schemas.microsoft.com/office/drawing/2014/main" id="{84B64A25-659F-47C0-542D-36FFD1A1E63A}"/>
                  </a:ext>
                </a:extLst>
              </p:cNvPr>
              <p:cNvSpPr txBox="1"/>
              <p:nvPr/>
            </p:nvSpPr>
            <p:spPr>
              <a:xfrm>
                <a:off x="6879488" y="431112"/>
                <a:ext cx="2084705" cy="862965"/>
              </a:xfrm>
              <a:prstGeom prst="rect">
                <a:avLst/>
              </a:prstGeom>
            </p:spPr>
            <p:txBody>
              <a:bodyPr vert="horz" wrap="square" lIns="0" tIns="20955" rIns="0" bIns="0" rtlCol="0">
                <a:spAutoFit/>
              </a:bodyPr>
              <a:lstStyle/>
              <a:p>
                <a:pPr marL="12700" marR="5080">
                  <a:lnSpc>
                    <a:spcPts val="1120"/>
                  </a:lnSpc>
                  <a:spcBef>
                    <a:spcPts val="165"/>
                  </a:spcBef>
                </a:pPr>
                <a:r>
                  <a:rPr sz="950" i="1" dirty="0">
                    <a:solidFill>
                      <a:srgbClr val="231F20"/>
                    </a:solidFill>
                    <a:latin typeface="Arial"/>
                    <a:cs typeface="Arial"/>
                  </a:rPr>
                  <a:t>Confirmation of diagnosis if </a:t>
                </a:r>
                <a:r>
                  <a:rPr sz="950" i="1" spc="-10" dirty="0">
                    <a:solidFill>
                      <a:srgbClr val="231F20"/>
                    </a:solidFill>
                    <a:latin typeface="Arial"/>
                    <a:cs typeface="Arial"/>
                  </a:rPr>
                  <a:t>necessary </a:t>
                </a:r>
                <a:r>
                  <a:rPr sz="950" i="1" dirty="0">
                    <a:solidFill>
                      <a:srgbClr val="231F20"/>
                    </a:solidFill>
                    <a:latin typeface="Arial"/>
                    <a:cs typeface="Arial"/>
                  </a:rPr>
                  <a:t>Symptom</a:t>
                </a:r>
                <a:r>
                  <a:rPr sz="950" i="1" spc="15" dirty="0">
                    <a:solidFill>
                      <a:srgbClr val="231F20"/>
                    </a:solidFill>
                    <a:latin typeface="Arial"/>
                    <a:cs typeface="Arial"/>
                  </a:rPr>
                  <a:t> </a:t>
                </a:r>
                <a:r>
                  <a:rPr sz="950" i="1" dirty="0">
                    <a:solidFill>
                      <a:srgbClr val="231F20"/>
                    </a:solidFill>
                    <a:latin typeface="Arial"/>
                    <a:cs typeface="Arial"/>
                  </a:rPr>
                  <a:t>control</a:t>
                </a:r>
                <a:r>
                  <a:rPr sz="950" i="1" spc="25" dirty="0">
                    <a:solidFill>
                      <a:srgbClr val="231F20"/>
                    </a:solidFill>
                    <a:latin typeface="Arial"/>
                    <a:cs typeface="Arial"/>
                  </a:rPr>
                  <a:t> </a:t>
                </a:r>
                <a:r>
                  <a:rPr sz="950" i="1" dirty="0">
                    <a:solidFill>
                      <a:srgbClr val="231F20"/>
                    </a:solidFill>
                    <a:latin typeface="Arial"/>
                    <a:cs typeface="Arial"/>
                  </a:rPr>
                  <a:t>&amp;</a:t>
                </a:r>
                <a:r>
                  <a:rPr sz="950" i="1" spc="25" dirty="0">
                    <a:solidFill>
                      <a:srgbClr val="231F20"/>
                    </a:solidFill>
                    <a:latin typeface="Arial"/>
                    <a:cs typeface="Arial"/>
                  </a:rPr>
                  <a:t> </a:t>
                </a:r>
                <a:r>
                  <a:rPr sz="950" i="1" spc="-10" dirty="0">
                    <a:solidFill>
                      <a:srgbClr val="231F20"/>
                    </a:solidFill>
                    <a:latin typeface="Arial"/>
                    <a:cs typeface="Arial"/>
                  </a:rPr>
                  <a:t>modifiable</a:t>
                </a:r>
                <a:endParaRPr sz="950">
                  <a:latin typeface="Arial"/>
                  <a:cs typeface="Arial"/>
                </a:endParaRPr>
              </a:p>
              <a:p>
                <a:pPr marL="12700">
                  <a:lnSpc>
                    <a:spcPts val="915"/>
                  </a:lnSpc>
                </a:pPr>
                <a:r>
                  <a:rPr sz="950" i="1" dirty="0">
                    <a:solidFill>
                      <a:srgbClr val="231F20"/>
                    </a:solidFill>
                    <a:latin typeface="Arial"/>
                    <a:cs typeface="Arial"/>
                  </a:rPr>
                  <a:t>risk</a:t>
                </a:r>
                <a:r>
                  <a:rPr sz="950" i="1" spc="20" dirty="0">
                    <a:solidFill>
                      <a:srgbClr val="231F20"/>
                    </a:solidFill>
                    <a:latin typeface="Arial"/>
                    <a:cs typeface="Arial"/>
                  </a:rPr>
                  <a:t> </a:t>
                </a:r>
                <a:r>
                  <a:rPr sz="950" i="1" dirty="0">
                    <a:solidFill>
                      <a:srgbClr val="231F20"/>
                    </a:solidFill>
                    <a:latin typeface="Arial"/>
                    <a:cs typeface="Arial"/>
                  </a:rPr>
                  <a:t>factors</a:t>
                </a:r>
                <a:r>
                  <a:rPr sz="950" i="1" spc="25" dirty="0">
                    <a:solidFill>
                      <a:srgbClr val="231F20"/>
                    </a:solidFill>
                    <a:latin typeface="Arial"/>
                    <a:cs typeface="Arial"/>
                  </a:rPr>
                  <a:t> </a:t>
                </a:r>
                <a:r>
                  <a:rPr sz="950" i="1" dirty="0">
                    <a:solidFill>
                      <a:srgbClr val="231F20"/>
                    </a:solidFill>
                    <a:latin typeface="Arial"/>
                    <a:cs typeface="Arial"/>
                  </a:rPr>
                  <a:t>(see</a:t>
                </a:r>
                <a:r>
                  <a:rPr sz="950" i="1" spc="25" dirty="0">
                    <a:solidFill>
                      <a:srgbClr val="231F20"/>
                    </a:solidFill>
                    <a:latin typeface="Arial"/>
                    <a:cs typeface="Arial"/>
                  </a:rPr>
                  <a:t> </a:t>
                </a:r>
                <a:r>
                  <a:rPr sz="950" i="1" dirty="0">
                    <a:solidFill>
                      <a:srgbClr val="231F20"/>
                    </a:solidFill>
                    <a:latin typeface="Arial"/>
                    <a:cs typeface="Arial"/>
                  </a:rPr>
                  <a:t>Box</a:t>
                </a:r>
                <a:r>
                  <a:rPr sz="950" i="1" spc="25" dirty="0">
                    <a:solidFill>
                      <a:srgbClr val="231F20"/>
                    </a:solidFill>
                    <a:latin typeface="Arial"/>
                    <a:cs typeface="Arial"/>
                  </a:rPr>
                  <a:t> </a:t>
                </a:r>
                <a:r>
                  <a:rPr sz="950" i="1" spc="-10" dirty="0">
                    <a:solidFill>
                      <a:srgbClr val="231F20"/>
                    </a:solidFill>
                    <a:latin typeface="Arial"/>
                    <a:cs typeface="Arial"/>
                  </a:rPr>
                  <a:t>2-</a:t>
                </a:r>
                <a:r>
                  <a:rPr sz="950" i="1" spc="-25" dirty="0">
                    <a:solidFill>
                      <a:srgbClr val="231F20"/>
                    </a:solidFill>
                    <a:latin typeface="Arial"/>
                    <a:cs typeface="Arial"/>
                  </a:rPr>
                  <a:t>2B)</a:t>
                </a:r>
                <a:endParaRPr sz="950">
                  <a:latin typeface="Arial"/>
                  <a:cs typeface="Arial"/>
                </a:endParaRPr>
              </a:p>
              <a:p>
                <a:pPr marL="12700">
                  <a:lnSpc>
                    <a:spcPts val="1120"/>
                  </a:lnSpc>
                </a:pPr>
                <a:r>
                  <a:rPr sz="950" i="1" spc="-10" dirty="0">
                    <a:solidFill>
                      <a:srgbClr val="231F20"/>
                    </a:solidFill>
                    <a:latin typeface="Arial"/>
                    <a:cs typeface="Arial"/>
                  </a:rPr>
                  <a:t>Comorbidities</a:t>
                </a:r>
                <a:endParaRPr sz="950">
                  <a:latin typeface="Arial"/>
                  <a:cs typeface="Arial"/>
                </a:endParaRPr>
              </a:p>
              <a:p>
                <a:pPr marL="12700" marR="402590">
                  <a:lnSpc>
                    <a:spcPts val="1120"/>
                  </a:lnSpc>
                  <a:spcBef>
                    <a:spcPts val="40"/>
                  </a:spcBef>
                </a:pPr>
                <a:r>
                  <a:rPr sz="950" i="1" dirty="0">
                    <a:solidFill>
                      <a:srgbClr val="231F20"/>
                    </a:solidFill>
                    <a:latin typeface="Arial"/>
                    <a:cs typeface="Arial"/>
                  </a:rPr>
                  <a:t>Inhaler</a:t>
                </a:r>
                <a:r>
                  <a:rPr sz="950" i="1" spc="25" dirty="0">
                    <a:solidFill>
                      <a:srgbClr val="231F20"/>
                    </a:solidFill>
                    <a:latin typeface="Arial"/>
                    <a:cs typeface="Arial"/>
                  </a:rPr>
                  <a:t> </a:t>
                </a:r>
                <a:r>
                  <a:rPr sz="950" i="1" dirty="0">
                    <a:solidFill>
                      <a:srgbClr val="231F20"/>
                    </a:solidFill>
                    <a:latin typeface="Arial"/>
                    <a:cs typeface="Arial"/>
                  </a:rPr>
                  <a:t>technique</a:t>
                </a:r>
                <a:r>
                  <a:rPr sz="950" i="1" spc="25" dirty="0">
                    <a:solidFill>
                      <a:srgbClr val="231F20"/>
                    </a:solidFill>
                    <a:latin typeface="Arial"/>
                    <a:cs typeface="Arial"/>
                  </a:rPr>
                  <a:t> </a:t>
                </a:r>
                <a:r>
                  <a:rPr sz="950" i="1" dirty="0">
                    <a:solidFill>
                      <a:srgbClr val="231F20"/>
                    </a:solidFill>
                    <a:latin typeface="Arial"/>
                    <a:cs typeface="Arial"/>
                  </a:rPr>
                  <a:t>&amp;</a:t>
                </a:r>
                <a:r>
                  <a:rPr sz="950" i="1" spc="25" dirty="0">
                    <a:solidFill>
                      <a:srgbClr val="231F20"/>
                    </a:solidFill>
                    <a:latin typeface="Arial"/>
                    <a:cs typeface="Arial"/>
                  </a:rPr>
                  <a:t> </a:t>
                </a:r>
                <a:r>
                  <a:rPr sz="950" i="1" spc="-10" dirty="0">
                    <a:solidFill>
                      <a:srgbClr val="231F20"/>
                    </a:solidFill>
                    <a:latin typeface="Arial"/>
                    <a:cs typeface="Arial"/>
                  </a:rPr>
                  <a:t>adherence </a:t>
                </a:r>
                <a:r>
                  <a:rPr sz="950" i="1" dirty="0">
                    <a:solidFill>
                      <a:srgbClr val="231F20"/>
                    </a:solidFill>
                    <a:latin typeface="Arial"/>
                    <a:cs typeface="Arial"/>
                  </a:rPr>
                  <a:t>Patient</a:t>
                </a:r>
                <a:r>
                  <a:rPr sz="950" i="1" spc="10" dirty="0">
                    <a:solidFill>
                      <a:srgbClr val="231F20"/>
                    </a:solidFill>
                    <a:latin typeface="Arial"/>
                    <a:cs typeface="Arial"/>
                  </a:rPr>
                  <a:t> </a:t>
                </a:r>
                <a:r>
                  <a:rPr sz="950" i="1" dirty="0">
                    <a:solidFill>
                      <a:srgbClr val="231F20"/>
                    </a:solidFill>
                    <a:latin typeface="Arial"/>
                    <a:cs typeface="Arial"/>
                  </a:rPr>
                  <a:t>preferences</a:t>
                </a:r>
                <a:r>
                  <a:rPr sz="950" i="1" spc="10" dirty="0">
                    <a:solidFill>
                      <a:srgbClr val="231F20"/>
                    </a:solidFill>
                    <a:latin typeface="Arial"/>
                    <a:cs typeface="Arial"/>
                  </a:rPr>
                  <a:t> </a:t>
                </a:r>
                <a:r>
                  <a:rPr sz="950" i="1" dirty="0">
                    <a:solidFill>
                      <a:srgbClr val="231F20"/>
                    </a:solidFill>
                    <a:latin typeface="Arial"/>
                    <a:cs typeface="Arial"/>
                  </a:rPr>
                  <a:t>and</a:t>
                </a:r>
                <a:r>
                  <a:rPr sz="950" i="1" spc="15" dirty="0">
                    <a:solidFill>
                      <a:srgbClr val="231F20"/>
                    </a:solidFill>
                    <a:latin typeface="Arial"/>
                    <a:cs typeface="Arial"/>
                  </a:rPr>
                  <a:t> </a:t>
                </a:r>
                <a:r>
                  <a:rPr sz="950" i="1" spc="-10" dirty="0">
                    <a:solidFill>
                      <a:srgbClr val="231F20"/>
                    </a:solidFill>
                    <a:latin typeface="Arial"/>
                    <a:cs typeface="Arial"/>
                  </a:rPr>
                  <a:t>goals</a:t>
                </a:r>
                <a:endParaRPr sz="950">
                  <a:latin typeface="Arial"/>
                  <a:cs typeface="Arial"/>
                </a:endParaRPr>
              </a:p>
            </p:txBody>
          </p:sp>
          <p:sp>
            <p:nvSpPr>
              <p:cNvPr id="34" name="object 22">
                <a:extLst>
                  <a:ext uri="{FF2B5EF4-FFF2-40B4-BE49-F238E27FC236}">
                    <a16:creationId xmlns="" xmlns:a16="http://schemas.microsoft.com/office/drawing/2014/main" id="{6FEC18D5-FD14-8655-26CE-4713A79DCBA9}"/>
                  </a:ext>
                </a:extLst>
              </p:cNvPr>
              <p:cNvSpPr txBox="1"/>
              <p:nvPr/>
            </p:nvSpPr>
            <p:spPr>
              <a:xfrm>
                <a:off x="918457" y="3172439"/>
                <a:ext cx="1903095" cy="1001394"/>
              </a:xfrm>
              <a:prstGeom prst="rect">
                <a:avLst/>
              </a:prstGeom>
            </p:spPr>
            <p:txBody>
              <a:bodyPr vert="horz" wrap="square" lIns="0" tIns="14604" rIns="0" bIns="0" rtlCol="0">
                <a:spAutoFit/>
              </a:bodyPr>
              <a:lstStyle/>
              <a:p>
                <a:pPr marL="12700">
                  <a:lnSpc>
                    <a:spcPct val="100000"/>
                  </a:lnSpc>
                  <a:spcBef>
                    <a:spcPts val="114"/>
                  </a:spcBef>
                </a:pPr>
                <a:r>
                  <a:rPr sz="1050" dirty="0">
                    <a:solidFill>
                      <a:srgbClr val="EB9237"/>
                    </a:solidFill>
                    <a:latin typeface="Arial Black"/>
                    <a:cs typeface="Arial Black"/>
                  </a:rPr>
                  <a:t>CONTROLLER</a:t>
                </a:r>
                <a:r>
                  <a:rPr sz="1050" spc="55" dirty="0">
                    <a:solidFill>
                      <a:srgbClr val="EB9237"/>
                    </a:solidFill>
                    <a:latin typeface="Arial Black"/>
                    <a:cs typeface="Arial Black"/>
                  </a:rPr>
                  <a:t> </a:t>
                </a:r>
                <a:r>
                  <a:rPr sz="1050" spc="-25" dirty="0">
                    <a:solidFill>
                      <a:srgbClr val="414042"/>
                    </a:solidFill>
                    <a:latin typeface="Arial"/>
                    <a:cs typeface="Arial"/>
                  </a:rPr>
                  <a:t>and</a:t>
                </a:r>
                <a:endParaRPr sz="1050">
                  <a:latin typeface="Arial"/>
                  <a:cs typeface="Arial"/>
                </a:endParaRPr>
              </a:p>
              <a:p>
                <a:pPr marL="12700">
                  <a:lnSpc>
                    <a:spcPct val="100000"/>
                  </a:lnSpc>
                  <a:spcBef>
                    <a:spcPts val="20"/>
                  </a:spcBef>
                </a:pPr>
                <a:r>
                  <a:rPr sz="1050" dirty="0">
                    <a:solidFill>
                      <a:srgbClr val="EB9237"/>
                    </a:solidFill>
                    <a:latin typeface="Arial Black"/>
                    <a:cs typeface="Arial Black"/>
                  </a:rPr>
                  <a:t>PREFERRED</a:t>
                </a:r>
                <a:r>
                  <a:rPr sz="1050" spc="30" dirty="0">
                    <a:solidFill>
                      <a:srgbClr val="EB9237"/>
                    </a:solidFill>
                    <a:latin typeface="Arial Black"/>
                    <a:cs typeface="Arial Black"/>
                  </a:rPr>
                  <a:t> </a:t>
                </a:r>
                <a:r>
                  <a:rPr sz="1050" spc="-10" dirty="0">
                    <a:solidFill>
                      <a:srgbClr val="EB9237"/>
                    </a:solidFill>
                    <a:latin typeface="Arial Black"/>
                    <a:cs typeface="Arial Black"/>
                  </a:rPr>
                  <a:t>RELIEVER</a:t>
                </a:r>
                <a:endParaRPr sz="1050">
                  <a:latin typeface="Arial Black"/>
                  <a:cs typeface="Arial Black"/>
                </a:endParaRPr>
              </a:p>
              <a:p>
                <a:pPr marL="12700" marR="5080">
                  <a:lnSpc>
                    <a:spcPct val="101600"/>
                  </a:lnSpc>
                </a:pPr>
                <a:r>
                  <a:rPr sz="1050" dirty="0">
                    <a:solidFill>
                      <a:srgbClr val="414042"/>
                    </a:solidFill>
                    <a:latin typeface="Arial"/>
                    <a:cs typeface="Arial"/>
                  </a:rPr>
                  <a:t>(Track</a:t>
                </a:r>
                <a:r>
                  <a:rPr sz="1050" spc="5" dirty="0">
                    <a:solidFill>
                      <a:srgbClr val="414042"/>
                    </a:solidFill>
                    <a:latin typeface="Arial"/>
                    <a:cs typeface="Arial"/>
                  </a:rPr>
                  <a:t> </a:t>
                </a:r>
                <a:r>
                  <a:rPr sz="1050" dirty="0">
                    <a:solidFill>
                      <a:srgbClr val="414042"/>
                    </a:solidFill>
                    <a:latin typeface="Arial"/>
                    <a:cs typeface="Arial"/>
                  </a:rPr>
                  <a:t>1).</a:t>
                </a:r>
                <a:r>
                  <a:rPr sz="1050" spc="5" dirty="0">
                    <a:solidFill>
                      <a:srgbClr val="414042"/>
                    </a:solidFill>
                    <a:latin typeface="Arial"/>
                    <a:cs typeface="Arial"/>
                  </a:rPr>
                  <a:t> </a:t>
                </a:r>
                <a:r>
                  <a:rPr sz="1050" dirty="0">
                    <a:solidFill>
                      <a:srgbClr val="414042"/>
                    </a:solidFill>
                    <a:latin typeface="Arial"/>
                    <a:cs typeface="Arial"/>
                  </a:rPr>
                  <a:t>Using</a:t>
                </a:r>
                <a:r>
                  <a:rPr sz="1050" spc="5" dirty="0">
                    <a:solidFill>
                      <a:srgbClr val="414042"/>
                    </a:solidFill>
                    <a:latin typeface="Arial"/>
                    <a:cs typeface="Arial"/>
                  </a:rPr>
                  <a:t> </a:t>
                </a:r>
                <a:r>
                  <a:rPr sz="1050" dirty="0">
                    <a:solidFill>
                      <a:srgbClr val="414042"/>
                    </a:solidFill>
                    <a:latin typeface="Arial"/>
                    <a:cs typeface="Arial"/>
                  </a:rPr>
                  <a:t>ICS-</a:t>
                </a:r>
                <a:r>
                  <a:rPr sz="1050" spc="-10" dirty="0">
                    <a:solidFill>
                      <a:srgbClr val="414042"/>
                    </a:solidFill>
                    <a:latin typeface="Arial"/>
                    <a:cs typeface="Arial"/>
                  </a:rPr>
                  <a:t>formoterol </a:t>
                </a:r>
                <a:r>
                  <a:rPr sz="1050" dirty="0">
                    <a:solidFill>
                      <a:srgbClr val="414042"/>
                    </a:solidFill>
                    <a:latin typeface="Arial"/>
                    <a:cs typeface="Arial"/>
                  </a:rPr>
                  <a:t>as</a:t>
                </a:r>
                <a:r>
                  <a:rPr sz="1050" spc="20" dirty="0">
                    <a:solidFill>
                      <a:srgbClr val="414042"/>
                    </a:solidFill>
                    <a:latin typeface="Arial"/>
                    <a:cs typeface="Arial"/>
                  </a:rPr>
                  <a:t> </a:t>
                </a:r>
                <a:r>
                  <a:rPr sz="1050" dirty="0">
                    <a:solidFill>
                      <a:srgbClr val="414042"/>
                    </a:solidFill>
                    <a:latin typeface="Arial"/>
                    <a:cs typeface="Arial"/>
                  </a:rPr>
                  <a:t>reliever</a:t>
                </a:r>
                <a:r>
                  <a:rPr sz="1050" spc="20" dirty="0">
                    <a:solidFill>
                      <a:srgbClr val="414042"/>
                    </a:solidFill>
                    <a:latin typeface="Arial"/>
                    <a:cs typeface="Arial"/>
                  </a:rPr>
                  <a:t> </a:t>
                </a:r>
                <a:r>
                  <a:rPr sz="1050" dirty="0">
                    <a:solidFill>
                      <a:srgbClr val="414042"/>
                    </a:solidFill>
                    <a:latin typeface="Arial"/>
                    <a:cs typeface="Arial"/>
                  </a:rPr>
                  <a:t>reduces</a:t>
                </a:r>
                <a:r>
                  <a:rPr sz="1050" spc="25" dirty="0">
                    <a:solidFill>
                      <a:srgbClr val="414042"/>
                    </a:solidFill>
                    <a:latin typeface="Arial"/>
                    <a:cs typeface="Arial"/>
                  </a:rPr>
                  <a:t> </a:t>
                </a:r>
                <a:r>
                  <a:rPr sz="1050" dirty="0">
                    <a:solidFill>
                      <a:srgbClr val="414042"/>
                    </a:solidFill>
                    <a:latin typeface="Arial"/>
                    <a:cs typeface="Arial"/>
                  </a:rPr>
                  <a:t>the</a:t>
                </a:r>
                <a:r>
                  <a:rPr sz="1050" spc="25" dirty="0">
                    <a:solidFill>
                      <a:srgbClr val="414042"/>
                    </a:solidFill>
                    <a:latin typeface="Arial"/>
                    <a:cs typeface="Arial"/>
                  </a:rPr>
                  <a:t> </a:t>
                </a:r>
                <a:r>
                  <a:rPr sz="1050" dirty="0">
                    <a:solidFill>
                      <a:srgbClr val="414042"/>
                    </a:solidFill>
                    <a:latin typeface="Arial"/>
                    <a:cs typeface="Arial"/>
                  </a:rPr>
                  <a:t>risk</a:t>
                </a:r>
                <a:r>
                  <a:rPr sz="1050" spc="20" dirty="0">
                    <a:solidFill>
                      <a:srgbClr val="414042"/>
                    </a:solidFill>
                    <a:latin typeface="Arial"/>
                    <a:cs typeface="Arial"/>
                  </a:rPr>
                  <a:t> </a:t>
                </a:r>
                <a:r>
                  <a:rPr sz="1050" spc="-25" dirty="0">
                    <a:solidFill>
                      <a:srgbClr val="414042"/>
                    </a:solidFill>
                    <a:latin typeface="Arial"/>
                    <a:cs typeface="Arial"/>
                  </a:rPr>
                  <a:t>of </a:t>
                </a:r>
                <a:r>
                  <a:rPr sz="1050" dirty="0">
                    <a:solidFill>
                      <a:srgbClr val="414042"/>
                    </a:solidFill>
                    <a:latin typeface="Arial"/>
                    <a:cs typeface="Arial"/>
                  </a:rPr>
                  <a:t>exacerbations</a:t>
                </a:r>
                <a:r>
                  <a:rPr sz="1050" spc="25" dirty="0">
                    <a:solidFill>
                      <a:srgbClr val="414042"/>
                    </a:solidFill>
                    <a:latin typeface="Arial"/>
                    <a:cs typeface="Arial"/>
                  </a:rPr>
                  <a:t> </a:t>
                </a:r>
                <a:r>
                  <a:rPr sz="1050" dirty="0">
                    <a:solidFill>
                      <a:srgbClr val="414042"/>
                    </a:solidFill>
                    <a:latin typeface="Arial"/>
                    <a:cs typeface="Arial"/>
                  </a:rPr>
                  <a:t>compared</a:t>
                </a:r>
                <a:r>
                  <a:rPr sz="1050" spc="25" dirty="0">
                    <a:solidFill>
                      <a:srgbClr val="414042"/>
                    </a:solidFill>
                    <a:latin typeface="Arial"/>
                    <a:cs typeface="Arial"/>
                  </a:rPr>
                  <a:t> </a:t>
                </a:r>
                <a:r>
                  <a:rPr sz="1050" spc="-20" dirty="0">
                    <a:solidFill>
                      <a:srgbClr val="414042"/>
                    </a:solidFill>
                    <a:latin typeface="Arial"/>
                    <a:cs typeface="Arial"/>
                  </a:rPr>
                  <a:t>with </a:t>
                </a:r>
                <a:r>
                  <a:rPr sz="1050" dirty="0">
                    <a:solidFill>
                      <a:srgbClr val="414042"/>
                    </a:solidFill>
                    <a:latin typeface="Arial"/>
                    <a:cs typeface="Arial"/>
                  </a:rPr>
                  <a:t>using</a:t>
                </a:r>
                <a:r>
                  <a:rPr sz="1050" spc="10" dirty="0">
                    <a:solidFill>
                      <a:srgbClr val="414042"/>
                    </a:solidFill>
                    <a:latin typeface="Arial"/>
                    <a:cs typeface="Arial"/>
                  </a:rPr>
                  <a:t> </a:t>
                </a:r>
                <a:r>
                  <a:rPr sz="1050" dirty="0">
                    <a:solidFill>
                      <a:srgbClr val="414042"/>
                    </a:solidFill>
                    <a:latin typeface="Arial"/>
                    <a:cs typeface="Arial"/>
                  </a:rPr>
                  <a:t>a</a:t>
                </a:r>
                <a:r>
                  <a:rPr sz="1050" spc="15" dirty="0">
                    <a:solidFill>
                      <a:srgbClr val="414042"/>
                    </a:solidFill>
                    <a:latin typeface="Arial"/>
                    <a:cs typeface="Arial"/>
                  </a:rPr>
                  <a:t> </a:t>
                </a:r>
                <a:r>
                  <a:rPr sz="1050" dirty="0">
                    <a:solidFill>
                      <a:srgbClr val="414042"/>
                    </a:solidFill>
                    <a:latin typeface="Arial"/>
                    <a:cs typeface="Arial"/>
                  </a:rPr>
                  <a:t>SABA</a:t>
                </a:r>
                <a:r>
                  <a:rPr sz="1050" spc="-45" dirty="0">
                    <a:solidFill>
                      <a:srgbClr val="414042"/>
                    </a:solidFill>
                    <a:latin typeface="Arial"/>
                    <a:cs typeface="Arial"/>
                  </a:rPr>
                  <a:t> </a:t>
                </a:r>
                <a:r>
                  <a:rPr sz="1050" spc="-10" dirty="0">
                    <a:solidFill>
                      <a:srgbClr val="414042"/>
                    </a:solidFill>
                    <a:latin typeface="Arial"/>
                    <a:cs typeface="Arial"/>
                  </a:rPr>
                  <a:t>reliever</a:t>
                </a:r>
                <a:endParaRPr sz="1050">
                  <a:latin typeface="Arial"/>
                  <a:cs typeface="Arial"/>
                </a:endParaRPr>
              </a:p>
            </p:txBody>
          </p:sp>
          <p:sp>
            <p:nvSpPr>
              <p:cNvPr id="35" name="object 23">
                <a:extLst>
                  <a:ext uri="{FF2B5EF4-FFF2-40B4-BE49-F238E27FC236}">
                    <a16:creationId xmlns="" xmlns:a16="http://schemas.microsoft.com/office/drawing/2014/main" id="{4DD0CADA-4653-AFF8-0A3D-E6AA7BA4A4F1}"/>
                  </a:ext>
                </a:extLst>
              </p:cNvPr>
              <p:cNvSpPr txBox="1"/>
              <p:nvPr/>
            </p:nvSpPr>
            <p:spPr>
              <a:xfrm>
                <a:off x="918457" y="6132640"/>
                <a:ext cx="2005964" cy="513715"/>
              </a:xfrm>
              <a:prstGeom prst="rect">
                <a:avLst/>
              </a:prstGeom>
            </p:spPr>
            <p:txBody>
              <a:bodyPr vert="horz" wrap="square" lIns="0" tIns="12065" rIns="0" bIns="0" rtlCol="0">
                <a:spAutoFit/>
              </a:bodyPr>
              <a:lstStyle/>
              <a:p>
                <a:pPr marL="12700" marR="5080">
                  <a:lnSpc>
                    <a:spcPct val="101600"/>
                  </a:lnSpc>
                  <a:spcBef>
                    <a:spcPts val="95"/>
                  </a:spcBef>
                </a:pPr>
                <a:r>
                  <a:rPr sz="1050" i="1" dirty="0">
                    <a:solidFill>
                      <a:srgbClr val="6D6E71"/>
                    </a:solidFill>
                    <a:latin typeface="Arial"/>
                    <a:cs typeface="Arial"/>
                  </a:rPr>
                  <a:t>Other</a:t>
                </a:r>
                <a:r>
                  <a:rPr sz="1050" i="1" spc="25" dirty="0">
                    <a:solidFill>
                      <a:srgbClr val="6D6E71"/>
                    </a:solidFill>
                    <a:latin typeface="Arial"/>
                    <a:cs typeface="Arial"/>
                  </a:rPr>
                  <a:t> </a:t>
                </a:r>
                <a:r>
                  <a:rPr sz="1050" i="1" dirty="0">
                    <a:solidFill>
                      <a:srgbClr val="6D6E71"/>
                    </a:solidFill>
                    <a:latin typeface="Arial"/>
                    <a:cs typeface="Arial"/>
                  </a:rPr>
                  <a:t>controller</a:t>
                </a:r>
                <a:r>
                  <a:rPr sz="1050" i="1" spc="20" dirty="0">
                    <a:solidFill>
                      <a:srgbClr val="6D6E71"/>
                    </a:solidFill>
                    <a:latin typeface="Arial"/>
                    <a:cs typeface="Arial"/>
                  </a:rPr>
                  <a:t> </a:t>
                </a:r>
                <a:r>
                  <a:rPr sz="1050" i="1" dirty="0">
                    <a:solidFill>
                      <a:srgbClr val="6D6E71"/>
                    </a:solidFill>
                    <a:latin typeface="Arial"/>
                    <a:cs typeface="Arial"/>
                  </a:rPr>
                  <a:t>options</a:t>
                </a:r>
                <a:r>
                  <a:rPr sz="1050" i="1" spc="20" dirty="0">
                    <a:solidFill>
                      <a:srgbClr val="6D6E71"/>
                    </a:solidFill>
                    <a:latin typeface="Arial"/>
                    <a:cs typeface="Arial"/>
                  </a:rPr>
                  <a:t> </a:t>
                </a:r>
                <a:r>
                  <a:rPr sz="1050" i="1" dirty="0">
                    <a:solidFill>
                      <a:srgbClr val="6D6E71"/>
                    </a:solidFill>
                    <a:latin typeface="Arial"/>
                    <a:cs typeface="Arial"/>
                  </a:rPr>
                  <a:t>for</a:t>
                </a:r>
                <a:r>
                  <a:rPr sz="1050" i="1" spc="30" dirty="0">
                    <a:solidFill>
                      <a:srgbClr val="6D6E71"/>
                    </a:solidFill>
                    <a:latin typeface="Arial"/>
                    <a:cs typeface="Arial"/>
                  </a:rPr>
                  <a:t> </a:t>
                </a:r>
                <a:r>
                  <a:rPr sz="1050" i="1" spc="-10" dirty="0">
                    <a:solidFill>
                      <a:srgbClr val="6D6E71"/>
                    </a:solidFill>
                    <a:latin typeface="Arial"/>
                    <a:cs typeface="Arial"/>
                  </a:rPr>
                  <a:t>either </a:t>
                </a:r>
                <a:r>
                  <a:rPr sz="1050" i="1" dirty="0">
                    <a:solidFill>
                      <a:srgbClr val="6D6E71"/>
                    </a:solidFill>
                    <a:latin typeface="Arial"/>
                    <a:cs typeface="Arial"/>
                  </a:rPr>
                  <a:t>track</a:t>
                </a:r>
                <a:r>
                  <a:rPr sz="1050" i="1" spc="15" dirty="0">
                    <a:solidFill>
                      <a:srgbClr val="6D6E71"/>
                    </a:solidFill>
                    <a:latin typeface="Arial"/>
                    <a:cs typeface="Arial"/>
                  </a:rPr>
                  <a:t> </a:t>
                </a:r>
                <a:r>
                  <a:rPr sz="1050" i="1" dirty="0">
                    <a:solidFill>
                      <a:srgbClr val="6D6E71"/>
                    </a:solidFill>
                    <a:latin typeface="Arial"/>
                    <a:cs typeface="Arial"/>
                  </a:rPr>
                  <a:t>(limited</a:t>
                </a:r>
                <a:r>
                  <a:rPr sz="1050" i="1" spc="15" dirty="0">
                    <a:solidFill>
                      <a:srgbClr val="6D6E71"/>
                    </a:solidFill>
                    <a:latin typeface="Arial"/>
                    <a:cs typeface="Arial"/>
                  </a:rPr>
                  <a:t> </a:t>
                </a:r>
                <a:r>
                  <a:rPr sz="1050" i="1" dirty="0">
                    <a:solidFill>
                      <a:srgbClr val="6D6E71"/>
                    </a:solidFill>
                    <a:latin typeface="Arial"/>
                    <a:cs typeface="Arial"/>
                  </a:rPr>
                  <a:t>indications,</a:t>
                </a:r>
                <a:r>
                  <a:rPr sz="1050" i="1" spc="15" dirty="0">
                    <a:solidFill>
                      <a:srgbClr val="6D6E71"/>
                    </a:solidFill>
                    <a:latin typeface="Arial"/>
                    <a:cs typeface="Arial"/>
                  </a:rPr>
                  <a:t> </a:t>
                </a:r>
                <a:r>
                  <a:rPr sz="1050" i="1" dirty="0">
                    <a:solidFill>
                      <a:srgbClr val="6D6E71"/>
                    </a:solidFill>
                    <a:latin typeface="Arial"/>
                    <a:cs typeface="Arial"/>
                  </a:rPr>
                  <a:t>or</a:t>
                </a:r>
                <a:r>
                  <a:rPr sz="1050" i="1" spc="15" dirty="0">
                    <a:solidFill>
                      <a:srgbClr val="6D6E71"/>
                    </a:solidFill>
                    <a:latin typeface="Arial"/>
                    <a:cs typeface="Arial"/>
                  </a:rPr>
                  <a:t> </a:t>
                </a:r>
                <a:r>
                  <a:rPr sz="1050" i="1" spc="-20" dirty="0">
                    <a:solidFill>
                      <a:srgbClr val="6D6E71"/>
                    </a:solidFill>
                    <a:latin typeface="Arial"/>
                    <a:cs typeface="Arial"/>
                  </a:rPr>
                  <a:t>less </a:t>
                </a:r>
                <a:r>
                  <a:rPr sz="1050" i="1" dirty="0">
                    <a:solidFill>
                      <a:srgbClr val="6D6E71"/>
                    </a:solidFill>
                    <a:latin typeface="Arial"/>
                    <a:cs typeface="Arial"/>
                  </a:rPr>
                  <a:t>evidence</a:t>
                </a:r>
                <a:r>
                  <a:rPr sz="1050" i="1" spc="5" dirty="0">
                    <a:solidFill>
                      <a:srgbClr val="6D6E71"/>
                    </a:solidFill>
                    <a:latin typeface="Arial"/>
                    <a:cs typeface="Arial"/>
                  </a:rPr>
                  <a:t> </a:t>
                </a:r>
                <a:r>
                  <a:rPr sz="1050" i="1" dirty="0">
                    <a:solidFill>
                      <a:srgbClr val="6D6E71"/>
                    </a:solidFill>
                    <a:latin typeface="Arial"/>
                    <a:cs typeface="Arial"/>
                  </a:rPr>
                  <a:t>for</a:t>
                </a:r>
                <a:r>
                  <a:rPr sz="1050" i="1" spc="10" dirty="0">
                    <a:solidFill>
                      <a:srgbClr val="6D6E71"/>
                    </a:solidFill>
                    <a:latin typeface="Arial"/>
                    <a:cs typeface="Arial"/>
                  </a:rPr>
                  <a:t> </a:t>
                </a:r>
                <a:r>
                  <a:rPr sz="1050" i="1" dirty="0">
                    <a:solidFill>
                      <a:srgbClr val="6D6E71"/>
                    </a:solidFill>
                    <a:latin typeface="Arial"/>
                    <a:cs typeface="Arial"/>
                  </a:rPr>
                  <a:t>efficacy</a:t>
                </a:r>
                <a:r>
                  <a:rPr sz="1050" i="1" spc="5" dirty="0">
                    <a:solidFill>
                      <a:srgbClr val="6D6E71"/>
                    </a:solidFill>
                    <a:latin typeface="Arial"/>
                    <a:cs typeface="Arial"/>
                  </a:rPr>
                  <a:t> </a:t>
                </a:r>
                <a:r>
                  <a:rPr sz="1050" i="1" dirty="0">
                    <a:solidFill>
                      <a:srgbClr val="6D6E71"/>
                    </a:solidFill>
                    <a:latin typeface="Arial"/>
                    <a:cs typeface="Arial"/>
                  </a:rPr>
                  <a:t>or</a:t>
                </a:r>
                <a:r>
                  <a:rPr sz="1050" i="1" spc="5" dirty="0">
                    <a:solidFill>
                      <a:srgbClr val="6D6E71"/>
                    </a:solidFill>
                    <a:latin typeface="Arial"/>
                    <a:cs typeface="Arial"/>
                  </a:rPr>
                  <a:t> </a:t>
                </a:r>
                <a:r>
                  <a:rPr sz="1050" i="1" spc="-10" dirty="0">
                    <a:solidFill>
                      <a:srgbClr val="6D6E71"/>
                    </a:solidFill>
                    <a:latin typeface="Arial"/>
                    <a:cs typeface="Arial"/>
                  </a:rPr>
                  <a:t>safety)</a:t>
                </a:r>
                <a:endParaRPr sz="1050" dirty="0">
                  <a:latin typeface="Arial"/>
                  <a:cs typeface="Arial"/>
                </a:endParaRPr>
              </a:p>
            </p:txBody>
          </p:sp>
          <p:sp>
            <p:nvSpPr>
              <p:cNvPr id="36" name="object 24">
                <a:extLst>
                  <a:ext uri="{FF2B5EF4-FFF2-40B4-BE49-F238E27FC236}">
                    <a16:creationId xmlns="" xmlns:a16="http://schemas.microsoft.com/office/drawing/2014/main" id="{DEDCE6F0-1655-EB0E-60FA-9692C42A5383}"/>
                  </a:ext>
                </a:extLst>
              </p:cNvPr>
              <p:cNvSpPr txBox="1"/>
              <p:nvPr/>
            </p:nvSpPr>
            <p:spPr>
              <a:xfrm>
                <a:off x="918457" y="4959613"/>
                <a:ext cx="1967864" cy="1001394"/>
              </a:xfrm>
              <a:prstGeom prst="rect">
                <a:avLst/>
              </a:prstGeom>
            </p:spPr>
            <p:txBody>
              <a:bodyPr vert="horz" wrap="square" lIns="0" tIns="14604" rIns="0" bIns="0" rtlCol="0">
                <a:spAutoFit/>
              </a:bodyPr>
              <a:lstStyle/>
              <a:p>
                <a:pPr marL="12700">
                  <a:lnSpc>
                    <a:spcPct val="100000"/>
                  </a:lnSpc>
                  <a:spcBef>
                    <a:spcPts val="114"/>
                  </a:spcBef>
                </a:pPr>
                <a:r>
                  <a:rPr sz="1050" dirty="0">
                    <a:solidFill>
                      <a:srgbClr val="EB9237"/>
                    </a:solidFill>
                    <a:latin typeface="Arial Black"/>
                    <a:cs typeface="Arial Black"/>
                  </a:rPr>
                  <a:t>CONTROLLER</a:t>
                </a:r>
                <a:r>
                  <a:rPr sz="1050" spc="55" dirty="0">
                    <a:solidFill>
                      <a:srgbClr val="EB9237"/>
                    </a:solidFill>
                    <a:latin typeface="Arial Black"/>
                    <a:cs typeface="Arial Black"/>
                  </a:rPr>
                  <a:t> </a:t>
                </a:r>
                <a:r>
                  <a:rPr sz="1050" spc="-25" dirty="0">
                    <a:solidFill>
                      <a:srgbClr val="414042"/>
                    </a:solidFill>
                    <a:latin typeface="Arial"/>
                    <a:cs typeface="Arial"/>
                  </a:rPr>
                  <a:t>and</a:t>
                </a:r>
                <a:endParaRPr sz="1050" dirty="0">
                  <a:latin typeface="Arial"/>
                  <a:cs typeface="Arial"/>
                </a:endParaRPr>
              </a:p>
              <a:p>
                <a:pPr marL="12700">
                  <a:lnSpc>
                    <a:spcPct val="100000"/>
                  </a:lnSpc>
                  <a:spcBef>
                    <a:spcPts val="20"/>
                  </a:spcBef>
                </a:pPr>
                <a:r>
                  <a:rPr sz="1050" spc="-10" dirty="0">
                    <a:solidFill>
                      <a:srgbClr val="0078AC"/>
                    </a:solidFill>
                    <a:latin typeface="Arial Black"/>
                    <a:cs typeface="Arial Black"/>
                  </a:rPr>
                  <a:t>ALTERNATIVE</a:t>
                </a:r>
                <a:r>
                  <a:rPr sz="1050" spc="15" dirty="0">
                    <a:solidFill>
                      <a:srgbClr val="0078AC"/>
                    </a:solidFill>
                    <a:latin typeface="Arial Black"/>
                    <a:cs typeface="Arial Black"/>
                  </a:rPr>
                  <a:t> </a:t>
                </a:r>
                <a:r>
                  <a:rPr sz="1050" spc="-10" dirty="0">
                    <a:solidFill>
                      <a:srgbClr val="0078AC"/>
                    </a:solidFill>
                    <a:latin typeface="Arial Black"/>
                    <a:cs typeface="Arial Black"/>
                  </a:rPr>
                  <a:t>RELIEVER</a:t>
                </a:r>
                <a:endParaRPr sz="1050" dirty="0">
                  <a:latin typeface="Arial Black"/>
                  <a:cs typeface="Arial Black"/>
                </a:endParaRPr>
              </a:p>
              <a:p>
                <a:pPr marL="12700" marR="5080">
                  <a:lnSpc>
                    <a:spcPct val="101600"/>
                  </a:lnSpc>
                </a:pPr>
                <a:r>
                  <a:rPr sz="1050" dirty="0">
                    <a:solidFill>
                      <a:srgbClr val="414042"/>
                    </a:solidFill>
                    <a:latin typeface="Arial"/>
                    <a:cs typeface="Arial"/>
                  </a:rPr>
                  <a:t>(Track</a:t>
                </a:r>
                <a:r>
                  <a:rPr sz="1050" spc="15" dirty="0">
                    <a:solidFill>
                      <a:srgbClr val="414042"/>
                    </a:solidFill>
                    <a:latin typeface="Arial"/>
                    <a:cs typeface="Arial"/>
                  </a:rPr>
                  <a:t> </a:t>
                </a:r>
                <a:r>
                  <a:rPr sz="1050" dirty="0">
                    <a:solidFill>
                      <a:srgbClr val="414042"/>
                    </a:solidFill>
                    <a:latin typeface="Arial"/>
                    <a:cs typeface="Arial"/>
                  </a:rPr>
                  <a:t>2).</a:t>
                </a:r>
                <a:r>
                  <a:rPr sz="1050" spc="20" dirty="0">
                    <a:solidFill>
                      <a:srgbClr val="414042"/>
                    </a:solidFill>
                    <a:latin typeface="Arial"/>
                    <a:cs typeface="Arial"/>
                  </a:rPr>
                  <a:t> </a:t>
                </a:r>
                <a:r>
                  <a:rPr sz="1050" dirty="0">
                    <a:solidFill>
                      <a:srgbClr val="414042"/>
                    </a:solidFill>
                    <a:latin typeface="Arial"/>
                    <a:cs typeface="Arial"/>
                  </a:rPr>
                  <a:t>Before</a:t>
                </a:r>
                <a:r>
                  <a:rPr sz="1050" spc="20" dirty="0">
                    <a:solidFill>
                      <a:srgbClr val="414042"/>
                    </a:solidFill>
                    <a:latin typeface="Arial"/>
                    <a:cs typeface="Arial"/>
                  </a:rPr>
                  <a:t> </a:t>
                </a:r>
                <a:r>
                  <a:rPr sz="1050" dirty="0">
                    <a:solidFill>
                      <a:srgbClr val="414042"/>
                    </a:solidFill>
                    <a:latin typeface="Arial"/>
                    <a:cs typeface="Arial"/>
                  </a:rPr>
                  <a:t>considering</a:t>
                </a:r>
                <a:r>
                  <a:rPr sz="1050" spc="20" dirty="0">
                    <a:solidFill>
                      <a:srgbClr val="414042"/>
                    </a:solidFill>
                    <a:latin typeface="Arial"/>
                    <a:cs typeface="Arial"/>
                  </a:rPr>
                  <a:t> </a:t>
                </a:r>
                <a:r>
                  <a:rPr sz="1050" spc="-50" dirty="0">
                    <a:solidFill>
                      <a:srgbClr val="414042"/>
                    </a:solidFill>
                    <a:latin typeface="Arial"/>
                    <a:cs typeface="Arial"/>
                  </a:rPr>
                  <a:t>a </a:t>
                </a:r>
                <a:r>
                  <a:rPr sz="1050" dirty="0">
                    <a:solidFill>
                      <a:srgbClr val="414042"/>
                    </a:solidFill>
                    <a:latin typeface="Arial"/>
                    <a:cs typeface="Arial"/>
                  </a:rPr>
                  <a:t>regimen</a:t>
                </a:r>
                <a:r>
                  <a:rPr sz="1050" spc="20" dirty="0">
                    <a:solidFill>
                      <a:srgbClr val="414042"/>
                    </a:solidFill>
                    <a:latin typeface="Arial"/>
                    <a:cs typeface="Arial"/>
                  </a:rPr>
                  <a:t> </a:t>
                </a:r>
                <a:r>
                  <a:rPr sz="1050" dirty="0">
                    <a:solidFill>
                      <a:srgbClr val="414042"/>
                    </a:solidFill>
                    <a:latin typeface="Arial"/>
                    <a:cs typeface="Arial"/>
                  </a:rPr>
                  <a:t>with</a:t>
                </a:r>
                <a:r>
                  <a:rPr sz="1050" spc="25" dirty="0">
                    <a:solidFill>
                      <a:srgbClr val="414042"/>
                    </a:solidFill>
                    <a:latin typeface="Arial"/>
                    <a:cs typeface="Arial"/>
                  </a:rPr>
                  <a:t> </a:t>
                </a:r>
                <a:r>
                  <a:rPr sz="1050" dirty="0">
                    <a:solidFill>
                      <a:srgbClr val="414042"/>
                    </a:solidFill>
                    <a:latin typeface="Arial"/>
                    <a:cs typeface="Arial"/>
                  </a:rPr>
                  <a:t>SABA</a:t>
                </a:r>
                <a:r>
                  <a:rPr sz="1050" spc="-35" dirty="0">
                    <a:solidFill>
                      <a:srgbClr val="414042"/>
                    </a:solidFill>
                    <a:latin typeface="Arial"/>
                    <a:cs typeface="Arial"/>
                  </a:rPr>
                  <a:t> </a:t>
                </a:r>
                <a:r>
                  <a:rPr sz="1050" spc="-10" dirty="0">
                    <a:solidFill>
                      <a:srgbClr val="414042"/>
                    </a:solidFill>
                    <a:latin typeface="Arial"/>
                    <a:cs typeface="Arial"/>
                  </a:rPr>
                  <a:t>reliever, </a:t>
                </a:r>
                <a:r>
                  <a:rPr sz="1050" dirty="0">
                    <a:solidFill>
                      <a:srgbClr val="414042"/>
                    </a:solidFill>
                    <a:latin typeface="Arial"/>
                    <a:cs typeface="Arial"/>
                  </a:rPr>
                  <a:t>check</a:t>
                </a:r>
                <a:r>
                  <a:rPr sz="1050" spc="5" dirty="0">
                    <a:solidFill>
                      <a:srgbClr val="414042"/>
                    </a:solidFill>
                    <a:latin typeface="Arial"/>
                    <a:cs typeface="Arial"/>
                  </a:rPr>
                  <a:t> </a:t>
                </a:r>
                <a:r>
                  <a:rPr sz="1050" dirty="0">
                    <a:solidFill>
                      <a:srgbClr val="414042"/>
                    </a:solidFill>
                    <a:latin typeface="Arial"/>
                    <a:cs typeface="Arial"/>
                  </a:rPr>
                  <a:t>if</a:t>
                </a:r>
                <a:r>
                  <a:rPr sz="1050" spc="10" dirty="0">
                    <a:solidFill>
                      <a:srgbClr val="414042"/>
                    </a:solidFill>
                    <a:latin typeface="Arial"/>
                    <a:cs typeface="Arial"/>
                  </a:rPr>
                  <a:t> </a:t>
                </a:r>
                <a:r>
                  <a:rPr sz="1050" dirty="0">
                    <a:solidFill>
                      <a:srgbClr val="414042"/>
                    </a:solidFill>
                    <a:latin typeface="Arial"/>
                    <a:cs typeface="Arial"/>
                  </a:rPr>
                  <a:t>the</a:t>
                </a:r>
                <a:r>
                  <a:rPr sz="1050" spc="10" dirty="0">
                    <a:solidFill>
                      <a:srgbClr val="414042"/>
                    </a:solidFill>
                    <a:latin typeface="Arial"/>
                    <a:cs typeface="Arial"/>
                  </a:rPr>
                  <a:t> </a:t>
                </a:r>
                <a:r>
                  <a:rPr sz="1050" dirty="0">
                    <a:solidFill>
                      <a:srgbClr val="414042"/>
                    </a:solidFill>
                    <a:latin typeface="Arial"/>
                    <a:cs typeface="Arial"/>
                  </a:rPr>
                  <a:t>patient</a:t>
                </a:r>
                <a:r>
                  <a:rPr sz="1050" spc="10" dirty="0">
                    <a:solidFill>
                      <a:srgbClr val="414042"/>
                    </a:solidFill>
                    <a:latin typeface="Arial"/>
                    <a:cs typeface="Arial"/>
                  </a:rPr>
                  <a:t> </a:t>
                </a:r>
                <a:r>
                  <a:rPr sz="1050" dirty="0">
                    <a:solidFill>
                      <a:srgbClr val="414042"/>
                    </a:solidFill>
                    <a:latin typeface="Arial"/>
                    <a:cs typeface="Arial"/>
                  </a:rPr>
                  <a:t>is</a:t>
                </a:r>
                <a:r>
                  <a:rPr sz="1050" spc="5" dirty="0">
                    <a:solidFill>
                      <a:srgbClr val="414042"/>
                    </a:solidFill>
                    <a:latin typeface="Arial"/>
                    <a:cs typeface="Arial"/>
                  </a:rPr>
                  <a:t> </a:t>
                </a:r>
                <a:r>
                  <a:rPr sz="1050" dirty="0">
                    <a:solidFill>
                      <a:srgbClr val="414042"/>
                    </a:solidFill>
                    <a:latin typeface="Arial"/>
                    <a:cs typeface="Arial"/>
                  </a:rPr>
                  <a:t>likely</a:t>
                </a:r>
                <a:r>
                  <a:rPr sz="1050" spc="10" dirty="0">
                    <a:solidFill>
                      <a:srgbClr val="414042"/>
                    </a:solidFill>
                    <a:latin typeface="Arial"/>
                    <a:cs typeface="Arial"/>
                  </a:rPr>
                  <a:t> </a:t>
                </a:r>
                <a:r>
                  <a:rPr sz="1050" dirty="0">
                    <a:solidFill>
                      <a:srgbClr val="414042"/>
                    </a:solidFill>
                    <a:latin typeface="Arial"/>
                    <a:cs typeface="Arial"/>
                  </a:rPr>
                  <a:t>to</a:t>
                </a:r>
                <a:r>
                  <a:rPr sz="1050" spc="10" dirty="0">
                    <a:solidFill>
                      <a:srgbClr val="414042"/>
                    </a:solidFill>
                    <a:latin typeface="Arial"/>
                    <a:cs typeface="Arial"/>
                  </a:rPr>
                  <a:t> </a:t>
                </a:r>
                <a:r>
                  <a:rPr sz="1050" spc="-25" dirty="0">
                    <a:solidFill>
                      <a:srgbClr val="414042"/>
                    </a:solidFill>
                    <a:latin typeface="Arial"/>
                    <a:cs typeface="Arial"/>
                  </a:rPr>
                  <a:t>be </a:t>
                </a:r>
                <a:r>
                  <a:rPr sz="1050" dirty="0">
                    <a:solidFill>
                      <a:srgbClr val="414042"/>
                    </a:solidFill>
                    <a:latin typeface="Arial"/>
                    <a:cs typeface="Arial"/>
                  </a:rPr>
                  <a:t>adherent with</a:t>
                </a:r>
                <a:r>
                  <a:rPr sz="1050" spc="5" dirty="0">
                    <a:solidFill>
                      <a:srgbClr val="414042"/>
                    </a:solidFill>
                    <a:latin typeface="Arial"/>
                    <a:cs typeface="Arial"/>
                  </a:rPr>
                  <a:t> </a:t>
                </a:r>
                <a:r>
                  <a:rPr sz="1050" dirty="0">
                    <a:solidFill>
                      <a:srgbClr val="414042"/>
                    </a:solidFill>
                    <a:latin typeface="Arial"/>
                    <a:cs typeface="Arial"/>
                  </a:rPr>
                  <a:t>daily</a:t>
                </a:r>
                <a:r>
                  <a:rPr sz="1050" spc="5" dirty="0">
                    <a:solidFill>
                      <a:srgbClr val="414042"/>
                    </a:solidFill>
                    <a:latin typeface="Arial"/>
                    <a:cs typeface="Arial"/>
                  </a:rPr>
                  <a:t> </a:t>
                </a:r>
                <a:r>
                  <a:rPr sz="1050" spc="-10" dirty="0">
                    <a:solidFill>
                      <a:srgbClr val="414042"/>
                    </a:solidFill>
                    <a:latin typeface="Arial"/>
                    <a:cs typeface="Arial"/>
                  </a:rPr>
                  <a:t>controller</a:t>
                </a:r>
                <a:endParaRPr sz="1050" dirty="0">
                  <a:latin typeface="Arial"/>
                  <a:cs typeface="Arial"/>
                </a:endParaRPr>
              </a:p>
            </p:txBody>
          </p:sp>
          <p:sp>
            <p:nvSpPr>
              <p:cNvPr id="37" name="object 25">
                <a:extLst>
                  <a:ext uri="{FF2B5EF4-FFF2-40B4-BE49-F238E27FC236}">
                    <a16:creationId xmlns="" xmlns:a16="http://schemas.microsoft.com/office/drawing/2014/main" id="{D37678F2-F069-1F74-ED80-CBB4A062595C}"/>
                  </a:ext>
                </a:extLst>
              </p:cNvPr>
              <p:cNvSpPr txBox="1"/>
              <p:nvPr/>
            </p:nvSpPr>
            <p:spPr>
              <a:xfrm>
                <a:off x="11237789" y="3831746"/>
                <a:ext cx="737235" cy="455930"/>
              </a:xfrm>
              <a:prstGeom prst="rect">
                <a:avLst/>
              </a:prstGeom>
            </p:spPr>
            <p:txBody>
              <a:bodyPr vert="horz" wrap="square" lIns="0" tIns="16510" rIns="0" bIns="0" rtlCol="0">
                <a:spAutoFit/>
              </a:bodyPr>
              <a:lstStyle/>
              <a:p>
                <a:pPr marL="12700">
                  <a:lnSpc>
                    <a:spcPct val="100000"/>
                  </a:lnSpc>
                  <a:spcBef>
                    <a:spcPts val="130"/>
                  </a:spcBef>
                </a:pPr>
                <a:r>
                  <a:rPr sz="900" i="1" dirty="0">
                    <a:solidFill>
                      <a:srgbClr val="6D6E71"/>
                    </a:solidFill>
                    <a:latin typeface="Arial"/>
                    <a:cs typeface="Arial"/>
                  </a:rPr>
                  <a:t>See</a:t>
                </a:r>
                <a:r>
                  <a:rPr sz="900" i="1" spc="50" dirty="0">
                    <a:solidFill>
                      <a:srgbClr val="6D6E71"/>
                    </a:solidFill>
                    <a:latin typeface="Arial"/>
                    <a:cs typeface="Arial"/>
                  </a:rPr>
                  <a:t> </a:t>
                </a:r>
                <a:r>
                  <a:rPr sz="900" i="1" spc="-20" dirty="0">
                    <a:solidFill>
                      <a:srgbClr val="6D6E71"/>
                    </a:solidFill>
                    <a:latin typeface="Arial"/>
                    <a:cs typeface="Arial"/>
                  </a:rPr>
                  <a:t>GINA</a:t>
                </a:r>
                <a:endParaRPr sz="900" dirty="0">
                  <a:latin typeface="Arial"/>
                  <a:cs typeface="Arial"/>
                </a:endParaRPr>
              </a:p>
              <a:p>
                <a:pPr marL="12700" marR="5080">
                  <a:lnSpc>
                    <a:spcPct val="104900"/>
                  </a:lnSpc>
                </a:pPr>
                <a:r>
                  <a:rPr sz="900" i="1" spc="-10" dirty="0">
                    <a:solidFill>
                      <a:srgbClr val="6D6E71"/>
                    </a:solidFill>
                    <a:latin typeface="Arial"/>
                    <a:cs typeface="Arial"/>
                  </a:rPr>
                  <a:t>severe </a:t>
                </a:r>
                <a:r>
                  <a:rPr sz="900" i="1" dirty="0">
                    <a:solidFill>
                      <a:srgbClr val="6D6E71"/>
                    </a:solidFill>
                    <a:latin typeface="Arial"/>
                    <a:cs typeface="Arial"/>
                  </a:rPr>
                  <a:t>asthma</a:t>
                </a:r>
                <a:r>
                  <a:rPr sz="900" i="1" spc="65" dirty="0">
                    <a:solidFill>
                      <a:srgbClr val="6D6E71"/>
                    </a:solidFill>
                    <a:latin typeface="Arial"/>
                    <a:cs typeface="Arial"/>
                  </a:rPr>
                  <a:t> </a:t>
                </a:r>
                <a:r>
                  <a:rPr sz="900" i="1" spc="-10" dirty="0">
                    <a:solidFill>
                      <a:srgbClr val="6D6E71"/>
                    </a:solidFill>
                    <a:latin typeface="Arial"/>
                    <a:cs typeface="Arial"/>
                  </a:rPr>
                  <a:t>guide</a:t>
                </a:r>
                <a:endParaRPr sz="900" dirty="0">
                  <a:latin typeface="Arial"/>
                  <a:cs typeface="Arial"/>
                </a:endParaRPr>
              </a:p>
            </p:txBody>
          </p:sp>
          <p:grpSp>
            <p:nvGrpSpPr>
              <p:cNvPr id="38" name="Group 37">
                <a:extLst>
                  <a:ext uri="{FF2B5EF4-FFF2-40B4-BE49-F238E27FC236}">
                    <a16:creationId xmlns="" xmlns:a16="http://schemas.microsoft.com/office/drawing/2014/main" id="{81C7797A-EE83-7FA8-FA0C-7CC4A91A90F6}"/>
                  </a:ext>
                </a:extLst>
              </p:cNvPr>
              <p:cNvGrpSpPr/>
              <p:nvPr/>
            </p:nvGrpSpPr>
            <p:grpSpPr>
              <a:xfrm>
                <a:off x="5610531" y="1041566"/>
                <a:ext cx="1204293" cy="1139416"/>
                <a:chOff x="5786493" y="1023028"/>
                <a:chExt cx="863918" cy="814195"/>
              </a:xfrm>
            </p:grpSpPr>
            <p:sp>
              <p:nvSpPr>
                <p:cNvPr id="39" name="Rectangle 38">
                  <a:extLst>
                    <a:ext uri="{FF2B5EF4-FFF2-40B4-BE49-F238E27FC236}">
                      <a16:creationId xmlns="" xmlns:a16="http://schemas.microsoft.com/office/drawing/2014/main" id="{2F98D3E1-B500-68D4-2BD7-F16FDBDF41A7}"/>
                    </a:ext>
                  </a:extLst>
                </p:cNvPr>
                <p:cNvSpPr/>
                <p:nvPr/>
              </p:nvSpPr>
              <p:spPr>
                <a:xfrm rot="17655406">
                  <a:off x="5823174" y="1039225"/>
                  <a:ext cx="700507" cy="77386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ArchUp">
                    <a:avLst>
                      <a:gd name="adj" fmla="val 5457498"/>
                    </a:avLst>
                  </a:prstTxWarp>
                  <a:spAutoFit/>
                </a:bodyPr>
                <a:lstStyle/>
                <a:p>
                  <a:pPr algn="ctr"/>
                  <a:r>
                    <a:rPr lang="en-AU" sz="1000" b="1" cap="none" spc="0" dirty="0">
                      <a:ln w="12700">
                        <a:noFill/>
                        <a:prstDash val="solid"/>
                      </a:ln>
                      <a:solidFill>
                        <a:schemeClr val="bg1"/>
                      </a:solidFill>
                      <a:latin typeface="Arial"/>
                      <a:cs typeface="Arial"/>
                    </a:rPr>
                    <a:t>REVIEW</a:t>
                  </a:r>
                </a:p>
              </p:txBody>
            </p:sp>
            <p:sp>
              <p:nvSpPr>
                <p:cNvPr id="40" name="Rectangle 39">
                  <a:extLst>
                    <a:ext uri="{FF2B5EF4-FFF2-40B4-BE49-F238E27FC236}">
                      <a16:creationId xmlns="" xmlns:a16="http://schemas.microsoft.com/office/drawing/2014/main" id="{933C0D52-8164-D5A8-7F25-CDD50B6F5C04}"/>
                    </a:ext>
                  </a:extLst>
                </p:cNvPr>
                <p:cNvSpPr/>
                <p:nvPr/>
              </p:nvSpPr>
              <p:spPr>
                <a:xfrm rot="2632819">
                  <a:off x="5862421" y="1023028"/>
                  <a:ext cx="657848" cy="77386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ArchUp">
                    <a:avLst>
                      <a:gd name="adj" fmla="val 5457498"/>
                    </a:avLst>
                  </a:prstTxWarp>
                  <a:spAutoFit/>
                </a:bodyPr>
                <a:lstStyle/>
                <a:p>
                  <a:pPr algn="ctr"/>
                  <a:r>
                    <a:rPr lang="en-AU" sz="1000" b="1" cap="none" spc="0" dirty="0">
                      <a:ln w="12700">
                        <a:noFill/>
                        <a:prstDash val="solid"/>
                      </a:ln>
                      <a:solidFill>
                        <a:schemeClr val="bg1"/>
                      </a:solidFill>
                      <a:latin typeface="Arial"/>
                      <a:cs typeface="Arial"/>
                    </a:rPr>
                    <a:t>ASSESS</a:t>
                  </a:r>
                </a:p>
              </p:txBody>
            </p:sp>
            <p:sp>
              <p:nvSpPr>
                <p:cNvPr id="41" name="Rectangle 40">
                  <a:extLst>
                    <a:ext uri="{FF2B5EF4-FFF2-40B4-BE49-F238E27FC236}">
                      <a16:creationId xmlns="" xmlns:a16="http://schemas.microsoft.com/office/drawing/2014/main" id="{034CCF5A-43A8-02CC-793B-B458F5B43AF1}"/>
                    </a:ext>
                  </a:extLst>
                </p:cNvPr>
                <p:cNvSpPr/>
                <p:nvPr/>
              </p:nvSpPr>
              <p:spPr>
                <a:xfrm rot="20212108">
                  <a:off x="5885668" y="1325996"/>
                  <a:ext cx="764743" cy="511227"/>
                </a:xfrm>
                <a:prstGeom prst="rect">
                  <a:avLst/>
                </a:prstGeom>
                <a:noFill/>
              </p:spPr>
              <p:txBody>
                <a:bodyPr wrap="none" lIns="91440" tIns="45720" rIns="91440" bIns="45720">
                  <a:prstTxWarp prst="textArchDown">
                    <a:avLst>
                      <a:gd name="adj" fmla="val 16604063"/>
                    </a:avLst>
                  </a:prstTxWarp>
                  <a:spAutoFit/>
                </a:bodyPr>
                <a:lstStyle/>
                <a:p>
                  <a:pPr algn="ctr"/>
                  <a:r>
                    <a:rPr lang="en-AU" sz="1000" b="1" cap="none" spc="0" dirty="0">
                      <a:ln w="12700">
                        <a:noFill/>
                        <a:prstDash val="solid"/>
                      </a:ln>
                      <a:solidFill>
                        <a:schemeClr val="bg1"/>
                      </a:solidFill>
                      <a:latin typeface="Arial"/>
                      <a:cs typeface="Arial"/>
                    </a:rPr>
                    <a:t>ADJUST</a:t>
                  </a:r>
                  <a:endParaRPr lang="en-US" sz="1000" b="1" cap="none" spc="0" dirty="0">
                    <a:ln w="12700">
                      <a:noFill/>
                      <a:prstDash val="solid"/>
                    </a:ln>
                    <a:solidFill>
                      <a:schemeClr val="bg1"/>
                    </a:solidFill>
                  </a:endParaRPr>
                </a:p>
              </p:txBody>
            </p:sp>
          </p:grpSp>
        </p:grpSp>
        <p:sp>
          <p:nvSpPr>
            <p:cNvPr id="12" name="Rectangle 11">
              <a:extLst>
                <a:ext uri="{FF2B5EF4-FFF2-40B4-BE49-F238E27FC236}">
                  <a16:creationId xmlns="" xmlns:a16="http://schemas.microsoft.com/office/drawing/2014/main" id="{BBFD5962-7614-0CCA-7EF2-D95A41392CCD}"/>
                </a:ext>
              </a:extLst>
            </p:cNvPr>
            <p:cNvSpPr/>
            <p:nvPr/>
          </p:nvSpPr>
          <p:spPr>
            <a:xfrm>
              <a:off x="1524" y="-641"/>
              <a:ext cx="12188952" cy="6859282"/>
            </a:xfrm>
            <a:prstGeom prst="rect">
              <a:avLst/>
            </a:prstGeom>
            <a:solidFill>
              <a:srgbClr val="FFFFFF">
                <a:alpha val="87843"/>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 name="Group 1">
            <a:extLst>
              <a:ext uri="{FF2B5EF4-FFF2-40B4-BE49-F238E27FC236}">
                <a16:creationId xmlns="" xmlns:a16="http://schemas.microsoft.com/office/drawing/2014/main" id="{6D3899AF-A6CA-4874-A284-B1E810DC44C4}"/>
              </a:ext>
            </a:extLst>
          </p:cNvPr>
          <p:cNvGrpSpPr/>
          <p:nvPr/>
        </p:nvGrpSpPr>
        <p:grpSpPr>
          <a:xfrm>
            <a:off x="29088" y="5096683"/>
            <a:ext cx="12168000" cy="1879956"/>
            <a:chOff x="29088" y="2613371"/>
            <a:chExt cx="12168000" cy="1879956"/>
          </a:xfrm>
        </p:grpSpPr>
        <p:pic>
          <p:nvPicPr>
            <p:cNvPr id="3" name="Picture 2">
              <a:extLst>
                <a:ext uri="{FF2B5EF4-FFF2-40B4-BE49-F238E27FC236}">
                  <a16:creationId xmlns="" xmlns:a16="http://schemas.microsoft.com/office/drawing/2014/main" id="{3C84A3BA-A1E5-1430-5071-8391048DFC44}"/>
                </a:ext>
              </a:extLst>
            </p:cNvPr>
            <p:cNvPicPr>
              <a:picLocks noChangeAspect="1"/>
            </p:cNvPicPr>
            <p:nvPr/>
          </p:nvPicPr>
          <p:blipFill rotWithShape="1">
            <a:blip r:embed="rId3"/>
            <a:srcRect t="37733" b="34800"/>
            <a:stretch/>
          </p:blipFill>
          <p:spPr>
            <a:xfrm>
              <a:off x="29088" y="2613371"/>
              <a:ext cx="12168000" cy="1879956"/>
            </a:xfrm>
            <a:prstGeom prst="rect">
              <a:avLst/>
            </a:prstGeom>
          </p:spPr>
        </p:pic>
        <p:sp>
          <p:nvSpPr>
            <p:cNvPr id="4" name="object 2">
              <a:extLst>
                <a:ext uri="{FF2B5EF4-FFF2-40B4-BE49-F238E27FC236}">
                  <a16:creationId xmlns="" xmlns:a16="http://schemas.microsoft.com/office/drawing/2014/main" id="{99A0E390-716D-C678-17AE-2125B367619F}"/>
                </a:ext>
              </a:extLst>
            </p:cNvPr>
            <p:cNvSpPr txBox="1"/>
            <p:nvPr/>
          </p:nvSpPr>
          <p:spPr>
            <a:xfrm>
              <a:off x="366884" y="3146221"/>
              <a:ext cx="2266972" cy="577645"/>
            </a:xfrm>
            <a:prstGeom prst="rect">
              <a:avLst/>
            </a:prstGeom>
          </p:spPr>
          <p:txBody>
            <a:bodyPr vert="horz" wrap="square" lIns="0" tIns="12065" rIns="0" bIns="0" rtlCol="0">
              <a:spAutoFit/>
            </a:bodyPr>
            <a:lstStyle/>
            <a:p>
              <a:pPr marL="12700" marR="5080">
                <a:lnSpc>
                  <a:spcPct val="101099"/>
                </a:lnSpc>
                <a:spcBef>
                  <a:spcPts val="95"/>
                </a:spcBef>
              </a:pPr>
              <a:r>
                <a:rPr sz="1200" i="1" dirty="0">
                  <a:solidFill>
                    <a:srgbClr val="6D6E71"/>
                  </a:solidFill>
                  <a:latin typeface="Arial"/>
                  <a:cs typeface="Arial"/>
                </a:rPr>
                <a:t>Other</a:t>
              </a:r>
              <a:r>
                <a:rPr sz="1200" i="1" spc="25" dirty="0">
                  <a:solidFill>
                    <a:srgbClr val="6D6E71"/>
                  </a:solidFill>
                  <a:latin typeface="Arial"/>
                  <a:cs typeface="Arial"/>
                </a:rPr>
                <a:t> </a:t>
              </a:r>
              <a:r>
                <a:rPr sz="1200" i="1" dirty="0">
                  <a:solidFill>
                    <a:srgbClr val="6D6E71"/>
                  </a:solidFill>
                  <a:latin typeface="Arial"/>
                  <a:cs typeface="Arial"/>
                </a:rPr>
                <a:t>controller</a:t>
              </a:r>
              <a:r>
                <a:rPr sz="1200" i="1" spc="25" dirty="0">
                  <a:solidFill>
                    <a:srgbClr val="6D6E71"/>
                  </a:solidFill>
                  <a:latin typeface="Arial"/>
                  <a:cs typeface="Arial"/>
                </a:rPr>
                <a:t> </a:t>
              </a:r>
              <a:r>
                <a:rPr sz="1200" i="1" dirty="0">
                  <a:solidFill>
                    <a:srgbClr val="6D6E71"/>
                  </a:solidFill>
                  <a:latin typeface="Arial"/>
                  <a:cs typeface="Arial"/>
                </a:rPr>
                <a:t>options</a:t>
              </a:r>
              <a:r>
                <a:rPr sz="1200" i="1" spc="25" dirty="0">
                  <a:solidFill>
                    <a:srgbClr val="6D6E71"/>
                  </a:solidFill>
                  <a:latin typeface="Arial"/>
                  <a:cs typeface="Arial"/>
                </a:rPr>
                <a:t> </a:t>
              </a:r>
              <a:r>
                <a:rPr sz="1200" i="1" dirty="0">
                  <a:solidFill>
                    <a:srgbClr val="6D6E71"/>
                  </a:solidFill>
                  <a:latin typeface="Arial"/>
                  <a:cs typeface="Arial"/>
                </a:rPr>
                <a:t>for</a:t>
              </a:r>
              <a:r>
                <a:rPr sz="1200" i="1" spc="25" dirty="0">
                  <a:solidFill>
                    <a:srgbClr val="6D6E71"/>
                  </a:solidFill>
                  <a:latin typeface="Arial"/>
                  <a:cs typeface="Arial"/>
                </a:rPr>
                <a:t> </a:t>
              </a:r>
              <a:r>
                <a:rPr sz="1200" i="1" spc="-10" dirty="0">
                  <a:solidFill>
                    <a:srgbClr val="6D6E71"/>
                  </a:solidFill>
                  <a:latin typeface="Arial"/>
                  <a:cs typeface="Arial"/>
                </a:rPr>
                <a:t>either </a:t>
              </a:r>
              <a:r>
                <a:rPr sz="1200" i="1" dirty="0">
                  <a:solidFill>
                    <a:srgbClr val="6D6E71"/>
                  </a:solidFill>
                  <a:latin typeface="Arial"/>
                  <a:cs typeface="Arial"/>
                </a:rPr>
                <a:t>track</a:t>
              </a:r>
              <a:r>
                <a:rPr sz="1200" i="1" spc="15" dirty="0">
                  <a:solidFill>
                    <a:srgbClr val="6D6E71"/>
                  </a:solidFill>
                  <a:latin typeface="Arial"/>
                  <a:cs typeface="Arial"/>
                </a:rPr>
                <a:t> </a:t>
              </a:r>
              <a:r>
                <a:rPr sz="1200" i="1" dirty="0">
                  <a:solidFill>
                    <a:srgbClr val="6D6E71"/>
                  </a:solidFill>
                  <a:latin typeface="Arial"/>
                  <a:cs typeface="Arial"/>
                </a:rPr>
                <a:t>(limited</a:t>
              </a:r>
              <a:r>
                <a:rPr sz="1200" i="1" spc="20" dirty="0">
                  <a:solidFill>
                    <a:srgbClr val="6D6E71"/>
                  </a:solidFill>
                  <a:latin typeface="Arial"/>
                  <a:cs typeface="Arial"/>
                </a:rPr>
                <a:t> </a:t>
              </a:r>
              <a:r>
                <a:rPr sz="1200" i="1" dirty="0">
                  <a:solidFill>
                    <a:srgbClr val="6D6E71"/>
                  </a:solidFill>
                  <a:latin typeface="Arial"/>
                  <a:cs typeface="Arial"/>
                </a:rPr>
                <a:t>indications,</a:t>
              </a:r>
              <a:r>
                <a:rPr sz="1200" i="1" spc="20" dirty="0">
                  <a:solidFill>
                    <a:srgbClr val="6D6E71"/>
                  </a:solidFill>
                  <a:latin typeface="Arial"/>
                  <a:cs typeface="Arial"/>
                </a:rPr>
                <a:t> </a:t>
              </a:r>
              <a:r>
                <a:rPr sz="1200" i="1" dirty="0">
                  <a:solidFill>
                    <a:srgbClr val="6D6E71"/>
                  </a:solidFill>
                  <a:latin typeface="Arial"/>
                  <a:cs typeface="Arial"/>
                </a:rPr>
                <a:t>or</a:t>
              </a:r>
              <a:r>
                <a:rPr sz="1200" i="1" spc="20" dirty="0">
                  <a:solidFill>
                    <a:srgbClr val="6D6E71"/>
                  </a:solidFill>
                  <a:latin typeface="Arial"/>
                  <a:cs typeface="Arial"/>
                </a:rPr>
                <a:t> </a:t>
              </a:r>
              <a:r>
                <a:rPr sz="1200" i="1" spc="-20" dirty="0">
                  <a:solidFill>
                    <a:srgbClr val="6D6E71"/>
                  </a:solidFill>
                  <a:latin typeface="Arial"/>
                  <a:cs typeface="Arial"/>
                </a:rPr>
                <a:t>less </a:t>
              </a:r>
              <a:r>
                <a:rPr sz="1200" i="1" dirty="0">
                  <a:solidFill>
                    <a:srgbClr val="6D6E71"/>
                  </a:solidFill>
                  <a:latin typeface="Arial"/>
                  <a:cs typeface="Arial"/>
                </a:rPr>
                <a:t>evidence</a:t>
              </a:r>
              <a:r>
                <a:rPr sz="1200" i="1" spc="5" dirty="0">
                  <a:solidFill>
                    <a:srgbClr val="6D6E71"/>
                  </a:solidFill>
                  <a:latin typeface="Arial"/>
                  <a:cs typeface="Arial"/>
                </a:rPr>
                <a:t> </a:t>
              </a:r>
              <a:r>
                <a:rPr sz="1200" i="1" dirty="0">
                  <a:solidFill>
                    <a:srgbClr val="6D6E71"/>
                  </a:solidFill>
                  <a:latin typeface="Arial"/>
                  <a:cs typeface="Arial"/>
                </a:rPr>
                <a:t>for</a:t>
              </a:r>
              <a:r>
                <a:rPr sz="1200" i="1" spc="10" dirty="0">
                  <a:solidFill>
                    <a:srgbClr val="6D6E71"/>
                  </a:solidFill>
                  <a:latin typeface="Arial"/>
                  <a:cs typeface="Arial"/>
                </a:rPr>
                <a:t> </a:t>
              </a:r>
              <a:r>
                <a:rPr sz="1200" i="1" dirty="0">
                  <a:solidFill>
                    <a:srgbClr val="6D6E71"/>
                  </a:solidFill>
                  <a:latin typeface="Arial"/>
                  <a:cs typeface="Arial"/>
                </a:rPr>
                <a:t>efficacy</a:t>
              </a:r>
              <a:r>
                <a:rPr sz="1200" i="1" spc="10" dirty="0">
                  <a:solidFill>
                    <a:srgbClr val="6D6E71"/>
                  </a:solidFill>
                  <a:latin typeface="Arial"/>
                  <a:cs typeface="Arial"/>
                </a:rPr>
                <a:t> </a:t>
              </a:r>
              <a:r>
                <a:rPr sz="1200" i="1" dirty="0">
                  <a:solidFill>
                    <a:srgbClr val="6D6E71"/>
                  </a:solidFill>
                  <a:latin typeface="Arial"/>
                  <a:cs typeface="Arial"/>
                </a:rPr>
                <a:t>or</a:t>
              </a:r>
              <a:r>
                <a:rPr sz="1200" i="1" spc="10" dirty="0">
                  <a:solidFill>
                    <a:srgbClr val="6D6E71"/>
                  </a:solidFill>
                  <a:latin typeface="Arial"/>
                  <a:cs typeface="Arial"/>
                </a:rPr>
                <a:t> </a:t>
              </a:r>
              <a:r>
                <a:rPr sz="1200" i="1" spc="-10" dirty="0">
                  <a:solidFill>
                    <a:srgbClr val="6D6E71"/>
                  </a:solidFill>
                  <a:latin typeface="Arial"/>
                  <a:cs typeface="Arial"/>
                </a:rPr>
                <a:t>safety)</a:t>
              </a:r>
              <a:endParaRPr sz="1200">
                <a:latin typeface="Arial"/>
                <a:cs typeface="Arial"/>
              </a:endParaRPr>
            </a:p>
          </p:txBody>
        </p:sp>
        <p:sp>
          <p:nvSpPr>
            <p:cNvPr id="5" name="object 3">
              <a:extLst>
                <a:ext uri="{FF2B5EF4-FFF2-40B4-BE49-F238E27FC236}">
                  <a16:creationId xmlns="" xmlns:a16="http://schemas.microsoft.com/office/drawing/2014/main" id="{202F7B01-B4E4-2AF8-6FC8-CA7DA1A6CFB6}"/>
                </a:ext>
              </a:extLst>
            </p:cNvPr>
            <p:cNvSpPr txBox="1"/>
            <p:nvPr/>
          </p:nvSpPr>
          <p:spPr>
            <a:xfrm>
              <a:off x="4764542" y="3202474"/>
              <a:ext cx="1612223" cy="469574"/>
            </a:xfrm>
            <a:prstGeom prst="rect">
              <a:avLst/>
            </a:prstGeom>
          </p:spPr>
          <p:txBody>
            <a:bodyPr vert="horz" wrap="square" lIns="0" tIns="27939" rIns="0" bIns="0" rtlCol="0">
              <a:spAutoFit/>
            </a:bodyPr>
            <a:lstStyle/>
            <a:p>
              <a:pPr marL="12700" marR="5080">
                <a:lnSpc>
                  <a:spcPts val="1140"/>
                </a:lnSpc>
                <a:spcBef>
                  <a:spcPts val="219"/>
                </a:spcBef>
              </a:pPr>
              <a:r>
                <a:rPr sz="1000" i="1" dirty="0">
                  <a:solidFill>
                    <a:srgbClr val="58595B"/>
                  </a:solidFill>
                  <a:latin typeface="Arial"/>
                  <a:cs typeface="Arial"/>
                </a:rPr>
                <a:t>Low</a:t>
              </a:r>
              <a:r>
                <a:rPr sz="1000" i="1" spc="50" dirty="0">
                  <a:solidFill>
                    <a:srgbClr val="58595B"/>
                  </a:solidFill>
                  <a:latin typeface="Arial"/>
                  <a:cs typeface="Arial"/>
                </a:rPr>
                <a:t> </a:t>
              </a:r>
              <a:r>
                <a:rPr sz="1000" i="1" dirty="0">
                  <a:solidFill>
                    <a:srgbClr val="58595B"/>
                  </a:solidFill>
                  <a:latin typeface="Arial"/>
                  <a:cs typeface="Arial"/>
                </a:rPr>
                <a:t>dose</a:t>
              </a:r>
              <a:r>
                <a:rPr sz="1000" i="1" spc="55" dirty="0">
                  <a:solidFill>
                    <a:srgbClr val="58595B"/>
                  </a:solidFill>
                  <a:latin typeface="Arial"/>
                  <a:cs typeface="Arial"/>
                </a:rPr>
                <a:t> </a:t>
              </a:r>
              <a:r>
                <a:rPr sz="1000" i="1" dirty="0">
                  <a:solidFill>
                    <a:srgbClr val="58595B"/>
                  </a:solidFill>
                  <a:latin typeface="Arial"/>
                  <a:cs typeface="Arial"/>
                </a:rPr>
                <a:t>ICS</a:t>
              </a:r>
              <a:r>
                <a:rPr sz="1000" i="1" spc="55" dirty="0">
                  <a:solidFill>
                    <a:srgbClr val="58595B"/>
                  </a:solidFill>
                  <a:latin typeface="Arial"/>
                  <a:cs typeface="Arial"/>
                </a:rPr>
                <a:t> </a:t>
              </a:r>
              <a:r>
                <a:rPr sz="1000" i="1" spc="-10" dirty="0">
                  <a:solidFill>
                    <a:srgbClr val="58595B"/>
                  </a:solidFill>
                  <a:latin typeface="Arial"/>
                  <a:cs typeface="Arial"/>
                </a:rPr>
                <a:t>whenever </a:t>
              </a:r>
              <a:r>
                <a:rPr sz="1000" i="1" dirty="0">
                  <a:solidFill>
                    <a:srgbClr val="58595B"/>
                  </a:solidFill>
                  <a:latin typeface="Arial"/>
                  <a:cs typeface="Arial"/>
                </a:rPr>
                <a:t>SABA</a:t>
              </a:r>
              <a:r>
                <a:rPr sz="1000" i="1" spc="20" dirty="0">
                  <a:solidFill>
                    <a:srgbClr val="58595B"/>
                  </a:solidFill>
                  <a:latin typeface="Arial"/>
                  <a:cs typeface="Arial"/>
                </a:rPr>
                <a:t> </a:t>
              </a:r>
              <a:r>
                <a:rPr sz="1000" i="1" dirty="0">
                  <a:solidFill>
                    <a:srgbClr val="58595B"/>
                  </a:solidFill>
                  <a:latin typeface="Arial"/>
                  <a:cs typeface="Arial"/>
                </a:rPr>
                <a:t>taken,</a:t>
              </a:r>
              <a:r>
                <a:rPr sz="1000" i="1" spc="60" dirty="0">
                  <a:solidFill>
                    <a:srgbClr val="58595B"/>
                  </a:solidFill>
                  <a:latin typeface="Arial"/>
                  <a:cs typeface="Arial"/>
                </a:rPr>
                <a:t> </a:t>
              </a:r>
              <a:r>
                <a:rPr sz="1000" i="1" dirty="0">
                  <a:solidFill>
                    <a:srgbClr val="58595B"/>
                  </a:solidFill>
                  <a:latin typeface="Arial"/>
                  <a:cs typeface="Arial"/>
                </a:rPr>
                <a:t>or</a:t>
              </a:r>
              <a:r>
                <a:rPr sz="1000" i="1" spc="65" dirty="0">
                  <a:solidFill>
                    <a:srgbClr val="58595B"/>
                  </a:solidFill>
                  <a:latin typeface="Arial"/>
                  <a:cs typeface="Arial"/>
                </a:rPr>
                <a:t> </a:t>
              </a:r>
              <a:r>
                <a:rPr sz="1000" i="1" dirty="0">
                  <a:solidFill>
                    <a:srgbClr val="58595B"/>
                  </a:solidFill>
                  <a:latin typeface="Arial"/>
                  <a:cs typeface="Arial"/>
                </a:rPr>
                <a:t>daily</a:t>
              </a:r>
              <a:r>
                <a:rPr sz="1000" i="1" spc="65" dirty="0">
                  <a:solidFill>
                    <a:srgbClr val="58595B"/>
                  </a:solidFill>
                  <a:latin typeface="Arial"/>
                  <a:cs typeface="Arial"/>
                </a:rPr>
                <a:t> </a:t>
              </a:r>
              <a:r>
                <a:rPr sz="1000" i="1" spc="-20" dirty="0">
                  <a:solidFill>
                    <a:srgbClr val="58595B"/>
                  </a:solidFill>
                  <a:latin typeface="Arial"/>
                  <a:cs typeface="Arial"/>
                </a:rPr>
                <a:t>LTRA, </a:t>
              </a:r>
              <a:r>
                <a:rPr sz="1000" i="1" dirty="0">
                  <a:solidFill>
                    <a:srgbClr val="58595B"/>
                  </a:solidFill>
                  <a:latin typeface="Arial"/>
                  <a:cs typeface="Arial"/>
                </a:rPr>
                <a:t>or</a:t>
              </a:r>
              <a:r>
                <a:rPr sz="1000" i="1" spc="45" dirty="0">
                  <a:solidFill>
                    <a:srgbClr val="58595B"/>
                  </a:solidFill>
                  <a:latin typeface="Arial"/>
                  <a:cs typeface="Arial"/>
                </a:rPr>
                <a:t> </a:t>
              </a:r>
              <a:r>
                <a:rPr sz="1000" i="1" dirty="0">
                  <a:solidFill>
                    <a:srgbClr val="58595B"/>
                  </a:solidFill>
                  <a:latin typeface="Arial"/>
                  <a:cs typeface="Arial"/>
                </a:rPr>
                <a:t>add</a:t>
              </a:r>
              <a:r>
                <a:rPr sz="1000" i="1" spc="45" dirty="0">
                  <a:solidFill>
                    <a:srgbClr val="58595B"/>
                  </a:solidFill>
                  <a:latin typeface="Arial"/>
                  <a:cs typeface="Arial"/>
                </a:rPr>
                <a:t> </a:t>
              </a:r>
              <a:r>
                <a:rPr sz="1000" i="1" dirty="0">
                  <a:solidFill>
                    <a:srgbClr val="58595B"/>
                  </a:solidFill>
                  <a:latin typeface="Arial"/>
                  <a:cs typeface="Arial"/>
                </a:rPr>
                <a:t>HDM</a:t>
              </a:r>
              <a:r>
                <a:rPr sz="1000" i="1" spc="45" dirty="0">
                  <a:solidFill>
                    <a:srgbClr val="58595B"/>
                  </a:solidFill>
                  <a:latin typeface="Arial"/>
                  <a:cs typeface="Arial"/>
                </a:rPr>
                <a:t> </a:t>
              </a:r>
              <a:r>
                <a:rPr sz="1000" i="1" spc="-20" dirty="0">
                  <a:solidFill>
                    <a:srgbClr val="58595B"/>
                  </a:solidFill>
                  <a:latin typeface="Arial"/>
                  <a:cs typeface="Arial"/>
                </a:rPr>
                <a:t>SLIT</a:t>
              </a:r>
              <a:endParaRPr sz="1000" dirty="0">
                <a:latin typeface="Arial"/>
                <a:cs typeface="Arial"/>
              </a:endParaRPr>
            </a:p>
          </p:txBody>
        </p:sp>
        <p:sp>
          <p:nvSpPr>
            <p:cNvPr id="6" name="object 4">
              <a:extLst>
                <a:ext uri="{FF2B5EF4-FFF2-40B4-BE49-F238E27FC236}">
                  <a16:creationId xmlns="" xmlns:a16="http://schemas.microsoft.com/office/drawing/2014/main" id="{4CF2AD6C-6012-203C-B5CB-ACEDBEFEB322}"/>
                </a:ext>
              </a:extLst>
            </p:cNvPr>
            <p:cNvSpPr txBox="1"/>
            <p:nvPr/>
          </p:nvSpPr>
          <p:spPr>
            <a:xfrm>
              <a:off x="6545138" y="3202474"/>
              <a:ext cx="1250089" cy="469574"/>
            </a:xfrm>
            <a:prstGeom prst="rect">
              <a:avLst/>
            </a:prstGeom>
          </p:spPr>
          <p:txBody>
            <a:bodyPr vert="horz" wrap="square" lIns="0" tIns="27939" rIns="0" bIns="0" rtlCol="0">
              <a:spAutoFit/>
            </a:bodyPr>
            <a:lstStyle/>
            <a:p>
              <a:pPr marL="12700" marR="5080">
                <a:lnSpc>
                  <a:spcPts val="1140"/>
                </a:lnSpc>
                <a:spcBef>
                  <a:spcPts val="219"/>
                </a:spcBef>
              </a:pPr>
              <a:r>
                <a:rPr sz="1000" i="1" dirty="0">
                  <a:solidFill>
                    <a:srgbClr val="58595B"/>
                  </a:solidFill>
                  <a:latin typeface="Arial"/>
                  <a:cs typeface="Arial"/>
                </a:rPr>
                <a:t>Medium</a:t>
              </a:r>
              <a:r>
                <a:rPr sz="1000" i="1" spc="75" dirty="0">
                  <a:solidFill>
                    <a:srgbClr val="58595B"/>
                  </a:solidFill>
                  <a:latin typeface="Arial"/>
                  <a:cs typeface="Arial"/>
                </a:rPr>
                <a:t> </a:t>
              </a:r>
              <a:r>
                <a:rPr sz="1000" i="1" dirty="0">
                  <a:solidFill>
                    <a:srgbClr val="58595B"/>
                  </a:solidFill>
                  <a:latin typeface="Arial"/>
                  <a:cs typeface="Arial"/>
                </a:rPr>
                <a:t>dose</a:t>
              </a:r>
              <a:r>
                <a:rPr sz="1000" i="1" spc="75" dirty="0">
                  <a:solidFill>
                    <a:srgbClr val="58595B"/>
                  </a:solidFill>
                  <a:latin typeface="Arial"/>
                  <a:cs typeface="Arial"/>
                </a:rPr>
                <a:t> </a:t>
              </a:r>
              <a:r>
                <a:rPr sz="1000" i="1" dirty="0">
                  <a:solidFill>
                    <a:srgbClr val="58595B"/>
                  </a:solidFill>
                  <a:latin typeface="Arial"/>
                  <a:cs typeface="Arial"/>
                </a:rPr>
                <a:t>ICS,</a:t>
              </a:r>
              <a:r>
                <a:rPr sz="1000" i="1" spc="80" dirty="0">
                  <a:solidFill>
                    <a:srgbClr val="58595B"/>
                  </a:solidFill>
                  <a:latin typeface="Arial"/>
                  <a:cs typeface="Arial"/>
                </a:rPr>
                <a:t> </a:t>
              </a:r>
              <a:r>
                <a:rPr sz="1000" i="1" spc="-25" dirty="0">
                  <a:solidFill>
                    <a:srgbClr val="58595B"/>
                  </a:solidFill>
                  <a:latin typeface="Arial"/>
                  <a:cs typeface="Arial"/>
                </a:rPr>
                <a:t>or </a:t>
              </a:r>
              <a:r>
                <a:rPr sz="1000" i="1" dirty="0">
                  <a:solidFill>
                    <a:srgbClr val="58595B"/>
                  </a:solidFill>
                  <a:latin typeface="Arial"/>
                  <a:cs typeface="Arial"/>
                </a:rPr>
                <a:t>add</a:t>
              </a:r>
              <a:r>
                <a:rPr sz="1000" i="1" spc="25" dirty="0">
                  <a:solidFill>
                    <a:srgbClr val="58595B"/>
                  </a:solidFill>
                  <a:latin typeface="Arial"/>
                  <a:cs typeface="Arial"/>
                </a:rPr>
                <a:t> </a:t>
              </a:r>
              <a:r>
                <a:rPr sz="1000" i="1" dirty="0">
                  <a:solidFill>
                    <a:srgbClr val="58595B"/>
                  </a:solidFill>
                  <a:latin typeface="Arial"/>
                  <a:cs typeface="Arial"/>
                </a:rPr>
                <a:t>LTRA,</a:t>
              </a:r>
              <a:r>
                <a:rPr sz="1000" i="1" spc="25" dirty="0">
                  <a:solidFill>
                    <a:srgbClr val="58595B"/>
                  </a:solidFill>
                  <a:latin typeface="Arial"/>
                  <a:cs typeface="Arial"/>
                </a:rPr>
                <a:t> </a:t>
              </a:r>
              <a:r>
                <a:rPr sz="1000" i="1" dirty="0">
                  <a:solidFill>
                    <a:srgbClr val="58595B"/>
                  </a:solidFill>
                  <a:latin typeface="Arial"/>
                  <a:cs typeface="Arial"/>
                </a:rPr>
                <a:t>or</a:t>
              </a:r>
              <a:r>
                <a:rPr sz="1000" i="1" spc="30" dirty="0">
                  <a:solidFill>
                    <a:srgbClr val="58595B"/>
                  </a:solidFill>
                  <a:latin typeface="Arial"/>
                  <a:cs typeface="Arial"/>
                </a:rPr>
                <a:t> </a:t>
              </a:r>
              <a:r>
                <a:rPr sz="1000" i="1" spc="-25" dirty="0">
                  <a:solidFill>
                    <a:srgbClr val="58595B"/>
                  </a:solidFill>
                  <a:latin typeface="Arial"/>
                  <a:cs typeface="Arial"/>
                </a:rPr>
                <a:t>add </a:t>
              </a:r>
              <a:r>
                <a:rPr sz="1000" i="1" dirty="0">
                  <a:solidFill>
                    <a:srgbClr val="58595B"/>
                  </a:solidFill>
                  <a:latin typeface="Arial"/>
                  <a:cs typeface="Arial"/>
                </a:rPr>
                <a:t>HDM</a:t>
              </a:r>
              <a:r>
                <a:rPr sz="1000" i="1" spc="60" dirty="0">
                  <a:solidFill>
                    <a:srgbClr val="58595B"/>
                  </a:solidFill>
                  <a:latin typeface="Arial"/>
                  <a:cs typeface="Arial"/>
                </a:rPr>
                <a:t> </a:t>
              </a:r>
              <a:r>
                <a:rPr sz="1000" i="1" spc="-20" dirty="0">
                  <a:solidFill>
                    <a:srgbClr val="58595B"/>
                  </a:solidFill>
                  <a:latin typeface="Arial"/>
                  <a:cs typeface="Arial"/>
                </a:rPr>
                <a:t>SLIT</a:t>
              </a:r>
              <a:endParaRPr sz="1000">
                <a:latin typeface="Arial"/>
                <a:cs typeface="Arial"/>
              </a:endParaRPr>
            </a:p>
          </p:txBody>
        </p:sp>
        <p:sp>
          <p:nvSpPr>
            <p:cNvPr id="7" name="object 5">
              <a:extLst>
                <a:ext uri="{FF2B5EF4-FFF2-40B4-BE49-F238E27FC236}">
                  <a16:creationId xmlns="" xmlns:a16="http://schemas.microsoft.com/office/drawing/2014/main" id="{DD327DD5-5D8A-0F57-F802-0B7DE9BCC369}"/>
                </a:ext>
              </a:extLst>
            </p:cNvPr>
            <p:cNvSpPr txBox="1"/>
            <p:nvPr/>
          </p:nvSpPr>
          <p:spPr>
            <a:xfrm>
              <a:off x="8325734" y="3202474"/>
              <a:ext cx="1353737" cy="469574"/>
            </a:xfrm>
            <a:prstGeom prst="rect">
              <a:avLst/>
            </a:prstGeom>
          </p:spPr>
          <p:txBody>
            <a:bodyPr vert="horz" wrap="square" lIns="0" tIns="27939" rIns="0" bIns="0" rtlCol="0">
              <a:spAutoFit/>
            </a:bodyPr>
            <a:lstStyle/>
            <a:p>
              <a:pPr marL="12700" marR="5080">
                <a:lnSpc>
                  <a:spcPts val="1140"/>
                </a:lnSpc>
                <a:spcBef>
                  <a:spcPts val="219"/>
                </a:spcBef>
              </a:pPr>
              <a:r>
                <a:rPr sz="1000" i="1" dirty="0">
                  <a:solidFill>
                    <a:srgbClr val="58595B"/>
                  </a:solidFill>
                  <a:latin typeface="Arial"/>
                  <a:cs typeface="Arial"/>
                </a:rPr>
                <a:t>Add</a:t>
              </a:r>
              <a:r>
                <a:rPr sz="1000" i="1" spc="40" dirty="0">
                  <a:solidFill>
                    <a:srgbClr val="58595B"/>
                  </a:solidFill>
                  <a:latin typeface="Arial"/>
                  <a:cs typeface="Arial"/>
                </a:rPr>
                <a:t> </a:t>
              </a:r>
              <a:r>
                <a:rPr sz="1000" i="1" dirty="0">
                  <a:solidFill>
                    <a:srgbClr val="58595B"/>
                  </a:solidFill>
                  <a:latin typeface="Arial"/>
                  <a:cs typeface="Arial"/>
                </a:rPr>
                <a:t>LAMA or</a:t>
              </a:r>
              <a:r>
                <a:rPr sz="1000" i="1" spc="45" dirty="0">
                  <a:solidFill>
                    <a:srgbClr val="58595B"/>
                  </a:solidFill>
                  <a:latin typeface="Arial"/>
                  <a:cs typeface="Arial"/>
                </a:rPr>
                <a:t> </a:t>
              </a:r>
              <a:r>
                <a:rPr sz="1000" i="1" dirty="0">
                  <a:solidFill>
                    <a:srgbClr val="58595B"/>
                  </a:solidFill>
                  <a:latin typeface="Arial"/>
                  <a:cs typeface="Arial"/>
                </a:rPr>
                <a:t>LTRA </a:t>
              </a:r>
              <a:r>
                <a:rPr sz="1000" i="1" spc="-25" dirty="0">
                  <a:solidFill>
                    <a:srgbClr val="58595B"/>
                  </a:solidFill>
                  <a:latin typeface="Arial"/>
                  <a:cs typeface="Arial"/>
                </a:rPr>
                <a:t>or </a:t>
              </a:r>
              <a:r>
                <a:rPr sz="1000" i="1" dirty="0">
                  <a:solidFill>
                    <a:srgbClr val="58595B"/>
                  </a:solidFill>
                  <a:latin typeface="Arial"/>
                  <a:cs typeface="Arial"/>
                </a:rPr>
                <a:t>HDM</a:t>
              </a:r>
              <a:r>
                <a:rPr sz="1000" i="1" spc="40" dirty="0">
                  <a:solidFill>
                    <a:srgbClr val="58595B"/>
                  </a:solidFill>
                  <a:latin typeface="Arial"/>
                  <a:cs typeface="Arial"/>
                </a:rPr>
                <a:t> </a:t>
              </a:r>
              <a:r>
                <a:rPr sz="1000" i="1" dirty="0">
                  <a:solidFill>
                    <a:srgbClr val="58595B"/>
                  </a:solidFill>
                  <a:latin typeface="Arial"/>
                  <a:cs typeface="Arial"/>
                </a:rPr>
                <a:t>SLIT,</a:t>
              </a:r>
              <a:r>
                <a:rPr sz="1000" i="1" spc="40" dirty="0">
                  <a:solidFill>
                    <a:srgbClr val="58595B"/>
                  </a:solidFill>
                  <a:latin typeface="Arial"/>
                  <a:cs typeface="Arial"/>
                </a:rPr>
                <a:t> </a:t>
              </a:r>
              <a:r>
                <a:rPr sz="1000" i="1" dirty="0">
                  <a:solidFill>
                    <a:srgbClr val="58595B"/>
                  </a:solidFill>
                  <a:latin typeface="Arial"/>
                  <a:cs typeface="Arial"/>
                </a:rPr>
                <a:t>or</a:t>
              </a:r>
              <a:r>
                <a:rPr sz="1000" i="1" spc="40" dirty="0">
                  <a:solidFill>
                    <a:srgbClr val="58595B"/>
                  </a:solidFill>
                  <a:latin typeface="Arial"/>
                  <a:cs typeface="Arial"/>
                </a:rPr>
                <a:t> </a:t>
              </a:r>
              <a:r>
                <a:rPr sz="1000" i="1" dirty="0">
                  <a:solidFill>
                    <a:srgbClr val="58595B"/>
                  </a:solidFill>
                  <a:latin typeface="Arial"/>
                  <a:cs typeface="Arial"/>
                </a:rPr>
                <a:t>switch</a:t>
              </a:r>
              <a:r>
                <a:rPr sz="1000" i="1" spc="40" dirty="0">
                  <a:solidFill>
                    <a:srgbClr val="58595B"/>
                  </a:solidFill>
                  <a:latin typeface="Arial"/>
                  <a:cs typeface="Arial"/>
                </a:rPr>
                <a:t> </a:t>
              </a:r>
              <a:r>
                <a:rPr sz="1000" i="1" spc="-25" dirty="0">
                  <a:solidFill>
                    <a:srgbClr val="58595B"/>
                  </a:solidFill>
                  <a:latin typeface="Arial"/>
                  <a:cs typeface="Arial"/>
                </a:rPr>
                <a:t>to </a:t>
              </a:r>
              <a:r>
                <a:rPr sz="1000" i="1" dirty="0">
                  <a:solidFill>
                    <a:srgbClr val="58595B"/>
                  </a:solidFill>
                  <a:latin typeface="Arial"/>
                  <a:cs typeface="Arial"/>
                </a:rPr>
                <a:t>high</a:t>
              </a:r>
              <a:r>
                <a:rPr sz="1000" i="1" spc="50" dirty="0">
                  <a:solidFill>
                    <a:srgbClr val="58595B"/>
                  </a:solidFill>
                  <a:latin typeface="Arial"/>
                  <a:cs typeface="Arial"/>
                </a:rPr>
                <a:t> </a:t>
              </a:r>
              <a:r>
                <a:rPr sz="1000" i="1" dirty="0">
                  <a:solidFill>
                    <a:srgbClr val="58595B"/>
                  </a:solidFill>
                  <a:latin typeface="Arial"/>
                  <a:cs typeface="Arial"/>
                </a:rPr>
                <a:t>dose</a:t>
              </a:r>
              <a:r>
                <a:rPr sz="1000" i="1" spc="50" dirty="0">
                  <a:solidFill>
                    <a:srgbClr val="58595B"/>
                  </a:solidFill>
                  <a:latin typeface="Arial"/>
                  <a:cs typeface="Arial"/>
                </a:rPr>
                <a:t> </a:t>
              </a:r>
              <a:r>
                <a:rPr sz="1000" i="1" spc="-25" dirty="0">
                  <a:solidFill>
                    <a:srgbClr val="58595B"/>
                  </a:solidFill>
                  <a:latin typeface="Arial"/>
                  <a:cs typeface="Arial"/>
                </a:rPr>
                <a:t>ICS</a:t>
              </a:r>
              <a:endParaRPr sz="1000">
                <a:latin typeface="Arial"/>
                <a:cs typeface="Arial"/>
              </a:endParaRPr>
            </a:p>
          </p:txBody>
        </p:sp>
        <p:sp>
          <p:nvSpPr>
            <p:cNvPr id="8" name="object 6">
              <a:extLst>
                <a:ext uri="{FF2B5EF4-FFF2-40B4-BE49-F238E27FC236}">
                  <a16:creationId xmlns="" xmlns:a16="http://schemas.microsoft.com/office/drawing/2014/main" id="{CF393D20-FAAC-3482-8AAC-07A84470D497}"/>
                </a:ext>
              </a:extLst>
            </p:cNvPr>
            <p:cNvSpPr txBox="1"/>
            <p:nvPr/>
          </p:nvSpPr>
          <p:spPr>
            <a:xfrm>
              <a:off x="10106329" y="3129220"/>
              <a:ext cx="1706391" cy="613037"/>
            </a:xfrm>
            <a:prstGeom prst="rect">
              <a:avLst/>
            </a:prstGeom>
          </p:spPr>
          <p:txBody>
            <a:bodyPr vert="horz" wrap="square" lIns="0" tIns="27939" rIns="0" bIns="0" rtlCol="0">
              <a:spAutoFit/>
            </a:bodyPr>
            <a:lstStyle/>
            <a:p>
              <a:pPr marL="12700" marR="5080">
                <a:lnSpc>
                  <a:spcPts val="1140"/>
                </a:lnSpc>
                <a:spcBef>
                  <a:spcPts val="219"/>
                </a:spcBef>
              </a:pPr>
              <a:r>
                <a:rPr sz="1000" i="1" dirty="0">
                  <a:solidFill>
                    <a:srgbClr val="58595B"/>
                  </a:solidFill>
                  <a:latin typeface="Arial"/>
                  <a:cs typeface="Arial"/>
                </a:rPr>
                <a:t>Add</a:t>
              </a:r>
              <a:r>
                <a:rPr sz="1000" i="1" spc="90" dirty="0">
                  <a:solidFill>
                    <a:srgbClr val="58595B"/>
                  </a:solidFill>
                  <a:latin typeface="Arial"/>
                  <a:cs typeface="Arial"/>
                </a:rPr>
                <a:t> </a:t>
              </a:r>
              <a:r>
                <a:rPr sz="1000" i="1" dirty="0">
                  <a:solidFill>
                    <a:srgbClr val="58595B"/>
                  </a:solidFill>
                  <a:latin typeface="Arial"/>
                  <a:cs typeface="Arial"/>
                </a:rPr>
                <a:t>azithromycin</a:t>
              </a:r>
              <a:r>
                <a:rPr sz="1000" i="1" spc="95" dirty="0">
                  <a:solidFill>
                    <a:srgbClr val="58595B"/>
                  </a:solidFill>
                  <a:latin typeface="Arial"/>
                  <a:cs typeface="Arial"/>
                </a:rPr>
                <a:t> </a:t>
              </a:r>
              <a:r>
                <a:rPr sz="1000" i="1" dirty="0">
                  <a:solidFill>
                    <a:srgbClr val="58595B"/>
                  </a:solidFill>
                  <a:latin typeface="Arial"/>
                  <a:cs typeface="Arial"/>
                </a:rPr>
                <a:t>(adults)</a:t>
              </a:r>
              <a:r>
                <a:rPr sz="1000" i="1" spc="95" dirty="0">
                  <a:solidFill>
                    <a:srgbClr val="58595B"/>
                  </a:solidFill>
                  <a:latin typeface="Arial"/>
                  <a:cs typeface="Arial"/>
                </a:rPr>
                <a:t> </a:t>
              </a:r>
              <a:r>
                <a:rPr sz="1000" i="1" spc="-25" dirty="0">
                  <a:solidFill>
                    <a:srgbClr val="58595B"/>
                  </a:solidFill>
                  <a:latin typeface="Arial"/>
                  <a:cs typeface="Arial"/>
                </a:rPr>
                <a:t>or </a:t>
              </a:r>
              <a:r>
                <a:rPr sz="1000" i="1" dirty="0">
                  <a:solidFill>
                    <a:srgbClr val="58595B"/>
                  </a:solidFill>
                  <a:latin typeface="Arial"/>
                  <a:cs typeface="Arial"/>
                </a:rPr>
                <a:t>LTRA. As</a:t>
              </a:r>
              <a:r>
                <a:rPr sz="1000" i="1" spc="45" dirty="0">
                  <a:solidFill>
                    <a:srgbClr val="58595B"/>
                  </a:solidFill>
                  <a:latin typeface="Arial"/>
                  <a:cs typeface="Arial"/>
                </a:rPr>
                <a:t> </a:t>
              </a:r>
              <a:r>
                <a:rPr sz="1000" i="1" dirty="0">
                  <a:solidFill>
                    <a:srgbClr val="58595B"/>
                  </a:solidFill>
                  <a:latin typeface="Arial"/>
                  <a:cs typeface="Arial"/>
                </a:rPr>
                <a:t>last</a:t>
              </a:r>
              <a:r>
                <a:rPr sz="1000" i="1" spc="45" dirty="0">
                  <a:solidFill>
                    <a:srgbClr val="58595B"/>
                  </a:solidFill>
                  <a:latin typeface="Arial"/>
                  <a:cs typeface="Arial"/>
                </a:rPr>
                <a:t> </a:t>
              </a:r>
              <a:r>
                <a:rPr sz="1000" i="1" dirty="0">
                  <a:solidFill>
                    <a:srgbClr val="58595B"/>
                  </a:solidFill>
                  <a:latin typeface="Arial"/>
                  <a:cs typeface="Arial"/>
                </a:rPr>
                <a:t>resort</a:t>
              </a:r>
              <a:r>
                <a:rPr sz="1000" i="1" spc="40" dirty="0">
                  <a:solidFill>
                    <a:srgbClr val="58595B"/>
                  </a:solidFill>
                  <a:latin typeface="Arial"/>
                  <a:cs typeface="Arial"/>
                </a:rPr>
                <a:t> </a:t>
              </a:r>
              <a:r>
                <a:rPr sz="1000" i="1" spc="-10" dirty="0">
                  <a:solidFill>
                    <a:srgbClr val="58595B"/>
                  </a:solidFill>
                  <a:latin typeface="Arial"/>
                  <a:cs typeface="Arial"/>
                </a:rPr>
                <a:t>consider </a:t>
              </a:r>
              <a:r>
                <a:rPr sz="1000" i="1" dirty="0">
                  <a:solidFill>
                    <a:srgbClr val="58595B"/>
                  </a:solidFill>
                  <a:latin typeface="Arial"/>
                  <a:cs typeface="Arial"/>
                </a:rPr>
                <a:t>adding</a:t>
              </a:r>
              <a:r>
                <a:rPr sz="1000" i="1" spc="55" dirty="0">
                  <a:solidFill>
                    <a:srgbClr val="58595B"/>
                  </a:solidFill>
                  <a:latin typeface="Arial"/>
                  <a:cs typeface="Arial"/>
                </a:rPr>
                <a:t> </a:t>
              </a:r>
              <a:r>
                <a:rPr sz="1000" i="1" dirty="0">
                  <a:solidFill>
                    <a:srgbClr val="58595B"/>
                  </a:solidFill>
                  <a:latin typeface="Arial"/>
                  <a:cs typeface="Arial"/>
                </a:rPr>
                <a:t>low</a:t>
              </a:r>
              <a:r>
                <a:rPr sz="1000" i="1" spc="60" dirty="0">
                  <a:solidFill>
                    <a:srgbClr val="58595B"/>
                  </a:solidFill>
                  <a:latin typeface="Arial"/>
                  <a:cs typeface="Arial"/>
                </a:rPr>
                <a:t> </a:t>
              </a:r>
              <a:r>
                <a:rPr sz="1000" i="1" dirty="0">
                  <a:solidFill>
                    <a:srgbClr val="58595B"/>
                  </a:solidFill>
                  <a:latin typeface="Arial"/>
                  <a:cs typeface="Arial"/>
                </a:rPr>
                <a:t>dose</a:t>
              </a:r>
              <a:r>
                <a:rPr sz="1000" i="1" spc="60" dirty="0">
                  <a:solidFill>
                    <a:srgbClr val="58595B"/>
                  </a:solidFill>
                  <a:latin typeface="Arial"/>
                  <a:cs typeface="Arial"/>
                </a:rPr>
                <a:t> </a:t>
              </a:r>
              <a:r>
                <a:rPr sz="1000" i="1" dirty="0">
                  <a:solidFill>
                    <a:srgbClr val="58595B"/>
                  </a:solidFill>
                  <a:latin typeface="Arial"/>
                  <a:cs typeface="Arial"/>
                </a:rPr>
                <a:t>OCS</a:t>
              </a:r>
              <a:r>
                <a:rPr sz="1000" i="1" spc="60" dirty="0">
                  <a:solidFill>
                    <a:srgbClr val="58595B"/>
                  </a:solidFill>
                  <a:latin typeface="Arial"/>
                  <a:cs typeface="Arial"/>
                </a:rPr>
                <a:t> </a:t>
              </a:r>
              <a:r>
                <a:rPr sz="1000" i="1" spc="-25" dirty="0">
                  <a:solidFill>
                    <a:srgbClr val="58595B"/>
                  </a:solidFill>
                  <a:latin typeface="Arial"/>
                  <a:cs typeface="Arial"/>
                </a:rPr>
                <a:t>but </a:t>
              </a:r>
              <a:r>
                <a:rPr sz="1000" i="1" dirty="0">
                  <a:solidFill>
                    <a:srgbClr val="58595B"/>
                  </a:solidFill>
                  <a:latin typeface="Arial"/>
                  <a:cs typeface="Arial"/>
                </a:rPr>
                <a:t>consider</a:t>
              </a:r>
              <a:r>
                <a:rPr lang="en-AU" sz="1000" i="1" spc="180" dirty="0">
                  <a:solidFill>
                    <a:srgbClr val="58595B"/>
                  </a:solidFill>
                  <a:latin typeface="Arial"/>
                  <a:cs typeface="Arial"/>
                </a:rPr>
                <a:t> </a:t>
              </a:r>
              <a:r>
                <a:rPr sz="1000" i="1" dirty="0">
                  <a:solidFill>
                    <a:srgbClr val="58595B"/>
                  </a:solidFill>
                  <a:latin typeface="Arial"/>
                  <a:cs typeface="Arial"/>
                </a:rPr>
                <a:t>side-</a:t>
              </a:r>
              <a:r>
                <a:rPr sz="1000" i="1" spc="-10" dirty="0">
                  <a:solidFill>
                    <a:srgbClr val="58595B"/>
                  </a:solidFill>
                  <a:latin typeface="Arial"/>
                  <a:cs typeface="Arial"/>
                </a:rPr>
                <a:t>effects</a:t>
              </a:r>
              <a:endParaRPr sz="1000" dirty="0">
                <a:latin typeface="Arial"/>
                <a:cs typeface="Arial"/>
              </a:endParaRPr>
            </a:p>
          </p:txBody>
        </p:sp>
      </p:grpSp>
      <p:pic>
        <p:nvPicPr>
          <p:cNvPr id="42" name="Picture 41">
            <a:extLst>
              <a:ext uri="{FF2B5EF4-FFF2-40B4-BE49-F238E27FC236}">
                <a16:creationId xmlns="" xmlns:a16="http://schemas.microsoft.com/office/drawing/2014/main" id="{24EF9ECA-E9D0-4B46-A7C8-D8763575984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23">
            <a:extLst>
              <a:ext uri="{FF2B5EF4-FFF2-40B4-BE49-F238E27FC236}">
                <a16:creationId xmlns="" xmlns:a16="http://schemas.microsoft.com/office/drawing/2014/main" id="{5308B470-7737-4436-A81E-8D8D07C600A4}"/>
              </a:ext>
            </a:extLst>
          </p:cNvPr>
          <p:cNvSpPr>
            <a:spLocks/>
          </p:cNvSpPr>
          <p:nvPr/>
        </p:nvSpPr>
        <p:spPr bwMode="auto">
          <a:xfrm>
            <a:off x="9131820" y="6694270"/>
            <a:ext cx="3007233" cy="161583"/>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50" dirty="0">
                <a:cs typeface="Arial" pitchFamily="34" charset="0"/>
                <a:sym typeface="Arial" pitchFamily="34" charset="0"/>
              </a:rPr>
              <a:t>© Global Initiative for Asthma, www.ginasthma.org</a:t>
            </a:r>
          </a:p>
        </p:txBody>
      </p:sp>
      <p:sp>
        <p:nvSpPr>
          <p:cNvPr id="44" name="object 18">
            <a:extLst>
              <a:ext uri="{FF2B5EF4-FFF2-40B4-BE49-F238E27FC236}">
                <a16:creationId xmlns="" xmlns:a16="http://schemas.microsoft.com/office/drawing/2014/main" id="{FE97C472-4FA6-428A-BD32-D685C00CF9D2}"/>
              </a:ext>
            </a:extLst>
          </p:cNvPr>
          <p:cNvSpPr txBox="1">
            <a:spLocks/>
          </p:cNvSpPr>
          <p:nvPr/>
        </p:nvSpPr>
        <p:spPr>
          <a:xfrm>
            <a:off x="590466" y="392536"/>
            <a:ext cx="2263775" cy="530273"/>
          </a:xfrm>
          <a:prstGeom prst="rect">
            <a:avLst/>
          </a:prstGeom>
        </p:spPr>
        <p:txBody>
          <a:bodyPr vert="horz" wrap="square" lIns="0" tIns="4254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5080" algn="l">
              <a:lnSpc>
                <a:spcPts val="1870"/>
              </a:lnSpc>
              <a:spcBef>
                <a:spcPts val="335"/>
              </a:spcBef>
            </a:pPr>
            <a:r>
              <a:rPr lang="en-AU" sz="1700" b="1" dirty="0">
                <a:latin typeface="Arial" panose="020B0604020202020204" pitchFamily="34" charset="0"/>
                <a:cs typeface="Arial" panose="020B0604020202020204" pitchFamily="34" charset="0"/>
              </a:rPr>
              <a:t>Adults</a:t>
            </a:r>
            <a:r>
              <a:rPr lang="en-AU" sz="1700" b="1" spc="25" dirty="0">
                <a:latin typeface="Arial" panose="020B0604020202020204" pitchFamily="34" charset="0"/>
                <a:cs typeface="Arial" panose="020B0604020202020204" pitchFamily="34" charset="0"/>
              </a:rPr>
              <a:t> </a:t>
            </a:r>
            <a:r>
              <a:rPr lang="en-AU" sz="1700" b="1" dirty="0">
                <a:latin typeface="Arial" panose="020B0604020202020204" pitchFamily="34" charset="0"/>
                <a:cs typeface="Arial" panose="020B0604020202020204" pitchFamily="34" charset="0"/>
              </a:rPr>
              <a:t>&amp;</a:t>
            </a:r>
            <a:r>
              <a:rPr lang="en-AU" sz="1700" b="1" spc="25" dirty="0">
                <a:latin typeface="Arial" panose="020B0604020202020204" pitchFamily="34" charset="0"/>
                <a:cs typeface="Arial" panose="020B0604020202020204" pitchFamily="34" charset="0"/>
              </a:rPr>
              <a:t> </a:t>
            </a:r>
            <a:r>
              <a:rPr lang="en-AU" sz="1700" b="1" spc="-10" dirty="0">
                <a:latin typeface="Arial" panose="020B0604020202020204" pitchFamily="34" charset="0"/>
                <a:cs typeface="Arial" panose="020B0604020202020204" pitchFamily="34" charset="0"/>
              </a:rPr>
              <a:t>adolescents </a:t>
            </a:r>
            <a:r>
              <a:rPr lang="en-AU" sz="1700" b="1" dirty="0">
                <a:latin typeface="Arial" panose="020B0604020202020204" pitchFamily="34" charset="0"/>
                <a:cs typeface="Arial" panose="020B0604020202020204" pitchFamily="34" charset="0"/>
              </a:rPr>
              <a:t>12+</a:t>
            </a:r>
            <a:r>
              <a:rPr lang="en-AU" sz="1700" b="1" spc="20" dirty="0">
                <a:latin typeface="Arial" panose="020B0604020202020204" pitchFamily="34" charset="0"/>
                <a:cs typeface="Arial" panose="020B0604020202020204" pitchFamily="34" charset="0"/>
              </a:rPr>
              <a:t> </a:t>
            </a:r>
            <a:r>
              <a:rPr lang="en-AU" sz="1700" b="1" spc="-10" dirty="0">
                <a:latin typeface="Arial" panose="020B0604020202020204" pitchFamily="34" charset="0"/>
                <a:cs typeface="Arial" panose="020B0604020202020204" pitchFamily="34" charset="0"/>
              </a:rPr>
              <a:t>years</a:t>
            </a:r>
          </a:p>
        </p:txBody>
      </p:sp>
      <p:sp>
        <p:nvSpPr>
          <p:cNvPr id="45" name="object 19">
            <a:extLst>
              <a:ext uri="{FF2B5EF4-FFF2-40B4-BE49-F238E27FC236}">
                <a16:creationId xmlns="" xmlns:a16="http://schemas.microsoft.com/office/drawing/2014/main" id="{F1C6E1D2-7ABC-4A03-AF8F-95EA360C6C41}"/>
              </a:ext>
            </a:extLst>
          </p:cNvPr>
          <p:cNvSpPr txBox="1"/>
          <p:nvPr/>
        </p:nvSpPr>
        <p:spPr>
          <a:xfrm>
            <a:off x="590466" y="979495"/>
            <a:ext cx="2524125" cy="574675"/>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1F20"/>
                </a:solidFill>
                <a:latin typeface="Arial"/>
                <a:cs typeface="Arial"/>
              </a:rPr>
              <a:t>Personalized</a:t>
            </a:r>
            <a:r>
              <a:rPr sz="1200" b="1" spc="-15" dirty="0">
                <a:solidFill>
                  <a:srgbClr val="231F20"/>
                </a:solidFill>
                <a:latin typeface="Arial"/>
                <a:cs typeface="Arial"/>
              </a:rPr>
              <a:t> </a:t>
            </a:r>
            <a:r>
              <a:rPr sz="1200" b="1" dirty="0">
                <a:solidFill>
                  <a:srgbClr val="231F20"/>
                </a:solidFill>
                <a:latin typeface="Arial"/>
                <a:cs typeface="Arial"/>
              </a:rPr>
              <a:t>asthma</a:t>
            </a:r>
            <a:r>
              <a:rPr sz="1200" b="1" spc="-15" dirty="0">
                <a:solidFill>
                  <a:srgbClr val="231F20"/>
                </a:solidFill>
                <a:latin typeface="Arial"/>
                <a:cs typeface="Arial"/>
              </a:rPr>
              <a:t> </a:t>
            </a:r>
            <a:r>
              <a:rPr sz="1200" b="1" spc="-10" dirty="0">
                <a:solidFill>
                  <a:srgbClr val="231F20"/>
                </a:solidFill>
                <a:latin typeface="Arial"/>
                <a:cs typeface="Arial"/>
              </a:rPr>
              <a:t>management</a:t>
            </a:r>
            <a:endParaRPr sz="1200" dirty="0">
              <a:latin typeface="Arial"/>
              <a:cs typeface="Arial"/>
            </a:endParaRPr>
          </a:p>
          <a:p>
            <a:pPr marL="12700">
              <a:lnSpc>
                <a:spcPct val="100000"/>
              </a:lnSpc>
            </a:pPr>
            <a:r>
              <a:rPr sz="1200" dirty="0">
                <a:solidFill>
                  <a:srgbClr val="414042"/>
                </a:solidFill>
                <a:latin typeface="Arial"/>
                <a:cs typeface="Arial"/>
              </a:rPr>
              <a:t>Assess,</a:t>
            </a:r>
            <a:r>
              <a:rPr sz="1200" spc="-70" dirty="0">
                <a:solidFill>
                  <a:srgbClr val="414042"/>
                </a:solidFill>
                <a:latin typeface="Arial"/>
                <a:cs typeface="Arial"/>
              </a:rPr>
              <a:t> </a:t>
            </a:r>
            <a:r>
              <a:rPr sz="1200" dirty="0">
                <a:solidFill>
                  <a:srgbClr val="414042"/>
                </a:solidFill>
                <a:latin typeface="Arial"/>
                <a:cs typeface="Arial"/>
              </a:rPr>
              <a:t>Adjust, </a:t>
            </a:r>
            <a:r>
              <a:rPr sz="1200" spc="-10" dirty="0">
                <a:solidFill>
                  <a:srgbClr val="414042"/>
                </a:solidFill>
                <a:latin typeface="Arial"/>
                <a:cs typeface="Arial"/>
              </a:rPr>
              <a:t>Review</a:t>
            </a:r>
            <a:endParaRPr sz="1200" dirty="0">
              <a:latin typeface="Arial"/>
              <a:cs typeface="Arial"/>
            </a:endParaRPr>
          </a:p>
          <a:p>
            <a:pPr marL="12700">
              <a:lnSpc>
                <a:spcPct val="100000"/>
              </a:lnSpc>
            </a:pPr>
            <a:r>
              <a:rPr sz="1200" dirty="0">
                <a:solidFill>
                  <a:srgbClr val="414042"/>
                </a:solidFill>
                <a:latin typeface="Arial"/>
                <a:cs typeface="Arial"/>
              </a:rPr>
              <a:t>for</a:t>
            </a:r>
            <a:r>
              <a:rPr sz="1200" spc="-30" dirty="0">
                <a:solidFill>
                  <a:srgbClr val="414042"/>
                </a:solidFill>
                <a:latin typeface="Arial"/>
                <a:cs typeface="Arial"/>
              </a:rPr>
              <a:t> </a:t>
            </a:r>
            <a:r>
              <a:rPr sz="1200" dirty="0">
                <a:solidFill>
                  <a:srgbClr val="414042"/>
                </a:solidFill>
                <a:latin typeface="Arial"/>
                <a:cs typeface="Arial"/>
              </a:rPr>
              <a:t>individual</a:t>
            </a:r>
            <a:r>
              <a:rPr sz="1200" spc="-30" dirty="0">
                <a:solidFill>
                  <a:srgbClr val="414042"/>
                </a:solidFill>
                <a:latin typeface="Arial"/>
                <a:cs typeface="Arial"/>
              </a:rPr>
              <a:t> </a:t>
            </a:r>
            <a:r>
              <a:rPr sz="1200" dirty="0">
                <a:solidFill>
                  <a:srgbClr val="414042"/>
                </a:solidFill>
                <a:latin typeface="Arial"/>
                <a:cs typeface="Arial"/>
              </a:rPr>
              <a:t>patient</a:t>
            </a:r>
            <a:r>
              <a:rPr sz="1200" spc="-25" dirty="0">
                <a:solidFill>
                  <a:srgbClr val="414042"/>
                </a:solidFill>
                <a:latin typeface="Arial"/>
                <a:cs typeface="Arial"/>
              </a:rPr>
              <a:t> </a:t>
            </a:r>
            <a:r>
              <a:rPr sz="1200" spc="-10" dirty="0">
                <a:solidFill>
                  <a:srgbClr val="414042"/>
                </a:solidFill>
                <a:latin typeface="Arial"/>
                <a:cs typeface="Arial"/>
              </a:rPr>
              <a:t>needs</a:t>
            </a:r>
            <a:endParaRPr sz="1200" dirty="0">
              <a:latin typeface="Arial"/>
              <a:cs typeface="Arial"/>
            </a:endParaRPr>
          </a:p>
        </p:txBody>
      </p:sp>
      <p:sp>
        <p:nvSpPr>
          <p:cNvPr id="46" name="TextBox 45">
            <a:extLst>
              <a:ext uri="{FF2B5EF4-FFF2-40B4-BE49-F238E27FC236}">
                <a16:creationId xmlns="" xmlns:a16="http://schemas.microsoft.com/office/drawing/2014/main" id="{3F88E619-FFC9-47C4-B9DA-72B0089AB9CD}"/>
              </a:ext>
            </a:extLst>
          </p:cNvPr>
          <p:cNvSpPr txBox="1"/>
          <p:nvPr/>
        </p:nvSpPr>
        <p:spPr>
          <a:xfrm>
            <a:off x="21149" y="6657082"/>
            <a:ext cx="4040779" cy="25391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1050" b="0" i="1" u="none" strike="noStrike" kern="1200" cap="none" spc="0" normalizeH="0" baseline="0" noProof="0" dirty="0">
                <a:ln>
                  <a:noFill/>
                </a:ln>
                <a:effectLst/>
                <a:uLnTx/>
                <a:uFillTx/>
                <a:latin typeface="Arial"/>
                <a:ea typeface="+mn-ea"/>
                <a:cs typeface="+mn-cs"/>
              </a:rPr>
              <a:t>GINA 2022, Box 3-5A, 4/4</a:t>
            </a:r>
          </a:p>
        </p:txBody>
      </p:sp>
    </p:spTree>
    <p:extLst>
      <p:ext uri="{BB962C8B-B14F-4D97-AF65-F5344CB8AC3E}">
        <p14:creationId xmlns:p14="http://schemas.microsoft.com/office/powerpoint/2010/main" val="74381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70797E-17 -4.07407E-6 L -0.00195 -0.30787 " pathEditMode="relative" rAng="0" ptsTypes="AA">
                                      <p:cBhvr>
                                        <p:cTn id="6" dur="1000" fill="hold"/>
                                        <p:tgtEl>
                                          <p:spTgt spid="2"/>
                                        </p:tgtEl>
                                        <p:attrNameLst>
                                          <p:attrName>ppt_x</p:attrName>
                                          <p:attrName>ppt_y</p:attrName>
                                        </p:attrNameLst>
                                      </p:cBhvr>
                                      <p:rCtr x="-39" y="-153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 xmlns:a16="http://schemas.microsoft.com/office/drawing/2014/main" id="{1FC7C162-0C15-5672-002F-386197F845FD}"/>
              </a:ext>
            </a:extLst>
          </p:cNvPr>
          <p:cNvPicPr>
            <a:picLocks noChangeAspect="1"/>
          </p:cNvPicPr>
          <p:nvPr/>
        </p:nvPicPr>
        <p:blipFill>
          <a:blip r:embed="rId2"/>
          <a:stretch>
            <a:fillRect/>
          </a:stretch>
        </p:blipFill>
        <p:spPr>
          <a:xfrm>
            <a:off x="0" y="0"/>
            <a:ext cx="12192000" cy="6858000"/>
          </a:xfrm>
          <a:prstGeom prst="rect">
            <a:avLst/>
          </a:prstGeom>
        </p:spPr>
      </p:pic>
      <p:sp>
        <p:nvSpPr>
          <p:cNvPr id="4" name="object 2">
            <a:extLst>
              <a:ext uri="{FF2B5EF4-FFF2-40B4-BE49-F238E27FC236}">
                <a16:creationId xmlns="" xmlns:a16="http://schemas.microsoft.com/office/drawing/2014/main" id="{DB4FA852-5D37-630B-4D19-599421B1EF22}"/>
              </a:ext>
            </a:extLst>
          </p:cNvPr>
          <p:cNvSpPr txBox="1"/>
          <p:nvPr/>
        </p:nvSpPr>
        <p:spPr>
          <a:xfrm>
            <a:off x="10042618" y="4981575"/>
            <a:ext cx="1210310" cy="798195"/>
          </a:xfrm>
          <a:prstGeom prst="rect">
            <a:avLst/>
          </a:prstGeom>
        </p:spPr>
        <p:txBody>
          <a:bodyPr vert="horz" wrap="square" lIns="0" tIns="26034" rIns="0" bIns="0" rtlCol="0">
            <a:spAutoFit/>
          </a:bodyPr>
          <a:lstStyle/>
          <a:p>
            <a:pPr marL="12700" marR="238125" lvl="0" indent="0" algn="l" defTabSz="914400" rtl="0" eaLnBrk="1" fontAlgn="auto" latinLnBrk="0" hangingPunct="1">
              <a:lnSpc>
                <a:spcPts val="1200"/>
              </a:lnSpc>
              <a:spcBef>
                <a:spcPts val="204"/>
              </a:spcBef>
              <a:spcAft>
                <a:spcPts val="0"/>
              </a:spcAft>
              <a:buClrTx/>
              <a:buSzTx/>
              <a:buFontTx/>
              <a:buNone/>
              <a:tabLst/>
              <a:defRPr/>
            </a:pPr>
            <a:r>
              <a:rPr kumimoji="0" sz="1050" b="0" i="1" u="none" strike="noStrike" kern="1200" cap="none" spc="-30" normalizeH="0" baseline="0" noProof="0" dirty="0">
                <a:ln>
                  <a:noFill/>
                </a:ln>
                <a:solidFill>
                  <a:srgbClr val="484849"/>
                </a:solidFill>
                <a:effectLst/>
                <a:uLnTx/>
                <a:uFillTx/>
                <a:latin typeface="Arial"/>
                <a:ea typeface="+mn-ea"/>
                <a:cs typeface="Arial"/>
              </a:rPr>
              <a:t>Add-</a:t>
            </a:r>
            <a:r>
              <a:rPr kumimoji="0" sz="1050" b="0" i="1" u="none" strike="noStrike" kern="1200" cap="none" spc="0" normalizeH="0" baseline="0" noProof="0" dirty="0">
                <a:ln>
                  <a:noFill/>
                </a:ln>
                <a:solidFill>
                  <a:srgbClr val="484849"/>
                </a:solidFill>
                <a:effectLst/>
                <a:uLnTx/>
                <a:uFillTx/>
                <a:latin typeface="Arial"/>
                <a:ea typeface="+mn-ea"/>
                <a:cs typeface="Arial"/>
              </a:rPr>
              <a:t>on</a:t>
            </a:r>
            <a:r>
              <a:rPr kumimoji="0" sz="1050" b="0" i="1" u="none" strike="noStrike" kern="1200" cap="none" spc="10" normalizeH="0" baseline="0" noProof="0" dirty="0">
                <a:ln>
                  <a:noFill/>
                </a:ln>
                <a:solidFill>
                  <a:srgbClr val="484849"/>
                </a:solidFill>
                <a:effectLst/>
                <a:uLnTx/>
                <a:uFillTx/>
                <a:latin typeface="Arial"/>
                <a:ea typeface="+mn-ea"/>
                <a:cs typeface="Arial"/>
              </a:rPr>
              <a:t> </a:t>
            </a:r>
            <a:r>
              <a:rPr kumimoji="0" sz="1050" b="0" i="1" u="none" strike="noStrike" kern="1200" cap="none" spc="-25" normalizeH="0" baseline="0" noProof="0" dirty="0">
                <a:ln>
                  <a:noFill/>
                </a:ln>
                <a:solidFill>
                  <a:srgbClr val="484849"/>
                </a:solidFill>
                <a:effectLst/>
                <a:uLnTx/>
                <a:uFillTx/>
                <a:latin typeface="Arial"/>
                <a:ea typeface="+mn-ea"/>
                <a:cs typeface="Arial"/>
              </a:rPr>
              <a:t>anti-IL5 </a:t>
            </a:r>
            <a:r>
              <a:rPr kumimoji="0" sz="1050" b="0" i="1" u="none" strike="noStrike" kern="1200" cap="none" spc="-35" normalizeH="0" baseline="0" noProof="0" dirty="0">
                <a:ln>
                  <a:noFill/>
                </a:ln>
                <a:solidFill>
                  <a:srgbClr val="484849"/>
                </a:solidFill>
                <a:effectLst/>
                <a:uLnTx/>
                <a:uFillTx/>
                <a:latin typeface="Arial"/>
                <a:ea typeface="+mn-ea"/>
                <a:cs typeface="Arial"/>
              </a:rPr>
              <a:t>or,</a:t>
            </a:r>
            <a:r>
              <a:rPr kumimoji="0" sz="1050" b="0" i="1" u="none" strike="noStrike" kern="1200" cap="none" spc="-40"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as</a:t>
            </a:r>
            <a:r>
              <a:rPr kumimoji="0" sz="1050" b="0" i="1" u="none" strike="noStrike" kern="1200" cap="none" spc="-50" normalizeH="0" baseline="0" noProof="0" dirty="0">
                <a:ln>
                  <a:noFill/>
                </a:ln>
                <a:solidFill>
                  <a:srgbClr val="484849"/>
                </a:solidFill>
                <a:effectLst/>
                <a:uLnTx/>
                <a:uFillTx/>
                <a:latin typeface="Arial"/>
                <a:ea typeface="+mn-ea"/>
                <a:cs typeface="Arial"/>
              </a:rPr>
              <a:t> </a:t>
            </a:r>
            <a:r>
              <a:rPr kumimoji="0" sz="1050" b="0" i="1" u="none" strike="noStrike" kern="1200" cap="none" spc="-10" normalizeH="0" baseline="0" noProof="0" dirty="0">
                <a:ln>
                  <a:noFill/>
                </a:ln>
                <a:solidFill>
                  <a:srgbClr val="484849"/>
                </a:solidFill>
                <a:effectLst/>
                <a:uLnTx/>
                <a:uFillTx/>
                <a:latin typeface="Arial"/>
                <a:ea typeface="+mn-ea"/>
                <a:cs typeface="Arial"/>
              </a:rPr>
              <a:t>last</a:t>
            </a:r>
            <a:r>
              <a:rPr kumimoji="0" sz="1050" b="0" i="1" u="none" strike="noStrike" kern="1200" cap="none" spc="-45" normalizeH="0" baseline="0" noProof="0" dirty="0">
                <a:ln>
                  <a:noFill/>
                </a:ln>
                <a:solidFill>
                  <a:srgbClr val="484849"/>
                </a:solidFill>
                <a:effectLst/>
                <a:uLnTx/>
                <a:uFillTx/>
                <a:latin typeface="Arial"/>
                <a:ea typeface="+mn-ea"/>
                <a:cs typeface="Arial"/>
              </a:rPr>
              <a:t> </a:t>
            </a:r>
            <a:r>
              <a:rPr kumimoji="0" sz="1050" b="0" i="1" u="none" strike="noStrike" kern="1200" cap="none" spc="-20" normalizeH="0" baseline="0" noProof="0" dirty="0">
                <a:ln>
                  <a:noFill/>
                </a:ln>
                <a:solidFill>
                  <a:srgbClr val="484849"/>
                </a:solidFill>
                <a:effectLst/>
                <a:uLnTx/>
                <a:uFillTx/>
                <a:latin typeface="Arial"/>
                <a:ea typeface="+mn-ea"/>
                <a:cs typeface="Arial"/>
              </a:rPr>
              <a:t>resort, consider</a:t>
            </a:r>
            <a:r>
              <a:rPr kumimoji="0" sz="1050" b="0" i="1" u="none" strike="noStrike" kern="1200" cap="none" spc="20" normalizeH="0" baseline="0" noProof="0" dirty="0">
                <a:ln>
                  <a:noFill/>
                </a:ln>
                <a:solidFill>
                  <a:srgbClr val="484849"/>
                </a:solidFill>
                <a:effectLst/>
                <a:uLnTx/>
                <a:uFillTx/>
                <a:latin typeface="Arial"/>
                <a:ea typeface="+mn-ea"/>
                <a:cs typeface="Arial"/>
              </a:rPr>
              <a:t> </a:t>
            </a:r>
            <a:r>
              <a:rPr kumimoji="0" sz="1050" b="0" i="1" u="none" strike="noStrike" kern="1200" cap="none" spc="-30" normalizeH="0" baseline="0" noProof="0" dirty="0">
                <a:ln>
                  <a:noFill/>
                </a:ln>
                <a:solidFill>
                  <a:srgbClr val="484849"/>
                </a:solidFill>
                <a:effectLst/>
                <a:uLnTx/>
                <a:uFillTx/>
                <a:latin typeface="Arial"/>
                <a:ea typeface="+mn-ea"/>
                <a:cs typeface="Arial"/>
              </a:rPr>
              <a:t>add-</a:t>
            </a:r>
            <a:r>
              <a:rPr kumimoji="0" sz="1050" b="0" i="1" u="none" strike="noStrike" kern="1200" cap="none" spc="-25" normalizeH="0" baseline="0" noProof="0" dirty="0">
                <a:ln>
                  <a:noFill/>
                </a:ln>
                <a:solidFill>
                  <a:srgbClr val="484849"/>
                </a:solidFill>
                <a:effectLst/>
                <a:uLnTx/>
                <a:uFillTx/>
                <a:latin typeface="Arial"/>
                <a:ea typeface="+mn-ea"/>
                <a:cs typeface="Arial"/>
              </a:rPr>
              <a:t>on</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ts val="1200"/>
              </a:lnSpc>
              <a:spcBef>
                <a:spcPts val="5"/>
              </a:spcBef>
              <a:spcAft>
                <a:spcPts val="0"/>
              </a:spcAft>
              <a:buClrTx/>
              <a:buSzTx/>
              <a:buFontTx/>
              <a:buNone/>
              <a:tabLst/>
              <a:defRPr/>
            </a:pPr>
            <a:r>
              <a:rPr kumimoji="0" sz="1050" b="0" i="1" u="none" strike="noStrike" kern="1200" cap="none" spc="-10" normalizeH="0" baseline="0" noProof="0" dirty="0">
                <a:ln>
                  <a:noFill/>
                </a:ln>
                <a:solidFill>
                  <a:srgbClr val="484849"/>
                </a:solidFill>
                <a:effectLst/>
                <a:uLnTx/>
                <a:uFillTx/>
                <a:latin typeface="Arial"/>
                <a:ea typeface="+mn-ea"/>
                <a:cs typeface="Arial"/>
              </a:rPr>
              <a:t>low</a:t>
            </a:r>
            <a:r>
              <a:rPr kumimoji="0" sz="1050" b="0" i="1" u="none" strike="noStrike" kern="1200" cap="none" spc="-55" normalizeH="0" baseline="0" noProof="0" dirty="0">
                <a:ln>
                  <a:noFill/>
                </a:ln>
                <a:solidFill>
                  <a:srgbClr val="484849"/>
                </a:solidFill>
                <a:effectLst/>
                <a:uLnTx/>
                <a:uFillTx/>
                <a:latin typeface="Arial"/>
                <a:ea typeface="+mn-ea"/>
                <a:cs typeface="Arial"/>
              </a:rPr>
              <a:t> </a:t>
            </a:r>
            <a:r>
              <a:rPr kumimoji="0" sz="1050" b="0" i="1" u="none" strike="noStrike" kern="1200" cap="none" spc="-10" normalizeH="0" baseline="0" noProof="0" dirty="0">
                <a:ln>
                  <a:noFill/>
                </a:ln>
                <a:solidFill>
                  <a:srgbClr val="484849"/>
                </a:solidFill>
                <a:effectLst/>
                <a:uLnTx/>
                <a:uFillTx/>
                <a:latin typeface="Arial"/>
                <a:ea typeface="+mn-ea"/>
                <a:cs typeface="Arial"/>
              </a:rPr>
              <a:t>dose</a:t>
            </a:r>
            <a:r>
              <a:rPr kumimoji="0" sz="1050" b="0" i="1" u="none" strike="noStrike" kern="1200" cap="none" spc="-55" normalizeH="0" baseline="0" noProof="0" dirty="0">
                <a:ln>
                  <a:noFill/>
                </a:ln>
                <a:solidFill>
                  <a:srgbClr val="484849"/>
                </a:solidFill>
                <a:effectLst/>
                <a:uLnTx/>
                <a:uFillTx/>
                <a:latin typeface="Arial"/>
                <a:ea typeface="+mn-ea"/>
                <a:cs typeface="Arial"/>
              </a:rPr>
              <a:t> </a:t>
            </a:r>
            <a:r>
              <a:rPr kumimoji="0" sz="1050" b="0" i="1" u="none" strike="noStrike" kern="1200" cap="none" spc="-10" normalizeH="0" baseline="0" noProof="0" dirty="0">
                <a:ln>
                  <a:noFill/>
                </a:ln>
                <a:solidFill>
                  <a:srgbClr val="484849"/>
                </a:solidFill>
                <a:effectLst/>
                <a:uLnTx/>
                <a:uFillTx/>
                <a:latin typeface="Arial"/>
                <a:ea typeface="+mn-ea"/>
                <a:cs typeface="Arial"/>
              </a:rPr>
              <a:t>OCS,</a:t>
            </a:r>
            <a:r>
              <a:rPr kumimoji="0" sz="1050" b="0" i="1" u="none" strike="noStrike" kern="1200" cap="none" spc="-55" normalizeH="0" baseline="0" noProof="0" dirty="0">
                <a:ln>
                  <a:noFill/>
                </a:ln>
                <a:solidFill>
                  <a:srgbClr val="484849"/>
                </a:solidFill>
                <a:effectLst/>
                <a:uLnTx/>
                <a:uFillTx/>
                <a:latin typeface="Arial"/>
                <a:ea typeface="+mn-ea"/>
                <a:cs typeface="Arial"/>
              </a:rPr>
              <a:t> </a:t>
            </a:r>
            <a:r>
              <a:rPr kumimoji="0" sz="1050" b="0" i="1" u="none" strike="noStrike" kern="1200" cap="none" spc="-25" normalizeH="0" baseline="0" noProof="0" dirty="0">
                <a:ln>
                  <a:noFill/>
                </a:ln>
                <a:solidFill>
                  <a:srgbClr val="484849"/>
                </a:solidFill>
                <a:effectLst/>
                <a:uLnTx/>
                <a:uFillTx/>
                <a:latin typeface="Arial"/>
                <a:ea typeface="+mn-ea"/>
                <a:cs typeface="Arial"/>
              </a:rPr>
              <a:t>but </a:t>
            </a:r>
            <a:r>
              <a:rPr kumimoji="0" sz="1050" b="0" i="1" u="none" strike="noStrike" kern="1200" cap="none" spc="-20" normalizeH="0" baseline="0" noProof="0" dirty="0">
                <a:ln>
                  <a:noFill/>
                </a:ln>
                <a:solidFill>
                  <a:srgbClr val="484849"/>
                </a:solidFill>
                <a:effectLst/>
                <a:uLnTx/>
                <a:uFillTx/>
                <a:latin typeface="Arial"/>
                <a:ea typeface="+mn-ea"/>
                <a:cs typeface="Arial"/>
              </a:rPr>
              <a:t>consider</a:t>
            </a:r>
            <a:r>
              <a:rPr kumimoji="0" sz="1050" b="0" i="1" u="none" strike="noStrike" kern="1200" cap="none" spc="10" normalizeH="0" baseline="0" noProof="0" dirty="0">
                <a:ln>
                  <a:noFill/>
                </a:ln>
                <a:solidFill>
                  <a:srgbClr val="484849"/>
                </a:solidFill>
                <a:effectLst/>
                <a:uLnTx/>
                <a:uFillTx/>
                <a:latin typeface="Arial"/>
                <a:ea typeface="+mn-ea"/>
                <a:cs typeface="Arial"/>
              </a:rPr>
              <a:t> </a:t>
            </a:r>
            <a:r>
              <a:rPr kumimoji="0" sz="1050" b="0" i="1" u="none" strike="noStrike" kern="1200" cap="none" spc="-25" normalizeH="0" baseline="0" noProof="0" dirty="0">
                <a:ln>
                  <a:noFill/>
                </a:ln>
                <a:solidFill>
                  <a:srgbClr val="484849"/>
                </a:solidFill>
                <a:effectLst/>
                <a:uLnTx/>
                <a:uFillTx/>
                <a:latin typeface="Arial"/>
                <a:ea typeface="+mn-ea"/>
                <a:cs typeface="Arial"/>
              </a:rPr>
              <a:t>side-</a:t>
            </a:r>
            <a:r>
              <a:rPr kumimoji="0" sz="1050" b="0" i="1" u="none" strike="noStrike" kern="1200" cap="none" spc="-10" normalizeH="0" baseline="0" noProof="0" dirty="0">
                <a:ln>
                  <a:noFill/>
                </a:ln>
                <a:solidFill>
                  <a:srgbClr val="484849"/>
                </a:solidFill>
                <a:effectLst/>
                <a:uLnTx/>
                <a:uFillTx/>
                <a:latin typeface="Arial"/>
                <a:ea typeface="+mn-ea"/>
                <a:cs typeface="Arial"/>
              </a:rPr>
              <a:t>effects</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5" name="object 3">
            <a:extLst>
              <a:ext uri="{FF2B5EF4-FFF2-40B4-BE49-F238E27FC236}">
                <a16:creationId xmlns="" xmlns:a16="http://schemas.microsoft.com/office/drawing/2014/main" id="{0C548D95-7686-5CC1-531E-758DA1A160D5}"/>
              </a:ext>
            </a:extLst>
          </p:cNvPr>
          <p:cNvSpPr txBox="1"/>
          <p:nvPr/>
        </p:nvSpPr>
        <p:spPr>
          <a:xfrm>
            <a:off x="8045728" y="6297258"/>
            <a:ext cx="3218815" cy="351155"/>
          </a:xfrm>
          <a:prstGeom prst="rect">
            <a:avLst/>
          </a:prstGeom>
        </p:spPr>
        <p:txBody>
          <a:bodyPr vert="horz" wrap="square" lIns="0" tIns="14604" rIns="0" bIns="0" rtlCol="0">
            <a:spAutoFit/>
          </a:bodyPr>
          <a:lstStyle/>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1050" b="0" i="1" u="none" strike="noStrike" kern="1200" cap="none" spc="0" normalizeH="0" baseline="0" noProof="0" dirty="0">
                <a:ln>
                  <a:noFill/>
                </a:ln>
                <a:solidFill>
                  <a:srgbClr val="58595B"/>
                </a:solidFill>
                <a:effectLst/>
                <a:uLnTx/>
                <a:uFillTx/>
                <a:latin typeface="Arial"/>
                <a:ea typeface="+mn-ea"/>
                <a:cs typeface="Arial"/>
              </a:rPr>
              <a:t>*Very</a:t>
            </a:r>
            <a:r>
              <a:rPr kumimoji="0" sz="1050" b="0" i="1" u="none" strike="noStrike" kern="1200" cap="none" spc="-5" normalizeH="0" baseline="0" noProof="0" dirty="0">
                <a:ln>
                  <a:noFill/>
                </a:ln>
                <a:solidFill>
                  <a:srgbClr val="58595B"/>
                </a:solidFill>
                <a:effectLst/>
                <a:uLnTx/>
                <a:uFillTx/>
                <a:latin typeface="Arial"/>
                <a:ea typeface="+mn-ea"/>
                <a:cs typeface="Arial"/>
              </a:rPr>
              <a:t> </a:t>
            </a:r>
            <a:r>
              <a:rPr kumimoji="0" sz="1050" b="0" i="1" u="none" strike="noStrike" kern="1200" cap="none" spc="0" normalizeH="0" baseline="0" noProof="0" dirty="0">
                <a:ln>
                  <a:noFill/>
                </a:ln>
                <a:solidFill>
                  <a:srgbClr val="58595B"/>
                </a:solidFill>
                <a:effectLst/>
                <a:uLnTx/>
                <a:uFillTx/>
                <a:latin typeface="Arial"/>
                <a:ea typeface="+mn-ea"/>
                <a:cs typeface="Arial"/>
              </a:rPr>
              <a:t>low</a:t>
            </a:r>
            <a:r>
              <a:rPr kumimoji="0" sz="1050" b="0" i="1" u="none" strike="noStrike" kern="1200" cap="none" spc="10" normalizeH="0" baseline="0" noProof="0" dirty="0">
                <a:ln>
                  <a:noFill/>
                </a:ln>
                <a:solidFill>
                  <a:srgbClr val="58595B"/>
                </a:solidFill>
                <a:effectLst/>
                <a:uLnTx/>
                <a:uFillTx/>
                <a:latin typeface="Arial"/>
                <a:ea typeface="+mn-ea"/>
                <a:cs typeface="Arial"/>
              </a:rPr>
              <a:t> </a:t>
            </a:r>
            <a:r>
              <a:rPr kumimoji="0" sz="1050" b="0" i="1" u="none" strike="noStrike" kern="1200" cap="none" spc="0" normalizeH="0" baseline="0" noProof="0" dirty="0">
                <a:ln>
                  <a:noFill/>
                </a:ln>
                <a:solidFill>
                  <a:srgbClr val="58595B"/>
                </a:solidFill>
                <a:effectLst/>
                <a:uLnTx/>
                <a:uFillTx/>
                <a:latin typeface="Arial"/>
                <a:ea typeface="+mn-ea"/>
                <a:cs typeface="Arial"/>
              </a:rPr>
              <a:t>dose:</a:t>
            </a:r>
            <a:r>
              <a:rPr kumimoji="0" sz="1050" b="0" i="1" u="none" strike="noStrike" kern="1200" cap="none" spc="10" normalizeH="0" baseline="0" noProof="0" dirty="0">
                <a:ln>
                  <a:noFill/>
                </a:ln>
                <a:solidFill>
                  <a:srgbClr val="58595B"/>
                </a:solidFill>
                <a:effectLst/>
                <a:uLnTx/>
                <a:uFillTx/>
                <a:latin typeface="Arial"/>
                <a:ea typeface="+mn-ea"/>
                <a:cs typeface="Arial"/>
              </a:rPr>
              <a:t> </a:t>
            </a:r>
            <a:r>
              <a:rPr kumimoji="0" sz="1050" b="0" i="1" u="none" strike="noStrike" kern="1200" cap="none" spc="0" normalizeH="0" baseline="0" noProof="0" dirty="0">
                <a:ln>
                  <a:noFill/>
                </a:ln>
                <a:solidFill>
                  <a:srgbClr val="58595B"/>
                </a:solidFill>
                <a:effectLst/>
                <a:uLnTx/>
                <a:uFillTx/>
                <a:latin typeface="Arial"/>
                <a:ea typeface="+mn-ea"/>
                <a:cs typeface="Arial"/>
              </a:rPr>
              <a:t>BUD-FORM</a:t>
            </a:r>
            <a:r>
              <a:rPr kumimoji="0" sz="1050" b="0" i="1" u="none" strike="noStrike" kern="1200" cap="none" spc="15" normalizeH="0" baseline="0" noProof="0" dirty="0">
                <a:ln>
                  <a:noFill/>
                </a:ln>
                <a:solidFill>
                  <a:srgbClr val="58595B"/>
                </a:solidFill>
                <a:effectLst/>
                <a:uLnTx/>
                <a:uFillTx/>
                <a:latin typeface="Arial"/>
                <a:ea typeface="+mn-ea"/>
                <a:cs typeface="Arial"/>
              </a:rPr>
              <a:t> </a:t>
            </a:r>
            <a:r>
              <a:rPr kumimoji="0" sz="1050" b="0" i="1" u="none" strike="noStrike" kern="1200" cap="none" spc="0" normalizeH="0" baseline="0" noProof="0" dirty="0">
                <a:ln>
                  <a:noFill/>
                </a:ln>
                <a:solidFill>
                  <a:srgbClr val="58595B"/>
                </a:solidFill>
                <a:effectLst/>
                <a:uLnTx/>
                <a:uFillTx/>
                <a:latin typeface="Arial"/>
                <a:ea typeface="+mn-ea"/>
                <a:cs typeface="Arial"/>
              </a:rPr>
              <a:t>100/6</a:t>
            </a:r>
            <a:r>
              <a:rPr kumimoji="0" sz="1050" b="0" i="1" u="none" strike="noStrike" kern="1200" cap="none" spc="10" normalizeH="0" baseline="0" noProof="0" dirty="0">
                <a:ln>
                  <a:noFill/>
                </a:ln>
                <a:solidFill>
                  <a:srgbClr val="58595B"/>
                </a:solidFill>
                <a:effectLst/>
                <a:uLnTx/>
                <a:uFillTx/>
                <a:latin typeface="Arial"/>
                <a:ea typeface="+mn-ea"/>
                <a:cs typeface="Arial"/>
              </a:rPr>
              <a:t> </a:t>
            </a:r>
            <a:r>
              <a:rPr kumimoji="0" sz="1050" b="0" i="1" u="none" strike="noStrike" kern="1200" cap="none" spc="-25" normalizeH="0" baseline="0" noProof="0" dirty="0">
                <a:ln>
                  <a:noFill/>
                </a:ln>
                <a:solidFill>
                  <a:srgbClr val="58595B"/>
                </a:solidFill>
                <a:effectLst/>
                <a:uLnTx/>
                <a:uFillTx/>
                <a:latin typeface="Arial"/>
                <a:ea typeface="+mn-ea"/>
                <a:cs typeface="Arial"/>
              </a:rPr>
              <a:t>mcg</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0"/>
              </a:spcBef>
              <a:spcAft>
                <a:spcPts val="0"/>
              </a:spcAft>
              <a:buClrTx/>
              <a:buSzTx/>
              <a:buFontTx/>
              <a:buNone/>
              <a:tabLst/>
              <a:defRPr/>
            </a:pPr>
            <a:r>
              <a:rPr kumimoji="0" sz="1050" b="0" i="1" u="none" strike="noStrike" kern="1200" cap="none" spc="0" normalizeH="0" baseline="0" noProof="0" dirty="0">
                <a:ln>
                  <a:noFill/>
                </a:ln>
                <a:solidFill>
                  <a:srgbClr val="58595B"/>
                </a:solidFill>
                <a:effectLst/>
                <a:uLnTx/>
                <a:uFillTx/>
                <a:latin typeface="Arial"/>
                <a:ea typeface="+mn-ea"/>
                <a:cs typeface="Arial"/>
              </a:rPr>
              <a:t>†Low</a:t>
            </a:r>
            <a:r>
              <a:rPr kumimoji="0" sz="1050" b="0" i="1" u="none" strike="noStrike" kern="1200" cap="none" spc="20" normalizeH="0" baseline="0" noProof="0" dirty="0">
                <a:ln>
                  <a:noFill/>
                </a:ln>
                <a:solidFill>
                  <a:srgbClr val="58595B"/>
                </a:solidFill>
                <a:effectLst/>
                <a:uLnTx/>
                <a:uFillTx/>
                <a:latin typeface="Arial"/>
                <a:ea typeface="+mn-ea"/>
                <a:cs typeface="Arial"/>
              </a:rPr>
              <a:t> </a:t>
            </a:r>
            <a:r>
              <a:rPr kumimoji="0" sz="1050" b="0" i="1" u="none" strike="noStrike" kern="1200" cap="none" spc="0" normalizeH="0" baseline="0" noProof="0" dirty="0">
                <a:ln>
                  <a:noFill/>
                </a:ln>
                <a:solidFill>
                  <a:srgbClr val="58595B"/>
                </a:solidFill>
                <a:effectLst/>
                <a:uLnTx/>
                <a:uFillTx/>
                <a:latin typeface="Arial"/>
                <a:ea typeface="+mn-ea"/>
                <a:cs typeface="Arial"/>
              </a:rPr>
              <a:t>dose:</a:t>
            </a:r>
            <a:r>
              <a:rPr kumimoji="0" sz="1050" b="0" i="1" u="none" strike="noStrike" kern="1200" cap="none" spc="25" normalizeH="0" baseline="0" noProof="0" dirty="0">
                <a:ln>
                  <a:noFill/>
                </a:ln>
                <a:solidFill>
                  <a:srgbClr val="58595B"/>
                </a:solidFill>
                <a:effectLst/>
                <a:uLnTx/>
                <a:uFillTx/>
                <a:latin typeface="Arial"/>
                <a:ea typeface="+mn-ea"/>
                <a:cs typeface="Arial"/>
              </a:rPr>
              <a:t> </a:t>
            </a:r>
            <a:r>
              <a:rPr kumimoji="0" sz="1050" b="0" i="1" u="none" strike="noStrike" kern="1200" cap="none" spc="0" normalizeH="0" baseline="0" noProof="0" dirty="0">
                <a:ln>
                  <a:noFill/>
                </a:ln>
                <a:solidFill>
                  <a:srgbClr val="58595B"/>
                </a:solidFill>
                <a:effectLst/>
                <a:uLnTx/>
                <a:uFillTx/>
                <a:latin typeface="Arial"/>
                <a:ea typeface="+mn-ea"/>
                <a:cs typeface="Arial"/>
              </a:rPr>
              <a:t>BUD-FORM</a:t>
            </a:r>
            <a:r>
              <a:rPr kumimoji="0" sz="1050" b="0" i="1" u="none" strike="noStrike" kern="1200" cap="none" spc="30" normalizeH="0" baseline="0" noProof="0" dirty="0">
                <a:ln>
                  <a:noFill/>
                </a:ln>
                <a:solidFill>
                  <a:srgbClr val="58595B"/>
                </a:solidFill>
                <a:effectLst/>
                <a:uLnTx/>
                <a:uFillTx/>
                <a:latin typeface="Arial"/>
                <a:ea typeface="+mn-ea"/>
                <a:cs typeface="Arial"/>
              </a:rPr>
              <a:t> </a:t>
            </a:r>
            <a:r>
              <a:rPr kumimoji="0" sz="1050" b="0" i="1" u="none" strike="noStrike" kern="1200" cap="none" spc="0" normalizeH="0" baseline="0" noProof="0" dirty="0">
                <a:ln>
                  <a:noFill/>
                </a:ln>
                <a:solidFill>
                  <a:srgbClr val="58595B"/>
                </a:solidFill>
                <a:effectLst/>
                <a:uLnTx/>
                <a:uFillTx/>
                <a:latin typeface="Arial"/>
                <a:ea typeface="+mn-ea"/>
                <a:cs typeface="Arial"/>
              </a:rPr>
              <a:t>200/6</a:t>
            </a:r>
            <a:r>
              <a:rPr kumimoji="0" sz="1050" b="0" i="1" u="none" strike="noStrike" kern="1200" cap="none" spc="20" normalizeH="0" baseline="0" noProof="0" dirty="0">
                <a:ln>
                  <a:noFill/>
                </a:ln>
                <a:solidFill>
                  <a:srgbClr val="58595B"/>
                </a:solidFill>
                <a:effectLst/>
                <a:uLnTx/>
                <a:uFillTx/>
                <a:latin typeface="Arial"/>
                <a:ea typeface="+mn-ea"/>
                <a:cs typeface="Arial"/>
              </a:rPr>
              <a:t> </a:t>
            </a:r>
            <a:r>
              <a:rPr kumimoji="0" sz="1050" b="0" i="1" u="none" strike="noStrike" kern="1200" cap="none" spc="0" normalizeH="0" baseline="0" noProof="0" dirty="0">
                <a:ln>
                  <a:noFill/>
                </a:ln>
                <a:solidFill>
                  <a:srgbClr val="58595B"/>
                </a:solidFill>
                <a:effectLst/>
                <a:uLnTx/>
                <a:uFillTx/>
                <a:latin typeface="Arial"/>
                <a:ea typeface="+mn-ea"/>
                <a:cs typeface="Arial"/>
              </a:rPr>
              <a:t>mcg</a:t>
            </a:r>
            <a:r>
              <a:rPr kumimoji="0" sz="1050" b="0" i="1" u="none" strike="noStrike" kern="1200" cap="none" spc="25" normalizeH="0" baseline="0" noProof="0" dirty="0">
                <a:ln>
                  <a:noFill/>
                </a:ln>
                <a:solidFill>
                  <a:srgbClr val="58595B"/>
                </a:solidFill>
                <a:effectLst/>
                <a:uLnTx/>
                <a:uFillTx/>
                <a:latin typeface="Arial"/>
                <a:ea typeface="+mn-ea"/>
                <a:cs typeface="Arial"/>
              </a:rPr>
              <a:t> </a:t>
            </a:r>
            <a:r>
              <a:rPr kumimoji="0" sz="1050" b="0" i="1" u="none" strike="noStrike" kern="1200" cap="none" spc="0" normalizeH="0" baseline="0" noProof="0" dirty="0">
                <a:ln>
                  <a:noFill/>
                </a:ln>
                <a:solidFill>
                  <a:srgbClr val="58595B"/>
                </a:solidFill>
                <a:effectLst/>
                <a:uLnTx/>
                <a:uFillTx/>
                <a:latin typeface="Arial"/>
                <a:ea typeface="+mn-ea"/>
                <a:cs typeface="Arial"/>
              </a:rPr>
              <a:t>(metered</a:t>
            </a:r>
            <a:r>
              <a:rPr kumimoji="0" sz="1050" b="0" i="1" u="none" strike="noStrike" kern="1200" cap="none" spc="25" normalizeH="0" baseline="0" noProof="0" dirty="0">
                <a:ln>
                  <a:noFill/>
                </a:ln>
                <a:solidFill>
                  <a:srgbClr val="58595B"/>
                </a:solidFill>
                <a:effectLst/>
                <a:uLnTx/>
                <a:uFillTx/>
                <a:latin typeface="Arial"/>
                <a:ea typeface="+mn-ea"/>
                <a:cs typeface="Arial"/>
              </a:rPr>
              <a:t> </a:t>
            </a:r>
            <a:r>
              <a:rPr kumimoji="0" sz="1050" b="0" i="1" u="none" strike="noStrike" kern="1200" cap="none" spc="-10" normalizeH="0" baseline="0" noProof="0" dirty="0">
                <a:ln>
                  <a:noFill/>
                </a:ln>
                <a:solidFill>
                  <a:srgbClr val="58595B"/>
                </a:solidFill>
                <a:effectLst/>
                <a:uLnTx/>
                <a:uFillTx/>
                <a:latin typeface="Arial"/>
                <a:ea typeface="+mn-ea"/>
                <a:cs typeface="Arial"/>
              </a:rPr>
              <a:t>doses).</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6" name="object 4">
            <a:extLst>
              <a:ext uri="{FF2B5EF4-FFF2-40B4-BE49-F238E27FC236}">
                <a16:creationId xmlns="" xmlns:a16="http://schemas.microsoft.com/office/drawing/2014/main" id="{76FF2410-8E1E-3E78-8554-F13403500FED}"/>
              </a:ext>
            </a:extLst>
          </p:cNvPr>
          <p:cNvSpPr txBox="1"/>
          <p:nvPr/>
        </p:nvSpPr>
        <p:spPr>
          <a:xfrm>
            <a:off x="972477" y="3783483"/>
            <a:ext cx="1509395" cy="676275"/>
          </a:xfrm>
          <a:prstGeom prst="rect">
            <a:avLst/>
          </a:prstGeom>
        </p:spPr>
        <p:txBody>
          <a:bodyPr vert="horz" wrap="square" lIns="0" tIns="12065" rIns="0" bIns="0" rtlCol="0">
            <a:spAutoFit/>
          </a:bodyPr>
          <a:lstStyle/>
          <a:p>
            <a:pPr marL="12700" marR="459105" lvl="0" indent="0" algn="l" defTabSz="914400" rtl="0" eaLnBrk="1" fontAlgn="auto" latinLnBrk="0" hangingPunct="1">
              <a:lnSpc>
                <a:spcPct val="101600"/>
              </a:lnSpc>
              <a:spcBef>
                <a:spcPts val="95"/>
              </a:spcBef>
              <a:spcAft>
                <a:spcPts val="0"/>
              </a:spcAft>
              <a:buClrTx/>
              <a:buSzTx/>
              <a:buFontTx/>
              <a:buNone/>
              <a:tabLst/>
              <a:defRPr/>
            </a:pPr>
            <a:r>
              <a:rPr kumimoji="0" sz="1050" b="0" i="0" u="none" strike="noStrike" kern="1200" cap="none" spc="-10" normalizeH="0" baseline="0" noProof="0" dirty="0">
                <a:ln>
                  <a:noFill/>
                </a:ln>
                <a:solidFill>
                  <a:srgbClr val="F89A3A"/>
                </a:solidFill>
                <a:effectLst/>
                <a:uLnTx/>
                <a:uFillTx/>
                <a:latin typeface="Arial Black"/>
                <a:ea typeface="+mn-ea"/>
                <a:cs typeface="Arial Black"/>
              </a:rPr>
              <a:t>PREFERRED CONTROLLER</a:t>
            </a:r>
            <a:endParaRPr kumimoji="0" sz="1050" b="0" i="0" u="none" strike="noStrike" kern="1200" cap="none" spc="0" normalizeH="0" baseline="0" noProof="0">
              <a:ln>
                <a:noFill/>
              </a:ln>
              <a:solidFill>
                <a:prstClr val="black"/>
              </a:solidFill>
              <a:effectLst/>
              <a:uLnTx/>
              <a:uFillTx/>
              <a:latin typeface="Arial Black"/>
              <a:ea typeface="+mn-ea"/>
              <a:cs typeface="Arial Black"/>
            </a:endParaRPr>
          </a:p>
          <a:p>
            <a:pPr marL="12700" marR="5080" lvl="0" indent="0" algn="l" defTabSz="914400" rtl="0" eaLnBrk="1" fontAlgn="auto" latinLnBrk="0" hangingPunct="1">
              <a:lnSpc>
                <a:spcPct val="101600"/>
              </a:lnSpc>
              <a:spcBef>
                <a:spcPts val="0"/>
              </a:spcBef>
              <a:spcAft>
                <a:spcPts val="0"/>
              </a:spcAft>
              <a:buClrTx/>
              <a:buSzTx/>
              <a:buFontTx/>
              <a:buNone/>
              <a:tabLst/>
              <a:defRPr/>
            </a:pPr>
            <a:r>
              <a:rPr kumimoji="0" sz="1050" b="0" i="0" u="none" strike="noStrike" kern="1200" cap="none" spc="0" normalizeH="0" baseline="0" noProof="0" dirty="0">
                <a:ln>
                  <a:noFill/>
                </a:ln>
                <a:solidFill>
                  <a:srgbClr val="231F20"/>
                </a:solidFill>
                <a:effectLst/>
                <a:uLnTx/>
                <a:uFillTx/>
                <a:latin typeface="Arial"/>
                <a:ea typeface="+mn-ea"/>
                <a:cs typeface="Arial"/>
              </a:rPr>
              <a:t>to</a:t>
            </a:r>
            <a:r>
              <a:rPr kumimoji="0" sz="1050" b="0" i="0" u="none" strike="noStrike" kern="1200" cap="none" spc="10" normalizeH="0" baseline="0" noProof="0" dirty="0">
                <a:ln>
                  <a:noFill/>
                </a:ln>
                <a:solidFill>
                  <a:srgbClr val="231F20"/>
                </a:solidFill>
                <a:effectLst/>
                <a:uLnTx/>
                <a:uFillTx/>
                <a:latin typeface="Arial"/>
                <a:ea typeface="+mn-ea"/>
                <a:cs typeface="Arial"/>
              </a:rPr>
              <a:t> </a:t>
            </a:r>
            <a:r>
              <a:rPr kumimoji="0" sz="1050" b="0" i="0" u="none" strike="noStrike" kern="1200" cap="none" spc="0" normalizeH="0" baseline="0" noProof="0" dirty="0">
                <a:ln>
                  <a:noFill/>
                </a:ln>
                <a:solidFill>
                  <a:srgbClr val="231F20"/>
                </a:solidFill>
                <a:effectLst/>
                <a:uLnTx/>
                <a:uFillTx/>
                <a:latin typeface="Arial"/>
                <a:ea typeface="+mn-ea"/>
                <a:cs typeface="Arial"/>
              </a:rPr>
              <a:t>prevent</a:t>
            </a:r>
            <a:r>
              <a:rPr kumimoji="0" sz="1050" b="0" i="0" u="none" strike="noStrike" kern="1200" cap="none" spc="5" normalizeH="0" baseline="0" noProof="0" dirty="0">
                <a:ln>
                  <a:noFill/>
                </a:ln>
                <a:solidFill>
                  <a:srgbClr val="231F20"/>
                </a:solidFill>
                <a:effectLst/>
                <a:uLnTx/>
                <a:uFillTx/>
                <a:latin typeface="Arial"/>
                <a:ea typeface="+mn-ea"/>
                <a:cs typeface="Arial"/>
              </a:rPr>
              <a:t> </a:t>
            </a:r>
            <a:r>
              <a:rPr kumimoji="0" sz="1050" b="0" i="0" u="none" strike="noStrike" kern="1200" cap="none" spc="-10" normalizeH="0" baseline="0" noProof="0" dirty="0">
                <a:ln>
                  <a:noFill/>
                </a:ln>
                <a:solidFill>
                  <a:srgbClr val="231F20"/>
                </a:solidFill>
                <a:effectLst/>
                <a:uLnTx/>
                <a:uFillTx/>
                <a:latin typeface="Arial"/>
                <a:ea typeface="+mn-ea"/>
                <a:cs typeface="Arial"/>
              </a:rPr>
              <a:t>exacerbations </a:t>
            </a:r>
            <a:r>
              <a:rPr kumimoji="0" sz="1050" b="0" i="0" u="none" strike="noStrike" kern="1200" cap="none" spc="0" normalizeH="0" baseline="0" noProof="0" dirty="0">
                <a:ln>
                  <a:noFill/>
                </a:ln>
                <a:solidFill>
                  <a:srgbClr val="231F20"/>
                </a:solidFill>
                <a:effectLst/>
                <a:uLnTx/>
                <a:uFillTx/>
                <a:latin typeface="Arial"/>
                <a:ea typeface="+mn-ea"/>
                <a:cs typeface="Arial"/>
              </a:rPr>
              <a:t>and</a:t>
            </a:r>
            <a:r>
              <a:rPr kumimoji="0" sz="1050" b="0" i="0" u="none" strike="noStrike" kern="1200" cap="none" spc="15" normalizeH="0" baseline="0" noProof="0" dirty="0">
                <a:ln>
                  <a:noFill/>
                </a:ln>
                <a:solidFill>
                  <a:srgbClr val="231F20"/>
                </a:solidFill>
                <a:effectLst/>
                <a:uLnTx/>
                <a:uFillTx/>
                <a:latin typeface="Arial"/>
                <a:ea typeface="+mn-ea"/>
                <a:cs typeface="Arial"/>
              </a:rPr>
              <a:t> </a:t>
            </a:r>
            <a:r>
              <a:rPr kumimoji="0" sz="1050" b="0" i="0" u="none" strike="noStrike" kern="1200" cap="none" spc="0" normalizeH="0" baseline="0" noProof="0" dirty="0">
                <a:ln>
                  <a:noFill/>
                </a:ln>
                <a:solidFill>
                  <a:srgbClr val="231F20"/>
                </a:solidFill>
                <a:effectLst/>
                <a:uLnTx/>
                <a:uFillTx/>
                <a:latin typeface="Arial"/>
                <a:ea typeface="+mn-ea"/>
                <a:cs typeface="Arial"/>
              </a:rPr>
              <a:t>control</a:t>
            </a:r>
            <a:r>
              <a:rPr kumimoji="0" sz="1050" b="0" i="0" u="none" strike="noStrike" kern="1200" cap="none" spc="25" normalizeH="0" baseline="0" noProof="0" dirty="0">
                <a:ln>
                  <a:noFill/>
                </a:ln>
                <a:solidFill>
                  <a:srgbClr val="231F20"/>
                </a:solidFill>
                <a:effectLst/>
                <a:uLnTx/>
                <a:uFillTx/>
                <a:latin typeface="Arial"/>
                <a:ea typeface="+mn-ea"/>
                <a:cs typeface="Arial"/>
              </a:rPr>
              <a:t> </a:t>
            </a:r>
            <a:r>
              <a:rPr kumimoji="0" sz="1050" b="0" i="0" u="none" strike="noStrike" kern="1200" cap="none" spc="-10" normalizeH="0" baseline="0" noProof="0" dirty="0">
                <a:ln>
                  <a:noFill/>
                </a:ln>
                <a:solidFill>
                  <a:srgbClr val="231F20"/>
                </a:solidFill>
                <a:effectLst/>
                <a:uLnTx/>
                <a:uFillTx/>
                <a:latin typeface="Arial"/>
                <a:ea typeface="+mn-ea"/>
                <a:cs typeface="Arial"/>
              </a:rPr>
              <a:t>symptoms</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7" name="object 5">
            <a:extLst>
              <a:ext uri="{FF2B5EF4-FFF2-40B4-BE49-F238E27FC236}">
                <a16:creationId xmlns="" xmlns:a16="http://schemas.microsoft.com/office/drawing/2014/main" id="{0861365C-E46B-EAEE-809A-896B5A36E041}"/>
              </a:ext>
            </a:extLst>
          </p:cNvPr>
          <p:cNvSpPr txBox="1"/>
          <p:nvPr/>
        </p:nvSpPr>
        <p:spPr>
          <a:xfrm>
            <a:off x="972477" y="5051685"/>
            <a:ext cx="1539240" cy="625475"/>
          </a:xfrm>
          <a:prstGeom prst="rect">
            <a:avLst/>
          </a:prstGeom>
        </p:spPr>
        <p:txBody>
          <a:bodyPr vert="horz" wrap="square" lIns="0" tIns="31115" rIns="0" bIns="0" rtlCol="0">
            <a:spAutoFit/>
          </a:bodyPr>
          <a:lstStyle/>
          <a:p>
            <a:pPr marL="12700" marR="5080" lvl="0" indent="0" algn="l" defTabSz="914400" rtl="0" eaLnBrk="1" fontAlgn="auto" latinLnBrk="0" hangingPunct="1">
              <a:lnSpc>
                <a:spcPts val="1150"/>
              </a:lnSpc>
              <a:spcBef>
                <a:spcPts val="245"/>
              </a:spcBef>
              <a:spcAft>
                <a:spcPts val="0"/>
              </a:spcAft>
              <a:buClrTx/>
              <a:buSzTx/>
              <a:buFontTx/>
              <a:buNone/>
              <a:tabLst/>
              <a:defRPr/>
            </a:pPr>
            <a:r>
              <a:rPr kumimoji="0" sz="1050" b="0" i="1" u="none" strike="noStrike" kern="1200" cap="none" spc="0" normalizeH="0" baseline="0" noProof="0" dirty="0">
                <a:ln>
                  <a:noFill/>
                </a:ln>
                <a:solidFill>
                  <a:srgbClr val="231F20"/>
                </a:solidFill>
                <a:effectLst/>
                <a:uLnTx/>
                <a:uFillTx/>
                <a:latin typeface="Arial"/>
                <a:ea typeface="+mn-ea"/>
                <a:cs typeface="Arial"/>
              </a:rPr>
              <a:t>Other</a:t>
            </a:r>
            <a:r>
              <a:rPr kumimoji="0" sz="1050" b="0" i="1" u="none" strike="noStrike" kern="1200" cap="none" spc="3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controller</a:t>
            </a:r>
            <a:r>
              <a:rPr kumimoji="0" sz="1050" b="0" i="1" u="none" strike="noStrike" kern="1200" cap="none" spc="40"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options </a:t>
            </a:r>
            <a:r>
              <a:rPr kumimoji="0" sz="1050" b="0" i="1" u="none" strike="noStrike" kern="1200" cap="none" spc="0" normalizeH="0" baseline="0" noProof="0" dirty="0">
                <a:ln>
                  <a:noFill/>
                </a:ln>
                <a:solidFill>
                  <a:srgbClr val="231F20"/>
                </a:solidFill>
                <a:effectLst/>
                <a:uLnTx/>
                <a:uFillTx/>
                <a:latin typeface="Arial"/>
                <a:ea typeface="+mn-ea"/>
                <a:cs typeface="Arial"/>
              </a:rPr>
              <a:t>(limited</a:t>
            </a:r>
            <a:r>
              <a:rPr kumimoji="0" sz="1050" b="0" i="1" u="none" strike="noStrike" kern="1200" cap="none" spc="1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indications,</a:t>
            </a:r>
            <a:r>
              <a:rPr kumimoji="0" sz="1050" b="0" i="1" u="none" strike="noStrike" kern="1200" cap="none" spc="15" normalizeH="0" baseline="0" noProof="0" dirty="0">
                <a:ln>
                  <a:noFill/>
                </a:ln>
                <a:solidFill>
                  <a:srgbClr val="231F20"/>
                </a:solidFill>
                <a:effectLst/>
                <a:uLnTx/>
                <a:uFillTx/>
                <a:latin typeface="Arial"/>
                <a:ea typeface="+mn-ea"/>
                <a:cs typeface="Arial"/>
              </a:rPr>
              <a:t> </a:t>
            </a:r>
            <a:r>
              <a:rPr kumimoji="0" sz="1050" b="0" i="1" u="none" strike="noStrike" kern="1200" cap="none" spc="-25" normalizeH="0" baseline="0" noProof="0" dirty="0">
                <a:ln>
                  <a:noFill/>
                </a:ln>
                <a:solidFill>
                  <a:srgbClr val="231F20"/>
                </a:solidFill>
                <a:effectLst/>
                <a:uLnTx/>
                <a:uFillTx/>
                <a:latin typeface="Arial"/>
                <a:ea typeface="+mn-ea"/>
                <a:cs typeface="Arial"/>
              </a:rPr>
              <a:t>or </a:t>
            </a:r>
            <a:r>
              <a:rPr kumimoji="0" sz="1050" b="0" i="1" u="none" strike="noStrike" kern="1200" cap="none" spc="0" normalizeH="0" baseline="0" noProof="0" dirty="0">
                <a:ln>
                  <a:noFill/>
                </a:ln>
                <a:solidFill>
                  <a:srgbClr val="231F20"/>
                </a:solidFill>
                <a:effectLst/>
                <a:uLnTx/>
                <a:uFillTx/>
                <a:latin typeface="Arial"/>
                <a:ea typeface="+mn-ea"/>
                <a:cs typeface="Arial"/>
              </a:rPr>
              <a:t>less</a:t>
            </a:r>
            <a:r>
              <a:rPr kumimoji="0" sz="1050" b="0" i="1" u="none" strike="noStrike" kern="1200" cap="none" spc="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evidence</a:t>
            </a:r>
            <a:r>
              <a:rPr kumimoji="0" sz="1050" b="0" i="1" u="none" strike="noStrike" kern="1200" cap="none" spc="10"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for</a:t>
            </a:r>
            <a:r>
              <a:rPr kumimoji="0" sz="1050" b="0" i="1" u="none" strike="noStrike" kern="1200" cap="none" spc="10"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efficacy </a:t>
            </a:r>
            <a:r>
              <a:rPr kumimoji="0" sz="1050" b="0" i="1" u="none" strike="noStrike" kern="1200" cap="none" spc="0" normalizeH="0" baseline="0" noProof="0" dirty="0">
                <a:ln>
                  <a:noFill/>
                </a:ln>
                <a:solidFill>
                  <a:srgbClr val="231F20"/>
                </a:solidFill>
                <a:effectLst/>
                <a:uLnTx/>
                <a:uFillTx/>
                <a:latin typeface="Arial"/>
                <a:ea typeface="+mn-ea"/>
                <a:cs typeface="Arial"/>
              </a:rPr>
              <a:t>or </a:t>
            </a:r>
            <a:r>
              <a:rPr kumimoji="0" sz="1050" b="0" i="1" u="none" strike="noStrike" kern="1200" cap="none" spc="-10" normalizeH="0" baseline="0" noProof="0" dirty="0">
                <a:ln>
                  <a:noFill/>
                </a:ln>
                <a:solidFill>
                  <a:srgbClr val="231F20"/>
                </a:solidFill>
                <a:effectLst/>
                <a:uLnTx/>
                <a:uFillTx/>
                <a:latin typeface="Arial"/>
                <a:ea typeface="+mn-ea"/>
                <a:cs typeface="Arial"/>
              </a:rPr>
              <a:t>safety)</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8" name="object 6">
            <a:extLst>
              <a:ext uri="{FF2B5EF4-FFF2-40B4-BE49-F238E27FC236}">
                <a16:creationId xmlns="" xmlns:a16="http://schemas.microsoft.com/office/drawing/2014/main" id="{D2A318F3-D44D-4DE9-FDFC-14FBF4F723AB}"/>
              </a:ext>
            </a:extLst>
          </p:cNvPr>
          <p:cNvSpPr txBox="1"/>
          <p:nvPr/>
        </p:nvSpPr>
        <p:spPr>
          <a:xfrm>
            <a:off x="972477" y="5938115"/>
            <a:ext cx="779145" cy="188595"/>
          </a:xfrm>
          <a:prstGeom prst="rect">
            <a:avLst/>
          </a:prstGeom>
        </p:spPr>
        <p:txBody>
          <a:bodyPr vert="horz" wrap="square" lIns="0" tIns="14604" rIns="0" bIns="0" rtlCol="0">
            <a:spAutoFit/>
          </a:bodyPr>
          <a:lstStyle/>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1050" b="0" i="0" u="none" strike="noStrike" kern="1200" cap="none" spc="-10" normalizeH="0" baseline="0" noProof="0" dirty="0">
                <a:ln>
                  <a:noFill/>
                </a:ln>
                <a:solidFill>
                  <a:srgbClr val="0078AC"/>
                </a:solidFill>
                <a:effectLst/>
                <a:uLnTx/>
                <a:uFillTx/>
                <a:latin typeface="Arial Black"/>
                <a:ea typeface="+mn-ea"/>
                <a:cs typeface="Arial Black"/>
              </a:rPr>
              <a:t>RELIEVER</a:t>
            </a:r>
            <a:endParaRPr kumimoji="0" sz="1050" b="0" i="0" u="none" strike="noStrike" kern="1200" cap="none" spc="0" normalizeH="0" baseline="0" noProof="0">
              <a:ln>
                <a:noFill/>
              </a:ln>
              <a:solidFill>
                <a:prstClr val="black"/>
              </a:solidFill>
              <a:effectLst/>
              <a:uLnTx/>
              <a:uFillTx/>
              <a:latin typeface="Arial Black"/>
              <a:ea typeface="+mn-ea"/>
              <a:cs typeface="Arial Black"/>
            </a:endParaRPr>
          </a:p>
        </p:txBody>
      </p:sp>
      <p:sp>
        <p:nvSpPr>
          <p:cNvPr id="9" name="object 7">
            <a:extLst>
              <a:ext uri="{FF2B5EF4-FFF2-40B4-BE49-F238E27FC236}">
                <a16:creationId xmlns="" xmlns:a16="http://schemas.microsoft.com/office/drawing/2014/main" id="{67803958-04C1-2816-B91D-3B8BF7EBC694}"/>
              </a:ext>
            </a:extLst>
          </p:cNvPr>
          <p:cNvSpPr txBox="1"/>
          <p:nvPr/>
        </p:nvSpPr>
        <p:spPr>
          <a:xfrm>
            <a:off x="2702843" y="3734760"/>
            <a:ext cx="982344" cy="820419"/>
          </a:xfrm>
          <a:prstGeom prst="rect">
            <a:avLst/>
          </a:prstGeom>
        </p:spPr>
        <p:txBody>
          <a:bodyPr vert="horz" wrap="square" lIns="0" tIns="86995" rIns="0" bIns="0" rtlCol="0">
            <a:spAutoFit/>
          </a:bodyPr>
          <a:lstStyle/>
          <a:p>
            <a:pPr marL="12700" marR="0" lvl="0" indent="0" algn="l" defTabSz="914400" rtl="0" eaLnBrk="1" fontAlgn="auto" latinLnBrk="0" hangingPunct="1">
              <a:lnSpc>
                <a:spcPct val="100000"/>
              </a:lnSpc>
              <a:spcBef>
                <a:spcPts val="685"/>
              </a:spcBef>
              <a:spcAft>
                <a:spcPts val="0"/>
              </a:spcAft>
              <a:buClrTx/>
              <a:buSzTx/>
              <a:buFontTx/>
              <a:buNone/>
              <a:tabLst/>
              <a:defRPr/>
            </a:pPr>
            <a:r>
              <a:rPr kumimoji="0" sz="1050" b="0" i="0" u="none" strike="noStrike" kern="1200" cap="none" spc="0" normalizeH="0" baseline="0" noProof="0" dirty="0">
                <a:ln>
                  <a:noFill/>
                </a:ln>
                <a:solidFill>
                  <a:srgbClr val="414042"/>
                </a:solidFill>
                <a:effectLst/>
                <a:uLnTx/>
                <a:uFillTx/>
                <a:latin typeface="Arial Black"/>
                <a:ea typeface="+mn-ea"/>
                <a:cs typeface="Arial Black"/>
              </a:rPr>
              <a:t>STEP</a:t>
            </a:r>
            <a:r>
              <a:rPr kumimoji="0" sz="1050" b="0" i="0" u="none" strike="noStrike" kern="1200" cap="none" spc="15" normalizeH="0" baseline="0" noProof="0" dirty="0">
                <a:ln>
                  <a:noFill/>
                </a:ln>
                <a:solidFill>
                  <a:srgbClr val="414042"/>
                </a:solidFill>
                <a:effectLst/>
                <a:uLnTx/>
                <a:uFillTx/>
                <a:latin typeface="Arial Black"/>
                <a:ea typeface="+mn-ea"/>
                <a:cs typeface="Arial Black"/>
              </a:rPr>
              <a:t> </a:t>
            </a:r>
            <a:r>
              <a:rPr kumimoji="0" sz="1050" b="0" i="0" u="none" strike="noStrike" kern="1200" cap="none" spc="-50" normalizeH="0" baseline="0" noProof="0" dirty="0">
                <a:ln>
                  <a:noFill/>
                </a:ln>
                <a:solidFill>
                  <a:srgbClr val="414042"/>
                </a:solidFill>
                <a:effectLst/>
                <a:uLnTx/>
                <a:uFillTx/>
                <a:latin typeface="Arial Black"/>
                <a:ea typeface="+mn-ea"/>
                <a:cs typeface="Arial Black"/>
              </a:rPr>
              <a:t>1</a:t>
            </a:r>
            <a:endParaRPr kumimoji="0" sz="1050" b="0" i="0" u="none" strike="noStrike" kern="1200" cap="none" spc="0" normalizeH="0" baseline="0" noProof="0">
              <a:ln>
                <a:noFill/>
              </a:ln>
              <a:solidFill>
                <a:prstClr val="black"/>
              </a:solidFill>
              <a:effectLst/>
              <a:uLnTx/>
              <a:uFillTx/>
              <a:latin typeface="Arial Black"/>
              <a:ea typeface="+mn-ea"/>
              <a:cs typeface="Arial Black"/>
            </a:endParaRPr>
          </a:p>
          <a:p>
            <a:pPr marL="12700" marR="5080" lvl="0" indent="0" algn="l" defTabSz="914400" rtl="0" eaLnBrk="1" fontAlgn="auto" latinLnBrk="0" hangingPunct="1">
              <a:lnSpc>
                <a:spcPct val="101600"/>
              </a:lnSpc>
              <a:spcBef>
                <a:spcPts val="565"/>
              </a:spcBef>
              <a:spcAft>
                <a:spcPts val="0"/>
              </a:spcAft>
              <a:buClrTx/>
              <a:buSzTx/>
              <a:buFontTx/>
              <a:buNone/>
              <a:tabLst/>
              <a:defRPr/>
            </a:pPr>
            <a:r>
              <a:rPr kumimoji="0" sz="1050" b="0" i="0" u="none" strike="noStrike" kern="1200" cap="none" spc="0" normalizeH="0" baseline="0" noProof="0" dirty="0">
                <a:ln>
                  <a:noFill/>
                </a:ln>
                <a:solidFill>
                  <a:srgbClr val="231F20"/>
                </a:solidFill>
                <a:effectLst/>
                <a:uLnTx/>
                <a:uFillTx/>
                <a:latin typeface="Arial"/>
                <a:ea typeface="+mn-ea"/>
                <a:cs typeface="Arial"/>
              </a:rPr>
              <a:t>Low</a:t>
            </a:r>
            <a:r>
              <a:rPr kumimoji="0" sz="1050" b="0" i="0" u="none" strike="noStrike" kern="1200" cap="none" spc="5" normalizeH="0" baseline="0" noProof="0" dirty="0">
                <a:ln>
                  <a:noFill/>
                </a:ln>
                <a:solidFill>
                  <a:srgbClr val="231F20"/>
                </a:solidFill>
                <a:effectLst/>
                <a:uLnTx/>
                <a:uFillTx/>
                <a:latin typeface="Arial"/>
                <a:ea typeface="+mn-ea"/>
                <a:cs typeface="Arial"/>
              </a:rPr>
              <a:t> </a:t>
            </a:r>
            <a:r>
              <a:rPr kumimoji="0" sz="1050" b="0" i="0" u="none" strike="noStrike" kern="1200" cap="none" spc="0" normalizeH="0" baseline="0" noProof="0" dirty="0">
                <a:ln>
                  <a:noFill/>
                </a:ln>
                <a:solidFill>
                  <a:srgbClr val="231F20"/>
                </a:solidFill>
                <a:effectLst/>
                <a:uLnTx/>
                <a:uFillTx/>
                <a:latin typeface="Arial"/>
                <a:ea typeface="+mn-ea"/>
                <a:cs typeface="Arial"/>
              </a:rPr>
              <a:t>dose</a:t>
            </a:r>
            <a:r>
              <a:rPr kumimoji="0" sz="1050" b="0" i="0" u="none" strike="noStrike" kern="1200" cap="none" spc="10" normalizeH="0" baseline="0" noProof="0" dirty="0">
                <a:ln>
                  <a:noFill/>
                </a:ln>
                <a:solidFill>
                  <a:srgbClr val="231F20"/>
                </a:solidFill>
                <a:effectLst/>
                <a:uLnTx/>
                <a:uFillTx/>
                <a:latin typeface="Arial"/>
                <a:ea typeface="+mn-ea"/>
                <a:cs typeface="Arial"/>
              </a:rPr>
              <a:t> </a:t>
            </a:r>
            <a:r>
              <a:rPr kumimoji="0" sz="1050" b="0" i="0" u="none" strike="noStrike" kern="1200" cap="none" spc="-25" normalizeH="0" baseline="0" noProof="0" dirty="0">
                <a:ln>
                  <a:noFill/>
                </a:ln>
                <a:solidFill>
                  <a:srgbClr val="231F20"/>
                </a:solidFill>
                <a:effectLst/>
                <a:uLnTx/>
                <a:uFillTx/>
                <a:latin typeface="Arial"/>
                <a:ea typeface="+mn-ea"/>
                <a:cs typeface="Arial"/>
              </a:rPr>
              <a:t>ICS </a:t>
            </a:r>
            <a:r>
              <a:rPr kumimoji="0" sz="1050" b="0" i="0" u="none" strike="noStrike" kern="1200" cap="none" spc="0" normalizeH="0" baseline="0" noProof="0" dirty="0">
                <a:ln>
                  <a:noFill/>
                </a:ln>
                <a:solidFill>
                  <a:srgbClr val="231F20"/>
                </a:solidFill>
                <a:effectLst/>
                <a:uLnTx/>
                <a:uFillTx/>
                <a:latin typeface="Arial"/>
                <a:ea typeface="+mn-ea"/>
                <a:cs typeface="Arial"/>
              </a:rPr>
              <a:t>taken</a:t>
            </a:r>
            <a:r>
              <a:rPr kumimoji="0" sz="1050" b="0" i="0" u="none" strike="noStrike" kern="1200" cap="none" spc="30" normalizeH="0" baseline="0" noProof="0" dirty="0">
                <a:ln>
                  <a:noFill/>
                </a:ln>
                <a:solidFill>
                  <a:srgbClr val="231F20"/>
                </a:solidFill>
                <a:effectLst/>
                <a:uLnTx/>
                <a:uFillTx/>
                <a:latin typeface="Arial"/>
                <a:ea typeface="+mn-ea"/>
                <a:cs typeface="Arial"/>
              </a:rPr>
              <a:t> </a:t>
            </a:r>
            <a:r>
              <a:rPr kumimoji="0" sz="1050" b="0" i="0" u="none" strike="noStrike" kern="1200" cap="none" spc="-10" normalizeH="0" baseline="0" noProof="0" dirty="0">
                <a:ln>
                  <a:noFill/>
                </a:ln>
                <a:solidFill>
                  <a:srgbClr val="231F20"/>
                </a:solidFill>
                <a:effectLst/>
                <a:uLnTx/>
                <a:uFillTx/>
                <a:latin typeface="Arial"/>
                <a:ea typeface="+mn-ea"/>
                <a:cs typeface="Arial"/>
              </a:rPr>
              <a:t>whenever </a:t>
            </a:r>
            <a:r>
              <a:rPr kumimoji="0" sz="1050" b="0" i="0" u="none" strike="noStrike" kern="1200" cap="none" spc="0" normalizeH="0" baseline="0" noProof="0" dirty="0">
                <a:ln>
                  <a:noFill/>
                </a:ln>
                <a:solidFill>
                  <a:srgbClr val="231F20"/>
                </a:solidFill>
                <a:effectLst/>
                <a:uLnTx/>
                <a:uFillTx/>
                <a:latin typeface="Arial"/>
                <a:ea typeface="+mn-ea"/>
                <a:cs typeface="Arial"/>
              </a:rPr>
              <a:t>SABA</a:t>
            </a:r>
            <a:r>
              <a:rPr kumimoji="0" sz="1050" b="0" i="0" u="none" strike="noStrike" kern="1200" cap="none" spc="-30" normalizeH="0" baseline="0" noProof="0" dirty="0">
                <a:ln>
                  <a:noFill/>
                </a:ln>
                <a:solidFill>
                  <a:srgbClr val="231F20"/>
                </a:solidFill>
                <a:effectLst/>
                <a:uLnTx/>
                <a:uFillTx/>
                <a:latin typeface="Arial"/>
                <a:ea typeface="+mn-ea"/>
                <a:cs typeface="Arial"/>
              </a:rPr>
              <a:t> </a:t>
            </a:r>
            <a:r>
              <a:rPr kumimoji="0" sz="1050" b="0" i="0" u="none" strike="noStrike" kern="1200" cap="none" spc="-10" normalizeH="0" baseline="0" noProof="0" dirty="0">
                <a:ln>
                  <a:noFill/>
                </a:ln>
                <a:solidFill>
                  <a:srgbClr val="231F20"/>
                </a:solidFill>
                <a:effectLst/>
                <a:uLnTx/>
                <a:uFillTx/>
                <a:latin typeface="Arial"/>
                <a:ea typeface="+mn-ea"/>
                <a:cs typeface="Arial"/>
              </a:rPr>
              <a:t>taken</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10" name="object 8">
            <a:extLst>
              <a:ext uri="{FF2B5EF4-FFF2-40B4-BE49-F238E27FC236}">
                <a16:creationId xmlns="" xmlns:a16="http://schemas.microsoft.com/office/drawing/2014/main" id="{13A98392-ADF2-6175-9B03-F5D197F1392B}"/>
              </a:ext>
            </a:extLst>
          </p:cNvPr>
          <p:cNvSpPr txBox="1"/>
          <p:nvPr/>
        </p:nvSpPr>
        <p:spPr>
          <a:xfrm>
            <a:off x="2742520" y="4987937"/>
            <a:ext cx="883919" cy="340995"/>
          </a:xfrm>
          <a:prstGeom prst="rect">
            <a:avLst/>
          </a:prstGeom>
        </p:spPr>
        <p:txBody>
          <a:bodyPr vert="horz" wrap="square" lIns="0" tIns="26034" rIns="0" bIns="0" rtlCol="0">
            <a:spAutoFit/>
          </a:bodyPr>
          <a:lstStyle/>
          <a:p>
            <a:pPr marL="12700" marR="5080" lvl="0" indent="0" algn="l" defTabSz="914400" rtl="0" eaLnBrk="1" fontAlgn="auto" latinLnBrk="0" hangingPunct="1">
              <a:lnSpc>
                <a:spcPts val="1200"/>
              </a:lnSpc>
              <a:spcBef>
                <a:spcPts val="204"/>
              </a:spcBef>
              <a:spcAft>
                <a:spcPts val="0"/>
              </a:spcAft>
              <a:buClrTx/>
              <a:buSzTx/>
              <a:buFontTx/>
              <a:buNone/>
              <a:tabLst/>
              <a:defRPr/>
            </a:pPr>
            <a:r>
              <a:rPr kumimoji="0" sz="1050" b="0" i="1" u="none" strike="noStrike" kern="1200" cap="none" spc="0" normalizeH="0" baseline="0" noProof="0" dirty="0">
                <a:ln>
                  <a:noFill/>
                </a:ln>
                <a:solidFill>
                  <a:srgbClr val="484849"/>
                </a:solidFill>
                <a:effectLst/>
                <a:uLnTx/>
                <a:uFillTx/>
                <a:latin typeface="Arial"/>
                <a:ea typeface="+mn-ea"/>
                <a:cs typeface="Arial"/>
              </a:rPr>
              <a:t>Consider</a:t>
            </a:r>
            <a:r>
              <a:rPr kumimoji="0" sz="1050" b="0" i="1" u="none" strike="noStrike" kern="1200" cap="none" spc="5" normalizeH="0" baseline="0" noProof="0" dirty="0">
                <a:ln>
                  <a:noFill/>
                </a:ln>
                <a:solidFill>
                  <a:srgbClr val="484849"/>
                </a:solidFill>
                <a:effectLst/>
                <a:uLnTx/>
                <a:uFillTx/>
                <a:latin typeface="Arial"/>
                <a:ea typeface="+mn-ea"/>
                <a:cs typeface="Arial"/>
              </a:rPr>
              <a:t> </a:t>
            </a:r>
            <a:r>
              <a:rPr kumimoji="0" sz="1050" b="0" i="1" u="none" strike="noStrike" kern="1200" cap="none" spc="-10" normalizeH="0" baseline="0" noProof="0" dirty="0">
                <a:ln>
                  <a:noFill/>
                </a:ln>
                <a:solidFill>
                  <a:srgbClr val="484849"/>
                </a:solidFill>
                <a:effectLst/>
                <a:uLnTx/>
                <a:uFillTx/>
                <a:latin typeface="Arial"/>
                <a:ea typeface="+mn-ea"/>
                <a:cs typeface="Arial"/>
              </a:rPr>
              <a:t>daily </a:t>
            </a:r>
            <a:r>
              <a:rPr kumimoji="0" sz="1050" b="0" i="1" u="none" strike="noStrike" kern="1200" cap="none" spc="0" normalizeH="0" baseline="0" noProof="0" dirty="0">
                <a:ln>
                  <a:noFill/>
                </a:ln>
                <a:solidFill>
                  <a:srgbClr val="484849"/>
                </a:solidFill>
                <a:effectLst/>
                <a:uLnTx/>
                <a:uFillTx/>
                <a:latin typeface="Arial"/>
                <a:ea typeface="+mn-ea"/>
                <a:cs typeface="Arial"/>
              </a:rPr>
              <a:t>low</a:t>
            </a:r>
            <a:r>
              <a:rPr kumimoji="0" sz="1050" b="0" i="1" u="none" strike="noStrike" kern="1200" cap="none" spc="5"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dose</a:t>
            </a:r>
            <a:r>
              <a:rPr kumimoji="0" sz="1050" b="0" i="1" u="none" strike="noStrike" kern="1200" cap="none" spc="5" normalizeH="0" baseline="0" noProof="0" dirty="0">
                <a:ln>
                  <a:noFill/>
                </a:ln>
                <a:solidFill>
                  <a:srgbClr val="484849"/>
                </a:solidFill>
                <a:effectLst/>
                <a:uLnTx/>
                <a:uFillTx/>
                <a:latin typeface="Arial"/>
                <a:ea typeface="+mn-ea"/>
                <a:cs typeface="Arial"/>
              </a:rPr>
              <a:t> </a:t>
            </a:r>
            <a:r>
              <a:rPr kumimoji="0" sz="1050" b="0" i="1" u="none" strike="noStrike" kern="1200" cap="none" spc="-25" normalizeH="0" baseline="0" noProof="0" dirty="0">
                <a:ln>
                  <a:noFill/>
                </a:ln>
                <a:solidFill>
                  <a:srgbClr val="484849"/>
                </a:solidFill>
                <a:effectLst/>
                <a:uLnTx/>
                <a:uFillTx/>
                <a:latin typeface="Arial"/>
                <a:ea typeface="+mn-ea"/>
                <a:cs typeface="Arial"/>
              </a:rPr>
              <a:t>ICS</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11" name="object 9">
            <a:extLst>
              <a:ext uri="{FF2B5EF4-FFF2-40B4-BE49-F238E27FC236}">
                <a16:creationId xmlns="" xmlns:a16="http://schemas.microsoft.com/office/drawing/2014/main" id="{C12E996A-A9A9-8E4B-B7A7-059DA7F61D2F}"/>
              </a:ext>
            </a:extLst>
          </p:cNvPr>
          <p:cNvSpPr txBox="1">
            <a:spLocks/>
          </p:cNvSpPr>
          <p:nvPr/>
        </p:nvSpPr>
        <p:spPr>
          <a:xfrm>
            <a:off x="992875" y="188921"/>
            <a:ext cx="2355850" cy="278923"/>
          </a:xfrm>
          <a:prstGeom prst="rect">
            <a:avLst/>
          </a:prstGeom>
        </p:spPr>
        <p:txBody>
          <a:bodyPr vert="horz" wrap="square" lIns="0" tIns="1714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0" lvl="0" indent="0" algn="l" defTabSz="914400" rtl="0" eaLnBrk="1" fontAlgn="auto" latinLnBrk="0" hangingPunct="1">
              <a:lnSpc>
                <a:spcPct val="100000"/>
              </a:lnSpc>
              <a:spcBef>
                <a:spcPts val="135"/>
              </a:spcBef>
              <a:spcAft>
                <a:spcPts val="0"/>
              </a:spcAft>
              <a:buClrTx/>
              <a:buSzTx/>
              <a:buFontTx/>
              <a:buNone/>
              <a:tabLst/>
              <a:defRPr/>
            </a:pPr>
            <a:r>
              <a:rPr kumimoji="0" lang="en-AU" sz="17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Children</a:t>
            </a:r>
            <a:r>
              <a:rPr kumimoji="0" lang="en-AU" sz="1700" b="1" i="0" u="none" strike="noStrike" kern="1200" cap="none" spc="135"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AU" sz="17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6-11</a:t>
            </a:r>
            <a:r>
              <a:rPr kumimoji="0" lang="en-AU" sz="1700" b="1" i="0" u="none" strike="noStrike" kern="1200" cap="none" spc="14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AU" sz="1700" b="1" i="0" u="none" strike="noStrike" kern="1200" cap="none" spc="-2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years</a:t>
            </a:r>
          </a:p>
        </p:txBody>
      </p:sp>
      <p:sp>
        <p:nvSpPr>
          <p:cNvPr id="12" name="object 10">
            <a:extLst>
              <a:ext uri="{FF2B5EF4-FFF2-40B4-BE49-F238E27FC236}">
                <a16:creationId xmlns="" xmlns:a16="http://schemas.microsoft.com/office/drawing/2014/main" id="{9428D715-F769-AC7D-0398-F574917AF820}"/>
              </a:ext>
            </a:extLst>
          </p:cNvPr>
          <p:cNvSpPr txBox="1"/>
          <p:nvPr/>
        </p:nvSpPr>
        <p:spPr>
          <a:xfrm>
            <a:off x="992875" y="981259"/>
            <a:ext cx="2949575" cy="3917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srgbClr val="231F20"/>
                </a:solidFill>
                <a:effectLst/>
                <a:uLnTx/>
                <a:uFillTx/>
                <a:latin typeface="Arial Black"/>
                <a:ea typeface="+mn-ea"/>
                <a:cs typeface="Arial Black"/>
              </a:rPr>
              <a:t>Personalized</a:t>
            </a:r>
            <a:r>
              <a:rPr kumimoji="0" sz="1200" b="0" i="0" u="none" strike="noStrike" kern="1200" cap="none" spc="-30" normalizeH="0" baseline="0" noProof="0" dirty="0">
                <a:ln>
                  <a:noFill/>
                </a:ln>
                <a:solidFill>
                  <a:srgbClr val="231F20"/>
                </a:solidFill>
                <a:effectLst/>
                <a:uLnTx/>
                <a:uFillTx/>
                <a:latin typeface="Arial Black"/>
                <a:ea typeface="+mn-ea"/>
                <a:cs typeface="Arial Black"/>
              </a:rPr>
              <a:t> </a:t>
            </a:r>
            <a:r>
              <a:rPr kumimoji="0" sz="1200" b="0" i="0" u="none" strike="noStrike" kern="1200" cap="none" spc="0" normalizeH="0" baseline="0" noProof="0" dirty="0">
                <a:ln>
                  <a:noFill/>
                </a:ln>
                <a:solidFill>
                  <a:srgbClr val="231F20"/>
                </a:solidFill>
                <a:effectLst/>
                <a:uLnTx/>
                <a:uFillTx/>
                <a:latin typeface="Arial Black"/>
                <a:ea typeface="+mn-ea"/>
                <a:cs typeface="Arial Black"/>
              </a:rPr>
              <a:t>asthma</a:t>
            </a:r>
            <a:r>
              <a:rPr kumimoji="0" sz="1200" b="0" i="0" u="none" strike="noStrike" kern="1200" cap="none" spc="-15" normalizeH="0" baseline="0" noProof="0" dirty="0">
                <a:ln>
                  <a:noFill/>
                </a:ln>
                <a:solidFill>
                  <a:srgbClr val="231F20"/>
                </a:solidFill>
                <a:effectLst/>
                <a:uLnTx/>
                <a:uFillTx/>
                <a:latin typeface="Arial Black"/>
                <a:ea typeface="+mn-ea"/>
                <a:cs typeface="Arial Black"/>
              </a:rPr>
              <a:t> </a:t>
            </a:r>
            <a:r>
              <a:rPr kumimoji="0" sz="1200" b="0" i="0" u="none" strike="noStrike" kern="1200" cap="none" spc="-10" normalizeH="0" baseline="0" noProof="0" dirty="0">
                <a:ln>
                  <a:noFill/>
                </a:ln>
                <a:solidFill>
                  <a:srgbClr val="231F20"/>
                </a:solidFill>
                <a:effectLst/>
                <a:uLnTx/>
                <a:uFillTx/>
                <a:latin typeface="Arial Black"/>
                <a:ea typeface="+mn-ea"/>
                <a:cs typeface="Arial Black"/>
              </a:rPr>
              <a:t>management:</a:t>
            </a:r>
            <a:endParaRPr kumimoji="0" sz="1200" b="0" i="0" u="none" strike="noStrike" kern="1200" cap="none" spc="0" normalizeH="0" baseline="0" noProof="0">
              <a:ln>
                <a:noFill/>
              </a:ln>
              <a:solidFill>
                <a:prstClr val="black"/>
              </a:solidFill>
              <a:effectLst/>
              <a:uLnTx/>
              <a:uFillTx/>
              <a:latin typeface="Arial Black"/>
              <a:ea typeface="+mn-ea"/>
              <a:cs typeface="Arial Black"/>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231F20"/>
                </a:solidFill>
                <a:effectLst/>
                <a:uLnTx/>
                <a:uFillTx/>
                <a:latin typeface="Arial"/>
                <a:ea typeface="+mn-ea"/>
                <a:cs typeface="Arial"/>
              </a:rPr>
              <a:t>Assess,</a:t>
            </a:r>
            <a:r>
              <a:rPr kumimoji="0" sz="1200" b="0" i="0" u="none" strike="noStrike" kern="1200" cap="none" spc="-70" normalizeH="0" baseline="0" noProof="0" dirty="0">
                <a:ln>
                  <a:noFill/>
                </a:ln>
                <a:solidFill>
                  <a:srgbClr val="231F20"/>
                </a:solidFill>
                <a:effectLst/>
                <a:uLnTx/>
                <a:uFillTx/>
                <a:latin typeface="Arial"/>
                <a:ea typeface="+mn-ea"/>
                <a:cs typeface="Arial"/>
              </a:rPr>
              <a:t> </a:t>
            </a:r>
            <a:r>
              <a:rPr kumimoji="0" sz="1200" b="0" i="0" u="none" strike="noStrike" kern="1200" cap="none" spc="0" normalizeH="0" baseline="0" noProof="0" dirty="0">
                <a:ln>
                  <a:noFill/>
                </a:ln>
                <a:solidFill>
                  <a:srgbClr val="231F20"/>
                </a:solidFill>
                <a:effectLst/>
                <a:uLnTx/>
                <a:uFillTx/>
                <a:latin typeface="Arial"/>
                <a:ea typeface="+mn-ea"/>
                <a:cs typeface="Arial"/>
              </a:rPr>
              <a:t>Adjust, </a:t>
            </a:r>
            <a:r>
              <a:rPr kumimoji="0" sz="1200" b="0" i="0" u="none" strike="noStrike" kern="1200" cap="none" spc="-10" normalizeH="0" baseline="0" noProof="0" dirty="0">
                <a:ln>
                  <a:noFill/>
                </a:ln>
                <a:solidFill>
                  <a:srgbClr val="231F20"/>
                </a:solidFill>
                <a:effectLst/>
                <a:uLnTx/>
                <a:uFillTx/>
                <a:latin typeface="Arial"/>
                <a:ea typeface="+mn-ea"/>
                <a:cs typeface="Arial"/>
              </a:rPr>
              <a:t>Review</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13" name="object 11">
            <a:extLst>
              <a:ext uri="{FF2B5EF4-FFF2-40B4-BE49-F238E27FC236}">
                <a16:creationId xmlns="" xmlns:a16="http://schemas.microsoft.com/office/drawing/2014/main" id="{AB97664E-A023-239C-91B0-FB326FE5764C}"/>
              </a:ext>
            </a:extLst>
          </p:cNvPr>
          <p:cNvSpPr txBox="1"/>
          <p:nvPr/>
        </p:nvSpPr>
        <p:spPr>
          <a:xfrm>
            <a:off x="972477" y="2963599"/>
            <a:ext cx="2361565" cy="57467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srgbClr val="231F20"/>
                </a:solidFill>
                <a:effectLst/>
                <a:uLnTx/>
                <a:uFillTx/>
                <a:latin typeface="Arial Black"/>
                <a:ea typeface="+mn-ea"/>
                <a:cs typeface="Arial Black"/>
              </a:rPr>
              <a:t>Asthma</a:t>
            </a:r>
            <a:r>
              <a:rPr kumimoji="0" sz="1200" b="0" i="0" u="none" strike="noStrike" kern="1200" cap="none" spc="-15" normalizeH="0" baseline="0" noProof="0" dirty="0">
                <a:ln>
                  <a:noFill/>
                </a:ln>
                <a:solidFill>
                  <a:srgbClr val="231F20"/>
                </a:solidFill>
                <a:effectLst/>
                <a:uLnTx/>
                <a:uFillTx/>
                <a:latin typeface="Arial Black"/>
                <a:ea typeface="+mn-ea"/>
                <a:cs typeface="Arial Black"/>
              </a:rPr>
              <a:t> </a:t>
            </a:r>
            <a:r>
              <a:rPr kumimoji="0" sz="1200" b="0" i="0" u="none" strike="noStrike" kern="1200" cap="none" spc="0" normalizeH="0" baseline="0" noProof="0" dirty="0">
                <a:ln>
                  <a:noFill/>
                </a:ln>
                <a:solidFill>
                  <a:srgbClr val="231F20"/>
                </a:solidFill>
                <a:effectLst/>
                <a:uLnTx/>
                <a:uFillTx/>
                <a:latin typeface="Arial Black"/>
                <a:ea typeface="+mn-ea"/>
                <a:cs typeface="Arial Black"/>
              </a:rPr>
              <a:t>medication</a:t>
            </a:r>
            <a:r>
              <a:rPr kumimoji="0" sz="1200" b="0" i="0" u="none" strike="noStrike" kern="1200" cap="none" spc="-10" normalizeH="0" baseline="0" noProof="0" dirty="0">
                <a:ln>
                  <a:noFill/>
                </a:ln>
                <a:solidFill>
                  <a:srgbClr val="231F20"/>
                </a:solidFill>
                <a:effectLst/>
                <a:uLnTx/>
                <a:uFillTx/>
                <a:latin typeface="Arial Black"/>
                <a:ea typeface="+mn-ea"/>
                <a:cs typeface="Arial Black"/>
              </a:rPr>
              <a:t> options: </a:t>
            </a:r>
            <a:r>
              <a:rPr kumimoji="0" sz="1200" b="0" i="0" u="none" strike="noStrike" kern="1200" cap="none" spc="0" normalizeH="0" baseline="0" noProof="0" dirty="0">
                <a:ln>
                  <a:noFill/>
                </a:ln>
                <a:solidFill>
                  <a:srgbClr val="231F20"/>
                </a:solidFill>
                <a:effectLst/>
                <a:uLnTx/>
                <a:uFillTx/>
                <a:latin typeface="Arial"/>
                <a:ea typeface="+mn-ea"/>
                <a:cs typeface="Arial"/>
              </a:rPr>
              <a:t>Adjust</a:t>
            </a:r>
            <a:r>
              <a:rPr kumimoji="0" sz="1200" b="0" i="0" u="none" strike="noStrike" kern="1200" cap="none" spc="-10" normalizeH="0" baseline="0" noProof="0" dirty="0">
                <a:ln>
                  <a:noFill/>
                </a:ln>
                <a:solidFill>
                  <a:srgbClr val="231F20"/>
                </a:solidFill>
                <a:effectLst/>
                <a:uLnTx/>
                <a:uFillTx/>
                <a:latin typeface="Arial"/>
                <a:ea typeface="+mn-ea"/>
                <a:cs typeface="Arial"/>
              </a:rPr>
              <a:t> </a:t>
            </a:r>
            <a:r>
              <a:rPr kumimoji="0" sz="1200" b="0" i="0" u="none" strike="noStrike" kern="1200" cap="none" spc="0" normalizeH="0" baseline="0" noProof="0" dirty="0">
                <a:ln>
                  <a:noFill/>
                </a:ln>
                <a:solidFill>
                  <a:srgbClr val="231F20"/>
                </a:solidFill>
                <a:effectLst/>
                <a:uLnTx/>
                <a:uFillTx/>
                <a:latin typeface="Arial"/>
                <a:ea typeface="+mn-ea"/>
                <a:cs typeface="Arial"/>
              </a:rPr>
              <a:t>treatment</a:t>
            </a:r>
            <a:r>
              <a:rPr kumimoji="0" sz="1200" b="0" i="0" u="none" strike="noStrike" kern="1200" cap="none" spc="-5" normalizeH="0" baseline="0" noProof="0" dirty="0">
                <a:ln>
                  <a:noFill/>
                </a:ln>
                <a:solidFill>
                  <a:srgbClr val="231F20"/>
                </a:solidFill>
                <a:effectLst/>
                <a:uLnTx/>
                <a:uFillTx/>
                <a:latin typeface="Arial"/>
                <a:ea typeface="+mn-ea"/>
                <a:cs typeface="Arial"/>
              </a:rPr>
              <a:t> </a:t>
            </a:r>
            <a:r>
              <a:rPr kumimoji="0" sz="1200" b="0" i="0" u="none" strike="noStrike" kern="1200" cap="none" spc="0" normalizeH="0" baseline="0" noProof="0" dirty="0">
                <a:ln>
                  <a:noFill/>
                </a:ln>
                <a:solidFill>
                  <a:srgbClr val="231F20"/>
                </a:solidFill>
                <a:effectLst/>
                <a:uLnTx/>
                <a:uFillTx/>
                <a:latin typeface="Arial"/>
                <a:ea typeface="+mn-ea"/>
                <a:cs typeface="Arial"/>
              </a:rPr>
              <a:t>up</a:t>
            </a:r>
            <a:r>
              <a:rPr kumimoji="0" sz="1200" b="0" i="0" u="none" strike="noStrike" kern="1200" cap="none" spc="-5" normalizeH="0" baseline="0" noProof="0" dirty="0">
                <a:ln>
                  <a:noFill/>
                </a:ln>
                <a:solidFill>
                  <a:srgbClr val="231F20"/>
                </a:solidFill>
                <a:effectLst/>
                <a:uLnTx/>
                <a:uFillTx/>
                <a:latin typeface="Arial"/>
                <a:ea typeface="+mn-ea"/>
                <a:cs typeface="Arial"/>
              </a:rPr>
              <a:t> </a:t>
            </a:r>
            <a:r>
              <a:rPr kumimoji="0" sz="1200" b="0" i="0" u="none" strike="noStrike" kern="1200" cap="none" spc="0" normalizeH="0" baseline="0" noProof="0" dirty="0">
                <a:ln>
                  <a:noFill/>
                </a:ln>
                <a:solidFill>
                  <a:srgbClr val="231F20"/>
                </a:solidFill>
                <a:effectLst/>
                <a:uLnTx/>
                <a:uFillTx/>
                <a:latin typeface="Arial"/>
                <a:ea typeface="+mn-ea"/>
                <a:cs typeface="Arial"/>
              </a:rPr>
              <a:t>and</a:t>
            </a:r>
            <a:r>
              <a:rPr kumimoji="0" sz="1200" b="0" i="0" u="none" strike="noStrike" kern="1200" cap="none" spc="-5" normalizeH="0" baseline="0" noProof="0" dirty="0">
                <a:ln>
                  <a:noFill/>
                </a:ln>
                <a:solidFill>
                  <a:srgbClr val="231F20"/>
                </a:solidFill>
                <a:effectLst/>
                <a:uLnTx/>
                <a:uFillTx/>
                <a:latin typeface="Arial"/>
                <a:ea typeface="+mn-ea"/>
                <a:cs typeface="Arial"/>
              </a:rPr>
              <a:t> </a:t>
            </a:r>
            <a:r>
              <a:rPr kumimoji="0" sz="1200" b="0" i="0" u="none" strike="noStrike" kern="1200" cap="none" spc="0" normalizeH="0" baseline="0" noProof="0" dirty="0">
                <a:ln>
                  <a:noFill/>
                </a:ln>
                <a:solidFill>
                  <a:srgbClr val="231F20"/>
                </a:solidFill>
                <a:effectLst/>
                <a:uLnTx/>
                <a:uFillTx/>
                <a:latin typeface="Arial"/>
                <a:ea typeface="+mn-ea"/>
                <a:cs typeface="Arial"/>
              </a:rPr>
              <a:t>down</a:t>
            </a:r>
            <a:r>
              <a:rPr kumimoji="0" sz="1200" b="0" i="0" u="none" strike="noStrike" kern="1200" cap="none" spc="-5" normalizeH="0" baseline="0" noProof="0" dirty="0">
                <a:ln>
                  <a:noFill/>
                </a:ln>
                <a:solidFill>
                  <a:srgbClr val="231F20"/>
                </a:solidFill>
                <a:effectLst/>
                <a:uLnTx/>
                <a:uFillTx/>
                <a:latin typeface="Arial"/>
                <a:ea typeface="+mn-ea"/>
                <a:cs typeface="Arial"/>
              </a:rPr>
              <a:t> </a:t>
            </a:r>
            <a:r>
              <a:rPr kumimoji="0" sz="1200" b="0" i="0" u="none" strike="noStrike" kern="1200" cap="none" spc="-25" normalizeH="0" baseline="0" noProof="0" dirty="0">
                <a:ln>
                  <a:noFill/>
                </a:ln>
                <a:solidFill>
                  <a:srgbClr val="231F20"/>
                </a:solidFill>
                <a:effectLst/>
                <a:uLnTx/>
                <a:uFillTx/>
                <a:latin typeface="Arial"/>
                <a:ea typeface="+mn-ea"/>
                <a:cs typeface="Arial"/>
              </a:rPr>
              <a:t>for </a:t>
            </a:r>
            <a:r>
              <a:rPr kumimoji="0" sz="1200" b="0" i="0" u="none" strike="noStrike" kern="1200" cap="none" spc="0" normalizeH="0" baseline="0" noProof="0" dirty="0">
                <a:ln>
                  <a:noFill/>
                </a:ln>
                <a:solidFill>
                  <a:srgbClr val="231F20"/>
                </a:solidFill>
                <a:effectLst/>
                <a:uLnTx/>
                <a:uFillTx/>
                <a:latin typeface="Arial"/>
                <a:ea typeface="+mn-ea"/>
                <a:cs typeface="Arial"/>
              </a:rPr>
              <a:t>individual</a:t>
            </a:r>
            <a:r>
              <a:rPr kumimoji="0" sz="1200" b="0" i="0" u="none" strike="noStrike" kern="1200" cap="none" spc="-35" normalizeH="0" baseline="0" noProof="0" dirty="0">
                <a:ln>
                  <a:noFill/>
                </a:ln>
                <a:solidFill>
                  <a:srgbClr val="231F20"/>
                </a:solidFill>
                <a:effectLst/>
                <a:uLnTx/>
                <a:uFillTx/>
                <a:latin typeface="Arial"/>
                <a:ea typeface="+mn-ea"/>
                <a:cs typeface="Arial"/>
              </a:rPr>
              <a:t> </a:t>
            </a:r>
            <a:r>
              <a:rPr kumimoji="0" sz="1200" b="0" i="0" u="none" strike="noStrike" kern="1200" cap="none" spc="0" normalizeH="0" baseline="0" noProof="0" dirty="0">
                <a:ln>
                  <a:noFill/>
                </a:ln>
                <a:solidFill>
                  <a:srgbClr val="231F20"/>
                </a:solidFill>
                <a:effectLst/>
                <a:uLnTx/>
                <a:uFillTx/>
                <a:latin typeface="Arial"/>
                <a:ea typeface="+mn-ea"/>
                <a:cs typeface="Arial"/>
              </a:rPr>
              <a:t>child’s</a:t>
            </a:r>
            <a:r>
              <a:rPr kumimoji="0" sz="1200" b="0" i="0" u="none" strike="noStrike" kern="1200" cap="none" spc="-35" normalizeH="0" baseline="0" noProof="0" dirty="0">
                <a:ln>
                  <a:noFill/>
                </a:ln>
                <a:solidFill>
                  <a:srgbClr val="231F20"/>
                </a:solidFill>
                <a:effectLst/>
                <a:uLnTx/>
                <a:uFillTx/>
                <a:latin typeface="Arial"/>
                <a:ea typeface="+mn-ea"/>
                <a:cs typeface="Arial"/>
              </a:rPr>
              <a:t> </a:t>
            </a:r>
            <a:r>
              <a:rPr kumimoji="0" sz="1200" b="0" i="0" u="none" strike="noStrike" kern="1200" cap="none" spc="-10" normalizeH="0" baseline="0" noProof="0" dirty="0">
                <a:ln>
                  <a:noFill/>
                </a:ln>
                <a:solidFill>
                  <a:srgbClr val="231F20"/>
                </a:solidFill>
                <a:effectLst/>
                <a:uLnTx/>
                <a:uFillTx/>
                <a:latin typeface="Arial"/>
                <a:ea typeface="+mn-ea"/>
                <a:cs typeface="Arial"/>
              </a:rPr>
              <a:t>needs</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14" name="object 12">
            <a:extLst>
              <a:ext uri="{FF2B5EF4-FFF2-40B4-BE49-F238E27FC236}">
                <a16:creationId xmlns="" xmlns:a16="http://schemas.microsoft.com/office/drawing/2014/main" id="{A2827DCF-988B-AD05-DC09-BD0BA3E42EFE}"/>
              </a:ext>
            </a:extLst>
          </p:cNvPr>
          <p:cNvSpPr txBox="1"/>
          <p:nvPr/>
        </p:nvSpPr>
        <p:spPr>
          <a:xfrm>
            <a:off x="4242658" y="3545373"/>
            <a:ext cx="2889250" cy="669925"/>
          </a:xfrm>
          <a:prstGeom prst="rect">
            <a:avLst/>
          </a:prstGeom>
        </p:spPr>
        <p:txBody>
          <a:bodyPr vert="horz" wrap="square" lIns="0" tIns="74295" rIns="0" bIns="0" rtlCol="0">
            <a:spAutoFit/>
          </a:bodyPr>
          <a:lstStyle/>
          <a:p>
            <a:pPr marL="12700" marR="0" lvl="0" indent="0" algn="l" defTabSz="914400" rtl="0" eaLnBrk="1" fontAlgn="auto" latinLnBrk="0" hangingPunct="1">
              <a:lnSpc>
                <a:spcPct val="100000"/>
              </a:lnSpc>
              <a:spcBef>
                <a:spcPts val="585"/>
              </a:spcBef>
              <a:spcAft>
                <a:spcPts val="0"/>
              </a:spcAft>
              <a:buClrTx/>
              <a:buSzTx/>
              <a:buFontTx/>
              <a:buNone/>
              <a:tabLst/>
              <a:defRPr/>
            </a:pPr>
            <a:r>
              <a:rPr kumimoji="0" sz="1050" b="0" i="0" u="none" strike="noStrike" kern="1200" cap="none" spc="0" normalizeH="0" baseline="0" noProof="0" dirty="0">
                <a:ln>
                  <a:noFill/>
                </a:ln>
                <a:solidFill>
                  <a:srgbClr val="414042"/>
                </a:solidFill>
                <a:effectLst/>
                <a:uLnTx/>
                <a:uFillTx/>
                <a:latin typeface="Arial Black"/>
                <a:ea typeface="+mn-ea"/>
                <a:cs typeface="Arial Black"/>
              </a:rPr>
              <a:t>STEP</a:t>
            </a:r>
            <a:r>
              <a:rPr kumimoji="0" sz="1050" b="0" i="0" u="none" strike="noStrike" kern="1200" cap="none" spc="15" normalizeH="0" baseline="0" noProof="0" dirty="0">
                <a:ln>
                  <a:noFill/>
                </a:ln>
                <a:solidFill>
                  <a:srgbClr val="414042"/>
                </a:solidFill>
                <a:effectLst/>
                <a:uLnTx/>
                <a:uFillTx/>
                <a:latin typeface="Arial Black"/>
                <a:ea typeface="+mn-ea"/>
                <a:cs typeface="Arial Black"/>
              </a:rPr>
              <a:t> </a:t>
            </a:r>
            <a:r>
              <a:rPr kumimoji="0" sz="1050" b="0" i="0" u="none" strike="noStrike" kern="1200" cap="none" spc="-50" normalizeH="0" baseline="0" noProof="0" dirty="0">
                <a:ln>
                  <a:noFill/>
                </a:ln>
                <a:solidFill>
                  <a:srgbClr val="414042"/>
                </a:solidFill>
                <a:effectLst/>
                <a:uLnTx/>
                <a:uFillTx/>
                <a:latin typeface="Arial Black"/>
                <a:ea typeface="+mn-ea"/>
                <a:cs typeface="Arial Black"/>
              </a:rPr>
              <a:t>2</a:t>
            </a:r>
            <a:endParaRPr kumimoji="0" sz="1050" b="0" i="0" u="none" strike="noStrike" kern="1200" cap="none" spc="0" normalizeH="0" baseline="0" noProof="0">
              <a:ln>
                <a:noFill/>
              </a:ln>
              <a:solidFill>
                <a:prstClr val="black"/>
              </a:solidFill>
              <a:effectLst/>
              <a:uLnTx/>
              <a:uFillTx/>
              <a:latin typeface="Arial Black"/>
              <a:ea typeface="+mn-ea"/>
              <a:cs typeface="Arial Black"/>
            </a:endParaRPr>
          </a:p>
          <a:p>
            <a:pPr marL="12700" marR="0" lvl="0" indent="0" algn="l" defTabSz="914400" rtl="0" eaLnBrk="1" fontAlgn="auto" latinLnBrk="0" hangingPunct="1">
              <a:lnSpc>
                <a:spcPct val="100000"/>
              </a:lnSpc>
              <a:spcBef>
                <a:spcPts val="535"/>
              </a:spcBef>
              <a:spcAft>
                <a:spcPts val="0"/>
              </a:spcAft>
              <a:buClrTx/>
              <a:buSzTx/>
              <a:buFontTx/>
              <a:buNone/>
              <a:tabLst/>
              <a:defRPr/>
            </a:pPr>
            <a:r>
              <a:rPr kumimoji="0" sz="1200" b="0" i="0" u="none" strike="noStrike" kern="1200" cap="none" spc="0" normalizeH="0" baseline="0" noProof="0" dirty="0">
                <a:ln>
                  <a:noFill/>
                </a:ln>
                <a:solidFill>
                  <a:srgbClr val="231F20"/>
                </a:solidFill>
                <a:effectLst/>
                <a:uLnTx/>
                <a:uFillTx/>
                <a:latin typeface="Arial"/>
                <a:ea typeface="+mn-ea"/>
                <a:cs typeface="Arial"/>
              </a:rPr>
              <a:t>Daily</a:t>
            </a:r>
            <a:r>
              <a:rPr kumimoji="0" sz="1200" b="0" i="0" u="none" strike="noStrike" kern="1200" cap="none" spc="-15" normalizeH="0" baseline="0" noProof="0" dirty="0">
                <a:ln>
                  <a:noFill/>
                </a:ln>
                <a:solidFill>
                  <a:srgbClr val="231F20"/>
                </a:solidFill>
                <a:effectLst/>
                <a:uLnTx/>
                <a:uFillTx/>
                <a:latin typeface="Arial"/>
                <a:ea typeface="+mn-ea"/>
                <a:cs typeface="Arial"/>
              </a:rPr>
              <a:t> </a:t>
            </a:r>
            <a:r>
              <a:rPr kumimoji="0" sz="1200" b="0" i="0" u="none" strike="noStrike" kern="1200" cap="none" spc="0" normalizeH="0" baseline="0" noProof="0" dirty="0">
                <a:ln>
                  <a:noFill/>
                </a:ln>
                <a:solidFill>
                  <a:srgbClr val="231F20"/>
                </a:solidFill>
                <a:effectLst/>
                <a:uLnTx/>
                <a:uFillTx/>
                <a:latin typeface="Arial"/>
                <a:ea typeface="+mn-ea"/>
                <a:cs typeface="Arial"/>
              </a:rPr>
              <a:t>low</a:t>
            </a:r>
            <a:r>
              <a:rPr kumimoji="0" sz="1200" b="0" i="0" u="none" strike="noStrike" kern="1200" cap="none" spc="-15" normalizeH="0" baseline="0" noProof="0" dirty="0">
                <a:ln>
                  <a:noFill/>
                </a:ln>
                <a:solidFill>
                  <a:srgbClr val="231F20"/>
                </a:solidFill>
                <a:effectLst/>
                <a:uLnTx/>
                <a:uFillTx/>
                <a:latin typeface="Arial"/>
                <a:ea typeface="+mn-ea"/>
                <a:cs typeface="Arial"/>
              </a:rPr>
              <a:t> </a:t>
            </a:r>
            <a:r>
              <a:rPr kumimoji="0" sz="1200" b="0" i="0" u="none" strike="noStrike" kern="1200" cap="none" spc="0" normalizeH="0" baseline="0" noProof="0" dirty="0">
                <a:ln>
                  <a:noFill/>
                </a:ln>
                <a:solidFill>
                  <a:srgbClr val="231F20"/>
                </a:solidFill>
                <a:effectLst/>
                <a:uLnTx/>
                <a:uFillTx/>
                <a:latin typeface="Arial"/>
                <a:ea typeface="+mn-ea"/>
                <a:cs typeface="Arial"/>
              </a:rPr>
              <a:t>dose</a:t>
            </a:r>
            <a:r>
              <a:rPr kumimoji="0" sz="1200" b="0" i="0" u="none" strike="noStrike" kern="1200" cap="none" spc="-15" normalizeH="0" baseline="0" noProof="0" dirty="0">
                <a:ln>
                  <a:noFill/>
                </a:ln>
                <a:solidFill>
                  <a:srgbClr val="231F20"/>
                </a:solidFill>
                <a:effectLst/>
                <a:uLnTx/>
                <a:uFillTx/>
                <a:latin typeface="Arial"/>
                <a:ea typeface="+mn-ea"/>
                <a:cs typeface="Arial"/>
              </a:rPr>
              <a:t> </a:t>
            </a:r>
            <a:r>
              <a:rPr kumimoji="0" sz="1200" b="0" i="0" u="none" strike="noStrike" kern="1200" cap="none" spc="0" normalizeH="0" baseline="0" noProof="0" dirty="0">
                <a:ln>
                  <a:noFill/>
                </a:ln>
                <a:solidFill>
                  <a:srgbClr val="231F20"/>
                </a:solidFill>
                <a:effectLst/>
                <a:uLnTx/>
                <a:uFillTx/>
                <a:latin typeface="Arial"/>
                <a:ea typeface="+mn-ea"/>
                <a:cs typeface="Arial"/>
              </a:rPr>
              <a:t>inhaled</a:t>
            </a:r>
            <a:r>
              <a:rPr kumimoji="0" sz="1200" b="0" i="0" u="none" strike="noStrike" kern="1200" cap="none" spc="-15" normalizeH="0" baseline="0" noProof="0" dirty="0">
                <a:ln>
                  <a:noFill/>
                </a:ln>
                <a:solidFill>
                  <a:srgbClr val="231F20"/>
                </a:solidFill>
                <a:effectLst/>
                <a:uLnTx/>
                <a:uFillTx/>
                <a:latin typeface="Arial"/>
                <a:ea typeface="+mn-ea"/>
                <a:cs typeface="Arial"/>
              </a:rPr>
              <a:t> </a:t>
            </a:r>
            <a:r>
              <a:rPr kumimoji="0" sz="1200" b="0" i="0" u="none" strike="noStrike" kern="1200" cap="none" spc="0" normalizeH="0" baseline="0" noProof="0" dirty="0">
                <a:ln>
                  <a:noFill/>
                </a:ln>
                <a:solidFill>
                  <a:srgbClr val="231F20"/>
                </a:solidFill>
                <a:effectLst/>
                <a:uLnTx/>
                <a:uFillTx/>
                <a:latin typeface="Arial"/>
                <a:ea typeface="+mn-ea"/>
                <a:cs typeface="Arial"/>
              </a:rPr>
              <a:t>corticosteroid</a:t>
            </a:r>
            <a:r>
              <a:rPr kumimoji="0" sz="1200" b="0" i="0" u="none" strike="noStrike" kern="1200" cap="none" spc="-15" normalizeH="0" baseline="0" noProof="0" dirty="0">
                <a:ln>
                  <a:noFill/>
                </a:ln>
                <a:solidFill>
                  <a:srgbClr val="231F20"/>
                </a:solidFill>
                <a:effectLst/>
                <a:uLnTx/>
                <a:uFillTx/>
                <a:latin typeface="Arial"/>
                <a:ea typeface="+mn-ea"/>
                <a:cs typeface="Arial"/>
              </a:rPr>
              <a:t> </a:t>
            </a:r>
            <a:r>
              <a:rPr kumimoji="0" sz="1200" b="0" i="0" u="none" strike="noStrike" kern="1200" cap="none" spc="-10" normalizeH="0" baseline="0" noProof="0" dirty="0">
                <a:ln>
                  <a:noFill/>
                </a:ln>
                <a:solidFill>
                  <a:srgbClr val="231F20"/>
                </a:solidFill>
                <a:effectLst/>
                <a:uLnTx/>
                <a:uFillTx/>
                <a:latin typeface="Arial"/>
                <a:ea typeface="+mn-ea"/>
                <a:cs typeface="Arial"/>
              </a:rPr>
              <a:t>(ICS)</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85"/>
              </a:spcBef>
              <a:spcAft>
                <a:spcPts val="0"/>
              </a:spcAft>
              <a:buClrTx/>
              <a:buSzTx/>
              <a:buFontTx/>
              <a:buNone/>
              <a:tabLst/>
              <a:defRPr/>
            </a:pPr>
            <a:r>
              <a:rPr kumimoji="0" sz="1050" b="0" i="0" u="none" strike="noStrike" kern="1200" cap="none" spc="0" normalizeH="0" baseline="0" noProof="0" dirty="0">
                <a:ln>
                  <a:noFill/>
                </a:ln>
                <a:solidFill>
                  <a:srgbClr val="231F20"/>
                </a:solidFill>
                <a:effectLst/>
                <a:uLnTx/>
                <a:uFillTx/>
                <a:latin typeface="Arial"/>
                <a:ea typeface="+mn-ea"/>
                <a:cs typeface="Arial"/>
              </a:rPr>
              <a:t>(see</a:t>
            </a:r>
            <a:r>
              <a:rPr kumimoji="0" sz="1050" b="0" i="0" u="none" strike="noStrike" kern="1200" cap="none" spc="15" normalizeH="0" baseline="0" noProof="0" dirty="0">
                <a:ln>
                  <a:noFill/>
                </a:ln>
                <a:solidFill>
                  <a:srgbClr val="231F20"/>
                </a:solidFill>
                <a:effectLst/>
                <a:uLnTx/>
                <a:uFillTx/>
                <a:latin typeface="Arial"/>
                <a:ea typeface="+mn-ea"/>
                <a:cs typeface="Arial"/>
              </a:rPr>
              <a:t> </a:t>
            </a:r>
            <a:r>
              <a:rPr kumimoji="0" sz="1050" b="0" i="0" u="none" strike="noStrike" kern="1200" cap="none" spc="0" normalizeH="0" baseline="0" noProof="0" dirty="0">
                <a:ln>
                  <a:noFill/>
                </a:ln>
                <a:solidFill>
                  <a:srgbClr val="231F20"/>
                </a:solidFill>
                <a:effectLst/>
                <a:uLnTx/>
                <a:uFillTx/>
                <a:latin typeface="Arial"/>
                <a:ea typeface="+mn-ea"/>
                <a:cs typeface="Arial"/>
              </a:rPr>
              <a:t>table</a:t>
            </a:r>
            <a:r>
              <a:rPr kumimoji="0" sz="1050" b="0" i="0" u="none" strike="noStrike" kern="1200" cap="none" spc="20" normalizeH="0" baseline="0" noProof="0" dirty="0">
                <a:ln>
                  <a:noFill/>
                </a:ln>
                <a:solidFill>
                  <a:srgbClr val="231F20"/>
                </a:solidFill>
                <a:effectLst/>
                <a:uLnTx/>
                <a:uFillTx/>
                <a:latin typeface="Arial"/>
                <a:ea typeface="+mn-ea"/>
                <a:cs typeface="Arial"/>
              </a:rPr>
              <a:t> </a:t>
            </a:r>
            <a:r>
              <a:rPr kumimoji="0" sz="1050" b="0" i="0" u="none" strike="noStrike" kern="1200" cap="none" spc="0" normalizeH="0" baseline="0" noProof="0" dirty="0">
                <a:ln>
                  <a:noFill/>
                </a:ln>
                <a:solidFill>
                  <a:srgbClr val="231F20"/>
                </a:solidFill>
                <a:effectLst/>
                <a:uLnTx/>
                <a:uFillTx/>
                <a:latin typeface="Arial"/>
                <a:ea typeface="+mn-ea"/>
                <a:cs typeface="Arial"/>
              </a:rPr>
              <a:t>of</a:t>
            </a:r>
            <a:r>
              <a:rPr kumimoji="0" sz="1050" b="0" i="0" u="none" strike="noStrike" kern="1200" cap="none" spc="15" normalizeH="0" baseline="0" noProof="0" dirty="0">
                <a:ln>
                  <a:noFill/>
                </a:ln>
                <a:solidFill>
                  <a:srgbClr val="231F20"/>
                </a:solidFill>
                <a:effectLst/>
                <a:uLnTx/>
                <a:uFillTx/>
                <a:latin typeface="Arial"/>
                <a:ea typeface="+mn-ea"/>
                <a:cs typeface="Arial"/>
              </a:rPr>
              <a:t> </a:t>
            </a:r>
            <a:r>
              <a:rPr kumimoji="0" sz="1050" b="0" i="0" u="none" strike="noStrike" kern="1200" cap="none" spc="0" normalizeH="0" baseline="0" noProof="0" dirty="0">
                <a:ln>
                  <a:noFill/>
                </a:ln>
                <a:solidFill>
                  <a:srgbClr val="231F20"/>
                </a:solidFill>
                <a:effectLst/>
                <a:uLnTx/>
                <a:uFillTx/>
                <a:latin typeface="Arial"/>
                <a:ea typeface="+mn-ea"/>
                <a:cs typeface="Arial"/>
              </a:rPr>
              <a:t>ICS</a:t>
            </a:r>
            <a:r>
              <a:rPr kumimoji="0" sz="1050" b="0" i="0" u="none" strike="noStrike" kern="1200" cap="none" spc="25" normalizeH="0" baseline="0" noProof="0" dirty="0">
                <a:ln>
                  <a:noFill/>
                </a:ln>
                <a:solidFill>
                  <a:srgbClr val="231F20"/>
                </a:solidFill>
                <a:effectLst/>
                <a:uLnTx/>
                <a:uFillTx/>
                <a:latin typeface="Arial"/>
                <a:ea typeface="+mn-ea"/>
                <a:cs typeface="Arial"/>
              </a:rPr>
              <a:t> </a:t>
            </a:r>
            <a:r>
              <a:rPr kumimoji="0" sz="1050" b="0" i="0" u="none" strike="noStrike" kern="1200" cap="none" spc="0" normalizeH="0" baseline="0" noProof="0" dirty="0">
                <a:ln>
                  <a:noFill/>
                </a:ln>
                <a:solidFill>
                  <a:srgbClr val="231F20"/>
                </a:solidFill>
                <a:effectLst/>
                <a:uLnTx/>
                <a:uFillTx/>
                <a:latin typeface="Arial"/>
                <a:ea typeface="+mn-ea"/>
                <a:cs typeface="Arial"/>
              </a:rPr>
              <a:t>dose</a:t>
            </a:r>
            <a:r>
              <a:rPr kumimoji="0" sz="1050" b="0" i="0" u="none" strike="noStrike" kern="1200" cap="none" spc="15" normalizeH="0" baseline="0" noProof="0" dirty="0">
                <a:ln>
                  <a:noFill/>
                </a:ln>
                <a:solidFill>
                  <a:srgbClr val="231F20"/>
                </a:solidFill>
                <a:effectLst/>
                <a:uLnTx/>
                <a:uFillTx/>
                <a:latin typeface="Arial"/>
                <a:ea typeface="+mn-ea"/>
                <a:cs typeface="Arial"/>
              </a:rPr>
              <a:t> </a:t>
            </a:r>
            <a:r>
              <a:rPr kumimoji="0" sz="1050" b="0" i="0" u="none" strike="noStrike" kern="1200" cap="none" spc="0" normalizeH="0" baseline="0" noProof="0" dirty="0">
                <a:ln>
                  <a:noFill/>
                </a:ln>
                <a:solidFill>
                  <a:srgbClr val="231F20"/>
                </a:solidFill>
                <a:effectLst/>
                <a:uLnTx/>
                <a:uFillTx/>
                <a:latin typeface="Arial"/>
                <a:ea typeface="+mn-ea"/>
                <a:cs typeface="Arial"/>
              </a:rPr>
              <a:t>ranges</a:t>
            </a:r>
            <a:r>
              <a:rPr kumimoji="0" sz="1050" b="0" i="0" u="none" strike="noStrike" kern="1200" cap="none" spc="15" normalizeH="0" baseline="0" noProof="0" dirty="0">
                <a:ln>
                  <a:noFill/>
                </a:ln>
                <a:solidFill>
                  <a:srgbClr val="231F20"/>
                </a:solidFill>
                <a:effectLst/>
                <a:uLnTx/>
                <a:uFillTx/>
                <a:latin typeface="Arial"/>
                <a:ea typeface="+mn-ea"/>
                <a:cs typeface="Arial"/>
              </a:rPr>
              <a:t> </a:t>
            </a:r>
            <a:r>
              <a:rPr kumimoji="0" sz="1050" b="0" i="0" u="none" strike="noStrike" kern="1200" cap="none" spc="0" normalizeH="0" baseline="0" noProof="0" dirty="0">
                <a:ln>
                  <a:noFill/>
                </a:ln>
                <a:solidFill>
                  <a:srgbClr val="231F20"/>
                </a:solidFill>
                <a:effectLst/>
                <a:uLnTx/>
                <a:uFillTx/>
                <a:latin typeface="Arial"/>
                <a:ea typeface="+mn-ea"/>
                <a:cs typeface="Arial"/>
              </a:rPr>
              <a:t>for</a:t>
            </a:r>
            <a:r>
              <a:rPr kumimoji="0" sz="1050" b="0" i="0" u="none" strike="noStrike" kern="1200" cap="none" spc="25" normalizeH="0" baseline="0" noProof="0" dirty="0">
                <a:ln>
                  <a:noFill/>
                </a:ln>
                <a:solidFill>
                  <a:srgbClr val="231F20"/>
                </a:solidFill>
                <a:effectLst/>
                <a:uLnTx/>
                <a:uFillTx/>
                <a:latin typeface="Arial"/>
                <a:ea typeface="+mn-ea"/>
                <a:cs typeface="Arial"/>
              </a:rPr>
              <a:t> </a:t>
            </a:r>
            <a:r>
              <a:rPr kumimoji="0" sz="1050" b="0" i="0" u="none" strike="noStrike" kern="1200" cap="none" spc="-10" normalizeH="0" baseline="0" noProof="0" dirty="0">
                <a:ln>
                  <a:noFill/>
                </a:ln>
                <a:solidFill>
                  <a:srgbClr val="231F20"/>
                </a:solidFill>
                <a:effectLst/>
                <a:uLnTx/>
                <a:uFillTx/>
                <a:latin typeface="Arial"/>
                <a:ea typeface="+mn-ea"/>
                <a:cs typeface="Arial"/>
              </a:rPr>
              <a:t>children)</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15" name="object 13">
            <a:extLst>
              <a:ext uri="{FF2B5EF4-FFF2-40B4-BE49-F238E27FC236}">
                <a16:creationId xmlns="" xmlns:a16="http://schemas.microsoft.com/office/drawing/2014/main" id="{2CB8D83B-3103-9210-71DA-ACF0C3A17878}"/>
              </a:ext>
            </a:extLst>
          </p:cNvPr>
          <p:cNvSpPr txBox="1"/>
          <p:nvPr/>
        </p:nvSpPr>
        <p:spPr>
          <a:xfrm>
            <a:off x="4242658" y="4981575"/>
            <a:ext cx="2884805" cy="340995"/>
          </a:xfrm>
          <a:prstGeom prst="rect">
            <a:avLst/>
          </a:prstGeom>
        </p:spPr>
        <p:txBody>
          <a:bodyPr vert="horz" wrap="square" lIns="0" tIns="26034" rIns="0" bIns="0" rtlCol="0">
            <a:spAutoFit/>
          </a:bodyPr>
          <a:lstStyle/>
          <a:p>
            <a:pPr marL="12700" marR="5080" lvl="0" indent="0" algn="l" defTabSz="914400" rtl="0" eaLnBrk="1" fontAlgn="auto" latinLnBrk="0" hangingPunct="1">
              <a:lnSpc>
                <a:spcPts val="1200"/>
              </a:lnSpc>
              <a:spcBef>
                <a:spcPts val="204"/>
              </a:spcBef>
              <a:spcAft>
                <a:spcPts val="0"/>
              </a:spcAft>
              <a:buClrTx/>
              <a:buSzTx/>
              <a:buFontTx/>
              <a:buNone/>
              <a:tabLst/>
              <a:defRPr/>
            </a:pPr>
            <a:r>
              <a:rPr kumimoji="0" sz="1050" b="0" i="1" u="none" strike="noStrike" kern="1200" cap="none" spc="0" normalizeH="0" baseline="0" noProof="0" dirty="0">
                <a:ln>
                  <a:noFill/>
                </a:ln>
                <a:solidFill>
                  <a:srgbClr val="484849"/>
                </a:solidFill>
                <a:effectLst/>
                <a:uLnTx/>
                <a:uFillTx/>
                <a:latin typeface="Arial"/>
                <a:ea typeface="+mn-ea"/>
                <a:cs typeface="Arial"/>
              </a:rPr>
              <a:t>Daily leukotriene receptor antagonist (LTRA),</a:t>
            </a:r>
            <a:r>
              <a:rPr kumimoji="0" sz="1050" b="0" i="1" u="none" strike="noStrike" kern="1200" cap="none" spc="5" normalizeH="0" baseline="0" noProof="0" dirty="0">
                <a:ln>
                  <a:noFill/>
                </a:ln>
                <a:solidFill>
                  <a:srgbClr val="484849"/>
                </a:solidFill>
                <a:effectLst/>
                <a:uLnTx/>
                <a:uFillTx/>
                <a:latin typeface="Arial"/>
                <a:ea typeface="+mn-ea"/>
                <a:cs typeface="Arial"/>
              </a:rPr>
              <a:t> </a:t>
            </a:r>
            <a:r>
              <a:rPr kumimoji="0" sz="1050" b="0" i="1" u="none" strike="noStrike" kern="1200" cap="none" spc="-25" normalizeH="0" baseline="0" noProof="0" dirty="0">
                <a:ln>
                  <a:noFill/>
                </a:ln>
                <a:solidFill>
                  <a:srgbClr val="484849"/>
                </a:solidFill>
                <a:effectLst/>
                <a:uLnTx/>
                <a:uFillTx/>
                <a:latin typeface="Arial"/>
                <a:ea typeface="+mn-ea"/>
                <a:cs typeface="Arial"/>
              </a:rPr>
              <a:t>or </a:t>
            </a:r>
            <a:r>
              <a:rPr kumimoji="0" sz="1050" b="0" i="1" u="none" strike="noStrike" kern="1200" cap="none" spc="0" normalizeH="0" baseline="0" noProof="0" dirty="0">
                <a:ln>
                  <a:noFill/>
                </a:ln>
                <a:solidFill>
                  <a:srgbClr val="484849"/>
                </a:solidFill>
                <a:effectLst/>
                <a:uLnTx/>
                <a:uFillTx/>
                <a:latin typeface="Arial"/>
                <a:ea typeface="+mn-ea"/>
                <a:cs typeface="Arial"/>
              </a:rPr>
              <a:t>low</a:t>
            </a:r>
            <a:r>
              <a:rPr kumimoji="0" sz="1050" b="0" i="1" u="none" strike="noStrike" kern="1200" cap="none" spc="15"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dose</a:t>
            </a:r>
            <a:r>
              <a:rPr kumimoji="0" sz="1050" b="0" i="1" u="none" strike="noStrike" kern="1200" cap="none" spc="15"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ICS</a:t>
            </a:r>
            <a:r>
              <a:rPr kumimoji="0" sz="1050" b="0" i="1" u="none" strike="noStrike" kern="1200" cap="none" spc="20"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taken</a:t>
            </a:r>
            <a:r>
              <a:rPr kumimoji="0" sz="1050" b="0" i="1" u="none" strike="noStrike" kern="1200" cap="none" spc="25"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whenever</a:t>
            </a:r>
            <a:r>
              <a:rPr kumimoji="0" sz="1050" b="0" i="1" u="none" strike="noStrike" kern="1200" cap="none" spc="15"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SABA</a:t>
            </a:r>
            <a:r>
              <a:rPr kumimoji="0" sz="1050" b="0" i="1" u="none" strike="noStrike" kern="1200" cap="none" spc="-20" normalizeH="0" baseline="0" noProof="0" dirty="0">
                <a:ln>
                  <a:noFill/>
                </a:ln>
                <a:solidFill>
                  <a:srgbClr val="484849"/>
                </a:solidFill>
                <a:effectLst/>
                <a:uLnTx/>
                <a:uFillTx/>
                <a:latin typeface="Arial"/>
                <a:ea typeface="+mn-ea"/>
                <a:cs typeface="Arial"/>
              </a:rPr>
              <a:t> </a:t>
            </a:r>
            <a:r>
              <a:rPr kumimoji="0" sz="1050" b="0" i="1" u="none" strike="noStrike" kern="1200" cap="none" spc="-10" normalizeH="0" baseline="0" noProof="0" dirty="0">
                <a:ln>
                  <a:noFill/>
                </a:ln>
                <a:solidFill>
                  <a:srgbClr val="484849"/>
                </a:solidFill>
                <a:effectLst/>
                <a:uLnTx/>
                <a:uFillTx/>
                <a:latin typeface="Arial"/>
                <a:ea typeface="+mn-ea"/>
                <a:cs typeface="Arial"/>
              </a:rPr>
              <a:t>taken</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16" name="object 14">
            <a:extLst>
              <a:ext uri="{FF2B5EF4-FFF2-40B4-BE49-F238E27FC236}">
                <a16:creationId xmlns="" xmlns:a16="http://schemas.microsoft.com/office/drawing/2014/main" id="{8F029C78-8D3F-2CE2-FE7E-C058D104C84C}"/>
              </a:ext>
            </a:extLst>
          </p:cNvPr>
          <p:cNvSpPr txBox="1"/>
          <p:nvPr/>
        </p:nvSpPr>
        <p:spPr>
          <a:xfrm>
            <a:off x="7469171" y="3322266"/>
            <a:ext cx="1170305" cy="1470660"/>
          </a:xfrm>
          <a:prstGeom prst="rect">
            <a:avLst/>
          </a:prstGeom>
        </p:spPr>
        <p:txBody>
          <a:bodyPr vert="horz" wrap="square" lIns="0" tIns="86995" rIns="0" bIns="0" rtlCol="0">
            <a:spAutoFit/>
          </a:bodyPr>
          <a:lstStyle/>
          <a:p>
            <a:pPr marL="12700" marR="0" lvl="0" indent="0" algn="l" defTabSz="914400" rtl="0" eaLnBrk="1" fontAlgn="auto" latinLnBrk="0" hangingPunct="1">
              <a:lnSpc>
                <a:spcPct val="100000"/>
              </a:lnSpc>
              <a:spcBef>
                <a:spcPts val="685"/>
              </a:spcBef>
              <a:spcAft>
                <a:spcPts val="0"/>
              </a:spcAft>
              <a:buClrTx/>
              <a:buSzTx/>
              <a:buFontTx/>
              <a:buNone/>
              <a:tabLst/>
              <a:defRPr/>
            </a:pPr>
            <a:r>
              <a:rPr kumimoji="0" sz="1050" b="0" i="0" u="none" strike="noStrike" kern="1200" cap="none" spc="0" normalizeH="0" baseline="0" noProof="0" dirty="0">
                <a:ln>
                  <a:noFill/>
                </a:ln>
                <a:solidFill>
                  <a:srgbClr val="414042"/>
                </a:solidFill>
                <a:effectLst/>
                <a:uLnTx/>
                <a:uFillTx/>
                <a:latin typeface="Arial Black"/>
                <a:ea typeface="+mn-ea"/>
                <a:cs typeface="Arial Black"/>
              </a:rPr>
              <a:t>STEP</a:t>
            </a:r>
            <a:r>
              <a:rPr kumimoji="0" sz="1050" b="0" i="0" u="none" strike="noStrike" kern="1200" cap="none" spc="15" normalizeH="0" baseline="0" noProof="0" dirty="0">
                <a:ln>
                  <a:noFill/>
                </a:ln>
                <a:solidFill>
                  <a:srgbClr val="414042"/>
                </a:solidFill>
                <a:effectLst/>
                <a:uLnTx/>
                <a:uFillTx/>
                <a:latin typeface="Arial Black"/>
                <a:ea typeface="+mn-ea"/>
                <a:cs typeface="Arial Black"/>
              </a:rPr>
              <a:t> </a:t>
            </a:r>
            <a:r>
              <a:rPr kumimoji="0" sz="1050" b="0" i="0" u="none" strike="noStrike" kern="1200" cap="none" spc="-50" normalizeH="0" baseline="0" noProof="0" dirty="0">
                <a:ln>
                  <a:noFill/>
                </a:ln>
                <a:solidFill>
                  <a:srgbClr val="414042"/>
                </a:solidFill>
                <a:effectLst/>
                <a:uLnTx/>
                <a:uFillTx/>
                <a:latin typeface="Arial Black"/>
                <a:ea typeface="+mn-ea"/>
                <a:cs typeface="Arial Black"/>
              </a:rPr>
              <a:t>3</a:t>
            </a:r>
            <a:endParaRPr kumimoji="0" sz="1050" b="0" i="0" u="none" strike="noStrike" kern="1200" cap="none" spc="0" normalizeH="0" baseline="0" noProof="0">
              <a:ln>
                <a:noFill/>
              </a:ln>
              <a:solidFill>
                <a:prstClr val="black"/>
              </a:solidFill>
              <a:effectLst/>
              <a:uLnTx/>
              <a:uFillTx/>
              <a:latin typeface="Arial Black"/>
              <a:ea typeface="+mn-ea"/>
              <a:cs typeface="Arial Black"/>
            </a:endParaRPr>
          </a:p>
          <a:p>
            <a:pPr marL="12700" marR="5080" lvl="0" indent="0" algn="l" defTabSz="914400" rtl="0" eaLnBrk="1" fontAlgn="auto" latinLnBrk="0" hangingPunct="1">
              <a:lnSpc>
                <a:spcPct val="101600"/>
              </a:lnSpc>
              <a:spcBef>
                <a:spcPts val="565"/>
              </a:spcBef>
              <a:spcAft>
                <a:spcPts val="0"/>
              </a:spcAft>
              <a:buClrTx/>
              <a:buSzTx/>
              <a:buFontTx/>
              <a:buNone/>
              <a:tabLst/>
              <a:defRPr/>
            </a:pPr>
            <a:r>
              <a:rPr kumimoji="0" sz="1050" b="0" i="0" u="none" strike="noStrike" kern="1200" cap="none" spc="0" normalizeH="0" baseline="0" noProof="0" dirty="0">
                <a:ln>
                  <a:noFill/>
                </a:ln>
                <a:solidFill>
                  <a:srgbClr val="231F20"/>
                </a:solidFill>
                <a:effectLst/>
                <a:uLnTx/>
                <a:uFillTx/>
                <a:latin typeface="Arial"/>
                <a:ea typeface="+mn-ea"/>
                <a:cs typeface="Arial"/>
              </a:rPr>
              <a:t>Low</a:t>
            </a:r>
            <a:r>
              <a:rPr kumimoji="0" sz="1050" b="0" i="0" u="none" strike="noStrike" kern="1200" cap="none" spc="5" normalizeH="0" baseline="0" noProof="0" dirty="0">
                <a:ln>
                  <a:noFill/>
                </a:ln>
                <a:solidFill>
                  <a:srgbClr val="231F20"/>
                </a:solidFill>
                <a:effectLst/>
                <a:uLnTx/>
                <a:uFillTx/>
                <a:latin typeface="Arial"/>
                <a:ea typeface="+mn-ea"/>
                <a:cs typeface="Arial"/>
              </a:rPr>
              <a:t> </a:t>
            </a:r>
            <a:r>
              <a:rPr kumimoji="0" sz="1050" b="0" i="0" u="none" strike="noStrike" kern="1200" cap="none" spc="0" normalizeH="0" baseline="0" noProof="0" dirty="0">
                <a:ln>
                  <a:noFill/>
                </a:ln>
                <a:solidFill>
                  <a:srgbClr val="231F20"/>
                </a:solidFill>
                <a:effectLst/>
                <a:uLnTx/>
                <a:uFillTx/>
                <a:latin typeface="Arial"/>
                <a:ea typeface="+mn-ea"/>
                <a:cs typeface="Arial"/>
              </a:rPr>
              <a:t>dose</a:t>
            </a:r>
            <a:r>
              <a:rPr kumimoji="0" sz="1050" b="0" i="0" u="none" strike="noStrike" kern="1200" cap="none" spc="10" normalizeH="0" baseline="0" noProof="0" dirty="0">
                <a:ln>
                  <a:noFill/>
                </a:ln>
                <a:solidFill>
                  <a:srgbClr val="231F20"/>
                </a:solidFill>
                <a:effectLst/>
                <a:uLnTx/>
                <a:uFillTx/>
                <a:latin typeface="Arial"/>
                <a:ea typeface="+mn-ea"/>
                <a:cs typeface="Arial"/>
              </a:rPr>
              <a:t> </a:t>
            </a:r>
            <a:r>
              <a:rPr kumimoji="0" sz="1050" b="0" i="0" u="none" strike="noStrike" kern="1200" cap="none" spc="-20" normalizeH="0" baseline="0" noProof="0" dirty="0">
                <a:ln>
                  <a:noFill/>
                </a:ln>
                <a:solidFill>
                  <a:srgbClr val="231F20"/>
                </a:solidFill>
                <a:effectLst/>
                <a:uLnTx/>
                <a:uFillTx/>
                <a:latin typeface="Arial"/>
                <a:ea typeface="+mn-ea"/>
                <a:cs typeface="Arial"/>
              </a:rPr>
              <a:t>ICS- </a:t>
            </a:r>
            <a:r>
              <a:rPr kumimoji="0" sz="1050" b="0" i="0" u="none" strike="noStrike" kern="1200" cap="none" spc="0" normalizeH="0" baseline="0" noProof="0" dirty="0">
                <a:ln>
                  <a:noFill/>
                </a:ln>
                <a:solidFill>
                  <a:srgbClr val="231F20"/>
                </a:solidFill>
                <a:effectLst/>
                <a:uLnTx/>
                <a:uFillTx/>
                <a:latin typeface="Arial"/>
                <a:ea typeface="+mn-ea"/>
                <a:cs typeface="Arial"/>
              </a:rPr>
              <a:t>LABA,</a:t>
            </a:r>
            <a:r>
              <a:rPr kumimoji="0" sz="1050" b="0" i="0" u="none" strike="noStrike" kern="1200" cap="none" spc="10" normalizeH="0" baseline="0" noProof="0" dirty="0">
                <a:ln>
                  <a:noFill/>
                </a:ln>
                <a:solidFill>
                  <a:srgbClr val="231F20"/>
                </a:solidFill>
                <a:effectLst/>
                <a:uLnTx/>
                <a:uFillTx/>
                <a:latin typeface="Arial"/>
                <a:ea typeface="+mn-ea"/>
                <a:cs typeface="Arial"/>
              </a:rPr>
              <a:t> </a:t>
            </a:r>
            <a:r>
              <a:rPr kumimoji="0" sz="1050" b="0" i="0" u="none" strike="noStrike" kern="1200" cap="none" spc="0" normalizeH="0" baseline="0" noProof="0" dirty="0">
                <a:ln>
                  <a:noFill/>
                </a:ln>
                <a:solidFill>
                  <a:srgbClr val="231F20"/>
                </a:solidFill>
                <a:effectLst/>
                <a:uLnTx/>
                <a:uFillTx/>
                <a:latin typeface="Arial"/>
                <a:ea typeface="+mn-ea"/>
                <a:cs typeface="Arial"/>
              </a:rPr>
              <a:t>OR</a:t>
            </a:r>
            <a:r>
              <a:rPr kumimoji="0" sz="1050" b="0" i="0" u="none" strike="noStrike" kern="1200" cap="none" spc="20" normalizeH="0" baseline="0" noProof="0" dirty="0">
                <a:ln>
                  <a:noFill/>
                </a:ln>
                <a:solidFill>
                  <a:srgbClr val="231F20"/>
                </a:solidFill>
                <a:effectLst/>
                <a:uLnTx/>
                <a:uFillTx/>
                <a:latin typeface="Arial"/>
                <a:ea typeface="+mn-ea"/>
                <a:cs typeface="Arial"/>
              </a:rPr>
              <a:t> </a:t>
            </a:r>
            <a:r>
              <a:rPr kumimoji="0" sz="1050" b="0" i="0" u="none" strike="noStrike" kern="1200" cap="none" spc="-10" normalizeH="0" baseline="0" noProof="0" dirty="0">
                <a:ln>
                  <a:noFill/>
                </a:ln>
                <a:solidFill>
                  <a:srgbClr val="231F20"/>
                </a:solidFill>
                <a:effectLst/>
                <a:uLnTx/>
                <a:uFillTx/>
                <a:latin typeface="Arial"/>
                <a:ea typeface="+mn-ea"/>
                <a:cs typeface="Arial"/>
              </a:rPr>
              <a:t>medium </a:t>
            </a:r>
            <a:r>
              <a:rPr kumimoji="0" sz="1050" b="0" i="0" u="none" strike="noStrike" kern="1200" cap="none" spc="0" normalizeH="0" baseline="0" noProof="0" dirty="0">
                <a:ln>
                  <a:noFill/>
                </a:ln>
                <a:solidFill>
                  <a:srgbClr val="231F20"/>
                </a:solidFill>
                <a:effectLst/>
                <a:uLnTx/>
                <a:uFillTx/>
                <a:latin typeface="Arial"/>
                <a:ea typeface="+mn-ea"/>
                <a:cs typeface="Arial"/>
              </a:rPr>
              <a:t>dose</a:t>
            </a:r>
            <a:r>
              <a:rPr kumimoji="0" sz="1050" b="0" i="0" u="none" strike="noStrike" kern="1200" cap="none" spc="10" normalizeH="0" baseline="0" noProof="0" dirty="0">
                <a:ln>
                  <a:noFill/>
                </a:ln>
                <a:solidFill>
                  <a:srgbClr val="231F20"/>
                </a:solidFill>
                <a:effectLst/>
                <a:uLnTx/>
                <a:uFillTx/>
                <a:latin typeface="Arial"/>
                <a:ea typeface="+mn-ea"/>
                <a:cs typeface="Arial"/>
              </a:rPr>
              <a:t> </a:t>
            </a:r>
            <a:r>
              <a:rPr kumimoji="0" sz="1050" b="0" i="0" u="none" strike="noStrike" kern="1200" cap="none" spc="0" normalizeH="0" baseline="0" noProof="0" dirty="0">
                <a:ln>
                  <a:noFill/>
                </a:ln>
                <a:solidFill>
                  <a:srgbClr val="231F20"/>
                </a:solidFill>
                <a:effectLst/>
                <a:uLnTx/>
                <a:uFillTx/>
                <a:latin typeface="Arial"/>
                <a:ea typeface="+mn-ea"/>
                <a:cs typeface="Arial"/>
              </a:rPr>
              <a:t>ICS,</a:t>
            </a:r>
            <a:r>
              <a:rPr kumimoji="0" sz="1050" b="0" i="0" u="none" strike="noStrike" kern="1200" cap="none" spc="20" normalizeH="0" baseline="0" noProof="0" dirty="0">
                <a:ln>
                  <a:noFill/>
                </a:ln>
                <a:solidFill>
                  <a:srgbClr val="231F20"/>
                </a:solidFill>
                <a:effectLst/>
                <a:uLnTx/>
                <a:uFillTx/>
                <a:latin typeface="Arial"/>
                <a:ea typeface="+mn-ea"/>
                <a:cs typeface="Arial"/>
              </a:rPr>
              <a:t> </a:t>
            </a:r>
            <a:r>
              <a:rPr kumimoji="0" sz="1050" b="0" i="0" u="none" strike="noStrike" kern="1200" cap="none" spc="-25" normalizeH="0" baseline="0" noProof="0" dirty="0">
                <a:ln>
                  <a:noFill/>
                </a:ln>
                <a:solidFill>
                  <a:srgbClr val="231F20"/>
                </a:solidFill>
                <a:effectLst/>
                <a:uLnTx/>
                <a:uFillTx/>
                <a:latin typeface="Arial"/>
                <a:ea typeface="+mn-ea"/>
                <a:cs typeface="Arial"/>
              </a:rPr>
              <a:t>OR</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12700" marR="109855" lvl="0" indent="0" algn="l" defTabSz="914400" rtl="0" eaLnBrk="1" fontAlgn="auto" latinLnBrk="0" hangingPunct="1">
              <a:lnSpc>
                <a:spcPct val="101600"/>
              </a:lnSpc>
              <a:spcBef>
                <a:spcPts val="0"/>
              </a:spcBef>
              <a:spcAft>
                <a:spcPts val="0"/>
              </a:spcAft>
              <a:buClrTx/>
              <a:buSzTx/>
              <a:buFontTx/>
              <a:buNone/>
              <a:tabLst/>
              <a:defRPr/>
            </a:pPr>
            <a:r>
              <a:rPr kumimoji="0" sz="1050" b="0" i="0" u="none" strike="noStrike" kern="1200" cap="none" spc="0" normalizeH="0" baseline="0" noProof="0" dirty="0">
                <a:ln>
                  <a:noFill/>
                </a:ln>
                <a:solidFill>
                  <a:srgbClr val="231F20"/>
                </a:solidFill>
                <a:effectLst/>
                <a:uLnTx/>
                <a:uFillTx/>
                <a:latin typeface="Arial"/>
                <a:ea typeface="+mn-ea"/>
                <a:cs typeface="Arial"/>
              </a:rPr>
              <a:t>very</a:t>
            </a:r>
            <a:r>
              <a:rPr kumimoji="0" sz="1050" b="0" i="0" u="none" strike="noStrike" kern="1200" cap="none" spc="15" normalizeH="0" baseline="0" noProof="0" dirty="0">
                <a:ln>
                  <a:noFill/>
                </a:ln>
                <a:solidFill>
                  <a:srgbClr val="231F20"/>
                </a:solidFill>
                <a:effectLst/>
                <a:uLnTx/>
                <a:uFillTx/>
                <a:latin typeface="Arial"/>
                <a:ea typeface="+mn-ea"/>
                <a:cs typeface="Arial"/>
              </a:rPr>
              <a:t> </a:t>
            </a:r>
            <a:r>
              <a:rPr kumimoji="0" sz="1050" b="0" i="0" u="none" strike="noStrike" kern="1200" cap="none" spc="0" normalizeH="0" baseline="0" noProof="0" dirty="0">
                <a:ln>
                  <a:noFill/>
                </a:ln>
                <a:solidFill>
                  <a:srgbClr val="231F20"/>
                </a:solidFill>
                <a:effectLst/>
                <a:uLnTx/>
                <a:uFillTx/>
                <a:latin typeface="Arial"/>
                <a:ea typeface="+mn-ea"/>
                <a:cs typeface="Arial"/>
              </a:rPr>
              <a:t>low</a:t>
            </a:r>
            <a:r>
              <a:rPr kumimoji="0" sz="1050" b="0" i="0" u="none" strike="noStrike" kern="1200" cap="none" spc="15" normalizeH="0" baseline="0" noProof="0" dirty="0">
                <a:ln>
                  <a:noFill/>
                </a:ln>
                <a:solidFill>
                  <a:srgbClr val="231F20"/>
                </a:solidFill>
                <a:effectLst/>
                <a:uLnTx/>
                <a:uFillTx/>
                <a:latin typeface="Arial"/>
                <a:ea typeface="+mn-ea"/>
                <a:cs typeface="Arial"/>
              </a:rPr>
              <a:t> </a:t>
            </a:r>
            <a:r>
              <a:rPr kumimoji="0" sz="1050" b="0" i="0" u="none" strike="noStrike" kern="1200" cap="none" spc="-10" normalizeH="0" baseline="0" noProof="0" dirty="0">
                <a:ln>
                  <a:noFill/>
                </a:ln>
                <a:solidFill>
                  <a:srgbClr val="231F20"/>
                </a:solidFill>
                <a:effectLst/>
                <a:uLnTx/>
                <a:uFillTx/>
                <a:latin typeface="Arial"/>
                <a:ea typeface="+mn-ea"/>
                <a:cs typeface="Arial"/>
              </a:rPr>
              <a:t>dose* </a:t>
            </a:r>
            <a:r>
              <a:rPr kumimoji="0" sz="1050" b="0" i="0" u="none" strike="noStrike" kern="1200" cap="none" spc="0" normalizeH="0" baseline="0" noProof="0" dirty="0">
                <a:ln>
                  <a:noFill/>
                </a:ln>
                <a:solidFill>
                  <a:srgbClr val="231F20"/>
                </a:solidFill>
                <a:effectLst/>
                <a:uLnTx/>
                <a:uFillTx/>
                <a:latin typeface="Arial"/>
                <a:ea typeface="+mn-ea"/>
                <a:cs typeface="Arial"/>
              </a:rPr>
              <a:t>ICS-</a:t>
            </a:r>
            <a:r>
              <a:rPr kumimoji="0" sz="1050" b="0" i="0" u="none" strike="noStrike" kern="1200" cap="none" spc="-10" normalizeH="0" baseline="0" noProof="0" dirty="0">
                <a:ln>
                  <a:noFill/>
                </a:ln>
                <a:solidFill>
                  <a:srgbClr val="231F20"/>
                </a:solidFill>
                <a:effectLst/>
                <a:uLnTx/>
                <a:uFillTx/>
                <a:latin typeface="Arial"/>
                <a:ea typeface="+mn-ea"/>
                <a:cs typeface="Arial"/>
              </a:rPr>
              <a:t>formoterol </a:t>
            </a:r>
            <a:r>
              <a:rPr kumimoji="0" sz="1050" b="0" i="0" u="none" strike="noStrike" kern="1200" cap="none" spc="0" normalizeH="0" baseline="0" noProof="0" dirty="0">
                <a:ln>
                  <a:noFill/>
                </a:ln>
                <a:solidFill>
                  <a:srgbClr val="231F20"/>
                </a:solidFill>
                <a:effectLst/>
                <a:uLnTx/>
                <a:uFillTx/>
                <a:latin typeface="Arial"/>
                <a:ea typeface="+mn-ea"/>
                <a:cs typeface="Arial"/>
              </a:rPr>
              <a:t>maintenance</a:t>
            </a:r>
            <a:r>
              <a:rPr kumimoji="0" sz="1050" b="0" i="0" u="none" strike="noStrike" kern="1200" cap="none" spc="60" normalizeH="0" baseline="0" noProof="0" dirty="0">
                <a:ln>
                  <a:noFill/>
                </a:ln>
                <a:solidFill>
                  <a:srgbClr val="231F20"/>
                </a:solidFill>
                <a:effectLst/>
                <a:uLnTx/>
                <a:uFillTx/>
                <a:latin typeface="Arial"/>
                <a:ea typeface="+mn-ea"/>
                <a:cs typeface="Arial"/>
              </a:rPr>
              <a:t> </a:t>
            </a:r>
            <a:r>
              <a:rPr kumimoji="0" sz="1050" b="0" i="0" u="none" strike="noStrike" kern="1200" cap="none" spc="-25" normalizeH="0" baseline="0" noProof="0" dirty="0">
                <a:ln>
                  <a:noFill/>
                </a:ln>
                <a:solidFill>
                  <a:srgbClr val="231F20"/>
                </a:solidFill>
                <a:effectLst/>
                <a:uLnTx/>
                <a:uFillTx/>
                <a:latin typeface="Arial"/>
                <a:ea typeface="+mn-ea"/>
                <a:cs typeface="Arial"/>
              </a:rPr>
              <a:t>and </a:t>
            </a:r>
            <a:r>
              <a:rPr kumimoji="0" sz="1050" b="0" i="0" u="none" strike="noStrike" kern="1200" cap="none" spc="0" normalizeH="0" baseline="0" noProof="0" dirty="0">
                <a:ln>
                  <a:noFill/>
                </a:ln>
                <a:solidFill>
                  <a:srgbClr val="231F20"/>
                </a:solidFill>
                <a:effectLst/>
                <a:uLnTx/>
                <a:uFillTx/>
                <a:latin typeface="Arial"/>
                <a:ea typeface="+mn-ea"/>
                <a:cs typeface="Arial"/>
              </a:rPr>
              <a:t>reliever</a:t>
            </a:r>
            <a:r>
              <a:rPr kumimoji="0" sz="1050" b="0" i="0" u="none" strike="noStrike" kern="1200" cap="none" spc="30" normalizeH="0" baseline="0" noProof="0" dirty="0">
                <a:ln>
                  <a:noFill/>
                </a:ln>
                <a:solidFill>
                  <a:srgbClr val="231F20"/>
                </a:solidFill>
                <a:effectLst/>
                <a:uLnTx/>
                <a:uFillTx/>
                <a:latin typeface="Arial"/>
                <a:ea typeface="+mn-ea"/>
                <a:cs typeface="Arial"/>
              </a:rPr>
              <a:t> </a:t>
            </a:r>
            <a:r>
              <a:rPr kumimoji="0" sz="1050" b="0" i="0" u="none" strike="noStrike" kern="1200" cap="none" spc="-10" normalizeH="0" baseline="0" noProof="0" dirty="0">
                <a:ln>
                  <a:noFill/>
                </a:ln>
                <a:solidFill>
                  <a:srgbClr val="231F20"/>
                </a:solidFill>
                <a:effectLst/>
                <a:uLnTx/>
                <a:uFillTx/>
                <a:latin typeface="Arial"/>
                <a:ea typeface="+mn-ea"/>
                <a:cs typeface="Arial"/>
              </a:rPr>
              <a:t>(MART)</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17" name="object 15">
            <a:extLst>
              <a:ext uri="{FF2B5EF4-FFF2-40B4-BE49-F238E27FC236}">
                <a16:creationId xmlns="" xmlns:a16="http://schemas.microsoft.com/office/drawing/2014/main" id="{F455E881-728B-106C-21E4-3F6E6EFF298F}"/>
              </a:ext>
            </a:extLst>
          </p:cNvPr>
          <p:cNvSpPr txBox="1"/>
          <p:nvPr/>
        </p:nvSpPr>
        <p:spPr>
          <a:xfrm>
            <a:off x="8826022" y="3001057"/>
            <a:ext cx="1076325" cy="1844039"/>
          </a:xfrm>
          <a:prstGeom prst="rect">
            <a:avLst/>
          </a:prstGeom>
        </p:spPr>
        <p:txBody>
          <a:bodyPr vert="horz" wrap="square" lIns="0" tIns="86995" rIns="0" bIns="0" rtlCol="0">
            <a:spAutoFit/>
          </a:bodyPr>
          <a:lstStyle/>
          <a:p>
            <a:pPr marL="38100" marR="0" lvl="0" indent="0" algn="l" defTabSz="914400" rtl="0" eaLnBrk="1" fontAlgn="auto" latinLnBrk="0" hangingPunct="1">
              <a:lnSpc>
                <a:spcPct val="100000"/>
              </a:lnSpc>
              <a:spcBef>
                <a:spcPts val="685"/>
              </a:spcBef>
              <a:spcAft>
                <a:spcPts val="0"/>
              </a:spcAft>
              <a:buClrTx/>
              <a:buSzTx/>
              <a:buFontTx/>
              <a:buNone/>
              <a:tabLst/>
              <a:defRPr/>
            </a:pPr>
            <a:r>
              <a:rPr kumimoji="0" sz="1050" b="0" i="0" u="none" strike="noStrike" kern="1200" cap="none" spc="0" normalizeH="0" baseline="0" noProof="0" dirty="0">
                <a:ln>
                  <a:noFill/>
                </a:ln>
                <a:solidFill>
                  <a:srgbClr val="414042"/>
                </a:solidFill>
                <a:effectLst/>
                <a:uLnTx/>
                <a:uFillTx/>
                <a:latin typeface="Arial Black"/>
                <a:ea typeface="+mn-ea"/>
                <a:cs typeface="Arial Black"/>
              </a:rPr>
              <a:t>STEP</a:t>
            </a:r>
            <a:r>
              <a:rPr kumimoji="0" sz="1050" b="0" i="0" u="none" strike="noStrike" kern="1200" cap="none" spc="15" normalizeH="0" baseline="0" noProof="0" dirty="0">
                <a:ln>
                  <a:noFill/>
                </a:ln>
                <a:solidFill>
                  <a:srgbClr val="414042"/>
                </a:solidFill>
                <a:effectLst/>
                <a:uLnTx/>
                <a:uFillTx/>
                <a:latin typeface="Arial Black"/>
                <a:ea typeface="+mn-ea"/>
                <a:cs typeface="Arial Black"/>
              </a:rPr>
              <a:t> </a:t>
            </a:r>
            <a:r>
              <a:rPr kumimoji="0" sz="1050" b="0" i="0" u="none" strike="noStrike" kern="1200" cap="none" spc="-50" normalizeH="0" baseline="0" noProof="0" dirty="0">
                <a:ln>
                  <a:noFill/>
                </a:ln>
                <a:solidFill>
                  <a:srgbClr val="414042"/>
                </a:solidFill>
                <a:effectLst/>
                <a:uLnTx/>
                <a:uFillTx/>
                <a:latin typeface="Arial Black"/>
                <a:ea typeface="+mn-ea"/>
                <a:cs typeface="Arial Black"/>
              </a:rPr>
              <a:t>4</a:t>
            </a:r>
            <a:endParaRPr kumimoji="0" sz="1050" b="0" i="0" u="none" strike="noStrike" kern="1200" cap="none" spc="0" normalizeH="0" baseline="0" noProof="0">
              <a:ln>
                <a:noFill/>
              </a:ln>
              <a:solidFill>
                <a:prstClr val="black"/>
              </a:solidFill>
              <a:effectLst/>
              <a:uLnTx/>
              <a:uFillTx/>
              <a:latin typeface="Arial Black"/>
              <a:ea typeface="+mn-ea"/>
              <a:cs typeface="Arial Black"/>
            </a:endParaRPr>
          </a:p>
          <a:p>
            <a:pPr marL="38100" marR="216535" lvl="0" indent="0" algn="l" defTabSz="914400" rtl="0" eaLnBrk="1" fontAlgn="auto" latinLnBrk="0" hangingPunct="1">
              <a:lnSpc>
                <a:spcPct val="101600"/>
              </a:lnSpc>
              <a:spcBef>
                <a:spcPts val="565"/>
              </a:spcBef>
              <a:spcAft>
                <a:spcPts val="0"/>
              </a:spcAft>
              <a:buClrTx/>
              <a:buSzTx/>
              <a:buFontTx/>
              <a:buNone/>
              <a:tabLst/>
              <a:defRPr/>
            </a:pPr>
            <a:r>
              <a:rPr kumimoji="0" sz="1050" b="0" i="0" u="none" strike="noStrike" kern="1200" cap="none" spc="0" normalizeH="0" baseline="0" noProof="0" dirty="0">
                <a:ln>
                  <a:noFill/>
                </a:ln>
                <a:solidFill>
                  <a:srgbClr val="231F20"/>
                </a:solidFill>
                <a:effectLst/>
                <a:uLnTx/>
                <a:uFillTx/>
                <a:latin typeface="Arial"/>
                <a:ea typeface="+mn-ea"/>
                <a:cs typeface="Arial"/>
              </a:rPr>
              <a:t>Medium</a:t>
            </a:r>
            <a:r>
              <a:rPr kumimoji="0" sz="1050" b="0" i="0" u="none" strike="noStrike" kern="1200" cap="none" spc="35" normalizeH="0" baseline="0" noProof="0" dirty="0">
                <a:ln>
                  <a:noFill/>
                </a:ln>
                <a:solidFill>
                  <a:srgbClr val="231F20"/>
                </a:solidFill>
                <a:effectLst/>
                <a:uLnTx/>
                <a:uFillTx/>
                <a:latin typeface="Arial"/>
                <a:ea typeface="+mn-ea"/>
                <a:cs typeface="Arial"/>
              </a:rPr>
              <a:t> </a:t>
            </a:r>
            <a:r>
              <a:rPr kumimoji="0" sz="1050" b="0" i="0" u="none" strike="noStrike" kern="1200" cap="none" spc="-20" normalizeH="0" baseline="0" noProof="0" dirty="0">
                <a:ln>
                  <a:noFill/>
                </a:ln>
                <a:solidFill>
                  <a:srgbClr val="231F20"/>
                </a:solidFill>
                <a:effectLst/>
                <a:uLnTx/>
                <a:uFillTx/>
                <a:latin typeface="Arial"/>
                <a:ea typeface="+mn-ea"/>
                <a:cs typeface="Arial"/>
              </a:rPr>
              <a:t>dose </a:t>
            </a:r>
            <a:r>
              <a:rPr kumimoji="0" sz="1050" b="0" i="0" u="none" strike="noStrike" kern="1200" cap="none" spc="0" normalizeH="0" baseline="0" noProof="0" dirty="0">
                <a:ln>
                  <a:noFill/>
                </a:ln>
                <a:solidFill>
                  <a:srgbClr val="231F20"/>
                </a:solidFill>
                <a:effectLst/>
                <a:uLnTx/>
                <a:uFillTx/>
                <a:latin typeface="Arial"/>
                <a:ea typeface="+mn-ea"/>
                <a:cs typeface="Arial"/>
              </a:rPr>
              <a:t>ICS-</a:t>
            </a:r>
            <a:r>
              <a:rPr kumimoji="0" sz="1050" b="0" i="0" u="none" strike="noStrike" kern="1200" cap="none" spc="-10" normalizeH="0" baseline="0" noProof="0" dirty="0">
                <a:ln>
                  <a:noFill/>
                </a:ln>
                <a:solidFill>
                  <a:srgbClr val="231F20"/>
                </a:solidFill>
                <a:effectLst/>
                <a:uLnTx/>
                <a:uFillTx/>
                <a:latin typeface="Arial"/>
                <a:ea typeface="+mn-ea"/>
                <a:cs typeface="Arial"/>
              </a:rPr>
              <a:t>LABA,</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38100" marR="30480" lvl="0" indent="0" algn="l" defTabSz="914400" rtl="0" eaLnBrk="1" fontAlgn="auto" latinLnBrk="0" hangingPunct="1">
              <a:lnSpc>
                <a:spcPct val="101600"/>
              </a:lnSpc>
              <a:spcBef>
                <a:spcPts val="0"/>
              </a:spcBef>
              <a:spcAft>
                <a:spcPts val="0"/>
              </a:spcAft>
              <a:buClrTx/>
              <a:buSzTx/>
              <a:buFontTx/>
              <a:buNone/>
              <a:tabLst/>
              <a:defRPr/>
            </a:pPr>
            <a:r>
              <a:rPr kumimoji="0" sz="1050" b="0" i="0" u="none" strike="noStrike" kern="1200" cap="none" spc="0" normalizeH="0" baseline="0" noProof="0" dirty="0">
                <a:ln>
                  <a:noFill/>
                </a:ln>
                <a:solidFill>
                  <a:srgbClr val="231F20"/>
                </a:solidFill>
                <a:effectLst/>
                <a:uLnTx/>
                <a:uFillTx/>
                <a:latin typeface="Arial"/>
                <a:ea typeface="+mn-ea"/>
                <a:cs typeface="Arial"/>
              </a:rPr>
              <a:t>OR</a:t>
            </a:r>
            <a:r>
              <a:rPr kumimoji="0" sz="1050" b="0" i="0" u="none" strike="noStrike" kern="1200" cap="none" spc="15" normalizeH="0" baseline="0" noProof="0" dirty="0">
                <a:ln>
                  <a:noFill/>
                </a:ln>
                <a:solidFill>
                  <a:srgbClr val="231F20"/>
                </a:solidFill>
                <a:effectLst/>
                <a:uLnTx/>
                <a:uFillTx/>
                <a:latin typeface="Arial"/>
                <a:ea typeface="+mn-ea"/>
                <a:cs typeface="Arial"/>
              </a:rPr>
              <a:t> </a:t>
            </a:r>
            <a:r>
              <a:rPr kumimoji="0" sz="1050" b="0" i="0" u="none" strike="noStrike" kern="1200" cap="none" spc="0" normalizeH="0" baseline="0" noProof="0" dirty="0">
                <a:ln>
                  <a:noFill/>
                </a:ln>
                <a:solidFill>
                  <a:srgbClr val="231F20"/>
                </a:solidFill>
                <a:effectLst/>
                <a:uLnTx/>
                <a:uFillTx/>
                <a:latin typeface="Arial"/>
                <a:ea typeface="+mn-ea"/>
                <a:cs typeface="Arial"/>
              </a:rPr>
              <a:t>low</a:t>
            </a:r>
            <a:r>
              <a:rPr kumimoji="0" sz="1050" b="0" i="0" u="none" strike="noStrike" kern="1200" cap="none" spc="10" normalizeH="0" baseline="0" noProof="0" dirty="0">
                <a:ln>
                  <a:noFill/>
                </a:ln>
                <a:solidFill>
                  <a:srgbClr val="231F20"/>
                </a:solidFill>
                <a:effectLst/>
                <a:uLnTx/>
                <a:uFillTx/>
                <a:latin typeface="Arial"/>
                <a:ea typeface="+mn-ea"/>
                <a:cs typeface="Arial"/>
              </a:rPr>
              <a:t> </a:t>
            </a:r>
            <a:r>
              <a:rPr kumimoji="0" sz="1050" b="0" i="0" u="none" strike="noStrike" kern="1200" cap="none" spc="-10" normalizeH="0" baseline="0" noProof="0" dirty="0">
                <a:ln>
                  <a:noFill/>
                </a:ln>
                <a:solidFill>
                  <a:srgbClr val="231F20"/>
                </a:solidFill>
                <a:effectLst/>
                <a:uLnTx/>
                <a:uFillTx/>
                <a:latin typeface="Arial"/>
                <a:ea typeface="+mn-ea"/>
                <a:cs typeface="Arial"/>
              </a:rPr>
              <a:t>dose</a:t>
            </a:r>
            <a:r>
              <a:rPr kumimoji="0" sz="900" b="0" i="0" u="none" strike="noStrike" kern="1200" cap="none" spc="-15" normalizeH="0" baseline="32407" noProof="0" dirty="0">
                <a:ln>
                  <a:noFill/>
                </a:ln>
                <a:solidFill>
                  <a:srgbClr val="231F20"/>
                </a:solidFill>
                <a:effectLst/>
                <a:uLnTx/>
                <a:uFillTx/>
                <a:latin typeface="Arial"/>
                <a:ea typeface="+mn-ea"/>
                <a:cs typeface="Arial"/>
              </a:rPr>
              <a:t>†</a:t>
            </a:r>
            <a:r>
              <a:rPr kumimoji="0" sz="900" b="0" i="0" u="none" strike="noStrike" kern="1200" cap="none" spc="750" normalizeH="0" baseline="32407" noProof="0" dirty="0">
                <a:ln>
                  <a:noFill/>
                </a:ln>
                <a:solidFill>
                  <a:srgbClr val="231F20"/>
                </a:solidFill>
                <a:effectLst/>
                <a:uLnTx/>
                <a:uFillTx/>
                <a:latin typeface="Arial"/>
                <a:ea typeface="+mn-ea"/>
                <a:cs typeface="Arial"/>
              </a:rPr>
              <a:t> </a:t>
            </a:r>
            <a:r>
              <a:rPr kumimoji="0" sz="1050" b="0" i="0" u="none" strike="noStrike" kern="1200" cap="none" spc="0" normalizeH="0" baseline="0" noProof="0" dirty="0">
                <a:ln>
                  <a:noFill/>
                </a:ln>
                <a:solidFill>
                  <a:srgbClr val="231F20"/>
                </a:solidFill>
                <a:effectLst/>
                <a:uLnTx/>
                <a:uFillTx/>
                <a:latin typeface="Arial"/>
                <a:ea typeface="+mn-ea"/>
                <a:cs typeface="Arial"/>
              </a:rPr>
              <a:t>ICS-</a:t>
            </a:r>
            <a:r>
              <a:rPr kumimoji="0" sz="1050" b="0" i="0" u="none" strike="noStrike" kern="1200" cap="none" spc="-10" normalizeH="0" baseline="0" noProof="0" dirty="0">
                <a:ln>
                  <a:noFill/>
                </a:ln>
                <a:solidFill>
                  <a:srgbClr val="231F20"/>
                </a:solidFill>
                <a:effectLst/>
                <a:uLnTx/>
                <a:uFillTx/>
                <a:latin typeface="Arial"/>
                <a:ea typeface="+mn-ea"/>
                <a:cs typeface="Arial"/>
              </a:rPr>
              <a:t>formoterol maintenance</a:t>
            </a:r>
            <a:r>
              <a:rPr kumimoji="0" sz="1050" b="0" i="0" u="none" strike="noStrike" kern="1200" cap="none" spc="500" normalizeH="0" baseline="0" noProof="0" dirty="0">
                <a:ln>
                  <a:noFill/>
                </a:ln>
                <a:solidFill>
                  <a:srgbClr val="231F20"/>
                </a:solidFill>
                <a:effectLst/>
                <a:uLnTx/>
                <a:uFillTx/>
                <a:latin typeface="Arial"/>
                <a:ea typeface="+mn-ea"/>
                <a:cs typeface="Arial"/>
              </a:rPr>
              <a:t> </a:t>
            </a:r>
            <a:r>
              <a:rPr kumimoji="0" sz="1050" b="0" i="0" u="none" strike="noStrike" kern="1200" cap="none" spc="0" normalizeH="0" baseline="0" noProof="0" dirty="0">
                <a:ln>
                  <a:noFill/>
                </a:ln>
                <a:solidFill>
                  <a:srgbClr val="231F20"/>
                </a:solidFill>
                <a:effectLst/>
                <a:uLnTx/>
                <a:uFillTx/>
                <a:latin typeface="Arial"/>
                <a:ea typeface="+mn-ea"/>
                <a:cs typeface="Arial"/>
              </a:rPr>
              <a:t>and</a:t>
            </a:r>
            <a:r>
              <a:rPr kumimoji="0" sz="1050" b="0" i="0" u="none" strike="noStrike" kern="1200" cap="none" spc="5" normalizeH="0" baseline="0" noProof="0" dirty="0">
                <a:ln>
                  <a:noFill/>
                </a:ln>
                <a:solidFill>
                  <a:srgbClr val="231F20"/>
                </a:solidFill>
                <a:effectLst/>
                <a:uLnTx/>
                <a:uFillTx/>
                <a:latin typeface="Arial"/>
                <a:ea typeface="+mn-ea"/>
                <a:cs typeface="Arial"/>
              </a:rPr>
              <a:t> </a:t>
            </a:r>
            <a:r>
              <a:rPr kumimoji="0" sz="1050" b="0" i="0" u="none" strike="noStrike" kern="1200" cap="none" spc="-10" normalizeH="0" baseline="0" noProof="0" dirty="0">
                <a:ln>
                  <a:noFill/>
                </a:ln>
                <a:solidFill>
                  <a:srgbClr val="231F20"/>
                </a:solidFill>
                <a:effectLst/>
                <a:uLnTx/>
                <a:uFillTx/>
                <a:latin typeface="Arial"/>
                <a:ea typeface="+mn-ea"/>
                <a:cs typeface="Arial"/>
              </a:rPr>
              <a:t>reliever </a:t>
            </a:r>
            <a:r>
              <a:rPr kumimoji="0" sz="1050" b="0" i="0" u="none" strike="noStrike" kern="1200" cap="none" spc="0" normalizeH="0" baseline="0" noProof="0" dirty="0">
                <a:ln>
                  <a:noFill/>
                </a:ln>
                <a:solidFill>
                  <a:srgbClr val="231F20"/>
                </a:solidFill>
                <a:effectLst/>
                <a:uLnTx/>
                <a:uFillTx/>
                <a:latin typeface="Arial"/>
                <a:ea typeface="+mn-ea"/>
                <a:cs typeface="Arial"/>
              </a:rPr>
              <a:t>therapy</a:t>
            </a:r>
            <a:r>
              <a:rPr kumimoji="0" sz="1050" b="0" i="0" u="none" strike="noStrike" kern="1200" cap="none" spc="40" normalizeH="0" baseline="0" noProof="0" dirty="0">
                <a:ln>
                  <a:noFill/>
                </a:ln>
                <a:solidFill>
                  <a:srgbClr val="231F20"/>
                </a:solidFill>
                <a:effectLst/>
                <a:uLnTx/>
                <a:uFillTx/>
                <a:latin typeface="Arial"/>
                <a:ea typeface="+mn-ea"/>
                <a:cs typeface="Arial"/>
              </a:rPr>
              <a:t> </a:t>
            </a:r>
            <a:r>
              <a:rPr kumimoji="0" sz="1050" b="0" i="0" u="none" strike="noStrike" kern="1200" cap="none" spc="-10" normalizeH="0" baseline="0" noProof="0" dirty="0">
                <a:ln>
                  <a:noFill/>
                </a:ln>
                <a:solidFill>
                  <a:srgbClr val="231F20"/>
                </a:solidFill>
                <a:effectLst/>
                <a:uLnTx/>
                <a:uFillTx/>
                <a:latin typeface="Arial"/>
                <a:ea typeface="+mn-ea"/>
                <a:cs typeface="Arial"/>
              </a:rPr>
              <a:t>(MART).</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38100" marR="88265" lvl="0" indent="0" algn="l" defTabSz="914400" rtl="0" eaLnBrk="1" fontAlgn="auto" latinLnBrk="0" hangingPunct="1">
              <a:lnSpc>
                <a:spcPct val="101600"/>
              </a:lnSpc>
              <a:spcBef>
                <a:spcPts val="380"/>
              </a:spcBef>
              <a:spcAft>
                <a:spcPts val="0"/>
              </a:spcAft>
              <a:buClrTx/>
              <a:buSzTx/>
              <a:buFontTx/>
              <a:buNone/>
              <a:tabLst/>
              <a:defRPr/>
            </a:pPr>
            <a:r>
              <a:rPr kumimoji="0" sz="1050" b="0" i="0" u="none" strike="noStrike" kern="1200" cap="none" spc="0" normalizeH="0" baseline="0" noProof="0" dirty="0">
                <a:ln>
                  <a:noFill/>
                </a:ln>
                <a:solidFill>
                  <a:srgbClr val="231F20"/>
                </a:solidFill>
                <a:effectLst/>
                <a:uLnTx/>
                <a:uFillTx/>
                <a:latin typeface="Arial"/>
                <a:ea typeface="+mn-ea"/>
                <a:cs typeface="Arial"/>
              </a:rPr>
              <a:t>Refer</a:t>
            </a:r>
            <a:r>
              <a:rPr kumimoji="0" sz="1050" b="0" i="0" u="none" strike="noStrike" kern="1200" cap="none" spc="5" normalizeH="0" baseline="0" noProof="0" dirty="0">
                <a:ln>
                  <a:noFill/>
                </a:ln>
                <a:solidFill>
                  <a:srgbClr val="231F20"/>
                </a:solidFill>
                <a:effectLst/>
                <a:uLnTx/>
                <a:uFillTx/>
                <a:latin typeface="Arial"/>
                <a:ea typeface="+mn-ea"/>
                <a:cs typeface="Arial"/>
              </a:rPr>
              <a:t> </a:t>
            </a:r>
            <a:r>
              <a:rPr kumimoji="0" sz="1050" b="0" i="0" u="none" strike="noStrike" kern="1200" cap="none" spc="0" normalizeH="0" baseline="0" noProof="0" dirty="0">
                <a:ln>
                  <a:noFill/>
                </a:ln>
                <a:solidFill>
                  <a:srgbClr val="231F20"/>
                </a:solidFill>
                <a:effectLst/>
                <a:uLnTx/>
                <a:uFillTx/>
                <a:latin typeface="Arial"/>
                <a:ea typeface="+mn-ea"/>
                <a:cs typeface="Arial"/>
              </a:rPr>
              <a:t>for</a:t>
            </a:r>
            <a:r>
              <a:rPr kumimoji="0" sz="1050" b="0" i="0" u="none" strike="noStrike" kern="1200" cap="none" spc="15" normalizeH="0" baseline="0" noProof="0" dirty="0">
                <a:ln>
                  <a:noFill/>
                </a:ln>
                <a:solidFill>
                  <a:srgbClr val="231F20"/>
                </a:solidFill>
                <a:effectLst/>
                <a:uLnTx/>
                <a:uFillTx/>
                <a:latin typeface="Arial"/>
                <a:ea typeface="+mn-ea"/>
                <a:cs typeface="Arial"/>
              </a:rPr>
              <a:t> </a:t>
            </a:r>
            <a:r>
              <a:rPr kumimoji="0" sz="1050" b="0" i="0" u="none" strike="noStrike" kern="1200" cap="none" spc="-10" normalizeH="0" baseline="0" noProof="0" dirty="0">
                <a:ln>
                  <a:noFill/>
                </a:ln>
                <a:solidFill>
                  <a:srgbClr val="231F20"/>
                </a:solidFill>
                <a:effectLst/>
                <a:uLnTx/>
                <a:uFillTx/>
                <a:latin typeface="Arial"/>
                <a:ea typeface="+mn-ea"/>
                <a:cs typeface="Arial"/>
              </a:rPr>
              <a:t>expert advice</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18" name="object 16">
            <a:extLst>
              <a:ext uri="{FF2B5EF4-FFF2-40B4-BE49-F238E27FC236}">
                <a16:creationId xmlns="" xmlns:a16="http://schemas.microsoft.com/office/drawing/2014/main" id="{CEC554A2-AFE0-EFCD-C000-17D70ECD7C06}"/>
              </a:ext>
            </a:extLst>
          </p:cNvPr>
          <p:cNvSpPr txBox="1"/>
          <p:nvPr/>
        </p:nvSpPr>
        <p:spPr>
          <a:xfrm>
            <a:off x="10064584" y="2406750"/>
            <a:ext cx="965200" cy="1633855"/>
          </a:xfrm>
          <a:prstGeom prst="rect">
            <a:avLst/>
          </a:prstGeom>
        </p:spPr>
        <p:txBody>
          <a:bodyPr vert="horz" wrap="square" lIns="0" tIns="86995" rIns="0" bIns="0" rtlCol="0">
            <a:spAutoFit/>
          </a:bodyPr>
          <a:lstStyle/>
          <a:p>
            <a:pPr marL="12700" marR="0" lvl="0" indent="0" algn="l" defTabSz="914400" rtl="0" eaLnBrk="1" fontAlgn="auto" latinLnBrk="0" hangingPunct="1">
              <a:lnSpc>
                <a:spcPct val="100000"/>
              </a:lnSpc>
              <a:spcBef>
                <a:spcPts val="685"/>
              </a:spcBef>
              <a:spcAft>
                <a:spcPts val="0"/>
              </a:spcAft>
              <a:buClrTx/>
              <a:buSzTx/>
              <a:buFontTx/>
              <a:buNone/>
              <a:tabLst/>
              <a:defRPr/>
            </a:pPr>
            <a:r>
              <a:rPr kumimoji="0" sz="1050" b="0" i="0" u="none" strike="noStrike" kern="1200" cap="none" spc="0" normalizeH="0" baseline="0" noProof="0" dirty="0">
                <a:ln>
                  <a:noFill/>
                </a:ln>
                <a:solidFill>
                  <a:srgbClr val="414042"/>
                </a:solidFill>
                <a:effectLst/>
                <a:uLnTx/>
                <a:uFillTx/>
                <a:latin typeface="Arial Black"/>
                <a:ea typeface="+mn-ea"/>
                <a:cs typeface="Arial Black"/>
              </a:rPr>
              <a:t>STEP</a:t>
            </a:r>
            <a:r>
              <a:rPr kumimoji="0" sz="1050" b="0" i="0" u="none" strike="noStrike" kern="1200" cap="none" spc="15" normalizeH="0" baseline="0" noProof="0" dirty="0">
                <a:ln>
                  <a:noFill/>
                </a:ln>
                <a:solidFill>
                  <a:srgbClr val="414042"/>
                </a:solidFill>
                <a:effectLst/>
                <a:uLnTx/>
                <a:uFillTx/>
                <a:latin typeface="Arial Black"/>
                <a:ea typeface="+mn-ea"/>
                <a:cs typeface="Arial Black"/>
              </a:rPr>
              <a:t> </a:t>
            </a:r>
            <a:r>
              <a:rPr kumimoji="0" sz="1050" b="0" i="0" u="none" strike="noStrike" kern="1200" cap="none" spc="-50" normalizeH="0" baseline="0" noProof="0" dirty="0">
                <a:ln>
                  <a:noFill/>
                </a:ln>
                <a:solidFill>
                  <a:srgbClr val="414042"/>
                </a:solidFill>
                <a:effectLst/>
                <a:uLnTx/>
                <a:uFillTx/>
                <a:latin typeface="Arial Black"/>
                <a:ea typeface="+mn-ea"/>
                <a:cs typeface="Arial Black"/>
              </a:rPr>
              <a:t>5</a:t>
            </a:r>
            <a:endParaRPr kumimoji="0" sz="1050" b="0" i="0" u="none" strike="noStrike" kern="1200" cap="none" spc="0" normalizeH="0" baseline="0" noProof="0" dirty="0">
              <a:ln>
                <a:noFill/>
              </a:ln>
              <a:solidFill>
                <a:prstClr val="black"/>
              </a:solidFill>
              <a:effectLst/>
              <a:uLnTx/>
              <a:uFillTx/>
              <a:latin typeface="Arial Black"/>
              <a:ea typeface="+mn-ea"/>
              <a:cs typeface="Arial Black"/>
            </a:endParaRPr>
          </a:p>
          <a:p>
            <a:pPr marL="12700" marR="221615" lvl="0" indent="0" algn="l" defTabSz="914400" rtl="0" eaLnBrk="1" fontAlgn="auto" latinLnBrk="0" hangingPunct="1">
              <a:lnSpc>
                <a:spcPct val="101600"/>
              </a:lnSpc>
              <a:spcBef>
                <a:spcPts val="565"/>
              </a:spcBef>
              <a:spcAft>
                <a:spcPts val="0"/>
              </a:spcAft>
              <a:buClrTx/>
              <a:buSzTx/>
              <a:buFontTx/>
              <a:buNone/>
              <a:tabLst/>
              <a:defRPr/>
            </a:pPr>
            <a:r>
              <a:rPr kumimoji="0" sz="1050" b="0" i="0" u="none" strike="noStrike" kern="1200" cap="none" spc="0" normalizeH="0" baseline="0" noProof="0" dirty="0">
                <a:ln>
                  <a:noFill/>
                </a:ln>
                <a:solidFill>
                  <a:srgbClr val="231F20"/>
                </a:solidFill>
                <a:effectLst/>
                <a:uLnTx/>
                <a:uFillTx/>
                <a:latin typeface="Arial"/>
                <a:ea typeface="+mn-ea"/>
                <a:cs typeface="Arial"/>
              </a:rPr>
              <a:t>Refer</a:t>
            </a:r>
            <a:r>
              <a:rPr kumimoji="0" sz="1050" b="0" i="0" u="none" strike="noStrike" kern="1200" cap="none" spc="5" normalizeH="0" baseline="0" noProof="0" dirty="0">
                <a:ln>
                  <a:noFill/>
                </a:ln>
                <a:solidFill>
                  <a:srgbClr val="231F20"/>
                </a:solidFill>
                <a:effectLst/>
                <a:uLnTx/>
                <a:uFillTx/>
                <a:latin typeface="Arial"/>
                <a:ea typeface="+mn-ea"/>
                <a:cs typeface="Arial"/>
              </a:rPr>
              <a:t> </a:t>
            </a:r>
            <a:r>
              <a:rPr kumimoji="0" sz="1050" b="0" i="0" u="none" strike="noStrike" kern="1200" cap="none" spc="-25" normalizeH="0" baseline="0" noProof="0" dirty="0">
                <a:ln>
                  <a:noFill/>
                </a:ln>
                <a:solidFill>
                  <a:srgbClr val="231F20"/>
                </a:solidFill>
                <a:effectLst/>
                <a:uLnTx/>
                <a:uFillTx/>
                <a:latin typeface="Arial"/>
                <a:ea typeface="+mn-ea"/>
                <a:cs typeface="Arial"/>
              </a:rPr>
              <a:t>for </a:t>
            </a:r>
            <a:r>
              <a:rPr kumimoji="0" sz="1050" b="0" i="0" u="none" strike="noStrike" kern="1200" cap="none" spc="-10" normalizeH="0" baseline="0" noProof="0" dirty="0">
                <a:ln>
                  <a:noFill/>
                </a:ln>
                <a:solidFill>
                  <a:srgbClr val="231F20"/>
                </a:solidFill>
                <a:effectLst/>
                <a:uLnTx/>
                <a:uFillTx/>
                <a:latin typeface="Arial"/>
                <a:ea typeface="+mn-ea"/>
                <a:cs typeface="Arial"/>
              </a:rPr>
              <a:t>phenotypic assessment</a:t>
            </a:r>
            <a:endParaRPr kumimoji="0" sz="1050" b="0" i="0" u="none" strike="noStrike" kern="1200" cap="none" spc="0" normalizeH="0" baseline="0" noProof="0" dirty="0">
              <a:ln>
                <a:noFill/>
              </a:ln>
              <a:solidFill>
                <a:prstClr val="black"/>
              </a:solidFill>
              <a:effectLst/>
              <a:uLnTx/>
              <a:uFillTx/>
              <a:latin typeface="Arial"/>
              <a:ea typeface="+mn-ea"/>
              <a:cs typeface="Arial"/>
            </a:endParaRPr>
          </a:p>
          <a:p>
            <a:pPr marL="12700" marR="123825" lvl="0" indent="0" algn="l" defTabSz="914400" rtl="0" eaLnBrk="1" fontAlgn="auto" latinLnBrk="0" hangingPunct="1">
              <a:lnSpc>
                <a:spcPct val="101600"/>
              </a:lnSpc>
              <a:spcBef>
                <a:spcPts val="0"/>
              </a:spcBef>
              <a:spcAft>
                <a:spcPts val="0"/>
              </a:spcAft>
              <a:buClrTx/>
              <a:buSzTx/>
              <a:buFontTx/>
              <a:buNone/>
              <a:tabLst/>
              <a:defRPr/>
            </a:pPr>
            <a:r>
              <a:rPr kumimoji="0" sz="1050" b="0" i="0" u="none" strike="noStrike" kern="1200" cap="none" spc="0" normalizeH="0" baseline="0" noProof="0" dirty="0">
                <a:ln>
                  <a:noFill/>
                </a:ln>
                <a:solidFill>
                  <a:srgbClr val="231F20"/>
                </a:solidFill>
                <a:effectLst/>
                <a:uLnTx/>
                <a:uFillTx/>
                <a:latin typeface="Arial"/>
                <a:ea typeface="+mn-ea"/>
                <a:cs typeface="Arial"/>
              </a:rPr>
              <a:t>± higher</a:t>
            </a:r>
            <a:r>
              <a:rPr kumimoji="0" sz="1050" b="0" i="0" u="none" strike="noStrike" kern="1200" cap="none" spc="5" normalizeH="0" baseline="0" noProof="0" dirty="0">
                <a:ln>
                  <a:noFill/>
                </a:ln>
                <a:solidFill>
                  <a:srgbClr val="231F20"/>
                </a:solidFill>
                <a:effectLst/>
                <a:uLnTx/>
                <a:uFillTx/>
                <a:latin typeface="Arial"/>
                <a:ea typeface="+mn-ea"/>
                <a:cs typeface="Arial"/>
              </a:rPr>
              <a:t> </a:t>
            </a:r>
            <a:r>
              <a:rPr kumimoji="0" sz="1050" b="0" i="0" u="none" strike="noStrike" kern="1200" cap="none" spc="-20" normalizeH="0" baseline="0" noProof="0" dirty="0">
                <a:ln>
                  <a:noFill/>
                </a:ln>
                <a:solidFill>
                  <a:srgbClr val="231F20"/>
                </a:solidFill>
                <a:effectLst/>
                <a:uLnTx/>
                <a:uFillTx/>
                <a:latin typeface="Arial"/>
                <a:ea typeface="+mn-ea"/>
                <a:cs typeface="Arial"/>
              </a:rPr>
              <a:t>dose </a:t>
            </a:r>
            <a:r>
              <a:rPr kumimoji="0" sz="1050" b="0" i="0" u="none" strike="noStrike" kern="1200" cap="none" spc="0" normalizeH="0" baseline="0" noProof="0" dirty="0">
                <a:ln>
                  <a:noFill/>
                </a:ln>
                <a:solidFill>
                  <a:srgbClr val="231F20"/>
                </a:solidFill>
                <a:effectLst/>
                <a:uLnTx/>
                <a:uFillTx/>
                <a:latin typeface="Arial"/>
                <a:ea typeface="+mn-ea"/>
                <a:cs typeface="Arial"/>
              </a:rPr>
              <a:t>ICS-LABA</a:t>
            </a:r>
            <a:r>
              <a:rPr kumimoji="0" sz="1050" b="0" i="0" u="none" strike="noStrike" kern="1200" cap="none" spc="-10" normalizeH="0" baseline="0" noProof="0" dirty="0">
                <a:ln>
                  <a:noFill/>
                </a:ln>
                <a:solidFill>
                  <a:srgbClr val="231F20"/>
                </a:solidFill>
                <a:effectLst/>
                <a:uLnTx/>
                <a:uFillTx/>
                <a:latin typeface="Arial"/>
                <a:ea typeface="+mn-ea"/>
                <a:cs typeface="Arial"/>
              </a:rPr>
              <a:t> </a:t>
            </a:r>
            <a:r>
              <a:rPr kumimoji="0" sz="1050" b="0" i="0" u="none" strike="noStrike" kern="1200" cap="none" spc="-25" normalizeH="0" baseline="0" noProof="0" dirty="0">
                <a:ln>
                  <a:noFill/>
                </a:ln>
                <a:solidFill>
                  <a:srgbClr val="231F20"/>
                </a:solidFill>
                <a:effectLst/>
                <a:uLnTx/>
                <a:uFillTx/>
                <a:latin typeface="Arial"/>
                <a:ea typeface="+mn-ea"/>
                <a:cs typeface="Arial"/>
              </a:rPr>
              <a:t>or</a:t>
            </a:r>
            <a:endParaRPr kumimoji="0" sz="1050"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0"/>
              </a:spcBef>
              <a:spcAft>
                <a:spcPts val="0"/>
              </a:spcAft>
              <a:buClrTx/>
              <a:buSzTx/>
              <a:buFontTx/>
              <a:buNone/>
              <a:tabLst/>
              <a:defRPr/>
            </a:pPr>
            <a:r>
              <a:rPr kumimoji="0" sz="1050" b="0" i="0" u="none" strike="noStrike" kern="1200" cap="none" spc="0" normalizeH="0" baseline="0" noProof="0" dirty="0">
                <a:ln>
                  <a:noFill/>
                </a:ln>
                <a:solidFill>
                  <a:srgbClr val="231F20"/>
                </a:solidFill>
                <a:effectLst/>
                <a:uLnTx/>
                <a:uFillTx/>
                <a:latin typeface="Arial"/>
                <a:ea typeface="+mn-ea"/>
                <a:cs typeface="Arial"/>
              </a:rPr>
              <a:t>add-on</a:t>
            </a:r>
            <a:r>
              <a:rPr kumimoji="0" sz="1050" b="0" i="0" u="none" strike="noStrike" kern="1200" cap="none" spc="5" normalizeH="0" baseline="0" noProof="0" dirty="0">
                <a:ln>
                  <a:noFill/>
                </a:ln>
                <a:solidFill>
                  <a:srgbClr val="231F20"/>
                </a:solidFill>
                <a:effectLst/>
                <a:uLnTx/>
                <a:uFillTx/>
                <a:latin typeface="Arial"/>
                <a:ea typeface="+mn-ea"/>
                <a:cs typeface="Arial"/>
              </a:rPr>
              <a:t> </a:t>
            </a:r>
            <a:r>
              <a:rPr kumimoji="0" sz="1050" b="0" i="0" u="none" strike="noStrike" kern="1200" cap="none" spc="-10" normalizeH="0" baseline="0" noProof="0" dirty="0">
                <a:ln>
                  <a:noFill/>
                </a:ln>
                <a:solidFill>
                  <a:srgbClr val="231F20"/>
                </a:solidFill>
                <a:effectLst/>
                <a:uLnTx/>
                <a:uFillTx/>
                <a:latin typeface="Arial"/>
                <a:ea typeface="+mn-ea"/>
                <a:cs typeface="Arial"/>
              </a:rPr>
              <a:t>therapy,</a:t>
            </a:r>
            <a:endParaRPr kumimoji="0" sz="1050" b="0" i="0" u="none" strike="noStrike" kern="1200" cap="none" spc="0" normalizeH="0" baseline="0" noProof="0" dirty="0">
              <a:ln>
                <a:noFill/>
              </a:ln>
              <a:solidFill>
                <a:prstClr val="black"/>
              </a:solidFill>
              <a:effectLst/>
              <a:uLnTx/>
              <a:uFillTx/>
              <a:latin typeface="Arial"/>
              <a:ea typeface="+mn-ea"/>
              <a:cs typeface="Arial"/>
            </a:endParaRPr>
          </a:p>
          <a:p>
            <a:pPr marL="12700" marR="175895" lvl="0" indent="0" algn="l" defTabSz="914400" rtl="0" eaLnBrk="1" fontAlgn="auto" latinLnBrk="0" hangingPunct="1">
              <a:lnSpc>
                <a:spcPct val="101600"/>
              </a:lnSpc>
              <a:spcBef>
                <a:spcPts val="0"/>
              </a:spcBef>
              <a:spcAft>
                <a:spcPts val="0"/>
              </a:spcAft>
              <a:buClrTx/>
              <a:buSzTx/>
              <a:buFontTx/>
              <a:buNone/>
              <a:tabLst/>
              <a:defRPr/>
            </a:pPr>
            <a:r>
              <a:rPr kumimoji="0" sz="1050" b="0" i="0" u="none" strike="noStrike" kern="1200" cap="none" spc="0" normalizeH="0" baseline="0" noProof="0" dirty="0">
                <a:ln>
                  <a:noFill/>
                </a:ln>
                <a:solidFill>
                  <a:srgbClr val="231F20"/>
                </a:solidFill>
                <a:effectLst/>
                <a:uLnTx/>
                <a:uFillTx/>
                <a:latin typeface="Arial"/>
                <a:ea typeface="+mn-ea"/>
                <a:cs typeface="Arial"/>
              </a:rPr>
              <a:t>e.g.</a:t>
            </a:r>
            <a:r>
              <a:rPr kumimoji="0" sz="1050" b="0" i="0" u="none" strike="noStrike" kern="1200" cap="none" spc="45" normalizeH="0" baseline="0" noProof="0" dirty="0">
                <a:ln>
                  <a:noFill/>
                </a:ln>
                <a:solidFill>
                  <a:srgbClr val="231F20"/>
                </a:solidFill>
                <a:effectLst/>
                <a:uLnTx/>
                <a:uFillTx/>
                <a:latin typeface="Arial"/>
                <a:ea typeface="+mn-ea"/>
                <a:cs typeface="Arial"/>
              </a:rPr>
              <a:t> </a:t>
            </a:r>
            <a:r>
              <a:rPr kumimoji="0" sz="1050" b="0" i="0" u="none" strike="noStrike" kern="1200" cap="none" spc="-10" normalizeH="0" baseline="0" noProof="0" dirty="0">
                <a:ln>
                  <a:noFill/>
                </a:ln>
                <a:solidFill>
                  <a:srgbClr val="231F20"/>
                </a:solidFill>
                <a:effectLst/>
                <a:uLnTx/>
                <a:uFillTx/>
                <a:latin typeface="Arial"/>
                <a:ea typeface="+mn-ea"/>
                <a:cs typeface="Arial"/>
              </a:rPr>
              <a:t>anti-</a:t>
            </a:r>
            <a:r>
              <a:rPr kumimoji="0" sz="1050" b="0" i="0" u="none" strike="noStrike" kern="1200" cap="none" spc="-20" normalizeH="0" baseline="0" noProof="0" dirty="0">
                <a:ln>
                  <a:noFill/>
                </a:ln>
                <a:solidFill>
                  <a:srgbClr val="231F20"/>
                </a:solidFill>
                <a:effectLst/>
                <a:uLnTx/>
                <a:uFillTx/>
                <a:latin typeface="Arial"/>
                <a:ea typeface="+mn-ea"/>
                <a:cs typeface="Arial"/>
              </a:rPr>
              <a:t>IgE, </a:t>
            </a:r>
            <a:r>
              <a:rPr kumimoji="0" sz="1050" b="0" i="0" u="none" strike="noStrike" kern="1200" cap="none" spc="-10" normalizeH="0" baseline="0" noProof="0" dirty="0">
                <a:ln>
                  <a:noFill/>
                </a:ln>
                <a:solidFill>
                  <a:srgbClr val="231F20"/>
                </a:solidFill>
                <a:effectLst/>
                <a:uLnTx/>
                <a:uFillTx/>
                <a:latin typeface="Arial"/>
                <a:ea typeface="+mn-ea"/>
                <a:cs typeface="Arial"/>
              </a:rPr>
              <a:t>anti-</a:t>
            </a:r>
            <a:r>
              <a:rPr kumimoji="0" sz="1050" b="0" i="0" u="none" strike="noStrike" kern="1200" cap="none" spc="-20" normalizeH="0" baseline="0" noProof="0" dirty="0">
                <a:ln>
                  <a:noFill/>
                </a:ln>
                <a:solidFill>
                  <a:srgbClr val="231F20"/>
                </a:solidFill>
                <a:effectLst/>
                <a:uLnTx/>
                <a:uFillTx/>
                <a:latin typeface="Arial"/>
                <a:ea typeface="+mn-ea"/>
                <a:cs typeface="Arial"/>
              </a:rPr>
              <a:t>IL4R</a:t>
            </a:r>
            <a:endParaRPr kumimoji="0" sz="1050" b="0" i="0" u="none" strike="noStrike" kern="1200" cap="none" spc="0" normalizeH="0" baseline="0" noProof="0" dirty="0">
              <a:ln>
                <a:noFill/>
              </a:ln>
              <a:solidFill>
                <a:prstClr val="black"/>
              </a:solidFill>
              <a:effectLst/>
              <a:uLnTx/>
              <a:uFillTx/>
              <a:latin typeface="Arial"/>
              <a:ea typeface="+mn-ea"/>
              <a:cs typeface="Arial"/>
            </a:endParaRPr>
          </a:p>
        </p:txBody>
      </p:sp>
      <p:sp>
        <p:nvSpPr>
          <p:cNvPr id="19" name="object 17">
            <a:extLst>
              <a:ext uri="{FF2B5EF4-FFF2-40B4-BE49-F238E27FC236}">
                <a16:creationId xmlns="" xmlns:a16="http://schemas.microsoft.com/office/drawing/2014/main" id="{E202D694-C2FA-CEFB-66A9-54D74A20495E}"/>
              </a:ext>
            </a:extLst>
          </p:cNvPr>
          <p:cNvSpPr txBox="1"/>
          <p:nvPr/>
        </p:nvSpPr>
        <p:spPr>
          <a:xfrm>
            <a:off x="8851424" y="4981575"/>
            <a:ext cx="899794" cy="340995"/>
          </a:xfrm>
          <a:prstGeom prst="rect">
            <a:avLst/>
          </a:prstGeom>
        </p:spPr>
        <p:txBody>
          <a:bodyPr vert="horz" wrap="square" lIns="0" tIns="26034" rIns="0" bIns="0" rtlCol="0">
            <a:spAutoFit/>
          </a:bodyPr>
          <a:lstStyle/>
          <a:p>
            <a:pPr marL="12700" marR="5080" lvl="0" indent="0" algn="l" defTabSz="914400" rtl="0" eaLnBrk="1" fontAlgn="auto" latinLnBrk="0" hangingPunct="1">
              <a:lnSpc>
                <a:spcPts val="1200"/>
              </a:lnSpc>
              <a:spcBef>
                <a:spcPts val="204"/>
              </a:spcBef>
              <a:spcAft>
                <a:spcPts val="0"/>
              </a:spcAft>
              <a:buClrTx/>
              <a:buSzTx/>
              <a:buFontTx/>
              <a:buNone/>
              <a:tabLst/>
              <a:defRPr/>
            </a:pPr>
            <a:r>
              <a:rPr kumimoji="0" sz="1050" b="0" i="1" u="none" strike="noStrike" kern="1200" cap="none" spc="0" normalizeH="0" baseline="0" noProof="0" dirty="0">
                <a:ln>
                  <a:noFill/>
                </a:ln>
                <a:solidFill>
                  <a:srgbClr val="484849"/>
                </a:solidFill>
                <a:effectLst/>
                <a:uLnTx/>
                <a:uFillTx/>
                <a:latin typeface="Arial"/>
                <a:ea typeface="+mn-ea"/>
                <a:cs typeface="Arial"/>
              </a:rPr>
              <a:t>Add</a:t>
            </a:r>
            <a:r>
              <a:rPr kumimoji="0" sz="1050" b="0" i="1" u="none" strike="noStrike" kern="1200" cap="none" spc="20" normalizeH="0" baseline="0" noProof="0" dirty="0">
                <a:ln>
                  <a:noFill/>
                </a:ln>
                <a:solidFill>
                  <a:srgbClr val="484849"/>
                </a:solidFill>
                <a:effectLst/>
                <a:uLnTx/>
                <a:uFillTx/>
                <a:latin typeface="Arial"/>
                <a:ea typeface="+mn-ea"/>
                <a:cs typeface="Arial"/>
              </a:rPr>
              <a:t> </a:t>
            </a:r>
            <a:r>
              <a:rPr kumimoji="0" sz="1050" b="0" i="1" u="none" strike="noStrike" kern="1200" cap="none" spc="-10" normalizeH="0" baseline="0" noProof="0" dirty="0">
                <a:ln>
                  <a:noFill/>
                </a:ln>
                <a:solidFill>
                  <a:srgbClr val="484849"/>
                </a:solidFill>
                <a:effectLst/>
                <a:uLnTx/>
                <a:uFillTx/>
                <a:latin typeface="Arial"/>
                <a:ea typeface="+mn-ea"/>
                <a:cs typeface="Arial"/>
              </a:rPr>
              <a:t>tiotropium </a:t>
            </a:r>
            <a:r>
              <a:rPr kumimoji="0" sz="1050" b="0" i="1" u="none" strike="noStrike" kern="1200" cap="none" spc="0" normalizeH="0" baseline="0" noProof="0" dirty="0">
                <a:ln>
                  <a:noFill/>
                </a:ln>
                <a:solidFill>
                  <a:srgbClr val="484849"/>
                </a:solidFill>
                <a:effectLst/>
                <a:uLnTx/>
                <a:uFillTx/>
                <a:latin typeface="Arial"/>
                <a:ea typeface="+mn-ea"/>
                <a:cs typeface="Arial"/>
              </a:rPr>
              <a:t>or</a:t>
            </a:r>
            <a:r>
              <a:rPr kumimoji="0" sz="1050" b="0" i="1" u="none" strike="noStrike" kern="1200" cap="none" spc="5"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add</a:t>
            </a:r>
            <a:r>
              <a:rPr kumimoji="0" sz="1050" b="0" i="1" u="none" strike="noStrike" kern="1200" cap="none" spc="5" normalizeH="0" baseline="0" noProof="0" dirty="0">
                <a:ln>
                  <a:noFill/>
                </a:ln>
                <a:solidFill>
                  <a:srgbClr val="484849"/>
                </a:solidFill>
                <a:effectLst/>
                <a:uLnTx/>
                <a:uFillTx/>
                <a:latin typeface="Arial"/>
                <a:ea typeface="+mn-ea"/>
                <a:cs typeface="Arial"/>
              </a:rPr>
              <a:t> </a:t>
            </a:r>
            <a:r>
              <a:rPr kumimoji="0" sz="1050" b="0" i="1" u="none" strike="noStrike" kern="1200" cap="none" spc="-20" normalizeH="0" baseline="0" noProof="0" dirty="0">
                <a:ln>
                  <a:noFill/>
                </a:ln>
                <a:solidFill>
                  <a:srgbClr val="484849"/>
                </a:solidFill>
                <a:effectLst/>
                <a:uLnTx/>
                <a:uFillTx/>
                <a:latin typeface="Arial"/>
                <a:ea typeface="+mn-ea"/>
                <a:cs typeface="Arial"/>
              </a:rPr>
              <a:t>LTRA</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20" name="object 18">
            <a:extLst>
              <a:ext uri="{FF2B5EF4-FFF2-40B4-BE49-F238E27FC236}">
                <a16:creationId xmlns="" xmlns:a16="http://schemas.microsoft.com/office/drawing/2014/main" id="{5EE9C9EA-D10B-5874-FB83-EDDDEA52E17B}"/>
              </a:ext>
            </a:extLst>
          </p:cNvPr>
          <p:cNvSpPr txBox="1"/>
          <p:nvPr/>
        </p:nvSpPr>
        <p:spPr>
          <a:xfrm>
            <a:off x="7471900" y="4981576"/>
            <a:ext cx="742950" cy="340995"/>
          </a:xfrm>
          <a:prstGeom prst="rect">
            <a:avLst/>
          </a:prstGeom>
        </p:spPr>
        <p:txBody>
          <a:bodyPr vert="horz" wrap="square" lIns="0" tIns="26034" rIns="0" bIns="0" rtlCol="0">
            <a:spAutoFit/>
          </a:bodyPr>
          <a:lstStyle/>
          <a:p>
            <a:pPr marL="12700" marR="5080" lvl="0" indent="0" algn="l" defTabSz="914400" rtl="0" eaLnBrk="1" fontAlgn="auto" latinLnBrk="0" hangingPunct="1">
              <a:lnSpc>
                <a:spcPts val="1200"/>
              </a:lnSpc>
              <a:spcBef>
                <a:spcPts val="204"/>
              </a:spcBef>
              <a:spcAft>
                <a:spcPts val="0"/>
              </a:spcAft>
              <a:buClrTx/>
              <a:buSzTx/>
              <a:buFontTx/>
              <a:buNone/>
              <a:tabLst/>
              <a:defRPr/>
            </a:pPr>
            <a:r>
              <a:rPr kumimoji="0" sz="1050" b="0" i="1" u="none" strike="noStrike" kern="1200" cap="none" spc="0" normalizeH="0" baseline="0" noProof="0" dirty="0">
                <a:ln>
                  <a:noFill/>
                </a:ln>
                <a:solidFill>
                  <a:srgbClr val="484849"/>
                </a:solidFill>
                <a:effectLst/>
                <a:uLnTx/>
                <a:uFillTx/>
                <a:latin typeface="Arial"/>
                <a:ea typeface="+mn-ea"/>
                <a:cs typeface="Arial"/>
              </a:rPr>
              <a:t>Low</a:t>
            </a:r>
            <a:r>
              <a:rPr kumimoji="0" sz="1050" b="0" i="1" u="none" strike="noStrike" kern="1200" cap="none" spc="5" normalizeH="0" baseline="0" noProof="0" dirty="0">
                <a:ln>
                  <a:noFill/>
                </a:ln>
                <a:solidFill>
                  <a:srgbClr val="484849"/>
                </a:solidFill>
                <a:effectLst/>
                <a:uLnTx/>
                <a:uFillTx/>
                <a:latin typeface="Arial"/>
                <a:ea typeface="+mn-ea"/>
                <a:cs typeface="Arial"/>
              </a:rPr>
              <a:t> </a:t>
            </a:r>
            <a:r>
              <a:rPr kumimoji="0" sz="1050" b="0" i="1" u="none" strike="noStrike" kern="1200" cap="none" spc="-20" normalizeH="0" baseline="0" noProof="0" dirty="0">
                <a:ln>
                  <a:noFill/>
                </a:ln>
                <a:solidFill>
                  <a:srgbClr val="484849"/>
                </a:solidFill>
                <a:effectLst/>
                <a:uLnTx/>
                <a:uFillTx/>
                <a:latin typeface="Arial"/>
                <a:ea typeface="+mn-ea"/>
                <a:cs typeface="Arial"/>
              </a:rPr>
              <a:t>dose </a:t>
            </a:r>
            <a:r>
              <a:rPr kumimoji="0" sz="1050" b="0" i="1" u="none" strike="noStrike" kern="1200" cap="none" spc="0" normalizeH="0" baseline="0" noProof="0" dirty="0">
                <a:ln>
                  <a:noFill/>
                </a:ln>
                <a:solidFill>
                  <a:srgbClr val="484849"/>
                </a:solidFill>
                <a:effectLst/>
                <a:uLnTx/>
                <a:uFillTx/>
                <a:latin typeface="Arial"/>
                <a:ea typeface="+mn-ea"/>
                <a:cs typeface="Arial"/>
              </a:rPr>
              <a:t>ICS</a:t>
            </a:r>
            <a:r>
              <a:rPr kumimoji="0" sz="1050" b="0" i="1" u="none" strike="noStrike" kern="1200" cap="none" spc="15"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a:t>
            </a:r>
            <a:r>
              <a:rPr kumimoji="0" sz="1050" b="0" i="1" u="none" strike="noStrike" kern="1200" cap="none" spc="15" normalizeH="0" baseline="0" noProof="0" dirty="0">
                <a:ln>
                  <a:noFill/>
                </a:ln>
                <a:solidFill>
                  <a:srgbClr val="484849"/>
                </a:solidFill>
                <a:effectLst/>
                <a:uLnTx/>
                <a:uFillTx/>
                <a:latin typeface="Arial"/>
                <a:ea typeface="+mn-ea"/>
                <a:cs typeface="Arial"/>
              </a:rPr>
              <a:t> </a:t>
            </a:r>
            <a:r>
              <a:rPr kumimoji="0" sz="1050" b="0" i="1" u="none" strike="noStrike" kern="1200" cap="none" spc="-20" normalizeH="0" baseline="0" noProof="0" dirty="0">
                <a:ln>
                  <a:noFill/>
                </a:ln>
                <a:solidFill>
                  <a:srgbClr val="484849"/>
                </a:solidFill>
                <a:effectLst/>
                <a:uLnTx/>
                <a:uFillTx/>
                <a:latin typeface="Arial"/>
                <a:ea typeface="+mn-ea"/>
                <a:cs typeface="Arial"/>
              </a:rPr>
              <a:t>LTRA</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21" name="object 19">
            <a:extLst>
              <a:ext uri="{FF2B5EF4-FFF2-40B4-BE49-F238E27FC236}">
                <a16:creationId xmlns="" xmlns:a16="http://schemas.microsoft.com/office/drawing/2014/main" id="{E5A27CE0-400E-BC0C-6292-80C1B8CBC2D1}"/>
              </a:ext>
            </a:extLst>
          </p:cNvPr>
          <p:cNvSpPr txBox="1"/>
          <p:nvPr/>
        </p:nvSpPr>
        <p:spPr>
          <a:xfrm>
            <a:off x="4190493" y="5938941"/>
            <a:ext cx="5532120" cy="188595"/>
          </a:xfrm>
          <a:prstGeom prst="rect">
            <a:avLst/>
          </a:prstGeom>
        </p:spPr>
        <p:txBody>
          <a:bodyPr vert="horz" wrap="square" lIns="0" tIns="14604" rIns="0" bIns="0" rtlCol="0">
            <a:spAutoFit/>
          </a:bodyPr>
          <a:lstStyle/>
          <a:p>
            <a:pPr marL="38100" marR="0" lvl="0" indent="0" algn="l" defTabSz="914400" rtl="0" eaLnBrk="1" fontAlgn="auto" latinLnBrk="0" hangingPunct="1">
              <a:lnSpc>
                <a:spcPct val="100000"/>
              </a:lnSpc>
              <a:spcBef>
                <a:spcPts val="114"/>
              </a:spcBef>
              <a:spcAft>
                <a:spcPts val="0"/>
              </a:spcAft>
              <a:buClrTx/>
              <a:buSzTx/>
              <a:buFontTx/>
              <a:buNone/>
              <a:tabLst/>
              <a:defRPr/>
            </a:pPr>
            <a:r>
              <a:rPr kumimoji="0" sz="1050" b="0" i="0" u="none" strike="noStrike" kern="1200" cap="none" spc="0" normalizeH="0" baseline="0" noProof="0" dirty="0">
                <a:ln>
                  <a:noFill/>
                </a:ln>
                <a:solidFill>
                  <a:srgbClr val="414042"/>
                </a:solidFill>
                <a:effectLst/>
                <a:uLnTx/>
                <a:uFillTx/>
                <a:latin typeface="Arial"/>
                <a:ea typeface="+mn-ea"/>
                <a:cs typeface="Arial"/>
              </a:rPr>
              <a:t>As-needed</a:t>
            </a:r>
            <a:r>
              <a:rPr kumimoji="0" sz="1050" b="0" i="0" u="none" strike="noStrike" kern="1200" cap="none" spc="3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short-acting</a:t>
            </a:r>
            <a:r>
              <a:rPr kumimoji="0" sz="1050" b="0" i="0" u="none" strike="noStrike" kern="1200" cap="none" spc="3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beta</a:t>
            </a:r>
            <a:r>
              <a:rPr kumimoji="0" sz="900" b="0" i="0" u="none" strike="noStrike" kern="1200" cap="none" spc="0" normalizeH="0" baseline="-13888" noProof="0" dirty="0">
                <a:ln>
                  <a:noFill/>
                </a:ln>
                <a:solidFill>
                  <a:srgbClr val="414042"/>
                </a:solidFill>
                <a:effectLst/>
                <a:uLnTx/>
                <a:uFillTx/>
                <a:latin typeface="Arial"/>
                <a:ea typeface="+mn-ea"/>
                <a:cs typeface="Arial"/>
              </a:rPr>
              <a:t>2</a:t>
            </a:r>
            <a:r>
              <a:rPr kumimoji="0" sz="1050" b="0" i="0" u="none" strike="noStrike" kern="1200" cap="none" spc="0" normalizeH="0" baseline="0" noProof="0" dirty="0">
                <a:ln>
                  <a:noFill/>
                </a:ln>
                <a:solidFill>
                  <a:srgbClr val="414042"/>
                </a:solidFill>
                <a:effectLst/>
                <a:uLnTx/>
                <a:uFillTx/>
                <a:latin typeface="Arial"/>
                <a:ea typeface="+mn-ea"/>
                <a:cs typeface="Arial"/>
              </a:rPr>
              <a:t>-agonist</a:t>
            </a:r>
            <a:r>
              <a:rPr kumimoji="0" sz="1050" b="0" i="0" u="none" strike="noStrike" kern="1200" cap="none" spc="2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(or</a:t>
            </a:r>
            <a:r>
              <a:rPr kumimoji="0" sz="1050" b="0" i="0" u="none" strike="noStrike" kern="1200" cap="none" spc="2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ICS-formoterol</a:t>
            </a:r>
            <a:r>
              <a:rPr kumimoji="0" sz="1050" b="0" i="0" u="none" strike="noStrike" kern="1200" cap="none" spc="3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reliever</a:t>
            </a:r>
            <a:r>
              <a:rPr kumimoji="0" sz="1050" b="0" i="0" u="none" strike="noStrike" kern="1200" cap="none" spc="2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in</a:t>
            </a:r>
            <a:r>
              <a:rPr kumimoji="0" sz="1050" b="0" i="0" u="none" strike="noStrike" kern="1200" cap="none" spc="3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MART</a:t>
            </a:r>
            <a:r>
              <a:rPr kumimoji="0" sz="1050" b="0" i="0" u="none" strike="noStrike" kern="1200" cap="none" spc="1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in</a:t>
            </a:r>
            <a:r>
              <a:rPr kumimoji="0" sz="1050" b="0" i="0" u="none" strike="noStrike" kern="1200" cap="none" spc="2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Steps</a:t>
            </a:r>
            <a:r>
              <a:rPr kumimoji="0" sz="1050" b="0" i="0" u="none" strike="noStrike" kern="1200" cap="none" spc="3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3</a:t>
            </a:r>
            <a:r>
              <a:rPr kumimoji="0" sz="1050" b="0" i="0" u="none" strike="noStrike" kern="1200" cap="none" spc="2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and</a:t>
            </a:r>
            <a:r>
              <a:rPr kumimoji="0" sz="1050" b="0" i="0" u="none" strike="noStrike" kern="1200" cap="none" spc="30" normalizeH="0" baseline="0" noProof="0" dirty="0">
                <a:ln>
                  <a:noFill/>
                </a:ln>
                <a:solidFill>
                  <a:srgbClr val="414042"/>
                </a:solidFill>
                <a:effectLst/>
                <a:uLnTx/>
                <a:uFillTx/>
                <a:latin typeface="Arial"/>
                <a:ea typeface="+mn-ea"/>
                <a:cs typeface="Arial"/>
              </a:rPr>
              <a:t> </a:t>
            </a:r>
            <a:r>
              <a:rPr kumimoji="0" sz="1050" b="0" i="0" u="none" strike="noStrike" kern="1200" cap="none" spc="-25" normalizeH="0" baseline="0" noProof="0" dirty="0">
                <a:ln>
                  <a:noFill/>
                </a:ln>
                <a:solidFill>
                  <a:srgbClr val="414042"/>
                </a:solidFill>
                <a:effectLst/>
                <a:uLnTx/>
                <a:uFillTx/>
                <a:latin typeface="Arial"/>
                <a:ea typeface="+mn-ea"/>
                <a:cs typeface="Arial"/>
              </a:rPr>
              <a:t>4)</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22" name="object 20">
            <a:extLst>
              <a:ext uri="{FF2B5EF4-FFF2-40B4-BE49-F238E27FC236}">
                <a16:creationId xmlns="" xmlns:a16="http://schemas.microsoft.com/office/drawing/2014/main" id="{57DB53A1-DBC5-4462-CD18-55F73C4E83B3}"/>
              </a:ext>
            </a:extLst>
          </p:cNvPr>
          <p:cNvSpPr txBox="1"/>
          <p:nvPr/>
        </p:nvSpPr>
        <p:spPr>
          <a:xfrm>
            <a:off x="3912523" y="1513745"/>
            <a:ext cx="1019810" cy="1045844"/>
          </a:xfrm>
          <a:prstGeom prst="rect">
            <a:avLst/>
          </a:prstGeom>
        </p:spPr>
        <p:txBody>
          <a:bodyPr vert="horz" wrap="square" lIns="0" tIns="12065" rIns="0" bIns="0" rtlCol="0">
            <a:spAutoFit/>
          </a:bodyPr>
          <a:lstStyle/>
          <a:p>
            <a:pPr marL="12700" marR="5080" lvl="0" indent="0" algn="l" defTabSz="914400" rtl="0" eaLnBrk="1" fontAlgn="auto" latinLnBrk="0" hangingPunct="1">
              <a:lnSpc>
                <a:spcPct val="109300"/>
              </a:lnSpc>
              <a:spcBef>
                <a:spcPts val="95"/>
              </a:spcBef>
              <a:spcAft>
                <a:spcPts val="0"/>
              </a:spcAft>
              <a:buClrTx/>
              <a:buSzTx/>
              <a:buFontTx/>
              <a:buNone/>
              <a:tabLst/>
              <a:defRPr/>
            </a:pPr>
            <a:r>
              <a:rPr kumimoji="0" sz="1050" b="0" i="1" u="none" strike="noStrike" kern="1200" cap="none" spc="-10" normalizeH="0" baseline="0" noProof="0" dirty="0">
                <a:ln>
                  <a:noFill/>
                </a:ln>
                <a:solidFill>
                  <a:srgbClr val="231F20"/>
                </a:solidFill>
                <a:effectLst/>
                <a:uLnTx/>
                <a:uFillTx/>
                <a:latin typeface="Arial"/>
                <a:ea typeface="+mn-ea"/>
                <a:cs typeface="Arial"/>
              </a:rPr>
              <a:t>Symptoms Exacerbations </a:t>
            </a:r>
            <a:r>
              <a:rPr kumimoji="0" sz="1050" b="0" i="1" u="none" strike="noStrike" kern="1200" cap="none" spc="0" normalizeH="0" baseline="0" noProof="0" dirty="0">
                <a:ln>
                  <a:noFill/>
                </a:ln>
                <a:solidFill>
                  <a:srgbClr val="231F20"/>
                </a:solidFill>
                <a:effectLst/>
                <a:uLnTx/>
                <a:uFillTx/>
                <a:latin typeface="Arial"/>
                <a:ea typeface="+mn-ea"/>
                <a:cs typeface="Arial"/>
              </a:rPr>
              <a:t>Side-</a:t>
            </a:r>
            <a:r>
              <a:rPr kumimoji="0" sz="1050" b="0" i="1" u="none" strike="noStrike" kern="1200" cap="none" spc="-10" normalizeH="0" baseline="0" noProof="0" dirty="0">
                <a:ln>
                  <a:noFill/>
                </a:ln>
                <a:solidFill>
                  <a:srgbClr val="231F20"/>
                </a:solidFill>
                <a:effectLst/>
                <a:uLnTx/>
                <a:uFillTx/>
                <a:latin typeface="Arial"/>
                <a:ea typeface="+mn-ea"/>
                <a:cs typeface="Arial"/>
              </a:rPr>
              <a:t>effects </a:t>
            </a:r>
            <a:r>
              <a:rPr kumimoji="0" sz="1050" b="0" i="1" u="none" strike="noStrike" kern="1200" cap="none" spc="0" normalizeH="0" baseline="0" noProof="0" dirty="0">
                <a:ln>
                  <a:noFill/>
                </a:ln>
                <a:solidFill>
                  <a:srgbClr val="231F20"/>
                </a:solidFill>
                <a:effectLst/>
                <a:uLnTx/>
                <a:uFillTx/>
                <a:latin typeface="Arial"/>
                <a:ea typeface="+mn-ea"/>
                <a:cs typeface="Arial"/>
              </a:rPr>
              <a:t>Lung</a:t>
            </a:r>
            <a:r>
              <a:rPr kumimoji="0" sz="1050" b="0" i="1" u="none" strike="noStrike" kern="1200" cap="none" spc="5"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function</a:t>
            </a:r>
            <a:endParaRPr kumimoji="0" sz="1050" b="0" i="0" u="none" strike="noStrike" kern="1200" cap="none" spc="0" normalizeH="0" baseline="0" noProof="0" dirty="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ts val="1150"/>
              </a:lnSpc>
              <a:spcBef>
                <a:spcPts val="245"/>
              </a:spcBef>
              <a:spcAft>
                <a:spcPts val="0"/>
              </a:spcAft>
              <a:buClrTx/>
              <a:buSzTx/>
              <a:buFontTx/>
              <a:buNone/>
              <a:tabLst/>
              <a:defRPr/>
            </a:pPr>
            <a:r>
              <a:rPr kumimoji="0" sz="1050" b="0" i="1" u="none" strike="noStrike" kern="1200" cap="none" spc="0" normalizeH="0" baseline="0" noProof="0" dirty="0">
                <a:ln>
                  <a:noFill/>
                </a:ln>
                <a:solidFill>
                  <a:srgbClr val="231F20"/>
                </a:solidFill>
                <a:effectLst/>
                <a:uLnTx/>
                <a:uFillTx/>
                <a:latin typeface="Arial"/>
                <a:ea typeface="+mn-ea"/>
                <a:cs typeface="Arial"/>
              </a:rPr>
              <a:t>Child</a:t>
            </a:r>
            <a:r>
              <a:rPr kumimoji="0" sz="1050" b="0" i="1" u="none" strike="noStrike" kern="1200" cap="none" spc="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and</a:t>
            </a:r>
            <a:r>
              <a:rPr kumimoji="0" sz="1050" b="0" i="1" u="none" strike="noStrike" kern="1200" cap="none" spc="5"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parent satisfaction</a:t>
            </a:r>
            <a:endParaRPr kumimoji="0" sz="1050" b="0" i="0" u="none" strike="noStrike" kern="1200" cap="none" spc="0" normalizeH="0" baseline="0" noProof="0" dirty="0">
              <a:ln>
                <a:noFill/>
              </a:ln>
              <a:solidFill>
                <a:prstClr val="black"/>
              </a:solidFill>
              <a:effectLst/>
              <a:uLnTx/>
              <a:uFillTx/>
              <a:latin typeface="Arial"/>
              <a:ea typeface="+mn-ea"/>
              <a:cs typeface="Arial"/>
            </a:endParaRPr>
          </a:p>
        </p:txBody>
      </p:sp>
      <p:sp>
        <p:nvSpPr>
          <p:cNvPr id="23" name="object 21">
            <a:extLst>
              <a:ext uri="{FF2B5EF4-FFF2-40B4-BE49-F238E27FC236}">
                <a16:creationId xmlns="" xmlns:a16="http://schemas.microsoft.com/office/drawing/2014/main" id="{1A33F860-7C7E-2BB3-9792-974D79E0D3EB}"/>
              </a:ext>
            </a:extLst>
          </p:cNvPr>
          <p:cNvSpPr txBox="1"/>
          <p:nvPr/>
        </p:nvSpPr>
        <p:spPr>
          <a:xfrm>
            <a:off x="7233930" y="222305"/>
            <a:ext cx="2397760" cy="1045844"/>
          </a:xfrm>
          <a:prstGeom prst="rect">
            <a:avLst/>
          </a:prstGeom>
        </p:spPr>
        <p:txBody>
          <a:bodyPr vert="horz" wrap="square" lIns="0" tIns="12065" rIns="0" bIns="0" rtlCol="0">
            <a:spAutoFit/>
          </a:bodyPr>
          <a:lstStyle/>
          <a:p>
            <a:pPr marL="12700" marR="88265" lvl="0" indent="0" algn="l" defTabSz="914400" rtl="0" eaLnBrk="1" fontAlgn="auto" latinLnBrk="0" hangingPunct="1">
              <a:lnSpc>
                <a:spcPct val="109300"/>
              </a:lnSpc>
              <a:spcBef>
                <a:spcPts val="95"/>
              </a:spcBef>
              <a:spcAft>
                <a:spcPts val="0"/>
              </a:spcAft>
              <a:buClrTx/>
              <a:buSzTx/>
              <a:buFontTx/>
              <a:buNone/>
              <a:tabLst/>
              <a:defRPr/>
            </a:pPr>
            <a:r>
              <a:rPr kumimoji="0" sz="1050" b="0" i="1" u="none" strike="noStrike" kern="1200" cap="none" spc="0" normalizeH="0" baseline="0" noProof="0" dirty="0">
                <a:ln>
                  <a:noFill/>
                </a:ln>
                <a:solidFill>
                  <a:srgbClr val="231F20"/>
                </a:solidFill>
                <a:effectLst/>
                <a:uLnTx/>
                <a:uFillTx/>
                <a:latin typeface="Arial"/>
                <a:ea typeface="+mn-ea"/>
                <a:cs typeface="Arial"/>
              </a:rPr>
              <a:t>Confirmation of</a:t>
            </a:r>
            <a:r>
              <a:rPr kumimoji="0" sz="1050" b="0" i="1" u="none" strike="noStrike" kern="1200" cap="none" spc="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diagnosis if</a:t>
            </a:r>
            <a:r>
              <a:rPr kumimoji="0" sz="1050" b="0" i="1" u="none" strike="noStrike" kern="1200" cap="none" spc="5"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necessary </a:t>
            </a:r>
            <a:r>
              <a:rPr kumimoji="0" sz="1050" b="0" i="1" u="none" strike="noStrike" kern="1200" cap="none" spc="0" normalizeH="0" baseline="0" noProof="0" dirty="0">
                <a:ln>
                  <a:noFill/>
                </a:ln>
                <a:solidFill>
                  <a:srgbClr val="231F20"/>
                </a:solidFill>
                <a:effectLst/>
                <a:uLnTx/>
                <a:uFillTx/>
                <a:latin typeface="Arial"/>
                <a:ea typeface="+mn-ea"/>
                <a:cs typeface="Arial"/>
              </a:rPr>
              <a:t>Symptom</a:t>
            </a:r>
            <a:r>
              <a:rPr kumimoji="0" sz="1050" b="0" i="1" u="none" strike="noStrike" kern="1200" cap="none" spc="30"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control</a:t>
            </a:r>
            <a:r>
              <a:rPr kumimoji="0" sz="1050" b="0" i="1" u="none" strike="noStrike" kern="1200" cap="none" spc="3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&amp;</a:t>
            </a:r>
            <a:r>
              <a:rPr kumimoji="0" sz="1050" b="0" i="1" u="none" strike="noStrike" kern="1200" cap="none" spc="30"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modifiable</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ts val="1145"/>
              </a:lnSpc>
              <a:spcBef>
                <a:spcPts val="0"/>
              </a:spcBef>
              <a:spcAft>
                <a:spcPts val="0"/>
              </a:spcAft>
              <a:buClrTx/>
              <a:buSzTx/>
              <a:buFontTx/>
              <a:buNone/>
              <a:tabLst/>
              <a:defRPr/>
            </a:pPr>
            <a:r>
              <a:rPr kumimoji="0" sz="1050" b="0" i="1" u="none" strike="noStrike" kern="1200" cap="none" spc="0" normalizeH="0" baseline="0" noProof="0" dirty="0">
                <a:ln>
                  <a:noFill/>
                </a:ln>
                <a:solidFill>
                  <a:srgbClr val="231F20"/>
                </a:solidFill>
                <a:effectLst/>
                <a:uLnTx/>
                <a:uFillTx/>
                <a:latin typeface="Arial"/>
                <a:ea typeface="+mn-ea"/>
                <a:cs typeface="Arial"/>
              </a:rPr>
              <a:t>risk</a:t>
            </a:r>
            <a:r>
              <a:rPr kumimoji="0" sz="1050" b="0" i="1" u="none" strike="noStrike" kern="1200" cap="none" spc="2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factors</a:t>
            </a:r>
            <a:r>
              <a:rPr kumimoji="0" sz="1050" b="0" i="1" u="none" strike="noStrike" kern="1200" cap="none" spc="30"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(see</a:t>
            </a:r>
            <a:r>
              <a:rPr kumimoji="0" sz="1050" b="0" i="1" u="none" strike="noStrike" kern="1200" cap="none" spc="2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Box</a:t>
            </a:r>
            <a:r>
              <a:rPr kumimoji="0" sz="1050" b="0" i="1" u="none" strike="noStrike" kern="1200" cap="none" spc="35"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2-</a:t>
            </a:r>
            <a:r>
              <a:rPr kumimoji="0" sz="1050" b="0" i="1" u="none" strike="noStrike" kern="1200" cap="none" spc="-25" normalizeH="0" baseline="0" noProof="0" dirty="0">
                <a:ln>
                  <a:noFill/>
                </a:ln>
                <a:solidFill>
                  <a:srgbClr val="231F20"/>
                </a:solidFill>
                <a:effectLst/>
                <a:uLnTx/>
                <a:uFillTx/>
                <a:latin typeface="Arial"/>
                <a:ea typeface="+mn-ea"/>
                <a:cs typeface="Arial"/>
              </a:rPr>
              <a:t>2B)</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1050" b="0" i="1" u="none" strike="noStrike" kern="1200" cap="none" spc="-10" normalizeH="0" baseline="0" noProof="0" dirty="0">
                <a:ln>
                  <a:noFill/>
                </a:ln>
                <a:solidFill>
                  <a:srgbClr val="231F20"/>
                </a:solidFill>
                <a:effectLst/>
                <a:uLnTx/>
                <a:uFillTx/>
                <a:latin typeface="Arial"/>
                <a:ea typeface="+mn-ea"/>
                <a:cs typeface="Arial"/>
              </a:rPr>
              <a:t>Comorbidities</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kumimoji="0" sz="1050" b="0" i="1" u="none" strike="noStrike" kern="1200" cap="none" spc="0" normalizeH="0" baseline="0" noProof="0" dirty="0">
                <a:ln>
                  <a:noFill/>
                </a:ln>
                <a:solidFill>
                  <a:srgbClr val="231F20"/>
                </a:solidFill>
                <a:effectLst/>
                <a:uLnTx/>
                <a:uFillTx/>
                <a:latin typeface="Arial"/>
                <a:ea typeface="+mn-ea"/>
                <a:cs typeface="Arial"/>
              </a:rPr>
              <a:t>Inhaler</a:t>
            </a:r>
            <a:r>
              <a:rPr kumimoji="0" sz="1050" b="0" i="1" u="none" strike="noStrike" kern="1200" cap="none" spc="30"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technique</a:t>
            </a:r>
            <a:r>
              <a:rPr kumimoji="0" sz="1050" b="0" i="1" u="none" strike="noStrike" kern="1200" cap="none" spc="3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&amp;</a:t>
            </a:r>
            <a:r>
              <a:rPr kumimoji="0" sz="1050" b="0" i="1" u="none" strike="noStrike" kern="1200" cap="none" spc="30"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adherence</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1050" b="0" i="1" u="none" strike="noStrike" kern="1200" cap="none" spc="0" normalizeH="0" baseline="0" noProof="0" dirty="0">
                <a:ln>
                  <a:noFill/>
                </a:ln>
                <a:solidFill>
                  <a:srgbClr val="231F20"/>
                </a:solidFill>
                <a:effectLst/>
                <a:uLnTx/>
                <a:uFillTx/>
                <a:latin typeface="Arial"/>
                <a:ea typeface="+mn-ea"/>
                <a:cs typeface="Arial"/>
              </a:rPr>
              <a:t>Child</a:t>
            </a:r>
            <a:r>
              <a:rPr kumimoji="0" sz="1050" b="0" i="1" u="none" strike="noStrike" kern="1200" cap="none" spc="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and</a:t>
            </a:r>
            <a:r>
              <a:rPr kumimoji="0" sz="1050" b="0" i="1" u="none" strike="noStrike" kern="1200" cap="none" spc="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parent</a:t>
            </a:r>
            <a:r>
              <a:rPr kumimoji="0" sz="1050" b="0" i="1" u="none" strike="noStrike" kern="1200" cap="none" spc="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preferences</a:t>
            </a:r>
            <a:r>
              <a:rPr kumimoji="0" sz="1050" b="0" i="1" u="none" strike="noStrike" kern="1200" cap="none" spc="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and</a:t>
            </a:r>
            <a:r>
              <a:rPr kumimoji="0" sz="1050" b="0" i="1" u="none" strike="noStrike" kern="1200" cap="none" spc="5"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goals</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24" name="object 22">
            <a:extLst>
              <a:ext uri="{FF2B5EF4-FFF2-40B4-BE49-F238E27FC236}">
                <a16:creationId xmlns="" xmlns:a16="http://schemas.microsoft.com/office/drawing/2014/main" id="{589CB29C-20E1-DFDB-7F73-8C46CFF0A363}"/>
              </a:ext>
            </a:extLst>
          </p:cNvPr>
          <p:cNvSpPr txBox="1"/>
          <p:nvPr/>
        </p:nvSpPr>
        <p:spPr>
          <a:xfrm>
            <a:off x="7236843" y="2094849"/>
            <a:ext cx="2443480" cy="858519"/>
          </a:xfrm>
          <a:prstGeom prst="rect">
            <a:avLst/>
          </a:prstGeom>
        </p:spPr>
        <p:txBody>
          <a:bodyPr vert="horz" wrap="square" lIns="0" tIns="31115" rIns="0" bIns="0" rtlCol="0">
            <a:spAutoFit/>
          </a:bodyPr>
          <a:lstStyle/>
          <a:p>
            <a:pPr marL="12700" marR="315595" lvl="0" indent="0" algn="l" defTabSz="914400" rtl="0" eaLnBrk="1" fontAlgn="auto" latinLnBrk="0" hangingPunct="1">
              <a:lnSpc>
                <a:spcPts val="1150"/>
              </a:lnSpc>
              <a:spcBef>
                <a:spcPts val="245"/>
              </a:spcBef>
              <a:spcAft>
                <a:spcPts val="0"/>
              </a:spcAft>
              <a:buClrTx/>
              <a:buSzTx/>
              <a:buFontTx/>
              <a:buNone/>
              <a:tabLst/>
              <a:defRPr/>
            </a:pPr>
            <a:r>
              <a:rPr kumimoji="0" sz="1050" b="0" i="1" u="none" strike="noStrike" kern="1200" cap="none" spc="0" normalizeH="0" baseline="0" noProof="0" dirty="0">
                <a:ln>
                  <a:noFill/>
                </a:ln>
                <a:solidFill>
                  <a:srgbClr val="231F20"/>
                </a:solidFill>
                <a:effectLst/>
                <a:uLnTx/>
                <a:uFillTx/>
                <a:latin typeface="Arial"/>
                <a:ea typeface="+mn-ea"/>
                <a:cs typeface="Arial"/>
              </a:rPr>
              <a:t>Treatment</a:t>
            </a:r>
            <a:r>
              <a:rPr kumimoji="0" sz="1050" b="0" i="1" u="none" strike="noStrike" kern="1200" cap="none" spc="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of</a:t>
            </a:r>
            <a:r>
              <a:rPr kumimoji="0" sz="1050" b="0" i="1" u="none" strike="noStrike" kern="1200" cap="none" spc="10"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modifiable</a:t>
            </a:r>
            <a:r>
              <a:rPr kumimoji="0" sz="1050" b="0" i="1" u="none" strike="noStrike" kern="1200" cap="none" spc="10"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risk</a:t>
            </a:r>
            <a:r>
              <a:rPr kumimoji="0" sz="1050" b="0" i="1" u="none" strike="noStrike" kern="1200" cap="none" spc="10"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factors </a:t>
            </a:r>
            <a:r>
              <a:rPr kumimoji="0" sz="1050" b="0" i="1" u="none" strike="noStrike" kern="1200" cap="none" spc="0" normalizeH="0" baseline="0" noProof="0" dirty="0">
                <a:ln>
                  <a:noFill/>
                </a:ln>
                <a:solidFill>
                  <a:srgbClr val="231F20"/>
                </a:solidFill>
                <a:effectLst/>
                <a:uLnTx/>
                <a:uFillTx/>
                <a:latin typeface="Arial"/>
                <a:ea typeface="+mn-ea"/>
                <a:cs typeface="Arial"/>
              </a:rPr>
              <a:t>&amp;</a:t>
            </a:r>
            <a:r>
              <a:rPr kumimoji="0" sz="1050" b="0" i="1" u="none" strike="noStrike" kern="1200" cap="none" spc="10"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comorbidities</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50" b="0" i="1" u="none" strike="noStrike" kern="1200" cap="none" spc="0" normalizeH="0" baseline="0" noProof="0" dirty="0">
                <a:ln>
                  <a:noFill/>
                </a:ln>
                <a:solidFill>
                  <a:srgbClr val="231F20"/>
                </a:solidFill>
                <a:effectLst/>
                <a:uLnTx/>
                <a:uFillTx/>
                <a:latin typeface="Arial"/>
                <a:ea typeface="+mn-ea"/>
                <a:cs typeface="Arial"/>
              </a:rPr>
              <a:t>Non-pharmacological</a:t>
            </a:r>
            <a:r>
              <a:rPr kumimoji="0" sz="1050" b="0" i="1" u="none" strike="noStrike" kern="1200" cap="none" spc="5"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strategies</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09300"/>
              </a:lnSpc>
              <a:spcBef>
                <a:spcPts val="0"/>
              </a:spcBef>
              <a:spcAft>
                <a:spcPts val="0"/>
              </a:spcAft>
              <a:buClrTx/>
              <a:buSzTx/>
              <a:buFontTx/>
              <a:buNone/>
              <a:tabLst/>
              <a:defRPr/>
            </a:pPr>
            <a:r>
              <a:rPr kumimoji="0" sz="1050" b="0" i="1" u="none" strike="noStrike" kern="1200" cap="none" spc="0" normalizeH="0" baseline="0" noProof="0" dirty="0">
                <a:ln>
                  <a:noFill/>
                </a:ln>
                <a:solidFill>
                  <a:srgbClr val="231F20"/>
                </a:solidFill>
                <a:effectLst/>
                <a:uLnTx/>
                <a:uFillTx/>
                <a:latin typeface="Arial"/>
                <a:ea typeface="+mn-ea"/>
                <a:cs typeface="Arial"/>
              </a:rPr>
              <a:t>Asthma</a:t>
            </a:r>
            <a:r>
              <a:rPr kumimoji="0" sz="1050" b="0" i="1" u="none" strike="noStrike" kern="1200" cap="none" spc="30"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medications</a:t>
            </a:r>
            <a:r>
              <a:rPr kumimoji="0" sz="1050" b="0" i="1" u="none" strike="noStrike" kern="1200" cap="none" spc="30"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(adjust</a:t>
            </a:r>
            <a:r>
              <a:rPr kumimoji="0" sz="1050" b="0" i="1" u="none" strike="noStrike" kern="1200" cap="none" spc="2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down</a:t>
            </a:r>
            <a:r>
              <a:rPr kumimoji="0" sz="1050" b="0" i="1" u="none" strike="noStrike" kern="1200" cap="none" spc="30"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or</a:t>
            </a:r>
            <a:r>
              <a:rPr kumimoji="0" sz="1050" b="0" i="1" u="none" strike="noStrike" kern="1200" cap="none" spc="25" normalizeH="0" baseline="0" noProof="0" dirty="0">
                <a:ln>
                  <a:noFill/>
                </a:ln>
                <a:solidFill>
                  <a:srgbClr val="231F20"/>
                </a:solidFill>
                <a:effectLst/>
                <a:uLnTx/>
                <a:uFillTx/>
                <a:latin typeface="Arial"/>
                <a:ea typeface="+mn-ea"/>
                <a:cs typeface="Arial"/>
              </a:rPr>
              <a:t> </a:t>
            </a:r>
            <a:r>
              <a:rPr kumimoji="0" sz="1050" b="0" i="1" u="none" strike="noStrike" kern="1200" cap="none" spc="-25" normalizeH="0" baseline="0" noProof="0" dirty="0">
                <a:ln>
                  <a:noFill/>
                </a:ln>
                <a:solidFill>
                  <a:srgbClr val="231F20"/>
                </a:solidFill>
                <a:effectLst/>
                <a:uLnTx/>
                <a:uFillTx/>
                <a:latin typeface="Arial"/>
                <a:ea typeface="+mn-ea"/>
                <a:cs typeface="Arial"/>
              </a:rPr>
              <a:t>up) </a:t>
            </a:r>
            <a:r>
              <a:rPr kumimoji="0" sz="1050" b="0" i="1" u="none" strike="noStrike" kern="1200" cap="none" spc="0" normalizeH="0" baseline="0" noProof="0" dirty="0">
                <a:ln>
                  <a:noFill/>
                </a:ln>
                <a:solidFill>
                  <a:srgbClr val="231F20"/>
                </a:solidFill>
                <a:effectLst/>
                <a:uLnTx/>
                <a:uFillTx/>
                <a:latin typeface="Arial"/>
                <a:ea typeface="+mn-ea"/>
                <a:cs typeface="Arial"/>
              </a:rPr>
              <a:t>Education</a:t>
            </a:r>
            <a:r>
              <a:rPr kumimoji="0" sz="1050" b="0" i="1" u="none" strike="noStrike" kern="1200" cap="none" spc="30"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&amp;</a:t>
            </a:r>
            <a:r>
              <a:rPr kumimoji="0" sz="1050" b="0" i="1" u="none" strike="noStrike" kern="1200" cap="none" spc="30"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skills</a:t>
            </a:r>
            <a:r>
              <a:rPr kumimoji="0" sz="1050" b="0" i="1" u="none" strike="noStrike" kern="1200" cap="none" spc="30"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training</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26" name="Rectangle 25">
            <a:extLst>
              <a:ext uri="{FF2B5EF4-FFF2-40B4-BE49-F238E27FC236}">
                <a16:creationId xmlns="" xmlns:a16="http://schemas.microsoft.com/office/drawing/2014/main" id="{118008C3-726B-9BB9-9D49-3ECBBA8B278B}"/>
              </a:ext>
            </a:extLst>
          </p:cNvPr>
          <p:cNvSpPr/>
          <p:nvPr/>
        </p:nvSpPr>
        <p:spPr>
          <a:xfrm rot="17323460">
            <a:off x="5538093" y="1024237"/>
            <a:ext cx="1386513" cy="152575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ArchUp">
              <a:avLst>
                <a:gd name="adj" fmla="val 545749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dirty="0">
                <a:ln w="12700">
                  <a:noFill/>
                  <a:prstDash val="solid"/>
                </a:ln>
                <a:solidFill>
                  <a:prstClr val="white"/>
                </a:solidFill>
                <a:effectLst/>
                <a:uLnTx/>
                <a:uFillTx/>
                <a:latin typeface="Arial"/>
                <a:ea typeface="+mn-ea"/>
                <a:cs typeface="Arial"/>
              </a:rPr>
              <a:t>REVIEW</a:t>
            </a:r>
          </a:p>
        </p:txBody>
      </p:sp>
      <p:sp>
        <p:nvSpPr>
          <p:cNvPr id="27" name="Rectangle 26">
            <a:extLst>
              <a:ext uri="{FF2B5EF4-FFF2-40B4-BE49-F238E27FC236}">
                <a16:creationId xmlns="" xmlns:a16="http://schemas.microsoft.com/office/drawing/2014/main" id="{7AEB96E9-5B15-BEF9-C42B-D0FC97F1C073}"/>
              </a:ext>
            </a:extLst>
          </p:cNvPr>
          <p:cNvSpPr/>
          <p:nvPr/>
        </p:nvSpPr>
        <p:spPr>
          <a:xfrm rot="2954491">
            <a:off x="5564382" y="1016091"/>
            <a:ext cx="1297007" cy="153171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ArchUp">
              <a:avLst>
                <a:gd name="adj" fmla="val 545749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dirty="0">
                <a:ln w="12700">
                  <a:noFill/>
                  <a:prstDash val="solid"/>
                </a:ln>
                <a:solidFill>
                  <a:prstClr val="white"/>
                </a:solidFill>
                <a:effectLst/>
                <a:uLnTx/>
                <a:uFillTx/>
                <a:latin typeface="Arial"/>
                <a:ea typeface="+mn-ea"/>
                <a:cs typeface="Arial"/>
              </a:rPr>
              <a:t>ASSESS</a:t>
            </a:r>
          </a:p>
        </p:txBody>
      </p:sp>
      <p:sp>
        <p:nvSpPr>
          <p:cNvPr id="28" name="Rectangle 27">
            <a:extLst>
              <a:ext uri="{FF2B5EF4-FFF2-40B4-BE49-F238E27FC236}">
                <a16:creationId xmlns="" xmlns:a16="http://schemas.microsoft.com/office/drawing/2014/main" id="{65846F27-15D0-6497-65A1-AD6C943F78BF}"/>
              </a:ext>
            </a:extLst>
          </p:cNvPr>
          <p:cNvSpPr/>
          <p:nvPr/>
        </p:nvSpPr>
        <p:spPr>
          <a:xfrm rot="20051194">
            <a:off x="5610216" y="1570930"/>
            <a:ext cx="1507761" cy="1011871"/>
          </a:xfrm>
          <a:prstGeom prst="rect">
            <a:avLst/>
          </a:prstGeom>
          <a:noFill/>
        </p:spPr>
        <p:txBody>
          <a:bodyPr wrap="none" lIns="91440" tIns="45720" rIns="91440" bIns="45720">
            <a:prstTxWarp prst="textArchDown">
              <a:avLst>
                <a:gd name="adj" fmla="val 16604063"/>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dirty="0">
                <a:ln w="12700">
                  <a:noFill/>
                  <a:prstDash val="solid"/>
                </a:ln>
                <a:solidFill>
                  <a:prstClr val="white"/>
                </a:solidFill>
                <a:effectLst/>
                <a:uLnTx/>
                <a:uFillTx/>
                <a:latin typeface="Arial"/>
                <a:ea typeface="+mn-ea"/>
                <a:cs typeface="Arial"/>
              </a:rPr>
              <a:t>ADJUST</a:t>
            </a:r>
            <a:endParaRPr kumimoji="0" lang="en-US" sz="1300" b="1" i="0" u="none" strike="noStrike" kern="1200" cap="none" spc="0" normalizeH="0" baseline="0" noProof="0" dirty="0">
              <a:ln w="12700">
                <a:noFill/>
                <a:prstDash val="solid"/>
              </a:ln>
              <a:solidFill>
                <a:prstClr val="white"/>
              </a:solidFill>
              <a:effectLst/>
              <a:uLnTx/>
              <a:uFillTx/>
              <a:latin typeface="Calibri" panose="020F0502020204030204"/>
              <a:ea typeface="+mn-ea"/>
              <a:cs typeface="+mn-cs"/>
            </a:endParaRPr>
          </a:p>
        </p:txBody>
      </p:sp>
      <p:sp>
        <p:nvSpPr>
          <p:cNvPr id="29" name="Rectangle 1">
            <a:extLst>
              <a:ext uri="{FF2B5EF4-FFF2-40B4-BE49-F238E27FC236}">
                <a16:creationId xmlns="" xmlns:a16="http://schemas.microsoft.com/office/drawing/2014/main" id="{DE3F648F-AEB2-17C4-6E69-AA4D69846A4A}"/>
              </a:ext>
            </a:extLst>
          </p:cNvPr>
          <p:cNvSpPr>
            <a:spLocks noChangeArrowheads="1"/>
          </p:cNvSpPr>
          <p:nvPr/>
        </p:nvSpPr>
        <p:spPr bwMode="auto">
          <a:xfrm>
            <a:off x="-5862" y="6584243"/>
            <a:ext cx="408156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Box 3-5B     © Global Initiative for Asthma 2022, www.ginasthma.org</a:t>
            </a:r>
            <a:endParaRPr kumimoji="0" lang="en-AU" altLang="en-US" sz="1800" b="0" i="0" u="none" strike="noStrike" cap="none" normalizeH="0" baseline="0" dirty="0">
              <a:ln>
                <a:noFill/>
              </a:ln>
              <a:effectLst/>
              <a:latin typeface="Arial" panose="020B0604020202020204" pitchFamily="34" charset="0"/>
            </a:endParaRPr>
          </a:p>
        </p:txBody>
      </p:sp>
      <p:sp>
        <p:nvSpPr>
          <p:cNvPr id="30" name="Rounded Rectangle 29"/>
          <p:cNvSpPr/>
          <p:nvPr/>
        </p:nvSpPr>
        <p:spPr>
          <a:xfrm>
            <a:off x="746015" y="109296"/>
            <a:ext cx="2448000" cy="439205"/>
          </a:xfrm>
          <a:prstGeom prst="roundRect">
            <a:avLst/>
          </a:prstGeom>
          <a:noFill/>
          <a:ln w="31750">
            <a:solidFill>
              <a:srgbClr val="FF0000"/>
            </a:solid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AU" sz="2400">
              <a:solidFill>
                <a:prstClr val="white"/>
              </a:solidFill>
              <a:latin typeface="Calibri"/>
            </a:endParaRPr>
          </a:p>
        </p:txBody>
      </p:sp>
    </p:spTree>
    <p:extLst>
      <p:ext uri="{BB962C8B-B14F-4D97-AF65-F5344CB8AC3E}">
        <p14:creationId xmlns:p14="http://schemas.microsoft.com/office/powerpoint/2010/main" val="241344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BF204809-5A33-B2F4-381C-B2101089CF1D}"/>
              </a:ext>
            </a:extLst>
          </p:cNvPr>
          <p:cNvGrpSpPr/>
          <p:nvPr/>
        </p:nvGrpSpPr>
        <p:grpSpPr>
          <a:xfrm>
            <a:off x="0" y="0"/>
            <a:ext cx="12192000" cy="6858000"/>
            <a:chOff x="0" y="0"/>
            <a:chExt cx="12192000" cy="6858000"/>
          </a:xfrm>
        </p:grpSpPr>
        <p:pic>
          <p:nvPicPr>
            <p:cNvPr id="3" name="Picture 2" descr="Chart&#10;&#10;Description automatically generated with low confidence">
              <a:extLst>
                <a:ext uri="{FF2B5EF4-FFF2-40B4-BE49-F238E27FC236}">
                  <a16:creationId xmlns="" xmlns:a16="http://schemas.microsoft.com/office/drawing/2014/main" id="{105209A4-29B2-E7C6-CEB0-60F41646804A}"/>
                </a:ext>
              </a:extLst>
            </p:cNvPr>
            <p:cNvPicPr>
              <a:picLocks noChangeAspect="1"/>
            </p:cNvPicPr>
            <p:nvPr/>
          </p:nvPicPr>
          <p:blipFill>
            <a:blip r:embed="rId2"/>
            <a:stretch>
              <a:fillRect/>
            </a:stretch>
          </p:blipFill>
          <p:spPr>
            <a:xfrm>
              <a:off x="0" y="0"/>
              <a:ext cx="12192000" cy="6858000"/>
            </a:xfrm>
            <a:prstGeom prst="rect">
              <a:avLst/>
            </a:prstGeom>
          </p:spPr>
        </p:pic>
        <p:sp>
          <p:nvSpPr>
            <p:cNvPr id="4" name="object 2">
              <a:extLst>
                <a:ext uri="{FF2B5EF4-FFF2-40B4-BE49-F238E27FC236}">
                  <a16:creationId xmlns="" xmlns:a16="http://schemas.microsoft.com/office/drawing/2014/main" id="{B88B3469-E6D4-D14E-B6BC-789277977ED2}"/>
                </a:ext>
              </a:extLst>
            </p:cNvPr>
            <p:cNvSpPr txBox="1"/>
            <p:nvPr/>
          </p:nvSpPr>
          <p:spPr>
            <a:xfrm>
              <a:off x="971739" y="3818358"/>
              <a:ext cx="1054100" cy="513080"/>
            </a:xfrm>
            <a:prstGeom prst="rect">
              <a:avLst/>
            </a:prstGeom>
          </p:spPr>
          <p:txBody>
            <a:bodyPr vert="horz" wrap="square" lIns="0" tIns="12065" rIns="0" bIns="0" rtlCol="0">
              <a:spAutoFit/>
            </a:bodyPr>
            <a:lstStyle/>
            <a:p>
              <a:pPr marL="12700" marR="5080" lvl="0" indent="0" algn="l" defTabSz="914400" rtl="0" eaLnBrk="1" fontAlgn="auto" latinLnBrk="0" hangingPunct="1">
                <a:lnSpc>
                  <a:spcPct val="101600"/>
                </a:lnSpc>
                <a:spcBef>
                  <a:spcPts val="95"/>
                </a:spcBef>
                <a:spcAft>
                  <a:spcPts val="0"/>
                </a:spcAft>
                <a:buClrTx/>
                <a:buSzTx/>
                <a:buFontTx/>
                <a:buNone/>
                <a:tabLst/>
                <a:defRPr/>
              </a:pPr>
              <a:r>
                <a:rPr kumimoji="0" sz="1050" b="0" i="0" u="none" strike="noStrike" kern="1200" cap="none" spc="-10" normalizeH="0" baseline="0" noProof="0" dirty="0">
                  <a:ln>
                    <a:noFill/>
                  </a:ln>
                  <a:solidFill>
                    <a:srgbClr val="F89A3A"/>
                  </a:solidFill>
                  <a:effectLst/>
                  <a:uLnTx/>
                  <a:uFillTx/>
                  <a:latin typeface="Arial Black"/>
                  <a:ea typeface="+mn-ea"/>
                  <a:cs typeface="Arial Black"/>
                </a:rPr>
                <a:t>PREFERRED CONTROLLER CHOICE</a:t>
              </a:r>
              <a:endParaRPr kumimoji="0" sz="1050" b="0" i="0" u="none" strike="noStrike" kern="1200" cap="none" spc="0" normalizeH="0" baseline="0" noProof="0">
                <a:ln>
                  <a:noFill/>
                </a:ln>
                <a:solidFill>
                  <a:prstClr val="black"/>
                </a:solidFill>
                <a:effectLst/>
                <a:uLnTx/>
                <a:uFillTx/>
                <a:latin typeface="Arial Black"/>
                <a:ea typeface="+mn-ea"/>
                <a:cs typeface="Arial Black"/>
              </a:endParaRPr>
            </a:p>
          </p:txBody>
        </p:sp>
        <p:sp>
          <p:nvSpPr>
            <p:cNvPr id="5" name="object 3">
              <a:extLst>
                <a:ext uri="{FF2B5EF4-FFF2-40B4-BE49-F238E27FC236}">
                  <a16:creationId xmlns="" xmlns:a16="http://schemas.microsoft.com/office/drawing/2014/main" id="{D67BD896-5FC1-A9CA-72C5-933C8EBE7D84}"/>
                </a:ext>
              </a:extLst>
            </p:cNvPr>
            <p:cNvSpPr txBox="1"/>
            <p:nvPr/>
          </p:nvSpPr>
          <p:spPr>
            <a:xfrm>
              <a:off x="971739" y="4492931"/>
              <a:ext cx="1558290" cy="1524635"/>
            </a:xfrm>
            <a:prstGeom prst="rect">
              <a:avLst/>
            </a:prstGeom>
          </p:spPr>
          <p:txBody>
            <a:bodyPr vert="horz" wrap="square" lIns="0" tIns="31115" rIns="0" bIns="0" rtlCol="0">
              <a:spAutoFit/>
            </a:bodyPr>
            <a:lstStyle/>
            <a:p>
              <a:pPr marL="33020" marR="5080" lvl="0" indent="0" algn="l" defTabSz="914400" rtl="0" eaLnBrk="1" fontAlgn="auto" latinLnBrk="0" hangingPunct="1">
                <a:lnSpc>
                  <a:spcPts val="1150"/>
                </a:lnSpc>
                <a:spcBef>
                  <a:spcPts val="245"/>
                </a:spcBef>
                <a:spcAft>
                  <a:spcPts val="0"/>
                </a:spcAft>
                <a:buClrTx/>
                <a:buSzTx/>
                <a:buFontTx/>
                <a:buNone/>
                <a:tabLst/>
                <a:defRPr/>
              </a:pPr>
              <a:r>
                <a:rPr kumimoji="0" sz="1050" b="0" i="1" u="none" strike="noStrike" kern="1200" cap="none" spc="0" normalizeH="0" baseline="0" noProof="0" dirty="0">
                  <a:ln>
                    <a:noFill/>
                  </a:ln>
                  <a:solidFill>
                    <a:srgbClr val="231F20"/>
                  </a:solidFill>
                  <a:effectLst/>
                  <a:uLnTx/>
                  <a:uFillTx/>
                  <a:latin typeface="Arial"/>
                  <a:ea typeface="+mn-ea"/>
                  <a:cs typeface="Arial"/>
                </a:rPr>
                <a:t>Other</a:t>
              </a:r>
              <a:r>
                <a:rPr kumimoji="0" sz="1050" b="0" i="1" u="none" strike="noStrike" kern="1200" cap="none" spc="40"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controller</a:t>
              </a:r>
              <a:r>
                <a:rPr kumimoji="0" sz="1050" b="0" i="1" u="none" strike="noStrike" kern="1200" cap="none" spc="30"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options </a:t>
              </a:r>
              <a:r>
                <a:rPr kumimoji="0" sz="1050" b="0" i="1" u="none" strike="noStrike" kern="1200" cap="none" spc="0" normalizeH="0" baseline="0" noProof="0" dirty="0">
                  <a:ln>
                    <a:noFill/>
                  </a:ln>
                  <a:solidFill>
                    <a:srgbClr val="231F20"/>
                  </a:solidFill>
                  <a:effectLst/>
                  <a:uLnTx/>
                  <a:uFillTx/>
                  <a:latin typeface="Arial"/>
                  <a:ea typeface="+mn-ea"/>
                  <a:cs typeface="Arial"/>
                </a:rPr>
                <a:t>(limited</a:t>
              </a:r>
              <a:r>
                <a:rPr kumimoji="0" sz="1050" b="0" i="1" u="none" strike="noStrike" kern="1200" cap="none" spc="1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indications,</a:t>
              </a:r>
              <a:r>
                <a:rPr kumimoji="0" sz="1050" b="0" i="1" u="none" strike="noStrike" kern="1200" cap="none" spc="15" normalizeH="0" baseline="0" noProof="0" dirty="0">
                  <a:ln>
                    <a:noFill/>
                  </a:ln>
                  <a:solidFill>
                    <a:srgbClr val="231F20"/>
                  </a:solidFill>
                  <a:effectLst/>
                  <a:uLnTx/>
                  <a:uFillTx/>
                  <a:latin typeface="Arial"/>
                  <a:ea typeface="+mn-ea"/>
                  <a:cs typeface="Arial"/>
                </a:rPr>
                <a:t> </a:t>
              </a:r>
              <a:r>
                <a:rPr kumimoji="0" sz="1050" b="0" i="1" u="none" strike="noStrike" kern="1200" cap="none" spc="-25" normalizeH="0" baseline="0" noProof="0" dirty="0">
                  <a:ln>
                    <a:noFill/>
                  </a:ln>
                  <a:solidFill>
                    <a:srgbClr val="231F20"/>
                  </a:solidFill>
                  <a:effectLst/>
                  <a:uLnTx/>
                  <a:uFillTx/>
                  <a:latin typeface="Arial"/>
                  <a:ea typeface="+mn-ea"/>
                  <a:cs typeface="Arial"/>
                </a:rPr>
                <a:t>or </a:t>
              </a:r>
              <a:r>
                <a:rPr kumimoji="0" sz="1050" b="0" i="1" u="none" strike="noStrike" kern="1200" cap="none" spc="0" normalizeH="0" baseline="0" noProof="0" dirty="0">
                  <a:ln>
                    <a:noFill/>
                  </a:ln>
                  <a:solidFill>
                    <a:srgbClr val="231F20"/>
                  </a:solidFill>
                  <a:effectLst/>
                  <a:uLnTx/>
                  <a:uFillTx/>
                  <a:latin typeface="Arial"/>
                  <a:ea typeface="+mn-ea"/>
                  <a:cs typeface="Arial"/>
                </a:rPr>
                <a:t>less</a:t>
              </a:r>
              <a:r>
                <a:rPr kumimoji="0" sz="1050" b="0" i="1" u="none" strike="noStrike" kern="1200" cap="none" spc="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evidence</a:t>
              </a:r>
              <a:r>
                <a:rPr kumimoji="0" sz="1050" b="0" i="1" u="none" strike="noStrike" kern="1200" cap="none" spc="10"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for</a:t>
              </a:r>
              <a:r>
                <a:rPr kumimoji="0" sz="1050" b="0" i="1" u="none" strike="noStrike" kern="1200" cap="none" spc="10"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efficacy </a:t>
              </a:r>
              <a:r>
                <a:rPr kumimoji="0" sz="1050" b="0" i="1" u="none" strike="noStrike" kern="1200" cap="none" spc="0" normalizeH="0" baseline="0" noProof="0" dirty="0">
                  <a:ln>
                    <a:noFill/>
                  </a:ln>
                  <a:solidFill>
                    <a:srgbClr val="231F20"/>
                  </a:solidFill>
                  <a:effectLst/>
                  <a:uLnTx/>
                  <a:uFillTx/>
                  <a:latin typeface="Arial"/>
                  <a:ea typeface="+mn-ea"/>
                  <a:cs typeface="Arial"/>
                </a:rPr>
                <a:t>or </a:t>
              </a:r>
              <a:r>
                <a:rPr kumimoji="0" sz="1050" b="0" i="1" u="none" strike="noStrike" kern="1200" cap="none" spc="-10" normalizeH="0" baseline="0" noProof="0" dirty="0">
                  <a:ln>
                    <a:noFill/>
                  </a:ln>
                  <a:solidFill>
                    <a:srgbClr val="231F20"/>
                  </a:solidFill>
                  <a:effectLst/>
                  <a:uLnTx/>
                  <a:uFillTx/>
                  <a:latin typeface="Arial"/>
                  <a:ea typeface="+mn-ea"/>
                  <a:cs typeface="Arial"/>
                </a:rPr>
                <a:t>safety)</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944"/>
                </a:spcBef>
                <a:spcAft>
                  <a:spcPts val="0"/>
                </a:spcAft>
                <a:buClrTx/>
                <a:buSzTx/>
                <a:buFontTx/>
                <a:buNone/>
                <a:tabLst/>
                <a:defRPr/>
              </a:pPr>
              <a:r>
                <a:rPr kumimoji="0" sz="1050" b="0" i="0" u="none" strike="noStrike" kern="1200" cap="none" spc="-10" normalizeH="0" baseline="0" noProof="0" dirty="0">
                  <a:ln>
                    <a:noFill/>
                  </a:ln>
                  <a:solidFill>
                    <a:srgbClr val="0078AC"/>
                  </a:solidFill>
                  <a:effectLst/>
                  <a:uLnTx/>
                  <a:uFillTx/>
                  <a:latin typeface="Arial Black"/>
                  <a:ea typeface="+mn-ea"/>
                  <a:cs typeface="Arial Black"/>
                </a:rPr>
                <a:t>RELIEVER</a:t>
              </a:r>
              <a:endParaRPr kumimoji="0" sz="1050" b="0" i="0" u="none" strike="noStrike" kern="1200" cap="none" spc="0" normalizeH="0" baseline="0" noProof="0">
                <a:ln>
                  <a:noFill/>
                </a:ln>
                <a:solidFill>
                  <a:prstClr val="black"/>
                </a:solidFill>
                <a:effectLst/>
                <a:uLnTx/>
                <a:uFillTx/>
                <a:latin typeface="Arial Black"/>
                <a:ea typeface="+mn-ea"/>
                <a:cs typeface="Arial Black"/>
              </a:endParaRPr>
            </a:p>
            <a:p>
              <a:pPr marL="12700" marR="386715" lvl="0" indent="0" algn="l" defTabSz="914400" rtl="0" eaLnBrk="1" fontAlgn="auto" latinLnBrk="0" hangingPunct="1">
                <a:lnSpc>
                  <a:spcPct val="101600"/>
                </a:lnSpc>
                <a:spcBef>
                  <a:spcPts val="1010"/>
                </a:spcBef>
                <a:spcAft>
                  <a:spcPts val="0"/>
                </a:spcAft>
                <a:buClrTx/>
                <a:buSzTx/>
                <a:buFontTx/>
                <a:buNone/>
                <a:tabLst/>
                <a:defRPr/>
              </a:pPr>
              <a:r>
                <a:rPr kumimoji="0" sz="1050" b="0" i="0" u="none" strike="noStrike" kern="1200" cap="none" spc="-10" normalizeH="0" baseline="0" noProof="0" dirty="0">
                  <a:ln>
                    <a:noFill/>
                  </a:ln>
                  <a:solidFill>
                    <a:srgbClr val="58595B"/>
                  </a:solidFill>
                  <a:effectLst/>
                  <a:uLnTx/>
                  <a:uFillTx/>
                  <a:latin typeface="Arial Black"/>
                  <a:ea typeface="+mn-ea"/>
                  <a:cs typeface="Arial Black"/>
                </a:rPr>
                <a:t>CONSIDER</a:t>
              </a:r>
              <a:r>
                <a:rPr kumimoji="0" sz="1050" b="0" i="0" u="none" strike="noStrike" kern="1200" cap="none" spc="500" normalizeH="0" baseline="0" noProof="0" dirty="0">
                  <a:ln>
                    <a:noFill/>
                  </a:ln>
                  <a:solidFill>
                    <a:srgbClr val="58595B"/>
                  </a:solidFill>
                  <a:effectLst/>
                  <a:uLnTx/>
                  <a:uFillTx/>
                  <a:latin typeface="Arial Black"/>
                  <a:ea typeface="+mn-ea"/>
                  <a:cs typeface="Arial Black"/>
                </a:rPr>
                <a:t> </a:t>
              </a:r>
              <a:r>
                <a:rPr kumimoji="0" sz="1050" b="0" i="0" u="none" strike="noStrike" kern="1200" cap="none" spc="0" normalizeH="0" baseline="0" noProof="0" dirty="0">
                  <a:ln>
                    <a:noFill/>
                  </a:ln>
                  <a:solidFill>
                    <a:srgbClr val="58595B"/>
                  </a:solidFill>
                  <a:effectLst/>
                  <a:uLnTx/>
                  <a:uFillTx/>
                  <a:latin typeface="Arial Black"/>
                  <a:ea typeface="+mn-ea"/>
                  <a:cs typeface="Arial Black"/>
                </a:rPr>
                <a:t>THIS</a:t>
              </a:r>
              <a:r>
                <a:rPr kumimoji="0" sz="1050" b="0" i="0" u="none" strike="noStrike" kern="1200" cap="none" spc="10" normalizeH="0" baseline="0" noProof="0" dirty="0">
                  <a:ln>
                    <a:noFill/>
                  </a:ln>
                  <a:solidFill>
                    <a:srgbClr val="58595B"/>
                  </a:solidFill>
                  <a:effectLst/>
                  <a:uLnTx/>
                  <a:uFillTx/>
                  <a:latin typeface="Arial Black"/>
                  <a:ea typeface="+mn-ea"/>
                  <a:cs typeface="Arial Black"/>
                </a:rPr>
                <a:t> </a:t>
              </a:r>
              <a:r>
                <a:rPr kumimoji="0" sz="1050" b="0" i="0" u="none" strike="noStrike" kern="1200" cap="none" spc="0" normalizeH="0" baseline="0" noProof="0" dirty="0">
                  <a:ln>
                    <a:noFill/>
                  </a:ln>
                  <a:solidFill>
                    <a:srgbClr val="58595B"/>
                  </a:solidFill>
                  <a:effectLst/>
                  <a:uLnTx/>
                  <a:uFillTx/>
                  <a:latin typeface="Arial Black"/>
                  <a:ea typeface="+mn-ea"/>
                  <a:cs typeface="Arial Black"/>
                </a:rPr>
                <a:t>STEP</a:t>
              </a:r>
              <a:r>
                <a:rPr kumimoji="0" sz="1050" b="0" i="0" u="none" strike="noStrike" kern="1200" cap="none" spc="15" normalizeH="0" baseline="0" noProof="0" dirty="0">
                  <a:ln>
                    <a:noFill/>
                  </a:ln>
                  <a:solidFill>
                    <a:srgbClr val="58595B"/>
                  </a:solidFill>
                  <a:effectLst/>
                  <a:uLnTx/>
                  <a:uFillTx/>
                  <a:latin typeface="Arial Black"/>
                  <a:ea typeface="+mn-ea"/>
                  <a:cs typeface="Arial Black"/>
                </a:rPr>
                <a:t> </a:t>
              </a:r>
              <a:r>
                <a:rPr kumimoji="0" sz="1050" b="0" i="0" u="none" strike="noStrike" kern="1200" cap="none" spc="-25" normalizeH="0" baseline="0" noProof="0" dirty="0">
                  <a:ln>
                    <a:noFill/>
                  </a:ln>
                  <a:solidFill>
                    <a:srgbClr val="58595B"/>
                  </a:solidFill>
                  <a:effectLst/>
                  <a:uLnTx/>
                  <a:uFillTx/>
                  <a:latin typeface="Arial Black"/>
                  <a:ea typeface="+mn-ea"/>
                  <a:cs typeface="Arial Black"/>
                </a:rPr>
                <a:t>FOR</a:t>
              </a:r>
              <a:endParaRPr kumimoji="0" sz="1050" b="0" i="0" u="none" strike="noStrike" kern="1200" cap="none" spc="0" normalizeH="0" baseline="0" noProof="0">
                <a:ln>
                  <a:noFill/>
                </a:ln>
                <a:solidFill>
                  <a:prstClr val="black"/>
                </a:solidFill>
                <a:effectLst/>
                <a:uLnTx/>
                <a:uFillTx/>
                <a:latin typeface="Arial Black"/>
                <a:ea typeface="+mn-ea"/>
                <a:cs typeface="Arial Black"/>
              </a:endParaRPr>
            </a:p>
            <a:p>
              <a:pPr marL="12700" marR="0" lvl="0" indent="0" algn="l" defTabSz="914400" rtl="0" eaLnBrk="1" fontAlgn="auto" latinLnBrk="0" hangingPunct="1">
                <a:lnSpc>
                  <a:spcPct val="100000"/>
                </a:lnSpc>
                <a:spcBef>
                  <a:spcPts val="15"/>
                </a:spcBef>
                <a:spcAft>
                  <a:spcPts val="0"/>
                </a:spcAft>
                <a:buClrTx/>
                <a:buSzTx/>
                <a:buFontTx/>
                <a:buNone/>
                <a:tabLst/>
                <a:defRPr/>
              </a:pPr>
              <a:r>
                <a:rPr kumimoji="0" sz="1050" b="0" i="0" u="none" strike="noStrike" kern="1200" cap="none" spc="0" normalizeH="0" baseline="0" noProof="0" dirty="0">
                  <a:ln>
                    <a:noFill/>
                  </a:ln>
                  <a:solidFill>
                    <a:srgbClr val="58595B"/>
                  </a:solidFill>
                  <a:effectLst/>
                  <a:uLnTx/>
                  <a:uFillTx/>
                  <a:latin typeface="Arial Black"/>
                  <a:ea typeface="+mn-ea"/>
                  <a:cs typeface="Arial Black"/>
                </a:rPr>
                <a:t>CHILDREN</a:t>
              </a:r>
              <a:r>
                <a:rPr kumimoji="0" sz="1050" b="0" i="0" u="none" strike="noStrike" kern="1200" cap="none" spc="65" normalizeH="0" baseline="0" noProof="0" dirty="0">
                  <a:ln>
                    <a:noFill/>
                  </a:ln>
                  <a:solidFill>
                    <a:srgbClr val="58595B"/>
                  </a:solidFill>
                  <a:effectLst/>
                  <a:uLnTx/>
                  <a:uFillTx/>
                  <a:latin typeface="Arial Black"/>
                  <a:ea typeface="+mn-ea"/>
                  <a:cs typeface="Arial Black"/>
                </a:rPr>
                <a:t> </a:t>
              </a:r>
              <a:r>
                <a:rPr kumimoji="0" sz="1050" b="0" i="0" u="none" strike="noStrike" kern="1200" cap="none" spc="-10" normalizeH="0" baseline="0" noProof="0" dirty="0">
                  <a:ln>
                    <a:noFill/>
                  </a:ln>
                  <a:solidFill>
                    <a:srgbClr val="58595B"/>
                  </a:solidFill>
                  <a:effectLst/>
                  <a:uLnTx/>
                  <a:uFillTx/>
                  <a:latin typeface="Arial Black"/>
                  <a:ea typeface="+mn-ea"/>
                  <a:cs typeface="Arial Black"/>
                </a:rPr>
                <a:t>WITH:</a:t>
              </a:r>
              <a:endParaRPr kumimoji="0" sz="1050" b="0" i="0" u="none" strike="noStrike" kern="1200" cap="none" spc="0" normalizeH="0" baseline="0" noProof="0">
                <a:ln>
                  <a:noFill/>
                </a:ln>
                <a:solidFill>
                  <a:prstClr val="black"/>
                </a:solidFill>
                <a:effectLst/>
                <a:uLnTx/>
                <a:uFillTx/>
                <a:latin typeface="Arial Black"/>
                <a:ea typeface="+mn-ea"/>
                <a:cs typeface="Arial Black"/>
              </a:endParaRPr>
            </a:p>
          </p:txBody>
        </p:sp>
        <p:sp>
          <p:nvSpPr>
            <p:cNvPr id="6" name="object 4">
              <a:extLst>
                <a:ext uri="{FF2B5EF4-FFF2-40B4-BE49-F238E27FC236}">
                  <a16:creationId xmlns="" xmlns:a16="http://schemas.microsoft.com/office/drawing/2014/main" id="{4500C844-D8D8-F63B-0750-BA47EC716C0F}"/>
                </a:ext>
              </a:extLst>
            </p:cNvPr>
            <p:cNvSpPr txBox="1"/>
            <p:nvPr/>
          </p:nvSpPr>
          <p:spPr>
            <a:xfrm>
              <a:off x="2684421" y="3733490"/>
              <a:ext cx="552450" cy="187960"/>
            </a:xfrm>
            <a:prstGeom prst="rect">
              <a:avLst/>
            </a:prstGeom>
          </p:spPr>
          <p:txBody>
            <a:bodyPr vert="horz" wrap="square" lIns="0" tIns="14604" rIns="0" bIns="0" rtlCol="0">
              <a:spAutoFit/>
            </a:bodyPr>
            <a:lstStyle/>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1050" b="0" i="0" u="none" strike="noStrike" kern="1200" cap="none" spc="0" normalizeH="0" baseline="0" noProof="0" dirty="0">
                  <a:ln>
                    <a:noFill/>
                  </a:ln>
                  <a:solidFill>
                    <a:srgbClr val="414042"/>
                  </a:solidFill>
                  <a:effectLst/>
                  <a:uLnTx/>
                  <a:uFillTx/>
                  <a:latin typeface="Arial Black"/>
                  <a:ea typeface="+mn-ea"/>
                  <a:cs typeface="Arial Black"/>
                </a:rPr>
                <a:t>STEP</a:t>
              </a:r>
              <a:r>
                <a:rPr kumimoji="0" sz="1050" b="0" i="0" u="none" strike="noStrike" kern="1200" cap="none" spc="15" normalizeH="0" baseline="0" noProof="0" dirty="0">
                  <a:ln>
                    <a:noFill/>
                  </a:ln>
                  <a:solidFill>
                    <a:srgbClr val="414042"/>
                  </a:solidFill>
                  <a:effectLst/>
                  <a:uLnTx/>
                  <a:uFillTx/>
                  <a:latin typeface="Arial Black"/>
                  <a:ea typeface="+mn-ea"/>
                  <a:cs typeface="Arial Black"/>
                </a:rPr>
                <a:t> </a:t>
              </a:r>
              <a:r>
                <a:rPr kumimoji="0" sz="1050" b="0" i="0" u="none" strike="noStrike" kern="1200" cap="none" spc="-50" normalizeH="0" baseline="0" noProof="0" dirty="0">
                  <a:ln>
                    <a:noFill/>
                  </a:ln>
                  <a:solidFill>
                    <a:srgbClr val="414042"/>
                  </a:solidFill>
                  <a:effectLst/>
                  <a:uLnTx/>
                  <a:uFillTx/>
                  <a:latin typeface="Arial Black"/>
                  <a:ea typeface="+mn-ea"/>
                  <a:cs typeface="Arial Black"/>
                </a:rPr>
                <a:t>1</a:t>
              </a:r>
              <a:endParaRPr kumimoji="0" sz="1050" b="0" i="0" u="none" strike="noStrike" kern="1200" cap="none" spc="0" normalizeH="0" baseline="0" noProof="0">
                <a:ln>
                  <a:noFill/>
                </a:ln>
                <a:solidFill>
                  <a:prstClr val="black"/>
                </a:solidFill>
                <a:effectLst/>
                <a:uLnTx/>
                <a:uFillTx/>
                <a:latin typeface="Arial Black"/>
                <a:ea typeface="+mn-ea"/>
                <a:cs typeface="Arial Black"/>
              </a:endParaRPr>
            </a:p>
          </p:txBody>
        </p:sp>
        <p:sp>
          <p:nvSpPr>
            <p:cNvPr id="7" name="object 5">
              <a:extLst>
                <a:ext uri="{FF2B5EF4-FFF2-40B4-BE49-F238E27FC236}">
                  <a16:creationId xmlns="" xmlns:a16="http://schemas.microsoft.com/office/drawing/2014/main" id="{D1AF6499-66BF-4D32-D13E-ECC313F712B7}"/>
                </a:ext>
              </a:extLst>
            </p:cNvPr>
            <p:cNvSpPr txBox="1">
              <a:spLocks/>
            </p:cNvSpPr>
            <p:nvPr/>
          </p:nvSpPr>
          <p:spPr>
            <a:xfrm>
              <a:off x="992121" y="199618"/>
              <a:ext cx="3536315" cy="278281"/>
            </a:xfrm>
            <a:prstGeom prst="rect">
              <a:avLst/>
            </a:prstGeom>
          </p:spPr>
          <p:txBody>
            <a:bodyPr vert="horz" wrap="square" lIns="0" tIns="1651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0" lvl="0" indent="0" algn="l" defTabSz="914400" rtl="0" eaLnBrk="1" fontAlgn="auto" latinLnBrk="0" hangingPunct="1">
                <a:lnSpc>
                  <a:spcPct val="100000"/>
                </a:lnSpc>
                <a:spcBef>
                  <a:spcPts val="130"/>
                </a:spcBef>
                <a:spcAft>
                  <a:spcPts val="0"/>
                </a:spcAft>
                <a:buClrTx/>
                <a:buSzTx/>
                <a:buFontTx/>
                <a:buNone/>
                <a:tabLst/>
                <a:defRPr/>
              </a:pPr>
              <a:r>
                <a:rPr kumimoji="0" lang="en-AU" sz="17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Children</a:t>
              </a:r>
              <a:r>
                <a:rPr kumimoji="0" lang="en-AU" sz="1700" b="1" i="0" u="none" strike="noStrike" kern="1200" cap="none" spc="6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AU" sz="17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5</a:t>
              </a:r>
              <a:r>
                <a:rPr kumimoji="0" lang="en-AU" sz="1700" b="1" i="0" u="none" strike="noStrike" kern="1200" cap="none" spc="6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AU" sz="17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years</a:t>
              </a:r>
              <a:r>
                <a:rPr kumimoji="0" lang="en-AU" sz="1700" b="1" i="0" u="none" strike="noStrike" kern="1200" cap="none" spc="65"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AU" sz="17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and</a:t>
              </a:r>
              <a:r>
                <a:rPr kumimoji="0" lang="en-AU" sz="1700" b="1" i="0" u="none" strike="noStrike" kern="1200" cap="none" spc="6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AU" sz="1700" b="1" i="0" u="none" strike="noStrike" kern="1200" cap="none" spc="-1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younger</a:t>
              </a:r>
            </a:p>
          </p:txBody>
        </p:sp>
        <p:sp>
          <p:nvSpPr>
            <p:cNvPr id="8" name="object 6">
              <a:extLst>
                <a:ext uri="{FF2B5EF4-FFF2-40B4-BE49-F238E27FC236}">
                  <a16:creationId xmlns="" xmlns:a16="http://schemas.microsoft.com/office/drawing/2014/main" id="{5B4F1CF1-E944-FC87-F174-28C3764072FB}"/>
                </a:ext>
              </a:extLst>
            </p:cNvPr>
            <p:cNvSpPr txBox="1"/>
            <p:nvPr/>
          </p:nvSpPr>
          <p:spPr>
            <a:xfrm>
              <a:off x="992121" y="978357"/>
              <a:ext cx="2947035" cy="3911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srgbClr val="231F20"/>
                  </a:solidFill>
                  <a:effectLst/>
                  <a:uLnTx/>
                  <a:uFillTx/>
                  <a:latin typeface="Arial Black"/>
                  <a:ea typeface="+mn-ea"/>
                  <a:cs typeface="Arial Black"/>
                </a:rPr>
                <a:t>Personalized</a:t>
              </a:r>
              <a:r>
                <a:rPr kumimoji="0" sz="1200" b="0" i="0" u="none" strike="noStrike" kern="1200" cap="none" spc="-30" normalizeH="0" baseline="0" noProof="0" dirty="0">
                  <a:ln>
                    <a:noFill/>
                  </a:ln>
                  <a:solidFill>
                    <a:srgbClr val="231F20"/>
                  </a:solidFill>
                  <a:effectLst/>
                  <a:uLnTx/>
                  <a:uFillTx/>
                  <a:latin typeface="Arial Black"/>
                  <a:ea typeface="+mn-ea"/>
                  <a:cs typeface="Arial Black"/>
                </a:rPr>
                <a:t> </a:t>
              </a:r>
              <a:r>
                <a:rPr kumimoji="0" sz="1200" b="0" i="0" u="none" strike="noStrike" kern="1200" cap="none" spc="0" normalizeH="0" baseline="0" noProof="0" dirty="0">
                  <a:ln>
                    <a:noFill/>
                  </a:ln>
                  <a:solidFill>
                    <a:srgbClr val="231F20"/>
                  </a:solidFill>
                  <a:effectLst/>
                  <a:uLnTx/>
                  <a:uFillTx/>
                  <a:latin typeface="Arial Black"/>
                  <a:ea typeface="+mn-ea"/>
                  <a:cs typeface="Arial Black"/>
                </a:rPr>
                <a:t>asthma</a:t>
              </a:r>
              <a:r>
                <a:rPr kumimoji="0" sz="1200" b="0" i="0" u="none" strike="noStrike" kern="1200" cap="none" spc="-15" normalizeH="0" baseline="0" noProof="0" dirty="0">
                  <a:ln>
                    <a:noFill/>
                  </a:ln>
                  <a:solidFill>
                    <a:srgbClr val="231F20"/>
                  </a:solidFill>
                  <a:effectLst/>
                  <a:uLnTx/>
                  <a:uFillTx/>
                  <a:latin typeface="Arial Black"/>
                  <a:ea typeface="+mn-ea"/>
                  <a:cs typeface="Arial Black"/>
                </a:rPr>
                <a:t> </a:t>
              </a:r>
              <a:r>
                <a:rPr kumimoji="0" sz="1200" b="0" i="0" u="none" strike="noStrike" kern="1200" cap="none" spc="-10" normalizeH="0" baseline="0" noProof="0" dirty="0">
                  <a:ln>
                    <a:noFill/>
                  </a:ln>
                  <a:solidFill>
                    <a:srgbClr val="231F20"/>
                  </a:solidFill>
                  <a:effectLst/>
                  <a:uLnTx/>
                  <a:uFillTx/>
                  <a:latin typeface="Arial Black"/>
                  <a:ea typeface="+mn-ea"/>
                  <a:cs typeface="Arial Black"/>
                </a:rPr>
                <a:t>management:</a:t>
              </a:r>
              <a:endParaRPr kumimoji="0" sz="1200" b="0" i="0" u="none" strike="noStrike" kern="1200" cap="none" spc="0" normalizeH="0" baseline="0" noProof="0">
                <a:ln>
                  <a:noFill/>
                </a:ln>
                <a:solidFill>
                  <a:prstClr val="black"/>
                </a:solidFill>
                <a:effectLst/>
                <a:uLnTx/>
                <a:uFillTx/>
                <a:latin typeface="Arial Black"/>
                <a:ea typeface="+mn-ea"/>
                <a:cs typeface="Arial Black"/>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231F20"/>
                  </a:solidFill>
                  <a:effectLst/>
                  <a:uLnTx/>
                  <a:uFillTx/>
                  <a:latin typeface="Arial"/>
                  <a:ea typeface="+mn-ea"/>
                  <a:cs typeface="Arial"/>
                </a:rPr>
                <a:t>Assess,</a:t>
              </a:r>
              <a:r>
                <a:rPr kumimoji="0" sz="1200" b="0" i="0" u="none" strike="noStrike" kern="1200" cap="none" spc="-90" normalizeH="0" baseline="0" noProof="0" dirty="0">
                  <a:ln>
                    <a:noFill/>
                  </a:ln>
                  <a:solidFill>
                    <a:srgbClr val="231F20"/>
                  </a:solidFill>
                  <a:effectLst/>
                  <a:uLnTx/>
                  <a:uFillTx/>
                  <a:latin typeface="Arial"/>
                  <a:ea typeface="+mn-ea"/>
                  <a:cs typeface="Arial"/>
                </a:rPr>
                <a:t> </a:t>
              </a:r>
              <a:r>
                <a:rPr kumimoji="0" sz="1200" b="0" i="0" u="none" strike="noStrike" kern="1200" cap="none" spc="0" normalizeH="0" baseline="0" noProof="0" dirty="0">
                  <a:ln>
                    <a:noFill/>
                  </a:ln>
                  <a:solidFill>
                    <a:srgbClr val="231F20"/>
                  </a:solidFill>
                  <a:effectLst/>
                  <a:uLnTx/>
                  <a:uFillTx/>
                  <a:latin typeface="Arial"/>
                  <a:ea typeface="+mn-ea"/>
                  <a:cs typeface="Arial"/>
                </a:rPr>
                <a:t>Adjust,</a:t>
              </a:r>
              <a:r>
                <a:rPr kumimoji="0" sz="1200" b="0" i="0" u="none" strike="noStrike" kern="1200" cap="none" spc="-10" normalizeH="0" baseline="0" noProof="0" dirty="0">
                  <a:ln>
                    <a:noFill/>
                  </a:ln>
                  <a:solidFill>
                    <a:srgbClr val="231F20"/>
                  </a:solidFill>
                  <a:effectLst/>
                  <a:uLnTx/>
                  <a:uFillTx/>
                  <a:latin typeface="Arial"/>
                  <a:ea typeface="+mn-ea"/>
                  <a:cs typeface="Arial"/>
                </a:rPr>
                <a:t> </a:t>
              </a:r>
              <a:r>
                <a:rPr kumimoji="0" sz="1200" b="0" i="0" u="none" strike="noStrike" kern="1200" cap="none" spc="0" normalizeH="0" baseline="0" noProof="0" dirty="0">
                  <a:ln>
                    <a:noFill/>
                  </a:ln>
                  <a:solidFill>
                    <a:srgbClr val="231F20"/>
                  </a:solidFill>
                  <a:effectLst/>
                  <a:uLnTx/>
                  <a:uFillTx/>
                  <a:latin typeface="Arial"/>
                  <a:ea typeface="+mn-ea"/>
                  <a:cs typeface="Arial"/>
                </a:rPr>
                <a:t>Review</a:t>
              </a:r>
              <a:r>
                <a:rPr kumimoji="0" sz="1200" b="0" i="0" u="none" strike="noStrike" kern="1200" cap="none" spc="-10" normalizeH="0" baseline="0" noProof="0" dirty="0">
                  <a:ln>
                    <a:noFill/>
                  </a:ln>
                  <a:solidFill>
                    <a:srgbClr val="231F20"/>
                  </a:solidFill>
                  <a:effectLst/>
                  <a:uLnTx/>
                  <a:uFillTx/>
                  <a:latin typeface="Arial"/>
                  <a:ea typeface="+mn-ea"/>
                  <a:cs typeface="Arial"/>
                </a:rPr>
                <a:t> response</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9" name="object 7">
              <a:extLst>
                <a:ext uri="{FF2B5EF4-FFF2-40B4-BE49-F238E27FC236}">
                  <a16:creationId xmlns="" xmlns:a16="http://schemas.microsoft.com/office/drawing/2014/main" id="{57E30950-2D55-8FF2-459E-C9146B019BBD}"/>
                </a:ext>
              </a:extLst>
            </p:cNvPr>
            <p:cNvSpPr txBox="1"/>
            <p:nvPr/>
          </p:nvSpPr>
          <p:spPr>
            <a:xfrm>
              <a:off x="992121" y="2881877"/>
              <a:ext cx="2359660" cy="574040"/>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srgbClr val="231F20"/>
                  </a:solidFill>
                  <a:effectLst/>
                  <a:uLnTx/>
                  <a:uFillTx/>
                  <a:latin typeface="Arial Black"/>
                  <a:ea typeface="+mn-ea"/>
                  <a:cs typeface="Arial Black"/>
                </a:rPr>
                <a:t>Asthma</a:t>
              </a:r>
              <a:r>
                <a:rPr kumimoji="0" sz="1200" b="0" i="0" u="none" strike="noStrike" kern="1200" cap="none" spc="-20" normalizeH="0" baseline="0" noProof="0" dirty="0">
                  <a:ln>
                    <a:noFill/>
                  </a:ln>
                  <a:solidFill>
                    <a:srgbClr val="231F20"/>
                  </a:solidFill>
                  <a:effectLst/>
                  <a:uLnTx/>
                  <a:uFillTx/>
                  <a:latin typeface="Arial Black"/>
                  <a:ea typeface="+mn-ea"/>
                  <a:cs typeface="Arial Black"/>
                </a:rPr>
                <a:t> </a:t>
              </a:r>
              <a:r>
                <a:rPr kumimoji="0" sz="1200" b="0" i="0" u="none" strike="noStrike" kern="1200" cap="none" spc="0" normalizeH="0" baseline="0" noProof="0" dirty="0">
                  <a:ln>
                    <a:noFill/>
                  </a:ln>
                  <a:solidFill>
                    <a:srgbClr val="231F20"/>
                  </a:solidFill>
                  <a:effectLst/>
                  <a:uLnTx/>
                  <a:uFillTx/>
                  <a:latin typeface="Arial Black"/>
                  <a:ea typeface="+mn-ea"/>
                  <a:cs typeface="Arial Black"/>
                </a:rPr>
                <a:t>medication</a:t>
              </a:r>
              <a:r>
                <a:rPr kumimoji="0" sz="1200" b="0" i="0" u="none" strike="noStrike" kern="1200" cap="none" spc="-15" normalizeH="0" baseline="0" noProof="0" dirty="0">
                  <a:ln>
                    <a:noFill/>
                  </a:ln>
                  <a:solidFill>
                    <a:srgbClr val="231F20"/>
                  </a:solidFill>
                  <a:effectLst/>
                  <a:uLnTx/>
                  <a:uFillTx/>
                  <a:latin typeface="Arial Black"/>
                  <a:ea typeface="+mn-ea"/>
                  <a:cs typeface="Arial Black"/>
                </a:rPr>
                <a:t> </a:t>
              </a:r>
              <a:r>
                <a:rPr kumimoji="0" sz="1200" b="0" i="0" u="none" strike="noStrike" kern="1200" cap="none" spc="-10" normalizeH="0" baseline="0" noProof="0" dirty="0">
                  <a:ln>
                    <a:noFill/>
                  </a:ln>
                  <a:solidFill>
                    <a:srgbClr val="231F20"/>
                  </a:solidFill>
                  <a:effectLst/>
                  <a:uLnTx/>
                  <a:uFillTx/>
                  <a:latin typeface="Arial Black"/>
                  <a:ea typeface="+mn-ea"/>
                  <a:cs typeface="Arial Black"/>
                </a:rPr>
                <a:t>options: </a:t>
              </a:r>
              <a:r>
                <a:rPr kumimoji="0" sz="1200" b="0" i="0" u="none" strike="noStrike" kern="1200" cap="none" spc="0" normalizeH="0" baseline="0" noProof="0" dirty="0">
                  <a:ln>
                    <a:noFill/>
                  </a:ln>
                  <a:solidFill>
                    <a:srgbClr val="231F20"/>
                  </a:solidFill>
                  <a:effectLst/>
                  <a:uLnTx/>
                  <a:uFillTx/>
                  <a:latin typeface="Arial"/>
                  <a:ea typeface="+mn-ea"/>
                  <a:cs typeface="Arial"/>
                </a:rPr>
                <a:t>Adjust</a:t>
              </a:r>
              <a:r>
                <a:rPr kumimoji="0" sz="1200" b="0" i="0" u="none" strike="noStrike" kern="1200" cap="none" spc="-20" normalizeH="0" baseline="0" noProof="0" dirty="0">
                  <a:ln>
                    <a:noFill/>
                  </a:ln>
                  <a:solidFill>
                    <a:srgbClr val="231F20"/>
                  </a:solidFill>
                  <a:effectLst/>
                  <a:uLnTx/>
                  <a:uFillTx/>
                  <a:latin typeface="Arial"/>
                  <a:ea typeface="+mn-ea"/>
                  <a:cs typeface="Arial"/>
                </a:rPr>
                <a:t> </a:t>
              </a:r>
              <a:r>
                <a:rPr kumimoji="0" sz="1200" b="0" i="0" u="none" strike="noStrike" kern="1200" cap="none" spc="0" normalizeH="0" baseline="0" noProof="0" dirty="0">
                  <a:ln>
                    <a:noFill/>
                  </a:ln>
                  <a:solidFill>
                    <a:srgbClr val="231F20"/>
                  </a:solidFill>
                  <a:effectLst/>
                  <a:uLnTx/>
                  <a:uFillTx/>
                  <a:latin typeface="Arial"/>
                  <a:ea typeface="+mn-ea"/>
                  <a:cs typeface="Arial"/>
                </a:rPr>
                <a:t>treatment</a:t>
              </a:r>
              <a:r>
                <a:rPr kumimoji="0" sz="1200" b="0" i="0" u="none" strike="noStrike" kern="1200" cap="none" spc="-5" normalizeH="0" baseline="0" noProof="0" dirty="0">
                  <a:ln>
                    <a:noFill/>
                  </a:ln>
                  <a:solidFill>
                    <a:srgbClr val="231F20"/>
                  </a:solidFill>
                  <a:effectLst/>
                  <a:uLnTx/>
                  <a:uFillTx/>
                  <a:latin typeface="Arial"/>
                  <a:ea typeface="+mn-ea"/>
                  <a:cs typeface="Arial"/>
                </a:rPr>
                <a:t> </a:t>
              </a:r>
              <a:r>
                <a:rPr kumimoji="0" sz="1200" b="0" i="0" u="none" strike="noStrike" kern="1200" cap="none" spc="0" normalizeH="0" baseline="0" noProof="0" dirty="0">
                  <a:ln>
                    <a:noFill/>
                  </a:ln>
                  <a:solidFill>
                    <a:srgbClr val="231F20"/>
                  </a:solidFill>
                  <a:effectLst/>
                  <a:uLnTx/>
                  <a:uFillTx/>
                  <a:latin typeface="Arial"/>
                  <a:ea typeface="+mn-ea"/>
                  <a:cs typeface="Arial"/>
                </a:rPr>
                <a:t>up</a:t>
              </a:r>
              <a:r>
                <a:rPr kumimoji="0" sz="1200" b="0" i="0" u="none" strike="noStrike" kern="1200" cap="none" spc="-10" normalizeH="0" baseline="0" noProof="0" dirty="0">
                  <a:ln>
                    <a:noFill/>
                  </a:ln>
                  <a:solidFill>
                    <a:srgbClr val="231F20"/>
                  </a:solidFill>
                  <a:effectLst/>
                  <a:uLnTx/>
                  <a:uFillTx/>
                  <a:latin typeface="Arial"/>
                  <a:ea typeface="+mn-ea"/>
                  <a:cs typeface="Arial"/>
                </a:rPr>
                <a:t> </a:t>
              </a:r>
              <a:r>
                <a:rPr kumimoji="0" sz="1200" b="0" i="0" u="none" strike="noStrike" kern="1200" cap="none" spc="0" normalizeH="0" baseline="0" noProof="0" dirty="0">
                  <a:ln>
                    <a:noFill/>
                  </a:ln>
                  <a:solidFill>
                    <a:srgbClr val="231F20"/>
                  </a:solidFill>
                  <a:effectLst/>
                  <a:uLnTx/>
                  <a:uFillTx/>
                  <a:latin typeface="Arial"/>
                  <a:ea typeface="+mn-ea"/>
                  <a:cs typeface="Arial"/>
                </a:rPr>
                <a:t>and</a:t>
              </a:r>
              <a:r>
                <a:rPr kumimoji="0" sz="1200" b="0" i="0" u="none" strike="noStrike" kern="1200" cap="none" spc="-10" normalizeH="0" baseline="0" noProof="0" dirty="0">
                  <a:ln>
                    <a:noFill/>
                  </a:ln>
                  <a:solidFill>
                    <a:srgbClr val="231F20"/>
                  </a:solidFill>
                  <a:effectLst/>
                  <a:uLnTx/>
                  <a:uFillTx/>
                  <a:latin typeface="Arial"/>
                  <a:ea typeface="+mn-ea"/>
                  <a:cs typeface="Arial"/>
                </a:rPr>
                <a:t> </a:t>
              </a:r>
              <a:r>
                <a:rPr kumimoji="0" sz="1200" b="0" i="0" u="none" strike="noStrike" kern="1200" cap="none" spc="0" normalizeH="0" baseline="0" noProof="0" dirty="0">
                  <a:ln>
                    <a:noFill/>
                  </a:ln>
                  <a:solidFill>
                    <a:srgbClr val="231F20"/>
                  </a:solidFill>
                  <a:effectLst/>
                  <a:uLnTx/>
                  <a:uFillTx/>
                  <a:latin typeface="Arial"/>
                  <a:ea typeface="+mn-ea"/>
                  <a:cs typeface="Arial"/>
                </a:rPr>
                <a:t>down</a:t>
              </a:r>
              <a:r>
                <a:rPr kumimoji="0" sz="1200" b="0" i="0" u="none" strike="noStrike" kern="1200" cap="none" spc="-10" normalizeH="0" baseline="0" noProof="0" dirty="0">
                  <a:ln>
                    <a:noFill/>
                  </a:ln>
                  <a:solidFill>
                    <a:srgbClr val="231F20"/>
                  </a:solidFill>
                  <a:effectLst/>
                  <a:uLnTx/>
                  <a:uFillTx/>
                  <a:latin typeface="Arial"/>
                  <a:ea typeface="+mn-ea"/>
                  <a:cs typeface="Arial"/>
                </a:rPr>
                <a:t> </a:t>
              </a:r>
              <a:r>
                <a:rPr kumimoji="0" sz="1200" b="0" i="0" u="none" strike="noStrike" kern="1200" cap="none" spc="-25" normalizeH="0" baseline="0" noProof="0" dirty="0">
                  <a:ln>
                    <a:noFill/>
                  </a:ln>
                  <a:solidFill>
                    <a:srgbClr val="231F20"/>
                  </a:solidFill>
                  <a:effectLst/>
                  <a:uLnTx/>
                  <a:uFillTx/>
                  <a:latin typeface="Arial"/>
                  <a:ea typeface="+mn-ea"/>
                  <a:cs typeface="Arial"/>
                </a:rPr>
                <a:t>for </a:t>
              </a:r>
              <a:r>
                <a:rPr kumimoji="0" sz="1200" b="0" i="0" u="none" strike="noStrike" kern="1200" cap="none" spc="0" normalizeH="0" baseline="0" noProof="0" dirty="0">
                  <a:ln>
                    <a:noFill/>
                  </a:ln>
                  <a:solidFill>
                    <a:srgbClr val="231F20"/>
                  </a:solidFill>
                  <a:effectLst/>
                  <a:uLnTx/>
                  <a:uFillTx/>
                  <a:latin typeface="Arial"/>
                  <a:ea typeface="+mn-ea"/>
                  <a:cs typeface="Arial"/>
                </a:rPr>
                <a:t>individual</a:t>
              </a:r>
              <a:r>
                <a:rPr kumimoji="0" sz="1200" b="0" i="0" u="none" strike="noStrike" kern="1200" cap="none" spc="-40" normalizeH="0" baseline="0" noProof="0" dirty="0">
                  <a:ln>
                    <a:noFill/>
                  </a:ln>
                  <a:solidFill>
                    <a:srgbClr val="231F20"/>
                  </a:solidFill>
                  <a:effectLst/>
                  <a:uLnTx/>
                  <a:uFillTx/>
                  <a:latin typeface="Arial"/>
                  <a:ea typeface="+mn-ea"/>
                  <a:cs typeface="Arial"/>
                </a:rPr>
                <a:t> </a:t>
              </a:r>
              <a:r>
                <a:rPr kumimoji="0" sz="1200" b="0" i="0" u="none" strike="noStrike" kern="1200" cap="none" spc="0" normalizeH="0" baseline="0" noProof="0" dirty="0">
                  <a:ln>
                    <a:noFill/>
                  </a:ln>
                  <a:solidFill>
                    <a:srgbClr val="231F20"/>
                  </a:solidFill>
                  <a:effectLst/>
                  <a:uLnTx/>
                  <a:uFillTx/>
                  <a:latin typeface="Arial"/>
                  <a:ea typeface="+mn-ea"/>
                  <a:cs typeface="Arial"/>
                </a:rPr>
                <a:t>child’s</a:t>
              </a:r>
              <a:r>
                <a:rPr kumimoji="0" sz="1200" b="0" i="0" u="none" strike="noStrike" kern="1200" cap="none" spc="-35" normalizeH="0" baseline="0" noProof="0" dirty="0">
                  <a:ln>
                    <a:noFill/>
                  </a:ln>
                  <a:solidFill>
                    <a:srgbClr val="231F20"/>
                  </a:solidFill>
                  <a:effectLst/>
                  <a:uLnTx/>
                  <a:uFillTx/>
                  <a:latin typeface="Arial"/>
                  <a:ea typeface="+mn-ea"/>
                  <a:cs typeface="Arial"/>
                </a:rPr>
                <a:t> </a:t>
              </a:r>
              <a:r>
                <a:rPr kumimoji="0" sz="1200" b="0" i="0" u="none" strike="noStrike" kern="1200" cap="none" spc="-10" normalizeH="0" baseline="0" noProof="0" dirty="0">
                  <a:ln>
                    <a:noFill/>
                  </a:ln>
                  <a:solidFill>
                    <a:srgbClr val="231F20"/>
                  </a:solidFill>
                  <a:effectLst/>
                  <a:uLnTx/>
                  <a:uFillTx/>
                  <a:latin typeface="Arial"/>
                  <a:ea typeface="+mn-ea"/>
                  <a:cs typeface="Arial"/>
                </a:rPr>
                <a:t>needs</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10" name="object 8">
              <a:extLst>
                <a:ext uri="{FF2B5EF4-FFF2-40B4-BE49-F238E27FC236}">
                  <a16:creationId xmlns="" xmlns:a16="http://schemas.microsoft.com/office/drawing/2014/main" id="{FBA195AE-115E-A1EC-7E43-F82261EE31FE}"/>
                </a:ext>
              </a:extLst>
            </p:cNvPr>
            <p:cNvSpPr txBox="1"/>
            <p:nvPr/>
          </p:nvSpPr>
          <p:spPr>
            <a:xfrm>
              <a:off x="2701351" y="5597949"/>
              <a:ext cx="1049020" cy="659765"/>
            </a:xfrm>
            <a:prstGeom prst="rect">
              <a:avLst/>
            </a:prstGeom>
          </p:spPr>
          <p:txBody>
            <a:bodyPr vert="horz" wrap="square" lIns="0" tIns="22225" rIns="0" bIns="0" rtlCol="0">
              <a:spAutoFit/>
            </a:bodyPr>
            <a:lstStyle/>
            <a:p>
              <a:pPr marL="12700" marR="5080" lvl="0" indent="0" algn="l" defTabSz="914400" rtl="0" eaLnBrk="1" fontAlgn="auto" latinLnBrk="0" hangingPunct="1">
                <a:lnSpc>
                  <a:spcPts val="1240"/>
                </a:lnSpc>
                <a:spcBef>
                  <a:spcPts val="175"/>
                </a:spcBef>
                <a:spcAft>
                  <a:spcPts val="0"/>
                </a:spcAft>
                <a:buClrTx/>
                <a:buSzTx/>
                <a:buFontTx/>
                <a:buNone/>
                <a:tabLst/>
                <a:defRPr/>
              </a:pPr>
              <a:r>
                <a:rPr kumimoji="0" sz="1050" b="0" i="0" u="none" strike="noStrike" kern="1200" cap="none" spc="0" normalizeH="0" baseline="0" noProof="0" dirty="0">
                  <a:ln>
                    <a:noFill/>
                  </a:ln>
                  <a:solidFill>
                    <a:srgbClr val="414042"/>
                  </a:solidFill>
                  <a:effectLst/>
                  <a:uLnTx/>
                  <a:uFillTx/>
                  <a:latin typeface="Arial"/>
                  <a:ea typeface="+mn-ea"/>
                  <a:cs typeface="Arial"/>
                </a:rPr>
                <a:t>Infrequent</a:t>
              </a:r>
              <a:r>
                <a:rPr kumimoji="0" sz="1050" b="0" i="0" u="none" strike="noStrike" kern="1200" cap="none" spc="50" normalizeH="0" baseline="0" noProof="0" dirty="0">
                  <a:ln>
                    <a:noFill/>
                  </a:ln>
                  <a:solidFill>
                    <a:srgbClr val="414042"/>
                  </a:solidFill>
                  <a:effectLst/>
                  <a:uLnTx/>
                  <a:uFillTx/>
                  <a:latin typeface="Arial"/>
                  <a:ea typeface="+mn-ea"/>
                  <a:cs typeface="Arial"/>
                </a:rPr>
                <a:t> </a:t>
              </a:r>
              <a:r>
                <a:rPr kumimoji="0" sz="1050" b="0" i="0" u="none" strike="noStrike" kern="1200" cap="none" spc="-20" normalizeH="0" baseline="0" noProof="0" dirty="0">
                  <a:ln>
                    <a:noFill/>
                  </a:ln>
                  <a:solidFill>
                    <a:srgbClr val="414042"/>
                  </a:solidFill>
                  <a:effectLst/>
                  <a:uLnTx/>
                  <a:uFillTx/>
                  <a:latin typeface="Arial"/>
                  <a:ea typeface="+mn-ea"/>
                  <a:cs typeface="Arial"/>
                </a:rPr>
                <a:t>viral </a:t>
              </a:r>
              <a:r>
                <a:rPr kumimoji="0" sz="1050" b="0" i="0" u="none" strike="noStrike" kern="1200" cap="none" spc="0" normalizeH="0" baseline="0" noProof="0" dirty="0">
                  <a:ln>
                    <a:noFill/>
                  </a:ln>
                  <a:solidFill>
                    <a:srgbClr val="414042"/>
                  </a:solidFill>
                  <a:effectLst/>
                  <a:uLnTx/>
                  <a:uFillTx/>
                  <a:latin typeface="Arial"/>
                  <a:ea typeface="+mn-ea"/>
                  <a:cs typeface="Arial"/>
                </a:rPr>
                <a:t>wheezing</a:t>
              </a:r>
              <a:r>
                <a:rPr kumimoji="0" sz="1050" b="0" i="0" u="none" strike="noStrike" kern="1200" cap="none" spc="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and</a:t>
              </a:r>
              <a:r>
                <a:rPr kumimoji="0" sz="1050" b="0" i="0" u="none" strike="noStrike" kern="1200" cap="none" spc="10" normalizeH="0" baseline="0" noProof="0" dirty="0">
                  <a:ln>
                    <a:noFill/>
                  </a:ln>
                  <a:solidFill>
                    <a:srgbClr val="414042"/>
                  </a:solidFill>
                  <a:effectLst/>
                  <a:uLnTx/>
                  <a:uFillTx/>
                  <a:latin typeface="Arial"/>
                  <a:ea typeface="+mn-ea"/>
                  <a:cs typeface="Arial"/>
                </a:rPr>
                <a:t> </a:t>
              </a:r>
              <a:r>
                <a:rPr kumimoji="0" sz="1050" b="0" i="0" u="none" strike="noStrike" kern="1200" cap="none" spc="-25" normalizeH="0" baseline="0" noProof="0" dirty="0">
                  <a:ln>
                    <a:noFill/>
                  </a:ln>
                  <a:solidFill>
                    <a:srgbClr val="414042"/>
                  </a:solidFill>
                  <a:effectLst/>
                  <a:uLnTx/>
                  <a:uFillTx/>
                  <a:latin typeface="Arial"/>
                  <a:ea typeface="+mn-ea"/>
                  <a:cs typeface="Arial"/>
                </a:rPr>
                <a:t>no </a:t>
              </a:r>
              <a:r>
                <a:rPr kumimoji="0" sz="1050" b="0" i="0" u="none" strike="noStrike" kern="1200" cap="none" spc="0" normalizeH="0" baseline="0" noProof="0" dirty="0">
                  <a:ln>
                    <a:noFill/>
                  </a:ln>
                  <a:solidFill>
                    <a:srgbClr val="414042"/>
                  </a:solidFill>
                  <a:effectLst/>
                  <a:uLnTx/>
                  <a:uFillTx/>
                  <a:latin typeface="Arial"/>
                  <a:ea typeface="+mn-ea"/>
                  <a:cs typeface="Arial"/>
                </a:rPr>
                <a:t>or</a:t>
              </a:r>
              <a:r>
                <a:rPr kumimoji="0" sz="1050" b="0" i="0" u="none" strike="noStrike" kern="1200" cap="none" spc="1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few</a:t>
              </a:r>
              <a:r>
                <a:rPr kumimoji="0" sz="1050" b="0" i="0" u="none" strike="noStrike" kern="1200" cap="none" spc="15" normalizeH="0" baseline="0" noProof="0" dirty="0">
                  <a:ln>
                    <a:noFill/>
                  </a:ln>
                  <a:solidFill>
                    <a:srgbClr val="414042"/>
                  </a:solidFill>
                  <a:effectLst/>
                  <a:uLnTx/>
                  <a:uFillTx/>
                  <a:latin typeface="Arial"/>
                  <a:ea typeface="+mn-ea"/>
                  <a:cs typeface="Arial"/>
                </a:rPr>
                <a:t> </a:t>
              </a:r>
              <a:r>
                <a:rPr kumimoji="0" sz="1050" b="0" i="0" u="none" strike="noStrike" kern="1200" cap="none" spc="-10" normalizeH="0" baseline="0" noProof="0" dirty="0">
                  <a:ln>
                    <a:noFill/>
                  </a:ln>
                  <a:solidFill>
                    <a:srgbClr val="414042"/>
                  </a:solidFill>
                  <a:effectLst/>
                  <a:uLnTx/>
                  <a:uFillTx/>
                  <a:latin typeface="Arial"/>
                  <a:ea typeface="+mn-ea"/>
                  <a:cs typeface="Arial"/>
                </a:rPr>
                <a:t>interval symptoms</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11" name="object 9">
              <a:extLst>
                <a:ext uri="{FF2B5EF4-FFF2-40B4-BE49-F238E27FC236}">
                  <a16:creationId xmlns="" xmlns:a16="http://schemas.microsoft.com/office/drawing/2014/main" id="{6C83A6B8-D6A1-4614-2490-E0DB3BC4A420}"/>
                </a:ext>
              </a:extLst>
            </p:cNvPr>
            <p:cNvSpPr txBox="1"/>
            <p:nvPr/>
          </p:nvSpPr>
          <p:spPr>
            <a:xfrm>
              <a:off x="7954247" y="5597949"/>
              <a:ext cx="1598295" cy="502920"/>
            </a:xfrm>
            <a:prstGeom prst="rect">
              <a:avLst/>
            </a:prstGeom>
          </p:spPr>
          <p:txBody>
            <a:bodyPr vert="horz" wrap="square" lIns="0" tIns="22225" rIns="0" bIns="0" rtlCol="0">
              <a:spAutoFit/>
            </a:bodyPr>
            <a:lstStyle/>
            <a:p>
              <a:pPr marL="12700" marR="5080" lvl="0" indent="0" algn="l" defTabSz="914400" rtl="0" eaLnBrk="1" fontAlgn="auto" latinLnBrk="0" hangingPunct="1">
                <a:lnSpc>
                  <a:spcPts val="1240"/>
                </a:lnSpc>
                <a:spcBef>
                  <a:spcPts val="175"/>
                </a:spcBef>
                <a:spcAft>
                  <a:spcPts val="0"/>
                </a:spcAft>
                <a:buClrTx/>
                <a:buSzTx/>
                <a:buFontTx/>
                <a:buNone/>
                <a:tabLst/>
                <a:defRPr/>
              </a:pPr>
              <a:r>
                <a:rPr kumimoji="0" sz="1050" b="0" i="0" u="none" strike="noStrike" kern="1200" cap="none" spc="0" normalizeH="0" baseline="0" noProof="0" dirty="0">
                  <a:ln>
                    <a:noFill/>
                  </a:ln>
                  <a:solidFill>
                    <a:srgbClr val="414042"/>
                  </a:solidFill>
                  <a:effectLst/>
                  <a:uLnTx/>
                  <a:uFillTx/>
                  <a:latin typeface="Arial"/>
                  <a:ea typeface="+mn-ea"/>
                  <a:cs typeface="Arial"/>
                </a:rPr>
                <a:t>Asthma</a:t>
              </a:r>
              <a:r>
                <a:rPr kumimoji="0" sz="1050" b="0" i="0" u="none" strike="noStrike" kern="1200" cap="none" spc="1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diagnosis,</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25" normalizeH="0" baseline="0" noProof="0" dirty="0">
                  <a:ln>
                    <a:noFill/>
                  </a:ln>
                  <a:solidFill>
                    <a:srgbClr val="414042"/>
                  </a:solidFill>
                  <a:effectLst/>
                  <a:uLnTx/>
                  <a:uFillTx/>
                  <a:latin typeface="Arial"/>
                  <a:ea typeface="+mn-ea"/>
                  <a:cs typeface="Arial"/>
                </a:rPr>
                <a:t>and </a:t>
              </a:r>
              <a:r>
                <a:rPr kumimoji="0" sz="1050" b="0" i="0" u="none" strike="noStrike" kern="1200" cap="none" spc="0" normalizeH="0" baseline="0" noProof="0" dirty="0">
                  <a:ln>
                    <a:noFill/>
                  </a:ln>
                  <a:solidFill>
                    <a:srgbClr val="414042"/>
                  </a:solidFill>
                  <a:effectLst/>
                  <a:uLnTx/>
                  <a:uFillTx/>
                  <a:latin typeface="Arial"/>
                  <a:ea typeface="+mn-ea"/>
                  <a:cs typeface="Arial"/>
                </a:rPr>
                <a:t>asthma</a:t>
              </a:r>
              <a:r>
                <a:rPr kumimoji="0" sz="1050" b="0" i="0" u="none" strike="noStrike" kern="1200" cap="none" spc="3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not</a:t>
              </a:r>
              <a:r>
                <a:rPr kumimoji="0" sz="1050" b="0" i="0" u="none" strike="noStrike" kern="1200" cap="none" spc="30" normalizeH="0" baseline="0" noProof="0" dirty="0">
                  <a:ln>
                    <a:noFill/>
                  </a:ln>
                  <a:solidFill>
                    <a:srgbClr val="414042"/>
                  </a:solidFill>
                  <a:effectLst/>
                  <a:uLnTx/>
                  <a:uFillTx/>
                  <a:latin typeface="Arial"/>
                  <a:ea typeface="+mn-ea"/>
                  <a:cs typeface="Arial"/>
                </a:rPr>
                <a:t> </a:t>
              </a:r>
              <a:r>
                <a:rPr kumimoji="0" sz="1050" b="0" i="0" u="none" strike="noStrike" kern="1200" cap="none" spc="-10" normalizeH="0" baseline="0" noProof="0" dirty="0">
                  <a:ln>
                    <a:noFill/>
                  </a:ln>
                  <a:solidFill>
                    <a:srgbClr val="414042"/>
                  </a:solidFill>
                  <a:effectLst/>
                  <a:uLnTx/>
                  <a:uFillTx/>
                  <a:latin typeface="Arial"/>
                  <a:ea typeface="+mn-ea"/>
                  <a:cs typeface="Arial"/>
                </a:rPr>
                <a:t>well-controlled </a:t>
              </a:r>
              <a:r>
                <a:rPr kumimoji="0" sz="1050" b="0" i="0" u="none" strike="noStrike" kern="1200" cap="none" spc="0" normalizeH="0" baseline="0" noProof="0" dirty="0">
                  <a:ln>
                    <a:noFill/>
                  </a:ln>
                  <a:solidFill>
                    <a:srgbClr val="414042"/>
                  </a:solidFill>
                  <a:effectLst/>
                  <a:uLnTx/>
                  <a:uFillTx/>
                  <a:latin typeface="Arial"/>
                  <a:ea typeface="+mn-ea"/>
                  <a:cs typeface="Arial"/>
                </a:rPr>
                <a:t>on</a:t>
              </a:r>
              <a:r>
                <a:rPr kumimoji="0" sz="1050" b="0" i="0" u="none" strike="noStrike" kern="1200" cap="none" spc="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low</a:t>
              </a:r>
              <a:r>
                <a:rPr kumimoji="0" sz="1050" b="0" i="0" u="none" strike="noStrike" kern="1200" cap="none" spc="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dose</a:t>
              </a:r>
              <a:r>
                <a:rPr kumimoji="0" sz="1050" b="0" i="0" u="none" strike="noStrike" kern="1200" cap="none" spc="10" normalizeH="0" baseline="0" noProof="0" dirty="0">
                  <a:ln>
                    <a:noFill/>
                  </a:ln>
                  <a:solidFill>
                    <a:srgbClr val="414042"/>
                  </a:solidFill>
                  <a:effectLst/>
                  <a:uLnTx/>
                  <a:uFillTx/>
                  <a:latin typeface="Arial"/>
                  <a:ea typeface="+mn-ea"/>
                  <a:cs typeface="Arial"/>
                </a:rPr>
                <a:t> </a:t>
              </a:r>
              <a:r>
                <a:rPr kumimoji="0" sz="1050" b="0" i="0" u="none" strike="noStrike" kern="1200" cap="none" spc="-25" normalizeH="0" baseline="0" noProof="0" dirty="0">
                  <a:ln>
                    <a:noFill/>
                  </a:ln>
                  <a:solidFill>
                    <a:srgbClr val="414042"/>
                  </a:solidFill>
                  <a:effectLst/>
                  <a:uLnTx/>
                  <a:uFillTx/>
                  <a:latin typeface="Arial"/>
                  <a:ea typeface="+mn-ea"/>
                  <a:cs typeface="Arial"/>
                </a:rPr>
                <a:t>ICS</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12" name="object 10">
              <a:extLst>
                <a:ext uri="{FF2B5EF4-FFF2-40B4-BE49-F238E27FC236}">
                  <a16:creationId xmlns="" xmlns:a16="http://schemas.microsoft.com/office/drawing/2014/main" id="{A83898EF-3EBC-F1E0-D0E4-9EC0A0A95FD1}"/>
                </a:ext>
              </a:extLst>
            </p:cNvPr>
            <p:cNvSpPr txBox="1"/>
            <p:nvPr/>
          </p:nvSpPr>
          <p:spPr>
            <a:xfrm>
              <a:off x="9639862" y="5597949"/>
              <a:ext cx="890905" cy="502920"/>
            </a:xfrm>
            <a:prstGeom prst="rect">
              <a:avLst/>
            </a:prstGeom>
          </p:spPr>
          <p:txBody>
            <a:bodyPr vert="horz" wrap="square" lIns="0" tIns="22225" rIns="0" bIns="0" rtlCol="0">
              <a:spAutoFit/>
            </a:bodyPr>
            <a:lstStyle/>
            <a:p>
              <a:pPr marL="12700" marR="5080" lvl="0" indent="0" algn="l" defTabSz="914400" rtl="0" eaLnBrk="1" fontAlgn="auto" latinLnBrk="0" hangingPunct="1">
                <a:lnSpc>
                  <a:spcPts val="1240"/>
                </a:lnSpc>
                <a:spcBef>
                  <a:spcPts val="175"/>
                </a:spcBef>
                <a:spcAft>
                  <a:spcPts val="0"/>
                </a:spcAft>
                <a:buClrTx/>
                <a:buSzTx/>
                <a:buFontTx/>
                <a:buNone/>
                <a:tabLst/>
                <a:defRPr/>
              </a:pPr>
              <a:r>
                <a:rPr kumimoji="0" sz="1050" b="0" i="0" u="none" strike="noStrike" kern="1200" cap="none" spc="0" normalizeH="0" baseline="0" noProof="0" dirty="0">
                  <a:ln>
                    <a:noFill/>
                  </a:ln>
                  <a:solidFill>
                    <a:srgbClr val="414042"/>
                  </a:solidFill>
                  <a:effectLst/>
                  <a:uLnTx/>
                  <a:uFillTx/>
                  <a:latin typeface="Arial"/>
                  <a:ea typeface="+mn-ea"/>
                  <a:cs typeface="Arial"/>
                </a:rPr>
                <a:t>Asthma</a:t>
              </a:r>
              <a:r>
                <a:rPr kumimoji="0" sz="1050" b="0" i="0" u="none" strike="noStrike" kern="1200" cap="none" spc="35" normalizeH="0" baseline="0" noProof="0" dirty="0">
                  <a:ln>
                    <a:noFill/>
                  </a:ln>
                  <a:solidFill>
                    <a:srgbClr val="414042"/>
                  </a:solidFill>
                  <a:effectLst/>
                  <a:uLnTx/>
                  <a:uFillTx/>
                  <a:latin typeface="Arial"/>
                  <a:ea typeface="+mn-ea"/>
                  <a:cs typeface="Arial"/>
                </a:rPr>
                <a:t> </a:t>
              </a:r>
              <a:r>
                <a:rPr kumimoji="0" sz="1050" b="0" i="0" u="none" strike="noStrike" kern="1200" cap="none" spc="-25" normalizeH="0" baseline="0" noProof="0" dirty="0">
                  <a:ln>
                    <a:noFill/>
                  </a:ln>
                  <a:solidFill>
                    <a:srgbClr val="414042"/>
                  </a:solidFill>
                  <a:effectLst/>
                  <a:uLnTx/>
                  <a:uFillTx/>
                  <a:latin typeface="Arial"/>
                  <a:ea typeface="+mn-ea"/>
                  <a:cs typeface="Arial"/>
                </a:rPr>
                <a:t>not </a:t>
              </a:r>
              <a:r>
                <a:rPr kumimoji="0" sz="1050" b="0" i="0" u="none" strike="noStrike" kern="1200" cap="none" spc="-10" normalizeH="0" baseline="0" noProof="0" dirty="0">
                  <a:ln>
                    <a:noFill/>
                  </a:ln>
                  <a:solidFill>
                    <a:srgbClr val="414042"/>
                  </a:solidFill>
                  <a:effectLst/>
                  <a:uLnTx/>
                  <a:uFillTx/>
                  <a:latin typeface="Arial"/>
                  <a:ea typeface="+mn-ea"/>
                  <a:cs typeface="Arial"/>
                </a:rPr>
                <a:t>well-controlled </a:t>
              </a:r>
              <a:r>
                <a:rPr kumimoji="0" sz="1050" b="0" i="0" u="none" strike="noStrike" kern="1200" cap="none" spc="0" normalizeH="0" baseline="0" noProof="0" dirty="0">
                  <a:ln>
                    <a:noFill/>
                  </a:ln>
                  <a:solidFill>
                    <a:srgbClr val="414042"/>
                  </a:solidFill>
                  <a:effectLst/>
                  <a:uLnTx/>
                  <a:uFillTx/>
                  <a:latin typeface="Arial"/>
                  <a:ea typeface="+mn-ea"/>
                  <a:cs typeface="Arial"/>
                </a:rPr>
                <a:t>on</a:t>
              </a:r>
              <a:r>
                <a:rPr kumimoji="0" sz="1050" b="0" i="0" u="none" strike="noStrike" kern="1200" cap="none" spc="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double</a:t>
              </a:r>
              <a:r>
                <a:rPr kumimoji="0" sz="1050" b="0" i="0" u="none" strike="noStrike" kern="1200" cap="none" spc="5" normalizeH="0" baseline="0" noProof="0" dirty="0">
                  <a:ln>
                    <a:noFill/>
                  </a:ln>
                  <a:solidFill>
                    <a:srgbClr val="414042"/>
                  </a:solidFill>
                  <a:effectLst/>
                  <a:uLnTx/>
                  <a:uFillTx/>
                  <a:latin typeface="Arial"/>
                  <a:ea typeface="+mn-ea"/>
                  <a:cs typeface="Arial"/>
                </a:rPr>
                <a:t> </a:t>
              </a:r>
              <a:r>
                <a:rPr kumimoji="0" sz="1050" b="0" i="0" u="none" strike="noStrike" kern="1200" cap="none" spc="-25" normalizeH="0" baseline="0" noProof="0" dirty="0">
                  <a:ln>
                    <a:noFill/>
                  </a:ln>
                  <a:solidFill>
                    <a:srgbClr val="414042"/>
                  </a:solidFill>
                  <a:effectLst/>
                  <a:uLnTx/>
                  <a:uFillTx/>
                  <a:latin typeface="Arial"/>
                  <a:ea typeface="+mn-ea"/>
                  <a:cs typeface="Arial"/>
                </a:rPr>
                <a:t>ICS</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13" name="object 11">
              <a:extLst>
                <a:ext uri="{FF2B5EF4-FFF2-40B4-BE49-F238E27FC236}">
                  <a16:creationId xmlns="" xmlns:a16="http://schemas.microsoft.com/office/drawing/2014/main" id="{E3793DBB-7B02-057B-6AB9-9951ABF0DFC9}"/>
                </a:ext>
              </a:extLst>
            </p:cNvPr>
            <p:cNvSpPr txBox="1"/>
            <p:nvPr/>
          </p:nvSpPr>
          <p:spPr>
            <a:xfrm>
              <a:off x="7954247" y="6159668"/>
              <a:ext cx="3157220" cy="345440"/>
            </a:xfrm>
            <a:prstGeom prst="rect">
              <a:avLst/>
            </a:prstGeom>
          </p:spPr>
          <p:txBody>
            <a:bodyPr vert="horz" wrap="square" lIns="0" tIns="22225" rIns="0" bIns="0" rtlCol="0">
              <a:spAutoFit/>
            </a:bodyPr>
            <a:lstStyle/>
            <a:p>
              <a:pPr marL="12700" marR="5080" lvl="0" indent="0" algn="l" defTabSz="914400" rtl="0" eaLnBrk="1" fontAlgn="auto" latinLnBrk="0" hangingPunct="1">
                <a:lnSpc>
                  <a:spcPts val="1240"/>
                </a:lnSpc>
                <a:spcBef>
                  <a:spcPts val="175"/>
                </a:spcBef>
                <a:spcAft>
                  <a:spcPts val="0"/>
                </a:spcAft>
                <a:buClrTx/>
                <a:buSzTx/>
                <a:buFontTx/>
                <a:buNone/>
                <a:tabLst/>
                <a:defRPr/>
              </a:pPr>
              <a:r>
                <a:rPr kumimoji="0" sz="1050" b="0" i="0" u="none" strike="noStrike" kern="1200" cap="none" spc="0" normalizeH="0" baseline="0" noProof="0" dirty="0">
                  <a:ln>
                    <a:noFill/>
                  </a:ln>
                  <a:solidFill>
                    <a:srgbClr val="414042"/>
                  </a:solidFill>
                  <a:effectLst/>
                  <a:uLnTx/>
                  <a:uFillTx/>
                  <a:latin typeface="Arial"/>
                  <a:ea typeface="+mn-ea"/>
                  <a:cs typeface="Arial"/>
                </a:rPr>
                <a:t>Before</a:t>
              </a:r>
              <a:r>
                <a:rPr kumimoji="0" sz="1050" b="0" i="0" u="none" strike="noStrike" kern="1200" cap="none" spc="-30" normalizeH="0" baseline="0" noProof="0" dirty="0">
                  <a:ln>
                    <a:noFill/>
                  </a:ln>
                  <a:solidFill>
                    <a:srgbClr val="414042"/>
                  </a:solidFill>
                  <a:effectLst/>
                  <a:uLnTx/>
                  <a:uFillTx/>
                  <a:latin typeface="Arial"/>
                  <a:ea typeface="+mn-ea"/>
                  <a:cs typeface="Arial"/>
                </a:rPr>
                <a:t> </a:t>
              </a:r>
              <a:r>
                <a:rPr kumimoji="0" sz="1050" b="0" i="0" u="none" strike="noStrike" kern="1200" cap="none" spc="-10" normalizeH="0" baseline="0" noProof="0" dirty="0">
                  <a:ln>
                    <a:noFill/>
                  </a:ln>
                  <a:solidFill>
                    <a:srgbClr val="414042"/>
                  </a:solidFill>
                  <a:effectLst/>
                  <a:uLnTx/>
                  <a:uFillTx/>
                  <a:latin typeface="Arial"/>
                  <a:ea typeface="+mn-ea"/>
                  <a:cs typeface="Arial"/>
                </a:rPr>
                <a:t>stepping</a:t>
              </a:r>
              <a:r>
                <a:rPr kumimoji="0" sz="1050" b="0" i="0" u="none" strike="noStrike" kern="1200" cap="none" spc="-2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up,</a:t>
              </a:r>
              <a:r>
                <a:rPr kumimoji="0" sz="1050" b="0" i="0" u="none" strike="noStrike" kern="1200" cap="none" spc="-2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check</a:t>
              </a:r>
              <a:r>
                <a:rPr kumimoji="0" sz="1050" b="0" i="0" u="none" strike="noStrike" kern="1200" cap="none" spc="-3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for</a:t>
              </a:r>
              <a:r>
                <a:rPr kumimoji="0" sz="1050" b="0" i="0" u="none" strike="noStrike" kern="1200" cap="none" spc="-25" normalizeH="0" baseline="0" noProof="0" dirty="0">
                  <a:ln>
                    <a:noFill/>
                  </a:ln>
                  <a:solidFill>
                    <a:srgbClr val="414042"/>
                  </a:solidFill>
                  <a:effectLst/>
                  <a:uLnTx/>
                  <a:uFillTx/>
                  <a:latin typeface="Arial"/>
                  <a:ea typeface="+mn-ea"/>
                  <a:cs typeface="Arial"/>
                </a:rPr>
                <a:t> </a:t>
              </a:r>
              <a:r>
                <a:rPr kumimoji="0" sz="1050" b="0" i="0" u="none" strike="noStrike" kern="1200" cap="none" spc="-10" normalizeH="0" baseline="0" noProof="0" dirty="0">
                  <a:ln>
                    <a:noFill/>
                  </a:ln>
                  <a:solidFill>
                    <a:srgbClr val="414042"/>
                  </a:solidFill>
                  <a:effectLst/>
                  <a:uLnTx/>
                  <a:uFillTx/>
                  <a:latin typeface="Arial"/>
                  <a:ea typeface="+mn-ea"/>
                  <a:cs typeface="Arial"/>
                </a:rPr>
                <a:t>alternative</a:t>
              </a:r>
              <a:r>
                <a:rPr kumimoji="0" sz="1050" b="0" i="0" u="none" strike="noStrike" kern="1200" cap="none" spc="-25" normalizeH="0" baseline="0" noProof="0" dirty="0">
                  <a:ln>
                    <a:noFill/>
                  </a:ln>
                  <a:solidFill>
                    <a:srgbClr val="414042"/>
                  </a:solidFill>
                  <a:effectLst/>
                  <a:uLnTx/>
                  <a:uFillTx/>
                  <a:latin typeface="Arial"/>
                  <a:ea typeface="+mn-ea"/>
                  <a:cs typeface="Arial"/>
                </a:rPr>
                <a:t> </a:t>
              </a:r>
              <a:r>
                <a:rPr kumimoji="0" sz="1050" b="0" i="0" u="none" strike="noStrike" kern="1200" cap="none" spc="-10" normalizeH="0" baseline="0" noProof="0" dirty="0">
                  <a:ln>
                    <a:noFill/>
                  </a:ln>
                  <a:solidFill>
                    <a:srgbClr val="414042"/>
                  </a:solidFill>
                  <a:effectLst/>
                  <a:uLnTx/>
                  <a:uFillTx/>
                  <a:latin typeface="Arial"/>
                  <a:ea typeface="+mn-ea"/>
                  <a:cs typeface="Arial"/>
                </a:rPr>
                <a:t>diagnosis, </a:t>
              </a:r>
              <a:r>
                <a:rPr kumimoji="0" sz="1050" b="0" i="0" u="none" strike="noStrike" kern="1200" cap="none" spc="0" normalizeH="0" baseline="0" noProof="0" dirty="0">
                  <a:ln>
                    <a:noFill/>
                  </a:ln>
                  <a:solidFill>
                    <a:srgbClr val="414042"/>
                  </a:solidFill>
                  <a:effectLst/>
                  <a:uLnTx/>
                  <a:uFillTx/>
                  <a:latin typeface="Arial"/>
                  <a:ea typeface="+mn-ea"/>
                  <a:cs typeface="Arial"/>
                </a:rPr>
                <a:t>check</a:t>
              </a:r>
              <a:r>
                <a:rPr kumimoji="0" sz="1050" b="0" i="0" u="none" strike="noStrike" kern="1200" cap="none" spc="-5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inhaler</a:t>
              </a:r>
              <a:r>
                <a:rPr kumimoji="0" sz="1050" b="0" i="0" u="none" strike="noStrike" kern="1200" cap="none" spc="-4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skills,</a:t>
              </a:r>
              <a:r>
                <a:rPr kumimoji="0" sz="1050" b="0" i="0" u="none" strike="noStrike" kern="1200" cap="none" spc="-4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review</a:t>
              </a:r>
              <a:r>
                <a:rPr kumimoji="0" sz="1050" b="0" i="0" u="none" strike="noStrike" kern="1200" cap="none" spc="-50" normalizeH="0" baseline="0" noProof="0" dirty="0">
                  <a:ln>
                    <a:noFill/>
                  </a:ln>
                  <a:solidFill>
                    <a:srgbClr val="414042"/>
                  </a:solidFill>
                  <a:effectLst/>
                  <a:uLnTx/>
                  <a:uFillTx/>
                  <a:latin typeface="Arial"/>
                  <a:ea typeface="+mn-ea"/>
                  <a:cs typeface="Arial"/>
                </a:rPr>
                <a:t> </a:t>
              </a:r>
              <a:r>
                <a:rPr kumimoji="0" sz="1050" b="0" i="0" u="none" strike="noStrike" kern="1200" cap="none" spc="-10" normalizeH="0" baseline="0" noProof="0" dirty="0">
                  <a:ln>
                    <a:noFill/>
                  </a:ln>
                  <a:solidFill>
                    <a:srgbClr val="414042"/>
                  </a:solidFill>
                  <a:effectLst/>
                  <a:uLnTx/>
                  <a:uFillTx/>
                  <a:latin typeface="Arial"/>
                  <a:ea typeface="+mn-ea"/>
                  <a:cs typeface="Arial"/>
                </a:rPr>
                <a:t>adherence</a:t>
              </a:r>
              <a:r>
                <a:rPr kumimoji="0" sz="1050" b="0" i="0" u="none" strike="noStrike" kern="1200" cap="none" spc="-4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and</a:t>
              </a:r>
              <a:r>
                <a:rPr kumimoji="0" sz="1050" b="0" i="0" u="none" strike="noStrike" kern="1200" cap="none" spc="-45" normalizeH="0" baseline="0" noProof="0" dirty="0">
                  <a:ln>
                    <a:noFill/>
                  </a:ln>
                  <a:solidFill>
                    <a:srgbClr val="414042"/>
                  </a:solidFill>
                  <a:effectLst/>
                  <a:uLnTx/>
                  <a:uFillTx/>
                  <a:latin typeface="Arial"/>
                  <a:ea typeface="+mn-ea"/>
                  <a:cs typeface="Arial"/>
                </a:rPr>
                <a:t> </a:t>
              </a:r>
              <a:r>
                <a:rPr kumimoji="0" sz="1050" b="0" i="0" u="none" strike="noStrike" kern="1200" cap="none" spc="-10" normalizeH="0" baseline="0" noProof="0" dirty="0">
                  <a:ln>
                    <a:noFill/>
                  </a:ln>
                  <a:solidFill>
                    <a:srgbClr val="414042"/>
                  </a:solidFill>
                  <a:effectLst/>
                  <a:uLnTx/>
                  <a:uFillTx/>
                  <a:latin typeface="Arial"/>
                  <a:ea typeface="+mn-ea"/>
                  <a:cs typeface="Arial"/>
                </a:rPr>
                <a:t>exposures</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14" name="object 12">
              <a:extLst>
                <a:ext uri="{FF2B5EF4-FFF2-40B4-BE49-F238E27FC236}">
                  <a16:creationId xmlns="" xmlns:a16="http://schemas.microsoft.com/office/drawing/2014/main" id="{A1AC81CA-3038-2188-8547-049548D850B2}"/>
                </a:ext>
              </a:extLst>
            </p:cNvPr>
            <p:cNvSpPr txBox="1"/>
            <p:nvPr/>
          </p:nvSpPr>
          <p:spPr>
            <a:xfrm>
              <a:off x="6759003" y="5180264"/>
              <a:ext cx="2252980" cy="187960"/>
            </a:xfrm>
            <a:prstGeom prst="rect">
              <a:avLst/>
            </a:prstGeom>
          </p:spPr>
          <p:txBody>
            <a:bodyPr vert="horz" wrap="square" lIns="0" tIns="14604" rIns="0" bIns="0" rtlCol="0">
              <a:spAutoFit/>
            </a:bodyPr>
            <a:lstStyle/>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1575" b="0" i="0" u="none" strike="noStrike" kern="1200" cap="none" spc="0" normalizeH="0" baseline="5291" noProof="0" dirty="0">
                  <a:ln>
                    <a:noFill/>
                  </a:ln>
                  <a:solidFill>
                    <a:srgbClr val="414042"/>
                  </a:solidFill>
                  <a:effectLst/>
                  <a:uLnTx/>
                  <a:uFillTx/>
                  <a:latin typeface="Arial"/>
                  <a:ea typeface="+mn-ea"/>
                  <a:cs typeface="Arial"/>
                </a:rPr>
                <a:t>As-needed</a:t>
              </a:r>
              <a:r>
                <a:rPr kumimoji="0" sz="1575" b="0" i="0" u="none" strike="noStrike" kern="1200" cap="none" spc="89" normalizeH="0" baseline="5291" noProof="0" dirty="0">
                  <a:ln>
                    <a:noFill/>
                  </a:ln>
                  <a:solidFill>
                    <a:srgbClr val="414042"/>
                  </a:solidFill>
                  <a:effectLst/>
                  <a:uLnTx/>
                  <a:uFillTx/>
                  <a:latin typeface="Arial"/>
                  <a:ea typeface="+mn-ea"/>
                  <a:cs typeface="Arial"/>
                </a:rPr>
                <a:t> </a:t>
              </a:r>
              <a:r>
                <a:rPr kumimoji="0" sz="1575" b="0" i="0" u="none" strike="noStrike" kern="1200" cap="none" spc="0" normalizeH="0" baseline="5291" noProof="0" dirty="0">
                  <a:ln>
                    <a:noFill/>
                  </a:ln>
                  <a:solidFill>
                    <a:srgbClr val="414042"/>
                  </a:solidFill>
                  <a:effectLst/>
                  <a:uLnTx/>
                  <a:uFillTx/>
                  <a:latin typeface="Arial"/>
                  <a:ea typeface="+mn-ea"/>
                  <a:cs typeface="Arial"/>
                </a:rPr>
                <a:t>short-acting</a:t>
              </a:r>
              <a:r>
                <a:rPr kumimoji="0" sz="1575" b="0" i="0" u="none" strike="noStrike" kern="1200" cap="none" spc="89" normalizeH="0" baseline="5291" noProof="0" dirty="0">
                  <a:ln>
                    <a:noFill/>
                  </a:ln>
                  <a:solidFill>
                    <a:srgbClr val="414042"/>
                  </a:solidFill>
                  <a:effectLst/>
                  <a:uLnTx/>
                  <a:uFillTx/>
                  <a:latin typeface="Arial"/>
                  <a:ea typeface="+mn-ea"/>
                  <a:cs typeface="Arial"/>
                </a:rPr>
                <a:t> </a:t>
              </a:r>
              <a:r>
                <a:rPr kumimoji="0" sz="1575" b="0" i="0" u="none" strike="noStrike" kern="1200" cap="none" spc="0" normalizeH="0" baseline="5291" noProof="0" dirty="0">
                  <a:ln>
                    <a:noFill/>
                  </a:ln>
                  <a:solidFill>
                    <a:srgbClr val="414042"/>
                  </a:solidFill>
                  <a:effectLst/>
                  <a:uLnTx/>
                  <a:uFillTx/>
                  <a:latin typeface="Arial"/>
                  <a:ea typeface="+mn-ea"/>
                  <a:cs typeface="Arial"/>
                </a:rPr>
                <a:t>beta</a:t>
              </a:r>
              <a:r>
                <a:rPr kumimoji="0" sz="600" b="0" i="0" u="none" strike="noStrike" kern="1200" cap="none" spc="0" normalizeH="0" baseline="0" noProof="0" dirty="0">
                  <a:ln>
                    <a:noFill/>
                  </a:ln>
                  <a:solidFill>
                    <a:srgbClr val="414042"/>
                  </a:solidFill>
                  <a:effectLst/>
                  <a:uLnTx/>
                  <a:uFillTx/>
                  <a:latin typeface="Arial"/>
                  <a:ea typeface="+mn-ea"/>
                  <a:cs typeface="Arial"/>
                </a:rPr>
                <a:t>2</a:t>
              </a:r>
              <a:r>
                <a:rPr kumimoji="0" sz="1575" b="0" i="0" u="none" strike="noStrike" kern="1200" cap="none" spc="0" normalizeH="0" baseline="5291" noProof="0" dirty="0">
                  <a:ln>
                    <a:noFill/>
                  </a:ln>
                  <a:solidFill>
                    <a:srgbClr val="414042"/>
                  </a:solidFill>
                  <a:effectLst/>
                  <a:uLnTx/>
                  <a:uFillTx/>
                  <a:latin typeface="Arial"/>
                  <a:ea typeface="+mn-ea"/>
                  <a:cs typeface="Arial"/>
                </a:rPr>
                <a:t>-</a:t>
              </a:r>
              <a:r>
                <a:rPr kumimoji="0" sz="1575" b="0" i="0" u="none" strike="noStrike" kern="1200" cap="none" spc="-15" normalizeH="0" baseline="5291" noProof="0" dirty="0">
                  <a:ln>
                    <a:noFill/>
                  </a:ln>
                  <a:solidFill>
                    <a:srgbClr val="414042"/>
                  </a:solidFill>
                  <a:effectLst/>
                  <a:uLnTx/>
                  <a:uFillTx/>
                  <a:latin typeface="Arial"/>
                  <a:ea typeface="+mn-ea"/>
                  <a:cs typeface="Arial"/>
                </a:rPr>
                <a:t>agonist</a:t>
              </a:r>
              <a:endParaRPr kumimoji="0" sz="1575" b="0" i="0" u="none" strike="noStrike" kern="1200" cap="none" spc="0" normalizeH="0" baseline="5291" noProof="0">
                <a:ln>
                  <a:noFill/>
                </a:ln>
                <a:solidFill>
                  <a:prstClr val="black"/>
                </a:solidFill>
                <a:effectLst/>
                <a:uLnTx/>
                <a:uFillTx/>
                <a:latin typeface="Arial"/>
                <a:ea typeface="+mn-ea"/>
                <a:cs typeface="Arial"/>
              </a:endParaRPr>
            </a:p>
          </p:txBody>
        </p:sp>
        <p:sp>
          <p:nvSpPr>
            <p:cNvPr id="15" name="object 13">
              <a:extLst>
                <a:ext uri="{FF2B5EF4-FFF2-40B4-BE49-F238E27FC236}">
                  <a16:creationId xmlns="" xmlns:a16="http://schemas.microsoft.com/office/drawing/2014/main" id="{28FF8D70-0B09-1052-CB77-DBCA0E3EF985}"/>
                </a:ext>
              </a:extLst>
            </p:cNvPr>
            <p:cNvSpPr txBox="1"/>
            <p:nvPr/>
          </p:nvSpPr>
          <p:spPr>
            <a:xfrm>
              <a:off x="3950515" y="5606313"/>
              <a:ext cx="3714115" cy="861060"/>
            </a:xfrm>
            <a:prstGeom prst="rect">
              <a:avLst/>
            </a:prstGeom>
          </p:spPr>
          <p:txBody>
            <a:bodyPr vert="horz" wrap="square" lIns="0" tIns="22225" rIns="0" bIns="0" rtlCol="0">
              <a:spAutoFit/>
            </a:bodyPr>
            <a:lstStyle/>
            <a:p>
              <a:pPr marL="12700" marR="5080" lvl="0" indent="0" algn="l" defTabSz="914400" rtl="0" eaLnBrk="1" fontAlgn="auto" latinLnBrk="0" hangingPunct="1">
                <a:lnSpc>
                  <a:spcPts val="1240"/>
                </a:lnSpc>
                <a:spcBef>
                  <a:spcPts val="175"/>
                </a:spcBef>
                <a:spcAft>
                  <a:spcPts val="0"/>
                </a:spcAft>
                <a:buClrTx/>
                <a:buSzTx/>
                <a:buFontTx/>
                <a:buNone/>
                <a:tabLst/>
                <a:defRPr/>
              </a:pPr>
              <a:r>
                <a:rPr kumimoji="0" sz="1050" b="0" i="0" u="none" strike="noStrike" kern="1200" cap="none" spc="0" normalizeH="0" baseline="0" noProof="0" dirty="0">
                  <a:ln>
                    <a:noFill/>
                  </a:ln>
                  <a:solidFill>
                    <a:srgbClr val="414042"/>
                  </a:solidFill>
                  <a:effectLst/>
                  <a:uLnTx/>
                  <a:uFillTx/>
                  <a:latin typeface="Arial"/>
                  <a:ea typeface="+mn-ea"/>
                  <a:cs typeface="Arial"/>
                </a:rPr>
                <a:t>Symptom</a:t>
              </a:r>
              <a:r>
                <a:rPr kumimoji="0" sz="1050" b="0" i="0" u="none" strike="noStrike" kern="1200" cap="none" spc="1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pattern</a:t>
              </a:r>
              <a:r>
                <a:rPr kumimoji="0" sz="1050" b="0" i="0" u="none" strike="noStrike" kern="1200" cap="none" spc="1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not</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consistent</a:t>
              </a:r>
              <a:r>
                <a:rPr kumimoji="0" sz="1050" b="0" i="0" u="none" strike="noStrike" kern="1200" cap="none" spc="1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with</a:t>
              </a:r>
              <a:r>
                <a:rPr kumimoji="0" sz="1050" b="0" i="0" u="none" strike="noStrike" kern="1200" cap="none" spc="1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asthma</a:t>
              </a:r>
              <a:r>
                <a:rPr kumimoji="0" sz="1050" b="0" i="0" u="none" strike="noStrike" kern="1200" cap="none" spc="1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but</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10" normalizeH="0" baseline="0" noProof="0" dirty="0">
                  <a:ln>
                    <a:noFill/>
                  </a:ln>
                  <a:solidFill>
                    <a:srgbClr val="414042"/>
                  </a:solidFill>
                  <a:effectLst/>
                  <a:uLnTx/>
                  <a:uFillTx/>
                  <a:latin typeface="Arial"/>
                  <a:ea typeface="+mn-ea"/>
                  <a:cs typeface="Arial"/>
                </a:rPr>
                <a:t>wheezing </a:t>
              </a:r>
              <a:r>
                <a:rPr kumimoji="0" sz="1050" b="0" i="0" u="none" strike="noStrike" kern="1200" cap="none" spc="0" normalizeH="0" baseline="0" noProof="0" dirty="0">
                  <a:ln>
                    <a:noFill/>
                  </a:ln>
                  <a:solidFill>
                    <a:srgbClr val="414042"/>
                  </a:solidFill>
                  <a:effectLst/>
                  <a:uLnTx/>
                  <a:uFillTx/>
                  <a:latin typeface="Arial"/>
                  <a:ea typeface="+mn-ea"/>
                  <a:cs typeface="Arial"/>
                </a:rPr>
                <a:t>episodes</a:t>
              </a:r>
              <a:r>
                <a:rPr kumimoji="0" sz="1050" b="0" i="0" u="none" strike="noStrike" kern="1200" cap="none" spc="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requiring</a:t>
              </a:r>
              <a:r>
                <a:rPr kumimoji="0" sz="1050" b="0" i="0" u="none" strike="noStrike" kern="1200" cap="none" spc="1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SABA</a:t>
              </a:r>
              <a:r>
                <a:rPr kumimoji="0" sz="1050" b="0" i="0" u="none" strike="noStrike" kern="1200" cap="none" spc="-4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occur</a:t>
              </a:r>
              <a:r>
                <a:rPr kumimoji="0" sz="1050" b="0" i="0" u="none" strike="noStrike" kern="1200" cap="none" spc="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frequently,</a:t>
              </a:r>
              <a:r>
                <a:rPr kumimoji="0" sz="1050" b="0" i="0" u="none" strike="noStrike" kern="1200" cap="none" spc="1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e.g.</a:t>
              </a:r>
              <a:r>
                <a:rPr kumimoji="0" sz="1050" b="0" i="0" u="none" strike="noStrike" kern="1200" cap="none" spc="1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≥3</a:t>
              </a:r>
              <a:r>
                <a:rPr kumimoji="0" sz="1050" b="0" i="0" u="none" strike="noStrike" kern="1200" cap="none" spc="1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per</a:t>
              </a:r>
              <a:r>
                <a:rPr kumimoji="0" sz="1050" b="0" i="0" u="none" strike="noStrike" kern="1200" cap="none" spc="5" normalizeH="0" baseline="0" noProof="0" dirty="0">
                  <a:ln>
                    <a:noFill/>
                  </a:ln>
                  <a:solidFill>
                    <a:srgbClr val="414042"/>
                  </a:solidFill>
                  <a:effectLst/>
                  <a:uLnTx/>
                  <a:uFillTx/>
                  <a:latin typeface="Arial"/>
                  <a:ea typeface="+mn-ea"/>
                  <a:cs typeface="Arial"/>
                </a:rPr>
                <a:t> </a:t>
              </a:r>
              <a:r>
                <a:rPr kumimoji="0" sz="1050" b="0" i="0" u="none" strike="noStrike" kern="1200" cap="none" spc="-10" normalizeH="0" baseline="0" noProof="0" dirty="0">
                  <a:ln>
                    <a:noFill/>
                  </a:ln>
                  <a:solidFill>
                    <a:srgbClr val="414042"/>
                  </a:solidFill>
                  <a:effectLst/>
                  <a:uLnTx/>
                  <a:uFillTx/>
                  <a:latin typeface="Arial"/>
                  <a:ea typeface="+mn-ea"/>
                  <a:cs typeface="Arial"/>
                </a:rPr>
                <a:t>year. </a:t>
              </a:r>
              <a:r>
                <a:rPr kumimoji="0" sz="1050" b="0" i="0" u="none" strike="noStrike" kern="1200" cap="none" spc="0" normalizeH="0" baseline="0" noProof="0" dirty="0">
                  <a:ln>
                    <a:noFill/>
                  </a:ln>
                  <a:solidFill>
                    <a:srgbClr val="414042"/>
                  </a:solidFill>
                  <a:effectLst/>
                  <a:uLnTx/>
                  <a:uFillTx/>
                  <a:latin typeface="Arial"/>
                  <a:ea typeface="+mn-ea"/>
                  <a:cs typeface="Arial"/>
                </a:rPr>
                <a:t>Give</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diagnostic</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trial</a:t>
              </a:r>
              <a:r>
                <a:rPr kumimoji="0" sz="1050" b="0" i="0" u="none" strike="noStrike" kern="1200" cap="none" spc="2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for</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3</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months.</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Consider</a:t>
              </a:r>
              <a:r>
                <a:rPr kumimoji="0" sz="1050" b="0" i="0" u="none" strike="noStrike" kern="1200" cap="none" spc="1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specialist</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10" normalizeH="0" baseline="0" noProof="0" dirty="0">
                  <a:ln>
                    <a:noFill/>
                  </a:ln>
                  <a:solidFill>
                    <a:srgbClr val="414042"/>
                  </a:solidFill>
                  <a:effectLst/>
                  <a:uLnTx/>
                  <a:uFillTx/>
                  <a:latin typeface="Arial"/>
                  <a:ea typeface="+mn-ea"/>
                  <a:cs typeface="Arial"/>
                </a:rPr>
                <a:t>referral.</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12700" marR="157480" lvl="0" indent="0" algn="l" defTabSz="914400" rtl="0" eaLnBrk="1" fontAlgn="auto" latinLnBrk="0" hangingPunct="1">
                <a:lnSpc>
                  <a:spcPts val="1240"/>
                </a:lnSpc>
                <a:spcBef>
                  <a:spcPts val="335"/>
                </a:spcBef>
                <a:spcAft>
                  <a:spcPts val="0"/>
                </a:spcAft>
                <a:buClrTx/>
                <a:buSzTx/>
                <a:buFontTx/>
                <a:buNone/>
                <a:tabLst/>
                <a:defRPr/>
              </a:pPr>
              <a:r>
                <a:rPr kumimoji="0" sz="1050" b="0" i="0" u="none" strike="noStrike" kern="1200" cap="none" spc="0" normalizeH="0" baseline="0" noProof="0" dirty="0">
                  <a:ln>
                    <a:noFill/>
                  </a:ln>
                  <a:solidFill>
                    <a:srgbClr val="414042"/>
                  </a:solidFill>
                  <a:effectLst/>
                  <a:uLnTx/>
                  <a:uFillTx/>
                  <a:latin typeface="Arial"/>
                  <a:ea typeface="+mn-ea"/>
                  <a:cs typeface="Arial"/>
                </a:rPr>
                <a:t>Symptom</a:t>
              </a:r>
              <a:r>
                <a:rPr kumimoji="0" sz="1050" b="0" i="0" u="none" strike="noStrike" kern="1200" cap="none" spc="1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pattern</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consistent</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with</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asthma,</a:t>
              </a:r>
              <a:r>
                <a:rPr kumimoji="0" sz="1050" b="0" i="0" u="none" strike="noStrike" kern="1200" cap="none" spc="1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and</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10" normalizeH="0" baseline="0" noProof="0" dirty="0">
                  <a:ln>
                    <a:noFill/>
                  </a:ln>
                  <a:solidFill>
                    <a:srgbClr val="414042"/>
                  </a:solidFill>
                  <a:effectLst/>
                  <a:uLnTx/>
                  <a:uFillTx/>
                  <a:latin typeface="Arial"/>
                  <a:ea typeface="+mn-ea"/>
                  <a:cs typeface="Arial"/>
                </a:rPr>
                <a:t>asthma </a:t>
              </a:r>
              <a:r>
                <a:rPr kumimoji="0" sz="1050" b="0" i="0" u="none" strike="noStrike" kern="1200" cap="none" spc="0" normalizeH="0" baseline="0" noProof="0" dirty="0">
                  <a:ln>
                    <a:noFill/>
                  </a:ln>
                  <a:solidFill>
                    <a:srgbClr val="414042"/>
                  </a:solidFill>
                  <a:effectLst/>
                  <a:uLnTx/>
                  <a:uFillTx/>
                  <a:latin typeface="Arial"/>
                  <a:ea typeface="+mn-ea"/>
                  <a:cs typeface="Arial"/>
                </a:rPr>
                <a:t>symptoms</a:t>
              </a:r>
              <a:r>
                <a:rPr kumimoji="0" sz="1050" b="0" i="0" u="none" strike="noStrike" kern="1200" cap="none" spc="1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not</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10" normalizeH="0" baseline="0" noProof="0" dirty="0">
                  <a:ln>
                    <a:noFill/>
                  </a:ln>
                  <a:solidFill>
                    <a:srgbClr val="414042"/>
                  </a:solidFill>
                  <a:effectLst/>
                  <a:uLnTx/>
                  <a:uFillTx/>
                  <a:latin typeface="Arial"/>
                  <a:ea typeface="+mn-ea"/>
                  <a:cs typeface="Arial"/>
                </a:rPr>
                <a:t>well-</a:t>
              </a:r>
              <a:r>
                <a:rPr kumimoji="0" sz="1050" b="0" i="0" u="none" strike="noStrike" kern="1200" cap="none" spc="0" normalizeH="0" baseline="0" noProof="0" dirty="0">
                  <a:ln>
                    <a:noFill/>
                  </a:ln>
                  <a:solidFill>
                    <a:srgbClr val="414042"/>
                  </a:solidFill>
                  <a:effectLst/>
                  <a:uLnTx/>
                  <a:uFillTx/>
                  <a:latin typeface="Arial"/>
                  <a:ea typeface="+mn-ea"/>
                  <a:cs typeface="Arial"/>
                </a:rPr>
                <a:t>controlled</a:t>
              </a:r>
              <a:r>
                <a:rPr kumimoji="0" sz="1050" b="0" i="0" u="none" strike="noStrike" kern="1200" cap="none" spc="1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or</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≥3</a:t>
              </a:r>
              <a:r>
                <a:rPr kumimoji="0" sz="1050" b="0" i="0" u="none" strike="noStrike" kern="1200" cap="none" spc="2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exacerbations</a:t>
              </a:r>
              <a:r>
                <a:rPr kumimoji="0" sz="1050" b="0" i="0" u="none" strike="noStrike" kern="1200" cap="none" spc="1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per</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10" normalizeH="0" baseline="0" noProof="0" dirty="0">
                  <a:ln>
                    <a:noFill/>
                  </a:ln>
                  <a:solidFill>
                    <a:srgbClr val="414042"/>
                  </a:solidFill>
                  <a:effectLst/>
                  <a:uLnTx/>
                  <a:uFillTx/>
                  <a:latin typeface="Arial"/>
                  <a:ea typeface="+mn-ea"/>
                  <a:cs typeface="Arial"/>
                </a:rPr>
                <a:t>year.</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16" name="object 14">
              <a:extLst>
                <a:ext uri="{FF2B5EF4-FFF2-40B4-BE49-F238E27FC236}">
                  <a16:creationId xmlns="" xmlns:a16="http://schemas.microsoft.com/office/drawing/2014/main" id="{2868DD9F-EE13-A47C-5115-2F0F44415D4E}"/>
                </a:ext>
              </a:extLst>
            </p:cNvPr>
            <p:cNvSpPr txBox="1"/>
            <p:nvPr/>
          </p:nvSpPr>
          <p:spPr>
            <a:xfrm>
              <a:off x="4091250" y="3506057"/>
              <a:ext cx="3240405" cy="721360"/>
            </a:xfrm>
            <a:prstGeom prst="rect">
              <a:avLst/>
            </a:prstGeom>
          </p:spPr>
          <p:txBody>
            <a:bodyPr vert="horz" wrap="square" lIns="0" tIns="14604" rIns="0" bIns="0" rtlCol="0">
              <a:spAutoFit/>
            </a:bodyPr>
            <a:lstStyle/>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1050" b="0" i="0" u="none" strike="noStrike" kern="1200" cap="none" spc="0" normalizeH="0" baseline="0" noProof="0" dirty="0">
                  <a:ln>
                    <a:noFill/>
                  </a:ln>
                  <a:solidFill>
                    <a:srgbClr val="414042"/>
                  </a:solidFill>
                  <a:effectLst/>
                  <a:uLnTx/>
                  <a:uFillTx/>
                  <a:latin typeface="Arial Black"/>
                  <a:ea typeface="+mn-ea"/>
                  <a:cs typeface="Arial Black"/>
                </a:rPr>
                <a:t>STEP</a:t>
              </a:r>
              <a:r>
                <a:rPr kumimoji="0" sz="1050" b="0" i="0" u="none" strike="noStrike" kern="1200" cap="none" spc="15" normalizeH="0" baseline="0" noProof="0" dirty="0">
                  <a:ln>
                    <a:noFill/>
                  </a:ln>
                  <a:solidFill>
                    <a:srgbClr val="414042"/>
                  </a:solidFill>
                  <a:effectLst/>
                  <a:uLnTx/>
                  <a:uFillTx/>
                  <a:latin typeface="Arial Black"/>
                  <a:ea typeface="+mn-ea"/>
                  <a:cs typeface="Arial Black"/>
                </a:rPr>
                <a:t> </a:t>
              </a:r>
              <a:r>
                <a:rPr kumimoji="0" sz="1050" b="0" i="0" u="none" strike="noStrike" kern="1200" cap="none" spc="-50" normalizeH="0" baseline="0" noProof="0" dirty="0">
                  <a:ln>
                    <a:noFill/>
                  </a:ln>
                  <a:solidFill>
                    <a:srgbClr val="414042"/>
                  </a:solidFill>
                  <a:effectLst/>
                  <a:uLnTx/>
                  <a:uFillTx/>
                  <a:latin typeface="Arial Black"/>
                  <a:ea typeface="+mn-ea"/>
                  <a:cs typeface="Arial Black"/>
                </a:rPr>
                <a:t>2</a:t>
              </a:r>
              <a:endParaRPr kumimoji="0" sz="1050" b="0" i="0" u="none" strike="noStrike" kern="1200" cap="none" spc="0" normalizeH="0" baseline="0" noProof="0" dirty="0">
                <a:ln>
                  <a:noFill/>
                </a:ln>
                <a:solidFill>
                  <a:prstClr val="black"/>
                </a:solidFill>
                <a:effectLst/>
                <a:uLnTx/>
                <a:uFillTx/>
                <a:latin typeface="Arial Black"/>
                <a:ea typeface="+mn-ea"/>
                <a:cs typeface="Arial Black"/>
              </a:endParaRPr>
            </a:p>
            <a:p>
              <a:pPr marL="12700" marR="0" lvl="0" indent="0" algn="l" defTabSz="914400" rtl="0" eaLnBrk="1" fontAlgn="auto" latinLnBrk="0" hangingPunct="1">
                <a:lnSpc>
                  <a:spcPct val="100000"/>
                </a:lnSpc>
                <a:spcBef>
                  <a:spcPts val="1205"/>
                </a:spcBef>
                <a:spcAft>
                  <a:spcPts val="0"/>
                </a:spcAft>
                <a:buClrTx/>
                <a:buSzTx/>
                <a:buFontTx/>
                <a:buNone/>
                <a:tabLst/>
                <a:defRPr/>
              </a:pPr>
              <a:r>
                <a:rPr kumimoji="0" sz="1200" b="0" i="0" u="none" strike="noStrike" kern="1200" cap="none" spc="0" normalizeH="0" baseline="0" noProof="0" dirty="0">
                  <a:ln>
                    <a:noFill/>
                  </a:ln>
                  <a:solidFill>
                    <a:srgbClr val="414042"/>
                  </a:solidFill>
                  <a:effectLst/>
                  <a:uLnTx/>
                  <a:uFillTx/>
                  <a:latin typeface="Arial"/>
                  <a:ea typeface="+mn-ea"/>
                  <a:cs typeface="Arial"/>
                </a:rPr>
                <a:t>Daily</a:t>
              </a:r>
              <a:r>
                <a:rPr kumimoji="0" sz="1200" b="0" i="0" u="none" strike="noStrike" kern="1200" cap="none" spc="-20" normalizeH="0" baseline="0" noProof="0" dirty="0">
                  <a:ln>
                    <a:noFill/>
                  </a:ln>
                  <a:solidFill>
                    <a:srgbClr val="414042"/>
                  </a:solidFill>
                  <a:effectLst/>
                  <a:uLnTx/>
                  <a:uFillTx/>
                  <a:latin typeface="Arial"/>
                  <a:ea typeface="+mn-ea"/>
                  <a:cs typeface="Arial"/>
                </a:rPr>
                <a:t> </a:t>
              </a:r>
              <a:r>
                <a:rPr kumimoji="0" sz="1200" b="0" i="0" u="none" strike="noStrike" kern="1200" cap="none" spc="0" normalizeH="0" baseline="0" noProof="0" dirty="0">
                  <a:ln>
                    <a:noFill/>
                  </a:ln>
                  <a:solidFill>
                    <a:srgbClr val="414042"/>
                  </a:solidFill>
                  <a:effectLst/>
                  <a:uLnTx/>
                  <a:uFillTx/>
                  <a:latin typeface="Arial"/>
                  <a:ea typeface="+mn-ea"/>
                  <a:cs typeface="Arial"/>
                </a:rPr>
                <a:t>low</a:t>
              </a:r>
              <a:r>
                <a:rPr kumimoji="0" sz="1200" b="0" i="0" u="none" strike="noStrike" kern="1200" cap="none" spc="-20" normalizeH="0" baseline="0" noProof="0" dirty="0">
                  <a:ln>
                    <a:noFill/>
                  </a:ln>
                  <a:solidFill>
                    <a:srgbClr val="414042"/>
                  </a:solidFill>
                  <a:effectLst/>
                  <a:uLnTx/>
                  <a:uFillTx/>
                  <a:latin typeface="Arial"/>
                  <a:ea typeface="+mn-ea"/>
                  <a:cs typeface="Arial"/>
                </a:rPr>
                <a:t> </a:t>
              </a:r>
              <a:r>
                <a:rPr kumimoji="0" sz="1200" b="0" i="0" u="none" strike="noStrike" kern="1200" cap="none" spc="0" normalizeH="0" baseline="0" noProof="0" dirty="0">
                  <a:ln>
                    <a:noFill/>
                  </a:ln>
                  <a:solidFill>
                    <a:srgbClr val="414042"/>
                  </a:solidFill>
                  <a:effectLst/>
                  <a:uLnTx/>
                  <a:uFillTx/>
                  <a:latin typeface="Arial"/>
                  <a:ea typeface="+mn-ea"/>
                  <a:cs typeface="Arial"/>
                </a:rPr>
                <a:t>dose</a:t>
              </a:r>
              <a:r>
                <a:rPr kumimoji="0" sz="1200" b="0" i="0" u="none" strike="noStrike" kern="1200" cap="none" spc="-20" normalizeH="0" baseline="0" noProof="0" dirty="0">
                  <a:ln>
                    <a:noFill/>
                  </a:ln>
                  <a:solidFill>
                    <a:srgbClr val="414042"/>
                  </a:solidFill>
                  <a:effectLst/>
                  <a:uLnTx/>
                  <a:uFillTx/>
                  <a:latin typeface="Arial"/>
                  <a:ea typeface="+mn-ea"/>
                  <a:cs typeface="Arial"/>
                </a:rPr>
                <a:t> </a:t>
              </a:r>
              <a:r>
                <a:rPr kumimoji="0" sz="1200" b="0" i="0" u="none" strike="noStrike" kern="1200" cap="none" spc="0" normalizeH="0" baseline="0" noProof="0" dirty="0">
                  <a:ln>
                    <a:noFill/>
                  </a:ln>
                  <a:solidFill>
                    <a:srgbClr val="414042"/>
                  </a:solidFill>
                  <a:effectLst/>
                  <a:uLnTx/>
                  <a:uFillTx/>
                  <a:latin typeface="Arial"/>
                  <a:ea typeface="+mn-ea"/>
                  <a:cs typeface="Arial"/>
                </a:rPr>
                <a:t>inhaled</a:t>
              </a:r>
              <a:r>
                <a:rPr kumimoji="0" sz="1200" b="0" i="0" u="none" strike="noStrike" kern="1200" cap="none" spc="-20" normalizeH="0" baseline="0" noProof="0" dirty="0">
                  <a:ln>
                    <a:noFill/>
                  </a:ln>
                  <a:solidFill>
                    <a:srgbClr val="414042"/>
                  </a:solidFill>
                  <a:effectLst/>
                  <a:uLnTx/>
                  <a:uFillTx/>
                  <a:latin typeface="Arial"/>
                  <a:ea typeface="+mn-ea"/>
                  <a:cs typeface="Arial"/>
                </a:rPr>
                <a:t> </a:t>
              </a:r>
              <a:r>
                <a:rPr kumimoji="0" sz="1200" b="0" i="0" u="none" strike="noStrike" kern="1200" cap="none" spc="0" normalizeH="0" baseline="0" noProof="0" dirty="0">
                  <a:ln>
                    <a:noFill/>
                  </a:ln>
                  <a:solidFill>
                    <a:srgbClr val="414042"/>
                  </a:solidFill>
                  <a:effectLst/>
                  <a:uLnTx/>
                  <a:uFillTx/>
                  <a:latin typeface="Arial"/>
                  <a:ea typeface="+mn-ea"/>
                  <a:cs typeface="Arial"/>
                </a:rPr>
                <a:t>corticosteroid</a:t>
              </a:r>
              <a:r>
                <a:rPr kumimoji="0" sz="1200" b="0" i="0" u="none" strike="noStrike" kern="1200" cap="none" spc="-15" normalizeH="0" baseline="0" noProof="0" dirty="0">
                  <a:ln>
                    <a:noFill/>
                  </a:ln>
                  <a:solidFill>
                    <a:srgbClr val="414042"/>
                  </a:solidFill>
                  <a:effectLst/>
                  <a:uLnTx/>
                  <a:uFillTx/>
                  <a:latin typeface="Arial"/>
                  <a:ea typeface="+mn-ea"/>
                  <a:cs typeface="Arial"/>
                </a:rPr>
                <a:t> </a:t>
              </a:r>
              <a:r>
                <a:rPr kumimoji="0" sz="1200" b="0" i="0" u="none" strike="noStrike" kern="1200" cap="none" spc="-10" normalizeH="0" baseline="0" noProof="0" dirty="0">
                  <a:ln>
                    <a:noFill/>
                  </a:ln>
                  <a:solidFill>
                    <a:srgbClr val="414042"/>
                  </a:solidFill>
                  <a:effectLst/>
                  <a:uLnTx/>
                  <a:uFillTx/>
                  <a:latin typeface="Arial"/>
                  <a:ea typeface="+mn-ea"/>
                  <a:cs typeface="Arial"/>
                </a:rPr>
                <a:t>(ICS)</a:t>
              </a:r>
              <a:endParaRPr kumimoji="0" sz="1200"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290"/>
                </a:spcBef>
                <a:spcAft>
                  <a:spcPts val="0"/>
                </a:spcAft>
                <a:buClrTx/>
                <a:buSzTx/>
                <a:buFontTx/>
                <a:buNone/>
                <a:tabLst/>
                <a:defRPr/>
              </a:pPr>
              <a:r>
                <a:rPr kumimoji="0" sz="1050" b="0" i="0" u="none" strike="noStrike" kern="1200" cap="none" spc="0" normalizeH="0" baseline="0" noProof="0" dirty="0">
                  <a:ln>
                    <a:noFill/>
                  </a:ln>
                  <a:solidFill>
                    <a:srgbClr val="414042"/>
                  </a:solidFill>
                  <a:effectLst/>
                  <a:uLnTx/>
                  <a:uFillTx/>
                  <a:latin typeface="Arial"/>
                  <a:ea typeface="+mn-ea"/>
                  <a:cs typeface="Arial"/>
                </a:rPr>
                <a:t>(see</a:t>
              </a:r>
              <a:r>
                <a:rPr kumimoji="0" sz="1050" b="0" i="0" u="none" strike="noStrike" kern="1200" cap="none" spc="1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table</a:t>
              </a:r>
              <a:r>
                <a:rPr kumimoji="0" sz="1050" b="0" i="0" u="none" strike="noStrike" kern="1200" cap="none" spc="3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of</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ICS</a:t>
              </a:r>
              <a:r>
                <a:rPr kumimoji="0" sz="1050" b="0" i="0" u="none" strike="noStrike" kern="1200" cap="none" spc="25"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dose</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ranges</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0" normalizeH="0" baseline="0" noProof="0" dirty="0">
                  <a:ln>
                    <a:noFill/>
                  </a:ln>
                  <a:solidFill>
                    <a:srgbClr val="414042"/>
                  </a:solidFill>
                  <a:effectLst/>
                  <a:uLnTx/>
                  <a:uFillTx/>
                  <a:latin typeface="Arial"/>
                  <a:ea typeface="+mn-ea"/>
                  <a:cs typeface="Arial"/>
                </a:rPr>
                <a:t>for</a:t>
              </a:r>
              <a:r>
                <a:rPr kumimoji="0" sz="1050" b="0" i="0" u="none" strike="noStrike" kern="1200" cap="none" spc="25" normalizeH="0" baseline="0" noProof="0" dirty="0">
                  <a:ln>
                    <a:noFill/>
                  </a:ln>
                  <a:solidFill>
                    <a:srgbClr val="414042"/>
                  </a:solidFill>
                  <a:effectLst/>
                  <a:uLnTx/>
                  <a:uFillTx/>
                  <a:latin typeface="Arial"/>
                  <a:ea typeface="+mn-ea"/>
                  <a:cs typeface="Arial"/>
                </a:rPr>
                <a:t> </a:t>
              </a:r>
              <a:r>
                <a:rPr kumimoji="0" sz="1050" b="0" i="0" u="none" strike="noStrike" kern="1200" cap="none" spc="-10" normalizeH="0" baseline="0" noProof="0" dirty="0">
                  <a:ln>
                    <a:noFill/>
                  </a:ln>
                  <a:solidFill>
                    <a:srgbClr val="414042"/>
                  </a:solidFill>
                  <a:effectLst/>
                  <a:uLnTx/>
                  <a:uFillTx/>
                  <a:latin typeface="Arial"/>
                  <a:ea typeface="+mn-ea"/>
                  <a:cs typeface="Arial"/>
                </a:rPr>
                <a:t>pre-</a:t>
              </a:r>
              <a:r>
                <a:rPr kumimoji="0" sz="1050" b="0" i="0" u="none" strike="noStrike" kern="1200" cap="none" spc="0" normalizeH="0" baseline="0" noProof="0" dirty="0">
                  <a:ln>
                    <a:noFill/>
                  </a:ln>
                  <a:solidFill>
                    <a:srgbClr val="414042"/>
                  </a:solidFill>
                  <a:effectLst/>
                  <a:uLnTx/>
                  <a:uFillTx/>
                  <a:latin typeface="Arial"/>
                  <a:ea typeface="+mn-ea"/>
                  <a:cs typeface="Arial"/>
                </a:rPr>
                <a:t>school</a:t>
              </a:r>
              <a:r>
                <a:rPr kumimoji="0" sz="1050" b="0" i="0" u="none" strike="noStrike" kern="1200" cap="none" spc="20" normalizeH="0" baseline="0" noProof="0" dirty="0">
                  <a:ln>
                    <a:noFill/>
                  </a:ln>
                  <a:solidFill>
                    <a:srgbClr val="414042"/>
                  </a:solidFill>
                  <a:effectLst/>
                  <a:uLnTx/>
                  <a:uFillTx/>
                  <a:latin typeface="Arial"/>
                  <a:ea typeface="+mn-ea"/>
                  <a:cs typeface="Arial"/>
                </a:rPr>
                <a:t> </a:t>
              </a:r>
              <a:r>
                <a:rPr kumimoji="0" sz="1050" b="0" i="0" u="none" strike="noStrike" kern="1200" cap="none" spc="-10" normalizeH="0" baseline="0" noProof="0" dirty="0">
                  <a:ln>
                    <a:noFill/>
                  </a:ln>
                  <a:solidFill>
                    <a:srgbClr val="414042"/>
                  </a:solidFill>
                  <a:effectLst/>
                  <a:uLnTx/>
                  <a:uFillTx/>
                  <a:latin typeface="Arial"/>
                  <a:ea typeface="+mn-ea"/>
                  <a:cs typeface="Arial"/>
                </a:rPr>
                <a:t>children)</a:t>
              </a:r>
              <a:endParaRPr kumimoji="0" sz="1050" b="0" i="0" u="none" strike="noStrike" kern="1200" cap="none" spc="0" normalizeH="0" baseline="0" noProof="0" dirty="0">
                <a:ln>
                  <a:noFill/>
                </a:ln>
                <a:solidFill>
                  <a:prstClr val="black"/>
                </a:solidFill>
                <a:effectLst/>
                <a:uLnTx/>
                <a:uFillTx/>
                <a:latin typeface="Arial"/>
                <a:ea typeface="+mn-ea"/>
                <a:cs typeface="Arial"/>
              </a:endParaRPr>
            </a:p>
          </p:txBody>
        </p:sp>
        <p:sp>
          <p:nvSpPr>
            <p:cNvPr id="17" name="object 15">
              <a:extLst>
                <a:ext uri="{FF2B5EF4-FFF2-40B4-BE49-F238E27FC236}">
                  <a16:creationId xmlns="" xmlns:a16="http://schemas.microsoft.com/office/drawing/2014/main" id="{52BE4D2E-822F-EC52-36C7-E083AE048DFD}"/>
                </a:ext>
              </a:extLst>
            </p:cNvPr>
            <p:cNvSpPr txBox="1"/>
            <p:nvPr/>
          </p:nvSpPr>
          <p:spPr>
            <a:xfrm>
              <a:off x="7954247" y="3313336"/>
              <a:ext cx="812800" cy="714375"/>
            </a:xfrm>
            <a:prstGeom prst="rect">
              <a:avLst/>
            </a:prstGeom>
          </p:spPr>
          <p:txBody>
            <a:bodyPr vert="horz" wrap="square" lIns="0" tIns="14604" rIns="0" bIns="0" rtlCol="0">
              <a:spAutoFit/>
            </a:bodyPr>
            <a:lstStyle/>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1050" b="0" i="0" u="none" strike="noStrike" kern="1200" cap="none" spc="0" normalizeH="0" baseline="0" noProof="0" dirty="0">
                  <a:ln>
                    <a:noFill/>
                  </a:ln>
                  <a:solidFill>
                    <a:srgbClr val="414042"/>
                  </a:solidFill>
                  <a:effectLst/>
                  <a:uLnTx/>
                  <a:uFillTx/>
                  <a:latin typeface="Arial Black"/>
                  <a:ea typeface="+mn-ea"/>
                  <a:cs typeface="Arial Black"/>
                </a:rPr>
                <a:t>STEP</a:t>
              </a:r>
              <a:r>
                <a:rPr kumimoji="0" sz="1050" b="0" i="0" u="none" strike="noStrike" kern="1200" cap="none" spc="15" normalizeH="0" baseline="0" noProof="0" dirty="0">
                  <a:ln>
                    <a:noFill/>
                  </a:ln>
                  <a:solidFill>
                    <a:srgbClr val="414042"/>
                  </a:solidFill>
                  <a:effectLst/>
                  <a:uLnTx/>
                  <a:uFillTx/>
                  <a:latin typeface="Arial Black"/>
                  <a:ea typeface="+mn-ea"/>
                  <a:cs typeface="Arial Black"/>
                </a:rPr>
                <a:t> </a:t>
              </a:r>
              <a:r>
                <a:rPr kumimoji="0" sz="1050" b="0" i="0" u="none" strike="noStrike" kern="1200" cap="none" spc="-50" normalizeH="0" baseline="0" noProof="0" dirty="0">
                  <a:ln>
                    <a:noFill/>
                  </a:ln>
                  <a:solidFill>
                    <a:srgbClr val="414042"/>
                  </a:solidFill>
                  <a:effectLst/>
                  <a:uLnTx/>
                  <a:uFillTx/>
                  <a:latin typeface="Arial Black"/>
                  <a:ea typeface="+mn-ea"/>
                  <a:cs typeface="Arial Black"/>
                </a:rPr>
                <a:t>3</a:t>
              </a:r>
              <a:endParaRPr kumimoji="0" sz="1050" b="0" i="0" u="none" strike="noStrike" kern="1200" cap="none" spc="0" normalizeH="0" baseline="0" noProof="0">
                <a:ln>
                  <a:noFill/>
                </a:ln>
                <a:solidFill>
                  <a:prstClr val="black"/>
                </a:solidFill>
                <a:effectLst/>
                <a:uLnTx/>
                <a:uFillTx/>
                <a:latin typeface="Arial Black"/>
                <a:ea typeface="+mn-ea"/>
                <a:cs typeface="Arial Black"/>
              </a:endParaRPr>
            </a:p>
            <a:p>
              <a:pPr marL="12700" marR="5080" lvl="0" indent="0" algn="l" defTabSz="914400" rtl="0" eaLnBrk="1" fontAlgn="auto" latinLnBrk="0" hangingPunct="1">
                <a:lnSpc>
                  <a:spcPct val="100000"/>
                </a:lnSpc>
                <a:spcBef>
                  <a:spcPts val="1270"/>
                </a:spcBef>
                <a:spcAft>
                  <a:spcPts val="0"/>
                </a:spcAft>
                <a:buClrTx/>
                <a:buSzTx/>
                <a:buFontTx/>
                <a:buNone/>
                <a:tabLst/>
                <a:defRPr/>
              </a:pPr>
              <a:r>
                <a:rPr kumimoji="0" sz="1200" b="0" i="0" u="none" strike="noStrike" kern="1200" cap="none" spc="0" normalizeH="0" baseline="0" noProof="0" dirty="0">
                  <a:ln>
                    <a:noFill/>
                  </a:ln>
                  <a:solidFill>
                    <a:srgbClr val="414042"/>
                  </a:solidFill>
                  <a:effectLst/>
                  <a:uLnTx/>
                  <a:uFillTx/>
                  <a:latin typeface="Arial"/>
                  <a:ea typeface="+mn-ea"/>
                  <a:cs typeface="Arial"/>
                </a:rPr>
                <a:t>Double</a:t>
              </a:r>
              <a:r>
                <a:rPr kumimoji="0" sz="1200" b="0" i="0" u="none" strike="noStrike" kern="1200" cap="none" spc="-30" normalizeH="0" baseline="0" noProof="0" dirty="0">
                  <a:ln>
                    <a:noFill/>
                  </a:ln>
                  <a:solidFill>
                    <a:srgbClr val="414042"/>
                  </a:solidFill>
                  <a:effectLst/>
                  <a:uLnTx/>
                  <a:uFillTx/>
                  <a:latin typeface="Arial"/>
                  <a:ea typeface="+mn-ea"/>
                  <a:cs typeface="Arial"/>
                </a:rPr>
                <a:t> </a:t>
              </a:r>
              <a:r>
                <a:rPr kumimoji="0" sz="1200" b="0" i="0" u="none" strike="noStrike" kern="1200" cap="none" spc="-20" normalizeH="0" baseline="0" noProof="0" dirty="0">
                  <a:ln>
                    <a:noFill/>
                  </a:ln>
                  <a:solidFill>
                    <a:srgbClr val="414042"/>
                  </a:solidFill>
                  <a:effectLst/>
                  <a:uLnTx/>
                  <a:uFillTx/>
                  <a:latin typeface="Arial"/>
                  <a:ea typeface="+mn-ea"/>
                  <a:cs typeface="Arial"/>
                </a:rPr>
                <a:t>‘low </a:t>
              </a:r>
              <a:r>
                <a:rPr kumimoji="0" sz="1200" b="0" i="0" u="none" strike="noStrike" kern="1200" cap="none" spc="0" normalizeH="0" baseline="0" noProof="0" dirty="0">
                  <a:ln>
                    <a:noFill/>
                  </a:ln>
                  <a:solidFill>
                    <a:srgbClr val="414042"/>
                  </a:solidFill>
                  <a:effectLst/>
                  <a:uLnTx/>
                  <a:uFillTx/>
                  <a:latin typeface="Arial"/>
                  <a:ea typeface="+mn-ea"/>
                  <a:cs typeface="Arial"/>
                </a:rPr>
                <a:t>dose’</a:t>
              </a:r>
              <a:r>
                <a:rPr kumimoji="0" sz="1200" b="0" i="0" u="none" strike="noStrike" kern="1200" cap="none" spc="-65" normalizeH="0" baseline="0" noProof="0" dirty="0">
                  <a:ln>
                    <a:noFill/>
                  </a:ln>
                  <a:solidFill>
                    <a:srgbClr val="414042"/>
                  </a:solidFill>
                  <a:effectLst/>
                  <a:uLnTx/>
                  <a:uFillTx/>
                  <a:latin typeface="Arial"/>
                  <a:ea typeface="+mn-ea"/>
                  <a:cs typeface="Arial"/>
                </a:rPr>
                <a:t> </a:t>
              </a:r>
              <a:r>
                <a:rPr kumimoji="0" sz="1200" b="0" i="0" u="none" strike="noStrike" kern="1200" cap="none" spc="-25" normalizeH="0" baseline="0" noProof="0" dirty="0">
                  <a:ln>
                    <a:noFill/>
                  </a:ln>
                  <a:solidFill>
                    <a:srgbClr val="414042"/>
                  </a:solidFill>
                  <a:effectLst/>
                  <a:uLnTx/>
                  <a:uFillTx/>
                  <a:latin typeface="Arial"/>
                  <a:ea typeface="+mn-ea"/>
                  <a:cs typeface="Arial"/>
                </a:rPr>
                <a:t>ICS</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18" name="object 16">
              <a:extLst>
                <a:ext uri="{FF2B5EF4-FFF2-40B4-BE49-F238E27FC236}">
                  <a16:creationId xmlns="" xmlns:a16="http://schemas.microsoft.com/office/drawing/2014/main" id="{C2366D5B-AA35-7FFE-F912-63CC58D7B7F8}"/>
                </a:ext>
              </a:extLst>
            </p:cNvPr>
            <p:cNvSpPr txBox="1"/>
            <p:nvPr/>
          </p:nvSpPr>
          <p:spPr>
            <a:xfrm>
              <a:off x="7954247" y="4511741"/>
              <a:ext cx="1359535" cy="492759"/>
            </a:xfrm>
            <a:prstGeom prst="rect">
              <a:avLst/>
            </a:prstGeom>
          </p:spPr>
          <p:txBody>
            <a:bodyPr vert="horz" wrap="square" lIns="0" tIns="26034" rIns="0" bIns="0" rtlCol="0">
              <a:spAutoFit/>
            </a:bodyPr>
            <a:lstStyle/>
            <a:p>
              <a:pPr marL="12700" marR="5080" lvl="0" indent="0" algn="l" defTabSz="914400" rtl="0" eaLnBrk="1" fontAlgn="auto" latinLnBrk="0" hangingPunct="1">
                <a:lnSpc>
                  <a:spcPts val="1200"/>
                </a:lnSpc>
                <a:spcBef>
                  <a:spcPts val="204"/>
                </a:spcBef>
                <a:spcAft>
                  <a:spcPts val="0"/>
                </a:spcAft>
                <a:buClrTx/>
                <a:buSzTx/>
                <a:buFontTx/>
                <a:buNone/>
                <a:tabLst/>
                <a:defRPr/>
              </a:pPr>
              <a:r>
                <a:rPr kumimoji="0" sz="1050" b="0" i="1" u="none" strike="noStrike" kern="1200" cap="none" spc="0" normalizeH="0" baseline="0" noProof="0" dirty="0">
                  <a:ln>
                    <a:noFill/>
                  </a:ln>
                  <a:solidFill>
                    <a:srgbClr val="484849"/>
                  </a:solidFill>
                  <a:effectLst/>
                  <a:uLnTx/>
                  <a:uFillTx/>
                  <a:latin typeface="Arial"/>
                  <a:ea typeface="+mn-ea"/>
                  <a:cs typeface="Arial"/>
                </a:rPr>
                <a:t>Low</a:t>
              </a:r>
              <a:r>
                <a:rPr kumimoji="0" sz="1050" b="0" i="1" u="none" strike="noStrike" kern="1200" cap="none" spc="10"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dose</a:t>
              </a:r>
              <a:r>
                <a:rPr kumimoji="0" sz="1050" b="0" i="1" u="none" strike="noStrike" kern="1200" cap="none" spc="10"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ICS</a:t>
              </a:r>
              <a:r>
                <a:rPr kumimoji="0" sz="1050" b="0" i="1" u="none" strike="noStrike" kern="1200" cap="none" spc="15"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a:t>
              </a:r>
              <a:r>
                <a:rPr kumimoji="0" sz="1050" b="0" i="1" u="none" strike="noStrike" kern="1200" cap="none" spc="10" normalizeH="0" baseline="0" noProof="0" dirty="0">
                  <a:ln>
                    <a:noFill/>
                  </a:ln>
                  <a:solidFill>
                    <a:srgbClr val="484849"/>
                  </a:solidFill>
                  <a:effectLst/>
                  <a:uLnTx/>
                  <a:uFillTx/>
                  <a:latin typeface="Arial"/>
                  <a:ea typeface="+mn-ea"/>
                  <a:cs typeface="Arial"/>
                </a:rPr>
                <a:t> </a:t>
              </a:r>
              <a:r>
                <a:rPr kumimoji="0" sz="1050" b="0" i="1" u="none" strike="noStrike" kern="1200" cap="none" spc="-20" normalizeH="0" baseline="0" noProof="0" dirty="0">
                  <a:ln>
                    <a:noFill/>
                  </a:ln>
                  <a:solidFill>
                    <a:srgbClr val="484849"/>
                  </a:solidFill>
                  <a:effectLst/>
                  <a:uLnTx/>
                  <a:uFillTx/>
                  <a:latin typeface="Arial"/>
                  <a:ea typeface="+mn-ea"/>
                  <a:cs typeface="Arial"/>
                </a:rPr>
                <a:t>LTRA </a:t>
              </a:r>
              <a:r>
                <a:rPr kumimoji="0" sz="1050" b="0" i="1" u="none" strike="noStrike" kern="1200" cap="none" spc="0" normalizeH="0" baseline="0" noProof="0" dirty="0">
                  <a:ln>
                    <a:noFill/>
                  </a:ln>
                  <a:solidFill>
                    <a:srgbClr val="484849"/>
                  </a:solidFill>
                  <a:effectLst/>
                  <a:uLnTx/>
                  <a:uFillTx/>
                  <a:latin typeface="Arial"/>
                  <a:ea typeface="+mn-ea"/>
                  <a:cs typeface="Arial"/>
                </a:rPr>
                <a:t>Consider</a:t>
              </a:r>
              <a:r>
                <a:rPr kumimoji="0" sz="1050" b="0" i="1" u="none" strike="noStrike" kern="1200" cap="none" spc="5" normalizeH="0" baseline="0" noProof="0" dirty="0">
                  <a:ln>
                    <a:noFill/>
                  </a:ln>
                  <a:solidFill>
                    <a:srgbClr val="484849"/>
                  </a:solidFill>
                  <a:effectLst/>
                  <a:uLnTx/>
                  <a:uFillTx/>
                  <a:latin typeface="Arial"/>
                  <a:ea typeface="+mn-ea"/>
                  <a:cs typeface="Arial"/>
                </a:rPr>
                <a:t> </a:t>
              </a:r>
              <a:r>
                <a:rPr kumimoji="0" sz="1050" b="0" i="1" u="none" strike="noStrike" kern="1200" cap="none" spc="-10" normalizeH="0" baseline="0" noProof="0" dirty="0">
                  <a:ln>
                    <a:noFill/>
                  </a:ln>
                  <a:solidFill>
                    <a:srgbClr val="484849"/>
                  </a:solidFill>
                  <a:effectLst/>
                  <a:uLnTx/>
                  <a:uFillTx/>
                  <a:latin typeface="Arial"/>
                  <a:ea typeface="+mn-ea"/>
                  <a:cs typeface="Arial"/>
                </a:rPr>
                <a:t>specialist referral</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19" name="object 17">
              <a:extLst>
                <a:ext uri="{FF2B5EF4-FFF2-40B4-BE49-F238E27FC236}">
                  <a16:creationId xmlns="" xmlns:a16="http://schemas.microsoft.com/office/drawing/2014/main" id="{E5DC1A09-7577-BE15-473E-E2314F90C2A5}"/>
                </a:ext>
              </a:extLst>
            </p:cNvPr>
            <p:cNvSpPr txBox="1"/>
            <p:nvPr/>
          </p:nvSpPr>
          <p:spPr>
            <a:xfrm>
              <a:off x="9668979" y="2991290"/>
              <a:ext cx="1151890" cy="1080135"/>
            </a:xfrm>
            <a:prstGeom prst="rect">
              <a:avLst/>
            </a:prstGeom>
          </p:spPr>
          <p:txBody>
            <a:bodyPr vert="horz" wrap="square" lIns="0" tIns="14604" rIns="0" bIns="0" rtlCol="0">
              <a:spAutoFit/>
            </a:bodyPr>
            <a:lstStyle/>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1050" b="0" i="0" u="none" strike="noStrike" kern="1200" cap="none" spc="0" normalizeH="0" baseline="0" noProof="0" dirty="0">
                  <a:ln>
                    <a:noFill/>
                  </a:ln>
                  <a:solidFill>
                    <a:srgbClr val="414042"/>
                  </a:solidFill>
                  <a:effectLst/>
                  <a:uLnTx/>
                  <a:uFillTx/>
                  <a:latin typeface="Arial Black"/>
                  <a:ea typeface="+mn-ea"/>
                  <a:cs typeface="Arial Black"/>
                </a:rPr>
                <a:t>STEP</a:t>
              </a:r>
              <a:r>
                <a:rPr kumimoji="0" sz="1050" b="0" i="0" u="none" strike="noStrike" kern="1200" cap="none" spc="15" normalizeH="0" baseline="0" noProof="0" dirty="0">
                  <a:ln>
                    <a:noFill/>
                  </a:ln>
                  <a:solidFill>
                    <a:srgbClr val="414042"/>
                  </a:solidFill>
                  <a:effectLst/>
                  <a:uLnTx/>
                  <a:uFillTx/>
                  <a:latin typeface="Arial Black"/>
                  <a:ea typeface="+mn-ea"/>
                  <a:cs typeface="Arial Black"/>
                </a:rPr>
                <a:t> </a:t>
              </a:r>
              <a:r>
                <a:rPr kumimoji="0" sz="1050" b="0" i="0" u="none" strike="noStrike" kern="1200" cap="none" spc="-50" normalizeH="0" baseline="0" noProof="0" dirty="0">
                  <a:ln>
                    <a:noFill/>
                  </a:ln>
                  <a:solidFill>
                    <a:srgbClr val="414042"/>
                  </a:solidFill>
                  <a:effectLst/>
                  <a:uLnTx/>
                  <a:uFillTx/>
                  <a:latin typeface="Arial Black"/>
                  <a:ea typeface="+mn-ea"/>
                  <a:cs typeface="Arial Black"/>
                </a:rPr>
                <a:t>4</a:t>
              </a:r>
              <a:endParaRPr kumimoji="0" sz="1050" b="0" i="0" u="none" strike="noStrike" kern="1200" cap="none" spc="0" normalizeH="0" baseline="0" noProof="0">
                <a:ln>
                  <a:noFill/>
                </a:ln>
                <a:solidFill>
                  <a:prstClr val="black"/>
                </a:solidFill>
                <a:effectLst/>
                <a:uLnTx/>
                <a:uFillTx/>
                <a:latin typeface="Arial Black"/>
                <a:ea typeface="+mn-ea"/>
                <a:cs typeface="Arial Black"/>
              </a:endParaRPr>
            </a:p>
            <a:p>
              <a:pPr marL="12700" marR="5080" lvl="0" indent="0" algn="l" defTabSz="914400" rtl="0" eaLnBrk="1" fontAlgn="auto" latinLnBrk="0" hangingPunct="1">
                <a:lnSpc>
                  <a:spcPct val="100000"/>
                </a:lnSpc>
                <a:spcBef>
                  <a:spcPts val="1270"/>
                </a:spcBef>
                <a:spcAft>
                  <a:spcPts val="0"/>
                </a:spcAft>
                <a:buClrTx/>
                <a:buSzTx/>
                <a:buFontTx/>
                <a:buNone/>
                <a:tabLst/>
                <a:defRPr/>
              </a:pPr>
              <a:r>
                <a:rPr kumimoji="0" sz="1200" b="0" i="0" u="none" strike="noStrike" kern="1200" cap="none" spc="-10" normalizeH="0" baseline="0" noProof="0" dirty="0">
                  <a:ln>
                    <a:noFill/>
                  </a:ln>
                  <a:solidFill>
                    <a:srgbClr val="414042"/>
                  </a:solidFill>
                  <a:effectLst/>
                  <a:uLnTx/>
                  <a:uFillTx/>
                  <a:latin typeface="Arial"/>
                  <a:ea typeface="+mn-ea"/>
                  <a:cs typeface="Arial"/>
                </a:rPr>
                <a:t>Continue </a:t>
              </a:r>
              <a:r>
                <a:rPr kumimoji="0" sz="1200" b="0" i="0" u="none" strike="noStrike" kern="1200" cap="none" spc="0" normalizeH="0" baseline="0" noProof="0" dirty="0">
                  <a:ln>
                    <a:noFill/>
                  </a:ln>
                  <a:solidFill>
                    <a:srgbClr val="414042"/>
                  </a:solidFill>
                  <a:effectLst/>
                  <a:uLnTx/>
                  <a:uFillTx/>
                  <a:latin typeface="Arial"/>
                  <a:ea typeface="+mn-ea"/>
                  <a:cs typeface="Arial"/>
                </a:rPr>
                <a:t>controller &amp; </a:t>
              </a:r>
              <a:r>
                <a:rPr kumimoji="0" sz="1200" b="0" i="0" u="none" strike="noStrike" kern="1200" cap="none" spc="-10" normalizeH="0" baseline="0" noProof="0" dirty="0">
                  <a:ln>
                    <a:noFill/>
                  </a:ln>
                  <a:solidFill>
                    <a:srgbClr val="414042"/>
                  </a:solidFill>
                  <a:effectLst/>
                  <a:uLnTx/>
                  <a:uFillTx/>
                  <a:latin typeface="Arial"/>
                  <a:ea typeface="+mn-ea"/>
                  <a:cs typeface="Arial"/>
                </a:rPr>
                <a:t>refer </a:t>
              </a:r>
              <a:r>
                <a:rPr kumimoji="0" sz="1200" b="0" i="0" u="none" strike="noStrike" kern="1200" cap="none" spc="0" normalizeH="0" baseline="0" noProof="0" dirty="0">
                  <a:ln>
                    <a:noFill/>
                  </a:ln>
                  <a:solidFill>
                    <a:srgbClr val="414042"/>
                  </a:solidFill>
                  <a:effectLst/>
                  <a:uLnTx/>
                  <a:uFillTx/>
                  <a:latin typeface="Arial"/>
                  <a:ea typeface="+mn-ea"/>
                  <a:cs typeface="Arial"/>
                </a:rPr>
                <a:t>for </a:t>
              </a:r>
              <a:r>
                <a:rPr kumimoji="0" sz="1200" b="0" i="0" u="none" strike="noStrike" kern="1200" cap="none" spc="-10" normalizeH="0" baseline="0" noProof="0" dirty="0">
                  <a:ln>
                    <a:noFill/>
                  </a:ln>
                  <a:solidFill>
                    <a:srgbClr val="414042"/>
                  </a:solidFill>
                  <a:effectLst/>
                  <a:uLnTx/>
                  <a:uFillTx/>
                  <a:latin typeface="Arial"/>
                  <a:ea typeface="+mn-ea"/>
                  <a:cs typeface="Arial"/>
                </a:rPr>
                <a:t>specialist assessment</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20" name="object 18">
              <a:extLst>
                <a:ext uri="{FF2B5EF4-FFF2-40B4-BE49-F238E27FC236}">
                  <a16:creationId xmlns="" xmlns:a16="http://schemas.microsoft.com/office/drawing/2014/main" id="{6BD7C32E-F363-B3B8-5D3B-462454E0DBDB}"/>
                </a:ext>
              </a:extLst>
            </p:cNvPr>
            <p:cNvSpPr txBox="1"/>
            <p:nvPr/>
          </p:nvSpPr>
          <p:spPr>
            <a:xfrm>
              <a:off x="9668979" y="4511741"/>
              <a:ext cx="1385570" cy="492759"/>
            </a:xfrm>
            <a:prstGeom prst="rect">
              <a:avLst/>
            </a:prstGeom>
          </p:spPr>
          <p:txBody>
            <a:bodyPr vert="horz" wrap="square" lIns="0" tIns="26034" rIns="0" bIns="0" rtlCol="0">
              <a:spAutoFit/>
            </a:bodyPr>
            <a:lstStyle/>
            <a:p>
              <a:pPr marL="12700" marR="5080" lvl="0" indent="0" algn="l" defTabSz="914400" rtl="0" eaLnBrk="1" fontAlgn="auto" latinLnBrk="0" hangingPunct="1">
                <a:lnSpc>
                  <a:spcPts val="1200"/>
                </a:lnSpc>
                <a:spcBef>
                  <a:spcPts val="204"/>
                </a:spcBef>
                <a:spcAft>
                  <a:spcPts val="0"/>
                </a:spcAft>
                <a:buClrTx/>
                <a:buSzTx/>
                <a:buFontTx/>
                <a:buNone/>
                <a:tabLst/>
                <a:defRPr/>
              </a:pPr>
              <a:r>
                <a:rPr kumimoji="0" sz="1050" b="0" i="1" u="none" strike="noStrike" kern="1200" cap="none" spc="0" normalizeH="0" baseline="0" noProof="0" dirty="0">
                  <a:ln>
                    <a:noFill/>
                  </a:ln>
                  <a:solidFill>
                    <a:srgbClr val="484849"/>
                  </a:solidFill>
                  <a:effectLst/>
                  <a:uLnTx/>
                  <a:uFillTx/>
                  <a:latin typeface="Arial"/>
                  <a:ea typeface="+mn-ea"/>
                  <a:cs typeface="Arial"/>
                </a:rPr>
                <a:t>Add</a:t>
              </a:r>
              <a:r>
                <a:rPr kumimoji="0" sz="1050" b="0" i="1" u="none" strike="noStrike" kern="1200" cap="none" spc="-10"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LTRA,</a:t>
              </a:r>
              <a:r>
                <a:rPr kumimoji="0" sz="1050" b="0" i="1" u="none" strike="noStrike" kern="1200" cap="none" spc="-5"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or</a:t>
              </a:r>
              <a:r>
                <a:rPr kumimoji="0" sz="1050" b="0" i="1" u="none" strike="noStrike" kern="1200" cap="none" spc="-10" normalizeH="0" baseline="0" noProof="0" dirty="0">
                  <a:ln>
                    <a:noFill/>
                  </a:ln>
                  <a:solidFill>
                    <a:srgbClr val="484849"/>
                  </a:solidFill>
                  <a:effectLst/>
                  <a:uLnTx/>
                  <a:uFillTx/>
                  <a:latin typeface="Arial"/>
                  <a:ea typeface="+mn-ea"/>
                  <a:cs typeface="Arial"/>
                </a:rPr>
                <a:t> increase </a:t>
              </a:r>
              <a:r>
                <a:rPr kumimoji="0" sz="1050" b="0" i="1" u="none" strike="noStrike" kern="1200" cap="none" spc="0" normalizeH="0" baseline="0" noProof="0" dirty="0">
                  <a:ln>
                    <a:noFill/>
                  </a:ln>
                  <a:solidFill>
                    <a:srgbClr val="484849"/>
                  </a:solidFill>
                  <a:effectLst/>
                  <a:uLnTx/>
                  <a:uFillTx/>
                  <a:latin typeface="Arial"/>
                  <a:ea typeface="+mn-ea"/>
                  <a:cs typeface="Arial"/>
                </a:rPr>
                <a:t>ICS frequency, or </a:t>
              </a:r>
              <a:r>
                <a:rPr kumimoji="0" sz="1050" b="0" i="1" u="none" strike="noStrike" kern="1200" cap="none" spc="-25" normalizeH="0" baseline="0" noProof="0" dirty="0">
                  <a:ln>
                    <a:noFill/>
                  </a:ln>
                  <a:solidFill>
                    <a:srgbClr val="484849"/>
                  </a:solidFill>
                  <a:effectLst/>
                  <a:uLnTx/>
                  <a:uFillTx/>
                  <a:latin typeface="Arial"/>
                  <a:ea typeface="+mn-ea"/>
                  <a:cs typeface="Arial"/>
                </a:rPr>
                <a:t>add </a:t>
              </a:r>
              <a:r>
                <a:rPr kumimoji="0" sz="1050" b="0" i="1" u="none" strike="noStrike" kern="1200" cap="none" spc="0" normalizeH="0" baseline="0" noProof="0" dirty="0">
                  <a:ln>
                    <a:noFill/>
                  </a:ln>
                  <a:solidFill>
                    <a:srgbClr val="484849"/>
                  </a:solidFill>
                  <a:effectLst/>
                  <a:uLnTx/>
                  <a:uFillTx/>
                  <a:latin typeface="Arial"/>
                  <a:ea typeface="+mn-ea"/>
                  <a:cs typeface="Arial"/>
                </a:rPr>
                <a:t>intermittent</a:t>
              </a:r>
              <a:r>
                <a:rPr kumimoji="0" sz="1050" b="0" i="1" u="none" strike="noStrike" kern="1200" cap="none" spc="-5" normalizeH="0" baseline="0" noProof="0" dirty="0">
                  <a:ln>
                    <a:noFill/>
                  </a:ln>
                  <a:solidFill>
                    <a:srgbClr val="484849"/>
                  </a:solidFill>
                  <a:effectLst/>
                  <a:uLnTx/>
                  <a:uFillTx/>
                  <a:latin typeface="Arial"/>
                  <a:ea typeface="+mn-ea"/>
                  <a:cs typeface="Arial"/>
                </a:rPr>
                <a:t> </a:t>
              </a:r>
              <a:r>
                <a:rPr kumimoji="0" sz="1050" b="0" i="1" u="none" strike="noStrike" kern="1200" cap="none" spc="-25" normalizeH="0" baseline="0" noProof="0" dirty="0">
                  <a:ln>
                    <a:noFill/>
                  </a:ln>
                  <a:solidFill>
                    <a:srgbClr val="484849"/>
                  </a:solidFill>
                  <a:effectLst/>
                  <a:uLnTx/>
                  <a:uFillTx/>
                  <a:latin typeface="Arial"/>
                  <a:ea typeface="+mn-ea"/>
                  <a:cs typeface="Arial"/>
                </a:rPr>
                <a:t>ICS</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21" name="object 19">
              <a:extLst>
                <a:ext uri="{FF2B5EF4-FFF2-40B4-BE49-F238E27FC236}">
                  <a16:creationId xmlns="" xmlns:a16="http://schemas.microsoft.com/office/drawing/2014/main" id="{54ED9F2E-80FF-7087-56EE-4AC6FACBCCC8}"/>
                </a:ext>
              </a:extLst>
            </p:cNvPr>
            <p:cNvSpPr txBox="1"/>
            <p:nvPr/>
          </p:nvSpPr>
          <p:spPr>
            <a:xfrm>
              <a:off x="4091249" y="4511741"/>
              <a:ext cx="2882900" cy="492759"/>
            </a:xfrm>
            <a:prstGeom prst="rect">
              <a:avLst/>
            </a:prstGeom>
          </p:spPr>
          <p:txBody>
            <a:bodyPr vert="horz" wrap="square" lIns="0" tIns="26034" rIns="0" bIns="0" rtlCol="0">
              <a:spAutoFit/>
            </a:bodyPr>
            <a:lstStyle/>
            <a:p>
              <a:pPr marL="12700" marR="5080" lvl="0" indent="0" algn="l" defTabSz="914400" rtl="0" eaLnBrk="1" fontAlgn="auto" latinLnBrk="0" hangingPunct="1">
                <a:lnSpc>
                  <a:spcPts val="1200"/>
                </a:lnSpc>
                <a:spcBef>
                  <a:spcPts val="204"/>
                </a:spcBef>
                <a:spcAft>
                  <a:spcPts val="0"/>
                </a:spcAft>
                <a:buClrTx/>
                <a:buSzTx/>
                <a:buFontTx/>
                <a:buNone/>
                <a:tabLst/>
                <a:defRPr/>
              </a:pPr>
              <a:r>
                <a:rPr kumimoji="0" sz="1050" b="0" i="1" u="none" strike="noStrike" kern="1200" cap="none" spc="0" normalizeH="0" baseline="0" noProof="0" dirty="0">
                  <a:ln>
                    <a:noFill/>
                  </a:ln>
                  <a:solidFill>
                    <a:srgbClr val="484849"/>
                  </a:solidFill>
                  <a:effectLst/>
                  <a:uLnTx/>
                  <a:uFillTx/>
                  <a:latin typeface="Arial"/>
                  <a:ea typeface="+mn-ea"/>
                  <a:cs typeface="Arial"/>
                </a:rPr>
                <a:t>Daily leukotriene receptor antagonist (LTRA),</a:t>
              </a:r>
              <a:r>
                <a:rPr kumimoji="0" sz="1050" b="0" i="1" u="none" strike="noStrike" kern="1200" cap="none" spc="5" normalizeH="0" baseline="0" noProof="0" dirty="0">
                  <a:ln>
                    <a:noFill/>
                  </a:ln>
                  <a:solidFill>
                    <a:srgbClr val="484849"/>
                  </a:solidFill>
                  <a:effectLst/>
                  <a:uLnTx/>
                  <a:uFillTx/>
                  <a:latin typeface="Arial"/>
                  <a:ea typeface="+mn-ea"/>
                  <a:cs typeface="Arial"/>
                </a:rPr>
                <a:t> </a:t>
              </a:r>
              <a:r>
                <a:rPr kumimoji="0" sz="1050" b="0" i="1" u="none" strike="noStrike" kern="1200" cap="none" spc="-25" normalizeH="0" baseline="0" noProof="0" dirty="0">
                  <a:ln>
                    <a:noFill/>
                  </a:ln>
                  <a:solidFill>
                    <a:srgbClr val="484849"/>
                  </a:solidFill>
                  <a:effectLst/>
                  <a:uLnTx/>
                  <a:uFillTx/>
                  <a:latin typeface="Arial"/>
                  <a:ea typeface="+mn-ea"/>
                  <a:cs typeface="Arial"/>
                </a:rPr>
                <a:t>or </a:t>
              </a:r>
              <a:r>
                <a:rPr kumimoji="0" sz="1050" b="0" i="1" u="none" strike="noStrike" kern="1200" cap="none" spc="0" normalizeH="0" baseline="0" noProof="0" dirty="0">
                  <a:ln>
                    <a:noFill/>
                  </a:ln>
                  <a:solidFill>
                    <a:srgbClr val="484849"/>
                  </a:solidFill>
                  <a:effectLst/>
                  <a:uLnTx/>
                  <a:uFillTx/>
                  <a:latin typeface="Arial"/>
                  <a:ea typeface="+mn-ea"/>
                  <a:cs typeface="Arial"/>
                </a:rPr>
                <a:t>intermittent</a:t>
              </a:r>
              <a:r>
                <a:rPr kumimoji="0" sz="1050" b="0" i="1" u="none" strike="noStrike" kern="1200" cap="none" spc="10"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short</a:t>
              </a:r>
              <a:r>
                <a:rPr kumimoji="0" sz="1050" b="0" i="1" u="none" strike="noStrike" kern="1200" cap="none" spc="10"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course</a:t>
              </a:r>
              <a:r>
                <a:rPr kumimoji="0" sz="1050" b="0" i="1" u="none" strike="noStrike" kern="1200" cap="none" spc="15"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of</a:t>
              </a:r>
              <a:r>
                <a:rPr kumimoji="0" sz="1050" b="0" i="1" u="none" strike="noStrike" kern="1200" cap="none" spc="10"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ICS</a:t>
              </a:r>
              <a:r>
                <a:rPr kumimoji="0" sz="1050" b="0" i="1" u="none" strike="noStrike" kern="1200" cap="none" spc="15"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at</a:t>
              </a:r>
              <a:r>
                <a:rPr kumimoji="0" sz="1050" b="0" i="1" u="none" strike="noStrike" kern="1200" cap="none" spc="15"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onset</a:t>
              </a:r>
              <a:r>
                <a:rPr kumimoji="0" sz="1050" b="0" i="1" u="none" strike="noStrike" kern="1200" cap="none" spc="10" normalizeH="0" baseline="0" noProof="0" dirty="0">
                  <a:ln>
                    <a:noFill/>
                  </a:ln>
                  <a:solidFill>
                    <a:srgbClr val="484849"/>
                  </a:solidFill>
                  <a:effectLst/>
                  <a:uLnTx/>
                  <a:uFillTx/>
                  <a:latin typeface="Arial"/>
                  <a:ea typeface="+mn-ea"/>
                  <a:cs typeface="Arial"/>
                </a:rPr>
                <a:t> </a:t>
              </a:r>
              <a:r>
                <a:rPr kumimoji="0" sz="1050" b="0" i="1" u="none" strike="noStrike" kern="1200" cap="none" spc="-25" normalizeH="0" baseline="0" noProof="0" dirty="0">
                  <a:ln>
                    <a:noFill/>
                  </a:ln>
                  <a:solidFill>
                    <a:srgbClr val="484849"/>
                  </a:solidFill>
                  <a:effectLst/>
                  <a:uLnTx/>
                  <a:uFillTx/>
                  <a:latin typeface="Arial"/>
                  <a:ea typeface="+mn-ea"/>
                  <a:cs typeface="Arial"/>
                </a:rPr>
                <a:t>of </a:t>
              </a:r>
              <a:r>
                <a:rPr kumimoji="0" sz="1050" b="0" i="1" u="none" strike="noStrike" kern="1200" cap="none" spc="0" normalizeH="0" baseline="0" noProof="0" dirty="0">
                  <a:ln>
                    <a:noFill/>
                  </a:ln>
                  <a:solidFill>
                    <a:srgbClr val="484849"/>
                  </a:solidFill>
                  <a:effectLst/>
                  <a:uLnTx/>
                  <a:uFillTx/>
                  <a:latin typeface="Arial"/>
                  <a:ea typeface="+mn-ea"/>
                  <a:cs typeface="Arial"/>
                </a:rPr>
                <a:t>respiratory</a:t>
              </a:r>
              <a:r>
                <a:rPr kumimoji="0" sz="1050" b="0" i="1" u="none" strike="noStrike" kern="1200" cap="none" spc="45" normalizeH="0" baseline="0" noProof="0" dirty="0">
                  <a:ln>
                    <a:noFill/>
                  </a:ln>
                  <a:solidFill>
                    <a:srgbClr val="484849"/>
                  </a:solidFill>
                  <a:effectLst/>
                  <a:uLnTx/>
                  <a:uFillTx/>
                  <a:latin typeface="Arial"/>
                  <a:ea typeface="+mn-ea"/>
                  <a:cs typeface="Arial"/>
                </a:rPr>
                <a:t> </a:t>
              </a:r>
              <a:r>
                <a:rPr kumimoji="0" sz="1050" b="0" i="1" u="none" strike="noStrike" kern="1200" cap="none" spc="-10" normalizeH="0" baseline="0" noProof="0" dirty="0">
                  <a:ln>
                    <a:noFill/>
                  </a:ln>
                  <a:solidFill>
                    <a:srgbClr val="484849"/>
                  </a:solidFill>
                  <a:effectLst/>
                  <a:uLnTx/>
                  <a:uFillTx/>
                  <a:latin typeface="Arial"/>
                  <a:ea typeface="+mn-ea"/>
                  <a:cs typeface="Arial"/>
                </a:rPr>
                <a:t>illness</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22" name="object 20">
              <a:extLst>
                <a:ext uri="{FF2B5EF4-FFF2-40B4-BE49-F238E27FC236}">
                  <a16:creationId xmlns="" xmlns:a16="http://schemas.microsoft.com/office/drawing/2014/main" id="{1F2EE6EB-3012-2A86-F22D-FA41E1B3C12C}"/>
                </a:ext>
              </a:extLst>
            </p:cNvPr>
            <p:cNvSpPr txBox="1"/>
            <p:nvPr/>
          </p:nvSpPr>
          <p:spPr>
            <a:xfrm>
              <a:off x="3858793" y="1594620"/>
              <a:ext cx="1139825" cy="724535"/>
            </a:xfrm>
            <a:prstGeom prst="rect">
              <a:avLst/>
            </a:prstGeom>
          </p:spPr>
          <p:txBody>
            <a:bodyPr vert="horz" wrap="square" lIns="0" tIns="12065" rIns="0" bIns="0" rtlCol="0">
              <a:spAutoFit/>
            </a:bodyPr>
            <a:lstStyle/>
            <a:p>
              <a:pPr marL="12700" marR="5080" lvl="0" indent="0" algn="l" defTabSz="914400" rtl="0" eaLnBrk="1" fontAlgn="auto" latinLnBrk="0" hangingPunct="1">
                <a:lnSpc>
                  <a:spcPct val="109200"/>
                </a:lnSpc>
                <a:spcBef>
                  <a:spcPts val="95"/>
                </a:spcBef>
                <a:spcAft>
                  <a:spcPts val="0"/>
                </a:spcAft>
                <a:buClrTx/>
                <a:buSzTx/>
                <a:buFontTx/>
                <a:buNone/>
                <a:tabLst/>
                <a:defRPr/>
              </a:pPr>
              <a:r>
                <a:rPr kumimoji="0" sz="1050" b="0" i="1" u="none" strike="noStrike" kern="1200" cap="none" spc="-10" normalizeH="0" baseline="0" noProof="0" dirty="0">
                  <a:ln>
                    <a:noFill/>
                  </a:ln>
                  <a:solidFill>
                    <a:srgbClr val="231F20"/>
                  </a:solidFill>
                  <a:effectLst/>
                  <a:uLnTx/>
                  <a:uFillTx/>
                  <a:latin typeface="Arial"/>
                  <a:ea typeface="+mn-ea"/>
                  <a:cs typeface="Arial"/>
                </a:rPr>
                <a:t>Symptoms Exacerbations </a:t>
              </a:r>
              <a:r>
                <a:rPr kumimoji="0" sz="1050" b="0" i="1" u="none" strike="noStrike" kern="1200" cap="none" spc="0" normalizeH="0" baseline="0" noProof="0" dirty="0">
                  <a:ln>
                    <a:noFill/>
                  </a:ln>
                  <a:solidFill>
                    <a:srgbClr val="231F20"/>
                  </a:solidFill>
                  <a:effectLst/>
                  <a:uLnTx/>
                  <a:uFillTx/>
                  <a:latin typeface="Arial"/>
                  <a:ea typeface="+mn-ea"/>
                  <a:cs typeface="Arial"/>
                </a:rPr>
                <a:t>Side-</a:t>
              </a:r>
              <a:r>
                <a:rPr kumimoji="0" sz="1050" b="0" i="1" u="none" strike="noStrike" kern="1200" cap="none" spc="-10" normalizeH="0" baseline="0" noProof="0" dirty="0">
                  <a:ln>
                    <a:noFill/>
                  </a:ln>
                  <a:solidFill>
                    <a:srgbClr val="231F20"/>
                  </a:solidFill>
                  <a:effectLst/>
                  <a:uLnTx/>
                  <a:uFillTx/>
                  <a:latin typeface="Arial"/>
                  <a:ea typeface="+mn-ea"/>
                  <a:cs typeface="Arial"/>
                </a:rPr>
                <a:t>effects</a:t>
              </a:r>
              <a:r>
                <a:rPr kumimoji="0" sz="1050" b="0" i="1" u="none" strike="noStrike" kern="1200" cap="none" spc="500"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Parent</a:t>
              </a:r>
              <a:r>
                <a:rPr kumimoji="0" sz="1050" b="0" i="1" u="none" strike="noStrike" kern="1200" cap="none" spc="30"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satisfaction</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23" name="object 21">
              <a:extLst>
                <a:ext uri="{FF2B5EF4-FFF2-40B4-BE49-F238E27FC236}">
                  <a16:creationId xmlns="" xmlns:a16="http://schemas.microsoft.com/office/drawing/2014/main" id="{22BC9027-3EF9-74C7-3C48-72349F0217FA}"/>
                </a:ext>
              </a:extLst>
            </p:cNvPr>
            <p:cNvSpPr txBox="1"/>
            <p:nvPr/>
          </p:nvSpPr>
          <p:spPr>
            <a:xfrm>
              <a:off x="7177709" y="219504"/>
              <a:ext cx="1871345" cy="1044575"/>
            </a:xfrm>
            <a:prstGeom prst="rect">
              <a:avLst/>
            </a:prstGeom>
          </p:spPr>
          <p:txBody>
            <a:bodyPr vert="horz" wrap="square" lIns="0" tIns="26670" rIns="0" bIns="0" rtlCol="0">
              <a:spAutoFit/>
            </a:bodyPr>
            <a:lstStyle/>
            <a:p>
              <a:pPr marL="12700" marR="50800" lvl="0" indent="0" algn="just" defTabSz="914400" rtl="0" eaLnBrk="1" fontAlgn="auto" latinLnBrk="0" hangingPunct="1">
                <a:lnSpc>
                  <a:spcPct val="100099"/>
                </a:lnSpc>
                <a:spcBef>
                  <a:spcPts val="210"/>
                </a:spcBef>
                <a:spcAft>
                  <a:spcPts val="0"/>
                </a:spcAft>
                <a:buClrTx/>
                <a:buSzTx/>
                <a:buFontTx/>
                <a:buNone/>
                <a:tabLst/>
                <a:defRPr/>
              </a:pPr>
              <a:r>
                <a:rPr kumimoji="0" sz="1050" b="0" i="1" u="none" strike="noStrike" kern="1200" cap="none" spc="0" normalizeH="0" baseline="0" noProof="0" dirty="0">
                  <a:ln>
                    <a:noFill/>
                  </a:ln>
                  <a:solidFill>
                    <a:srgbClr val="231F20"/>
                  </a:solidFill>
                  <a:effectLst/>
                  <a:uLnTx/>
                  <a:uFillTx/>
                  <a:latin typeface="Arial"/>
                  <a:ea typeface="+mn-ea"/>
                  <a:cs typeface="Arial"/>
                </a:rPr>
                <a:t>Exclude</a:t>
              </a:r>
              <a:r>
                <a:rPr kumimoji="0" sz="1050" b="0" i="1" u="none" strike="noStrike" kern="1200" cap="none" spc="1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alternative</a:t>
              </a:r>
              <a:r>
                <a:rPr kumimoji="0" sz="1050" b="0" i="1" u="none" strike="noStrike" kern="1200" cap="none" spc="20"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diagnoses </a:t>
              </a:r>
              <a:r>
                <a:rPr kumimoji="0" sz="1050" b="0" i="1" u="none" strike="noStrike" kern="1200" cap="none" spc="0" normalizeH="0" baseline="0" noProof="0" dirty="0">
                  <a:ln>
                    <a:noFill/>
                  </a:ln>
                  <a:solidFill>
                    <a:srgbClr val="231F20"/>
                  </a:solidFill>
                  <a:effectLst/>
                  <a:uLnTx/>
                  <a:uFillTx/>
                  <a:latin typeface="Arial"/>
                  <a:ea typeface="+mn-ea"/>
                  <a:cs typeface="Arial"/>
                </a:rPr>
                <a:t>Symptom</a:t>
              </a:r>
              <a:r>
                <a:rPr kumimoji="0" sz="1050" b="0" i="1" u="none" strike="noStrike" kern="1200" cap="none" spc="2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control</a:t>
              </a:r>
              <a:r>
                <a:rPr kumimoji="0" sz="1050" b="0" i="1" u="none" strike="noStrike" kern="1200" cap="none" spc="30"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&amp;</a:t>
              </a:r>
              <a:r>
                <a:rPr kumimoji="0" sz="1050" b="0" i="1" u="none" strike="noStrike" kern="1200" cap="none" spc="25"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modifiable </a:t>
              </a:r>
              <a:r>
                <a:rPr kumimoji="0" sz="1050" b="0" i="1" u="none" strike="noStrike" kern="1200" cap="none" spc="0" normalizeH="0" baseline="0" noProof="0" dirty="0">
                  <a:ln>
                    <a:noFill/>
                  </a:ln>
                  <a:solidFill>
                    <a:srgbClr val="231F20"/>
                  </a:solidFill>
                  <a:effectLst/>
                  <a:uLnTx/>
                  <a:uFillTx/>
                  <a:latin typeface="Arial"/>
                  <a:ea typeface="+mn-ea"/>
                  <a:cs typeface="Arial"/>
                </a:rPr>
                <a:t>risk</a:t>
              </a:r>
              <a:r>
                <a:rPr kumimoji="0" sz="1050" b="0" i="1" u="none" strike="noStrike" kern="1200" cap="none" spc="15"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factors</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1050" b="0" i="1" u="none" strike="noStrike" kern="1200" cap="none" spc="-10" normalizeH="0" baseline="0" noProof="0" dirty="0">
                  <a:ln>
                    <a:noFill/>
                  </a:ln>
                  <a:solidFill>
                    <a:srgbClr val="231F20"/>
                  </a:solidFill>
                  <a:effectLst/>
                  <a:uLnTx/>
                  <a:uFillTx/>
                  <a:latin typeface="Arial"/>
                  <a:ea typeface="+mn-ea"/>
                  <a:cs typeface="Arial"/>
                </a:rPr>
                <a:t>Comorbidities</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09200"/>
                </a:lnSpc>
                <a:spcBef>
                  <a:spcPts val="0"/>
                </a:spcBef>
                <a:spcAft>
                  <a:spcPts val="0"/>
                </a:spcAft>
                <a:buClrTx/>
                <a:buSzTx/>
                <a:buFontTx/>
                <a:buNone/>
                <a:tabLst/>
                <a:defRPr/>
              </a:pPr>
              <a:r>
                <a:rPr kumimoji="0" sz="1050" b="0" i="1" u="none" strike="noStrike" kern="1200" cap="none" spc="0" normalizeH="0" baseline="0" noProof="0" dirty="0">
                  <a:ln>
                    <a:noFill/>
                  </a:ln>
                  <a:solidFill>
                    <a:srgbClr val="231F20"/>
                  </a:solidFill>
                  <a:effectLst/>
                  <a:uLnTx/>
                  <a:uFillTx/>
                  <a:latin typeface="Arial"/>
                  <a:ea typeface="+mn-ea"/>
                  <a:cs typeface="Arial"/>
                </a:rPr>
                <a:t>Inhaler</a:t>
              </a:r>
              <a:r>
                <a:rPr kumimoji="0" sz="1050" b="0" i="1" u="none" strike="noStrike" kern="1200" cap="none" spc="30"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technique</a:t>
              </a:r>
              <a:r>
                <a:rPr kumimoji="0" sz="1050" b="0" i="1" u="none" strike="noStrike" kern="1200" cap="none" spc="3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&amp;</a:t>
              </a:r>
              <a:r>
                <a:rPr kumimoji="0" sz="1050" b="0" i="1" u="none" strike="noStrike" kern="1200" cap="none" spc="25"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adherence </a:t>
              </a:r>
              <a:r>
                <a:rPr kumimoji="0" sz="1050" b="0" i="1" u="none" strike="noStrike" kern="1200" cap="none" spc="0" normalizeH="0" baseline="0" noProof="0" dirty="0">
                  <a:ln>
                    <a:noFill/>
                  </a:ln>
                  <a:solidFill>
                    <a:srgbClr val="231F20"/>
                  </a:solidFill>
                  <a:effectLst/>
                  <a:uLnTx/>
                  <a:uFillTx/>
                  <a:latin typeface="Arial"/>
                  <a:ea typeface="+mn-ea"/>
                  <a:cs typeface="Arial"/>
                </a:rPr>
                <a:t>Parent</a:t>
              </a:r>
              <a:r>
                <a:rPr kumimoji="0" sz="1050" b="0" i="1" u="none" strike="noStrike" kern="1200" cap="none" spc="10"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preferences</a:t>
              </a:r>
              <a:r>
                <a:rPr kumimoji="0" sz="1050" b="0" i="1" u="none" strike="noStrike" kern="1200" cap="none" spc="1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and</a:t>
              </a:r>
              <a:r>
                <a:rPr kumimoji="0" sz="1050" b="0" i="1" u="none" strike="noStrike" kern="1200" cap="none" spc="15"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goals</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24" name="object 22">
              <a:extLst>
                <a:ext uri="{FF2B5EF4-FFF2-40B4-BE49-F238E27FC236}">
                  <a16:creationId xmlns="" xmlns:a16="http://schemas.microsoft.com/office/drawing/2014/main" id="{B78B18F2-C338-16F4-DC3A-3DCE66B4C44A}"/>
                </a:ext>
              </a:extLst>
            </p:cNvPr>
            <p:cNvSpPr txBox="1"/>
            <p:nvPr/>
          </p:nvSpPr>
          <p:spPr>
            <a:xfrm>
              <a:off x="7177709" y="2209145"/>
              <a:ext cx="1929130" cy="857885"/>
            </a:xfrm>
            <a:prstGeom prst="rect">
              <a:avLst/>
            </a:prstGeom>
          </p:spPr>
          <p:txBody>
            <a:bodyPr vert="horz" wrap="square" lIns="0" tIns="31115" rIns="0" bIns="0" rtlCol="0">
              <a:spAutoFit/>
            </a:bodyPr>
            <a:lstStyle/>
            <a:p>
              <a:pPr marL="12700" marR="254635" lvl="0" indent="0" algn="l" defTabSz="914400" rtl="0" eaLnBrk="1" fontAlgn="auto" latinLnBrk="0" hangingPunct="1">
                <a:lnSpc>
                  <a:spcPts val="1150"/>
                </a:lnSpc>
                <a:spcBef>
                  <a:spcPts val="245"/>
                </a:spcBef>
                <a:spcAft>
                  <a:spcPts val="0"/>
                </a:spcAft>
                <a:buClrTx/>
                <a:buSzTx/>
                <a:buFontTx/>
                <a:buNone/>
                <a:tabLst/>
                <a:defRPr/>
              </a:pPr>
              <a:r>
                <a:rPr kumimoji="0" sz="1050" b="0" i="1" u="none" strike="noStrike" kern="1200" cap="none" spc="0" normalizeH="0" baseline="0" noProof="0" dirty="0">
                  <a:ln>
                    <a:noFill/>
                  </a:ln>
                  <a:solidFill>
                    <a:srgbClr val="231F20"/>
                  </a:solidFill>
                  <a:effectLst/>
                  <a:uLnTx/>
                  <a:uFillTx/>
                  <a:latin typeface="Arial"/>
                  <a:ea typeface="+mn-ea"/>
                  <a:cs typeface="Arial"/>
                </a:rPr>
                <a:t>Treat modifiable</a:t>
              </a:r>
              <a:r>
                <a:rPr kumimoji="0" sz="1050" b="0" i="1" u="none" strike="noStrike" kern="1200" cap="none" spc="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risk </a:t>
              </a:r>
              <a:r>
                <a:rPr kumimoji="0" sz="1050" b="0" i="1" u="none" strike="noStrike" kern="1200" cap="none" spc="-10" normalizeH="0" baseline="0" noProof="0" dirty="0">
                  <a:ln>
                    <a:noFill/>
                  </a:ln>
                  <a:solidFill>
                    <a:srgbClr val="231F20"/>
                  </a:solidFill>
                  <a:effectLst/>
                  <a:uLnTx/>
                  <a:uFillTx/>
                  <a:latin typeface="Arial"/>
                  <a:ea typeface="+mn-ea"/>
                  <a:cs typeface="Arial"/>
                </a:rPr>
                <a:t>factors </a:t>
              </a:r>
              <a:r>
                <a:rPr kumimoji="0" sz="1050" b="0" i="1" u="none" strike="noStrike" kern="1200" cap="none" spc="0" normalizeH="0" baseline="0" noProof="0" dirty="0">
                  <a:ln>
                    <a:noFill/>
                  </a:ln>
                  <a:solidFill>
                    <a:srgbClr val="231F20"/>
                  </a:solidFill>
                  <a:effectLst/>
                  <a:uLnTx/>
                  <a:uFillTx/>
                  <a:latin typeface="Arial"/>
                  <a:ea typeface="+mn-ea"/>
                  <a:cs typeface="Arial"/>
                </a:rPr>
                <a:t>and</a:t>
              </a:r>
              <a:r>
                <a:rPr kumimoji="0" sz="1050" b="0" i="1" u="none" strike="noStrike" kern="1200" cap="none" spc="5"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comorbidities</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ts val="1380"/>
                </a:lnSpc>
                <a:spcBef>
                  <a:spcPts val="40"/>
                </a:spcBef>
                <a:spcAft>
                  <a:spcPts val="0"/>
                </a:spcAft>
                <a:buClrTx/>
                <a:buSzTx/>
                <a:buFontTx/>
                <a:buNone/>
                <a:tabLst/>
                <a:defRPr/>
              </a:pPr>
              <a:r>
                <a:rPr kumimoji="0" sz="1050" b="0" i="1" u="none" strike="noStrike" kern="1200" cap="none" spc="0" normalizeH="0" baseline="0" noProof="0" dirty="0">
                  <a:ln>
                    <a:noFill/>
                  </a:ln>
                  <a:solidFill>
                    <a:srgbClr val="231F20"/>
                  </a:solidFill>
                  <a:effectLst/>
                  <a:uLnTx/>
                  <a:uFillTx/>
                  <a:latin typeface="Arial"/>
                  <a:ea typeface="+mn-ea"/>
                  <a:cs typeface="Arial"/>
                </a:rPr>
                <a:t>Non-pharmacological</a:t>
              </a:r>
              <a:r>
                <a:rPr kumimoji="0" sz="1050" b="0" i="1" u="none" strike="noStrike" kern="1200" cap="none" spc="5"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strategies </a:t>
              </a:r>
              <a:r>
                <a:rPr kumimoji="0" sz="1050" b="0" i="1" u="none" strike="noStrike" kern="1200" cap="none" spc="0" normalizeH="0" baseline="0" noProof="0" dirty="0">
                  <a:ln>
                    <a:noFill/>
                  </a:ln>
                  <a:solidFill>
                    <a:srgbClr val="231F20"/>
                  </a:solidFill>
                  <a:effectLst/>
                  <a:uLnTx/>
                  <a:uFillTx/>
                  <a:latin typeface="Arial"/>
                  <a:ea typeface="+mn-ea"/>
                  <a:cs typeface="Arial"/>
                </a:rPr>
                <a:t>Asthma</a:t>
              </a:r>
              <a:r>
                <a:rPr kumimoji="0" sz="1050" b="0" i="1" u="none" strike="noStrike" kern="1200" cap="none" spc="35"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medications</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45"/>
                </a:spcBef>
                <a:spcAft>
                  <a:spcPts val="0"/>
                </a:spcAft>
                <a:buClrTx/>
                <a:buSzTx/>
                <a:buFontTx/>
                <a:buNone/>
                <a:tabLst/>
                <a:defRPr/>
              </a:pPr>
              <a:r>
                <a:rPr kumimoji="0" sz="1050" b="0" i="1" u="none" strike="noStrike" kern="1200" cap="none" spc="0" normalizeH="0" baseline="0" noProof="0" dirty="0">
                  <a:ln>
                    <a:noFill/>
                  </a:ln>
                  <a:solidFill>
                    <a:srgbClr val="231F20"/>
                  </a:solidFill>
                  <a:effectLst/>
                  <a:uLnTx/>
                  <a:uFillTx/>
                  <a:latin typeface="Arial"/>
                  <a:ea typeface="+mn-ea"/>
                  <a:cs typeface="Arial"/>
                </a:rPr>
                <a:t>Education</a:t>
              </a:r>
              <a:r>
                <a:rPr kumimoji="0" sz="1050" b="0" i="1" u="none" strike="noStrike" kern="1200" cap="none" spc="2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&amp;</a:t>
              </a:r>
              <a:r>
                <a:rPr kumimoji="0" sz="1050" b="0" i="1" u="none" strike="noStrike" kern="1200" cap="none" spc="25" normalizeH="0" baseline="0" noProof="0" dirty="0">
                  <a:ln>
                    <a:noFill/>
                  </a:ln>
                  <a:solidFill>
                    <a:srgbClr val="231F20"/>
                  </a:solidFill>
                  <a:effectLst/>
                  <a:uLnTx/>
                  <a:uFillTx/>
                  <a:latin typeface="Arial"/>
                  <a:ea typeface="+mn-ea"/>
                  <a:cs typeface="Arial"/>
                </a:rPr>
                <a:t> </a:t>
              </a:r>
              <a:r>
                <a:rPr kumimoji="0" sz="1050" b="0" i="1" u="none" strike="noStrike" kern="1200" cap="none" spc="0" normalizeH="0" baseline="0" noProof="0" dirty="0">
                  <a:ln>
                    <a:noFill/>
                  </a:ln>
                  <a:solidFill>
                    <a:srgbClr val="231F20"/>
                  </a:solidFill>
                  <a:effectLst/>
                  <a:uLnTx/>
                  <a:uFillTx/>
                  <a:latin typeface="Arial"/>
                  <a:ea typeface="+mn-ea"/>
                  <a:cs typeface="Arial"/>
                </a:rPr>
                <a:t>skills</a:t>
              </a:r>
              <a:r>
                <a:rPr kumimoji="0" sz="1050" b="0" i="1" u="none" strike="noStrike" kern="1200" cap="none" spc="25" normalizeH="0" baseline="0" noProof="0" dirty="0">
                  <a:ln>
                    <a:noFill/>
                  </a:ln>
                  <a:solidFill>
                    <a:srgbClr val="231F20"/>
                  </a:solidFill>
                  <a:effectLst/>
                  <a:uLnTx/>
                  <a:uFillTx/>
                  <a:latin typeface="Arial"/>
                  <a:ea typeface="+mn-ea"/>
                  <a:cs typeface="Arial"/>
                </a:rPr>
                <a:t> </a:t>
              </a:r>
              <a:r>
                <a:rPr kumimoji="0" sz="1050" b="0" i="1" u="none" strike="noStrike" kern="1200" cap="none" spc="-10" normalizeH="0" baseline="0" noProof="0" dirty="0">
                  <a:ln>
                    <a:noFill/>
                  </a:ln>
                  <a:solidFill>
                    <a:srgbClr val="231F20"/>
                  </a:solidFill>
                  <a:effectLst/>
                  <a:uLnTx/>
                  <a:uFillTx/>
                  <a:latin typeface="Arial"/>
                  <a:ea typeface="+mn-ea"/>
                  <a:cs typeface="Arial"/>
                </a:rPr>
                <a:t>training</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25" name="object 23">
              <a:extLst>
                <a:ext uri="{FF2B5EF4-FFF2-40B4-BE49-F238E27FC236}">
                  <a16:creationId xmlns="" xmlns:a16="http://schemas.microsoft.com/office/drawing/2014/main" id="{C2668255-51D5-263F-6D2E-D3CE96364D01}"/>
                </a:ext>
              </a:extLst>
            </p:cNvPr>
            <p:cNvSpPr txBox="1"/>
            <p:nvPr/>
          </p:nvSpPr>
          <p:spPr>
            <a:xfrm>
              <a:off x="2684421" y="4511741"/>
              <a:ext cx="1274445" cy="492759"/>
            </a:xfrm>
            <a:prstGeom prst="rect">
              <a:avLst/>
            </a:prstGeom>
          </p:spPr>
          <p:txBody>
            <a:bodyPr vert="horz" wrap="square" lIns="0" tIns="26034" rIns="0" bIns="0" rtlCol="0">
              <a:spAutoFit/>
            </a:bodyPr>
            <a:lstStyle/>
            <a:p>
              <a:pPr marL="12700" marR="5080" lvl="0" indent="0" algn="l" defTabSz="914400" rtl="0" eaLnBrk="1" fontAlgn="auto" latinLnBrk="0" hangingPunct="1">
                <a:lnSpc>
                  <a:spcPts val="1200"/>
                </a:lnSpc>
                <a:spcBef>
                  <a:spcPts val="204"/>
                </a:spcBef>
                <a:spcAft>
                  <a:spcPts val="0"/>
                </a:spcAft>
                <a:buClrTx/>
                <a:buSzTx/>
                <a:buFontTx/>
                <a:buNone/>
                <a:tabLst/>
                <a:defRPr/>
              </a:pPr>
              <a:r>
                <a:rPr kumimoji="0" sz="1050" b="0" i="1" u="none" strike="noStrike" kern="1200" cap="none" spc="0" normalizeH="0" baseline="0" noProof="0" dirty="0">
                  <a:ln>
                    <a:noFill/>
                  </a:ln>
                  <a:solidFill>
                    <a:srgbClr val="484849"/>
                  </a:solidFill>
                  <a:effectLst/>
                  <a:uLnTx/>
                  <a:uFillTx/>
                  <a:latin typeface="Arial"/>
                  <a:ea typeface="+mn-ea"/>
                  <a:cs typeface="Arial"/>
                </a:rPr>
                <a:t>Consider</a:t>
              </a:r>
              <a:r>
                <a:rPr kumimoji="0" sz="1050" b="0" i="1" u="none" strike="noStrike" kern="1200" cap="none" spc="5" normalizeH="0" baseline="0" noProof="0" dirty="0">
                  <a:ln>
                    <a:noFill/>
                  </a:ln>
                  <a:solidFill>
                    <a:srgbClr val="484849"/>
                  </a:solidFill>
                  <a:effectLst/>
                  <a:uLnTx/>
                  <a:uFillTx/>
                  <a:latin typeface="Arial"/>
                  <a:ea typeface="+mn-ea"/>
                  <a:cs typeface="Arial"/>
                </a:rPr>
                <a:t> </a:t>
              </a:r>
              <a:r>
                <a:rPr kumimoji="0" sz="1050" b="0" i="1" u="none" strike="noStrike" kern="1200" cap="none" spc="-10" normalizeH="0" baseline="0" noProof="0" dirty="0">
                  <a:ln>
                    <a:noFill/>
                  </a:ln>
                  <a:solidFill>
                    <a:srgbClr val="484849"/>
                  </a:solidFill>
                  <a:effectLst/>
                  <a:uLnTx/>
                  <a:uFillTx/>
                  <a:latin typeface="Arial"/>
                  <a:ea typeface="+mn-ea"/>
                  <a:cs typeface="Arial"/>
                </a:rPr>
                <a:t>intermittent </a:t>
              </a:r>
              <a:r>
                <a:rPr kumimoji="0" sz="1050" b="0" i="1" u="none" strike="noStrike" kern="1200" cap="none" spc="0" normalizeH="0" baseline="0" noProof="0" dirty="0">
                  <a:ln>
                    <a:noFill/>
                  </a:ln>
                  <a:solidFill>
                    <a:srgbClr val="484849"/>
                  </a:solidFill>
                  <a:effectLst/>
                  <a:uLnTx/>
                  <a:uFillTx/>
                  <a:latin typeface="Arial"/>
                  <a:ea typeface="+mn-ea"/>
                  <a:cs typeface="Arial"/>
                </a:rPr>
                <a:t>short</a:t>
              </a:r>
              <a:r>
                <a:rPr kumimoji="0" sz="1050" b="0" i="1" u="none" strike="noStrike" kern="1200" cap="none" spc="20"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course</a:t>
              </a:r>
              <a:r>
                <a:rPr kumimoji="0" sz="1050" b="0" i="1" u="none" strike="noStrike" kern="1200" cap="none" spc="25"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ICS</a:t>
              </a:r>
              <a:r>
                <a:rPr kumimoji="0" sz="1050" b="0" i="1" u="none" strike="noStrike" kern="1200" cap="none" spc="30" normalizeH="0" baseline="0" noProof="0" dirty="0">
                  <a:ln>
                    <a:noFill/>
                  </a:ln>
                  <a:solidFill>
                    <a:srgbClr val="484849"/>
                  </a:solidFill>
                  <a:effectLst/>
                  <a:uLnTx/>
                  <a:uFillTx/>
                  <a:latin typeface="Arial"/>
                  <a:ea typeface="+mn-ea"/>
                  <a:cs typeface="Arial"/>
                </a:rPr>
                <a:t> </a:t>
              </a:r>
              <a:r>
                <a:rPr kumimoji="0" sz="1050" b="0" i="1" u="none" strike="noStrike" kern="1200" cap="none" spc="-25" normalizeH="0" baseline="0" noProof="0" dirty="0">
                  <a:ln>
                    <a:noFill/>
                  </a:ln>
                  <a:solidFill>
                    <a:srgbClr val="484849"/>
                  </a:solidFill>
                  <a:effectLst/>
                  <a:uLnTx/>
                  <a:uFillTx/>
                  <a:latin typeface="Arial"/>
                  <a:ea typeface="+mn-ea"/>
                  <a:cs typeface="Arial"/>
                </a:rPr>
                <a:t>at </a:t>
              </a:r>
              <a:r>
                <a:rPr kumimoji="0" sz="1050" b="0" i="1" u="none" strike="noStrike" kern="1200" cap="none" spc="0" normalizeH="0" baseline="0" noProof="0" dirty="0">
                  <a:ln>
                    <a:noFill/>
                  </a:ln>
                  <a:solidFill>
                    <a:srgbClr val="484849"/>
                  </a:solidFill>
                  <a:effectLst/>
                  <a:uLnTx/>
                  <a:uFillTx/>
                  <a:latin typeface="Arial"/>
                  <a:ea typeface="+mn-ea"/>
                  <a:cs typeface="Arial"/>
                </a:rPr>
                <a:t>onset</a:t>
              </a:r>
              <a:r>
                <a:rPr kumimoji="0" sz="1050" b="0" i="1" u="none" strike="noStrike" kern="1200" cap="none" spc="5"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of</a:t>
              </a:r>
              <a:r>
                <a:rPr kumimoji="0" sz="1050" b="0" i="1" u="none" strike="noStrike" kern="1200" cap="none" spc="10" normalizeH="0" baseline="0" noProof="0" dirty="0">
                  <a:ln>
                    <a:noFill/>
                  </a:ln>
                  <a:solidFill>
                    <a:srgbClr val="484849"/>
                  </a:solidFill>
                  <a:effectLst/>
                  <a:uLnTx/>
                  <a:uFillTx/>
                  <a:latin typeface="Arial"/>
                  <a:ea typeface="+mn-ea"/>
                  <a:cs typeface="Arial"/>
                </a:rPr>
                <a:t> </a:t>
              </a:r>
              <a:r>
                <a:rPr kumimoji="0" sz="1050" b="0" i="1" u="none" strike="noStrike" kern="1200" cap="none" spc="0" normalizeH="0" baseline="0" noProof="0" dirty="0">
                  <a:ln>
                    <a:noFill/>
                  </a:ln>
                  <a:solidFill>
                    <a:srgbClr val="484849"/>
                  </a:solidFill>
                  <a:effectLst/>
                  <a:uLnTx/>
                  <a:uFillTx/>
                  <a:latin typeface="Arial"/>
                  <a:ea typeface="+mn-ea"/>
                  <a:cs typeface="Arial"/>
                </a:rPr>
                <a:t>viral</a:t>
              </a:r>
              <a:r>
                <a:rPr kumimoji="0" sz="1050" b="0" i="1" u="none" strike="noStrike" kern="1200" cap="none" spc="10" normalizeH="0" baseline="0" noProof="0" dirty="0">
                  <a:ln>
                    <a:noFill/>
                  </a:ln>
                  <a:solidFill>
                    <a:srgbClr val="484849"/>
                  </a:solidFill>
                  <a:effectLst/>
                  <a:uLnTx/>
                  <a:uFillTx/>
                  <a:latin typeface="Arial"/>
                  <a:ea typeface="+mn-ea"/>
                  <a:cs typeface="Arial"/>
                </a:rPr>
                <a:t> </a:t>
              </a:r>
              <a:r>
                <a:rPr kumimoji="0" sz="1050" b="0" i="1" u="none" strike="noStrike" kern="1200" cap="none" spc="-10" normalizeH="0" baseline="0" noProof="0" dirty="0">
                  <a:ln>
                    <a:noFill/>
                  </a:ln>
                  <a:solidFill>
                    <a:srgbClr val="484849"/>
                  </a:solidFill>
                  <a:effectLst/>
                  <a:uLnTx/>
                  <a:uFillTx/>
                  <a:latin typeface="Arial"/>
                  <a:ea typeface="+mn-ea"/>
                  <a:cs typeface="Arial"/>
                </a:rPr>
                <a:t>illness</a:t>
              </a:r>
              <a:endParaRPr kumimoji="0" sz="1050" b="0" i="0" u="none" strike="noStrike" kern="1200" cap="none" spc="0" normalizeH="0" baseline="0" noProof="0">
                <a:ln>
                  <a:noFill/>
                </a:ln>
                <a:solidFill>
                  <a:prstClr val="black"/>
                </a:solidFill>
                <a:effectLst/>
                <a:uLnTx/>
                <a:uFillTx/>
                <a:latin typeface="Arial"/>
                <a:ea typeface="+mn-ea"/>
                <a:cs typeface="Arial"/>
              </a:endParaRPr>
            </a:p>
          </p:txBody>
        </p:sp>
        <p:sp>
          <p:nvSpPr>
            <p:cNvPr id="26" name="Rectangle 25">
              <a:extLst>
                <a:ext uri="{FF2B5EF4-FFF2-40B4-BE49-F238E27FC236}">
                  <a16:creationId xmlns="" xmlns:a16="http://schemas.microsoft.com/office/drawing/2014/main" id="{D30979F7-704F-CD47-E37E-CFED23295170}"/>
                </a:ext>
              </a:extLst>
            </p:cNvPr>
            <p:cNvSpPr/>
            <p:nvPr/>
          </p:nvSpPr>
          <p:spPr>
            <a:xfrm rot="17905155">
              <a:off x="5488079" y="1065417"/>
              <a:ext cx="1447556" cy="159292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ArchUp">
                <a:avLst>
                  <a:gd name="adj" fmla="val 545749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w="12700">
                    <a:noFill/>
                    <a:prstDash val="solid"/>
                  </a:ln>
                  <a:solidFill>
                    <a:prstClr val="white"/>
                  </a:solidFill>
                  <a:effectLst/>
                  <a:uLnTx/>
                  <a:uFillTx/>
                  <a:latin typeface="Arial"/>
                  <a:ea typeface="+mn-ea"/>
                  <a:cs typeface="Arial"/>
                </a:rPr>
                <a:t>REVIEW</a:t>
              </a:r>
            </a:p>
          </p:txBody>
        </p:sp>
        <p:sp>
          <p:nvSpPr>
            <p:cNvPr id="27" name="Rectangle 26">
              <a:extLst>
                <a:ext uri="{FF2B5EF4-FFF2-40B4-BE49-F238E27FC236}">
                  <a16:creationId xmlns="" xmlns:a16="http://schemas.microsoft.com/office/drawing/2014/main" id="{2189BFBA-1BC7-57CA-8D0C-17BBA49CE61B}"/>
                </a:ext>
              </a:extLst>
            </p:cNvPr>
            <p:cNvSpPr/>
            <p:nvPr/>
          </p:nvSpPr>
          <p:spPr>
            <a:xfrm rot="3110023">
              <a:off x="5529515" y="1062304"/>
              <a:ext cx="1354110" cy="159915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ArchUp">
                <a:avLst>
                  <a:gd name="adj" fmla="val 545749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w="12700">
                    <a:noFill/>
                    <a:prstDash val="solid"/>
                  </a:ln>
                  <a:solidFill>
                    <a:prstClr val="white"/>
                  </a:solidFill>
                  <a:effectLst/>
                  <a:uLnTx/>
                  <a:uFillTx/>
                  <a:latin typeface="Arial"/>
                  <a:ea typeface="+mn-ea"/>
                  <a:cs typeface="Arial"/>
                </a:rPr>
                <a:t>ASSESS</a:t>
              </a:r>
            </a:p>
          </p:txBody>
        </p:sp>
        <p:sp>
          <p:nvSpPr>
            <p:cNvPr id="28" name="Rectangle 27">
              <a:extLst>
                <a:ext uri="{FF2B5EF4-FFF2-40B4-BE49-F238E27FC236}">
                  <a16:creationId xmlns="" xmlns:a16="http://schemas.microsoft.com/office/drawing/2014/main" id="{E008466A-78FD-57AC-AA1F-A3284F451016}"/>
                </a:ext>
              </a:extLst>
            </p:cNvPr>
            <p:cNvSpPr/>
            <p:nvPr/>
          </p:nvSpPr>
          <p:spPr>
            <a:xfrm rot="20355670">
              <a:off x="5537875" y="1656350"/>
              <a:ext cx="1574142" cy="1056420"/>
            </a:xfrm>
            <a:prstGeom prst="rect">
              <a:avLst/>
            </a:prstGeom>
            <a:noFill/>
          </p:spPr>
          <p:txBody>
            <a:bodyPr wrap="none" lIns="91440" tIns="45720" rIns="91440" bIns="45720">
              <a:prstTxWarp prst="textArchDown">
                <a:avLst>
                  <a:gd name="adj" fmla="val 16604063"/>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w="12700">
                    <a:noFill/>
                    <a:prstDash val="solid"/>
                  </a:ln>
                  <a:solidFill>
                    <a:prstClr val="white"/>
                  </a:solidFill>
                  <a:effectLst/>
                  <a:uLnTx/>
                  <a:uFillTx/>
                  <a:latin typeface="Arial"/>
                  <a:ea typeface="+mn-ea"/>
                  <a:cs typeface="Arial"/>
                </a:rPr>
                <a:t>ADJUST</a:t>
              </a:r>
              <a:endParaRPr kumimoji="0" lang="en-US" sz="1400" b="1" i="0" u="none" strike="noStrike" kern="1200" cap="none" spc="0" normalizeH="0" baseline="0" noProof="0" dirty="0">
                <a:ln w="12700">
                  <a:noFill/>
                  <a:prstDash val="solid"/>
                </a:ln>
                <a:solidFill>
                  <a:prstClr val="white"/>
                </a:solidFill>
                <a:effectLst/>
                <a:uLnTx/>
                <a:uFillTx/>
                <a:latin typeface="Calibri" panose="020F0502020204030204"/>
                <a:ea typeface="+mn-ea"/>
                <a:cs typeface="+mn-cs"/>
              </a:endParaRPr>
            </a:p>
          </p:txBody>
        </p:sp>
      </p:grpSp>
      <p:sp>
        <p:nvSpPr>
          <p:cNvPr id="30" name="Rectangle 1">
            <a:extLst>
              <a:ext uri="{FF2B5EF4-FFF2-40B4-BE49-F238E27FC236}">
                <a16:creationId xmlns="" xmlns:a16="http://schemas.microsoft.com/office/drawing/2014/main" id="{DAAEAFC1-8E1E-EABC-8901-7428F2690D93}"/>
              </a:ext>
            </a:extLst>
          </p:cNvPr>
          <p:cNvSpPr>
            <a:spLocks noChangeArrowheads="1"/>
          </p:cNvSpPr>
          <p:nvPr/>
        </p:nvSpPr>
        <p:spPr bwMode="auto">
          <a:xfrm>
            <a:off x="-5862" y="6584243"/>
            <a:ext cx="408156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Box 6-5  © Global Initiative for Asthma 2022, www.ginasthma.org</a:t>
            </a:r>
            <a:endParaRPr kumimoji="0" lang="en-AU" altLang="en-US" sz="1800" b="0" i="0" u="none" strike="noStrike" cap="none" normalizeH="0" baseline="0" dirty="0">
              <a:ln>
                <a:noFill/>
              </a:ln>
              <a:effectLst/>
              <a:latin typeface="Arial" panose="020B0604020202020204" pitchFamily="34" charset="0"/>
            </a:endParaRPr>
          </a:p>
        </p:txBody>
      </p:sp>
      <p:sp>
        <p:nvSpPr>
          <p:cNvPr id="31" name="Rounded Rectangle 30"/>
          <p:cNvSpPr/>
          <p:nvPr/>
        </p:nvSpPr>
        <p:spPr>
          <a:xfrm>
            <a:off x="746014" y="109296"/>
            <a:ext cx="3487657" cy="478434"/>
          </a:xfrm>
          <a:prstGeom prst="roundRect">
            <a:avLst/>
          </a:prstGeom>
          <a:noFill/>
          <a:ln w="31750">
            <a:solidFill>
              <a:srgbClr val="FF0000"/>
            </a:solid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AU" sz="2400">
              <a:solidFill>
                <a:prstClr val="white"/>
              </a:solidFill>
              <a:latin typeface="Calibri"/>
            </a:endParaRPr>
          </a:p>
        </p:txBody>
      </p:sp>
    </p:spTree>
    <p:extLst>
      <p:ext uri="{BB962C8B-B14F-4D97-AF65-F5344CB8AC3E}">
        <p14:creationId xmlns:p14="http://schemas.microsoft.com/office/powerpoint/2010/main" val="323263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1"/>
                                        </p:tgtEl>
                                      </p:cBhvr>
                                    </p:animEffect>
                                    <p:animScale>
                                      <p:cBhvr>
                                        <p:cTn id="7" dur="250" autoRev="1" fill="hold"/>
                                        <p:tgtEl>
                                          <p:spTgt spid="3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73075" y="639761"/>
            <a:ext cx="7126288" cy="898525"/>
          </a:xfrm>
        </p:spPr>
        <p:txBody>
          <a:bodyPr/>
          <a:lstStyle/>
          <a:p>
            <a:r>
              <a:rPr lang="en-US" sz="3400" dirty="0"/>
              <a:t>Principles of therapy</a:t>
            </a:r>
          </a:p>
        </p:txBody>
      </p:sp>
      <p:sp>
        <p:nvSpPr>
          <p:cNvPr id="61443" name="Rectangle 3"/>
          <p:cNvSpPr>
            <a:spLocks noGrp="1" noChangeArrowheads="1"/>
          </p:cNvSpPr>
          <p:nvPr>
            <p:ph sz="quarter" idx="1"/>
          </p:nvPr>
        </p:nvSpPr>
        <p:spPr>
          <a:xfrm>
            <a:off x="904874" y="1771650"/>
            <a:ext cx="9725025" cy="4446589"/>
          </a:xfrm>
        </p:spPr>
        <p:txBody>
          <a:bodyPr>
            <a:normAutofit lnSpcReduction="10000"/>
          </a:bodyPr>
          <a:lstStyle/>
          <a:p>
            <a:r>
              <a:rPr lang="en-US" sz="3200" dirty="0"/>
              <a:t>In Asthma, β-agonists should always be given inhaled, never orally</a:t>
            </a:r>
          </a:p>
          <a:p>
            <a:r>
              <a:rPr lang="en-US" sz="3200" dirty="0"/>
              <a:t>Inhaled medications can be given via </a:t>
            </a:r>
            <a:r>
              <a:rPr lang="en-US" sz="3200" dirty="0" err="1"/>
              <a:t>nebeulizers</a:t>
            </a:r>
            <a:r>
              <a:rPr lang="en-US" sz="3200" dirty="0"/>
              <a:t> or inhalers </a:t>
            </a:r>
            <a:r>
              <a:rPr lang="en-US" sz="3200" b="1" dirty="0">
                <a:solidFill>
                  <a:schemeClr val="tx1">
                    <a:lumMod val="75000"/>
                  </a:schemeClr>
                </a:solidFill>
              </a:rPr>
              <a:t>with equal efficacy</a:t>
            </a:r>
          </a:p>
          <a:p>
            <a:r>
              <a:rPr lang="en-US" sz="3200" dirty="0"/>
              <a:t>Two major types of inhalers: </a:t>
            </a:r>
          </a:p>
          <a:p>
            <a:pPr lvl="1"/>
            <a:r>
              <a:rPr lang="en-US" sz="2800" dirty="0"/>
              <a:t>Metered dose inhalers ( MDI )</a:t>
            </a:r>
          </a:p>
          <a:p>
            <a:pPr lvl="1"/>
            <a:r>
              <a:rPr lang="en-US" sz="2800" dirty="0"/>
              <a:t>Dry powder inhalers ( DPI ), common examples are the discus and the “</a:t>
            </a:r>
            <a:r>
              <a:rPr lang="en-US" sz="2800" dirty="0" err="1"/>
              <a:t>turbuhaler</a:t>
            </a:r>
            <a:r>
              <a:rPr lang="en-US" sz="2800" dirty="0"/>
              <a:t>”</a:t>
            </a:r>
            <a:r>
              <a:rPr lang="en-US" sz="2800" dirty="0">
                <a:solidFill>
                  <a:srgbClr val="FFFFFF"/>
                </a:solidFill>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wipe(left)">
                                      <p:cBhvr>
                                        <p:cTn id="7" dur="5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wipe(left)">
                                      <p:cBhvr>
                                        <p:cTn id="12" dur="500"/>
                                        <p:tgtEl>
                                          <p:spTgt spid="61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Effect transition="in" filter="wipe(left)">
                                      <p:cBhvr>
                                        <p:cTn id="17" dur="500"/>
                                        <p:tgtEl>
                                          <p:spTgt spid="61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443">
                                            <p:txEl>
                                              <p:pRg st="3" end="3"/>
                                            </p:txEl>
                                          </p:spTgt>
                                        </p:tgtEl>
                                        <p:attrNameLst>
                                          <p:attrName>style.visibility</p:attrName>
                                        </p:attrNameLst>
                                      </p:cBhvr>
                                      <p:to>
                                        <p:strVal val="visible"/>
                                      </p:to>
                                    </p:set>
                                    <p:animEffect transition="in" filter="wipe(left)">
                                      <p:cBhvr>
                                        <p:cTn id="22" dur="500"/>
                                        <p:tgtEl>
                                          <p:spTgt spid="614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1443">
                                            <p:txEl>
                                              <p:pRg st="4" end="4"/>
                                            </p:txEl>
                                          </p:spTgt>
                                        </p:tgtEl>
                                        <p:attrNameLst>
                                          <p:attrName>style.visibility</p:attrName>
                                        </p:attrNameLst>
                                      </p:cBhvr>
                                      <p:to>
                                        <p:strVal val="visible"/>
                                      </p:to>
                                    </p:set>
                                    <p:animEffect transition="in" filter="wipe(left)">
                                      <p:cBhvr>
                                        <p:cTn id="27" dur="500"/>
                                        <p:tgtEl>
                                          <p:spTgt spid="614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3500"/>
              <a:t>Principles of therapy</a:t>
            </a:r>
          </a:p>
        </p:txBody>
      </p:sp>
      <p:sp>
        <p:nvSpPr>
          <p:cNvPr id="63491" name="Rectangle 3"/>
          <p:cNvSpPr>
            <a:spLocks noGrp="1" noChangeArrowheads="1"/>
          </p:cNvSpPr>
          <p:nvPr>
            <p:ph sz="quarter" idx="1"/>
          </p:nvPr>
        </p:nvSpPr>
        <p:spPr/>
        <p:txBody>
          <a:bodyPr>
            <a:normAutofit/>
          </a:bodyPr>
          <a:lstStyle/>
          <a:p>
            <a:pPr>
              <a:lnSpc>
                <a:spcPct val="90000"/>
              </a:lnSpc>
            </a:pPr>
            <a:r>
              <a:rPr lang="en-US" sz="2800" dirty="0"/>
              <a:t>In children,</a:t>
            </a:r>
            <a:r>
              <a:rPr lang="en-US" sz="2800" b="1" dirty="0"/>
              <a:t> </a:t>
            </a:r>
            <a:r>
              <a:rPr lang="en-US" sz="2800" b="1" dirty="0">
                <a:solidFill>
                  <a:srgbClr val="CC0000"/>
                </a:solidFill>
              </a:rPr>
              <a:t>ALL</a:t>
            </a:r>
            <a:r>
              <a:rPr lang="en-US" sz="2800" dirty="0"/>
              <a:t> MDI’s should be given via a spacer</a:t>
            </a:r>
          </a:p>
          <a:p>
            <a:pPr>
              <a:lnSpc>
                <a:spcPct val="90000"/>
              </a:lnSpc>
            </a:pPr>
            <a:r>
              <a:rPr lang="en-US" sz="2800" dirty="0"/>
              <a:t>Older children ( &gt; 6 - 8 yr) may use dry powder inhaler devices</a:t>
            </a:r>
            <a:endParaRPr lang="ar-JO" sz="2800" dirty="0"/>
          </a:p>
          <a:p>
            <a:pPr>
              <a:lnSpc>
                <a:spcPct val="90000"/>
              </a:lnSpc>
            </a:pPr>
            <a:r>
              <a:rPr lang="en-US" sz="2800" dirty="0"/>
              <a:t>Inhaled steroids are safe</a:t>
            </a:r>
          </a:p>
          <a:p>
            <a:pPr>
              <a:lnSpc>
                <a:spcPct val="90000"/>
              </a:lnSpc>
            </a:pPr>
            <a:r>
              <a:rPr lang="en-US" sz="2800" dirty="0" err="1"/>
              <a:t>Ketotifen</a:t>
            </a:r>
            <a:r>
              <a:rPr lang="en-US" sz="2800" dirty="0"/>
              <a:t> is </a:t>
            </a:r>
            <a:r>
              <a:rPr lang="en-US" sz="2800" b="1" dirty="0">
                <a:solidFill>
                  <a:srgbClr val="CC0000"/>
                </a:solidFill>
              </a:rPr>
              <a:t>NOT</a:t>
            </a:r>
            <a:r>
              <a:rPr lang="en-US" sz="2800" dirty="0"/>
              <a:t> an asthma controller</a:t>
            </a:r>
          </a:p>
          <a:p>
            <a:pPr>
              <a:lnSpc>
                <a:spcPct val="90000"/>
              </a:lnSpc>
            </a:pPr>
            <a:r>
              <a:rPr lang="en-US" sz="2800" dirty="0"/>
              <a:t>Antihistamines (for allergic rhinitis) is safe in asthmatics</a:t>
            </a:r>
          </a:p>
          <a:p>
            <a:pPr>
              <a:lnSpc>
                <a:spcPct val="90000"/>
              </a:lnSpc>
            </a:pPr>
            <a:r>
              <a:rPr lang="en-US" sz="2800" dirty="0"/>
              <a:t>Ibuprofen is safe in asthmatic children, aspirin induced asthma is an adult disease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wipe(left)">
                                      <p:cBhvr>
                                        <p:cTn id="7" dur="500"/>
                                        <p:tgtEl>
                                          <p:spTgt spid="63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wipe(left)">
                                      <p:cBhvr>
                                        <p:cTn id="12" dur="500"/>
                                        <p:tgtEl>
                                          <p:spTgt spid="634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3491">
                                            <p:txEl>
                                              <p:pRg st="2" end="2"/>
                                            </p:txEl>
                                          </p:spTgt>
                                        </p:tgtEl>
                                        <p:attrNameLst>
                                          <p:attrName>style.visibility</p:attrName>
                                        </p:attrNameLst>
                                      </p:cBhvr>
                                      <p:to>
                                        <p:strVal val="visible"/>
                                      </p:to>
                                    </p:set>
                                    <p:animEffect transition="in" filter="wipe(left)">
                                      <p:cBhvr>
                                        <p:cTn id="17" dur="500"/>
                                        <p:tgtEl>
                                          <p:spTgt spid="634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3491">
                                            <p:txEl>
                                              <p:pRg st="3" end="3"/>
                                            </p:txEl>
                                          </p:spTgt>
                                        </p:tgtEl>
                                        <p:attrNameLst>
                                          <p:attrName>style.visibility</p:attrName>
                                        </p:attrNameLst>
                                      </p:cBhvr>
                                      <p:to>
                                        <p:strVal val="visible"/>
                                      </p:to>
                                    </p:set>
                                    <p:animEffect transition="in" filter="wipe(left)">
                                      <p:cBhvr>
                                        <p:cTn id="22" dur="500"/>
                                        <p:tgtEl>
                                          <p:spTgt spid="634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3491">
                                            <p:txEl>
                                              <p:pRg st="4" end="4"/>
                                            </p:txEl>
                                          </p:spTgt>
                                        </p:tgtEl>
                                        <p:attrNameLst>
                                          <p:attrName>style.visibility</p:attrName>
                                        </p:attrNameLst>
                                      </p:cBhvr>
                                      <p:to>
                                        <p:strVal val="visible"/>
                                      </p:to>
                                    </p:set>
                                    <p:animEffect transition="in" filter="wipe(left)">
                                      <p:cBhvr>
                                        <p:cTn id="27" dur="500"/>
                                        <p:tgtEl>
                                          <p:spTgt spid="634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3491">
                                            <p:txEl>
                                              <p:pRg st="5" end="5"/>
                                            </p:txEl>
                                          </p:spTgt>
                                        </p:tgtEl>
                                        <p:attrNameLst>
                                          <p:attrName>style.visibility</p:attrName>
                                        </p:attrNameLst>
                                      </p:cBhvr>
                                      <p:to>
                                        <p:strVal val="visible"/>
                                      </p:to>
                                    </p:set>
                                    <p:animEffect transition="in" filter="wipe(left)">
                                      <p:cBhvr>
                                        <p:cTn id="32" dur="500"/>
                                        <p:tgtEl>
                                          <p:spTgt spid="634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a:t>Principles of therapy</a:t>
            </a:r>
          </a:p>
        </p:txBody>
      </p:sp>
      <p:sp>
        <p:nvSpPr>
          <p:cNvPr id="64515" name="Rectangle 3"/>
          <p:cNvSpPr>
            <a:spLocks noGrp="1" noChangeArrowheads="1"/>
          </p:cNvSpPr>
          <p:nvPr>
            <p:ph sz="quarter" idx="1"/>
          </p:nvPr>
        </p:nvSpPr>
        <p:spPr/>
        <p:txBody>
          <a:bodyPr>
            <a:normAutofit/>
          </a:bodyPr>
          <a:lstStyle/>
          <a:p>
            <a:r>
              <a:rPr lang="en-US" sz="2800" dirty="0"/>
              <a:t>Short courses of systemic steroids achieve good control of exacerbations and are generally safe if not repeated frequently, good control by daily medications + preventive measures </a:t>
            </a:r>
            <a:r>
              <a:rPr lang="en-US" sz="2800" dirty="0">
                <a:sym typeface="Symbol" pitchFamily="18" charset="2"/>
              </a:rPr>
              <a:t> need for them</a:t>
            </a:r>
          </a:p>
          <a:p>
            <a:r>
              <a:rPr lang="en-US" sz="2800" dirty="0">
                <a:sym typeface="Symbol" pitchFamily="18" charset="2"/>
              </a:rPr>
              <a:t>Inhaled steroids were NOT made for use in acute exacerbations</a:t>
            </a:r>
          </a:p>
          <a:p>
            <a:r>
              <a:rPr lang="en-US" sz="2800" dirty="0">
                <a:sym typeface="Symbol" pitchFamily="18" charset="2"/>
              </a:rPr>
              <a:t>Treat co-morbidities: allergic rhinitis, GER</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fade">
                                      <p:cBhvr>
                                        <p:cTn id="7" dur="2000"/>
                                        <p:tgtEl>
                                          <p:spTgt spid="645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wipe(left)">
                                      <p:cBhvr>
                                        <p:cTn id="12" dur="500"/>
                                        <p:tgtEl>
                                          <p:spTgt spid="645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515">
                                            <p:txEl>
                                              <p:pRg st="1" end="1"/>
                                            </p:txEl>
                                          </p:spTgt>
                                        </p:tgtEl>
                                        <p:attrNameLst>
                                          <p:attrName>style.visibility</p:attrName>
                                        </p:attrNameLst>
                                      </p:cBhvr>
                                      <p:to>
                                        <p:strVal val="visible"/>
                                      </p:to>
                                    </p:set>
                                    <p:animEffect transition="in" filter="wipe(left)">
                                      <p:cBhvr>
                                        <p:cTn id="17" dur="500"/>
                                        <p:tgtEl>
                                          <p:spTgt spid="645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4515">
                                            <p:txEl>
                                              <p:pRg st="2" end="2"/>
                                            </p:txEl>
                                          </p:spTgt>
                                        </p:tgtEl>
                                        <p:attrNameLst>
                                          <p:attrName>style.visibility</p:attrName>
                                        </p:attrNameLst>
                                      </p:cBhvr>
                                      <p:to>
                                        <p:strVal val="visible"/>
                                      </p:to>
                                    </p:set>
                                    <p:animEffect transition="in" filter="wipe(left)">
                                      <p:cBhvr>
                                        <p:cTn id="22" dur="500"/>
                                        <p:tgtEl>
                                          <p:spTgt spid="645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000" dirty="0" smtClean="0">
                <a:solidFill>
                  <a:srgbClr val="FF0000"/>
                </a:solidFill>
              </a:rPr>
              <a:t>Acute asthma </a:t>
            </a:r>
            <a:endParaRPr lang="en-US" sz="4000" dirty="0">
              <a:solidFill>
                <a:srgbClr val="FF0000"/>
              </a:solidFill>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7883595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AU" dirty="0"/>
              <a:t>A flare-up or exacerbation is an acute or sub-acute worsening </a:t>
            </a:r>
            <a:br>
              <a:rPr lang="en-AU" dirty="0"/>
            </a:br>
            <a:r>
              <a:rPr lang="en-AU" dirty="0"/>
              <a:t>of symptoms and lung function compared with the patient’s usual status</a:t>
            </a:r>
          </a:p>
          <a:p>
            <a:r>
              <a:rPr lang="en-AU" dirty="0"/>
              <a:t>Terminology</a:t>
            </a:r>
          </a:p>
          <a:p>
            <a:pPr lvl="1"/>
            <a:r>
              <a:rPr lang="en-AU" dirty="0"/>
              <a:t>‘Flare-up’ is the preferred term for discussion with patients</a:t>
            </a:r>
          </a:p>
          <a:p>
            <a:pPr lvl="1"/>
            <a:r>
              <a:rPr lang="en-AU" dirty="0"/>
              <a:t>‘Exacerbation’ is a difficult term for patients</a:t>
            </a:r>
          </a:p>
          <a:p>
            <a:pPr lvl="1"/>
            <a:r>
              <a:rPr lang="en-AU" dirty="0"/>
              <a:t>‘Attack’ has highly variable meanings for patients and clinicians</a:t>
            </a:r>
          </a:p>
          <a:p>
            <a:pPr lvl="1"/>
            <a:r>
              <a:rPr lang="en-AU" dirty="0"/>
              <a:t>‘Episode’ does not convey clinical urgency</a:t>
            </a:r>
          </a:p>
          <a:p>
            <a:r>
              <a:rPr lang="en-AU" dirty="0"/>
              <a:t>Consider management of worsening asthma as a continuum</a:t>
            </a:r>
          </a:p>
          <a:p>
            <a:pPr lvl="1"/>
            <a:r>
              <a:rPr lang="en-AU" dirty="0"/>
              <a:t>Self-management with a written asthma action plan</a:t>
            </a:r>
          </a:p>
          <a:p>
            <a:pPr lvl="1"/>
            <a:r>
              <a:rPr lang="en-AU" dirty="0"/>
              <a:t>Management in primary care</a:t>
            </a:r>
          </a:p>
          <a:p>
            <a:pPr lvl="1"/>
            <a:r>
              <a:rPr lang="en-AU" dirty="0"/>
              <a:t>Management in the emergency department and hospital</a:t>
            </a:r>
          </a:p>
          <a:p>
            <a:pPr lvl="1"/>
            <a:r>
              <a:rPr lang="en-AU" dirty="0"/>
              <a:t>Follow-up after any exacerbation</a:t>
            </a:r>
          </a:p>
          <a:p>
            <a:pPr lvl="1"/>
            <a:endParaRPr lang="en-AU" dirty="0"/>
          </a:p>
        </p:txBody>
      </p:sp>
      <p:sp>
        <p:nvSpPr>
          <p:cNvPr id="2" name="Title 1"/>
          <p:cNvSpPr>
            <a:spLocks noGrp="1"/>
          </p:cNvSpPr>
          <p:nvPr>
            <p:ph type="title"/>
          </p:nvPr>
        </p:nvSpPr>
        <p:spPr/>
        <p:txBody>
          <a:bodyPr/>
          <a:lstStyle/>
          <a:p>
            <a:r>
              <a:rPr lang="en-AU" dirty="0"/>
              <a:t>Definition and terminology (Adults)</a:t>
            </a:r>
          </a:p>
        </p:txBody>
      </p:sp>
      <p:sp>
        <p:nvSpPr>
          <p:cNvPr id="4" name="TextBox 3"/>
          <p:cNvSpPr txBox="1"/>
          <p:nvPr/>
        </p:nvSpPr>
        <p:spPr>
          <a:xfrm>
            <a:off x="1683654" y="6623999"/>
            <a:ext cx="2046514" cy="276999"/>
          </a:xfrm>
          <a:prstGeom prst="rect">
            <a:avLst/>
          </a:prstGeom>
          <a:noFill/>
        </p:spPr>
        <p:txBody>
          <a:bodyPr wrap="square" rtlCol="0">
            <a:spAutoFit/>
          </a:bodyPr>
          <a:lstStyle/>
          <a:p>
            <a:r>
              <a:rPr lang="en-AU" sz="1200" i="1">
                <a:solidFill>
                  <a:prstClr val="white"/>
                </a:solidFill>
              </a:rPr>
              <a:t>GINA 2018</a:t>
            </a:r>
            <a:endParaRPr lang="en-AU" sz="1200" i="1" dirty="0">
              <a:solidFill>
                <a:prstClr val="white"/>
              </a:solidFill>
            </a:endParaRPr>
          </a:p>
        </p:txBody>
      </p:sp>
    </p:spTree>
    <p:extLst>
      <p:ext uri="{BB962C8B-B14F-4D97-AF65-F5344CB8AC3E}">
        <p14:creationId xmlns:p14="http://schemas.microsoft.com/office/powerpoint/2010/main" val="424539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a:t>Patients at increased risk of asthma-related death should be identified</a:t>
            </a:r>
          </a:p>
          <a:p>
            <a:pPr lvl="1"/>
            <a:r>
              <a:rPr lang="en-AU" dirty="0"/>
              <a:t>Any history of near-fatal asthma requiring intubation and ventilation</a:t>
            </a:r>
          </a:p>
          <a:p>
            <a:pPr lvl="1"/>
            <a:r>
              <a:rPr lang="en-AU" dirty="0"/>
              <a:t>Hospitalization or emergency care for asthma in last 12 months</a:t>
            </a:r>
          </a:p>
          <a:p>
            <a:pPr lvl="1"/>
            <a:r>
              <a:rPr lang="en-AU" dirty="0"/>
              <a:t>Not currently using ICS, or poor adherence with ICS</a:t>
            </a:r>
          </a:p>
          <a:p>
            <a:pPr lvl="1"/>
            <a:r>
              <a:rPr lang="en-AU" dirty="0"/>
              <a:t>Currently using or recently stopped using OCS </a:t>
            </a:r>
          </a:p>
          <a:p>
            <a:pPr lvl="2"/>
            <a:r>
              <a:rPr lang="en-AU" dirty="0"/>
              <a:t>(indicating the severity of recent events)</a:t>
            </a:r>
          </a:p>
          <a:p>
            <a:pPr lvl="1"/>
            <a:r>
              <a:rPr lang="en-AU" dirty="0"/>
              <a:t>Over-use of SABAs, especially if more than 1 canister/month</a:t>
            </a:r>
          </a:p>
          <a:p>
            <a:pPr lvl="1"/>
            <a:r>
              <a:rPr lang="en-AU" dirty="0"/>
              <a:t>Lack of a written asthma action plan</a:t>
            </a:r>
          </a:p>
          <a:p>
            <a:pPr lvl="1"/>
            <a:r>
              <a:rPr lang="en-AU" dirty="0"/>
              <a:t>History of psychiatric disease or psychosocial problems</a:t>
            </a:r>
          </a:p>
          <a:p>
            <a:pPr lvl="1"/>
            <a:r>
              <a:rPr lang="en-AU" dirty="0"/>
              <a:t>Confirmed food allergy in a patient with asthma</a:t>
            </a:r>
          </a:p>
          <a:p>
            <a:r>
              <a:rPr lang="en-AU" dirty="0"/>
              <a:t>Flag these patients for more frequent review</a:t>
            </a:r>
          </a:p>
          <a:p>
            <a:pPr lvl="1"/>
            <a:endParaRPr lang="en-AU" dirty="0"/>
          </a:p>
        </p:txBody>
      </p:sp>
      <p:sp>
        <p:nvSpPr>
          <p:cNvPr id="2" name="Title 1"/>
          <p:cNvSpPr>
            <a:spLocks noGrp="1"/>
          </p:cNvSpPr>
          <p:nvPr>
            <p:ph type="title"/>
          </p:nvPr>
        </p:nvSpPr>
        <p:spPr/>
        <p:txBody>
          <a:bodyPr/>
          <a:lstStyle/>
          <a:p>
            <a:r>
              <a:rPr lang="en-AU"/>
              <a:t>Identify patients at risk of asthma-related death</a:t>
            </a:r>
            <a:endParaRPr lang="en-AU" dirty="0"/>
          </a:p>
        </p:txBody>
      </p:sp>
      <p:sp>
        <p:nvSpPr>
          <p:cNvPr id="5" name="TextBox 4"/>
          <p:cNvSpPr txBox="1"/>
          <p:nvPr/>
        </p:nvSpPr>
        <p:spPr>
          <a:xfrm>
            <a:off x="1683654" y="6623999"/>
            <a:ext cx="2046514" cy="276999"/>
          </a:xfrm>
          <a:prstGeom prst="rect">
            <a:avLst/>
          </a:prstGeom>
          <a:noFill/>
        </p:spPr>
        <p:txBody>
          <a:bodyPr wrap="square" rtlCol="0">
            <a:spAutoFit/>
          </a:bodyPr>
          <a:lstStyle/>
          <a:p>
            <a:r>
              <a:rPr lang="en-AU" sz="1200" i="1">
                <a:solidFill>
                  <a:prstClr val="white"/>
                </a:solidFill>
              </a:rPr>
              <a:t>GINA 2018, </a:t>
            </a:r>
            <a:r>
              <a:rPr lang="en-AU" sz="1200" i="1" dirty="0">
                <a:solidFill>
                  <a:prstClr val="white"/>
                </a:solidFill>
              </a:rPr>
              <a:t>Box 4-1</a:t>
            </a:r>
          </a:p>
        </p:txBody>
      </p:sp>
    </p:spTree>
    <p:extLst>
      <p:ext uri="{BB962C8B-B14F-4D97-AF65-F5344CB8AC3E}">
        <p14:creationId xmlns:p14="http://schemas.microsoft.com/office/powerpoint/2010/main" val="267770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a:t>All patients should have a written asthma action plan</a:t>
            </a:r>
          </a:p>
          <a:p>
            <a:pPr lvl="1"/>
            <a:r>
              <a:rPr lang="en-AU" dirty="0"/>
              <a:t>The aim is to show the patient how to recognize and respond to worsening asthma</a:t>
            </a:r>
          </a:p>
          <a:p>
            <a:pPr lvl="1"/>
            <a:r>
              <a:rPr lang="en-AU" dirty="0"/>
              <a:t>It should be individualized for the patient’s medications, level of asthma control and health literacy</a:t>
            </a:r>
          </a:p>
          <a:p>
            <a:pPr lvl="1"/>
            <a:r>
              <a:rPr lang="en-AU" dirty="0"/>
              <a:t>Based on symptoms and/or PEF (children: only symptoms)</a:t>
            </a:r>
          </a:p>
          <a:p>
            <a:r>
              <a:rPr lang="en-AU" dirty="0"/>
              <a:t>The action plan should include: </a:t>
            </a:r>
          </a:p>
          <a:p>
            <a:pPr lvl="1"/>
            <a:r>
              <a:rPr lang="en-AU" dirty="0"/>
              <a:t>The patient’s usual asthma medications</a:t>
            </a:r>
          </a:p>
          <a:p>
            <a:pPr lvl="1"/>
            <a:r>
              <a:rPr lang="en-AU" dirty="0"/>
              <a:t>When/how to increase reliever and controller or start OCS</a:t>
            </a:r>
          </a:p>
          <a:p>
            <a:pPr lvl="1"/>
            <a:r>
              <a:rPr lang="en-AU" dirty="0"/>
              <a:t>How to access medical care if symptoms fail to respond</a:t>
            </a:r>
          </a:p>
          <a:p>
            <a:r>
              <a:rPr lang="en-AU" dirty="0"/>
              <a:t>Why? </a:t>
            </a:r>
          </a:p>
          <a:p>
            <a:pPr lvl="1"/>
            <a:r>
              <a:rPr lang="en-AU" dirty="0"/>
              <a:t>When combined with self-monitoring and regular medical review, action plans are highly effective in reducing asthma mortality and morbidity </a:t>
            </a:r>
          </a:p>
          <a:p>
            <a:endParaRPr lang="en-AU" dirty="0"/>
          </a:p>
        </p:txBody>
      </p:sp>
      <p:sp>
        <p:nvSpPr>
          <p:cNvPr id="2" name="Title 1"/>
          <p:cNvSpPr>
            <a:spLocks noGrp="1"/>
          </p:cNvSpPr>
          <p:nvPr>
            <p:ph type="title"/>
          </p:nvPr>
        </p:nvSpPr>
        <p:spPr/>
        <p:txBody>
          <a:bodyPr/>
          <a:lstStyle/>
          <a:p>
            <a:r>
              <a:rPr lang="en-AU"/>
              <a:t>Written asthma action plans</a:t>
            </a:r>
            <a:endParaRPr lang="en-AU" dirty="0"/>
          </a:p>
        </p:txBody>
      </p:sp>
      <p:sp>
        <p:nvSpPr>
          <p:cNvPr id="4" name="TextBox 3"/>
          <p:cNvSpPr txBox="1"/>
          <p:nvPr/>
        </p:nvSpPr>
        <p:spPr>
          <a:xfrm>
            <a:off x="1683654" y="6623999"/>
            <a:ext cx="2046514" cy="276999"/>
          </a:xfrm>
          <a:prstGeom prst="rect">
            <a:avLst/>
          </a:prstGeom>
          <a:noFill/>
        </p:spPr>
        <p:txBody>
          <a:bodyPr wrap="square" rtlCol="0">
            <a:spAutoFit/>
          </a:bodyPr>
          <a:lstStyle/>
          <a:p>
            <a:r>
              <a:rPr lang="en-AU" sz="1200" i="1">
                <a:solidFill>
                  <a:prstClr val="white"/>
                </a:solidFill>
              </a:rPr>
              <a:t>GINA 2018</a:t>
            </a:r>
            <a:endParaRPr lang="en-AU" sz="1200" i="1" dirty="0">
              <a:solidFill>
                <a:prstClr val="white"/>
              </a:solidFill>
            </a:endParaRPr>
          </a:p>
        </p:txBody>
      </p:sp>
    </p:spTree>
    <p:extLst>
      <p:ext uri="{BB962C8B-B14F-4D97-AF65-F5344CB8AC3E}">
        <p14:creationId xmlns:p14="http://schemas.microsoft.com/office/powerpoint/2010/main" val="365979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971800" y="609600"/>
            <a:ext cx="7086600" cy="1066800"/>
          </a:xfrm>
        </p:spPr>
        <p:txBody>
          <a:bodyPr/>
          <a:lstStyle/>
          <a:p>
            <a:r>
              <a:rPr lang="en-US" sz="3400" b="0">
                <a:solidFill>
                  <a:srgbClr val="FFFF00"/>
                </a:solidFill>
                <a:effectLst>
                  <a:outerShdw blurRad="38100" dist="38100" dir="2700000" algn="tl">
                    <a:srgbClr val="000000"/>
                  </a:outerShdw>
                </a:effectLst>
              </a:rPr>
              <a:t>Mechanisms Underlying the Definition of Asthma</a:t>
            </a:r>
          </a:p>
        </p:txBody>
      </p:sp>
      <p:sp>
        <p:nvSpPr>
          <p:cNvPr id="86019" name="Rectangle 3"/>
          <p:cNvSpPr>
            <a:spLocks noGrp="1" noChangeArrowheads="1"/>
          </p:cNvSpPr>
          <p:nvPr>
            <p:ph type="body" idx="1"/>
          </p:nvPr>
        </p:nvSpPr>
        <p:spPr>
          <a:xfrm>
            <a:off x="2286000" y="2133600"/>
            <a:ext cx="7772400" cy="4114800"/>
          </a:xfrm>
        </p:spPr>
        <p:txBody>
          <a:bodyPr/>
          <a:lstStyle/>
          <a:p>
            <a:pPr algn="ctr" eaLnBrk="0" hangingPunct="0">
              <a:lnSpc>
                <a:spcPct val="90000"/>
              </a:lnSpc>
              <a:spcBef>
                <a:spcPct val="0"/>
              </a:spcBef>
              <a:buFontTx/>
              <a:buNone/>
            </a:pPr>
            <a:r>
              <a:rPr lang="en-US" sz="2100">
                <a:solidFill>
                  <a:srgbClr val="FFFFFF"/>
                </a:solidFill>
                <a:effectLst>
                  <a:outerShdw blurRad="38100" dist="38100" dir="2700000" algn="tl">
                    <a:srgbClr val="000000"/>
                  </a:outerShdw>
                </a:effectLst>
              </a:rPr>
              <a:t>Risk Factors for development of asthma</a:t>
            </a:r>
          </a:p>
          <a:p>
            <a:pPr algn="ctr" eaLnBrk="0" hangingPunct="0">
              <a:lnSpc>
                <a:spcPct val="90000"/>
              </a:lnSpc>
              <a:spcBef>
                <a:spcPct val="0"/>
              </a:spcBef>
              <a:buFontTx/>
              <a:buNone/>
            </a:pPr>
            <a:r>
              <a:rPr lang="en-US" sz="2100">
                <a:solidFill>
                  <a:srgbClr val="FFFFFF"/>
                </a:solidFill>
                <a:effectLst>
                  <a:outerShdw blurRad="38100" dist="38100" dir="2700000" algn="tl">
                    <a:srgbClr val="000000"/>
                  </a:outerShdw>
                </a:effectLst>
              </a:rPr>
              <a:t>(Genetic, environmental)</a:t>
            </a:r>
          </a:p>
        </p:txBody>
      </p:sp>
      <p:sp>
        <p:nvSpPr>
          <p:cNvPr id="86020" name="Line 4"/>
          <p:cNvSpPr>
            <a:spLocks noChangeShapeType="1"/>
          </p:cNvSpPr>
          <p:nvPr/>
        </p:nvSpPr>
        <p:spPr bwMode="auto">
          <a:xfrm>
            <a:off x="2209800" y="1752600"/>
            <a:ext cx="7848600" cy="0"/>
          </a:xfrm>
          <a:prstGeom prst="line">
            <a:avLst/>
          </a:prstGeom>
          <a:noFill/>
          <a:ln w="38100">
            <a:solidFill>
              <a:srgbClr val="FFFF00"/>
            </a:solidFill>
            <a:round/>
            <a:headEnd/>
            <a:tailEnd/>
          </a:ln>
          <a:effectLst/>
        </p:spPr>
        <p:txBody>
          <a:bodyPr/>
          <a:lstStyle/>
          <a:p>
            <a:pPr fontAlgn="base">
              <a:spcBef>
                <a:spcPct val="0"/>
              </a:spcBef>
              <a:spcAft>
                <a:spcPct val="0"/>
              </a:spcAft>
            </a:pPr>
            <a:endParaRPr lang="en-US">
              <a:solidFill>
                <a:srgbClr val="FFFFCC"/>
              </a:solidFill>
            </a:endParaRPr>
          </a:p>
        </p:txBody>
      </p:sp>
      <p:grpSp>
        <p:nvGrpSpPr>
          <p:cNvPr id="2" name="Group 5"/>
          <p:cNvGrpSpPr>
            <a:grpSpLocks/>
          </p:cNvGrpSpPr>
          <p:nvPr/>
        </p:nvGrpSpPr>
        <p:grpSpPr bwMode="auto">
          <a:xfrm>
            <a:off x="3657600" y="2743200"/>
            <a:ext cx="5295900" cy="1485900"/>
            <a:chOff x="1560" y="1608"/>
            <a:chExt cx="3336" cy="936"/>
          </a:xfrm>
        </p:grpSpPr>
        <p:pic>
          <p:nvPicPr>
            <p:cNvPr id="86022" name="Picture 6"/>
            <p:cNvPicPr>
              <a:picLocks noChangeArrowheads="1"/>
            </p:cNvPicPr>
            <p:nvPr/>
          </p:nvPicPr>
          <p:blipFill>
            <a:blip r:embed="rId3" cstate="print"/>
            <a:srcRect/>
            <a:stretch>
              <a:fillRect/>
            </a:stretch>
          </p:blipFill>
          <p:spPr bwMode="auto">
            <a:xfrm>
              <a:off x="1560" y="1608"/>
              <a:ext cx="3336" cy="936"/>
            </a:xfrm>
            <a:prstGeom prst="rect">
              <a:avLst/>
            </a:prstGeom>
            <a:noFill/>
            <a:ln w="12700">
              <a:noFill/>
              <a:miter lim="800000"/>
              <a:headEnd/>
              <a:tailEnd/>
            </a:ln>
            <a:effectLst/>
          </p:spPr>
        </p:pic>
        <p:sp>
          <p:nvSpPr>
            <p:cNvPr id="86023" name="Rectangle 7"/>
            <p:cNvSpPr>
              <a:spLocks noChangeArrowheads="1"/>
            </p:cNvSpPr>
            <p:nvPr/>
          </p:nvSpPr>
          <p:spPr bwMode="auto">
            <a:xfrm>
              <a:off x="2459" y="1821"/>
              <a:ext cx="1633" cy="394"/>
            </a:xfrm>
            <a:prstGeom prst="rect">
              <a:avLst/>
            </a:prstGeom>
            <a:noFill/>
            <a:ln w="12700">
              <a:noFill/>
              <a:miter lim="800000"/>
              <a:headEnd/>
              <a:tailEnd/>
            </a:ln>
            <a:effectLst/>
          </p:spPr>
          <p:txBody>
            <a:bodyPr wrap="none" anchor="ctr"/>
            <a:lstStyle/>
            <a:p>
              <a:pPr fontAlgn="base">
                <a:spcBef>
                  <a:spcPct val="0"/>
                </a:spcBef>
                <a:spcAft>
                  <a:spcPct val="0"/>
                </a:spcAft>
              </a:pPr>
              <a:endParaRPr lang="en-US">
                <a:solidFill>
                  <a:srgbClr val="FFFFCC"/>
                </a:solidFill>
              </a:endParaRPr>
            </a:p>
          </p:txBody>
        </p:sp>
      </p:grpSp>
      <p:sp>
        <p:nvSpPr>
          <p:cNvPr id="86024" name="Rectangle 8"/>
          <p:cNvSpPr>
            <a:spLocks noChangeArrowheads="1"/>
          </p:cNvSpPr>
          <p:nvPr/>
        </p:nvSpPr>
        <p:spPr bwMode="auto">
          <a:xfrm>
            <a:off x="4419601" y="3124201"/>
            <a:ext cx="3533775" cy="549275"/>
          </a:xfrm>
          <a:prstGeom prst="rect">
            <a:avLst/>
          </a:prstGeom>
          <a:noFill/>
          <a:ln w="9525">
            <a:noFill/>
            <a:miter lim="800000"/>
            <a:headEnd/>
            <a:tailEnd/>
          </a:ln>
          <a:effectLst>
            <a:outerShdw dist="45791" dir="2021404" algn="ctr" rotWithShape="0">
              <a:schemeClr val="bg2"/>
            </a:outerShdw>
          </a:effectLst>
        </p:spPr>
        <p:txBody>
          <a:bodyPr wrap="none">
            <a:spAutoFit/>
          </a:bodyPr>
          <a:lstStyle/>
          <a:p>
            <a:pPr eaLnBrk="0" fontAlgn="base" hangingPunct="0">
              <a:spcBef>
                <a:spcPct val="0"/>
              </a:spcBef>
              <a:spcAft>
                <a:spcPct val="0"/>
              </a:spcAft>
            </a:pPr>
            <a:r>
              <a:rPr lang="en-US" sz="3000" b="1">
                <a:solidFill>
                  <a:srgbClr val="FF3300"/>
                </a:solidFill>
                <a:effectLst>
                  <a:outerShdw blurRad="38100" dist="38100" dir="2700000" algn="tl">
                    <a:srgbClr val="000000"/>
                  </a:outerShdw>
                </a:effectLst>
                <a:latin typeface="Arial Black" pitchFamily="34" charset="0"/>
              </a:rPr>
              <a:t>INFLAMMATION</a:t>
            </a:r>
          </a:p>
        </p:txBody>
      </p:sp>
      <p:sp>
        <p:nvSpPr>
          <p:cNvPr id="86025" name="Rectangle 9"/>
          <p:cNvSpPr>
            <a:spLocks noChangeArrowheads="1"/>
          </p:cNvSpPr>
          <p:nvPr/>
        </p:nvSpPr>
        <p:spPr bwMode="auto">
          <a:xfrm>
            <a:off x="2133600" y="4038600"/>
            <a:ext cx="3200400" cy="863600"/>
          </a:xfrm>
          <a:prstGeom prst="rect">
            <a:avLst/>
          </a:prstGeom>
          <a:noFill/>
          <a:ln w="9525">
            <a:noFill/>
            <a:miter lim="800000"/>
            <a:headEnd/>
            <a:tailEnd/>
          </a:ln>
          <a:effectLst/>
        </p:spPr>
        <p:txBody>
          <a:bodyPr>
            <a:spAutoFit/>
          </a:bodyPr>
          <a:lstStyle/>
          <a:p>
            <a:pPr eaLnBrk="0" fontAlgn="base" hangingPunct="0">
              <a:lnSpc>
                <a:spcPct val="90000"/>
              </a:lnSpc>
              <a:spcBef>
                <a:spcPct val="50000"/>
              </a:spcBef>
              <a:spcAft>
                <a:spcPct val="0"/>
              </a:spcAft>
            </a:pPr>
            <a:r>
              <a:rPr lang="en-US" sz="2200">
                <a:solidFill>
                  <a:srgbClr val="FFFFFF"/>
                </a:solidFill>
                <a:effectLst>
                  <a:outerShdw blurRad="38100" dist="38100" dir="2700000" algn="tl">
                    <a:srgbClr val="000000"/>
                  </a:outerShdw>
                </a:effectLst>
              </a:rPr>
              <a:t>Airway</a:t>
            </a:r>
          </a:p>
          <a:p>
            <a:pPr eaLnBrk="0" fontAlgn="base" hangingPunct="0">
              <a:lnSpc>
                <a:spcPct val="90000"/>
              </a:lnSpc>
              <a:spcBef>
                <a:spcPct val="50000"/>
              </a:spcBef>
              <a:spcAft>
                <a:spcPct val="0"/>
              </a:spcAft>
            </a:pPr>
            <a:r>
              <a:rPr lang="en-US" sz="2200">
                <a:solidFill>
                  <a:srgbClr val="FFFFFF"/>
                </a:solidFill>
                <a:effectLst>
                  <a:outerShdw blurRad="38100" dist="38100" dir="2700000" algn="tl">
                    <a:srgbClr val="000000"/>
                  </a:outerShdw>
                </a:effectLst>
              </a:rPr>
              <a:t>Hyperresponsiveness</a:t>
            </a:r>
          </a:p>
        </p:txBody>
      </p:sp>
      <p:sp>
        <p:nvSpPr>
          <p:cNvPr id="86026" name="Rectangle 10"/>
          <p:cNvSpPr>
            <a:spLocks noChangeArrowheads="1"/>
          </p:cNvSpPr>
          <p:nvPr/>
        </p:nvSpPr>
        <p:spPr bwMode="auto">
          <a:xfrm>
            <a:off x="7391401" y="4419600"/>
            <a:ext cx="2530475" cy="427038"/>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200">
                <a:solidFill>
                  <a:srgbClr val="FFFFFF"/>
                </a:solidFill>
                <a:effectLst>
                  <a:outerShdw blurRad="38100" dist="38100" dir="2700000" algn="tl">
                    <a:srgbClr val="000000"/>
                  </a:outerShdw>
                </a:effectLst>
              </a:rPr>
              <a:t>Airflow Obstruction</a:t>
            </a:r>
          </a:p>
        </p:txBody>
      </p:sp>
      <p:sp>
        <p:nvSpPr>
          <p:cNvPr id="86027" name="Rectangle 11"/>
          <p:cNvSpPr>
            <a:spLocks noChangeArrowheads="1"/>
          </p:cNvSpPr>
          <p:nvPr/>
        </p:nvSpPr>
        <p:spPr bwMode="auto">
          <a:xfrm>
            <a:off x="4648200" y="5562601"/>
            <a:ext cx="2971800" cy="695325"/>
          </a:xfrm>
          <a:prstGeom prst="rect">
            <a:avLst/>
          </a:prstGeom>
          <a:noFill/>
          <a:ln w="9525">
            <a:noFill/>
            <a:miter lim="800000"/>
            <a:headEnd/>
            <a:tailEnd/>
          </a:ln>
          <a:effectLst/>
        </p:spPr>
        <p:txBody>
          <a:bodyPr>
            <a:spAutoFit/>
          </a:bodyPr>
          <a:lstStyle/>
          <a:p>
            <a:pPr eaLnBrk="0" fontAlgn="base" hangingPunct="0">
              <a:lnSpc>
                <a:spcPct val="90000"/>
              </a:lnSpc>
              <a:spcBef>
                <a:spcPct val="0"/>
              </a:spcBef>
              <a:spcAft>
                <a:spcPct val="0"/>
              </a:spcAft>
            </a:pPr>
            <a:r>
              <a:rPr lang="en-US" sz="2200">
                <a:solidFill>
                  <a:srgbClr val="FFFFFF"/>
                </a:solidFill>
                <a:effectLst>
                  <a:outerShdw blurRad="38100" dist="38100" dir="2700000" algn="tl">
                    <a:srgbClr val="000000"/>
                  </a:outerShdw>
                </a:effectLst>
              </a:rPr>
              <a:t>     Risk Factors</a:t>
            </a:r>
          </a:p>
          <a:p>
            <a:pPr eaLnBrk="0" fontAlgn="base" hangingPunct="0">
              <a:lnSpc>
                <a:spcPct val="90000"/>
              </a:lnSpc>
              <a:spcBef>
                <a:spcPct val="0"/>
              </a:spcBef>
              <a:spcAft>
                <a:spcPct val="0"/>
              </a:spcAft>
            </a:pPr>
            <a:r>
              <a:rPr lang="en-US" sz="2200">
                <a:solidFill>
                  <a:srgbClr val="FFFFFF"/>
                </a:solidFill>
                <a:effectLst>
                  <a:outerShdw blurRad="38100" dist="38100" dir="2700000" algn="tl">
                    <a:srgbClr val="000000"/>
                  </a:outerShdw>
                </a:effectLst>
              </a:rPr>
              <a:t>(for exacerbations)</a:t>
            </a:r>
          </a:p>
        </p:txBody>
      </p:sp>
      <p:sp>
        <p:nvSpPr>
          <p:cNvPr id="86028" name="Rectangle 12"/>
          <p:cNvSpPr>
            <a:spLocks noChangeArrowheads="1"/>
          </p:cNvSpPr>
          <p:nvPr/>
        </p:nvSpPr>
        <p:spPr bwMode="auto">
          <a:xfrm>
            <a:off x="7467600" y="5334000"/>
            <a:ext cx="1873250" cy="48895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600" b="1">
                <a:solidFill>
                  <a:srgbClr val="FFFFFF"/>
                </a:solidFill>
                <a:effectLst>
                  <a:outerShdw blurRad="38100" dist="38100" dir="2700000" algn="tl">
                    <a:srgbClr val="000000"/>
                  </a:outerShdw>
                </a:effectLst>
              </a:rPr>
              <a:t>Symptoms</a:t>
            </a:r>
          </a:p>
        </p:txBody>
      </p:sp>
      <p:sp>
        <p:nvSpPr>
          <p:cNvPr id="86029" name="Line 13"/>
          <p:cNvSpPr>
            <a:spLocks noChangeShapeType="1"/>
          </p:cNvSpPr>
          <p:nvPr/>
        </p:nvSpPr>
        <p:spPr bwMode="auto">
          <a:xfrm>
            <a:off x="3352801" y="2438401"/>
            <a:ext cx="690563" cy="392113"/>
          </a:xfrm>
          <a:prstGeom prst="line">
            <a:avLst/>
          </a:prstGeom>
          <a:noFill/>
          <a:ln w="25400">
            <a:solidFill>
              <a:srgbClr val="FFFFFF"/>
            </a:solidFill>
            <a:round/>
            <a:headEnd/>
            <a:tailEnd type="triangle" w="med" len="med"/>
          </a:ln>
          <a:effectLst/>
        </p:spPr>
        <p:txBody>
          <a:bodyPr wrap="none" anchor="ctr"/>
          <a:lstStyle/>
          <a:p>
            <a:pPr fontAlgn="base">
              <a:spcBef>
                <a:spcPct val="0"/>
              </a:spcBef>
              <a:spcAft>
                <a:spcPct val="0"/>
              </a:spcAft>
            </a:pPr>
            <a:endParaRPr lang="en-US">
              <a:solidFill>
                <a:srgbClr val="FFFFCC"/>
              </a:solidFill>
            </a:endParaRPr>
          </a:p>
        </p:txBody>
      </p:sp>
      <p:sp>
        <p:nvSpPr>
          <p:cNvPr id="86030" name="Line 14"/>
          <p:cNvSpPr>
            <a:spLocks noChangeShapeType="1"/>
          </p:cNvSpPr>
          <p:nvPr/>
        </p:nvSpPr>
        <p:spPr bwMode="auto">
          <a:xfrm flipH="1">
            <a:off x="8305801" y="2362200"/>
            <a:ext cx="633413" cy="433388"/>
          </a:xfrm>
          <a:prstGeom prst="line">
            <a:avLst/>
          </a:prstGeom>
          <a:noFill/>
          <a:ln w="25400">
            <a:solidFill>
              <a:srgbClr val="FFFFFF"/>
            </a:solidFill>
            <a:round/>
            <a:headEnd/>
            <a:tailEnd type="triangle" w="med" len="med"/>
          </a:ln>
          <a:effectLst/>
        </p:spPr>
        <p:txBody>
          <a:bodyPr wrap="none" anchor="ctr"/>
          <a:lstStyle/>
          <a:p>
            <a:pPr fontAlgn="base">
              <a:spcBef>
                <a:spcPct val="0"/>
              </a:spcBef>
              <a:spcAft>
                <a:spcPct val="0"/>
              </a:spcAft>
            </a:pPr>
            <a:endParaRPr lang="en-US">
              <a:solidFill>
                <a:srgbClr val="FFFFCC"/>
              </a:solidFill>
            </a:endParaRPr>
          </a:p>
        </p:txBody>
      </p:sp>
      <p:sp>
        <p:nvSpPr>
          <p:cNvPr id="86031" name="Line 15"/>
          <p:cNvSpPr>
            <a:spLocks noChangeShapeType="1"/>
          </p:cNvSpPr>
          <p:nvPr/>
        </p:nvSpPr>
        <p:spPr bwMode="auto">
          <a:xfrm>
            <a:off x="5029201" y="4648200"/>
            <a:ext cx="2227263" cy="0"/>
          </a:xfrm>
          <a:prstGeom prst="line">
            <a:avLst/>
          </a:prstGeom>
          <a:noFill/>
          <a:ln w="25400">
            <a:solidFill>
              <a:srgbClr val="FFFFFF"/>
            </a:solidFill>
            <a:round/>
            <a:headEnd/>
            <a:tailEnd type="triangle" w="med" len="med"/>
          </a:ln>
          <a:effectLst/>
        </p:spPr>
        <p:txBody>
          <a:bodyPr wrap="none" anchor="ctr"/>
          <a:lstStyle/>
          <a:p>
            <a:pPr fontAlgn="base">
              <a:spcBef>
                <a:spcPct val="0"/>
              </a:spcBef>
              <a:spcAft>
                <a:spcPct val="0"/>
              </a:spcAft>
            </a:pPr>
            <a:endParaRPr lang="en-US">
              <a:solidFill>
                <a:srgbClr val="FFFFCC"/>
              </a:solidFill>
            </a:endParaRPr>
          </a:p>
        </p:txBody>
      </p:sp>
      <p:sp>
        <p:nvSpPr>
          <p:cNvPr id="86032" name="Line 16"/>
          <p:cNvSpPr>
            <a:spLocks noChangeShapeType="1"/>
          </p:cNvSpPr>
          <p:nvPr/>
        </p:nvSpPr>
        <p:spPr bwMode="auto">
          <a:xfrm flipH="1">
            <a:off x="3276601" y="3886201"/>
            <a:ext cx="1012825" cy="341313"/>
          </a:xfrm>
          <a:prstGeom prst="line">
            <a:avLst/>
          </a:prstGeom>
          <a:noFill/>
          <a:ln w="25400">
            <a:solidFill>
              <a:srgbClr val="FFFFFF"/>
            </a:solidFill>
            <a:round/>
            <a:headEnd/>
            <a:tailEnd type="triangle" w="med" len="med"/>
          </a:ln>
          <a:effectLst/>
        </p:spPr>
        <p:txBody>
          <a:bodyPr wrap="none" anchor="ctr"/>
          <a:lstStyle/>
          <a:p>
            <a:pPr fontAlgn="base">
              <a:spcBef>
                <a:spcPct val="0"/>
              </a:spcBef>
              <a:spcAft>
                <a:spcPct val="0"/>
              </a:spcAft>
            </a:pPr>
            <a:endParaRPr lang="en-US">
              <a:solidFill>
                <a:srgbClr val="FFFFCC"/>
              </a:solidFill>
            </a:endParaRPr>
          </a:p>
        </p:txBody>
      </p:sp>
      <p:sp>
        <p:nvSpPr>
          <p:cNvPr id="86033" name="Line 17"/>
          <p:cNvSpPr>
            <a:spLocks noChangeShapeType="1"/>
          </p:cNvSpPr>
          <p:nvPr/>
        </p:nvSpPr>
        <p:spPr bwMode="auto">
          <a:xfrm>
            <a:off x="7696200" y="3962401"/>
            <a:ext cx="700088" cy="434975"/>
          </a:xfrm>
          <a:prstGeom prst="line">
            <a:avLst/>
          </a:prstGeom>
          <a:noFill/>
          <a:ln w="25400">
            <a:solidFill>
              <a:srgbClr val="FFFFFF"/>
            </a:solidFill>
            <a:round/>
            <a:headEnd/>
            <a:tailEnd type="triangle" w="med" len="med"/>
          </a:ln>
          <a:effectLst/>
        </p:spPr>
        <p:txBody>
          <a:bodyPr wrap="none" anchor="ctr"/>
          <a:lstStyle/>
          <a:p>
            <a:pPr fontAlgn="base">
              <a:spcBef>
                <a:spcPct val="0"/>
              </a:spcBef>
              <a:spcAft>
                <a:spcPct val="0"/>
              </a:spcAft>
            </a:pPr>
            <a:endParaRPr lang="en-US">
              <a:solidFill>
                <a:srgbClr val="FFFFCC"/>
              </a:solidFill>
            </a:endParaRPr>
          </a:p>
        </p:txBody>
      </p:sp>
      <p:sp>
        <p:nvSpPr>
          <p:cNvPr id="86034" name="Freeform 18"/>
          <p:cNvSpPr>
            <a:spLocks/>
          </p:cNvSpPr>
          <p:nvPr/>
        </p:nvSpPr>
        <p:spPr bwMode="auto">
          <a:xfrm>
            <a:off x="8991600" y="3657601"/>
            <a:ext cx="1301750" cy="1973263"/>
          </a:xfrm>
          <a:custGeom>
            <a:avLst/>
            <a:gdLst/>
            <a:ahLst/>
            <a:cxnLst>
              <a:cxn ang="0">
                <a:pos x="209" y="1242"/>
              </a:cxn>
              <a:cxn ang="0">
                <a:pos x="819" y="1242"/>
              </a:cxn>
              <a:cxn ang="0">
                <a:pos x="819" y="0"/>
              </a:cxn>
              <a:cxn ang="0">
                <a:pos x="0" y="0"/>
              </a:cxn>
            </a:cxnLst>
            <a:rect l="0" t="0" r="r" b="b"/>
            <a:pathLst>
              <a:path w="820" h="1243">
                <a:moveTo>
                  <a:pt x="209" y="1242"/>
                </a:moveTo>
                <a:lnTo>
                  <a:pt x="819" y="1242"/>
                </a:lnTo>
                <a:lnTo>
                  <a:pt x="819" y="0"/>
                </a:lnTo>
                <a:lnTo>
                  <a:pt x="0" y="0"/>
                </a:lnTo>
              </a:path>
            </a:pathLst>
          </a:custGeom>
          <a:noFill/>
          <a:ln w="25400" cap="rnd" cmpd="sng">
            <a:solidFill>
              <a:srgbClr val="FFFFFF"/>
            </a:solidFill>
            <a:prstDash val="solid"/>
            <a:round/>
            <a:headEnd type="triangle" w="med" len="med"/>
            <a:tailEnd type="none" w="med" len="med"/>
          </a:ln>
          <a:effectLst/>
        </p:spPr>
        <p:txBody>
          <a:bodyPr/>
          <a:lstStyle/>
          <a:p>
            <a:pPr fontAlgn="base">
              <a:spcBef>
                <a:spcPct val="0"/>
              </a:spcBef>
              <a:spcAft>
                <a:spcPct val="0"/>
              </a:spcAft>
            </a:pPr>
            <a:endParaRPr lang="en-US">
              <a:solidFill>
                <a:srgbClr val="FFFFCC"/>
              </a:solidFill>
            </a:endParaRPr>
          </a:p>
        </p:txBody>
      </p:sp>
      <p:sp>
        <p:nvSpPr>
          <p:cNvPr id="86035" name="Line 19"/>
          <p:cNvSpPr>
            <a:spLocks noChangeShapeType="1"/>
          </p:cNvSpPr>
          <p:nvPr/>
        </p:nvSpPr>
        <p:spPr bwMode="auto">
          <a:xfrm flipV="1">
            <a:off x="5943600" y="4724400"/>
            <a:ext cx="0" cy="704850"/>
          </a:xfrm>
          <a:prstGeom prst="line">
            <a:avLst/>
          </a:prstGeom>
          <a:noFill/>
          <a:ln w="25400">
            <a:solidFill>
              <a:srgbClr val="FFFFFF"/>
            </a:solidFill>
            <a:round/>
            <a:headEnd/>
            <a:tailEnd type="triangle" w="med" len="med"/>
          </a:ln>
          <a:effectLst/>
        </p:spPr>
        <p:txBody>
          <a:bodyPr wrap="none" anchor="ctr"/>
          <a:lstStyle/>
          <a:p>
            <a:pPr fontAlgn="base">
              <a:spcBef>
                <a:spcPct val="0"/>
              </a:spcBef>
              <a:spcAft>
                <a:spcPct val="0"/>
              </a:spcAft>
            </a:pPr>
            <a:endParaRPr lang="en-US">
              <a:solidFill>
                <a:srgbClr val="FFFFCC"/>
              </a:solidFill>
            </a:endParaRPr>
          </a:p>
        </p:txBody>
      </p:sp>
      <p:sp>
        <p:nvSpPr>
          <p:cNvPr id="86036" name="Line 20"/>
          <p:cNvSpPr>
            <a:spLocks noChangeShapeType="1"/>
          </p:cNvSpPr>
          <p:nvPr/>
        </p:nvSpPr>
        <p:spPr bwMode="auto">
          <a:xfrm>
            <a:off x="8382000" y="4800601"/>
            <a:ext cx="0" cy="422275"/>
          </a:xfrm>
          <a:prstGeom prst="line">
            <a:avLst/>
          </a:prstGeom>
          <a:noFill/>
          <a:ln w="25400">
            <a:solidFill>
              <a:srgbClr val="FFFFFF"/>
            </a:solidFill>
            <a:round/>
            <a:headEnd/>
            <a:tailEnd type="triangle" w="med" len="med"/>
          </a:ln>
          <a:effectLst/>
        </p:spPr>
        <p:txBody>
          <a:bodyPr wrap="none" anchor="ctr"/>
          <a:lstStyle/>
          <a:p>
            <a:pPr fontAlgn="base">
              <a:spcBef>
                <a:spcPct val="0"/>
              </a:spcBef>
              <a:spcAft>
                <a:spcPct val="0"/>
              </a:spcAft>
            </a:pPr>
            <a:endParaRPr lang="en-US">
              <a:solidFill>
                <a:srgbClr val="FFFFCC"/>
              </a:solidFill>
            </a:endParaRPr>
          </a:p>
        </p:txBody>
      </p:sp>
      <p:pic>
        <p:nvPicPr>
          <p:cNvPr id="86037" name="Picture 21" descr="global"/>
          <p:cNvPicPr>
            <a:picLocks noChangeAspect="1" noChangeArrowheads="1"/>
          </p:cNvPicPr>
          <p:nvPr/>
        </p:nvPicPr>
        <p:blipFill>
          <a:blip r:embed="rId4" cstate="print"/>
          <a:srcRect/>
          <a:stretch>
            <a:fillRect/>
          </a:stretch>
        </p:blipFill>
        <p:spPr bwMode="auto">
          <a:xfrm>
            <a:off x="1785938" y="152400"/>
            <a:ext cx="1109662" cy="1143000"/>
          </a:xfrm>
          <a:prstGeom prst="rect">
            <a:avLst/>
          </a:prstGeom>
          <a:solidFill>
            <a:srgbClr val="333399"/>
          </a:solidFill>
          <a:ln w="9525">
            <a:noFill/>
            <a:miter lim="800000"/>
            <a:headEnd/>
            <a:tailEnd/>
          </a:ln>
        </p:spPr>
      </p:pic>
    </p:spTree>
    <p:extLst>
      <p:ext uri="{BB962C8B-B14F-4D97-AF65-F5344CB8AC3E}">
        <p14:creationId xmlns:p14="http://schemas.microsoft.com/office/powerpoint/2010/main" val="40714964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6018"/>
                                        </p:tgtEl>
                                        <p:attrNameLst>
                                          <p:attrName>style.visibility</p:attrName>
                                        </p:attrNameLst>
                                      </p:cBhvr>
                                      <p:to>
                                        <p:strVal val="visible"/>
                                      </p:to>
                                    </p:set>
                                    <p:anim calcmode="lin" valueType="num">
                                      <p:cBhvr additive="base">
                                        <p:cTn id="7" dur="500" fill="hold"/>
                                        <p:tgtEl>
                                          <p:spTgt spid="86018"/>
                                        </p:tgtEl>
                                        <p:attrNameLst>
                                          <p:attrName>ppt_x</p:attrName>
                                        </p:attrNameLst>
                                      </p:cBhvr>
                                      <p:tavLst>
                                        <p:tav tm="0">
                                          <p:val>
                                            <p:strVal val="0-#ppt_w/2"/>
                                          </p:val>
                                        </p:tav>
                                        <p:tav tm="100000">
                                          <p:val>
                                            <p:strVal val="#ppt_x"/>
                                          </p:val>
                                        </p:tav>
                                      </p:tavLst>
                                    </p:anim>
                                    <p:anim calcmode="lin" valueType="num">
                                      <p:cBhvr additive="base">
                                        <p:cTn id="8" dur="500" fill="hold"/>
                                        <p:tgtEl>
                                          <p:spTgt spid="860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6020"/>
                                        </p:tgtEl>
                                        <p:attrNameLst>
                                          <p:attrName>style.visibility</p:attrName>
                                        </p:attrNameLst>
                                      </p:cBhvr>
                                      <p:to>
                                        <p:strVal val="visible"/>
                                      </p:to>
                                    </p:set>
                                    <p:animEffect transition="in" filter="wipe(left)">
                                      <p:cBhvr>
                                        <p:cTn id="12" dur="500"/>
                                        <p:tgtEl>
                                          <p:spTgt spid="86020"/>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86037"/>
                                        </p:tgtEl>
                                        <p:attrNameLst>
                                          <p:attrName>style.visibility</p:attrName>
                                        </p:attrNameLst>
                                      </p:cBhvr>
                                      <p:to>
                                        <p:strVal val="visible"/>
                                      </p:to>
                                    </p:set>
                                    <p:anim calcmode="lin" valueType="num">
                                      <p:cBhvr additive="base">
                                        <p:cTn id="16" dur="500" fill="hold"/>
                                        <p:tgtEl>
                                          <p:spTgt spid="86037"/>
                                        </p:tgtEl>
                                        <p:attrNameLst>
                                          <p:attrName>ppt_x</p:attrName>
                                        </p:attrNameLst>
                                      </p:cBhvr>
                                      <p:tavLst>
                                        <p:tav tm="0">
                                          <p:val>
                                            <p:strVal val="0-#ppt_w/2"/>
                                          </p:val>
                                        </p:tav>
                                        <p:tav tm="100000">
                                          <p:val>
                                            <p:strVal val="#ppt_x"/>
                                          </p:val>
                                        </p:tav>
                                      </p:tavLst>
                                    </p:anim>
                                    <p:anim calcmode="lin" valueType="num">
                                      <p:cBhvr additive="base">
                                        <p:cTn id="17" dur="500" fill="hold"/>
                                        <p:tgtEl>
                                          <p:spTgt spid="8603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 presetClass="entr" presetSubtype="0" fill="hold" nodeType="afterEffect">
                                  <p:stCondLst>
                                    <p:cond delay="0"/>
                                  </p:stCondLst>
                                  <p:childTnLst>
                                    <p:set>
                                      <p:cBhvr>
                                        <p:cTn id="20" dur="1" fill="hold">
                                          <p:stCondLst>
                                            <p:cond delay="499"/>
                                          </p:stCondLst>
                                        </p:cTn>
                                        <p:tgtEl>
                                          <p:spTgt spid="2"/>
                                        </p:tgtEl>
                                        <p:attrNameLst>
                                          <p:attrName>style.visibility</p:attrName>
                                        </p:attrNameLst>
                                      </p:cBhvr>
                                      <p:to>
                                        <p:strVal val="visible"/>
                                      </p:to>
                                    </p:set>
                                  </p:childTnLst>
                                </p:cTn>
                              </p:par>
                            </p:childTnLst>
                          </p:cTn>
                        </p:par>
                        <p:par>
                          <p:cTn id="21" fill="hold">
                            <p:stCondLst>
                              <p:cond delay="2000"/>
                            </p:stCondLst>
                            <p:childTnLst>
                              <p:par>
                                <p:cTn id="22" presetID="17" presetClass="entr" presetSubtype="10" fill="hold" nodeType="afterEffect">
                                  <p:stCondLst>
                                    <p:cond delay="0"/>
                                  </p:stCondLst>
                                  <p:childTnLst>
                                    <p:set>
                                      <p:cBhvr>
                                        <p:cTn id="23" dur="1" fill="hold">
                                          <p:stCondLst>
                                            <p:cond delay="0"/>
                                          </p:stCondLst>
                                        </p:cTn>
                                        <p:tgtEl>
                                          <p:spTgt spid="86024"/>
                                        </p:tgtEl>
                                        <p:attrNameLst>
                                          <p:attrName>style.visibility</p:attrName>
                                        </p:attrNameLst>
                                      </p:cBhvr>
                                      <p:to>
                                        <p:strVal val="visible"/>
                                      </p:to>
                                    </p:set>
                                    <p:anim calcmode="lin" valueType="num">
                                      <p:cBhvr>
                                        <p:cTn id="24" dur="500" fill="hold"/>
                                        <p:tgtEl>
                                          <p:spTgt spid="86024"/>
                                        </p:tgtEl>
                                        <p:attrNameLst>
                                          <p:attrName>ppt_w</p:attrName>
                                        </p:attrNameLst>
                                      </p:cBhvr>
                                      <p:tavLst>
                                        <p:tav tm="0">
                                          <p:val>
                                            <p:fltVal val="0"/>
                                          </p:val>
                                        </p:tav>
                                        <p:tav tm="100000">
                                          <p:val>
                                            <p:strVal val="#ppt_w"/>
                                          </p:val>
                                        </p:tav>
                                      </p:tavLst>
                                    </p:anim>
                                    <p:anim calcmode="lin" valueType="num">
                                      <p:cBhvr>
                                        <p:cTn id="25" dur="500" fill="hold"/>
                                        <p:tgtEl>
                                          <p:spTgt spid="86024"/>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86019">
                                            <p:txEl>
                                              <p:pRg st="0" end="0"/>
                                            </p:txEl>
                                          </p:spTgt>
                                        </p:tgtEl>
                                        <p:attrNameLst>
                                          <p:attrName>style.visibility</p:attrName>
                                        </p:attrNameLst>
                                      </p:cBhvr>
                                      <p:to>
                                        <p:strVal val="visible"/>
                                      </p:to>
                                    </p:set>
                                    <p:animEffect transition="in" filter="box(out)">
                                      <p:cBhvr>
                                        <p:cTn id="30" dur="500"/>
                                        <p:tgtEl>
                                          <p:spTgt spid="86019">
                                            <p:txEl>
                                              <p:pRg st="0" end="0"/>
                                            </p:txEl>
                                          </p:spTgt>
                                        </p:tgtEl>
                                      </p:cBhvr>
                                    </p:animEffect>
                                  </p:childTnLst>
                                </p:cTn>
                              </p:par>
                              <p:par>
                                <p:cTn id="31" presetID="4" presetClass="entr" presetSubtype="32" fill="hold" grpId="0" nodeType="withEffect">
                                  <p:stCondLst>
                                    <p:cond delay="0"/>
                                  </p:stCondLst>
                                  <p:childTnLst>
                                    <p:set>
                                      <p:cBhvr>
                                        <p:cTn id="32" dur="1" fill="hold">
                                          <p:stCondLst>
                                            <p:cond delay="0"/>
                                          </p:stCondLst>
                                        </p:cTn>
                                        <p:tgtEl>
                                          <p:spTgt spid="86019">
                                            <p:txEl>
                                              <p:pRg st="1" end="1"/>
                                            </p:txEl>
                                          </p:spTgt>
                                        </p:tgtEl>
                                        <p:attrNameLst>
                                          <p:attrName>style.visibility</p:attrName>
                                        </p:attrNameLst>
                                      </p:cBhvr>
                                      <p:to>
                                        <p:strVal val="visible"/>
                                      </p:to>
                                    </p:set>
                                    <p:animEffect transition="in" filter="box(out)">
                                      <p:cBhvr>
                                        <p:cTn id="33" dur="500"/>
                                        <p:tgtEl>
                                          <p:spTgt spid="86019">
                                            <p:txEl>
                                              <p:pRg st="1" end="1"/>
                                            </p:txEl>
                                          </p:spTgt>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86029"/>
                                        </p:tgtEl>
                                        <p:attrNameLst>
                                          <p:attrName>style.visibility</p:attrName>
                                        </p:attrNameLst>
                                      </p:cBhvr>
                                      <p:to>
                                        <p:strVal val="visible"/>
                                      </p:to>
                                    </p:set>
                                    <p:animEffect transition="in" filter="wipe(up)">
                                      <p:cBhvr>
                                        <p:cTn id="37" dur="500"/>
                                        <p:tgtEl>
                                          <p:spTgt spid="86029"/>
                                        </p:tgtEl>
                                      </p:cBhvr>
                                    </p:animEffect>
                                  </p:childTnLst>
                                </p:cTn>
                              </p:par>
                            </p:childTnLst>
                          </p:cTn>
                        </p:par>
                        <p:par>
                          <p:cTn id="38" fill="hold">
                            <p:stCondLst>
                              <p:cond delay="1000"/>
                            </p:stCondLst>
                            <p:childTnLst>
                              <p:par>
                                <p:cTn id="39" presetID="22" presetClass="entr" presetSubtype="1" fill="hold" grpId="0" nodeType="afterEffect">
                                  <p:stCondLst>
                                    <p:cond delay="0"/>
                                  </p:stCondLst>
                                  <p:childTnLst>
                                    <p:set>
                                      <p:cBhvr>
                                        <p:cTn id="40" dur="1" fill="hold">
                                          <p:stCondLst>
                                            <p:cond delay="0"/>
                                          </p:stCondLst>
                                        </p:cTn>
                                        <p:tgtEl>
                                          <p:spTgt spid="86030"/>
                                        </p:tgtEl>
                                        <p:attrNameLst>
                                          <p:attrName>style.visibility</p:attrName>
                                        </p:attrNameLst>
                                      </p:cBhvr>
                                      <p:to>
                                        <p:strVal val="visible"/>
                                      </p:to>
                                    </p:set>
                                    <p:animEffect transition="in" filter="wipe(up)">
                                      <p:cBhvr>
                                        <p:cTn id="41" dur="500"/>
                                        <p:tgtEl>
                                          <p:spTgt spid="8603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86032"/>
                                        </p:tgtEl>
                                        <p:attrNameLst>
                                          <p:attrName>style.visibility</p:attrName>
                                        </p:attrNameLst>
                                      </p:cBhvr>
                                      <p:to>
                                        <p:strVal val="visible"/>
                                      </p:to>
                                    </p:set>
                                    <p:animEffect transition="in" filter="wipe(up)">
                                      <p:cBhvr>
                                        <p:cTn id="46" dur="500"/>
                                        <p:tgtEl>
                                          <p:spTgt spid="86032"/>
                                        </p:tgtEl>
                                      </p:cBhvr>
                                    </p:animEffect>
                                  </p:childTnLst>
                                </p:cTn>
                              </p:par>
                            </p:childTnLst>
                          </p:cTn>
                        </p:par>
                        <p:par>
                          <p:cTn id="47" fill="hold">
                            <p:stCondLst>
                              <p:cond delay="500"/>
                            </p:stCondLst>
                            <p:childTnLst>
                              <p:par>
                                <p:cTn id="48" presetID="4" presetClass="entr" presetSubtype="32" fill="hold" grpId="0" nodeType="afterEffect">
                                  <p:stCondLst>
                                    <p:cond delay="0"/>
                                  </p:stCondLst>
                                  <p:childTnLst>
                                    <p:set>
                                      <p:cBhvr>
                                        <p:cTn id="49" dur="1" fill="hold">
                                          <p:stCondLst>
                                            <p:cond delay="0"/>
                                          </p:stCondLst>
                                        </p:cTn>
                                        <p:tgtEl>
                                          <p:spTgt spid="86025"/>
                                        </p:tgtEl>
                                        <p:attrNameLst>
                                          <p:attrName>style.visibility</p:attrName>
                                        </p:attrNameLst>
                                      </p:cBhvr>
                                      <p:to>
                                        <p:strVal val="visible"/>
                                      </p:to>
                                    </p:set>
                                    <p:animEffect transition="in" filter="box(out)">
                                      <p:cBhvr>
                                        <p:cTn id="50" dur="500"/>
                                        <p:tgtEl>
                                          <p:spTgt spid="8602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86033"/>
                                        </p:tgtEl>
                                        <p:attrNameLst>
                                          <p:attrName>style.visibility</p:attrName>
                                        </p:attrNameLst>
                                      </p:cBhvr>
                                      <p:to>
                                        <p:strVal val="visible"/>
                                      </p:to>
                                    </p:set>
                                    <p:animEffect transition="in" filter="wipe(up)">
                                      <p:cBhvr>
                                        <p:cTn id="55" dur="500"/>
                                        <p:tgtEl>
                                          <p:spTgt spid="86033"/>
                                        </p:tgtEl>
                                      </p:cBhvr>
                                    </p:animEffect>
                                  </p:childTnLst>
                                </p:cTn>
                              </p:par>
                            </p:childTnLst>
                          </p:cTn>
                        </p:par>
                        <p:par>
                          <p:cTn id="56" fill="hold">
                            <p:stCondLst>
                              <p:cond delay="500"/>
                            </p:stCondLst>
                            <p:childTnLst>
                              <p:par>
                                <p:cTn id="57" presetID="4" presetClass="entr" presetSubtype="32" fill="hold" grpId="0" nodeType="afterEffect">
                                  <p:stCondLst>
                                    <p:cond delay="0"/>
                                  </p:stCondLst>
                                  <p:childTnLst>
                                    <p:set>
                                      <p:cBhvr>
                                        <p:cTn id="58" dur="1" fill="hold">
                                          <p:stCondLst>
                                            <p:cond delay="0"/>
                                          </p:stCondLst>
                                        </p:cTn>
                                        <p:tgtEl>
                                          <p:spTgt spid="86026"/>
                                        </p:tgtEl>
                                        <p:attrNameLst>
                                          <p:attrName>style.visibility</p:attrName>
                                        </p:attrNameLst>
                                      </p:cBhvr>
                                      <p:to>
                                        <p:strVal val="visible"/>
                                      </p:to>
                                    </p:set>
                                    <p:animEffect transition="in" filter="box(out)">
                                      <p:cBhvr>
                                        <p:cTn id="59" dur="500"/>
                                        <p:tgtEl>
                                          <p:spTgt spid="860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6031"/>
                                        </p:tgtEl>
                                        <p:attrNameLst>
                                          <p:attrName>style.visibility</p:attrName>
                                        </p:attrNameLst>
                                      </p:cBhvr>
                                      <p:to>
                                        <p:strVal val="visible"/>
                                      </p:to>
                                    </p:set>
                                    <p:animEffect transition="in" filter="wipe(left)">
                                      <p:cBhvr>
                                        <p:cTn id="64" dur="500"/>
                                        <p:tgtEl>
                                          <p:spTgt spid="86031"/>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86027"/>
                                        </p:tgtEl>
                                        <p:attrNameLst>
                                          <p:attrName>style.visibility</p:attrName>
                                        </p:attrNameLst>
                                      </p:cBhvr>
                                      <p:to>
                                        <p:strVal val="visible"/>
                                      </p:to>
                                    </p:set>
                                    <p:anim calcmode="lin" valueType="num">
                                      <p:cBhvr additive="base">
                                        <p:cTn id="69" dur="500" fill="hold"/>
                                        <p:tgtEl>
                                          <p:spTgt spid="86027"/>
                                        </p:tgtEl>
                                        <p:attrNameLst>
                                          <p:attrName>ppt_x</p:attrName>
                                        </p:attrNameLst>
                                      </p:cBhvr>
                                      <p:tavLst>
                                        <p:tav tm="0">
                                          <p:val>
                                            <p:strVal val="#ppt_x"/>
                                          </p:val>
                                        </p:tav>
                                        <p:tav tm="100000">
                                          <p:val>
                                            <p:strVal val="#ppt_x"/>
                                          </p:val>
                                        </p:tav>
                                      </p:tavLst>
                                    </p:anim>
                                    <p:anim calcmode="lin" valueType="num">
                                      <p:cBhvr additive="base">
                                        <p:cTn id="70" dur="500" fill="hold"/>
                                        <p:tgtEl>
                                          <p:spTgt spid="86027"/>
                                        </p:tgtEl>
                                        <p:attrNameLst>
                                          <p:attrName>ppt_y</p:attrName>
                                        </p:attrNameLst>
                                      </p:cBhvr>
                                      <p:tavLst>
                                        <p:tav tm="0">
                                          <p:val>
                                            <p:strVal val="1+#ppt_h/2"/>
                                          </p:val>
                                        </p:tav>
                                        <p:tav tm="100000">
                                          <p:val>
                                            <p:strVal val="#ppt_y"/>
                                          </p:val>
                                        </p:tav>
                                      </p:tavLst>
                                    </p:anim>
                                  </p:childTnLst>
                                </p:cTn>
                              </p:par>
                            </p:childTnLst>
                          </p:cTn>
                        </p:par>
                        <p:par>
                          <p:cTn id="71" fill="hold">
                            <p:stCondLst>
                              <p:cond delay="500"/>
                            </p:stCondLst>
                            <p:childTnLst>
                              <p:par>
                                <p:cTn id="72" presetID="22" presetClass="entr" presetSubtype="4" fill="hold" grpId="0" nodeType="afterEffect">
                                  <p:stCondLst>
                                    <p:cond delay="0"/>
                                  </p:stCondLst>
                                  <p:childTnLst>
                                    <p:set>
                                      <p:cBhvr>
                                        <p:cTn id="73" dur="1" fill="hold">
                                          <p:stCondLst>
                                            <p:cond delay="0"/>
                                          </p:stCondLst>
                                        </p:cTn>
                                        <p:tgtEl>
                                          <p:spTgt spid="86035"/>
                                        </p:tgtEl>
                                        <p:attrNameLst>
                                          <p:attrName>style.visibility</p:attrName>
                                        </p:attrNameLst>
                                      </p:cBhvr>
                                      <p:to>
                                        <p:strVal val="visible"/>
                                      </p:to>
                                    </p:set>
                                    <p:animEffect transition="in" filter="wipe(down)">
                                      <p:cBhvr>
                                        <p:cTn id="74" dur="500"/>
                                        <p:tgtEl>
                                          <p:spTgt spid="8603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86034"/>
                                        </p:tgtEl>
                                        <p:attrNameLst>
                                          <p:attrName>style.visibility</p:attrName>
                                        </p:attrNameLst>
                                      </p:cBhvr>
                                      <p:to>
                                        <p:strVal val="visible"/>
                                      </p:to>
                                    </p:set>
                                    <p:animEffect transition="in" filter="wipe(up)">
                                      <p:cBhvr>
                                        <p:cTn id="79" dur="500"/>
                                        <p:tgtEl>
                                          <p:spTgt spid="86034"/>
                                        </p:tgtEl>
                                      </p:cBhvr>
                                    </p:animEffect>
                                  </p:childTnLst>
                                </p:cTn>
                              </p:par>
                            </p:childTnLst>
                          </p:cTn>
                        </p:par>
                        <p:par>
                          <p:cTn id="80" fill="hold">
                            <p:stCondLst>
                              <p:cond delay="500"/>
                            </p:stCondLst>
                            <p:childTnLst>
                              <p:par>
                                <p:cTn id="81" presetID="22" presetClass="entr" presetSubtype="1" fill="hold" grpId="0" nodeType="afterEffect">
                                  <p:stCondLst>
                                    <p:cond delay="0"/>
                                  </p:stCondLst>
                                  <p:childTnLst>
                                    <p:set>
                                      <p:cBhvr>
                                        <p:cTn id="82" dur="1" fill="hold">
                                          <p:stCondLst>
                                            <p:cond delay="0"/>
                                          </p:stCondLst>
                                        </p:cTn>
                                        <p:tgtEl>
                                          <p:spTgt spid="86036"/>
                                        </p:tgtEl>
                                        <p:attrNameLst>
                                          <p:attrName>style.visibility</p:attrName>
                                        </p:attrNameLst>
                                      </p:cBhvr>
                                      <p:to>
                                        <p:strVal val="visible"/>
                                      </p:to>
                                    </p:set>
                                    <p:animEffect transition="in" filter="wipe(up)">
                                      <p:cBhvr>
                                        <p:cTn id="83" dur="500"/>
                                        <p:tgtEl>
                                          <p:spTgt spid="86036"/>
                                        </p:tgtEl>
                                      </p:cBhvr>
                                    </p:animEffect>
                                  </p:childTnLst>
                                </p:cTn>
                              </p:par>
                            </p:childTnLst>
                          </p:cTn>
                        </p:par>
                        <p:par>
                          <p:cTn id="84" fill="hold">
                            <p:stCondLst>
                              <p:cond delay="1000"/>
                            </p:stCondLst>
                            <p:childTnLst>
                              <p:par>
                                <p:cTn id="85" presetID="9" presetClass="entr" presetSubtype="0" fill="hold" grpId="0" nodeType="afterEffect">
                                  <p:stCondLst>
                                    <p:cond delay="0"/>
                                  </p:stCondLst>
                                  <p:childTnLst>
                                    <p:set>
                                      <p:cBhvr>
                                        <p:cTn id="86" dur="1" fill="hold">
                                          <p:stCondLst>
                                            <p:cond delay="0"/>
                                          </p:stCondLst>
                                        </p:cTn>
                                        <p:tgtEl>
                                          <p:spTgt spid="86028"/>
                                        </p:tgtEl>
                                        <p:attrNameLst>
                                          <p:attrName>style.visibility</p:attrName>
                                        </p:attrNameLst>
                                      </p:cBhvr>
                                      <p:to>
                                        <p:strVal val="visible"/>
                                      </p:to>
                                    </p:set>
                                    <p:animEffect transition="in" filter="dissolve">
                                      <p:cBhvr>
                                        <p:cTn id="87" dur="500"/>
                                        <p:tgtEl>
                                          <p:spTgt spid="86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P spid="86019" grpId="0" build="p" autoUpdateAnimBg="0"/>
      <p:bldP spid="86020" grpId="0" animBg="1"/>
      <p:bldP spid="86025" grpId="0" autoUpdateAnimBg="0"/>
      <p:bldP spid="86026" grpId="0" autoUpdateAnimBg="0"/>
      <p:bldP spid="86027" grpId="0" autoUpdateAnimBg="0"/>
      <p:bldP spid="86028" grpId="0" autoUpdateAnimBg="0"/>
      <p:bldP spid="86029" grpId="0" animBg="1"/>
      <p:bldP spid="86030" grpId="0" animBg="1"/>
      <p:bldP spid="86031" grpId="0" animBg="1"/>
      <p:bldP spid="86032" grpId="0" animBg="1"/>
      <p:bldP spid="86033" grpId="0" animBg="1"/>
      <p:bldP spid="86034" grpId="0" animBg="1"/>
      <p:bldP spid="86035" grpId="0" animBg="1"/>
      <p:bldP spid="8603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CA1DEE4B-DA11-455F-9AFE-3E180ACCE96F}"/>
              </a:ext>
            </a:extLst>
          </p:cNvPr>
          <p:cNvSpPr>
            <a:spLocks noGrp="1"/>
          </p:cNvSpPr>
          <p:nvPr>
            <p:ph type="title"/>
          </p:nvPr>
        </p:nvSpPr>
        <p:spPr>
          <a:xfrm>
            <a:off x="581193" y="729658"/>
            <a:ext cx="11029616" cy="584792"/>
          </a:xfrm>
        </p:spPr>
        <p:txBody>
          <a:bodyPr>
            <a:normAutofit/>
          </a:bodyPr>
          <a:lstStyle/>
          <a:p>
            <a:r>
              <a:rPr lang="en-US" dirty="0"/>
              <a:t>Asthma action plan</a:t>
            </a:r>
          </a:p>
        </p:txBody>
      </p:sp>
      <p:pic>
        <p:nvPicPr>
          <p:cNvPr id="7" name="Content Placeholder 6">
            <a:extLst>
              <a:ext uri="{FF2B5EF4-FFF2-40B4-BE49-F238E27FC236}">
                <a16:creationId xmlns:a16="http://schemas.microsoft.com/office/drawing/2014/main" xmlns="" id="{A041A8E9-C339-46DC-A8BF-560562430A05}"/>
              </a:ext>
            </a:extLst>
          </p:cNvPr>
          <p:cNvPicPr>
            <a:picLocks noGrp="1" noChangeAspect="1"/>
          </p:cNvPicPr>
          <p:nvPr>
            <p:ph sz="half" idx="1"/>
          </p:nvPr>
        </p:nvPicPr>
        <p:blipFill>
          <a:blip r:embed="rId2"/>
          <a:stretch>
            <a:fillRect/>
          </a:stretch>
        </p:blipFill>
        <p:spPr>
          <a:xfrm>
            <a:off x="1172379" y="1314450"/>
            <a:ext cx="3904446" cy="5012530"/>
          </a:xfrm>
          <a:ln>
            <a:solidFill>
              <a:schemeClr val="accent1"/>
            </a:solidFill>
          </a:ln>
        </p:spPr>
      </p:pic>
      <p:pic>
        <p:nvPicPr>
          <p:cNvPr id="11" name="Content Placeholder 10">
            <a:extLst>
              <a:ext uri="{FF2B5EF4-FFF2-40B4-BE49-F238E27FC236}">
                <a16:creationId xmlns:a16="http://schemas.microsoft.com/office/drawing/2014/main" xmlns="" id="{E0608426-629D-44D3-A70E-D353AA20D1B1}"/>
              </a:ext>
            </a:extLst>
          </p:cNvPr>
          <p:cNvPicPr>
            <a:picLocks noGrp="1" noChangeAspect="1"/>
          </p:cNvPicPr>
          <p:nvPr>
            <p:ph sz="half" idx="2"/>
          </p:nvPr>
        </p:nvPicPr>
        <p:blipFill>
          <a:blip r:embed="rId3"/>
          <a:stretch>
            <a:fillRect/>
          </a:stretch>
        </p:blipFill>
        <p:spPr>
          <a:xfrm>
            <a:off x="6096000" y="1314450"/>
            <a:ext cx="3904446" cy="5012530"/>
          </a:xfrm>
          <a:ln>
            <a:solidFill>
              <a:schemeClr val="accent1"/>
            </a:solidFill>
          </a:ln>
        </p:spPr>
      </p:pic>
    </p:spTree>
    <p:extLst>
      <p:ext uri="{BB962C8B-B14F-4D97-AF65-F5344CB8AC3E}">
        <p14:creationId xmlns:p14="http://schemas.microsoft.com/office/powerpoint/2010/main" val="37063219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t>Assessment of acute asthma</a:t>
            </a:r>
            <a:endParaRPr lang="en-US" dirty="0"/>
          </a:p>
        </p:txBody>
      </p:sp>
      <p:sp>
        <p:nvSpPr>
          <p:cNvPr id="4" name="Content Placeholder 3"/>
          <p:cNvSpPr>
            <a:spLocks noGrp="1"/>
          </p:cNvSpPr>
          <p:nvPr>
            <p:ph idx="1"/>
          </p:nvPr>
        </p:nvSpPr>
        <p:spPr/>
        <p:txBody>
          <a:bodyPr>
            <a:normAutofit fontScale="92500" lnSpcReduction="10000"/>
          </a:bodyPr>
          <a:lstStyle/>
          <a:p>
            <a:r>
              <a:rPr lang="en-US" sz="2800" dirty="0"/>
              <a:t>Assessment of acute asthma starts with a quick clinical evaluation, including signs of respiratory distress, RR, HR, effort of breathing, pulse </a:t>
            </a:r>
            <a:r>
              <a:rPr lang="en-US" sz="2800" dirty="0" err="1"/>
              <a:t>oximetry</a:t>
            </a:r>
            <a:r>
              <a:rPr lang="en-US" sz="2800" dirty="0"/>
              <a:t>, mental status and clinical history</a:t>
            </a:r>
          </a:p>
          <a:p>
            <a:r>
              <a:rPr lang="en-US" sz="2800" dirty="0"/>
              <a:t>ABG in moderate / severe attacks</a:t>
            </a:r>
          </a:p>
          <a:p>
            <a:r>
              <a:rPr lang="en-US" sz="2800" dirty="0"/>
              <a:t>CXR, other labs are rarely informative</a:t>
            </a:r>
          </a:p>
          <a:p>
            <a:r>
              <a:rPr lang="en-US" sz="2800" dirty="0" err="1"/>
              <a:t>Spirometry</a:t>
            </a:r>
            <a:r>
              <a:rPr lang="en-US" sz="2800" dirty="0"/>
              <a:t> and peak flow provide an objective measure of airflow obstruction</a:t>
            </a:r>
          </a:p>
          <a:p>
            <a:endParaRPr lang="en-US" sz="2800" dirty="0"/>
          </a:p>
        </p:txBody>
      </p:sp>
    </p:spTree>
    <p:extLst>
      <p:ext uri="{BB962C8B-B14F-4D97-AF65-F5344CB8AC3E}">
        <p14:creationId xmlns:p14="http://schemas.microsoft.com/office/powerpoint/2010/main" val="288278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495600" y="0"/>
            <a:ext cx="8604250" cy="1143000"/>
          </a:xfrm>
        </p:spPr>
        <p:txBody>
          <a:bodyPr/>
          <a:lstStyle/>
          <a:p>
            <a:pPr eaLnBrk="1" hangingPunct="1">
              <a:defRPr/>
            </a:pPr>
            <a:r>
              <a:rPr lang="en-US" dirty="0"/>
              <a:t>Assessment of severity / clinical </a:t>
            </a:r>
          </a:p>
        </p:txBody>
      </p:sp>
      <p:graphicFrame>
        <p:nvGraphicFramePr>
          <p:cNvPr id="27914" name="Group 266"/>
          <p:cNvGraphicFramePr>
            <a:graphicFrameLocks noGrp="1"/>
          </p:cNvGraphicFramePr>
          <p:nvPr>
            <p:extLst/>
          </p:nvPr>
        </p:nvGraphicFramePr>
        <p:xfrm>
          <a:off x="2639616" y="1124744"/>
          <a:ext cx="7759204" cy="5408106"/>
        </p:xfrm>
        <a:graphic>
          <a:graphicData uri="http://schemas.openxmlformats.org/drawingml/2006/table">
            <a:tbl>
              <a:tblPr/>
              <a:tblGrid>
                <a:gridCol w="2101354">
                  <a:extLst>
                    <a:ext uri="{9D8B030D-6E8A-4147-A177-3AD203B41FA5}">
                      <a16:colId xmlns:a16="http://schemas.microsoft.com/office/drawing/2014/main" xmlns="" val="20000"/>
                    </a:ext>
                  </a:extLst>
                </a:gridCol>
                <a:gridCol w="1847850">
                  <a:extLst>
                    <a:ext uri="{9D8B030D-6E8A-4147-A177-3AD203B41FA5}">
                      <a16:colId xmlns:a16="http://schemas.microsoft.com/office/drawing/2014/main" xmlns="" val="20001"/>
                    </a:ext>
                  </a:extLst>
                </a:gridCol>
                <a:gridCol w="1924050">
                  <a:extLst>
                    <a:ext uri="{9D8B030D-6E8A-4147-A177-3AD203B41FA5}">
                      <a16:colId xmlns:a16="http://schemas.microsoft.com/office/drawing/2014/main" xmlns="" val="20002"/>
                    </a:ext>
                  </a:extLst>
                </a:gridCol>
                <a:gridCol w="1885950">
                  <a:extLst>
                    <a:ext uri="{9D8B030D-6E8A-4147-A177-3AD203B41FA5}">
                      <a16:colId xmlns:a16="http://schemas.microsoft.com/office/drawing/2014/main" xmlns="" val="20003"/>
                    </a:ext>
                  </a:extLst>
                </a:gridCol>
              </a:tblGrid>
              <a:tr h="6683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r-SA" sz="2800" b="0" i="0" u="none" strike="noStrike" cap="none" normalizeH="0" baseline="0" dirty="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rgbClr val="7030A0"/>
                          </a:solidFill>
                          <a:effectLst/>
                          <a:latin typeface="Tahoma" pitchFamily="34" charset="0"/>
                          <a:cs typeface="Arial" pitchFamily="34" charset="0"/>
                        </a:rPr>
                        <a:t>Mild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rgbClr val="7030A0"/>
                          </a:solidFill>
                          <a:effectLst/>
                          <a:latin typeface="Tahoma" pitchFamily="34" charset="0"/>
                          <a:cs typeface="Arial" pitchFamily="34" charset="0"/>
                        </a:rPr>
                        <a:t>Moderate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rgbClr val="7030A0"/>
                          </a:solidFill>
                          <a:effectLst/>
                          <a:latin typeface="Tahoma" pitchFamily="34" charset="0"/>
                          <a:cs typeface="Arial" pitchFamily="34" charset="0"/>
                        </a:rPr>
                        <a:t>Severe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0"/>
                  </a:ext>
                </a:extLst>
              </a:tr>
              <a:tr h="665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latin typeface="Tahoma" pitchFamily="34" charset="0"/>
                          <a:cs typeface="Arial" pitchFamily="34" charset="0"/>
                        </a:rPr>
                        <a:t>Talks 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pitchFamily="34" charset="0"/>
                        </a:rPr>
                        <a:t>Sentences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pitchFamily="34" charset="0"/>
                        </a:rPr>
                        <a:t>Phrases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pitchFamily="34" charset="0"/>
                        </a:rPr>
                        <a:t>Words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1"/>
                  </a:ext>
                </a:extLst>
              </a:tr>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latin typeface="Tahoma" pitchFamily="34" charset="0"/>
                          <a:cs typeface="Arial" pitchFamily="34" charset="0"/>
                        </a:rPr>
                        <a:t>RR</a:t>
                      </a:r>
                      <a:endParaRPr kumimoji="0" lang="en-US" sz="2400" b="1" i="1" u="none" strike="noStrike" cap="none" normalizeH="0" baseline="0" dirty="0">
                        <a:ln>
                          <a:noFill/>
                        </a:ln>
                        <a:solidFill>
                          <a:schemeClr val="tx1"/>
                        </a:solidFill>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pitchFamily="34" charset="0"/>
                        </a:rPr>
                        <a:t>Increased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pitchFamily="34" charset="0"/>
                        </a:rPr>
                        <a:t>Increased</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pitchFamily="34" charset="0"/>
                        </a:rPr>
                        <a:t> +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pitchFamily="34" charset="0"/>
                        </a:rPr>
                        <a:t>Increased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pitchFamily="34" charset="0"/>
                        </a:rPr>
                        <a:t>+ +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2"/>
                  </a:ext>
                </a:extLst>
              </a:tr>
              <a:tr h="7096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latin typeface="Tahoma" pitchFamily="34" charset="0"/>
                          <a:cs typeface="Arial" pitchFamily="34" charset="0"/>
                        </a:rPr>
                        <a:t>Retraction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pitchFamily="34" charset="0"/>
                        </a:rPr>
                        <a:t>None - mild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pitchFamily="34" charset="0"/>
                        </a:rPr>
                        <a:t>Moderate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pitchFamily="34" charset="0"/>
                        </a:rPr>
                        <a:t>severe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3"/>
                  </a:ext>
                </a:extLst>
              </a:tr>
              <a:tr h="676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latin typeface="Tahoma" pitchFamily="34" charset="0"/>
                          <a:cs typeface="Arial" pitchFamily="34" charset="0"/>
                        </a:rPr>
                        <a:t>Wheeze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pitchFamily="34" charset="0"/>
                        </a:rPr>
                        <a:t>Present, expiratory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pitchFamily="34" charset="0"/>
                        </a:rPr>
                        <a:t>Loud, ± </a:t>
                      </a:r>
                      <a:r>
                        <a:rPr kumimoji="0" lang="en-US" sz="2400" b="0" i="0" u="none" strike="noStrike" cap="none" normalizeH="0" baseline="0" dirty="0" err="1">
                          <a:ln>
                            <a:noFill/>
                          </a:ln>
                          <a:solidFill>
                            <a:schemeClr val="tx1"/>
                          </a:solidFill>
                          <a:effectLst/>
                          <a:latin typeface="Tahoma" pitchFamily="34" charset="0"/>
                          <a:cs typeface="Arial" pitchFamily="34" charset="0"/>
                        </a:rPr>
                        <a:t>inspiratory</a:t>
                      </a:r>
                      <a:endParaRPr kumimoji="0" lang="en-US" sz="2400" b="0" i="0" u="none" strike="noStrike" cap="none" normalizeH="0" baseline="0" dirty="0">
                        <a:ln>
                          <a:noFill/>
                        </a:ln>
                        <a:solidFill>
                          <a:schemeClr val="tx1"/>
                        </a:solidFill>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pitchFamily="34" charset="0"/>
                        </a:rPr>
                        <a:t>Loud, or absent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4"/>
                  </a:ext>
                </a:extLst>
              </a:tr>
              <a:tr h="8207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latin typeface="Tahoma" pitchFamily="34" charset="0"/>
                          <a:cs typeface="Arial" pitchFamily="34" charset="0"/>
                        </a:rPr>
                        <a:t>HR</a:t>
                      </a:r>
                      <a:endParaRPr kumimoji="0" lang="en-US" sz="2400" b="1" i="1" u="none" strike="noStrike" cap="none" normalizeH="0" baseline="0" dirty="0">
                        <a:ln>
                          <a:noFill/>
                        </a:ln>
                        <a:solidFill>
                          <a:schemeClr val="tx1"/>
                        </a:solidFill>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pitchFamily="34" charset="0"/>
                        </a:rPr>
                        <a:t>Mild tachy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pitchFamily="34" charset="0"/>
                        </a:rPr>
                        <a:t>Mod </a:t>
                      </a:r>
                      <a:r>
                        <a:rPr kumimoji="0" lang="en-US" sz="2400" b="0" i="0" u="none" strike="noStrike" cap="none" normalizeH="0" baseline="0" dirty="0" err="1">
                          <a:ln>
                            <a:noFill/>
                          </a:ln>
                          <a:solidFill>
                            <a:schemeClr val="tx1"/>
                          </a:solidFill>
                          <a:effectLst/>
                          <a:latin typeface="Tahoma" pitchFamily="34" charset="0"/>
                          <a:cs typeface="Arial" pitchFamily="34" charset="0"/>
                        </a:rPr>
                        <a:t>tachy</a:t>
                      </a:r>
                      <a:endParaRPr kumimoji="0" lang="en-US" sz="2400" b="0" i="0" u="none" strike="noStrike" cap="none" normalizeH="0" baseline="0" dirty="0">
                        <a:ln>
                          <a:noFill/>
                        </a:ln>
                        <a:solidFill>
                          <a:schemeClr val="tx1"/>
                        </a:solidFill>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err="1">
                          <a:ln>
                            <a:noFill/>
                          </a:ln>
                          <a:solidFill>
                            <a:schemeClr val="tx1"/>
                          </a:solidFill>
                          <a:effectLst/>
                          <a:latin typeface="Tahoma" pitchFamily="34" charset="0"/>
                          <a:cs typeface="Arial" pitchFamily="34" charset="0"/>
                        </a:rPr>
                        <a:t>Tachy</a:t>
                      </a:r>
                      <a:r>
                        <a:rPr kumimoji="0" lang="en-US" sz="2400" b="0" i="0" u="none" strike="noStrike" cap="none" normalizeH="0" baseline="0" dirty="0">
                          <a:ln>
                            <a:noFill/>
                          </a:ln>
                          <a:solidFill>
                            <a:schemeClr val="tx1"/>
                          </a:solidFill>
                          <a:effectLst/>
                          <a:latin typeface="Tahoma" pitchFamily="34" charset="0"/>
                          <a:cs typeface="Arial" pitchFamily="34" charset="0"/>
                        </a:rPr>
                        <a:t> or </a:t>
                      </a:r>
                      <a:r>
                        <a:rPr kumimoji="0" lang="en-US" sz="2400" b="0" i="0" u="none" strike="noStrike" cap="none" normalizeH="0" baseline="0" dirty="0" err="1">
                          <a:ln>
                            <a:noFill/>
                          </a:ln>
                          <a:solidFill>
                            <a:schemeClr val="tx1"/>
                          </a:solidFill>
                          <a:effectLst/>
                          <a:latin typeface="Tahoma" pitchFamily="34" charset="0"/>
                          <a:cs typeface="Arial" pitchFamily="34" charset="0"/>
                        </a:rPr>
                        <a:t>bradycardia</a:t>
                      </a:r>
                      <a:endParaRPr kumimoji="0" lang="en-US" sz="2400" b="0" i="0" u="none" strike="noStrike" cap="none" normalizeH="0" baseline="0" dirty="0">
                        <a:ln>
                          <a:noFill/>
                        </a:ln>
                        <a:solidFill>
                          <a:schemeClr val="tx1"/>
                        </a:solidFill>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5"/>
                  </a:ext>
                </a:extLst>
              </a:tr>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latin typeface="Tahoma" pitchFamily="34" charset="0"/>
                          <a:cs typeface="Arial" pitchFamily="34" charset="0"/>
                        </a:rPr>
                        <a:t>Alertness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pitchFamily="34" charset="0"/>
                        </a:rPr>
                        <a:t>Alert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pitchFamily="34" charset="0"/>
                        </a:rPr>
                        <a:t>Agitated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pitchFamily="34" charset="0"/>
                        </a:rPr>
                        <a:t>Agitated or drowsy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2740180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pPr rtl="0" eaLnBrk="1" hangingPunct="1">
              <a:defRPr/>
            </a:pPr>
            <a:r>
              <a:rPr lang="en-US"/>
              <a:t>Assessment of Severity / Objective</a:t>
            </a:r>
          </a:p>
        </p:txBody>
      </p:sp>
      <p:graphicFrame>
        <p:nvGraphicFramePr>
          <p:cNvPr id="33839" name="Group 47"/>
          <p:cNvGraphicFramePr>
            <a:graphicFrameLocks noGrp="1"/>
          </p:cNvGraphicFramePr>
          <p:nvPr>
            <p:extLst/>
          </p:nvPr>
        </p:nvGraphicFramePr>
        <p:xfrm>
          <a:off x="2711624" y="1844825"/>
          <a:ext cx="7543800" cy="3915411"/>
        </p:xfrm>
        <a:graphic>
          <a:graphicData uri="http://schemas.openxmlformats.org/drawingml/2006/table">
            <a:tbl>
              <a:tblPr/>
              <a:tblGrid>
                <a:gridCol w="16764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1924050">
                  <a:extLst>
                    <a:ext uri="{9D8B030D-6E8A-4147-A177-3AD203B41FA5}">
                      <a16:colId xmlns:a16="http://schemas.microsoft.com/office/drawing/2014/main" xmlns="" val="20002"/>
                    </a:ext>
                  </a:extLst>
                </a:gridCol>
                <a:gridCol w="1885950">
                  <a:extLst>
                    <a:ext uri="{9D8B030D-6E8A-4147-A177-3AD203B41FA5}">
                      <a16:colId xmlns:a16="http://schemas.microsoft.com/office/drawing/2014/main" xmlns="" val="20003"/>
                    </a:ext>
                  </a:extLst>
                </a:gridCol>
              </a:tblGrid>
              <a:tr h="6683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ar-SA" sz="2800" b="0" i="0" u="none" strike="noStrike" cap="none" normalizeH="0" baseline="0" dirty="0">
                        <a:ln>
                          <a:noFill/>
                        </a:ln>
                        <a:solidFill>
                          <a:schemeClr val="tx1"/>
                        </a:solidFill>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latin typeface="Tahoma" pitchFamily="34" charset="0"/>
                          <a:cs typeface="Arial" pitchFamily="34" charset="0"/>
                        </a:rPr>
                        <a:t>Mild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latin typeface="Tahoma" pitchFamily="34" charset="0"/>
                          <a:cs typeface="Arial" pitchFamily="34" charset="0"/>
                        </a:rPr>
                        <a:t>Moderate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latin typeface="Tahoma" pitchFamily="34" charset="0"/>
                          <a:cs typeface="Arial" pitchFamily="34" charset="0"/>
                        </a:rPr>
                        <a:t>Severe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0"/>
                  </a:ext>
                </a:extLst>
              </a:tr>
              <a:tr h="665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a:ln>
                            <a:noFill/>
                          </a:ln>
                          <a:solidFill>
                            <a:schemeClr val="tx1"/>
                          </a:solidFill>
                          <a:effectLst/>
                          <a:latin typeface="Tahoma" pitchFamily="34" charset="0"/>
                          <a:cs typeface="Arial" pitchFamily="34" charset="0"/>
                        </a:rPr>
                        <a:t>O</a:t>
                      </a:r>
                      <a:r>
                        <a:rPr kumimoji="0" lang="en-US" sz="2800" b="1" i="0" u="none" strike="noStrike" cap="none" normalizeH="0" baseline="-25000">
                          <a:ln>
                            <a:noFill/>
                          </a:ln>
                          <a:solidFill>
                            <a:schemeClr val="tx1"/>
                          </a:solidFill>
                          <a:effectLst/>
                          <a:latin typeface="Tahoma" pitchFamily="34" charset="0"/>
                          <a:cs typeface="Arial" pitchFamily="34" charset="0"/>
                          <a:sym typeface="Symbol" pitchFamily="18" charset="2"/>
                        </a:rPr>
                        <a:t>2 </a:t>
                      </a:r>
                      <a:r>
                        <a:rPr kumimoji="0" lang="en-US" sz="2800" b="1" i="0" u="none" strike="noStrike" cap="none" normalizeH="0" baseline="0">
                          <a:ln>
                            <a:noFill/>
                          </a:ln>
                          <a:solidFill>
                            <a:schemeClr val="tx1"/>
                          </a:solidFill>
                          <a:effectLst/>
                          <a:latin typeface="Tahoma" pitchFamily="34" charset="0"/>
                          <a:cs typeface="Arial" pitchFamily="34" charset="0"/>
                        </a:rPr>
                        <a:t>Sat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cs typeface="Arial" pitchFamily="34" charset="0"/>
                        </a:rPr>
                        <a:t>&gt; 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cs typeface="Arial" pitchFamily="34" charset="0"/>
                        </a:rPr>
                        <a:t>91 </a:t>
                      </a:r>
                      <a:r>
                        <a:rPr kumimoji="0" lang="en-US" sz="2800" b="0" i="0" u="none" strike="noStrike" cap="none" normalizeH="0" baseline="0" dirty="0">
                          <a:ln>
                            <a:noFill/>
                          </a:ln>
                          <a:solidFill>
                            <a:schemeClr val="tx1"/>
                          </a:solidFill>
                          <a:effectLst/>
                          <a:latin typeface="Arial"/>
                          <a:cs typeface="Arial" pitchFamily="34" charset="0"/>
                        </a:rPr>
                        <a:t>–</a:t>
                      </a:r>
                      <a:r>
                        <a:rPr kumimoji="0" lang="en-US" sz="2800" b="0" i="0" u="none" strike="noStrike" cap="none" normalizeH="0" baseline="0" dirty="0">
                          <a:ln>
                            <a:noFill/>
                          </a:ln>
                          <a:solidFill>
                            <a:schemeClr val="tx1"/>
                          </a:solidFill>
                          <a:effectLst/>
                          <a:latin typeface="Tahoma" pitchFamily="34" charset="0"/>
                          <a:cs typeface="Arial" pitchFamily="34" charset="0"/>
                        </a:rPr>
                        <a:t> 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cs typeface="Arial" pitchFamily="34" charset="0"/>
                        </a:rPr>
                        <a:t>&lt; 90% ( ± cyanosis)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1"/>
                  </a:ext>
                </a:extLst>
              </a:tr>
              <a:tr h="647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a:ln>
                            <a:noFill/>
                          </a:ln>
                          <a:solidFill>
                            <a:schemeClr val="tx1"/>
                          </a:solidFill>
                          <a:effectLst/>
                          <a:latin typeface="Tahoma" pitchFamily="34" charset="0"/>
                          <a:cs typeface="Arial" pitchFamily="34" charset="0"/>
                        </a:rPr>
                        <a:t>PaO</a:t>
                      </a:r>
                      <a:r>
                        <a:rPr kumimoji="0" lang="en-US" sz="2800" b="1" i="0" u="none" strike="noStrike" cap="none" normalizeH="0" baseline="-25000">
                          <a:ln>
                            <a:noFill/>
                          </a:ln>
                          <a:solidFill>
                            <a:schemeClr val="tx1"/>
                          </a:solidFill>
                          <a:effectLst/>
                          <a:latin typeface="Tahoma" pitchFamily="34" charset="0"/>
                          <a:cs typeface="Arial" pitchFamily="34" charset="0"/>
                          <a:sym typeface="Symbol" pitchFamily="18" charset="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cs typeface="Arial" pitchFamily="34" charset="0"/>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cs typeface="Arial" pitchFamily="34" charset="0"/>
                        </a:rPr>
                        <a:t> &gt; 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cs typeface="Arial" pitchFamily="34" charset="0"/>
                        </a:rPr>
                        <a:t> &lt; 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2"/>
                  </a:ext>
                </a:extLst>
              </a:tr>
              <a:tr h="7096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a:ln>
                            <a:noFill/>
                          </a:ln>
                          <a:solidFill>
                            <a:schemeClr val="tx1"/>
                          </a:solidFill>
                          <a:effectLst/>
                          <a:latin typeface="Tahoma" pitchFamily="34" charset="0"/>
                          <a:cs typeface="Arial" pitchFamily="34" charset="0"/>
                        </a:rPr>
                        <a:t>PaCO</a:t>
                      </a:r>
                      <a:r>
                        <a:rPr kumimoji="0" lang="en-US" sz="2800" b="1" i="0" u="none" strike="noStrike" cap="none" normalizeH="0" baseline="-25000">
                          <a:ln>
                            <a:noFill/>
                          </a:ln>
                          <a:solidFill>
                            <a:schemeClr val="tx1"/>
                          </a:solidFill>
                          <a:effectLst/>
                          <a:latin typeface="Tahoma" pitchFamily="34" charset="0"/>
                          <a:cs typeface="Arial" pitchFamily="34" charset="0"/>
                          <a:sym typeface="Symbol" pitchFamily="18" charset="2"/>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dirty="0">
                          <a:ln>
                            <a:noFill/>
                          </a:ln>
                          <a:solidFill>
                            <a:schemeClr val="tx1"/>
                          </a:solidFill>
                          <a:effectLst/>
                          <a:latin typeface="Tahoma" pitchFamily="34" charset="0"/>
                          <a:cs typeface="Arial" pitchFamily="34" charset="0"/>
                          <a:sym typeface="Symbol" pitchFamily="18" charset="2"/>
                        </a:rPr>
                        <a:t></a:t>
                      </a:r>
                      <a:r>
                        <a:rPr kumimoji="0" lang="en-US" sz="2800" b="0" i="0" u="none" strike="noStrike" cap="none" normalizeH="0" baseline="0" dirty="0">
                          <a:ln>
                            <a:noFill/>
                          </a:ln>
                          <a:solidFill>
                            <a:schemeClr val="tx1"/>
                          </a:solidFill>
                          <a:effectLst/>
                          <a:latin typeface="Tahoma" pitchFamily="34" charset="0"/>
                          <a:cs typeface="Arial" pitchFamily="34" charset="0"/>
                          <a:sym typeface="Symbol" pitchFamily="18" charset="2"/>
                        </a:rPr>
                        <a:t> or normal</a:t>
                      </a:r>
                      <a:endParaRPr kumimoji="0" lang="en-US" sz="2800" b="0" i="0" u="none" strike="noStrike" cap="none" normalizeH="0" baseline="0" dirty="0">
                        <a:ln>
                          <a:noFill/>
                        </a:ln>
                        <a:solidFill>
                          <a:schemeClr val="tx1"/>
                        </a:solidFill>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cs typeface="Arial" pitchFamily="34" charset="0"/>
                        </a:rPr>
                        <a:t> &lt; 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cs typeface="Arial" pitchFamily="34" charset="0"/>
                        </a:rPr>
                        <a:t> &gt; 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3"/>
                  </a:ext>
                </a:extLst>
              </a:tr>
              <a:tr h="7381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a:ln>
                            <a:noFill/>
                          </a:ln>
                          <a:solidFill>
                            <a:schemeClr val="tx1"/>
                          </a:solidFill>
                          <a:effectLst/>
                          <a:latin typeface="Tahoma" pitchFamily="34" charset="0"/>
                          <a:cs typeface="Arial" pitchFamily="34" charset="0"/>
                        </a:rPr>
                        <a:t>PEF or FEV1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cs typeface="Arial" pitchFamily="34" charset="0"/>
                        </a:rPr>
                        <a:t>&gt; 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cs typeface="Arial" pitchFamily="34" charset="0"/>
                        </a:rPr>
                        <a:t>60 </a:t>
                      </a:r>
                      <a:r>
                        <a:rPr kumimoji="0" lang="en-US" sz="2800" b="0" i="0" u="none" strike="noStrike" cap="none" normalizeH="0" baseline="0" dirty="0">
                          <a:ln>
                            <a:noFill/>
                          </a:ln>
                          <a:solidFill>
                            <a:schemeClr val="tx1"/>
                          </a:solidFill>
                          <a:effectLst/>
                          <a:latin typeface="Arial"/>
                          <a:cs typeface="Arial" pitchFamily="34" charset="0"/>
                        </a:rPr>
                        <a:t>–</a:t>
                      </a:r>
                      <a:r>
                        <a:rPr kumimoji="0" lang="en-US" sz="2800" b="0" i="0" u="none" strike="noStrike" cap="none" normalizeH="0" baseline="0" dirty="0">
                          <a:ln>
                            <a:noFill/>
                          </a:ln>
                          <a:solidFill>
                            <a:schemeClr val="tx1"/>
                          </a:solidFill>
                          <a:effectLst/>
                          <a:latin typeface="Tahoma" pitchFamily="34" charset="0"/>
                          <a:cs typeface="Arial" pitchFamily="34" charset="0"/>
                        </a:rPr>
                        <a:t> 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cs typeface="Arial" pitchFamily="34" charset="0"/>
                        </a:rPr>
                        <a:t>&lt; 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9506549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rtl="0" eaLnBrk="1" hangingPunct="1">
              <a:defRPr/>
            </a:pPr>
            <a:r>
              <a:rPr lang="en-US" dirty="0"/>
              <a:t>Assessment of Severity: </a:t>
            </a:r>
            <a:br>
              <a:rPr lang="en-US" dirty="0"/>
            </a:br>
            <a:r>
              <a:rPr lang="en-US" dirty="0"/>
              <a:t>Life Threatening Attack</a:t>
            </a:r>
          </a:p>
        </p:txBody>
      </p:sp>
      <p:sp>
        <p:nvSpPr>
          <p:cNvPr id="34819" name="Rectangle 3"/>
          <p:cNvSpPr>
            <a:spLocks noGrp="1" noChangeArrowheads="1"/>
          </p:cNvSpPr>
          <p:nvPr>
            <p:ph idx="1"/>
          </p:nvPr>
        </p:nvSpPr>
        <p:spPr>
          <a:xfrm>
            <a:off x="2783632" y="1988840"/>
            <a:ext cx="7416800" cy="4114800"/>
          </a:xfrm>
        </p:spPr>
        <p:txBody>
          <a:bodyPr>
            <a:normAutofit lnSpcReduction="10000"/>
          </a:bodyPr>
          <a:lstStyle/>
          <a:p>
            <a:pPr algn="l" rtl="0" eaLnBrk="1" hangingPunct="1">
              <a:defRPr/>
            </a:pPr>
            <a:r>
              <a:rPr lang="en-US" sz="2800" dirty="0"/>
              <a:t>Silent chest</a:t>
            </a:r>
          </a:p>
          <a:p>
            <a:pPr algn="l" rtl="0" eaLnBrk="1" hangingPunct="1">
              <a:defRPr/>
            </a:pPr>
            <a:r>
              <a:rPr lang="en-US" sz="2800" dirty="0"/>
              <a:t>Cyanosis</a:t>
            </a:r>
          </a:p>
          <a:p>
            <a:pPr algn="l" rtl="0" eaLnBrk="1" hangingPunct="1">
              <a:defRPr/>
            </a:pPr>
            <a:r>
              <a:rPr lang="en-US" sz="2800" dirty="0"/>
              <a:t>Poor respiratory effort</a:t>
            </a:r>
          </a:p>
          <a:p>
            <a:pPr algn="l" rtl="0" eaLnBrk="1" hangingPunct="1">
              <a:defRPr/>
            </a:pPr>
            <a:r>
              <a:rPr lang="en-US" sz="2800" dirty="0"/>
              <a:t>Hypotension</a:t>
            </a:r>
          </a:p>
          <a:p>
            <a:pPr algn="l" rtl="0" eaLnBrk="1" hangingPunct="1">
              <a:defRPr/>
            </a:pPr>
            <a:r>
              <a:rPr lang="en-US" sz="2800" dirty="0"/>
              <a:t>Exhaustion</a:t>
            </a:r>
          </a:p>
          <a:p>
            <a:pPr algn="l" rtl="0" eaLnBrk="1" hangingPunct="1">
              <a:defRPr/>
            </a:pPr>
            <a:r>
              <a:rPr lang="en-US" sz="2800" dirty="0"/>
              <a:t>Confusion</a:t>
            </a:r>
          </a:p>
          <a:p>
            <a:pPr algn="l" rtl="0" eaLnBrk="1" hangingPunct="1">
              <a:defRPr/>
            </a:pPr>
            <a:r>
              <a:rPr lang="en-US" sz="2800" dirty="0"/>
              <a:t>Coma</a:t>
            </a:r>
          </a:p>
        </p:txBody>
      </p:sp>
    </p:spTree>
    <p:extLst>
      <p:ext uri="{BB962C8B-B14F-4D97-AF65-F5344CB8AC3E}">
        <p14:creationId xmlns:p14="http://schemas.microsoft.com/office/powerpoint/2010/main" val="40550582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a:t>Treatment Goals</a:t>
            </a:r>
          </a:p>
        </p:txBody>
      </p:sp>
      <p:sp>
        <p:nvSpPr>
          <p:cNvPr id="40963" name="Rectangle 3"/>
          <p:cNvSpPr>
            <a:spLocks noGrp="1" noChangeArrowheads="1"/>
          </p:cNvSpPr>
          <p:nvPr>
            <p:ph idx="1"/>
          </p:nvPr>
        </p:nvSpPr>
        <p:spPr>
          <a:xfrm>
            <a:off x="1485900" y="2340864"/>
            <a:ext cx="10124907" cy="3634486"/>
          </a:xfrm>
        </p:spPr>
        <p:txBody>
          <a:bodyPr>
            <a:normAutofit/>
          </a:bodyPr>
          <a:lstStyle/>
          <a:p>
            <a:pPr algn="l" rtl="0" eaLnBrk="1" hangingPunct="1">
              <a:defRPr/>
            </a:pPr>
            <a:r>
              <a:rPr lang="en-US" sz="2800" dirty="0"/>
              <a:t>Correct hypoxemia</a:t>
            </a:r>
          </a:p>
          <a:p>
            <a:pPr algn="l" rtl="0" eaLnBrk="1" hangingPunct="1">
              <a:defRPr/>
            </a:pPr>
            <a:r>
              <a:rPr lang="en-US" sz="2800" dirty="0"/>
              <a:t>Improve airflow obstruction</a:t>
            </a:r>
          </a:p>
          <a:p>
            <a:pPr algn="l" rtl="0" eaLnBrk="1" hangingPunct="1">
              <a:defRPr/>
            </a:pPr>
            <a:r>
              <a:rPr lang="en-US" sz="2800" dirty="0"/>
              <a:t>Prevent worsening of clinical status</a:t>
            </a:r>
          </a:p>
          <a:p>
            <a:pPr algn="l" rtl="0" eaLnBrk="1" hangingPunct="1">
              <a:defRPr/>
            </a:pPr>
            <a:r>
              <a:rPr lang="en-US" sz="2800" dirty="0"/>
              <a:t>Maintain control of symptoms</a:t>
            </a:r>
          </a:p>
        </p:txBody>
      </p:sp>
    </p:spTree>
    <p:extLst>
      <p:ext uri="{BB962C8B-B14F-4D97-AF65-F5344CB8AC3E}">
        <p14:creationId xmlns:p14="http://schemas.microsoft.com/office/powerpoint/2010/main" val="307381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left)">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wipe(left)">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wipe(left)">
                                      <p:cBhvr>
                                        <p:cTn id="17" dur="500"/>
                                        <p:tgtEl>
                                          <p:spTgt spid="40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wipe(left)">
                                      <p:cBhvr>
                                        <p:cTn id="22" dur="500"/>
                                        <p:tgtEl>
                                          <p:spTgt spid="4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nvGraphicFramePr>
        <p:xfrm>
          <a:off x="1959430" y="1435841"/>
          <a:ext cx="8302171" cy="4922160"/>
        </p:xfrm>
        <a:graphic>
          <a:graphicData uri="http://schemas.openxmlformats.org/drawingml/2006/table">
            <a:tbl>
              <a:tblPr firstRow="1" bandRow="1">
                <a:tableStyleId>{7E9639D4-E3E2-4D34-9284-5A2195B3D0D7}</a:tableStyleId>
              </a:tblPr>
              <a:tblGrid>
                <a:gridCol w="1712685">
                  <a:extLst>
                    <a:ext uri="{9D8B030D-6E8A-4147-A177-3AD203B41FA5}">
                      <a16:colId xmlns:a16="http://schemas.microsoft.com/office/drawing/2014/main" xmlns="" val="20000"/>
                    </a:ext>
                  </a:extLst>
                </a:gridCol>
                <a:gridCol w="174172">
                  <a:extLst>
                    <a:ext uri="{9D8B030D-6E8A-4147-A177-3AD203B41FA5}">
                      <a16:colId xmlns:a16="http://schemas.microsoft.com/office/drawing/2014/main" xmlns="" val="20001"/>
                    </a:ext>
                  </a:extLst>
                </a:gridCol>
                <a:gridCol w="6415314">
                  <a:extLst>
                    <a:ext uri="{9D8B030D-6E8A-4147-A177-3AD203B41FA5}">
                      <a16:colId xmlns:a16="http://schemas.microsoft.com/office/drawing/2014/main" xmlns="" val="20002"/>
                    </a:ext>
                  </a:extLst>
                </a:gridCol>
              </a:tblGrid>
              <a:tr h="432000">
                <a:tc>
                  <a:txBody>
                    <a:bodyPr/>
                    <a:lstStyle/>
                    <a:p>
                      <a:pPr algn="ctr"/>
                      <a:r>
                        <a:rPr lang="en-AU" sz="2000" dirty="0">
                          <a:solidFill>
                            <a:srgbClr val="134679"/>
                          </a:solidFill>
                          <a:latin typeface="Arial" panose="020B0604020202020204" pitchFamily="34" charset="0"/>
                          <a:cs typeface="Arial" panose="020B0604020202020204" pitchFamily="34" charset="0"/>
                        </a:rPr>
                        <a:t>Therapy</a:t>
                      </a:r>
                    </a:p>
                  </a:txBody>
                  <a:tcPr marL="90000" marR="90000" marT="72000" marB="72000" anchor="ctr">
                    <a:lnL w="6350" cap="flat" cmpd="sng" algn="ctr">
                      <a:solidFill>
                        <a:srgbClr val="F79646"/>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79646"/>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9B47B"/>
                    </a:solidFill>
                  </a:tcPr>
                </a:tc>
                <a:tc gridSpan="2">
                  <a:txBody>
                    <a:bodyPr/>
                    <a:lstStyle/>
                    <a:p>
                      <a:pPr algn="ctr"/>
                      <a:r>
                        <a:rPr lang="en-AU" sz="2000" dirty="0">
                          <a:solidFill>
                            <a:srgbClr val="134679"/>
                          </a:solidFill>
                          <a:latin typeface="Arial" panose="020B0604020202020204" pitchFamily="34" charset="0"/>
                          <a:cs typeface="Arial" panose="020B0604020202020204" pitchFamily="34" charset="0"/>
                        </a:rPr>
                        <a:t>Dose and administration</a:t>
                      </a:r>
                    </a:p>
                  </a:txBody>
                  <a:tcPr marL="90000" marR="90000" marT="72000" marB="72000" anchor="ctr">
                    <a:lnL w="12700" cap="flat" cmpd="sng" algn="ctr">
                      <a:no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9B47B"/>
                    </a:solidFill>
                  </a:tcPr>
                </a:tc>
                <a:tc hMerge="1">
                  <a:txBody>
                    <a:bodyPr/>
                    <a:lstStyle/>
                    <a:p>
                      <a:pPr algn="ctr"/>
                      <a:endParaRPr lang="en-AU" sz="2000" dirty="0">
                        <a:solidFill>
                          <a:srgbClr val="134679"/>
                        </a:solidFill>
                        <a:latin typeface="Arial" panose="020B0604020202020204" pitchFamily="34" charset="0"/>
                        <a:cs typeface="Arial" panose="020B0604020202020204" pitchFamily="34" charset="0"/>
                      </a:endParaRPr>
                    </a:p>
                  </a:txBody>
                  <a:tcPr marL="90000" marR="90000" marT="72000" marB="72000" anchor="ctr">
                    <a:lnL w="12700" cap="flat" cmpd="sng" algn="ctr">
                      <a:no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8A662"/>
                    </a:solidFill>
                  </a:tcPr>
                </a:tc>
                <a:extLst>
                  <a:ext uri="{0D108BD9-81ED-4DB2-BD59-A6C34878D82A}">
                    <a16:rowId xmlns:a16="http://schemas.microsoft.com/office/drawing/2014/main" xmlns="" val="10000"/>
                  </a:ext>
                </a:extLst>
              </a:tr>
              <a:tr h="504000">
                <a:tc>
                  <a:txBody>
                    <a:bodyPr/>
                    <a:lstStyle/>
                    <a:p>
                      <a:pPr marL="0" indent="0" algn="l">
                        <a:spcBef>
                          <a:spcPts val="300"/>
                        </a:spcBef>
                        <a:buFont typeface="Arial" panose="020B0604020202020204" pitchFamily="34" charset="0"/>
                        <a:buNone/>
                      </a:pPr>
                      <a:r>
                        <a:rPr lang="en-AU" sz="1800" dirty="0">
                          <a:solidFill>
                            <a:srgbClr val="134679"/>
                          </a:solidFill>
                          <a:latin typeface="Arial" panose="020B0604020202020204" pitchFamily="34" charset="0"/>
                          <a:cs typeface="Arial" panose="020B0604020202020204" pitchFamily="34" charset="0"/>
                        </a:rPr>
                        <a:t>Supplemental oxygen</a:t>
                      </a:r>
                    </a:p>
                  </a:txBody>
                  <a:tcPr>
                    <a:lnL w="6350" cap="flat" cmpd="sng" algn="ctr">
                      <a:solidFill>
                        <a:srgbClr val="F79646"/>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indent="0" algn="l">
                        <a:spcBef>
                          <a:spcPts val="300"/>
                        </a:spcBef>
                        <a:buFont typeface="Arial" panose="020B0604020202020204" pitchFamily="34" charset="0"/>
                        <a:buNone/>
                      </a:pPr>
                      <a:r>
                        <a:rPr lang="en-AU" sz="1800" dirty="0">
                          <a:solidFill>
                            <a:srgbClr val="134679"/>
                          </a:solidFill>
                          <a:latin typeface="Arial" panose="020B0604020202020204" pitchFamily="34" charset="0"/>
                          <a:cs typeface="Arial" panose="020B0604020202020204" pitchFamily="34" charset="0"/>
                        </a:rPr>
                        <a:t>24% delivered by face mask (usually 1L/min) to maintain</a:t>
                      </a:r>
                      <a:r>
                        <a:rPr lang="en-AU" sz="1800" baseline="0" dirty="0">
                          <a:solidFill>
                            <a:srgbClr val="134679"/>
                          </a:solidFill>
                          <a:latin typeface="Arial" panose="020B0604020202020204" pitchFamily="34" charset="0"/>
                          <a:cs typeface="Arial" panose="020B0604020202020204" pitchFamily="34" charset="0"/>
                        </a:rPr>
                        <a:t> oxygen saturation 94-98%</a:t>
                      </a:r>
                      <a:endParaRPr lang="en-AU" sz="1800" dirty="0">
                        <a:solidFill>
                          <a:srgbClr val="134679"/>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6350" cap="flat" cmpd="sng" algn="ctr">
                      <a:solidFill>
                        <a:srgbClr val="F79646"/>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indent="0" algn="l">
                        <a:spcBef>
                          <a:spcPts val="300"/>
                        </a:spcBef>
                        <a:buFont typeface="Arial" panose="020B0604020202020204" pitchFamily="34" charset="0"/>
                        <a:buNone/>
                      </a:pPr>
                      <a:endParaRPr lang="en-AU" sz="1800" dirty="0">
                        <a:solidFill>
                          <a:srgbClr val="134679"/>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6350" cap="flat" cmpd="sng" algn="ctr">
                      <a:solidFill>
                        <a:srgbClr val="F79646"/>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720000">
                <a:tc>
                  <a:txBody>
                    <a:bodyPr/>
                    <a:lstStyle/>
                    <a:p>
                      <a:pPr marL="0" indent="0" algn="l">
                        <a:spcBef>
                          <a:spcPts val="300"/>
                        </a:spcBef>
                        <a:buFont typeface="Arial" panose="020B0604020202020204" pitchFamily="34" charset="0"/>
                        <a:buNone/>
                      </a:pPr>
                      <a:r>
                        <a:rPr lang="en-AU" sz="1800" dirty="0">
                          <a:solidFill>
                            <a:srgbClr val="134679"/>
                          </a:solidFill>
                          <a:latin typeface="Arial" panose="020B0604020202020204" pitchFamily="34" charset="0"/>
                          <a:cs typeface="Arial" panose="020B0604020202020204" pitchFamily="34" charset="0"/>
                        </a:rPr>
                        <a:t>Inhaled</a:t>
                      </a:r>
                      <a:r>
                        <a:rPr lang="en-AU" sz="1800" baseline="0" dirty="0">
                          <a:solidFill>
                            <a:srgbClr val="134679"/>
                          </a:solidFill>
                          <a:latin typeface="Arial" panose="020B0604020202020204" pitchFamily="34" charset="0"/>
                          <a:cs typeface="Arial" panose="020B0604020202020204" pitchFamily="34" charset="0"/>
                        </a:rPr>
                        <a:t> SABA</a:t>
                      </a:r>
                      <a:endParaRPr lang="en-AU" sz="1800" dirty="0">
                        <a:solidFill>
                          <a:srgbClr val="134679"/>
                        </a:solidFill>
                        <a:latin typeface="Arial" panose="020B0604020202020204" pitchFamily="34" charset="0"/>
                        <a:cs typeface="Arial" panose="020B0604020202020204" pitchFamily="34" charset="0"/>
                      </a:endParaRPr>
                    </a:p>
                  </a:txBody>
                  <a:tcPr>
                    <a:lnL w="6350" cap="flat" cmpd="sng" algn="ctr">
                      <a:solidFill>
                        <a:srgbClr val="F7964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AU" sz="1800" dirty="0">
                          <a:solidFill>
                            <a:srgbClr val="134679"/>
                          </a:solidFill>
                          <a:latin typeface="Arial" panose="020B0604020202020204" pitchFamily="34" charset="0"/>
                          <a:cs typeface="Arial" panose="020B0604020202020204" pitchFamily="34" charset="0"/>
                        </a:rPr>
                        <a:t>2</a:t>
                      </a:r>
                      <a:r>
                        <a:rPr lang="en-AU" dirty="0">
                          <a:solidFill>
                            <a:srgbClr val="134679"/>
                          </a:solidFill>
                          <a:latin typeface="Arial" panose="020B0604020202020204" pitchFamily="34" charset="0"/>
                          <a:cs typeface="Arial" panose="020B0604020202020204" pitchFamily="34" charset="0"/>
                        </a:rPr>
                        <a:t>–6 puffs of salbutamol by spacer, or 2.5mg</a:t>
                      </a:r>
                      <a:r>
                        <a:rPr lang="en-AU" baseline="0" dirty="0">
                          <a:solidFill>
                            <a:srgbClr val="134679"/>
                          </a:solidFill>
                          <a:latin typeface="Arial" panose="020B0604020202020204" pitchFamily="34" charset="0"/>
                          <a:cs typeface="Arial" panose="020B0604020202020204" pitchFamily="34" charset="0"/>
                        </a:rPr>
                        <a:t> by nebulizer, every 20 min for first hour, then reassess severity. If symptoms persist or recur, give an additional 2-3 puffs per hour. Admit to hospital if &gt;10 puffs required in 3-4 hours. </a:t>
                      </a:r>
                      <a:endParaRPr lang="en-AU" sz="1800" dirty="0">
                        <a:solidFill>
                          <a:srgbClr val="134679"/>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6350" cap="flat" cmpd="sng" algn="ctr">
                      <a:solidFill>
                        <a:srgbClr val="F79646"/>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endParaRPr lang="en-AU" sz="1800" dirty="0">
                        <a:solidFill>
                          <a:srgbClr val="134679"/>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6350" cap="flat" cmpd="sng" algn="ctr">
                      <a:solidFill>
                        <a:srgbClr val="F79646"/>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504000">
                <a:tc>
                  <a:txBody>
                    <a:bodyPr/>
                    <a:lstStyle/>
                    <a:p>
                      <a:pPr marL="0" indent="0" algn="l">
                        <a:spcBef>
                          <a:spcPts val="300"/>
                        </a:spcBef>
                        <a:buFont typeface="Arial" panose="020B0604020202020204" pitchFamily="34" charset="0"/>
                        <a:buNone/>
                      </a:pPr>
                      <a:r>
                        <a:rPr lang="en-AU" sz="1800" baseline="0" dirty="0">
                          <a:solidFill>
                            <a:srgbClr val="134679"/>
                          </a:solidFill>
                          <a:latin typeface="Arial" panose="020B0604020202020204" pitchFamily="34" charset="0"/>
                          <a:cs typeface="Arial" panose="020B0604020202020204" pitchFamily="34" charset="0"/>
                        </a:rPr>
                        <a:t>Systemic corticosteroids</a:t>
                      </a:r>
                    </a:p>
                  </a:txBody>
                  <a:tcPr>
                    <a:lnL w="6350" cap="flat" cmpd="sng" algn="ctr">
                      <a:solidFill>
                        <a:srgbClr val="F7964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indent="0" algn="l">
                        <a:spcBef>
                          <a:spcPts val="300"/>
                        </a:spcBef>
                        <a:buFont typeface="Arial" panose="020B0604020202020204" pitchFamily="34" charset="0"/>
                        <a:buNone/>
                      </a:pPr>
                      <a:r>
                        <a:rPr lang="en-AU" sz="1800" dirty="0">
                          <a:solidFill>
                            <a:srgbClr val="134679"/>
                          </a:solidFill>
                          <a:latin typeface="Arial" panose="020B0604020202020204" pitchFamily="34" charset="0"/>
                          <a:cs typeface="Arial" panose="020B0604020202020204" pitchFamily="34" charset="0"/>
                        </a:rPr>
                        <a:t>Give</a:t>
                      </a:r>
                      <a:r>
                        <a:rPr lang="en-AU" sz="1800" baseline="0" dirty="0">
                          <a:solidFill>
                            <a:srgbClr val="134679"/>
                          </a:solidFill>
                          <a:latin typeface="Arial" panose="020B0604020202020204" pitchFamily="34" charset="0"/>
                          <a:cs typeface="Arial" panose="020B0604020202020204" pitchFamily="34" charset="0"/>
                        </a:rPr>
                        <a:t> initial dose of oral prednisolone (1-2mg/kg up to maximum of 20mg for children &lt;2 years; 30 mg for 2-5 years)</a:t>
                      </a:r>
                      <a:endParaRPr lang="en-AU" sz="1800" dirty="0">
                        <a:solidFill>
                          <a:srgbClr val="134679"/>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6350" cap="flat" cmpd="sng" algn="ctr">
                      <a:solidFill>
                        <a:srgbClr val="F79646"/>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indent="0" algn="l">
                        <a:spcBef>
                          <a:spcPts val="300"/>
                        </a:spcBef>
                        <a:buFont typeface="Arial" panose="020B0604020202020204" pitchFamily="34" charset="0"/>
                        <a:buNone/>
                      </a:pPr>
                      <a:endParaRPr lang="en-AU" sz="1800" dirty="0">
                        <a:solidFill>
                          <a:srgbClr val="134679"/>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6350" cap="flat" cmpd="sng" algn="ctr">
                      <a:solidFill>
                        <a:srgbClr val="F79646"/>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450000">
                <a:tc gridSpan="3">
                  <a:txBody>
                    <a:bodyPr/>
                    <a:lstStyle/>
                    <a:p>
                      <a:pPr marL="0" indent="0" algn="l">
                        <a:spcBef>
                          <a:spcPts val="300"/>
                        </a:spcBef>
                        <a:buFont typeface="Arial" panose="020B0604020202020204" pitchFamily="34" charset="0"/>
                        <a:buNone/>
                      </a:pPr>
                      <a:r>
                        <a:rPr lang="en-AU" sz="1800" b="1" dirty="0">
                          <a:solidFill>
                            <a:srgbClr val="134679"/>
                          </a:solidFill>
                          <a:latin typeface="Arial" panose="020B0604020202020204" pitchFamily="34" charset="0"/>
                          <a:cs typeface="Arial" panose="020B0604020202020204" pitchFamily="34" charset="0"/>
                        </a:rPr>
                        <a:t>Additional options in the first hour of treatment</a:t>
                      </a:r>
                    </a:p>
                  </a:txBody>
                  <a:tcPr anchor="ctr">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B47B"/>
                    </a:solidFill>
                  </a:tcPr>
                </a:tc>
                <a:tc hMerge="1">
                  <a:txBody>
                    <a:bodyPr/>
                    <a:lstStyle/>
                    <a:p>
                      <a:endParaRPr lang="en-AU"/>
                    </a:p>
                  </a:txBody>
                  <a:tcPr/>
                </a:tc>
                <a:tc hMerge="1">
                  <a:txBody>
                    <a:bodyPr/>
                    <a:lstStyle/>
                    <a:p>
                      <a:pPr marL="0" marR="0" indent="0" algn="ctr"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endParaRPr lang="en-AU" sz="1800" b="1" dirty="0">
                        <a:solidFill>
                          <a:srgbClr val="134679"/>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6350" cap="flat" cmpd="sng" algn="ctr">
                      <a:solidFill>
                        <a:srgbClr val="F79646"/>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8A662"/>
                    </a:solidFill>
                  </a:tcPr>
                </a:tc>
                <a:extLst>
                  <a:ext uri="{0D108BD9-81ED-4DB2-BD59-A6C34878D82A}">
                    <a16:rowId xmlns:a16="http://schemas.microsoft.com/office/drawing/2014/main" xmlns="" val="10004"/>
                  </a:ext>
                </a:extLst>
              </a:tr>
              <a:tr h="504000">
                <a:tc gridSpan="2">
                  <a:txBody>
                    <a:bodyPr/>
                    <a:lstStyle/>
                    <a:p>
                      <a:pPr marL="0" indent="0" algn="l">
                        <a:spcBef>
                          <a:spcPts val="300"/>
                        </a:spcBef>
                        <a:buFont typeface="Arial" panose="020B0604020202020204" pitchFamily="34" charset="0"/>
                        <a:buNone/>
                      </a:pPr>
                      <a:r>
                        <a:rPr lang="en-AU" sz="1800" dirty="0">
                          <a:solidFill>
                            <a:srgbClr val="134679"/>
                          </a:solidFill>
                          <a:latin typeface="Arial" panose="020B0604020202020204" pitchFamily="34" charset="0"/>
                          <a:cs typeface="Arial" panose="020B0604020202020204" pitchFamily="34" charset="0"/>
                        </a:rPr>
                        <a:t>Ipratropium bromide</a:t>
                      </a:r>
                    </a:p>
                  </a:txBody>
                  <a:tcPr>
                    <a:lnL w="6350" cap="flat" cmpd="sng" algn="ctr">
                      <a:solidFill>
                        <a:srgbClr val="F7964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AU"/>
                    </a:p>
                  </a:txBody>
                  <a:tcPr/>
                </a:tc>
                <a:tc>
                  <a:txBody>
                    <a:bodyPr/>
                    <a:lstStyle/>
                    <a:p>
                      <a:pPr marL="0" indent="0" algn="l">
                        <a:spcBef>
                          <a:spcPts val="300"/>
                        </a:spcBef>
                        <a:buFont typeface="Arial" panose="020B0604020202020204" pitchFamily="34" charset="0"/>
                        <a:buNone/>
                      </a:pPr>
                      <a:r>
                        <a:rPr lang="en-AU" sz="1800" dirty="0">
                          <a:solidFill>
                            <a:srgbClr val="134679"/>
                          </a:solidFill>
                          <a:latin typeface="Arial" panose="020B0604020202020204" pitchFamily="34" charset="0"/>
                          <a:cs typeface="Arial" panose="020B0604020202020204" pitchFamily="34" charset="0"/>
                        </a:rPr>
                        <a:t>For moderate/severe exacerbations,</a:t>
                      </a:r>
                      <a:r>
                        <a:rPr lang="en-AU" sz="1800" baseline="0" dirty="0">
                          <a:solidFill>
                            <a:srgbClr val="134679"/>
                          </a:solidFill>
                          <a:latin typeface="Arial" panose="020B0604020202020204" pitchFamily="34" charset="0"/>
                          <a:cs typeface="Arial" panose="020B0604020202020204" pitchFamily="34" charset="0"/>
                        </a:rPr>
                        <a:t> give 2 puffs of ipratropium bromide 80mcg (or 250mcg by nebulizer) every 20 minutes for one hour only</a:t>
                      </a:r>
                      <a:endParaRPr lang="en-AU" sz="1800" dirty="0">
                        <a:solidFill>
                          <a:srgbClr val="134679"/>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6350" cap="flat" cmpd="sng" algn="ctr">
                      <a:solidFill>
                        <a:srgbClr val="F79646"/>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504000">
                <a:tc gridSpan="2">
                  <a:txBody>
                    <a:bodyPr/>
                    <a:lstStyle/>
                    <a:p>
                      <a:pPr marL="0" indent="0" algn="l">
                        <a:spcBef>
                          <a:spcPts val="300"/>
                        </a:spcBef>
                        <a:buFont typeface="Arial" panose="020B0604020202020204" pitchFamily="34" charset="0"/>
                        <a:buNone/>
                      </a:pPr>
                      <a:r>
                        <a:rPr lang="en-AU" sz="1800" dirty="0">
                          <a:solidFill>
                            <a:srgbClr val="134679"/>
                          </a:solidFill>
                          <a:latin typeface="Arial" panose="020B0604020202020204" pitchFamily="34" charset="0"/>
                          <a:cs typeface="Arial" panose="020B0604020202020204" pitchFamily="34" charset="0"/>
                        </a:rPr>
                        <a:t>Magnesium</a:t>
                      </a:r>
                      <a:r>
                        <a:rPr lang="en-AU" sz="1800" baseline="0" dirty="0">
                          <a:solidFill>
                            <a:srgbClr val="134679"/>
                          </a:solidFill>
                          <a:latin typeface="Arial" panose="020B0604020202020204" pitchFamily="34" charset="0"/>
                          <a:cs typeface="Arial" panose="020B0604020202020204" pitchFamily="34" charset="0"/>
                        </a:rPr>
                        <a:t> </a:t>
                      </a:r>
                      <a:r>
                        <a:rPr lang="en-AU" sz="1800" baseline="0" dirty="0" err="1">
                          <a:solidFill>
                            <a:srgbClr val="134679"/>
                          </a:solidFill>
                          <a:latin typeface="Arial" panose="020B0604020202020204" pitchFamily="34" charset="0"/>
                          <a:cs typeface="Arial" panose="020B0604020202020204" pitchFamily="34" charset="0"/>
                        </a:rPr>
                        <a:t>sulfate</a:t>
                      </a:r>
                      <a:endParaRPr lang="en-AU" sz="1800" dirty="0">
                        <a:solidFill>
                          <a:srgbClr val="134679"/>
                        </a:solidFill>
                        <a:latin typeface="Arial" panose="020B0604020202020204" pitchFamily="34" charset="0"/>
                        <a:cs typeface="Arial" panose="020B0604020202020204" pitchFamily="34" charset="0"/>
                      </a:endParaRPr>
                    </a:p>
                  </a:txBody>
                  <a:tcPr>
                    <a:lnL w="6350" cap="flat" cmpd="sng" algn="ctr">
                      <a:solidFill>
                        <a:srgbClr val="F7964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AU"/>
                    </a:p>
                  </a:txBody>
                  <a:tcPr/>
                </a:tc>
                <a:tc>
                  <a:txBody>
                    <a:bodyPr/>
                    <a:lstStyle/>
                    <a:p>
                      <a:pPr marL="0" indent="0" algn="l">
                        <a:spcBef>
                          <a:spcPts val="300"/>
                        </a:spcBef>
                        <a:buFont typeface="Arial" panose="020B0604020202020204" pitchFamily="34" charset="0"/>
                        <a:buNone/>
                      </a:pPr>
                      <a:r>
                        <a:rPr lang="en-AU" sz="1800" dirty="0">
                          <a:solidFill>
                            <a:srgbClr val="134679"/>
                          </a:solidFill>
                          <a:latin typeface="Arial" panose="020B0604020202020204" pitchFamily="34" charset="0"/>
                          <a:cs typeface="Arial" panose="020B0604020202020204" pitchFamily="34" charset="0"/>
                        </a:rPr>
                        <a:t>Consider nebulized</a:t>
                      </a:r>
                      <a:r>
                        <a:rPr lang="en-AU" sz="1800" baseline="0" dirty="0">
                          <a:solidFill>
                            <a:srgbClr val="134679"/>
                          </a:solidFill>
                          <a:latin typeface="Arial" panose="020B0604020202020204" pitchFamily="34" charset="0"/>
                          <a:cs typeface="Arial" panose="020B0604020202020204" pitchFamily="34" charset="0"/>
                        </a:rPr>
                        <a:t> isotonic MgSO</a:t>
                      </a:r>
                      <a:r>
                        <a:rPr lang="en-AU" sz="1800" baseline="-25000" dirty="0">
                          <a:solidFill>
                            <a:srgbClr val="134679"/>
                          </a:solidFill>
                          <a:latin typeface="Arial" panose="020B0604020202020204" pitchFamily="34" charset="0"/>
                          <a:cs typeface="Arial" panose="020B0604020202020204" pitchFamily="34" charset="0"/>
                        </a:rPr>
                        <a:t>4</a:t>
                      </a:r>
                      <a:r>
                        <a:rPr lang="en-AU" sz="1800" baseline="0" dirty="0">
                          <a:solidFill>
                            <a:srgbClr val="134679"/>
                          </a:solidFill>
                          <a:latin typeface="Arial" panose="020B0604020202020204" pitchFamily="34" charset="0"/>
                          <a:cs typeface="Arial" panose="020B0604020202020204" pitchFamily="34" charset="0"/>
                        </a:rPr>
                        <a:t> (150mg) 3 doses in first hour for children ≥2 years with severe exacerbation</a:t>
                      </a:r>
                      <a:endParaRPr lang="en-AU" sz="1800" dirty="0">
                        <a:solidFill>
                          <a:srgbClr val="134679"/>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6350" cap="flat" cmpd="sng" algn="ctr">
                      <a:solidFill>
                        <a:srgbClr val="F79646"/>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bl>
          </a:graphicData>
        </a:graphic>
      </p:graphicFrame>
      <p:sp>
        <p:nvSpPr>
          <p:cNvPr id="3" name="Title 2"/>
          <p:cNvSpPr>
            <a:spLocks noGrp="1"/>
          </p:cNvSpPr>
          <p:nvPr>
            <p:ph type="title"/>
          </p:nvPr>
        </p:nvSpPr>
        <p:spPr/>
        <p:txBody>
          <a:bodyPr>
            <a:normAutofit/>
          </a:bodyPr>
          <a:lstStyle/>
          <a:p>
            <a:r>
              <a:rPr lang="en-AU" dirty="0"/>
              <a:t>Initial management of asthma exacerbations </a:t>
            </a:r>
            <a:br>
              <a:rPr lang="en-AU" dirty="0"/>
            </a:br>
            <a:r>
              <a:rPr lang="en-AU" dirty="0"/>
              <a:t>in children ≤5 years</a:t>
            </a:r>
          </a:p>
        </p:txBody>
      </p:sp>
      <p:sp>
        <p:nvSpPr>
          <p:cNvPr id="6" name="TextBox 5"/>
          <p:cNvSpPr txBox="1"/>
          <p:nvPr/>
        </p:nvSpPr>
        <p:spPr>
          <a:xfrm>
            <a:off x="1683654" y="6623999"/>
            <a:ext cx="2046514" cy="276999"/>
          </a:xfrm>
          <a:prstGeom prst="rect">
            <a:avLst/>
          </a:prstGeom>
          <a:noFill/>
        </p:spPr>
        <p:txBody>
          <a:bodyPr wrap="square" rtlCol="0">
            <a:spAutoFit/>
          </a:bodyPr>
          <a:lstStyle/>
          <a:p>
            <a:r>
              <a:rPr lang="en-AU" sz="1200" i="1">
                <a:solidFill>
                  <a:prstClr val="white"/>
                </a:solidFill>
              </a:rPr>
              <a:t>GINA 2018, </a:t>
            </a:r>
            <a:r>
              <a:rPr lang="en-AU" sz="1200" i="1" dirty="0">
                <a:solidFill>
                  <a:prstClr val="white"/>
                </a:solidFill>
              </a:rPr>
              <a:t>Box 6-11 (2/2)</a:t>
            </a:r>
          </a:p>
        </p:txBody>
      </p:sp>
    </p:spTree>
    <p:extLst>
      <p:ext uri="{BB962C8B-B14F-4D97-AF65-F5344CB8AC3E}">
        <p14:creationId xmlns:p14="http://schemas.microsoft.com/office/powerpoint/2010/main" val="12521397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a:t>Managing exacerbations</a:t>
            </a:r>
          </a:p>
        </p:txBody>
      </p:sp>
      <p:sp>
        <p:nvSpPr>
          <p:cNvPr id="65539" name="Rectangle 3"/>
          <p:cNvSpPr>
            <a:spLocks noGrp="1" noChangeArrowheads="1"/>
          </p:cNvSpPr>
          <p:nvPr>
            <p:ph sz="quarter" idx="1"/>
          </p:nvPr>
        </p:nvSpPr>
        <p:spPr/>
        <p:txBody>
          <a:bodyPr/>
          <a:lstStyle/>
          <a:p>
            <a:pPr>
              <a:buClr>
                <a:srgbClr val="FFFF00"/>
              </a:buClr>
            </a:pPr>
            <a:r>
              <a:rPr lang="en-US" sz="3400" dirty="0"/>
              <a:t>Repetitive administration of rapid-acting inhaled β</a:t>
            </a:r>
            <a:r>
              <a:rPr lang="en-US" sz="3400" baseline="-25000" dirty="0"/>
              <a:t>2</a:t>
            </a:r>
            <a:r>
              <a:rPr lang="en-US" sz="3400" dirty="0"/>
              <a:t>-agonist</a:t>
            </a:r>
          </a:p>
          <a:p>
            <a:pPr>
              <a:buClr>
                <a:srgbClr val="FFFF00"/>
              </a:buClr>
            </a:pPr>
            <a:r>
              <a:rPr lang="en-US" sz="3400" dirty="0"/>
              <a:t>Early introduction of systemic corticosteroids</a:t>
            </a:r>
          </a:p>
          <a:p>
            <a:pPr>
              <a:buClr>
                <a:srgbClr val="FFFF00"/>
              </a:buClr>
            </a:pPr>
            <a:r>
              <a:rPr lang="en-US" sz="3400" dirty="0"/>
              <a:t>Oxygen supplementation</a:t>
            </a:r>
          </a:p>
          <a:p>
            <a:pPr>
              <a:buFont typeface="Wingdings" pitchFamily="2" charset="2"/>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fade">
                                      <p:cBhvr>
                                        <p:cTn id="7" dur="2000"/>
                                        <p:tgtEl>
                                          <p:spTgt spid="655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wipe(left)">
                                      <p:cBhvr>
                                        <p:cTn id="12" dur="500"/>
                                        <p:tgtEl>
                                          <p:spTgt spid="655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539">
                                            <p:txEl>
                                              <p:pRg st="1" end="1"/>
                                            </p:txEl>
                                          </p:spTgt>
                                        </p:tgtEl>
                                        <p:attrNameLst>
                                          <p:attrName>style.visibility</p:attrName>
                                        </p:attrNameLst>
                                      </p:cBhvr>
                                      <p:to>
                                        <p:strVal val="visible"/>
                                      </p:to>
                                    </p:set>
                                    <p:animEffect transition="in" filter="wipe(left)">
                                      <p:cBhvr>
                                        <p:cTn id="17" dur="500"/>
                                        <p:tgtEl>
                                          <p:spTgt spid="655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539">
                                            <p:txEl>
                                              <p:pRg st="2" end="2"/>
                                            </p:txEl>
                                          </p:spTgt>
                                        </p:tgtEl>
                                        <p:attrNameLst>
                                          <p:attrName>style.visibility</p:attrName>
                                        </p:attrNameLst>
                                      </p:cBhvr>
                                      <p:to>
                                        <p:strVal val="visible"/>
                                      </p:to>
                                    </p:set>
                                    <p:animEffect transition="in" filter="wipe(left)">
                                      <p:cBhvr>
                                        <p:cTn id="22" dur="500"/>
                                        <p:tgtEl>
                                          <p:spTgt spid="655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52474" y="702156"/>
            <a:ext cx="10858333" cy="764694"/>
          </a:xfrm>
        </p:spPr>
        <p:txBody>
          <a:bodyPr/>
          <a:lstStyle/>
          <a:p>
            <a:r>
              <a:rPr lang="en-US" dirty="0"/>
              <a:t>Summary</a:t>
            </a:r>
          </a:p>
        </p:txBody>
      </p:sp>
      <p:sp>
        <p:nvSpPr>
          <p:cNvPr id="95235" name="Rectangle 3"/>
          <p:cNvSpPr>
            <a:spLocks noGrp="1" noChangeArrowheads="1"/>
          </p:cNvSpPr>
          <p:nvPr>
            <p:ph sz="quarter" idx="1"/>
          </p:nvPr>
        </p:nvSpPr>
        <p:spPr>
          <a:xfrm>
            <a:off x="752474" y="1719264"/>
            <a:ext cx="9801226" cy="4662487"/>
          </a:xfrm>
        </p:spPr>
        <p:txBody>
          <a:bodyPr>
            <a:normAutofit/>
          </a:bodyPr>
          <a:lstStyle/>
          <a:p>
            <a:pPr>
              <a:lnSpc>
                <a:spcPct val="90000"/>
              </a:lnSpc>
            </a:pPr>
            <a:r>
              <a:rPr lang="en-US" sz="2800" dirty="0"/>
              <a:t>Asthma is a chronic inflammatory disorder of the airways</a:t>
            </a:r>
          </a:p>
          <a:p>
            <a:pPr>
              <a:lnSpc>
                <a:spcPct val="90000"/>
              </a:lnSpc>
            </a:pPr>
            <a:r>
              <a:rPr lang="en-US" sz="2800" dirty="0"/>
              <a:t>Diagnosis in children is usually made by a clinical pattern of recurrent episodes of cough, wheeze and difficulty breathing</a:t>
            </a:r>
          </a:p>
          <a:p>
            <a:pPr>
              <a:lnSpc>
                <a:spcPct val="90000"/>
              </a:lnSpc>
            </a:pPr>
            <a:r>
              <a:rPr lang="en-US" sz="2800" dirty="0"/>
              <a:t>Management consists of education, reducing risk factors, medications for long-term control as well as exacerbations</a:t>
            </a:r>
          </a:p>
          <a:p>
            <a:pPr>
              <a:lnSpc>
                <a:spcPct val="90000"/>
              </a:lnSpc>
            </a:pPr>
            <a:r>
              <a:rPr lang="en-US" sz="2800" dirty="0"/>
              <a:t>Recent emphasis on importance of inhaled steroids even in mild cases</a:t>
            </a:r>
          </a:p>
          <a:p>
            <a:pPr>
              <a:lnSpc>
                <a:spcPct val="90000"/>
              </a:lnSpc>
            </a:pPr>
            <a:r>
              <a:rPr lang="en-US" sz="2800" dirty="0"/>
              <a:t>Most cases of pediatric asthma has good prognosis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3"/>
          <p:cNvSpPr txBox="1">
            <a:spLocks noChangeArrowheads="1"/>
          </p:cNvSpPr>
          <p:nvPr/>
        </p:nvSpPr>
        <p:spPr bwMode="auto">
          <a:xfrm>
            <a:off x="3581400" y="2117725"/>
            <a:ext cx="5029200" cy="1311275"/>
          </a:xfrm>
          <a:prstGeom prst="rect">
            <a:avLst/>
          </a:prstGeom>
          <a:noFill/>
          <a:ln w="9525">
            <a:noFill/>
            <a:miter lim="800000"/>
            <a:headEnd/>
            <a:tailEnd/>
          </a:ln>
          <a:effectLst/>
        </p:spPr>
        <p:txBody>
          <a:bodyPr>
            <a:spAutoFit/>
          </a:bodyPr>
          <a:lstStyle/>
          <a:p>
            <a:pPr>
              <a:spcBef>
                <a:spcPct val="50000"/>
              </a:spcBef>
            </a:pPr>
            <a:r>
              <a:rPr lang="en-US" sz="8000" dirty="0">
                <a:solidFill>
                  <a:srgbClr val="C00000"/>
                </a:solidFill>
                <a:effectLst>
                  <a:outerShdw blurRad="38100" dist="38100" dir="2700000" algn="tl">
                    <a:srgbClr val="000000"/>
                  </a:outerShdw>
                </a:effectLst>
                <a:latin typeface="Pristina" panose="03060402040406080204" pitchFamily="66" charset="0"/>
                <a:cs typeface="Times New Roman" pitchFamily="18" charset="0"/>
              </a:rPr>
              <a:t>Thank</a:t>
            </a:r>
            <a:r>
              <a:rPr lang="en-US" sz="8000" dirty="0">
                <a:solidFill>
                  <a:srgbClr val="C00000"/>
                </a:solidFill>
                <a:effectLst>
                  <a:outerShdw blurRad="38100" dist="38100" dir="2700000" algn="tl">
                    <a:srgbClr val="000000"/>
                  </a:outerShdw>
                </a:effectLst>
                <a:latin typeface="Pristina" panose="03060402040406080204" pitchFamily="66" charset="0"/>
              </a:rPr>
              <a:t>  you</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AIM0102-02-008"/>
          <p:cNvPicPr>
            <a:picLocks noChangeAspect="1" noChangeArrowheads="1"/>
          </p:cNvPicPr>
          <p:nvPr/>
        </p:nvPicPr>
        <p:blipFill>
          <a:blip r:embed="rId3" cstate="print"/>
          <a:srcRect/>
          <a:stretch>
            <a:fillRect/>
          </a:stretch>
        </p:blipFill>
        <p:spPr bwMode="auto">
          <a:xfrm>
            <a:off x="2133600" y="457201"/>
            <a:ext cx="8077200" cy="5889625"/>
          </a:xfrm>
          <a:prstGeom prst="rect">
            <a:avLst/>
          </a:prstGeom>
          <a:noFill/>
          <a:ln w="57150">
            <a:solidFill>
              <a:srgbClr val="800000"/>
            </a:solidFill>
            <a:miter lim="800000"/>
            <a:headEnd/>
            <a:tailEnd/>
          </a:ln>
          <a:effectLst/>
        </p:spPr>
      </p:pic>
      <p:sp>
        <p:nvSpPr>
          <p:cNvPr id="88067" name="Rectangle 3"/>
          <p:cNvSpPr>
            <a:spLocks noChangeArrowheads="1"/>
          </p:cNvSpPr>
          <p:nvPr/>
        </p:nvSpPr>
        <p:spPr bwMode="auto">
          <a:xfrm>
            <a:off x="2286000" y="533400"/>
            <a:ext cx="1524000" cy="5715000"/>
          </a:xfrm>
          <a:prstGeom prst="rect">
            <a:avLst/>
          </a:prstGeom>
          <a:noFill/>
          <a:ln w="38100">
            <a:solidFill>
              <a:srgbClr val="FF0000"/>
            </a:solidFill>
            <a:prstDash val="dash"/>
            <a:miter lim="800000"/>
            <a:headEnd/>
            <a:tailEnd/>
          </a:ln>
          <a:effectLst/>
        </p:spPr>
        <p:txBody>
          <a:bodyPr wrap="none" anchor="ctr"/>
          <a:lstStyle/>
          <a:p>
            <a:pPr algn="ctr"/>
            <a:endParaRPr lang="ar-SA" sz="2400">
              <a:solidFill>
                <a:srgbClr val="D8D8EC"/>
              </a:solidFill>
              <a:latin typeface="Tahoma" pitchFamily="34" charset="0"/>
            </a:endParaRPr>
          </a:p>
        </p:txBody>
      </p:sp>
      <p:sp>
        <p:nvSpPr>
          <p:cNvPr id="88068" name="Text Box 4"/>
          <p:cNvSpPr txBox="1">
            <a:spLocks noChangeArrowheads="1"/>
          </p:cNvSpPr>
          <p:nvPr/>
        </p:nvSpPr>
        <p:spPr bwMode="auto">
          <a:xfrm>
            <a:off x="2438400" y="533400"/>
            <a:ext cx="1143000" cy="457200"/>
          </a:xfrm>
          <a:prstGeom prst="rect">
            <a:avLst/>
          </a:prstGeom>
          <a:noFill/>
          <a:ln w="9525">
            <a:noFill/>
            <a:miter lim="800000"/>
            <a:headEnd/>
            <a:tailEnd/>
          </a:ln>
          <a:effectLst/>
        </p:spPr>
        <p:txBody>
          <a:bodyPr>
            <a:spAutoFit/>
          </a:bodyPr>
          <a:lstStyle/>
          <a:p>
            <a:pPr>
              <a:spcBef>
                <a:spcPct val="50000"/>
              </a:spcBef>
            </a:pPr>
            <a:r>
              <a:rPr lang="en-US" sz="2400" b="1">
                <a:solidFill>
                  <a:srgbClr val="FF0000"/>
                </a:solidFill>
                <a:effectLst>
                  <a:outerShdw blurRad="38100" dist="38100" dir="2700000" algn="tl">
                    <a:srgbClr val="000000"/>
                  </a:outerShdw>
                </a:effectLst>
                <a:latin typeface="Tahoma" pitchFamily="34" charset="0"/>
              </a:rPr>
              <a:t>Acute</a:t>
            </a:r>
          </a:p>
        </p:txBody>
      </p:sp>
      <p:sp>
        <p:nvSpPr>
          <p:cNvPr id="88069" name="Rectangle 5"/>
          <p:cNvSpPr>
            <a:spLocks noChangeArrowheads="1"/>
          </p:cNvSpPr>
          <p:nvPr/>
        </p:nvSpPr>
        <p:spPr bwMode="auto">
          <a:xfrm>
            <a:off x="3962400" y="533400"/>
            <a:ext cx="5410200" cy="5715000"/>
          </a:xfrm>
          <a:prstGeom prst="rect">
            <a:avLst/>
          </a:prstGeom>
          <a:noFill/>
          <a:ln w="38100">
            <a:solidFill>
              <a:srgbClr val="0033CC"/>
            </a:solidFill>
            <a:prstDash val="dash"/>
            <a:miter lim="800000"/>
            <a:headEnd/>
            <a:tailEnd/>
          </a:ln>
          <a:effectLst/>
        </p:spPr>
        <p:txBody>
          <a:bodyPr wrap="none" anchor="ctr"/>
          <a:lstStyle/>
          <a:p>
            <a:endParaRPr lang="en-US">
              <a:solidFill>
                <a:srgbClr val="FFFFCC"/>
              </a:solidFill>
            </a:endParaRPr>
          </a:p>
        </p:txBody>
      </p:sp>
      <p:sp>
        <p:nvSpPr>
          <p:cNvPr id="88070" name="Text Box 6"/>
          <p:cNvSpPr txBox="1">
            <a:spLocks noChangeArrowheads="1"/>
          </p:cNvSpPr>
          <p:nvPr/>
        </p:nvSpPr>
        <p:spPr bwMode="auto">
          <a:xfrm>
            <a:off x="7924800" y="609600"/>
            <a:ext cx="1371600" cy="457200"/>
          </a:xfrm>
          <a:prstGeom prst="rect">
            <a:avLst/>
          </a:prstGeom>
          <a:noFill/>
          <a:ln w="9525">
            <a:noFill/>
            <a:miter lim="800000"/>
            <a:headEnd/>
            <a:tailEnd/>
          </a:ln>
          <a:effectLst/>
        </p:spPr>
        <p:txBody>
          <a:bodyPr>
            <a:spAutoFit/>
          </a:bodyPr>
          <a:lstStyle/>
          <a:p>
            <a:pPr>
              <a:spcBef>
                <a:spcPct val="50000"/>
              </a:spcBef>
            </a:pPr>
            <a:r>
              <a:rPr lang="en-US" sz="2400" b="1">
                <a:solidFill>
                  <a:srgbClr val="0033CC"/>
                </a:solidFill>
                <a:effectLst>
                  <a:outerShdw blurRad="38100" dist="38100" dir="2700000" algn="tl">
                    <a:srgbClr val="000000"/>
                  </a:outerShdw>
                </a:effectLst>
                <a:latin typeface="Tahoma" pitchFamily="34" charset="0"/>
              </a:rPr>
              <a:t>Chronic</a:t>
            </a:r>
          </a:p>
        </p:txBody>
      </p:sp>
    </p:spTree>
    <p:extLst>
      <p:ext uri="{BB962C8B-B14F-4D97-AF65-F5344CB8AC3E}">
        <p14:creationId xmlns:p14="http://schemas.microsoft.com/office/powerpoint/2010/main" val="425177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wipe(up)">
                                      <p:cBhvr>
                                        <p:cTn id="7" dur="500"/>
                                        <p:tgtEl>
                                          <p:spTgt spid="8806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8068"/>
                                        </p:tgtEl>
                                        <p:attrNameLst>
                                          <p:attrName>style.visibility</p:attrName>
                                        </p:attrNameLst>
                                      </p:cBhvr>
                                      <p:to>
                                        <p:strVal val="visible"/>
                                      </p:to>
                                    </p:set>
                                    <p:animEffect transition="in" filter="dissolve">
                                      <p:cBhvr>
                                        <p:cTn id="11" dur="500"/>
                                        <p:tgtEl>
                                          <p:spTgt spid="8806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88069"/>
                                        </p:tgtEl>
                                        <p:attrNameLst>
                                          <p:attrName>style.visibility</p:attrName>
                                        </p:attrNameLst>
                                      </p:cBhvr>
                                      <p:to>
                                        <p:strVal val="visible"/>
                                      </p:to>
                                    </p:set>
                                    <p:animEffect transition="in" filter="wipe(up)">
                                      <p:cBhvr>
                                        <p:cTn id="16" dur="500"/>
                                        <p:tgtEl>
                                          <p:spTgt spid="88069"/>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88070"/>
                                        </p:tgtEl>
                                        <p:attrNameLst>
                                          <p:attrName>style.visibility</p:attrName>
                                        </p:attrNameLst>
                                      </p:cBhvr>
                                      <p:to>
                                        <p:strVal val="visible"/>
                                      </p:to>
                                    </p:set>
                                    <p:animEffect transition="in" filter="dissolve">
                                      <p:cBhvr>
                                        <p:cTn id="20" dur="500"/>
                                        <p:tgtEl>
                                          <p:spTgt spid="88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animBg="1" autoUpdateAnimBg="0"/>
      <p:bldP spid="88068" grpId="0" autoUpdateAnimBg="0"/>
      <p:bldP spid="88069" grpId="0" animBg="1"/>
      <p:bldP spid="8807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hsan\Documents\asthma\asth path2.jpg"/>
          <p:cNvPicPr>
            <a:picLocks noGrp="1" noChangeAspect="1" noChangeArrowheads="1"/>
          </p:cNvPicPr>
          <p:nvPr>
            <p:ph idx="1"/>
          </p:nvPr>
        </p:nvPicPr>
        <p:blipFill>
          <a:blip r:embed="rId2" cstate="print"/>
          <a:srcRect/>
          <a:stretch>
            <a:fillRect/>
          </a:stretch>
        </p:blipFill>
        <p:spPr bwMode="auto">
          <a:xfrm>
            <a:off x="2318929" y="1905282"/>
            <a:ext cx="7934865" cy="3182912"/>
          </a:xfrm>
          <a:prstGeom prst="rect">
            <a:avLst/>
          </a:prstGeom>
          <a:noFill/>
        </p:spPr>
      </p:pic>
      <p:sp>
        <p:nvSpPr>
          <p:cNvPr id="6" name="Title 5"/>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solidFill>
                  <a:srgbClr val="FF0000"/>
                </a:solidFill>
              </a:rPr>
              <a:t>Clinical presentation</a:t>
            </a:r>
            <a:endParaRPr lang="en-US" sz="4000" dirty="0">
              <a:solidFill>
                <a:srgbClr val="FF0000"/>
              </a:solidFill>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494675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98398" y="638148"/>
            <a:ext cx="10410658" cy="926619"/>
          </a:xfrm>
        </p:spPr>
        <p:txBody>
          <a:bodyPr/>
          <a:lstStyle/>
          <a:p>
            <a:r>
              <a:rPr lang="en-US" dirty="0" smtClean="0"/>
              <a:t>history</a:t>
            </a:r>
            <a:endParaRPr lang="en-US" dirty="0"/>
          </a:p>
        </p:txBody>
      </p:sp>
      <p:sp>
        <p:nvSpPr>
          <p:cNvPr id="14339" name="Rectangle 3"/>
          <p:cNvSpPr>
            <a:spLocks noGrp="1" noChangeArrowheads="1"/>
          </p:cNvSpPr>
          <p:nvPr>
            <p:ph sz="quarter" idx="1"/>
          </p:nvPr>
        </p:nvSpPr>
        <p:spPr>
          <a:xfrm>
            <a:off x="612648" y="1628775"/>
            <a:ext cx="10780776" cy="4470273"/>
          </a:xfrm>
        </p:spPr>
        <p:txBody>
          <a:bodyPr>
            <a:normAutofit fontScale="92500" lnSpcReduction="10000"/>
          </a:bodyPr>
          <a:lstStyle/>
          <a:p>
            <a:pPr>
              <a:lnSpc>
                <a:spcPct val="90000"/>
              </a:lnSpc>
            </a:pPr>
            <a:r>
              <a:rPr lang="en-US" sz="2800" dirty="0"/>
              <a:t>Most children who develop wheezing after age 5 have </a:t>
            </a:r>
            <a:r>
              <a:rPr lang="en-US" sz="2800" dirty="0" smtClean="0"/>
              <a:t>asthma, but most asthma starts before 5 years of age</a:t>
            </a:r>
            <a:endParaRPr lang="en-US" sz="2800" dirty="0"/>
          </a:p>
          <a:p>
            <a:pPr>
              <a:lnSpc>
                <a:spcPct val="90000"/>
              </a:lnSpc>
            </a:pPr>
            <a:r>
              <a:rPr lang="en-US" sz="2800" dirty="0"/>
              <a:t>In children ≤ 5 years, </a:t>
            </a:r>
            <a:r>
              <a:rPr lang="en-US" sz="2800" dirty="0" smtClean="0"/>
              <a:t>children may wheeze for different reasons, so the </a:t>
            </a:r>
            <a:r>
              <a:rPr lang="en-US" sz="2800" dirty="0"/>
              <a:t>diagnosis of asthma has to be based largely on clinical judgment </a:t>
            </a:r>
          </a:p>
          <a:p>
            <a:pPr>
              <a:lnSpc>
                <a:spcPct val="90000"/>
              </a:lnSpc>
            </a:pPr>
            <a:r>
              <a:rPr lang="en-US" sz="2800" dirty="0">
                <a:solidFill>
                  <a:srgbClr val="FF0000"/>
                </a:solidFill>
              </a:rPr>
              <a:t>A pattern of </a:t>
            </a:r>
            <a:r>
              <a:rPr lang="en-US" sz="2800" b="1" u="sng" dirty="0">
                <a:solidFill>
                  <a:srgbClr val="FF0000"/>
                </a:solidFill>
              </a:rPr>
              <a:t>recurrent</a:t>
            </a:r>
            <a:r>
              <a:rPr lang="en-US" sz="2800" dirty="0">
                <a:solidFill>
                  <a:srgbClr val="FF0000"/>
                </a:solidFill>
              </a:rPr>
              <a:t> or persistent cough, wheeze and difficulty breathing is usually </a:t>
            </a:r>
            <a:r>
              <a:rPr lang="en-US" sz="2800" dirty="0" smtClean="0">
                <a:solidFill>
                  <a:srgbClr val="FF0000"/>
                </a:solidFill>
              </a:rPr>
              <a:t>asthma</a:t>
            </a:r>
          </a:p>
          <a:p>
            <a:pPr>
              <a:lnSpc>
                <a:spcPct val="90000"/>
              </a:lnSpc>
            </a:pPr>
            <a:r>
              <a:rPr lang="en-US" sz="2800" dirty="0" smtClean="0"/>
              <a:t>History of Atopy in the patient (eczema, allergic rhinitis, food allergy) or in the family</a:t>
            </a:r>
          </a:p>
          <a:p>
            <a:pPr>
              <a:lnSpc>
                <a:spcPct val="90000"/>
              </a:lnSpc>
            </a:pPr>
            <a:r>
              <a:rPr lang="en-US" sz="2800" dirty="0" smtClean="0"/>
              <a:t>Ask about triggers</a:t>
            </a:r>
            <a:endParaRPr lang="en-US" sz="2800" dirty="0"/>
          </a:p>
          <a:p>
            <a:pPr>
              <a:lnSpc>
                <a:spcPct val="90000"/>
              </a:lnSpc>
            </a:pPr>
            <a:r>
              <a:rPr lang="en-US" sz="2800" dirty="0"/>
              <a:t>“red flags”: fever, FTT, chronic diarrhea, infiltrates on CXR, start in 1</a:t>
            </a:r>
            <a:r>
              <a:rPr lang="en-US" sz="2800" baseline="30000" dirty="0"/>
              <a:t>st</a:t>
            </a:r>
            <a:r>
              <a:rPr lang="en-US" sz="2800" dirty="0"/>
              <a:t> month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20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wipe(left)">
                                      <p:cBhvr>
                                        <p:cTn id="12" dur="500"/>
                                        <p:tgtEl>
                                          <p:spTgt spid="143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wipe(left)">
                                      <p:cBhvr>
                                        <p:cTn id="17" dur="500"/>
                                        <p:tgtEl>
                                          <p:spTgt spid="143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339">
                                            <p:txEl>
                                              <p:pRg st="2" end="2"/>
                                            </p:txEl>
                                          </p:spTgt>
                                        </p:tgtEl>
                                        <p:attrNameLst>
                                          <p:attrName>style.visibility</p:attrName>
                                        </p:attrNameLst>
                                      </p:cBhvr>
                                      <p:to>
                                        <p:strVal val="visible"/>
                                      </p:to>
                                    </p:set>
                                    <p:animEffect transition="in" filter="wipe(left)">
                                      <p:cBhvr>
                                        <p:cTn id="22" dur="500"/>
                                        <p:tgtEl>
                                          <p:spTgt spid="143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339">
                                            <p:txEl>
                                              <p:pRg st="3" end="3"/>
                                            </p:txEl>
                                          </p:spTgt>
                                        </p:tgtEl>
                                        <p:attrNameLst>
                                          <p:attrName>style.visibility</p:attrName>
                                        </p:attrNameLst>
                                      </p:cBhvr>
                                      <p:to>
                                        <p:strVal val="visible"/>
                                      </p:to>
                                    </p:set>
                                    <p:animEffect transition="in" filter="wipe(left)">
                                      <p:cBhvr>
                                        <p:cTn id="27" dur="500"/>
                                        <p:tgtEl>
                                          <p:spTgt spid="143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339">
                                            <p:txEl>
                                              <p:pRg st="4" end="4"/>
                                            </p:txEl>
                                          </p:spTgt>
                                        </p:tgtEl>
                                        <p:attrNameLst>
                                          <p:attrName>style.visibility</p:attrName>
                                        </p:attrNameLst>
                                      </p:cBhvr>
                                      <p:to>
                                        <p:strVal val="visible"/>
                                      </p:to>
                                    </p:set>
                                    <p:animEffect transition="in" filter="wipe(left)">
                                      <p:cBhvr>
                                        <p:cTn id="32" dur="500"/>
                                        <p:tgtEl>
                                          <p:spTgt spid="1433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Effect transition="in" filter="wipe(left)">
                                      <p:cBhvr>
                                        <p:cTn id="37" dur="5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GINA 16_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etwork">
  <a:themeElements>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289AE2-D2AE-49D1-AFAC-3A79F6794255}">
  <ds:schemaRefs>
    <ds:schemaRef ds:uri="16c05727-aa75-4e4a-9b5f-8a80a1165891"/>
    <ds:schemaRef ds:uri="http://purl.org/dc/dcmitype/"/>
    <ds:schemaRef ds:uri="http://schemas.microsoft.com/office/infopath/2007/PartnerControls"/>
    <ds:schemaRef ds:uri="http://purl.org/dc/terms/"/>
    <ds:schemaRef ds:uri="http://purl.org/dc/elements/1.1/"/>
    <ds:schemaRef ds:uri="http://schemas.microsoft.com/office/2006/documentManagement/types"/>
    <ds:schemaRef ds:uri="http://schemas.openxmlformats.org/package/2006/metadata/core-properties"/>
    <ds:schemaRef ds:uri="71af3243-3dd4-4a8d-8c0d-dd76da1f02a5"/>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7BD4C1-B6B1-4715-ABF9-E660A51A4E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{C8BB9947-B522-4C03-8CC5-E401F2F137AC}tf33552983</Template>
  <TotalTime>0</TotalTime>
  <Words>4788</Words>
  <Application>Microsoft Office PowerPoint</Application>
  <PresentationFormat>Widescreen</PresentationFormat>
  <Paragraphs>788</Paragraphs>
  <Slides>59</Slides>
  <Notes>16</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59</vt:i4>
      </vt:variant>
    </vt:vector>
  </HeadingPairs>
  <TitlesOfParts>
    <vt:vector size="80" baseType="lpstr">
      <vt:lpstr>ＭＳ Ｐゴシック</vt:lpstr>
      <vt:lpstr>Arial</vt:lpstr>
      <vt:lpstr>Arial Black</vt:lpstr>
      <vt:lpstr>Arial Rounded MT Bold</vt:lpstr>
      <vt:lpstr>Calibri</vt:lpstr>
      <vt:lpstr>Courier New</vt:lpstr>
      <vt:lpstr>Franklin Gothic Book</vt:lpstr>
      <vt:lpstr>Franklin Gothic Demi</vt:lpstr>
      <vt:lpstr>Majalla UI</vt:lpstr>
      <vt:lpstr>Pristina</vt:lpstr>
      <vt:lpstr>Symbol</vt:lpstr>
      <vt:lpstr>Tahoma</vt:lpstr>
      <vt:lpstr>Times New Roman</vt:lpstr>
      <vt:lpstr>Wingdings</vt:lpstr>
      <vt:lpstr>Wingdings 2</vt:lpstr>
      <vt:lpstr>DividendVTI</vt:lpstr>
      <vt:lpstr>GINA 16_9</vt:lpstr>
      <vt:lpstr>1_Blank</vt:lpstr>
      <vt:lpstr>Custom Design</vt:lpstr>
      <vt:lpstr>Network</vt:lpstr>
      <vt:lpstr>1_Custom Design</vt:lpstr>
      <vt:lpstr>Pediatric asthma</vt:lpstr>
      <vt:lpstr>PowerPoint Presentation</vt:lpstr>
      <vt:lpstr>GINA definition of Asthma</vt:lpstr>
      <vt:lpstr>Prevalence of asthma in children aged  13-14 years</vt:lpstr>
      <vt:lpstr>Mechanisms Underlying the Definition of Asthma</vt:lpstr>
      <vt:lpstr>PowerPoint Presentation</vt:lpstr>
      <vt:lpstr>PowerPoint Presentation</vt:lpstr>
      <vt:lpstr>Clinical presentation</vt:lpstr>
      <vt:lpstr>history</vt:lpstr>
      <vt:lpstr>Diagnosis of asthma – symptoms</vt:lpstr>
      <vt:lpstr>Features suggesting asthma in children ≤5 years</vt:lpstr>
      <vt:lpstr>Symptom patterns in children ≤5 years </vt:lpstr>
      <vt:lpstr>PowerPoint Presentation</vt:lpstr>
      <vt:lpstr>Physical examination</vt:lpstr>
      <vt:lpstr>Diagnosis</vt:lpstr>
      <vt:lpstr>Diagnosis of asthma</vt:lpstr>
      <vt:lpstr>PowerPoint Presentation</vt:lpstr>
      <vt:lpstr>Diagnosis of asthma</vt:lpstr>
      <vt:lpstr>spirometry</vt:lpstr>
      <vt:lpstr>Typical spirometric tracings</vt:lpstr>
      <vt:lpstr>PowerPoint Presentation</vt:lpstr>
      <vt:lpstr>Diagnosis</vt:lpstr>
      <vt:lpstr>Common differential diagnoses of asthma in children ≤5 years</vt:lpstr>
      <vt:lpstr>Common differential diagnoses of asthma in children ≤5 years (continued)</vt:lpstr>
      <vt:lpstr>Management</vt:lpstr>
      <vt:lpstr>Goals of asthma management</vt:lpstr>
      <vt:lpstr>PowerPoint Presentation</vt:lpstr>
      <vt:lpstr>GINA assessment of asthma control</vt:lpstr>
      <vt:lpstr>Treating to control symptoms and minimize risk</vt:lpstr>
      <vt:lpstr>Develop patient/family/doctor partnership</vt:lpstr>
      <vt:lpstr>PowerPoint Presentation</vt:lpstr>
      <vt:lpstr>Identify and reduce exposure to risk factors</vt:lpstr>
      <vt:lpstr>Which one ?????</vt:lpstr>
      <vt:lpstr>Medications</vt:lpstr>
      <vt:lpstr>Medications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Principles of therapy</vt:lpstr>
      <vt:lpstr>Principles of therapy</vt:lpstr>
      <vt:lpstr>Principles of therapy</vt:lpstr>
      <vt:lpstr>Acute asthma </vt:lpstr>
      <vt:lpstr>Definition and terminology (Adults)</vt:lpstr>
      <vt:lpstr>Identify patients at risk of asthma-related death</vt:lpstr>
      <vt:lpstr>Written asthma action plans</vt:lpstr>
      <vt:lpstr>Asthma action plan</vt:lpstr>
      <vt:lpstr>Assessment of acute asthma</vt:lpstr>
      <vt:lpstr>Assessment of severity / clinical </vt:lpstr>
      <vt:lpstr>Assessment of Severity / Objective</vt:lpstr>
      <vt:lpstr>Assessment of Severity:  Life Threatening Attack</vt:lpstr>
      <vt:lpstr>Treatment Goals</vt:lpstr>
      <vt:lpstr>Initial management of asthma exacerbations  in children ≤5 years</vt:lpstr>
      <vt:lpstr>Managing exacerbations</vt:lpstr>
      <vt:lpstr>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2020-03-04T22:40:53Z</dcterms:created>
  <dcterms:modified xsi:type="dcterms:W3CDTF">2023-09-26T18:23:50Z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