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1" r:id="rId6"/>
    <p:sldId id="260" r:id="rId7"/>
    <p:sldId id="285" r:id="rId8"/>
    <p:sldId id="273" r:id="rId9"/>
    <p:sldId id="275" r:id="rId10"/>
    <p:sldId id="270" r:id="rId11"/>
    <p:sldId id="274" r:id="rId12"/>
    <p:sldId id="261" r:id="rId13"/>
    <p:sldId id="262" r:id="rId14"/>
    <p:sldId id="281" r:id="rId15"/>
    <p:sldId id="280" r:id="rId16"/>
    <p:sldId id="266" r:id="rId17"/>
    <p:sldId id="282" r:id="rId18"/>
    <p:sldId id="267" r:id="rId19"/>
    <p:sldId id="290" r:id="rId20"/>
    <p:sldId id="296" r:id="rId21"/>
    <p:sldId id="268" r:id="rId22"/>
    <p:sldId id="276" r:id="rId23"/>
    <p:sldId id="278" r:id="rId24"/>
    <p:sldId id="269" r:id="rId25"/>
    <p:sldId id="291" r:id="rId26"/>
    <p:sldId id="286" r:id="rId27"/>
    <p:sldId id="287" r:id="rId28"/>
    <p:sldId id="288" r:id="rId29"/>
    <p:sldId id="263" r:id="rId30"/>
    <p:sldId id="289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0CB"/>
    <a:srgbClr val="173348"/>
    <a:srgbClr val="532675"/>
    <a:srgbClr val="005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870F-1B69-4E40-A95A-1149895F93EA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84B1C-6DC9-D746-8486-8989873F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B1C-6DC9-D746-8486-8989873FA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0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4p03pS" TargetMode="External" /><Relationship Id="rId7" Type="http://schemas.openxmlformats.org/officeDocument/2006/relationships/image" Target="../media/image4.jpeg" /><Relationship Id="rId2" Type="http://schemas.openxmlformats.org/officeDocument/2006/relationships/hyperlink" Target="https://next.amboss.com/us/article/ol00BT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next.amboss.com/us/article/VP0GdT" TargetMode="External" /><Relationship Id="rId5" Type="http://schemas.openxmlformats.org/officeDocument/2006/relationships/hyperlink" Target="https://next.amboss.com/us/article/ln0vtg" TargetMode="External" /><Relationship Id="rId4" Type="http://schemas.openxmlformats.org/officeDocument/2006/relationships/hyperlink" Target="https://next.amboss.com/us/article/x50Emg" TargetMode="Externa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F90C-BB66-8DD7-3296-5EB11BAFC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882865"/>
            <a:ext cx="6743700" cy="980954"/>
          </a:xfrm>
        </p:spPr>
        <p:txBody>
          <a:bodyPr>
            <a:normAutofit fontScale="90000"/>
          </a:bodyPr>
          <a:lstStyle/>
          <a:p>
            <a:r>
              <a:rPr lang="ar-SA" sz="4500" b="1" dirty="0">
                <a:solidFill>
                  <a:srgbClr val="0070C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Sarcoidosis</a:t>
            </a:r>
            <a:r>
              <a:rPr lang="ar-SA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endParaRPr lang="en-US" dirty="0"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D64AB-5ACF-00FC-21DC-CC9E1929D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246" y="5414945"/>
            <a:ext cx="5323472" cy="954929"/>
          </a:xfrm>
        </p:spPr>
        <p:txBody>
          <a:bodyPr>
            <a:normAutofit/>
          </a:bodyPr>
          <a:lstStyle/>
          <a:p>
            <a:r>
              <a:rPr lang="ar-SA" sz="1800" b="1" dirty="0">
                <a:solidFill>
                  <a:schemeClr val="bg1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•Sondus walled  Almalahmeh </a:t>
            </a:r>
            <a:endParaRPr lang="en-US" sz="1800" b="1" dirty="0">
              <a:solidFill>
                <a:schemeClr val="bg1"/>
              </a:solidFill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21645-C108-9061-8EC5-FF32639940FC}"/>
              </a:ext>
            </a:extLst>
          </p:cNvPr>
          <p:cNvSpPr txBox="1"/>
          <p:nvPr/>
        </p:nvSpPr>
        <p:spPr>
          <a:xfrm>
            <a:off x="1084827" y="5790469"/>
            <a:ext cx="314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 dirty="0">
                <a:solidFill>
                  <a:schemeClr val="bg1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•Musheer  Ali  Aldrweesh</a:t>
            </a:r>
            <a:endParaRPr lang="en-US" b="1" dirty="0">
              <a:solidFill>
                <a:schemeClr val="bg1"/>
              </a:solidFill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B95EF-21E8-8CA2-5839-7D3B7E2DCCC9}"/>
              </a:ext>
            </a:extLst>
          </p:cNvPr>
          <p:cNvSpPr txBox="1"/>
          <p:nvPr/>
        </p:nvSpPr>
        <p:spPr>
          <a:xfrm>
            <a:off x="5109706" y="5790469"/>
            <a:ext cx="314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 dirty="0">
                <a:solidFill>
                  <a:schemeClr val="bg1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•Sarah Yahya  Alqudah</a:t>
            </a:r>
            <a:endParaRPr lang="en-US" b="1" dirty="0">
              <a:solidFill>
                <a:schemeClr val="bg1"/>
              </a:solidFill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3A04E2E-3790-546A-BC46-7B6957F4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40" y="1913162"/>
            <a:ext cx="6096000" cy="3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3F4DBC-289D-5EC7-6BE2-F16FA5C86F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471" y="796200"/>
            <a:ext cx="4825749" cy="23264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Mainly asymptomatic discovered on routine chest film as bilateral adenopathy .or as an incidental finding at autopsy .</a:t>
            </a:r>
          </a:p>
          <a:p>
            <a:r>
              <a:rPr lang="en-US" b="1" dirty="0"/>
              <a:t>In about two-thirds of symptomatic cases , there is </a:t>
            </a:r>
            <a:r>
              <a:rPr lang="en-US" sz="1500" b="1" u="sng" dirty="0">
                <a:solidFill>
                  <a:srgbClr val="0070C0"/>
                </a:solidFill>
              </a:rPr>
              <a:t>gradual</a:t>
            </a:r>
            <a:r>
              <a:rPr lang="en-US" b="1" dirty="0"/>
              <a:t> appearance of respiratory symptoms ( shortness of breath</a:t>
            </a:r>
            <a:r>
              <a:rPr lang="en-US" sz="1500" b="1" u="sng" dirty="0"/>
              <a:t> , </a:t>
            </a:r>
            <a:r>
              <a:rPr lang="en-US" sz="1500" b="1" u="sng" dirty="0">
                <a:solidFill>
                  <a:srgbClr val="0070C0"/>
                </a:solidFill>
              </a:rPr>
              <a:t>dry cough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, or vague </a:t>
            </a:r>
            <a:r>
              <a:rPr lang="en-US" b="1" dirty="0" err="1"/>
              <a:t>substernal</a:t>
            </a:r>
            <a:r>
              <a:rPr lang="en-US" b="1" dirty="0"/>
              <a:t> discomfort ) , or constitutional signs and symptoms ( fever , fatigue , weight loss , anorexia , night sweats ).</a:t>
            </a:r>
          </a:p>
          <a:p>
            <a:r>
              <a:rPr lang="en-US" b="1" dirty="0"/>
              <a:t>A definitive diagnostic test for sarcoidosis does </a:t>
            </a:r>
            <a:r>
              <a:rPr lang="en-US" b="1" dirty="0">
                <a:solidFill>
                  <a:srgbClr val="0070C0"/>
                </a:solidFill>
              </a:rPr>
              <a:t>not exist</a:t>
            </a:r>
            <a:r>
              <a:rPr lang="en-US" b="1" dirty="0"/>
              <a:t> .</a:t>
            </a:r>
          </a:p>
          <a:p>
            <a:r>
              <a:rPr lang="en-US" sz="1600" b="1" dirty="0"/>
              <a:t>60 %to 70% of affected individuals recover with minimal or no residual manifestation.</a:t>
            </a:r>
          </a:p>
          <a:p>
            <a:r>
              <a:rPr lang="en-US" sz="1600" b="1" dirty="0"/>
              <a:t>20% develop permanent lung dysfunction or visual impairment.</a:t>
            </a:r>
          </a:p>
          <a:p>
            <a:r>
              <a:rPr lang="en-US" sz="1600" b="1" dirty="0"/>
              <a:t>10% to 15% progressive pulmonary fibrosis pulmonary fibrosis and </a:t>
            </a:r>
            <a:r>
              <a:rPr lang="en-US" sz="1600" b="1" dirty="0" err="1"/>
              <a:t>cor</a:t>
            </a:r>
            <a:r>
              <a:rPr lang="en-US" sz="1600" b="1" dirty="0"/>
              <a:t> </a:t>
            </a:r>
            <a:r>
              <a:rPr lang="en-US" sz="1600" b="1" dirty="0" err="1"/>
              <a:t>pulmonale</a:t>
            </a:r>
            <a:r>
              <a:rPr lang="en-US" sz="1600" b="1" dirty="0"/>
              <a:t> 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C0B133-9222-4E40-7856-5930C9FFC6F8}"/>
              </a:ext>
            </a:extLst>
          </p:cNvPr>
          <p:cNvSpPr txBox="1">
            <a:spLocks/>
          </p:cNvSpPr>
          <p:nvPr/>
        </p:nvSpPr>
        <p:spPr bwMode="black">
          <a:xfrm>
            <a:off x="900570" y="87840"/>
            <a:ext cx="7886700" cy="70836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rgbClr val="0070C0"/>
                </a:solidFill>
              </a:rPr>
              <a:t>Clinical features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EC34FB4-0514-65E3-8157-F184B9F4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31" r="12270" b="62525"/>
          <a:stretch/>
        </p:blipFill>
        <p:spPr>
          <a:xfrm>
            <a:off x="5089319" y="4528089"/>
            <a:ext cx="4193443" cy="130525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D62724E-26BB-3FE9-4654-5B3551092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1"/>
          <a:stretch/>
        </p:blipFill>
        <p:spPr>
          <a:xfrm>
            <a:off x="5089319" y="796200"/>
            <a:ext cx="4193444" cy="35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8"/>
            <a:ext cx="9144000" cy="51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46132"/>
            <a:ext cx="9144000" cy="1454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94C505-E1E1-8D74-4557-E2489DCF1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51" y="534317"/>
            <a:ext cx="8578440" cy="60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663C42-8ED3-BF80-E784-C75B4175BC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070" y="0"/>
            <a:ext cx="4593533" cy="30513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u="sng" dirty="0">
                <a:solidFill>
                  <a:srgbClr val="0070C0"/>
                </a:solidFill>
              </a:rPr>
              <a:t>The lung </a:t>
            </a:r>
          </a:p>
          <a:p>
            <a:r>
              <a:rPr lang="en-US" b="1" dirty="0"/>
              <a:t>90% of pts .</a:t>
            </a:r>
          </a:p>
          <a:p>
            <a:r>
              <a:rPr lang="en-US" b="1" dirty="0"/>
              <a:t>The granulomas involve </a:t>
            </a:r>
            <a:r>
              <a:rPr lang="en-US" b="1" dirty="0" err="1"/>
              <a:t>interstitium</a:t>
            </a:r>
            <a:r>
              <a:rPr lang="en-US" b="1" dirty="0"/>
              <a:t> rather than air space with tendency to localized in the connective tissue around bronchioles and pulmonary </a:t>
            </a:r>
            <a:r>
              <a:rPr lang="en-US" b="1" dirty="0" err="1"/>
              <a:t>venules</a:t>
            </a:r>
            <a:r>
              <a:rPr lang="en-US" b="1" dirty="0"/>
              <a:t> and in pleura “ </a:t>
            </a:r>
            <a:r>
              <a:rPr lang="en-US" b="1" dirty="0" err="1"/>
              <a:t>lymphangitic</a:t>
            </a:r>
            <a:r>
              <a:rPr lang="en-US" b="1" dirty="0"/>
              <a:t> distribution “ .</a:t>
            </a:r>
          </a:p>
          <a:p>
            <a:r>
              <a:rPr lang="en-US" b="1" dirty="0"/>
              <a:t>The </a:t>
            </a:r>
            <a:r>
              <a:rPr lang="en-US" b="1" dirty="0" err="1"/>
              <a:t>bronchoalveolar</a:t>
            </a:r>
            <a:r>
              <a:rPr lang="en-US" b="1" dirty="0"/>
              <a:t> lavage fluid contains abundant CD4+ T cells .</a:t>
            </a:r>
          </a:p>
          <a:p>
            <a:r>
              <a:rPr lang="en-US" b="1" dirty="0"/>
              <a:t>In 5% to 15% of pts , the granulomas are replaced by diffuse interstitial fibrosis , resulting in honey comb lung .</a:t>
            </a:r>
          </a:p>
          <a:p>
            <a:r>
              <a:rPr lang="en-US" b="1" dirty="0" err="1"/>
              <a:t>Intrathoracic</a:t>
            </a:r>
            <a:r>
              <a:rPr lang="en-US" b="1" dirty="0"/>
              <a:t> </a:t>
            </a:r>
            <a:r>
              <a:rPr lang="en-US" b="1" dirty="0" err="1"/>
              <a:t>hilar</a:t>
            </a:r>
            <a:r>
              <a:rPr lang="en-US" b="1" dirty="0"/>
              <a:t> and </a:t>
            </a:r>
            <a:r>
              <a:rPr lang="en-US" b="1" dirty="0" err="1"/>
              <a:t>paratracheal</a:t>
            </a:r>
            <a:r>
              <a:rPr lang="en-US" b="1" dirty="0"/>
              <a:t> lymph nodes are enlarged in 75% to 90% of pts , while one-third present with peripheral lymphadenopathy .</a:t>
            </a:r>
          </a:p>
          <a:p>
            <a:r>
              <a:rPr lang="en-US" b="1" dirty="0"/>
              <a:t>The nodes are characteristically painless and have a firm , rubbery texture .</a:t>
            </a:r>
            <a:r>
              <a:rPr lang="en-US" b="1" dirty="0" err="1"/>
              <a:t>notmatted</a:t>
            </a:r>
            <a:r>
              <a:rPr lang="en-US" b="1" dirty="0"/>
              <a:t>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9243A3F-AFC6-A248-A97A-66C3A84F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04" y="79748"/>
            <a:ext cx="4386184" cy="55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4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54FD46-0395-1E60-2337-86F2CF3A6D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993" y="-136202"/>
            <a:ext cx="8703155" cy="23264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rgbClr val="0070C0"/>
                </a:solidFill>
              </a:rPr>
              <a:t>Skin lesion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b="1" dirty="0"/>
              <a:t>25% of pts .</a:t>
            </a:r>
          </a:p>
          <a:p>
            <a:r>
              <a:rPr lang="en-US" sz="1800" b="1" dirty="0"/>
              <a:t>Erythema </a:t>
            </a:r>
            <a:r>
              <a:rPr lang="en-US" sz="1800" b="1" dirty="0" err="1"/>
              <a:t>nodosum</a:t>
            </a:r>
            <a:r>
              <a:rPr lang="en-US" sz="1800" b="1" dirty="0"/>
              <a:t> , the hallmark of acute onset , consists of raised , red , tender nodules on the anterior aspect of the </a:t>
            </a:r>
            <a:r>
              <a:rPr lang="en-US" sz="1800" b="1" dirty="0" err="1"/>
              <a:t>lege</a:t>
            </a:r>
            <a:r>
              <a:rPr lang="en-US" sz="1800" b="1" dirty="0"/>
              <a:t> . Granulomas are uncommon .</a:t>
            </a:r>
          </a:p>
          <a:p>
            <a:r>
              <a:rPr lang="en-US" sz="1800" b="1" dirty="0"/>
              <a:t>Discrete painless subcutaneous nodule with abundant </a:t>
            </a:r>
            <a:r>
              <a:rPr lang="en-US" sz="1800" b="1" dirty="0" err="1"/>
              <a:t>noncaseating</a:t>
            </a:r>
            <a:r>
              <a:rPr lang="en-US" sz="1800" b="1" dirty="0"/>
              <a:t> granulomas 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B263D1-B839-CD4D-1455-8C186618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3" y="3135630"/>
            <a:ext cx="6096000" cy="286512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0C3FD37-4EEA-DBE4-7292-0D6FC8398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31" y="3043237"/>
            <a:ext cx="3716969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9"/>
            <a:ext cx="9144000" cy="36888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DD9A3CE-7090-B17C-4A9C-23B5AE97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04"/>
            <a:ext cx="4390263" cy="44991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784C4B9-52ED-1329-83A9-F09A90565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7959" y="47005"/>
            <a:ext cx="4625432" cy="449912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CAE9F2-111D-50FF-92AB-695E2240F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53"/>
          <a:stretch/>
        </p:blipFill>
        <p:spPr>
          <a:xfrm>
            <a:off x="3623203" y="4546132"/>
            <a:ext cx="5520797" cy="231186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11D2FF-DD27-CCFB-F526-E5B9EF524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1" y="4546131"/>
            <a:ext cx="6280005" cy="23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1F2F0D84-7A8D-DFCD-D778-15C3C4502A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423712"/>
            <a:ext cx="5582283" cy="56291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b="1" spc="-4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.</a:t>
            </a:r>
            <a:r>
              <a:rPr sz="1800" b="1" spc="-11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spc="-19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Eyes</a:t>
            </a:r>
            <a:r>
              <a:rPr sz="1800" b="1" spc="-11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(25%</a:t>
            </a:r>
            <a:r>
              <a:rPr sz="1800" b="1" spc="-11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800" b="1" spc="-11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cases)</a:t>
            </a:r>
            <a:endParaRPr sz="1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  <a:spcBef>
                <a:spcPts val="11"/>
              </a:spcBef>
            </a:pPr>
            <a:r>
              <a:rPr sz="1800" b="1" spc="-8" dirty="0">
                <a:latin typeface="Calibri"/>
                <a:cs typeface="Calibri"/>
              </a:rPr>
              <a:t>Anterior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-8" dirty="0">
                <a:latin typeface="Calibri"/>
                <a:cs typeface="Calibri"/>
              </a:rPr>
              <a:t>uveitis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-4" dirty="0">
                <a:latin typeface="Calibri"/>
                <a:cs typeface="Calibri"/>
              </a:rPr>
              <a:t>(75%)</a:t>
            </a:r>
            <a:endParaRPr sz="1800" b="1" dirty="0">
              <a:latin typeface="Calibri"/>
              <a:cs typeface="Calibri"/>
            </a:endParaRPr>
          </a:p>
          <a:p>
            <a:pPr marL="9525" marR="1413034">
              <a:lnSpc>
                <a:spcPct val="100000"/>
              </a:lnSpc>
            </a:pPr>
            <a:r>
              <a:rPr sz="1800" b="1" spc="-11" dirty="0">
                <a:latin typeface="Calibri"/>
                <a:cs typeface="Calibri"/>
              </a:rPr>
              <a:t>Posterior </a:t>
            </a:r>
            <a:r>
              <a:rPr sz="1800" b="1" spc="-8" dirty="0">
                <a:latin typeface="Calibri"/>
                <a:cs typeface="Calibri"/>
              </a:rPr>
              <a:t>uveitis </a:t>
            </a:r>
            <a:r>
              <a:rPr sz="1800" b="1" spc="-4" dirty="0">
                <a:latin typeface="Calibri"/>
                <a:cs typeface="Calibri"/>
              </a:rPr>
              <a:t>(25%) </a:t>
            </a:r>
            <a:endParaRPr lang="ar-SA" sz="1800" b="1" spc="-4" dirty="0">
              <a:latin typeface="Calibri"/>
              <a:cs typeface="Calibri"/>
            </a:endParaRPr>
          </a:p>
          <a:p>
            <a:pPr marL="9525" marR="1413034">
              <a:lnSpc>
                <a:spcPct val="100000"/>
              </a:lnSpc>
            </a:pPr>
            <a:r>
              <a:rPr sz="1800" b="1" spc="-330" dirty="0">
                <a:latin typeface="Calibri"/>
                <a:cs typeface="Calibri"/>
              </a:rPr>
              <a:t> </a:t>
            </a:r>
            <a:r>
              <a:rPr sz="1800" b="1" spc="-4" dirty="0">
                <a:latin typeface="Calibri"/>
                <a:cs typeface="Calibri"/>
              </a:rPr>
              <a:t>Conjunctivitis</a:t>
            </a:r>
            <a:endParaRPr lang="en-US" sz="1800" b="1" spc="-4" dirty="0">
              <a:latin typeface="Calibri"/>
              <a:cs typeface="Calibri"/>
            </a:endParaRPr>
          </a:p>
          <a:p>
            <a:pPr marL="9525" marR="1413034">
              <a:lnSpc>
                <a:spcPct val="100000"/>
              </a:lnSpc>
            </a:pPr>
            <a:endParaRPr lang="en-US" sz="1800" b="1" spc="-4" dirty="0">
              <a:latin typeface="Calibri"/>
              <a:cs typeface="Calibri"/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Corneal opacities , glaucoma and total loss of vision .</a:t>
            </a:r>
          </a:p>
          <a:p>
            <a:r>
              <a:rPr lang="en-US" sz="1800" b="1" dirty="0"/>
              <a:t>The posterior </a:t>
            </a:r>
            <a:r>
              <a:rPr lang="en-US" sz="1800" b="1" dirty="0" err="1"/>
              <a:t>uveal</a:t>
            </a:r>
            <a:r>
              <a:rPr lang="en-US" sz="1800" b="1" dirty="0"/>
              <a:t> tract is affected with resultant </a:t>
            </a:r>
            <a:r>
              <a:rPr lang="en-US" sz="1800" b="1" dirty="0">
                <a:solidFill>
                  <a:schemeClr val="tx2"/>
                </a:solidFill>
              </a:rPr>
              <a:t>choroiditis , retinitis and optic nerve involvement</a:t>
            </a:r>
            <a:r>
              <a:rPr lang="en-US" sz="1800" b="1" dirty="0"/>
              <a:t>.</a:t>
            </a:r>
          </a:p>
          <a:p>
            <a:r>
              <a:rPr lang="en-US" sz="1800" b="1" dirty="0"/>
              <a:t>These ocular lesions are frequently accompanied by inflammation in the lacrimal glands , with suppression of lacrimation </a:t>
            </a:r>
            <a:r>
              <a:rPr lang="en-US" sz="1800" b="1" dirty="0" err="1">
                <a:solidFill>
                  <a:schemeClr val="accent1"/>
                </a:solidFill>
              </a:rPr>
              <a:t>sicca</a:t>
            </a:r>
            <a:r>
              <a:rPr lang="en-US" sz="1800" b="1" dirty="0">
                <a:solidFill>
                  <a:schemeClr val="accent1"/>
                </a:solidFill>
              </a:rPr>
              <a:t> syndrome </a:t>
            </a:r>
            <a:r>
              <a:rPr lang="en-US" sz="1800" b="1" dirty="0"/>
              <a:t>.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endParaRPr lang="en-US" sz="1800" b="1" spc="-4" dirty="0">
              <a:latin typeface="Calibri"/>
              <a:cs typeface="Calibri"/>
            </a:endParaRPr>
          </a:p>
          <a:p>
            <a:pPr marL="9525" marR="1413034">
              <a:lnSpc>
                <a:spcPct val="100000"/>
              </a:lnSpc>
            </a:pPr>
            <a:endParaRPr sz="1800" b="1" dirty="0"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  <a:spcBef>
                <a:spcPts val="881"/>
              </a:spcBef>
            </a:pPr>
            <a:r>
              <a:rPr sz="1800" b="1" spc="-3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spc="-4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Nervous</a:t>
            </a:r>
            <a:r>
              <a:rPr sz="1800" b="1" spc="-23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system</a:t>
            </a:r>
            <a:r>
              <a:rPr sz="1800" b="1" spc="-23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(5%)</a:t>
            </a:r>
            <a:endParaRPr sz="1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</a:pPr>
            <a:r>
              <a:rPr sz="1800" b="1" spc="-8" dirty="0">
                <a:latin typeface="Calibri"/>
                <a:cs typeface="Calibri"/>
              </a:rPr>
              <a:t>Cranial</a:t>
            </a:r>
            <a:r>
              <a:rPr sz="1800" b="1" spc="-4" dirty="0">
                <a:latin typeface="Calibri"/>
                <a:cs typeface="Calibri"/>
              </a:rPr>
              <a:t> nerve VII </a:t>
            </a:r>
            <a:r>
              <a:rPr sz="1800" b="1" spc="-11" dirty="0">
                <a:latin typeface="Calibri"/>
                <a:cs typeface="Calibri"/>
              </a:rPr>
              <a:t>involvement</a:t>
            </a:r>
            <a:r>
              <a:rPr sz="1800" b="1" spc="-4" dirty="0">
                <a:latin typeface="Calibri"/>
                <a:cs typeface="Calibri"/>
              </a:rPr>
              <a:t> (Bell </a:t>
            </a:r>
            <a:r>
              <a:rPr sz="1800" b="1" spc="-11" dirty="0">
                <a:latin typeface="Calibri"/>
                <a:cs typeface="Calibri"/>
              </a:rPr>
              <a:t>palsy)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DB5322-E977-1DC3-7ACB-FC131ACAD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8" r="19621"/>
          <a:stretch/>
        </p:blipFill>
        <p:spPr>
          <a:xfrm>
            <a:off x="5495629" y="84829"/>
            <a:ext cx="3367572" cy="162103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C684BAA-65A6-A24F-334E-2499BCE3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307" y="4936453"/>
            <a:ext cx="4528359" cy="181083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7E109BC-76EC-EFDD-E1D4-DAEBD93D9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93"/>
          <a:stretch/>
        </p:blipFill>
        <p:spPr>
          <a:xfrm>
            <a:off x="5156392" y="1772020"/>
            <a:ext cx="4046046" cy="16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AA495E-9605-6D1D-BBCC-CB01631067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62350" y="0"/>
            <a:ext cx="5797296" cy="23264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Parotid gland </a:t>
            </a:r>
          </a:p>
          <a:p>
            <a:r>
              <a:rPr lang="en-US" sz="1600" b="1" dirty="0"/>
              <a:t>unilateral or bilateral </a:t>
            </a:r>
            <a:r>
              <a:rPr lang="en-US" sz="1600" b="1" dirty="0" err="1"/>
              <a:t>partitis</a:t>
            </a:r>
            <a:r>
              <a:rPr lang="en-US" sz="1600" b="1" dirty="0"/>
              <a:t> with painful enlargement of it .</a:t>
            </a:r>
          </a:p>
          <a:p>
            <a:r>
              <a:rPr lang="en-US" sz="1600" b="1" dirty="0"/>
              <a:t>In less than 10% of pts .</a:t>
            </a:r>
          </a:p>
          <a:p>
            <a:r>
              <a:rPr lang="en-US" sz="1600" b="1" dirty="0"/>
              <a:t>Combined </a:t>
            </a:r>
            <a:r>
              <a:rPr lang="en-US" sz="1600" b="1" dirty="0" err="1"/>
              <a:t>uveoparotid</a:t>
            </a:r>
            <a:r>
              <a:rPr lang="en-US" sz="1600" b="1" dirty="0"/>
              <a:t> involvement </a:t>
            </a:r>
            <a:r>
              <a:rPr lang="en-US" sz="1600" b="1" u="sng" dirty="0" err="1">
                <a:solidFill>
                  <a:srgbClr val="0070C0"/>
                </a:solidFill>
              </a:rPr>
              <a:t>Mikulicz</a:t>
            </a:r>
            <a:r>
              <a:rPr lang="en-US" sz="1600" b="1" u="sng" dirty="0">
                <a:solidFill>
                  <a:srgbClr val="0070C0"/>
                </a:solidFill>
              </a:rPr>
              <a:t> syndrome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The spleen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/>
              <a:t>may appear unaffected grossly , but three-fourth of cases , it contains granulomas .10% it becomes clinically enlarged .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The liver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/>
              <a:t>granulomas in the portal triads one-third of pts demonstrate hepatomegaly abnormal liver function .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Hypercalcemia</a:t>
            </a:r>
            <a:r>
              <a:rPr lang="en-US" sz="1600" b="1" dirty="0"/>
              <a:t> ,</a:t>
            </a:r>
            <a:r>
              <a:rPr lang="en-US" sz="1600" b="1" dirty="0" err="1"/>
              <a:t>hypercalciuria</a:t>
            </a:r>
            <a:r>
              <a:rPr lang="en-US" sz="1600" b="1" dirty="0"/>
              <a:t> caused by increased calcium absorption secondary to production of active vitamin D by the macrophages that form the granulomas .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4E9275-F7B5-1F23-B97E-C513691B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5" y="5183334"/>
            <a:ext cx="5648317" cy="114729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9673F6B-5689-4CBF-521C-2355C8E0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16" y="183423"/>
            <a:ext cx="3405275" cy="46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4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B3D205A2-A727-8CD4-247D-8E85D4F202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1060" y="3233253"/>
            <a:ext cx="579729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z="2100" b="1" u="sng" spc="-8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Musculoskeletal</a:t>
            </a:r>
            <a:r>
              <a:rPr sz="1500" b="1" spc="-8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spc="-4" dirty="0">
                <a:latin typeface="Calibri"/>
                <a:cs typeface="Calibri"/>
              </a:rPr>
              <a:t> Arth</a:t>
            </a:r>
            <a:r>
              <a:rPr sz="1500" b="1" spc="-34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algias</a:t>
            </a:r>
            <a:r>
              <a:rPr sz="1500" b="1" spc="-4" dirty="0">
                <a:latin typeface="Calibri"/>
                <a:cs typeface="Calibri"/>
              </a:rPr>
              <a:t>/</a:t>
            </a:r>
            <a:r>
              <a:rPr sz="1500" b="1" dirty="0">
                <a:latin typeface="Calibri"/>
                <a:cs typeface="Calibri"/>
              </a:rPr>
              <a:t>arthritis  </a:t>
            </a:r>
            <a:r>
              <a:rPr sz="1500" b="1" spc="-4" dirty="0">
                <a:latin typeface="Calibri"/>
                <a:cs typeface="Calibri"/>
              </a:rPr>
              <a:t>bone</a:t>
            </a:r>
            <a:r>
              <a:rPr sz="1500" b="1" spc="-11" dirty="0">
                <a:latin typeface="Calibri"/>
                <a:cs typeface="Calibri"/>
              </a:rPr>
              <a:t> </a:t>
            </a:r>
            <a:r>
              <a:rPr sz="1500" b="1" spc="-4" dirty="0">
                <a:latin typeface="Calibri"/>
                <a:cs typeface="Calibri"/>
              </a:rPr>
              <a:t>lesion</a:t>
            </a:r>
            <a:endParaRPr sz="1500" b="1" dirty="0">
              <a:latin typeface="Calibri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E19D246-E720-BD8C-5279-503AE2C4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071" y="3732428"/>
            <a:ext cx="4210757" cy="29482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82D5E03-03AE-CA49-D969-132221021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" y="3732429"/>
            <a:ext cx="4922667" cy="2948261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943C9647-6EA2-D15D-B577-8B79DCBFFED4}"/>
              </a:ext>
            </a:extLst>
          </p:cNvPr>
          <p:cNvSpPr txBox="1"/>
          <p:nvPr/>
        </p:nvSpPr>
        <p:spPr>
          <a:xfrm>
            <a:off x="295960" y="502541"/>
            <a:ext cx="2843748" cy="933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500" b="1" spc="-4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Heart</a:t>
            </a:r>
            <a:r>
              <a:rPr sz="15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spc="-4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(5%</a:t>
            </a:r>
            <a:r>
              <a:rPr sz="15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spc="-4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5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spc="-8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cases)</a:t>
            </a:r>
            <a:endParaRPr sz="1500" b="1" dirty="0">
              <a:latin typeface="Calibri"/>
              <a:cs typeface="Calibri"/>
            </a:endParaRPr>
          </a:p>
          <a:p>
            <a:pPr marL="9525">
              <a:lnSpc>
                <a:spcPct val="100000"/>
              </a:lnSpc>
            </a:pPr>
            <a:r>
              <a:rPr sz="1500" b="1" spc="-8" dirty="0">
                <a:latin typeface="Calibri"/>
                <a:cs typeface="Calibri"/>
              </a:rPr>
              <a:t>Arrhythmias</a:t>
            </a:r>
            <a:endParaRPr sz="1500" b="1" dirty="0">
              <a:latin typeface="Calibri"/>
              <a:cs typeface="Calibri"/>
            </a:endParaRPr>
          </a:p>
          <a:p>
            <a:pPr marL="9525" marR="3810">
              <a:lnSpc>
                <a:spcPct val="100000"/>
              </a:lnSpc>
            </a:pPr>
            <a:r>
              <a:rPr sz="1500" b="1" spc="-4" dirty="0">
                <a:latin typeface="Calibri"/>
                <a:cs typeface="Calibri"/>
              </a:rPr>
              <a:t>Conduction </a:t>
            </a:r>
            <a:r>
              <a:rPr sz="1500" b="1" spc="-8" dirty="0">
                <a:latin typeface="Calibri"/>
                <a:cs typeface="Calibri"/>
              </a:rPr>
              <a:t>disturbances, </a:t>
            </a:r>
            <a:r>
              <a:rPr sz="1500" b="1" spc="-4" dirty="0">
                <a:latin typeface="Calibri"/>
                <a:cs typeface="Calibri"/>
              </a:rPr>
              <a:t>such </a:t>
            </a:r>
            <a:r>
              <a:rPr sz="1500" b="1" dirty="0">
                <a:latin typeface="Calibri"/>
                <a:cs typeface="Calibri"/>
              </a:rPr>
              <a:t>as </a:t>
            </a:r>
            <a:r>
              <a:rPr sz="1500" b="1" spc="-4" dirty="0">
                <a:latin typeface="Calibri"/>
                <a:cs typeface="Calibri"/>
              </a:rPr>
              <a:t>heart block </a:t>
            </a:r>
            <a:r>
              <a:rPr sz="1500" b="1" spc="-330" dirty="0">
                <a:latin typeface="Calibri"/>
                <a:cs typeface="Calibri"/>
              </a:rPr>
              <a:t> </a:t>
            </a:r>
            <a:r>
              <a:rPr sz="1500" b="1" spc="-4" dirty="0">
                <a:latin typeface="Calibri"/>
                <a:cs typeface="Calibri"/>
              </a:rPr>
              <a:t>Sudden</a:t>
            </a:r>
            <a:r>
              <a:rPr sz="1500" b="1" spc="-8" dirty="0">
                <a:latin typeface="Calibri"/>
                <a:cs typeface="Calibri"/>
              </a:rPr>
              <a:t> death</a:t>
            </a:r>
            <a:endParaRPr sz="1500" b="1" dirty="0">
              <a:latin typeface="Calibri"/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1326B8E-5EF5-2150-1EA7-C0E8D80A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000" y="177310"/>
            <a:ext cx="5100638" cy="26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8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96" y="1580769"/>
            <a:ext cx="5164074" cy="370241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811" y="1703762"/>
            <a:ext cx="4918644" cy="3456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AAF869-D14C-06AF-AFB3-7ECD29DA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5447"/>
            <a:ext cx="5528282" cy="625230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2749BD-9B35-CB04-FDF4-88E23955C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28282" y="175446"/>
            <a:ext cx="3707601" cy="6252307"/>
          </a:xfrm>
        </p:spPr>
      </p:pic>
    </p:spTree>
    <p:extLst>
      <p:ext uri="{BB962C8B-B14F-4D97-AF65-F5344CB8AC3E}">
        <p14:creationId xmlns:p14="http://schemas.microsoft.com/office/powerpoint/2010/main" val="6051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115D-67F6-7943-3CBD-5431DCDF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Clinical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findings</a:t>
            </a:r>
            <a:r>
              <a:rPr lang="en-US" dirty="0"/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03AFF23-7C20-6B72-D470-ACAD51458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856" y="4343599"/>
            <a:ext cx="6930173" cy="23597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F4F7C-A115-42BB-7B0A-A4197B461786}"/>
              </a:ext>
            </a:extLst>
          </p:cNvPr>
          <p:cNvSpPr txBox="1"/>
          <p:nvPr/>
        </p:nvSpPr>
        <p:spPr>
          <a:xfrm>
            <a:off x="3659195" y="251479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75C91A-0CF8-48A9-24CB-A3231FC38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552" y="2214844"/>
            <a:ext cx="1905000" cy="20669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592A434-0B72-13CD-352E-44003B47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52" y="2575887"/>
            <a:ext cx="2898648" cy="15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3389-430E-1EEC-2D19-FB7315B6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57" y="356949"/>
            <a:ext cx="5797296" cy="89154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Granulomatous diseases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557C8C-5A8E-0B87-3526-5FC3EB7328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727" y="1209343"/>
            <a:ext cx="7809297" cy="2326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100" b="1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chemeClr val="tx1"/>
                </a:solidFill>
              </a:rPr>
              <a:t>Sarcoidosis</a:t>
            </a:r>
          </a:p>
          <a:p>
            <a:pPr algn="ctr"/>
            <a:r>
              <a:rPr lang="en-US" sz="2100" b="1" dirty="0">
                <a:solidFill>
                  <a:schemeClr val="tx1"/>
                </a:solidFill>
              </a:rPr>
              <a:t>Is a  multisystem disease of unknown etiology characterized by </a:t>
            </a:r>
            <a:r>
              <a:rPr lang="en-US" sz="2100" b="1" dirty="0" err="1">
                <a:solidFill>
                  <a:schemeClr val="tx1"/>
                </a:solidFill>
              </a:rPr>
              <a:t>noncaseating</a:t>
            </a:r>
            <a:r>
              <a:rPr lang="en-US" sz="2100" b="1" dirty="0">
                <a:solidFill>
                  <a:schemeClr val="tx1"/>
                </a:solidFill>
              </a:rPr>
              <a:t> granulomatous inflammation in many tissues and organs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055F4A2-F2E4-1219-96CA-A92B40A85C64}"/>
              </a:ext>
            </a:extLst>
          </p:cNvPr>
          <p:cNvSpPr txBox="1"/>
          <p:nvPr/>
        </p:nvSpPr>
        <p:spPr>
          <a:xfrm>
            <a:off x="755727" y="3429000"/>
            <a:ext cx="7809296" cy="1624323"/>
          </a:xfrm>
          <a:prstGeom prst="rect">
            <a:avLst/>
          </a:prstGeom>
        </p:spPr>
        <p:txBody>
          <a:bodyPr vert="horz" wrap="square" lIns="0" tIns="155734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226"/>
              </a:spcBef>
            </a:pPr>
            <a:r>
              <a:rPr b="1" spc="-4" dirty="0">
                <a:latin typeface="Calibri"/>
                <a:cs typeface="Calibri"/>
              </a:rPr>
              <a:t>It is classified </a:t>
            </a:r>
            <a:r>
              <a:rPr b="1" dirty="0">
                <a:latin typeface="Calibri"/>
                <a:cs typeface="Calibri"/>
              </a:rPr>
              <a:t>as</a:t>
            </a:r>
            <a:r>
              <a:rPr b="1" spc="-4" dirty="0">
                <a:latin typeface="Calibri"/>
                <a:cs typeface="Calibri"/>
              </a:rPr>
              <a:t> either</a:t>
            </a:r>
            <a:r>
              <a:rPr b="1" spc="68" dirty="0">
                <a:latin typeface="Calibri"/>
                <a:cs typeface="Calibri"/>
              </a:rPr>
              <a:t> </a:t>
            </a:r>
            <a:r>
              <a:rPr b="1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acute</a:t>
            </a:r>
            <a:r>
              <a:rPr b="1" spc="-4" dirty="0">
                <a:latin typeface="Calibri"/>
                <a:cs typeface="Calibri"/>
              </a:rPr>
              <a:t> or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chronic</a:t>
            </a:r>
            <a:endParaRPr b="1" dirty="0">
              <a:latin typeface="Calibri"/>
              <a:cs typeface="Calibri"/>
            </a:endParaRPr>
          </a:p>
          <a:p>
            <a:pPr marL="54293" algn="ctr">
              <a:lnSpc>
                <a:spcPct val="100000"/>
              </a:lnSpc>
              <a:spcBef>
                <a:spcPts val="1151"/>
              </a:spcBef>
            </a:pPr>
            <a:r>
              <a:rPr b="1" spc="-4" dirty="0">
                <a:latin typeface="Calibri"/>
                <a:cs typeface="Calibri"/>
              </a:rPr>
              <a:t>-Lungs</a:t>
            </a:r>
            <a:r>
              <a:rPr b="1" spc="-8" dirty="0">
                <a:latin typeface="Calibri"/>
                <a:cs typeface="Calibri"/>
              </a:rPr>
              <a:t> </a:t>
            </a:r>
            <a:r>
              <a:rPr b="1" spc="-11" dirty="0">
                <a:latin typeface="Calibri"/>
                <a:cs typeface="Calibri"/>
              </a:rPr>
              <a:t>are </a:t>
            </a:r>
            <a:r>
              <a:rPr b="1" spc="-4" dirty="0">
                <a:latin typeface="Calibri"/>
                <a:cs typeface="Calibri"/>
              </a:rPr>
              <a:t>almost</a:t>
            </a:r>
            <a:r>
              <a:rPr b="1" spc="-1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always</a:t>
            </a:r>
            <a:r>
              <a:rPr b="1" spc="-8" dirty="0">
                <a:latin typeface="Calibri"/>
                <a:cs typeface="Calibri"/>
              </a:rPr>
              <a:t> </a:t>
            </a:r>
            <a:r>
              <a:rPr b="1" spc="-11" dirty="0">
                <a:latin typeface="Calibri"/>
                <a:cs typeface="Calibri"/>
              </a:rPr>
              <a:t>involved</a:t>
            </a:r>
            <a:r>
              <a:rPr b="1" dirty="0">
                <a:latin typeface="Calibri"/>
                <a:cs typeface="Calibri"/>
              </a:rPr>
              <a:t> .</a:t>
            </a:r>
            <a:r>
              <a:rPr lang="ar-SA" b="1" dirty="0">
                <a:latin typeface="Calibri"/>
                <a:cs typeface="Calibri"/>
              </a:rPr>
              <a:t> Most affected  organ </a:t>
            </a:r>
            <a:endParaRPr b="1" dirty="0">
              <a:latin typeface="Calibri"/>
              <a:cs typeface="Calibri"/>
            </a:endParaRPr>
          </a:p>
          <a:p>
            <a:pPr marL="35719" algn="ctr">
              <a:lnSpc>
                <a:spcPct val="100000"/>
              </a:lnSpc>
              <a:spcBef>
                <a:spcPts val="727"/>
              </a:spcBef>
            </a:pPr>
            <a:r>
              <a:rPr b="1" dirty="0">
                <a:latin typeface="Tahoma"/>
                <a:cs typeface="Tahoma"/>
              </a:rPr>
              <a:t>-</a:t>
            </a:r>
            <a:r>
              <a:rPr b="1" spc="-41" dirty="0">
                <a:latin typeface="Tahoma"/>
                <a:cs typeface="Tahoma"/>
              </a:rPr>
              <a:t> </a:t>
            </a:r>
            <a:r>
              <a:rPr b="1" spc="-4" dirty="0">
                <a:latin typeface="Tahoma"/>
                <a:cs typeface="Tahoma"/>
              </a:rPr>
              <a:t>immune-mediated</a:t>
            </a:r>
            <a:endParaRPr b="1" dirty="0">
              <a:latin typeface="Tahoma"/>
              <a:cs typeface="Tahoma"/>
            </a:endParaRPr>
          </a:p>
          <a:p>
            <a:pPr marL="54293" algn="ctr">
              <a:lnSpc>
                <a:spcPct val="100000"/>
              </a:lnSpc>
              <a:spcBef>
                <a:spcPts val="866"/>
              </a:spcBef>
            </a:pPr>
            <a:r>
              <a:rPr b="1" dirty="0">
                <a:latin typeface="Calibri"/>
                <a:cs typeface="Calibri"/>
              </a:rPr>
              <a:t>-</a:t>
            </a:r>
            <a:r>
              <a:rPr b="1" spc="-4" dirty="0">
                <a:latin typeface="Calibri"/>
                <a:cs typeface="Calibri"/>
              </a:rPr>
              <a:t> </a:t>
            </a:r>
            <a:r>
              <a:rPr lang="en-US" b="1" spc="-4" dirty="0">
                <a:latin typeface="Calibri"/>
                <a:cs typeface="Calibri"/>
              </a:rPr>
              <a:t>Restrictive lung disease (problem in getting the air in)</a:t>
            </a:r>
            <a:endParaRPr b="1" dirty="0">
              <a:latin typeface="Calibri"/>
              <a:cs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260B122-BCFA-90D1-AC2D-450E679B3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49" b="7290"/>
          <a:stretch/>
        </p:blipFill>
        <p:spPr>
          <a:xfrm>
            <a:off x="2378321" y="5611363"/>
            <a:ext cx="4967261" cy="8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A415-A911-F9FF-9C4C-EDFBA8A4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Diagnosis</a:t>
            </a:r>
            <a:r>
              <a:rPr lang="en-US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7850AA-346E-D4B8-2D99-725FE9D4A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1" y="2296766"/>
            <a:ext cx="8668697" cy="4146938"/>
          </a:xfr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9E22717-30DC-4076-C4C8-83A3EC6F1A26}"/>
              </a:ext>
            </a:extLst>
          </p:cNvPr>
          <p:cNvSpPr/>
          <p:nvPr/>
        </p:nvSpPr>
        <p:spPr>
          <a:xfrm>
            <a:off x="4376934" y="3597965"/>
            <a:ext cx="1285232" cy="58087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A53E162-E601-A77C-6475-BC769A76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788088"/>
              </p:ext>
            </p:extLst>
          </p:nvPr>
        </p:nvGraphicFramePr>
        <p:xfrm>
          <a:off x="681205" y="1491304"/>
          <a:ext cx="7746736" cy="5189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064"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Stages</a:t>
                      </a:r>
                      <a:r>
                        <a:rPr sz="1100" b="1" spc="-2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sz="1100" b="1" spc="-2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sarcoidosis</a:t>
                      </a:r>
                      <a:r>
                        <a:rPr sz="1100" b="1" spc="-2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on</a:t>
                      </a:r>
                      <a:r>
                        <a:rPr sz="1100" b="1" spc="-2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CXR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1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Chronic</a:t>
                      </a:r>
                      <a:r>
                        <a:rPr sz="1100" b="1" spc="-5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sarcoidosis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7624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2961640" indent="-34925">
                        <a:lnSpc>
                          <a:spcPct val="100899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Chest</a:t>
                      </a:r>
                      <a:r>
                        <a:rPr sz="1100" b="1" spc="-9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x-ray </a:t>
                      </a:r>
                      <a:r>
                        <a:rPr sz="1100" b="1" spc="-39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findings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12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</a:t>
                      </a:r>
                      <a:r>
                        <a:rPr sz="1100" b="1" spc="-5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7624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11811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Tahoma"/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findings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528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51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</a:t>
                      </a:r>
                      <a:r>
                        <a:rPr sz="1100" b="1" spc="-5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I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7624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11811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Tahoma"/>
                        <a:buChar char="•"/>
                        <a:tabLst>
                          <a:tab pos="268605" algn="l"/>
                        </a:tabLst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Bilateral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hilar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lymphadenopathy (reversible)*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528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</a:t>
                      </a:r>
                      <a:r>
                        <a:rPr sz="1100" b="1" spc="-5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II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7624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779780" indent="-71120">
                        <a:lnSpc>
                          <a:spcPct val="100000"/>
                        </a:lnSpc>
                        <a:spcBef>
                          <a:spcPts val="290"/>
                        </a:spcBef>
                        <a:buSzPct val="93750"/>
                        <a:buFont typeface="Tahoma"/>
                        <a:buChar char="•"/>
                        <a:tabLst>
                          <a:tab pos="122555" algn="l"/>
                        </a:tabLst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Bilateral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reticular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or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ground-glass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opacities with hilar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lymphadenopathy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; </a:t>
                      </a:r>
                      <a:r>
                        <a:rPr sz="12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disseminated, reticulonodular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infiltrates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549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</a:t>
                      </a:r>
                      <a:r>
                        <a:rPr sz="1100" b="1" spc="-5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III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7624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473075" indent="-71120">
                        <a:lnSpc>
                          <a:spcPct val="100000"/>
                        </a:lnSpc>
                        <a:spcBef>
                          <a:spcPts val="310"/>
                        </a:spcBef>
                        <a:buSzPct val="93750"/>
                        <a:buFont typeface="Tahoma"/>
                        <a:buChar char="•"/>
                        <a:tabLst>
                          <a:tab pos="122555" algn="l"/>
                        </a:tabLst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Bilateral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reticular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or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ground-glass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opacities </a:t>
                      </a:r>
                      <a:r>
                        <a:rPr sz="12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hilar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lymphadenopathy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528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286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</a:t>
                      </a:r>
                      <a:r>
                        <a:rPr sz="1100" b="1" spc="-5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IV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7624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>
                  <a:txBody>
                    <a:bodyPr/>
                    <a:lstStyle/>
                    <a:p>
                      <a:pPr marL="222885" indent="-73025">
                        <a:lnSpc>
                          <a:spcPct val="100000"/>
                        </a:lnSpc>
                        <a:spcBef>
                          <a:spcPts val="310"/>
                        </a:spcBef>
                        <a:buSzPct val="93750"/>
                        <a:buFont typeface="Tahoma"/>
                        <a:buChar char="•"/>
                        <a:tabLst>
                          <a:tab pos="22352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Lung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fibrosis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1285" marR="962025">
                        <a:lnSpc>
                          <a:spcPts val="288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Irreversible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reduction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lung </a:t>
                      </a:r>
                      <a:r>
                        <a:rPr sz="15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function)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528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064"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*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most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cases,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disease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resolves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spontaneously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at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this</a:t>
                      </a:r>
                      <a:r>
                        <a:rPr sz="1100" spc="-10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1A1B1B"/>
                          </a:solidFill>
                          <a:latin typeface="Tahoma"/>
                          <a:cs typeface="Tahoma"/>
                        </a:rPr>
                        <a:t>stage.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ABB4B9"/>
                      </a:solidFill>
                      <a:prstDash val="solid"/>
                    </a:lnL>
                    <a:lnR w="9525">
                      <a:solidFill>
                        <a:srgbClr val="ABB4B9"/>
                      </a:solidFill>
                      <a:prstDash val="solid"/>
                    </a:lnR>
                    <a:lnT w="9525">
                      <a:solidFill>
                        <a:srgbClr val="ABB4B9"/>
                      </a:solidFill>
                      <a:prstDash val="solid"/>
                    </a:lnT>
                    <a:lnB w="9525">
                      <a:solidFill>
                        <a:srgbClr val="ABB4B9"/>
                      </a:solidFill>
                      <a:prstDash val="solid"/>
                    </a:lnB>
                    <a:solidFill>
                      <a:srgbClr val="F0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3B3E65DF-FB9A-1452-C8F3-99B669BC7D7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1451620" y="177693"/>
            <a:ext cx="5797154" cy="10252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GB" sz="3300" b="1" spc="-4" dirty="0">
                <a:solidFill>
                  <a:srgbClr val="0070C0"/>
                </a:solidFill>
              </a:rPr>
              <a:t>Stages</a:t>
            </a:r>
            <a:r>
              <a:rPr lang="en-GB" sz="3300" b="1" spc="-30" dirty="0">
                <a:solidFill>
                  <a:srgbClr val="0070C0"/>
                </a:solidFill>
              </a:rPr>
              <a:t> </a:t>
            </a:r>
            <a:r>
              <a:rPr lang="en-GB" sz="3300" b="1" spc="-4" dirty="0">
                <a:solidFill>
                  <a:srgbClr val="0070C0"/>
                </a:solidFill>
              </a:rPr>
              <a:t>of</a:t>
            </a:r>
            <a:r>
              <a:rPr lang="en-GB" sz="3300" b="1" spc="-26" dirty="0">
                <a:solidFill>
                  <a:srgbClr val="0070C0"/>
                </a:solidFill>
              </a:rPr>
              <a:t> </a:t>
            </a:r>
            <a:r>
              <a:rPr lang="en-GB" sz="3300" b="1" spc="-8" dirty="0">
                <a:solidFill>
                  <a:srgbClr val="0070C0"/>
                </a:solidFill>
              </a:rPr>
              <a:t>sarcoidosis</a:t>
            </a:r>
            <a:r>
              <a:rPr lang="en-GB" sz="3300" b="1" spc="-26" dirty="0">
                <a:solidFill>
                  <a:srgbClr val="0070C0"/>
                </a:solidFill>
              </a:rPr>
              <a:t> </a:t>
            </a:r>
            <a:r>
              <a:rPr lang="en-GB" sz="3300" b="1" spc="-4" dirty="0">
                <a:solidFill>
                  <a:srgbClr val="0070C0"/>
                </a:solidFill>
              </a:rPr>
              <a:t>on</a:t>
            </a:r>
            <a:r>
              <a:rPr lang="ar-SA" sz="3300" b="1" spc="-4" dirty="0">
                <a:solidFill>
                  <a:srgbClr val="0070C0"/>
                </a:solidFill>
              </a:rPr>
              <a:t> CXR</a:t>
            </a:r>
            <a:endParaRPr lang="en-GB" sz="3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078C-B01D-C419-688A-9B67A51A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9C00A0-B601-31B5-7215-202FFEA45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50"/>
            <a:ext cx="4451601" cy="4928291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C94989C-754F-BF97-3DBC-A7997278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01" y="857251"/>
            <a:ext cx="4823888" cy="49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4389-0251-AEF4-2E70-437F595A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D13D41-F4D4-4EDD-9F5B-4A3EC8508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5" y="857251"/>
            <a:ext cx="4668583" cy="4999580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D071C8A-62B0-2254-D69C-A6A75402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17" y="857251"/>
            <a:ext cx="4668583" cy="499958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794A34A-D577-D8F1-A7DC-55E01928ED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21" b="54044"/>
          <a:stretch/>
        </p:blipFill>
        <p:spPr>
          <a:xfrm>
            <a:off x="877237" y="2344615"/>
            <a:ext cx="3213877" cy="3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56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2539-6A56-6888-5478-0131A232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8F09-D699-66CB-D8B1-F4DF8353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6B66D9DA-9958-C809-9819-2CFD67683CCB}"/>
              </a:ext>
            </a:extLst>
          </p:cNvPr>
          <p:cNvGrpSpPr/>
          <p:nvPr/>
        </p:nvGrpSpPr>
        <p:grpSpPr>
          <a:xfrm>
            <a:off x="183422" y="247221"/>
            <a:ext cx="8960578" cy="6260283"/>
            <a:chOff x="1479803" y="0"/>
            <a:chExt cx="9241535" cy="6857999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6A1FE9C9-3323-EDC5-1B21-E7102AAC943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9803" y="0"/>
              <a:ext cx="9241535" cy="6857999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B2185019-65D1-7A20-9F1F-EC47B7C02A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3397" y="0"/>
              <a:ext cx="9134602" cy="6839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42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Yellow question mark">
            <a:extLst>
              <a:ext uri="{FF2B5EF4-FFF2-40B4-BE49-F238E27FC236}">
                <a16:creationId xmlns:a16="http://schemas.microsoft.com/office/drawing/2014/main" id="{5D303016-1A67-A3D7-0573-72DA04943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8DB94-872A-B146-E718-BD39E2D1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55" y="491502"/>
            <a:ext cx="5797296" cy="73152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100" kern="1200" cap="all" spc="200" baseline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Question?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E44F7-1AE7-45C1-BB2F-447BC47E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051" y="4880568"/>
            <a:ext cx="6041898" cy="106070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59F4546-4A75-04F8-D984-48394767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73" y="1472389"/>
            <a:ext cx="6714053" cy="462839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A02B1A-F11B-720C-DC50-7B78F8A6F188}"/>
              </a:ext>
            </a:extLst>
          </p:cNvPr>
          <p:cNvSpPr/>
          <p:nvPr/>
        </p:nvSpPr>
        <p:spPr>
          <a:xfrm>
            <a:off x="7315200" y="5398664"/>
            <a:ext cx="1828800" cy="1225296"/>
          </a:xfrm>
          <a:prstGeom prst="cloudCallout">
            <a:avLst/>
          </a:prstGeom>
          <a:solidFill>
            <a:srgbClr val="173348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13371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E85D-8E6C-7305-BE57-7702F8D7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F17506-0FB7-BA8B-80D4-F90A1C92E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430644"/>
            <a:ext cx="9144000" cy="400084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5ACAE8A-A9C7-5D96-7523-1F389E22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1493"/>
            <a:ext cx="9144000" cy="1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06BBAA-EC0F-6BAF-B9C0-96AAAE124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984" y="48043"/>
            <a:ext cx="4694015" cy="644351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D9E7DE-489B-42ED-2FA4-9F5A9D2F2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0"/>
          <a:stretch/>
        </p:blipFill>
        <p:spPr>
          <a:xfrm>
            <a:off x="0" y="48043"/>
            <a:ext cx="4314411" cy="64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42949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C2E1-1CB5-809A-EDA7-035168AE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6BA775-277F-9434-15AB-528C88014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03" y="161507"/>
            <a:ext cx="8599794" cy="61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9ACC-F9B9-38AB-C3BB-A3E32AC4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85" y="1153035"/>
            <a:ext cx="5797296" cy="891540"/>
          </a:xfrm>
        </p:spPr>
        <p:txBody>
          <a:bodyPr/>
          <a:lstStyle/>
          <a:p>
            <a:r>
              <a:rPr lang="ar-SA" b="1" dirty="0">
                <a:solidFill>
                  <a:srgbClr val="0070C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Treatment </a:t>
            </a:r>
            <a:endParaRPr lang="en-US" b="1" dirty="0">
              <a:solidFill>
                <a:srgbClr val="0070C0"/>
              </a:solidFill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D5D88DB-EFFA-3AC5-EF97-0B12236511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1731" y="2147548"/>
            <a:ext cx="4821866" cy="3529267"/>
          </a:xfrm>
          <a:prstGeom prst="rect">
            <a:avLst/>
          </a:prstGeom>
        </p:spPr>
        <p:txBody>
          <a:bodyPr vert="horz" wrap="square" lIns="0" tIns="2381" rIns="0" bIns="0" rtlCol="0">
            <a:spAutoFit/>
          </a:bodyPr>
          <a:lstStyle/>
          <a:p>
            <a:pPr marL="139065" marR="3810" indent="-129540">
              <a:lnSpc>
                <a:spcPct val="103499"/>
              </a:lnSpc>
              <a:spcBef>
                <a:spcPts val="19"/>
              </a:spcBef>
              <a:buClr>
                <a:srgbClr val="B31166"/>
              </a:buClr>
              <a:buSzPct val="70588"/>
              <a:buChar char="►"/>
              <a:tabLst>
                <a:tab pos="139541" algn="l"/>
              </a:tabLst>
            </a:pPr>
            <a:r>
              <a:rPr sz="1275" spc="-4" dirty="0">
                <a:latin typeface="Tahoma"/>
                <a:cs typeface="Tahoma"/>
              </a:rPr>
              <a:t>Patient with BHL alone don’t need treatment as most recover spontaneously in </a:t>
            </a:r>
            <a:r>
              <a:rPr sz="1275" dirty="0">
                <a:latin typeface="Tahoma"/>
                <a:cs typeface="Tahoma"/>
              </a:rPr>
              <a:t>2 </a:t>
            </a:r>
            <a:r>
              <a:rPr sz="1275" spc="-4" dirty="0">
                <a:latin typeface="Tahoma"/>
                <a:cs typeface="Tahoma"/>
              </a:rPr>
              <a:t>years </a:t>
            </a:r>
            <a:r>
              <a:rPr sz="1275" dirty="0">
                <a:latin typeface="Tahoma"/>
                <a:cs typeface="Tahoma"/>
              </a:rPr>
              <a:t>… </a:t>
            </a:r>
            <a:r>
              <a:rPr sz="1275" spc="-4" dirty="0">
                <a:latin typeface="Tahoma"/>
                <a:cs typeface="Tahoma"/>
              </a:rPr>
              <a:t>acute sarcoidosis </a:t>
            </a:r>
            <a:r>
              <a:rPr sz="1275" dirty="0">
                <a:latin typeface="Tahoma"/>
                <a:cs typeface="Tahoma"/>
              </a:rPr>
              <a:t>: </a:t>
            </a:r>
            <a:r>
              <a:rPr sz="1275" spc="-390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(bed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rest </a:t>
            </a:r>
            <a:r>
              <a:rPr sz="1275" dirty="0">
                <a:latin typeface="Tahoma"/>
                <a:cs typeface="Tahoma"/>
              </a:rPr>
              <a:t>,</a:t>
            </a:r>
            <a:r>
              <a:rPr sz="1275" spc="-4" dirty="0">
                <a:latin typeface="Tahoma"/>
                <a:cs typeface="Tahoma"/>
              </a:rPr>
              <a:t> NSAIDs) for symptomatic relief</a:t>
            </a:r>
            <a:endParaRPr sz="1275" dirty="0">
              <a:latin typeface="Tahoma"/>
              <a:cs typeface="Tahoma"/>
            </a:endParaRPr>
          </a:p>
          <a:p>
            <a:pPr marL="9049" indent="0">
              <a:lnSpc>
                <a:spcPct val="100000"/>
              </a:lnSpc>
              <a:spcBef>
                <a:spcPts val="1253"/>
              </a:spcBef>
              <a:buClr>
                <a:srgbClr val="B31166"/>
              </a:buClr>
              <a:buSzPct val="76470"/>
              <a:buNone/>
              <a:tabLst>
                <a:tab pos="203359" algn="l"/>
              </a:tabLst>
            </a:pPr>
            <a:endParaRPr lang="ar-SA" sz="1500" dirty="0">
              <a:latin typeface="Tahoma"/>
              <a:cs typeface="Tahoma"/>
            </a:endParaRPr>
          </a:p>
          <a:p>
            <a:pPr marL="9049" indent="0">
              <a:lnSpc>
                <a:spcPct val="100000"/>
              </a:lnSpc>
              <a:spcBef>
                <a:spcPts val="1253"/>
              </a:spcBef>
              <a:buClr>
                <a:srgbClr val="B31166"/>
              </a:buClr>
              <a:buSzPct val="76470"/>
              <a:buNone/>
              <a:tabLst>
                <a:tab pos="203359" algn="l"/>
              </a:tabLst>
            </a:pPr>
            <a:r>
              <a:rPr lang="ar-SA" sz="1275" b="1" spc="-4" dirty="0">
                <a:solidFill>
                  <a:srgbClr val="0070C0"/>
                </a:solidFill>
                <a:latin typeface="Tahoma"/>
                <a:cs typeface="Tahoma"/>
              </a:rPr>
              <a:t>•</a:t>
            </a:r>
            <a:r>
              <a:rPr sz="1275" b="1" spc="-4" dirty="0">
                <a:solidFill>
                  <a:srgbClr val="0070C0"/>
                </a:solidFill>
                <a:latin typeface="Tahoma"/>
                <a:cs typeface="Tahoma"/>
              </a:rPr>
              <a:t>Systemic</a:t>
            </a:r>
            <a:r>
              <a:rPr sz="1275" b="1" spc="-11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275" b="1" spc="-4" dirty="0">
                <a:solidFill>
                  <a:srgbClr val="0070C0"/>
                </a:solidFill>
                <a:latin typeface="Tahoma"/>
                <a:cs typeface="Tahoma"/>
              </a:rPr>
              <a:t>corticosteroids</a:t>
            </a:r>
            <a:r>
              <a:rPr sz="1275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275" b="1" spc="-4" dirty="0">
                <a:solidFill>
                  <a:srgbClr val="0070C0"/>
                </a:solidFill>
                <a:latin typeface="Tahoma"/>
                <a:cs typeface="Tahoma"/>
              </a:rPr>
              <a:t>are</a:t>
            </a:r>
            <a:r>
              <a:rPr sz="1275" b="1" spc="-11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275" b="1" spc="-4" dirty="0">
                <a:solidFill>
                  <a:srgbClr val="0070C0"/>
                </a:solidFill>
                <a:latin typeface="Tahoma"/>
                <a:cs typeface="Tahoma"/>
              </a:rPr>
              <a:t>the</a:t>
            </a:r>
            <a:r>
              <a:rPr sz="1275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275" b="1" spc="-4" dirty="0">
                <a:solidFill>
                  <a:srgbClr val="0070C0"/>
                </a:solidFill>
                <a:latin typeface="Tahoma"/>
                <a:cs typeface="Tahoma"/>
              </a:rPr>
              <a:t>treatment</a:t>
            </a:r>
            <a:r>
              <a:rPr sz="1275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275" b="1" spc="-4" dirty="0">
                <a:solidFill>
                  <a:srgbClr val="0070C0"/>
                </a:solidFill>
                <a:latin typeface="Tahoma"/>
                <a:cs typeface="Tahoma"/>
              </a:rPr>
              <a:t>of</a:t>
            </a:r>
            <a:r>
              <a:rPr sz="1275" b="1" spc="-11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275" b="1" dirty="0">
                <a:solidFill>
                  <a:srgbClr val="0070C0"/>
                </a:solidFill>
                <a:latin typeface="Tahoma"/>
                <a:cs typeface="Tahoma"/>
              </a:rPr>
              <a:t>choice</a:t>
            </a:r>
            <a:r>
              <a:rPr sz="1275" dirty="0">
                <a:solidFill>
                  <a:srgbClr val="0070C0"/>
                </a:solidFill>
                <a:latin typeface="Tahoma"/>
                <a:cs typeface="Tahoma"/>
              </a:rPr>
              <a:t>.</a:t>
            </a:r>
          </a:p>
          <a:p>
            <a:pPr marL="70485" marR="349568">
              <a:lnSpc>
                <a:spcPct val="103499"/>
              </a:lnSpc>
              <a:spcBef>
                <a:spcPts val="968"/>
              </a:spcBef>
            </a:pPr>
            <a:r>
              <a:rPr sz="1275" spc="-4" dirty="0">
                <a:latin typeface="Tahoma"/>
                <a:cs typeface="Tahoma"/>
              </a:rPr>
              <a:t>The indications for corticosteroids treatment are (unclear) </a:t>
            </a:r>
            <a:r>
              <a:rPr sz="1275" dirty="0">
                <a:latin typeface="Tahoma"/>
                <a:cs typeface="Tahoma"/>
              </a:rPr>
              <a:t>. </a:t>
            </a:r>
            <a:r>
              <a:rPr sz="1275" spc="-4" dirty="0">
                <a:latin typeface="Tahoma"/>
                <a:cs typeface="Tahoma"/>
              </a:rPr>
              <a:t>However </a:t>
            </a:r>
            <a:r>
              <a:rPr sz="1275" dirty="0">
                <a:latin typeface="Tahoma"/>
                <a:cs typeface="Tahoma"/>
              </a:rPr>
              <a:t>; </a:t>
            </a:r>
            <a:r>
              <a:rPr sz="1275" spc="-4" dirty="0">
                <a:latin typeface="Tahoma"/>
                <a:cs typeface="Tahoma"/>
              </a:rPr>
              <a:t>patient with this indication </a:t>
            </a:r>
            <a:r>
              <a:rPr sz="1275" spc="-4" dirty="0">
                <a:solidFill>
                  <a:srgbClr val="0070C0"/>
                </a:solidFill>
                <a:latin typeface="Tahoma"/>
                <a:cs typeface="Tahoma"/>
              </a:rPr>
              <a:t>should</a:t>
            </a:r>
            <a:r>
              <a:rPr sz="1275" spc="-4" dirty="0">
                <a:latin typeface="Tahoma"/>
                <a:cs typeface="Tahoma"/>
              </a:rPr>
              <a:t> </a:t>
            </a:r>
            <a:r>
              <a:rPr sz="1275" spc="-390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start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dirty="0">
                <a:latin typeface="Tahoma"/>
                <a:cs typeface="Tahoma"/>
              </a:rPr>
              <a:t>a</a:t>
            </a:r>
            <a:r>
              <a:rPr sz="1275" spc="-4" dirty="0">
                <a:latin typeface="Tahoma"/>
                <a:cs typeface="Tahoma"/>
              </a:rPr>
              <a:t> steroid therapy</a:t>
            </a:r>
            <a:r>
              <a:rPr lang="ar-SA" sz="1275" spc="-4" dirty="0">
                <a:latin typeface="Tahoma"/>
                <a:cs typeface="Tahoma"/>
              </a:rPr>
              <a:t> for </a:t>
            </a:r>
            <a:r>
              <a:rPr lang="ar-SA" sz="1275" spc="-4" dirty="0">
                <a:solidFill>
                  <a:srgbClr val="0070C0"/>
                </a:solidFill>
                <a:latin typeface="Tahoma"/>
                <a:cs typeface="Tahoma"/>
              </a:rPr>
              <a:t>6 months  at least</a:t>
            </a:r>
            <a:endParaRPr sz="1275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70485">
              <a:lnSpc>
                <a:spcPct val="100000"/>
              </a:lnSpc>
              <a:spcBef>
                <a:spcPts val="848"/>
              </a:spcBef>
            </a:pPr>
            <a:r>
              <a:rPr sz="1275" spc="-4" dirty="0">
                <a:latin typeface="Tahoma"/>
                <a:cs typeface="Tahoma"/>
              </a:rPr>
              <a:t>(Parenchymal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lung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disease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dirty="0">
                <a:latin typeface="Tahoma"/>
                <a:cs typeface="Tahoma"/>
              </a:rPr>
              <a:t>,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Uveitis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dirty="0">
                <a:latin typeface="Tahoma"/>
                <a:cs typeface="Tahoma"/>
              </a:rPr>
              <a:t>,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Hypercalcaemia </a:t>
            </a:r>
            <a:r>
              <a:rPr sz="1275" dirty="0">
                <a:latin typeface="Tahoma"/>
                <a:cs typeface="Tahoma"/>
              </a:rPr>
              <a:t>,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Neurological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or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cardiac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spc="-4" dirty="0">
                <a:latin typeface="Tahoma"/>
                <a:cs typeface="Tahoma"/>
              </a:rPr>
              <a:t>involvement</a:t>
            </a:r>
            <a:r>
              <a:rPr sz="1275" spc="-8" dirty="0">
                <a:latin typeface="Tahoma"/>
                <a:cs typeface="Tahoma"/>
              </a:rPr>
              <a:t> </a:t>
            </a:r>
            <a:r>
              <a:rPr sz="1275" dirty="0">
                <a:latin typeface="Tahoma"/>
                <a:cs typeface="Tahoma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75" dirty="0">
              <a:latin typeface="Tahoma"/>
              <a:cs typeface="Tahoma"/>
            </a:endParaRPr>
          </a:p>
          <a:p>
            <a:pPr marL="139065" marR="183833" indent="-129540">
              <a:lnSpc>
                <a:spcPct val="103499"/>
              </a:lnSpc>
              <a:buClr>
                <a:srgbClr val="B31166"/>
              </a:buClr>
              <a:buSzPct val="76470"/>
              <a:buFont typeface="Arial"/>
              <a:buChar char="►"/>
              <a:tabLst>
                <a:tab pos="139541" algn="l"/>
              </a:tabLst>
            </a:pPr>
            <a:endParaRPr sz="1275" dirty="0">
              <a:latin typeface="Tahoma"/>
              <a:cs typeface="Tahoma"/>
            </a:endParaRPr>
          </a:p>
          <a:p>
            <a:pPr marL="202883" indent="-193834">
              <a:lnSpc>
                <a:spcPct val="100000"/>
              </a:lnSpc>
              <a:spcBef>
                <a:spcPts val="851"/>
              </a:spcBef>
              <a:buClr>
                <a:srgbClr val="B31166"/>
              </a:buClr>
              <a:buSzPct val="76470"/>
              <a:buChar char="►"/>
              <a:tabLst>
                <a:tab pos="203359" algn="l"/>
              </a:tabLst>
            </a:pPr>
            <a:endParaRPr sz="1275" dirty="0">
              <a:latin typeface="Tahoma"/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1DFC0-7CD2-EC2F-77CF-EB423DA1D900}"/>
              </a:ext>
            </a:extLst>
          </p:cNvPr>
          <p:cNvSpPr txBox="1"/>
          <p:nvPr/>
        </p:nvSpPr>
        <p:spPr>
          <a:xfrm>
            <a:off x="5053597" y="3281076"/>
            <a:ext cx="3964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350" b="1" spc="-4" dirty="0">
                <a:solidFill>
                  <a:srgbClr val="0070C0"/>
                </a:solidFill>
                <a:latin typeface="Tahoma"/>
                <a:cs typeface="Tahoma"/>
              </a:rPr>
              <a:t>•</a:t>
            </a:r>
            <a:r>
              <a:rPr lang="en-GB" sz="1350" b="1" spc="-4" dirty="0">
                <a:solidFill>
                  <a:srgbClr val="0070C0"/>
                </a:solidFill>
                <a:latin typeface="Tahoma"/>
                <a:cs typeface="Tahoma"/>
              </a:rPr>
              <a:t>In</a:t>
            </a:r>
            <a:r>
              <a:rPr lang="en-GB" sz="1350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GB" sz="1350" b="1" spc="-4" dirty="0">
                <a:solidFill>
                  <a:srgbClr val="0070C0"/>
                </a:solidFill>
                <a:latin typeface="Tahoma"/>
                <a:cs typeface="Tahoma"/>
              </a:rPr>
              <a:t>sever illness</a:t>
            </a:r>
            <a:r>
              <a:rPr lang="en-GB" sz="1350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GB" sz="1350" b="1" spc="-4" dirty="0">
                <a:solidFill>
                  <a:srgbClr val="0070C0"/>
                </a:solidFill>
                <a:latin typeface="Tahoma"/>
                <a:cs typeface="Tahoma"/>
              </a:rPr>
              <a:t>(Methotrexate or</a:t>
            </a:r>
            <a:r>
              <a:rPr lang="en-GB" sz="1350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GB" sz="1350" b="1" spc="-4" dirty="0">
                <a:solidFill>
                  <a:srgbClr val="0070C0"/>
                </a:solidFill>
                <a:latin typeface="Tahoma"/>
                <a:cs typeface="Tahoma"/>
              </a:rPr>
              <a:t>other immunosuppressive</a:t>
            </a:r>
            <a:r>
              <a:rPr lang="en-GB" sz="1350" b="1" spc="-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GB" sz="1350" b="1" spc="-4" dirty="0">
                <a:solidFill>
                  <a:srgbClr val="0070C0"/>
                </a:solidFill>
                <a:latin typeface="Tahoma"/>
                <a:cs typeface="Tahoma"/>
              </a:rPr>
              <a:t>agents)</a:t>
            </a:r>
            <a:r>
              <a:rPr lang="en-GB" sz="1350" b="1" spc="56" dirty="0">
                <a:solidFill>
                  <a:srgbClr val="00AE50"/>
                </a:solidFill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can be</a:t>
            </a:r>
            <a:r>
              <a:rPr lang="en-GB" sz="1350" spc="-8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used in</a:t>
            </a:r>
            <a:r>
              <a:rPr lang="en-GB" sz="1350" spc="-8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patients with </a:t>
            </a:r>
            <a:r>
              <a:rPr lang="en-GB" sz="1350" spc="-386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progressive</a:t>
            </a:r>
            <a:r>
              <a:rPr lang="en-GB" sz="1350" spc="-8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disease refractory to corticosteroids.</a:t>
            </a: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7D20C-03A9-2326-A270-4C3A78FFAD26}"/>
              </a:ext>
            </a:extLst>
          </p:cNvPr>
          <p:cNvSpPr txBox="1"/>
          <p:nvPr/>
        </p:nvSpPr>
        <p:spPr>
          <a:xfrm>
            <a:off x="2465411" y="5279324"/>
            <a:ext cx="457041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350" b="1" spc="-4" dirty="0">
                <a:solidFill>
                  <a:srgbClr val="0070C0"/>
                </a:solidFill>
                <a:latin typeface="Tahoma"/>
                <a:cs typeface="Tahoma"/>
              </a:rPr>
              <a:t>•</a:t>
            </a:r>
            <a:r>
              <a:rPr lang="en-GB" sz="1350" b="1" spc="-4" dirty="0">
                <a:solidFill>
                  <a:srgbClr val="0070C0"/>
                </a:solidFill>
                <a:latin typeface="Tahoma"/>
                <a:cs typeface="Tahoma"/>
              </a:rPr>
              <a:t>Anti-</a:t>
            </a:r>
            <a:r>
              <a:rPr lang="en-GB" sz="1350" b="1" spc="-4" dirty="0" err="1">
                <a:solidFill>
                  <a:srgbClr val="0070C0"/>
                </a:solidFill>
                <a:latin typeface="Tahoma"/>
                <a:cs typeface="Tahoma"/>
              </a:rPr>
              <a:t>TNFa</a:t>
            </a:r>
            <a:r>
              <a:rPr lang="en-GB" sz="1350" spc="-11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therapy</a:t>
            </a:r>
            <a:r>
              <a:rPr lang="en-GB" sz="1350" spc="-11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my</a:t>
            </a:r>
            <a:r>
              <a:rPr lang="en-GB" sz="1350" spc="-8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be</a:t>
            </a:r>
            <a:r>
              <a:rPr lang="en-GB" sz="1350" spc="-11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tried</a:t>
            </a:r>
            <a:r>
              <a:rPr lang="en-GB" sz="1350" spc="-11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in</a:t>
            </a:r>
            <a:r>
              <a:rPr lang="en-GB" sz="1350" spc="-8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lung</a:t>
            </a:r>
            <a:r>
              <a:rPr lang="en-GB" sz="1350" spc="-11" dirty="0">
                <a:latin typeface="Tahoma"/>
                <a:cs typeface="Tahoma"/>
              </a:rPr>
              <a:t> </a:t>
            </a:r>
            <a:r>
              <a:rPr lang="en-GB" sz="1350" spc="-4" dirty="0">
                <a:latin typeface="Tahoma"/>
                <a:cs typeface="Tahoma"/>
              </a:rPr>
              <a:t>transplantation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0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AF01-1BC3-CD68-5E27-4FD20810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61" y="157457"/>
            <a:ext cx="5797296" cy="89154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Epidemiology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9857A2-739D-8E21-AABE-630C6CDF9C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4070796"/>
            <a:ext cx="5797296" cy="2326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/>
              <a:t>But it could </a:t>
            </a:r>
            <a:r>
              <a:rPr lang="en-US" b="1" dirty="0"/>
              <a:t>Occurs throughout the world </a:t>
            </a:r>
          </a:p>
          <a:p>
            <a:r>
              <a:rPr lang="en-US" b="1" dirty="0"/>
              <a:t>Affecting both genders and all races and age groups .</a:t>
            </a:r>
          </a:p>
          <a:p>
            <a:r>
              <a:rPr lang="en-US" b="1" u="sng" dirty="0">
                <a:solidFill>
                  <a:srgbClr val="0070C0"/>
                </a:solidFill>
                <a:latin typeface="Amasis MT Pro Black" panose="02040A04050005020304" pitchFamily="18" charset="0"/>
              </a:rPr>
              <a:t>A higher prevalence among nonsmokers , </a:t>
            </a:r>
            <a:r>
              <a:rPr lang="en-US" b="1" dirty="0"/>
              <a:t>an association that is virtually unique to sarcoidosis among pulmonary diseases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D6296-9C96-1602-2E28-2B653D560281}"/>
              </a:ext>
            </a:extLst>
          </p:cNvPr>
          <p:cNvSpPr txBox="1"/>
          <p:nvPr/>
        </p:nvSpPr>
        <p:spPr>
          <a:xfrm>
            <a:off x="0" y="1906856"/>
            <a:ext cx="5549424" cy="176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3" algn="ctr">
              <a:lnSpc>
                <a:spcPct val="100000"/>
              </a:lnSpc>
              <a:spcBef>
                <a:spcPts val="866"/>
              </a:spcBef>
            </a:pPr>
            <a:r>
              <a:rPr lang="en-GB" sz="1800" b="1" spc="-11" dirty="0">
                <a:latin typeface="Calibri"/>
                <a:cs typeface="Calibri"/>
              </a:rPr>
              <a:t>occurs</a:t>
            </a:r>
            <a:r>
              <a:rPr lang="en-GB" sz="1800" b="1" dirty="0">
                <a:latin typeface="Calibri"/>
                <a:cs typeface="Calibri"/>
              </a:rPr>
              <a:t> </a:t>
            </a:r>
            <a:r>
              <a:rPr lang="en-GB" sz="1800" b="1" spc="-8" dirty="0">
                <a:latin typeface="Calibri"/>
                <a:cs typeface="Calibri"/>
              </a:rPr>
              <a:t>most</a:t>
            </a:r>
            <a:r>
              <a:rPr lang="en-GB" sz="1800" b="1" dirty="0">
                <a:latin typeface="Calibri"/>
                <a:cs typeface="Calibri"/>
              </a:rPr>
              <a:t> </a:t>
            </a:r>
            <a:r>
              <a:rPr lang="en-GB" sz="1800" b="1" spc="-8" dirty="0">
                <a:latin typeface="Calibri"/>
                <a:cs typeface="Calibri"/>
              </a:rPr>
              <a:t>often</a:t>
            </a:r>
            <a:r>
              <a:rPr lang="en-GB" sz="1800" b="1" dirty="0">
                <a:latin typeface="Calibri"/>
                <a:cs typeface="Calibri"/>
              </a:rPr>
              <a:t> </a:t>
            </a:r>
            <a:r>
              <a:rPr lang="en-GB" sz="1800" b="1" spc="-4" dirty="0">
                <a:latin typeface="Calibri"/>
                <a:cs typeface="Calibri"/>
              </a:rPr>
              <a:t>in</a:t>
            </a:r>
            <a:r>
              <a:rPr lang="en-GB" sz="1800" b="1" spc="19" dirty="0">
                <a:latin typeface="Calibri"/>
                <a:cs typeface="Calibri"/>
              </a:rPr>
              <a:t> </a:t>
            </a:r>
            <a:r>
              <a:rPr lang="en-GB" sz="1800" b="1" spc="-8" dirty="0">
                <a:solidFill>
                  <a:srgbClr val="0070C0"/>
                </a:solidFill>
                <a:latin typeface="Calibri"/>
                <a:cs typeface="Calibri"/>
              </a:rPr>
              <a:t>African</a:t>
            </a:r>
            <a:r>
              <a:rPr lang="en-GB" sz="18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GB" sz="1800" b="1" spc="-8" dirty="0">
                <a:solidFill>
                  <a:srgbClr val="0070C0"/>
                </a:solidFill>
                <a:latin typeface="Calibri"/>
                <a:cs typeface="Calibri"/>
              </a:rPr>
              <a:t>American</a:t>
            </a:r>
            <a:r>
              <a:rPr lang="en-GB" sz="1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1800" b="1" spc="-8" dirty="0">
                <a:latin typeface="Calibri"/>
                <a:cs typeface="Calibri"/>
              </a:rPr>
              <a:t>population</a:t>
            </a:r>
            <a:r>
              <a:rPr lang="en-GB" sz="1800" b="1" spc="-4" dirty="0">
                <a:latin typeface="Calibri"/>
                <a:cs typeface="Calibri"/>
              </a:rPr>
              <a:t> esp.</a:t>
            </a:r>
            <a:r>
              <a:rPr lang="en-GB" sz="1800" b="1" spc="26" dirty="0">
                <a:latin typeface="Calibri"/>
                <a:cs typeface="Calibri"/>
              </a:rPr>
              <a:t> </a:t>
            </a:r>
            <a:r>
              <a:rPr lang="en-GB" sz="1800" b="1" spc="-19" dirty="0">
                <a:solidFill>
                  <a:srgbClr val="0070C0"/>
                </a:solidFill>
                <a:latin typeface="Calibri"/>
                <a:cs typeface="Calibri"/>
              </a:rPr>
              <a:t>Women</a:t>
            </a:r>
            <a:r>
              <a:rPr lang="en-GB" sz="1800" b="1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1800" b="1" dirty="0">
                <a:latin typeface="Calibri"/>
                <a:cs typeface="Calibri"/>
              </a:rPr>
              <a:t>.</a:t>
            </a:r>
          </a:p>
          <a:p>
            <a:pPr marL="9525" marR="120015" indent="64770" algn="ctr">
              <a:lnSpc>
                <a:spcPct val="105300"/>
              </a:lnSpc>
              <a:spcBef>
                <a:spcPts val="1020"/>
              </a:spcBef>
            </a:pPr>
            <a:r>
              <a:rPr lang="en-GB" sz="1800" b="1" spc="-11" dirty="0">
                <a:latin typeface="Calibri"/>
                <a:cs typeface="Calibri"/>
              </a:rPr>
              <a:t>Peak </a:t>
            </a:r>
            <a:r>
              <a:rPr lang="en-GB" sz="1800" b="1" spc="-4" dirty="0">
                <a:latin typeface="Calibri"/>
                <a:cs typeface="Calibri"/>
              </a:rPr>
              <a:t>incidence</a:t>
            </a:r>
            <a:r>
              <a:rPr lang="en-GB" sz="1800" b="1" spc="19" dirty="0">
                <a:latin typeface="Calibri"/>
                <a:cs typeface="Calibri"/>
              </a:rPr>
              <a:t> </a:t>
            </a:r>
            <a:r>
              <a:rPr lang="en-GB" sz="1800" b="1" dirty="0">
                <a:latin typeface="Calibri"/>
                <a:cs typeface="Calibri"/>
              </a:rPr>
              <a:t>:</a:t>
            </a:r>
            <a:r>
              <a:rPr lang="en-GB" sz="1800" b="1" spc="-4" dirty="0">
                <a:latin typeface="Calibri"/>
                <a:cs typeface="Calibri"/>
              </a:rPr>
              <a:t> </a:t>
            </a:r>
            <a:r>
              <a:rPr lang="en-GB" sz="1800" b="1" spc="-8" dirty="0">
                <a:solidFill>
                  <a:srgbClr val="0070C0"/>
                </a:solidFill>
                <a:latin typeface="Tahoma"/>
                <a:cs typeface="Tahoma"/>
              </a:rPr>
              <a:t>25–35</a:t>
            </a:r>
            <a:r>
              <a:rPr lang="en-GB" sz="1800" b="1" spc="-15" dirty="0">
                <a:latin typeface="Tahoma"/>
                <a:cs typeface="Tahoma"/>
              </a:rPr>
              <a:t> </a:t>
            </a:r>
            <a:r>
              <a:rPr lang="en-GB" sz="1800" b="1" spc="-4" dirty="0">
                <a:latin typeface="Tahoma"/>
                <a:cs typeface="Tahoma"/>
              </a:rPr>
              <a:t>years</a:t>
            </a:r>
            <a:r>
              <a:rPr lang="en-GB" sz="1800" b="1" spc="11" dirty="0">
                <a:latin typeface="Tahoma"/>
                <a:cs typeface="Tahoma"/>
              </a:rPr>
              <a:t> </a:t>
            </a:r>
            <a:r>
              <a:rPr lang="en-GB" sz="1800" b="1" spc="-8" dirty="0">
                <a:solidFill>
                  <a:srgbClr val="1A1B1B"/>
                </a:solidFill>
                <a:latin typeface="Tahoma"/>
                <a:cs typeface="Tahoma"/>
              </a:rPr>
              <a:t>old</a:t>
            </a:r>
            <a:r>
              <a:rPr lang="en-GB" sz="18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with</a:t>
            </a:r>
            <a:r>
              <a:rPr lang="en-GB" sz="1800" b="1" spc="-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dirty="0">
                <a:solidFill>
                  <a:srgbClr val="1A1B1B"/>
                </a:solidFill>
                <a:latin typeface="Tahoma"/>
                <a:cs typeface="Tahoma"/>
              </a:rPr>
              <a:t>a</a:t>
            </a:r>
            <a:r>
              <a:rPr lang="en-GB" sz="18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second </a:t>
            </a:r>
            <a:r>
              <a:rPr lang="en-GB" sz="1800" b="1" spc="-739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peak</a:t>
            </a:r>
            <a:r>
              <a:rPr lang="en-GB" sz="1800" b="1" spc="-11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for</a:t>
            </a:r>
            <a:r>
              <a:rPr lang="en-GB" sz="1800" b="1" spc="-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females </a:t>
            </a:r>
            <a:r>
              <a:rPr lang="en-GB" sz="1800" b="1" spc="-8" dirty="0">
                <a:solidFill>
                  <a:srgbClr val="1A1B1B"/>
                </a:solidFill>
                <a:latin typeface="Tahoma"/>
                <a:cs typeface="Tahoma"/>
              </a:rPr>
              <a:t>50–65</a:t>
            </a:r>
            <a:r>
              <a:rPr lang="en-GB" sz="1800" b="1" spc="-11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years</a:t>
            </a:r>
            <a:r>
              <a:rPr lang="en-GB" sz="1800" b="1" spc="-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800" b="1" spc="-4" dirty="0">
                <a:solidFill>
                  <a:srgbClr val="1A1B1B"/>
                </a:solidFill>
                <a:latin typeface="Tahoma"/>
                <a:cs typeface="Tahoma"/>
              </a:rPr>
              <a:t>old</a:t>
            </a:r>
            <a:endParaRPr lang="en-GB" sz="1800" b="1" dirty="0">
              <a:latin typeface="Tahoma"/>
              <a:cs typeface="Tahoma"/>
            </a:endParaRPr>
          </a:p>
          <a:p>
            <a:pPr marL="54293" algn="ctr">
              <a:lnSpc>
                <a:spcPct val="100000"/>
              </a:lnSpc>
              <a:spcBef>
                <a:spcPts val="1001"/>
              </a:spcBef>
            </a:pPr>
            <a:r>
              <a:rPr lang="en-GB" sz="1800" b="1" spc="-8" dirty="0">
                <a:solidFill>
                  <a:srgbClr val="0070C0"/>
                </a:solidFill>
                <a:latin typeface="Calibri"/>
                <a:cs typeface="Calibri"/>
              </a:rPr>
              <a:t>Females</a:t>
            </a:r>
            <a:r>
              <a:rPr lang="en-GB" sz="18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1800" b="1" dirty="0">
                <a:latin typeface="Calibri"/>
                <a:cs typeface="Calibri"/>
              </a:rPr>
              <a:t>&gt;</a:t>
            </a:r>
            <a:r>
              <a:rPr lang="en-GB" sz="1800" b="1" spc="-19" dirty="0">
                <a:latin typeface="Calibri"/>
                <a:cs typeface="Calibri"/>
              </a:rPr>
              <a:t> </a:t>
            </a:r>
            <a:r>
              <a:rPr lang="en-GB" sz="1800" b="1" spc="-4" dirty="0">
                <a:latin typeface="Calibri"/>
                <a:cs typeface="Calibri"/>
              </a:rPr>
              <a:t>males</a:t>
            </a:r>
            <a:r>
              <a:rPr lang="en-GB" sz="1800" b="1" spc="-19" dirty="0">
                <a:latin typeface="Calibri"/>
                <a:cs typeface="Calibri"/>
              </a:rPr>
              <a:t> </a:t>
            </a:r>
            <a:r>
              <a:rPr lang="en-GB" sz="1800" b="1" spc="-4" dirty="0">
                <a:latin typeface="Calibri"/>
                <a:cs typeface="Calibri"/>
              </a:rPr>
              <a:t>(2:1)</a:t>
            </a:r>
            <a:endParaRPr lang="en-US" sz="1800" b="1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68666CC-3E65-78A0-1561-A4267944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277" y="1451429"/>
            <a:ext cx="3399685" cy="48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8811-9AD4-A2DE-7834-3B23BEB2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448A4C-BBDF-1D64-9C12-BC70EE605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249" y="352648"/>
            <a:ext cx="8219502" cy="5740161"/>
          </a:xfrm>
        </p:spPr>
      </p:pic>
    </p:spTree>
    <p:extLst>
      <p:ext uri="{BB962C8B-B14F-4D97-AF65-F5344CB8AC3E}">
        <p14:creationId xmlns:p14="http://schemas.microsoft.com/office/powerpoint/2010/main" val="282720486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15C8-9509-C66D-D281-DA9791B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0A2F78-5440-0A2D-FF20-860320647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41" y="716478"/>
            <a:ext cx="7942983" cy="5472031"/>
          </a:xfrm>
        </p:spPr>
      </p:pic>
    </p:spTree>
    <p:extLst>
      <p:ext uri="{BB962C8B-B14F-4D97-AF65-F5344CB8AC3E}">
        <p14:creationId xmlns:p14="http://schemas.microsoft.com/office/powerpoint/2010/main" val="35339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DEB4-B06B-C06B-F2D3-4B6DB4C8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23" y="167436"/>
            <a:ext cx="5797296" cy="8915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Etiology and pathogenesis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9074C3-269F-1287-D9EE-56C8C0FEA9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31" y="1533565"/>
            <a:ext cx="5797296" cy="19808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/>
              <a:t>Unknown etiology</a:t>
            </a:r>
          </a:p>
          <a:p>
            <a:r>
              <a:rPr lang="en-US" sz="1800" dirty="0"/>
              <a:t>Several lines of evidence suggest that it is a disease of disordered immune regulation in genetically predisposed individuals exposed to certain environmental agents .</a:t>
            </a:r>
          </a:p>
          <a:p>
            <a:r>
              <a:rPr lang="en-US" sz="1800" dirty="0"/>
              <a:t>Several immunologic abnormalities in sarcoidosis suggest the development of cell-mediated response to an unidentified antigen .</a:t>
            </a:r>
          </a:p>
          <a:p>
            <a:r>
              <a:rPr lang="en-US" sz="1800" dirty="0"/>
              <a:t>The process is driven by </a:t>
            </a:r>
            <a:r>
              <a:rPr lang="en-US" sz="1800" b="1" dirty="0"/>
              <a:t>CD4+ helper </a:t>
            </a:r>
            <a:r>
              <a:rPr lang="en-US" sz="1800" b="1" dirty="0" err="1"/>
              <a:t>Tcells</a:t>
            </a:r>
            <a:r>
              <a:rPr lang="en-US" sz="1800" b="1" dirty="0"/>
              <a:t> that stimulated  by unknown  antigen </a:t>
            </a:r>
          </a:p>
          <a:p>
            <a:r>
              <a:rPr lang="en-US" sz="1800" dirty="0"/>
              <a:t>After lung transplantation , sarcoidosis recurs in the new lung in at least one-third of </a:t>
            </a:r>
            <a:r>
              <a:rPr lang="en-US" sz="1800" dirty="0" err="1"/>
              <a:t>pt</a:t>
            </a:r>
            <a:endParaRPr lang="en-US" sz="1800" dirty="0"/>
          </a:p>
          <a:p>
            <a:r>
              <a:rPr lang="en-US" sz="1800" dirty="0"/>
              <a:t>Several putative “ antigens “ have been proposed as the inciting agent for sarcoidosis ( viruses , mycobacteria , </a:t>
            </a:r>
            <a:r>
              <a:rPr lang="en-US" sz="1800" dirty="0" err="1"/>
              <a:t>borreia</a:t>
            </a:r>
            <a:r>
              <a:rPr lang="en-US" sz="1800" dirty="0"/>
              <a:t> , pollen ) </a:t>
            </a:r>
            <a:endParaRPr lang="ar-SA" sz="1800" dirty="0"/>
          </a:p>
          <a:p>
            <a:endParaRPr lang="en-US" sz="1800" dirty="0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8F369B44-46E8-1345-C7AF-28BC5D787CA0}"/>
              </a:ext>
            </a:extLst>
          </p:cNvPr>
          <p:cNvSpPr/>
          <p:nvPr/>
        </p:nvSpPr>
        <p:spPr>
          <a:xfrm>
            <a:off x="5975758" y="1819018"/>
            <a:ext cx="3168242" cy="3390779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r-SA" sz="1800" b="1" u="sng" dirty="0">
                <a:solidFill>
                  <a:srgbClr val="0070C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Possible  etiology:</a:t>
            </a:r>
          </a:p>
          <a:p>
            <a:pPr algn="ctr"/>
            <a:endParaRPr lang="ar-SA" sz="1800" b="1" dirty="0"/>
          </a:p>
          <a:p>
            <a:pPr algn="ctr"/>
            <a:r>
              <a:rPr lang="en-US" sz="1800" b="1" dirty="0"/>
              <a:t>•</a:t>
            </a:r>
            <a:r>
              <a:rPr lang="ar-SA" sz="1800" b="1" dirty="0"/>
              <a:t>Genetic</a:t>
            </a:r>
            <a:endParaRPr lang="en-US" sz="1800" b="1" dirty="0"/>
          </a:p>
          <a:p>
            <a:pPr algn="ctr"/>
            <a:endParaRPr lang="ar-SA" sz="1800" b="1" dirty="0"/>
          </a:p>
          <a:p>
            <a:pPr algn="ctr"/>
            <a:r>
              <a:rPr lang="en-US" sz="1800" b="1" dirty="0"/>
              <a:t>•</a:t>
            </a:r>
            <a:r>
              <a:rPr lang="ar-SA" sz="1800" b="1" dirty="0"/>
              <a:t>Environmental  Beryllium and it’s salt</a:t>
            </a:r>
            <a:endParaRPr lang="en-US" sz="1800" b="1" dirty="0"/>
          </a:p>
          <a:p>
            <a:pPr algn="ctr"/>
            <a:endParaRPr lang="ar-SA" sz="1800" b="1" dirty="0"/>
          </a:p>
          <a:p>
            <a:pPr algn="ctr"/>
            <a:r>
              <a:rPr lang="en-US" sz="1800" b="1" dirty="0"/>
              <a:t>•</a:t>
            </a:r>
            <a:r>
              <a:rPr lang="ar-SA" sz="1800" b="1" dirty="0"/>
              <a:t>Infection; mycobacteria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520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9DF4A9EE-485E-C54B-D5D2-BAE0AECFE3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649" y="957101"/>
            <a:ext cx="5797296" cy="8578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4775" indent="-67628">
              <a:lnSpc>
                <a:spcPct val="100000"/>
              </a:lnSpc>
              <a:spcBef>
                <a:spcPts val="75"/>
              </a:spcBef>
              <a:buSzPct val="95000"/>
              <a:buChar char="•"/>
              <a:tabLst>
                <a:tab pos="105251" algn="l"/>
              </a:tabLst>
            </a:pP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Antigen-presenting</a:t>
            </a:r>
            <a:r>
              <a:rPr sz="1500" b="1" spc="-41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cells</a:t>
            </a:r>
            <a:endParaRPr sz="1500" b="1" dirty="0">
              <a:latin typeface="Tahoma"/>
              <a:cs typeface="Tahoma"/>
            </a:endParaRPr>
          </a:p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present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antigens</a:t>
            </a:r>
            <a:r>
              <a:rPr sz="1500" b="1" spc="-11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to</a:t>
            </a:r>
            <a:r>
              <a:rPr sz="1500" b="1" spc="23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2"/>
              </a:rPr>
              <a:t>CD4+</a:t>
            </a:r>
            <a:r>
              <a:rPr sz="1500" b="1" spc="-4" dirty="0">
                <a:solidFill>
                  <a:srgbClr val="0000FF"/>
                </a:solidFill>
                <a:latin typeface="Tahoma"/>
                <a:cs typeface="Tahoma"/>
                <a:hlinkClick r:id="rId2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Th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cells</a:t>
            </a:r>
            <a:endParaRPr sz="1500" b="1" dirty="0">
              <a:latin typeface="Tahoma"/>
              <a:cs typeface="Tahoma"/>
            </a:endParaRPr>
          </a:p>
          <a:p>
            <a:pPr marL="9525" marR="3810">
              <a:lnSpc>
                <a:spcPct val="119000"/>
              </a:lnSpc>
            </a:pP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and</a:t>
            </a:r>
            <a:r>
              <a:rPr sz="1500" b="1" spc="-19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secrete </a:t>
            </a: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IL-12</a:t>
            </a:r>
            <a:r>
              <a:rPr sz="1500" b="1" spc="-15" dirty="0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 </a:t>
            </a:r>
            <a:r>
              <a:rPr sz="1500" b="1" dirty="0">
                <a:solidFill>
                  <a:srgbClr val="1A1B1B"/>
                </a:solidFill>
                <a:latin typeface="Tahoma"/>
                <a:cs typeface="Tahoma"/>
              </a:rPr>
              <a:t>→</a:t>
            </a:r>
            <a:r>
              <a:rPr sz="1500" b="1" spc="-6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stimulation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of </a:t>
            </a:r>
            <a:r>
              <a:rPr sz="1500" b="1" spc="-45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Th</a:t>
            </a:r>
            <a:endParaRPr sz="1500" b="1" dirty="0">
              <a:latin typeface="Tahoma"/>
              <a:cs typeface="Tahom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021E810-1B0D-0558-50E8-E764F140EE46}"/>
              </a:ext>
            </a:extLst>
          </p:cNvPr>
          <p:cNvSpPr txBox="1"/>
          <p:nvPr/>
        </p:nvSpPr>
        <p:spPr>
          <a:xfrm>
            <a:off x="3918891" y="1574514"/>
            <a:ext cx="3002258" cy="2404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2293144" algn="l"/>
              </a:tabLst>
            </a:pPr>
            <a:r>
              <a:rPr lang="en-US" sz="1500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</a:rPr>
              <a:t>-cell 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13241-415D-390B-18A8-4A7C25C63ED5}"/>
              </a:ext>
            </a:extLst>
          </p:cNvPr>
          <p:cNvSpPr txBox="1"/>
          <p:nvPr/>
        </p:nvSpPr>
        <p:spPr>
          <a:xfrm>
            <a:off x="222994" y="1789859"/>
            <a:ext cx="31789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 spc="-4" dirty="0">
                <a:solidFill>
                  <a:srgbClr val="1A1B1B"/>
                </a:solidFill>
                <a:latin typeface="Tahoma"/>
                <a:cs typeface="Tahoma"/>
              </a:rPr>
              <a:t>differentiatio</a:t>
            </a:r>
            <a:r>
              <a:rPr lang="en-GB" sz="1350" b="1" dirty="0">
                <a:solidFill>
                  <a:srgbClr val="1A1B1B"/>
                </a:solidFill>
                <a:latin typeface="Tahoma"/>
                <a:cs typeface="Tahoma"/>
              </a:rPr>
              <a:t>n</a:t>
            </a:r>
            <a:r>
              <a:rPr lang="en-GB" sz="1350" b="1" spc="-4" dirty="0">
                <a:solidFill>
                  <a:srgbClr val="1A1B1B"/>
                </a:solidFill>
                <a:latin typeface="Tahoma"/>
                <a:cs typeface="Tahoma"/>
              </a:rPr>
              <a:t> int</a:t>
            </a:r>
            <a:r>
              <a:rPr lang="en-GB" sz="1350" b="1" dirty="0">
                <a:solidFill>
                  <a:srgbClr val="1A1B1B"/>
                </a:solidFill>
                <a:latin typeface="Tahoma"/>
                <a:cs typeface="Tahoma"/>
              </a:rPr>
              <a:t>o</a:t>
            </a:r>
            <a:r>
              <a:rPr lang="en-GB" sz="1350" b="1" spc="30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lang="en-GB" sz="1350" b="1" u="heavy" spc="-4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T</a:t>
            </a:r>
            <a:r>
              <a:rPr lang="en-GB" sz="1350" b="1" u="heavy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h</a:t>
            </a:r>
            <a:r>
              <a:rPr lang="en-GB" sz="1350" b="1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	</a:t>
            </a:r>
            <a:r>
              <a:rPr lang="en-US" sz="1350" b="1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1 </a:t>
            </a:r>
            <a:r>
              <a:rPr lang="en-GB" sz="135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cells</a:t>
            </a:r>
            <a:endParaRPr lang="en-US" sz="1350" b="1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22C7D88-B17B-6A67-8403-2E0485BD4922}"/>
              </a:ext>
            </a:extLst>
          </p:cNvPr>
          <p:cNvSpPr txBox="1"/>
          <p:nvPr/>
        </p:nvSpPr>
        <p:spPr>
          <a:xfrm>
            <a:off x="119650" y="2382166"/>
            <a:ext cx="3718157" cy="18820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4773" marR="694373" indent="-66675">
              <a:lnSpc>
                <a:spcPct val="119000"/>
              </a:lnSpc>
              <a:spcBef>
                <a:spcPts val="75"/>
              </a:spcBef>
              <a:buClr>
                <a:srgbClr val="1A1B1B"/>
              </a:buClr>
              <a:buSzPct val="95000"/>
              <a:buChar char="•"/>
              <a:tabLst>
                <a:tab pos="96203" algn="l"/>
              </a:tabLst>
            </a:pP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Th</a:t>
            </a:r>
            <a:r>
              <a:rPr sz="1463" b="1" strike="sngStrike" spc="-5" baseline="-32051" dirty="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sz="975" b="1" strike="noStrike" spc="146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500" b="1" u="heavy" strike="noStrike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cells</a:t>
            </a:r>
            <a:r>
              <a:rPr sz="1500" b="1" strike="noStrike" spc="-8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 </a:t>
            </a:r>
            <a:r>
              <a:rPr sz="1500" b="1" strike="noStrike" spc="-4" dirty="0">
                <a:solidFill>
                  <a:srgbClr val="1A1B1B"/>
                </a:solidFill>
                <a:latin typeface="Tahoma"/>
                <a:cs typeface="Tahoma"/>
              </a:rPr>
              <a:t>activate</a:t>
            </a:r>
            <a:r>
              <a:rPr sz="1500" b="1" strike="noStrike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500" b="1" u="heavy" strike="noStrike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macrophages</a:t>
            </a:r>
            <a:r>
              <a:rPr sz="1500" b="1" strike="noStrike" spc="8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 </a:t>
            </a:r>
            <a:r>
              <a:rPr sz="1500" b="1" strike="noStrike" spc="-4" dirty="0">
                <a:solidFill>
                  <a:srgbClr val="1A1B1B"/>
                </a:solidFill>
                <a:latin typeface="Tahoma"/>
                <a:cs typeface="Tahoma"/>
              </a:rPr>
              <a:t>by </a:t>
            </a:r>
            <a:r>
              <a:rPr sz="1500" b="1" strike="noStrike" spc="-45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trike="noStrike" spc="-4" dirty="0">
                <a:solidFill>
                  <a:srgbClr val="1A1B1B"/>
                </a:solidFill>
                <a:latin typeface="Tahoma"/>
                <a:cs typeface="Tahoma"/>
              </a:rPr>
              <a:t>secreting</a:t>
            </a:r>
            <a:r>
              <a:rPr sz="1500" b="1" strike="noStrike" spc="-4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500" b="1" u="heavy" strike="noStrike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IFN-γ</a:t>
            </a:r>
            <a:r>
              <a:rPr sz="1500" b="1" strike="noStrike" spc="-4" dirty="0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 </a:t>
            </a:r>
            <a:r>
              <a:rPr sz="1500" b="1" strike="noStrike" dirty="0">
                <a:solidFill>
                  <a:srgbClr val="1A1B1B"/>
                </a:solidFill>
                <a:latin typeface="Tahoma"/>
                <a:cs typeface="Tahoma"/>
              </a:rPr>
              <a:t>→</a:t>
            </a:r>
            <a:r>
              <a:rPr sz="1500" b="1" strike="noStrike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500" b="1" u="heavy" strike="noStrike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cytokine </a:t>
            </a:r>
            <a:r>
              <a:rPr sz="1500" b="1" strike="noStrike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500" b="1" strike="noStrike" spc="-4" dirty="0">
                <a:solidFill>
                  <a:srgbClr val="1A1B1B"/>
                </a:solidFill>
                <a:latin typeface="Tahoma"/>
                <a:cs typeface="Tahoma"/>
              </a:rPr>
              <a:t>release</a:t>
            </a:r>
            <a:endParaRPr sz="1500" b="1" dirty="0">
              <a:latin typeface="Tahoma"/>
              <a:cs typeface="Tahoma"/>
            </a:endParaRPr>
          </a:p>
          <a:p>
            <a:pPr marL="94773">
              <a:lnSpc>
                <a:spcPct val="100000"/>
              </a:lnSpc>
              <a:spcBef>
                <a:spcPts val="341"/>
              </a:spcBef>
            </a:pP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from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macrophages</a:t>
            </a:r>
            <a:r>
              <a:rPr sz="1500" b="1" spc="11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(e.g.,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TNF)</a:t>
            </a:r>
            <a:r>
              <a:rPr sz="1500" b="1" spc="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1A1B1B"/>
                </a:solidFill>
                <a:latin typeface="Tahoma"/>
                <a:cs typeface="Tahoma"/>
              </a:rPr>
              <a:t>→</a:t>
            </a:r>
            <a:endParaRPr sz="1500" b="1" dirty="0">
              <a:latin typeface="Tahoma"/>
              <a:cs typeface="Tahoma"/>
            </a:endParaRPr>
          </a:p>
          <a:p>
            <a:pPr marL="94773">
              <a:lnSpc>
                <a:spcPct val="100000"/>
              </a:lnSpc>
              <a:spcBef>
                <a:spcPts val="289"/>
              </a:spcBef>
            </a:pP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formation</a:t>
            </a:r>
            <a:endParaRPr sz="1500" b="1" dirty="0">
              <a:latin typeface="Tahoma"/>
              <a:cs typeface="Tahoma"/>
            </a:endParaRPr>
          </a:p>
          <a:p>
            <a:pPr marL="94773">
              <a:lnSpc>
                <a:spcPct val="100000"/>
              </a:lnSpc>
              <a:spcBef>
                <a:spcPts val="307"/>
              </a:spcBef>
            </a:pP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of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epithelioid</a:t>
            </a:r>
            <a:r>
              <a:rPr sz="1500" b="1" spc="-1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macrophages</a:t>
            </a:r>
            <a:r>
              <a:rPr sz="1500" b="1" spc="-11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spc="-4" dirty="0">
                <a:solidFill>
                  <a:srgbClr val="1A1B1B"/>
                </a:solidFill>
                <a:latin typeface="Tahoma"/>
                <a:cs typeface="Tahoma"/>
              </a:rPr>
              <a:t>and</a:t>
            </a:r>
            <a:r>
              <a:rPr sz="1500" b="1" spc="34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giant</a:t>
            </a:r>
            <a:r>
              <a:rPr sz="15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500" b="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cells</a:t>
            </a:r>
            <a:endParaRPr sz="1500" b="1" dirty="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2D6B08-8F23-25CA-2784-B2E43BD328B7}"/>
              </a:ext>
            </a:extLst>
          </p:cNvPr>
          <p:cNvSpPr txBox="1">
            <a:spLocks/>
          </p:cNvSpPr>
          <p:nvPr/>
        </p:nvSpPr>
        <p:spPr>
          <a:xfrm>
            <a:off x="239856" y="3561894"/>
            <a:ext cx="3249427" cy="2403094"/>
          </a:xfrm>
          <a:prstGeom prst="rect">
            <a:avLst/>
          </a:prstGeom>
        </p:spPr>
        <p:txBody>
          <a:bodyPr vert="horz" wrap="square" lIns="0" tIns="6477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">
              <a:spcBef>
                <a:spcPts val="510"/>
              </a:spcBef>
            </a:pPr>
            <a:endParaRPr lang="en-GB" sz="2100" b="1" dirty="0">
              <a:latin typeface="Calibri"/>
              <a:cs typeface="Calibri"/>
            </a:endParaRPr>
          </a:p>
          <a:p>
            <a:endParaRPr lang="en-GB" sz="2100" b="1" dirty="0">
              <a:latin typeface="Calibri"/>
              <a:cs typeface="Calibri"/>
            </a:endParaRPr>
          </a:p>
          <a:p>
            <a:endParaRPr lang="en-GB" sz="2100" b="1" dirty="0">
              <a:latin typeface="Calibri"/>
              <a:cs typeface="Calibri"/>
            </a:endParaRPr>
          </a:p>
          <a:p>
            <a:pPr marL="9525" marR="196215" indent="26194" algn="just">
              <a:lnSpc>
                <a:spcPct val="70000"/>
              </a:lnSpc>
              <a:spcBef>
                <a:spcPts val="1481"/>
              </a:spcBef>
            </a:pPr>
            <a:r>
              <a:rPr lang="en-GB" sz="2100" b="1" spc="-4" dirty="0">
                <a:solidFill>
                  <a:srgbClr val="0070C0"/>
                </a:solidFill>
                <a:latin typeface="Calibri"/>
                <a:cs typeface="Calibri"/>
              </a:rPr>
              <a:t>HLA II </a:t>
            </a:r>
            <a:r>
              <a:rPr lang="en-GB" sz="2100" b="1" spc="-8" dirty="0">
                <a:solidFill>
                  <a:srgbClr val="0070C0"/>
                </a:solidFill>
                <a:latin typeface="Calibri"/>
                <a:cs typeface="Calibri"/>
              </a:rPr>
              <a:t>gene </a:t>
            </a:r>
            <a:r>
              <a:rPr lang="en-GB" sz="2100" b="1" spc="-4" dirty="0">
                <a:solidFill>
                  <a:srgbClr val="0070C0"/>
                </a:solidFill>
                <a:latin typeface="Calibri"/>
                <a:cs typeface="Calibri"/>
              </a:rPr>
              <a:t>polymorphism </a:t>
            </a:r>
            <a:r>
              <a:rPr lang="en-GB" sz="2100" b="1" spc="-8">
                <a:solidFill>
                  <a:srgbClr val="0070C0"/>
                </a:solidFill>
                <a:latin typeface="Calibri"/>
                <a:cs typeface="Calibri"/>
              </a:rPr>
              <a:t>(HLA-DRB1</a:t>
            </a:r>
            <a:r>
              <a:rPr lang="en-US" sz="2100" b="1" spc="-8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GB" sz="2100" b="1" spc="-4">
                <a:solidFill>
                  <a:srgbClr val="0070C0"/>
                </a:solidFill>
                <a:latin typeface="Calibri"/>
                <a:cs typeface="Calibri"/>
              </a:rPr>
              <a:t>with </a:t>
            </a:r>
            <a:r>
              <a:rPr lang="en-GB" sz="2100" b="1" spc="-416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GB" sz="2100" b="1" spc="-11" dirty="0">
                <a:solidFill>
                  <a:srgbClr val="0070C0"/>
                </a:solidFill>
                <a:latin typeface="Calibri"/>
                <a:cs typeface="Calibri"/>
              </a:rPr>
              <a:t>environmental </a:t>
            </a:r>
            <a:r>
              <a:rPr lang="en-GB" sz="2100" b="1" spc="-15" dirty="0">
                <a:solidFill>
                  <a:srgbClr val="0070C0"/>
                </a:solidFill>
                <a:latin typeface="Calibri"/>
                <a:cs typeface="Calibri"/>
              </a:rPr>
              <a:t>factors </a:t>
            </a:r>
            <a:r>
              <a:rPr lang="en-GB" sz="2100" b="1" spc="-11" dirty="0">
                <a:solidFill>
                  <a:srgbClr val="0070C0"/>
                </a:solidFill>
                <a:latin typeface="Calibri"/>
                <a:cs typeface="Calibri"/>
              </a:rPr>
              <a:t>are </a:t>
            </a:r>
            <a:r>
              <a:rPr lang="en-GB" sz="2100" b="1" spc="-8" dirty="0">
                <a:solidFill>
                  <a:srgbClr val="0070C0"/>
                </a:solidFill>
                <a:latin typeface="Calibri"/>
                <a:cs typeface="Calibri"/>
              </a:rPr>
              <a:t>thought </a:t>
            </a:r>
            <a:r>
              <a:rPr lang="en-GB" sz="2100" b="1" spc="-11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lang="en-GB" sz="2100" b="1" spc="-15" dirty="0">
                <a:solidFill>
                  <a:srgbClr val="0070C0"/>
                </a:solidFill>
                <a:latin typeface="Calibri"/>
                <a:cs typeface="Calibri"/>
              </a:rPr>
              <a:t>have </a:t>
            </a:r>
            <a:r>
              <a:rPr lang="en-GB" sz="2100" b="1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lang="en-GB" sz="2100" b="1" spc="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GB" sz="2100" b="1" spc="-11" dirty="0">
                <a:solidFill>
                  <a:srgbClr val="0070C0"/>
                </a:solidFill>
                <a:latin typeface="Calibri"/>
                <a:cs typeface="Calibri"/>
              </a:rPr>
              <a:t>role</a:t>
            </a:r>
            <a:endParaRPr lang="en-GB" sz="21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0F554E7-FFAF-BE33-10F2-853B6AA98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116" y="462543"/>
            <a:ext cx="4628197" cy="58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068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5BB1-529D-603A-1A5F-8C463373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74" y="0"/>
            <a:ext cx="5797296" cy="89154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Morphology</a:t>
            </a:r>
            <a:r>
              <a:rPr lang="en-US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53072E-8649-2C0A-C90D-197F2F3B2C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5450" y="1050150"/>
            <a:ext cx="5994612" cy="23264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The cardinal </a:t>
            </a:r>
            <a:r>
              <a:rPr lang="en-US" sz="1500" b="1" dirty="0" err="1"/>
              <a:t>histopathologic</a:t>
            </a:r>
            <a:r>
              <a:rPr lang="en-US" sz="1500" b="1" dirty="0"/>
              <a:t> feature of sarcoidosis , irrespective of the organ involved , is the</a:t>
            </a:r>
            <a:r>
              <a:rPr lang="en-US" sz="1500" b="1" dirty="0">
                <a:solidFill>
                  <a:schemeClr val="accent6"/>
                </a:solidFill>
              </a:rPr>
              <a:t> </a:t>
            </a:r>
            <a:r>
              <a:rPr lang="en-US" sz="1500" b="1" dirty="0" err="1">
                <a:solidFill>
                  <a:srgbClr val="0070C0"/>
                </a:solidFill>
              </a:rPr>
              <a:t>nonnecrotizing</a:t>
            </a:r>
            <a:r>
              <a:rPr lang="en-US" sz="1500" b="1" dirty="0">
                <a:solidFill>
                  <a:srgbClr val="0070C0"/>
                </a:solidFill>
              </a:rPr>
              <a:t> </a:t>
            </a:r>
            <a:r>
              <a:rPr lang="en-US" sz="1500" b="1" dirty="0" err="1">
                <a:solidFill>
                  <a:srgbClr val="0070C0"/>
                </a:solidFill>
              </a:rPr>
              <a:t>epitheloid</a:t>
            </a:r>
            <a:r>
              <a:rPr lang="en-US" sz="1500" b="1" dirty="0">
                <a:solidFill>
                  <a:srgbClr val="0070C0"/>
                </a:solidFill>
              </a:rPr>
              <a:t> granuloma . </a:t>
            </a:r>
          </a:p>
          <a:p>
            <a:r>
              <a:rPr lang="en-US" sz="1500" b="1" dirty="0"/>
              <a:t>This is a discrete , compact collection of epithelioid cells rimmed by an outer zone rich in CD4+ T cells . Intermixed multinucleated giant cells formed by fusion of macrophages .</a:t>
            </a:r>
          </a:p>
          <a:p>
            <a:r>
              <a:rPr lang="en-US" sz="1500" b="1" dirty="0"/>
              <a:t>Early on , a thin layer of laminated fibroblasts is found peripheral to the granuloma ; over time , these proliferate and lay down collagen that replaces the entire granuloma with </a:t>
            </a:r>
            <a:r>
              <a:rPr lang="en-US" sz="1500" b="1" dirty="0" err="1"/>
              <a:t>hyalinized</a:t>
            </a:r>
            <a:r>
              <a:rPr lang="en-US" sz="1500" b="1" dirty="0"/>
              <a:t> scar .</a:t>
            </a:r>
          </a:p>
          <a:p>
            <a:r>
              <a:rPr lang="en-US" sz="1500" b="1" dirty="0" err="1">
                <a:solidFill>
                  <a:srgbClr val="0070C0"/>
                </a:solidFill>
              </a:rPr>
              <a:t>Schaumann</a:t>
            </a:r>
            <a:r>
              <a:rPr lang="en-US" sz="1500" b="1" dirty="0">
                <a:solidFill>
                  <a:srgbClr val="0070C0"/>
                </a:solidFill>
              </a:rPr>
              <a:t> bodies </a:t>
            </a:r>
            <a:r>
              <a:rPr lang="en-US" sz="1500" b="1" dirty="0"/>
              <a:t> laminated concretions composed of calcium and protein .</a:t>
            </a:r>
          </a:p>
          <a:p>
            <a:r>
              <a:rPr lang="en-US" sz="1500" b="1" dirty="0">
                <a:solidFill>
                  <a:srgbClr val="0070C0"/>
                </a:solidFill>
              </a:rPr>
              <a:t>Asteroid bodies </a:t>
            </a:r>
            <a:r>
              <a:rPr lang="en-US" sz="1500" b="1" dirty="0"/>
              <a:t>stellate inclusions within giant cells .</a:t>
            </a:r>
          </a:p>
          <a:p>
            <a:r>
              <a:rPr lang="en-US" sz="1500" b="1" dirty="0"/>
              <a:t>Rarely foci of central necrosis may be present in sarcoid granulomas , especially in the nodular form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73A73-24A7-B07D-0B3E-DDB7450F3726}"/>
              </a:ext>
            </a:extLst>
          </p:cNvPr>
          <p:cNvSpPr txBox="1"/>
          <p:nvPr/>
        </p:nvSpPr>
        <p:spPr>
          <a:xfrm>
            <a:off x="216761" y="5507768"/>
            <a:ext cx="457041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u="sng" dirty="0">
                <a:solidFill>
                  <a:srgbClr val="0070C0"/>
                </a:solidFill>
              </a:rPr>
              <a:t>The histologic diagnosis is one of exclusion .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F62DD21-A2CE-71A2-7919-1F26500A9235}"/>
              </a:ext>
            </a:extLst>
          </p:cNvPr>
          <p:cNvSpPr txBox="1"/>
          <p:nvPr/>
        </p:nvSpPr>
        <p:spPr>
          <a:xfrm>
            <a:off x="6376404" y="1863373"/>
            <a:ext cx="2552146" cy="17273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*Epithelioid</a:t>
            </a:r>
            <a:r>
              <a:rPr sz="1350" b="1" u="sng" spc="-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cells</a:t>
            </a:r>
            <a:r>
              <a:rPr sz="1350" b="1" u="sng" spc="-8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produce</a:t>
            </a:r>
            <a:r>
              <a:rPr sz="1350" b="1" u="sng" spc="45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2100" b="1" u="sng" spc="-4" dirty="0">
                <a:solidFill>
                  <a:srgbClr val="0070C0"/>
                </a:solidFill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angiotensin-converting</a:t>
            </a:r>
            <a:r>
              <a:rPr sz="2100" b="1" u="sng" spc="-8" dirty="0">
                <a:solidFill>
                  <a:srgbClr val="0070C0"/>
                </a:solidFill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 </a:t>
            </a:r>
            <a:r>
              <a:rPr sz="2100" b="1" u="sng" spc="-4" dirty="0">
                <a:solidFill>
                  <a:srgbClr val="0070C0"/>
                </a:solidFill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enzyme</a:t>
            </a:r>
            <a:r>
              <a:rPr sz="2100" b="1" u="sng" spc="-8" dirty="0">
                <a:solidFill>
                  <a:srgbClr val="0070C0"/>
                </a:solidFill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 </a:t>
            </a:r>
            <a:r>
              <a:rPr sz="2100" b="1" u="sng" spc="-4" dirty="0">
                <a:solidFill>
                  <a:srgbClr val="0070C0"/>
                </a:solidFill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(ACE)</a:t>
            </a:r>
            <a:r>
              <a:rPr sz="2100" b="1" u="sng" spc="53" dirty="0">
                <a:solidFill>
                  <a:srgbClr val="532675"/>
                </a:solidFill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 </a:t>
            </a:r>
            <a:r>
              <a:rPr sz="2100" b="1" u="sng" spc="-4" dirty="0"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and</a:t>
            </a:r>
            <a:r>
              <a:rPr sz="2100" b="1" u="sng" dirty="0"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 </a:t>
            </a:r>
            <a:r>
              <a:rPr sz="2100" b="1" u="sng" spc="-4" dirty="0"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release cytokines,</a:t>
            </a:r>
            <a:r>
              <a:rPr sz="2100" b="1" u="sng" spc="-8" dirty="0"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 </a:t>
            </a:r>
            <a:r>
              <a:rPr b="1" u="sng" spc="-4" dirty="0">
                <a:latin typeface="Britannic Bold" panose="02000000000000000000" pitchFamily="2" charset="0"/>
                <a:ea typeface="Britannic Bold" panose="02000000000000000000" pitchFamily="2" charset="0"/>
                <a:cs typeface="Tahoma"/>
              </a:rPr>
              <a:t>which</a:t>
            </a:r>
            <a:endParaRPr b="1" u="sng" dirty="0">
              <a:latin typeface="Britannic Bold" panose="02000000000000000000" pitchFamily="2" charset="0"/>
              <a:ea typeface="Britannic Bold" panose="02000000000000000000" pitchFamily="2" charset="0"/>
              <a:cs typeface="Tahoma"/>
            </a:endParaRPr>
          </a:p>
          <a:p>
            <a:pPr marL="9525">
              <a:lnSpc>
                <a:spcPct val="100000"/>
              </a:lnSpc>
              <a:spcBef>
                <a:spcPts val="64"/>
              </a:spcBef>
            </a:pP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recruit</a:t>
            </a:r>
            <a:r>
              <a:rPr sz="1350" b="1" u="sng" spc="-11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more</a:t>
            </a:r>
            <a:r>
              <a:rPr sz="1350" b="1" u="sng" spc="-19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immune</a:t>
            </a:r>
            <a:r>
              <a:rPr sz="1350" b="1" u="sng" spc="-19" dirty="0">
                <a:solidFill>
                  <a:srgbClr val="1A1B1B"/>
                </a:solidFill>
                <a:latin typeface="Tahoma"/>
                <a:cs typeface="Tahoma"/>
              </a:rPr>
              <a:t> </a:t>
            </a:r>
            <a:r>
              <a:rPr sz="1350" b="1" u="sng" spc="-4" dirty="0">
                <a:solidFill>
                  <a:srgbClr val="1A1B1B"/>
                </a:solidFill>
                <a:latin typeface="Tahoma"/>
                <a:cs typeface="Tahoma"/>
              </a:rPr>
              <a:t>cells.</a:t>
            </a:r>
            <a:endParaRPr sz="1350" b="1" u="sng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355303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A443-2D62-9537-B093-1D2953BA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78" y="589646"/>
            <a:ext cx="2374278" cy="64077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70C0"/>
                </a:solidFill>
              </a:rPr>
              <a:t>Asteroid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0A16733-CFB7-3AC0-48A3-5AF38D542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78" y="1307881"/>
            <a:ext cx="4060058" cy="48568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A3FD5DF-51C6-F44E-9ED6-136B6ECC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423" y="1379655"/>
            <a:ext cx="4714577" cy="470518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7DC1A2-4CA8-4265-33B9-2000656820CB}"/>
              </a:ext>
            </a:extLst>
          </p:cNvPr>
          <p:cNvCxnSpPr>
            <a:cxnSpLocks/>
          </p:cNvCxnSpPr>
          <p:nvPr/>
        </p:nvCxnSpPr>
        <p:spPr>
          <a:xfrm>
            <a:off x="1888771" y="1262322"/>
            <a:ext cx="679141" cy="1034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42BA5-92E3-3E89-DBF3-9F991C59AE3D}"/>
              </a:ext>
            </a:extLst>
          </p:cNvPr>
          <p:cNvCxnSpPr>
            <a:cxnSpLocks/>
          </p:cNvCxnSpPr>
          <p:nvPr/>
        </p:nvCxnSpPr>
        <p:spPr>
          <a:xfrm>
            <a:off x="5247473" y="4577582"/>
            <a:ext cx="1212182" cy="231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1801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5A428BE-8EE1-9181-A6A5-6C43369CB4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98112"/>
            <a:ext cx="4776362" cy="41570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719" marR="1772603">
              <a:lnSpc>
                <a:spcPct val="155100"/>
              </a:lnSpc>
              <a:spcBef>
                <a:spcPts val="75"/>
              </a:spcBef>
            </a:pP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Non-caseating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granulomas</a:t>
            </a:r>
            <a:r>
              <a:rPr sz="1800" b="1" spc="26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are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different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from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 the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“caseating”(e.g. TB)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by the</a:t>
            </a:r>
            <a:r>
              <a:rPr sz="1800" b="1" spc="19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absences of </a:t>
            </a:r>
            <a:r>
              <a:rPr sz="1800" b="1" spc="-293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necrotic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tissue in the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center</a:t>
            </a:r>
            <a:endParaRPr sz="1800" b="1" dirty="0">
              <a:solidFill>
                <a:srgbClr val="005878"/>
              </a:solidFill>
              <a:latin typeface="Calibri"/>
              <a:cs typeface="Calibri"/>
            </a:endParaRPr>
          </a:p>
          <a:p>
            <a:pPr marL="9525" marR="3810" indent="26194">
              <a:lnSpc>
                <a:spcPct val="107700"/>
              </a:lnSpc>
              <a:spcBef>
                <a:spcPts val="949"/>
              </a:spcBef>
            </a:pP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The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center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is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formed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by</a:t>
            </a:r>
            <a:r>
              <a:rPr sz="1800" b="1" spc="1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large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multinucleated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cell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/giant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cell (fused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macrophages)</a:t>
            </a:r>
            <a:r>
              <a:rPr sz="1800" b="1" spc="4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and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epithelioid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cells.</a:t>
            </a:r>
            <a:r>
              <a:rPr sz="1800" b="1" spc="15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Inclusion</a:t>
            </a:r>
            <a:r>
              <a:rPr sz="1800" b="1" spc="23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“ </a:t>
            </a:r>
            <a:r>
              <a:rPr sz="1800" b="1" spc="-293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asteroid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bodies”</a:t>
            </a:r>
            <a:r>
              <a:rPr sz="1800" b="1" spc="8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and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schaumann bodies</a:t>
            </a:r>
            <a:r>
              <a:rPr sz="1800" b="1" spc="8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are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 seen within.</a:t>
            </a:r>
            <a:endParaRPr sz="1800" b="1" dirty="0">
              <a:solidFill>
                <a:srgbClr val="005878"/>
              </a:solidFill>
              <a:latin typeface="Calibri"/>
              <a:cs typeface="Calibri"/>
            </a:endParaRPr>
          </a:p>
          <a:p>
            <a:pPr marL="35719">
              <a:lnSpc>
                <a:spcPct val="100000"/>
              </a:lnSpc>
              <a:spcBef>
                <a:spcPts val="990"/>
              </a:spcBef>
            </a:pP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And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it’s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surrounded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by</a:t>
            </a:r>
            <a:r>
              <a:rPr sz="1800" b="1" spc="19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fibroblast,</a:t>
            </a:r>
            <a:r>
              <a:rPr sz="1800" b="1" spc="4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mast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cells,</a:t>
            </a:r>
            <a:r>
              <a:rPr sz="1800" b="1" spc="8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monocytes</a:t>
            </a:r>
            <a:r>
              <a:rPr sz="1800" b="1" spc="8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and</a:t>
            </a:r>
            <a:r>
              <a:rPr sz="1800" b="1" spc="4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lymphocytes</a:t>
            </a:r>
            <a:r>
              <a:rPr sz="1800" b="1" spc="4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5878"/>
                </a:solidFill>
                <a:latin typeface="Calibri"/>
                <a:cs typeface="Calibri"/>
              </a:rPr>
              <a:t>(the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5878"/>
                </a:solidFill>
                <a:latin typeface="Calibri"/>
                <a:cs typeface="Calibri"/>
              </a:rPr>
              <a:t>outer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005878"/>
                </a:solidFill>
                <a:latin typeface="Calibri"/>
                <a:cs typeface="Calibri"/>
              </a:rPr>
              <a:t>layer</a:t>
            </a:r>
            <a:r>
              <a:rPr sz="1800" b="1" spc="4" dirty="0">
                <a:solidFill>
                  <a:srgbClr val="00587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5878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DF95DAE-83D5-2B95-212F-E760A79B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35" y="1498852"/>
            <a:ext cx="4419380" cy="34790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35ED9D-EA02-69B7-F7AD-527DB002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119354"/>
            <a:ext cx="5797296" cy="878758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remember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70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9"/>
            <a:ext cx="9144000" cy="36888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33AC42-80E7-9BB0-0841-8721F161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9"/>
            <a:ext cx="4390263" cy="362041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147E260-7978-D1A0-2F0C-0F644F356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0263" y="970917"/>
            <a:ext cx="4753737" cy="35067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4BC9AA3-EFDF-4D41-AF2C-F99D753AC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26" b="23564"/>
          <a:stretch/>
        </p:blipFill>
        <p:spPr>
          <a:xfrm>
            <a:off x="506943" y="5717239"/>
            <a:ext cx="8416967" cy="57493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4C8B5B9-B5D1-7EB3-B958-65F240E70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43" y="5011779"/>
            <a:ext cx="8404988" cy="705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841E1-5C00-FB0B-934A-9027439C5DDA}"/>
              </a:ext>
            </a:extLst>
          </p:cNvPr>
          <p:cNvSpPr txBox="1"/>
          <p:nvPr/>
        </p:nvSpPr>
        <p:spPr>
          <a:xfrm>
            <a:off x="3659195" y="251479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B3527E-C2CC-B744-EEF5-4233821D8E4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0" y="5364509"/>
            <a:ext cx="5069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B40687-2BEE-63E9-2EF9-A1DD0EBFB6BC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0" y="6000751"/>
            <a:ext cx="506943" cy="3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8155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Parcel</vt:lpstr>
      <vt:lpstr>Sarcoidosis </vt:lpstr>
      <vt:lpstr>Granulomatous diseases</vt:lpstr>
      <vt:lpstr>Epidemiology</vt:lpstr>
      <vt:lpstr>Etiology and pathogenesis</vt:lpstr>
      <vt:lpstr>PowerPoint Presentation</vt:lpstr>
      <vt:lpstr>Morphology </vt:lpstr>
      <vt:lpstr>Asteroid</vt:lpstr>
      <vt:lpstr>remember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findings </vt:lpstr>
      <vt:lpstr>Diagnosis </vt:lpstr>
      <vt:lpstr>Stages of sarcoidosis on CXR</vt:lpstr>
      <vt:lpstr>PowerPoint Presentation</vt:lpstr>
      <vt:lpstr>PowerPoint Presentation</vt:lpstr>
      <vt:lpstr>PowerPoint Presentation</vt:lpstr>
      <vt:lpstr>Question?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Sondus walled Malahmeh</dc:creator>
  <cp:lastModifiedBy>Sondus walled Malahmeh</cp:lastModifiedBy>
  <cp:revision>50</cp:revision>
  <dcterms:created xsi:type="dcterms:W3CDTF">2022-10-16T21:33:55Z</dcterms:created>
  <dcterms:modified xsi:type="dcterms:W3CDTF">2022-12-17T14:29:00Z</dcterms:modified>
</cp:coreProperties>
</file>