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9.xml" ContentType="application/vnd.openxmlformats-officedocument.presentationml.slide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8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Layouts/slideLayout10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88" r:id="rId13"/>
    <p:sldId id="268" r:id="rId14"/>
    <p:sldId id="269" r:id="rId15"/>
    <p:sldId id="272" r:id="rId16"/>
    <p:sldId id="274" r:id="rId17"/>
    <p:sldId id="275" r:id="rId18"/>
    <p:sldId id="276" r:id="rId19"/>
    <p:sldId id="289" r:id="rId20"/>
    <p:sldId id="279" r:id="rId21"/>
    <p:sldId id="280" r:id="rId22"/>
    <p:sldId id="281" r:id="rId23"/>
    <p:sldId id="282" r:id="rId24"/>
    <p:sldId id="284" r:id="rId25"/>
    <p:sldId id="285" r:id="rId26"/>
    <p:sldId id="286" r:id="rId27"/>
    <p:sldId id="287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openxmlformats.org/officeDocument/2006/relationships/customXml" Target="../customXml/item2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241D67-EC5B-4DB9-ADF1-DDC1C8F4E1F2}" type="datetimeFigureOut">
              <a:rPr lang="en-GB" smtClean="0"/>
              <a:pPr/>
              <a:t>23/12/2021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1527AC-60E8-420E-89C5-E4D9F1EF472C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7FCCB-2C22-40E8-9BB7-D74BBE0C1773}" type="datetime1">
              <a:rPr lang="en-US" smtClean="0"/>
              <a:pPr/>
              <a:t>12/23/2021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86999-0E84-44CA-8B20-86820DE2409F}" type="datetime1">
              <a:rPr lang="en-US" smtClean="0"/>
              <a:pPr/>
              <a:t>12/23/2021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A8BB6-6FAC-4D82-B96F-BF8C32171103}" type="datetime1">
              <a:rPr lang="en-US" smtClean="0"/>
              <a:pPr/>
              <a:t>12/23/2021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302C9-B428-4259-ACF9-A050BB96B84A}" type="datetime1">
              <a:rPr lang="en-US" smtClean="0"/>
              <a:pPr/>
              <a:t>12/23/2021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95F47-62C6-42F7-97EE-EE667BBDB9A3}" type="datetime1">
              <a:rPr lang="en-US" smtClean="0"/>
              <a:pPr/>
              <a:t>12/23/2021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1BEE4-0A3F-4429-BAF2-CEFE6FFE2C6C}" type="datetime1">
              <a:rPr lang="en-US" smtClean="0"/>
              <a:pPr/>
              <a:t>12/23/2021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897F0-5F43-4383-97AD-9ABDC2CF43FE}" type="datetime1">
              <a:rPr lang="en-US" smtClean="0"/>
              <a:pPr/>
              <a:t>12/23/2021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0A2E2-0511-4BF9-A653-7FE9203C98AB}" type="datetime1">
              <a:rPr lang="en-US" smtClean="0"/>
              <a:pPr/>
              <a:t>12/23/2021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A269D-8E32-4BB6-B686-F60657A27784}" type="datetime1">
              <a:rPr lang="en-US" smtClean="0"/>
              <a:pPr/>
              <a:t>12/23/2021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6C581-1151-4450-BF62-A83AC062CBF8}" type="datetime1">
              <a:rPr lang="en-US" smtClean="0"/>
              <a:pPr/>
              <a:t>12/23/2021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D689B-2420-44EB-A86F-C1C143EBAA38}" type="datetime1">
              <a:rPr lang="en-US" smtClean="0"/>
              <a:pPr/>
              <a:t>12/23/2021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230A14-5573-4D96-B5A7-5712C4A0D1B4}" type="datetime1">
              <a:rPr lang="en-US" smtClean="0"/>
              <a:pPr/>
              <a:t>12/23/2021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24200" y="609600"/>
            <a:ext cx="292657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b="1" dirty="0" smtClean="0">
                <a:solidFill>
                  <a:srgbClr val="FF0000"/>
                </a:solidFill>
              </a:rPr>
              <a:t>BILE ACIDS</a:t>
            </a:r>
            <a:endParaRPr lang="en-GB" sz="4800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1144" y="1676400"/>
            <a:ext cx="5867400" cy="4503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4"/>
          <p:cNvGraphicFramePr>
            <a:graphicFrameLocks noChangeAspect="1"/>
          </p:cNvGraphicFramePr>
          <p:nvPr/>
        </p:nvGraphicFramePr>
        <p:xfrm>
          <a:off x="1551972" y="928670"/>
          <a:ext cx="5234606" cy="1643074"/>
        </p:xfrm>
        <a:graphic>
          <a:graphicData uri="http://schemas.openxmlformats.org/presentationml/2006/ole">
            <p:oleObj spid="_x0000_s54274" name="Image" r:id="rId3" imgW="29277797" imgH="16824568" progId="">
              <p:embed/>
            </p:oleObj>
          </a:graphicData>
        </a:graphic>
      </p:graphicFrame>
      <p:sp>
        <p:nvSpPr>
          <p:cNvPr id="3084" name="Text Box 5"/>
          <p:cNvSpPr txBox="1">
            <a:spLocks noChangeArrowheads="1"/>
          </p:cNvSpPr>
          <p:nvPr/>
        </p:nvSpPr>
        <p:spPr bwMode="auto">
          <a:xfrm>
            <a:off x="5690400" y="2647949"/>
            <a:ext cx="1453368" cy="400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b="1" dirty="0" err="1">
                <a:latin typeface="Arial" charset="0"/>
              </a:rPr>
              <a:t>Cholic</a:t>
            </a:r>
            <a:r>
              <a:rPr lang="en-US" sz="2000" b="1" dirty="0">
                <a:latin typeface="Arial" charset="0"/>
              </a:rPr>
              <a:t> acid</a:t>
            </a:r>
          </a:p>
        </p:txBody>
      </p:sp>
      <p:sp>
        <p:nvSpPr>
          <p:cNvPr id="3085" name="Text Box 6"/>
          <p:cNvSpPr txBox="1">
            <a:spLocks noChangeArrowheads="1"/>
          </p:cNvSpPr>
          <p:nvPr/>
        </p:nvSpPr>
        <p:spPr bwMode="auto">
          <a:xfrm>
            <a:off x="1983770" y="6215082"/>
            <a:ext cx="5525607" cy="368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1800" b="1" dirty="0" err="1">
                <a:latin typeface="Arial" charset="0"/>
              </a:rPr>
              <a:t>Glycocholic</a:t>
            </a:r>
            <a:r>
              <a:rPr lang="en-US" sz="1800" b="1" dirty="0">
                <a:latin typeface="Arial" charset="0"/>
              </a:rPr>
              <a:t> acid Or </a:t>
            </a:r>
            <a:r>
              <a:rPr lang="en-US" sz="1800" b="1" dirty="0" err="1">
                <a:latin typeface="Arial" charset="0"/>
              </a:rPr>
              <a:t>Taurocholic</a:t>
            </a:r>
            <a:r>
              <a:rPr lang="en-US" sz="1800" b="1" dirty="0">
                <a:latin typeface="Arial" charset="0"/>
              </a:rPr>
              <a:t> acid</a:t>
            </a:r>
          </a:p>
        </p:txBody>
      </p:sp>
      <p:sp>
        <p:nvSpPr>
          <p:cNvPr id="2" name="Line 7"/>
          <p:cNvSpPr>
            <a:spLocks noChangeShapeType="1"/>
          </p:cNvSpPr>
          <p:nvPr/>
        </p:nvSpPr>
        <p:spPr bwMode="auto">
          <a:xfrm>
            <a:off x="3419584" y="2724533"/>
            <a:ext cx="45719" cy="120453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/>
              <a:ea typeface="+mn-ea"/>
            </a:endParaRPr>
          </a:p>
        </p:txBody>
      </p:sp>
      <p:sp>
        <p:nvSpPr>
          <p:cNvPr id="3087" name="Text Box 10"/>
          <p:cNvSpPr txBox="1">
            <a:spLocks noChangeArrowheads="1"/>
          </p:cNvSpPr>
          <p:nvPr/>
        </p:nvSpPr>
        <p:spPr bwMode="auto">
          <a:xfrm>
            <a:off x="4059663" y="3614742"/>
            <a:ext cx="89498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dirty="0" err="1">
                <a:solidFill>
                  <a:srgbClr val="FF0000"/>
                </a:solidFill>
              </a:rPr>
              <a:t>Taurine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088" name="Text Box 11"/>
          <p:cNvSpPr txBox="1">
            <a:spLocks noChangeArrowheads="1"/>
          </p:cNvSpPr>
          <p:nvPr/>
        </p:nvSpPr>
        <p:spPr bwMode="auto">
          <a:xfrm>
            <a:off x="4038600" y="2971800"/>
            <a:ext cx="101822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dirty="0" err="1">
                <a:solidFill>
                  <a:srgbClr val="FF0000"/>
                </a:solidFill>
                <a:latin typeface="Arial" charset="0"/>
              </a:rPr>
              <a:t>Glycine</a:t>
            </a:r>
            <a:endParaRPr lang="en-US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3089" name="AutoShape 12"/>
          <p:cNvSpPr>
            <a:spLocks noChangeArrowheads="1"/>
          </p:cNvSpPr>
          <p:nvPr/>
        </p:nvSpPr>
        <p:spPr bwMode="auto">
          <a:xfrm>
            <a:off x="1490157" y="3172777"/>
            <a:ext cx="1329243" cy="408623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dirty="0">
                <a:latin typeface="Arial" charset="0"/>
              </a:rPr>
              <a:t>Bile Acids</a:t>
            </a:r>
          </a:p>
        </p:txBody>
      </p:sp>
      <p:graphicFrame>
        <p:nvGraphicFramePr>
          <p:cNvPr id="3077" name="Object 13"/>
          <p:cNvGraphicFramePr>
            <a:graphicFrameLocks noChangeAspect="1"/>
          </p:cNvGraphicFramePr>
          <p:nvPr/>
        </p:nvGraphicFramePr>
        <p:xfrm>
          <a:off x="1214959" y="4267200"/>
          <a:ext cx="6928941" cy="1705541"/>
        </p:xfrm>
        <a:graphic>
          <a:graphicData uri="http://schemas.openxmlformats.org/presentationml/2006/ole">
            <p:oleObj spid="_x0000_s54275" name="Image" r:id="rId4" imgW="38122132" imgH="17002471" progId="">
              <p:embed/>
            </p:oleObj>
          </a:graphicData>
        </a:graphic>
      </p:graphicFrame>
      <p:sp>
        <p:nvSpPr>
          <p:cNvPr id="3090" name="Text Box 14"/>
          <p:cNvSpPr txBox="1">
            <a:spLocks noChangeArrowheads="1"/>
          </p:cNvSpPr>
          <p:nvPr/>
        </p:nvSpPr>
        <p:spPr bwMode="auto">
          <a:xfrm>
            <a:off x="5947182" y="4834847"/>
            <a:ext cx="702110" cy="218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700">
                <a:latin typeface="Arial" charset="0"/>
              </a:rPr>
              <a:t>OR</a:t>
            </a:r>
            <a:endParaRPr lang="en-US" sz="1400">
              <a:latin typeface="Arial" charset="0"/>
            </a:endParaRPr>
          </a:p>
        </p:txBody>
      </p:sp>
      <p:sp>
        <p:nvSpPr>
          <p:cNvPr id="3091" name="Text Box 15"/>
          <p:cNvSpPr txBox="1">
            <a:spLocks noChangeArrowheads="1"/>
          </p:cNvSpPr>
          <p:nvPr/>
        </p:nvSpPr>
        <p:spPr bwMode="auto">
          <a:xfrm>
            <a:off x="3567740" y="3194462"/>
            <a:ext cx="39466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 b="1" dirty="0">
                <a:latin typeface="Arial" charset="0"/>
              </a:rPr>
              <a:t>+</a:t>
            </a:r>
          </a:p>
        </p:txBody>
      </p:sp>
      <p:sp>
        <p:nvSpPr>
          <p:cNvPr id="3092" name="Text Box 16"/>
          <p:cNvSpPr txBox="1">
            <a:spLocks noChangeArrowheads="1"/>
          </p:cNvSpPr>
          <p:nvPr/>
        </p:nvSpPr>
        <p:spPr bwMode="auto">
          <a:xfrm>
            <a:off x="4238702" y="3261973"/>
            <a:ext cx="53091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 dirty="0">
                <a:solidFill>
                  <a:srgbClr val="FF0000"/>
                </a:solidFill>
                <a:latin typeface="Arial" charset="0"/>
              </a:rPr>
              <a:t>OR</a:t>
            </a:r>
          </a:p>
        </p:txBody>
      </p:sp>
      <p:sp>
        <p:nvSpPr>
          <p:cNvPr id="3079" name="Text Box 17"/>
          <p:cNvSpPr txBox="1">
            <a:spLocks noChangeArrowheads="1"/>
          </p:cNvSpPr>
          <p:nvPr/>
        </p:nvSpPr>
        <p:spPr bwMode="auto">
          <a:xfrm>
            <a:off x="4786314" y="2374653"/>
            <a:ext cx="428624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endParaRPr lang="en-US" sz="2000" dirty="0"/>
          </a:p>
          <a:p>
            <a:pPr algn="l"/>
            <a:endParaRPr lang="en-US" sz="2000" dirty="0">
              <a:latin typeface="Arial" charset="0"/>
            </a:endParaRPr>
          </a:p>
        </p:txBody>
      </p:sp>
      <p:sp>
        <p:nvSpPr>
          <p:cNvPr id="3080" name="Text Box 20"/>
          <p:cNvSpPr txBox="1">
            <a:spLocks noChangeArrowheads="1"/>
          </p:cNvSpPr>
          <p:nvPr/>
        </p:nvSpPr>
        <p:spPr bwMode="auto">
          <a:xfrm>
            <a:off x="285720" y="142852"/>
            <a:ext cx="771530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latin typeface="Arial" charset="0"/>
              </a:rPr>
              <a:t>Bile Acid Conjugation</a:t>
            </a:r>
          </a:p>
        </p:txBody>
      </p:sp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3657600" y="4419600"/>
            <a:ext cx="528993" cy="36676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0066"/>
                </a:solidFill>
                <a:latin typeface="Arial" pitchFamily="34" charset="0"/>
              </a:rPr>
              <a:t>HO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309587" y="428604"/>
            <a:ext cx="8405817" cy="736600"/>
          </a:xfrm>
          <a:ln cap="flat"/>
        </p:spPr>
        <p:txBody>
          <a:bodyPr>
            <a:noAutofit/>
          </a:bodyPr>
          <a:lstStyle/>
          <a:p>
            <a:pPr algn="l">
              <a:defRPr/>
            </a:pPr>
            <a:r>
              <a:rPr lang="en-US" sz="3200" b="1" dirty="0">
                <a:solidFill>
                  <a:srgbClr val="FF0000"/>
                </a:solidFill>
              </a:rPr>
              <a:t>Bile salts: Sodium </a:t>
            </a:r>
            <a:r>
              <a:rPr lang="en-US" sz="3200" b="1" dirty="0" err="1">
                <a:solidFill>
                  <a:srgbClr val="FF0000"/>
                </a:solidFill>
              </a:rPr>
              <a:t>taurocholate</a:t>
            </a:r>
            <a:r>
              <a:rPr lang="en-US" sz="3200" b="1" dirty="0">
                <a:solidFill>
                  <a:srgbClr val="FF0000"/>
                </a:solidFill>
              </a:rPr>
              <a:t/>
            </a:r>
            <a:br>
              <a:rPr lang="en-US" sz="3200" b="1" dirty="0">
                <a:solidFill>
                  <a:srgbClr val="FF0000"/>
                </a:solidFill>
              </a:rPr>
            </a:br>
            <a:r>
              <a:rPr lang="en-US" sz="3200" b="1" dirty="0" smtClean="0">
                <a:solidFill>
                  <a:srgbClr val="FF0000"/>
                </a:solidFill>
              </a:rPr>
              <a:t>                                                            </a:t>
            </a:r>
            <a:r>
              <a:rPr lang="en-US" sz="2400" b="1" dirty="0" smtClean="0">
                <a:solidFill>
                  <a:srgbClr val="FF0000"/>
                </a:solidFill>
              </a:rPr>
              <a:t>(</a:t>
            </a:r>
            <a:r>
              <a:rPr lang="en-US" sz="2400" b="1" dirty="0">
                <a:solidFill>
                  <a:srgbClr val="FF0000"/>
                </a:solidFill>
              </a:rPr>
              <a:t>conjugated bile salt)</a:t>
            </a: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493712" y="1525602"/>
            <a:ext cx="8349578" cy="4122739"/>
            <a:chOff x="311" y="720"/>
            <a:chExt cx="5419" cy="2597"/>
          </a:xfrm>
        </p:grpSpPr>
        <p:pic>
          <p:nvPicPr>
            <p:cNvPr id="22532" name="Picture 3"/>
            <p:cNvPicPr>
              <a:picLocks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lumMod val="75000"/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550" y="927"/>
              <a:ext cx="3412" cy="217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</p:pic>
        <p:sp>
          <p:nvSpPr>
            <p:cNvPr id="27652" name="Rectangle 4"/>
            <p:cNvSpPr>
              <a:spLocks noChangeArrowheads="1"/>
            </p:cNvSpPr>
            <p:nvPr/>
          </p:nvSpPr>
          <p:spPr bwMode="auto">
            <a:xfrm>
              <a:off x="311" y="2745"/>
              <a:ext cx="468" cy="32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2800" b="1" dirty="0">
                  <a:solidFill>
                    <a:srgbClr val="0000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HO</a:t>
              </a:r>
            </a:p>
          </p:txBody>
        </p:sp>
        <p:sp>
          <p:nvSpPr>
            <p:cNvPr id="27653" name="Rectangle 5"/>
            <p:cNvSpPr>
              <a:spLocks noChangeArrowheads="1"/>
            </p:cNvSpPr>
            <p:nvPr/>
          </p:nvSpPr>
          <p:spPr bwMode="auto">
            <a:xfrm>
              <a:off x="1413" y="1791"/>
              <a:ext cx="482" cy="28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240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CH</a:t>
              </a:r>
              <a:r>
                <a:rPr lang="en-US" sz="2400" baseline="-2500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3</a:t>
              </a:r>
            </a:p>
          </p:txBody>
        </p:sp>
        <p:sp>
          <p:nvSpPr>
            <p:cNvPr id="27654" name="Rectangle 6"/>
            <p:cNvSpPr>
              <a:spLocks noChangeArrowheads="1"/>
            </p:cNvSpPr>
            <p:nvPr/>
          </p:nvSpPr>
          <p:spPr bwMode="auto">
            <a:xfrm>
              <a:off x="1759" y="2472"/>
              <a:ext cx="263" cy="28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240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H</a:t>
              </a:r>
            </a:p>
          </p:txBody>
        </p:sp>
        <p:sp>
          <p:nvSpPr>
            <p:cNvPr id="27655" name="Rectangle 7"/>
            <p:cNvSpPr>
              <a:spLocks noChangeArrowheads="1"/>
            </p:cNvSpPr>
            <p:nvPr/>
          </p:nvSpPr>
          <p:spPr bwMode="auto">
            <a:xfrm>
              <a:off x="2058" y="1800"/>
              <a:ext cx="263" cy="28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H</a:t>
              </a:r>
            </a:p>
          </p:txBody>
        </p:sp>
        <p:sp>
          <p:nvSpPr>
            <p:cNvPr id="27656" name="Rectangle 8"/>
            <p:cNvSpPr>
              <a:spLocks noChangeArrowheads="1"/>
            </p:cNvSpPr>
            <p:nvPr/>
          </p:nvSpPr>
          <p:spPr bwMode="auto">
            <a:xfrm>
              <a:off x="2378" y="2484"/>
              <a:ext cx="263" cy="28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240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H</a:t>
              </a:r>
            </a:p>
          </p:txBody>
        </p:sp>
        <p:sp>
          <p:nvSpPr>
            <p:cNvPr id="27657" name="Rectangle 9"/>
            <p:cNvSpPr>
              <a:spLocks noChangeArrowheads="1"/>
            </p:cNvSpPr>
            <p:nvPr/>
          </p:nvSpPr>
          <p:spPr bwMode="auto">
            <a:xfrm>
              <a:off x="2365" y="1269"/>
              <a:ext cx="482" cy="28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240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CH</a:t>
              </a:r>
              <a:r>
                <a:rPr lang="en-US" sz="2400" baseline="-2500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3</a:t>
              </a:r>
            </a:p>
          </p:txBody>
        </p:sp>
        <p:sp>
          <p:nvSpPr>
            <p:cNvPr id="27658" name="Rectangle 10"/>
            <p:cNvSpPr>
              <a:spLocks noChangeArrowheads="1"/>
            </p:cNvSpPr>
            <p:nvPr/>
          </p:nvSpPr>
          <p:spPr bwMode="auto">
            <a:xfrm>
              <a:off x="2237" y="1034"/>
              <a:ext cx="482" cy="28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240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CH</a:t>
              </a:r>
              <a:r>
                <a:rPr lang="en-US" sz="2400" baseline="-2500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3</a:t>
              </a:r>
            </a:p>
          </p:txBody>
        </p:sp>
        <p:sp>
          <p:nvSpPr>
            <p:cNvPr id="27659" name="Rectangle 11"/>
            <p:cNvSpPr>
              <a:spLocks noChangeArrowheads="1"/>
            </p:cNvSpPr>
            <p:nvPr/>
          </p:nvSpPr>
          <p:spPr bwMode="auto">
            <a:xfrm>
              <a:off x="1450" y="3028"/>
              <a:ext cx="263" cy="28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240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H</a:t>
              </a:r>
            </a:p>
          </p:txBody>
        </p:sp>
        <p:sp>
          <p:nvSpPr>
            <p:cNvPr id="27660" name="Rectangle 12"/>
            <p:cNvSpPr>
              <a:spLocks noChangeArrowheads="1"/>
            </p:cNvSpPr>
            <p:nvPr/>
          </p:nvSpPr>
          <p:spPr bwMode="auto">
            <a:xfrm>
              <a:off x="2385" y="2794"/>
              <a:ext cx="468" cy="32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2800" b="1" dirty="0">
                  <a:solidFill>
                    <a:srgbClr val="0000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OH</a:t>
              </a:r>
            </a:p>
          </p:txBody>
        </p:sp>
        <p:sp>
          <p:nvSpPr>
            <p:cNvPr id="27661" name="Rectangle 13"/>
            <p:cNvSpPr>
              <a:spLocks noChangeArrowheads="1"/>
            </p:cNvSpPr>
            <p:nvPr/>
          </p:nvSpPr>
          <p:spPr bwMode="auto">
            <a:xfrm>
              <a:off x="1894" y="1157"/>
              <a:ext cx="468" cy="32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2800" b="1" dirty="0">
                  <a:solidFill>
                    <a:srgbClr val="0000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HO</a:t>
              </a:r>
            </a:p>
          </p:txBody>
        </p:sp>
        <p:sp>
          <p:nvSpPr>
            <p:cNvPr id="27662" name="Rectangle 14"/>
            <p:cNvSpPr>
              <a:spLocks noChangeArrowheads="1"/>
            </p:cNvSpPr>
            <p:nvPr/>
          </p:nvSpPr>
          <p:spPr bwMode="auto">
            <a:xfrm>
              <a:off x="3579" y="720"/>
              <a:ext cx="300" cy="32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2800" b="1" dirty="0">
                  <a:solidFill>
                    <a:srgbClr val="0000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O</a:t>
              </a:r>
            </a:p>
          </p:txBody>
        </p:sp>
        <p:sp>
          <p:nvSpPr>
            <p:cNvPr id="27663" name="Rectangle 15"/>
            <p:cNvSpPr>
              <a:spLocks noChangeArrowheads="1"/>
            </p:cNvSpPr>
            <p:nvPr/>
          </p:nvSpPr>
          <p:spPr bwMode="auto">
            <a:xfrm>
              <a:off x="3978" y="1225"/>
              <a:ext cx="1752" cy="28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2400" b="1" dirty="0">
                  <a:solidFill>
                    <a:srgbClr val="008000"/>
                  </a:solidFill>
                  <a:latin typeface="Arial" pitchFamily="34" charset="0"/>
                </a:rPr>
                <a:t>NHCH</a:t>
              </a:r>
              <a:r>
                <a:rPr lang="en-US" sz="2400" b="1" baseline="-25000" dirty="0">
                  <a:solidFill>
                    <a:srgbClr val="008000"/>
                  </a:solidFill>
                  <a:latin typeface="Arial" pitchFamily="34" charset="0"/>
                </a:rPr>
                <a:t>2</a:t>
              </a:r>
              <a:r>
                <a:rPr lang="en-US" sz="2400" b="1" dirty="0">
                  <a:solidFill>
                    <a:srgbClr val="008000"/>
                  </a:solidFill>
                  <a:latin typeface="Arial" pitchFamily="34" charset="0"/>
                </a:rPr>
                <a:t>CH</a:t>
              </a:r>
              <a:r>
                <a:rPr lang="en-US" sz="2400" b="1" baseline="-25000" dirty="0">
                  <a:solidFill>
                    <a:srgbClr val="008000"/>
                  </a:solidFill>
                  <a:latin typeface="Arial" pitchFamily="34" charset="0"/>
                </a:rPr>
                <a:t>2</a:t>
              </a:r>
              <a:r>
                <a:rPr lang="en-US" sz="2400" b="1" dirty="0">
                  <a:solidFill>
                    <a:srgbClr val="008000"/>
                  </a:solidFill>
                  <a:latin typeface="Arial" pitchFamily="34" charset="0"/>
                </a:rPr>
                <a:t>SO</a:t>
              </a:r>
              <a:r>
                <a:rPr lang="en-US" sz="2400" b="1" baseline="-25000" dirty="0">
                  <a:solidFill>
                    <a:srgbClr val="008000"/>
                  </a:solidFill>
                  <a:latin typeface="Arial" pitchFamily="34" charset="0"/>
                </a:rPr>
                <a:t>3</a:t>
              </a:r>
              <a:r>
                <a:rPr lang="en-US" sz="2400" b="1" dirty="0">
                  <a:solidFill>
                    <a:srgbClr val="008000"/>
                  </a:solidFill>
                  <a:latin typeface="Arial" pitchFamily="34" charset="0"/>
                </a:rPr>
                <a:t>Na</a:t>
              </a:r>
            </a:p>
          </p:txBody>
        </p:sp>
      </p:grpSp>
      <p:sp>
        <p:nvSpPr>
          <p:cNvPr id="17" name="Rectangle 15"/>
          <p:cNvSpPr>
            <a:spLocks noChangeArrowheads="1"/>
          </p:cNvSpPr>
          <p:nvPr/>
        </p:nvSpPr>
        <p:spPr bwMode="auto">
          <a:xfrm>
            <a:off x="5643570" y="3588558"/>
            <a:ext cx="3180359" cy="119776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008000"/>
                </a:solidFill>
                <a:latin typeface="Arial" pitchFamily="34" charset="0"/>
              </a:rPr>
              <a:t> or</a:t>
            </a:r>
          </a:p>
          <a:p>
            <a:pPr>
              <a:defRPr/>
            </a:pPr>
            <a:r>
              <a:rPr lang="en-US" sz="2400" b="1" dirty="0">
                <a:solidFill>
                  <a:srgbClr val="008000"/>
                </a:solidFill>
                <a:latin typeface="Arial" pitchFamily="34" charset="0"/>
              </a:rPr>
              <a:t>NH-CH2-COO-Na</a:t>
            </a:r>
          </a:p>
          <a:p>
            <a:pPr>
              <a:defRPr/>
            </a:pPr>
            <a:r>
              <a:rPr lang="en-US" sz="2400" dirty="0">
                <a:solidFill>
                  <a:srgbClr val="008000"/>
                </a:solidFill>
                <a:latin typeface="Arial" pitchFamily="34" charset="0"/>
              </a:rPr>
              <a:t>(sodium </a:t>
            </a:r>
            <a:r>
              <a:rPr lang="en-US" sz="2400" dirty="0" err="1">
                <a:solidFill>
                  <a:srgbClr val="008000"/>
                </a:solidFill>
                <a:latin typeface="Arial" pitchFamily="34" charset="0"/>
              </a:rPr>
              <a:t>glycocholate</a:t>
            </a:r>
            <a:r>
              <a:rPr lang="en-US" sz="2400" dirty="0">
                <a:solidFill>
                  <a:srgbClr val="008000"/>
                </a:solidFill>
                <a:latin typeface="Arial" pitchFamily="34" charset="0"/>
              </a:rPr>
              <a:t>)</a:t>
            </a:r>
          </a:p>
        </p:txBody>
      </p:sp>
      <p:sp>
        <p:nvSpPr>
          <p:cNvPr id="19" name="Rectangle 14"/>
          <p:cNvSpPr>
            <a:spLocks noChangeArrowheads="1"/>
          </p:cNvSpPr>
          <p:nvPr/>
        </p:nvSpPr>
        <p:spPr bwMode="auto">
          <a:xfrm>
            <a:off x="5824273" y="2326958"/>
            <a:ext cx="421591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O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358760"/>
            <a:ext cx="8229600" cy="927100"/>
          </a:xfrm>
          <a:solidFill>
            <a:schemeClr val="bg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Biosynthesis of bile acids &amp; </a:t>
            </a:r>
            <a:r>
              <a:rPr lang="en-US" sz="2800" b="1" dirty="0" err="1">
                <a:solidFill>
                  <a:srgbClr val="FF0000"/>
                </a:solidFill>
              </a:rPr>
              <a:t>Enterohepatic</a:t>
            </a:r>
            <a:r>
              <a:rPr lang="en-US" sz="2800" b="1" dirty="0">
                <a:solidFill>
                  <a:srgbClr val="FF0000"/>
                </a:solidFill>
              </a:rPr>
              <a:t> circulation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46243"/>
            <a:ext cx="8229600" cy="4525963"/>
          </a:xfrm>
        </p:spPr>
        <p:txBody>
          <a:bodyPr>
            <a:noAutofit/>
          </a:bodyPr>
          <a:lstStyle/>
          <a:p>
            <a:pPr algn="just"/>
            <a:r>
              <a:rPr lang="en-US" sz="2200" b="1" dirty="0"/>
              <a:t>Bile acid synthesis occurs in </a:t>
            </a:r>
            <a:r>
              <a:rPr lang="en-US" sz="2200" b="1" dirty="0">
                <a:solidFill>
                  <a:srgbClr val="0070C0"/>
                </a:solidFill>
              </a:rPr>
              <a:t>liver cells</a:t>
            </a:r>
            <a:r>
              <a:rPr lang="en-US" sz="2200" b="1" dirty="0"/>
              <a:t> which synthesize </a:t>
            </a:r>
            <a:r>
              <a:rPr lang="en-US" sz="2200" b="1" u="sng" dirty="0">
                <a:solidFill>
                  <a:srgbClr val="C00000"/>
                </a:solidFill>
              </a:rPr>
              <a:t>primary bile acids</a:t>
            </a:r>
            <a:r>
              <a:rPr lang="en-US" sz="2200" b="1" dirty="0"/>
              <a:t>  in humans from </a:t>
            </a:r>
            <a:r>
              <a:rPr lang="en-US" sz="2200" b="1" dirty="0">
                <a:solidFill>
                  <a:srgbClr val="0070C0"/>
                </a:solidFill>
              </a:rPr>
              <a:t>cholesterol.</a:t>
            </a:r>
            <a:endParaRPr lang="en-US" sz="2200" b="1" dirty="0"/>
          </a:p>
          <a:p>
            <a:pPr algn="just"/>
            <a:r>
              <a:rPr lang="en-US" sz="2200" b="1" dirty="0"/>
              <a:t>Bile acids are 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stored</a:t>
            </a:r>
            <a:r>
              <a:rPr lang="en-US" sz="2200" b="1" dirty="0"/>
              <a:t> in the </a:t>
            </a:r>
            <a:r>
              <a:rPr lang="en-US" sz="2200" b="1" dirty="0">
                <a:solidFill>
                  <a:srgbClr val="0070C0"/>
                </a:solidFill>
              </a:rPr>
              <a:t>gallbladder</a:t>
            </a:r>
            <a:r>
              <a:rPr lang="en-US" sz="2200" b="1" dirty="0"/>
              <a:t> and are 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cycled</a:t>
            </a:r>
            <a:r>
              <a:rPr lang="en-US" sz="2200" b="1" dirty="0"/>
              <a:t> between the intestines and liver via the </a:t>
            </a:r>
            <a:r>
              <a:rPr lang="en-US" sz="2200" b="1" dirty="0" err="1"/>
              <a:t>enterohepatic</a:t>
            </a:r>
            <a:r>
              <a:rPr lang="en-US" sz="2200" b="1" dirty="0"/>
              <a:t> circulation. </a:t>
            </a:r>
            <a:endParaRPr lang="en-US" sz="2200" b="1" dirty="0" smtClean="0"/>
          </a:p>
          <a:p>
            <a:pPr algn="just"/>
            <a:endParaRPr lang="en-US" sz="2200" b="1" dirty="0"/>
          </a:p>
          <a:p>
            <a:pPr algn="just"/>
            <a:r>
              <a:rPr lang="en-US" sz="2200" b="1" dirty="0"/>
              <a:t>When these bile acids are secreted into the lumen of the </a:t>
            </a:r>
            <a:r>
              <a:rPr lang="en-US" sz="2200" b="1" dirty="0">
                <a:solidFill>
                  <a:srgbClr val="0070C0"/>
                </a:solidFill>
              </a:rPr>
              <a:t>intestine</a:t>
            </a:r>
            <a:r>
              <a:rPr lang="en-US" sz="2200" b="1" dirty="0"/>
              <a:t>, bacterial partial </a:t>
            </a:r>
            <a:r>
              <a:rPr lang="en-US" sz="2200" b="1" u="sng" dirty="0" err="1"/>
              <a:t>dehydroxylation</a:t>
            </a:r>
            <a:r>
              <a:rPr lang="en-US" sz="2200" b="1" dirty="0"/>
              <a:t> forms the </a:t>
            </a:r>
            <a:r>
              <a:rPr lang="en-US" sz="2200" b="1" u="sng" dirty="0">
                <a:solidFill>
                  <a:srgbClr val="C00000"/>
                </a:solidFill>
              </a:rPr>
              <a:t>secondary bile acids</a:t>
            </a:r>
            <a:r>
              <a:rPr lang="en-US" sz="2200" b="1" dirty="0"/>
              <a:t>.</a:t>
            </a:r>
          </a:p>
          <a:p>
            <a:pPr algn="just"/>
            <a:r>
              <a:rPr lang="en-US" sz="2200" b="1" dirty="0" err="1">
                <a:solidFill>
                  <a:srgbClr val="FF0000"/>
                </a:solidFill>
              </a:rPr>
              <a:t>Cholic</a:t>
            </a:r>
            <a:r>
              <a:rPr lang="en-US" sz="2200" b="1" dirty="0">
                <a:solidFill>
                  <a:srgbClr val="FF0000"/>
                </a:solidFill>
              </a:rPr>
              <a:t> acid is converted into </a:t>
            </a:r>
            <a:r>
              <a:rPr lang="en-US" sz="2200" b="1" dirty="0" err="1">
                <a:solidFill>
                  <a:srgbClr val="FF0000"/>
                </a:solidFill>
              </a:rPr>
              <a:t>deoxycholic</a:t>
            </a:r>
            <a:r>
              <a:rPr lang="en-US" sz="2200" b="1" dirty="0">
                <a:solidFill>
                  <a:srgbClr val="FF0000"/>
                </a:solidFill>
              </a:rPr>
              <a:t> acid and </a:t>
            </a:r>
            <a:r>
              <a:rPr lang="en-US" sz="2200" b="1" dirty="0" err="1">
                <a:solidFill>
                  <a:srgbClr val="FF0000"/>
                </a:solidFill>
              </a:rPr>
              <a:t>chenodeoxycholic</a:t>
            </a:r>
            <a:r>
              <a:rPr lang="en-US" sz="2200" b="1" dirty="0">
                <a:solidFill>
                  <a:srgbClr val="FF0000"/>
                </a:solidFill>
              </a:rPr>
              <a:t> acid into </a:t>
            </a:r>
            <a:r>
              <a:rPr lang="en-US" sz="2200" b="1" dirty="0" err="1">
                <a:solidFill>
                  <a:srgbClr val="FF0000"/>
                </a:solidFill>
              </a:rPr>
              <a:t>lithocholic</a:t>
            </a:r>
            <a:r>
              <a:rPr lang="en-US" sz="2200" b="1" dirty="0">
                <a:solidFill>
                  <a:srgbClr val="FF0000"/>
                </a:solidFill>
              </a:rPr>
              <a:t> acid</a:t>
            </a:r>
            <a:r>
              <a:rPr lang="en-US" sz="2200" b="1" dirty="0" smtClean="0">
                <a:solidFill>
                  <a:srgbClr val="FF0000"/>
                </a:solidFill>
              </a:rPr>
              <a:t>.</a:t>
            </a:r>
          </a:p>
          <a:p>
            <a:pPr algn="just"/>
            <a:endParaRPr lang="en-US" sz="2200" b="1" dirty="0"/>
          </a:p>
          <a:p>
            <a:pPr algn="just"/>
            <a:r>
              <a:rPr lang="en-US" sz="2200" b="1" dirty="0"/>
              <a:t>All these bile acids can be taken back up into the blood stream (~ 95%), return to the liver, and be re-secreted in a process known as </a:t>
            </a:r>
            <a:r>
              <a:rPr lang="en-US" sz="2200" b="1" dirty="0" err="1">
                <a:solidFill>
                  <a:srgbClr val="0070C0"/>
                </a:solidFill>
              </a:rPr>
              <a:t>enterohepatic</a:t>
            </a:r>
            <a:r>
              <a:rPr lang="en-US" sz="2200" b="1" dirty="0">
                <a:solidFill>
                  <a:srgbClr val="0070C0"/>
                </a:solidFill>
              </a:rPr>
              <a:t> circulation. ~5% </a:t>
            </a:r>
            <a:r>
              <a:rPr lang="en-US" sz="2200" b="1" dirty="0"/>
              <a:t>are excreted in </a:t>
            </a:r>
            <a:r>
              <a:rPr lang="en-US" sz="2200" b="1" dirty="0" err="1"/>
              <a:t>faeces</a:t>
            </a:r>
            <a:r>
              <a:rPr lang="en-US" sz="2200" b="1" dirty="0"/>
              <a:t>.</a:t>
            </a:r>
          </a:p>
          <a:p>
            <a:pPr algn="just"/>
            <a:endParaRPr lang="en-US" sz="2200" b="1" dirty="0">
              <a:solidFill>
                <a:srgbClr val="0070C0"/>
              </a:solidFill>
            </a:endParaRPr>
          </a:p>
          <a:p>
            <a:pPr algn="just"/>
            <a:endParaRPr lang="en-US" sz="2200" b="1" dirty="0"/>
          </a:p>
          <a:p>
            <a:pPr algn="just"/>
            <a:endParaRPr lang="en-US" sz="22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53"/>
          <p:cNvGrpSpPr>
            <a:grpSpLocks/>
          </p:cNvGrpSpPr>
          <p:nvPr/>
        </p:nvGrpSpPr>
        <p:grpSpPr bwMode="auto">
          <a:xfrm>
            <a:off x="784460" y="1138198"/>
            <a:ext cx="7645192" cy="5587464"/>
            <a:chOff x="1347" y="675"/>
            <a:chExt cx="2743" cy="3185"/>
          </a:xfrm>
        </p:grpSpPr>
        <p:graphicFrame>
          <p:nvGraphicFramePr>
            <p:cNvPr id="2050" name="Object 1028"/>
            <p:cNvGraphicFramePr>
              <a:graphicFrameLocks noChangeAspect="1"/>
            </p:cNvGraphicFramePr>
            <p:nvPr/>
          </p:nvGraphicFramePr>
          <p:xfrm>
            <a:off x="2834" y="675"/>
            <a:ext cx="1256" cy="733"/>
          </p:xfrm>
          <a:graphic>
            <a:graphicData uri="http://schemas.openxmlformats.org/presentationml/2006/ole">
              <p:oleObj spid="_x0000_s55298" name="Image" r:id="rId3" imgW="29531945" imgH="16849982" progId="">
                <p:embed/>
              </p:oleObj>
            </a:graphicData>
          </a:graphic>
        </p:graphicFrame>
        <p:graphicFrame>
          <p:nvGraphicFramePr>
            <p:cNvPr id="2051" name="Object 1029"/>
            <p:cNvGraphicFramePr>
              <a:graphicFrameLocks noChangeAspect="1"/>
            </p:cNvGraphicFramePr>
            <p:nvPr/>
          </p:nvGraphicFramePr>
          <p:xfrm>
            <a:off x="1347" y="675"/>
            <a:ext cx="1255" cy="774"/>
          </p:xfrm>
          <a:graphic>
            <a:graphicData uri="http://schemas.openxmlformats.org/presentationml/2006/ole">
              <p:oleObj spid="_x0000_s55299" name="Image" r:id="rId4" imgW="29277797" imgH="16824568" progId="">
                <p:embed/>
              </p:oleObj>
            </a:graphicData>
          </a:graphic>
        </p:graphicFrame>
        <p:graphicFrame>
          <p:nvGraphicFramePr>
            <p:cNvPr id="2052" name="Object 1030"/>
            <p:cNvGraphicFramePr>
              <a:graphicFrameLocks noChangeAspect="1"/>
            </p:cNvGraphicFramePr>
            <p:nvPr/>
          </p:nvGraphicFramePr>
          <p:xfrm>
            <a:off x="1450" y="2883"/>
            <a:ext cx="1152" cy="660"/>
          </p:xfrm>
          <a:graphic>
            <a:graphicData uri="http://schemas.openxmlformats.org/presentationml/2006/ole">
              <p:oleObj spid="_x0000_s55300" name="Image" r:id="rId5" imgW="29430286" imgH="16900812" progId="">
                <p:embed/>
              </p:oleObj>
            </a:graphicData>
          </a:graphic>
        </p:graphicFrame>
        <p:graphicFrame>
          <p:nvGraphicFramePr>
            <p:cNvPr id="2053" name="Object 1031"/>
            <p:cNvGraphicFramePr>
              <a:graphicFrameLocks noChangeAspect="1"/>
            </p:cNvGraphicFramePr>
            <p:nvPr/>
          </p:nvGraphicFramePr>
          <p:xfrm>
            <a:off x="2938" y="2886"/>
            <a:ext cx="1152" cy="669"/>
          </p:xfrm>
          <a:graphic>
            <a:graphicData uri="http://schemas.openxmlformats.org/presentationml/2006/ole">
              <p:oleObj spid="_x0000_s55301" name="Image" r:id="rId6" imgW="29379456" imgH="17078715" progId="">
                <p:embed/>
              </p:oleObj>
            </a:graphicData>
          </a:graphic>
        </p:graphicFrame>
        <p:sp>
          <p:nvSpPr>
            <p:cNvPr id="2059" name="AutoShape 1032"/>
            <p:cNvSpPr>
              <a:spLocks noChangeArrowheads="1"/>
            </p:cNvSpPr>
            <p:nvPr/>
          </p:nvSpPr>
          <p:spPr bwMode="auto">
            <a:xfrm>
              <a:off x="2288" y="1827"/>
              <a:ext cx="802" cy="408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b="1" dirty="0">
                  <a:solidFill>
                    <a:srgbClr val="FF0000"/>
                  </a:solidFill>
                  <a:latin typeface="Arial" charset="0"/>
                </a:rPr>
                <a:t>7-dehydroxylation</a:t>
              </a:r>
            </a:p>
            <a:p>
              <a:pPr algn="ctr" eaLnBrk="0" hangingPunct="0"/>
              <a:r>
                <a:rPr lang="en-US" b="1" dirty="0">
                  <a:solidFill>
                    <a:srgbClr val="FF0000"/>
                  </a:solidFill>
                  <a:latin typeface="Arial" charset="0"/>
                </a:rPr>
                <a:t>by gut bacteria</a:t>
              </a:r>
            </a:p>
          </p:txBody>
        </p:sp>
        <p:sp>
          <p:nvSpPr>
            <p:cNvPr id="2" name="Line 1033"/>
            <p:cNvSpPr>
              <a:spLocks noChangeShapeType="1"/>
            </p:cNvSpPr>
            <p:nvPr/>
          </p:nvSpPr>
          <p:spPr bwMode="auto">
            <a:xfrm>
              <a:off x="1930" y="1843"/>
              <a:ext cx="0" cy="62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/>
                <a:ea typeface="+mn-ea"/>
              </a:endParaRPr>
            </a:p>
          </p:txBody>
        </p:sp>
        <p:sp>
          <p:nvSpPr>
            <p:cNvPr id="3" name="Line 1034"/>
            <p:cNvSpPr>
              <a:spLocks noChangeShapeType="1"/>
            </p:cNvSpPr>
            <p:nvPr/>
          </p:nvSpPr>
          <p:spPr bwMode="auto">
            <a:xfrm>
              <a:off x="3418" y="1779"/>
              <a:ext cx="0" cy="62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/>
                <a:ea typeface="+mn-ea"/>
              </a:endParaRPr>
            </a:p>
          </p:txBody>
        </p:sp>
        <p:sp>
          <p:nvSpPr>
            <p:cNvPr id="2062" name="Text Box 1035"/>
            <p:cNvSpPr txBox="1">
              <a:spLocks noChangeArrowheads="1"/>
            </p:cNvSpPr>
            <p:nvPr/>
          </p:nvSpPr>
          <p:spPr bwMode="auto">
            <a:xfrm>
              <a:off x="1648" y="1441"/>
              <a:ext cx="557" cy="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600" b="1" dirty="0" err="1">
                  <a:latin typeface="Arial" charset="0"/>
                </a:rPr>
                <a:t>Cholic</a:t>
              </a:r>
              <a:r>
                <a:rPr lang="en-US" sz="1600" b="1" dirty="0">
                  <a:latin typeface="Arial" charset="0"/>
                </a:rPr>
                <a:t> acid</a:t>
              </a:r>
            </a:p>
            <a:p>
              <a:pPr algn="ctr" eaLnBrk="0" hangingPunct="0"/>
              <a:r>
                <a:rPr lang="en-US" sz="1600" b="1" dirty="0">
                  <a:latin typeface="Arial" charset="0"/>
                </a:rPr>
                <a:t>(3 OH groups)</a:t>
              </a:r>
            </a:p>
          </p:txBody>
        </p:sp>
        <p:sp>
          <p:nvSpPr>
            <p:cNvPr id="2063" name="Text Box 1036"/>
            <p:cNvSpPr txBox="1">
              <a:spLocks noChangeArrowheads="1"/>
            </p:cNvSpPr>
            <p:nvPr/>
          </p:nvSpPr>
          <p:spPr bwMode="auto">
            <a:xfrm>
              <a:off x="3042" y="1444"/>
              <a:ext cx="782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400" b="1" dirty="0" err="1">
                  <a:latin typeface="Arial" charset="0"/>
                </a:rPr>
                <a:t>Chenodeoxycholic</a:t>
              </a:r>
              <a:r>
                <a:rPr lang="en-US" sz="1400" b="1" dirty="0">
                  <a:latin typeface="Arial" charset="0"/>
                </a:rPr>
                <a:t> acid</a:t>
              </a:r>
            </a:p>
            <a:p>
              <a:pPr algn="ctr" eaLnBrk="0" hangingPunct="0"/>
              <a:r>
                <a:rPr lang="en-US" sz="1400" b="1" dirty="0">
                  <a:latin typeface="Arial" charset="0"/>
                </a:rPr>
                <a:t>(2 OH groups)</a:t>
              </a:r>
            </a:p>
          </p:txBody>
        </p:sp>
        <p:sp>
          <p:nvSpPr>
            <p:cNvPr id="2064" name="Text Box 1037"/>
            <p:cNvSpPr txBox="1">
              <a:spLocks noChangeArrowheads="1"/>
            </p:cNvSpPr>
            <p:nvPr/>
          </p:nvSpPr>
          <p:spPr bwMode="auto">
            <a:xfrm>
              <a:off x="2116" y="2520"/>
              <a:ext cx="1191" cy="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b="1" u="sng" dirty="0">
                  <a:solidFill>
                    <a:srgbClr val="FF0000"/>
                  </a:solidFill>
                  <a:latin typeface="Arial" charset="0"/>
                </a:rPr>
                <a:t>Secondary Bile Acids</a:t>
              </a:r>
            </a:p>
          </p:txBody>
        </p:sp>
        <p:sp>
          <p:nvSpPr>
            <p:cNvPr id="2065" name="Text Box 1038"/>
            <p:cNvSpPr txBox="1">
              <a:spLocks noChangeArrowheads="1"/>
            </p:cNvSpPr>
            <p:nvPr/>
          </p:nvSpPr>
          <p:spPr bwMode="auto">
            <a:xfrm>
              <a:off x="1679" y="3555"/>
              <a:ext cx="590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400" b="1" dirty="0" err="1">
                  <a:latin typeface="Arial" charset="0"/>
                </a:rPr>
                <a:t>Deoxycholic</a:t>
              </a:r>
              <a:r>
                <a:rPr lang="en-US" sz="1400" b="1" dirty="0">
                  <a:latin typeface="Arial" charset="0"/>
                </a:rPr>
                <a:t> acid</a:t>
              </a:r>
            </a:p>
            <a:p>
              <a:pPr algn="ctr" eaLnBrk="0" hangingPunct="0"/>
              <a:r>
                <a:rPr lang="en-US" sz="1400" b="1" dirty="0">
                  <a:latin typeface="Arial" charset="0"/>
                </a:rPr>
                <a:t>(2 OH groups)</a:t>
              </a:r>
            </a:p>
          </p:txBody>
        </p:sp>
        <p:sp>
          <p:nvSpPr>
            <p:cNvPr id="2066" name="Text Box 1039"/>
            <p:cNvSpPr txBox="1">
              <a:spLocks noChangeArrowheads="1"/>
            </p:cNvSpPr>
            <p:nvPr/>
          </p:nvSpPr>
          <p:spPr bwMode="auto">
            <a:xfrm>
              <a:off x="3154" y="3562"/>
              <a:ext cx="554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400" b="1" dirty="0" err="1">
                  <a:latin typeface="Arial" charset="0"/>
                </a:rPr>
                <a:t>Lithocholic</a:t>
              </a:r>
              <a:r>
                <a:rPr lang="en-US" sz="1400" b="1" dirty="0">
                  <a:latin typeface="Arial" charset="0"/>
                </a:rPr>
                <a:t> acid</a:t>
              </a:r>
            </a:p>
            <a:p>
              <a:pPr algn="ctr" eaLnBrk="0" hangingPunct="0"/>
              <a:r>
                <a:rPr lang="en-US" sz="1400" b="1" dirty="0">
                  <a:latin typeface="Arial" charset="0"/>
                </a:rPr>
                <a:t>(1 OH group)</a:t>
              </a:r>
            </a:p>
          </p:txBody>
        </p:sp>
        <p:sp>
          <p:nvSpPr>
            <p:cNvPr id="2067" name="Text Box 1040"/>
            <p:cNvSpPr txBox="1">
              <a:spLocks noChangeArrowheads="1"/>
            </p:cNvSpPr>
            <p:nvPr/>
          </p:nvSpPr>
          <p:spPr bwMode="auto">
            <a:xfrm>
              <a:off x="3007" y="1194"/>
              <a:ext cx="152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dirty="0">
                  <a:latin typeface="Arial" charset="0"/>
                </a:rPr>
                <a:t>3</a:t>
              </a:r>
              <a:endParaRPr lang="en-US" sz="1400" dirty="0">
                <a:latin typeface="Arial" charset="0"/>
              </a:endParaRPr>
            </a:p>
          </p:txBody>
        </p:sp>
        <p:sp>
          <p:nvSpPr>
            <p:cNvPr id="2068" name="Text Box 1041"/>
            <p:cNvSpPr txBox="1">
              <a:spLocks noChangeArrowheads="1"/>
            </p:cNvSpPr>
            <p:nvPr/>
          </p:nvSpPr>
          <p:spPr bwMode="auto">
            <a:xfrm>
              <a:off x="1515" y="1238"/>
              <a:ext cx="152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dirty="0">
                  <a:latin typeface="Arial" charset="0"/>
                </a:rPr>
                <a:t>3</a:t>
              </a:r>
              <a:endParaRPr lang="en-US" sz="1400" dirty="0">
                <a:latin typeface="Arial" charset="0"/>
              </a:endParaRPr>
            </a:p>
          </p:txBody>
        </p:sp>
        <p:sp>
          <p:nvSpPr>
            <p:cNvPr id="2069" name="Text Box 1042"/>
            <p:cNvSpPr txBox="1">
              <a:spLocks noChangeArrowheads="1"/>
            </p:cNvSpPr>
            <p:nvPr/>
          </p:nvSpPr>
          <p:spPr bwMode="auto">
            <a:xfrm>
              <a:off x="1584" y="3360"/>
              <a:ext cx="152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>
                  <a:latin typeface="Arial" charset="0"/>
                </a:rPr>
                <a:t>3</a:t>
              </a:r>
              <a:endParaRPr lang="en-US" sz="1400">
                <a:latin typeface="Arial" charset="0"/>
              </a:endParaRPr>
            </a:p>
          </p:txBody>
        </p:sp>
        <p:sp>
          <p:nvSpPr>
            <p:cNvPr id="2070" name="Text Box 1043"/>
            <p:cNvSpPr txBox="1">
              <a:spLocks noChangeArrowheads="1"/>
            </p:cNvSpPr>
            <p:nvPr/>
          </p:nvSpPr>
          <p:spPr bwMode="auto">
            <a:xfrm>
              <a:off x="3072" y="3360"/>
              <a:ext cx="152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>
                  <a:latin typeface="Arial" charset="0"/>
                </a:rPr>
                <a:t>3</a:t>
              </a:r>
              <a:endParaRPr lang="en-US" sz="1400">
                <a:latin typeface="Arial" charset="0"/>
              </a:endParaRPr>
            </a:p>
          </p:txBody>
        </p:sp>
        <p:sp>
          <p:nvSpPr>
            <p:cNvPr id="2071" name="Text Box 1044"/>
            <p:cNvSpPr txBox="1">
              <a:spLocks noChangeArrowheads="1"/>
            </p:cNvSpPr>
            <p:nvPr/>
          </p:nvSpPr>
          <p:spPr bwMode="auto">
            <a:xfrm>
              <a:off x="1920" y="1238"/>
              <a:ext cx="152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dirty="0">
                  <a:latin typeface="Arial" charset="0"/>
                </a:rPr>
                <a:t>7</a:t>
              </a:r>
              <a:endParaRPr lang="en-US" sz="1400" dirty="0">
                <a:latin typeface="Arial" charset="0"/>
              </a:endParaRPr>
            </a:p>
          </p:txBody>
        </p:sp>
        <p:sp>
          <p:nvSpPr>
            <p:cNvPr id="2072" name="Text Box 1045"/>
            <p:cNvSpPr txBox="1">
              <a:spLocks noChangeArrowheads="1"/>
            </p:cNvSpPr>
            <p:nvPr/>
          </p:nvSpPr>
          <p:spPr bwMode="auto">
            <a:xfrm>
              <a:off x="3408" y="1215"/>
              <a:ext cx="152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dirty="0">
                  <a:latin typeface="Arial" charset="0"/>
                </a:rPr>
                <a:t>7</a:t>
              </a:r>
              <a:endParaRPr lang="en-US" sz="1400" dirty="0">
                <a:latin typeface="Arial" charset="0"/>
              </a:endParaRPr>
            </a:p>
          </p:txBody>
        </p:sp>
        <p:sp>
          <p:nvSpPr>
            <p:cNvPr id="2073" name="Text Box 1046"/>
            <p:cNvSpPr txBox="1">
              <a:spLocks noChangeArrowheads="1"/>
            </p:cNvSpPr>
            <p:nvPr/>
          </p:nvSpPr>
          <p:spPr bwMode="auto">
            <a:xfrm>
              <a:off x="1968" y="3072"/>
              <a:ext cx="188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>
                  <a:latin typeface="Arial" charset="0"/>
                </a:rPr>
                <a:t>12</a:t>
              </a:r>
              <a:endParaRPr lang="en-US" sz="1400">
                <a:latin typeface="Arial" charset="0"/>
              </a:endParaRPr>
            </a:p>
          </p:txBody>
        </p:sp>
        <p:sp>
          <p:nvSpPr>
            <p:cNvPr id="2074" name="Text Box 1047"/>
            <p:cNvSpPr txBox="1">
              <a:spLocks noChangeArrowheads="1"/>
            </p:cNvSpPr>
            <p:nvPr/>
          </p:nvSpPr>
          <p:spPr bwMode="auto">
            <a:xfrm>
              <a:off x="1940" y="890"/>
              <a:ext cx="188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dirty="0">
                  <a:latin typeface="Arial" charset="0"/>
                </a:rPr>
                <a:t>12</a:t>
              </a:r>
              <a:endParaRPr lang="en-US" sz="1400" dirty="0">
                <a:latin typeface="Arial" charset="0"/>
              </a:endParaRPr>
            </a:p>
          </p:txBody>
        </p:sp>
        <p:sp>
          <p:nvSpPr>
            <p:cNvPr id="2075" name="Text Box 1048"/>
            <p:cNvSpPr txBox="1">
              <a:spLocks noChangeArrowheads="1"/>
            </p:cNvSpPr>
            <p:nvPr/>
          </p:nvSpPr>
          <p:spPr bwMode="auto">
            <a:xfrm>
              <a:off x="2400" y="873"/>
              <a:ext cx="188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>
                  <a:latin typeface="Arial" charset="0"/>
                </a:rPr>
                <a:t>24</a:t>
              </a:r>
              <a:endParaRPr lang="en-US" sz="1400">
                <a:latin typeface="Arial" charset="0"/>
              </a:endParaRPr>
            </a:p>
          </p:txBody>
        </p:sp>
        <p:sp>
          <p:nvSpPr>
            <p:cNvPr id="2076" name="Text Box 1049"/>
            <p:cNvSpPr txBox="1">
              <a:spLocks noChangeArrowheads="1"/>
            </p:cNvSpPr>
            <p:nvPr/>
          </p:nvSpPr>
          <p:spPr bwMode="auto">
            <a:xfrm>
              <a:off x="2400" y="3081"/>
              <a:ext cx="188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>
                  <a:latin typeface="Arial" charset="0"/>
                </a:rPr>
                <a:t>24</a:t>
              </a:r>
              <a:endParaRPr lang="en-US" sz="1400">
                <a:latin typeface="Arial" charset="0"/>
              </a:endParaRPr>
            </a:p>
          </p:txBody>
        </p:sp>
        <p:sp>
          <p:nvSpPr>
            <p:cNvPr id="2077" name="Text Box 1050"/>
            <p:cNvSpPr txBox="1">
              <a:spLocks noChangeArrowheads="1"/>
            </p:cNvSpPr>
            <p:nvPr/>
          </p:nvSpPr>
          <p:spPr bwMode="auto">
            <a:xfrm>
              <a:off x="3888" y="926"/>
              <a:ext cx="188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 dirty="0">
                  <a:latin typeface="Arial" charset="0"/>
                </a:rPr>
                <a:t>24</a:t>
              </a:r>
              <a:endParaRPr lang="en-US" sz="1400" dirty="0">
                <a:latin typeface="Arial" charset="0"/>
              </a:endParaRPr>
            </a:p>
          </p:txBody>
        </p:sp>
        <p:sp>
          <p:nvSpPr>
            <p:cNvPr id="2078" name="Text Box 1051"/>
            <p:cNvSpPr txBox="1">
              <a:spLocks noChangeArrowheads="1"/>
            </p:cNvSpPr>
            <p:nvPr/>
          </p:nvSpPr>
          <p:spPr bwMode="auto">
            <a:xfrm>
              <a:off x="3888" y="3081"/>
              <a:ext cx="188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800">
                  <a:latin typeface="Arial" charset="0"/>
                </a:rPr>
                <a:t>24</a:t>
              </a:r>
              <a:endParaRPr lang="en-US" sz="1400">
                <a:latin typeface="Arial" charset="0"/>
              </a:endParaRPr>
            </a:p>
          </p:txBody>
        </p:sp>
      </p:grpSp>
      <p:sp>
        <p:nvSpPr>
          <p:cNvPr id="2055" name="Text Box 1052"/>
          <p:cNvSpPr txBox="1">
            <a:spLocks noChangeArrowheads="1"/>
          </p:cNvSpPr>
          <p:nvPr/>
        </p:nvSpPr>
        <p:spPr bwMode="auto">
          <a:xfrm>
            <a:off x="3090874" y="609600"/>
            <a:ext cx="407192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2400" b="1" u="sng" dirty="0">
                <a:solidFill>
                  <a:srgbClr val="FF0000"/>
                </a:solidFill>
                <a:latin typeface="Arial" charset="0"/>
              </a:rPr>
              <a:t>Primary Bile Acids</a:t>
            </a:r>
          </a:p>
        </p:txBody>
      </p:sp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342928" y="-152400"/>
            <a:ext cx="8229600" cy="92710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Primary </a:t>
            </a:r>
            <a:r>
              <a:rPr lang="en-US" sz="3200" b="1" dirty="0" smtClean="0">
                <a:solidFill>
                  <a:srgbClr val="FF0000"/>
                </a:solidFill>
              </a:rPr>
              <a:t>and </a:t>
            </a:r>
            <a:r>
              <a:rPr lang="en-US" sz="3200" b="1" dirty="0">
                <a:solidFill>
                  <a:srgbClr val="FF0000"/>
                </a:solidFill>
              </a:rPr>
              <a:t>secondary bile acids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43240" y="285728"/>
            <a:ext cx="1962397" cy="461665"/>
          </a:xfrm>
          <a:prstGeom prst="rect">
            <a:avLst/>
          </a:prstGeom>
          <a:solidFill>
            <a:srgbClr val="FFFF99"/>
          </a:solidFill>
          <a:ln>
            <a:solidFill>
              <a:schemeClr val="accent3">
                <a:lumMod val="1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rtlCol="0">
            <a:spAutoFit/>
          </a:bodyPr>
          <a:lstStyle/>
          <a:p>
            <a:r>
              <a:rPr lang="en-US" sz="2400" b="1" dirty="0"/>
              <a:t>Cholesterol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08286" y="1071546"/>
            <a:ext cx="2249334" cy="461665"/>
          </a:xfrm>
          <a:prstGeom prst="rect">
            <a:avLst/>
          </a:prstGeom>
          <a:solidFill>
            <a:srgbClr val="CCECFF"/>
          </a:solidFill>
          <a:ln>
            <a:solidFill>
              <a:schemeClr val="accent3">
                <a:lumMod val="1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rtlCol="0">
            <a:spAutoFit/>
          </a:bodyPr>
          <a:lstStyle/>
          <a:p>
            <a:r>
              <a:rPr lang="en-US" sz="2400" b="1" dirty="0"/>
              <a:t>  </a:t>
            </a:r>
            <a:r>
              <a:rPr lang="en-US" sz="2400" b="1" dirty="0" err="1"/>
              <a:t>Cholic</a:t>
            </a:r>
            <a:r>
              <a:rPr lang="en-US" sz="2400" b="1" dirty="0"/>
              <a:t> acid 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43438" y="1071546"/>
            <a:ext cx="3704860" cy="461665"/>
          </a:xfrm>
          <a:prstGeom prst="rect">
            <a:avLst/>
          </a:prstGeom>
          <a:solidFill>
            <a:srgbClr val="99FFCC"/>
          </a:solidFill>
          <a:ln>
            <a:solidFill>
              <a:schemeClr val="accent3">
                <a:lumMod val="1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rtlCol="0">
            <a:spAutoFit/>
          </a:bodyPr>
          <a:lstStyle/>
          <a:p>
            <a:r>
              <a:rPr lang="en-US" sz="2400" b="1" dirty="0" err="1"/>
              <a:t>Chenodeoxycholic</a:t>
            </a:r>
            <a:r>
              <a:rPr lang="en-US" sz="2400" b="1" dirty="0"/>
              <a:t> acid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57290" y="2643182"/>
            <a:ext cx="2885726" cy="461665"/>
          </a:xfrm>
          <a:prstGeom prst="rect">
            <a:avLst/>
          </a:prstGeom>
          <a:solidFill>
            <a:srgbClr val="CCECFF"/>
          </a:solidFill>
          <a:ln>
            <a:solidFill>
              <a:schemeClr val="accent3">
                <a:lumMod val="1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rtlCol="0">
            <a:spAutoFit/>
          </a:bodyPr>
          <a:lstStyle/>
          <a:p>
            <a:r>
              <a:rPr lang="en-US" sz="2400" b="1" dirty="0" err="1"/>
              <a:t>Deoxy-cholic</a:t>
            </a:r>
            <a:r>
              <a:rPr lang="en-US" sz="2400" b="1" dirty="0"/>
              <a:t> acid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95210" y="2610145"/>
            <a:ext cx="2505814" cy="461665"/>
          </a:xfrm>
          <a:prstGeom prst="rect">
            <a:avLst/>
          </a:prstGeom>
          <a:solidFill>
            <a:srgbClr val="99FFCC"/>
          </a:solidFill>
          <a:ln>
            <a:solidFill>
              <a:schemeClr val="accent3">
                <a:lumMod val="1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rtlCol="0">
            <a:spAutoFit/>
          </a:bodyPr>
          <a:lstStyle/>
          <a:p>
            <a:r>
              <a:rPr lang="en-US" sz="2400" b="1" dirty="0" err="1"/>
              <a:t>lithocholic</a:t>
            </a:r>
            <a:r>
              <a:rPr lang="en-US" sz="2400" b="1" dirty="0"/>
              <a:t> acid </a:t>
            </a:r>
          </a:p>
        </p:txBody>
      </p:sp>
      <p:sp>
        <p:nvSpPr>
          <p:cNvPr id="15" name="Down Arrow 14"/>
          <p:cNvSpPr/>
          <p:nvPr/>
        </p:nvSpPr>
        <p:spPr bwMode="auto">
          <a:xfrm>
            <a:off x="2571736" y="1643050"/>
            <a:ext cx="357190" cy="835532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Down Arrow 15"/>
          <p:cNvSpPr/>
          <p:nvPr/>
        </p:nvSpPr>
        <p:spPr bwMode="auto">
          <a:xfrm>
            <a:off x="6215074" y="1643050"/>
            <a:ext cx="357190" cy="835532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Left-Up Arrow 26"/>
          <p:cNvSpPr/>
          <p:nvPr/>
        </p:nvSpPr>
        <p:spPr bwMode="auto">
          <a:xfrm rot="13653262">
            <a:off x="5799484" y="3433714"/>
            <a:ext cx="1772876" cy="781186"/>
          </a:xfrm>
          <a:prstGeom prst="left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448870" y="3643314"/>
            <a:ext cx="2194832" cy="400110"/>
          </a:xfrm>
          <a:prstGeom prst="rect">
            <a:avLst/>
          </a:prstGeom>
          <a:solidFill>
            <a:srgbClr val="99FFCC"/>
          </a:solidFill>
          <a:ln>
            <a:solidFill>
              <a:schemeClr val="accent3">
                <a:lumMod val="1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rtlCol="0">
            <a:spAutoFit/>
          </a:bodyPr>
          <a:lstStyle/>
          <a:p>
            <a:r>
              <a:rPr lang="en-US" sz="2000" dirty="0" err="1"/>
              <a:t>Glyco-lithocholic</a:t>
            </a:r>
            <a:r>
              <a:rPr lang="en-US" sz="2000" dirty="0"/>
              <a:t>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572132" y="4429132"/>
            <a:ext cx="2180853" cy="400110"/>
          </a:xfrm>
          <a:prstGeom prst="rect">
            <a:avLst/>
          </a:prstGeom>
          <a:solidFill>
            <a:srgbClr val="99FFCC"/>
          </a:solidFill>
          <a:ln>
            <a:solidFill>
              <a:schemeClr val="accent3">
                <a:lumMod val="1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rtlCol="0">
            <a:spAutoFit/>
          </a:bodyPr>
          <a:lstStyle/>
          <a:p>
            <a:r>
              <a:rPr lang="en-US" sz="2000" dirty="0" err="1"/>
              <a:t>Tauro-lithocholic</a:t>
            </a:r>
            <a:r>
              <a:rPr lang="en-US" sz="2000" dirty="0"/>
              <a:t> </a:t>
            </a:r>
          </a:p>
        </p:txBody>
      </p:sp>
      <p:sp>
        <p:nvSpPr>
          <p:cNvPr id="31" name="Left-Up Arrow 30"/>
          <p:cNvSpPr/>
          <p:nvPr/>
        </p:nvSpPr>
        <p:spPr bwMode="auto">
          <a:xfrm rot="13653262">
            <a:off x="2358286" y="3428350"/>
            <a:ext cx="1780616" cy="796613"/>
          </a:xfrm>
          <a:prstGeom prst="left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491856" y="4429132"/>
            <a:ext cx="2437334" cy="400110"/>
          </a:xfrm>
          <a:prstGeom prst="rect">
            <a:avLst/>
          </a:prstGeom>
          <a:solidFill>
            <a:srgbClr val="CCECFF"/>
          </a:solidFill>
          <a:ln>
            <a:solidFill>
              <a:schemeClr val="accent3">
                <a:lumMod val="1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rtlCol="0">
            <a:spAutoFit/>
          </a:bodyPr>
          <a:lstStyle/>
          <a:p>
            <a:r>
              <a:rPr lang="en-US" sz="2000" dirty="0" err="1"/>
              <a:t>Tauro-Deoxycholic</a:t>
            </a:r>
            <a:r>
              <a:rPr lang="en-US" sz="2000" dirty="0"/>
              <a:t>  </a:t>
            </a:r>
          </a:p>
        </p:txBody>
      </p:sp>
      <p:sp>
        <p:nvSpPr>
          <p:cNvPr id="39" name="Bent Arrow 38"/>
          <p:cNvSpPr/>
          <p:nvPr/>
        </p:nvSpPr>
        <p:spPr bwMode="auto">
          <a:xfrm rot="5400000" flipV="1">
            <a:off x="-1035883" y="2678901"/>
            <a:ext cx="4143404" cy="1214446"/>
          </a:xfrm>
          <a:prstGeom prst="bentArrow">
            <a:avLst>
              <a:gd name="adj1" fmla="val 9444"/>
              <a:gd name="adj2" fmla="val 19815"/>
              <a:gd name="adj3" fmla="val 30926"/>
              <a:gd name="adj4" fmla="val 42181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77680" y="3643314"/>
            <a:ext cx="2451312" cy="400110"/>
          </a:xfrm>
          <a:prstGeom prst="rect">
            <a:avLst/>
          </a:prstGeom>
          <a:solidFill>
            <a:srgbClr val="CCECFF"/>
          </a:solidFill>
          <a:ln>
            <a:solidFill>
              <a:schemeClr val="accent3">
                <a:lumMod val="1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rtlCol="0">
            <a:spAutoFit/>
          </a:bodyPr>
          <a:lstStyle/>
          <a:p>
            <a:r>
              <a:rPr lang="en-US" sz="2000" dirty="0" err="1"/>
              <a:t>Glyco-Deoxycholic</a:t>
            </a:r>
            <a:r>
              <a:rPr lang="en-US" sz="2000" dirty="0"/>
              <a:t> </a:t>
            </a:r>
          </a:p>
        </p:txBody>
      </p:sp>
      <p:sp>
        <p:nvSpPr>
          <p:cNvPr id="42" name="Bent Arrow 41"/>
          <p:cNvSpPr/>
          <p:nvPr/>
        </p:nvSpPr>
        <p:spPr bwMode="auto">
          <a:xfrm rot="16200000" flipH="1" flipV="1">
            <a:off x="6500826" y="3000372"/>
            <a:ext cx="4143404" cy="571504"/>
          </a:xfrm>
          <a:prstGeom prst="bentArrow">
            <a:avLst>
              <a:gd name="adj1" fmla="val 21888"/>
              <a:gd name="adj2" fmla="val 29444"/>
              <a:gd name="adj3" fmla="val 25000"/>
              <a:gd name="adj4" fmla="val 42181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83483" y="5539103"/>
            <a:ext cx="1947969" cy="461665"/>
          </a:xfrm>
          <a:prstGeom prst="rect">
            <a:avLst/>
          </a:prstGeom>
          <a:solidFill>
            <a:srgbClr val="FFCCFF"/>
          </a:solidFill>
          <a:ln>
            <a:solidFill>
              <a:schemeClr val="accent3">
                <a:lumMod val="1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rtlCol="0">
            <a:spAutoFit/>
          </a:bodyPr>
          <a:lstStyle/>
          <a:p>
            <a:r>
              <a:rPr lang="en-US" sz="2400" dirty="0" err="1"/>
              <a:t>Glyco-cholic</a:t>
            </a:r>
            <a:r>
              <a:rPr lang="en-US" sz="2400" dirty="0"/>
              <a:t> 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160532" y="6110607"/>
            <a:ext cx="1931491" cy="461665"/>
          </a:xfrm>
          <a:prstGeom prst="rect">
            <a:avLst/>
          </a:prstGeom>
          <a:solidFill>
            <a:srgbClr val="FFCCFF"/>
          </a:solidFill>
          <a:ln>
            <a:solidFill>
              <a:schemeClr val="accent3">
                <a:lumMod val="1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rtlCol="0">
            <a:spAutoFit/>
          </a:bodyPr>
          <a:lstStyle/>
          <a:p>
            <a:r>
              <a:rPr lang="en-US" sz="2400" dirty="0" err="1"/>
              <a:t>Tauro-cholic</a:t>
            </a:r>
            <a:r>
              <a:rPr lang="en-US" sz="2400" dirty="0"/>
              <a:t> 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429256" y="5467665"/>
            <a:ext cx="3525325" cy="461665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>
            <a:solidFill>
              <a:schemeClr val="accent3">
                <a:lumMod val="1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rtlCol="0">
            <a:spAutoFit/>
          </a:bodyPr>
          <a:lstStyle/>
          <a:p>
            <a:r>
              <a:rPr lang="en-US" sz="2400" dirty="0" err="1"/>
              <a:t>Glyco-chenodeoxycholic</a:t>
            </a:r>
            <a:endParaRPr lang="en-US" sz="2400" dirty="0"/>
          </a:p>
        </p:txBody>
      </p:sp>
      <p:sp>
        <p:nvSpPr>
          <p:cNvPr id="45" name="TextBox 44"/>
          <p:cNvSpPr txBox="1"/>
          <p:nvPr/>
        </p:nvSpPr>
        <p:spPr>
          <a:xfrm>
            <a:off x="5000628" y="6072206"/>
            <a:ext cx="3508846" cy="461665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>
            <a:solidFill>
              <a:schemeClr val="accent3">
                <a:lumMod val="1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rtlCol="0">
            <a:spAutoFit/>
          </a:bodyPr>
          <a:lstStyle/>
          <a:p>
            <a:r>
              <a:rPr lang="en-US" sz="2400" dirty="0" err="1"/>
              <a:t>Tauro-chenodeoxycholic</a:t>
            </a:r>
            <a:endParaRPr lang="en-US" sz="2400" dirty="0"/>
          </a:p>
        </p:txBody>
      </p:sp>
      <p:cxnSp>
        <p:nvCxnSpPr>
          <p:cNvPr id="47" name="Straight Arrow Connector 46"/>
          <p:cNvCxnSpPr>
            <a:stCxn id="4" idx="2"/>
          </p:cNvCxnSpPr>
          <p:nvPr/>
        </p:nvCxnSpPr>
        <p:spPr bwMode="auto">
          <a:xfrm rot="5400000">
            <a:off x="3364606" y="240276"/>
            <a:ext cx="252717" cy="126695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9" name="Straight Arrow Connector 48"/>
          <p:cNvCxnSpPr>
            <a:stCxn id="4" idx="2"/>
          </p:cNvCxnSpPr>
          <p:nvPr/>
        </p:nvCxnSpPr>
        <p:spPr bwMode="auto">
          <a:xfrm rot="16200000" flipH="1">
            <a:off x="5043399" y="-171568"/>
            <a:ext cx="252715" cy="2090635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3" name="TextBox 52"/>
          <p:cNvSpPr txBox="1"/>
          <p:nvPr/>
        </p:nvSpPr>
        <p:spPr>
          <a:xfrm>
            <a:off x="5357818" y="1488032"/>
            <a:ext cx="954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primary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857488" y="1488032"/>
            <a:ext cx="954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primary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4214810" y="2702478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Secondary 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2590800" y="5029200"/>
            <a:ext cx="3946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Eight CONJUGATED bile acids 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927100"/>
          </a:xfrm>
        </p:spPr>
        <p:txBody>
          <a:bodyPr>
            <a:normAutofit fontScale="90000"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 Functions of bile acids/salts</a:t>
            </a:r>
            <a:br>
              <a:rPr lang="en-US" sz="3200" b="1" dirty="0">
                <a:solidFill>
                  <a:srgbClr val="FF0000"/>
                </a:solidFill>
              </a:rPr>
            </a:b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000108"/>
            <a:ext cx="8401080" cy="4525963"/>
          </a:xfrm>
        </p:spPr>
        <p:txBody>
          <a:bodyPr/>
          <a:lstStyle/>
          <a:p>
            <a:pPr marL="457200" indent="-457200" algn="just">
              <a:buAutoNum type="arabicPeriod"/>
            </a:pPr>
            <a:r>
              <a:rPr lang="en-US" sz="2400" b="1" dirty="0" smtClean="0"/>
              <a:t>The </a:t>
            </a:r>
            <a:r>
              <a:rPr lang="en-US" sz="2400" b="1" dirty="0"/>
              <a:t>main function of bile acids is to act as </a:t>
            </a:r>
            <a:r>
              <a:rPr lang="en-US" sz="2400" b="1" dirty="0">
                <a:solidFill>
                  <a:srgbClr val="0070C0"/>
                </a:solidFill>
              </a:rPr>
              <a:t>powerful detergents </a:t>
            </a:r>
            <a:r>
              <a:rPr lang="en-US" sz="2400" b="1" dirty="0"/>
              <a:t>or </a:t>
            </a:r>
            <a:r>
              <a:rPr lang="en-US" sz="2400" b="1" dirty="0">
                <a:solidFill>
                  <a:srgbClr val="0070C0"/>
                </a:solidFill>
              </a:rPr>
              <a:t>emulsifying agents </a:t>
            </a:r>
            <a:r>
              <a:rPr lang="en-US" sz="2400" b="1" dirty="0"/>
              <a:t>in the intestines to aid the </a:t>
            </a:r>
            <a:r>
              <a:rPr lang="en-US" sz="2400" b="1" dirty="0">
                <a:solidFill>
                  <a:srgbClr val="008000"/>
                </a:solidFill>
              </a:rPr>
              <a:t>digestion and absorption </a:t>
            </a:r>
            <a:r>
              <a:rPr lang="en-US" sz="2400" b="1" dirty="0"/>
              <a:t>of 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fatty acids</a:t>
            </a:r>
            <a:r>
              <a:rPr lang="en-US" sz="2400" b="1" dirty="0"/>
              <a:t>, </a:t>
            </a:r>
            <a:r>
              <a:rPr lang="en-US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monoacylglycerols</a:t>
            </a:r>
            <a:r>
              <a:rPr lang="en-US" sz="2400" b="1" dirty="0"/>
              <a:t>, 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fat-soluble vitamins </a:t>
            </a:r>
            <a:r>
              <a:rPr lang="en-US" sz="2400" b="1" dirty="0"/>
              <a:t>and other fatty products. </a:t>
            </a:r>
            <a:endParaRPr lang="en-US" sz="2400" b="1" dirty="0" smtClean="0"/>
          </a:p>
          <a:p>
            <a:pPr marL="457200" indent="-457200" algn="just">
              <a:buAutoNum type="arabicPeriod"/>
            </a:pPr>
            <a:endParaRPr lang="en-US" sz="2400" b="1" dirty="0"/>
          </a:p>
          <a:p>
            <a:pPr algn="just">
              <a:buFont typeface="Wingdings" pitchFamily="2" charset="2"/>
              <a:buChar char="Ø"/>
            </a:pPr>
            <a:r>
              <a:rPr lang="en-US" sz="2400" b="1" dirty="0"/>
              <a:t>  As </a:t>
            </a:r>
            <a:r>
              <a:rPr lang="en-US" sz="2400" b="1" dirty="0" err="1"/>
              <a:t>amphipathic</a:t>
            </a:r>
            <a:r>
              <a:rPr lang="en-US" sz="2400" b="1" dirty="0"/>
              <a:t> molecules, conjugated bile salts sit at the lipid/water interface to form </a:t>
            </a:r>
            <a:r>
              <a:rPr lang="en-US" sz="2400" b="1" dirty="0">
                <a:solidFill>
                  <a:srgbClr val="0070C0"/>
                </a:solidFill>
              </a:rPr>
              <a:t>micelles</a:t>
            </a:r>
            <a:r>
              <a:rPr lang="en-US" sz="2400" b="1" dirty="0"/>
              <a:t> and can </a:t>
            </a:r>
            <a:r>
              <a:rPr lang="en-US" sz="2400" b="1" dirty="0" err="1">
                <a:solidFill>
                  <a:srgbClr val="008000"/>
                </a:solidFill>
              </a:rPr>
              <a:t>solubilize</a:t>
            </a:r>
            <a:r>
              <a:rPr lang="en-US" sz="2400" b="1" dirty="0">
                <a:solidFill>
                  <a:srgbClr val="008000"/>
                </a:solidFill>
              </a:rPr>
              <a:t> lipids</a:t>
            </a:r>
            <a:r>
              <a:rPr lang="en-US" sz="2400" b="1" dirty="0"/>
              <a:t>.</a:t>
            </a:r>
          </a:p>
          <a:p>
            <a:pPr>
              <a:buFont typeface="Wingdings" pitchFamily="2" charset="2"/>
              <a:buChar char="Ø"/>
            </a:pPr>
            <a:r>
              <a:rPr lang="en-US" sz="2400" b="1" dirty="0"/>
              <a:t>  Bile acid-containing micelles aid </a:t>
            </a:r>
            <a:r>
              <a:rPr lang="en-US" sz="2400" b="1" dirty="0">
                <a:solidFill>
                  <a:srgbClr val="0070C0"/>
                </a:solidFill>
              </a:rPr>
              <a:t>lipases</a:t>
            </a:r>
            <a:r>
              <a:rPr lang="en-US" sz="2400" b="1" dirty="0"/>
              <a:t> to digest lipids.</a:t>
            </a:r>
          </a:p>
          <a:p>
            <a:pPr>
              <a:buNone/>
            </a:pPr>
            <a:endParaRPr lang="en-US" sz="2400" dirty="0"/>
          </a:p>
        </p:txBody>
      </p:sp>
      <p:pic>
        <p:nvPicPr>
          <p:cNvPr id="4" name="Picture 2" descr="C:\Documents and Settings\Administrator\Desktop\micell\Action-of-Bile-in-Lipid-Digesti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4714884"/>
            <a:ext cx="8143932" cy="185738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927100"/>
          </a:xfrm>
        </p:spPr>
        <p:txBody>
          <a:bodyPr>
            <a:normAutofit fontScale="90000"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Functions of bile acids/salts</a:t>
            </a:r>
            <a:br>
              <a:rPr lang="en-US" sz="3200" b="1" dirty="0">
                <a:solidFill>
                  <a:srgbClr val="FF0000"/>
                </a:solidFill>
              </a:rPr>
            </a:b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b="1" dirty="0">
                <a:solidFill>
                  <a:srgbClr val="0070C0"/>
                </a:solidFill>
              </a:rPr>
              <a:t>2. Prevent the precipitation of cholesterol </a:t>
            </a:r>
            <a:r>
              <a:rPr lang="en-US" sz="2400" b="1" dirty="0"/>
              <a:t>in bile. </a:t>
            </a:r>
          </a:p>
          <a:p>
            <a:pPr>
              <a:buNone/>
            </a:pPr>
            <a:endParaRPr lang="en-US" sz="2400" b="1" dirty="0"/>
          </a:p>
          <a:p>
            <a:pPr>
              <a:buNone/>
            </a:pPr>
            <a:r>
              <a:rPr lang="en-US" sz="2400" b="1" dirty="0"/>
              <a:t>3. This is the major pathway for the </a:t>
            </a:r>
            <a:r>
              <a:rPr lang="en-US" sz="2400" b="1" dirty="0">
                <a:solidFill>
                  <a:srgbClr val="0070C0"/>
                </a:solidFill>
              </a:rPr>
              <a:t>removal of cholesterol from the body</a:t>
            </a:r>
            <a:r>
              <a:rPr lang="en-US" sz="2400" b="1" dirty="0"/>
              <a:t> as ~ 5% of bile acids is lost into the </a:t>
            </a:r>
            <a:r>
              <a:rPr lang="en-US" sz="2400" b="1" dirty="0" err="1" smtClean="0"/>
              <a:t>faeces</a:t>
            </a:r>
            <a:r>
              <a:rPr lang="en-US" sz="2400" b="1" dirty="0"/>
              <a:t>. </a:t>
            </a:r>
          </a:p>
          <a:p>
            <a:pPr>
              <a:buNone/>
            </a:pPr>
            <a:endParaRPr lang="en-US" sz="2400" b="1" dirty="0"/>
          </a:p>
          <a:p>
            <a:pPr>
              <a:buNone/>
            </a:pPr>
            <a:r>
              <a:rPr lang="en-US" sz="2400" b="1" dirty="0"/>
              <a:t>4. bile acids act as </a:t>
            </a:r>
            <a:r>
              <a:rPr lang="en-US" sz="2400" b="1" dirty="0">
                <a:solidFill>
                  <a:srgbClr val="0070C0"/>
                </a:solidFill>
              </a:rPr>
              <a:t>signaling molecules</a:t>
            </a:r>
            <a:r>
              <a:rPr lang="en-US" sz="2400" b="1" dirty="0"/>
              <a:t>. </a:t>
            </a:r>
          </a:p>
          <a:p>
            <a:r>
              <a:rPr lang="en-US" sz="2400" b="1" dirty="0"/>
              <a:t>They have an influence on the metabolism of lipids and of glucose. </a:t>
            </a:r>
          </a:p>
          <a:p>
            <a:pPr>
              <a:buNone/>
            </a:pPr>
            <a:endParaRPr lang="en-US" sz="2400" b="1" dirty="0"/>
          </a:p>
          <a:p>
            <a:pPr>
              <a:buNone/>
            </a:pPr>
            <a:r>
              <a:rPr lang="en-US" sz="2400" b="1" dirty="0"/>
              <a:t>5. bile acid has </a:t>
            </a:r>
            <a:r>
              <a:rPr lang="en-US" sz="2400" b="1" dirty="0">
                <a:solidFill>
                  <a:srgbClr val="0070C0"/>
                </a:solidFill>
              </a:rPr>
              <a:t>inhibitory effects upon apoptosis </a:t>
            </a:r>
            <a:r>
              <a:rPr lang="en-US" sz="2400" b="1" dirty="0"/>
              <a:t>and is being study for potential beneficial effects in a number of disease states such as Alzheimer's.</a:t>
            </a:r>
          </a:p>
          <a:p>
            <a:pPr>
              <a:buNone/>
            </a:pPr>
            <a:endParaRPr lang="en-US" sz="2400" b="1" dirty="0"/>
          </a:p>
          <a:p>
            <a:pPr>
              <a:buNone/>
            </a:pPr>
            <a:r>
              <a:rPr lang="en-US" sz="2400" b="1" dirty="0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71414"/>
            <a:ext cx="8229600" cy="927100"/>
          </a:xfrm>
        </p:spPr>
        <p:txBody>
          <a:bodyPr/>
          <a:lstStyle/>
          <a:p>
            <a:r>
              <a:rPr lang="en-US" sz="3200" b="1" dirty="0">
                <a:solidFill>
                  <a:srgbClr val="FF0000"/>
                </a:solidFill>
              </a:rPr>
              <a:t>Clinical significance of bile salts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9037"/>
            <a:ext cx="8229600" cy="5364163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sz="4500" b="1" u="sng" dirty="0" err="1">
                <a:solidFill>
                  <a:srgbClr val="FF0000"/>
                </a:solidFill>
              </a:rPr>
              <a:t>Hyperlipidemia</a:t>
            </a:r>
            <a:r>
              <a:rPr lang="en-US" sz="4500" b="1" u="sng" dirty="0">
                <a:solidFill>
                  <a:srgbClr val="FF0000"/>
                </a:solidFill>
              </a:rPr>
              <a:t>:</a:t>
            </a:r>
          </a:p>
          <a:p>
            <a:pPr algn="just"/>
            <a:r>
              <a:rPr lang="en-US" sz="3500" b="1" dirty="0"/>
              <a:t>As bile acids are made from endogenous cholesterol, disruption of the </a:t>
            </a:r>
            <a:r>
              <a:rPr lang="en-US" sz="3500" b="1" dirty="0" err="1"/>
              <a:t>enterohepatic</a:t>
            </a:r>
            <a:r>
              <a:rPr lang="en-US" sz="3500" b="1" dirty="0"/>
              <a:t> circulation of bile acids will lower cholesterol. </a:t>
            </a:r>
            <a:endParaRPr lang="en-US" sz="3500" b="1" dirty="0" smtClean="0"/>
          </a:p>
          <a:p>
            <a:pPr algn="just"/>
            <a:endParaRPr lang="en-US" sz="3500" b="1" dirty="0"/>
          </a:p>
          <a:p>
            <a:pPr algn="just"/>
            <a:r>
              <a:rPr lang="en-US" sz="3500" b="1" dirty="0">
                <a:solidFill>
                  <a:srgbClr val="FF0000"/>
                </a:solidFill>
              </a:rPr>
              <a:t>Bile acid </a:t>
            </a:r>
            <a:r>
              <a:rPr lang="en-US" sz="3500" b="1" dirty="0" err="1">
                <a:solidFill>
                  <a:srgbClr val="FF0000"/>
                </a:solidFill>
              </a:rPr>
              <a:t>sequestrants</a:t>
            </a:r>
            <a:r>
              <a:rPr lang="en-US" sz="3500" b="1" dirty="0"/>
              <a:t> bind bile acids in the gut, preventing </a:t>
            </a:r>
            <a:r>
              <a:rPr lang="en-US" sz="3500" b="1" dirty="0" err="1"/>
              <a:t>reabsorption</a:t>
            </a:r>
            <a:r>
              <a:rPr lang="en-US" sz="3500" b="1" dirty="0"/>
              <a:t>. In so doing, more endogenous cholesterol is shunted into the production of bile acids, thereby lowering cholesterol levels. The sequestered bile acids are then excreted in the </a:t>
            </a:r>
            <a:r>
              <a:rPr lang="en-US" sz="3500" b="1" dirty="0" err="1" smtClean="0"/>
              <a:t>faeces</a:t>
            </a:r>
            <a:r>
              <a:rPr lang="en-US" sz="3500" b="1" dirty="0" smtClean="0"/>
              <a:t>.</a:t>
            </a:r>
          </a:p>
          <a:p>
            <a:endParaRPr lang="en-US" sz="3100" b="1" dirty="0" smtClean="0"/>
          </a:p>
          <a:p>
            <a:endParaRPr lang="en-US" sz="3100" b="1" dirty="0"/>
          </a:p>
          <a:p>
            <a:pPr>
              <a:buNone/>
            </a:pPr>
            <a:r>
              <a:rPr lang="en-US" sz="4500" b="1" u="sng" dirty="0" err="1">
                <a:solidFill>
                  <a:srgbClr val="FF0000"/>
                </a:solidFill>
              </a:rPr>
              <a:t>Cholestasis</a:t>
            </a:r>
            <a:endParaRPr lang="en-US" sz="4500" b="1" u="sng" dirty="0">
              <a:solidFill>
                <a:srgbClr val="FF0000"/>
              </a:solidFill>
            </a:endParaRPr>
          </a:p>
          <a:p>
            <a:r>
              <a:rPr lang="en-US" sz="3500" b="1" dirty="0"/>
              <a:t> Structural or functional abnormalities of the </a:t>
            </a:r>
            <a:r>
              <a:rPr lang="en-US" sz="3500" b="1" dirty="0" err="1"/>
              <a:t>biliary</a:t>
            </a:r>
            <a:r>
              <a:rPr lang="en-US" sz="3500" b="1" dirty="0"/>
              <a:t> system result in an </a:t>
            </a:r>
            <a:r>
              <a:rPr 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increase in bile acids in the blood</a:t>
            </a:r>
            <a:r>
              <a:rPr lang="en-US" sz="3500" b="1" dirty="0"/>
              <a:t>. Bile acids are related to the </a:t>
            </a:r>
            <a:r>
              <a:rPr 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itching.</a:t>
            </a:r>
            <a:endParaRPr lang="en-US" sz="3500" b="1" dirty="0"/>
          </a:p>
          <a:p>
            <a:endParaRPr lang="en-US" sz="2400" b="1" dirty="0"/>
          </a:p>
          <a:p>
            <a:endParaRPr lang="en-US" sz="24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4768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000" b="1" u="sng" dirty="0">
                <a:solidFill>
                  <a:srgbClr val="FF0000"/>
                </a:solidFill>
              </a:rPr>
              <a:t>Colon cancer</a:t>
            </a:r>
          </a:p>
          <a:p>
            <a:r>
              <a:rPr lang="en-US" sz="2600" b="1" dirty="0"/>
              <a:t>At high concentrations, </a:t>
            </a:r>
            <a:r>
              <a:rPr lang="en-US" sz="2600" b="1" dirty="0">
                <a:solidFill>
                  <a:srgbClr val="008000"/>
                </a:solidFill>
              </a:rPr>
              <a:t>bile acids are toxic </a:t>
            </a:r>
            <a:r>
              <a:rPr lang="en-US" sz="2600" b="1" dirty="0"/>
              <a:t>and their presence is relevant to colon cancer. </a:t>
            </a:r>
          </a:p>
          <a:p>
            <a:pPr>
              <a:buNone/>
            </a:pPr>
            <a:endParaRPr lang="en-US" sz="2600" b="1" u="sng" dirty="0">
              <a:solidFill>
                <a:srgbClr val="0070C0"/>
              </a:solidFill>
            </a:endParaRPr>
          </a:p>
          <a:p>
            <a:pPr>
              <a:buNone/>
            </a:pPr>
            <a:r>
              <a:rPr lang="en-US" sz="3300" b="1" u="sng" dirty="0">
                <a:solidFill>
                  <a:srgbClr val="FF0000"/>
                </a:solidFill>
              </a:rPr>
              <a:t>Gallstones</a:t>
            </a:r>
            <a:r>
              <a:rPr lang="en-US" sz="3300" b="1" u="sng" dirty="0" smtClean="0">
                <a:solidFill>
                  <a:srgbClr val="FF0000"/>
                </a:solidFill>
              </a:rPr>
              <a:t>:</a:t>
            </a:r>
            <a:endParaRPr lang="en-US" sz="2600" b="1" dirty="0">
              <a:solidFill>
                <a:srgbClr val="008000"/>
              </a:solidFill>
            </a:endParaRPr>
          </a:p>
          <a:p>
            <a:pPr algn="just"/>
            <a:r>
              <a:rPr lang="en-US" sz="2600" b="1" dirty="0"/>
              <a:t> </a:t>
            </a:r>
            <a:r>
              <a:rPr 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Lower concentrations of </a:t>
            </a:r>
            <a:r>
              <a:rPr lang="en-US" sz="2600" b="1" u="sng" dirty="0">
                <a:solidFill>
                  <a:srgbClr val="7030A0"/>
                </a:solidFill>
              </a:rPr>
              <a:t>Bile acids </a:t>
            </a:r>
            <a:r>
              <a:rPr lang="en-US" sz="2600" b="1" dirty="0"/>
              <a:t>or </a:t>
            </a:r>
            <a:r>
              <a:rPr lang="en-US" sz="2600" b="1" u="sng" dirty="0">
                <a:solidFill>
                  <a:srgbClr val="7030A0"/>
                </a:solidFill>
              </a:rPr>
              <a:t>Phospholipids</a:t>
            </a:r>
            <a:r>
              <a:rPr lang="en-US" sz="2600" b="1" dirty="0">
                <a:solidFill>
                  <a:srgbClr val="7030A0"/>
                </a:solidFill>
              </a:rPr>
              <a:t> </a:t>
            </a:r>
            <a:r>
              <a:rPr lang="en-US" sz="2600" b="1" dirty="0"/>
              <a:t>in bile reduce cholesterol solubility and lead to microcrystal formation. </a:t>
            </a:r>
          </a:p>
          <a:p>
            <a:pPr algn="just"/>
            <a:r>
              <a:rPr lang="en-US" sz="2600" b="1" dirty="0"/>
              <a:t>Oral therapy with </a:t>
            </a:r>
            <a:r>
              <a:rPr lang="en-US" sz="2600" b="1" dirty="0" err="1"/>
              <a:t>chenodeoxycholic</a:t>
            </a:r>
            <a:r>
              <a:rPr lang="en-US" sz="2600" b="1" dirty="0"/>
              <a:t> acid has been used to dissolve cholesterol gallstones.</a:t>
            </a:r>
            <a:r>
              <a:rPr lang="en-US" sz="2600" b="1" baseline="30000" dirty="0"/>
              <a:t> </a:t>
            </a:r>
          </a:p>
          <a:p>
            <a:endParaRPr lang="en-US" sz="2400" b="1" dirty="0"/>
          </a:p>
          <a:p>
            <a:endParaRPr lang="en-US" sz="2400" b="1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28596" y="-24"/>
            <a:ext cx="8229600" cy="927100"/>
          </a:xfrm>
        </p:spPr>
        <p:txBody>
          <a:bodyPr/>
          <a:lstStyle/>
          <a:p>
            <a:r>
              <a:rPr lang="en-US" sz="3200" b="1" dirty="0">
                <a:solidFill>
                  <a:srgbClr val="FF0000"/>
                </a:solidFill>
              </a:rPr>
              <a:t>Clinical significance of bile salts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Steroid Hormones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447800"/>
            <a:ext cx="5988676" cy="53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1219200"/>
            <a:ext cx="822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000" b="1" dirty="0" smtClean="0"/>
              <a:t>Bile acids are </a:t>
            </a:r>
            <a:r>
              <a:rPr lang="en-GB" sz="2000" b="1" dirty="0" err="1" smtClean="0"/>
              <a:t>hydroxylated</a:t>
            </a:r>
            <a:r>
              <a:rPr lang="en-GB" sz="2000" b="1" dirty="0" smtClean="0"/>
              <a:t> steroids, synthesized in the liver from cholesterol. </a:t>
            </a:r>
            <a:r>
              <a:rPr lang="en-GB" sz="2000" b="1" dirty="0" err="1" smtClean="0"/>
              <a:t>Peroxisomal</a:t>
            </a:r>
            <a:r>
              <a:rPr lang="en-GB" sz="2000" b="1" dirty="0" smtClean="0"/>
              <a:t> enzymes assist in the hepatic biosynthesis of bile acids. </a:t>
            </a:r>
            <a:endParaRPr lang="en-GB" sz="2000" b="1" dirty="0"/>
          </a:p>
        </p:txBody>
      </p:sp>
      <p:sp>
        <p:nvSpPr>
          <p:cNvPr id="6" name="Rectangle 5"/>
          <p:cNvSpPr/>
          <p:nvPr/>
        </p:nvSpPr>
        <p:spPr>
          <a:xfrm>
            <a:off x="457200" y="2551837"/>
            <a:ext cx="81534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000" b="1" dirty="0" smtClean="0"/>
              <a:t>Bile acids are found predominantly in the bile of mammals and other vertebrates. Diverse bile acids are synthesized in the liver. </a:t>
            </a:r>
          </a:p>
          <a:p>
            <a:pPr algn="just"/>
            <a:endParaRPr lang="en-GB" sz="2000" b="1" dirty="0" smtClean="0"/>
          </a:p>
          <a:p>
            <a:pPr algn="just"/>
            <a:r>
              <a:rPr lang="en-GB" sz="2000" b="1" dirty="0" smtClean="0"/>
              <a:t>Bile acids are conjugated with </a:t>
            </a:r>
            <a:r>
              <a:rPr lang="en-GB" sz="2000" b="1" dirty="0" err="1" smtClean="0"/>
              <a:t>taurine</a:t>
            </a:r>
            <a:r>
              <a:rPr lang="en-GB" sz="2000" b="1" dirty="0" smtClean="0"/>
              <a:t> or </a:t>
            </a:r>
            <a:r>
              <a:rPr lang="en-GB" sz="2000" b="1" dirty="0" err="1" smtClean="0"/>
              <a:t>glycine</a:t>
            </a:r>
            <a:r>
              <a:rPr lang="en-GB" sz="2000" b="1" dirty="0" smtClean="0"/>
              <a:t> residues to give anions called bile salts</a:t>
            </a:r>
            <a:endParaRPr lang="en-GB" sz="2000" b="1" dirty="0"/>
          </a:p>
        </p:txBody>
      </p:sp>
      <p:sp>
        <p:nvSpPr>
          <p:cNvPr id="7" name="Rectangle 6"/>
          <p:cNvSpPr/>
          <p:nvPr/>
        </p:nvSpPr>
        <p:spPr>
          <a:xfrm>
            <a:off x="457200" y="4385608"/>
            <a:ext cx="8305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000" b="1" dirty="0" smtClean="0"/>
              <a:t>Bile acid synthesis occurs in liver cells, which synthesize primary bile acids (</a:t>
            </a:r>
            <a:r>
              <a:rPr lang="en-GB" sz="2000" b="1" dirty="0" err="1" smtClean="0"/>
              <a:t>cholic</a:t>
            </a:r>
            <a:r>
              <a:rPr lang="en-GB" sz="2000" b="1" dirty="0" smtClean="0"/>
              <a:t> acid and </a:t>
            </a:r>
            <a:r>
              <a:rPr lang="en-GB" sz="2000" b="1" dirty="0" err="1" smtClean="0"/>
              <a:t>chenodeoxycholic</a:t>
            </a:r>
            <a:r>
              <a:rPr lang="en-GB" sz="2000" b="1" dirty="0" smtClean="0"/>
              <a:t> acid in humans) via </a:t>
            </a:r>
            <a:r>
              <a:rPr lang="en-GB" sz="2000" b="1" dirty="0" err="1" smtClean="0"/>
              <a:t>cytochrome</a:t>
            </a:r>
            <a:r>
              <a:rPr lang="en-GB" sz="2000" b="1" dirty="0" smtClean="0"/>
              <a:t> P450-mediated oxidation of cholesterol in a multi-step process. </a:t>
            </a:r>
          </a:p>
          <a:p>
            <a:pPr algn="just"/>
            <a:endParaRPr lang="en-GB" sz="2000" b="1" dirty="0" smtClean="0"/>
          </a:p>
          <a:p>
            <a:pPr algn="just"/>
            <a:r>
              <a:rPr lang="en-GB" sz="2000" b="1" dirty="0" smtClean="0"/>
              <a:t>Approximately 600 mg of bile salts are synthesized daily to replace bile acids lost in the </a:t>
            </a:r>
            <a:r>
              <a:rPr lang="en-GB" sz="2000" b="1" dirty="0" err="1" smtClean="0"/>
              <a:t>feces</a:t>
            </a:r>
            <a:endParaRPr lang="en-GB" sz="2000" b="1" dirty="0"/>
          </a:p>
        </p:txBody>
      </p:sp>
      <p:sp>
        <p:nvSpPr>
          <p:cNvPr id="8" name="Rectangle 7"/>
          <p:cNvSpPr/>
          <p:nvPr/>
        </p:nvSpPr>
        <p:spPr>
          <a:xfrm>
            <a:off x="533400" y="457200"/>
            <a:ext cx="217399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b="1" dirty="0" smtClean="0">
                <a:solidFill>
                  <a:srgbClr val="FF0000"/>
                </a:solidFill>
              </a:rPr>
              <a:t>Bile acids</a:t>
            </a:r>
            <a:endParaRPr lang="en-GB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1844219"/>
            <a:ext cx="83058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000" b="1" dirty="0" smtClean="0"/>
              <a:t>Corticosteroids are a class of steroid hormones that are produced in the adrenal cortex of vertebrates. </a:t>
            </a:r>
          </a:p>
          <a:p>
            <a:pPr algn="just"/>
            <a:endParaRPr lang="en-GB" sz="2000" b="1" dirty="0" smtClean="0"/>
          </a:p>
          <a:p>
            <a:pPr algn="just"/>
            <a:r>
              <a:rPr lang="en-GB" sz="2000" b="1" u="sng" dirty="0" smtClean="0">
                <a:solidFill>
                  <a:srgbClr val="FF0000"/>
                </a:solidFill>
              </a:rPr>
              <a:t>Two main classes of corticosteroids</a:t>
            </a:r>
            <a:r>
              <a:rPr lang="en-GB" sz="2000" b="1" dirty="0" smtClean="0"/>
              <a:t>, </a:t>
            </a:r>
            <a:r>
              <a:rPr lang="en-GB" sz="2000" b="1" dirty="0" err="1" smtClean="0"/>
              <a:t>glucocorticoids</a:t>
            </a:r>
            <a:r>
              <a:rPr lang="en-GB" sz="2000" b="1" dirty="0" smtClean="0"/>
              <a:t> and </a:t>
            </a:r>
            <a:r>
              <a:rPr lang="en-GB" sz="2000" b="1" dirty="0" err="1" smtClean="0"/>
              <a:t>mineralocorticoids</a:t>
            </a:r>
            <a:r>
              <a:rPr lang="en-GB" sz="2000" b="1" dirty="0" smtClean="0"/>
              <a:t>, are involved in a wide range of physiological processes, including stress response, immune response, and regulation of inflammation, carbohydrate metabolism, protein catabolism, blood electrolyte levels, and </a:t>
            </a:r>
            <a:r>
              <a:rPr lang="en-GB" sz="2000" b="1" dirty="0" err="1" smtClean="0"/>
              <a:t>behavior</a:t>
            </a:r>
            <a:r>
              <a:rPr lang="en-GB" sz="2000" b="1" dirty="0" smtClean="0"/>
              <a:t>.</a:t>
            </a:r>
          </a:p>
          <a:p>
            <a:pPr algn="just"/>
            <a:endParaRPr lang="en-GB" sz="2000" b="1" dirty="0" smtClean="0"/>
          </a:p>
          <a:p>
            <a:pPr algn="just"/>
            <a:r>
              <a:rPr lang="en-GB" sz="2000" b="1" dirty="0" smtClean="0"/>
              <a:t>Some common naturally occurring steroid hormones are </a:t>
            </a:r>
            <a:r>
              <a:rPr lang="en-GB" sz="2000" b="1" dirty="0" err="1" smtClean="0"/>
              <a:t>cortisol</a:t>
            </a:r>
            <a:r>
              <a:rPr lang="en-GB" sz="2000" b="1" dirty="0" smtClean="0"/>
              <a:t>, </a:t>
            </a:r>
            <a:r>
              <a:rPr lang="en-GB" sz="2000" b="1" dirty="0" err="1" smtClean="0"/>
              <a:t>corticosterone</a:t>
            </a:r>
            <a:r>
              <a:rPr lang="en-GB" sz="2000" b="1" dirty="0" smtClean="0"/>
              <a:t>, cortisone and </a:t>
            </a:r>
            <a:r>
              <a:rPr lang="en-GB" sz="2000" b="1" dirty="0" err="1" smtClean="0"/>
              <a:t>aldosterone</a:t>
            </a:r>
            <a:r>
              <a:rPr lang="en-GB" sz="2000" b="1" dirty="0" smtClean="0"/>
              <a:t>.</a:t>
            </a:r>
          </a:p>
          <a:p>
            <a:pPr algn="just"/>
            <a:endParaRPr lang="en-GB" sz="2000" b="1" dirty="0" smtClean="0"/>
          </a:p>
          <a:p>
            <a:pPr algn="just"/>
            <a:r>
              <a:rPr lang="en-GB" sz="2000" b="1" dirty="0" smtClean="0">
                <a:solidFill>
                  <a:srgbClr val="FF0000"/>
                </a:solidFill>
              </a:rPr>
              <a:t> The main corticosteroids produced by the adrenal cortex are </a:t>
            </a:r>
            <a:r>
              <a:rPr lang="en-GB" sz="2000" b="1" dirty="0" err="1" smtClean="0">
                <a:solidFill>
                  <a:srgbClr val="FF0000"/>
                </a:solidFill>
              </a:rPr>
              <a:t>cortisol</a:t>
            </a:r>
            <a:r>
              <a:rPr lang="en-GB" sz="2000" b="1" dirty="0" smtClean="0">
                <a:solidFill>
                  <a:srgbClr val="FF0000"/>
                </a:solidFill>
              </a:rPr>
              <a:t> and </a:t>
            </a:r>
            <a:r>
              <a:rPr lang="en-GB" sz="2000" b="1" dirty="0" err="1" smtClean="0">
                <a:solidFill>
                  <a:srgbClr val="FF0000"/>
                </a:solidFill>
              </a:rPr>
              <a:t>aldosterone</a:t>
            </a:r>
            <a:r>
              <a:rPr lang="en-GB" sz="2000" b="1" dirty="0" smtClean="0">
                <a:solidFill>
                  <a:srgbClr val="FF0000"/>
                </a:solidFill>
              </a:rPr>
              <a:t>.</a:t>
            </a:r>
          </a:p>
          <a:p>
            <a:pPr algn="just"/>
            <a:endParaRPr lang="en-GB" sz="2000" b="1" dirty="0"/>
          </a:p>
        </p:txBody>
      </p:sp>
      <p:sp>
        <p:nvSpPr>
          <p:cNvPr id="6" name="Rectangle 5"/>
          <p:cNvSpPr/>
          <p:nvPr/>
        </p:nvSpPr>
        <p:spPr>
          <a:xfrm>
            <a:off x="685800" y="710625"/>
            <a:ext cx="35365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u="sng" dirty="0" smtClean="0">
                <a:solidFill>
                  <a:srgbClr val="FF0000"/>
                </a:solidFill>
              </a:rPr>
              <a:t>Corticosteroids</a:t>
            </a:r>
            <a:r>
              <a:rPr lang="en-US" sz="4000" b="1" dirty="0" smtClean="0">
                <a:solidFill>
                  <a:srgbClr val="FF0000"/>
                </a:solidFill>
              </a:rPr>
              <a:t>:</a:t>
            </a:r>
            <a:endParaRPr lang="en-GB" sz="4000" b="1" dirty="0">
              <a:solidFill>
                <a:srgbClr val="FF0000"/>
              </a:solidFill>
            </a:endParaRPr>
          </a:p>
        </p:txBody>
      </p:sp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76200"/>
            <a:ext cx="3947746" cy="1753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02" name="AutoShape 2" descr="Simplified glucocorticoid-synthetic pathway, with steroid names in... |  Download Scientific Diagra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533400" y="152400"/>
            <a:ext cx="69471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 smtClean="0">
                <a:solidFill>
                  <a:srgbClr val="FF0000"/>
                </a:solidFill>
              </a:rPr>
              <a:t>Pathway of Corticosteroids biosynthesis</a:t>
            </a:r>
            <a:endParaRPr lang="en-GB" sz="3200" dirty="0">
              <a:solidFill>
                <a:srgbClr val="FF0000"/>
              </a:solidFill>
            </a:endParaRPr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762000"/>
            <a:ext cx="8686800" cy="590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33400" y="533400"/>
            <a:ext cx="7467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n-US" sz="3600" b="1" u="sng" dirty="0" smtClean="0">
                <a:solidFill>
                  <a:srgbClr val="FF0000"/>
                </a:solidFill>
              </a:rPr>
              <a:t>Male sex hormones: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</a:p>
          <a:p>
            <a:pPr algn="just">
              <a:buNone/>
            </a:pPr>
            <a:r>
              <a:rPr lang="en-US" sz="3600" b="1" dirty="0" smtClean="0">
                <a:solidFill>
                  <a:srgbClr val="FF0000"/>
                </a:solidFill>
              </a:rPr>
              <a:t>Testosterone</a:t>
            </a:r>
          </a:p>
        </p:txBody>
      </p:sp>
      <p:sp>
        <p:nvSpPr>
          <p:cNvPr id="6" name="Rectangle 5"/>
          <p:cNvSpPr/>
          <p:nvPr/>
        </p:nvSpPr>
        <p:spPr>
          <a:xfrm>
            <a:off x="457200" y="2234148"/>
            <a:ext cx="8382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400" b="1" dirty="0" smtClean="0"/>
              <a:t>Testosterone is a hormone found in humans, as well as in animals. The testicles primarily make testosterone in men. Women’s ovaries also make testosterone, though in much smaller amounts.</a:t>
            </a:r>
          </a:p>
          <a:p>
            <a:pPr algn="just"/>
            <a:endParaRPr lang="en-GB" sz="2400" b="1" dirty="0" smtClean="0"/>
          </a:p>
          <a:p>
            <a:pPr algn="just"/>
            <a:r>
              <a:rPr lang="en-GB" sz="2400" b="1" dirty="0" smtClean="0"/>
              <a:t>The production of testosterone starts to increase significantly during puberty, and begins to dip after age 30 or so.</a:t>
            </a:r>
          </a:p>
          <a:p>
            <a:pPr algn="just"/>
            <a:endParaRPr lang="en-GB" sz="2400" b="1" dirty="0" smtClean="0"/>
          </a:p>
          <a:p>
            <a:pPr algn="just"/>
            <a:r>
              <a:rPr lang="en-GB" sz="2400" b="1" dirty="0" smtClean="0"/>
              <a:t>Testosterone is most often associated with sex drive, and plays a vital role in sperm production. </a:t>
            </a:r>
          </a:p>
          <a:p>
            <a:pPr algn="just"/>
            <a:endParaRPr lang="en-GB" sz="2400" b="1" dirty="0" smtClean="0"/>
          </a:p>
          <a:p>
            <a:pPr algn="just"/>
            <a:r>
              <a:rPr lang="en-GB" sz="2400" b="1" dirty="0" smtClean="0"/>
              <a:t>A man’s testosterone levels can also affect his mood.</a:t>
            </a:r>
            <a:endParaRPr lang="en-GB" sz="2400" b="1" dirty="0"/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99338"/>
            <a:ext cx="3429000" cy="211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600" y="76200"/>
            <a:ext cx="65177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 smtClean="0">
                <a:solidFill>
                  <a:srgbClr val="FF0000"/>
                </a:solidFill>
              </a:rPr>
              <a:t>Pathway of </a:t>
            </a:r>
            <a:r>
              <a:rPr lang="en-GB" sz="3200" b="1" dirty="0" err="1" smtClean="0">
                <a:solidFill>
                  <a:srgbClr val="FF0000"/>
                </a:solidFill>
              </a:rPr>
              <a:t>testesterone</a:t>
            </a:r>
            <a:r>
              <a:rPr lang="en-GB" sz="3200" b="1" dirty="0" smtClean="0">
                <a:solidFill>
                  <a:srgbClr val="FF0000"/>
                </a:solidFill>
              </a:rPr>
              <a:t> biosynthesis</a:t>
            </a:r>
            <a:endParaRPr lang="en-GB" sz="3200" dirty="0">
              <a:solidFill>
                <a:srgbClr val="FF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762000"/>
            <a:ext cx="8686800" cy="590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33400" y="2035076"/>
            <a:ext cx="8001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400" b="1" dirty="0" err="1" smtClean="0"/>
              <a:t>Estradiol</a:t>
            </a:r>
            <a:r>
              <a:rPr lang="en-GB" sz="2400" b="1" dirty="0" smtClean="0"/>
              <a:t> , also spelled </a:t>
            </a:r>
            <a:r>
              <a:rPr lang="en-GB" sz="2400" b="1" dirty="0" err="1" smtClean="0"/>
              <a:t>oestradiol</a:t>
            </a:r>
            <a:r>
              <a:rPr lang="en-GB" sz="2400" b="1" dirty="0" smtClean="0"/>
              <a:t>, is an </a:t>
            </a:r>
            <a:r>
              <a:rPr lang="en-GB" sz="2400" b="1" dirty="0" err="1" smtClean="0"/>
              <a:t>estrogen</a:t>
            </a:r>
            <a:r>
              <a:rPr lang="en-GB" sz="2400" b="1" dirty="0" smtClean="0"/>
              <a:t> steroid hormone and the major female sex hormone. </a:t>
            </a:r>
          </a:p>
          <a:p>
            <a:pPr algn="just"/>
            <a:endParaRPr lang="en-GB" sz="2400" b="1" dirty="0" smtClean="0"/>
          </a:p>
          <a:p>
            <a:pPr algn="just"/>
            <a:r>
              <a:rPr lang="en-GB" sz="2400" b="1" dirty="0" err="1" smtClean="0"/>
              <a:t>Estradiol</a:t>
            </a:r>
            <a:r>
              <a:rPr lang="en-GB" sz="2400" b="1" dirty="0" smtClean="0"/>
              <a:t> is responsible for the development of female secondary sexual characteristics such as the breasts, widening of the hips, and a female-associated pattern of fat distribution </a:t>
            </a:r>
          </a:p>
          <a:p>
            <a:pPr algn="just"/>
            <a:endParaRPr lang="en-GB" sz="2400" b="1" dirty="0" smtClean="0"/>
          </a:p>
          <a:p>
            <a:pPr algn="just"/>
            <a:r>
              <a:rPr lang="en-GB" sz="2400" b="1" dirty="0" smtClean="0"/>
              <a:t>It is important in the development and maintenance of female reproductive tissues such as the mammary glands, uterus, and vagina during puberty, adulthood, and pregnancy.</a:t>
            </a:r>
            <a:endParaRPr lang="en-GB" sz="2400" b="1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520700"/>
            <a:ext cx="8229600" cy="927100"/>
          </a:xfrm>
        </p:spPr>
        <p:txBody>
          <a:bodyPr>
            <a:noAutofit/>
          </a:bodyPr>
          <a:lstStyle/>
          <a:p>
            <a:pPr algn="l"/>
            <a:r>
              <a:rPr lang="en-US" sz="3600" b="1" u="sng" dirty="0">
                <a:solidFill>
                  <a:srgbClr val="FF0000"/>
                </a:solidFill>
              </a:rPr>
              <a:t>Female sex hormones</a:t>
            </a:r>
            <a:r>
              <a:rPr lang="en-US" sz="3600" b="1" u="sng" dirty="0" smtClean="0">
                <a:solidFill>
                  <a:srgbClr val="FF0000"/>
                </a:solidFill>
              </a:rPr>
              <a:t>: </a:t>
            </a:r>
            <a:br>
              <a:rPr lang="en-US" sz="3600" b="1" u="sng" dirty="0" smtClean="0">
                <a:solidFill>
                  <a:srgbClr val="FF0000"/>
                </a:solidFill>
              </a:rPr>
            </a:br>
            <a:r>
              <a:rPr lang="en-GB" sz="3600" b="1" dirty="0" err="1" smtClean="0">
                <a:solidFill>
                  <a:srgbClr val="FF0000"/>
                </a:solidFill>
              </a:rPr>
              <a:t>Estradiol</a:t>
            </a:r>
            <a:endParaRPr lang="en-US" sz="3600" b="1" u="sng" dirty="0">
              <a:solidFill>
                <a:srgbClr val="FF0000"/>
              </a:solidFill>
            </a:endParaRPr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152400"/>
            <a:ext cx="3273425" cy="17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58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" y="1133475"/>
            <a:ext cx="8096250" cy="526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457200" y="381000"/>
            <a:ext cx="58680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 smtClean="0">
                <a:solidFill>
                  <a:srgbClr val="FF0000"/>
                </a:solidFill>
              </a:rPr>
              <a:t>Pathway of </a:t>
            </a:r>
            <a:r>
              <a:rPr lang="en-GB" sz="3200" b="1" dirty="0" err="1" smtClean="0">
                <a:solidFill>
                  <a:srgbClr val="FF0000"/>
                </a:solidFill>
              </a:rPr>
              <a:t>estradiol</a:t>
            </a:r>
            <a:r>
              <a:rPr lang="en-GB" sz="3200" b="1" dirty="0" smtClean="0">
                <a:solidFill>
                  <a:srgbClr val="FF0000"/>
                </a:solidFill>
              </a:rPr>
              <a:t> biosynthesis</a:t>
            </a:r>
            <a:endParaRPr lang="en-GB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33400" y="685800"/>
            <a:ext cx="8001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None/>
            </a:pPr>
            <a:r>
              <a:rPr lang="en-US" sz="3200" b="1" u="sng" dirty="0" smtClean="0">
                <a:solidFill>
                  <a:srgbClr val="FF0000"/>
                </a:solidFill>
              </a:rPr>
              <a:t>Female sex hormones: </a:t>
            </a:r>
            <a:r>
              <a:rPr lang="en-GB" sz="3200" b="1" dirty="0" smtClean="0">
                <a:solidFill>
                  <a:srgbClr val="FF0000"/>
                </a:solidFill>
              </a:rPr>
              <a:t> </a:t>
            </a:r>
          </a:p>
          <a:p>
            <a:pPr lvl="0" algn="just">
              <a:buNone/>
            </a:pPr>
            <a:r>
              <a:rPr lang="en-US" sz="3200" b="1" dirty="0" smtClean="0">
                <a:solidFill>
                  <a:srgbClr val="FF0000"/>
                </a:solidFill>
              </a:rPr>
              <a:t>Progesterone </a:t>
            </a:r>
          </a:p>
          <a:p>
            <a:pPr algn="just">
              <a:buNone/>
            </a:pP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533400" y="2386548"/>
            <a:ext cx="80772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400" b="1" dirty="0" smtClean="0"/>
              <a:t>Progesterone  is an endogenous steroid and </a:t>
            </a:r>
            <a:r>
              <a:rPr lang="en-GB" sz="2400" b="1" dirty="0" err="1" smtClean="0"/>
              <a:t>progestogen</a:t>
            </a:r>
            <a:r>
              <a:rPr lang="en-GB" sz="2400" b="1" dirty="0" smtClean="0"/>
              <a:t> sex hormone involved in the menstrual cycle, pregnancy, and embryogenesis of humans and other species. </a:t>
            </a:r>
          </a:p>
          <a:p>
            <a:pPr algn="just"/>
            <a:endParaRPr lang="en-GB" sz="2400" b="1" dirty="0" smtClean="0"/>
          </a:p>
          <a:p>
            <a:pPr algn="just"/>
            <a:r>
              <a:rPr lang="en-GB" sz="2400" b="1" dirty="0" smtClean="0"/>
              <a:t>Progesterone has a variety of important functions in the body. </a:t>
            </a:r>
          </a:p>
          <a:p>
            <a:pPr algn="just"/>
            <a:endParaRPr lang="en-GB" sz="2400" b="1" dirty="0" smtClean="0"/>
          </a:p>
          <a:p>
            <a:pPr algn="just"/>
            <a:r>
              <a:rPr lang="en-GB" sz="2400" b="1" dirty="0" smtClean="0"/>
              <a:t>It is also a crucial metabolic intermediate in the production of other endogenous steroids, including the sex hormones and the corticosteroids, and plays an important role in brain function as a </a:t>
            </a:r>
            <a:r>
              <a:rPr lang="en-GB" sz="2400" b="1" dirty="0" err="1" smtClean="0"/>
              <a:t>neurosteroid</a:t>
            </a:r>
            <a:endParaRPr lang="en-GB" sz="2400" b="1" dirty="0"/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228600"/>
            <a:ext cx="3286125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68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0"/>
            <a:ext cx="7620000" cy="676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472" y="474641"/>
            <a:ext cx="8286808" cy="5697559"/>
          </a:xfrm>
        </p:spPr>
        <p:txBody>
          <a:bodyPr>
            <a:normAutofit fontScale="92500" lnSpcReduction="20000"/>
          </a:bodyPr>
          <a:lstStyle/>
          <a:p>
            <a:pPr marL="571500" indent="-571500"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Classification </a:t>
            </a:r>
            <a:r>
              <a:rPr lang="en-US" sz="2800" b="1" dirty="0">
                <a:solidFill>
                  <a:srgbClr val="FF0000"/>
                </a:solidFill>
              </a:rPr>
              <a:t>of bile acids/salts </a:t>
            </a:r>
          </a:p>
          <a:p>
            <a:r>
              <a:rPr lang="en-US" sz="2400" b="1" dirty="0"/>
              <a:t>Bile acids: primary &amp; secondary.</a:t>
            </a:r>
          </a:p>
          <a:p>
            <a:r>
              <a:rPr lang="en-US" sz="2400" b="1" dirty="0"/>
              <a:t>Bile acids: conjugated &amp; non-conjugated.</a:t>
            </a:r>
          </a:p>
          <a:p>
            <a:r>
              <a:rPr lang="en-US" sz="2400" b="1" dirty="0"/>
              <a:t>Bile salts: sodium &amp; potassium salts of bile acids</a:t>
            </a:r>
            <a:r>
              <a:rPr lang="en-US" sz="2400" b="1" dirty="0" smtClean="0"/>
              <a:t>.</a:t>
            </a:r>
          </a:p>
          <a:p>
            <a:endParaRPr lang="en-US" sz="2400" b="1" dirty="0"/>
          </a:p>
          <a:p>
            <a:pPr>
              <a:buNone/>
            </a:pPr>
            <a:r>
              <a:rPr lang="en-US" sz="2800" b="1" dirty="0">
                <a:solidFill>
                  <a:srgbClr val="FF0000"/>
                </a:solidFill>
              </a:rPr>
              <a:t>Bile acids: structure</a:t>
            </a:r>
          </a:p>
          <a:p>
            <a:pPr algn="just"/>
            <a:r>
              <a:rPr lang="en-US" sz="2400" b="1" dirty="0"/>
              <a:t>Bile salts constitute a large family of molecules, composed of a </a:t>
            </a:r>
            <a:r>
              <a:rPr lang="en-US" sz="2400" b="1" dirty="0">
                <a:solidFill>
                  <a:srgbClr val="000066"/>
                </a:solidFill>
              </a:rPr>
              <a:t>steroid structure </a:t>
            </a:r>
            <a:r>
              <a:rPr lang="en-US" sz="2400" b="1" dirty="0"/>
              <a:t>with four rings, a side-chain terminating in a </a:t>
            </a:r>
            <a:r>
              <a:rPr lang="en-US" sz="2400" b="1" dirty="0">
                <a:solidFill>
                  <a:srgbClr val="000066"/>
                </a:solidFill>
              </a:rPr>
              <a:t>carboxylic acid</a:t>
            </a:r>
            <a:r>
              <a:rPr lang="en-US" sz="2400" b="1" dirty="0"/>
              <a:t>, and the presence of </a:t>
            </a:r>
            <a:r>
              <a:rPr lang="en-US" sz="2400" b="1" dirty="0">
                <a:solidFill>
                  <a:srgbClr val="000066"/>
                </a:solidFill>
              </a:rPr>
              <a:t>different numbers of hydroxyl groups</a:t>
            </a:r>
            <a:r>
              <a:rPr lang="en-US" sz="2400" b="1" dirty="0" smtClean="0">
                <a:solidFill>
                  <a:srgbClr val="000066"/>
                </a:solidFill>
              </a:rPr>
              <a:t>.</a:t>
            </a:r>
          </a:p>
          <a:p>
            <a:endParaRPr lang="en-US" sz="2400" b="1" dirty="0">
              <a:solidFill>
                <a:srgbClr val="000066"/>
              </a:solidFill>
            </a:endParaRPr>
          </a:p>
          <a:p>
            <a:pPr algn="just"/>
            <a:r>
              <a:rPr lang="en-US" sz="2400" b="1" dirty="0"/>
              <a:t>All bile acids have a 3-hydroxyl group, derived from the parent molecule, </a:t>
            </a:r>
            <a:r>
              <a:rPr lang="en-U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cholesterol.</a:t>
            </a:r>
            <a:r>
              <a:rPr lang="en-US" sz="2400" b="1" dirty="0"/>
              <a:t> </a:t>
            </a:r>
            <a:endParaRPr lang="en-US" sz="2400" b="1" dirty="0" smtClean="0"/>
          </a:p>
          <a:p>
            <a:endParaRPr lang="en-US" sz="2400" b="1" dirty="0"/>
          </a:p>
          <a:p>
            <a:pPr marL="0" indent="0">
              <a:lnSpc>
                <a:spcPct val="95000"/>
              </a:lnSpc>
              <a:spcBef>
                <a:spcPct val="0"/>
              </a:spcBef>
              <a:spcAft>
                <a:spcPct val="20000"/>
              </a:spcAft>
              <a:defRPr/>
            </a:pPr>
            <a:r>
              <a:rPr lang="en-US" sz="2400" b="1" dirty="0">
                <a:solidFill>
                  <a:srgbClr val="000066"/>
                </a:solidFill>
                <a:cs typeface="Times New Roman" pitchFamily="18" charset="0"/>
              </a:rPr>
              <a:t>  Bile acids/salts </a:t>
            </a:r>
            <a:r>
              <a:rPr lang="en-US" sz="2400" b="1" dirty="0">
                <a:cs typeface="Times New Roman" pitchFamily="18" charset="0"/>
              </a:rPr>
              <a:t>are polar derivatives of cholesterol.</a:t>
            </a:r>
            <a:endParaRPr lang="en-US" sz="2400" b="1" dirty="0">
              <a:solidFill>
                <a:schemeClr val="bg1">
                  <a:lumMod val="50000"/>
                </a:schemeClr>
              </a:solidFill>
              <a:cs typeface="Times New Roman" pitchFamily="18" charset="0"/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spcAft>
                <a:spcPct val="20000"/>
              </a:spcAft>
              <a:defRPr/>
            </a:pPr>
            <a:r>
              <a:rPr lang="en-US" sz="2400" b="1" dirty="0">
                <a:cs typeface="Times New Roman" pitchFamily="18" charset="0"/>
              </a:rPr>
              <a:t>  Bile acids are </a:t>
            </a:r>
            <a:r>
              <a:rPr lang="en-US" sz="2400" b="1" dirty="0" err="1">
                <a:solidFill>
                  <a:srgbClr val="000099"/>
                </a:solidFill>
                <a:cs typeface="Times New Roman" pitchFamily="18" charset="0"/>
              </a:rPr>
              <a:t>amphipathic</a:t>
            </a:r>
            <a:r>
              <a:rPr lang="en-US" sz="2400" b="1" dirty="0">
                <a:cs typeface="Times New Roman" pitchFamily="18" charset="0"/>
              </a:rPr>
              <a:t>. </a:t>
            </a:r>
          </a:p>
          <a:p>
            <a:endParaRPr lang="en-US" sz="2000" b="1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buNone/>
            </a:pPr>
            <a:endParaRPr lang="en-US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Biosynthesis of bile acids</a:t>
            </a:r>
            <a:br>
              <a:rPr lang="en-US" sz="3600" b="1" dirty="0">
                <a:solidFill>
                  <a:srgbClr val="FF0000"/>
                </a:solidFill>
              </a:rPr>
            </a:b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942082" name="Picture 2" descr="Biosynthesis of bile acid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142984"/>
            <a:ext cx="8358246" cy="5357851"/>
          </a:xfrm>
          <a:prstGeom prst="rect">
            <a:avLst/>
          </a:prstGeom>
          <a:noFill/>
        </p:spPr>
      </p:pic>
      <p:sp>
        <p:nvSpPr>
          <p:cNvPr id="4" name="Down Arrow 3"/>
          <p:cNvSpPr/>
          <p:nvPr/>
        </p:nvSpPr>
        <p:spPr bwMode="auto">
          <a:xfrm>
            <a:off x="3286116" y="1428736"/>
            <a:ext cx="142876" cy="785818"/>
          </a:xfrm>
          <a:prstGeom prst="downArrow">
            <a:avLst/>
          </a:prstGeom>
          <a:solidFill>
            <a:srgbClr val="66FF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79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77116"/>
            <a:ext cx="8077200" cy="619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428604"/>
            <a:ext cx="8215370" cy="736600"/>
          </a:xfrm>
          <a:ln cap="flat"/>
        </p:spPr>
        <p:txBody>
          <a:bodyPr/>
          <a:lstStyle/>
          <a:p>
            <a:pPr>
              <a:defRPr/>
            </a:pPr>
            <a:r>
              <a:rPr lang="en-US" sz="3600" b="1" dirty="0">
                <a:solidFill>
                  <a:srgbClr val="FF0000"/>
                </a:solidFill>
              </a:rPr>
              <a:t>Bile acids/salts </a:t>
            </a: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415925" y="928670"/>
            <a:ext cx="7667965" cy="4122739"/>
            <a:chOff x="262" y="720"/>
            <a:chExt cx="4224" cy="2597"/>
          </a:xfrm>
        </p:grpSpPr>
        <p:pic>
          <p:nvPicPr>
            <p:cNvPr id="21509" name="Picture 4"/>
            <p:cNvPicPr>
              <a:picLocks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lumMod val="75000"/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550" y="927"/>
              <a:ext cx="3412" cy="217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</p:pic>
        <p:sp>
          <p:nvSpPr>
            <p:cNvPr id="26629" name="Rectangle 5"/>
            <p:cNvSpPr>
              <a:spLocks noChangeArrowheads="1"/>
            </p:cNvSpPr>
            <p:nvPr/>
          </p:nvSpPr>
          <p:spPr bwMode="auto">
            <a:xfrm>
              <a:off x="262" y="2759"/>
              <a:ext cx="397" cy="32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2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HO</a:t>
              </a:r>
            </a:p>
          </p:txBody>
        </p:sp>
        <p:sp>
          <p:nvSpPr>
            <p:cNvPr id="26630" name="Rectangle 6"/>
            <p:cNvSpPr>
              <a:spLocks noChangeArrowheads="1"/>
            </p:cNvSpPr>
            <p:nvPr/>
          </p:nvSpPr>
          <p:spPr bwMode="auto">
            <a:xfrm>
              <a:off x="1413" y="1791"/>
              <a:ext cx="409" cy="28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CH</a:t>
              </a:r>
              <a:r>
                <a:rPr lang="en-US" sz="2400" baseline="-25000" dirty="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3</a:t>
              </a:r>
            </a:p>
          </p:txBody>
        </p:sp>
        <p:sp>
          <p:nvSpPr>
            <p:cNvPr id="26631" name="Rectangle 7"/>
            <p:cNvSpPr>
              <a:spLocks noChangeArrowheads="1"/>
            </p:cNvSpPr>
            <p:nvPr/>
          </p:nvSpPr>
          <p:spPr bwMode="auto">
            <a:xfrm>
              <a:off x="1759" y="2472"/>
              <a:ext cx="223" cy="28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240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H</a:t>
              </a:r>
            </a:p>
          </p:txBody>
        </p:sp>
        <p:sp>
          <p:nvSpPr>
            <p:cNvPr id="26632" name="Rectangle 8"/>
            <p:cNvSpPr>
              <a:spLocks noChangeArrowheads="1"/>
            </p:cNvSpPr>
            <p:nvPr/>
          </p:nvSpPr>
          <p:spPr bwMode="auto">
            <a:xfrm>
              <a:off x="2058" y="1800"/>
              <a:ext cx="223" cy="28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H</a:t>
              </a:r>
            </a:p>
          </p:txBody>
        </p:sp>
        <p:sp>
          <p:nvSpPr>
            <p:cNvPr id="26633" name="Rectangle 9"/>
            <p:cNvSpPr>
              <a:spLocks noChangeArrowheads="1"/>
            </p:cNvSpPr>
            <p:nvPr/>
          </p:nvSpPr>
          <p:spPr bwMode="auto">
            <a:xfrm>
              <a:off x="2378" y="2484"/>
              <a:ext cx="223" cy="28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240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H</a:t>
              </a:r>
            </a:p>
          </p:txBody>
        </p:sp>
        <p:sp>
          <p:nvSpPr>
            <p:cNvPr id="26634" name="Rectangle 10"/>
            <p:cNvSpPr>
              <a:spLocks noChangeArrowheads="1"/>
            </p:cNvSpPr>
            <p:nvPr/>
          </p:nvSpPr>
          <p:spPr bwMode="auto">
            <a:xfrm>
              <a:off x="2365" y="1269"/>
              <a:ext cx="409" cy="28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240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CH</a:t>
              </a:r>
              <a:r>
                <a:rPr lang="en-US" sz="2400" baseline="-2500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3</a:t>
              </a:r>
            </a:p>
          </p:txBody>
        </p:sp>
        <p:sp>
          <p:nvSpPr>
            <p:cNvPr id="26635" name="Rectangle 11"/>
            <p:cNvSpPr>
              <a:spLocks noChangeArrowheads="1"/>
            </p:cNvSpPr>
            <p:nvPr/>
          </p:nvSpPr>
          <p:spPr bwMode="auto">
            <a:xfrm>
              <a:off x="2237" y="1034"/>
              <a:ext cx="409" cy="28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240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CH</a:t>
              </a:r>
              <a:r>
                <a:rPr lang="en-US" sz="2400" baseline="-2500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3</a:t>
              </a:r>
            </a:p>
          </p:txBody>
        </p:sp>
        <p:sp>
          <p:nvSpPr>
            <p:cNvPr id="26636" name="Rectangle 12"/>
            <p:cNvSpPr>
              <a:spLocks noChangeArrowheads="1"/>
            </p:cNvSpPr>
            <p:nvPr/>
          </p:nvSpPr>
          <p:spPr bwMode="auto">
            <a:xfrm>
              <a:off x="1450" y="3028"/>
              <a:ext cx="223" cy="28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240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H</a:t>
              </a:r>
            </a:p>
          </p:txBody>
        </p:sp>
        <p:sp>
          <p:nvSpPr>
            <p:cNvPr id="26637" name="Rectangle 13"/>
            <p:cNvSpPr>
              <a:spLocks noChangeArrowheads="1"/>
            </p:cNvSpPr>
            <p:nvPr/>
          </p:nvSpPr>
          <p:spPr bwMode="auto">
            <a:xfrm>
              <a:off x="2473" y="2822"/>
              <a:ext cx="397" cy="32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2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OH</a:t>
              </a:r>
            </a:p>
          </p:txBody>
        </p:sp>
        <p:sp>
          <p:nvSpPr>
            <p:cNvPr id="26638" name="Rectangle 14"/>
            <p:cNvSpPr>
              <a:spLocks noChangeArrowheads="1"/>
            </p:cNvSpPr>
            <p:nvPr/>
          </p:nvSpPr>
          <p:spPr bwMode="auto">
            <a:xfrm>
              <a:off x="1894" y="1066"/>
              <a:ext cx="397" cy="32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2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HO</a:t>
              </a:r>
            </a:p>
          </p:txBody>
        </p:sp>
        <p:sp>
          <p:nvSpPr>
            <p:cNvPr id="26639" name="Rectangle 15"/>
            <p:cNvSpPr>
              <a:spLocks noChangeArrowheads="1"/>
            </p:cNvSpPr>
            <p:nvPr/>
          </p:nvSpPr>
          <p:spPr bwMode="auto">
            <a:xfrm>
              <a:off x="3600" y="720"/>
              <a:ext cx="254" cy="32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2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O</a:t>
              </a:r>
            </a:p>
          </p:txBody>
        </p:sp>
        <p:sp>
          <p:nvSpPr>
            <p:cNvPr id="26640" name="Rectangle 16"/>
            <p:cNvSpPr>
              <a:spLocks noChangeArrowheads="1"/>
            </p:cNvSpPr>
            <p:nvPr/>
          </p:nvSpPr>
          <p:spPr bwMode="auto">
            <a:xfrm>
              <a:off x="3947" y="1247"/>
              <a:ext cx="539" cy="36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2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O- </a:t>
              </a:r>
              <a:r>
                <a:rPr lang="en-US" sz="32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R</a:t>
              </a:r>
              <a:endPara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6459454" y="1857364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24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571868" y="378619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7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643042" y="378619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3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601934" y="2143116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12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23512" y="5072074"/>
            <a:ext cx="767761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b="1" dirty="0">
                <a:solidFill>
                  <a:srgbClr val="FF0000"/>
                </a:solidFill>
              </a:rPr>
              <a:t>R= H in </a:t>
            </a:r>
            <a:r>
              <a:rPr lang="en-US" sz="2400" b="1" dirty="0" smtClean="0">
                <a:solidFill>
                  <a:srgbClr val="FF0000"/>
                </a:solidFill>
              </a:rPr>
              <a:t>non-conjugated </a:t>
            </a:r>
            <a:r>
              <a:rPr lang="en-US" sz="2400" b="1" dirty="0">
                <a:solidFill>
                  <a:srgbClr val="FF0000"/>
                </a:solidFill>
              </a:rPr>
              <a:t>bile acids.</a:t>
            </a:r>
          </a:p>
          <a:p>
            <a:pPr algn="l"/>
            <a:r>
              <a:rPr lang="en-US" sz="2400" b="1" dirty="0">
                <a:solidFill>
                  <a:srgbClr val="FF0000"/>
                </a:solidFill>
              </a:rPr>
              <a:t>R= Na+/K+ in </a:t>
            </a:r>
            <a:r>
              <a:rPr lang="en-US" sz="2400" b="1" dirty="0" smtClean="0">
                <a:solidFill>
                  <a:srgbClr val="FF0000"/>
                </a:solidFill>
              </a:rPr>
              <a:t>non-conjugated </a:t>
            </a:r>
            <a:r>
              <a:rPr lang="en-US" sz="2400" b="1" dirty="0">
                <a:solidFill>
                  <a:srgbClr val="FF0000"/>
                </a:solidFill>
              </a:rPr>
              <a:t>bile  salts.</a:t>
            </a:r>
          </a:p>
          <a:p>
            <a:pPr algn="l"/>
            <a:r>
              <a:rPr lang="en-US" sz="2400" b="1" dirty="0">
                <a:solidFill>
                  <a:srgbClr val="FF0000"/>
                </a:solidFill>
              </a:rPr>
              <a:t>R= </a:t>
            </a:r>
            <a:r>
              <a:rPr lang="en-US" sz="2400" b="1" dirty="0" err="1">
                <a:solidFill>
                  <a:srgbClr val="FF0000"/>
                </a:solidFill>
              </a:rPr>
              <a:t>glycine</a:t>
            </a:r>
            <a:r>
              <a:rPr lang="en-US" sz="2400" b="1" dirty="0">
                <a:solidFill>
                  <a:srgbClr val="FF0000"/>
                </a:solidFill>
              </a:rPr>
              <a:t>/</a:t>
            </a:r>
            <a:r>
              <a:rPr lang="en-US" sz="2400" b="1" dirty="0" err="1">
                <a:solidFill>
                  <a:srgbClr val="FF0000"/>
                </a:solidFill>
              </a:rPr>
              <a:t>taurine</a:t>
            </a:r>
            <a:r>
              <a:rPr lang="en-US" sz="2400" b="1" dirty="0">
                <a:solidFill>
                  <a:srgbClr val="FF0000"/>
                </a:solidFill>
              </a:rPr>
              <a:t> in conjugated bile acids.</a:t>
            </a:r>
          </a:p>
          <a:p>
            <a:pPr algn="l"/>
            <a:r>
              <a:rPr lang="en-US" sz="2400" b="1" dirty="0">
                <a:solidFill>
                  <a:srgbClr val="FF0000"/>
                </a:solidFill>
              </a:rPr>
              <a:t>R= Na+/K+ salts of </a:t>
            </a:r>
            <a:r>
              <a:rPr lang="en-US" sz="2400" b="1" dirty="0" err="1">
                <a:solidFill>
                  <a:srgbClr val="FF0000"/>
                </a:solidFill>
              </a:rPr>
              <a:t>glycine</a:t>
            </a:r>
            <a:r>
              <a:rPr lang="en-US" sz="2400" b="1" dirty="0">
                <a:solidFill>
                  <a:srgbClr val="FF0000"/>
                </a:solidFill>
              </a:rPr>
              <a:t>/</a:t>
            </a:r>
            <a:r>
              <a:rPr lang="en-US" sz="2400" b="1" dirty="0" err="1">
                <a:solidFill>
                  <a:srgbClr val="FF0000"/>
                </a:solidFill>
              </a:rPr>
              <a:t>taurine</a:t>
            </a:r>
            <a:r>
              <a:rPr lang="en-US" sz="2400" b="1" dirty="0">
                <a:solidFill>
                  <a:srgbClr val="FF0000"/>
                </a:solidFill>
              </a:rPr>
              <a:t>  in conjugated bile salts.</a:t>
            </a:r>
          </a:p>
        </p:txBody>
      </p:sp>
      <p:sp>
        <p:nvSpPr>
          <p:cNvPr id="26" name="Rectangle 25"/>
          <p:cNvSpPr/>
          <p:nvPr/>
        </p:nvSpPr>
        <p:spPr bwMode="auto">
          <a:xfrm>
            <a:off x="7572396" y="1857364"/>
            <a:ext cx="642942" cy="500066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J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85728"/>
            <a:ext cx="8215370" cy="736600"/>
          </a:xfrm>
          <a:ln cap="flat"/>
        </p:spPr>
        <p:txBody>
          <a:bodyPr/>
          <a:lstStyle/>
          <a:p>
            <a:pPr algn="l">
              <a:defRPr/>
            </a:pPr>
            <a:r>
              <a:rPr lang="en-US" sz="3600" b="1" dirty="0">
                <a:solidFill>
                  <a:srgbClr val="FF0000"/>
                </a:solidFill>
              </a:rPr>
              <a:t>Bile acids: </a:t>
            </a:r>
            <a:r>
              <a:rPr lang="en-US" sz="3600" b="1" dirty="0" err="1">
                <a:solidFill>
                  <a:srgbClr val="FF0000"/>
                </a:solidFill>
              </a:rPr>
              <a:t>Cholic</a:t>
            </a:r>
            <a:r>
              <a:rPr lang="en-US" sz="3600" b="1" dirty="0">
                <a:solidFill>
                  <a:srgbClr val="FF0000"/>
                </a:solidFill>
              </a:rPr>
              <a:t> acid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5679" y="5521325"/>
            <a:ext cx="3187693" cy="1031875"/>
          </a:xfrm>
        </p:spPr>
        <p:txBody>
          <a:bodyPr>
            <a:normAutofit fontScale="85000" lnSpcReduction="20000"/>
          </a:bodyPr>
          <a:lstStyle/>
          <a:p>
            <a:pPr marL="0" indent="0">
              <a:buFontTx/>
              <a:buNone/>
              <a:defRPr/>
            </a:pPr>
            <a:r>
              <a:rPr lang="en-US" sz="2400" b="1" dirty="0">
                <a:solidFill>
                  <a:srgbClr val="FF0000"/>
                </a:solidFill>
              </a:rPr>
              <a:t>Polar groups are:</a:t>
            </a:r>
          </a:p>
          <a:p>
            <a:pPr marL="0" indent="0">
              <a:buFont typeface="Wingdings" pitchFamily="2" charset="2"/>
              <a:buChar char="Ø"/>
              <a:defRPr/>
            </a:pPr>
            <a:r>
              <a:rPr lang="en-US" sz="2400" b="1" dirty="0">
                <a:solidFill>
                  <a:srgbClr val="FF0000"/>
                </a:solidFill>
              </a:rPr>
              <a:t> OH groups</a:t>
            </a:r>
          </a:p>
          <a:p>
            <a:pPr marL="0" indent="0">
              <a:buFont typeface="Wingdings" pitchFamily="2" charset="2"/>
              <a:buChar char="Ø"/>
              <a:defRPr/>
            </a:pPr>
            <a:r>
              <a:rPr lang="en-US" sz="2400" b="1" dirty="0">
                <a:solidFill>
                  <a:srgbClr val="FF0000"/>
                </a:solidFill>
              </a:rPr>
              <a:t> COOH group</a:t>
            </a: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415925" y="1000108"/>
            <a:ext cx="7410187" cy="4122739"/>
            <a:chOff x="262" y="720"/>
            <a:chExt cx="4082" cy="2597"/>
          </a:xfrm>
        </p:grpSpPr>
        <p:pic>
          <p:nvPicPr>
            <p:cNvPr id="21509" name="Picture 4"/>
            <p:cNvPicPr>
              <a:picLocks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lumMod val="75000"/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550" y="927"/>
              <a:ext cx="3412" cy="217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</p:pic>
        <p:sp>
          <p:nvSpPr>
            <p:cNvPr id="26629" name="Rectangle 5"/>
            <p:cNvSpPr>
              <a:spLocks noChangeArrowheads="1"/>
            </p:cNvSpPr>
            <p:nvPr/>
          </p:nvSpPr>
          <p:spPr bwMode="auto">
            <a:xfrm>
              <a:off x="262" y="2759"/>
              <a:ext cx="397" cy="32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2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HO</a:t>
              </a:r>
            </a:p>
          </p:txBody>
        </p:sp>
        <p:sp>
          <p:nvSpPr>
            <p:cNvPr id="26630" name="Rectangle 6"/>
            <p:cNvSpPr>
              <a:spLocks noChangeArrowheads="1"/>
            </p:cNvSpPr>
            <p:nvPr/>
          </p:nvSpPr>
          <p:spPr bwMode="auto">
            <a:xfrm>
              <a:off x="1413" y="1791"/>
              <a:ext cx="409" cy="28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240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CH</a:t>
              </a:r>
              <a:r>
                <a:rPr lang="en-US" sz="2400" baseline="-2500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3</a:t>
              </a:r>
            </a:p>
          </p:txBody>
        </p:sp>
        <p:sp>
          <p:nvSpPr>
            <p:cNvPr id="26631" name="Rectangle 7"/>
            <p:cNvSpPr>
              <a:spLocks noChangeArrowheads="1"/>
            </p:cNvSpPr>
            <p:nvPr/>
          </p:nvSpPr>
          <p:spPr bwMode="auto">
            <a:xfrm>
              <a:off x="1759" y="2472"/>
              <a:ext cx="223" cy="28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H</a:t>
              </a:r>
            </a:p>
          </p:txBody>
        </p:sp>
        <p:sp>
          <p:nvSpPr>
            <p:cNvPr id="26632" name="Rectangle 8"/>
            <p:cNvSpPr>
              <a:spLocks noChangeArrowheads="1"/>
            </p:cNvSpPr>
            <p:nvPr/>
          </p:nvSpPr>
          <p:spPr bwMode="auto">
            <a:xfrm>
              <a:off x="2058" y="1800"/>
              <a:ext cx="223" cy="28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2400" dirty="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H</a:t>
              </a:r>
            </a:p>
          </p:txBody>
        </p:sp>
        <p:sp>
          <p:nvSpPr>
            <p:cNvPr id="26633" name="Rectangle 9"/>
            <p:cNvSpPr>
              <a:spLocks noChangeArrowheads="1"/>
            </p:cNvSpPr>
            <p:nvPr/>
          </p:nvSpPr>
          <p:spPr bwMode="auto">
            <a:xfrm>
              <a:off x="2378" y="2484"/>
              <a:ext cx="223" cy="28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240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H</a:t>
              </a:r>
            </a:p>
          </p:txBody>
        </p:sp>
        <p:sp>
          <p:nvSpPr>
            <p:cNvPr id="26634" name="Rectangle 10"/>
            <p:cNvSpPr>
              <a:spLocks noChangeArrowheads="1"/>
            </p:cNvSpPr>
            <p:nvPr/>
          </p:nvSpPr>
          <p:spPr bwMode="auto">
            <a:xfrm>
              <a:off x="2365" y="1269"/>
              <a:ext cx="409" cy="28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240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CH</a:t>
              </a:r>
              <a:r>
                <a:rPr lang="en-US" sz="2400" baseline="-2500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3</a:t>
              </a:r>
            </a:p>
          </p:txBody>
        </p:sp>
        <p:sp>
          <p:nvSpPr>
            <p:cNvPr id="26635" name="Rectangle 11"/>
            <p:cNvSpPr>
              <a:spLocks noChangeArrowheads="1"/>
            </p:cNvSpPr>
            <p:nvPr/>
          </p:nvSpPr>
          <p:spPr bwMode="auto">
            <a:xfrm>
              <a:off x="2237" y="1034"/>
              <a:ext cx="409" cy="28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240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CH</a:t>
              </a:r>
              <a:r>
                <a:rPr lang="en-US" sz="2400" baseline="-2500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3</a:t>
              </a:r>
            </a:p>
          </p:txBody>
        </p:sp>
        <p:sp>
          <p:nvSpPr>
            <p:cNvPr id="26636" name="Rectangle 12"/>
            <p:cNvSpPr>
              <a:spLocks noChangeArrowheads="1"/>
            </p:cNvSpPr>
            <p:nvPr/>
          </p:nvSpPr>
          <p:spPr bwMode="auto">
            <a:xfrm>
              <a:off x="1450" y="3028"/>
              <a:ext cx="223" cy="28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2400">
                  <a:solidFill>
                    <a:schemeClr val="bg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H</a:t>
              </a:r>
            </a:p>
          </p:txBody>
        </p:sp>
        <p:sp>
          <p:nvSpPr>
            <p:cNvPr id="26637" name="Rectangle 13"/>
            <p:cNvSpPr>
              <a:spLocks noChangeArrowheads="1"/>
            </p:cNvSpPr>
            <p:nvPr/>
          </p:nvSpPr>
          <p:spPr bwMode="auto">
            <a:xfrm>
              <a:off x="2473" y="2822"/>
              <a:ext cx="397" cy="32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2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OH</a:t>
              </a:r>
            </a:p>
          </p:txBody>
        </p:sp>
        <p:sp>
          <p:nvSpPr>
            <p:cNvPr id="26638" name="Rectangle 14"/>
            <p:cNvSpPr>
              <a:spLocks noChangeArrowheads="1"/>
            </p:cNvSpPr>
            <p:nvPr/>
          </p:nvSpPr>
          <p:spPr bwMode="auto">
            <a:xfrm>
              <a:off x="1894" y="1066"/>
              <a:ext cx="397" cy="32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2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HO</a:t>
              </a:r>
            </a:p>
          </p:txBody>
        </p:sp>
        <p:sp>
          <p:nvSpPr>
            <p:cNvPr id="26639" name="Rectangle 15"/>
            <p:cNvSpPr>
              <a:spLocks noChangeArrowheads="1"/>
            </p:cNvSpPr>
            <p:nvPr/>
          </p:nvSpPr>
          <p:spPr bwMode="auto">
            <a:xfrm>
              <a:off x="3600" y="720"/>
              <a:ext cx="254" cy="32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2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O</a:t>
              </a:r>
            </a:p>
          </p:txBody>
        </p:sp>
        <p:sp>
          <p:nvSpPr>
            <p:cNvPr id="26640" name="Rectangle 16"/>
            <p:cNvSpPr>
              <a:spLocks noChangeArrowheads="1"/>
            </p:cNvSpPr>
            <p:nvPr/>
          </p:nvSpPr>
          <p:spPr bwMode="auto">
            <a:xfrm>
              <a:off x="3947" y="1247"/>
              <a:ext cx="397" cy="32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28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OH</a:t>
              </a:r>
            </a:p>
          </p:txBody>
        </p:sp>
      </p:grpSp>
      <p:sp>
        <p:nvSpPr>
          <p:cNvPr id="18" name="Rectangle 14"/>
          <p:cNvSpPr txBox="1">
            <a:spLocks noChangeArrowheads="1"/>
          </p:cNvSpPr>
          <p:nvPr/>
        </p:nvSpPr>
        <p:spPr bwMode="gray">
          <a:xfrm>
            <a:off x="4714876" y="5357826"/>
            <a:ext cx="4286280" cy="1071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Cholic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acid 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 the most common bile acid. </a:t>
            </a:r>
            <a:r>
              <a:rPr lang="en-US" sz="2400" b="1" kern="0" dirty="0">
                <a:solidFill>
                  <a:srgbClr val="FF0000"/>
                </a:solidFill>
                <a:latin typeface="+mn-lt"/>
              </a:rPr>
              <a:t>It contains 3 OH groups at 3, 7, 12. 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429388" y="1928802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24</a:t>
            </a:r>
          </a:p>
        </p:txBody>
      </p:sp>
      <p:cxnSp>
        <p:nvCxnSpPr>
          <p:cNvPr id="22" name="Straight Arrow Connector 21"/>
          <p:cNvCxnSpPr/>
          <p:nvPr/>
        </p:nvCxnSpPr>
        <p:spPr bwMode="auto">
          <a:xfrm rot="5400000">
            <a:off x="3600844" y="1256887"/>
            <a:ext cx="727869" cy="71436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7030A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Arrow Connector 22"/>
          <p:cNvCxnSpPr/>
          <p:nvPr/>
        </p:nvCxnSpPr>
        <p:spPr bwMode="auto">
          <a:xfrm rot="10800000" flipV="1">
            <a:off x="938187" y="3214686"/>
            <a:ext cx="152955" cy="1013622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7030A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Straight Arrow Connector 23"/>
          <p:cNvCxnSpPr/>
          <p:nvPr/>
        </p:nvCxnSpPr>
        <p:spPr bwMode="auto">
          <a:xfrm rot="10800000" flipV="1">
            <a:off x="5286381" y="4500569"/>
            <a:ext cx="1153088" cy="142876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7030A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Straight Arrow Connector 26"/>
          <p:cNvCxnSpPr/>
          <p:nvPr/>
        </p:nvCxnSpPr>
        <p:spPr bwMode="auto">
          <a:xfrm rot="5400000">
            <a:off x="7386693" y="1293827"/>
            <a:ext cx="693737" cy="39205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" name="Rectangle 14"/>
          <p:cNvSpPr txBox="1">
            <a:spLocks noChangeArrowheads="1"/>
          </p:cNvSpPr>
          <p:nvPr/>
        </p:nvSpPr>
        <p:spPr bwMode="gray">
          <a:xfrm>
            <a:off x="6215074" y="2857496"/>
            <a:ext cx="2428892" cy="642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uLnTx/>
                <a:uFillTx/>
                <a:latin typeface="+mn-lt"/>
                <a:ea typeface="+mn-ea"/>
                <a:cs typeface="+mn-cs"/>
              </a:rPr>
              <a:t>Conjugation site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643306" y="2457386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12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601725" y="3857628"/>
            <a:ext cx="3273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7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643042" y="3857628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3</a:t>
            </a:r>
          </a:p>
        </p:txBody>
      </p:sp>
      <p:sp>
        <p:nvSpPr>
          <p:cNvPr id="30" name="Oval 29"/>
          <p:cNvSpPr/>
          <p:nvPr/>
        </p:nvSpPr>
        <p:spPr bwMode="auto">
          <a:xfrm>
            <a:off x="6215074" y="928670"/>
            <a:ext cx="1785950" cy="1714512"/>
          </a:xfrm>
          <a:prstGeom prst="ellipse">
            <a:avLst/>
          </a:prstGeom>
          <a:noFill/>
          <a:ln w="6350" cap="flat" cmpd="sng" algn="ctr">
            <a:solidFill>
              <a:srgbClr val="002060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141276" y="228600"/>
            <a:ext cx="39265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non-conjugated bile acid 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0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58800"/>
            <a:ext cx="10210800" cy="736600"/>
          </a:xfrm>
          <a:ln cap="flat"/>
        </p:spPr>
        <p:txBody>
          <a:bodyPr>
            <a:noAutofit/>
          </a:bodyPr>
          <a:lstStyle/>
          <a:p>
            <a:pPr algn="l">
              <a:defRPr/>
            </a:pPr>
            <a:r>
              <a:rPr lang="en-US" sz="3600" b="1" dirty="0">
                <a:solidFill>
                  <a:srgbClr val="FF0000"/>
                </a:solidFill>
              </a:rPr>
              <a:t>Bile salts: Sodium </a:t>
            </a:r>
            <a:r>
              <a:rPr lang="en-US" sz="3600" b="1" dirty="0" err="1">
                <a:solidFill>
                  <a:srgbClr val="FF0000"/>
                </a:solidFill>
              </a:rPr>
              <a:t>cholate</a:t>
            </a:r>
            <a:r>
              <a:rPr lang="en-US" sz="3600" b="1" dirty="0">
                <a:solidFill>
                  <a:srgbClr val="FF0000"/>
                </a:solidFill>
              </a:rPr>
              <a:t/>
            </a:r>
            <a:br>
              <a:rPr lang="en-US" sz="3600" b="1" dirty="0">
                <a:solidFill>
                  <a:srgbClr val="FF0000"/>
                </a:solidFill>
              </a:rPr>
            </a:b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</a:rPr>
              <a:t>                                              </a:t>
            </a:r>
            <a:r>
              <a:rPr lang="en-US" sz="2400" b="1" dirty="0" smtClean="0">
                <a:solidFill>
                  <a:srgbClr val="FF0000"/>
                </a:solidFill>
              </a:rPr>
              <a:t>(</a:t>
            </a:r>
            <a:r>
              <a:rPr lang="en-US" sz="2400" b="1" dirty="0">
                <a:solidFill>
                  <a:srgbClr val="FF0000"/>
                </a:solidFill>
              </a:rPr>
              <a:t>non-conjugated bile salt) </a:t>
            </a: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415925" y="1749424"/>
            <a:ext cx="8040108" cy="4117976"/>
            <a:chOff x="262" y="720"/>
            <a:chExt cx="4429" cy="2594"/>
          </a:xfrm>
        </p:grpSpPr>
        <p:pic>
          <p:nvPicPr>
            <p:cNvPr id="21509" name="Picture 4"/>
            <p:cNvPicPr>
              <a:picLocks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lumMod val="75000"/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550" y="927"/>
              <a:ext cx="3412" cy="217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</p:pic>
        <p:sp>
          <p:nvSpPr>
            <p:cNvPr id="26629" name="Rectangle 5"/>
            <p:cNvSpPr>
              <a:spLocks noChangeArrowheads="1"/>
            </p:cNvSpPr>
            <p:nvPr/>
          </p:nvSpPr>
          <p:spPr bwMode="auto">
            <a:xfrm>
              <a:off x="262" y="2759"/>
              <a:ext cx="454" cy="32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2800" b="1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HO</a:t>
              </a:r>
            </a:p>
          </p:txBody>
        </p:sp>
        <p:sp>
          <p:nvSpPr>
            <p:cNvPr id="26630" name="Rectangle 6"/>
            <p:cNvSpPr>
              <a:spLocks noChangeArrowheads="1"/>
            </p:cNvSpPr>
            <p:nvPr/>
          </p:nvSpPr>
          <p:spPr bwMode="auto">
            <a:xfrm>
              <a:off x="1413" y="1791"/>
              <a:ext cx="463" cy="28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CH</a:t>
              </a:r>
              <a:r>
                <a:rPr lang="en-US" sz="2400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3</a:t>
              </a:r>
            </a:p>
          </p:txBody>
        </p:sp>
        <p:sp>
          <p:nvSpPr>
            <p:cNvPr id="26631" name="Rectangle 7"/>
            <p:cNvSpPr>
              <a:spLocks noChangeArrowheads="1"/>
            </p:cNvSpPr>
            <p:nvPr/>
          </p:nvSpPr>
          <p:spPr bwMode="auto">
            <a:xfrm>
              <a:off x="1759" y="2472"/>
              <a:ext cx="253" cy="28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H</a:t>
              </a:r>
            </a:p>
          </p:txBody>
        </p:sp>
        <p:sp>
          <p:nvSpPr>
            <p:cNvPr id="26632" name="Rectangle 8"/>
            <p:cNvSpPr>
              <a:spLocks noChangeArrowheads="1"/>
            </p:cNvSpPr>
            <p:nvPr/>
          </p:nvSpPr>
          <p:spPr bwMode="auto">
            <a:xfrm>
              <a:off x="2058" y="1800"/>
              <a:ext cx="253" cy="28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24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H</a:t>
              </a:r>
            </a:p>
          </p:txBody>
        </p:sp>
        <p:sp>
          <p:nvSpPr>
            <p:cNvPr id="26633" name="Rectangle 9"/>
            <p:cNvSpPr>
              <a:spLocks noChangeArrowheads="1"/>
            </p:cNvSpPr>
            <p:nvPr/>
          </p:nvSpPr>
          <p:spPr bwMode="auto">
            <a:xfrm>
              <a:off x="2378" y="2484"/>
              <a:ext cx="253" cy="28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H</a:t>
              </a:r>
            </a:p>
          </p:txBody>
        </p:sp>
        <p:sp>
          <p:nvSpPr>
            <p:cNvPr id="26634" name="Rectangle 10"/>
            <p:cNvSpPr>
              <a:spLocks noChangeArrowheads="1"/>
            </p:cNvSpPr>
            <p:nvPr/>
          </p:nvSpPr>
          <p:spPr bwMode="auto">
            <a:xfrm>
              <a:off x="2365" y="1269"/>
              <a:ext cx="463" cy="28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CH</a:t>
              </a:r>
              <a:r>
                <a:rPr lang="en-US" sz="2400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3</a:t>
              </a:r>
            </a:p>
          </p:txBody>
        </p:sp>
        <p:sp>
          <p:nvSpPr>
            <p:cNvPr id="26635" name="Rectangle 11"/>
            <p:cNvSpPr>
              <a:spLocks noChangeArrowheads="1"/>
            </p:cNvSpPr>
            <p:nvPr/>
          </p:nvSpPr>
          <p:spPr bwMode="auto">
            <a:xfrm>
              <a:off x="2237" y="1034"/>
              <a:ext cx="463" cy="28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CH</a:t>
              </a:r>
              <a:r>
                <a:rPr lang="en-US" sz="2400" baseline="-250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3</a:t>
              </a:r>
            </a:p>
          </p:txBody>
        </p:sp>
        <p:sp>
          <p:nvSpPr>
            <p:cNvPr id="26636" name="Rectangle 12"/>
            <p:cNvSpPr>
              <a:spLocks noChangeArrowheads="1"/>
            </p:cNvSpPr>
            <p:nvPr/>
          </p:nvSpPr>
          <p:spPr bwMode="auto">
            <a:xfrm>
              <a:off x="1450" y="3028"/>
              <a:ext cx="253" cy="28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H</a:t>
              </a:r>
            </a:p>
          </p:txBody>
        </p:sp>
        <p:sp>
          <p:nvSpPr>
            <p:cNvPr id="26637" name="Rectangle 13"/>
            <p:cNvSpPr>
              <a:spLocks noChangeArrowheads="1"/>
            </p:cNvSpPr>
            <p:nvPr/>
          </p:nvSpPr>
          <p:spPr bwMode="auto">
            <a:xfrm>
              <a:off x="2473" y="2822"/>
              <a:ext cx="454" cy="32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2800" b="1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OH</a:t>
              </a:r>
            </a:p>
          </p:txBody>
        </p:sp>
        <p:sp>
          <p:nvSpPr>
            <p:cNvPr id="26638" name="Rectangle 14"/>
            <p:cNvSpPr>
              <a:spLocks noChangeArrowheads="1"/>
            </p:cNvSpPr>
            <p:nvPr/>
          </p:nvSpPr>
          <p:spPr bwMode="auto">
            <a:xfrm>
              <a:off x="1894" y="1066"/>
              <a:ext cx="454" cy="32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2800" b="1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HO</a:t>
              </a:r>
            </a:p>
          </p:txBody>
        </p:sp>
        <p:sp>
          <p:nvSpPr>
            <p:cNvPr id="26639" name="Rectangle 15"/>
            <p:cNvSpPr>
              <a:spLocks noChangeArrowheads="1"/>
            </p:cNvSpPr>
            <p:nvPr/>
          </p:nvSpPr>
          <p:spPr bwMode="auto">
            <a:xfrm>
              <a:off x="3600" y="720"/>
              <a:ext cx="291" cy="32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2800" b="1" dirty="0">
                  <a:solidFill>
                    <a:srgbClr val="008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O</a:t>
              </a:r>
            </a:p>
          </p:txBody>
        </p:sp>
        <p:sp>
          <p:nvSpPr>
            <p:cNvPr id="26640" name="Rectangle 16"/>
            <p:cNvSpPr>
              <a:spLocks noChangeArrowheads="1"/>
            </p:cNvSpPr>
            <p:nvPr/>
          </p:nvSpPr>
          <p:spPr bwMode="auto">
            <a:xfrm>
              <a:off x="3947" y="1247"/>
              <a:ext cx="744" cy="32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2800" b="1" dirty="0">
                  <a:solidFill>
                    <a:srgbClr val="008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O- Na+</a:t>
              </a:r>
            </a:p>
          </p:txBody>
        </p:sp>
      </p:grpSp>
      <p:sp>
        <p:nvSpPr>
          <p:cNvPr id="19" name="Rectangle 18"/>
          <p:cNvSpPr/>
          <p:nvPr/>
        </p:nvSpPr>
        <p:spPr bwMode="auto">
          <a:xfrm>
            <a:off x="7643834" y="2549528"/>
            <a:ext cx="857256" cy="714380"/>
          </a:xfrm>
          <a:prstGeom prst="rect">
            <a:avLst/>
          </a:prstGeom>
          <a:noFill/>
          <a:ln w="38100" cap="flat" cmpd="sng" algn="ctr">
            <a:solidFill>
              <a:schemeClr val="accent1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500826" y="2692404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24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571868" y="462123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7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673108" y="4549792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3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652760" y="3181290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12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0491"/>
            <a:ext cx="8229600" cy="4525963"/>
          </a:xfrm>
        </p:spPr>
        <p:txBody>
          <a:bodyPr>
            <a:noAutofit/>
          </a:bodyPr>
          <a:lstStyle/>
          <a:p>
            <a:pPr algn="just"/>
            <a:r>
              <a:rPr lang="en-US" sz="2800" b="1" dirty="0"/>
              <a:t>Prior to secreting any of the four bile acids,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liver cells</a:t>
            </a:r>
            <a:r>
              <a:rPr lang="en-US" sz="2800" b="1" dirty="0"/>
              <a:t> conjugate them with one of two amino acids, </a:t>
            </a:r>
            <a:r>
              <a:rPr lang="en-US" sz="2800" b="1" dirty="0" err="1">
                <a:solidFill>
                  <a:srgbClr val="0070C0"/>
                </a:solidFill>
              </a:rPr>
              <a:t>glycine</a:t>
            </a:r>
            <a:r>
              <a:rPr lang="en-US" sz="2800" b="1" dirty="0"/>
              <a:t> or </a:t>
            </a:r>
            <a:r>
              <a:rPr lang="en-US" sz="2800" b="1" dirty="0" err="1">
                <a:solidFill>
                  <a:srgbClr val="0070C0"/>
                </a:solidFill>
              </a:rPr>
              <a:t>taurine</a:t>
            </a:r>
            <a:r>
              <a:rPr lang="en-US" sz="2800" b="1" dirty="0"/>
              <a:t>, to form a total of 8 possible conjugated bile acids. </a:t>
            </a:r>
          </a:p>
          <a:p>
            <a:pPr>
              <a:buFont typeface="Wingdings" pitchFamily="2" charset="2"/>
              <a:buChar char="Ø"/>
            </a:pPr>
            <a:r>
              <a:rPr lang="en-US" sz="2800" b="1" dirty="0" err="1">
                <a:solidFill>
                  <a:srgbClr val="7030A0"/>
                </a:solidFill>
                <a:latin typeface="Arial" charset="0"/>
              </a:rPr>
              <a:t>Glycine</a:t>
            </a:r>
            <a:r>
              <a:rPr lang="en-US" sz="2800" b="1" dirty="0">
                <a:solidFill>
                  <a:srgbClr val="7030A0"/>
                </a:solidFill>
                <a:latin typeface="Arial" charset="0"/>
              </a:rPr>
              <a:t>=  NH2-CH2-COO-</a:t>
            </a:r>
          </a:p>
          <a:p>
            <a:pPr>
              <a:buFont typeface="Wingdings" pitchFamily="2" charset="2"/>
              <a:buChar char="Ø"/>
            </a:pPr>
            <a:r>
              <a:rPr lang="en-US" sz="2800" b="1" dirty="0" err="1">
                <a:solidFill>
                  <a:srgbClr val="7030A0"/>
                </a:solidFill>
              </a:rPr>
              <a:t>Taurine</a:t>
            </a:r>
            <a:r>
              <a:rPr lang="en-US" sz="2800" b="1" dirty="0">
                <a:solidFill>
                  <a:srgbClr val="7030A0"/>
                </a:solidFill>
              </a:rPr>
              <a:t> =  </a:t>
            </a:r>
            <a:r>
              <a:rPr lang="en-US" sz="2800" b="1" dirty="0" smtClean="0">
                <a:solidFill>
                  <a:srgbClr val="7030A0"/>
                </a:solidFill>
              </a:rPr>
              <a:t>NH2-CH2-CH2-SO3-</a:t>
            </a:r>
          </a:p>
          <a:p>
            <a:pPr>
              <a:buFont typeface="Wingdings" pitchFamily="2" charset="2"/>
              <a:buChar char="Ø"/>
            </a:pPr>
            <a:endParaRPr lang="en-US" sz="2800" b="1" dirty="0">
              <a:solidFill>
                <a:srgbClr val="7030A0"/>
              </a:solidFill>
            </a:endParaRPr>
          </a:p>
          <a:p>
            <a:pPr algn="just"/>
            <a:r>
              <a:rPr lang="en-US" sz="2800" b="1" dirty="0"/>
              <a:t>C</a:t>
            </a:r>
            <a:r>
              <a:rPr lang="en-US" sz="2800" b="1" dirty="0" smtClean="0"/>
              <a:t>onjugated </a:t>
            </a:r>
            <a:r>
              <a:rPr lang="en-US" sz="2800" b="1" dirty="0"/>
              <a:t>bile acids are almost always in their </a:t>
            </a:r>
            <a:r>
              <a:rPr lang="en-US" sz="2800" b="1" dirty="0" err="1"/>
              <a:t>deprotonated</a:t>
            </a:r>
            <a:r>
              <a:rPr lang="en-US" sz="2800" b="1" dirty="0"/>
              <a:t> (A-) form in the duodenum, which makes them much more water soluble thus, able to emulsify fats.</a:t>
            </a:r>
          </a:p>
          <a:p>
            <a:pPr>
              <a:buNone/>
            </a:pPr>
            <a:endParaRPr lang="en-US" sz="2800" dirty="0"/>
          </a:p>
          <a:p>
            <a:endParaRPr lang="en-US" sz="2800" dirty="0"/>
          </a:p>
          <a:p>
            <a:endParaRPr lang="en-US" sz="28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15884"/>
            <a:ext cx="8229600" cy="92710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Conjugation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64EFD225938D4B80102A58843C38F7" ma:contentTypeVersion="5" ma:contentTypeDescription="Create a new document." ma:contentTypeScope="" ma:versionID="ae8ff05c4cc26de13fb3d5d03c8812fc">
  <xsd:schema xmlns:xsd="http://www.w3.org/2001/XMLSchema" xmlns:xs="http://www.w3.org/2001/XMLSchema" xmlns:p="http://schemas.microsoft.com/office/2006/metadata/properties" xmlns:ns2="6c1faea6-d3e7-4333-9a2c-d4affed2a3c6" targetNamespace="http://schemas.microsoft.com/office/2006/metadata/properties" ma:root="true" ma:fieldsID="7bbba80fa32005343e0b107fb5cc1acf" ns2:_="">
    <xsd:import namespace="6c1faea6-d3e7-4333-9a2c-d4affed2a3c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1faea6-d3e7-4333-9a2c-d4affed2a3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D14989C-A8A8-4C16-BE56-FAC9449449E7}"/>
</file>

<file path=customXml/itemProps2.xml><?xml version="1.0" encoding="utf-8"?>
<ds:datastoreItem xmlns:ds="http://schemas.openxmlformats.org/officeDocument/2006/customXml" ds:itemID="{CC16F093-C6E9-4E1D-BB48-B14541F5DF36}"/>
</file>

<file path=customXml/itemProps3.xml><?xml version="1.0" encoding="utf-8"?>
<ds:datastoreItem xmlns:ds="http://schemas.openxmlformats.org/officeDocument/2006/customXml" ds:itemID="{7D4205DD-88EC-46C2-9627-AFA641E761AE}"/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713</Words>
  <Application>Microsoft Office PowerPoint</Application>
  <PresentationFormat>On-screen Show (4:3)</PresentationFormat>
  <Paragraphs>235</Paragraphs>
  <Slides>27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Office Theme</vt:lpstr>
      <vt:lpstr>Image</vt:lpstr>
      <vt:lpstr>Slide 1</vt:lpstr>
      <vt:lpstr>Slide 2</vt:lpstr>
      <vt:lpstr>Slide 3</vt:lpstr>
      <vt:lpstr>Biosynthesis of bile acids </vt:lpstr>
      <vt:lpstr>Slide 5</vt:lpstr>
      <vt:lpstr>Bile acids/salts </vt:lpstr>
      <vt:lpstr>Bile acids: Cholic acid</vt:lpstr>
      <vt:lpstr>Bile salts: Sodium cholate                                                (non-conjugated bile salt) </vt:lpstr>
      <vt:lpstr>Conjugation </vt:lpstr>
      <vt:lpstr>Slide 10</vt:lpstr>
      <vt:lpstr>Bile salts: Sodium taurocholate                                                             (conjugated bile salt)</vt:lpstr>
      <vt:lpstr>Biosynthesis of bile acids &amp; Enterohepatic circulation </vt:lpstr>
      <vt:lpstr>Primary and secondary bile acids</vt:lpstr>
      <vt:lpstr>Slide 14</vt:lpstr>
      <vt:lpstr> Functions of bile acids/salts </vt:lpstr>
      <vt:lpstr>Functions of bile acids/salts </vt:lpstr>
      <vt:lpstr>Clinical significance of bile salts</vt:lpstr>
      <vt:lpstr>Clinical significance of bile salts</vt:lpstr>
      <vt:lpstr>Steroid Hormones</vt:lpstr>
      <vt:lpstr>Slide 20</vt:lpstr>
      <vt:lpstr>Slide 21</vt:lpstr>
      <vt:lpstr>Slide 22</vt:lpstr>
      <vt:lpstr>Slide 23</vt:lpstr>
      <vt:lpstr>Female sex hormones:  Estradiol</vt:lpstr>
      <vt:lpstr>Slide 25</vt:lpstr>
      <vt:lpstr>Slide 26</vt:lpstr>
      <vt:lpstr>Slide 27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-</cp:lastModifiedBy>
  <cp:revision>106</cp:revision>
  <dcterms:created xsi:type="dcterms:W3CDTF">2006-08-16T00:00:00Z</dcterms:created>
  <dcterms:modified xsi:type="dcterms:W3CDTF">2021-12-23T14:01:51Z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0x0101008164EFD225938D4B80102A58843C38F7</vt:lpwstr>
  </property>
</Properties>
</file>