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6.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56" r:id="rId2"/>
    <p:sldId id="258" r:id="rId3"/>
    <p:sldId id="286" r:id="rId4"/>
    <p:sldId id="288" r:id="rId5"/>
    <p:sldId id="292" r:id="rId6"/>
    <p:sldId id="289" r:id="rId7"/>
    <p:sldId id="261" r:id="rId8"/>
    <p:sldId id="287" r:id="rId9"/>
    <p:sldId id="285" r:id="rId10"/>
    <p:sldId id="265" r:id="rId11"/>
    <p:sldId id="293" r:id="rId12"/>
    <p:sldId id="267" r:id="rId13"/>
    <p:sldId id="268" r:id="rId14"/>
    <p:sldId id="294" r:id="rId15"/>
    <p:sldId id="269" r:id="rId16"/>
    <p:sldId id="270" r:id="rId17"/>
    <p:sldId id="296" r:id="rId18"/>
    <p:sldId id="271" r:id="rId19"/>
    <p:sldId id="272" r:id="rId20"/>
    <p:sldId id="273" r:id="rId21"/>
    <p:sldId id="291" r:id="rId22"/>
    <p:sldId id="276" r:id="rId23"/>
    <p:sldId id="277" r:id="rId24"/>
    <p:sldId id="279" r:id="rId25"/>
    <p:sldId id="280" r:id="rId26"/>
    <p:sldId id="281" r:id="rId27"/>
    <p:sldId id="283" r:id="rId28"/>
    <p:sldId id="282" r:id="rId29"/>
    <p:sldId id="295" r:id="rId30"/>
    <p:sldId id="284"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3.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AD5D5E-C823-4B6B-B91C-77B3C58CAE17}" type="datetimeFigureOut">
              <a:rPr lang="en-US" smtClean="0"/>
              <a:t>3/16/2022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6C1EBD2-D404-467A-AEE9-E7CAFD7CB0C0}" type="slidenum">
              <a:rPr lang="en-US" smtClean="0"/>
              <a:t>‹#›</a:t>
            </a:fld>
            <a:endParaRPr lang="en-US"/>
          </a:p>
        </p:txBody>
      </p:sp>
    </p:spTree>
    <p:extLst>
      <p:ext uri="{BB962C8B-B14F-4D97-AF65-F5344CB8AC3E}">
        <p14:creationId xmlns:p14="http://schemas.microsoft.com/office/powerpoint/2010/main" val="35895789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00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p>
        </p:txBody>
      </p:sp>
      <p:sp>
        <p:nvSpPr>
          <p:cNvPr id="1300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48E7E423-6F45-4FC1-B1AD-AE7FB2D41269}" type="slidenum">
              <a:rPr lang="en-US" smtClean="0"/>
              <a:pPr/>
              <a:t>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fld id="{C46832FF-C6F9-4C38-BFBD-B62E5714693E}" type="datetime1">
              <a:rPr lang="en-US" smtClean="0"/>
              <a:t>3/16/2022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0E085FD-0A32-4F04-A0F1-58F871EDA496}" type="datetime1">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26EE082-C35B-4FEE-9A3F-D50274950749}" type="datetime1">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8897B44D-BA26-4507-B59E-98C8F4A5C9AE}" type="datetime1">
              <a:rPr lang="en-US" smtClean="0"/>
              <a:t>3/16/2022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a:t>Click to edit Master title style</a:t>
            </a:r>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4A767CA4-6FB7-40BB-99D5-FB0DFAFCB27E}" type="datetime1">
              <a:rPr lang="en-US" smtClean="0"/>
              <a:t>3/16/2022</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32AF7B2-315E-4DA2-8BEB-03CA043AC781}" type="datetime1">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fld id="{07A599CA-952B-4AD0-ADA0-7B89F3DA1340}" type="datetime1">
              <a:rPr lang="en-US" smtClean="0"/>
              <a:t>3/16/2022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B962A192-1455-4A48-A105-D84E5D393C89}" type="datetime1">
              <a:rPr lang="en-US" smtClean="0"/>
              <a:t>3/16/2022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5FDB8C-1A18-4682-BEE7-891D62E2FE6D}" type="datetime1">
              <a:rPr lang="en-US" smtClean="0"/>
              <a:t>3/16/2022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4D4E212-E957-4687-A7E2-A1779A1C1F08}" type="datetime1">
              <a:rPr lang="en-US" smtClean="0"/>
              <a:t>3/16/2022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90F57D6F-5832-4E04-9882-2BFEF21188B1}" type="datetime1">
              <a:rPr lang="en-US" smtClean="0"/>
              <a:t>3/16/2022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a:t>Click to edit Master title style</a:t>
            </a:r>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E33DB76-39E3-4856-9434-7AD022B29BC9}" type="datetime1">
              <a:rPr lang="en-US" smtClean="0"/>
              <a:t>3/16/2022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a:t>
            </a:fld>
            <a:endParaRPr lang="en-US" dirty="0"/>
          </a:p>
        </p:txBody>
      </p:sp>
      <p:sp>
        <p:nvSpPr>
          <p:cNvPr id="2" name="Title 1"/>
          <p:cNvSpPr>
            <a:spLocks noGrp="1"/>
          </p:cNvSpPr>
          <p:nvPr>
            <p:ph type="ctrTitle"/>
          </p:nvPr>
        </p:nvSpPr>
        <p:spPr>
          <a:xfrm>
            <a:off x="0" y="1295400"/>
            <a:ext cx="9144000" cy="2057400"/>
          </a:xfrm>
        </p:spPr>
        <p:txBody>
          <a:bodyPr>
            <a:normAutofit/>
          </a:bodyPr>
          <a:lstStyle/>
          <a:p>
            <a:r>
              <a:rPr lang="en-IN" sz="5400" b="1" dirty="0">
                <a:solidFill>
                  <a:schemeClr val="bg1"/>
                </a:solidFill>
              </a:rPr>
              <a:t>PHARMACOTHERAPY OF</a:t>
            </a:r>
            <a:br>
              <a:rPr lang="en-IN" sz="5400" b="1" dirty="0">
                <a:solidFill>
                  <a:schemeClr val="bg1"/>
                </a:solidFill>
              </a:rPr>
            </a:br>
            <a:r>
              <a:rPr lang="en-US" sz="5400" b="1" dirty="0">
                <a:solidFill>
                  <a:schemeClr val="bg1"/>
                </a:solidFill>
                <a:latin typeface="+mn-lt"/>
              </a:rPr>
              <a:t>GOUT</a:t>
            </a:r>
            <a:endParaRPr lang="en-US" sz="5400" dirty="0">
              <a:solidFill>
                <a:schemeClr val="bg1"/>
              </a:solidFill>
              <a:latin typeface="+mn-lt"/>
            </a:endParaRPr>
          </a:p>
        </p:txBody>
      </p:sp>
    </p:spTree>
    <p:extLst>
      <p:ext uri="{BB962C8B-B14F-4D97-AF65-F5344CB8AC3E}">
        <p14:creationId xmlns:p14="http://schemas.microsoft.com/office/powerpoint/2010/main" val="30137373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510"/>
            <a:ext cx="9144000" cy="1295400"/>
          </a:xfrm>
        </p:spPr>
        <p:txBody>
          <a:bodyPr rtlCol="0">
            <a:normAutofit fontScale="90000"/>
          </a:bodyPr>
          <a:lstStyle/>
          <a:p>
            <a:pPr algn="ctr" fontAlgn="auto">
              <a:spcAft>
                <a:spcPts val="0"/>
              </a:spcAft>
              <a:defRPr/>
            </a:pPr>
            <a:r>
              <a:rPr lang="en-IN" sz="4900" b="1" dirty="0">
                <a:solidFill>
                  <a:srgbClr val="FF0000"/>
                </a:solidFill>
              </a:rPr>
              <a:t>Treatment of acute gout</a:t>
            </a:r>
            <a:r>
              <a:rPr lang="en-IN" b="1" i="1" dirty="0"/>
              <a:t/>
            </a:r>
            <a:br>
              <a:rPr lang="en-IN" b="1" i="1" dirty="0"/>
            </a:br>
            <a:endParaRPr lang="en-IN"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a:p>
        </p:txBody>
      </p:sp>
      <p:sp>
        <p:nvSpPr>
          <p:cNvPr id="7171" name="Content Placeholder 2"/>
          <p:cNvSpPr>
            <a:spLocks noGrp="1"/>
          </p:cNvSpPr>
          <p:nvPr>
            <p:ph sz="quarter" idx="1"/>
          </p:nvPr>
        </p:nvSpPr>
        <p:spPr>
          <a:xfrm>
            <a:off x="228600" y="838200"/>
            <a:ext cx="8686800" cy="5791200"/>
          </a:xfrm>
        </p:spPr>
        <p:txBody>
          <a:bodyPr>
            <a:normAutofit/>
          </a:bodyPr>
          <a:lstStyle/>
          <a:p>
            <a:r>
              <a:rPr lang="en-IN" sz="2400" dirty="0">
                <a:latin typeface="Calibri" pitchFamily="34" charset="0"/>
                <a:cs typeface="Calibri" pitchFamily="34" charset="0"/>
              </a:rPr>
              <a:t>Acute gouty attacks can result from a number of conditions, including excessive alcohol consumption, a diet rich in purines, or kidney disease. </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The mainstay of treatment during an acute attack is the administration of anti-inflammatory drugs such as NSAIDs, colchicine or glucocorticoids.</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NSAIDs are used most often in individuals without complicating comorbid conditions.</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The most effective drugs are indomethacin, naproxen, ibuprofen, </a:t>
            </a:r>
            <a:r>
              <a:rPr lang="en-IN" sz="2400" dirty="0" err="1">
                <a:latin typeface="Calibri" pitchFamily="34" charset="0"/>
                <a:cs typeface="Calibri" pitchFamily="34" charset="0"/>
              </a:rPr>
              <a:t>diclofenac</a:t>
            </a:r>
            <a:r>
              <a:rPr lang="en-IN" sz="2400" dirty="0">
                <a:latin typeface="Calibri" pitchFamily="34" charset="0"/>
                <a:cs typeface="Calibri" pitchFamily="34" charset="0"/>
              </a:rPr>
              <a:t> and </a:t>
            </a:r>
            <a:r>
              <a:rPr lang="en-IN" sz="2400" dirty="0" err="1">
                <a:latin typeface="Calibri" pitchFamily="34" charset="0"/>
                <a:cs typeface="Calibri" pitchFamily="34" charset="0"/>
              </a:rPr>
              <a:t>celecoxib</a:t>
            </a:r>
            <a:r>
              <a:rPr lang="en-IN" sz="2400" dirty="0">
                <a:latin typeface="Calibri" pitchFamily="34" charset="0"/>
                <a:cs typeface="Calibri" pitchFamily="34" charset="0"/>
              </a:rPr>
              <a:t>.</a:t>
            </a:r>
          </a:p>
          <a:p>
            <a:pPr>
              <a:buFont typeface="Arial" charset="0"/>
              <a:buNone/>
            </a:pPr>
            <a:endParaRPr lang="en-IN" sz="2400" dirty="0"/>
          </a:p>
        </p:txBody>
      </p:sp>
    </p:spTree>
    <p:extLst>
      <p:ext uri="{BB962C8B-B14F-4D97-AF65-F5344CB8AC3E}">
        <p14:creationId xmlns:p14="http://schemas.microsoft.com/office/powerpoint/2010/main" val="4018885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arn(inVertical)">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barn(inVertical)">
                                      <p:cBhvr>
                                        <p:cTn id="12" dur="500"/>
                                        <p:tgtEl>
                                          <p:spTgt spid="717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animEffect transition="in" filter="barn(inVertical)">
                                      <p:cBhvr>
                                        <p:cTn id="17" dur="500"/>
                                        <p:tgtEl>
                                          <p:spTgt spid="717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171">
                                            <p:txEl>
                                              <p:pRg st="6" end="6"/>
                                            </p:txEl>
                                          </p:spTgt>
                                        </p:tgtEl>
                                        <p:attrNameLst>
                                          <p:attrName>style.visibility</p:attrName>
                                        </p:attrNameLst>
                                      </p:cBhvr>
                                      <p:to>
                                        <p:strVal val="visible"/>
                                      </p:to>
                                    </p:set>
                                    <p:animEffect transition="in" filter="barn(inVertical)">
                                      <p:cBhvr>
                                        <p:cTn id="22" dur="500"/>
                                        <p:tgtEl>
                                          <p:spTgt spid="71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6276"/>
            <a:ext cx="9144000" cy="1295400"/>
          </a:xfrm>
        </p:spPr>
        <p:txBody>
          <a:bodyPr rtlCol="0">
            <a:normAutofit fontScale="90000"/>
          </a:bodyPr>
          <a:lstStyle/>
          <a:p>
            <a:pPr algn="ctr" fontAlgn="auto">
              <a:spcAft>
                <a:spcPts val="0"/>
              </a:spcAft>
              <a:defRPr/>
            </a:pPr>
            <a:r>
              <a:rPr lang="en-IN" sz="4900" b="1" dirty="0">
                <a:solidFill>
                  <a:srgbClr val="FF0000"/>
                </a:solidFill>
              </a:rPr>
              <a:t>Treatment of acute gout</a:t>
            </a:r>
            <a:r>
              <a:rPr lang="en-IN" b="1" i="1" dirty="0"/>
              <a:t/>
            </a:r>
            <a:br>
              <a:rPr lang="en-IN" b="1" i="1" dirty="0"/>
            </a:br>
            <a:endParaRPr lang="en-IN"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11</a:t>
            </a:fld>
            <a:endParaRPr lang="en-US"/>
          </a:p>
        </p:txBody>
      </p:sp>
      <p:sp>
        <p:nvSpPr>
          <p:cNvPr id="7171" name="Content Placeholder 2"/>
          <p:cNvSpPr>
            <a:spLocks noGrp="1"/>
          </p:cNvSpPr>
          <p:nvPr>
            <p:ph sz="quarter" idx="1"/>
          </p:nvPr>
        </p:nvSpPr>
        <p:spPr>
          <a:xfrm>
            <a:off x="228600" y="838200"/>
            <a:ext cx="8686800" cy="5791200"/>
          </a:xfrm>
        </p:spPr>
        <p:txBody>
          <a:bodyPr>
            <a:normAutofit/>
          </a:bodyPr>
          <a:lstStyle/>
          <a:p>
            <a:r>
              <a:rPr lang="en-IN" sz="2400" dirty="0">
                <a:latin typeface="Calibri" pitchFamily="34" charset="0"/>
                <a:cs typeface="Calibri" pitchFamily="34" charset="0"/>
              </a:rPr>
              <a:t>Acute gouty attacks can result from a number of conditions, including excessive alcohol consumption, a diet rich in purines, or kidney disease. </a:t>
            </a:r>
          </a:p>
          <a:p>
            <a:endParaRPr lang="en-IN" sz="2400" dirty="0">
              <a:latin typeface="Calibri" pitchFamily="34" charset="0"/>
              <a:cs typeface="Calibri" pitchFamily="34" charset="0"/>
            </a:endParaRPr>
          </a:p>
          <a:p>
            <a:r>
              <a:rPr lang="es-ES" sz="2400" dirty="0" err="1">
                <a:latin typeface="Calibri" pitchFamily="34" charset="0"/>
                <a:cs typeface="Calibri" pitchFamily="34" charset="0"/>
              </a:rPr>
              <a:t>Glucocorticoids</a:t>
            </a:r>
            <a:r>
              <a:rPr lang="es-ES" sz="2400" dirty="0">
                <a:latin typeface="Calibri" pitchFamily="34" charset="0"/>
                <a:cs typeface="Calibri" pitchFamily="34" charset="0"/>
              </a:rPr>
              <a:t> </a:t>
            </a:r>
            <a:r>
              <a:rPr lang="es-ES" sz="2400" dirty="0" err="1">
                <a:latin typeface="Calibri" pitchFamily="34" charset="0"/>
                <a:cs typeface="Calibri" pitchFamily="34" charset="0"/>
              </a:rPr>
              <a:t>is</a:t>
            </a:r>
            <a:r>
              <a:rPr lang="es-ES" sz="2400" dirty="0">
                <a:latin typeface="Calibri" pitchFamily="34" charset="0"/>
                <a:cs typeface="Calibri" pitchFamily="34" charset="0"/>
              </a:rPr>
              <a:t> </a:t>
            </a:r>
            <a:r>
              <a:rPr lang="es-ES" sz="2400" dirty="0" err="1">
                <a:latin typeface="Calibri" pitchFamily="34" charset="0"/>
                <a:cs typeface="Calibri" pitchFamily="34" charset="0"/>
              </a:rPr>
              <a:t>given</a:t>
            </a:r>
            <a:r>
              <a:rPr lang="es-ES" sz="2400" dirty="0">
                <a:latin typeface="Calibri" pitchFamily="34" charset="0"/>
                <a:cs typeface="Calibri" pitchFamily="34" charset="0"/>
              </a:rPr>
              <a:t> </a:t>
            </a:r>
            <a:r>
              <a:rPr lang="es-ES" sz="2400" dirty="0" err="1">
                <a:latin typeface="Calibri" pitchFamily="34" charset="0"/>
                <a:cs typeface="Calibri" pitchFamily="34" charset="0"/>
              </a:rPr>
              <a:t>i.m</a:t>
            </a:r>
            <a:r>
              <a:rPr lang="es-ES" sz="2400" dirty="0">
                <a:latin typeface="Calibri" pitchFamily="34" charset="0"/>
                <a:cs typeface="Calibri" pitchFamily="34" charset="0"/>
              </a:rPr>
              <a:t>. </a:t>
            </a:r>
            <a:r>
              <a:rPr lang="es-ES" sz="2400" dirty="0" err="1">
                <a:latin typeface="Calibri" pitchFamily="34" charset="0"/>
                <a:cs typeface="Calibri" pitchFamily="34" charset="0"/>
              </a:rPr>
              <a:t>or</a:t>
            </a:r>
            <a:r>
              <a:rPr lang="es-ES" sz="2400" dirty="0">
                <a:latin typeface="Calibri" pitchFamily="34" charset="0"/>
                <a:cs typeface="Calibri" pitchFamily="34" charset="0"/>
              </a:rPr>
              <a:t> </a:t>
            </a:r>
            <a:r>
              <a:rPr lang="es-ES" sz="2400" dirty="0" err="1">
                <a:latin typeface="Calibri" pitchFamily="34" charset="0"/>
                <a:cs typeface="Calibri" pitchFamily="34" charset="0"/>
              </a:rPr>
              <a:t>orally</a:t>
            </a:r>
            <a:r>
              <a:rPr lang="es-ES" sz="2400" dirty="0">
                <a:latin typeface="Calibri" pitchFamily="34" charset="0"/>
                <a:cs typeface="Calibri" pitchFamily="34" charset="0"/>
              </a:rPr>
              <a:t> (</a:t>
            </a:r>
            <a:r>
              <a:rPr lang="en-IN" sz="2400" dirty="0">
                <a:latin typeface="Calibri" pitchFamily="34" charset="0"/>
                <a:cs typeface="Calibri" pitchFamily="34" charset="0"/>
              </a:rPr>
              <a:t>prednisone</a:t>
            </a:r>
            <a:r>
              <a:rPr lang="es-ES" sz="2400" dirty="0">
                <a:latin typeface="Calibri" pitchFamily="34" charset="0"/>
                <a:cs typeface="Calibri" pitchFamily="34" charset="0"/>
              </a:rPr>
              <a:t>).</a:t>
            </a:r>
          </a:p>
          <a:p>
            <a:endParaRPr lang="es-ES" sz="2400" dirty="0">
              <a:latin typeface="Calibri" pitchFamily="34" charset="0"/>
              <a:cs typeface="Calibri" pitchFamily="34" charset="0"/>
            </a:endParaRPr>
          </a:p>
          <a:p>
            <a:r>
              <a:rPr lang="en-IN" sz="2400" dirty="0">
                <a:latin typeface="Calibri" pitchFamily="34" charset="0"/>
                <a:cs typeface="Calibri" pitchFamily="34" charset="0"/>
              </a:rPr>
              <a:t>For a single joint or a few involved joints, </a:t>
            </a:r>
            <a:r>
              <a:rPr lang="en-IN" sz="2400" dirty="0" err="1">
                <a:latin typeface="Calibri" pitchFamily="34" charset="0"/>
                <a:cs typeface="Calibri" pitchFamily="34" charset="0"/>
              </a:rPr>
              <a:t>intraarticular</a:t>
            </a:r>
            <a:r>
              <a:rPr lang="en-IN" sz="2400" dirty="0">
                <a:latin typeface="Calibri" pitchFamily="34" charset="0"/>
                <a:cs typeface="Calibri" pitchFamily="34" charset="0"/>
              </a:rPr>
              <a:t> triamcinolone </a:t>
            </a:r>
            <a:r>
              <a:rPr lang="en-IN" sz="2400" dirty="0" err="1">
                <a:latin typeface="Calibri" pitchFamily="34" charset="0"/>
                <a:cs typeface="Calibri" pitchFamily="34" charset="0"/>
              </a:rPr>
              <a:t>acetonide</a:t>
            </a:r>
            <a:r>
              <a:rPr lang="en-IN" sz="2400" dirty="0">
                <a:latin typeface="Calibri" pitchFamily="34" charset="0"/>
                <a:cs typeface="Calibri" pitchFamily="34" charset="0"/>
              </a:rPr>
              <a:t> or methyl prednisolone have been effective and well tolerated.</a:t>
            </a:r>
          </a:p>
          <a:p>
            <a:endParaRPr lang="en-IN" sz="2400" dirty="0">
              <a:latin typeface="Calibri" pitchFamily="34" charset="0"/>
              <a:cs typeface="Calibri" pitchFamily="34" charset="0"/>
            </a:endParaRPr>
          </a:p>
          <a:p>
            <a:pPr>
              <a:buFont typeface="Arial" charset="0"/>
              <a:buNone/>
            </a:pPr>
            <a:r>
              <a:rPr lang="en-IN" sz="2400" b="1" dirty="0">
                <a:latin typeface="Calibri" pitchFamily="34" charset="0"/>
                <a:cs typeface="Calibri" pitchFamily="34" charset="0"/>
              </a:rPr>
              <a:t>Note: </a:t>
            </a:r>
            <a:r>
              <a:rPr lang="en-IN" sz="2400" dirty="0">
                <a:latin typeface="Calibri" pitchFamily="34" charset="0"/>
                <a:cs typeface="Calibri" pitchFamily="34" charset="0"/>
              </a:rPr>
              <a:t>Aspirin is contraindicated, because it competes with uric acid for the organic acid secretion mechanism in the proximal tubule of the kidney.</a:t>
            </a:r>
          </a:p>
          <a:p>
            <a:pPr>
              <a:buFont typeface="Arial" charset="0"/>
              <a:buNone/>
            </a:pPr>
            <a:endParaRPr lang="en-IN" sz="2400" dirty="0"/>
          </a:p>
        </p:txBody>
      </p:sp>
    </p:spTree>
    <p:extLst>
      <p:ext uri="{BB962C8B-B14F-4D97-AF65-F5344CB8AC3E}">
        <p14:creationId xmlns:p14="http://schemas.microsoft.com/office/powerpoint/2010/main" val="3411893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Effect transition="in" filter="barn(inVertical)">
                                      <p:cBhvr>
                                        <p:cTn id="7" dur="500"/>
                                        <p:tgtEl>
                                          <p:spTgt spid="71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171">
                                            <p:txEl>
                                              <p:pRg st="2" end="2"/>
                                            </p:txEl>
                                          </p:spTgt>
                                        </p:tgtEl>
                                        <p:attrNameLst>
                                          <p:attrName>style.visibility</p:attrName>
                                        </p:attrNameLst>
                                      </p:cBhvr>
                                      <p:to>
                                        <p:strVal val="visible"/>
                                      </p:to>
                                    </p:set>
                                    <p:animEffect transition="in" filter="barn(inVertical)">
                                      <p:cBhvr>
                                        <p:cTn id="12" dur="500"/>
                                        <p:tgtEl>
                                          <p:spTgt spid="717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7171">
                                            <p:txEl>
                                              <p:pRg st="4" end="4"/>
                                            </p:txEl>
                                          </p:spTgt>
                                        </p:tgtEl>
                                        <p:attrNameLst>
                                          <p:attrName>style.visibility</p:attrName>
                                        </p:attrNameLst>
                                      </p:cBhvr>
                                      <p:to>
                                        <p:strVal val="visible"/>
                                      </p:to>
                                    </p:set>
                                    <p:animEffect transition="in" filter="barn(inVertical)">
                                      <p:cBhvr>
                                        <p:cTn id="17" dur="500"/>
                                        <p:tgtEl>
                                          <p:spTgt spid="7171">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7171">
                                            <p:txEl>
                                              <p:pRg st="6" end="6"/>
                                            </p:txEl>
                                          </p:spTgt>
                                        </p:tgtEl>
                                        <p:attrNameLst>
                                          <p:attrName>style.visibility</p:attrName>
                                        </p:attrNameLst>
                                      </p:cBhvr>
                                      <p:to>
                                        <p:strVal val="visible"/>
                                      </p:to>
                                    </p:set>
                                    <p:animEffect transition="in" filter="barn(inVertical)">
                                      <p:cBhvr>
                                        <p:cTn id="22" dur="500"/>
                                        <p:tgtEl>
                                          <p:spTgt spid="717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381000"/>
            <a:ext cx="9067800" cy="1143000"/>
          </a:xfrm>
        </p:spPr>
        <p:txBody>
          <a:bodyPr rtlCol="0">
            <a:normAutofit fontScale="90000"/>
          </a:bodyPr>
          <a:lstStyle/>
          <a:p>
            <a:pPr algn="ctr" fontAlgn="auto">
              <a:spcAft>
                <a:spcPts val="0"/>
              </a:spcAft>
              <a:defRPr/>
            </a:pPr>
            <a:r>
              <a:rPr lang="en-IN" sz="4900" b="1" dirty="0">
                <a:solidFill>
                  <a:srgbClr val="FF0000"/>
                </a:solidFill>
              </a:rPr>
              <a:t>Chronic gout can be caused by</a:t>
            </a:r>
            <a:r>
              <a:rPr lang="en-IN" b="1" dirty="0">
                <a:solidFill>
                  <a:srgbClr val="FF0000"/>
                </a:solidFill>
              </a:rPr>
              <a:t/>
            </a:r>
            <a:br>
              <a:rPr lang="en-IN" b="1" dirty="0">
                <a:solidFill>
                  <a:srgbClr val="FF0000"/>
                </a:solidFill>
              </a:rPr>
            </a:br>
            <a:endParaRPr lang="en-IN"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
        <p:nvSpPr>
          <p:cNvPr id="3" name="Content Placeholder 2"/>
          <p:cNvSpPr>
            <a:spLocks noGrp="1"/>
          </p:cNvSpPr>
          <p:nvPr>
            <p:ph sz="quarter" idx="1"/>
          </p:nvPr>
        </p:nvSpPr>
        <p:spPr>
          <a:xfrm>
            <a:off x="228600" y="1371600"/>
            <a:ext cx="8763000" cy="4953000"/>
          </a:xfrm>
        </p:spPr>
        <p:txBody>
          <a:bodyPr rtlCol="0">
            <a:normAutofit/>
          </a:bodyPr>
          <a:lstStyle/>
          <a:p>
            <a:pPr fontAlgn="auto">
              <a:spcAft>
                <a:spcPts val="0"/>
              </a:spcAft>
              <a:buFont typeface="Arial" pitchFamily="34" charset="0"/>
              <a:buChar char="•"/>
              <a:defRPr/>
            </a:pPr>
            <a:r>
              <a:rPr lang="en-IN" sz="2400" dirty="0">
                <a:latin typeface="Calibri" pitchFamily="34" charset="0"/>
                <a:cs typeface="Calibri" pitchFamily="34" charset="0"/>
              </a:rPr>
              <a:t>Genetic defect, such as one resulting in an increase in the rate of purine synthesis.</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Renal deficiency</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Excessive production of uric acid associated with cancer chemotherapy. </a:t>
            </a:r>
          </a:p>
          <a:p>
            <a:pPr fontAlgn="auto">
              <a:spcAft>
                <a:spcPts val="0"/>
              </a:spcAft>
              <a:buFont typeface="Arial" pitchFamily="34" charset="0"/>
              <a:buChar char="•"/>
              <a:defRPr/>
            </a:pPr>
            <a:endParaRPr lang="en-IN" sz="2000" dirty="0"/>
          </a:p>
        </p:txBody>
      </p:sp>
    </p:spTree>
    <p:extLst>
      <p:ext uri="{BB962C8B-B14F-4D97-AF65-F5344CB8AC3E}">
        <p14:creationId xmlns:p14="http://schemas.microsoft.com/office/powerpoint/2010/main" val="36120647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8545" y="152400"/>
            <a:ext cx="8991600" cy="1219200"/>
          </a:xfrm>
        </p:spPr>
        <p:txBody>
          <a:bodyPr rtlCol="0">
            <a:normAutofit fontScale="90000"/>
          </a:bodyPr>
          <a:lstStyle/>
          <a:p>
            <a:pPr algn="ctr" fontAlgn="auto">
              <a:spcAft>
                <a:spcPts val="0"/>
              </a:spcAft>
              <a:defRPr/>
            </a:pPr>
            <a:r>
              <a:rPr lang="en-IN" sz="4900" b="1" dirty="0">
                <a:solidFill>
                  <a:srgbClr val="FF0000"/>
                </a:solidFill>
              </a:rPr>
              <a:t>Treatment of chronic gout</a:t>
            </a:r>
            <a:r>
              <a:rPr lang="en-IN" b="1" dirty="0">
                <a:solidFill>
                  <a:srgbClr val="FF0000"/>
                </a:solidFill>
              </a:rPr>
              <a:t/>
            </a:r>
            <a:br>
              <a:rPr lang="en-IN" b="1" dirty="0">
                <a:solidFill>
                  <a:srgbClr val="FF0000"/>
                </a:solidFill>
              </a:rPr>
            </a:br>
            <a:endParaRPr lang="en-IN"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dirty="0"/>
          </a:p>
        </p:txBody>
      </p:sp>
      <p:sp>
        <p:nvSpPr>
          <p:cNvPr id="10243" name="Content Placeholder 2"/>
          <p:cNvSpPr>
            <a:spLocks noGrp="1"/>
          </p:cNvSpPr>
          <p:nvPr>
            <p:ph sz="quarter" idx="1"/>
          </p:nvPr>
        </p:nvSpPr>
        <p:spPr>
          <a:xfrm>
            <a:off x="0" y="838200"/>
            <a:ext cx="9144000" cy="6096000"/>
          </a:xfrm>
        </p:spPr>
        <p:txBody>
          <a:bodyPr>
            <a:normAutofit/>
          </a:bodyPr>
          <a:lstStyle/>
          <a:p>
            <a:endParaRPr lang="en-IN" sz="2400" dirty="0">
              <a:latin typeface="Calibri" pitchFamily="34" charset="0"/>
              <a:cs typeface="Calibri" pitchFamily="34" charset="0"/>
            </a:endParaRPr>
          </a:p>
          <a:p>
            <a:r>
              <a:rPr lang="en-IN" sz="2400" dirty="0">
                <a:latin typeface="Calibri" pitchFamily="34" charset="0"/>
                <a:cs typeface="Calibri" pitchFamily="34" charset="0"/>
              </a:rPr>
              <a:t>Treatment strategies for chronic gout include the use of </a:t>
            </a:r>
            <a:r>
              <a:rPr lang="en-IN" sz="2400" dirty="0" err="1">
                <a:latin typeface="Calibri" pitchFamily="34" charset="0"/>
                <a:cs typeface="Calibri" pitchFamily="34" charset="0"/>
              </a:rPr>
              <a:t>uricosuric</a:t>
            </a:r>
            <a:r>
              <a:rPr lang="en-IN" sz="2400" dirty="0">
                <a:latin typeface="Calibri" pitchFamily="34" charset="0"/>
                <a:cs typeface="Calibri" pitchFamily="34" charset="0"/>
              </a:rPr>
              <a:t> drugs that increase the excretion of uric acid, thereby reducing its concentration in plasma, and the use of allopurinol, which is a selective inhibitor of the terminal steps in the biosynthesis of uric acid.</a:t>
            </a:r>
          </a:p>
          <a:p>
            <a:endParaRPr lang="en-IN" sz="2400" dirty="0">
              <a:latin typeface="Calibri" pitchFamily="34" charset="0"/>
              <a:cs typeface="Calibri" pitchFamily="34" charset="0"/>
            </a:endParaRPr>
          </a:p>
          <a:p>
            <a:r>
              <a:rPr lang="en-IN" sz="2400" dirty="0" err="1">
                <a:latin typeface="Calibri" pitchFamily="34" charset="0"/>
                <a:cs typeface="Calibri" pitchFamily="34" charset="0"/>
              </a:rPr>
              <a:t>Uricosuric</a:t>
            </a:r>
            <a:r>
              <a:rPr lang="en-IN" sz="2400" dirty="0">
                <a:latin typeface="Calibri" pitchFamily="34" charset="0"/>
                <a:cs typeface="Calibri" pitchFamily="34" charset="0"/>
              </a:rPr>
              <a:t> agents are first-line agents for patients with gout associated with reduced urinary excretion of uric acid. </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Allopurinol is preferred in patients with excessive uric acid synthesis, with previous histories of uric acid stones, or with    renal insufficiency.</a:t>
            </a:r>
          </a:p>
        </p:txBody>
      </p:sp>
    </p:spTree>
    <p:extLst>
      <p:ext uri="{BB962C8B-B14F-4D97-AF65-F5344CB8AC3E}">
        <p14:creationId xmlns:p14="http://schemas.microsoft.com/office/powerpoint/2010/main" val="4260970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animEffect transition="in" filter="barn(inVertical)">
                                      <p:cBhvr>
                                        <p:cTn id="7" dur="500"/>
                                        <p:tgtEl>
                                          <p:spTgt spid="1024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0243">
                                            <p:txEl>
                                              <p:pRg st="3" end="3"/>
                                            </p:txEl>
                                          </p:spTgt>
                                        </p:tgtEl>
                                        <p:attrNameLst>
                                          <p:attrName>style.visibility</p:attrName>
                                        </p:attrNameLst>
                                      </p:cBhvr>
                                      <p:to>
                                        <p:strVal val="visible"/>
                                      </p:to>
                                    </p:set>
                                    <p:animEffect transition="in" filter="barn(inVertical)">
                                      <p:cBhvr>
                                        <p:cTn id="12" dur="500"/>
                                        <p:tgtEl>
                                          <p:spTgt spid="1024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0243">
                                            <p:txEl>
                                              <p:pRg st="5" end="5"/>
                                            </p:txEl>
                                          </p:spTgt>
                                        </p:tgtEl>
                                        <p:attrNameLst>
                                          <p:attrName>style.visibility</p:attrName>
                                        </p:attrNameLst>
                                      </p:cBhvr>
                                      <p:to>
                                        <p:strVal val="visible"/>
                                      </p:to>
                                    </p:set>
                                    <p:animEffect transition="in" filter="barn(inVertical)">
                                      <p:cBhvr>
                                        <p:cTn id="17" dur="500"/>
                                        <p:tgtEl>
                                          <p:spTgt spid="102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b="1" dirty="0">
                <a:solidFill>
                  <a:srgbClr val="FF0000"/>
                </a:solidFill>
                <a:latin typeface="Calibri" pitchFamily="34" charset="0"/>
                <a:cs typeface="Calibri" pitchFamily="34" charset="0"/>
              </a:rPr>
              <a:t>INDIVIDUAL AGENTS</a:t>
            </a:r>
          </a:p>
        </p:txBody>
      </p:sp>
      <p:sp>
        <p:nvSpPr>
          <p:cNvPr id="3" name="Text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extLst>
      <p:ext uri="{BB962C8B-B14F-4D97-AF65-F5344CB8AC3E}">
        <p14:creationId xmlns:p14="http://schemas.microsoft.com/office/powerpoint/2010/main" val="10254485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686800" cy="1066800"/>
          </a:xfrm>
        </p:spPr>
        <p:txBody>
          <a:bodyPr rtlCol="0">
            <a:normAutofit fontScale="90000"/>
          </a:bodyPr>
          <a:lstStyle/>
          <a:p>
            <a:pPr algn="ctr" fontAlgn="auto">
              <a:spcAft>
                <a:spcPts val="0"/>
              </a:spcAft>
              <a:defRPr/>
            </a:pPr>
            <a:r>
              <a:rPr lang="en-IN" sz="4900" b="1" dirty="0" err="1">
                <a:solidFill>
                  <a:srgbClr val="FF0000"/>
                </a:solidFill>
              </a:rPr>
              <a:t>Colchicine</a:t>
            </a:r>
            <a:r>
              <a:rPr lang="en-IN" b="1" dirty="0">
                <a:solidFill>
                  <a:srgbClr val="FF0000"/>
                </a:solidFill>
              </a:rPr>
              <a:t/>
            </a:r>
            <a:br>
              <a:rPr lang="en-IN" b="1" dirty="0">
                <a:solidFill>
                  <a:srgbClr val="FF0000"/>
                </a:solidFill>
              </a:rPr>
            </a:br>
            <a:endParaRPr lang="en-IN"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15</a:t>
            </a:fld>
            <a:endParaRPr lang="en-US"/>
          </a:p>
        </p:txBody>
      </p:sp>
      <p:sp>
        <p:nvSpPr>
          <p:cNvPr id="11267" name="Content Placeholder 2"/>
          <p:cNvSpPr>
            <a:spLocks noGrp="1"/>
          </p:cNvSpPr>
          <p:nvPr>
            <p:ph sz="quarter" idx="1"/>
          </p:nvPr>
        </p:nvSpPr>
        <p:spPr>
          <a:xfrm>
            <a:off x="152400" y="838200"/>
            <a:ext cx="8991600" cy="5638800"/>
          </a:xfrm>
        </p:spPr>
        <p:txBody>
          <a:bodyPr>
            <a:normAutofit/>
          </a:bodyPr>
          <a:lstStyle/>
          <a:p>
            <a:r>
              <a:rPr lang="en-IN" sz="2400" dirty="0">
                <a:latin typeface="Calibri" pitchFamily="34" charset="0"/>
                <a:cs typeface="Calibri" pitchFamily="34" charset="0"/>
              </a:rPr>
              <a:t>Colchicine a plant alkaloid, has been used for the treatment of acute gouty attacks as well as chronic  gout. </a:t>
            </a:r>
          </a:p>
          <a:p>
            <a:pPr>
              <a:buFont typeface="Arial" charset="0"/>
              <a:buNone/>
            </a:pPr>
            <a:endParaRPr lang="en-IN" sz="2400" dirty="0">
              <a:latin typeface="Calibri" pitchFamily="34" charset="0"/>
              <a:cs typeface="Calibri" pitchFamily="34" charset="0"/>
            </a:endParaRPr>
          </a:p>
          <a:p>
            <a:r>
              <a:rPr lang="en-IN" sz="2400" dirty="0">
                <a:latin typeface="Calibri" pitchFamily="34" charset="0"/>
                <a:cs typeface="Calibri" pitchFamily="34" charset="0"/>
              </a:rPr>
              <a:t>It is neither a </a:t>
            </a:r>
            <a:r>
              <a:rPr lang="en-IN" sz="2400" dirty="0" err="1">
                <a:latin typeface="Calibri" pitchFamily="34" charset="0"/>
                <a:cs typeface="Calibri" pitchFamily="34" charset="0"/>
              </a:rPr>
              <a:t>uricosuric</a:t>
            </a:r>
            <a:r>
              <a:rPr lang="en-IN" sz="2400" dirty="0">
                <a:latin typeface="Calibri" pitchFamily="34" charset="0"/>
                <a:cs typeface="Calibri" pitchFamily="34" charset="0"/>
              </a:rPr>
              <a:t> nor an analgesic agent, although it relieves pain in acute attacks of gout. </a:t>
            </a:r>
          </a:p>
          <a:p>
            <a:pPr>
              <a:buFont typeface="Arial" charset="0"/>
              <a:buNone/>
            </a:pPr>
            <a:endParaRPr lang="en-IN" sz="2400" dirty="0">
              <a:latin typeface="Calibri" pitchFamily="34" charset="0"/>
              <a:cs typeface="Calibri" pitchFamily="34" charset="0"/>
            </a:endParaRPr>
          </a:p>
          <a:p>
            <a:r>
              <a:rPr lang="en-IN" sz="2400" dirty="0">
                <a:latin typeface="Calibri" pitchFamily="34" charset="0"/>
                <a:cs typeface="Calibri" pitchFamily="34" charset="0"/>
              </a:rPr>
              <a:t>Colchicine does not prevent the progression of gout to acute gouty arthritis, but it does have a suppressive, prophylactic effect that reduces the frequency of acute attacks and relieves pain.</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NSAIDs have largely replaced colchicine in the treatment of acute gouty attacks. </a:t>
            </a:r>
          </a:p>
          <a:p>
            <a:endParaRPr lang="en-IN" sz="2400" dirty="0">
              <a:latin typeface="Calibri" pitchFamily="34" charset="0"/>
              <a:cs typeface="Calibri" pitchFamily="34" charset="0"/>
            </a:endParaRPr>
          </a:p>
          <a:p>
            <a:pPr>
              <a:buFont typeface="Arial" charset="0"/>
              <a:buNone/>
            </a:pPr>
            <a:endParaRPr lang="en-IN" sz="2000" dirty="0"/>
          </a:p>
          <a:p>
            <a:pPr>
              <a:buFont typeface="Arial" charset="0"/>
              <a:buNone/>
            </a:pPr>
            <a:endParaRPr lang="en-IN" sz="1600" dirty="0"/>
          </a:p>
        </p:txBody>
      </p:sp>
    </p:spTree>
    <p:extLst>
      <p:ext uri="{BB962C8B-B14F-4D97-AF65-F5344CB8AC3E}">
        <p14:creationId xmlns:p14="http://schemas.microsoft.com/office/powerpoint/2010/main" val="3882672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arn(inVertical)">
                                      <p:cBhvr>
                                        <p:cTn id="7" dur="5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barn(inVertical)">
                                      <p:cBhvr>
                                        <p:cTn id="12" dur="5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1267">
                                            <p:txEl>
                                              <p:pRg st="4" end="4"/>
                                            </p:txEl>
                                          </p:spTgt>
                                        </p:tgtEl>
                                        <p:attrNameLst>
                                          <p:attrName>style.visibility</p:attrName>
                                        </p:attrNameLst>
                                      </p:cBhvr>
                                      <p:to>
                                        <p:strVal val="visible"/>
                                      </p:to>
                                    </p:set>
                                    <p:animEffect transition="in" filter="barn(inVertical)">
                                      <p:cBhvr>
                                        <p:cTn id="17" dur="500"/>
                                        <p:tgtEl>
                                          <p:spTgt spid="1126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1267">
                                            <p:txEl>
                                              <p:pRg st="6" end="6"/>
                                            </p:txEl>
                                          </p:spTgt>
                                        </p:tgtEl>
                                        <p:attrNameLst>
                                          <p:attrName>style.visibility</p:attrName>
                                        </p:attrNameLst>
                                      </p:cBhvr>
                                      <p:to>
                                        <p:strVal val="visible"/>
                                      </p:to>
                                    </p:set>
                                    <p:animEffect transition="in" filter="barn(inVertical)">
                                      <p:cBhvr>
                                        <p:cTn id="22" dur="500"/>
                                        <p:tgtEl>
                                          <p:spTgt spid="112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228600" y="76200"/>
            <a:ext cx="8763000" cy="914400"/>
          </a:xfrm>
        </p:spPr>
        <p:txBody>
          <a:bodyPr>
            <a:normAutofit/>
          </a:bodyPr>
          <a:lstStyle/>
          <a:p>
            <a:pPr algn="ctr"/>
            <a:r>
              <a:rPr lang="en-IN" sz="4400" b="1" dirty="0">
                <a:solidFill>
                  <a:srgbClr val="FF0000"/>
                </a:solidFill>
              </a:rPr>
              <a:t>Colchicine </a:t>
            </a:r>
            <a:r>
              <a:rPr lang="en-IN" sz="4400" b="1" dirty="0" err="1">
                <a:solidFill>
                  <a:srgbClr val="FF0000"/>
                </a:solidFill>
              </a:rPr>
              <a:t>contd</a:t>
            </a:r>
            <a:r>
              <a:rPr lang="en-IN" sz="4400" b="1" dirty="0">
                <a:solidFill>
                  <a:srgbClr val="FF0000"/>
                </a:solidFill>
              </a:rPr>
              <a:t>…</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16</a:t>
            </a:fld>
            <a:endParaRPr lang="en-US"/>
          </a:p>
        </p:txBody>
      </p:sp>
      <p:sp>
        <p:nvSpPr>
          <p:cNvPr id="3" name="Content Placeholder 2"/>
          <p:cNvSpPr>
            <a:spLocks noGrp="1"/>
          </p:cNvSpPr>
          <p:nvPr>
            <p:ph sz="quarter" idx="1"/>
          </p:nvPr>
        </p:nvSpPr>
        <p:spPr>
          <a:xfrm>
            <a:off x="304800" y="914400"/>
            <a:ext cx="8686800" cy="5715000"/>
          </a:xfrm>
        </p:spPr>
        <p:txBody>
          <a:bodyPr rtlCol="0">
            <a:normAutofit/>
          </a:bodyPr>
          <a:lstStyle/>
          <a:p>
            <a:pPr fontAlgn="auto">
              <a:spcAft>
                <a:spcPts val="0"/>
              </a:spcAft>
              <a:buFont typeface="Arial" pitchFamily="34" charset="0"/>
              <a:buChar char="•"/>
              <a:defRPr/>
            </a:pPr>
            <a:r>
              <a:rPr lang="en-IN" sz="2400" dirty="0">
                <a:latin typeface="Calibri" pitchFamily="34" charset="0"/>
                <a:cs typeface="Calibri" pitchFamily="34" charset="0"/>
              </a:rPr>
              <a:t>Colchicine is currently used for prophylaxis of recurrent attacks and will prevent attacks in more than 80 percent of patients.</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None/>
              <a:defRPr/>
            </a:pPr>
            <a:r>
              <a:rPr lang="en-IN" sz="2400" b="1" dirty="0">
                <a:latin typeface="Calibri" pitchFamily="34" charset="0"/>
                <a:cs typeface="Calibri" pitchFamily="34" charset="0"/>
              </a:rPr>
              <a:t>Pharmacokinetics:</a:t>
            </a:r>
          </a:p>
          <a:p>
            <a:pPr fontAlgn="auto">
              <a:spcAft>
                <a:spcPts val="0"/>
              </a:spcAft>
              <a:buFont typeface="Arial" pitchFamily="34" charset="0"/>
              <a:buNone/>
              <a:defRPr/>
            </a:pPr>
            <a:r>
              <a:rPr lang="en-IN" sz="2400" b="1" dirty="0">
                <a:latin typeface="Calibri" pitchFamily="34" charset="0"/>
                <a:cs typeface="Calibri" pitchFamily="34" charset="0"/>
              </a:rPr>
              <a:t>    Colchicine is administered orally, followed by rapid absorption from the GI tract. </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Colchicine is recycled in the bile and is excreted unchanged in the </a:t>
            </a:r>
            <a:r>
              <a:rPr lang="en-IN" sz="2400" dirty="0" err="1">
                <a:latin typeface="Calibri" pitchFamily="34" charset="0"/>
                <a:cs typeface="Calibri" pitchFamily="34" charset="0"/>
              </a:rPr>
              <a:t>feces</a:t>
            </a:r>
            <a:r>
              <a:rPr lang="en-IN" sz="2400" dirty="0">
                <a:latin typeface="Calibri" pitchFamily="34" charset="0"/>
                <a:cs typeface="Calibri" pitchFamily="34" charset="0"/>
              </a:rPr>
              <a:t> or urine. </a:t>
            </a:r>
          </a:p>
          <a:p>
            <a:pPr fontAlgn="auto">
              <a:spcAft>
                <a:spcPts val="0"/>
              </a:spcAft>
              <a:buFont typeface="Arial" pitchFamily="34" charset="0"/>
              <a:buChar char="•"/>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Use should be avoided in patients with a </a:t>
            </a:r>
            <a:r>
              <a:rPr lang="en-IN" sz="2400" dirty="0" err="1">
                <a:latin typeface="Calibri" pitchFamily="34" charset="0"/>
                <a:cs typeface="Calibri" pitchFamily="34" charset="0"/>
              </a:rPr>
              <a:t>creatinine</a:t>
            </a:r>
            <a:r>
              <a:rPr lang="en-IN" sz="2400" dirty="0">
                <a:latin typeface="Calibri" pitchFamily="34" charset="0"/>
                <a:cs typeface="Calibri" pitchFamily="34" charset="0"/>
              </a:rPr>
              <a:t> clearance of less than 50 </a:t>
            </a:r>
            <a:r>
              <a:rPr lang="en-IN" sz="2400" dirty="0" err="1">
                <a:latin typeface="Calibri" pitchFamily="34" charset="0"/>
                <a:cs typeface="Calibri" pitchFamily="34" charset="0"/>
              </a:rPr>
              <a:t>mL</a:t>
            </a:r>
            <a:r>
              <a:rPr lang="en-IN" sz="2400" dirty="0">
                <a:latin typeface="Calibri" pitchFamily="34" charset="0"/>
                <a:cs typeface="Calibri" pitchFamily="34" charset="0"/>
              </a:rPr>
              <a:t>/min.</a:t>
            </a:r>
          </a:p>
          <a:p>
            <a:pPr fontAlgn="auto">
              <a:spcAft>
                <a:spcPts val="0"/>
              </a:spcAft>
              <a:buFont typeface="Arial" pitchFamily="34" charset="0"/>
              <a:buChar char="•"/>
              <a:defRPr/>
            </a:pPr>
            <a:endParaRPr lang="en-IN" sz="1600" dirty="0"/>
          </a:p>
          <a:p>
            <a:pPr fontAlgn="auto">
              <a:spcAft>
                <a:spcPts val="0"/>
              </a:spcAft>
              <a:buFont typeface="Arial" pitchFamily="34" charset="0"/>
              <a:buChar char="•"/>
              <a:defRPr/>
            </a:pPr>
            <a:endParaRPr lang="en-IN" sz="1600" dirty="0"/>
          </a:p>
        </p:txBody>
      </p:sp>
    </p:spTree>
    <p:extLst>
      <p:ext uri="{BB962C8B-B14F-4D97-AF65-F5344CB8AC3E}">
        <p14:creationId xmlns:p14="http://schemas.microsoft.com/office/powerpoint/2010/main" val="241026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par>
                                <p:cTn id="13" presetID="16" presetClass="entr" presetSubtype="21"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animEffect transition="in" filter="barn(inVertical)">
                                      <p:cBhvr>
                                        <p:cTn id="15" dur="500"/>
                                        <p:tgtEl>
                                          <p:spTgt spid="3">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barn(inVertical)">
                                      <p:cBhvr>
                                        <p:cTn id="20" dur="500"/>
                                        <p:tgtEl>
                                          <p:spTgt spid="3">
                                            <p:txEl>
                                              <p:pRg st="5" end="5"/>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Effect transition="in" filter="barn(inVertical)">
                                      <p:cBhvr>
                                        <p:cTn id="25"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5E3B843-B15A-49D7-9948-1FC6B834D325}"/>
              </a:ext>
            </a:extLst>
          </p:cNvPr>
          <p:cNvSpPr>
            <a:spLocks noGrp="1"/>
          </p:cNvSpPr>
          <p:nvPr>
            <p:ph type="title"/>
          </p:nvPr>
        </p:nvSpPr>
        <p:spPr/>
        <p:txBody>
          <a:bodyPr/>
          <a:lstStyle/>
          <a:p>
            <a:endParaRPr lang="en-IN"/>
          </a:p>
        </p:txBody>
      </p:sp>
      <p:sp>
        <p:nvSpPr>
          <p:cNvPr id="3" name="Slide Number Placeholder 2">
            <a:extLst>
              <a:ext uri="{FF2B5EF4-FFF2-40B4-BE49-F238E27FC236}">
                <a16:creationId xmlns:a16="http://schemas.microsoft.com/office/drawing/2014/main" xmlns="" id="{2DD570C6-A750-47BB-A28C-F015551C71F0}"/>
              </a:ext>
            </a:extLst>
          </p:cNvPr>
          <p:cNvSpPr>
            <a:spLocks noGrp="1"/>
          </p:cNvSpPr>
          <p:nvPr>
            <p:ph type="sldNum" sz="quarter" idx="12"/>
          </p:nvPr>
        </p:nvSpPr>
        <p:spPr/>
        <p:txBody>
          <a:bodyPr/>
          <a:lstStyle/>
          <a:p>
            <a:fld id="{B6F15528-21DE-4FAA-801E-634DDDAF4B2B}" type="slidenum">
              <a:rPr lang="en-US" smtClean="0"/>
              <a:pPr/>
              <a:t>17</a:t>
            </a:fld>
            <a:endParaRPr lang="en-US"/>
          </a:p>
        </p:txBody>
      </p:sp>
      <p:sp>
        <p:nvSpPr>
          <p:cNvPr id="4" name="Content Placeholder 3">
            <a:extLst>
              <a:ext uri="{FF2B5EF4-FFF2-40B4-BE49-F238E27FC236}">
                <a16:creationId xmlns:a16="http://schemas.microsoft.com/office/drawing/2014/main" xmlns="" id="{F812DCD5-0840-4F39-876D-5A9B237855B0}"/>
              </a:ext>
            </a:extLst>
          </p:cNvPr>
          <p:cNvSpPr>
            <a:spLocks noGrp="1"/>
          </p:cNvSpPr>
          <p:nvPr>
            <p:ph sz="quarter" idx="1"/>
          </p:nvPr>
        </p:nvSpPr>
        <p:spPr>
          <a:xfrm>
            <a:off x="914400" y="1447800"/>
            <a:ext cx="7543800" cy="4572000"/>
          </a:xfrm>
        </p:spPr>
        <p:txBody>
          <a:bodyPr/>
          <a:lstStyle/>
          <a:p>
            <a:r>
              <a:rPr lang="en-IN" b="1" dirty="0">
                <a:latin typeface="Calibri" panose="020F0502020204030204" pitchFamily="34" charset="0"/>
                <a:cs typeface="Calibri" panose="020F0502020204030204" pitchFamily="34" charset="0"/>
              </a:rPr>
              <a:t>Colchicine</a:t>
            </a:r>
            <a:r>
              <a:rPr lang="en-IN" dirty="0">
                <a:latin typeface="Calibri" panose="020F0502020204030204" pitchFamily="34" charset="0"/>
                <a:cs typeface="Calibri" panose="020F0502020204030204" pitchFamily="34" charset="0"/>
              </a:rPr>
              <a:t> modulates multiple pro- and </a:t>
            </a:r>
            <a:r>
              <a:rPr lang="en-IN" dirty="0" err="1">
                <a:latin typeface="Calibri" panose="020F0502020204030204" pitchFamily="34" charset="0"/>
                <a:cs typeface="Calibri" panose="020F0502020204030204" pitchFamily="34" charset="0"/>
              </a:rPr>
              <a:t>antiinflammatory</a:t>
            </a:r>
            <a:r>
              <a:rPr lang="en-IN" dirty="0">
                <a:latin typeface="Calibri" panose="020F0502020204030204" pitchFamily="34" charset="0"/>
                <a:cs typeface="Calibri" panose="020F0502020204030204" pitchFamily="34" charset="0"/>
              </a:rPr>
              <a:t> pathways associated with gouty arthritis. </a:t>
            </a:r>
          </a:p>
          <a:p>
            <a:endParaRPr lang="en-IN" b="1" dirty="0">
              <a:latin typeface="Calibri" panose="020F0502020204030204" pitchFamily="34" charset="0"/>
              <a:cs typeface="Calibri" panose="020F0502020204030204" pitchFamily="34" charset="0"/>
            </a:endParaRPr>
          </a:p>
          <a:p>
            <a:r>
              <a:rPr lang="en-IN" b="1" dirty="0">
                <a:latin typeface="Calibri" panose="020F0502020204030204" pitchFamily="34" charset="0"/>
                <a:cs typeface="Calibri" panose="020F0502020204030204" pitchFamily="34" charset="0"/>
              </a:rPr>
              <a:t>Colchicine</a:t>
            </a:r>
            <a:r>
              <a:rPr lang="en-IN" dirty="0">
                <a:latin typeface="Calibri" panose="020F0502020204030204" pitchFamily="34" charset="0"/>
                <a:cs typeface="Calibri" panose="020F0502020204030204" pitchFamily="34" charset="0"/>
              </a:rPr>
              <a:t> prevents microtubule assembly and thereby disrupts inflammasome activation, microtubule-based inflammatory cell chemotaxis, generation of leukotrienes and cytokines, and phagocytosis.</a:t>
            </a:r>
          </a:p>
        </p:txBody>
      </p:sp>
    </p:spTree>
    <p:extLst>
      <p:ext uri="{BB962C8B-B14F-4D97-AF65-F5344CB8AC3E}">
        <p14:creationId xmlns:p14="http://schemas.microsoft.com/office/powerpoint/2010/main" val="11373603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 y="76200"/>
            <a:ext cx="8839200" cy="914400"/>
          </a:xfrm>
        </p:spPr>
        <p:txBody>
          <a:bodyPr>
            <a:normAutofit/>
          </a:bodyPr>
          <a:lstStyle/>
          <a:p>
            <a:pPr algn="ctr"/>
            <a:r>
              <a:rPr lang="en-IN" sz="4400" b="1" dirty="0">
                <a:solidFill>
                  <a:srgbClr val="FF0000"/>
                </a:solidFill>
              </a:rPr>
              <a:t>Colchicine </a:t>
            </a:r>
            <a:r>
              <a:rPr lang="en-IN" sz="4400" b="1" dirty="0" err="1">
                <a:solidFill>
                  <a:srgbClr val="FF0000"/>
                </a:solidFill>
              </a:rPr>
              <a:t>contd</a:t>
            </a:r>
            <a:r>
              <a:rPr lang="en-IN" sz="4400" b="1" dirty="0">
                <a:solidFill>
                  <a:srgbClr val="FF0000"/>
                </a:solidFill>
              </a:rPr>
              <a:t>…</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18</a:t>
            </a:fld>
            <a:endParaRPr lang="en-US"/>
          </a:p>
        </p:txBody>
      </p:sp>
      <p:sp>
        <p:nvSpPr>
          <p:cNvPr id="14339" name="Content Placeholder 2"/>
          <p:cNvSpPr>
            <a:spLocks noGrp="1"/>
          </p:cNvSpPr>
          <p:nvPr>
            <p:ph sz="quarter" idx="1"/>
          </p:nvPr>
        </p:nvSpPr>
        <p:spPr>
          <a:xfrm>
            <a:off x="228600" y="914400"/>
            <a:ext cx="8763000" cy="5715000"/>
          </a:xfrm>
        </p:spPr>
        <p:txBody>
          <a:bodyPr>
            <a:noAutofit/>
          </a:bodyPr>
          <a:lstStyle/>
          <a:p>
            <a:pPr>
              <a:buFont typeface="Arial" charset="0"/>
              <a:buNone/>
            </a:pPr>
            <a:r>
              <a:rPr lang="en-IN" sz="2400" b="1" dirty="0">
                <a:latin typeface="Calibri" pitchFamily="34" charset="0"/>
                <a:cs typeface="Calibri" pitchFamily="34" charset="0"/>
              </a:rPr>
              <a:t>Adverse effects:</a:t>
            </a:r>
          </a:p>
          <a:p>
            <a:r>
              <a:rPr lang="en-IN" sz="2400" dirty="0">
                <a:latin typeface="Calibri" pitchFamily="34" charset="0"/>
                <a:cs typeface="Calibri" pitchFamily="34" charset="0"/>
              </a:rPr>
              <a:t>Nausea</a:t>
            </a:r>
          </a:p>
          <a:p>
            <a:r>
              <a:rPr lang="en-IN" sz="2400" dirty="0">
                <a:latin typeface="Calibri" pitchFamily="34" charset="0"/>
                <a:cs typeface="Calibri" pitchFamily="34" charset="0"/>
              </a:rPr>
              <a:t>Vomiting</a:t>
            </a:r>
          </a:p>
          <a:p>
            <a:r>
              <a:rPr lang="en-IN" sz="2400" dirty="0">
                <a:latin typeface="Calibri" pitchFamily="34" charset="0"/>
                <a:cs typeface="Calibri" pitchFamily="34" charset="0"/>
              </a:rPr>
              <a:t>Abdominal pain </a:t>
            </a:r>
          </a:p>
          <a:p>
            <a:r>
              <a:rPr lang="en-IN" sz="2400" dirty="0">
                <a:latin typeface="Calibri" pitchFamily="34" charset="0"/>
                <a:cs typeface="Calibri" pitchFamily="34" charset="0"/>
              </a:rPr>
              <a:t>Diarrhoea</a:t>
            </a:r>
          </a:p>
          <a:p>
            <a:endParaRPr lang="en-IN" sz="2400" dirty="0">
              <a:latin typeface="Calibri" pitchFamily="34" charset="0"/>
              <a:cs typeface="Calibri" pitchFamily="34" charset="0"/>
            </a:endParaRPr>
          </a:p>
          <a:p>
            <a:pPr>
              <a:buFont typeface="Arial" charset="0"/>
              <a:buNone/>
            </a:pPr>
            <a:r>
              <a:rPr lang="en-IN" sz="2400" dirty="0">
                <a:solidFill>
                  <a:srgbClr val="00B050"/>
                </a:solidFill>
                <a:latin typeface="Calibri" pitchFamily="34" charset="0"/>
                <a:cs typeface="Calibri" pitchFamily="34" charset="0"/>
              </a:rPr>
              <a:t>Chronic administration may lead to:-  </a:t>
            </a:r>
          </a:p>
          <a:p>
            <a:r>
              <a:rPr lang="en-IN" sz="2400" dirty="0">
                <a:latin typeface="Calibri" pitchFamily="34" charset="0"/>
                <a:cs typeface="Calibri" pitchFamily="34" charset="0"/>
              </a:rPr>
              <a:t>myopathy, neutropenia, aplastic anaemia and alopecia. </a:t>
            </a:r>
          </a:p>
          <a:p>
            <a:r>
              <a:rPr lang="en-IN" sz="2400" dirty="0">
                <a:latin typeface="Calibri" pitchFamily="34" charset="0"/>
                <a:cs typeface="Calibri" pitchFamily="34" charset="0"/>
              </a:rPr>
              <a:t>The drug should not be used in pregnancy, and it should be used with caution in patients with hepatic, renal, or cardiovascular disease. </a:t>
            </a:r>
          </a:p>
          <a:p>
            <a:r>
              <a:rPr lang="en-IN" sz="2400" dirty="0">
                <a:latin typeface="Calibri" pitchFamily="34" charset="0"/>
                <a:cs typeface="Calibri" pitchFamily="34" charset="0"/>
              </a:rPr>
              <a:t>The fatal dose has been reported as low as 7 to 10 mg.</a:t>
            </a:r>
          </a:p>
          <a:p>
            <a:endParaRPr lang="en-IN" sz="2400" dirty="0">
              <a:latin typeface="Calibri" pitchFamily="34" charset="0"/>
              <a:cs typeface="Calibri" pitchFamily="34" charset="0"/>
            </a:endParaRPr>
          </a:p>
          <a:p>
            <a:endParaRPr lang="en-IN" sz="2400" dirty="0">
              <a:latin typeface="Calibri" pitchFamily="34" charset="0"/>
              <a:cs typeface="Calibri" pitchFamily="34" charset="0"/>
            </a:endParaRPr>
          </a:p>
        </p:txBody>
      </p:sp>
    </p:spTree>
    <p:extLst>
      <p:ext uri="{BB962C8B-B14F-4D97-AF65-F5344CB8AC3E}">
        <p14:creationId xmlns:p14="http://schemas.microsoft.com/office/powerpoint/2010/main" val="50331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arn(inVertical)">
                                      <p:cBhvr>
                                        <p:cTn id="7" dur="500"/>
                                        <p:tgtEl>
                                          <p:spTgt spid="14339">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14339">
                                            <p:txEl>
                                              <p:pRg st="1" end="1"/>
                                            </p:txEl>
                                          </p:spTgt>
                                        </p:tgtEl>
                                        <p:attrNameLst>
                                          <p:attrName>style.visibility</p:attrName>
                                        </p:attrNameLst>
                                      </p:cBhvr>
                                      <p:to>
                                        <p:strVal val="visible"/>
                                      </p:to>
                                    </p:set>
                                    <p:animEffect transition="in" filter="barn(inVertical)">
                                      <p:cBhvr>
                                        <p:cTn id="10" dur="500"/>
                                        <p:tgtEl>
                                          <p:spTgt spid="14339">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14339">
                                            <p:txEl>
                                              <p:pRg st="2" end="2"/>
                                            </p:txEl>
                                          </p:spTgt>
                                        </p:tgtEl>
                                        <p:attrNameLst>
                                          <p:attrName>style.visibility</p:attrName>
                                        </p:attrNameLst>
                                      </p:cBhvr>
                                      <p:to>
                                        <p:strVal val="visible"/>
                                      </p:to>
                                    </p:set>
                                    <p:animEffect transition="in" filter="barn(inVertical)">
                                      <p:cBhvr>
                                        <p:cTn id="13" dur="500"/>
                                        <p:tgtEl>
                                          <p:spTgt spid="14339">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14339">
                                            <p:txEl>
                                              <p:pRg st="3" end="3"/>
                                            </p:txEl>
                                          </p:spTgt>
                                        </p:tgtEl>
                                        <p:attrNameLst>
                                          <p:attrName>style.visibility</p:attrName>
                                        </p:attrNameLst>
                                      </p:cBhvr>
                                      <p:to>
                                        <p:strVal val="visible"/>
                                      </p:to>
                                    </p:set>
                                    <p:animEffect transition="in" filter="barn(inVertical)">
                                      <p:cBhvr>
                                        <p:cTn id="16" dur="500"/>
                                        <p:tgtEl>
                                          <p:spTgt spid="14339">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animEffect transition="in" filter="barn(inVertical)">
                                      <p:cBhvr>
                                        <p:cTn id="19" dur="500"/>
                                        <p:tgtEl>
                                          <p:spTgt spid="14339">
                                            <p:txEl>
                                              <p:pRg st="4" end="4"/>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nodeType="clickEffect">
                                  <p:stCondLst>
                                    <p:cond delay="0"/>
                                  </p:stCondLst>
                                  <p:childTnLst>
                                    <p:set>
                                      <p:cBhvr>
                                        <p:cTn id="23" dur="1" fill="hold">
                                          <p:stCondLst>
                                            <p:cond delay="0"/>
                                          </p:stCondLst>
                                        </p:cTn>
                                        <p:tgtEl>
                                          <p:spTgt spid="14339">
                                            <p:txEl>
                                              <p:pRg st="6" end="6"/>
                                            </p:txEl>
                                          </p:spTgt>
                                        </p:tgtEl>
                                        <p:attrNameLst>
                                          <p:attrName>style.visibility</p:attrName>
                                        </p:attrNameLst>
                                      </p:cBhvr>
                                      <p:to>
                                        <p:strVal val="visible"/>
                                      </p:to>
                                    </p:set>
                                    <p:animEffect transition="in" filter="barn(inVertical)">
                                      <p:cBhvr>
                                        <p:cTn id="24" dur="500"/>
                                        <p:tgtEl>
                                          <p:spTgt spid="14339">
                                            <p:txEl>
                                              <p:pRg st="6" end="6"/>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nodeType="clickEffect">
                                  <p:stCondLst>
                                    <p:cond delay="0"/>
                                  </p:stCondLst>
                                  <p:childTnLst>
                                    <p:set>
                                      <p:cBhvr>
                                        <p:cTn id="28" dur="1" fill="hold">
                                          <p:stCondLst>
                                            <p:cond delay="0"/>
                                          </p:stCondLst>
                                        </p:cTn>
                                        <p:tgtEl>
                                          <p:spTgt spid="14339">
                                            <p:txEl>
                                              <p:pRg st="7" end="7"/>
                                            </p:txEl>
                                          </p:spTgt>
                                        </p:tgtEl>
                                        <p:attrNameLst>
                                          <p:attrName>style.visibility</p:attrName>
                                        </p:attrNameLst>
                                      </p:cBhvr>
                                      <p:to>
                                        <p:strVal val="visible"/>
                                      </p:to>
                                    </p:set>
                                    <p:animEffect transition="in" filter="barn(inVertical)">
                                      <p:cBhvr>
                                        <p:cTn id="29" dur="500"/>
                                        <p:tgtEl>
                                          <p:spTgt spid="14339">
                                            <p:txEl>
                                              <p:pRg st="7" end="7"/>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14339">
                                            <p:txEl>
                                              <p:pRg st="8" end="8"/>
                                            </p:txEl>
                                          </p:spTgt>
                                        </p:tgtEl>
                                        <p:attrNameLst>
                                          <p:attrName>style.visibility</p:attrName>
                                        </p:attrNameLst>
                                      </p:cBhvr>
                                      <p:to>
                                        <p:strVal val="visible"/>
                                      </p:to>
                                    </p:set>
                                    <p:animEffect transition="in" filter="barn(inVertical)">
                                      <p:cBhvr>
                                        <p:cTn id="34" dur="500"/>
                                        <p:tgtEl>
                                          <p:spTgt spid="14339">
                                            <p:txEl>
                                              <p:pRg st="8" end="8"/>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14339">
                                            <p:txEl>
                                              <p:pRg st="9" end="9"/>
                                            </p:txEl>
                                          </p:spTgt>
                                        </p:tgtEl>
                                        <p:attrNameLst>
                                          <p:attrName>style.visibility</p:attrName>
                                        </p:attrNameLst>
                                      </p:cBhvr>
                                      <p:to>
                                        <p:strVal val="visible"/>
                                      </p:to>
                                    </p:set>
                                    <p:animEffect transition="in" filter="barn(inVertical)">
                                      <p:cBhvr>
                                        <p:cTn id="39" dur="500"/>
                                        <p:tgtEl>
                                          <p:spTgt spid="1433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219200"/>
          </a:xfrm>
        </p:spPr>
        <p:txBody>
          <a:bodyPr rtlCol="0">
            <a:normAutofit fontScale="90000"/>
          </a:bodyPr>
          <a:lstStyle/>
          <a:p>
            <a:pPr algn="ctr" fontAlgn="auto">
              <a:spcAft>
                <a:spcPts val="0"/>
              </a:spcAft>
              <a:defRPr/>
            </a:pPr>
            <a:r>
              <a:rPr lang="en-IN" sz="4900" b="1" dirty="0" err="1">
                <a:solidFill>
                  <a:srgbClr val="FF0000"/>
                </a:solidFill>
              </a:rPr>
              <a:t>Uricosuric</a:t>
            </a:r>
            <a:r>
              <a:rPr lang="en-IN" sz="4900" b="1" dirty="0">
                <a:solidFill>
                  <a:srgbClr val="FF0000"/>
                </a:solidFill>
              </a:rPr>
              <a:t> agents </a:t>
            </a:r>
            <a:r>
              <a:rPr lang="en-IN" b="1" i="1" dirty="0"/>
              <a:t/>
            </a:r>
            <a:br>
              <a:rPr lang="en-IN" b="1" i="1" dirty="0"/>
            </a:br>
            <a:r>
              <a:rPr lang="en-IN" b="1" i="1" dirty="0"/>
              <a:t> </a:t>
            </a:r>
            <a:endParaRPr lang="en-IN"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19</a:t>
            </a:fld>
            <a:endParaRPr lang="en-US"/>
          </a:p>
        </p:txBody>
      </p:sp>
      <p:sp>
        <p:nvSpPr>
          <p:cNvPr id="16387" name="Content Placeholder 2"/>
          <p:cNvSpPr>
            <a:spLocks noGrp="1"/>
          </p:cNvSpPr>
          <p:nvPr>
            <p:ph sz="quarter" idx="1"/>
          </p:nvPr>
        </p:nvSpPr>
        <p:spPr>
          <a:xfrm>
            <a:off x="228600" y="838200"/>
            <a:ext cx="8763000" cy="5791200"/>
          </a:xfrm>
        </p:spPr>
        <p:txBody>
          <a:bodyPr>
            <a:noAutofit/>
          </a:bodyPr>
          <a:lstStyle/>
          <a:p>
            <a:r>
              <a:rPr lang="en-US" sz="2400" dirty="0">
                <a:latin typeface="Calibri" pitchFamily="34" charset="0"/>
                <a:cs typeface="Calibri" pitchFamily="34" charset="0"/>
              </a:rPr>
              <a:t>In humans, uric acid passes freely into the glomerular filtrate, and most is then reabsorbed in the proximal tubule while a small amount is secreted into the tubule by the anion-secreting mechanism. </a:t>
            </a:r>
          </a:p>
          <a:p>
            <a:endParaRPr lang="en-US" sz="2400" dirty="0">
              <a:latin typeface="Calibri" pitchFamily="34" charset="0"/>
              <a:cs typeface="Calibri" pitchFamily="34" charset="0"/>
            </a:endParaRPr>
          </a:p>
          <a:p>
            <a:r>
              <a:rPr lang="en-US" sz="2400" dirty="0">
                <a:latin typeface="Calibri" pitchFamily="34" charset="0"/>
                <a:cs typeface="Calibri" pitchFamily="34" charset="0"/>
              </a:rPr>
              <a:t>The net result is excretion of approximately 8–12% of filtered </a:t>
            </a:r>
            <a:r>
              <a:rPr lang="en-US" sz="2400" dirty="0" err="1">
                <a:latin typeface="Calibri" pitchFamily="34" charset="0"/>
                <a:cs typeface="Calibri" pitchFamily="34" charset="0"/>
              </a:rPr>
              <a:t>urate</a:t>
            </a:r>
            <a:r>
              <a:rPr lang="en-US" sz="2400" dirty="0">
                <a:latin typeface="Calibri" pitchFamily="34" charset="0"/>
                <a:cs typeface="Calibri" pitchFamily="34" charset="0"/>
              </a:rPr>
              <a:t>. </a:t>
            </a:r>
          </a:p>
          <a:p>
            <a:endParaRPr lang="en-US" sz="2400" dirty="0">
              <a:latin typeface="Calibri" pitchFamily="34" charset="0"/>
              <a:cs typeface="Calibri" pitchFamily="34" charset="0"/>
            </a:endParaRPr>
          </a:p>
          <a:p>
            <a:r>
              <a:rPr lang="en-US" sz="2400" dirty="0">
                <a:latin typeface="Calibri" pitchFamily="34" charset="0"/>
                <a:cs typeface="Calibri" pitchFamily="34" charset="0"/>
              </a:rPr>
              <a:t>The secretory mechanism is generally inhibited by low doses of drugs that affect uric acid transport, whereas higher doses are needed to block reabsorption. </a:t>
            </a:r>
          </a:p>
          <a:p>
            <a:endParaRPr lang="en-US" sz="2400" dirty="0">
              <a:latin typeface="Calibri" pitchFamily="34" charset="0"/>
              <a:cs typeface="Calibri" pitchFamily="34" charset="0"/>
            </a:endParaRPr>
          </a:p>
          <a:p>
            <a:r>
              <a:rPr lang="en-US" sz="2400" dirty="0">
                <a:latin typeface="Calibri" pitchFamily="34" charset="0"/>
                <a:cs typeface="Calibri" pitchFamily="34" charset="0"/>
              </a:rPr>
              <a:t>Such drugs therefore tend to cause retention of uric acid at low doses, while promoting its excretion at higher doses. </a:t>
            </a:r>
            <a:endParaRPr lang="en-IN" sz="2400" dirty="0">
              <a:latin typeface="Calibri" pitchFamily="34" charset="0"/>
              <a:cs typeface="Calibri" pitchFamily="34" charset="0"/>
            </a:endParaRPr>
          </a:p>
        </p:txBody>
      </p:sp>
    </p:spTree>
    <p:extLst>
      <p:ext uri="{BB962C8B-B14F-4D97-AF65-F5344CB8AC3E}">
        <p14:creationId xmlns:p14="http://schemas.microsoft.com/office/powerpoint/2010/main" val="394618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barn(inVertical)">
                                      <p:cBhvr>
                                        <p:cTn id="7" dur="500"/>
                                        <p:tgtEl>
                                          <p:spTgt spid="16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6387">
                                            <p:txEl>
                                              <p:pRg st="2" end="2"/>
                                            </p:txEl>
                                          </p:spTgt>
                                        </p:tgtEl>
                                        <p:attrNameLst>
                                          <p:attrName>style.visibility</p:attrName>
                                        </p:attrNameLst>
                                      </p:cBhvr>
                                      <p:to>
                                        <p:strVal val="visible"/>
                                      </p:to>
                                    </p:set>
                                    <p:animEffect transition="in" filter="barn(inVertical)">
                                      <p:cBhvr>
                                        <p:cTn id="12" dur="500"/>
                                        <p:tgtEl>
                                          <p:spTgt spid="163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6387">
                                            <p:txEl>
                                              <p:pRg st="4" end="4"/>
                                            </p:txEl>
                                          </p:spTgt>
                                        </p:tgtEl>
                                        <p:attrNameLst>
                                          <p:attrName>style.visibility</p:attrName>
                                        </p:attrNameLst>
                                      </p:cBhvr>
                                      <p:to>
                                        <p:strVal val="visible"/>
                                      </p:to>
                                    </p:set>
                                    <p:animEffect transition="in" filter="barn(inVertical)">
                                      <p:cBhvr>
                                        <p:cTn id="17" dur="500"/>
                                        <p:tgtEl>
                                          <p:spTgt spid="16387">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6387">
                                            <p:txEl>
                                              <p:pRg st="6" end="6"/>
                                            </p:txEl>
                                          </p:spTgt>
                                        </p:tgtEl>
                                        <p:attrNameLst>
                                          <p:attrName>style.visibility</p:attrName>
                                        </p:attrNameLst>
                                      </p:cBhvr>
                                      <p:to>
                                        <p:strVal val="visible"/>
                                      </p:to>
                                    </p:set>
                                    <p:animEffect transition="in" filter="barn(inVertical)">
                                      <p:cBhvr>
                                        <p:cTn id="22" dur="500"/>
                                        <p:tgtEl>
                                          <p:spTgt spid="1638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386" name="Rectangle 2"/>
          <p:cNvSpPr>
            <a:spLocks noGrp="1" noChangeArrowheads="1"/>
          </p:cNvSpPr>
          <p:nvPr>
            <p:ph type="title"/>
          </p:nvPr>
        </p:nvSpPr>
        <p:spPr>
          <a:xfrm>
            <a:off x="3352800" y="0"/>
            <a:ext cx="2362200" cy="762000"/>
          </a:xfrm>
        </p:spPr>
        <p:txBody>
          <a:bodyPr/>
          <a:lstStyle/>
          <a:p>
            <a:pPr eaLnBrk="1" hangingPunct="1">
              <a:defRPr/>
            </a:pPr>
            <a:r>
              <a:rPr lang="en-US" b="1" dirty="0">
                <a:solidFill>
                  <a:srgbClr val="FF0000"/>
                </a:solidFill>
              </a:rPr>
              <a:t>GOUT</a:t>
            </a:r>
          </a:p>
        </p:txBody>
      </p:sp>
      <p:sp>
        <p:nvSpPr>
          <p:cNvPr id="2" name="Slide Number Placeholder 1"/>
          <p:cNvSpPr>
            <a:spLocks noGrp="1"/>
          </p:cNvSpPr>
          <p:nvPr>
            <p:ph type="sldNum" sz="quarter" idx="12"/>
          </p:nvPr>
        </p:nvSpPr>
        <p:spPr/>
        <p:txBody>
          <a:bodyPr/>
          <a:lstStyle/>
          <a:p>
            <a:fld id="{B6F15528-21DE-4FAA-801E-634DDDAF4B2B}" type="slidenum">
              <a:rPr lang="en-US" smtClean="0"/>
              <a:pPr/>
              <a:t>2</a:t>
            </a:fld>
            <a:endParaRPr lang="en-US" dirty="0"/>
          </a:p>
        </p:txBody>
      </p:sp>
      <p:sp>
        <p:nvSpPr>
          <p:cNvPr id="400387" name="Rectangle 3"/>
          <p:cNvSpPr>
            <a:spLocks noGrp="1" noChangeArrowheads="1"/>
          </p:cNvSpPr>
          <p:nvPr>
            <p:ph sz="quarter" idx="1"/>
          </p:nvPr>
        </p:nvSpPr>
        <p:spPr>
          <a:xfrm>
            <a:off x="457200" y="1066800"/>
            <a:ext cx="8534400" cy="4953000"/>
          </a:xfrm>
        </p:spPr>
        <p:txBody>
          <a:bodyPr>
            <a:noAutofit/>
          </a:bodyPr>
          <a:lstStyle/>
          <a:p>
            <a:pPr algn="just">
              <a:buFont typeface="Wingdings" pitchFamily="2" charset="2"/>
              <a:buChar char="Ø"/>
              <a:defRPr/>
            </a:pPr>
            <a:r>
              <a:rPr lang="en-US" sz="2400" dirty="0">
                <a:latin typeface="Calibri" pitchFamily="34" charset="0"/>
                <a:cs typeface="Calibri" pitchFamily="34" charset="0"/>
              </a:rPr>
              <a:t>Gout results from the precipitation of </a:t>
            </a:r>
            <a:r>
              <a:rPr lang="en-US" sz="2400" dirty="0" err="1">
                <a:latin typeface="Calibri" pitchFamily="34" charset="0"/>
                <a:cs typeface="Calibri" pitchFamily="34" charset="0"/>
              </a:rPr>
              <a:t>urate</a:t>
            </a:r>
            <a:r>
              <a:rPr lang="en-US" sz="2400" dirty="0">
                <a:latin typeface="Calibri" pitchFamily="34" charset="0"/>
                <a:cs typeface="Calibri" pitchFamily="34" charset="0"/>
              </a:rPr>
              <a:t> crystals in the tissues and the subsequent inflammatory response.</a:t>
            </a:r>
          </a:p>
          <a:p>
            <a:pPr algn="just">
              <a:buFont typeface="Wingdings" pitchFamily="2" charset="2"/>
              <a:buChar char="Ø"/>
              <a:defRPr/>
            </a:pPr>
            <a:endParaRPr lang="en-US" sz="2400" dirty="0">
              <a:latin typeface="Calibri" pitchFamily="34" charset="0"/>
              <a:cs typeface="Calibri" pitchFamily="34" charset="0"/>
            </a:endParaRPr>
          </a:p>
          <a:p>
            <a:pPr algn="just">
              <a:buFont typeface="Wingdings" pitchFamily="2" charset="2"/>
              <a:buChar char="Ø"/>
              <a:defRPr/>
            </a:pPr>
            <a:r>
              <a:rPr lang="en-US" sz="2400" dirty="0">
                <a:latin typeface="Calibri" pitchFamily="34" charset="0"/>
                <a:cs typeface="Calibri" pitchFamily="34" charset="0"/>
              </a:rPr>
              <a:t> Acute gout usually causes an painful distal arthritis, but it also can cause joint destruction, subcutaneous deposits (tophi), and renal calculi and damage.</a:t>
            </a:r>
          </a:p>
          <a:p>
            <a:pPr algn="just">
              <a:buFont typeface="Wingdings" pitchFamily="2" charset="2"/>
              <a:buChar char="Ø"/>
              <a:defRPr/>
            </a:pPr>
            <a:endParaRPr lang="en-US" sz="2400" dirty="0">
              <a:latin typeface="Calibri" pitchFamily="34" charset="0"/>
              <a:cs typeface="Calibri" pitchFamily="34" charset="0"/>
            </a:endParaRPr>
          </a:p>
          <a:p>
            <a:pPr algn="just">
              <a:buFont typeface="Wingdings" pitchFamily="2" charset="2"/>
              <a:buChar char="Ø"/>
              <a:defRPr/>
            </a:pPr>
            <a:r>
              <a:rPr lang="en-US" sz="2400" dirty="0">
                <a:latin typeface="Calibri" pitchFamily="34" charset="0"/>
                <a:cs typeface="Calibri" pitchFamily="34" charset="0"/>
              </a:rPr>
              <a:t>The pathophysiology of gout is understood incompletely. </a:t>
            </a:r>
            <a:r>
              <a:rPr lang="en-US" sz="2400" dirty="0" err="1">
                <a:latin typeface="Calibri" pitchFamily="34" charset="0"/>
                <a:cs typeface="Calibri" pitchFamily="34" charset="0"/>
              </a:rPr>
              <a:t>Hyperuricemia</a:t>
            </a:r>
            <a:r>
              <a:rPr lang="en-US" sz="2400" dirty="0">
                <a:latin typeface="Calibri" pitchFamily="34" charset="0"/>
                <a:cs typeface="Calibri" pitchFamily="34" charset="0"/>
              </a:rPr>
              <a:t>, while a prerequisite, does not inevitably lead to gout. </a:t>
            </a:r>
          </a:p>
        </p:txBody>
      </p:sp>
    </p:spTree>
    <p:extLst>
      <p:ext uri="{BB962C8B-B14F-4D97-AF65-F5344CB8AC3E}">
        <p14:creationId xmlns:p14="http://schemas.microsoft.com/office/powerpoint/2010/main" val="2688759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00387">
                                            <p:txEl>
                                              <p:pRg st="0" end="0"/>
                                            </p:txEl>
                                          </p:spTgt>
                                        </p:tgtEl>
                                        <p:attrNameLst>
                                          <p:attrName>style.visibility</p:attrName>
                                        </p:attrNameLst>
                                      </p:cBhvr>
                                      <p:to>
                                        <p:strVal val="visible"/>
                                      </p:to>
                                    </p:set>
                                    <p:animEffect transition="in" filter="barn(inVertical)">
                                      <p:cBhvr>
                                        <p:cTn id="7" dur="500"/>
                                        <p:tgtEl>
                                          <p:spTgt spid="40038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00387">
                                            <p:txEl>
                                              <p:pRg st="2" end="2"/>
                                            </p:txEl>
                                          </p:spTgt>
                                        </p:tgtEl>
                                        <p:attrNameLst>
                                          <p:attrName>style.visibility</p:attrName>
                                        </p:attrNameLst>
                                      </p:cBhvr>
                                      <p:to>
                                        <p:strVal val="visible"/>
                                      </p:to>
                                    </p:set>
                                    <p:animEffect transition="in" filter="barn(inVertical)">
                                      <p:cBhvr>
                                        <p:cTn id="12" dur="500"/>
                                        <p:tgtEl>
                                          <p:spTgt spid="40038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00387">
                                            <p:txEl>
                                              <p:pRg st="4" end="4"/>
                                            </p:txEl>
                                          </p:spTgt>
                                        </p:tgtEl>
                                        <p:attrNameLst>
                                          <p:attrName>style.visibility</p:attrName>
                                        </p:attrNameLst>
                                      </p:cBhvr>
                                      <p:to>
                                        <p:strVal val="visible"/>
                                      </p:to>
                                    </p:set>
                                    <p:animEffect transition="in" filter="barn(inVertical)">
                                      <p:cBhvr>
                                        <p:cTn id="17" dur="500"/>
                                        <p:tgtEl>
                                          <p:spTgt spid="40038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457200" y="152400"/>
            <a:ext cx="8229600" cy="868362"/>
          </a:xfrm>
        </p:spPr>
        <p:txBody>
          <a:bodyPr>
            <a:normAutofit/>
          </a:bodyPr>
          <a:lstStyle/>
          <a:p>
            <a:pPr algn="ctr"/>
            <a:r>
              <a:rPr lang="en-IN" sz="4400" b="1" dirty="0" err="1">
                <a:solidFill>
                  <a:srgbClr val="FF0000"/>
                </a:solidFill>
              </a:rPr>
              <a:t>Uricosuric</a:t>
            </a:r>
            <a:r>
              <a:rPr lang="en-IN" sz="4400" b="1" dirty="0">
                <a:solidFill>
                  <a:srgbClr val="FF0000"/>
                </a:solidFill>
              </a:rPr>
              <a:t> agents </a:t>
            </a:r>
            <a:r>
              <a:rPr lang="en-IN" sz="4400" b="1" dirty="0" err="1">
                <a:solidFill>
                  <a:srgbClr val="FF0000"/>
                </a:solidFill>
              </a:rPr>
              <a:t>contd</a:t>
            </a:r>
            <a:r>
              <a:rPr lang="en-IN" sz="4400" b="1" dirty="0">
                <a:solidFill>
                  <a:srgbClr val="FF0000"/>
                </a:solidFill>
              </a:rPr>
              <a:t>…</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20</a:t>
            </a:fld>
            <a:endParaRPr lang="en-US"/>
          </a:p>
        </p:txBody>
      </p:sp>
      <p:sp>
        <p:nvSpPr>
          <p:cNvPr id="17411" name="Content Placeholder 2"/>
          <p:cNvSpPr>
            <a:spLocks noGrp="1"/>
          </p:cNvSpPr>
          <p:nvPr>
            <p:ph sz="quarter" idx="1"/>
          </p:nvPr>
        </p:nvSpPr>
        <p:spPr>
          <a:xfrm>
            <a:off x="304800" y="1066800"/>
            <a:ext cx="8686800" cy="5638800"/>
          </a:xfrm>
        </p:spPr>
        <p:txBody>
          <a:bodyPr>
            <a:normAutofit/>
          </a:bodyPr>
          <a:lstStyle/>
          <a:p>
            <a:r>
              <a:rPr lang="en-US" sz="2400" dirty="0">
                <a:latin typeface="Calibri" pitchFamily="34" charset="0"/>
                <a:cs typeface="Calibri" pitchFamily="34" charset="0"/>
              </a:rPr>
              <a:t>Both </a:t>
            </a:r>
            <a:r>
              <a:rPr lang="en-US" sz="2400" dirty="0" err="1">
                <a:latin typeface="Calibri" pitchFamily="34" charset="0"/>
                <a:cs typeface="Calibri" pitchFamily="34" charset="0"/>
              </a:rPr>
              <a:t>probenecid</a:t>
            </a:r>
            <a:r>
              <a:rPr lang="en-US" sz="2400" dirty="0">
                <a:latin typeface="Calibri" pitchFamily="34" charset="0"/>
                <a:cs typeface="Calibri" pitchFamily="34" charset="0"/>
              </a:rPr>
              <a:t> and </a:t>
            </a:r>
            <a:r>
              <a:rPr lang="en-US" sz="2400" dirty="0" err="1">
                <a:latin typeface="Calibri" pitchFamily="34" charset="0"/>
                <a:cs typeface="Calibri" pitchFamily="34" charset="0"/>
              </a:rPr>
              <a:t>sulfinpyrazone</a:t>
            </a:r>
            <a:r>
              <a:rPr lang="en-US" sz="2400" dirty="0">
                <a:latin typeface="Calibri" pitchFamily="34" charset="0"/>
                <a:cs typeface="Calibri" pitchFamily="34" charset="0"/>
              </a:rPr>
              <a:t> inhibit the secretion as well as the reabsorption of </a:t>
            </a:r>
            <a:r>
              <a:rPr lang="en-US" sz="2400" dirty="0" err="1">
                <a:latin typeface="Calibri" pitchFamily="34" charset="0"/>
                <a:cs typeface="Calibri" pitchFamily="34" charset="0"/>
              </a:rPr>
              <a:t>urate</a:t>
            </a:r>
            <a:r>
              <a:rPr lang="en-US" sz="2400" dirty="0">
                <a:latin typeface="Calibri" pitchFamily="34" charset="0"/>
                <a:cs typeface="Calibri" pitchFamily="34" charset="0"/>
              </a:rPr>
              <a:t> and, if given in </a:t>
            </a:r>
            <a:r>
              <a:rPr lang="en-US" sz="2400" dirty="0" err="1">
                <a:latin typeface="Calibri" pitchFamily="34" charset="0"/>
                <a:cs typeface="Calibri" pitchFamily="34" charset="0"/>
              </a:rPr>
              <a:t>subtherapeutic</a:t>
            </a:r>
            <a:r>
              <a:rPr lang="en-US" sz="2400" dirty="0">
                <a:latin typeface="Calibri" pitchFamily="34" charset="0"/>
                <a:cs typeface="Calibri" pitchFamily="34" charset="0"/>
              </a:rPr>
              <a:t> doses, can actually increase plasma </a:t>
            </a:r>
            <a:r>
              <a:rPr lang="en-US" sz="2400" dirty="0" err="1">
                <a:latin typeface="Calibri" pitchFamily="34" charset="0"/>
                <a:cs typeface="Calibri" pitchFamily="34" charset="0"/>
              </a:rPr>
              <a:t>urate</a:t>
            </a:r>
            <a:r>
              <a:rPr lang="en-US" sz="2400" dirty="0">
                <a:latin typeface="Calibri" pitchFamily="34" charset="0"/>
                <a:cs typeface="Calibri" pitchFamily="34" charset="0"/>
              </a:rPr>
              <a:t> concentrations. </a:t>
            </a:r>
          </a:p>
          <a:p>
            <a:endParaRPr lang="en-US" sz="2400" dirty="0">
              <a:latin typeface="Calibri" pitchFamily="34" charset="0"/>
              <a:cs typeface="Calibri" pitchFamily="34" charset="0"/>
            </a:endParaRPr>
          </a:p>
          <a:p>
            <a:r>
              <a:rPr lang="en-US" sz="2400" dirty="0">
                <a:latin typeface="Calibri" pitchFamily="34" charset="0"/>
                <a:cs typeface="Calibri" pitchFamily="34" charset="0"/>
              </a:rPr>
              <a:t>The maintenance of adequate urine flow and </a:t>
            </a:r>
            <a:r>
              <a:rPr lang="en-US" sz="2400" dirty="0" err="1">
                <a:latin typeface="Calibri" pitchFamily="34" charset="0"/>
                <a:cs typeface="Calibri" pitchFamily="34" charset="0"/>
              </a:rPr>
              <a:t>alkalinization</a:t>
            </a:r>
            <a:r>
              <a:rPr lang="en-US" sz="2400" dirty="0">
                <a:latin typeface="Calibri" pitchFamily="34" charset="0"/>
                <a:cs typeface="Calibri" pitchFamily="34" charset="0"/>
              </a:rPr>
              <a:t> of the urine during the first several days of </a:t>
            </a:r>
            <a:r>
              <a:rPr lang="en-US" sz="2400" dirty="0" err="1">
                <a:latin typeface="Calibri" pitchFamily="34" charset="0"/>
                <a:cs typeface="Calibri" pitchFamily="34" charset="0"/>
              </a:rPr>
              <a:t>uricosuric</a:t>
            </a:r>
            <a:r>
              <a:rPr lang="en-US" sz="2400" dirty="0">
                <a:latin typeface="Calibri" pitchFamily="34" charset="0"/>
                <a:cs typeface="Calibri" pitchFamily="34" charset="0"/>
              </a:rPr>
              <a:t> therapy further diminish the possibility of uric acid stone formation.</a:t>
            </a:r>
          </a:p>
          <a:p>
            <a:endParaRPr lang="en-US" sz="2400" dirty="0">
              <a:latin typeface="Calibri" pitchFamily="34" charset="0"/>
              <a:cs typeface="Calibri" pitchFamily="34" charset="0"/>
            </a:endParaRPr>
          </a:p>
          <a:p>
            <a:pPr marL="0" indent="0">
              <a:buNone/>
            </a:pPr>
            <a:r>
              <a:rPr lang="en-US" sz="2400" b="1" dirty="0">
                <a:latin typeface="Calibri" pitchFamily="34" charset="0"/>
                <a:cs typeface="Calibri" pitchFamily="34" charset="0"/>
              </a:rPr>
              <a:t>Note-</a:t>
            </a:r>
            <a:r>
              <a:rPr lang="en-US" sz="2400" dirty="0">
                <a:latin typeface="Calibri" pitchFamily="34" charset="0"/>
                <a:cs typeface="Calibri" pitchFamily="34" charset="0"/>
              </a:rPr>
              <a:t> In addition, </a:t>
            </a:r>
            <a:r>
              <a:rPr lang="en-US" sz="2400" dirty="0" err="1">
                <a:latin typeface="Calibri" pitchFamily="34" charset="0"/>
                <a:cs typeface="Calibri" pitchFamily="34" charset="0"/>
              </a:rPr>
              <a:t>probenecid</a:t>
            </a:r>
            <a:r>
              <a:rPr lang="en-US" sz="2400" dirty="0">
                <a:latin typeface="Calibri" pitchFamily="34" charset="0"/>
                <a:cs typeface="Calibri" pitchFamily="34" charset="0"/>
              </a:rPr>
              <a:t> can inhibit the tubular secretion of   </a:t>
            </a:r>
            <a:br>
              <a:rPr lang="en-US" sz="2400" dirty="0">
                <a:latin typeface="Calibri" pitchFamily="34" charset="0"/>
                <a:cs typeface="Calibri" pitchFamily="34" charset="0"/>
              </a:rPr>
            </a:br>
            <a:r>
              <a:rPr lang="en-US" sz="2400" dirty="0">
                <a:latin typeface="Calibri" pitchFamily="34" charset="0"/>
                <a:cs typeface="Calibri" pitchFamily="34" charset="0"/>
              </a:rPr>
              <a:t>            other organic acids; thus, increased plasma concentrations of </a:t>
            </a:r>
            <a:br>
              <a:rPr lang="en-US" sz="2400" dirty="0">
                <a:latin typeface="Calibri" pitchFamily="34" charset="0"/>
                <a:cs typeface="Calibri" pitchFamily="34" charset="0"/>
              </a:rPr>
            </a:br>
            <a:r>
              <a:rPr lang="en-US" sz="2400" dirty="0">
                <a:latin typeface="Calibri" pitchFamily="34" charset="0"/>
                <a:cs typeface="Calibri" pitchFamily="34" charset="0"/>
              </a:rPr>
              <a:t>             </a:t>
            </a:r>
            <a:r>
              <a:rPr lang="en-US" sz="2400" dirty="0" err="1">
                <a:latin typeface="Calibri" pitchFamily="34" charset="0"/>
                <a:cs typeface="Calibri" pitchFamily="34" charset="0"/>
              </a:rPr>
              <a:t>penicillins</a:t>
            </a:r>
            <a:r>
              <a:rPr lang="en-US" sz="2400" dirty="0">
                <a:latin typeface="Calibri" pitchFamily="34" charset="0"/>
                <a:cs typeface="Calibri" pitchFamily="34" charset="0"/>
              </a:rPr>
              <a:t>, </a:t>
            </a:r>
            <a:r>
              <a:rPr lang="en-US" sz="2400" dirty="0" err="1">
                <a:latin typeface="Calibri" pitchFamily="34" charset="0"/>
                <a:cs typeface="Calibri" pitchFamily="34" charset="0"/>
              </a:rPr>
              <a:t>cephalosporins</a:t>
            </a:r>
            <a:r>
              <a:rPr lang="en-US" sz="2400" dirty="0">
                <a:latin typeface="Calibri" pitchFamily="34" charset="0"/>
                <a:cs typeface="Calibri" pitchFamily="34" charset="0"/>
              </a:rPr>
              <a:t>, sulfonamides, and indomethacin </a:t>
            </a:r>
            <a:br>
              <a:rPr lang="en-US" sz="2400" dirty="0">
                <a:latin typeface="Calibri" pitchFamily="34" charset="0"/>
                <a:cs typeface="Calibri" pitchFamily="34" charset="0"/>
              </a:rPr>
            </a:br>
            <a:r>
              <a:rPr lang="en-US" sz="2400" dirty="0">
                <a:latin typeface="Calibri" pitchFamily="34" charset="0"/>
                <a:cs typeface="Calibri" pitchFamily="34" charset="0"/>
              </a:rPr>
              <a:t>             can occur.</a:t>
            </a:r>
            <a:endParaRPr lang="en-IN" sz="2400" dirty="0">
              <a:latin typeface="Calibri" pitchFamily="34" charset="0"/>
              <a:cs typeface="Calibri" pitchFamily="34" charset="0"/>
            </a:endParaRPr>
          </a:p>
        </p:txBody>
      </p:sp>
    </p:spTree>
    <p:extLst>
      <p:ext uri="{BB962C8B-B14F-4D97-AF65-F5344CB8AC3E}">
        <p14:creationId xmlns:p14="http://schemas.microsoft.com/office/powerpoint/2010/main" val="1060127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barn(inVertical)">
                                      <p:cBhvr>
                                        <p:cTn id="7" dur="500"/>
                                        <p:tgtEl>
                                          <p:spTgt spid="1741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7411">
                                            <p:txEl>
                                              <p:pRg st="2" end="2"/>
                                            </p:txEl>
                                          </p:spTgt>
                                        </p:tgtEl>
                                        <p:attrNameLst>
                                          <p:attrName>style.visibility</p:attrName>
                                        </p:attrNameLst>
                                      </p:cBhvr>
                                      <p:to>
                                        <p:strVal val="visible"/>
                                      </p:to>
                                    </p:set>
                                    <p:animEffect transition="in" filter="barn(inVertical)">
                                      <p:cBhvr>
                                        <p:cTn id="12" dur="500"/>
                                        <p:tgtEl>
                                          <p:spTgt spid="1741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17411">
                                            <p:txEl>
                                              <p:pRg st="4" end="4"/>
                                            </p:txEl>
                                          </p:spTgt>
                                        </p:tgtEl>
                                        <p:attrNameLst>
                                          <p:attrName>style.visibility</p:attrName>
                                        </p:attrNameLst>
                                      </p:cBhvr>
                                      <p:to>
                                        <p:strVal val="visible"/>
                                      </p:to>
                                    </p:set>
                                    <p:animEffect transition="in" filter="barn(inVertical)">
                                      <p:cBhvr>
                                        <p:cTn id="17" dur="500"/>
                                        <p:tgtEl>
                                          <p:spTgt spid="174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
            <a:ext cx="8686800" cy="1020762"/>
          </a:xfrm>
        </p:spPr>
        <p:txBody>
          <a:bodyPr>
            <a:normAutofit/>
          </a:bodyPr>
          <a:lstStyle/>
          <a:p>
            <a:pPr algn="ctr"/>
            <a:r>
              <a:rPr lang="en-IN" sz="4400" b="1" dirty="0" err="1">
                <a:solidFill>
                  <a:srgbClr val="FF0000"/>
                </a:solidFill>
              </a:rPr>
              <a:t>Uricosuric</a:t>
            </a:r>
            <a:r>
              <a:rPr lang="en-IN" sz="4400" b="1" dirty="0">
                <a:solidFill>
                  <a:srgbClr val="FF0000"/>
                </a:solidFill>
              </a:rPr>
              <a:t> agents </a:t>
            </a:r>
            <a:r>
              <a:rPr lang="en-IN" sz="4400" b="1" dirty="0" err="1">
                <a:solidFill>
                  <a:srgbClr val="FF0000"/>
                </a:solidFill>
              </a:rPr>
              <a:t>contd</a:t>
            </a:r>
            <a:r>
              <a:rPr lang="en-IN" sz="4400" b="1" dirty="0">
                <a:solidFill>
                  <a:srgbClr val="FF0000"/>
                </a:solidFill>
              </a:rPr>
              <a:t>…</a:t>
            </a:r>
            <a:endParaRPr lang="en-IN" sz="4400"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21</a:t>
            </a:fld>
            <a:endParaRPr lang="en-US"/>
          </a:p>
        </p:txBody>
      </p:sp>
      <p:sp>
        <p:nvSpPr>
          <p:cNvPr id="4" name="Content Placeholder 3"/>
          <p:cNvSpPr>
            <a:spLocks noGrp="1"/>
          </p:cNvSpPr>
          <p:nvPr>
            <p:ph sz="quarter" idx="1"/>
          </p:nvPr>
        </p:nvSpPr>
        <p:spPr>
          <a:xfrm>
            <a:off x="152400" y="914400"/>
            <a:ext cx="4511040" cy="5943600"/>
          </a:xfrm>
        </p:spPr>
        <p:txBody>
          <a:bodyPr>
            <a:normAutofit/>
          </a:bodyPr>
          <a:lstStyle/>
          <a:p>
            <a:pPr marL="0" indent="0">
              <a:buNone/>
            </a:pPr>
            <a:r>
              <a:rPr lang="en-US" sz="3000" b="1" dirty="0">
                <a:latin typeface="Calibri" pitchFamily="34" charset="0"/>
                <a:cs typeface="Calibri" pitchFamily="34" charset="0"/>
              </a:rPr>
              <a:t>Adverse effects:</a:t>
            </a:r>
          </a:p>
          <a:p>
            <a:r>
              <a:rPr lang="en-US" sz="2400" dirty="0">
                <a:latin typeface="Calibri" pitchFamily="34" charset="0"/>
                <a:cs typeface="Calibri" pitchFamily="34" charset="0"/>
              </a:rPr>
              <a:t>Gastrointestinal irritation</a:t>
            </a:r>
          </a:p>
          <a:p>
            <a:r>
              <a:rPr lang="en-US" sz="2400" dirty="0">
                <a:latin typeface="Calibri" pitchFamily="34" charset="0"/>
                <a:cs typeface="Calibri" pitchFamily="34" charset="0"/>
              </a:rPr>
              <a:t>Rash and hypersensitivity</a:t>
            </a:r>
          </a:p>
          <a:p>
            <a:r>
              <a:rPr lang="en-US" sz="2400" dirty="0">
                <a:latin typeface="Calibri" pitchFamily="34" charset="0"/>
                <a:cs typeface="Calibri" pitchFamily="34" charset="0"/>
              </a:rPr>
              <a:t>Precipitation of acute gouty arthritis</a:t>
            </a:r>
          </a:p>
          <a:p>
            <a:r>
              <a:rPr lang="en-US" sz="2400" dirty="0">
                <a:latin typeface="Calibri" pitchFamily="34" charset="0"/>
                <a:cs typeface="Calibri" pitchFamily="34" charset="0"/>
              </a:rPr>
              <a:t>Stone formation. </a:t>
            </a:r>
          </a:p>
          <a:p>
            <a:pPr marL="0" indent="0">
              <a:buNone/>
            </a:pPr>
            <a:r>
              <a:rPr lang="en-US" sz="2400" dirty="0">
                <a:latin typeface="Calibri" pitchFamily="34" charset="0"/>
                <a:cs typeface="Calibri" pitchFamily="34" charset="0"/>
              </a:rPr>
              <a:t>Of the two agents, </a:t>
            </a:r>
            <a:r>
              <a:rPr lang="en-US" sz="2400" dirty="0" err="1">
                <a:latin typeface="Calibri" pitchFamily="34" charset="0"/>
                <a:cs typeface="Calibri" pitchFamily="34" charset="0"/>
              </a:rPr>
              <a:t>probenecid</a:t>
            </a:r>
            <a:r>
              <a:rPr lang="en-US" sz="2400" dirty="0">
                <a:latin typeface="Calibri" pitchFamily="34" charset="0"/>
                <a:cs typeface="Calibri" pitchFamily="34" charset="0"/>
              </a:rPr>
              <a:t> is the most frequently used </a:t>
            </a:r>
            <a:r>
              <a:rPr lang="en-US" sz="2400" dirty="0" err="1">
                <a:latin typeface="Calibri" pitchFamily="34" charset="0"/>
                <a:cs typeface="Calibri" pitchFamily="34" charset="0"/>
              </a:rPr>
              <a:t>uricosuric</a:t>
            </a:r>
            <a:r>
              <a:rPr lang="en-US" sz="2400" dirty="0">
                <a:latin typeface="Calibri" pitchFamily="34" charset="0"/>
                <a:cs typeface="Calibri" pitchFamily="34" charset="0"/>
              </a:rPr>
              <a:t> as </a:t>
            </a:r>
            <a:r>
              <a:rPr lang="en-US" sz="2400" dirty="0" err="1">
                <a:latin typeface="Calibri" pitchFamily="34" charset="0"/>
                <a:cs typeface="Calibri" pitchFamily="34" charset="0"/>
              </a:rPr>
              <a:t>sulfinpyrazone</a:t>
            </a:r>
            <a:r>
              <a:rPr lang="en-US" sz="2400" dirty="0">
                <a:latin typeface="Calibri" pitchFamily="34" charset="0"/>
                <a:cs typeface="Calibri" pitchFamily="34" charset="0"/>
              </a:rPr>
              <a:t> is associated with more severe adverse  effects. </a:t>
            </a:r>
          </a:p>
          <a:p>
            <a:endParaRPr lang="en-IN" sz="2800" dirty="0"/>
          </a:p>
        </p:txBody>
      </p:sp>
      <p:sp>
        <p:nvSpPr>
          <p:cNvPr id="5" name="Content Placeholder 4"/>
          <p:cNvSpPr>
            <a:spLocks noGrp="1"/>
          </p:cNvSpPr>
          <p:nvPr>
            <p:ph sz="quarter" idx="2"/>
          </p:nvPr>
        </p:nvSpPr>
        <p:spPr>
          <a:xfrm>
            <a:off x="4800600" y="914400"/>
            <a:ext cx="4191000" cy="5867400"/>
          </a:xfrm>
        </p:spPr>
        <p:txBody>
          <a:bodyPr>
            <a:normAutofit/>
          </a:bodyPr>
          <a:lstStyle/>
          <a:p>
            <a:pPr marL="0" indent="0">
              <a:buNone/>
            </a:pPr>
            <a:r>
              <a:rPr lang="en-US" sz="3000" b="1" dirty="0">
                <a:latin typeface="Calibri" pitchFamily="34" charset="0"/>
                <a:cs typeface="Calibri" pitchFamily="34" charset="0"/>
              </a:rPr>
              <a:t>Contraindication:</a:t>
            </a:r>
          </a:p>
          <a:p>
            <a:r>
              <a:rPr lang="en-US" sz="2400" dirty="0">
                <a:latin typeface="Calibri" pitchFamily="34" charset="0"/>
                <a:cs typeface="Calibri" pitchFamily="34" charset="0"/>
              </a:rPr>
              <a:t>Allergic to </a:t>
            </a:r>
            <a:r>
              <a:rPr lang="en-US" sz="2400" dirty="0" err="1">
                <a:latin typeface="Calibri" pitchFamily="34" charset="0"/>
                <a:cs typeface="Calibri" pitchFamily="34" charset="0"/>
              </a:rPr>
              <a:t>uricosuric</a:t>
            </a:r>
            <a:r>
              <a:rPr lang="en-US" sz="2400" dirty="0">
                <a:latin typeface="Calibri" pitchFamily="34" charset="0"/>
                <a:cs typeface="Calibri" pitchFamily="34" charset="0"/>
              </a:rPr>
              <a:t> drugs </a:t>
            </a:r>
          </a:p>
          <a:p>
            <a:r>
              <a:rPr lang="en-US" sz="2400" dirty="0">
                <a:latin typeface="Calibri" pitchFamily="34" charset="0"/>
                <a:cs typeface="Calibri" pitchFamily="34" charset="0"/>
              </a:rPr>
              <a:t>In patients with impaired renal function (a </a:t>
            </a:r>
            <a:r>
              <a:rPr lang="en-US" sz="2400" dirty="0" err="1">
                <a:latin typeface="Calibri" pitchFamily="34" charset="0"/>
                <a:cs typeface="Calibri" pitchFamily="34" charset="0"/>
              </a:rPr>
              <a:t>creatinine</a:t>
            </a:r>
            <a:endParaRPr lang="en-US" sz="2400" dirty="0">
              <a:latin typeface="Calibri" pitchFamily="34" charset="0"/>
              <a:cs typeface="Calibri" pitchFamily="34" charset="0"/>
            </a:endParaRPr>
          </a:p>
          <a:p>
            <a:r>
              <a:rPr lang="en-US" sz="2400" dirty="0">
                <a:latin typeface="Calibri" pitchFamily="34" charset="0"/>
                <a:cs typeface="Calibri" pitchFamily="34" charset="0"/>
              </a:rPr>
              <a:t>Clearance &lt;50 ml/min)</a:t>
            </a:r>
          </a:p>
          <a:p>
            <a:r>
              <a:rPr lang="en-US" sz="2400" dirty="0">
                <a:latin typeface="Calibri" pitchFamily="34" charset="0"/>
                <a:cs typeface="Calibri" pitchFamily="34" charset="0"/>
              </a:rPr>
              <a:t>A history of renal calculi</a:t>
            </a:r>
          </a:p>
          <a:p>
            <a:r>
              <a:rPr lang="en-US" sz="2400" dirty="0">
                <a:latin typeface="Calibri" pitchFamily="34" charset="0"/>
                <a:cs typeface="Calibri" pitchFamily="34" charset="0"/>
              </a:rPr>
              <a:t>In patients who are overproducers of uric acid</a:t>
            </a:r>
          </a:p>
          <a:p>
            <a:pPr marL="0" indent="0">
              <a:buNone/>
            </a:pPr>
            <a:r>
              <a:rPr lang="en-US" sz="2400" dirty="0">
                <a:latin typeface="Calibri" pitchFamily="34" charset="0"/>
                <a:cs typeface="Calibri" pitchFamily="34" charset="0"/>
              </a:rPr>
              <a:t>    For such patients,   </a:t>
            </a:r>
            <a:br>
              <a:rPr lang="en-US" sz="2400" dirty="0">
                <a:latin typeface="Calibri" pitchFamily="34" charset="0"/>
                <a:cs typeface="Calibri" pitchFamily="34" charset="0"/>
              </a:rPr>
            </a:br>
            <a:r>
              <a:rPr lang="en-US" sz="2400" dirty="0">
                <a:latin typeface="Calibri" pitchFamily="34" charset="0"/>
                <a:cs typeface="Calibri" pitchFamily="34" charset="0"/>
              </a:rPr>
              <a:t>    allopurinol should be   </a:t>
            </a:r>
            <a:br>
              <a:rPr lang="en-US" sz="2400" dirty="0">
                <a:latin typeface="Calibri" pitchFamily="34" charset="0"/>
                <a:cs typeface="Calibri" pitchFamily="34" charset="0"/>
              </a:rPr>
            </a:br>
            <a:r>
              <a:rPr lang="en-US" sz="2400" dirty="0">
                <a:latin typeface="Calibri" pitchFamily="34" charset="0"/>
                <a:cs typeface="Calibri" pitchFamily="34" charset="0"/>
              </a:rPr>
              <a:t>    used.</a:t>
            </a:r>
            <a:endParaRPr lang="en-US" sz="2400" b="1" dirty="0">
              <a:latin typeface="Calibri" pitchFamily="34" charset="0"/>
              <a:cs typeface="Calibri" pitchFamily="34" charset="0"/>
            </a:endParaRPr>
          </a:p>
          <a:p>
            <a:endParaRPr lang="en-IN" dirty="0"/>
          </a:p>
        </p:txBody>
      </p:sp>
    </p:spTree>
    <p:extLst>
      <p:ext uri="{BB962C8B-B14F-4D97-AF65-F5344CB8AC3E}">
        <p14:creationId xmlns:p14="http://schemas.microsoft.com/office/powerpoint/2010/main" val="40017733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0"/>
            <a:ext cx="9144000" cy="838200"/>
          </a:xfrm>
        </p:spPr>
        <p:txBody>
          <a:bodyPr>
            <a:normAutofit/>
          </a:bodyPr>
          <a:lstStyle/>
          <a:p>
            <a:pPr algn="ctr"/>
            <a:r>
              <a:rPr lang="en-IN" sz="4400" b="1" dirty="0">
                <a:solidFill>
                  <a:srgbClr val="FF0000"/>
                </a:solidFill>
              </a:rPr>
              <a:t>Allopurinol</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22</a:t>
            </a:fld>
            <a:endParaRPr lang="en-US"/>
          </a:p>
        </p:txBody>
      </p:sp>
      <p:sp>
        <p:nvSpPr>
          <p:cNvPr id="3" name="Content Placeholder 2"/>
          <p:cNvSpPr>
            <a:spLocks noGrp="1"/>
          </p:cNvSpPr>
          <p:nvPr>
            <p:ph sz="quarter" idx="1"/>
          </p:nvPr>
        </p:nvSpPr>
        <p:spPr>
          <a:xfrm>
            <a:off x="152400" y="990600"/>
            <a:ext cx="8839200" cy="5181600"/>
          </a:xfrm>
        </p:spPr>
        <p:txBody>
          <a:bodyPr rtlCol="0">
            <a:noAutofit/>
          </a:bodyPr>
          <a:lstStyle/>
          <a:p>
            <a:pPr fontAlgn="auto">
              <a:spcAft>
                <a:spcPts val="0"/>
              </a:spcAft>
              <a:buFont typeface="Arial" pitchFamily="34" charset="0"/>
              <a:buChar char="•"/>
              <a:defRPr/>
            </a:pPr>
            <a:r>
              <a:rPr lang="en-IN" sz="2400" dirty="0" err="1">
                <a:latin typeface="Calibri" pitchFamily="34" charset="0"/>
                <a:cs typeface="Calibri" pitchFamily="34" charset="0"/>
              </a:rPr>
              <a:t>Allopurinol</a:t>
            </a:r>
            <a:r>
              <a:rPr lang="en-IN" sz="2400" dirty="0">
                <a:latin typeface="Calibri" pitchFamily="34" charset="0"/>
                <a:cs typeface="Calibri" pitchFamily="34" charset="0"/>
              </a:rPr>
              <a:t> inhibits </a:t>
            </a:r>
            <a:r>
              <a:rPr lang="en-IN" sz="2400" dirty="0" err="1">
                <a:latin typeface="Calibri" pitchFamily="34" charset="0"/>
                <a:cs typeface="Calibri" pitchFamily="34" charset="0"/>
              </a:rPr>
              <a:t>xanthine</a:t>
            </a:r>
            <a:r>
              <a:rPr lang="en-IN" sz="2400" dirty="0">
                <a:latin typeface="Calibri" pitchFamily="34" charset="0"/>
                <a:cs typeface="Calibri" pitchFamily="34" charset="0"/>
              </a:rPr>
              <a:t> </a:t>
            </a:r>
            <a:r>
              <a:rPr lang="en-IN" sz="2400" dirty="0" err="1">
                <a:latin typeface="Calibri" pitchFamily="34" charset="0"/>
                <a:cs typeface="Calibri" pitchFamily="34" charset="0"/>
              </a:rPr>
              <a:t>oxidase</a:t>
            </a:r>
            <a:r>
              <a:rPr lang="en-IN" sz="2400" dirty="0">
                <a:latin typeface="Calibri" pitchFamily="34" charset="0"/>
                <a:cs typeface="Calibri" pitchFamily="34" charset="0"/>
              </a:rPr>
              <a:t> and prevents the synthesis of </a:t>
            </a:r>
            <a:r>
              <a:rPr lang="en-IN" sz="2400" dirty="0" err="1">
                <a:latin typeface="Calibri" pitchFamily="34" charset="0"/>
                <a:cs typeface="Calibri" pitchFamily="34" charset="0"/>
              </a:rPr>
              <a:t>urate</a:t>
            </a:r>
            <a:r>
              <a:rPr lang="en-IN" sz="2400" dirty="0">
                <a:latin typeface="Calibri" pitchFamily="34" charset="0"/>
                <a:cs typeface="Calibri" pitchFamily="34" charset="0"/>
              </a:rPr>
              <a:t> from hypoxanthine and </a:t>
            </a:r>
            <a:r>
              <a:rPr lang="en-IN" sz="2400" dirty="0" err="1">
                <a:latin typeface="Calibri" pitchFamily="34" charset="0"/>
                <a:cs typeface="Calibri" pitchFamily="34" charset="0"/>
              </a:rPr>
              <a:t>xanthine</a:t>
            </a:r>
            <a:r>
              <a:rPr lang="en-IN" sz="2400" dirty="0">
                <a:latin typeface="Calibri" pitchFamily="34" charset="0"/>
                <a:cs typeface="Calibri" pitchFamily="34" charset="0"/>
              </a:rPr>
              <a:t>. </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It is used to treat </a:t>
            </a:r>
            <a:r>
              <a:rPr lang="en-IN" sz="2400" dirty="0" err="1">
                <a:latin typeface="Calibri" pitchFamily="34" charset="0"/>
                <a:cs typeface="Calibri" pitchFamily="34" charset="0"/>
              </a:rPr>
              <a:t>hyperuricemia</a:t>
            </a:r>
            <a:r>
              <a:rPr lang="en-IN" sz="2400" dirty="0">
                <a:latin typeface="Calibri" pitchFamily="34" charset="0"/>
                <a:cs typeface="Calibri" pitchFamily="34" charset="0"/>
              </a:rPr>
              <a:t> in patients with gout and to prevent it in those with </a:t>
            </a:r>
            <a:r>
              <a:rPr lang="en-IN" sz="2400" dirty="0" err="1">
                <a:latin typeface="Calibri" pitchFamily="34" charset="0"/>
                <a:cs typeface="Calibri" pitchFamily="34" charset="0"/>
              </a:rPr>
              <a:t>hematological</a:t>
            </a:r>
            <a:r>
              <a:rPr lang="en-IN" sz="2400" dirty="0">
                <a:latin typeface="Calibri" pitchFamily="34" charset="0"/>
                <a:cs typeface="Calibri" pitchFamily="34" charset="0"/>
              </a:rPr>
              <a:t> malignancies about to undergo chemotherapy (acute </a:t>
            </a:r>
            <a:r>
              <a:rPr lang="en-IN" sz="2400" dirty="0" err="1">
                <a:latin typeface="Calibri" pitchFamily="34" charset="0"/>
                <a:cs typeface="Calibri" pitchFamily="34" charset="0"/>
              </a:rPr>
              <a:t>tumor</a:t>
            </a:r>
            <a:r>
              <a:rPr lang="en-IN" sz="2400" dirty="0">
                <a:latin typeface="Calibri" pitchFamily="34" charset="0"/>
                <a:cs typeface="Calibri" pitchFamily="34" charset="0"/>
              </a:rPr>
              <a:t> </a:t>
            </a:r>
            <a:r>
              <a:rPr lang="en-IN" sz="2400" dirty="0" err="1">
                <a:latin typeface="Calibri" pitchFamily="34" charset="0"/>
                <a:cs typeface="Calibri" pitchFamily="34" charset="0"/>
              </a:rPr>
              <a:t>lysis</a:t>
            </a:r>
            <a:r>
              <a:rPr lang="en-IN" sz="2400" dirty="0">
                <a:latin typeface="Calibri" pitchFamily="34" charset="0"/>
                <a:cs typeface="Calibri" pitchFamily="34" charset="0"/>
              </a:rPr>
              <a:t> syndrome). </a:t>
            </a:r>
          </a:p>
          <a:p>
            <a:pPr fontAlgn="auto">
              <a:spcAft>
                <a:spcPts val="0"/>
              </a:spcAft>
              <a:buFont typeface="Arial" pitchFamily="34" charset="0"/>
              <a:buNone/>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Even though </a:t>
            </a:r>
            <a:r>
              <a:rPr lang="en-IN" sz="2400" dirty="0" err="1">
                <a:latin typeface="Calibri" pitchFamily="34" charset="0"/>
                <a:cs typeface="Calibri" pitchFamily="34" charset="0"/>
              </a:rPr>
              <a:t>underexcretion</a:t>
            </a:r>
            <a:r>
              <a:rPr lang="en-IN" sz="2400" dirty="0">
                <a:latin typeface="Calibri" pitchFamily="34" charset="0"/>
                <a:cs typeface="Calibri" pitchFamily="34" charset="0"/>
              </a:rPr>
              <a:t> rather than overproduction is the underlying defect in most gout patients, </a:t>
            </a:r>
            <a:r>
              <a:rPr lang="en-IN" sz="2400" dirty="0" err="1">
                <a:latin typeface="Calibri" pitchFamily="34" charset="0"/>
                <a:cs typeface="Calibri" pitchFamily="34" charset="0"/>
              </a:rPr>
              <a:t>allopurinol</a:t>
            </a:r>
            <a:r>
              <a:rPr lang="en-IN" sz="2400" dirty="0">
                <a:latin typeface="Calibri" pitchFamily="34" charset="0"/>
                <a:cs typeface="Calibri" pitchFamily="34" charset="0"/>
              </a:rPr>
              <a:t> remains effective therapy. </a:t>
            </a:r>
          </a:p>
          <a:p>
            <a:pPr fontAlgn="auto">
              <a:spcAft>
                <a:spcPts val="0"/>
              </a:spcAft>
              <a:buFont typeface="Arial" pitchFamily="34" charset="0"/>
              <a:buNone/>
              <a:defRPr/>
            </a:pPr>
            <a:r>
              <a:rPr lang="en-IN" sz="2800" dirty="0">
                <a:latin typeface="Calibri" pitchFamily="34" charset="0"/>
                <a:cs typeface="Calibri" pitchFamily="34" charset="0"/>
              </a:rPr>
              <a:t/>
            </a:r>
            <a:br>
              <a:rPr lang="en-IN" sz="2800" dirty="0">
                <a:latin typeface="Calibri" pitchFamily="34" charset="0"/>
                <a:cs typeface="Calibri" pitchFamily="34" charset="0"/>
              </a:rPr>
            </a:br>
            <a:r>
              <a:rPr lang="en-IN" sz="2800" dirty="0">
                <a:latin typeface="Calibri" pitchFamily="34" charset="0"/>
                <a:cs typeface="Calibri" pitchFamily="34" charset="0"/>
              </a:rPr>
              <a:t/>
            </a:r>
            <a:br>
              <a:rPr lang="en-IN" sz="2800" dirty="0">
                <a:latin typeface="Calibri" pitchFamily="34" charset="0"/>
                <a:cs typeface="Calibri" pitchFamily="34" charset="0"/>
              </a:rPr>
            </a:br>
            <a:endParaRPr lang="en-IN" sz="2800" dirty="0">
              <a:latin typeface="Calibri" pitchFamily="34" charset="0"/>
              <a:cs typeface="Calibri" pitchFamily="34" charset="0"/>
            </a:endParaRPr>
          </a:p>
        </p:txBody>
      </p:sp>
    </p:spTree>
    <p:extLst>
      <p:ext uri="{BB962C8B-B14F-4D97-AF65-F5344CB8AC3E}">
        <p14:creationId xmlns:p14="http://schemas.microsoft.com/office/powerpoint/2010/main" val="108547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0"/>
            <a:ext cx="92964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B6F15528-21DE-4FAA-801E-634DDDAF4B2B}" type="slidenum">
              <a:rPr lang="en-US" smtClean="0"/>
              <a:pPr/>
              <a:t>23</a:t>
            </a:fld>
            <a:endParaRPr lang="en-US"/>
          </a:p>
        </p:txBody>
      </p:sp>
      <p:sp>
        <p:nvSpPr>
          <p:cNvPr id="3" name="TextBox 2"/>
          <p:cNvSpPr txBox="1"/>
          <p:nvPr/>
        </p:nvSpPr>
        <p:spPr>
          <a:xfrm>
            <a:off x="571500" y="5915891"/>
            <a:ext cx="7848600" cy="609600"/>
          </a:xfrm>
          <a:prstGeom prst="rect">
            <a:avLst/>
          </a:prstGeom>
          <a:solidFill>
            <a:schemeClr val="bg1"/>
          </a:solidFill>
        </p:spPr>
        <p:txBody>
          <a:bodyPr wrap="square" rtlCol="0">
            <a:spAutoFit/>
          </a:bodyPr>
          <a:lstStyle/>
          <a:p>
            <a:endParaRPr lang="en-IN" dirty="0"/>
          </a:p>
        </p:txBody>
      </p:sp>
      <p:sp>
        <p:nvSpPr>
          <p:cNvPr id="5" name="Freeform 4"/>
          <p:cNvSpPr/>
          <p:nvPr/>
        </p:nvSpPr>
        <p:spPr>
          <a:xfrm>
            <a:off x="7232073" y="3075709"/>
            <a:ext cx="1620982" cy="2036618"/>
          </a:xfrm>
          <a:custGeom>
            <a:avLst/>
            <a:gdLst>
              <a:gd name="connsiteX0" fmla="*/ 1510145 w 1620982"/>
              <a:gd name="connsiteY0" fmla="*/ 0 h 2036618"/>
              <a:gd name="connsiteX1" fmla="*/ 1510145 w 1620982"/>
              <a:gd name="connsiteY1" fmla="*/ 0 h 2036618"/>
              <a:gd name="connsiteX2" fmla="*/ 1343891 w 1620982"/>
              <a:gd name="connsiteY2" fmla="*/ 27709 h 2036618"/>
              <a:gd name="connsiteX3" fmla="*/ 1302327 w 1620982"/>
              <a:gd name="connsiteY3" fmla="*/ 55418 h 2036618"/>
              <a:gd name="connsiteX4" fmla="*/ 1219200 w 1620982"/>
              <a:gd name="connsiteY4" fmla="*/ 83127 h 2036618"/>
              <a:gd name="connsiteX5" fmla="*/ 1177636 w 1620982"/>
              <a:gd name="connsiteY5" fmla="*/ 110836 h 2036618"/>
              <a:gd name="connsiteX6" fmla="*/ 1149927 w 1620982"/>
              <a:gd name="connsiteY6" fmla="*/ 138546 h 2036618"/>
              <a:gd name="connsiteX7" fmla="*/ 1066800 w 1620982"/>
              <a:gd name="connsiteY7" fmla="*/ 193964 h 2036618"/>
              <a:gd name="connsiteX8" fmla="*/ 1025236 w 1620982"/>
              <a:gd name="connsiteY8" fmla="*/ 221673 h 2036618"/>
              <a:gd name="connsiteX9" fmla="*/ 942109 w 1620982"/>
              <a:gd name="connsiteY9" fmla="*/ 249382 h 2036618"/>
              <a:gd name="connsiteX10" fmla="*/ 858982 w 1620982"/>
              <a:gd name="connsiteY10" fmla="*/ 277091 h 2036618"/>
              <a:gd name="connsiteX11" fmla="*/ 817418 w 1620982"/>
              <a:gd name="connsiteY11" fmla="*/ 290946 h 2036618"/>
              <a:gd name="connsiteX12" fmla="*/ 706582 w 1620982"/>
              <a:gd name="connsiteY12" fmla="*/ 387927 h 2036618"/>
              <a:gd name="connsiteX13" fmla="*/ 665018 w 1620982"/>
              <a:gd name="connsiteY13" fmla="*/ 415636 h 2036618"/>
              <a:gd name="connsiteX14" fmla="*/ 581891 w 1620982"/>
              <a:gd name="connsiteY14" fmla="*/ 443346 h 2036618"/>
              <a:gd name="connsiteX15" fmla="*/ 540327 w 1620982"/>
              <a:gd name="connsiteY15" fmla="*/ 471055 h 2036618"/>
              <a:gd name="connsiteX16" fmla="*/ 457200 w 1620982"/>
              <a:gd name="connsiteY16" fmla="*/ 498764 h 2036618"/>
              <a:gd name="connsiteX17" fmla="*/ 249382 w 1620982"/>
              <a:gd name="connsiteY17" fmla="*/ 484909 h 2036618"/>
              <a:gd name="connsiteX18" fmla="*/ 180109 w 1620982"/>
              <a:gd name="connsiteY18" fmla="*/ 498764 h 2036618"/>
              <a:gd name="connsiteX19" fmla="*/ 124691 w 1620982"/>
              <a:gd name="connsiteY19" fmla="*/ 581891 h 2036618"/>
              <a:gd name="connsiteX20" fmla="*/ 41563 w 1620982"/>
              <a:gd name="connsiteY20" fmla="*/ 651164 h 2036618"/>
              <a:gd name="connsiteX21" fmla="*/ 27709 w 1620982"/>
              <a:gd name="connsiteY21" fmla="*/ 886691 h 2036618"/>
              <a:gd name="connsiteX22" fmla="*/ 0 w 1620982"/>
              <a:gd name="connsiteY22" fmla="*/ 1066800 h 2036618"/>
              <a:gd name="connsiteX23" fmla="*/ 13854 w 1620982"/>
              <a:gd name="connsiteY23" fmla="*/ 1316182 h 2036618"/>
              <a:gd name="connsiteX24" fmla="*/ 55418 w 1620982"/>
              <a:gd name="connsiteY24" fmla="*/ 1510146 h 2036618"/>
              <a:gd name="connsiteX25" fmla="*/ 69272 w 1620982"/>
              <a:gd name="connsiteY25" fmla="*/ 1593273 h 2036618"/>
              <a:gd name="connsiteX26" fmla="*/ 110836 w 1620982"/>
              <a:gd name="connsiteY26" fmla="*/ 1745673 h 2036618"/>
              <a:gd name="connsiteX27" fmla="*/ 193963 w 1620982"/>
              <a:gd name="connsiteY27" fmla="*/ 1801091 h 2036618"/>
              <a:gd name="connsiteX28" fmla="*/ 277091 w 1620982"/>
              <a:gd name="connsiteY28" fmla="*/ 1842655 h 2036618"/>
              <a:gd name="connsiteX29" fmla="*/ 332509 w 1620982"/>
              <a:gd name="connsiteY29" fmla="*/ 1911927 h 2036618"/>
              <a:gd name="connsiteX30" fmla="*/ 401782 w 1620982"/>
              <a:gd name="connsiteY30" fmla="*/ 1981200 h 2036618"/>
              <a:gd name="connsiteX31" fmla="*/ 415636 w 1620982"/>
              <a:gd name="connsiteY31" fmla="*/ 2022764 h 2036618"/>
              <a:gd name="connsiteX32" fmla="*/ 457200 w 1620982"/>
              <a:gd name="connsiteY32" fmla="*/ 2036618 h 2036618"/>
              <a:gd name="connsiteX33" fmla="*/ 803563 w 1620982"/>
              <a:gd name="connsiteY33" fmla="*/ 2022764 h 2036618"/>
              <a:gd name="connsiteX34" fmla="*/ 969818 w 1620982"/>
              <a:gd name="connsiteY34" fmla="*/ 1967346 h 2036618"/>
              <a:gd name="connsiteX35" fmla="*/ 1011382 w 1620982"/>
              <a:gd name="connsiteY35" fmla="*/ 1953491 h 2036618"/>
              <a:gd name="connsiteX36" fmla="*/ 1052945 w 1620982"/>
              <a:gd name="connsiteY36" fmla="*/ 1939636 h 2036618"/>
              <a:gd name="connsiteX37" fmla="*/ 1080654 w 1620982"/>
              <a:gd name="connsiteY37" fmla="*/ 1898073 h 2036618"/>
              <a:gd name="connsiteX38" fmla="*/ 1122218 w 1620982"/>
              <a:gd name="connsiteY38" fmla="*/ 1870364 h 2036618"/>
              <a:gd name="connsiteX39" fmla="*/ 1177636 w 1620982"/>
              <a:gd name="connsiteY39" fmla="*/ 1787236 h 2036618"/>
              <a:gd name="connsiteX40" fmla="*/ 1205345 w 1620982"/>
              <a:gd name="connsiteY40" fmla="*/ 1745673 h 2036618"/>
              <a:gd name="connsiteX41" fmla="*/ 1233054 w 1620982"/>
              <a:gd name="connsiteY41" fmla="*/ 1704109 h 2036618"/>
              <a:gd name="connsiteX42" fmla="*/ 1274618 w 1620982"/>
              <a:gd name="connsiteY42" fmla="*/ 1676400 h 2036618"/>
              <a:gd name="connsiteX43" fmla="*/ 1302327 w 1620982"/>
              <a:gd name="connsiteY43" fmla="*/ 1634836 h 2036618"/>
              <a:gd name="connsiteX44" fmla="*/ 1343891 w 1620982"/>
              <a:gd name="connsiteY44" fmla="*/ 1593273 h 2036618"/>
              <a:gd name="connsiteX45" fmla="*/ 1357745 w 1620982"/>
              <a:gd name="connsiteY45" fmla="*/ 1551709 h 2036618"/>
              <a:gd name="connsiteX46" fmla="*/ 1385454 w 1620982"/>
              <a:gd name="connsiteY46" fmla="*/ 1510146 h 2036618"/>
              <a:gd name="connsiteX47" fmla="*/ 1399309 w 1620982"/>
              <a:gd name="connsiteY47" fmla="*/ 1468582 h 2036618"/>
              <a:gd name="connsiteX48" fmla="*/ 1454727 w 1620982"/>
              <a:gd name="connsiteY48" fmla="*/ 1385455 h 2036618"/>
              <a:gd name="connsiteX49" fmla="*/ 1482436 w 1620982"/>
              <a:gd name="connsiteY49" fmla="*/ 1343891 h 2036618"/>
              <a:gd name="connsiteX50" fmla="*/ 1524000 w 1620982"/>
              <a:gd name="connsiteY50" fmla="*/ 1330036 h 2036618"/>
              <a:gd name="connsiteX51" fmla="*/ 1551709 w 1620982"/>
              <a:gd name="connsiteY51" fmla="*/ 1233055 h 2036618"/>
              <a:gd name="connsiteX52" fmla="*/ 1579418 w 1620982"/>
              <a:gd name="connsiteY52" fmla="*/ 1191491 h 2036618"/>
              <a:gd name="connsiteX53" fmla="*/ 1607127 w 1620982"/>
              <a:gd name="connsiteY53" fmla="*/ 1025236 h 2036618"/>
              <a:gd name="connsiteX54" fmla="*/ 1620982 w 1620982"/>
              <a:gd name="connsiteY54" fmla="*/ 969818 h 2036618"/>
              <a:gd name="connsiteX55" fmla="*/ 1607127 w 1620982"/>
              <a:gd name="connsiteY55" fmla="*/ 471055 h 2036618"/>
              <a:gd name="connsiteX56" fmla="*/ 1593272 w 1620982"/>
              <a:gd name="connsiteY56" fmla="*/ 415636 h 2036618"/>
              <a:gd name="connsiteX57" fmla="*/ 1607127 w 1620982"/>
              <a:gd name="connsiteY57" fmla="*/ 152400 h 2036618"/>
              <a:gd name="connsiteX58" fmla="*/ 1510145 w 1620982"/>
              <a:gd name="connsiteY58" fmla="*/ 0 h 20366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1620982" h="2036618">
                <a:moveTo>
                  <a:pt x="1510145" y="0"/>
                </a:moveTo>
                <a:lnTo>
                  <a:pt x="1510145" y="0"/>
                </a:lnTo>
                <a:cubicBezTo>
                  <a:pt x="1470642" y="4389"/>
                  <a:pt x="1390311" y="4499"/>
                  <a:pt x="1343891" y="27709"/>
                </a:cubicBezTo>
                <a:cubicBezTo>
                  <a:pt x="1328998" y="35156"/>
                  <a:pt x="1317543" y="48655"/>
                  <a:pt x="1302327" y="55418"/>
                </a:cubicBezTo>
                <a:cubicBezTo>
                  <a:pt x="1275637" y="67280"/>
                  <a:pt x="1219200" y="83127"/>
                  <a:pt x="1219200" y="83127"/>
                </a:cubicBezTo>
                <a:cubicBezTo>
                  <a:pt x="1205345" y="92363"/>
                  <a:pt x="1190638" y="100434"/>
                  <a:pt x="1177636" y="110836"/>
                </a:cubicBezTo>
                <a:cubicBezTo>
                  <a:pt x="1167436" y="118996"/>
                  <a:pt x="1160377" y="130709"/>
                  <a:pt x="1149927" y="138546"/>
                </a:cubicBezTo>
                <a:cubicBezTo>
                  <a:pt x="1123285" y="158527"/>
                  <a:pt x="1094509" y="175491"/>
                  <a:pt x="1066800" y="193964"/>
                </a:cubicBezTo>
                <a:cubicBezTo>
                  <a:pt x="1052945" y="203200"/>
                  <a:pt x="1041033" y="216407"/>
                  <a:pt x="1025236" y="221673"/>
                </a:cubicBezTo>
                <a:lnTo>
                  <a:pt x="942109" y="249382"/>
                </a:lnTo>
                <a:lnTo>
                  <a:pt x="858982" y="277091"/>
                </a:lnTo>
                <a:lnTo>
                  <a:pt x="817418" y="290946"/>
                </a:lnTo>
                <a:cubicBezTo>
                  <a:pt x="771236" y="360218"/>
                  <a:pt x="803563" y="323273"/>
                  <a:pt x="706582" y="387927"/>
                </a:cubicBezTo>
                <a:cubicBezTo>
                  <a:pt x="692727" y="397163"/>
                  <a:pt x="680815" y="410370"/>
                  <a:pt x="665018" y="415636"/>
                </a:cubicBezTo>
                <a:cubicBezTo>
                  <a:pt x="637309" y="424873"/>
                  <a:pt x="606194" y="427144"/>
                  <a:pt x="581891" y="443346"/>
                </a:cubicBezTo>
                <a:cubicBezTo>
                  <a:pt x="568036" y="452582"/>
                  <a:pt x="555543" y="464292"/>
                  <a:pt x="540327" y="471055"/>
                </a:cubicBezTo>
                <a:cubicBezTo>
                  <a:pt x="513637" y="482917"/>
                  <a:pt x="457200" y="498764"/>
                  <a:pt x="457200" y="498764"/>
                </a:cubicBezTo>
                <a:cubicBezTo>
                  <a:pt x="387927" y="494146"/>
                  <a:pt x="318808" y="484909"/>
                  <a:pt x="249382" y="484909"/>
                </a:cubicBezTo>
                <a:cubicBezTo>
                  <a:pt x="225834" y="484909"/>
                  <a:pt x="198697" y="484307"/>
                  <a:pt x="180109" y="498764"/>
                </a:cubicBezTo>
                <a:cubicBezTo>
                  <a:pt x="153822" y="519210"/>
                  <a:pt x="148239" y="558343"/>
                  <a:pt x="124691" y="581891"/>
                </a:cubicBezTo>
                <a:cubicBezTo>
                  <a:pt x="71353" y="635229"/>
                  <a:pt x="99430" y="612587"/>
                  <a:pt x="41563" y="651164"/>
                </a:cubicBezTo>
                <a:cubicBezTo>
                  <a:pt x="-25965" y="752456"/>
                  <a:pt x="27709" y="653557"/>
                  <a:pt x="27709" y="886691"/>
                </a:cubicBezTo>
                <a:cubicBezTo>
                  <a:pt x="27709" y="993841"/>
                  <a:pt x="23713" y="995657"/>
                  <a:pt x="0" y="1066800"/>
                </a:cubicBezTo>
                <a:cubicBezTo>
                  <a:pt x="4618" y="1149927"/>
                  <a:pt x="4985" y="1233400"/>
                  <a:pt x="13854" y="1316182"/>
                </a:cubicBezTo>
                <a:cubicBezTo>
                  <a:pt x="28283" y="1450852"/>
                  <a:pt x="37019" y="1418153"/>
                  <a:pt x="55418" y="1510146"/>
                </a:cubicBezTo>
                <a:cubicBezTo>
                  <a:pt x="60927" y="1537692"/>
                  <a:pt x="64247" y="1565635"/>
                  <a:pt x="69272" y="1593273"/>
                </a:cubicBezTo>
                <a:cubicBezTo>
                  <a:pt x="73146" y="1614578"/>
                  <a:pt x="95166" y="1735226"/>
                  <a:pt x="110836" y="1745673"/>
                </a:cubicBezTo>
                <a:cubicBezTo>
                  <a:pt x="138545" y="1764146"/>
                  <a:pt x="162370" y="1790560"/>
                  <a:pt x="193963" y="1801091"/>
                </a:cubicBezTo>
                <a:cubicBezTo>
                  <a:pt x="251324" y="1820212"/>
                  <a:pt x="223376" y="1806845"/>
                  <a:pt x="277091" y="1842655"/>
                </a:cubicBezTo>
                <a:cubicBezTo>
                  <a:pt x="300829" y="1913871"/>
                  <a:pt x="273528" y="1860319"/>
                  <a:pt x="332509" y="1911927"/>
                </a:cubicBezTo>
                <a:cubicBezTo>
                  <a:pt x="357085" y="1933431"/>
                  <a:pt x="401782" y="1981200"/>
                  <a:pt x="401782" y="1981200"/>
                </a:cubicBezTo>
                <a:cubicBezTo>
                  <a:pt x="406400" y="1995055"/>
                  <a:pt x="405309" y="2012437"/>
                  <a:pt x="415636" y="2022764"/>
                </a:cubicBezTo>
                <a:cubicBezTo>
                  <a:pt x="425963" y="2033091"/>
                  <a:pt x="442596" y="2036618"/>
                  <a:pt x="457200" y="2036618"/>
                </a:cubicBezTo>
                <a:cubicBezTo>
                  <a:pt x="572747" y="2036618"/>
                  <a:pt x="688109" y="2027382"/>
                  <a:pt x="803563" y="2022764"/>
                </a:cubicBezTo>
                <a:lnTo>
                  <a:pt x="969818" y="1967346"/>
                </a:lnTo>
                <a:lnTo>
                  <a:pt x="1011382" y="1953491"/>
                </a:lnTo>
                <a:lnTo>
                  <a:pt x="1052945" y="1939636"/>
                </a:lnTo>
                <a:cubicBezTo>
                  <a:pt x="1062181" y="1925782"/>
                  <a:pt x="1068880" y="1909847"/>
                  <a:pt x="1080654" y="1898073"/>
                </a:cubicBezTo>
                <a:cubicBezTo>
                  <a:pt x="1092428" y="1886299"/>
                  <a:pt x="1111253" y="1882895"/>
                  <a:pt x="1122218" y="1870364"/>
                </a:cubicBezTo>
                <a:cubicBezTo>
                  <a:pt x="1144148" y="1845301"/>
                  <a:pt x="1159163" y="1814945"/>
                  <a:pt x="1177636" y="1787236"/>
                </a:cubicBezTo>
                <a:lnTo>
                  <a:pt x="1205345" y="1745673"/>
                </a:lnTo>
                <a:cubicBezTo>
                  <a:pt x="1214581" y="1731818"/>
                  <a:pt x="1219199" y="1713345"/>
                  <a:pt x="1233054" y="1704109"/>
                </a:cubicBezTo>
                <a:lnTo>
                  <a:pt x="1274618" y="1676400"/>
                </a:lnTo>
                <a:cubicBezTo>
                  <a:pt x="1283854" y="1662545"/>
                  <a:pt x="1291667" y="1647628"/>
                  <a:pt x="1302327" y="1634836"/>
                </a:cubicBezTo>
                <a:cubicBezTo>
                  <a:pt x="1314870" y="1619784"/>
                  <a:pt x="1333023" y="1609576"/>
                  <a:pt x="1343891" y="1593273"/>
                </a:cubicBezTo>
                <a:cubicBezTo>
                  <a:pt x="1351992" y="1581122"/>
                  <a:pt x="1351214" y="1564771"/>
                  <a:pt x="1357745" y="1551709"/>
                </a:cubicBezTo>
                <a:cubicBezTo>
                  <a:pt x="1365191" y="1536816"/>
                  <a:pt x="1378007" y="1525039"/>
                  <a:pt x="1385454" y="1510146"/>
                </a:cubicBezTo>
                <a:cubicBezTo>
                  <a:pt x="1391985" y="1497084"/>
                  <a:pt x="1392217" y="1481348"/>
                  <a:pt x="1399309" y="1468582"/>
                </a:cubicBezTo>
                <a:cubicBezTo>
                  <a:pt x="1415482" y="1439471"/>
                  <a:pt x="1436254" y="1413164"/>
                  <a:pt x="1454727" y="1385455"/>
                </a:cubicBezTo>
                <a:cubicBezTo>
                  <a:pt x="1463963" y="1371600"/>
                  <a:pt x="1466639" y="1349157"/>
                  <a:pt x="1482436" y="1343891"/>
                </a:cubicBezTo>
                <a:lnTo>
                  <a:pt x="1524000" y="1330036"/>
                </a:lnTo>
                <a:cubicBezTo>
                  <a:pt x="1528440" y="1312274"/>
                  <a:pt x="1541769" y="1252935"/>
                  <a:pt x="1551709" y="1233055"/>
                </a:cubicBezTo>
                <a:cubicBezTo>
                  <a:pt x="1559156" y="1218162"/>
                  <a:pt x="1570182" y="1205346"/>
                  <a:pt x="1579418" y="1191491"/>
                </a:cubicBezTo>
                <a:cubicBezTo>
                  <a:pt x="1610354" y="1098677"/>
                  <a:pt x="1580610" y="1197591"/>
                  <a:pt x="1607127" y="1025236"/>
                </a:cubicBezTo>
                <a:cubicBezTo>
                  <a:pt x="1610022" y="1006416"/>
                  <a:pt x="1616364" y="988291"/>
                  <a:pt x="1620982" y="969818"/>
                </a:cubicBezTo>
                <a:cubicBezTo>
                  <a:pt x="1616364" y="803564"/>
                  <a:pt x="1615433" y="637166"/>
                  <a:pt x="1607127" y="471055"/>
                </a:cubicBezTo>
                <a:cubicBezTo>
                  <a:pt x="1606176" y="452037"/>
                  <a:pt x="1593272" y="434678"/>
                  <a:pt x="1593272" y="415636"/>
                </a:cubicBezTo>
                <a:cubicBezTo>
                  <a:pt x="1593272" y="327769"/>
                  <a:pt x="1602509" y="240145"/>
                  <a:pt x="1607127" y="152400"/>
                </a:cubicBezTo>
                <a:cubicBezTo>
                  <a:pt x="1591181" y="-22996"/>
                  <a:pt x="1526309" y="25400"/>
                  <a:pt x="1510145" y="0"/>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Freeform 5"/>
          <p:cNvSpPr/>
          <p:nvPr/>
        </p:nvSpPr>
        <p:spPr>
          <a:xfrm>
            <a:off x="4418832" y="4610572"/>
            <a:ext cx="2748113" cy="1312978"/>
          </a:xfrm>
          <a:custGeom>
            <a:avLst/>
            <a:gdLst>
              <a:gd name="connsiteX0" fmla="*/ 14623 w 2748113"/>
              <a:gd name="connsiteY0" fmla="*/ 958955 h 1312978"/>
              <a:gd name="connsiteX1" fmla="*/ 14623 w 2748113"/>
              <a:gd name="connsiteY1" fmla="*/ 958955 h 1312978"/>
              <a:gd name="connsiteX2" fmla="*/ 28477 w 2748113"/>
              <a:gd name="connsiteY2" fmla="*/ 834264 h 1312978"/>
              <a:gd name="connsiteX3" fmla="*/ 111604 w 2748113"/>
              <a:gd name="connsiteY3" fmla="*/ 737283 h 1312978"/>
              <a:gd name="connsiteX4" fmla="*/ 167023 w 2748113"/>
              <a:gd name="connsiteY4" fmla="*/ 668010 h 1312978"/>
              <a:gd name="connsiteX5" fmla="*/ 222441 w 2748113"/>
              <a:gd name="connsiteY5" fmla="*/ 626446 h 1312978"/>
              <a:gd name="connsiteX6" fmla="*/ 291713 w 2748113"/>
              <a:gd name="connsiteY6" fmla="*/ 571028 h 1312978"/>
              <a:gd name="connsiteX7" fmla="*/ 374841 w 2748113"/>
              <a:gd name="connsiteY7" fmla="*/ 501755 h 1312978"/>
              <a:gd name="connsiteX8" fmla="*/ 416404 w 2748113"/>
              <a:gd name="connsiteY8" fmla="*/ 487901 h 1312978"/>
              <a:gd name="connsiteX9" fmla="*/ 457968 w 2748113"/>
              <a:gd name="connsiteY9" fmla="*/ 460192 h 1312978"/>
              <a:gd name="connsiteX10" fmla="*/ 513386 w 2748113"/>
              <a:gd name="connsiteY10" fmla="*/ 446337 h 1312978"/>
              <a:gd name="connsiteX11" fmla="*/ 554950 w 2748113"/>
              <a:gd name="connsiteY11" fmla="*/ 432483 h 1312978"/>
              <a:gd name="connsiteX12" fmla="*/ 582659 w 2748113"/>
              <a:gd name="connsiteY12" fmla="*/ 404773 h 1312978"/>
              <a:gd name="connsiteX13" fmla="*/ 651932 w 2748113"/>
              <a:gd name="connsiteY13" fmla="*/ 321646 h 1312978"/>
              <a:gd name="connsiteX14" fmla="*/ 762768 w 2748113"/>
              <a:gd name="connsiteY14" fmla="*/ 266228 h 1312978"/>
              <a:gd name="connsiteX15" fmla="*/ 901313 w 2748113"/>
              <a:gd name="connsiteY15" fmla="*/ 238519 h 1312978"/>
              <a:gd name="connsiteX16" fmla="*/ 942877 w 2748113"/>
              <a:gd name="connsiteY16" fmla="*/ 224664 h 1312978"/>
              <a:gd name="connsiteX17" fmla="*/ 1012150 w 2748113"/>
              <a:gd name="connsiteY17" fmla="*/ 196955 h 1312978"/>
              <a:gd name="connsiteX18" fmla="*/ 1081423 w 2748113"/>
              <a:gd name="connsiteY18" fmla="*/ 183101 h 1312978"/>
              <a:gd name="connsiteX19" fmla="*/ 1122986 w 2748113"/>
              <a:gd name="connsiteY19" fmla="*/ 169246 h 1312978"/>
              <a:gd name="connsiteX20" fmla="*/ 1219968 w 2748113"/>
              <a:gd name="connsiteY20" fmla="*/ 155392 h 1312978"/>
              <a:gd name="connsiteX21" fmla="*/ 1303095 w 2748113"/>
              <a:gd name="connsiteY21" fmla="*/ 141537 h 1312978"/>
              <a:gd name="connsiteX22" fmla="*/ 1358513 w 2748113"/>
              <a:gd name="connsiteY22" fmla="*/ 127683 h 1312978"/>
              <a:gd name="connsiteX23" fmla="*/ 1400077 w 2748113"/>
              <a:gd name="connsiteY23" fmla="*/ 113828 h 1312978"/>
              <a:gd name="connsiteX24" fmla="*/ 1538623 w 2748113"/>
              <a:gd name="connsiteY24" fmla="*/ 99973 h 1312978"/>
              <a:gd name="connsiteX25" fmla="*/ 1912695 w 2748113"/>
              <a:gd name="connsiteY25" fmla="*/ 72264 h 1312978"/>
              <a:gd name="connsiteX26" fmla="*/ 1968113 w 2748113"/>
              <a:gd name="connsiteY26" fmla="*/ 58410 h 1312978"/>
              <a:gd name="connsiteX27" fmla="*/ 2037386 w 2748113"/>
              <a:gd name="connsiteY27" fmla="*/ 44555 h 1312978"/>
              <a:gd name="connsiteX28" fmla="*/ 2231350 w 2748113"/>
              <a:gd name="connsiteY28" fmla="*/ 30701 h 1312978"/>
              <a:gd name="connsiteX29" fmla="*/ 2674695 w 2748113"/>
              <a:gd name="connsiteY29" fmla="*/ 30701 h 1312978"/>
              <a:gd name="connsiteX30" fmla="*/ 2716259 w 2748113"/>
              <a:gd name="connsiteY30" fmla="*/ 113828 h 1312978"/>
              <a:gd name="connsiteX31" fmla="*/ 2730113 w 2748113"/>
              <a:gd name="connsiteY31" fmla="*/ 210810 h 1312978"/>
              <a:gd name="connsiteX32" fmla="*/ 2730113 w 2748113"/>
              <a:gd name="connsiteY32" fmla="*/ 321646 h 1312978"/>
              <a:gd name="connsiteX33" fmla="*/ 2646986 w 2748113"/>
              <a:gd name="connsiteY33" fmla="*/ 363210 h 1312978"/>
              <a:gd name="connsiteX34" fmla="*/ 2619277 w 2748113"/>
              <a:gd name="connsiteY34" fmla="*/ 404773 h 1312978"/>
              <a:gd name="connsiteX35" fmla="*/ 2550004 w 2748113"/>
              <a:gd name="connsiteY35" fmla="*/ 460192 h 1312978"/>
              <a:gd name="connsiteX36" fmla="*/ 2508441 w 2748113"/>
              <a:gd name="connsiteY36" fmla="*/ 474046 h 1312978"/>
              <a:gd name="connsiteX37" fmla="*/ 2314477 w 2748113"/>
              <a:gd name="connsiteY37" fmla="*/ 515610 h 1312978"/>
              <a:gd name="connsiteX38" fmla="*/ 2162077 w 2748113"/>
              <a:gd name="connsiteY38" fmla="*/ 557173 h 1312978"/>
              <a:gd name="connsiteX39" fmla="*/ 2120513 w 2748113"/>
              <a:gd name="connsiteY39" fmla="*/ 571028 h 1312978"/>
              <a:gd name="connsiteX40" fmla="*/ 1857277 w 2748113"/>
              <a:gd name="connsiteY40" fmla="*/ 584883 h 1312978"/>
              <a:gd name="connsiteX41" fmla="*/ 1732586 w 2748113"/>
              <a:gd name="connsiteY41" fmla="*/ 626446 h 1312978"/>
              <a:gd name="connsiteX42" fmla="*/ 1663313 w 2748113"/>
              <a:gd name="connsiteY42" fmla="*/ 695719 h 1312978"/>
              <a:gd name="connsiteX43" fmla="*/ 1663313 w 2748113"/>
              <a:gd name="connsiteY43" fmla="*/ 1055937 h 1312978"/>
              <a:gd name="connsiteX44" fmla="*/ 1691023 w 2748113"/>
              <a:gd name="connsiteY44" fmla="*/ 1083646 h 1312978"/>
              <a:gd name="connsiteX45" fmla="*/ 1746441 w 2748113"/>
              <a:gd name="connsiteY45" fmla="*/ 1194483 h 1312978"/>
              <a:gd name="connsiteX46" fmla="*/ 1788004 w 2748113"/>
              <a:gd name="connsiteY46" fmla="*/ 1222192 h 1312978"/>
              <a:gd name="connsiteX47" fmla="*/ 1801859 w 2748113"/>
              <a:gd name="connsiteY47" fmla="*/ 1263755 h 1312978"/>
              <a:gd name="connsiteX48" fmla="*/ 1704877 w 2748113"/>
              <a:gd name="connsiteY48" fmla="*/ 1291464 h 1312978"/>
              <a:gd name="connsiteX49" fmla="*/ 1663313 w 2748113"/>
              <a:gd name="connsiteY49" fmla="*/ 1277610 h 1312978"/>
              <a:gd name="connsiteX50" fmla="*/ 1580186 w 2748113"/>
              <a:gd name="connsiteY50" fmla="*/ 1236046 h 1312978"/>
              <a:gd name="connsiteX51" fmla="*/ 1206113 w 2748113"/>
              <a:gd name="connsiteY51" fmla="*/ 1222192 h 1312978"/>
              <a:gd name="connsiteX52" fmla="*/ 624223 w 2748113"/>
              <a:gd name="connsiteY52" fmla="*/ 1236046 h 1312978"/>
              <a:gd name="connsiteX53" fmla="*/ 610368 w 2748113"/>
              <a:gd name="connsiteY53" fmla="*/ 1277610 h 1312978"/>
              <a:gd name="connsiteX54" fmla="*/ 430259 w 2748113"/>
              <a:gd name="connsiteY54" fmla="*/ 1291464 h 1312978"/>
              <a:gd name="connsiteX55" fmla="*/ 236295 w 2748113"/>
              <a:gd name="connsiteY55" fmla="*/ 1277610 h 1312978"/>
              <a:gd name="connsiteX56" fmla="*/ 194732 w 2748113"/>
              <a:gd name="connsiteY56" fmla="*/ 1263755 h 1312978"/>
              <a:gd name="connsiteX57" fmla="*/ 167023 w 2748113"/>
              <a:gd name="connsiteY57" fmla="*/ 1222192 h 1312978"/>
              <a:gd name="connsiteX58" fmla="*/ 139313 w 2748113"/>
              <a:gd name="connsiteY58" fmla="*/ 1194483 h 1312978"/>
              <a:gd name="connsiteX59" fmla="*/ 97750 w 2748113"/>
              <a:gd name="connsiteY59" fmla="*/ 1111355 h 1312978"/>
              <a:gd name="connsiteX60" fmla="*/ 83895 w 2748113"/>
              <a:gd name="connsiteY60" fmla="*/ 1069792 h 1312978"/>
              <a:gd name="connsiteX61" fmla="*/ 42332 w 2748113"/>
              <a:gd name="connsiteY61" fmla="*/ 1028228 h 1312978"/>
              <a:gd name="connsiteX62" fmla="*/ 14623 w 2748113"/>
              <a:gd name="connsiteY62" fmla="*/ 958955 h 1312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Lst>
            <a:rect l="l" t="t" r="r" b="b"/>
            <a:pathLst>
              <a:path w="2748113" h="1312978">
                <a:moveTo>
                  <a:pt x="14623" y="958955"/>
                </a:moveTo>
                <a:lnTo>
                  <a:pt x="14623" y="958955"/>
                </a:lnTo>
                <a:cubicBezTo>
                  <a:pt x="19241" y="917391"/>
                  <a:pt x="16179" y="874234"/>
                  <a:pt x="28477" y="834264"/>
                </a:cubicBezTo>
                <a:cubicBezTo>
                  <a:pt x="38601" y="801362"/>
                  <a:pt x="90366" y="762769"/>
                  <a:pt x="111604" y="737283"/>
                </a:cubicBezTo>
                <a:cubicBezTo>
                  <a:pt x="152285" y="688466"/>
                  <a:pt x="123047" y="704657"/>
                  <a:pt x="167023" y="668010"/>
                </a:cubicBezTo>
                <a:cubicBezTo>
                  <a:pt x="184762" y="653228"/>
                  <a:pt x="206113" y="642774"/>
                  <a:pt x="222441" y="626446"/>
                </a:cubicBezTo>
                <a:cubicBezTo>
                  <a:pt x="285108" y="563779"/>
                  <a:pt x="210798" y="598001"/>
                  <a:pt x="291713" y="571028"/>
                </a:cubicBezTo>
                <a:cubicBezTo>
                  <a:pt x="322354" y="540387"/>
                  <a:pt x="336263" y="521044"/>
                  <a:pt x="374841" y="501755"/>
                </a:cubicBezTo>
                <a:cubicBezTo>
                  <a:pt x="387903" y="495224"/>
                  <a:pt x="402550" y="492519"/>
                  <a:pt x="416404" y="487901"/>
                </a:cubicBezTo>
                <a:cubicBezTo>
                  <a:pt x="430259" y="478665"/>
                  <a:pt x="442663" y="466751"/>
                  <a:pt x="457968" y="460192"/>
                </a:cubicBezTo>
                <a:cubicBezTo>
                  <a:pt x="475470" y="452691"/>
                  <a:pt x="495077" y="451568"/>
                  <a:pt x="513386" y="446337"/>
                </a:cubicBezTo>
                <a:cubicBezTo>
                  <a:pt x="527428" y="442325"/>
                  <a:pt x="541095" y="437101"/>
                  <a:pt x="554950" y="432483"/>
                </a:cubicBezTo>
                <a:cubicBezTo>
                  <a:pt x="564186" y="423246"/>
                  <a:pt x="574499" y="414973"/>
                  <a:pt x="582659" y="404773"/>
                </a:cubicBezTo>
                <a:cubicBezTo>
                  <a:pt x="610091" y="370483"/>
                  <a:pt x="611709" y="347242"/>
                  <a:pt x="651932" y="321646"/>
                </a:cubicBezTo>
                <a:cubicBezTo>
                  <a:pt x="686780" y="299470"/>
                  <a:pt x="722024" y="273019"/>
                  <a:pt x="762768" y="266228"/>
                </a:cubicBezTo>
                <a:cubicBezTo>
                  <a:pt x="828078" y="255343"/>
                  <a:pt x="843450" y="255051"/>
                  <a:pt x="901313" y="238519"/>
                </a:cubicBezTo>
                <a:cubicBezTo>
                  <a:pt x="915355" y="234507"/>
                  <a:pt x="929203" y="229792"/>
                  <a:pt x="942877" y="224664"/>
                </a:cubicBezTo>
                <a:cubicBezTo>
                  <a:pt x="966163" y="215932"/>
                  <a:pt x="988329" y="204101"/>
                  <a:pt x="1012150" y="196955"/>
                </a:cubicBezTo>
                <a:cubicBezTo>
                  <a:pt x="1034705" y="190189"/>
                  <a:pt x="1058578" y="188812"/>
                  <a:pt x="1081423" y="183101"/>
                </a:cubicBezTo>
                <a:cubicBezTo>
                  <a:pt x="1095591" y="179559"/>
                  <a:pt x="1108666" y="172110"/>
                  <a:pt x="1122986" y="169246"/>
                </a:cubicBezTo>
                <a:cubicBezTo>
                  <a:pt x="1155007" y="162842"/>
                  <a:pt x="1187692" y="160357"/>
                  <a:pt x="1219968" y="155392"/>
                </a:cubicBezTo>
                <a:cubicBezTo>
                  <a:pt x="1247733" y="151121"/>
                  <a:pt x="1275549" y="147046"/>
                  <a:pt x="1303095" y="141537"/>
                </a:cubicBezTo>
                <a:cubicBezTo>
                  <a:pt x="1321766" y="137803"/>
                  <a:pt x="1340204" y="132914"/>
                  <a:pt x="1358513" y="127683"/>
                </a:cubicBezTo>
                <a:cubicBezTo>
                  <a:pt x="1372555" y="123671"/>
                  <a:pt x="1385643" y="116049"/>
                  <a:pt x="1400077" y="113828"/>
                </a:cubicBezTo>
                <a:cubicBezTo>
                  <a:pt x="1445950" y="106770"/>
                  <a:pt x="1492441" y="104591"/>
                  <a:pt x="1538623" y="99973"/>
                </a:cubicBezTo>
                <a:cubicBezTo>
                  <a:pt x="1690618" y="49309"/>
                  <a:pt x="1526153" y="99874"/>
                  <a:pt x="1912695" y="72264"/>
                </a:cubicBezTo>
                <a:cubicBezTo>
                  <a:pt x="1931688" y="70907"/>
                  <a:pt x="1949525" y="62541"/>
                  <a:pt x="1968113" y="58410"/>
                </a:cubicBezTo>
                <a:cubicBezTo>
                  <a:pt x="1991101" y="53302"/>
                  <a:pt x="2013967" y="47020"/>
                  <a:pt x="2037386" y="44555"/>
                </a:cubicBezTo>
                <a:cubicBezTo>
                  <a:pt x="2101849" y="37769"/>
                  <a:pt x="2166695" y="35319"/>
                  <a:pt x="2231350" y="30701"/>
                </a:cubicBezTo>
                <a:cubicBezTo>
                  <a:pt x="2397046" y="-10724"/>
                  <a:pt x="2371370" y="-9742"/>
                  <a:pt x="2674695" y="30701"/>
                </a:cubicBezTo>
                <a:cubicBezTo>
                  <a:pt x="2693433" y="33199"/>
                  <a:pt x="2712112" y="101388"/>
                  <a:pt x="2716259" y="113828"/>
                </a:cubicBezTo>
                <a:cubicBezTo>
                  <a:pt x="2720877" y="146155"/>
                  <a:pt x="2723709" y="178789"/>
                  <a:pt x="2730113" y="210810"/>
                </a:cubicBezTo>
                <a:cubicBezTo>
                  <a:pt x="2740111" y="260799"/>
                  <a:pt x="2765060" y="260489"/>
                  <a:pt x="2730113" y="321646"/>
                </a:cubicBezTo>
                <a:cubicBezTo>
                  <a:pt x="2717474" y="343764"/>
                  <a:pt x="2668320" y="356099"/>
                  <a:pt x="2646986" y="363210"/>
                </a:cubicBezTo>
                <a:cubicBezTo>
                  <a:pt x="2637750" y="377064"/>
                  <a:pt x="2629679" y="391771"/>
                  <a:pt x="2619277" y="404773"/>
                </a:cubicBezTo>
                <a:cubicBezTo>
                  <a:pt x="2602093" y="426253"/>
                  <a:pt x="2574011" y="448189"/>
                  <a:pt x="2550004" y="460192"/>
                </a:cubicBezTo>
                <a:cubicBezTo>
                  <a:pt x="2536942" y="466723"/>
                  <a:pt x="2522295" y="469428"/>
                  <a:pt x="2508441" y="474046"/>
                </a:cubicBezTo>
                <a:cubicBezTo>
                  <a:pt x="2420963" y="532364"/>
                  <a:pt x="2494094" y="493158"/>
                  <a:pt x="2314477" y="515610"/>
                </a:cubicBezTo>
                <a:cubicBezTo>
                  <a:pt x="2251809" y="523443"/>
                  <a:pt x="2223827" y="536589"/>
                  <a:pt x="2162077" y="557173"/>
                </a:cubicBezTo>
                <a:cubicBezTo>
                  <a:pt x="2148222" y="561791"/>
                  <a:pt x="2135097" y="570260"/>
                  <a:pt x="2120513" y="571028"/>
                </a:cubicBezTo>
                <a:lnTo>
                  <a:pt x="1857277" y="584883"/>
                </a:lnTo>
                <a:cubicBezTo>
                  <a:pt x="1789947" y="596104"/>
                  <a:pt x="1778424" y="586338"/>
                  <a:pt x="1732586" y="626446"/>
                </a:cubicBezTo>
                <a:cubicBezTo>
                  <a:pt x="1708010" y="647950"/>
                  <a:pt x="1663313" y="695719"/>
                  <a:pt x="1663313" y="695719"/>
                </a:cubicBezTo>
                <a:cubicBezTo>
                  <a:pt x="1618415" y="830419"/>
                  <a:pt x="1630074" y="778948"/>
                  <a:pt x="1663313" y="1055937"/>
                </a:cubicBezTo>
                <a:cubicBezTo>
                  <a:pt x="1664869" y="1068906"/>
                  <a:pt x="1681786" y="1074410"/>
                  <a:pt x="1691023" y="1083646"/>
                </a:cubicBezTo>
                <a:cubicBezTo>
                  <a:pt x="1713031" y="1149670"/>
                  <a:pt x="1702476" y="1159310"/>
                  <a:pt x="1746441" y="1194483"/>
                </a:cubicBezTo>
                <a:cubicBezTo>
                  <a:pt x="1759443" y="1204885"/>
                  <a:pt x="1774150" y="1212956"/>
                  <a:pt x="1788004" y="1222192"/>
                </a:cubicBezTo>
                <a:cubicBezTo>
                  <a:pt x="1792622" y="1236046"/>
                  <a:pt x="1795328" y="1250693"/>
                  <a:pt x="1801859" y="1263755"/>
                </a:cubicBezTo>
                <a:cubicBezTo>
                  <a:pt x="1839291" y="1338618"/>
                  <a:pt x="1879958" y="1310918"/>
                  <a:pt x="1704877" y="1291464"/>
                </a:cubicBezTo>
                <a:cubicBezTo>
                  <a:pt x="1691022" y="1286846"/>
                  <a:pt x="1676375" y="1284141"/>
                  <a:pt x="1663313" y="1277610"/>
                </a:cubicBezTo>
                <a:cubicBezTo>
                  <a:pt x="1629185" y="1260546"/>
                  <a:pt x="1620368" y="1238725"/>
                  <a:pt x="1580186" y="1236046"/>
                </a:cubicBezTo>
                <a:cubicBezTo>
                  <a:pt x="1455686" y="1227746"/>
                  <a:pt x="1330804" y="1226810"/>
                  <a:pt x="1206113" y="1222192"/>
                </a:cubicBezTo>
                <a:cubicBezTo>
                  <a:pt x="1012150" y="1226810"/>
                  <a:pt x="817407" y="1218075"/>
                  <a:pt x="624223" y="1236046"/>
                </a:cubicBezTo>
                <a:cubicBezTo>
                  <a:pt x="609682" y="1237399"/>
                  <a:pt x="624410" y="1273598"/>
                  <a:pt x="610368" y="1277610"/>
                </a:cubicBezTo>
                <a:cubicBezTo>
                  <a:pt x="552471" y="1294152"/>
                  <a:pt x="490295" y="1286846"/>
                  <a:pt x="430259" y="1291464"/>
                </a:cubicBezTo>
                <a:cubicBezTo>
                  <a:pt x="365604" y="1286846"/>
                  <a:pt x="300670" y="1285184"/>
                  <a:pt x="236295" y="1277610"/>
                </a:cubicBezTo>
                <a:cubicBezTo>
                  <a:pt x="221791" y="1275904"/>
                  <a:pt x="206136" y="1272878"/>
                  <a:pt x="194732" y="1263755"/>
                </a:cubicBezTo>
                <a:cubicBezTo>
                  <a:pt x="181730" y="1253353"/>
                  <a:pt x="177425" y="1235194"/>
                  <a:pt x="167023" y="1222192"/>
                </a:cubicBezTo>
                <a:cubicBezTo>
                  <a:pt x="158863" y="1211992"/>
                  <a:pt x="148550" y="1203719"/>
                  <a:pt x="139313" y="1194483"/>
                </a:cubicBezTo>
                <a:cubicBezTo>
                  <a:pt x="104494" y="1090021"/>
                  <a:pt x="151460" y="1218774"/>
                  <a:pt x="97750" y="1111355"/>
                </a:cubicBezTo>
                <a:cubicBezTo>
                  <a:pt x="91219" y="1098293"/>
                  <a:pt x="91996" y="1081943"/>
                  <a:pt x="83895" y="1069792"/>
                </a:cubicBezTo>
                <a:cubicBezTo>
                  <a:pt x="73027" y="1053489"/>
                  <a:pt x="54875" y="1043280"/>
                  <a:pt x="42332" y="1028228"/>
                </a:cubicBezTo>
                <a:cubicBezTo>
                  <a:pt x="-35974" y="934259"/>
                  <a:pt x="19241" y="970501"/>
                  <a:pt x="14623" y="958955"/>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Freeform 6"/>
          <p:cNvSpPr/>
          <p:nvPr/>
        </p:nvSpPr>
        <p:spPr>
          <a:xfrm>
            <a:off x="6816436" y="3823855"/>
            <a:ext cx="332509" cy="249381"/>
          </a:xfrm>
          <a:custGeom>
            <a:avLst/>
            <a:gdLst>
              <a:gd name="connsiteX0" fmla="*/ 0 w 332509"/>
              <a:gd name="connsiteY0" fmla="*/ 0 h 249381"/>
              <a:gd name="connsiteX1" fmla="*/ 0 w 332509"/>
              <a:gd name="connsiteY1" fmla="*/ 0 h 249381"/>
              <a:gd name="connsiteX2" fmla="*/ 13855 w 332509"/>
              <a:gd name="connsiteY2" fmla="*/ 124690 h 249381"/>
              <a:gd name="connsiteX3" fmla="*/ 41564 w 332509"/>
              <a:gd name="connsiteY3" fmla="*/ 152400 h 249381"/>
              <a:gd name="connsiteX4" fmla="*/ 166255 w 332509"/>
              <a:gd name="connsiteY4" fmla="*/ 207818 h 249381"/>
              <a:gd name="connsiteX5" fmla="*/ 207819 w 332509"/>
              <a:gd name="connsiteY5" fmla="*/ 249381 h 249381"/>
              <a:gd name="connsiteX6" fmla="*/ 277091 w 332509"/>
              <a:gd name="connsiteY6" fmla="*/ 235527 h 249381"/>
              <a:gd name="connsiteX7" fmla="*/ 304800 w 332509"/>
              <a:gd name="connsiteY7" fmla="*/ 152400 h 249381"/>
              <a:gd name="connsiteX8" fmla="*/ 332509 w 332509"/>
              <a:gd name="connsiteY8" fmla="*/ 124690 h 249381"/>
              <a:gd name="connsiteX9" fmla="*/ 318655 w 332509"/>
              <a:gd name="connsiteY9" fmla="*/ 69272 h 249381"/>
              <a:gd name="connsiteX10" fmla="*/ 277091 w 332509"/>
              <a:gd name="connsiteY10" fmla="*/ 55418 h 249381"/>
              <a:gd name="connsiteX11" fmla="*/ 193964 w 332509"/>
              <a:gd name="connsiteY11" fmla="*/ 13854 h 249381"/>
              <a:gd name="connsiteX12" fmla="*/ 83128 w 332509"/>
              <a:gd name="connsiteY12" fmla="*/ 27709 h 249381"/>
              <a:gd name="connsiteX13" fmla="*/ 0 w 332509"/>
              <a:gd name="connsiteY13" fmla="*/ 41563 h 249381"/>
              <a:gd name="connsiteX14" fmla="*/ 0 w 332509"/>
              <a:gd name="connsiteY14" fmla="*/ 0 h 2493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32509" h="249381">
                <a:moveTo>
                  <a:pt x="0" y="0"/>
                </a:moveTo>
                <a:lnTo>
                  <a:pt x="0" y="0"/>
                </a:lnTo>
                <a:cubicBezTo>
                  <a:pt x="4618" y="41563"/>
                  <a:pt x="2852" y="84344"/>
                  <a:pt x="13855" y="124690"/>
                </a:cubicBezTo>
                <a:cubicBezTo>
                  <a:pt x="17292" y="137292"/>
                  <a:pt x="29881" y="146558"/>
                  <a:pt x="41564" y="152400"/>
                </a:cubicBezTo>
                <a:cubicBezTo>
                  <a:pt x="132186" y="197712"/>
                  <a:pt x="105121" y="156874"/>
                  <a:pt x="166255" y="207818"/>
                </a:cubicBezTo>
                <a:cubicBezTo>
                  <a:pt x="181307" y="220361"/>
                  <a:pt x="193964" y="235527"/>
                  <a:pt x="207819" y="249381"/>
                </a:cubicBezTo>
                <a:cubicBezTo>
                  <a:pt x="230910" y="244763"/>
                  <a:pt x="260440" y="252178"/>
                  <a:pt x="277091" y="235527"/>
                </a:cubicBezTo>
                <a:cubicBezTo>
                  <a:pt x="297744" y="214874"/>
                  <a:pt x="284147" y="173053"/>
                  <a:pt x="304800" y="152400"/>
                </a:cubicBezTo>
                <a:lnTo>
                  <a:pt x="332509" y="124690"/>
                </a:lnTo>
                <a:cubicBezTo>
                  <a:pt x="327891" y="106217"/>
                  <a:pt x="330550" y="84141"/>
                  <a:pt x="318655" y="69272"/>
                </a:cubicBezTo>
                <a:cubicBezTo>
                  <a:pt x="309532" y="57868"/>
                  <a:pt x="290153" y="61949"/>
                  <a:pt x="277091" y="55418"/>
                </a:cubicBezTo>
                <a:cubicBezTo>
                  <a:pt x="169653" y="1700"/>
                  <a:pt x="298444" y="48681"/>
                  <a:pt x="193964" y="13854"/>
                </a:cubicBezTo>
                <a:cubicBezTo>
                  <a:pt x="157019" y="18472"/>
                  <a:pt x="119049" y="17912"/>
                  <a:pt x="83128" y="27709"/>
                </a:cubicBezTo>
                <a:cubicBezTo>
                  <a:pt x="47044" y="37550"/>
                  <a:pt x="41897" y="83460"/>
                  <a:pt x="0" y="41563"/>
                </a:cubicBezTo>
                <a:lnTo>
                  <a:pt x="0" y="0"/>
                </a:ln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p:cNvSpPr txBox="1"/>
          <p:nvPr/>
        </p:nvSpPr>
        <p:spPr>
          <a:xfrm>
            <a:off x="8899812" y="3075709"/>
            <a:ext cx="244188" cy="537957"/>
          </a:xfrm>
          <a:prstGeom prst="rect">
            <a:avLst/>
          </a:prstGeom>
          <a:solidFill>
            <a:schemeClr val="bg1"/>
          </a:solidFill>
          <a:ln>
            <a:solidFill>
              <a:schemeClr val="bg1"/>
            </a:solidFill>
          </a:ln>
        </p:spPr>
        <p:txBody>
          <a:bodyPr wrap="square" rtlCol="0">
            <a:spAutoFit/>
          </a:bodyPr>
          <a:lstStyle/>
          <a:p>
            <a:endParaRPr lang="en-IN" dirty="0"/>
          </a:p>
        </p:txBody>
      </p:sp>
    </p:spTree>
    <p:extLst>
      <p:ext uri="{BB962C8B-B14F-4D97-AF65-F5344CB8AC3E}">
        <p14:creationId xmlns:p14="http://schemas.microsoft.com/office/powerpoint/2010/main" val="6803742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0"/>
            <a:ext cx="9144000" cy="762000"/>
          </a:xfrm>
        </p:spPr>
        <p:txBody>
          <a:bodyPr>
            <a:noAutofit/>
          </a:bodyPr>
          <a:lstStyle/>
          <a:p>
            <a:pPr algn="ctr"/>
            <a:r>
              <a:rPr lang="en-IN" sz="4400" b="1" dirty="0">
                <a:solidFill>
                  <a:srgbClr val="FF0000"/>
                </a:solidFill>
              </a:rPr>
              <a:t>Allopurinol</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24</a:t>
            </a:fld>
            <a:endParaRPr lang="en-US"/>
          </a:p>
        </p:txBody>
      </p:sp>
      <p:sp>
        <p:nvSpPr>
          <p:cNvPr id="3" name="Content Placeholder 2"/>
          <p:cNvSpPr>
            <a:spLocks noGrp="1"/>
          </p:cNvSpPr>
          <p:nvPr>
            <p:ph sz="quarter" idx="1"/>
          </p:nvPr>
        </p:nvSpPr>
        <p:spPr>
          <a:xfrm>
            <a:off x="152400" y="838200"/>
            <a:ext cx="8839200" cy="5715000"/>
          </a:xfrm>
        </p:spPr>
        <p:txBody>
          <a:bodyPr rtlCol="0">
            <a:normAutofit fontScale="92500" lnSpcReduction="20000"/>
          </a:bodyPr>
          <a:lstStyle/>
          <a:p>
            <a:pPr fontAlgn="auto">
              <a:spcAft>
                <a:spcPts val="0"/>
              </a:spcAft>
              <a:buFont typeface="Arial" pitchFamily="34" charset="0"/>
              <a:buNone/>
              <a:defRPr/>
            </a:pPr>
            <a:r>
              <a:rPr lang="en-IN" b="1" dirty="0">
                <a:latin typeface="Calibri" pitchFamily="34" charset="0"/>
                <a:cs typeface="Calibri" pitchFamily="34" charset="0"/>
              </a:rPr>
              <a:t>Drug Interactions:</a:t>
            </a:r>
          </a:p>
          <a:p>
            <a:pPr fontAlgn="auto">
              <a:spcAft>
                <a:spcPts val="0"/>
              </a:spcAft>
              <a:buFont typeface="Arial" pitchFamily="34" charset="0"/>
              <a:buNone/>
              <a:defRPr/>
            </a:pPr>
            <a:endParaRPr lang="en-IN" b="1" dirty="0">
              <a:latin typeface="Calibri" pitchFamily="34" charset="0"/>
              <a:cs typeface="Calibri" pitchFamily="34" charset="0"/>
            </a:endParaRPr>
          </a:p>
          <a:p>
            <a:pPr marL="0" indent="0">
              <a:buNone/>
            </a:pPr>
            <a:r>
              <a:rPr lang="en-US" dirty="0">
                <a:latin typeface="Calibri" pitchFamily="34" charset="0"/>
                <a:cs typeface="Calibri" pitchFamily="34" charset="0"/>
              </a:rPr>
              <a:t>(a) Allopurinol inhibits the degradation of 6- </a:t>
            </a:r>
            <a:r>
              <a:rPr lang="en-US" dirty="0" err="1">
                <a:latin typeface="Calibri" pitchFamily="34" charset="0"/>
                <a:cs typeface="Calibri" pitchFamily="34" charset="0"/>
              </a:rPr>
              <a:t>mercaptopurine</a:t>
            </a:r>
            <a:r>
              <a:rPr lang="en-US" dirty="0">
                <a:latin typeface="Calibri" pitchFamily="34" charset="0"/>
                <a:cs typeface="Calibri" pitchFamily="34" charset="0"/>
              </a:rPr>
              <a:t> and  </a:t>
            </a:r>
            <a:br>
              <a:rPr lang="en-US" dirty="0">
                <a:latin typeface="Calibri" pitchFamily="34" charset="0"/>
                <a:cs typeface="Calibri" pitchFamily="34" charset="0"/>
              </a:rPr>
            </a:br>
            <a:r>
              <a:rPr lang="en-US" dirty="0">
                <a:latin typeface="Calibri" pitchFamily="34" charset="0"/>
                <a:cs typeface="Calibri" pitchFamily="34" charset="0"/>
              </a:rPr>
              <a:t>      azathioprine: their doses should be reduced to 1/3rd, but not that  </a:t>
            </a:r>
            <a:br>
              <a:rPr lang="en-US" dirty="0">
                <a:latin typeface="Calibri" pitchFamily="34" charset="0"/>
                <a:cs typeface="Calibri" pitchFamily="34" charset="0"/>
              </a:rPr>
            </a:br>
            <a:r>
              <a:rPr lang="en-US" dirty="0">
                <a:latin typeface="Calibri" pitchFamily="34" charset="0"/>
                <a:cs typeface="Calibri" pitchFamily="34" charset="0"/>
              </a:rPr>
              <a:t>      of </a:t>
            </a:r>
            <a:r>
              <a:rPr lang="en-US" dirty="0" err="1">
                <a:latin typeface="Calibri" pitchFamily="34" charset="0"/>
                <a:cs typeface="Calibri" pitchFamily="34" charset="0"/>
              </a:rPr>
              <a:t>thioguanine</a:t>
            </a:r>
            <a:r>
              <a:rPr lang="en-US" dirty="0">
                <a:latin typeface="Calibri" pitchFamily="34" charset="0"/>
                <a:cs typeface="Calibri" pitchFamily="34" charset="0"/>
              </a:rPr>
              <a:t>, because it follows a different metabolic   </a:t>
            </a:r>
            <a:br>
              <a:rPr lang="en-US" dirty="0">
                <a:latin typeface="Calibri" pitchFamily="34" charset="0"/>
                <a:cs typeface="Calibri" pitchFamily="34" charset="0"/>
              </a:rPr>
            </a:br>
            <a:r>
              <a:rPr lang="en-US" dirty="0">
                <a:latin typeface="Calibri" pitchFamily="34" charset="0"/>
                <a:cs typeface="Calibri" pitchFamily="34" charset="0"/>
              </a:rPr>
              <a:t>      path(S-methylation).</a:t>
            </a:r>
          </a:p>
          <a:p>
            <a:pPr marL="0" indent="0">
              <a:buNone/>
            </a:pPr>
            <a:endParaRPr lang="en-US" dirty="0">
              <a:latin typeface="Calibri" pitchFamily="34" charset="0"/>
              <a:cs typeface="Calibri" pitchFamily="34" charset="0"/>
            </a:endParaRPr>
          </a:p>
          <a:p>
            <a:pPr marL="0" indent="0">
              <a:buNone/>
            </a:pPr>
            <a:r>
              <a:rPr lang="en-US" dirty="0">
                <a:latin typeface="Calibri" pitchFamily="34" charset="0"/>
                <a:cs typeface="Calibri" pitchFamily="34" charset="0"/>
              </a:rPr>
              <a:t>(b) </a:t>
            </a:r>
            <a:r>
              <a:rPr lang="en-US" dirty="0" err="1">
                <a:latin typeface="Calibri" pitchFamily="34" charset="0"/>
                <a:cs typeface="Calibri" pitchFamily="34" charset="0"/>
              </a:rPr>
              <a:t>Probenecid</a:t>
            </a:r>
            <a:r>
              <a:rPr lang="en-US" dirty="0">
                <a:latin typeface="Calibri" pitchFamily="34" charset="0"/>
                <a:cs typeface="Calibri" pitchFamily="34" charset="0"/>
              </a:rPr>
              <a:t> given with allopurinol has complex interaction; while  </a:t>
            </a:r>
            <a:br>
              <a:rPr lang="en-US" dirty="0">
                <a:latin typeface="Calibri" pitchFamily="34" charset="0"/>
                <a:cs typeface="Calibri" pitchFamily="34" charset="0"/>
              </a:rPr>
            </a:br>
            <a:r>
              <a:rPr lang="en-US" dirty="0">
                <a:latin typeface="Calibri" pitchFamily="34" charset="0"/>
                <a:cs typeface="Calibri" pitchFamily="34" charset="0"/>
              </a:rPr>
              <a:t>      </a:t>
            </a:r>
            <a:r>
              <a:rPr lang="en-US" dirty="0" err="1">
                <a:latin typeface="Calibri" pitchFamily="34" charset="0"/>
                <a:cs typeface="Calibri" pitchFamily="34" charset="0"/>
              </a:rPr>
              <a:t>probenecid</a:t>
            </a:r>
            <a:r>
              <a:rPr lang="en-US" dirty="0">
                <a:latin typeface="Calibri" pitchFamily="34" charset="0"/>
                <a:cs typeface="Calibri" pitchFamily="34" charset="0"/>
              </a:rPr>
              <a:t> shortens t1/2 of </a:t>
            </a:r>
            <a:r>
              <a:rPr lang="en-US" dirty="0" err="1">
                <a:latin typeface="Calibri" pitchFamily="34" charset="0"/>
                <a:cs typeface="Calibri" pitchFamily="34" charset="0"/>
              </a:rPr>
              <a:t>alloxanthine</a:t>
            </a:r>
            <a:r>
              <a:rPr lang="en-US" dirty="0">
                <a:latin typeface="Calibri" pitchFamily="34" charset="0"/>
                <a:cs typeface="Calibri" pitchFamily="34" charset="0"/>
              </a:rPr>
              <a:t>, allopurinol prolongs  </a:t>
            </a:r>
            <a:br>
              <a:rPr lang="en-US" dirty="0">
                <a:latin typeface="Calibri" pitchFamily="34" charset="0"/>
                <a:cs typeface="Calibri" pitchFamily="34" charset="0"/>
              </a:rPr>
            </a:br>
            <a:r>
              <a:rPr lang="en-US" dirty="0">
                <a:latin typeface="Calibri" pitchFamily="34" charset="0"/>
                <a:cs typeface="Calibri" pitchFamily="34" charset="0"/>
              </a:rPr>
              <a:t>      t1/2 of </a:t>
            </a:r>
            <a:r>
              <a:rPr lang="en-US" dirty="0" err="1">
                <a:latin typeface="Calibri" pitchFamily="34" charset="0"/>
                <a:cs typeface="Calibri" pitchFamily="34" charset="0"/>
              </a:rPr>
              <a:t>probenecid</a:t>
            </a:r>
            <a:r>
              <a:rPr lang="en-US" dirty="0">
                <a:latin typeface="Calibri" pitchFamily="34" charset="0"/>
                <a:cs typeface="Calibri" pitchFamily="34" charset="0"/>
              </a:rPr>
              <a:t>.</a:t>
            </a:r>
          </a:p>
          <a:p>
            <a:pPr marL="0" indent="0">
              <a:buNone/>
            </a:pPr>
            <a:endParaRPr lang="en-US" dirty="0">
              <a:latin typeface="Calibri" pitchFamily="34" charset="0"/>
              <a:cs typeface="Calibri" pitchFamily="34" charset="0"/>
            </a:endParaRPr>
          </a:p>
          <a:p>
            <a:pPr marL="0" indent="0">
              <a:buNone/>
            </a:pPr>
            <a:r>
              <a:rPr lang="en-US" dirty="0">
                <a:latin typeface="Calibri" pitchFamily="34" charset="0"/>
                <a:cs typeface="Calibri" pitchFamily="34" charset="0"/>
              </a:rPr>
              <a:t>(c) Allopurinol can potentiate warfarin and theophylline by inhibiting  </a:t>
            </a:r>
            <a:br>
              <a:rPr lang="en-US" dirty="0">
                <a:latin typeface="Calibri" pitchFamily="34" charset="0"/>
                <a:cs typeface="Calibri" pitchFamily="34" charset="0"/>
              </a:rPr>
            </a:br>
            <a:r>
              <a:rPr lang="en-US" dirty="0">
                <a:latin typeface="Calibri" pitchFamily="34" charset="0"/>
                <a:cs typeface="Calibri" pitchFamily="34" charset="0"/>
              </a:rPr>
              <a:t>      their metabolism.</a:t>
            </a:r>
          </a:p>
          <a:p>
            <a:pPr marL="0" indent="0">
              <a:buNone/>
            </a:pPr>
            <a:endParaRPr lang="en-US" dirty="0">
              <a:latin typeface="Calibri" pitchFamily="34" charset="0"/>
              <a:cs typeface="Calibri" pitchFamily="34" charset="0"/>
            </a:endParaRPr>
          </a:p>
          <a:p>
            <a:pPr marL="0" indent="0">
              <a:buNone/>
            </a:pPr>
            <a:r>
              <a:rPr lang="en-US" dirty="0">
                <a:latin typeface="Calibri" pitchFamily="34" charset="0"/>
                <a:cs typeface="Calibri" pitchFamily="34" charset="0"/>
              </a:rPr>
              <a:t>(d) A higher incidence of skin rashes has been reported when  </a:t>
            </a:r>
            <a:br>
              <a:rPr lang="en-US" dirty="0">
                <a:latin typeface="Calibri" pitchFamily="34" charset="0"/>
                <a:cs typeface="Calibri" pitchFamily="34" charset="0"/>
              </a:rPr>
            </a:br>
            <a:r>
              <a:rPr lang="en-US" dirty="0">
                <a:latin typeface="Calibri" pitchFamily="34" charset="0"/>
                <a:cs typeface="Calibri" pitchFamily="34" charset="0"/>
              </a:rPr>
              <a:t>      ampicillin is given to patients on allopurinol.</a:t>
            </a:r>
            <a:endParaRPr lang="en-IN" sz="1900" b="1" i="1" dirty="0"/>
          </a:p>
        </p:txBody>
      </p:sp>
    </p:spTree>
    <p:extLst>
      <p:ext uri="{BB962C8B-B14F-4D97-AF65-F5344CB8AC3E}">
        <p14:creationId xmlns:p14="http://schemas.microsoft.com/office/powerpoint/2010/main" val="10235168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arn(inVertical)">
                                      <p:cBhvr>
                                        <p:cTn id="17" dur="500"/>
                                        <p:tgtEl>
                                          <p:spTgt spid="3">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arn(inVertical)">
                                      <p:cBhvr>
                                        <p:cTn id="2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0"/>
            <a:ext cx="9144000" cy="762000"/>
          </a:xfrm>
        </p:spPr>
        <p:txBody>
          <a:bodyPr>
            <a:noAutofit/>
          </a:bodyPr>
          <a:lstStyle/>
          <a:p>
            <a:pPr algn="ctr"/>
            <a:r>
              <a:rPr lang="en-IN" sz="4400" b="1" dirty="0">
                <a:solidFill>
                  <a:srgbClr val="FF0000"/>
                </a:solidFill>
              </a:rPr>
              <a:t>Allopurinol </a:t>
            </a:r>
            <a:r>
              <a:rPr lang="en-IN" sz="4400" b="1" dirty="0" err="1">
                <a:solidFill>
                  <a:srgbClr val="FF0000"/>
                </a:solidFill>
              </a:rPr>
              <a:t>Contd</a:t>
            </a:r>
            <a:r>
              <a:rPr lang="en-IN" sz="4400" b="1" dirty="0">
                <a:solidFill>
                  <a:srgbClr val="FF0000"/>
                </a:solidFill>
              </a:rPr>
              <a:t>…</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25</a:t>
            </a:fld>
            <a:endParaRPr lang="en-US"/>
          </a:p>
        </p:txBody>
      </p:sp>
      <p:sp>
        <p:nvSpPr>
          <p:cNvPr id="3" name="Content Placeholder 2"/>
          <p:cNvSpPr>
            <a:spLocks noGrp="1"/>
          </p:cNvSpPr>
          <p:nvPr>
            <p:ph sz="quarter" idx="1"/>
          </p:nvPr>
        </p:nvSpPr>
        <p:spPr>
          <a:xfrm>
            <a:off x="228600" y="838200"/>
            <a:ext cx="8763000" cy="5867400"/>
          </a:xfrm>
        </p:spPr>
        <p:txBody>
          <a:bodyPr rtlCol="0">
            <a:normAutofit lnSpcReduction="10000"/>
          </a:bodyPr>
          <a:lstStyle/>
          <a:p>
            <a:pPr fontAlgn="auto">
              <a:spcAft>
                <a:spcPts val="0"/>
              </a:spcAft>
              <a:buFont typeface="Arial" pitchFamily="34" charset="0"/>
              <a:buNone/>
              <a:defRPr/>
            </a:pPr>
            <a:r>
              <a:rPr lang="en-IN" sz="2400" b="1" dirty="0">
                <a:latin typeface="Calibri" pitchFamily="34" charset="0"/>
                <a:cs typeface="Calibri" pitchFamily="34" charset="0"/>
              </a:rPr>
              <a:t>Therapeutic Uses:</a:t>
            </a:r>
          </a:p>
          <a:p>
            <a:pPr fontAlgn="auto">
              <a:spcAft>
                <a:spcPts val="0"/>
              </a:spcAft>
              <a:buFont typeface="Arial" pitchFamily="34" charset="0"/>
              <a:buNone/>
              <a:defRPr/>
            </a:pPr>
            <a:endParaRPr lang="en-IN" sz="2400" b="1"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 Allopurinol is available for oral use and provides effective therapy for the primary </a:t>
            </a:r>
            <a:r>
              <a:rPr lang="en-IN" sz="2400" dirty="0" err="1">
                <a:latin typeface="Calibri" pitchFamily="34" charset="0"/>
                <a:cs typeface="Calibri" pitchFamily="34" charset="0"/>
              </a:rPr>
              <a:t>hyperuricemia</a:t>
            </a:r>
            <a:r>
              <a:rPr lang="en-IN" sz="2400" dirty="0">
                <a:latin typeface="Calibri" pitchFamily="34" charset="0"/>
                <a:cs typeface="Calibri" pitchFamily="34" charset="0"/>
              </a:rPr>
              <a:t> of gout and the </a:t>
            </a:r>
            <a:r>
              <a:rPr lang="en-IN" sz="2400" dirty="0" err="1">
                <a:latin typeface="Calibri" pitchFamily="34" charset="0"/>
                <a:cs typeface="Calibri" pitchFamily="34" charset="0"/>
              </a:rPr>
              <a:t>hyperuricemia</a:t>
            </a:r>
            <a:r>
              <a:rPr lang="en-IN" sz="2400" dirty="0">
                <a:latin typeface="Calibri" pitchFamily="34" charset="0"/>
                <a:cs typeface="Calibri" pitchFamily="34" charset="0"/>
              </a:rPr>
              <a:t> secondary to </a:t>
            </a:r>
            <a:r>
              <a:rPr lang="en-IN" sz="2400" dirty="0" err="1">
                <a:latin typeface="Calibri" pitchFamily="34" charset="0"/>
                <a:cs typeface="Calibri" pitchFamily="34" charset="0"/>
              </a:rPr>
              <a:t>polycythemia</a:t>
            </a:r>
            <a:r>
              <a:rPr lang="en-IN" sz="2400" dirty="0">
                <a:latin typeface="Calibri" pitchFamily="34" charset="0"/>
                <a:cs typeface="Calibri" pitchFamily="34" charset="0"/>
              </a:rPr>
              <a:t> </a:t>
            </a:r>
            <a:r>
              <a:rPr lang="en-IN" sz="2400" dirty="0" err="1">
                <a:latin typeface="Calibri" pitchFamily="34" charset="0"/>
                <a:cs typeface="Calibri" pitchFamily="34" charset="0"/>
              </a:rPr>
              <a:t>vera</a:t>
            </a:r>
            <a:r>
              <a:rPr lang="en-IN" sz="2400" dirty="0">
                <a:latin typeface="Calibri" pitchFamily="34" charset="0"/>
                <a:cs typeface="Calibri" pitchFamily="34" charset="0"/>
              </a:rPr>
              <a:t>, myeloid metaplasia, other blood </a:t>
            </a:r>
            <a:r>
              <a:rPr lang="en-IN" sz="2400" dirty="0" err="1">
                <a:latin typeface="Calibri" pitchFamily="34" charset="0"/>
                <a:cs typeface="Calibri" pitchFamily="34" charset="0"/>
              </a:rPr>
              <a:t>dyscrasias</a:t>
            </a:r>
            <a:r>
              <a:rPr lang="en-IN" sz="2400" dirty="0">
                <a:latin typeface="Calibri" pitchFamily="34" charset="0"/>
                <a:cs typeface="Calibri" pitchFamily="34" charset="0"/>
              </a:rPr>
              <a:t>, or acute </a:t>
            </a:r>
            <a:r>
              <a:rPr lang="en-IN" sz="2400" dirty="0" err="1">
                <a:latin typeface="Calibri" pitchFamily="34" charset="0"/>
                <a:cs typeface="Calibri" pitchFamily="34" charset="0"/>
              </a:rPr>
              <a:t>tumor</a:t>
            </a:r>
            <a:r>
              <a:rPr lang="en-IN" sz="2400" dirty="0">
                <a:latin typeface="Calibri" pitchFamily="34" charset="0"/>
                <a:cs typeface="Calibri" pitchFamily="34" charset="0"/>
              </a:rPr>
              <a:t> </a:t>
            </a:r>
            <a:r>
              <a:rPr lang="en-IN" sz="2400" dirty="0" err="1">
                <a:latin typeface="Calibri" pitchFamily="34" charset="0"/>
                <a:cs typeface="Calibri" pitchFamily="34" charset="0"/>
              </a:rPr>
              <a:t>lysis</a:t>
            </a:r>
            <a:r>
              <a:rPr lang="en-IN" sz="2400" dirty="0">
                <a:latin typeface="Calibri" pitchFamily="34" charset="0"/>
                <a:cs typeface="Calibri" pitchFamily="34" charset="0"/>
              </a:rPr>
              <a:t> syndrome.</a:t>
            </a:r>
          </a:p>
          <a:p>
            <a:pPr fontAlgn="auto">
              <a:spcAft>
                <a:spcPts val="0"/>
              </a:spcAft>
              <a:buFont typeface="Arial" pitchFamily="34" charset="0"/>
              <a:buChar char="•"/>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In the management of gout, it is customary to </a:t>
            </a:r>
            <a:r>
              <a:rPr lang="en-IN" sz="2400" dirty="0" err="1">
                <a:latin typeface="Calibri" pitchFamily="34" charset="0"/>
                <a:cs typeface="Calibri" pitchFamily="34" charset="0"/>
              </a:rPr>
              <a:t>antecede</a:t>
            </a:r>
            <a:r>
              <a:rPr lang="en-IN" sz="2400" dirty="0">
                <a:latin typeface="Calibri" pitchFamily="34" charset="0"/>
                <a:cs typeface="Calibri" pitchFamily="34" charset="0"/>
              </a:rPr>
              <a:t> allopurinol therapy with colchicine and to avoid starting allopurinol during an acute attack of gouty arthritis. </a:t>
            </a:r>
          </a:p>
          <a:p>
            <a:pPr fontAlgn="auto">
              <a:spcAft>
                <a:spcPts val="0"/>
              </a:spcAft>
              <a:buFont typeface="Arial" pitchFamily="34" charset="0"/>
              <a:buChar char="•"/>
              <a:defRPr/>
            </a:pPr>
            <a:endParaRPr lang="en-IN" sz="2400" dirty="0">
              <a:latin typeface="Calibri" pitchFamily="34" charset="0"/>
              <a:cs typeface="Calibri" pitchFamily="34" charset="0"/>
            </a:endParaRPr>
          </a:p>
          <a:p>
            <a:pPr fontAlgn="auto">
              <a:spcAft>
                <a:spcPts val="0"/>
              </a:spcAft>
              <a:buFont typeface="Arial" pitchFamily="34" charset="0"/>
              <a:buChar char="•"/>
              <a:defRPr/>
            </a:pPr>
            <a:r>
              <a:rPr lang="en-IN" sz="2400" dirty="0">
                <a:latin typeface="Calibri" pitchFamily="34" charset="0"/>
                <a:cs typeface="Calibri" pitchFamily="34" charset="0"/>
              </a:rPr>
              <a:t>Fluid intake should be sufficient to maintain daily urinary volume of more than 2 </a:t>
            </a:r>
            <a:r>
              <a:rPr lang="en-IN" sz="2400" dirty="0" err="1">
                <a:latin typeface="Calibri" pitchFamily="34" charset="0"/>
                <a:cs typeface="Calibri" pitchFamily="34" charset="0"/>
              </a:rPr>
              <a:t>liters</a:t>
            </a:r>
            <a:r>
              <a:rPr lang="en-IN" sz="2400" dirty="0">
                <a:latin typeface="Calibri" pitchFamily="34" charset="0"/>
                <a:cs typeface="Calibri" pitchFamily="34" charset="0"/>
              </a:rPr>
              <a:t>; slightly alkaline urine is preferred. </a:t>
            </a:r>
          </a:p>
          <a:p>
            <a:pPr fontAlgn="auto">
              <a:spcAft>
                <a:spcPts val="0"/>
              </a:spcAft>
              <a:buFont typeface="Arial" pitchFamily="34" charset="0"/>
              <a:buNone/>
              <a:defRPr/>
            </a:pPr>
            <a:r>
              <a:rPr lang="en-IN" sz="1400" dirty="0"/>
              <a:t/>
            </a:r>
            <a:br>
              <a:rPr lang="en-IN" sz="1400" dirty="0"/>
            </a:br>
            <a:r>
              <a:rPr lang="en-IN" sz="1400" dirty="0"/>
              <a:t/>
            </a:r>
            <a:br>
              <a:rPr lang="en-IN" sz="1400" dirty="0"/>
            </a:br>
            <a:r>
              <a:rPr lang="en-IN" sz="1400" dirty="0"/>
              <a:t/>
            </a:r>
            <a:br>
              <a:rPr lang="en-IN" sz="1400" dirty="0"/>
            </a:br>
            <a:endParaRPr lang="en-IN" sz="1400" dirty="0"/>
          </a:p>
        </p:txBody>
      </p:sp>
    </p:spTree>
    <p:extLst>
      <p:ext uri="{BB962C8B-B14F-4D97-AF65-F5344CB8AC3E}">
        <p14:creationId xmlns:p14="http://schemas.microsoft.com/office/powerpoint/2010/main" val="3312769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arn(inVertic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barn(inVertical)">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barn(inVertical)">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0"/>
            <a:ext cx="8229600" cy="838200"/>
          </a:xfrm>
        </p:spPr>
        <p:txBody>
          <a:bodyPr>
            <a:normAutofit/>
          </a:bodyPr>
          <a:lstStyle/>
          <a:p>
            <a:pPr algn="ctr"/>
            <a:r>
              <a:rPr lang="en-IN" sz="4400" b="1" dirty="0">
                <a:solidFill>
                  <a:srgbClr val="FF0000"/>
                </a:solidFill>
              </a:rPr>
              <a:t>Allopurinol </a:t>
            </a:r>
            <a:r>
              <a:rPr lang="en-IN" sz="4400" b="1" dirty="0" err="1">
                <a:solidFill>
                  <a:srgbClr val="FF0000"/>
                </a:solidFill>
              </a:rPr>
              <a:t>Contd</a:t>
            </a:r>
            <a:r>
              <a:rPr lang="en-IN" sz="4400" b="1" dirty="0">
                <a:solidFill>
                  <a:srgbClr val="FF0000"/>
                </a:solidFill>
              </a:rPr>
              <a:t>…</a:t>
            </a:r>
            <a:endParaRPr lang="en-IN" sz="4400" dirty="0">
              <a:solidFill>
                <a:srgbClr val="FF0000"/>
              </a:solidFill>
            </a:endParaRPr>
          </a:p>
        </p:txBody>
      </p:sp>
      <p:sp>
        <p:nvSpPr>
          <p:cNvPr id="2" name="Slide Number Placeholder 1"/>
          <p:cNvSpPr>
            <a:spLocks noGrp="1"/>
          </p:cNvSpPr>
          <p:nvPr>
            <p:ph type="sldNum" sz="quarter" idx="12"/>
          </p:nvPr>
        </p:nvSpPr>
        <p:spPr/>
        <p:txBody>
          <a:bodyPr/>
          <a:lstStyle/>
          <a:p>
            <a:fld id="{B6F15528-21DE-4FAA-801E-634DDDAF4B2B}" type="slidenum">
              <a:rPr lang="en-US" smtClean="0"/>
              <a:pPr/>
              <a:t>26</a:t>
            </a:fld>
            <a:endParaRPr lang="en-US"/>
          </a:p>
        </p:txBody>
      </p:sp>
      <p:sp>
        <p:nvSpPr>
          <p:cNvPr id="26627" name="Content Placeholder 2"/>
          <p:cNvSpPr>
            <a:spLocks noGrp="1"/>
          </p:cNvSpPr>
          <p:nvPr>
            <p:ph sz="quarter" idx="1"/>
          </p:nvPr>
        </p:nvSpPr>
        <p:spPr>
          <a:xfrm>
            <a:off x="152400" y="609600"/>
            <a:ext cx="9144000" cy="6172200"/>
          </a:xfrm>
        </p:spPr>
        <p:txBody>
          <a:bodyPr>
            <a:noAutofit/>
          </a:bodyPr>
          <a:lstStyle/>
          <a:p>
            <a:pPr>
              <a:buFont typeface="Arial" charset="0"/>
              <a:buNone/>
            </a:pPr>
            <a:r>
              <a:rPr lang="en-IN" sz="2400" b="1" dirty="0">
                <a:latin typeface="Calibri" pitchFamily="34" charset="0"/>
                <a:cs typeface="Calibri" pitchFamily="34" charset="0"/>
              </a:rPr>
              <a:t>Adverse Effects:  </a:t>
            </a:r>
          </a:p>
          <a:p>
            <a:pPr>
              <a:buFont typeface="Arial" charset="0"/>
              <a:buNone/>
            </a:pPr>
            <a:r>
              <a:rPr lang="en-IN" sz="2400" dirty="0">
                <a:latin typeface="Calibri" pitchFamily="34" charset="0"/>
                <a:cs typeface="Calibri" pitchFamily="34" charset="0"/>
              </a:rPr>
              <a:t>Allopurinol is tolerated well by most patients.</a:t>
            </a:r>
          </a:p>
          <a:p>
            <a:pPr>
              <a:buFont typeface="Arial" charset="0"/>
              <a:buNone/>
            </a:pPr>
            <a:endParaRPr lang="en-IN" sz="2400" dirty="0">
              <a:latin typeface="Calibri" pitchFamily="34" charset="0"/>
              <a:cs typeface="Calibri" pitchFamily="34" charset="0"/>
            </a:endParaRPr>
          </a:p>
          <a:p>
            <a:r>
              <a:rPr lang="en-IN" sz="2400" dirty="0">
                <a:latin typeface="Calibri" pitchFamily="34" charset="0"/>
                <a:cs typeface="Calibri" pitchFamily="34" charset="0"/>
              </a:rPr>
              <a:t> The most common adverse effects are hypersensitivity reactions that may occur after months or years of medication.  </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Cutaneous reaction: Predominantly, a pruritic, erythematous, or </a:t>
            </a:r>
            <a:r>
              <a:rPr lang="en-IN" sz="2400" dirty="0" err="1">
                <a:latin typeface="Calibri" pitchFamily="34" charset="0"/>
                <a:cs typeface="Calibri" pitchFamily="34" charset="0"/>
              </a:rPr>
              <a:t>maculopapular</a:t>
            </a:r>
            <a:r>
              <a:rPr lang="en-IN" sz="2400" dirty="0">
                <a:latin typeface="Calibri" pitchFamily="34" charset="0"/>
                <a:cs typeface="Calibri" pitchFamily="34" charset="0"/>
              </a:rPr>
              <a:t> eruption. Occasionally, the lesion is urticarial or purpuric. </a:t>
            </a:r>
          </a:p>
          <a:p>
            <a:r>
              <a:rPr lang="en-IN" sz="2400" dirty="0">
                <a:latin typeface="Calibri" pitchFamily="34" charset="0"/>
                <a:cs typeface="Calibri" pitchFamily="34" charset="0"/>
              </a:rPr>
              <a:t>Rarely, toxic epidermal necrolysis or Stevens-Johnson   </a:t>
            </a:r>
            <a:br>
              <a:rPr lang="en-IN" sz="2400" dirty="0">
                <a:latin typeface="Calibri" pitchFamily="34" charset="0"/>
                <a:cs typeface="Calibri" pitchFamily="34" charset="0"/>
              </a:rPr>
            </a:br>
            <a:r>
              <a:rPr lang="en-IN" sz="2400" dirty="0">
                <a:latin typeface="Calibri" pitchFamily="34" charset="0"/>
                <a:cs typeface="Calibri" pitchFamily="34" charset="0"/>
              </a:rPr>
              <a:t>syndrome (SJS)  occurs, which can be fatal.</a:t>
            </a:r>
          </a:p>
          <a:p>
            <a:pPr lvl="1"/>
            <a:r>
              <a:rPr lang="en-IN" dirty="0">
                <a:latin typeface="Calibri" pitchFamily="34" charset="0"/>
                <a:cs typeface="Calibri" pitchFamily="34" charset="0"/>
              </a:rPr>
              <a:t>The risk for SJS is limited primarily to the first 2 months of treatment. </a:t>
            </a:r>
          </a:p>
          <a:p>
            <a:pPr lvl="1"/>
            <a:endParaRPr lang="en-IN" dirty="0">
              <a:latin typeface="Calibri" pitchFamily="34" charset="0"/>
              <a:cs typeface="Calibri" pitchFamily="34" charset="0"/>
            </a:endParaRPr>
          </a:p>
          <a:p>
            <a:r>
              <a:rPr lang="en-IN" sz="2400" dirty="0">
                <a:latin typeface="Calibri" pitchFamily="34" charset="0"/>
                <a:cs typeface="Calibri" pitchFamily="34" charset="0"/>
              </a:rPr>
              <a:t>Fever, malaise, and </a:t>
            </a:r>
            <a:r>
              <a:rPr lang="en-IN" sz="2400" dirty="0" err="1">
                <a:latin typeface="Calibri" pitchFamily="34" charset="0"/>
                <a:cs typeface="Calibri" pitchFamily="34" charset="0"/>
              </a:rPr>
              <a:t>myalgias</a:t>
            </a:r>
            <a:r>
              <a:rPr lang="en-IN" sz="2400" dirty="0">
                <a:latin typeface="Calibri" pitchFamily="34" charset="0"/>
                <a:cs typeface="Calibri" pitchFamily="34" charset="0"/>
              </a:rPr>
              <a:t> also may occur. </a:t>
            </a:r>
          </a:p>
          <a:p>
            <a:endParaRPr lang="en-IN" sz="2800" dirty="0">
              <a:latin typeface="Calibri" pitchFamily="34" charset="0"/>
              <a:cs typeface="Calibri" pitchFamily="34" charset="0"/>
            </a:endParaRPr>
          </a:p>
        </p:txBody>
      </p:sp>
    </p:spTree>
    <p:extLst>
      <p:ext uri="{BB962C8B-B14F-4D97-AF65-F5344CB8AC3E}">
        <p14:creationId xmlns:p14="http://schemas.microsoft.com/office/powerpoint/2010/main" val="1584688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6627">
                                            <p:txEl>
                                              <p:pRg st="3" end="3"/>
                                            </p:txEl>
                                          </p:spTgt>
                                        </p:tgtEl>
                                        <p:attrNameLst>
                                          <p:attrName>style.visibility</p:attrName>
                                        </p:attrNameLst>
                                      </p:cBhvr>
                                      <p:to>
                                        <p:strVal val="visible"/>
                                      </p:to>
                                    </p:set>
                                    <p:animEffect transition="in" filter="barn(inVertical)">
                                      <p:cBhvr>
                                        <p:cTn id="7" dur="500"/>
                                        <p:tgtEl>
                                          <p:spTgt spid="26627">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6627">
                                            <p:txEl>
                                              <p:pRg st="5" end="5"/>
                                            </p:txEl>
                                          </p:spTgt>
                                        </p:tgtEl>
                                        <p:attrNameLst>
                                          <p:attrName>style.visibility</p:attrName>
                                        </p:attrNameLst>
                                      </p:cBhvr>
                                      <p:to>
                                        <p:strVal val="visible"/>
                                      </p:to>
                                    </p:set>
                                    <p:animEffect transition="in" filter="barn(inVertical)">
                                      <p:cBhvr>
                                        <p:cTn id="12" dur="500"/>
                                        <p:tgtEl>
                                          <p:spTgt spid="26627">
                                            <p:txEl>
                                              <p:pRg st="5" end="5"/>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6627">
                                            <p:txEl>
                                              <p:pRg st="6" end="6"/>
                                            </p:txEl>
                                          </p:spTgt>
                                        </p:tgtEl>
                                        <p:attrNameLst>
                                          <p:attrName>style.visibility</p:attrName>
                                        </p:attrNameLst>
                                      </p:cBhvr>
                                      <p:to>
                                        <p:strVal val="visible"/>
                                      </p:to>
                                    </p:set>
                                    <p:animEffect transition="in" filter="barn(inVertical)">
                                      <p:cBhvr>
                                        <p:cTn id="17" dur="500"/>
                                        <p:tgtEl>
                                          <p:spTgt spid="26627">
                                            <p:txEl>
                                              <p:pRg st="6" end="6"/>
                                            </p:txEl>
                                          </p:spTgt>
                                        </p:tgtEl>
                                      </p:cBhvr>
                                    </p:animEffect>
                                  </p:childTnLst>
                                </p:cTn>
                              </p:par>
                              <p:par>
                                <p:cTn id="18" presetID="16" presetClass="entr" presetSubtype="21" fill="hold" nodeType="withEffect">
                                  <p:stCondLst>
                                    <p:cond delay="0"/>
                                  </p:stCondLst>
                                  <p:childTnLst>
                                    <p:set>
                                      <p:cBhvr>
                                        <p:cTn id="19" dur="1" fill="hold">
                                          <p:stCondLst>
                                            <p:cond delay="0"/>
                                          </p:stCondLst>
                                        </p:cTn>
                                        <p:tgtEl>
                                          <p:spTgt spid="26627">
                                            <p:txEl>
                                              <p:pRg st="7" end="7"/>
                                            </p:txEl>
                                          </p:spTgt>
                                        </p:tgtEl>
                                        <p:attrNameLst>
                                          <p:attrName>style.visibility</p:attrName>
                                        </p:attrNameLst>
                                      </p:cBhvr>
                                      <p:to>
                                        <p:strVal val="visible"/>
                                      </p:to>
                                    </p:set>
                                    <p:animEffect transition="in" filter="barn(inVertical)">
                                      <p:cBhvr>
                                        <p:cTn id="20" dur="500"/>
                                        <p:tgtEl>
                                          <p:spTgt spid="26627">
                                            <p:txEl>
                                              <p:pRg st="7" end="7"/>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nodeType="clickEffect">
                                  <p:stCondLst>
                                    <p:cond delay="0"/>
                                  </p:stCondLst>
                                  <p:childTnLst>
                                    <p:set>
                                      <p:cBhvr>
                                        <p:cTn id="24" dur="1" fill="hold">
                                          <p:stCondLst>
                                            <p:cond delay="0"/>
                                          </p:stCondLst>
                                        </p:cTn>
                                        <p:tgtEl>
                                          <p:spTgt spid="26627">
                                            <p:txEl>
                                              <p:pRg st="9" end="9"/>
                                            </p:txEl>
                                          </p:spTgt>
                                        </p:tgtEl>
                                        <p:attrNameLst>
                                          <p:attrName>style.visibility</p:attrName>
                                        </p:attrNameLst>
                                      </p:cBhvr>
                                      <p:to>
                                        <p:strVal val="visible"/>
                                      </p:to>
                                    </p:set>
                                    <p:animEffect transition="in" filter="barn(inVertical)">
                                      <p:cBhvr>
                                        <p:cTn id="25" dur="500"/>
                                        <p:tgtEl>
                                          <p:spTgt spid="2662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686800" cy="1265238"/>
          </a:xfrm>
        </p:spPr>
        <p:txBody>
          <a:bodyPr>
            <a:noAutofit/>
          </a:bodyPr>
          <a:lstStyle/>
          <a:p>
            <a:pPr algn="ctr"/>
            <a:r>
              <a:rPr lang="en-US" sz="4400" b="1" dirty="0" err="1">
                <a:solidFill>
                  <a:srgbClr val="FF0000"/>
                </a:solidFill>
              </a:rPr>
              <a:t>Febuxostat</a:t>
            </a:r>
            <a:endParaRPr lang="en-US" sz="4400" b="1"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
        <p:nvSpPr>
          <p:cNvPr id="3" name="Content Placeholder 2"/>
          <p:cNvSpPr>
            <a:spLocks noGrp="1"/>
          </p:cNvSpPr>
          <p:nvPr>
            <p:ph sz="quarter" idx="1"/>
          </p:nvPr>
        </p:nvSpPr>
        <p:spPr>
          <a:xfrm>
            <a:off x="152400" y="838200"/>
            <a:ext cx="8839200" cy="5181600"/>
          </a:xfrm>
        </p:spPr>
        <p:txBody>
          <a:bodyPr>
            <a:normAutofit/>
          </a:bodyPr>
          <a:lstStyle/>
          <a:p>
            <a:pPr algn="just"/>
            <a:endParaRPr lang="en-US" sz="2400" dirty="0">
              <a:latin typeface="Calibri" pitchFamily="34" charset="0"/>
              <a:cs typeface="Calibri" pitchFamily="34" charset="0"/>
            </a:endParaRPr>
          </a:p>
          <a:p>
            <a:pPr algn="just"/>
            <a:r>
              <a:rPr lang="en-US" sz="2400" dirty="0" err="1">
                <a:latin typeface="Calibri" pitchFamily="34" charset="0"/>
                <a:cs typeface="Calibri" pitchFamily="34" charset="0"/>
              </a:rPr>
              <a:t>Febuxostat</a:t>
            </a:r>
            <a:r>
              <a:rPr lang="en-US" sz="2400" dirty="0">
                <a:latin typeface="Calibri" pitchFamily="34" charset="0"/>
                <a:cs typeface="Calibri" pitchFamily="34" charset="0"/>
              </a:rPr>
              <a:t> is a non-purine-selective inhibitor of xanthine oxidase. It works by non-competitively blocking the molybdenum </a:t>
            </a:r>
            <a:r>
              <a:rPr lang="en-US" sz="2400" dirty="0" err="1">
                <a:latin typeface="Calibri" pitchFamily="34" charset="0"/>
                <a:cs typeface="Calibri" pitchFamily="34" charset="0"/>
              </a:rPr>
              <a:t>pterin</a:t>
            </a:r>
            <a:r>
              <a:rPr lang="en-US" sz="2400" dirty="0">
                <a:latin typeface="Calibri" pitchFamily="34" charset="0"/>
                <a:cs typeface="Calibri" pitchFamily="34" charset="0"/>
              </a:rPr>
              <a:t> center which is the active site on xanthine oxidase.</a:t>
            </a:r>
          </a:p>
          <a:p>
            <a:pPr algn="just"/>
            <a:endParaRPr lang="en-US" sz="2400" dirty="0">
              <a:latin typeface="Calibri" pitchFamily="34" charset="0"/>
              <a:cs typeface="Calibri" pitchFamily="34" charset="0"/>
            </a:endParaRPr>
          </a:p>
          <a:p>
            <a:pPr algn="just"/>
            <a:r>
              <a:rPr lang="en-US" sz="2400" dirty="0">
                <a:latin typeface="Calibri" pitchFamily="34" charset="0"/>
                <a:cs typeface="Calibri" pitchFamily="34" charset="0"/>
              </a:rPr>
              <a:t>It is used in the treatment of chronic gout and </a:t>
            </a:r>
            <a:r>
              <a:rPr lang="en-US" sz="2400" dirty="0" err="1">
                <a:latin typeface="Calibri" pitchFamily="34" charset="0"/>
                <a:cs typeface="Calibri" pitchFamily="34" charset="0"/>
              </a:rPr>
              <a:t>hyperuricemia</a:t>
            </a:r>
            <a:r>
              <a:rPr lang="en-US" sz="2400" dirty="0">
                <a:latin typeface="Calibri" pitchFamily="34" charset="0"/>
                <a:cs typeface="Calibri" pitchFamily="34" charset="0"/>
              </a:rPr>
              <a:t>.</a:t>
            </a:r>
          </a:p>
          <a:p>
            <a:pPr algn="just"/>
            <a:endParaRPr lang="en-US" sz="2400" dirty="0">
              <a:latin typeface="Calibri" pitchFamily="34" charset="0"/>
              <a:cs typeface="Calibri" pitchFamily="34" charset="0"/>
            </a:endParaRPr>
          </a:p>
          <a:p>
            <a:pPr algn="just"/>
            <a:r>
              <a:rPr lang="en-US" sz="2400" dirty="0">
                <a:latin typeface="Calibri" pitchFamily="34" charset="0"/>
                <a:cs typeface="Calibri" pitchFamily="34" charset="0"/>
              </a:rPr>
              <a:t>Side effects-nausea, diarrhea, arthralgia, headache, increased hepatic serum enzyme levels and rash.</a:t>
            </a:r>
          </a:p>
          <a:p>
            <a:endParaRPr lang="en-US" sz="3200" dirty="0">
              <a:latin typeface="Calibri" pitchFamily="34" charset="0"/>
              <a:cs typeface="Calibri" pitchFamily="34" charset="0"/>
            </a:endParaRPr>
          </a:p>
        </p:txBody>
      </p:sp>
    </p:spTree>
    <p:extLst>
      <p:ext uri="{BB962C8B-B14F-4D97-AF65-F5344CB8AC3E}">
        <p14:creationId xmlns:p14="http://schemas.microsoft.com/office/powerpoint/2010/main" val="18510414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265238"/>
          </a:xfrm>
        </p:spPr>
        <p:txBody>
          <a:bodyPr>
            <a:normAutofit fontScale="90000"/>
          </a:bodyPr>
          <a:lstStyle/>
          <a:p>
            <a:pPr algn="ctr"/>
            <a:r>
              <a:rPr lang="en-US" sz="4900" b="1" dirty="0">
                <a:solidFill>
                  <a:srgbClr val="FF0000"/>
                </a:solidFill>
              </a:rPr>
              <a:t>Drugs Increasing Metabolism</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
        <p:nvSpPr>
          <p:cNvPr id="3" name="Content Placeholder 2"/>
          <p:cNvSpPr>
            <a:spLocks noGrp="1"/>
          </p:cNvSpPr>
          <p:nvPr>
            <p:ph sz="quarter" idx="1"/>
          </p:nvPr>
        </p:nvSpPr>
        <p:spPr>
          <a:xfrm>
            <a:off x="152400" y="914400"/>
            <a:ext cx="8839200" cy="5562600"/>
          </a:xfrm>
        </p:spPr>
        <p:txBody>
          <a:bodyPr>
            <a:normAutofit/>
          </a:bodyPr>
          <a:lstStyle/>
          <a:p>
            <a:pPr algn="just"/>
            <a:r>
              <a:rPr lang="en-US" sz="2400" dirty="0" err="1">
                <a:latin typeface="Calibri" pitchFamily="34" charset="0"/>
                <a:cs typeface="Calibri" pitchFamily="34" charset="0"/>
              </a:rPr>
              <a:t>Urate</a:t>
            </a:r>
            <a:r>
              <a:rPr lang="en-US" sz="2400" dirty="0">
                <a:latin typeface="Calibri" pitchFamily="34" charset="0"/>
                <a:cs typeface="Calibri" pitchFamily="34" charset="0"/>
              </a:rPr>
              <a:t> oxidase (</a:t>
            </a:r>
            <a:r>
              <a:rPr lang="en-US" sz="2400" dirty="0" err="1">
                <a:latin typeface="Calibri" pitchFamily="34" charset="0"/>
                <a:cs typeface="Calibri" pitchFamily="34" charset="0"/>
              </a:rPr>
              <a:t>uricase</a:t>
            </a:r>
            <a:r>
              <a:rPr lang="en-US" sz="2400" dirty="0">
                <a:latin typeface="Calibri" pitchFamily="34" charset="0"/>
                <a:cs typeface="Calibri" pitchFamily="34" charset="0"/>
              </a:rPr>
              <a:t>) metabolizes insoluble uric acid to soluble </a:t>
            </a:r>
            <a:r>
              <a:rPr lang="en-US" sz="2400" dirty="0" err="1">
                <a:latin typeface="Calibri" pitchFamily="34" charset="0"/>
                <a:cs typeface="Calibri" pitchFamily="34" charset="0"/>
              </a:rPr>
              <a:t>allantoin</a:t>
            </a:r>
            <a:r>
              <a:rPr lang="en-US" sz="2400" dirty="0">
                <a:latin typeface="Calibri" pitchFamily="34" charset="0"/>
                <a:cs typeface="Calibri" pitchFamily="34" charset="0"/>
              </a:rPr>
              <a:t> in the birds.</a:t>
            </a:r>
          </a:p>
          <a:p>
            <a:pPr algn="just"/>
            <a:endParaRPr lang="en-US" sz="2400" dirty="0">
              <a:latin typeface="Calibri" pitchFamily="34" charset="0"/>
              <a:cs typeface="Calibri" pitchFamily="34" charset="0"/>
            </a:endParaRPr>
          </a:p>
          <a:p>
            <a:pPr algn="just"/>
            <a:r>
              <a:rPr lang="en-US" sz="2400" dirty="0">
                <a:latin typeface="Calibri" pitchFamily="34" charset="0"/>
                <a:cs typeface="Calibri" pitchFamily="34" charset="0"/>
              </a:rPr>
              <a:t>This enzyme is absent in humans. </a:t>
            </a:r>
          </a:p>
          <a:p>
            <a:pPr algn="just"/>
            <a:endParaRPr lang="en-US" sz="2400" dirty="0">
              <a:latin typeface="Calibri" pitchFamily="34" charset="0"/>
              <a:cs typeface="Calibri" pitchFamily="34" charset="0"/>
            </a:endParaRPr>
          </a:p>
          <a:p>
            <a:pPr algn="just"/>
            <a:r>
              <a:rPr lang="en-US" sz="2400" dirty="0">
                <a:latin typeface="Calibri" pitchFamily="34" charset="0"/>
                <a:cs typeface="Calibri" pitchFamily="34" charset="0"/>
              </a:rPr>
              <a:t>Recombinant </a:t>
            </a:r>
            <a:r>
              <a:rPr lang="en-US" sz="2400" dirty="0" err="1">
                <a:latin typeface="Calibri" pitchFamily="34" charset="0"/>
                <a:cs typeface="Calibri" pitchFamily="34" charset="0"/>
              </a:rPr>
              <a:t>urate</a:t>
            </a:r>
            <a:r>
              <a:rPr lang="en-US" sz="2400" dirty="0">
                <a:latin typeface="Calibri" pitchFamily="34" charset="0"/>
                <a:cs typeface="Calibri" pitchFamily="34" charset="0"/>
              </a:rPr>
              <a:t> oxidase is now available as </a:t>
            </a:r>
            <a:r>
              <a:rPr lang="en-US" sz="2400" dirty="0" err="1">
                <a:latin typeface="Calibri" pitchFamily="34" charset="0"/>
                <a:cs typeface="Calibri" pitchFamily="34" charset="0"/>
              </a:rPr>
              <a:t>rasburicase</a:t>
            </a:r>
            <a:r>
              <a:rPr lang="en-US" sz="2400" dirty="0">
                <a:latin typeface="Calibri" pitchFamily="34" charset="0"/>
                <a:cs typeface="Calibri" pitchFamily="34" charset="0"/>
              </a:rPr>
              <a:t>.</a:t>
            </a:r>
          </a:p>
          <a:p>
            <a:pPr algn="just"/>
            <a:endParaRPr lang="en-US" sz="2400" dirty="0">
              <a:latin typeface="Calibri" pitchFamily="34" charset="0"/>
              <a:cs typeface="Calibri" pitchFamily="34" charset="0"/>
            </a:endParaRPr>
          </a:p>
          <a:p>
            <a:pPr algn="just"/>
            <a:r>
              <a:rPr lang="en-US" sz="2400" dirty="0" err="1">
                <a:latin typeface="Calibri" pitchFamily="34" charset="0"/>
                <a:cs typeface="Calibri" pitchFamily="34" charset="0"/>
              </a:rPr>
              <a:t>Pegloticase</a:t>
            </a:r>
            <a:r>
              <a:rPr lang="en-US" sz="2400" dirty="0">
                <a:latin typeface="Calibri" pitchFamily="34" charset="0"/>
                <a:cs typeface="Calibri" pitchFamily="34" charset="0"/>
              </a:rPr>
              <a:t> is another </a:t>
            </a:r>
            <a:r>
              <a:rPr lang="en-US" sz="2400" dirty="0" err="1">
                <a:latin typeface="Calibri" pitchFamily="34" charset="0"/>
                <a:cs typeface="Calibri" pitchFamily="34" charset="0"/>
              </a:rPr>
              <a:t>similiar</a:t>
            </a:r>
            <a:r>
              <a:rPr lang="en-US" sz="2400" dirty="0">
                <a:latin typeface="Calibri" pitchFamily="34" charset="0"/>
                <a:cs typeface="Calibri" pitchFamily="34" charset="0"/>
              </a:rPr>
              <a:t> drug that is </a:t>
            </a:r>
            <a:r>
              <a:rPr lang="en-US" sz="2400" dirty="0" err="1">
                <a:latin typeface="Calibri" pitchFamily="34" charset="0"/>
                <a:cs typeface="Calibri" pitchFamily="34" charset="0"/>
              </a:rPr>
              <a:t>pegylated</a:t>
            </a:r>
            <a:r>
              <a:rPr lang="en-US" sz="2400" dirty="0">
                <a:latin typeface="Calibri" pitchFamily="34" charset="0"/>
                <a:cs typeface="Calibri" pitchFamily="34" charset="0"/>
              </a:rPr>
              <a:t> to increase duration of action.</a:t>
            </a:r>
          </a:p>
          <a:p>
            <a:pPr algn="just"/>
            <a:endParaRPr lang="en-US" sz="2400" dirty="0">
              <a:latin typeface="Calibri" pitchFamily="34" charset="0"/>
              <a:cs typeface="Calibri" pitchFamily="34" charset="0"/>
            </a:endParaRPr>
          </a:p>
          <a:p>
            <a:pPr algn="just"/>
            <a:r>
              <a:rPr lang="en-US" sz="2400" dirty="0">
                <a:latin typeface="Calibri" pitchFamily="34" charset="0"/>
                <a:cs typeface="Calibri" pitchFamily="34" charset="0"/>
              </a:rPr>
              <a:t> </a:t>
            </a:r>
            <a:r>
              <a:rPr lang="en-US" sz="2400" dirty="0" err="1">
                <a:latin typeface="Calibri" pitchFamily="34" charset="0"/>
                <a:cs typeface="Calibri" pitchFamily="34" charset="0"/>
              </a:rPr>
              <a:t>Pegloticase</a:t>
            </a:r>
            <a:r>
              <a:rPr lang="en-US" sz="2400" dirty="0">
                <a:latin typeface="Calibri" pitchFamily="34" charset="0"/>
                <a:cs typeface="Calibri" pitchFamily="34" charset="0"/>
              </a:rPr>
              <a:t> and </a:t>
            </a:r>
            <a:r>
              <a:rPr lang="en-US" sz="2400" dirty="0" err="1">
                <a:latin typeface="Calibri" pitchFamily="34" charset="0"/>
                <a:cs typeface="Calibri" pitchFamily="34" charset="0"/>
              </a:rPr>
              <a:t>rasburicase</a:t>
            </a:r>
            <a:r>
              <a:rPr lang="en-US" sz="2400" dirty="0">
                <a:latin typeface="Calibri" pitchFamily="34" charset="0"/>
                <a:cs typeface="Calibri" pitchFamily="34" charset="0"/>
              </a:rPr>
              <a:t> are administered by </a:t>
            </a:r>
            <a:r>
              <a:rPr lang="en-US" sz="2400" dirty="0" err="1">
                <a:latin typeface="Calibri" pitchFamily="34" charset="0"/>
                <a:cs typeface="Calibri" pitchFamily="34" charset="0"/>
              </a:rPr>
              <a:t>i.v.</a:t>
            </a:r>
            <a:r>
              <a:rPr lang="en-US" sz="2400" dirty="0">
                <a:latin typeface="Calibri" pitchFamily="34" charset="0"/>
                <a:cs typeface="Calibri" pitchFamily="34" charset="0"/>
              </a:rPr>
              <a:t> route and are indicated only in patients with chronic gout refractory to other treatments.</a:t>
            </a:r>
          </a:p>
        </p:txBody>
      </p:sp>
    </p:spTree>
    <p:extLst>
      <p:ext uri="{BB962C8B-B14F-4D97-AF65-F5344CB8AC3E}">
        <p14:creationId xmlns:p14="http://schemas.microsoft.com/office/powerpoint/2010/main" val="2838175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barn(inVertical)">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15962"/>
          </a:xfrm>
        </p:spPr>
        <p:txBody>
          <a:bodyPr>
            <a:noAutofit/>
          </a:bodyPr>
          <a:lstStyle/>
          <a:p>
            <a:pPr algn="ctr"/>
            <a:r>
              <a:rPr lang="en-IN" b="1" dirty="0">
                <a:solidFill>
                  <a:srgbClr val="FF0000"/>
                </a:solidFill>
              </a:rPr>
              <a:t>Interleukin-1 inhibitors</a:t>
            </a:r>
            <a:endParaRPr lang="en-IN" dirty="0">
              <a:solidFill>
                <a:srgbClr val="FF0000"/>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29</a:t>
            </a:fld>
            <a:endParaRPr lang="en-US"/>
          </a:p>
        </p:txBody>
      </p:sp>
      <p:sp>
        <p:nvSpPr>
          <p:cNvPr id="4" name="Content Placeholder 3"/>
          <p:cNvSpPr>
            <a:spLocks noGrp="1"/>
          </p:cNvSpPr>
          <p:nvPr>
            <p:ph sz="quarter" idx="1"/>
          </p:nvPr>
        </p:nvSpPr>
        <p:spPr>
          <a:xfrm>
            <a:off x="228600" y="1066800"/>
            <a:ext cx="8763000" cy="5562600"/>
          </a:xfrm>
        </p:spPr>
        <p:txBody>
          <a:bodyPr>
            <a:normAutofit/>
          </a:bodyPr>
          <a:lstStyle/>
          <a:p>
            <a:r>
              <a:rPr lang="en-IN" sz="2400" dirty="0">
                <a:latin typeface="Calibri" pitchFamily="34" charset="0"/>
                <a:cs typeface="Calibri" pitchFamily="34" charset="0"/>
              </a:rPr>
              <a:t>Drugs targeting the IL-1 pathway, such as </a:t>
            </a:r>
            <a:r>
              <a:rPr lang="en-IN" sz="2400" dirty="0" err="1">
                <a:latin typeface="Calibri" pitchFamily="34" charset="0"/>
                <a:cs typeface="Calibri" pitchFamily="34" charset="0"/>
              </a:rPr>
              <a:t>anakinra</a:t>
            </a:r>
            <a:r>
              <a:rPr lang="en-IN" sz="2400" dirty="0">
                <a:latin typeface="Calibri" pitchFamily="34" charset="0"/>
                <a:cs typeface="Calibri" pitchFamily="34" charset="0"/>
              </a:rPr>
              <a:t>, </a:t>
            </a:r>
            <a:r>
              <a:rPr lang="en-IN" sz="2400" dirty="0" err="1">
                <a:latin typeface="Calibri" pitchFamily="34" charset="0"/>
                <a:cs typeface="Calibri" pitchFamily="34" charset="0"/>
              </a:rPr>
              <a:t>canakinumab</a:t>
            </a:r>
            <a:r>
              <a:rPr lang="en-IN" sz="2400" dirty="0">
                <a:latin typeface="Calibri" pitchFamily="34" charset="0"/>
                <a:cs typeface="Calibri" pitchFamily="34" charset="0"/>
              </a:rPr>
              <a:t>, and </a:t>
            </a:r>
            <a:r>
              <a:rPr lang="en-IN" sz="2400" dirty="0" err="1">
                <a:latin typeface="Calibri" pitchFamily="34" charset="0"/>
                <a:cs typeface="Calibri" pitchFamily="34" charset="0"/>
              </a:rPr>
              <a:t>rilonacept</a:t>
            </a:r>
            <a:r>
              <a:rPr lang="en-IN" sz="2400" dirty="0">
                <a:latin typeface="Calibri" pitchFamily="34" charset="0"/>
                <a:cs typeface="Calibri" pitchFamily="34" charset="0"/>
              </a:rPr>
              <a:t>, are used for the treatment of gout. </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These agents may provide a promising treatment option for acute gout in patients with contraindications to, or who are refractory to, traditional therapies like NSAIDs or colchicine.</a:t>
            </a:r>
          </a:p>
          <a:p>
            <a:endParaRPr lang="en-IN" sz="2400" dirty="0">
              <a:latin typeface="Calibri" pitchFamily="34" charset="0"/>
              <a:cs typeface="Calibri" pitchFamily="34" charset="0"/>
            </a:endParaRPr>
          </a:p>
          <a:p>
            <a:r>
              <a:rPr lang="en-IN" sz="2400" dirty="0">
                <a:latin typeface="Calibri" pitchFamily="34" charset="0"/>
                <a:cs typeface="Calibri" pitchFamily="34" charset="0"/>
              </a:rPr>
              <a:t>A recent study suggests that </a:t>
            </a:r>
            <a:r>
              <a:rPr lang="en-IN" sz="2400" dirty="0" err="1">
                <a:latin typeface="Calibri" pitchFamily="34" charset="0"/>
                <a:cs typeface="Calibri" pitchFamily="34" charset="0"/>
              </a:rPr>
              <a:t>canakinumab</a:t>
            </a:r>
            <a:r>
              <a:rPr lang="en-IN" sz="2400" dirty="0">
                <a:latin typeface="Calibri" pitchFamily="34" charset="0"/>
                <a:cs typeface="Calibri" pitchFamily="34" charset="0"/>
              </a:rPr>
              <a:t>, a fully human anti- IL-1β monoclonal antibody, can provide rapid and sustained pain relief at a dose of 150 mg subcutaneously</a:t>
            </a:r>
          </a:p>
        </p:txBody>
      </p:sp>
    </p:spTree>
    <p:extLst>
      <p:ext uri="{BB962C8B-B14F-4D97-AF65-F5344CB8AC3E}">
        <p14:creationId xmlns:p14="http://schemas.microsoft.com/office/powerpoint/2010/main" val="36673554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barn(inVertical)">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barn(inVertical)">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381000"/>
            <a:ext cx="8382000" cy="563562"/>
          </a:xfrm>
        </p:spPr>
        <p:txBody>
          <a:bodyPr>
            <a:noAutofit/>
          </a:bodyPr>
          <a:lstStyle/>
          <a:p>
            <a:pPr algn="ctr"/>
            <a:r>
              <a:rPr lang="en-US" b="1" dirty="0">
                <a:solidFill>
                  <a:srgbClr val="FF0000"/>
                </a:solidFill>
              </a:rPr>
              <a:t>GOUT </a:t>
            </a:r>
            <a:r>
              <a:rPr lang="en-US" b="1" dirty="0" err="1">
                <a:solidFill>
                  <a:srgbClr val="FF0000"/>
                </a:solidFill>
              </a:rPr>
              <a:t>Contd</a:t>
            </a:r>
            <a:r>
              <a:rPr lang="en-US" b="1" dirty="0">
                <a:solidFill>
                  <a:srgbClr val="FF0000"/>
                </a:solidFill>
              </a:rPr>
              <a:t>…</a:t>
            </a:r>
            <a:endParaRPr lang="en-US" b="1"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
        <p:nvSpPr>
          <p:cNvPr id="3" name="Content Placeholder 2"/>
          <p:cNvSpPr>
            <a:spLocks noGrp="1"/>
          </p:cNvSpPr>
          <p:nvPr>
            <p:ph sz="quarter" idx="1"/>
          </p:nvPr>
        </p:nvSpPr>
        <p:spPr>
          <a:xfrm>
            <a:off x="381000" y="990600"/>
            <a:ext cx="8763000" cy="5334000"/>
          </a:xfrm>
        </p:spPr>
        <p:txBody>
          <a:bodyPr>
            <a:noAutofit/>
          </a:bodyPr>
          <a:lstStyle/>
          <a:p>
            <a:pPr>
              <a:buFont typeface="Wingdings" pitchFamily="2" charset="2"/>
              <a:buChar char="Ø"/>
              <a:defRPr/>
            </a:pPr>
            <a:r>
              <a:rPr lang="en-US" sz="2400" dirty="0">
                <a:latin typeface="Calibri" pitchFamily="34" charset="0"/>
                <a:cs typeface="Calibri" pitchFamily="34" charset="0"/>
              </a:rPr>
              <a:t>Uric acid, the end product of purine metabolism, is relatively insoluble compared to its hypoxanthine and xanthine precursors, and normal serum </a:t>
            </a:r>
            <a:r>
              <a:rPr lang="en-US" sz="2400" dirty="0" err="1">
                <a:latin typeface="Calibri" pitchFamily="34" charset="0"/>
                <a:cs typeface="Calibri" pitchFamily="34" charset="0"/>
              </a:rPr>
              <a:t>urate</a:t>
            </a:r>
            <a:r>
              <a:rPr lang="en-US" sz="2400" dirty="0">
                <a:latin typeface="Calibri" pitchFamily="34" charset="0"/>
                <a:cs typeface="Calibri" pitchFamily="34" charset="0"/>
              </a:rPr>
              <a:t> levels (5 mg/</a:t>
            </a:r>
            <a:r>
              <a:rPr lang="en-US" sz="2400" dirty="0" err="1">
                <a:latin typeface="Calibri" pitchFamily="34" charset="0"/>
                <a:cs typeface="Calibri" pitchFamily="34" charset="0"/>
              </a:rPr>
              <a:t>dL</a:t>
            </a:r>
            <a:r>
              <a:rPr lang="en-US" sz="2400" dirty="0">
                <a:latin typeface="Calibri" pitchFamily="34" charset="0"/>
                <a:cs typeface="Calibri" pitchFamily="34" charset="0"/>
              </a:rPr>
              <a:t>, or 0.3 </a:t>
            </a:r>
            <a:r>
              <a:rPr lang="en-US" sz="2400" dirty="0" err="1">
                <a:latin typeface="Calibri" pitchFamily="34" charset="0"/>
                <a:cs typeface="Calibri" pitchFamily="34" charset="0"/>
              </a:rPr>
              <a:t>mM</a:t>
            </a:r>
            <a:r>
              <a:rPr lang="en-US" sz="2400" dirty="0">
                <a:latin typeface="Calibri" pitchFamily="34" charset="0"/>
                <a:cs typeface="Calibri" pitchFamily="34" charset="0"/>
              </a:rPr>
              <a:t>) approach the limit of solubility. </a:t>
            </a:r>
          </a:p>
          <a:p>
            <a:pPr>
              <a:buFont typeface="Wingdings" pitchFamily="2" charset="2"/>
              <a:buChar char="Ø"/>
              <a:defRPr/>
            </a:pPr>
            <a:endParaRPr lang="en-US" sz="2400" dirty="0">
              <a:latin typeface="Calibri" pitchFamily="34" charset="0"/>
              <a:cs typeface="Calibri" pitchFamily="34" charset="0"/>
            </a:endParaRPr>
          </a:p>
          <a:p>
            <a:pPr>
              <a:buFont typeface="Wingdings" pitchFamily="2" charset="2"/>
              <a:buChar char="Ø"/>
              <a:defRPr/>
            </a:pPr>
            <a:r>
              <a:rPr lang="en-US" sz="2400" dirty="0">
                <a:latin typeface="Calibri" pitchFamily="34" charset="0"/>
                <a:cs typeface="Calibri" pitchFamily="34" charset="0"/>
              </a:rPr>
              <a:t>In most patients with gout, </a:t>
            </a:r>
            <a:r>
              <a:rPr lang="en-US" sz="2400" dirty="0" err="1">
                <a:latin typeface="Calibri" pitchFamily="34" charset="0"/>
                <a:cs typeface="Calibri" pitchFamily="34" charset="0"/>
              </a:rPr>
              <a:t>hyperuricemia</a:t>
            </a:r>
            <a:r>
              <a:rPr lang="en-US" sz="2400" dirty="0">
                <a:latin typeface="Calibri" pitchFamily="34" charset="0"/>
                <a:cs typeface="Calibri" pitchFamily="34" charset="0"/>
              </a:rPr>
              <a:t> arises from </a:t>
            </a:r>
            <a:r>
              <a:rPr lang="en-US" sz="2400" dirty="0" err="1">
                <a:latin typeface="Calibri" pitchFamily="34" charset="0"/>
                <a:cs typeface="Calibri" pitchFamily="34" charset="0"/>
              </a:rPr>
              <a:t>underexcretion</a:t>
            </a:r>
            <a:r>
              <a:rPr lang="en-US" sz="2400" dirty="0">
                <a:latin typeface="Calibri" pitchFamily="34" charset="0"/>
                <a:cs typeface="Calibri" pitchFamily="34" charset="0"/>
              </a:rPr>
              <a:t> rather than overproduction of </a:t>
            </a:r>
            <a:r>
              <a:rPr lang="en-US" sz="2400" dirty="0" err="1">
                <a:latin typeface="Calibri" pitchFamily="34" charset="0"/>
                <a:cs typeface="Calibri" pitchFamily="34" charset="0"/>
              </a:rPr>
              <a:t>urate</a:t>
            </a:r>
            <a:r>
              <a:rPr lang="en-US" sz="2400" dirty="0">
                <a:latin typeface="Calibri" pitchFamily="34" charset="0"/>
                <a:cs typeface="Calibri" pitchFamily="34" charset="0"/>
              </a:rPr>
              <a:t>. </a:t>
            </a:r>
          </a:p>
          <a:p>
            <a:pPr>
              <a:buFont typeface="Wingdings" pitchFamily="2" charset="2"/>
              <a:buChar char="Ø"/>
              <a:defRPr/>
            </a:pPr>
            <a:endParaRPr lang="en-US" sz="2400" dirty="0">
              <a:latin typeface="Calibri" pitchFamily="34" charset="0"/>
              <a:cs typeface="Calibri" pitchFamily="34" charset="0"/>
            </a:endParaRPr>
          </a:p>
          <a:p>
            <a:pPr>
              <a:buFont typeface="Wingdings" pitchFamily="2" charset="2"/>
              <a:buChar char="Ø"/>
              <a:defRPr/>
            </a:pPr>
            <a:r>
              <a:rPr lang="en-US" sz="2400" dirty="0">
                <a:latin typeface="Calibri" pitchFamily="34" charset="0"/>
                <a:cs typeface="Calibri" pitchFamily="34" charset="0"/>
              </a:rPr>
              <a:t>Mutations of one of the renal </a:t>
            </a:r>
            <a:r>
              <a:rPr lang="en-US" sz="2400" dirty="0" err="1">
                <a:latin typeface="Calibri" pitchFamily="34" charset="0"/>
                <a:cs typeface="Calibri" pitchFamily="34" charset="0"/>
              </a:rPr>
              <a:t>urate</a:t>
            </a:r>
            <a:r>
              <a:rPr lang="en-US" sz="2400" dirty="0">
                <a:latin typeface="Calibri" pitchFamily="34" charset="0"/>
                <a:cs typeface="Calibri" pitchFamily="34" charset="0"/>
              </a:rPr>
              <a:t> transporters, URAT-1, are associated with </a:t>
            </a:r>
            <a:r>
              <a:rPr lang="en-US" sz="2400" dirty="0" err="1">
                <a:latin typeface="Calibri" pitchFamily="34" charset="0"/>
                <a:cs typeface="Calibri" pitchFamily="34" charset="0"/>
              </a:rPr>
              <a:t>hypouricemia</a:t>
            </a:r>
            <a:r>
              <a:rPr lang="en-US" sz="2400" dirty="0">
                <a:latin typeface="Calibri" pitchFamily="34" charset="0"/>
                <a:cs typeface="Calibri" pitchFamily="34" charset="0"/>
              </a:rPr>
              <a:t>.</a:t>
            </a:r>
          </a:p>
          <a:p>
            <a:pPr>
              <a:buFont typeface="Wingdings" pitchFamily="2" charset="2"/>
              <a:buChar char="Ø"/>
              <a:defRPr/>
            </a:pPr>
            <a:endParaRPr lang="en-US" sz="2400" dirty="0">
              <a:latin typeface="Calibri" pitchFamily="34" charset="0"/>
              <a:cs typeface="Calibri" pitchFamily="34" charset="0"/>
            </a:endParaRPr>
          </a:p>
          <a:p>
            <a:pPr>
              <a:buFont typeface="Wingdings" pitchFamily="2" charset="2"/>
              <a:buChar char="Ø"/>
              <a:defRPr/>
            </a:pPr>
            <a:r>
              <a:rPr lang="en-US" sz="2400" dirty="0">
                <a:latin typeface="Calibri" pitchFamily="34" charset="0"/>
                <a:cs typeface="Calibri" pitchFamily="34" charset="0"/>
              </a:rPr>
              <a:t> The </a:t>
            </a:r>
            <a:r>
              <a:rPr lang="en-US" sz="2400" dirty="0" err="1">
                <a:latin typeface="Calibri" pitchFamily="34" charset="0"/>
                <a:cs typeface="Calibri" pitchFamily="34" charset="0"/>
              </a:rPr>
              <a:t>uricosuric</a:t>
            </a:r>
            <a:r>
              <a:rPr lang="en-US" sz="2400" dirty="0">
                <a:latin typeface="Calibri" pitchFamily="34" charset="0"/>
                <a:cs typeface="Calibri" pitchFamily="34" charset="0"/>
              </a:rPr>
              <a:t> effect of </a:t>
            </a:r>
            <a:r>
              <a:rPr lang="en-US" sz="2400" dirty="0" err="1">
                <a:latin typeface="Calibri" pitchFamily="34" charset="0"/>
                <a:cs typeface="Calibri" pitchFamily="34" charset="0"/>
              </a:rPr>
              <a:t>benzbromarone</a:t>
            </a:r>
            <a:r>
              <a:rPr lang="en-US" sz="2400" dirty="0">
                <a:latin typeface="Calibri" pitchFamily="34" charset="0"/>
                <a:cs typeface="Calibri" pitchFamily="34" charset="0"/>
              </a:rPr>
              <a:t> and </a:t>
            </a:r>
            <a:r>
              <a:rPr lang="en-US" sz="2400" dirty="0" err="1">
                <a:latin typeface="Calibri" pitchFamily="34" charset="0"/>
                <a:cs typeface="Calibri" pitchFamily="34" charset="0"/>
              </a:rPr>
              <a:t>probenecid</a:t>
            </a:r>
            <a:r>
              <a:rPr lang="en-US" sz="2400" dirty="0">
                <a:latin typeface="Calibri" pitchFamily="34" charset="0"/>
                <a:cs typeface="Calibri" pitchFamily="34" charset="0"/>
              </a:rPr>
              <a:t> can be explained by inhibition of this transporter. </a:t>
            </a:r>
          </a:p>
        </p:txBody>
      </p:sp>
    </p:spTree>
    <p:extLst>
      <p:ext uri="{BB962C8B-B14F-4D97-AF65-F5344CB8AC3E}">
        <p14:creationId xmlns:p14="http://schemas.microsoft.com/office/powerpoint/2010/main" val="502206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30</a:t>
            </a:fld>
            <a:endParaRPr lang="en-US"/>
          </a:p>
        </p:txBody>
      </p:sp>
      <p:sp>
        <p:nvSpPr>
          <p:cNvPr id="3" name="Content Placeholder 2"/>
          <p:cNvSpPr>
            <a:spLocks noGrp="1"/>
          </p:cNvSpPr>
          <p:nvPr>
            <p:ph sz="quarter" idx="1"/>
          </p:nvPr>
        </p:nvSpPr>
        <p:spPr>
          <a:xfrm>
            <a:off x="609600" y="457200"/>
            <a:ext cx="8839200" cy="3657600"/>
          </a:xfrm>
        </p:spPr>
        <p:txBody>
          <a:bodyPr>
            <a:normAutofit/>
          </a:bodyPr>
          <a:lstStyle/>
          <a:p>
            <a:pPr>
              <a:buNone/>
            </a:pPr>
            <a:r>
              <a:rPr lang="en-US" sz="8800" i="1" dirty="0">
                <a:effectLst>
                  <a:outerShdw blurRad="38100" dist="38100" dir="2700000" algn="tl">
                    <a:srgbClr val="000000">
                      <a:alpha val="43137"/>
                    </a:srgbClr>
                  </a:outerShdw>
                </a:effectLst>
              </a:rPr>
              <a:t>   </a:t>
            </a:r>
          </a:p>
          <a:p>
            <a:pPr>
              <a:buNone/>
            </a:pPr>
            <a:r>
              <a:rPr lang="en-US" sz="8800" i="1" dirty="0">
                <a:solidFill>
                  <a:srgbClr val="FF0000"/>
                </a:solidFill>
                <a:effectLst>
                  <a:outerShdw blurRad="38100" dist="38100" dir="2700000" algn="tl">
                    <a:srgbClr val="000000">
                      <a:alpha val="43137"/>
                    </a:srgbClr>
                  </a:outerShdw>
                </a:effectLst>
              </a:rPr>
              <a:t>     THANK  YOU</a:t>
            </a:r>
            <a:endParaRPr lang="en-IN" sz="8800" i="1"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85960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3648"/>
            <a:ext cx="7772400" cy="884238"/>
          </a:xfrm>
        </p:spPr>
        <p:txBody>
          <a:bodyPr/>
          <a:lstStyle/>
          <a:p>
            <a:pPr algn="ctr"/>
            <a:r>
              <a:rPr lang="en-US" b="1" dirty="0">
                <a:solidFill>
                  <a:srgbClr val="FF0000"/>
                </a:solidFill>
              </a:rPr>
              <a:t>GOUT </a:t>
            </a:r>
            <a:r>
              <a:rPr lang="en-US" b="1" dirty="0" err="1">
                <a:solidFill>
                  <a:srgbClr val="FF0000"/>
                </a:solidFill>
              </a:rPr>
              <a:t>Contd</a:t>
            </a:r>
            <a:r>
              <a:rPr lang="en-US" b="1" dirty="0">
                <a:solidFill>
                  <a:srgbClr val="FF0000"/>
                </a:solidFill>
              </a:rPr>
              <a: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
        <p:nvSpPr>
          <p:cNvPr id="3" name="Content Placeholder 2"/>
          <p:cNvSpPr>
            <a:spLocks noGrp="1"/>
          </p:cNvSpPr>
          <p:nvPr>
            <p:ph sz="quarter" idx="1"/>
          </p:nvPr>
        </p:nvSpPr>
        <p:spPr>
          <a:xfrm>
            <a:off x="152400" y="1066800"/>
            <a:ext cx="8839200" cy="5410200"/>
          </a:xfrm>
        </p:spPr>
        <p:txBody>
          <a:bodyPr>
            <a:normAutofit/>
          </a:bodyPr>
          <a:lstStyle/>
          <a:p>
            <a:pPr>
              <a:buFont typeface="Wingdings" pitchFamily="2" charset="2"/>
              <a:buChar char="Ø"/>
              <a:defRPr/>
            </a:pPr>
            <a:r>
              <a:rPr lang="en-US" sz="2400" dirty="0" err="1">
                <a:latin typeface="Calibri" pitchFamily="34" charset="0"/>
                <a:cs typeface="Calibri" pitchFamily="34" charset="0"/>
              </a:rPr>
              <a:t>Urate</a:t>
            </a:r>
            <a:r>
              <a:rPr lang="en-US" sz="2400" dirty="0">
                <a:latin typeface="Calibri" pitchFamily="34" charset="0"/>
                <a:cs typeface="Calibri" pitchFamily="34" charset="0"/>
              </a:rPr>
              <a:t> tends to crystallize as monosodium </a:t>
            </a:r>
            <a:r>
              <a:rPr lang="en-US" sz="2400" dirty="0" err="1">
                <a:latin typeface="Calibri" pitchFamily="34" charset="0"/>
                <a:cs typeface="Calibri" pitchFamily="34" charset="0"/>
              </a:rPr>
              <a:t>urate</a:t>
            </a:r>
            <a:r>
              <a:rPr lang="en-US" sz="2400" dirty="0">
                <a:latin typeface="Calibri" pitchFamily="34" charset="0"/>
                <a:cs typeface="Calibri" pitchFamily="34" charset="0"/>
              </a:rPr>
              <a:t> in colder or more acidic conditions. </a:t>
            </a:r>
          </a:p>
          <a:p>
            <a:pPr>
              <a:buFont typeface="Wingdings" pitchFamily="2" charset="2"/>
              <a:buChar char="Ø"/>
              <a:defRPr/>
            </a:pPr>
            <a:endParaRPr lang="en-US" sz="2400" dirty="0">
              <a:latin typeface="Calibri" pitchFamily="34" charset="0"/>
              <a:cs typeface="Calibri" pitchFamily="34" charset="0"/>
            </a:endParaRPr>
          </a:p>
          <a:p>
            <a:pPr algn="just">
              <a:buFont typeface="Wingdings" pitchFamily="2" charset="2"/>
              <a:buChar char="Ø"/>
              <a:defRPr/>
            </a:pPr>
            <a:r>
              <a:rPr lang="en-US" sz="2400" dirty="0">
                <a:latin typeface="Calibri" pitchFamily="34" charset="0"/>
                <a:cs typeface="Calibri" pitchFamily="34" charset="0"/>
              </a:rPr>
              <a:t>Monosodium </a:t>
            </a:r>
            <a:r>
              <a:rPr lang="en-US" sz="2400" dirty="0" err="1">
                <a:latin typeface="Calibri" pitchFamily="34" charset="0"/>
                <a:cs typeface="Calibri" pitchFamily="34" charset="0"/>
              </a:rPr>
              <a:t>urate</a:t>
            </a:r>
            <a:r>
              <a:rPr lang="en-US" sz="2400" dirty="0">
                <a:latin typeface="Calibri" pitchFamily="34" charset="0"/>
                <a:cs typeface="Calibri" pitchFamily="34" charset="0"/>
              </a:rPr>
              <a:t> crystals activate monocytes/macrophages via the toll-like receptor pathway mounting an innate immune response. </a:t>
            </a:r>
          </a:p>
          <a:p>
            <a:pPr algn="just">
              <a:buFont typeface="Wingdings" pitchFamily="2" charset="2"/>
              <a:buChar char="Ø"/>
              <a:defRPr/>
            </a:pPr>
            <a:endParaRPr lang="en-US" sz="2400" dirty="0">
              <a:latin typeface="Calibri" pitchFamily="34" charset="0"/>
              <a:cs typeface="Calibri" pitchFamily="34" charset="0"/>
            </a:endParaRPr>
          </a:p>
          <a:p>
            <a:pPr algn="just">
              <a:buFont typeface="Wingdings" pitchFamily="2" charset="2"/>
              <a:buChar char="Ø"/>
              <a:defRPr/>
            </a:pPr>
            <a:r>
              <a:rPr lang="en-US" sz="2400" dirty="0">
                <a:latin typeface="Calibri" pitchFamily="34" charset="0"/>
                <a:cs typeface="Calibri" pitchFamily="34" charset="0"/>
              </a:rPr>
              <a:t>This results in the secretion of cytokines, including IL-1</a:t>
            </a:r>
            <a:r>
              <a:rPr lang="el-GR" sz="2400" dirty="0">
                <a:latin typeface="Calibri" pitchFamily="34" charset="0"/>
                <a:cs typeface="Calibri" pitchFamily="34" charset="0"/>
              </a:rPr>
              <a:t>β</a:t>
            </a:r>
            <a:r>
              <a:rPr lang="en-US" sz="2400" dirty="0">
                <a:latin typeface="Calibri" pitchFamily="34" charset="0"/>
                <a:cs typeface="Calibri" pitchFamily="34" charset="0"/>
              </a:rPr>
              <a:t> and TNF-</a:t>
            </a:r>
            <a:r>
              <a:rPr lang="el-GR" sz="2400" dirty="0">
                <a:latin typeface="Calibri" pitchFamily="34" charset="0"/>
                <a:cs typeface="Calibri" pitchFamily="34" charset="0"/>
              </a:rPr>
              <a:t>α</a:t>
            </a:r>
            <a:r>
              <a:rPr lang="en-US" sz="2400" dirty="0">
                <a:latin typeface="Calibri" pitchFamily="34" charset="0"/>
                <a:cs typeface="Calibri" pitchFamily="34" charset="0"/>
              </a:rPr>
              <a:t> endothelial activation; and attraction of neutrophils to the site of inflammation .</a:t>
            </a:r>
          </a:p>
          <a:p>
            <a:pPr algn="just">
              <a:buFont typeface="Wingdings" pitchFamily="2" charset="2"/>
              <a:buChar char="Ø"/>
              <a:defRPr/>
            </a:pPr>
            <a:endParaRPr lang="en-US" sz="2400" dirty="0">
              <a:latin typeface="Calibri" pitchFamily="34" charset="0"/>
              <a:cs typeface="Calibri" pitchFamily="34" charset="0"/>
            </a:endParaRPr>
          </a:p>
          <a:p>
            <a:pPr algn="just">
              <a:buFont typeface="Wingdings" pitchFamily="2" charset="2"/>
              <a:buChar char="Ø"/>
              <a:defRPr/>
            </a:pPr>
            <a:r>
              <a:rPr lang="en-US" sz="2400" dirty="0">
                <a:latin typeface="Calibri" pitchFamily="34" charset="0"/>
                <a:cs typeface="Calibri" pitchFamily="34" charset="0"/>
              </a:rPr>
              <a:t> Neutrophils secrete inflammatory mediators that lower the local pH and lead to further </a:t>
            </a:r>
            <a:r>
              <a:rPr lang="en-US" sz="2400" dirty="0" err="1">
                <a:latin typeface="Calibri" pitchFamily="34" charset="0"/>
                <a:cs typeface="Calibri" pitchFamily="34" charset="0"/>
              </a:rPr>
              <a:t>urate</a:t>
            </a:r>
            <a:r>
              <a:rPr lang="en-US" sz="2400" dirty="0">
                <a:latin typeface="Calibri" pitchFamily="34" charset="0"/>
                <a:cs typeface="Calibri" pitchFamily="34" charset="0"/>
              </a:rPr>
              <a:t> precipitation.</a:t>
            </a:r>
          </a:p>
          <a:p>
            <a:pPr algn="just"/>
            <a:endParaRPr lang="en-US" dirty="0"/>
          </a:p>
        </p:txBody>
      </p:sp>
    </p:spTree>
    <p:extLst>
      <p:ext uri="{BB962C8B-B14F-4D97-AF65-F5344CB8AC3E}">
        <p14:creationId xmlns:p14="http://schemas.microsoft.com/office/powerpoint/2010/main" val="2449943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arn(inVertic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arn(inVertic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953000"/>
            <a:ext cx="8839200" cy="1676400"/>
          </a:xfrm>
        </p:spPr>
        <p:txBody>
          <a:bodyPr>
            <a:normAutofit fontScale="90000"/>
          </a:bodyPr>
          <a:lstStyle/>
          <a:p>
            <a:r>
              <a:rPr lang="en-IN" sz="2000" dirty="0" err="1">
                <a:solidFill>
                  <a:schemeClr val="tx1"/>
                </a:solidFill>
                <a:latin typeface="Calibri" pitchFamily="34" charset="0"/>
                <a:cs typeface="Calibri" pitchFamily="34" charset="0"/>
              </a:rPr>
              <a:t>Synoviocytes</a:t>
            </a:r>
            <a:r>
              <a:rPr lang="en-IN" sz="2000" dirty="0">
                <a:solidFill>
                  <a:schemeClr val="tx1"/>
                </a:solidFill>
                <a:latin typeface="Calibri" pitchFamily="34" charset="0"/>
                <a:cs typeface="Calibri" pitchFamily="34" charset="0"/>
              </a:rPr>
              <a:t> </a:t>
            </a:r>
            <a:r>
              <a:rPr lang="en-IN" sz="2000" dirty="0" err="1">
                <a:solidFill>
                  <a:schemeClr val="tx1"/>
                </a:solidFill>
                <a:latin typeface="Calibri" pitchFamily="34" charset="0"/>
                <a:cs typeface="Calibri" pitchFamily="34" charset="0"/>
              </a:rPr>
              <a:t>phagocytose</a:t>
            </a:r>
            <a:r>
              <a:rPr lang="en-IN" sz="2000" dirty="0">
                <a:solidFill>
                  <a:schemeClr val="tx1"/>
                </a:solidFill>
                <a:latin typeface="Calibri" pitchFamily="34" charset="0"/>
                <a:cs typeface="Calibri" pitchFamily="34" charset="0"/>
              </a:rPr>
              <a:t> </a:t>
            </a:r>
            <a:r>
              <a:rPr lang="en-IN" sz="2000" dirty="0" err="1">
                <a:solidFill>
                  <a:schemeClr val="tx1"/>
                </a:solidFill>
                <a:latin typeface="Calibri" pitchFamily="34" charset="0"/>
                <a:cs typeface="Calibri" pitchFamily="34" charset="0"/>
              </a:rPr>
              <a:t>urate</a:t>
            </a:r>
            <a:r>
              <a:rPr lang="en-IN" sz="2000" dirty="0">
                <a:solidFill>
                  <a:schemeClr val="tx1"/>
                </a:solidFill>
                <a:latin typeface="Calibri" pitchFamily="34" charset="0"/>
                <a:cs typeface="Calibri" pitchFamily="34" charset="0"/>
              </a:rPr>
              <a:t> crystals and then secrete inflammatory  mediators, which attract and activate </a:t>
            </a:r>
            <a:r>
              <a:rPr lang="en-IN" sz="2000" dirty="0" err="1">
                <a:solidFill>
                  <a:schemeClr val="tx1"/>
                </a:solidFill>
                <a:latin typeface="Calibri" pitchFamily="34" charset="0"/>
                <a:cs typeface="Calibri" pitchFamily="34" charset="0"/>
              </a:rPr>
              <a:t>polymorphonuclear</a:t>
            </a:r>
            <a:r>
              <a:rPr lang="en-IN" sz="2000" dirty="0">
                <a:solidFill>
                  <a:schemeClr val="tx1"/>
                </a:solidFill>
                <a:latin typeface="Calibri" pitchFamily="34" charset="0"/>
                <a:cs typeface="Calibri" pitchFamily="34" charset="0"/>
              </a:rPr>
              <a:t> leukocytes (PMN) and mononuclear phagocytes (MNP) (macrophages).</a:t>
            </a:r>
            <a:br>
              <a:rPr lang="en-IN" sz="2000" dirty="0">
                <a:solidFill>
                  <a:schemeClr val="tx1"/>
                </a:solidFill>
                <a:latin typeface="Calibri" pitchFamily="34" charset="0"/>
                <a:cs typeface="Calibri" pitchFamily="34" charset="0"/>
              </a:rPr>
            </a:br>
            <a:r>
              <a:rPr lang="en-IN" sz="2000" dirty="0">
                <a:solidFill>
                  <a:schemeClr val="tx1"/>
                </a:solidFill>
                <a:latin typeface="Calibri" pitchFamily="34" charset="0"/>
                <a:cs typeface="Calibri" pitchFamily="34" charset="0"/>
              </a:rPr>
              <a:t>Drugs active in gout inhibit crystal phagocytosis and </a:t>
            </a:r>
            <a:r>
              <a:rPr lang="en-IN" sz="2000" dirty="0" err="1">
                <a:solidFill>
                  <a:schemeClr val="tx1"/>
                </a:solidFill>
                <a:latin typeface="Calibri" pitchFamily="34" charset="0"/>
                <a:cs typeface="Calibri" pitchFamily="34" charset="0"/>
              </a:rPr>
              <a:t>polymorphonuclear</a:t>
            </a:r>
            <a:r>
              <a:rPr lang="en-IN" sz="2000" dirty="0">
                <a:solidFill>
                  <a:schemeClr val="tx1"/>
                </a:solidFill>
                <a:latin typeface="Calibri" pitchFamily="34" charset="0"/>
                <a:cs typeface="Calibri" pitchFamily="34" charset="0"/>
              </a:rPr>
              <a:t> leukocyte and macrophage release of inflammatory mediators. PG, prostaglandin; IL-1, interleukin-1; LTB4,       </a:t>
            </a:r>
            <a:br>
              <a:rPr lang="en-IN" sz="2000" dirty="0">
                <a:solidFill>
                  <a:schemeClr val="tx1"/>
                </a:solidFill>
                <a:latin typeface="Calibri" pitchFamily="34" charset="0"/>
                <a:cs typeface="Calibri" pitchFamily="34" charset="0"/>
              </a:rPr>
            </a:br>
            <a:r>
              <a:rPr lang="en-IN" sz="2000" dirty="0">
                <a:solidFill>
                  <a:schemeClr val="tx1"/>
                </a:solidFill>
                <a:latin typeface="Calibri" pitchFamily="34" charset="0"/>
                <a:cs typeface="Calibri" pitchFamily="34" charset="0"/>
              </a:rPr>
              <a:t>        leukotriene B4.</a:t>
            </a:r>
          </a:p>
        </p:txBody>
      </p:sp>
      <p:sp>
        <p:nvSpPr>
          <p:cNvPr id="3" name="Slide Number Placeholder 2"/>
          <p:cNvSpPr>
            <a:spLocks noGrp="1"/>
          </p:cNvSpPr>
          <p:nvPr>
            <p:ph type="sldNum" sz="quarter" idx="12"/>
          </p:nvPr>
        </p:nvSpPr>
        <p:spPr/>
        <p:txBody>
          <a:bodyPr/>
          <a:lstStyle/>
          <a:p>
            <a:fld id="{B6F15528-21DE-4FAA-801E-634DDDAF4B2B}" type="slidenum">
              <a:rPr lang="en-US" smtClean="0"/>
              <a:pPr/>
              <a:t>5</a:t>
            </a:fld>
            <a:endParaRPr lang="en-US"/>
          </a:p>
        </p:txBody>
      </p:sp>
      <p:pic>
        <p:nvPicPr>
          <p:cNvPr id="1026" name="Picture 2"/>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487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443467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
        <p:nvSpPr>
          <p:cNvPr id="3" name="Content Placeholder 2"/>
          <p:cNvSpPr>
            <a:spLocks noGrp="1"/>
          </p:cNvSpPr>
          <p:nvPr>
            <p:ph sz="quarter" idx="1"/>
          </p:nvPr>
        </p:nvSpPr>
        <p:spPr>
          <a:xfrm>
            <a:off x="1066800" y="304800"/>
            <a:ext cx="7620000" cy="6324600"/>
          </a:xfrm>
        </p:spPr>
        <p:txBody>
          <a:bodyPr>
            <a:noAutofit/>
          </a:bodyPr>
          <a:lstStyle/>
          <a:p>
            <a:pPr marL="0" indent="0">
              <a:buNone/>
            </a:pPr>
            <a:r>
              <a:rPr lang="en-US" sz="3200" b="1" dirty="0">
                <a:latin typeface="Calibri" pitchFamily="34" charset="0"/>
                <a:cs typeface="Calibri" pitchFamily="34" charset="0"/>
              </a:rPr>
              <a:t>Drugs Capable of Inducing </a:t>
            </a:r>
            <a:r>
              <a:rPr lang="en-US" sz="3200" b="1" dirty="0" err="1">
                <a:latin typeface="Calibri" pitchFamily="34" charset="0"/>
                <a:cs typeface="Calibri" pitchFamily="34" charset="0"/>
              </a:rPr>
              <a:t>Hyperuricemia</a:t>
            </a:r>
            <a:r>
              <a:rPr lang="en-US" sz="3200" b="1" dirty="0">
                <a:latin typeface="Calibri" pitchFamily="34" charset="0"/>
                <a:cs typeface="Calibri" pitchFamily="34" charset="0"/>
              </a:rPr>
              <a:t> and Gout:</a:t>
            </a:r>
          </a:p>
          <a:p>
            <a:r>
              <a:rPr lang="en-US" sz="3200" dirty="0">
                <a:latin typeface="Calibri" pitchFamily="34" charset="0"/>
                <a:cs typeface="Calibri" pitchFamily="34" charset="0"/>
              </a:rPr>
              <a:t>Diuretics</a:t>
            </a:r>
          </a:p>
          <a:p>
            <a:r>
              <a:rPr lang="en-US" sz="3200" dirty="0">
                <a:latin typeface="Calibri" pitchFamily="34" charset="0"/>
                <a:cs typeface="Calibri" pitchFamily="34" charset="0"/>
              </a:rPr>
              <a:t>Ethanol </a:t>
            </a:r>
          </a:p>
          <a:p>
            <a:r>
              <a:rPr lang="en-US" sz="3200" dirty="0" err="1">
                <a:latin typeface="Calibri" pitchFamily="34" charset="0"/>
                <a:cs typeface="Calibri" pitchFamily="34" charset="0"/>
              </a:rPr>
              <a:t>Ethambutol</a:t>
            </a:r>
            <a:endParaRPr lang="en-US" sz="3200" dirty="0">
              <a:latin typeface="Calibri" pitchFamily="34" charset="0"/>
              <a:cs typeface="Calibri" pitchFamily="34" charset="0"/>
            </a:endParaRPr>
          </a:p>
          <a:p>
            <a:r>
              <a:rPr lang="en-US" sz="3200" dirty="0">
                <a:latin typeface="Calibri" pitchFamily="34" charset="0"/>
                <a:cs typeface="Calibri" pitchFamily="34" charset="0"/>
              </a:rPr>
              <a:t>Nicotinic acid </a:t>
            </a:r>
          </a:p>
          <a:p>
            <a:r>
              <a:rPr lang="en-US" sz="3200" dirty="0">
                <a:latin typeface="Calibri" pitchFamily="34" charset="0"/>
                <a:cs typeface="Calibri" pitchFamily="34" charset="0"/>
              </a:rPr>
              <a:t>Pyrazinamide </a:t>
            </a:r>
          </a:p>
          <a:p>
            <a:r>
              <a:rPr lang="en-US" sz="3200" dirty="0">
                <a:latin typeface="Calibri" pitchFamily="34" charset="0"/>
                <a:cs typeface="Calibri" pitchFamily="34" charset="0"/>
              </a:rPr>
              <a:t>Cytotoxic drugs</a:t>
            </a:r>
          </a:p>
          <a:p>
            <a:r>
              <a:rPr lang="en-US" sz="3200" dirty="0">
                <a:latin typeface="Calibri" pitchFamily="34" charset="0"/>
                <a:cs typeface="Calibri" pitchFamily="34" charset="0"/>
              </a:rPr>
              <a:t>Salicylates (&lt;2 g/day) </a:t>
            </a:r>
          </a:p>
          <a:p>
            <a:r>
              <a:rPr lang="en-US" sz="3200" dirty="0">
                <a:latin typeface="Calibri" pitchFamily="34" charset="0"/>
                <a:cs typeface="Calibri" pitchFamily="34" charset="0"/>
              </a:rPr>
              <a:t>Levodopa </a:t>
            </a:r>
          </a:p>
          <a:p>
            <a:r>
              <a:rPr lang="en-US" sz="3200" dirty="0">
                <a:latin typeface="Calibri" pitchFamily="34" charset="0"/>
                <a:cs typeface="Calibri" pitchFamily="34" charset="0"/>
              </a:rPr>
              <a:t>Cyclosporine</a:t>
            </a:r>
            <a:endParaRPr lang="en-US" sz="3200" b="1" dirty="0">
              <a:latin typeface="Calibri" pitchFamily="34" charset="0"/>
              <a:cs typeface="Calibri" pitchFamily="34" charset="0"/>
            </a:endParaRPr>
          </a:p>
        </p:txBody>
      </p:sp>
    </p:spTree>
    <p:extLst>
      <p:ext uri="{BB962C8B-B14F-4D97-AF65-F5344CB8AC3E}">
        <p14:creationId xmlns:p14="http://schemas.microsoft.com/office/powerpoint/2010/main" val="2621867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4418" name="Rectangle 2"/>
          <p:cNvSpPr>
            <a:spLocks noGrp="1" noRot="1" noChangeArrowheads="1"/>
          </p:cNvSpPr>
          <p:nvPr>
            <p:ph type="title"/>
          </p:nvPr>
        </p:nvSpPr>
        <p:spPr>
          <a:xfrm>
            <a:off x="457200" y="152400"/>
            <a:ext cx="8229600" cy="868362"/>
          </a:xfrm>
        </p:spPr>
        <p:txBody>
          <a:bodyPr/>
          <a:lstStyle/>
          <a:p>
            <a:pPr algn="ctr"/>
            <a:r>
              <a:rPr lang="en-US" b="1" dirty="0">
                <a:solidFill>
                  <a:srgbClr val="FF0000"/>
                </a:solidFill>
              </a:rPr>
              <a:t>Signs and Symptoms</a:t>
            </a:r>
          </a:p>
        </p:txBody>
      </p:sp>
      <p:sp>
        <p:nvSpPr>
          <p:cNvPr id="2" name="Slide Number Placeholder 1"/>
          <p:cNvSpPr>
            <a:spLocks noGrp="1"/>
          </p:cNvSpPr>
          <p:nvPr>
            <p:ph type="sldNum" sz="quarter" idx="12"/>
          </p:nvPr>
        </p:nvSpPr>
        <p:spPr/>
        <p:txBody>
          <a:bodyPr/>
          <a:lstStyle/>
          <a:p>
            <a:fld id="{B6F15528-21DE-4FAA-801E-634DDDAF4B2B}" type="slidenum">
              <a:rPr lang="en-US" smtClean="0"/>
              <a:pPr/>
              <a:t>7</a:t>
            </a:fld>
            <a:endParaRPr lang="en-US"/>
          </a:p>
        </p:txBody>
      </p:sp>
      <p:sp>
        <p:nvSpPr>
          <p:cNvPr id="444419" name="Rectangle 3"/>
          <p:cNvSpPr>
            <a:spLocks noGrp="1" noChangeArrowheads="1"/>
          </p:cNvSpPr>
          <p:nvPr>
            <p:ph sz="quarter" idx="1"/>
          </p:nvPr>
        </p:nvSpPr>
        <p:spPr>
          <a:xfrm>
            <a:off x="228600" y="1143000"/>
            <a:ext cx="8686800" cy="5562600"/>
          </a:xfrm>
        </p:spPr>
        <p:txBody>
          <a:bodyPr>
            <a:noAutofit/>
          </a:bodyPr>
          <a:lstStyle/>
          <a:p>
            <a:pPr marL="0" indent="0">
              <a:lnSpc>
                <a:spcPct val="90000"/>
              </a:lnSpc>
              <a:buNone/>
            </a:pPr>
            <a:r>
              <a:rPr lang="en-US" sz="2400" b="1" dirty="0">
                <a:latin typeface="Calibri" pitchFamily="34" charset="0"/>
                <a:cs typeface="Calibri" pitchFamily="34" charset="0"/>
              </a:rPr>
              <a:t>Acute attack:</a:t>
            </a:r>
          </a:p>
          <a:p>
            <a:pPr>
              <a:lnSpc>
                <a:spcPct val="90000"/>
              </a:lnSpc>
            </a:pPr>
            <a:r>
              <a:rPr lang="en-IN" sz="2400" dirty="0">
                <a:latin typeface="Calibri" pitchFamily="34" charset="0"/>
                <a:cs typeface="Calibri" pitchFamily="34" charset="0"/>
              </a:rPr>
              <a:t>Acute arthritis</a:t>
            </a:r>
          </a:p>
          <a:p>
            <a:r>
              <a:rPr lang="en-IN" sz="2400" dirty="0">
                <a:latin typeface="Calibri" pitchFamily="34" charset="0"/>
                <a:cs typeface="Calibri" pitchFamily="34" charset="0"/>
              </a:rPr>
              <a:t>The metatarsophalangeal joint of the first toe often involved</a:t>
            </a:r>
          </a:p>
          <a:p>
            <a:r>
              <a:rPr lang="en-US" sz="2400" dirty="0">
                <a:latin typeface="Calibri" pitchFamily="34" charset="0"/>
                <a:cs typeface="Calibri" pitchFamily="34" charset="0"/>
              </a:rPr>
              <a:t>Nocturnal excruciating pain, swelling, redness and tenderness</a:t>
            </a:r>
          </a:p>
          <a:p>
            <a:endParaRPr lang="en-IN" sz="2400" dirty="0">
              <a:latin typeface="Calibri" pitchFamily="34" charset="0"/>
              <a:cs typeface="Calibri" pitchFamily="34" charset="0"/>
            </a:endParaRPr>
          </a:p>
          <a:p>
            <a:pPr marL="0" indent="0">
              <a:lnSpc>
                <a:spcPct val="90000"/>
              </a:lnSpc>
              <a:buNone/>
            </a:pPr>
            <a:r>
              <a:rPr lang="en-US" sz="2400" b="1" dirty="0">
                <a:latin typeface="Calibri" pitchFamily="34" charset="0"/>
                <a:cs typeface="Calibri" pitchFamily="34" charset="0"/>
              </a:rPr>
              <a:t>Chronic:</a:t>
            </a:r>
          </a:p>
          <a:p>
            <a:pPr>
              <a:lnSpc>
                <a:spcPct val="90000"/>
              </a:lnSpc>
            </a:pPr>
            <a:r>
              <a:rPr lang="en-IN" sz="2400" dirty="0">
                <a:latin typeface="Calibri" pitchFamily="34" charset="0"/>
                <a:cs typeface="Calibri" pitchFamily="34" charset="0"/>
              </a:rPr>
              <a:t>Nonsymmetric synovitis</a:t>
            </a:r>
          </a:p>
          <a:p>
            <a:pPr>
              <a:lnSpc>
                <a:spcPct val="90000"/>
              </a:lnSpc>
            </a:pPr>
            <a:r>
              <a:rPr lang="en-IN" sz="2400" dirty="0">
                <a:latin typeface="Calibri" pitchFamily="34" charset="0"/>
                <a:cs typeface="Calibri" pitchFamily="34" charset="0"/>
              </a:rPr>
              <a:t>Chronic gouty arthritis</a:t>
            </a:r>
          </a:p>
          <a:p>
            <a:r>
              <a:rPr lang="en-IN" sz="2400" dirty="0">
                <a:latin typeface="Calibri" pitchFamily="34" charset="0"/>
                <a:cs typeface="Calibri" pitchFamily="34" charset="0"/>
              </a:rPr>
              <a:t>Periarticular tophaceous deposits</a:t>
            </a:r>
          </a:p>
          <a:p>
            <a:pPr lvl="2">
              <a:lnSpc>
                <a:spcPct val="90000"/>
              </a:lnSpc>
            </a:pPr>
            <a:endParaRPr lang="en-US" sz="2400" dirty="0">
              <a:latin typeface="Calibri" pitchFamily="34" charset="0"/>
              <a:cs typeface="Calibri" pitchFamily="34" charset="0"/>
            </a:endParaRPr>
          </a:p>
        </p:txBody>
      </p:sp>
    </p:spTree>
    <p:extLst>
      <p:ext uri="{BB962C8B-B14F-4D97-AF65-F5344CB8AC3E}">
        <p14:creationId xmlns:p14="http://schemas.microsoft.com/office/powerpoint/2010/main" val="265800293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44419">
                                            <p:txEl>
                                              <p:pRg st="0" end="0"/>
                                            </p:txEl>
                                          </p:spTgt>
                                        </p:tgtEl>
                                        <p:attrNameLst>
                                          <p:attrName>style.visibility</p:attrName>
                                        </p:attrNameLst>
                                      </p:cBhvr>
                                      <p:to>
                                        <p:strVal val="visible"/>
                                      </p:to>
                                    </p:set>
                                    <p:animEffect transition="in" filter="barn(inVertical)">
                                      <p:cBhvr>
                                        <p:cTn id="7" dur="500"/>
                                        <p:tgtEl>
                                          <p:spTgt spid="444419">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444419">
                                            <p:txEl>
                                              <p:pRg st="1" end="1"/>
                                            </p:txEl>
                                          </p:spTgt>
                                        </p:tgtEl>
                                        <p:attrNameLst>
                                          <p:attrName>style.visibility</p:attrName>
                                        </p:attrNameLst>
                                      </p:cBhvr>
                                      <p:to>
                                        <p:strVal val="visible"/>
                                      </p:to>
                                    </p:set>
                                    <p:animEffect transition="in" filter="barn(inVertical)">
                                      <p:cBhvr>
                                        <p:cTn id="10" dur="500"/>
                                        <p:tgtEl>
                                          <p:spTgt spid="444419">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44419">
                                            <p:txEl>
                                              <p:pRg st="2" end="2"/>
                                            </p:txEl>
                                          </p:spTgt>
                                        </p:tgtEl>
                                        <p:attrNameLst>
                                          <p:attrName>style.visibility</p:attrName>
                                        </p:attrNameLst>
                                      </p:cBhvr>
                                      <p:to>
                                        <p:strVal val="visible"/>
                                      </p:to>
                                    </p:set>
                                    <p:animEffect transition="in" filter="barn(inVertical)">
                                      <p:cBhvr>
                                        <p:cTn id="13" dur="500"/>
                                        <p:tgtEl>
                                          <p:spTgt spid="444419">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444419">
                                            <p:txEl>
                                              <p:pRg st="3" end="3"/>
                                            </p:txEl>
                                          </p:spTgt>
                                        </p:tgtEl>
                                        <p:attrNameLst>
                                          <p:attrName>style.visibility</p:attrName>
                                        </p:attrNameLst>
                                      </p:cBhvr>
                                      <p:to>
                                        <p:strVal val="visible"/>
                                      </p:to>
                                    </p:set>
                                    <p:animEffect transition="in" filter="barn(inVertical)">
                                      <p:cBhvr>
                                        <p:cTn id="16" dur="500"/>
                                        <p:tgtEl>
                                          <p:spTgt spid="444419">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44419">
                                            <p:txEl>
                                              <p:pRg st="5" end="5"/>
                                            </p:txEl>
                                          </p:spTgt>
                                        </p:tgtEl>
                                        <p:attrNameLst>
                                          <p:attrName>style.visibility</p:attrName>
                                        </p:attrNameLst>
                                      </p:cBhvr>
                                      <p:to>
                                        <p:strVal val="visible"/>
                                      </p:to>
                                    </p:set>
                                    <p:animEffect transition="in" filter="barn(inVertical)">
                                      <p:cBhvr>
                                        <p:cTn id="21" dur="500"/>
                                        <p:tgtEl>
                                          <p:spTgt spid="444419">
                                            <p:txEl>
                                              <p:pRg st="5" end="5"/>
                                            </p:txEl>
                                          </p:spTgt>
                                        </p:tgtEl>
                                      </p:cBhvr>
                                    </p:animEffect>
                                  </p:childTnLst>
                                </p:cTn>
                              </p:par>
                              <p:par>
                                <p:cTn id="22" presetID="16" presetClass="entr" presetSubtype="21" fill="hold" nodeType="withEffect">
                                  <p:stCondLst>
                                    <p:cond delay="0"/>
                                  </p:stCondLst>
                                  <p:childTnLst>
                                    <p:set>
                                      <p:cBhvr>
                                        <p:cTn id="23" dur="1" fill="hold">
                                          <p:stCondLst>
                                            <p:cond delay="0"/>
                                          </p:stCondLst>
                                        </p:cTn>
                                        <p:tgtEl>
                                          <p:spTgt spid="444419">
                                            <p:txEl>
                                              <p:pRg st="6" end="6"/>
                                            </p:txEl>
                                          </p:spTgt>
                                        </p:tgtEl>
                                        <p:attrNameLst>
                                          <p:attrName>style.visibility</p:attrName>
                                        </p:attrNameLst>
                                      </p:cBhvr>
                                      <p:to>
                                        <p:strVal val="visible"/>
                                      </p:to>
                                    </p:set>
                                    <p:animEffect transition="in" filter="barn(inVertical)">
                                      <p:cBhvr>
                                        <p:cTn id="24" dur="500"/>
                                        <p:tgtEl>
                                          <p:spTgt spid="444419">
                                            <p:txEl>
                                              <p:pRg st="6" end="6"/>
                                            </p:txEl>
                                          </p:spTgt>
                                        </p:tgtEl>
                                      </p:cBhvr>
                                    </p:animEffect>
                                  </p:childTnLst>
                                </p:cTn>
                              </p:par>
                              <p:par>
                                <p:cTn id="25" presetID="16" presetClass="entr" presetSubtype="21" fill="hold" nodeType="withEffect">
                                  <p:stCondLst>
                                    <p:cond delay="0"/>
                                  </p:stCondLst>
                                  <p:childTnLst>
                                    <p:set>
                                      <p:cBhvr>
                                        <p:cTn id="26" dur="1" fill="hold">
                                          <p:stCondLst>
                                            <p:cond delay="0"/>
                                          </p:stCondLst>
                                        </p:cTn>
                                        <p:tgtEl>
                                          <p:spTgt spid="444419">
                                            <p:txEl>
                                              <p:pRg st="7" end="7"/>
                                            </p:txEl>
                                          </p:spTgt>
                                        </p:tgtEl>
                                        <p:attrNameLst>
                                          <p:attrName>style.visibility</p:attrName>
                                        </p:attrNameLst>
                                      </p:cBhvr>
                                      <p:to>
                                        <p:strVal val="visible"/>
                                      </p:to>
                                    </p:set>
                                    <p:animEffect transition="in" filter="barn(inVertical)">
                                      <p:cBhvr>
                                        <p:cTn id="27" dur="500"/>
                                        <p:tgtEl>
                                          <p:spTgt spid="444419">
                                            <p:txEl>
                                              <p:pRg st="7" end="7"/>
                                            </p:txEl>
                                          </p:spTgt>
                                        </p:tgtEl>
                                      </p:cBhvr>
                                    </p:animEffect>
                                  </p:childTnLst>
                                </p:cTn>
                              </p:par>
                              <p:par>
                                <p:cTn id="28" presetID="16" presetClass="entr" presetSubtype="21" fill="hold" nodeType="withEffect">
                                  <p:stCondLst>
                                    <p:cond delay="0"/>
                                  </p:stCondLst>
                                  <p:childTnLst>
                                    <p:set>
                                      <p:cBhvr>
                                        <p:cTn id="29" dur="1" fill="hold">
                                          <p:stCondLst>
                                            <p:cond delay="0"/>
                                          </p:stCondLst>
                                        </p:cTn>
                                        <p:tgtEl>
                                          <p:spTgt spid="444419">
                                            <p:txEl>
                                              <p:pRg st="8" end="8"/>
                                            </p:txEl>
                                          </p:spTgt>
                                        </p:tgtEl>
                                        <p:attrNameLst>
                                          <p:attrName>style.visibility</p:attrName>
                                        </p:attrNameLst>
                                      </p:cBhvr>
                                      <p:to>
                                        <p:strVal val="visible"/>
                                      </p:to>
                                    </p:set>
                                    <p:animEffect transition="in" filter="barn(inVertical)">
                                      <p:cBhvr>
                                        <p:cTn id="30" dur="500"/>
                                        <p:tgtEl>
                                          <p:spTgt spid="44441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B6F15528-21DE-4FAA-801E-634DDDAF4B2B}" type="slidenum">
              <a:rPr lang="en-US" smtClean="0"/>
              <a:pPr/>
              <a:t>8</a:t>
            </a:fld>
            <a:endParaRPr lang="en-US"/>
          </a:p>
        </p:txBody>
      </p:sp>
      <p:sp>
        <p:nvSpPr>
          <p:cNvPr id="3" name="Content Placeholder 2"/>
          <p:cNvSpPr>
            <a:spLocks noGrp="1"/>
          </p:cNvSpPr>
          <p:nvPr>
            <p:ph sz="quarter" idx="1"/>
          </p:nvPr>
        </p:nvSpPr>
        <p:spPr>
          <a:xfrm>
            <a:off x="381000" y="228600"/>
            <a:ext cx="8686800" cy="6477000"/>
          </a:xfrm>
        </p:spPr>
        <p:txBody>
          <a:bodyPr>
            <a:normAutofit/>
          </a:bodyPr>
          <a:lstStyle/>
          <a:p>
            <a:pPr marL="0" indent="0">
              <a:buNone/>
            </a:pPr>
            <a:r>
              <a:rPr lang="en-US" sz="2400" b="1" dirty="0">
                <a:latin typeface="Calibri" pitchFamily="34" charset="0"/>
                <a:cs typeface="Calibri" pitchFamily="34" charset="0"/>
              </a:rPr>
              <a:t>The aims of treatment are to</a:t>
            </a:r>
            <a:r>
              <a:rPr lang="en-US" sz="2400" dirty="0">
                <a:latin typeface="Calibri" pitchFamily="34" charset="0"/>
                <a:cs typeface="Calibri" pitchFamily="34" charset="0"/>
              </a:rPr>
              <a:t>:</a:t>
            </a:r>
          </a:p>
          <a:p>
            <a:pPr marL="514350" indent="-514350">
              <a:buFont typeface="+mj-lt"/>
              <a:buAutoNum type="arabicPeriod"/>
            </a:pPr>
            <a:r>
              <a:rPr lang="en-US" sz="2400" dirty="0">
                <a:latin typeface="Calibri" pitchFamily="34" charset="0"/>
                <a:cs typeface="Calibri" pitchFamily="34" charset="0"/>
              </a:rPr>
              <a:t>Decrease the symptoms of an acute attack</a:t>
            </a:r>
          </a:p>
          <a:p>
            <a:pPr marL="514350" indent="-514350">
              <a:buFont typeface="+mj-lt"/>
              <a:buAutoNum type="arabicPeriod"/>
            </a:pPr>
            <a:r>
              <a:rPr lang="en-US" sz="2400" dirty="0">
                <a:latin typeface="Calibri" pitchFamily="34" charset="0"/>
                <a:cs typeface="Calibri" pitchFamily="34" charset="0"/>
              </a:rPr>
              <a:t>Decrease the risk of recurrent attacks </a:t>
            </a:r>
          </a:p>
          <a:p>
            <a:pPr marL="514350" indent="-514350">
              <a:buFont typeface="+mj-lt"/>
              <a:buAutoNum type="arabicPeriod"/>
            </a:pPr>
            <a:r>
              <a:rPr lang="en-US" sz="2400" dirty="0">
                <a:latin typeface="Calibri" pitchFamily="34" charset="0"/>
                <a:cs typeface="Calibri" pitchFamily="34" charset="0"/>
              </a:rPr>
              <a:t>Lower serum </a:t>
            </a:r>
            <a:r>
              <a:rPr lang="en-US" sz="2400" dirty="0" err="1">
                <a:latin typeface="Calibri" pitchFamily="34" charset="0"/>
                <a:cs typeface="Calibri" pitchFamily="34" charset="0"/>
              </a:rPr>
              <a:t>urate</a:t>
            </a:r>
            <a:r>
              <a:rPr lang="en-US" sz="2400" dirty="0">
                <a:latin typeface="Calibri" pitchFamily="34" charset="0"/>
                <a:cs typeface="Calibri" pitchFamily="34" charset="0"/>
              </a:rPr>
              <a:t> levels</a:t>
            </a:r>
          </a:p>
          <a:p>
            <a:pPr marL="514350" indent="-514350">
              <a:buFont typeface="+mj-lt"/>
              <a:buAutoNum type="arabicPeriod"/>
            </a:pPr>
            <a:endParaRPr lang="en-US" sz="2400" dirty="0">
              <a:latin typeface="Calibri" pitchFamily="34" charset="0"/>
              <a:cs typeface="Calibri" pitchFamily="34" charset="0"/>
            </a:endParaRPr>
          </a:p>
          <a:p>
            <a:pPr marL="0" indent="0">
              <a:buNone/>
            </a:pPr>
            <a:r>
              <a:rPr lang="en-US" sz="2400" b="1" dirty="0">
                <a:latin typeface="Calibri" pitchFamily="34" charset="0"/>
                <a:cs typeface="Calibri" pitchFamily="34" charset="0"/>
              </a:rPr>
              <a:t>The substances available for these purposes are:</a:t>
            </a:r>
          </a:p>
          <a:p>
            <a:pPr marL="514350" indent="-514350">
              <a:buAutoNum type="arabicPeriod"/>
            </a:pPr>
            <a:r>
              <a:rPr lang="en-US" sz="2400" dirty="0">
                <a:latin typeface="Calibri" pitchFamily="34" charset="0"/>
                <a:cs typeface="Calibri" pitchFamily="34" charset="0"/>
              </a:rPr>
              <a:t>Drugs that relieve inflammation and pain </a:t>
            </a:r>
            <a:r>
              <a:rPr lang="en-US" sz="2400" b="1" dirty="0">
                <a:latin typeface="Calibri" pitchFamily="34" charset="0"/>
                <a:cs typeface="Calibri" pitchFamily="34" charset="0"/>
              </a:rPr>
              <a:t>(NSAIDS, colchicine, glucocorticoids,) </a:t>
            </a:r>
          </a:p>
          <a:p>
            <a:pPr marL="514350" indent="-514350">
              <a:buAutoNum type="arabicPeriod"/>
            </a:pPr>
            <a:r>
              <a:rPr lang="en-US" sz="2400" dirty="0">
                <a:latin typeface="Calibri" pitchFamily="34" charset="0"/>
                <a:cs typeface="Calibri" pitchFamily="34" charset="0"/>
              </a:rPr>
              <a:t>Drugs that prevent inflammatory responses to crystals </a:t>
            </a:r>
            <a:r>
              <a:rPr lang="en-US" sz="2400" b="1" dirty="0">
                <a:latin typeface="Calibri" pitchFamily="34" charset="0"/>
                <a:cs typeface="Calibri" pitchFamily="34" charset="0"/>
              </a:rPr>
              <a:t>(colchicine, NSAIDS and </a:t>
            </a:r>
            <a:r>
              <a:rPr lang="en-IN" sz="2400" b="1" dirty="0">
                <a:latin typeface="Calibri" pitchFamily="34" charset="0"/>
                <a:cs typeface="Calibri" pitchFamily="34" charset="0"/>
              </a:rPr>
              <a:t>Interleukin-1 inhibitors</a:t>
            </a:r>
            <a:r>
              <a:rPr lang="en-US" sz="2400" b="1" dirty="0">
                <a:latin typeface="Calibri" pitchFamily="34" charset="0"/>
                <a:cs typeface="Calibri" pitchFamily="34" charset="0"/>
              </a:rPr>
              <a:t>) </a:t>
            </a:r>
          </a:p>
          <a:p>
            <a:pPr marL="514350" indent="-514350">
              <a:buAutoNum type="arabicPeriod"/>
            </a:pPr>
            <a:r>
              <a:rPr lang="en-US" sz="2400" dirty="0">
                <a:latin typeface="Calibri" pitchFamily="34" charset="0"/>
                <a:cs typeface="Calibri" pitchFamily="34" charset="0"/>
              </a:rPr>
              <a:t>Drugs that act by inhibition of </a:t>
            </a:r>
            <a:r>
              <a:rPr lang="en-US" sz="2400" dirty="0" err="1">
                <a:latin typeface="Calibri" pitchFamily="34" charset="0"/>
                <a:cs typeface="Calibri" pitchFamily="34" charset="0"/>
              </a:rPr>
              <a:t>urate</a:t>
            </a:r>
            <a:r>
              <a:rPr lang="en-US" sz="2400" dirty="0">
                <a:latin typeface="Calibri" pitchFamily="34" charset="0"/>
                <a:cs typeface="Calibri" pitchFamily="34" charset="0"/>
              </a:rPr>
              <a:t> formation </a:t>
            </a:r>
            <a:r>
              <a:rPr lang="en-US" sz="2400" b="1" dirty="0">
                <a:latin typeface="Calibri" pitchFamily="34" charset="0"/>
                <a:cs typeface="Calibri" pitchFamily="34" charset="0"/>
              </a:rPr>
              <a:t>(allopurinol, </a:t>
            </a:r>
            <a:r>
              <a:rPr lang="en-US" sz="2400" b="1" dirty="0" err="1">
                <a:latin typeface="Calibri" pitchFamily="34" charset="0"/>
                <a:cs typeface="Calibri" pitchFamily="34" charset="0"/>
              </a:rPr>
              <a:t>febuxostat</a:t>
            </a:r>
            <a:r>
              <a:rPr lang="en-US" sz="2400" b="1" dirty="0">
                <a:latin typeface="Calibri" pitchFamily="34" charset="0"/>
                <a:cs typeface="Calibri" pitchFamily="34" charset="0"/>
              </a:rPr>
              <a:t>) </a:t>
            </a:r>
            <a:r>
              <a:rPr lang="en-US" sz="2400" dirty="0">
                <a:latin typeface="Calibri" pitchFamily="34" charset="0"/>
                <a:cs typeface="Calibri" pitchFamily="34" charset="0"/>
              </a:rPr>
              <a:t>or to augment </a:t>
            </a:r>
            <a:r>
              <a:rPr lang="en-US" sz="2400" dirty="0" err="1">
                <a:latin typeface="Calibri" pitchFamily="34" charset="0"/>
                <a:cs typeface="Calibri" pitchFamily="34" charset="0"/>
              </a:rPr>
              <a:t>urate</a:t>
            </a:r>
            <a:r>
              <a:rPr lang="en-US" sz="2400" dirty="0">
                <a:latin typeface="Calibri" pitchFamily="34" charset="0"/>
                <a:cs typeface="Calibri" pitchFamily="34" charset="0"/>
              </a:rPr>
              <a:t> excretion (</a:t>
            </a:r>
            <a:r>
              <a:rPr lang="en-US" sz="2400" b="1" dirty="0" err="1">
                <a:latin typeface="Calibri" pitchFamily="34" charset="0"/>
                <a:cs typeface="Calibri" pitchFamily="34" charset="0"/>
              </a:rPr>
              <a:t>probenecid</a:t>
            </a:r>
            <a:r>
              <a:rPr lang="en-US" sz="2400" b="1" dirty="0">
                <a:latin typeface="Calibri" pitchFamily="34" charset="0"/>
                <a:cs typeface="Calibri" pitchFamily="34" charset="0"/>
              </a:rPr>
              <a:t>)</a:t>
            </a:r>
          </a:p>
          <a:p>
            <a:pPr marL="514350" indent="-514350">
              <a:buFont typeface="Arial" pitchFamily="34" charset="0"/>
              <a:buAutoNum type="arabicPeriod"/>
            </a:pPr>
            <a:r>
              <a:rPr lang="en-US" sz="2400" dirty="0">
                <a:latin typeface="Calibri" pitchFamily="34" charset="0"/>
                <a:cs typeface="Calibri" pitchFamily="34" charset="0"/>
              </a:rPr>
              <a:t>Converts uric acid to </a:t>
            </a:r>
            <a:r>
              <a:rPr lang="en-US" sz="2400" dirty="0" err="1">
                <a:latin typeface="Calibri" pitchFamily="34" charset="0"/>
                <a:cs typeface="Calibri" pitchFamily="34" charset="0"/>
              </a:rPr>
              <a:t>allantoin</a:t>
            </a:r>
            <a:r>
              <a:rPr lang="en-US" sz="2400" dirty="0">
                <a:latin typeface="Calibri" pitchFamily="34" charset="0"/>
                <a:cs typeface="Calibri" pitchFamily="34" charset="0"/>
              </a:rPr>
              <a:t>, which is then excreted </a:t>
            </a:r>
            <a:r>
              <a:rPr lang="en-US" sz="2400" b="1" dirty="0">
                <a:latin typeface="Calibri" pitchFamily="34" charset="0"/>
                <a:cs typeface="Calibri" pitchFamily="34" charset="0"/>
              </a:rPr>
              <a:t>(</a:t>
            </a:r>
            <a:r>
              <a:rPr lang="en-US" sz="2400" b="1" dirty="0" err="1">
                <a:latin typeface="Calibri" pitchFamily="34" charset="0"/>
                <a:cs typeface="Calibri" pitchFamily="34" charset="0"/>
              </a:rPr>
              <a:t>Pegloticase</a:t>
            </a:r>
            <a:r>
              <a:rPr lang="en-US" sz="2400" b="1" dirty="0">
                <a:latin typeface="Calibri" pitchFamily="34" charset="0"/>
                <a:cs typeface="Calibri" pitchFamily="34" charset="0"/>
              </a:rPr>
              <a:t> and </a:t>
            </a:r>
            <a:r>
              <a:rPr lang="en-US" sz="2400" b="1" dirty="0" err="1">
                <a:latin typeface="Calibri" pitchFamily="34" charset="0"/>
                <a:cs typeface="Calibri" pitchFamily="34" charset="0"/>
              </a:rPr>
              <a:t>rasburicase</a:t>
            </a:r>
            <a:r>
              <a:rPr lang="en-US" sz="2400" b="1" dirty="0">
                <a:latin typeface="Calibri" pitchFamily="34" charset="0"/>
                <a:cs typeface="Calibri" pitchFamily="34" charset="0"/>
              </a:rPr>
              <a:t> )</a:t>
            </a:r>
          </a:p>
          <a:p>
            <a:pPr marL="514350" indent="-514350">
              <a:buAutoNum type="arabicPeriod"/>
            </a:pPr>
            <a:endParaRPr lang="en-US" b="1" dirty="0"/>
          </a:p>
          <a:p>
            <a:pPr marL="0" indent="0">
              <a:buNone/>
            </a:pPr>
            <a:endParaRPr lang="en-US" dirty="0"/>
          </a:p>
        </p:txBody>
      </p:sp>
    </p:spTree>
    <p:extLst>
      <p:ext uri="{BB962C8B-B14F-4D97-AF65-F5344CB8AC3E}">
        <p14:creationId xmlns:p14="http://schemas.microsoft.com/office/powerpoint/2010/main" val="645411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barn(inVertical)">
                                      <p:cBhvr>
                                        <p:cTn id="21" dur="500"/>
                                        <p:tgtEl>
                                          <p:spTgt spid="3">
                                            <p:txEl>
                                              <p:pRg st="5" end="5"/>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barn(inVertical)">
                                      <p:cBhvr>
                                        <p:cTn id="26" dur="5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Effect transition="in" filter="barn(inVertical)">
                                      <p:cBhvr>
                                        <p:cTn id="31" dur="500"/>
                                        <p:tgtEl>
                                          <p:spTgt spid="3">
                                            <p:txEl>
                                              <p:pRg st="7" end="7"/>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arn(inVertical)">
                                      <p:cBhvr>
                                        <p:cTn id="36" dur="500"/>
                                        <p:tgtEl>
                                          <p:spTgt spid="3">
                                            <p:txEl>
                                              <p:pRg st="8" end="8"/>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Effect transition="in" filter="barn(inVertical)">
                                      <p:cBhvr>
                                        <p:cTn id="41"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6927"/>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7213237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85BD0D362FE4498F457B21D75D702E" ma:contentTypeVersion="10" ma:contentTypeDescription="Create a new document." ma:contentTypeScope="" ma:versionID="539bb4c8e3f84dc88815aad1788756ab">
  <xsd:schema xmlns:xsd="http://www.w3.org/2001/XMLSchema" xmlns:xs="http://www.w3.org/2001/XMLSchema" xmlns:p="http://schemas.microsoft.com/office/2006/metadata/properties" xmlns:ns2="1f03ce4d-2404-4236-8700-bd01b623a4ab" xmlns:ns3="a433687a-ae5f-44a0-9b01-062828d2e892" targetNamespace="http://schemas.microsoft.com/office/2006/metadata/properties" ma:root="true" ma:fieldsID="3a8b97110242ce97ad3cfee43bff6463" ns2:_="" ns3:_="">
    <xsd:import namespace="1f03ce4d-2404-4236-8700-bd01b623a4ab"/>
    <xsd:import namespace="a433687a-ae5f-44a0-9b01-062828d2e892"/>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03ce4d-2404-4236-8700-bd01b623a4ab"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9ff52f34-b351-492d-bd72-b80be8882ab9"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433687a-ae5f-44a0-9b01-062828d2e892"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00fab3d-d326-4a93-90c4-3a6f5e166fe6}" ma:internalName="TaxCatchAll" ma:showField="CatchAllData" ma:web="a433687a-ae5f-44a0-9b01-062828d2e8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1f03ce4d-2404-4236-8700-bd01b623a4ab">
      <Terms xmlns="http://schemas.microsoft.com/office/infopath/2007/PartnerControls"/>
    </lcf76f155ced4ddcb4097134ff3c332f>
    <TaxCatchAll xmlns="a433687a-ae5f-44a0-9b01-062828d2e892" xsi:nil="true"/>
  </documentManagement>
</p:properties>
</file>

<file path=customXml/itemProps1.xml><?xml version="1.0" encoding="utf-8"?>
<ds:datastoreItem xmlns:ds="http://schemas.openxmlformats.org/officeDocument/2006/customXml" ds:itemID="{EAF80827-FAC9-48D8-9E5A-11C4E010D92E}"/>
</file>

<file path=customXml/itemProps2.xml><?xml version="1.0" encoding="utf-8"?>
<ds:datastoreItem xmlns:ds="http://schemas.openxmlformats.org/officeDocument/2006/customXml" ds:itemID="{7E322D8C-8266-4DCD-8C12-CE618ACE6146}"/>
</file>

<file path=customXml/itemProps3.xml><?xml version="1.0" encoding="utf-8"?>
<ds:datastoreItem xmlns:ds="http://schemas.openxmlformats.org/officeDocument/2006/customXml" ds:itemID="{59FE8A80-ACCB-445E-B764-8E01129132DE}"/>
</file>

<file path=docProps/app.xml><?xml version="1.0" encoding="utf-8"?>
<Properties xmlns="http://schemas.openxmlformats.org/officeDocument/2006/extended-properties" xmlns:vt="http://schemas.openxmlformats.org/officeDocument/2006/docPropsVTypes">
  <Template>Equity</Template>
  <TotalTime>459</TotalTime>
  <Words>1637</Words>
  <Application>Microsoft Office PowerPoint</Application>
  <PresentationFormat>On-screen Show (4:3)</PresentationFormat>
  <Paragraphs>238</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Equity</vt:lpstr>
      <vt:lpstr>PHARMACOTHERAPY OF GOUT</vt:lpstr>
      <vt:lpstr>GOUT</vt:lpstr>
      <vt:lpstr>GOUT Contd…</vt:lpstr>
      <vt:lpstr>GOUT Contd…</vt:lpstr>
      <vt:lpstr>Synoviocytes phagocytose urate crystals and then secrete inflammatory  mediators, which attract and activate polymorphonuclear leukocytes (PMN) and mononuclear phagocytes (MNP) (macrophages). Drugs active in gout inhibit crystal phagocytosis and polymorphonuclear leukocyte and macrophage release of inflammatory mediators. PG, prostaglandin; IL-1, interleukin-1; LTB4,                leukotriene B4.</vt:lpstr>
      <vt:lpstr>PowerPoint Presentation</vt:lpstr>
      <vt:lpstr>Signs and Symptoms</vt:lpstr>
      <vt:lpstr>PowerPoint Presentation</vt:lpstr>
      <vt:lpstr>PowerPoint Presentation</vt:lpstr>
      <vt:lpstr>Treatment of acute gout </vt:lpstr>
      <vt:lpstr>Treatment of acute gout </vt:lpstr>
      <vt:lpstr>Chronic gout can be caused by </vt:lpstr>
      <vt:lpstr>Treatment of chronic gout </vt:lpstr>
      <vt:lpstr>INDIVIDUAL AGENTS</vt:lpstr>
      <vt:lpstr>Colchicine </vt:lpstr>
      <vt:lpstr>Colchicine contd…</vt:lpstr>
      <vt:lpstr>PowerPoint Presentation</vt:lpstr>
      <vt:lpstr>Colchicine contd…</vt:lpstr>
      <vt:lpstr>Uricosuric agents   </vt:lpstr>
      <vt:lpstr>Uricosuric agents contd…</vt:lpstr>
      <vt:lpstr>Uricosuric agents contd…</vt:lpstr>
      <vt:lpstr>Allopurinol</vt:lpstr>
      <vt:lpstr>PowerPoint Presentation</vt:lpstr>
      <vt:lpstr>Allopurinol</vt:lpstr>
      <vt:lpstr>Allopurinol Contd…</vt:lpstr>
      <vt:lpstr>Allopurinol Contd…</vt:lpstr>
      <vt:lpstr>Febuxostat</vt:lpstr>
      <vt:lpstr>Drugs Increasing Metabolism </vt:lpstr>
      <vt:lpstr>Interleukin-1 inhibitors</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PHARMACOTHERAPY OF GOUT</dc:title>
  <dc:creator>Prof. Sanjay Khattri</dc:creator>
  <cp:lastModifiedBy>DELL_I3</cp:lastModifiedBy>
  <cp:revision>87</cp:revision>
  <dcterms:created xsi:type="dcterms:W3CDTF">2006-08-16T00:00:00Z</dcterms:created>
  <dcterms:modified xsi:type="dcterms:W3CDTF">2022-03-16T12:32:30Z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0x0101006F85BD0D362FE4498F457B21D75D702E</vt:lpwstr>
  </property>
</Properties>
</file>