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96" r:id="rId11"/>
    <p:sldId id="276" r:id="rId12"/>
    <p:sldId id="277" r:id="rId13"/>
    <p:sldId id="278" r:id="rId14"/>
    <p:sldId id="294" r:id="rId15"/>
    <p:sldId id="295" r:id="rId16"/>
    <p:sldId id="292" r:id="rId17"/>
    <p:sldId id="293" r:id="rId18"/>
    <p:sldId id="279" r:id="rId19"/>
    <p:sldId id="280" r:id="rId20"/>
    <p:sldId id="281" r:id="rId21"/>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D924B3E-ACEB-46CB-A8EB-D20397003EDD}" type="datetimeFigureOut">
              <a:rPr lang="ar-JO" smtClean="0"/>
              <a:t>20/08/1444</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C0A512E-118D-45E6-8D1F-1E3DC49804A9}" type="slidenum">
              <a:rPr lang="ar-JO" smtClean="0"/>
              <a:t>‹#›</a:t>
            </a:fld>
            <a:endParaRPr lang="ar-JO"/>
          </a:p>
        </p:txBody>
      </p:sp>
    </p:spTree>
    <p:extLst>
      <p:ext uri="{BB962C8B-B14F-4D97-AF65-F5344CB8AC3E}">
        <p14:creationId xmlns:p14="http://schemas.microsoft.com/office/powerpoint/2010/main" val="26060676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p>
            <a:fld id="{FB1C7CF7-507D-4D8A-915B-772D741EB793}" type="datetime8">
              <a:rPr lang="ar-JO" smtClean="0"/>
              <a:t>12 آذار، 23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0DC47D50-F69A-4452-AE32-EED4B9DB72ED}" type="datetime8">
              <a:rPr lang="ar-JO" smtClean="0"/>
              <a:t>12 آذار، 23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F05BD350-6530-429A-97AB-14D55CC3AAF3}" type="datetime8">
              <a:rPr lang="ar-JO" smtClean="0"/>
              <a:t>12 آذار، 23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7FA5B41E-1FDB-4FE8-8FB2-8568956CED2A}" type="datetime8">
              <a:rPr lang="ar-JO" smtClean="0"/>
              <a:t>12 آذار، 23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064AAA-7143-48B9-BF37-A9EA7523DF1B}" type="datetime8">
              <a:rPr lang="ar-JO" smtClean="0"/>
              <a:t>12 آذار، 23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p>
            <a:fld id="{54486286-E83D-46F2-B1ED-4E69943E9D8F}" type="datetime8">
              <a:rPr lang="ar-JO" smtClean="0"/>
              <a:t>12 آذار، 23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p>
            <a:fld id="{02E0858D-3B6E-4DE0-9F88-F80242F29F8F}" type="datetime8">
              <a:rPr lang="ar-JO" smtClean="0"/>
              <a:t>12 آذار، 23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p>
            <a:fld id="{8EFB7286-3D5F-4425-BCDE-272CB6AEB4D1}" type="datetime8">
              <a:rPr lang="ar-JO" smtClean="0"/>
              <a:t>12 آذار، 23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F3924-E4EC-46D7-90E5-6BFA80C36304}" type="datetime8">
              <a:rPr lang="ar-JO" smtClean="0"/>
              <a:t>12 آذار، 23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D36D35-FB47-48DE-8F60-7B85C00A8691}" type="datetime8">
              <a:rPr lang="ar-JO" smtClean="0"/>
              <a:t>12 آذار، 23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A1362-8F90-46BF-84D6-12F7D7C20A7A}" type="datetime8">
              <a:rPr lang="ar-JO" smtClean="0"/>
              <a:t>12 آذار، 23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A8520DE-1944-41E3-B396-260B733169A1}"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27E429A-51B6-469B-BF14-C7AA857EDBD7}" type="datetime8">
              <a:rPr lang="ar-JO" smtClean="0"/>
              <a:t>12 آذار، 23</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A8520DE-1944-41E3-B396-260B733169A1}"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5.jpeg" /><Relationship Id="rId2" Type="http://schemas.openxmlformats.org/officeDocument/2006/relationships/hyperlink" Target="http://www.google.jo/url?sa=i&amp;rct=j&amp;q=white%20syndrome%20finger&amp;source=images&amp;cd=&amp;cad=rja&amp;docid=RWEPVJ2w1OQCYM&amp;tbnid=-d41Jfp2j8a4SM:&amp;ved=0CAUQjRw&amp;url=http://www.sticksite.com/raynauds/&amp;ei=_05QUbLtLovSPJDFgLAB&amp;psig=AFQjCNGTp33h4Z7-eoaAyJaR1lm4hsMGEA&amp;ust=1364303705277374" TargetMode="External" /><Relationship Id="rId1" Type="http://schemas.openxmlformats.org/officeDocument/2006/relationships/slideLayout" Target="../slideLayouts/slideLayout7.xml" /><Relationship Id="rId4" Type="http://schemas.openxmlformats.org/officeDocument/2006/relationships/image" Target="../media/image16.jpeg"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3" Type="http://schemas.openxmlformats.org/officeDocument/2006/relationships/image" Target="../media/image18.png" /><Relationship Id="rId2" Type="http://schemas.openxmlformats.org/officeDocument/2006/relationships/image" Target="../media/image17.pn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19.pn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3" Type="http://schemas.openxmlformats.org/officeDocument/2006/relationships/image" Target="../media/image21.png" /><Relationship Id="rId2" Type="http://schemas.openxmlformats.org/officeDocument/2006/relationships/image" Target="../media/image20.png" /><Relationship Id="rId1" Type="http://schemas.openxmlformats.org/officeDocument/2006/relationships/slideLayout" Target="../slideLayouts/slideLayout7.xml" /><Relationship Id="rId4" Type="http://schemas.openxmlformats.org/officeDocument/2006/relationships/image" Target="../media/image22.jpeg" /></Relationships>
</file>

<file path=ppt/slides/_rels/slide19.xml.rels><?xml version="1.0" encoding="UTF-8" standalone="yes"?>
<Relationships xmlns="http://schemas.openxmlformats.org/package/2006/relationships"><Relationship Id="rId3" Type="http://schemas.openxmlformats.org/officeDocument/2006/relationships/image" Target="../media/image24.png" /><Relationship Id="rId2" Type="http://schemas.openxmlformats.org/officeDocument/2006/relationships/image" Target="../media/image23.png" /><Relationship Id="rId1" Type="http://schemas.openxmlformats.org/officeDocument/2006/relationships/slideLayout" Target="../slideLayouts/slideLayout7.xml" /><Relationship Id="rId5" Type="http://schemas.openxmlformats.org/officeDocument/2006/relationships/image" Target="../media/image26.png" /><Relationship Id="rId4" Type="http://schemas.openxmlformats.org/officeDocument/2006/relationships/image" Target="../media/image25.pn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2.xml" /><Relationship Id="rId4" Type="http://schemas.openxmlformats.org/officeDocument/2006/relationships/image" Target="../media/image5.png" /></Relationships>
</file>

<file path=ppt/slides/_rels/slide6.xml.rels><?xml version="1.0" encoding="UTF-8" standalone="yes"?>
<Relationships xmlns="http://schemas.openxmlformats.org/package/2006/relationships"><Relationship Id="rId8" Type="http://schemas.openxmlformats.org/officeDocument/2006/relationships/image" Target="../media/image12.png" /><Relationship Id="rId3" Type="http://schemas.openxmlformats.org/officeDocument/2006/relationships/image" Target="../media/image7.png" /><Relationship Id="rId7" Type="http://schemas.openxmlformats.org/officeDocument/2006/relationships/image" Target="../media/image11.png" /><Relationship Id="rId2" Type="http://schemas.openxmlformats.org/officeDocument/2006/relationships/image" Target="../media/image6.png" /><Relationship Id="rId1" Type="http://schemas.openxmlformats.org/officeDocument/2006/relationships/slideLayout" Target="../slideLayouts/slideLayout2.xml" /><Relationship Id="rId6" Type="http://schemas.openxmlformats.org/officeDocument/2006/relationships/image" Target="../media/image10.png" /><Relationship Id="rId5" Type="http://schemas.openxmlformats.org/officeDocument/2006/relationships/image" Target="../media/image9.png" /><Relationship Id="rId4" Type="http://schemas.openxmlformats.org/officeDocument/2006/relationships/image" Target="../media/image8.pn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14.png" /><Relationship Id="rId2" Type="http://schemas.openxmlformats.org/officeDocument/2006/relationships/image" Target="../media/image1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500043"/>
            <a:ext cx="7772400" cy="1000132"/>
          </a:xfrm>
        </p:spPr>
        <p:txBody>
          <a:bodyPr>
            <a:normAutofit fontScale="90000"/>
          </a:bodyPr>
          <a:lstStyle/>
          <a:p>
            <a:pPr rtl="0"/>
            <a:r>
              <a:rPr lang="en-US" sz="4800" b="1" dirty="0">
                <a:solidFill>
                  <a:srgbClr val="FF0000"/>
                </a:solidFill>
              </a:rPr>
              <a:t>Ergonomics Hazards</a:t>
            </a:r>
            <a:br>
              <a:rPr lang="en-US" sz="1200" b="1" dirty="0">
                <a:solidFill>
                  <a:srgbClr val="FF0000"/>
                </a:solidFill>
              </a:rPr>
            </a:br>
            <a:r>
              <a:rPr lang="en-US" sz="1200" dirty="0"/>
              <a:t>The word ergonomics is derived from the Greek language. </a:t>
            </a:r>
            <a:r>
              <a:rPr lang="en-US" sz="1200" dirty="0" err="1"/>
              <a:t>Ergon</a:t>
            </a:r>
            <a:r>
              <a:rPr lang="en-US" sz="1200" dirty="0"/>
              <a:t> is Greek for work; and </a:t>
            </a:r>
            <a:r>
              <a:rPr lang="en-US" sz="1200" dirty="0" err="1"/>
              <a:t>nomos</a:t>
            </a:r>
            <a:r>
              <a:rPr lang="en-US" sz="1200" dirty="0"/>
              <a:t> means laws.</a:t>
            </a:r>
            <a:endParaRPr lang="ar-JO" sz="1200" b="1" dirty="0">
              <a:solidFill>
                <a:srgbClr val="FF0000"/>
              </a:solidFill>
            </a:endParaRPr>
          </a:p>
        </p:txBody>
      </p:sp>
      <p:sp>
        <p:nvSpPr>
          <p:cNvPr id="3" name="Subtitle 2"/>
          <p:cNvSpPr>
            <a:spLocks noGrp="1"/>
          </p:cNvSpPr>
          <p:nvPr>
            <p:ph type="subTitle" idx="1"/>
          </p:nvPr>
        </p:nvSpPr>
        <p:spPr>
          <a:xfrm>
            <a:off x="214282" y="1643050"/>
            <a:ext cx="8715436" cy="4786346"/>
          </a:xfrm>
        </p:spPr>
        <p:txBody>
          <a:bodyPr>
            <a:normAutofit fontScale="62500" lnSpcReduction="20000"/>
          </a:bodyPr>
          <a:lstStyle/>
          <a:p>
            <a:pPr algn="l" rtl="0">
              <a:buClr>
                <a:srgbClr val="FF0000"/>
              </a:buClr>
              <a:buFont typeface="Wingdings" pitchFamily="2" charset="2"/>
              <a:buChar char="ü"/>
            </a:pPr>
            <a:r>
              <a:rPr lang="en-US" dirty="0">
                <a:solidFill>
                  <a:schemeClr val="tx1"/>
                </a:solidFill>
              </a:rPr>
              <a:t>This topic discusses the physical condition of the workplace such as the </a:t>
            </a:r>
            <a:r>
              <a:rPr lang="en-US" u="sng" dirty="0">
                <a:solidFill>
                  <a:schemeClr val="tx1"/>
                </a:solidFill>
              </a:rPr>
              <a:t>workstation, work equipment and posture during work</a:t>
            </a:r>
            <a:r>
              <a:rPr lang="en-US" dirty="0">
                <a:solidFill>
                  <a:schemeClr val="tx1"/>
                </a:solidFill>
              </a:rPr>
              <a:t>.</a:t>
            </a:r>
          </a:p>
          <a:p>
            <a:pPr algn="l" rtl="0">
              <a:buClr>
                <a:srgbClr val="FF0000"/>
              </a:buClr>
              <a:buFont typeface="Wingdings" pitchFamily="2" charset="2"/>
              <a:buChar char="ü"/>
            </a:pPr>
            <a:endParaRPr lang="en-US" dirty="0">
              <a:solidFill>
                <a:schemeClr val="tx1"/>
              </a:solidFill>
            </a:endParaRPr>
          </a:p>
          <a:p>
            <a:pPr algn="l" rtl="0">
              <a:buClr>
                <a:srgbClr val="FF0000"/>
              </a:buClr>
              <a:buFont typeface="Wingdings" pitchFamily="2" charset="2"/>
              <a:buChar char="ü"/>
            </a:pPr>
            <a:r>
              <a:rPr lang="en-US" dirty="0">
                <a:solidFill>
                  <a:schemeClr val="tx1"/>
                </a:solidFill>
              </a:rPr>
              <a:t> Advanced and sophisticated equipment used at the workplace often pose risks to their users and expose them to body injuries in the long run.</a:t>
            </a:r>
          </a:p>
          <a:p>
            <a:pPr algn="l" rtl="0">
              <a:buClr>
                <a:srgbClr val="FF0000"/>
              </a:buClr>
              <a:buFont typeface="Wingdings" pitchFamily="2" charset="2"/>
              <a:buChar char="ü"/>
            </a:pPr>
            <a:endParaRPr lang="en-US" dirty="0">
              <a:solidFill>
                <a:schemeClr val="tx1"/>
              </a:solidFill>
            </a:endParaRPr>
          </a:p>
          <a:p>
            <a:pPr algn="l" rtl="0">
              <a:buClr>
                <a:srgbClr val="FF0000"/>
              </a:buClr>
              <a:buFont typeface="Wingdings" pitchFamily="2" charset="2"/>
              <a:buChar char="ü"/>
            </a:pPr>
            <a:r>
              <a:rPr lang="en-US" dirty="0">
                <a:solidFill>
                  <a:schemeClr val="tx1"/>
                </a:solidFill>
              </a:rPr>
              <a:t>Basically, these injuries show their effects only after some time. </a:t>
            </a:r>
          </a:p>
          <a:p>
            <a:pPr algn="l" rtl="0">
              <a:buClr>
                <a:srgbClr val="FF0000"/>
              </a:buClr>
              <a:buFont typeface="Wingdings" pitchFamily="2" charset="2"/>
              <a:buChar char="ü"/>
            </a:pPr>
            <a:endParaRPr lang="en-US" dirty="0">
              <a:solidFill>
                <a:schemeClr val="tx1"/>
              </a:solidFill>
            </a:endParaRPr>
          </a:p>
          <a:p>
            <a:pPr algn="l" rtl="0">
              <a:buClr>
                <a:srgbClr val="FF0000"/>
              </a:buClr>
              <a:buFont typeface="Wingdings" pitchFamily="2" charset="2"/>
              <a:buChar char="ü"/>
            </a:pPr>
            <a:r>
              <a:rPr lang="en-US" dirty="0">
                <a:solidFill>
                  <a:schemeClr val="tx1"/>
                </a:solidFill>
              </a:rPr>
              <a:t>Ergonomics is also defined as the </a:t>
            </a:r>
            <a:r>
              <a:rPr lang="en-US" u="sng" dirty="0">
                <a:solidFill>
                  <a:schemeClr val="tx1"/>
                </a:solidFill>
              </a:rPr>
              <a:t>’systematic application of knowledge about the physiological, physical, and social attributes of human beings in the design and use of all things which affect a person's working conditions</a:t>
            </a:r>
            <a:r>
              <a:rPr lang="en-US" dirty="0">
                <a:solidFill>
                  <a:schemeClr val="tx1"/>
                </a:solidFill>
              </a:rPr>
              <a:t>: equipment and machinery, the work environment and layout, the job itself, training and the organization of work’</a:t>
            </a:r>
          </a:p>
          <a:p>
            <a:pPr algn="l" rtl="0">
              <a:buClr>
                <a:srgbClr val="FF0000"/>
              </a:buClr>
              <a:buFont typeface="Wingdings" pitchFamily="2" charset="2"/>
              <a:buChar char="ü"/>
            </a:pPr>
            <a:endParaRPr lang="en-US" dirty="0">
              <a:solidFill>
                <a:schemeClr val="tx1"/>
              </a:solidFill>
            </a:endParaRPr>
          </a:p>
          <a:p>
            <a:pPr algn="l" rtl="0">
              <a:buClr>
                <a:srgbClr val="FF0000"/>
              </a:buClr>
              <a:buFont typeface="Wingdings" pitchFamily="2" charset="2"/>
              <a:buChar char="ü"/>
            </a:pPr>
            <a:r>
              <a:rPr lang="en-US" dirty="0">
                <a:solidFill>
                  <a:schemeClr val="tx1"/>
                </a:solidFill>
              </a:rPr>
              <a:t>In other words, ergonomics seeks to </a:t>
            </a:r>
            <a:r>
              <a:rPr lang="en-US" u="sng" dirty="0">
                <a:solidFill>
                  <a:schemeClr val="tx1"/>
                </a:solidFill>
              </a:rPr>
              <a:t>adjust tasks to the worker through equipment design and work procedure.</a:t>
            </a:r>
            <a:endParaRPr lang="ar-JO" u="sng" dirty="0">
              <a:solidFill>
                <a:schemeClr val="tx1"/>
              </a:solidFill>
            </a:endParaRPr>
          </a:p>
          <a:p>
            <a:pPr algn="l" rtl="0">
              <a:buFont typeface="Wingdings" pitchFamily="2" charset="2"/>
              <a:buChar char="ü"/>
            </a:pPr>
            <a:endParaRPr lang="ar-JO" sz="3100" dirty="0">
              <a:solidFill>
                <a:schemeClr val="tx1"/>
              </a:solidFill>
            </a:endParaRPr>
          </a:p>
        </p:txBody>
      </p:sp>
      <p:sp>
        <p:nvSpPr>
          <p:cNvPr id="4" name="Slide Number Placeholder 3"/>
          <p:cNvSpPr>
            <a:spLocks noGrp="1"/>
          </p:cNvSpPr>
          <p:nvPr>
            <p:ph type="sldNum" sz="quarter" idx="12"/>
          </p:nvPr>
        </p:nvSpPr>
        <p:spPr/>
        <p:txBody>
          <a:bodyPr/>
          <a:lstStyle/>
          <a:p>
            <a:fld id="{0A8520DE-1944-41E3-B396-260B733169A1}" type="slidenum">
              <a:rPr lang="ar-JO" smtClean="0"/>
              <a:pPr/>
              <a:t>1</a:t>
            </a:fld>
            <a:endParaRPr lang="ar-JO"/>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http://t1.gstatic.com/images?q=tbn:ANd9GcT9lG2ynyvvyI6njbmfkhVDFWrH8rre0I6fVH1FPPh6CMzRd-_org">
            <a:hlinkClick r:id="rId2"/>
          </p:cNvPr>
          <p:cNvPicPr>
            <a:picLocks noChangeAspect="1" noChangeArrowheads="1"/>
          </p:cNvPicPr>
          <p:nvPr/>
        </p:nvPicPr>
        <p:blipFill>
          <a:blip r:embed="rId3" cstate="print"/>
          <a:srcRect/>
          <a:stretch>
            <a:fillRect/>
          </a:stretch>
        </p:blipFill>
        <p:spPr bwMode="auto">
          <a:xfrm>
            <a:off x="3625564" y="2357430"/>
            <a:ext cx="5337492" cy="4357718"/>
          </a:xfrm>
          <a:prstGeom prst="rect">
            <a:avLst/>
          </a:prstGeom>
          <a:ln w="88900" cap="sq" cmpd="thickThin">
            <a:solidFill>
              <a:srgbClr val="000000"/>
            </a:solidFill>
            <a:prstDash val="solid"/>
            <a:miter lim="800000"/>
          </a:ln>
          <a:effectLst>
            <a:innerShdw blurRad="76200">
              <a:srgbClr val="000000"/>
            </a:innerShdw>
          </a:effectLst>
        </p:spPr>
      </p:pic>
      <p:pic>
        <p:nvPicPr>
          <p:cNvPr id="3" name="Picture 2" descr="http://t2.gstatic.com/images?q=tbn:ANd9GcRadOLNLd3LmdFaOKCAp-x46fUaYdxvR7HeKig0LSfH9rm8pAdLSA"/>
          <p:cNvPicPr>
            <a:picLocks noChangeAspect="1" noChangeArrowheads="1"/>
          </p:cNvPicPr>
          <p:nvPr/>
        </p:nvPicPr>
        <p:blipFill>
          <a:blip r:embed="rId4" cstate="print"/>
          <a:srcRect/>
          <a:stretch>
            <a:fillRect/>
          </a:stretch>
        </p:blipFill>
        <p:spPr bwMode="auto">
          <a:xfrm>
            <a:off x="214282" y="214290"/>
            <a:ext cx="3286148" cy="2940238"/>
          </a:xfrm>
          <a:prstGeom prst="rect">
            <a:avLst/>
          </a:prstGeom>
          <a:ln w="88900" cap="sq" cmpd="thickThin">
            <a:solidFill>
              <a:srgbClr val="000000"/>
            </a:solidFill>
            <a:prstDash val="solid"/>
            <a:miter lim="800000"/>
          </a:ln>
          <a:effectLst>
            <a:innerShdw blurRad="76200">
              <a:srgbClr val="000000"/>
            </a:innerShdw>
          </a:effectLst>
        </p:spPr>
      </p:pic>
      <p:sp>
        <p:nvSpPr>
          <p:cNvPr id="4" name="Slide Number Placeholder 3"/>
          <p:cNvSpPr>
            <a:spLocks noGrp="1"/>
          </p:cNvSpPr>
          <p:nvPr>
            <p:ph type="sldNum" sz="quarter" idx="12"/>
          </p:nvPr>
        </p:nvSpPr>
        <p:spPr/>
        <p:txBody>
          <a:bodyPr/>
          <a:lstStyle/>
          <a:p>
            <a:fld id="{0A8520DE-1944-41E3-B396-260B733169A1}" type="slidenum">
              <a:rPr lang="ar-JO" smtClean="0"/>
              <a:pPr/>
              <a:t>10</a:t>
            </a:fld>
            <a:endParaRPr lang="ar-JO"/>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AutoShape 4" descr="data:image/jpeg;base64,/9j/4AAQSkZJRgABAQAAAQABAAD/2wCEAAkGBhQSERUUEhQVFRQWFRUXGBcXFBgYGBgXFBcXFBcVFRUXHCYeGBkjGhQXHy8gIycpLCwsFR4xNTAqNSYrLCkBCQoKDgwOGg8PGikkHxwpKSwpLCwpLCksKSwsKSwpKSkpKSkpLCksKSwsLCwsKSksLCwsLCwsLCkpLCksLCwsKf/AABEIAMoA+gMBIgACEQEDEQH/xAAcAAAABwEBAAAAAAAAAAAAAAAAAQIDBAUGBwj/xAA+EAABAwEFBQUGBQQCAQUAAAABAAIRAwQhMUFRBQYSYXEigZGh8AcTMrHB0RRCUnLhIzNi8YKSwhZDU6Ky/8QAGQEAAwEBAQAAAAAAAAAAAAAAAAECAwQF/8QAIxEBAQACAwACAgIDAAAAAAAAAAECEQMhMRJBBCITcRRRYf/aAAwDAQACEQMRAD8A5d71GKqjSgHKkpIrIvxCjcSMFGwke8SxV5qNxJPEgJRteilbD2gWV2FxuJ4T0d/MKrQag5dV2fZlo8leUTesNurtH3lNjjiBwuvzbcttZXXIejx5daWDWCEprr0dm9evFFUEEym1OQJaZwn5JVWiDeLjf68E2HQJxv8AXknXtz5JFIDbRdwnEYiPMclFtGzml3Ew8DuWB6jA/NTqtIPHMeP+lHp4kOxHrwSOID7XUYP6glv6myfEG8INLH3tIMqe4QbjPT1co9XZVJ5kSx2JgxPM6oVDQZddzQFMk8tUl2zHjCrdqQD4xCZ/qtBvbGuF3mhcLtVCeyMM0VoaC2ByhMNLnY9fRUptMxcMkHYxm/WwzWpcbBNSmCf3NiXN8pHPquYOXfLRRXJd99g/h63GwRSqkkf4vF7m9DMjvGSHn/kceu4zTHuaZaS06gkfJTqW8Fdv5p6j7QoRKTKNOWcmWPlWv/qeuf0ju+5USva6lQ/1HkjTAeAUTiSjURIeXJll7TzqkYJviTfEjlNmVxaI+LqmyYRJAZREonFEmRSBKJAIMYejBSAjBRAUXIByQEpINHuftHgqcBwdeOox8vkup7MtEwuG0Kpa4OGIII6grqO7m2BUY1zc7jyOYKHXwZ/TeUDmnjKr7JaJVox0jM+uabsM+8OEXJVGqYIIw55JTzrgklsEGeXiEHUhlpI/KfK9R7VUm+MDjonw4uGBjl90une0tdhglota7Q2Pyi9JeHSbk/JZjeNeSK0VJwM+sE1Ipk3z65p19nHDM33YJoug3Z/ynOKBjkhpIbo3kCPWidIjqopm8ojUIN+iTT4nKlKVmt7th/iLPUpj4xDmfvbh43t71qXOCj12yZTZcmHyjz0cPXgkELS79bE/D2kuaIZVl45Ontt8b+9ZspR42eNxuiShKBRJoGECgSkykQFJ4kolFxINZV9g2hhIdRqTybxDuLZlQqtIt+IFp0c0t+a7rWsfFfA5fYpqtYmub2mhzcCHAEg545IdX8E+nDOFBdP2nuJQde1nCTmw8Pl8PksrtDciqyTTPvBoQGu7sj5I2yy4cozKCXUpFpLXAtdmCCD4FJhDISMFEQggFK73Y2x7moAT2XEDociqMBGEKxy+PbuWzbVxCZV7Za65ZuVvFI9289sfDP5m/cLolktIIRK9Tjvyi8YQ7kmHNHFebvsmqdcC9B7+I+gjbXSwNvgR5+vmmHVpvGeKYd2TfeMfXJAmRdAOmSC+B7iMXRflp/BTBbBjAH1cksq8Jvka9FKqNBFyDmOkNzBxQMxI6jEeCdLBHVNVqRgGbxmg2oSJNxjzwkIaTobXiCExaKgDZPoZlLLuWSiWq2BrTOF4+iGkPtq993zzSm3hQbGewD5jlcpgfhzF/ImJ+qIKo98dhi02dzLuIDiYf823gd+HeuLlvccxzGIXoG0skLkW/Wxfc1zUaOxUJ7n4nxF/ii+vN/K4uvlGaRFCURKe3nASgEEUoITgkpcpKQekqVJpaIwd4FQ67OAmPhdceRy9c1Dse0eAwQeE4jTm3QqxrkOGocLjzyKb1Jdmm2SBrcotqsAxAVuy8DXRG+kI9ev9I01ur6yW093adob22guAzH1xB6LEbW3Ee2TRkxeabj2v+DsHdDB6rq9WlwmRzSLZYuKHAYX+KllnxSxwB7CCQQQRiCIIPMHBJldf3g3UpWhvE5sOA+IfEO8ZLme2d36lnceIS3Jw/wDLT5I24s+G4qxGgiCbE7RrFjg5pggyDoV0bdfeoVRDiA8DtD6jkuakJ2z1yxwc0kOBuI9eSK34uW4V3qxukctblKdIWL3I3vbV7FSA+LxkRq2fQW0N7bjPLRD1MM5l2co2wHsvu070/wC5gi65VVopZj4gn7BtORB6EHI6JNNf6T6zQUzSq8Jg4J5rgeiO1WYObjeE07kIqEEXHHJQ3tIuHoIrQHMEwSBjAmOY1TNm2k2rJafgI4pBB7WF3rBKNNxMHawxVPt7ZnFDmnAYc8Q7qrV9QDDD7pDBxXZlMa36rN37Zx04PxNLgRo6Z8Pup8QYv17sVTbSpuoVhVYOy7svGuhHMK2oWwOAc2DPoylFbOOqLPbx7MbaKTmHMXHQjAq1rVZMT9PX8Jiq1O1nljuacSq0S1xa4QQSCNCLiEharf8A2X7uuKoHZqCD+9o+rYP/ABKypCI8Tkx+OWiYQAQJQQyApKUhCYd0eAbs0dCuWmJ6ddQnSzWEw6nmk9GL2iAQCMCAQnRceSqdmW0tPCT2SdMOY8FbuGsdRzQ6Mbsxa2R0N46oWapdB0R12y0g4jDwUdxuBGIhJWhmheRlPzVBtbZ3FIzGHMaHVaUu/MMwq+1iXSin8ZXOto7itqAmjDKn/wAZ+B3Q/l+XJYy0WR1N5ZUaWPbi0iCPWq7vVsbXDniCLiCqHb26rLUyKnZqtH9OqB5O1B0RHHy8G+45E5ABWdu3btFKeKm4gYlnaAjkLx4KrCe3FcbPTtGsWuDmmCDIIyK6puXvaarYcJc2OIZ/uE4hcoCl7N2k6hUbUYbxiMiM2nkhtxcnxuq9ANe14kRIyvkdRkotr2W1x4h2XARLZnW/I45hVmw9usr02VGO7UY6EYtdoVdMqh15ud4eCHqYd9qo7QfQ+PtMm9wHaaNS3A9y0lBzTeLxEg63fVVO0KYe09NExuxbS2absWGL/wBJMiPWSJdFlF+5s9/roqHamzzSd71uEQ+NMj3G/wAVpDBEjBNupBzYOkJUsaqY42gi+7uI/wBJNN8OA1+ias9U0X+7d8J+En/8n1gp/ADJyyPUaa3Jztv8kO32YubBHXTkVT7N7LnMN18j5Edx+avjXuN8YX/KOao7dZTxcQuM3fuGE8iLkqm5faYaaKlZ5JCXZK3GwOGYwznMdZuVnZW4AiJyz71J3k1OmV3u2H76zPYBLwC5v7m3gd+HeuOOF9/eNDovTv4FsXBcg9qW6fuX/iaYhjyBUAyecH9DgecJTPdeV+R+125+UQCUWpJ5LVxiQlDiRoD0GaKZqs0VlUpyoz6Hck9PUVrzBBF1/wDN6uLBaxcMj8PIjFqrq1PFIsj8WnOCORyPrkg5dVfW5kAOGiRZ6TTTHrokWa2cQh2N48MkqyjsDv8AmQpdENMbEtPUJVKyjMevXyTlYSBCXSA4dDh/HRM1baKBpn/EzB+6kig0i4qUBI4TgVXWmj7syMEHYbfs8EzAnnF4y71nNt7m0K8kt4an6m3Onnk7oVs2Pa8TgY8U3Usvr1kjRZccs7cY2huHaac8AFUDS53/AFP0Kz9WkWnhcC1wxBBBHUFd9q2bVVW1dh067YqMDtJF46HEdybkz/Fn05RsHbj7NUlvwmOJuo16jVdf2TtJtVocDMgEGfLp91gtoezh15ov/wCLwfAOH1CG7W0KtjqChaGljXHsEm6dA4XEfJLxXDbh+uTqlWoHZQdLo0+iqtpUHMc2rTEubiP1tzb105wpVntQIv8AWSO02kG7T1eq9detdJ2zLc2owOaZB8QRiCMiNFPESM+h9eCxtnqe5q8bf7bv7jcv3jmPlK1VKrOBBBwI0+ylGWNlRts7PD2kkSPMRm3mMVWbJtBeHNJlzDBi6Rke8LR1DLb1h9rWg2K1U6h/sVf6bz+kkyx3jd0KSe15aCTedMPpzT9ksQqSDhCjOdLoyWg2XYSIzJRldFyZaxZfZw9zajRf+eXMORODo53A95WooMCgb47B97TDqbg2tTPHTcMnjAHUHAjmmNg7cFelxEcFRp4atPNlQYjpmDmCsbtzzLcX+Spd4dittFCpSf8AC9pHQnA9xgq5pVgRkmLdcom9ps308xWiiWOc13xNc5rhoWktPyTBVxvbH460xh753iYJ85VQV1xxZekgI4QQQl6Zps9ABM1qJ9BSLM/mjrvGvkU3qKetT7vqoD+y4dI8z/Hiris4GRqD05eaqbQ3zCR2JlF+uY89VZWO1A0w0jAkT3qipPLYm/MdMwrCyEdput4UtMUkk8UeGiD68QYM5jUcimqNW+DlmdOuqkuaTc4eCbaelCq0jHu5pq0EOEYpurZyMEmjaIMEQfWCFIf473NzrhgDlGQJyKnUtrscMf56oVGtN/2+qj19nNI+FvgEeCd9JLr0xWYoD7BUF9J5B/S7tNPjeE2zadQXVqTgf1M7bfDEeCcF19p7KWYCFbZ7ajS17Q5pxaRIPljzSbPbmOFxv696srNUJFxHhen6zyjM2mzGiQASWE3EmYN906ZeSFKpIxVnvPTH4erOIY5w6tBII7wPBYvdjeNtdoBuqAAkajUcr+5T4Mc5OmjpUnAQb1P2TbCwimcPyHSMW/UcuijWeumNtWsU6TqlwLIcDzH8SELyv214cq3buyW2ii+m8SHgjIkHIjT+FN2VVbVY1zTiPC75qzFklsGeec96W458uSOfbm2l/aoVf71nIaSfzMPwVOhFx6LoFntcwJuz5rF7z7KdQrMtVIF3B2arRi+k74o1LSA4D/ErQ2K0NewOBkOAIINxBvBB8FN80xz/AGXVeHCD/C51vtRfYni3WcSBDa7MqlObncnN10K3XvZFyi2+yCqxzKg4muBBGoIIIU+Mta8Zrd/fmzVQC2oGnNjyA4HmPqE3vXvxSo0yeIE5AGSToNfUrj28WwzZbRUoP7XAeyT+Zjr2O8MeYKreADBXIzy5Sq1YucXOMucS4nmTJ8ykFAoirc45QhEhCC29HbKtAU6uNb1ldh24g3layzWtrmx1zGfzTj1qgVWSqu00TcdfI+ir99n75UKvZbjA7oRVexAr0IY2cbr+uI+idsJxBx9fcIqbw5kZg3d2HyRe77ccvkpV/wBSHvgzF/zS6doLcjGWn+kyKl0FKpvi7EdcENYsadYEKPbKcjJRXS29sRp9kbrUSP5+aF7OWC1h0g5Xd+imOs90tlUDWuDuyRBvwzOKmst9Rovg9D9CgtxPF1/l/CatDAcJGfLxTFHaQJv8IT5tTM/MKpemeXu0CrYmuN7b9cD4pLbLUZ8FQ9HCfPFWtNzDg4KRSoTnd4o0XyU9XYtS00yypU4WuEHgbffdcSTGKytq9jJYQaFqLSMOJkkHk5pC69ZrKGiPsnDQGkrDK3bjzymWW3G7RszalmaZZStIGbSWvPVpx7li9t711q4LHjgGDm3zdi0ggQvSVSysIwvXG/bHu42m6naGAAud7t8CJuJY487iO8Ixz36jPPLXqX7K95+JjqDz2qcEf5Uzce9pjxC6tRqz2hn/AKXlzZW03Weq2qz4mnA4OBuc08iCQu+7lbyttFIOabjriMiCNQQjKauywy+UXlps/E0iFj2TZqppf+29xLL7mVL3Gn+10Fzf+Q0W/wCIFYz2j02tslapPC5rOJpGIewhzCOYcB6KW+zuS5sFrDmyrFokLA7j71NtDJJAfcKjNHaj/E4jryWn2ht1lJhJcAAM1eUDl3tmpt9/QcMSyo09AWuHm4+K50Vf76bw/i7SXj4GjhZzGJd3n5BZ8hXi5s72IokZQCbMEIRAI5QbrNjrwVpdn2zmuQbI3udThtXtN1zH3W62RthrwCxwcNQUTp6GHJMnQ7LXBx9BOinF6zlntZj1grWx7QBuPn4euibok2j2+xkHiZ3hRqBlwcMbweQz+Stq7/XJVVpdwO42jtaZHkUj+N+iq1Ii/JKZSBCfbXbVbIuP6TiOo05qM6mQYF3ySrXHsfaGhHNL90HDs87vokCuQbxcobbYRVfDSRcBcI1MzzQe9VY/giJwuKi1qRlTLPtRkDi7PUXeKdqtacCO5FaTSsfZw4ac/so4sdYYVYHNod9la+6x9Y3Jl7T3J6Y5Ydqut+KaOz7ip+4OpnxbxBRxvTaKJ/q2WtGtN7ao8G9ryWgZEKZZNmhwmfK/uU2SMc8ZizlD2y2YdlzngjI03SO6Fe7I9qNjqu4RWZJydLHdweAHfNP192LPWB97SZUnEvYCeXaN47lnNpexyyVP7bqlI6NcHN/6vn5rK2bctdGZtOm5vE14PguNe2LeinV4bNTIcWvD3kYN4QYaTqSfAKHtT2RWqkCbPVbVb+njdSdGkSWnxCwdtsL6LzTqscx4xa4Qb8+YOouKrGRhldI8q83X3rqWJ5LRxMd8TJi/Diacj81RIFaaZS2Ot0vbHRDb2VQdOEHzmFj98d/altHAAWUgQYJ7TiMOKLgBjCykopSmEi7nadoWlzHcVNzmO1aYPknLVtOrVEVKtR40c4kd4wUVGFWkboiUmEZCEppEEAjgI4SApRwiKNPehCYT1it1Si7ipuI5ZHkRmmQEcJHLruOm7tb1NrNjAiOIaA3T0+609C1iZGGS4fZrU6k4PYYI8CMwRmFt93t8Q+GO7L4uk3dAdUtu7h5vqunWa08USnnUQVmbFbyDxZ/JX9n2kHQSh6Mu4atFGMLnDRCzWrjBmA9t5GEj9Q5ajJSbVBbIVRVZwkOaO00z11HfgijWu4uH0JHL1F8qH7iSYwVjUex4D2yZHPDphcorWQbsNU6ePfaI6lBg3A+fREyq9vw3jSe+5TnUUh1OB3nyj+UtCw27aLgPg/8Atppck0ra2e0D8/ojeOnOSUk0BMjyv+qDkXNiNB3X1CtrHRb+UgjwKx1agLu/yhLY97Y4XOHQqawz4rl43TrGmH2VZ2xbbrAxII5z81a0t4G8XC7sP0dg6NDgcFhce3LcMsfUo05XPvatsBtSyvq8I95RHG12fCCOJvQibtQF0QWtsYhc69qu8rGWV9IH+pVBYAND8TjyAnxCeGOqyyu3Eygg5EQumOQEEESAKUIRokyEjCKUaAJHCMJSAIJPClSi40AmUYSUYQYwkualISloLfZe9lWlc8lzfEjvOK2uw95G1Y4XX6TBnnK5kQEuhVcxwcwwR6wzHJLTo4+e4u62K0h9zHS6Jgi6P3SfkpDqd0/z5rC7qbfD78CBe3Tl00WxFoENIPxNJP8A2PCfCQf2pvR4s9z+ws20/dywnOR0OXSZS2bUb+oXnXx+a53v/tN7K9MU6jmngJMHUiJGBwKpbPvjaWm8sd1bB8Qkx/yJhlY7dQtAdABUiqW3QbgCORMR1y81yOx+0p7Y46ZPRw+qsqPtOp5teO76hPapz45X10F9MHmipWMDC7pn3LG2f2kWY4vc3q132Vrs/fmyuI/rsGGJg46GEum/80161gsU4gyBB6mDd4qDVpwbwn7BvHRrDsVGu14XAnrAOCdqsa8zN0ZJbjPDn1e0NghM7zbM99ZqjDc4sJY7Ate0S0gjAyPCVOZwtPaN4VJvnvdTs9B/aHvCCGNzLjcLtBMkqb3Uc/JLOnIqe9Vr4QBaKoEfqk4YcRE+arq9ZzjxPc5zji5xJJ6kpsCO5AlXI8y5WiJRSlFJJTSJGiQQQ5SSggnsBCCMoAoHgkoBGAlQgEQihLARIFhMII0SAAEpUIpQcUAISwkhDiQEnZduNGqH5YHottX38oNYOFxcQAAOE6knHC8nxXP3OTQpqdNsOW4zSXbtoOr1HVH4uy0AwATKRCUAnrTO23ujlCURQCaSgUXcjBQckexwBeBHMXHxUijtGqz4KtVvSo4fVRZQlHRzKp529aSL69WP3lQ6lUuJLiXO1cST4lIJQKNHcrfaNBEUaEiJQRFBOgZRISggghFCEo2hBCCU0Igltag4MIJYakOKICSUlAlBBegEIQbkjcmZKMItEaWigyiJQSc0tnsEZRIZJ/YAJRKSjS2AhBEiQC5QSWo09AAUcoigUgOUaCMJgSBRIwkYuFFCMo3YpgSJOJvNIhoNcggEAoNTtNqQxPBMCJCZcZS6uKZKABSklIlK0tv/2Q=="/>
          <p:cNvSpPr>
            <a:spLocks noChangeAspect="1" noChangeArrowheads="1"/>
          </p:cNvSpPr>
          <p:nvPr/>
        </p:nvSpPr>
        <p:spPr bwMode="auto">
          <a:xfrm>
            <a:off x="90170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34822" name="AutoShape 6" descr="data:image/jpeg;base64,/9j/4AAQSkZJRgABAQAAAQABAAD/2wCEAAkGBhQSERUUEhQVFRQWFRUXGBcXFBgYGBgXFBcXFBcVFRUXHCYeGBkjGhQXHy8gIycpLCwsFR4xNTAqNSYrLCkBCQoKDgwOGg8PGikkHxwpKSwpLCwpLCksKSwsKSwpKSkpKSkpLCksKSwsLCwsKSksLCwsLCwsLCkpLCksLCwsKf/AABEIAMoA+gMBIgACEQEDEQH/xAAcAAAABwEBAAAAAAAAAAAAAAAAAQIDBAUGBwj/xAA+EAABAwEFBQUGBQQCAQUAAAABAAIRAwQhMUFRBQYSYXEigZGh8AcTMrHB0RRCUnLhIzNi8YKSwhZDU6Ky/8QAGQEAAwEBAQAAAAAAAAAAAAAAAAECAwQF/8QAIxEBAQACAwACAgIDAAAAAAAAAAECEQMhMRJBBCITcRRRYf/aAAwDAQACEQMRAD8A5d71GKqjSgHKkpIrIvxCjcSMFGwke8SxV5qNxJPEgJRteilbD2gWV2FxuJ4T0d/MKrQag5dV2fZlo8leUTesNurtH3lNjjiBwuvzbcttZXXIejx5daWDWCEprr0dm9evFFUEEym1OQJaZwn5JVWiDeLjf68E2HQJxv8AXknXtz5JFIDbRdwnEYiPMclFtGzml3Ew8DuWB6jA/NTqtIPHMeP+lHp4kOxHrwSOID7XUYP6glv6myfEG8INLH3tIMqe4QbjPT1co9XZVJ5kSx2JgxPM6oVDQZddzQFMk8tUl2zHjCrdqQD4xCZ/qtBvbGuF3mhcLtVCeyMM0VoaC2ByhMNLnY9fRUptMxcMkHYxm/WwzWpcbBNSmCf3NiXN8pHPquYOXfLRRXJd99g/h63GwRSqkkf4vF7m9DMjvGSHn/kceu4zTHuaZaS06gkfJTqW8Fdv5p6j7QoRKTKNOWcmWPlWv/qeuf0ju+5USva6lQ/1HkjTAeAUTiSjURIeXJll7TzqkYJviTfEjlNmVxaI+LqmyYRJAZREonFEmRSBKJAIMYejBSAjBRAUXIByQEpINHuftHgqcBwdeOox8vkup7MtEwuG0Kpa4OGIII6grqO7m2BUY1zc7jyOYKHXwZ/TeUDmnjKr7JaJVox0jM+uabsM+8OEXJVGqYIIw55JTzrgklsEGeXiEHUhlpI/KfK9R7VUm+MDjonw4uGBjl90une0tdhglota7Q2Pyi9JeHSbk/JZjeNeSK0VJwM+sE1Ipk3z65p19nHDM33YJoug3Z/ynOKBjkhpIbo3kCPWidIjqopm8ojUIN+iTT4nKlKVmt7th/iLPUpj4xDmfvbh43t71qXOCj12yZTZcmHyjz0cPXgkELS79bE/D2kuaIZVl45Ontt8b+9ZspR42eNxuiShKBRJoGECgSkykQFJ4kolFxINZV9g2hhIdRqTybxDuLZlQqtIt+IFp0c0t+a7rWsfFfA5fYpqtYmub2mhzcCHAEg545IdX8E+nDOFBdP2nuJQde1nCTmw8Pl8PksrtDciqyTTPvBoQGu7sj5I2yy4cozKCXUpFpLXAtdmCCD4FJhDISMFEQggFK73Y2x7moAT2XEDociqMBGEKxy+PbuWzbVxCZV7Za65ZuVvFI9289sfDP5m/cLolktIIRK9Tjvyi8YQ7kmHNHFebvsmqdcC9B7+I+gjbXSwNvgR5+vmmHVpvGeKYd2TfeMfXJAmRdAOmSC+B7iMXRflp/BTBbBjAH1cksq8Jvka9FKqNBFyDmOkNzBxQMxI6jEeCdLBHVNVqRgGbxmg2oSJNxjzwkIaTobXiCExaKgDZPoZlLLuWSiWq2BrTOF4+iGkPtq993zzSm3hQbGewD5jlcpgfhzF/ImJ+qIKo98dhi02dzLuIDiYf823gd+HeuLlvccxzGIXoG0skLkW/Wxfc1zUaOxUJ7n4nxF/ii+vN/K4uvlGaRFCURKe3nASgEEUoITgkpcpKQekqVJpaIwd4FQ67OAmPhdceRy9c1Dse0eAwQeE4jTm3QqxrkOGocLjzyKb1Jdmm2SBrcotqsAxAVuy8DXRG+kI9ev9I01ur6yW093adob22guAzH1xB6LEbW3Ee2TRkxeabj2v+DsHdDB6rq9WlwmRzSLZYuKHAYX+KllnxSxwB7CCQQQRiCIIPMHBJldf3g3UpWhvE5sOA+IfEO8ZLme2d36lnceIS3Jw/wDLT5I24s+G4qxGgiCbE7RrFjg5pggyDoV0bdfeoVRDiA8DtD6jkuakJ2z1yxwc0kOBuI9eSK34uW4V3qxukctblKdIWL3I3vbV7FSA+LxkRq2fQW0N7bjPLRD1MM5l2co2wHsvu070/wC5gi65VVopZj4gn7BtORB6EHI6JNNf6T6zQUzSq8Jg4J5rgeiO1WYObjeE07kIqEEXHHJQ3tIuHoIrQHMEwSBjAmOY1TNm2k2rJafgI4pBB7WF3rBKNNxMHawxVPt7ZnFDmnAYc8Q7qrV9QDDD7pDBxXZlMa36rN37Zx04PxNLgRo6Z8Pup8QYv17sVTbSpuoVhVYOy7svGuhHMK2oWwOAc2DPoylFbOOqLPbx7MbaKTmHMXHQjAq1rVZMT9PX8Jiq1O1nljuacSq0S1xa4QQSCNCLiEharf8A2X7uuKoHZqCD+9o+rYP/ABKypCI8Tkx+OWiYQAQJQQyApKUhCYd0eAbs0dCuWmJ6ddQnSzWEw6nmk9GL2iAQCMCAQnRceSqdmW0tPCT2SdMOY8FbuGsdRzQ6Mbsxa2R0N46oWapdB0R12y0g4jDwUdxuBGIhJWhmheRlPzVBtbZ3FIzGHMaHVaUu/MMwq+1iXSin8ZXOto7itqAmjDKn/wAZ+B3Q/l+XJYy0WR1N5ZUaWPbi0iCPWq7vVsbXDniCLiCqHb26rLUyKnZqtH9OqB5O1B0RHHy8G+45E5ABWdu3btFKeKm4gYlnaAjkLx4KrCe3FcbPTtGsWuDmmCDIIyK6puXvaarYcJc2OIZ/uE4hcoCl7N2k6hUbUYbxiMiM2nkhtxcnxuq9ANe14kRIyvkdRkotr2W1x4h2XARLZnW/I45hVmw9usr02VGO7UY6EYtdoVdMqh15ud4eCHqYd9qo7QfQ+PtMm9wHaaNS3A9y0lBzTeLxEg63fVVO0KYe09NExuxbS2absWGL/wBJMiPWSJdFlF+5s9/roqHamzzSd71uEQ+NMj3G/wAVpDBEjBNupBzYOkJUsaqY42gi+7uI/wBJNN8OA1+ias9U0X+7d8J+En/8n1gp/ADJyyPUaa3Jztv8kO32YubBHXTkVT7N7LnMN18j5Edx+avjXuN8YX/KOao7dZTxcQuM3fuGE8iLkqm5faYaaKlZ5JCXZK3GwOGYwznMdZuVnZW4AiJyz71J3k1OmV3u2H76zPYBLwC5v7m3gd+HeuOOF9/eNDovTv4FsXBcg9qW6fuX/iaYhjyBUAyecH9DgecJTPdeV+R+125+UQCUWpJ5LVxiQlDiRoD0GaKZqs0VlUpyoz6Hck9PUVrzBBF1/wDN6uLBaxcMj8PIjFqrq1PFIsj8WnOCORyPrkg5dVfW5kAOGiRZ6TTTHrokWa2cQh2N48MkqyjsDv8AmQpdENMbEtPUJVKyjMevXyTlYSBCXSA4dDh/HRM1baKBpn/EzB+6kig0i4qUBI4TgVXWmj7syMEHYbfs8EzAnnF4y71nNt7m0K8kt4an6m3Onnk7oVs2Pa8TgY8U3Usvr1kjRZccs7cY2huHaac8AFUDS53/AFP0Kz9WkWnhcC1wxBBBHUFd9q2bVVW1dh067YqMDtJF46HEdybkz/Fn05RsHbj7NUlvwmOJuo16jVdf2TtJtVocDMgEGfLp91gtoezh15ov/wCLwfAOH1CG7W0KtjqChaGljXHsEm6dA4XEfJLxXDbh+uTqlWoHZQdLo0+iqtpUHMc2rTEubiP1tzb105wpVntQIv8AWSO02kG7T1eq9detdJ2zLc2owOaZB8QRiCMiNFPESM+h9eCxtnqe5q8bf7bv7jcv3jmPlK1VKrOBBBwI0+ylGWNlRts7PD2kkSPMRm3mMVWbJtBeHNJlzDBi6Rke8LR1DLb1h9rWg2K1U6h/sVf6bz+kkyx3jd0KSe15aCTedMPpzT9ksQqSDhCjOdLoyWg2XYSIzJRldFyZaxZfZw9zajRf+eXMORODo53A95WooMCgb47B97TDqbg2tTPHTcMnjAHUHAjmmNg7cFelxEcFRp4atPNlQYjpmDmCsbtzzLcX+Spd4dittFCpSf8AC9pHQnA9xgq5pVgRkmLdcom9ps308xWiiWOc13xNc5rhoWktPyTBVxvbH460xh753iYJ85VQV1xxZekgI4QQQl6Zps9ABM1qJ9BSLM/mjrvGvkU3qKetT7vqoD+y4dI8z/Hiris4GRqD05eaqbQ3zCR2JlF+uY89VZWO1A0w0jAkT3qipPLYm/MdMwrCyEdput4UtMUkk8UeGiD68QYM5jUcimqNW+DlmdOuqkuaTc4eCbaelCq0jHu5pq0EOEYpurZyMEmjaIMEQfWCFIf473NzrhgDlGQJyKnUtrscMf56oVGtN/2+qj19nNI+FvgEeCd9JLr0xWYoD7BUF9J5B/S7tNPjeE2zadQXVqTgf1M7bfDEeCcF19p7KWYCFbZ7ajS17Q5pxaRIPljzSbPbmOFxv696srNUJFxHhen6zyjM2mzGiQASWE3EmYN906ZeSFKpIxVnvPTH4erOIY5w6tBII7wPBYvdjeNtdoBuqAAkajUcr+5T4Mc5OmjpUnAQb1P2TbCwimcPyHSMW/UcuijWeumNtWsU6TqlwLIcDzH8SELyv214cq3buyW2ii+m8SHgjIkHIjT+FN2VVbVY1zTiPC75qzFklsGeec96W458uSOfbm2l/aoVf71nIaSfzMPwVOhFx6LoFntcwJuz5rF7z7KdQrMtVIF3B2arRi+k74o1LSA4D/ErQ2K0NewOBkOAIINxBvBB8FN80xz/AGXVeHCD/C51vtRfYni3WcSBDa7MqlObncnN10K3XvZFyi2+yCqxzKg4muBBGoIIIU+Mta8Zrd/fmzVQC2oGnNjyA4HmPqE3vXvxSo0yeIE5AGSToNfUrj28WwzZbRUoP7XAeyT+Zjr2O8MeYKreADBXIzy5Sq1YucXOMucS4nmTJ8ykFAoirc45QhEhCC29HbKtAU6uNb1ldh24g3layzWtrmx1zGfzTj1qgVWSqu00TcdfI+ir99n75UKvZbjA7oRVexAr0IY2cbr+uI+idsJxBx9fcIqbw5kZg3d2HyRe77ccvkpV/wBSHvgzF/zS6doLcjGWn+kyKl0FKpvi7EdcENYsadYEKPbKcjJRXS29sRp9kbrUSP5+aF7OWC1h0g5Xd+imOs90tlUDWuDuyRBvwzOKmst9Rovg9D9CgtxPF1/l/CatDAcJGfLxTFHaQJv8IT5tTM/MKpemeXu0CrYmuN7b9cD4pLbLUZ8FQ9HCfPFWtNzDg4KRSoTnd4o0XyU9XYtS00yypU4WuEHgbffdcSTGKytq9jJYQaFqLSMOJkkHk5pC69ZrKGiPsnDQGkrDK3bjzymWW3G7RszalmaZZStIGbSWvPVpx7li9t711q4LHjgGDm3zdi0ggQvSVSysIwvXG/bHu42m6naGAAud7t8CJuJY487iO8Ixz36jPPLXqX7K95+JjqDz2qcEf5Uzce9pjxC6tRqz2hn/AKXlzZW03Weq2qz4mnA4OBuc08iCQu+7lbyttFIOabjriMiCNQQjKauywy+UXlps/E0iFj2TZqppf+29xLL7mVL3Gn+10Fzf+Q0W/wCIFYz2j02tslapPC5rOJpGIewhzCOYcB6KW+zuS5sFrDmyrFokLA7j71NtDJJAfcKjNHaj/E4jryWn2ht1lJhJcAAM1eUDl3tmpt9/QcMSyo09AWuHm4+K50Vf76bw/i7SXj4GjhZzGJd3n5BZ8hXi5s72IokZQCbMEIRAI5QbrNjrwVpdn2zmuQbI3udThtXtN1zH3W62RthrwCxwcNQUTp6GHJMnQ7LXBx9BOinF6zlntZj1grWx7QBuPn4euibok2j2+xkHiZ3hRqBlwcMbweQz+Stq7/XJVVpdwO42jtaZHkUj+N+iq1Ii/JKZSBCfbXbVbIuP6TiOo05qM6mQYF3ySrXHsfaGhHNL90HDs87vokCuQbxcobbYRVfDSRcBcI1MzzQe9VY/giJwuKi1qRlTLPtRkDi7PUXeKdqtacCO5FaTSsfZw4ac/so4sdYYVYHNod9la+6x9Y3Jl7T3J6Y5Ydqut+KaOz7ip+4OpnxbxBRxvTaKJ/q2WtGtN7ao8G9ryWgZEKZZNmhwmfK/uU2SMc8ZizlD2y2YdlzngjI03SO6Fe7I9qNjqu4RWZJydLHdweAHfNP192LPWB97SZUnEvYCeXaN47lnNpexyyVP7bqlI6NcHN/6vn5rK2bctdGZtOm5vE14PguNe2LeinV4bNTIcWvD3kYN4QYaTqSfAKHtT2RWqkCbPVbVb+njdSdGkSWnxCwdtsL6LzTqscx4xa4Qb8+YOouKrGRhldI8q83X3rqWJ5LRxMd8TJi/Diacj81RIFaaZS2Ot0vbHRDb2VQdOEHzmFj98d/altHAAWUgQYJ7TiMOKLgBjCykopSmEi7nadoWlzHcVNzmO1aYPknLVtOrVEVKtR40c4kd4wUVGFWkboiUmEZCEppEEAjgI4SApRwiKNPehCYT1it1Si7ipuI5ZHkRmmQEcJHLruOm7tb1NrNjAiOIaA3T0+609C1iZGGS4fZrU6k4PYYI8CMwRmFt93t8Q+GO7L4uk3dAdUtu7h5vqunWa08USnnUQVmbFbyDxZ/JX9n2kHQSh6Mu4atFGMLnDRCzWrjBmA9t5GEj9Q5ajJSbVBbIVRVZwkOaO00z11HfgijWu4uH0JHL1F8qH7iSYwVjUex4D2yZHPDphcorWQbsNU6ePfaI6lBg3A+fREyq9vw3jSe+5TnUUh1OB3nyj+UtCw27aLgPg/8Atppck0ra2e0D8/ojeOnOSUk0BMjyv+qDkXNiNB3X1CtrHRb+UgjwKx1agLu/yhLY97Y4XOHQqawz4rl43TrGmH2VZ2xbbrAxII5z81a0t4G8XC7sP0dg6NDgcFhce3LcMsfUo05XPvatsBtSyvq8I95RHG12fCCOJvQibtQF0QWtsYhc69qu8rGWV9IH+pVBYAND8TjyAnxCeGOqyyu3Eygg5EQumOQEEESAKUIRokyEjCKUaAJHCMJSAIJPClSi40AmUYSUYQYwkualISloLfZe9lWlc8lzfEjvOK2uw95G1Y4XX6TBnnK5kQEuhVcxwcwwR6wzHJLTo4+e4u62K0h9zHS6Jgi6P3SfkpDqd0/z5rC7qbfD78CBe3Tl00WxFoENIPxNJP8A2PCfCQf2pvR4s9z+ws20/dywnOR0OXSZS2bUb+oXnXx+a53v/tN7K9MU6jmngJMHUiJGBwKpbPvjaWm8sd1bB8Qkx/yJhlY7dQtAdABUiqW3QbgCORMR1y81yOx+0p7Y46ZPRw+qsqPtOp5teO76hPapz45X10F9MHmipWMDC7pn3LG2f2kWY4vc3q132Vrs/fmyuI/rsGGJg46GEum/80161gsU4gyBB6mDd4qDVpwbwn7BvHRrDsVGu14XAnrAOCdqsa8zN0ZJbjPDn1e0NghM7zbM99ZqjDc4sJY7Ate0S0gjAyPCVOZwtPaN4VJvnvdTs9B/aHvCCGNzLjcLtBMkqb3Uc/JLOnIqe9Vr4QBaKoEfqk4YcRE+arq9ZzjxPc5zji5xJJ6kpsCO5AlXI8y5WiJRSlFJJTSJGiQQQ5SSggnsBCCMoAoHgkoBGAlQgEQihLARIFhMII0SAAEpUIpQcUAISwkhDiQEnZduNGqH5YHottX38oNYOFxcQAAOE6knHC8nxXP3OTQpqdNsOW4zSXbtoOr1HVH4uy0AwATKRCUAnrTO23ujlCURQCaSgUXcjBQckexwBeBHMXHxUijtGqz4KtVvSo4fVRZQlHRzKp529aSL69WP3lQ6lUuJLiXO1cST4lIJQKNHcrfaNBEUaEiJQRFBOgZRISggghFCEo2hBCCU0Igltag4MIJYakOKICSUlAlBBegEIQbkjcmZKMItEaWigyiJQSc0tnsEZRIZJ/YAJRKSjS2AhBEiQC5QSWo09AAUcoigUgOUaCMJgSBRIwkYuFFCMo3YpgSJOJvNIhoNcggEAoNTtNqQxPBMCJCZcZS6uKZKABSklIlK0tv/2Q=="/>
          <p:cNvSpPr>
            <a:spLocks noChangeAspect="1" noChangeArrowheads="1"/>
          </p:cNvSpPr>
          <p:nvPr/>
        </p:nvSpPr>
        <p:spPr bwMode="auto">
          <a:xfrm>
            <a:off x="90170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34824" name="AutoShape 8" descr="data:image/jpeg;base64,/9j/4AAQSkZJRgABAQAAAQABAAD/2wCEAAkGBhISERUUExMUFRUWFxoYGRUXGBoYHBkaGh0VHBgaHhoaHCYgGBojGRwYHy8gIycpLCwsFh4xNTAqNSYrLCkBCQoKDgwOGg8PGiwkHyUsKSwvLCwsLCwsLCwsLCwsLCksLCwsLCwsLCksLCwsLCwsLCwsLCwsLCwsLCwsLCksLP/AABEIAKEAyAMBIgACEQEDEQH/xAAbAAACAwEBAQAAAAAAAAAAAAADBAACBQEGB//EAEQQAAIBAwMCBAQDBAgEBAcAAAECEQADIQQSMUFRBSJhcTKBkbEGE0IzcqHBI1JigrLR4fAUFUPCc6Kz8QcWJDRTY5L/xAAZAQADAQEBAAAAAAAAAAAAAAABAgMABAX/xAAoEQACAgIBAwMEAwEAAAAAAAAAAQIRAyExBBJBEyJhMlGRoUJS8CP/2gAMAwEAAhEDEQA/APJ2LJPHrM/CeSZ9OKrqb0hQhCKAOR5mPYMRxycdhV1Aj2M98YiR9cVRgFb4ZxOTJGD0/SIg4osgVtKUIcS0cqxMuTGZ9McetWRUAmBu8zFeFM4ncRnp9IrmkdRLIfhImWksYkQIxnkVAAxnCmNrYknt6E0oQ6ggE4O4ggRAEcFP6snlutFt2WZgMiTugAcRJ4MRzXLsRiVxGJn0G79QFHtiDIDgkcMARBjtkiZ6dKBgISFkMVgk8wOszA9sdaNc0jMqsLklzFyAMJHAg84BPH3q50jYgjdBy2QP5DofURTNnTkBYUEFSCykKpOC0xyflx1oGFtP4Wu1fzM+ZmlQAxyIgrHPMjiYrX0vhapuIQIT06wO/PmMyfej+A+Hso/NuCQSYIGFU8Dpj19a1tRpQuV68+s1w5crlpcHq9N0/b7pcnjvGLByCBx25pDwLV7rAQjKMyk4nBBHPA24+VbfityVMivPfh22TbuEFR/Sn4uMQM9Y9qp00nsn1sVob1Gl4YKQegLEbhOBt4A9fSrNbAEi4ZBACicA8gA4mrWtQ+4LtJe2PNHJYgnrjaD1kVJa0SCysDDbwsxMElo4PI+VdZ5xVwSQok/qO6IJyD0mBj3q4sNsJbGJBgcGdpkST1EQTRdNomYksFQ7RCN5WIYMSRnPcRE1cbRDAAwvlUkKWk/F2BGKAGKXLDBAo2rvPmbPEcAMJnr2qlwhUISN2RnylYwfSZ9BWgdHvALCFIzHw54Vecgcn1is28hJXaQw7iAfY54OKJhW1bggN1xkET1+MYPXOa4NRlhBbEsAC20cYmNw/wDemk0xAKyds5iIEcH74Ik0re0agA7n3qAWVuDnlQBAx0NGwhbl7fBwSB8XwnbkBSAIPvFDTBJCjcuIYmDJgCDz8qq9kggyADIkQGgyRHQkCaLbAPmB3RlWKkjaemfT7VjFQpAPBgkBTOPpk5gfOuNuAWEDBpyGg7vl8/aKMt0EbScGAp6n294jjpQn0ak2yCWyoKyIHPynp9+9YAR4IBjmIg94MS2YPoPlmuVNQI43EtKttg5AiBnjdj2HNcomKgHBEknGPn8yOnFS5any4nGQf5elMssTEE444zPHz9q7tOAYnJzJkc89/SelZmAWNP1JJk56QRzwOo681drKztUbTIMsDnmQO5jvTtnTGNwBKz6/XvAketVbSmA+GBJhnEAgYMgnJJGDApWEGQhOAZJODJWAM/uk9/cUQ3TucoRkcTmDA59BP1rotsYAUz+nIK+2Dz9q9N4P+GFWGuFd55A6egqU8iiWxYnNmHovDHucJsE5ZpEjvEzJ+0V6fRfh4M266d2B5QIGPTtWk2lRekeuY+c8VZGjAIg9Z4/yrknklI9HH08Y7ol+6ApHM4jp7Csu5cjBOIx6entRdYxU5yOZ/wB815vx78QpZU7iCTwByf8AIVFW9I7NRVszfxP4ktpXHUjA9eIoGh0rWtNbtlhuaXdYkhjBg9QSMUHwrw57znVaiIiLanuRgx6dJ5PpWvIlT5go/q54kH1ySK9DDj7I/J43U5vUlrgU1TAuOiBxCITB5+IDKHGJ+Kfeq27jOR+WoySJLQxExMHyiR07dq1blhbjgC4AQd0DDwv6mY42xjOcx1pOzYDFnlW4RxIbnoQPgIBAnt/GpzDGjTddYDNxQNyuZJnygKoHmIOYUQJEkCmk0xUKVUQDIKydjIAt2WgkiZx3pW2m0BG87gbQJCkJGQHAlVnoTmjabepWXKkFQ7qvmZYMrzjBGZnIrAZx7BUliyngMoI7fFI4MdfWk7enIBUJDFSpJ4BxAHTHr1p9EQMDDsxHlWEMyPNJUkEZE9RIog0v564lRcywLEQR8RzkHHPTsKIpj39J5gy7YbMRtMGd3B5A96BeUAEhTBYqQp3ZAHXqM8+prSuJvBl12h9pgyFYA4LkcwPQTnrSN0Oqi2rEqJgFgAMyIPHB5oDC35CuVJgFR0lveBwBP1nFH0tkMIgGJzG6SDzH6QBXWukFWK+Zhz05+IxHm6cdKPo7kZJIJYq4HzGMYHGfnRMBFkTO1S85YyDx16Ge1K3hyQu08EjE+kcd8cU8iH9RQrJmMQTMQeDPE+lLXdCpHlMkmZbcNvrH8siiATKlGhW2SVM+0wCTwJnFShX9wIQosmZ6gkR16Y+lcojGnbB5Yxt7D6CeSY60dbBLQGC4xCk9fMN0RxmesVeyoDZlcHE/EIgYIhQD9RTVh1AgkhSJ3MY+HsBMk+kRWYhUWuMELu2grEmM9DnHpTP/AAS3GEoyhV+I+XaRgfvCOnc0JrRBG/k5gAgGMCCfvXp/CvB97B3AEYVcmB0mcT6iKlOfaiuPG5sB4D+HuGK+049+Otets6MqPhHyMfypnT6MDv7zTDacg9T8651BvbO9SUV2oydQJOVk0nc0YM+WP9a2XtATIIPbnmuXrICkd4z9KWULLRyVweR8Q0x4QlSfmB04NYj/AIJ0xIfYd4MkszMCecqcEele0t6YS7f2iB14/wBmqvoqjGEltM6JSjLUjyn/ACZ3AO/KkSsRwZBxyCMe2KMfBGI+C3BzEEgHuATg16m1ogD7iDTN3Twop+7JXJzPHivg8Xe8MZieAOQgXypAjyiZGJnJ5Nd0/wCGuGNw9oAAH0695Oa9QdKDNJfnflN5vgOCR09x29aRzmuWUWDE+Imba/DCht247uOBkZ5+tUf8NxwSQI5Cnj5V6ZbSz3FBuqkxnPpTNy+/7AseP+q/Bhr+EkXAkD3z5pnPrRf/AJftgCZMSIO4wDz1rWGqRYme3049atbd3P8AR23I78fxNI5fI3ZFeEYSeBWwZ2Ak8yMGOPoKHf8AAl6qoHaP5V6lPDLxIMBeeWnn2FXP4eLfE5+Qj+JzSVZvUhE8BrPCgmV8mZEHr0kcH6Upab84XGICspCHbMGQTuknnOAOK+n2Pw1bBJK7j/a833rl3wVI+EfSrY8k4eP2cuZQy8aZ8ueztBY42bSFIE7R8W08eue1Zj3YI2jdOAwKmF6Y6COT8q+s6zQIFMgfwr5j+KNCqX7bKSguEqwXHALRnABiDXRDPcu1o5ZYKVpmXq7ibNsFpiAMREnBnAnmuUAbYO0Iu7zblJgTJIJk5MQa5XVZHg9CNXb3ZBg+XoSYySAOTiM02lkbVDK6rMsSIMvwBmSfnQrFvMAnaR0AMg8yee4pvTiRuyMwpWGYOMAZwMEZ9RRZM3PBfDfzH80+WJkEZ6c8QOtez0+iUYxisv8ADNnamZJnM5Jnua9Jp0xkda5orvlZ3L/nGgVtY9Ks8Hr8+1Mml7tvmOo/3/v1qzVCp2KX1CjB5IHTtzQtUDtPoR8+1FunyqBEk59B/nXdTbkge7H5D/WovZZOqEU02AIgirm1xNOtbO2q2rJJyMd+9CvA3f5EkGa6wkHpT1yzBMREYFJahTJpWqGUrFWfPoKT1FoMNp4gyOlOusCKHetYqM1aLxdCGn0ziFDCBgE8gdvXtNOXfDQOST8z9q5ZKhs4gg/6U5cOJBMVOME1saU3Ylb0ijIAr0Ph2pUqFHIxWJuE+ZgPen9ODjZubvA5+ZiKZdsSGVdy2bBqjuBzSZtXmEbgo+pqo8IB+Nmb5wPoKLm3wjmUUuWXu+LW05YewrPv+MTO1HPyj71qr4egHlUD5UDU6dRzFK1PyPFw8Hk/FPGygYlGgchQGb6TXz3xLxAaq5vMoiAlASoYlpXc3IQAEx3Pavp/jl5AsYmvk73m/OvKm3Z+YQQQCchSQu7ywHmfeqdOl3bBnb7dCSDiElVny4PAguIPmHSZ4qVqXUWU3qGuEFeYM8kAAxESMdZrtd5w2a9tQJIMKGJG6Sx/qx8vlmtrwbwmSLrA8koD3P6vUxFE0HhhZtziTJI9Pr6/evQrawB/vHeoZMl6R1YcNbkO+H2CE6Hv0PyrV0xEdT6Unpfhz1NNNHz/AK3X60YaHnvQW9cIEz8qAt+SSe30FAvAmM88Glrl09z26CjKYYwsPYbzSc0W/d8sjnP8TWZ+ZBmTTVnUYzzUlLwUlDyNqhY8wppoAARHGKVtP1PFGuXgBI/0qiZCVvRS4syevFLlIP8AnRRd4+/vQ9Up60rHj9hUrJrt1VAicg8e9S2g9aFqCAeak+Cy5oQ1Hh4uHbuIkzjrGaeu6LAJYkn5fal01M3V7z861/8AhQ2SQB9KjGMWm2PObjVlPC9GoztB94JrVVRxEUtaa2ghYH8Zob+M2x1k9AoLH6LMVWEoQ5OSfdN2OGqPeArI12t1TD+hsAT+q8+wD+6oLH2xWBf/AApqb5nU6p2X/wDFaBtW/wCB3n5tmpvK5PQVj+56PxH8T2LIJe4ix/WYL9zXivFf/iIp/ZJcvSQBsUhZP9toH0mgeL/hGxpwH2AKpkuANyztySZO316TNL3NMbuGwo82QZB6AA8+/wBqrDGsm3K/0TnkeJ1QpqfEtVdQsXs2FONyzduAkSACcD3UGINYS+CbE3hVdJ3I4bdEnzK/6i0SSW4mtTW3Gtsm25G0Szk74DSNyj9LZPAOZ5iq6i/5mV9jBMB2gEkyBuAETHwn611xhGPCOaWSUttmfbcMQ+4IDKMXkmE4gdDBOB6e1dpWyhZROxrgiELb2zPAgROcE8VKcU+u2LPEwKZW3M9hiu2rRY+mKOwAXHcVwnrD+hsgqeI7RQroicnE0fw0+QHHJBz2Jiua0wV9ZH0FX/iiF+9ozLmqyI6D1+tLbi31poLJM5JqPaCzHP2qLbZ0ppC6iM8x3q4ubq62V9fvXEtxFT2EKmqIMTR7xMAdjiq2FzBHQwal2wRB5PWnTZN1ZLV08Va5dkj/AHxNEsWyRJ9vWuNagifWm2LasB+cBPes7Wan0p3V24yDis8Wt7dalkbqkXxpcl/BfCLzlrjEJuOMAkKMASfqcda3rXhK/qLP7nH0FM6W3tQDnEz70QuByY96aOKK+pnLkzSk9AV8Otj9C/SirbA4AHsI+1UbWIBO4RWHrvxrpkJVXNx/6loG43/lmPnTS9Jaitk6k+T0MYrP1utC8GvLa38bX5hdPtBgzdcAqMQzKgbBkdfesa692+W/NvCJEW7RNtSMzLfE2AeoHWi4zlwqFU4R23Y1+LPHA6PYQhncbYGQgbBdzwoAmAckwBXnrwhs3NqoBtO4+QZz6T60XVWFCIo221JJCrM7CPKSdv6s4Oat/wAbZUC28sNxVQUiIAOeCF6VfHi7EQy5e9iZc3R5XBhd0Y8wAJ+L9ZM4WJmsXV6W7LQxuTzwojyyu3gDp0zxWxZ09ok8hTJLbjgyYgYme6xECgqIXaolsDO0SuSCQDjpj1qpOxXTaXPnJCkPKE4WP1SMAiBAE/yqUyY8xANssIz5omNw29AeJ4H8KlYx9fuABcc0O3pyR7Ez7dKKqbs/Sr74E8fpP1x/H71yV5PUutBdNcALCYnzD5wD/H71zxNvIrdnj6yP8qWu3CpVv6phvY4/yqa55tuo/eH7y5/jFM3pgUfcmLNcIAyAe9FAwMj1n1rI1GtBWe4qmj8S3cnj+Vc/qK6Or03RtfkgdeRV7gUe/T2rMua3MSOMVYa0CSefeipoX05Dhve/WmbF8RHzM1jrqQemf4VDqozWU0Z4rNs3x3FB1WsAAM8H/SsV9aO5rF8X/FFu1Cs/mPCiWZv3UWST8q3q3pIHpJbkz0uu8Qjtj6YrF1n4htWmG5wPuT0CqMkz0ANecTU6vWg7f/prQZVZnE3WnPw8Wl2yZM+1afh2gt2ZuKhVj/1WLvcIyrH8xhhZmIjrFUjglLctEJ9VCHtgrND/AJ/q7h/o7Jt4JBvkoWiAdqAFuo+KKg1t+4TOpYhcE27QAMEBiDcJIC5kkDjAodvWi6SVhtk7WQGYDLBAnzGBkjvXdVO5iE2l+Mbm8xBIgTkkHNdC6eH2s4ZdRN/BzUeFLcCuXu3hJIS62Cq9diQsGfnQr9v8liEUIp8xgwCYgT0kCRnjirG3vhW3iFEnbtUxxAU4J5iram0NrIsIwAeSZ9ievAz1qqgktIg5t8mbqNSzAjeVAWFPMZEiOGlZ7c5qr7DtTcefhJBAI4KkfE36c4yRRdXo2YkcbgDvABEgE8qcCREetBDMqr/SLucbs5PlHRRkH14NajWO2tOQQ1wmBG1jt+ISMgEkc/L1pDxfTSVbggEsXIkzwACPNnsOAfaiarVsLy29soxVvzSSCuNzMTwoKiCuRkcTQ/ECHPlTbuO5UBkYndBJ6HMfLrRFF/D/ACu1wgEFdokQu6AQxXhvSI6VW6lkbI3KRIbjc3WSxGYMYxgVmvqm81ksQxuFmJEthdoAGQonp6Uzd07OJa4NkghDuAJgZ5ksSCc/DxQGONllO4lhiVCr7kr1kwY4qUDUrgBS25pywIABInzD06c+tSsE+zDA9qEryY7zQ3vTSZu+pBBrmZ6iHbjYIYTBg55HQ/SkLmojyk+x7irtrBJnqD9R/nWNrNcDzx2FRkykRPUajazJwDlfbqKxx4oFJzGCDJ6g/wADFLfiHxkIdoBdmMIg+Jj/AL69KzNP4OC7jUqj3mInqLcdFHwtg5bmaMMHcrYMvU9mkei0/jltsb1YmIIIxTyeJjrWJ/yqwBtdLKt5lAFofpIPkxO4j2OT3oV3wGwRFu0wyZbfcUieBBfHM/I1R9KvDILrn5R6C742iiSQvqTH3rJufjRSSLQa83/6xKj3cwq/Ws3/AJDYU5t2C4YATvYsYzCkkbYls8EVrteZVCqHJJBVVAIwp4Hw4446Giulj5Fl1sn9KKX7Gpe29y/eXTW1+JbJ/MuHjD3AP6OQcbQZ+VbHh+h09hyliyAGVQ10kszSf1XCSe88AYpXToAB5wrKxJKySJkxIyrk5zODR7lli6QE2qWUjlIdc5EHB4HGTxFdMIKOkjinklN+5hra27cWSilhtO3KgKC/5ZEkrAUn6e1E8UtgWCsqGmBAgknJxOQWA9qS0Ql0XYBbIuQhDbvLAIMjbBIJHQ5NbVthsAVlLMMFQW6tgccQPmDzVKJ2ZdvguzNgjeCQAAPY5G45jrEmK1LfiG5CpcmWOUwIMHzHmYB+HFDCB1BKxuf4YhdwmQBPuImJniiGyqGdzw0wRCgxAzjv06xzRoAC1rBJhVeCZAO2B+kgEzMduxxQdTZtqFZSe8xLJIwiqYiROCRPamNNpUYDcQGCndAAG5SIMA7j2U8fWrXbw3KjXQMFoCRJwSSWEbto4mtQDD0KRbUQFmRkggQZ68dM9qDqSfKYUPOckmQYEDgg8+ketH8SlFuNJEvtXkCDtwFYeaB2wZqWkAg7Np2xJYlgSMZU47+mOaShvkR1F5LYYqpLMRzG7gROZ2kk9IECqjUo1mAh3FSnmO0w0bgCCIO4TiOMmlNTaQs7sN8g4zkKBOf0wOvegiGeGYlZaNpkZAA3dQRnjvNAai2t1tu04ZbKM5JUvB8z8NPocZAPeq2rhI3eQgxhUA3OIxH6IzmpY0pU7W4aYbJmBtO052E8CIpRrJXzW4UmRnzEKQAWEiDnPNYIxde5uDMjbW6xifcdfSM1K4lxGB2EkxucsSZJmWg4UwP7sR1qVjH06/qYmKSv6uJz8j9qRvaznI9qyNb4gAOnpXG9nqpGlqfFIHJ68/yNeV8Z/EZDfl2wblxuEXJPqT0Hqay/FvxA5YWrUF2MDsJxn1q/hXhjW2IVgbhVi1wzn2P9XuvzNUhh8yI5M1aQ34Vovy2F5236giWHCopkBFnBzg+9ERFZw1wu0q0NIAuHJdCpwDMQF5A9KpptFccQEZfJDRBBDEDnEmOSeBwCatqbqKwRATbOFVlBIMSGY4gyprpo4m7Z1AVUbmbcAQA3xKx4iSSu750/odY20srFgDztIBHBWeSw6n1xSem00XVeJaemF4yc/FAjmieIaUssKAAQFFxZEE55GBwMHtRFexm/cUgTvVoLKBBViMHBMkD+Oab0NzKyVEEglG3CWA2gjgrHbIyM1n6NgGAIdZWJDKWGNsnE5/jNPaHRKq7iSADBG0DYPMIIJ8zTFYVl9BeT80f0cq875u7SvxFeTIkiczjitXTXkedjcqxIKmMA+aYhoyJHpWIL9sb5a0jv5gVUg3BuMAYw5M/FAAgU/wDlfl7Wt/mDyk7mBARjG4ADENHXA6c0UBjum1O4BLgcyrLuBWCkcQJ4UjIgj1omlS6ihVDXVjyhlVWAzzAzEzk4AHND02rYHaNirtmTCgScicwpzIIzTVvR/wBHJ/LcmQCo2iJmSJiZgQTwAelMAM6KQoACrsmFnkeYgT3OI560VXkmS4DGVHqByG9FyPWe1QJu8xDNMkMN0Ky9wBnGCe4pvTAsQN0k4kLIjseenUdzNMAFprCz5TkxmNhxAjyz1zPvSr7WZwqkEjbmBzOeZz1PaMVotZ74UsJI+HkQMYjEY79KU1du2bjksqjquR0zJmFUARAnisYwBeEKpVXG0mODiCQpbB7iI6Y6UK/dYo9vADE9PMYIwJ4/nmtW4kiMFT8IMmcSBmIU+k5rO1AUQw8nmAcsxaMwpAOZOAO+JiKQxhlTcbzsR8QKAHYRPmg9AKguq3k2KQASMRtPTOJkTJ5prVTaY+Qg7ZKMP05OIPlBOfvWRf18MJUSRmSduZgCRhj/ACNIU5Aar89gttQ4O9WgtA83T1xEj05oertFd5YA7sbU/TJJxEyB0p3/AItrgLFQqlCdwIJBEc+naMmk7qjcHmfLHMxPIAjHetQQ1nVqibwVA4IDGQeCTjsAcSM1Ko9uSdwBIAjcOgnGMD1+VSsA3NZronPevJ+J+KMzC3aBLtiAKF4v4mxwvJrvhWmNog5/MMMzgggDPkiDM4zSQx1tnZky+EM+H6A2fLbJLsu5nAX4udpnIEYnij+G6lhcXcEFsmcCYJUhkVh8Kx5T/Og6ewxdiQ24nC9OCSxJ9JxRtLbj4pUFoAUASR5mIPwliYiexqtHKxzxDVCzGVAXIcBmSMqFzyIgwO1XvvtEgs6qQDMbNpEiIkqTxWZa0jseCAkFlEGBgiIkE9T7mtjS6UqAoBlgDklInliFGcdI6VhXoBbZwWUKeD3nmV5HHHyrRsWGUqH2MNsyrxu7qCccfWs+7ZKmdznaQOd2B85B4B9jT2ndGjz7R5pG2YIMjBB5Bn2HpWAw6ld5AUhSBtbdAczJAMDIEc8E0XU3rT/B5ACRJHod6mRMzEjPNWOlUNv3FiYgIoYQACzDIDsfXtxWd4nfF0GCoLMJUdpOR33fq2iR7GsDkd015UBCpsLYDAn4TgwOFnvHQiuXLt90PZRG2cGMTz2xk9KWBZgGLbY8u4LEt0EDjvj+dO6XX3SQB1wScjsWO0eb4hk9hRRhvSN+WATs2kZEF4BIycAhemOMzWlaZgxUHarcMFGThYZRjMntMjsKUQlYWFBIE5OSTkknHbjAk1o6MNBEAvcG3zKMKP0gyPKBI9N001AGbJyWPmmBEmASAfMQZcDmB396Y0a+XHScqDEt07xzE+lcSwjEGdu34hx0j2OODHc08llmUEx8ICwCY5Hck4jp0pmBA72lDNnGeymZPkwes+nWs/xFsSJDcGRuPMSfQjj/ACrUvWuJJmdwMSDEiCYPM8c/ega21DkNO0RBmBPoMjj5T2oBowXtEkgYMsxDRgnrjrAPGBSF7etyRuI2N+mBGAW/s58o49K2mtg/CpYlvLM5nJPHlJgxWdr3DKz2yTcbgbd36lBG2AFCiSJ754oM1HntZbMnjgAE4MMBEg/DnHy9aQvkf2RMCIJ45Pp/qa2tW5RmIFuW6COSGBIIzjrPeelYOvsEPtmAp2ZOJBPQcnBEjoAaRjoALfnAALN2jywc+nSMigs8MDOQpUNMyQMYAiOvfmrSUgqTIM5GBJwIPT+UUE3TPxnjgAY6wQcZH8qASzzcYF23HbkDyqQOQFHXj3qUpqdUTG2B0yIkjiO2IipWMZz/ALY+xrfsft737w/w1KlOxnyWt/srf977Gnl+BPc/YVypWEYLS/s7X7x+wrQ8H5v+3/eKlSsgMr1ufvJ9zSem4b3H2qVKxlwPeGf9L3b/ALqe1n7Sx/4T/wCOpUreAefyA8P/AGY/duf4Wpw/D/dX/trtSsgMf0Hx/wD8/wCE003/AE/cfYVKlUQGbTcj95PvWlpfhHy/lUqUJcBXIT/qj+9Smq6+x/xtUqUq5Q/gQP8A9xd/8df8DUG1+1u+/wD3LUqUgZf78HiR+y+b/wDoikL/AMI91+1ypUog8mLq/wBo/wDdoF3rUqUAi+s/T/voKlSpWMz/2Q=="/>
          <p:cNvSpPr>
            <a:spLocks noChangeAspect="1" noChangeArrowheads="1"/>
          </p:cNvSpPr>
          <p:nvPr/>
        </p:nvSpPr>
        <p:spPr bwMode="auto">
          <a:xfrm>
            <a:off x="90170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34826" name="AutoShape 10" descr="data:image/jpeg;base64,/9j/4AAQSkZJRgABAQAAAQABAAD/2wCEAAkGBhISERUUExMUFRUWFxoYGRUXGBoYHBkaGh0VHBgaHhoaHCYgGBojGRwYHy8gIycpLCwsFh4xNTAqNSYrLCkBCQoKDgwOGg8PGiwkHyUsKSwvLCwsLCwsLCwsLCwsLCksLCwsLCwsLCksLCwsLCwsLCwsLCwsLCwsLCwsLCksLP/AABEIAKEAyAMBIgACEQEDEQH/xAAbAAACAwEBAQAAAAAAAAAAAAADBAACBQEGB//EAEQQAAIBAwMCBAQDBAgEBAcAAAECEQADIQQSMUFRBSJhcTKBkbEGE0IzcqHBI1JigrLR4fAUFUPCc6Kz8QcWJDRTY5L/xAAZAQADAQEBAAAAAAAAAAAAAAABAgMABAX/xAAoEQACAgIBAwMEAwEAAAAAAAAAAQIRAyExBBJBEyJhMlGRoUJS8CP/2gAMAwEAAhEDEQA/APJ2LJPHrM/CeSZ9OKrqb0hQhCKAOR5mPYMRxycdhV1Aj2M98YiR9cVRgFb4ZxOTJGD0/SIg4osgVtKUIcS0cqxMuTGZ9McetWRUAmBu8zFeFM4ncRnp9IrmkdRLIfhImWksYkQIxnkVAAxnCmNrYknt6E0oQ6ggE4O4ggRAEcFP6snlutFt2WZgMiTugAcRJ4MRzXLsRiVxGJn0G79QFHtiDIDgkcMARBjtkiZ6dKBgISFkMVgk8wOszA9sdaNc0jMqsLklzFyAMJHAg84BPH3q50jYgjdBy2QP5DofURTNnTkBYUEFSCykKpOC0xyflx1oGFtP4Wu1fzM+ZmlQAxyIgrHPMjiYrX0vhapuIQIT06wO/PmMyfej+A+Hso/NuCQSYIGFU8Dpj19a1tRpQuV68+s1w5crlpcHq9N0/b7pcnjvGLByCBx25pDwLV7rAQjKMyk4nBBHPA24+VbfityVMivPfh22TbuEFR/Sn4uMQM9Y9qp00nsn1sVob1Gl4YKQegLEbhOBt4A9fSrNbAEi4ZBACicA8gA4mrWtQ+4LtJe2PNHJYgnrjaD1kVJa0SCysDDbwsxMElo4PI+VdZ5xVwSQok/qO6IJyD0mBj3q4sNsJbGJBgcGdpkST1EQTRdNomYksFQ7RCN5WIYMSRnPcRE1cbRDAAwvlUkKWk/F2BGKAGKXLDBAo2rvPmbPEcAMJnr2qlwhUISN2RnylYwfSZ9BWgdHvALCFIzHw54Vecgcn1is28hJXaQw7iAfY54OKJhW1bggN1xkET1+MYPXOa4NRlhBbEsAC20cYmNw/wDemk0xAKyds5iIEcH74Ik0re0agA7n3qAWVuDnlQBAx0NGwhbl7fBwSB8XwnbkBSAIPvFDTBJCjcuIYmDJgCDz8qq9kggyADIkQGgyRHQkCaLbAPmB3RlWKkjaemfT7VjFQpAPBgkBTOPpk5gfOuNuAWEDBpyGg7vl8/aKMt0EbScGAp6n294jjpQn0ak2yCWyoKyIHPynp9+9YAR4IBjmIg94MS2YPoPlmuVNQI43EtKttg5AiBnjdj2HNcomKgHBEknGPn8yOnFS5any4nGQf5elMssTEE444zPHz9q7tOAYnJzJkc89/SelZmAWNP1JJk56QRzwOo681drKztUbTIMsDnmQO5jvTtnTGNwBKz6/XvAketVbSmA+GBJhnEAgYMgnJJGDApWEGQhOAZJODJWAM/uk9/cUQ3TucoRkcTmDA59BP1rotsYAUz+nIK+2Dz9q9N4P+GFWGuFd55A6egqU8iiWxYnNmHovDHucJsE5ZpEjvEzJ+0V6fRfh4M266d2B5QIGPTtWk2lRekeuY+c8VZGjAIg9Z4/yrknklI9HH08Y7ol+6ApHM4jp7Csu5cjBOIx6entRdYxU5yOZ/wB815vx78QpZU7iCTwByf8AIVFW9I7NRVszfxP4ktpXHUjA9eIoGh0rWtNbtlhuaXdYkhjBg9QSMUHwrw57znVaiIiLanuRgx6dJ5PpWvIlT5go/q54kH1ySK9DDj7I/J43U5vUlrgU1TAuOiBxCITB5+IDKHGJ+Kfeq27jOR+WoySJLQxExMHyiR07dq1blhbjgC4AQd0DDwv6mY42xjOcx1pOzYDFnlW4RxIbnoQPgIBAnt/GpzDGjTddYDNxQNyuZJnygKoHmIOYUQJEkCmk0xUKVUQDIKydjIAt2WgkiZx3pW2m0BG87gbQJCkJGQHAlVnoTmjabepWXKkFQ7qvmZYMrzjBGZnIrAZx7BUliyngMoI7fFI4MdfWk7enIBUJDFSpJ4BxAHTHr1p9EQMDDsxHlWEMyPNJUkEZE9RIog0v564lRcywLEQR8RzkHHPTsKIpj39J5gy7YbMRtMGd3B5A96BeUAEhTBYqQp3ZAHXqM8+prSuJvBl12h9pgyFYA4LkcwPQTnrSN0Oqi2rEqJgFgAMyIPHB5oDC35CuVJgFR0lveBwBP1nFH0tkMIgGJzG6SDzH6QBXWukFWK+Zhz05+IxHm6cdKPo7kZJIJYq4HzGMYHGfnRMBFkTO1S85YyDx16Ge1K3hyQu08EjE+kcd8cU8iH9RQrJmMQTMQeDPE+lLXdCpHlMkmZbcNvrH8siiATKlGhW2SVM+0wCTwJnFShX9wIQosmZ6gkR16Y+lcojGnbB5Yxt7D6CeSY60dbBLQGC4xCk9fMN0RxmesVeyoDZlcHE/EIgYIhQD9RTVh1AgkhSJ3MY+HsBMk+kRWYhUWuMELu2grEmM9DnHpTP/AAS3GEoyhV+I+XaRgfvCOnc0JrRBG/k5gAgGMCCfvXp/CvB97B3AEYVcmB0mcT6iKlOfaiuPG5sB4D+HuGK+049+Otets6MqPhHyMfypnT6MDv7zTDacg9T8651BvbO9SUV2oydQJOVk0nc0YM+WP9a2XtATIIPbnmuXrICkd4z9KWULLRyVweR8Q0x4QlSfmB04NYj/AIJ0xIfYd4MkszMCecqcEele0t6YS7f2iB14/wBmqvoqjGEltM6JSjLUjyn/ACZ3AO/KkSsRwZBxyCMe2KMfBGI+C3BzEEgHuATg16m1ogD7iDTN3Twop+7JXJzPHivg8Xe8MZieAOQgXypAjyiZGJnJ5Nd0/wCGuGNw9oAAH0695Oa9QdKDNJfnflN5vgOCR09x29aRzmuWUWDE+Imba/DCht247uOBkZ5+tUf8NxwSQI5Cnj5V6ZbSz3FBuqkxnPpTNy+/7AseP+q/Bhr+EkXAkD3z5pnPrRf/AJftgCZMSIO4wDz1rWGqRYme3049atbd3P8AR23I78fxNI5fI3ZFeEYSeBWwZ2Ak8yMGOPoKHf8AAl6qoHaP5V6lPDLxIMBeeWnn2FXP4eLfE5+Qj+JzSVZvUhE8BrPCgmV8mZEHr0kcH6Upab84XGICspCHbMGQTuknnOAOK+n2Pw1bBJK7j/a833rl3wVI+EfSrY8k4eP2cuZQy8aZ8ueztBY42bSFIE7R8W08eue1Zj3YI2jdOAwKmF6Y6COT8q+s6zQIFMgfwr5j+KNCqX7bKSguEqwXHALRnABiDXRDPcu1o5ZYKVpmXq7ibNsFpiAMREnBnAnmuUAbYO0Iu7zblJgTJIJk5MQa5XVZHg9CNXb3ZBg+XoSYySAOTiM02lkbVDK6rMsSIMvwBmSfnQrFvMAnaR0AMg8yee4pvTiRuyMwpWGYOMAZwMEZ9RRZM3PBfDfzH80+WJkEZ6c8QOtez0+iUYxisv8ADNnamZJnM5Jnua9Jp0xkda5orvlZ3L/nGgVtY9Ks8Hr8+1Mml7tvmOo/3/v1qzVCp2KX1CjB5IHTtzQtUDtPoR8+1FunyqBEk59B/nXdTbkge7H5D/WovZZOqEU02AIgirm1xNOtbO2q2rJJyMd+9CvA3f5EkGa6wkHpT1yzBMREYFJahTJpWqGUrFWfPoKT1FoMNp4gyOlOusCKHetYqM1aLxdCGn0ziFDCBgE8gdvXtNOXfDQOST8z9q5ZKhs4gg/6U5cOJBMVOME1saU3Ylb0ijIAr0Ph2pUqFHIxWJuE+ZgPen9ODjZubvA5+ZiKZdsSGVdy2bBqjuBzSZtXmEbgo+pqo8IB+Nmb5wPoKLm3wjmUUuWXu+LW05YewrPv+MTO1HPyj71qr4egHlUD5UDU6dRzFK1PyPFw8Hk/FPGygYlGgchQGb6TXz3xLxAaq5vMoiAlASoYlpXc3IQAEx3Pavp/jl5AsYmvk73m/OvKm3Z+YQQQCchSQu7ywHmfeqdOl3bBnb7dCSDiElVny4PAguIPmHSZ4qVqXUWU3qGuEFeYM8kAAxESMdZrtd5w2a9tQJIMKGJG6Sx/qx8vlmtrwbwmSLrA8koD3P6vUxFE0HhhZtziTJI9Pr6/evQrawB/vHeoZMl6R1YcNbkO+H2CE6Hv0PyrV0xEdT6Unpfhz1NNNHz/AK3X60YaHnvQW9cIEz8qAt+SSe30FAvAmM88Glrl09z26CjKYYwsPYbzSc0W/d8sjnP8TWZ+ZBmTTVnUYzzUlLwUlDyNqhY8wppoAARHGKVtP1PFGuXgBI/0qiZCVvRS4syevFLlIP8AnRRd4+/vQ9Up60rHj9hUrJrt1VAicg8e9S2g9aFqCAeak+Cy5oQ1Hh4uHbuIkzjrGaeu6LAJYkn5fal01M3V7z861/8AhQ2SQB9KjGMWm2PObjVlPC9GoztB94JrVVRxEUtaa2ghYH8Zob+M2x1k9AoLH6LMVWEoQ5OSfdN2OGqPeArI12t1TD+hsAT+q8+wD+6oLH2xWBf/AApqb5nU6p2X/wDFaBtW/wCB3n5tmpvK5PQVj+56PxH8T2LIJe4ix/WYL9zXivFf/iIp/ZJcvSQBsUhZP9toH0mgeL/hGxpwH2AKpkuANyztySZO316TNL3NMbuGwo82QZB6AA8+/wBqrDGsm3K/0TnkeJ1QpqfEtVdQsXs2FONyzduAkSACcD3UGINYS+CbE3hVdJ3I4bdEnzK/6i0SSW4mtTW3Gtsm25G0Szk74DSNyj9LZPAOZ5iq6i/5mV9jBMB2gEkyBuAETHwn611xhGPCOaWSUttmfbcMQ+4IDKMXkmE4gdDBOB6e1dpWyhZROxrgiELb2zPAgROcE8VKcU+u2LPEwKZW3M9hiu2rRY+mKOwAXHcVwnrD+hsgqeI7RQroicnE0fw0+QHHJBz2Jiua0wV9ZH0FX/iiF+9ozLmqyI6D1+tLbi31poLJM5JqPaCzHP2qLbZ0ppC6iM8x3q4ubq62V9fvXEtxFT2EKmqIMTR7xMAdjiq2FzBHQwal2wRB5PWnTZN1ZLV08Va5dkj/AHxNEsWyRJ9vWuNagifWm2LasB+cBPes7Wan0p3V24yDis8Wt7dalkbqkXxpcl/BfCLzlrjEJuOMAkKMASfqcda3rXhK/qLP7nH0FM6W3tQDnEz70QuByY96aOKK+pnLkzSk9AV8Otj9C/SirbA4AHsI+1UbWIBO4RWHrvxrpkJVXNx/6loG43/lmPnTS9Jaitk6k+T0MYrP1utC8GvLa38bX5hdPtBgzdcAqMQzKgbBkdfesa692+W/NvCJEW7RNtSMzLfE2AeoHWi4zlwqFU4R23Y1+LPHA6PYQhncbYGQgbBdzwoAmAckwBXnrwhs3NqoBtO4+QZz6T60XVWFCIo221JJCrM7CPKSdv6s4Oat/wAbZUC28sNxVQUiIAOeCF6VfHi7EQy5e9iZc3R5XBhd0Y8wAJ+L9ZM4WJmsXV6W7LQxuTzwojyyu3gDp0zxWxZ09ok8hTJLbjgyYgYme6xECgqIXaolsDO0SuSCQDjpj1qpOxXTaXPnJCkPKE4WP1SMAiBAE/yqUyY8xANssIz5omNw29AeJ4H8KlYx9fuABcc0O3pyR7Ez7dKKqbs/Sr74E8fpP1x/H71yV5PUutBdNcALCYnzD5wD/H71zxNvIrdnj6yP8qWu3CpVv6phvY4/yqa55tuo/eH7y5/jFM3pgUfcmLNcIAyAe9FAwMj1n1rI1GtBWe4qmj8S3cnj+Vc/qK6Or03RtfkgdeRV7gUe/T2rMua3MSOMVYa0CSefeipoX05Dhve/WmbF8RHzM1jrqQemf4VDqozWU0Z4rNs3x3FB1WsAAM8H/SsV9aO5rF8X/FFu1Cs/mPCiWZv3UWST8q3q3pIHpJbkz0uu8Qjtj6YrF1n4htWmG5wPuT0CqMkz0ANecTU6vWg7f/prQZVZnE3WnPw8Wl2yZM+1afh2gt2ZuKhVj/1WLvcIyrH8xhhZmIjrFUjglLctEJ9VCHtgrND/AJ/q7h/o7Jt4JBvkoWiAdqAFuo+KKg1t+4TOpYhcE27QAMEBiDcJIC5kkDjAodvWi6SVhtk7WQGYDLBAnzGBkjvXdVO5iE2l+Mbm8xBIgTkkHNdC6eH2s4ZdRN/BzUeFLcCuXu3hJIS62Cq9diQsGfnQr9v8liEUIp8xgwCYgT0kCRnjirG3vhW3iFEnbtUxxAU4J5iram0NrIsIwAeSZ9ievAz1qqgktIg5t8mbqNSzAjeVAWFPMZEiOGlZ7c5qr7DtTcefhJBAI4KkfE36c4yRRdXo2YkcbgDvABEgE8qcCREetBDMqr/SLucbs5PlHRRkH14NajWO2tOQQ1wmBG1jt+ISMgEkc/L1pDxfTSVbggEsXIkzwACPNnsOAfaiarVsLy29soxVvzSSCuNzMTwoKiCuRkcTQ/ECHPlTbuO5UBkYndBJ6HMfLrRFF/D/ACu1wgEFdokQu6AQxXhvSI6VW6lkbI3KRIbjc3WSxGYMYxgVmvqm81ksQxuFmJEthdoAGQonp6Uzd07OJa4NkghDuAJgZ5ksSCc/DxQGONllO4lhiVCr7kr1kwY4qUDUrgBS25pywIABInzD06c+tSsE+zDA9qEryY7zQ3vTSZu+pBBrmZ6iHbjYIYTBg55HQ/SkLmojyk+x7irtrBJnqD9R/nWNrNcDzx2FRkykRPUajazJwDlfbqKxx4oFJzGCDJ6g/wADFLfiHxkIdoBdmMIg+Jj/AL69KzNP4OC7jUqj3mInqLcdFHwtg5bmaMMHcrYMvU9mkei0/jltsb1YmIIIxTyeJjrWJ/yqwBtdLKt5lAFofpIPkxO4j2OT3oV3wGwRFu0wyZbfcUieBBfHM/I1R9KvDILrn5R6C742iiSQvqTH3rJufjRSSLQa83/6xKj3cwq/Ws3/AJDYU5t2C4YATvYsYzCkkbYls8EVrteZVCqHJJBVVAIwp4Hw4446Giulj5Fl1sn9KKX7Gpe29y/eXTW1+JbJ/MuHjD3AP6OQcbQZ+VbHh+h09hyliyAGVQ10kszSf1XCSe88AYpXToAB5wrKxJKySJkxIyrk5zODR7lli6QE2qWUjlIdc5EHB4HGTxFdMIKOkjinklN+5hra27cWSilhtO3KgKC/5ZEkrAUn6e1E8UtgWCsqGmBAgknJxOQWA9qS0Ql0XYBbIuQhDbvLAIMjbBIJHQ5NbVthsAVlLMMFQW6tgccQPmDzVKJ2ZdvguzNgjeCQAAPY5G45jrEmK1LfiG5CpcmWOUwIMHzHmYB+HFDCB1BKxuf4YhdwmQBPuImJniiGyqGdzw0wRCgxAzjv06xzRoAC1rBJhVeCZAO2B+kgEzMduxxQdTZtqFZSe8xLJIwiqYiROCRPamNNpUYDcQGCndAAG5SIMA7j2U8fWrXbw3KjXQMFoCRJwSSWEbto4mtQDD0KRbUQFmRkggQZ68dM9qDqSfKYUPOckmQYEDgg8+ketH8SlFuNJEvtXkCDtwFYeaB2wZqWkAg7Np2xJYlgSMZU47+mOaShvkR1F5LYYqpLMRzG7gROZ2kk9IECqjUo1mAh3FSnmO0w0bgCCIO4TiOMmlNTaQs7sN8g4zkKBOf0wOvegiGeGYlZaNpkZAA3dQRnjvNAai2t1tu04ZbKM5JUvB8z8NPocZAPeq2rhI3eQgxhUA3OIxH6IzmpY0pU7W4aYbJmBtO052E8CIpRrJXzW4UmRnzEKQAWEiDnPNYIxde5uDMjbW6xifcdfSM1K4lxGB2EkxucsSZJmWg4UwP7sR1qVjH06/qYmKSv6uJz8j9qRvaznI9qyNb4gAOnpXG9nqpGlqfFIHJ68/yNeV8Z/EZDfl2wblxuEXJPqT0Hqay/FvxA5YWrUF2MDsJxn1q/hXhjW2IVgbhVi1wzn2P9XuvzNUhh8yI5M1aQ34Vovy2F5236giWHCopkBFnBzg+9ERFZw1wu0q0NIAuHJdCpwDMQF5A9KpptFccQEZfJDRBBDEDnEmOSeBwCatqbqKwRATbOFVlBIMSGY4gyprpo4m7Z1AVUbmbcAQA3xKx4iSSu750/odY20srFgDztIBHBWeSw6n1xSem00XVeJaemF4yc/FAjmieIaUssKAAQFFxZEE55GBwMHtRFexm/cUgTvVoLKBBViMHBMkD+Oab0NzKyVEEglG3CWA2gjgrHbIyM1n6NgGAIdZWJDKWGNsnE5/jNPaHRKq7iSADBG0DYPMIIJ8zTFYVl9BeT80f0cq875u7SvxFeTIkiczjitXTXkedjcqxIKmMA+aYhoyJHpWIL9sb5a0jv5gVUg3BuMAYw5M/FAAgU/wDlfl7Wt/mDyk7mBARjG4ADENHXA6c0UBjum1O4BLgcyrLuBWCkcQJ4UjIgj1omlS6ihVDXVjyhlVWAzzAzEzk4AHND02rYHaNirtmTCgScicwpzIIzTVvR/wBHJ/LcmQCo2iJmSJiZgQTwAelMAM6KQoACrsmFnkeYgT3OI560VXkmS4DGVHqByG9FyPWe1QJu8xDNMkMN0Ky9wBnGCe4pvTAsQN0k4kLIjseenUdzNMAFprCz5TkxmNhxAjyz1zPvSr7WZwqkEjbmBzOeZz1PaMVotZ74UsJI+HkQMYjEY79KU1du2bjksqjquR0zJmFUARAnisYwBeEKpVXG0mODiCQpbB7iI6Y6UK/dYo9vADE9PMYIwJ4/nmtW4kiMFT8IMmcSBmIU+k5rO1AUQw8nmAcsxaMwpAOZOAO+JiKQxhlTcbzsR8QKAHYRPmg9AKguq3k2KQASMRtPTOJkTJ5prVTaY+Qg7ZKMP05OIPlBOfvWRf18MJUSRmSduZgCRhj/ACNIU5Aar89gttQ4O9WgtA83T1xEj05oertFd5YA7sbU/TJJxEyB0p3/AItrgLFQqlCdwIJBEc+naMmk7qjcHmfLHMxPIAjHetQQ1nVqibwVA4IDGQeCTjsAcSM1Ko9uSdwBIAjcOgnGMD1+VSsA3NZronPevJ+J+KMzC3aBLtiAKF4v4mxwvJrvhWmNog5/MMMzgggDPkiDM4zSQx1tnZky+EM+H6A2fLbJLsu5nAX4udpnIEYnij+G6lhcXcEFsmcCYJUhkVh8Kx5T/Og6ewxdiQ24nC9OCSxJ9JxRtLbj4pUFoAUASR5mIPwliYiexqtHKxzxDVCzGVAXIcBmSMqFzyIgwO1XvvtEgs6qQDMbNpEiIkqTxWZa0jseCAkFlEGBgiIkE9T7mtjS6UqAoBlgDklInliFGcdI6VhXoBbZwWUKeD3nmV5HHHyrRsWGUqH2MNsyrxu7qCccfWs+7ZKmdznaQOd2B85B4B9jT2ndGjz7R5pG2YIMjBB5Bn2HpWAw6ld5AUhSBtbdAczJAMDIEc8E0XU3rT/B5ACRJHod6mRMzEjPNWOlUNv3FiYgIoYQACzDIDsfXtxWd4nfF0GCoLMJUdpOR33fq2iR7GsDkd015UBCpsLYDAn4TgwOFnvHQiuXLt90PZRG2cGMTz2xk9KWBZgGLbY8u4LEt0EDjvj+dO6XX3SQB1wScjsWO0eb4hk9hRRhvSN+WATs2kZEF4BIycAhemOMzWlaZgxUHarcMFGThYZRjMntMjsKUQlYWFBIE5OSTkknHbjAk1o6MNBEAvcG3zKMKP0gyPKBI9N001AGbJyWPmmBEmASAfMQZcDmB396Y0a+XHScqDEt07xzE+lcSwjEGdu34hx0j2OODHc08llmUEx8ICwCY5Hck4jp0pmBA72lDNnGeymZPkwes+nWs/xFsSJDcGRuPMSfQjj/ACrUvWuJJmdwMSDEiCYPM8c/ega21DkNO0RBmBPoMjj5T2oBowXtEkgYMsxDRgnrjrAPGBSF7etyRuI2N+mBGAW/s58o49K2mtg/CpYlvLM5nJPHlJgxWdr3DKz2yTcbgbd36lBG2AFCiSJ754oM1HntZbMnjgAE4MMBEg/DnHy9aQvkf2RMCIJ45Pp/qa2tW5RmIFuW6COSGBIIzjrPeelYOvsEPtmAp2ZOJBPQcnBEjoAaRjoALfnAALN2jywc+nSMigs8MDOQpUNMyQMYAiOvfmrSUgqTIM5GBJwIPT+UUE3TPxnjgAY6wQcZH8qASzzcYF23HbkDyqQOQFHXj3qUpqdUTG2B0yIkjiO2IipWMZz/ALY+xrfsft737w/w1KlOxnyWt/srf977Gnl+BPc/YVypWEYLS/s7X7x+wrQ8H5v+3/eKlSsgMr1ufvJ9zSem4b3H2qVKxlwPeGf9L3b/ALqe1n7Sx/4T/wCOpUreAefyA8P/AGY/duf4Wpw/D/dX/trtSsgMf0Hx/wD8/wCE003/AE/cfYVKlUQGbTcj95PvWlpfhHy/lUqUJcBXIT/qj+9Smq6+x/xtUqUq5Q/gQP8A9xd/8df8DUG1+1u+/wD3LUqUgZf78HiR+y+b/wDoikL/AMI91+1ypUog8mLq/wBo/wDdoF3rUqUAi+s/T/voKlSpWMz/2Q=="/>
          <p:cNvSpPr>
            <a:spLocks noChangeAspect="1" noChangeArrowheads="1"/>
          </p:cNvSpPr>
          <p:nvPr/>
        </p:nvSpPr>
        <p:spPr bwMode="auto">
          <a:xfrm>
            <a:off x="90170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9" name="Rectangle 8"/>
          <p:cNvSpPr/>
          <p:nvPr/>
        </p:nvSpPr>
        <p:spPr>
          <a:xfrm>
            <a:off x="142844" y="214290"/>
            <a:ext cx="8858312" cy="5940088"/>
          </a:xfrm>
          <a:prstGeom prst="rect">
            <a:avLst/>
          </a:prstGeom>
        </p:spPr>
        <p:txBody>
          <a:bodyPr wrap="square">
            <a:spAutoFit/>
          </a:bodyPr>
          <a:lstStyle/>
          <a:p>
            <a:pPr algn="l" rtl="0"/>
            <a:r>
              <a:rPr lang="en-US" sz="2000" b="1" dirty="0">
                <a:solidFill>
                  <a:srgbClr val="FF0000"/>
                </a:solidFill>
              </a:rPr>
              <a:t>(e) Employee-Generated Changes</a:t>
            </a:r>
          </a:p>
          <a:p>
            <a:pPr algn="l" rtl="0"/>
            <a:r>
              <a:rPr lang="en-US" sz="2000" dirty="0"/>
              <a:t>Employees tend to adapt the workplace to their needs. For example, workers may place additional padding on their chairs, modify protective equipment, install additional lights.</a:t>
            </a:r>
          </a:p>
          <a:p>
            <a:pPr algn="l" rtl="0"/>
            <a:endParaRPr lang="en-US" sz="2000" dirty="0"/>
          </a:p>
          <a:p>
            <a:pPr algn="l" rtl="0"/>
            <a:r>
              <a:rPr lang="en-US" sz="2000" b="1" dirty="0">
                <a:solidFill>
                  <a:srgbClr val="FF0000"/>
                </a:solidFill>
              </a:rPr>
              <a:t>(f) Poor Quality</a:t>
            </a:r>
          </a:p>
          <a:p>
            <a:pPr algn="l" rtl="0"/>
            <a:r>
              <a:rPr lang="en-US" sz="2000" dirty="0"/>
              <a:t>Poor quality, although not necessarily caused by ergonomic problems, may be the result of ergonomics. Poor quality is at least an indicator. </a:t>
            </a:r>
          </a:p>
          <a:p>
            <a:pPr algn="l" rtl="0"/>
            <a:endParaRPr lang="en-US" sz="2000" dirty="0"/>
          </a:p>
          <a:p>
            <a:pPr algn="l" rtl="0"/>
            <a:r>
              <a:rPr lang="en-US" sz="2000" b="1" dirty="0">
                <a:solidFill>
                  <a:srgbClr val="FF0000"/>
                </a:solidFill>
              </a:rPr>
              <a:t>(g) Manual Material Handling</a:t>
            </a:r>
          </a:p>
          <a:p>
            <a:pPr algn="l" rtl="0"/>
            <a:r>
              <a:rPr lang="en-US" sz="2000" dirty="0"/>
              <a:t>The incidence of musculoskeletal injuries is typically higher in situations that involve a lot of manual material handling. Musculoskeletal injuries increase significantly when the job involves one or more of the following:</a:t>
            </a:r>
          </a:p>
          <a:p>
            <a:pPr marL="342900" indent="-342900" algn="l" rtl="0">
              <a:buFont typeface="+mj-lt"/>
              <a:buAutoNum type="arabicPeriod"/>
            </a:pPr>
            <a:r>
              <a:rPr lang="en-US" sz="2000" dirty="0"/>
              <a:t>Lifting large and bulky objects</a:t>
            </a:r>
          </a:p>
          <a:p>
            <a:pPr marL="342900" indent="-342900" algn="l" rtl="0">
              <a:buFont typeface="+mj-lt"/>
              <a:buAutoNum type="arabicPeriod"/>
            </a:pPr>
            <a:r>
              <a:rPr lang="en-US" sz="2000" dirty="0"/>
              <a:t>Lifting objects from the floor</a:t>
            </a:r>
          </a:p>
          <a:p>
            <a:pPr marL="342900" indent="-342900" algn="l" rtl="0">
              <a:buFont typeface="+mj-lt"/>
              <a:buAutoNum type="arabicPeriod"/>
            </a:pPr>
            <a:r>
              <a:rPr lang="en-US" sz="2000" dirty="0"/>
              <a:t>Lifting frequently</a:t>
            </a:r>
          </a:p>
          <a:p>
            <a:pPr algn="l" rtl="0"/>
            <a:r>
              <a:rPr lang="en-US" sz="2000" dirty="0"/>
              <a:t>Lifting heavy objects inappropriately and not receiving proper training can lead to musculoskeletal injuries. When such conditions exist, the company has ergonomic problems.</a:t>
            </a:r>
            <a:endParaRPr lang="ar-JO" sz="2000" dirty="0"/>
          </a:p>
        </p:txBody>
      </p:sp>
      <p:sp>
        <p:nvSpPr>
          <p:cNvPr id="2" name="Slide Number Placeholder 1"/>
          <p:cNvSpPr>
            <a:spLocks noGrp="1"/>
          </p:cNvSpPr>
          <p:nvPr>
            <p:ph type="sldNum" sz="quarter" idx="12"/>
          </p:nvPr>
        </p:nvSpPr>
        <p:spPr/>
        <p:txBody>
          <a:bodyPr/>
          <a:lstStyle/>
          <a:p>
            <a:fld id="{0A8520DE-1944-41E3-B396-260B733169A1}" type="slidenum">
              <a:rPr lang="ar-JO" smtClean="0"/>
              <a:pPr/>
              <a:t>11</a:t>
            </a:fld>
            <a:endParaRPr lang="ar-JO"/>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40804"/>
            <a:ext cx="8501122" cy="6063198"/>
          </a:xfrm>
          <a:prstGeom prst="rect">
            <a:avLst/>
          </a:prstGeom>
        </p:spPr>
        <p:txBody>
          <a:bodyPr wrap="square">
            <a:spAutoFit/>
          </a:bodyPr>
          <a:lstStyle/>
          <a:p>
            <a:pPr algn="ctr" rtl="0"/>
            <a:r>
              <a:rPr lang="en-US" sz="2400" b="1" dirty="0">
                <a:solidFill>
                  <a:srgbClr val="FF0000"/>
                </a:solidFill>
              </a:rPr>
              <a:t>The following rules must be taken into consideration when adapting the job to the worker:</a:t>
            </a:r>
          </a:p>
          <a:p>
            <a:pPr algn="ctr" rtl="0"/>
            <a:endParaRPr lang="en-US" sz="2000" b="1" dirty="0">
              <a:solidFill>
                <a:srgbClr val="FF0000"/>
              </a:solidFill>
            </a:endParaRPr>
          </a:p>
          <a:p>
            <a:pPr marL="457200" indent="-457200" algn="l" rtl="0">
              <a:buFont typeface="+mj-lt"/>
              <a:buAutoNum type="arabicPeriod"/>
            </a:pPr>
            <a:r>
              <a:rPr lang="en-US" sz="2000" dirty="0"/>
              <a:t>Nerve conduction velocity, hand-grip strength, muscle mass, range of motion, and flexibility all begin to diminish upon reaching the age of </a:t>
            </a:r>
            <a:r>
              <a:rPr lang="en-US" sz="2000" b="1" dirty="0"/>
              <a:t>45</a:t>
            </a:r>
            <a:r>
              <a:rPr lang="en-US" sz="2000" dirty="0"/>
              <a:t>.</a:t>
            </a:r>
          </a:p>
          <a:p>
            <a:pPr marL="457200" indent="-457200" algn="l" rtl="0">
              <a:buFont typeface="+mj-lt"/>
              <a:buAutoNum type="arabicPeriod"/>
            </a:pPr>
            <a:endParaRPr lang="en-US" sz="2000" dirty="0"/>
          </a:p>
          <a:p>
            <a:pPr marL="457200" indent="-457200" algn="l" rtl="0">
              <a:buFont typeface="+mj-lt"/>
              <a:buAutoNum type="arabicPeriod"/>
            </a:pPr>
            <a:r>
              <a:rPr lang="en-US" sz="2000" dirty="0"/>
              <a:t>Weight and mass tend to increase throughout the age of the early fifties </a:t>
            </a:r>
            <a:r>
              <a:rPr lang="en-US" sz="2000" b="1" dirty="0"/>
              <a:t>(50)</a:t>
            </a:r>
          </a:p>
          <a:p>
            <a:pPr marL="457200" indent="-457200" algn="l" rtl="0">
              <a:buFont typeface="+mj-lt"/>
              <a:buAutoNum type="arabicPeriod"/>
            </a:pPr>
            <a:endParaRPr lang="en-US" sz="2000" dirty="0"/>
          </a:p>
          <a:p>
            <a:pPr marL="457200" indent="-457200" algn="l" rtl="0">
              <a:buFont typeface="+mj-lt"/>
              <a:buAutoNum type="arabicPeriod"/>
            </a:pPr>
            <a:r>
              <a:rPr lang="en-US" sz="2000" dirty="0"/>
              <a:t>Height begins to slowly diminish from the age of </a:t>
            </a:r>
            <a:r>
              <a:rPr lang="en-US" sz="2000" b="1" dirty="0"/>
              <a:t>30</a:t>
            </a:r>
            <a:endParaRPr lang="en-US" sz="2000" dirty="0"/>
          </a:p>
          <a:p>
            <a:pPr marL="457200" indent="-457200" algn="l" rtl="0">
              <a:buFont typeface="+mj-lt"/>
              <a:buAutoNum type="arabicPeriod"/>
            </a:pPr>
            <a:endParaRPr lang="en-US" sz="2000" dirty="0"/>
          </a:p>
          <a:p>
            <a:pPr marL="457200" indent="-457200" algn="l" rtl="0">
              <a:buFont typeface="+mj-lt"/>
              <a:buAutoNum type="arabicPeriod"/>
            </a:pPr>
            <a:r>
              <a:rPr lang="en-US" sz="2000" dirty="0"/>
              <a:t>Lower back pain is more common in people </a:t>
            </a:r>
            <a:r>
              <a:rPr lang="en-US" sz="2000" b="1" dirty="0"/>
              <a:t>45</a:t>
            </a:r>
            <a:r>
              <a:rPr lang="en-US" sz="2000" dirty="0"/>
              <a:t> years of age and older</a:t>
            </a:r>
          </a:p>
          <a:p>
            <a:pPr marL="457200" indent="-457200" algn="l" rtl="0">
              <a:buFont typeface="+mj-lt"/>
              <a:buAutoNum type="arabicPeriod"/>
            </a:pPr>
            <a:endParaRPr lang="en-US" sz="2000" dirty="0"/>
          </a:p>
          <a:p>
            <a:pPr marL="457200" indent="-457200" algn="l" rtl="0">
              <a:buFont typeface="+mj-lt"/>
              <a:buAutoNum type="arabicPeriod"/>
            </a:pPr>
            <a:r>
              <a:rPr lang="en-US" sz="2000" dirty="0"/>
              <a:t>Visual acuity at close range diminishes with </a:t>
            </a:r>
            <a:r>
              <a:rPr lang="en-US" sz="2000" b="1" dirty="0"/>
              <a:t>age</a:t>
            </a:r>
            <a:r>
              <a:rPr lang="en-US" sz="2000" dirty="0"/>
              <a:t>.</a:t>
            </a:r>
          </a:p>
          <a:p>
            <a:pPr algn="l" rtl="0"/>
            <a:endParaRPr lang="en-US" sz="2000" dirty="0"/>
          </a:p>
          <a:p>
            <a:pPr algn="ctr" rtl="0"/>
            <a:r>
              <a:rPr lang="en-US" sz="2000" dirty="0"/>
              <a:t>These rules mean that employers cannot take a "one-size-fits-all" approach to ergonomics. Adaptations for older workers must be individualized and should take aging factors into account.</a:t>
            </a:r>
          </a:p>
          <a:p>
            <a:pPr algn="ctr" rtl="0"/>
            <a:r>
              <a:rPr lang="ar-JO" sz="2000" dirty="0"/>
              <a:t>"مقاس واحد يناسب الجميع"</a:t>
            </a:r>
          </a:p>
        </p:txBody>
      </p:sp>
      <p:sp>
        <p:nvSpPr>
          <p:cNvPr id="3" name="Slide Number Placeholder 2"/>
          <p:cNvSpPr>
            <a:spLocks noGrp="1"/>
          </p:cNvSpPr>
          <p:nvPr>
            <p:ph type="sldNum" sz="quarter" idx="12"/>
          </p:nvPr>
        </p:nvSpPr>
        <p:spPr/>
        <p:txBody>
          <a:bodyPr/>
          <a:lstStyle/>
          <a:p>
            <a:fld id="{0A8520DE-1944-41E3-B396-260B733169A1}" type="slidenum">
              <a:rPr lang="ar-JO" smtClean="0"/>
              <a:pPr/>
              <a:t>12</a:t>
            </a:fld>
            <a:endParaRPr lang="ar-J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5846"/>
            <a:ext cx="8712968" cy="5940088"/>
          </a:xfrm>
          <a:prstGeom prst="rect">
            <a:avLst/>
          </a:prstGeom>
        </p:spPr>
        <p:txBody>
          <a:bodyPr wrap="square">
            <a:spAutoFit/>
          </a:bodyPr>
          <a:lstStyle/>
          <a:p>
            <a:pPr algn="ctr" rtl="0"/>
            <a:r>
              <a:rPr lang="en-US" sz="3600" b="1" dirty="0">
                <a:solidFill>
                  <a:srgbClr val="FF0000"/>
                </a:solidFill>
              </a:rPr>
              <a:t>HAZARD PREVENTION AND CONTROL</a:t>
            </a:r>
          </a:p>
          <a:p>
            <a:pPr algn="ctr" rtl="0">
              <a:buFont typeface="Wingdings" pitchFamily="2" charset="2"/>
              <a:buChar char="q"/>
            </a:pPr>
            <a:endParaRPr lang="en-US" sz="3600" b="1" dirty="0">
              <a:solidFill>
                <a:srgbClr val="FF0000"/>
              </a:solidFill>
            </a:endParaRPr>
          </a:p>
          <a:p>
            <a:pPr algn="l" rtl="0">
              <a:buFont typeface="Wingdings" pitchFamily="2" charset="2"/>
              <a:buChar char="q"/>
            </a:pPr>
            <a:r>
              <a:rPr lang="en-US" sz="2000" dirty="0">
                <a:latin typeface="+mj-lt"/>
              </a:rPr>
              <a:t>In dealing with ergonomic problems, it is </a:t>
            </a:r>
            <a:r>
              <a:rPr lang="en-US" sz="2000" u="sng" dirty="0">
                <a:latin typeface="+mj-lt"/>
              </a:rPr>
              <a:t>more cost-effective </a:t>
            </a:r>
            <a:r>
              <a:rPr lang="en-US" sz="2000" dirty="0">
                <a:latin typeface="+mj-lt"/>
              </a:rPr>
              <a:t>for employers to take proactive actions to prevent ergonomic stress.</a:t>
            </a:r>
          </a:p>
          <a:p>
            <a:pPr algn="l" rtl="0">
              <a:buFont typeface="Wingdings" pitchFamily="2" charset="2"/>
              <a:buChar char="q"/>
            </a:pPr>
            <a:endParaRPr lang="en-US" sz="2000" dirty="0">
              <a:latin typeface="+mj-lt"/>
            </a:endParaRPr>
          </a:p>
          <a:p>
            <a:pPr algn="l" rtl="0">
              <a:buFont typeface="Wingdings" pitchFamily="2" charset="2"/>
              <a:buChar char="q"/>
            </a:pPr>
            <a:r>
              <a:rPr lang="en-US" sz="2000" dirty="0">
                <a:latin typeface="+mj-lt"/>
              </a:rPr>
              <a:t> </a:t>
            </a:r>
            <a:r>
              <a:rPr lang="en-US" sz="2000" b="1" u="sng" dirty="0">
                <a:latin typeface="+mj-lt"/>
              </a:rPr>
              <a:t>Engineering solutions</a:t>
            </a:r>
            <a:r>
              <a:rPr lang="en-US" sz="2000" dirty="0">
                <a:latin typeface="+mj-lt"/>
              </a:rPr>
              <a:t>, where feasible, are the preferred method for ergonomic hazard prevention and control</a:t>
            </a:r>
          </a:p>
          <a:p>
            <a:pPr algn="l" rtl="0">
              <a:buFont typeface="Wingdings" pitchFamily="2" charset="2"/>
              <a:buChar char="q"/>
            </a:pPr>
            <a:endParaRPr lang="en-US" sz="2000" dirty="0">
              <a:latin typeface="+mj-lt"/>
            </a:endParaRPr>
          </a:p>
          <a:p>
            <a:pPr algn="l" rtl="0">
              <a:buFont typeface="Wingdings" pitchFamily="2" charset="2"/>
              <a:buChar char="q"/>
            </a:pPr>
            <a:r>
              <a:rPr lang="en-US" sz="2000" dirty="0">
                <a:latin typeface="+mj-lt"/>
              </a:rPr>
              <a:t> The focus of an ergonomics </a:t>
            </a:r>
            <a:r>
              <a:rPr lang="en-US" sz="2000" dirty="0" err="1">
                <a:latin typeface="+mj-lt"/>
              </a:rPr>
              <a:t>programme</a:t>
            </a:r>
            <a:r>
              <a:rPr lang="en-US" sz="2000" dirty="0">
                <a:latin typeface="+mj-lt"/>
              </a:rPr>
              <a:t> is to </a:t>
            </a:r>
            <a:r>
              <a:rPr lang="en-US" sz="2000" u="sng" dirty="0">
                <a:latin typeface="+mj-lt"/>
              </a:rPr>
              <a:t>make the job fit the person not to make the person fit the job.</a:t>
            </a:r>
          </a:p>
          <a:p>
            <a:pPr algn="l" rtl="0">
              <a:buFont typeface="Wingdings" pitchFamily="2" charset="2"/>
              <a:buChar char="q"/>
            </a:pPr>
            <a:endParaRPr lang="en-US" sz="2000" dirty="0">
              <a:latin typeface="+mj-lt"/>
            </a:endParaRPr>
          </a:p>
          <a:p>
            <a:pPr algn="l" rtl="0">
              <a:buFont typeface="Wingdings" pitchFamily="2" charset="2"/>
              <a:buChar char="q"/>
            </a:pPr>
            <a:r>
              <a:rPr lang="en-US" sz="2000" dirty="0">
                <a:latin typeface="+mj-lt"/>
              </a:rPr>
              <a:t> This is accomplished by redesigning the workstation, work methods, or tools to reduce the demands of the job, including high force, repetitive motion, and awkward postures.</a:t>
            </a:r>
          </a:p>
          <a:p>
            <a:pPr algn="l" rtl="0">
              <a:buFont typeface="Wingdings" pitchFamily="2" charset="2"/>
              <a:buChar char="q"/>
            </a:pPr>
            <a:endParaRPr lang="en-US" sz="2000" dirty="0">
              <a:latin typeface="+mj-lt"/>
            </a:endParaRPr>
          </a:p>
          <a:p>
            <a:pPr algn="l" rtl="0">
              <a:buFont typeface="Wingdings" pitchFamily="2" charset="2"/>
              <a:buChar char="q"/>
            </a:pPr>
            <a:r>
              <a:rPr lang="en-US" sz="2800" dirty="0">
                <a:latin typeface="+mj-lt"/>
              </a:rPr>
              <a:t>3</a:t>
            </a:r>
            <a:r>
              <a:rPr lang="en-US" sz="2000" dirty="0">
                <a:latin typeface="+mj-lt"/>
              </a:rPr>
              <a:t> examples of engineering controls that have proven to be effective and  achievable.</a:t>
            </a:r>
          </a:p>
        </p:txBody>
      </p:sp>
      <p:sp>
        <p:nvSpPr>
          <p:cNvPr id="3" name="Slide Number Placeholder 2"/>
          <p:cNvSpPr>
            <a:spLocks noGrp="1"/>
          </p:cNvSpPr>
          <p:nvPr>
            <p:ph type="sldNum" sz="quarter" idx="12"/>
          </p:nvPr>
        </p:nvSpPr>
        <p:spPr/>
        <p:txBody>
          <a:bodyPr/>
          <a:lstStyle/>
          <a:p>
            <a:fld id="{0A8520DE-1944-41E3-B396-260B733169A1}" type="slidenum">
              <a:rPr lang="ar-JO" smtClean="0"/>
              <a:pPr/>
              <a:t>13</a:t>
            </a:fld>
            <a:endParaRPr lang="ar-JO"/>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1520" y="260647"/>
            <a:ext cx="8657034" cy="316835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7" name="Picture 3"/>
          <p:cNvPicPr>
            <a:picLocks noChangeAspect="1" noChangeArrowheads="1"/>
          </p:cNvPicPr>
          <p:nvPr/>
        </p:nvPicPr>
        <p:blipFill>
          <a:blip r:embed="rId3" cstate="print"/>
          <a:srcRect/>
          <a:stretch>
            <a:fillRect/>
          </a:stretch>
        </p:blipFill>
        <p:spPr bwMode="auto">
          <a:xfrm>
            <a:off x="251520" y="3861048"/>
            <a:ext cx="8553306" cy="2743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Slide Number Placeholder 1"/>
          <p:cNvSpPr>
            <a:spLocks noGrp="1"/>
          </p:cNvSpPr>
          <p:nvPr>
            <p:ph type="sldNum" sz="quarter" idx="12"/>
          </p:nvPr>
        </p:nvSpPr>
        <p:spPr/>
        <p:txBody>
          <a:bodyPr/>
          <a:lstStyle/>
          <a:p>
            <a:fld id="{0A8520DE-1944-41E3-B396-260B733169A1}" type="slidenum">
              <a:rPr lang="ar-JO" smtClean="0"/>
              <a:pPr/>
              <a:t>14</a:t>
            </a:fld>
            <a:endParaRPr lang="ar-JO"/>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51520" y="260648"/>
            <a:ext cx="8724900" cy="4114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Slide Number Placeholder 1"/>
          <p:cNvSpPr>
            <a:spLocks noGrp="1"/>
          </p:cNvSpPr>
          <p:nvPr>
            <p:ph type="sldNum" sz="quarter" idx="12"/>
          </p:nvPr>
        </p:nvSpPr>
        <p:spPr/>
        <p:txBody>
          <a:bodyPr/>
          <a:lstStyle/>
          <a:p>
            <a:fld id="{0A8520DE-1944-41E3-B396-260B733169A1}" type="slidenum">
              <a:rPr lang="ar-JO" smtClean="0"/>
              <a:pPr/>
              <a:t>15</a:t>
            </a:fld>
            <a:endParaRPr lang="ar-JO"/>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863" y="836712"/>
            <a:ext cx="8712968" cy="5201424"/>
          </a:xfrm>
          <a:prstGeom prst="rect">
            <a:avLst/>
          </a:prstGeom>
        </p:spPr>
        <p:txBody>
          <a:bodyPr wrap="square">
            <a:spAutoFit/>
          </a:bodyPr>
          <a:lstStyle/>
          <a:p>
            <a:pPr algn="ctr" rtl="0"/>
            <a:r>
              <a:rPr lang="en-US" sz="2800" b="1" dirty="0">
                <a:solidFill>
                  <a:srgbClr val="FF0000"/>
                </a:solidFill>
              </a:rPr>
              <a:t>Apart from engineering controls, the following steps can be used to prevent and control ergonomic problems.</a:t>
            </a:r>
          </a:p>
          <a:p>
            <a:pPr algn="l" rtl="0"/>
            <a:endParaRPr lang="en-US" sz="2000" dirty="0"/>
          </a:p>
          <a:p>
            <a:pPr algn="l" rtl="0"/>
            <a:endParaRPr lang="en-US" sz="2000" dirty="0"/>
          </a:p>
          <a:p>
            <a:pPr algn="l" rtl="0"/>
            <a:r>
              <a:rPr lang="en-US" sz="2800" b="1" dirty="0"/>
              <a:t>(a) Periodic Health Surveillance</a:t>
            </a:r>
          </a:p>
          <a:p>
            <a:pPr algn="l" rtl="0"/>
            <a:r>
              <a:rPr lang="en-US" sz="2000" dirty="0"/>
              <a:t>Periodic health checks (every two to three years) should be conducted on all workers who are assigned to positions involving exposure of a particular body part to ergonomic stress.</a:t>
            </a:r>
          </a:p>
          <a:p>
            <a:pPr algn="l" rtl="0"/>
            <a:endParaRPr lang="en-US" sz="2000" dirty="0"/>
          </a:p>
          <a:p>
            <a:pPr algn="l" rtl="0"/>
            <a:r>
              <a:rPr lang="en-US" sz="2000" b="1" dirty="0"/>
              <a:t>(</a:t>
            </a:r>
            <a:r>
              <a:rPr lang="en-US" sz="2800" b="1" dirty="0"/>
              <a:t>b) Ergonomic </a:t>
            </a:r>
            <a:r>
              <a:rPr lang="en-US" sz="2800" b="1" dirty="0" err="1"/>
              <a:t>Programme</a:t>
            </a:r>
            <a:endParaRPr lang="en-US" sz="2800" b="1" dirty="0"/>
          </a:p>
          <a:p>
            <a:pPr algn="l" rtl="0"/>
            <a:r>
              <a:rPr lang="en-US" sz="2000" dirty="0"/>
              <a:t>An effective ergonomics </a:t>
            </a:r>
            <a:r>
              <a:rPr lang="en-US" sz="2000" dirty="0" err="1"/>
              <a:t>programme</a:t>
            </a:r>
            <a:r>
              <a:rPr lang="en-US" sz="2000" dirty="0"/>
              <a:t> must include continuous training and education.</a:t>
            </a:r>
          </a:p>
          <a:p>
            <a:pPr algn="l" rtl="0"/>
            <a:r>
              <a:rPr lang="en-US" sz="2000" dirty="0"/>
              <a:t>The purpose of training and education is to ensure that employees are sufficiently informed about the ergonomic hazards to which they may be exposed and thus able </a:t>
            </a:r>
            <a:r>
              <a:rPr lang="en-US" sz="2000" u="sng" dirty="0"/>
              <a:t>to participate actively in their own protection.</a:t>
            </a:r>
            <a:endParaRPr lang="en-US" dirty="0"/>
          </a:p>
        </p:txBody>
      </p:sp>
      <p:sp>
        <p:nvSpPr>
          <p:cNvPr id="3" name="Slide Number Placeholder 2"/>
          <p:cNvSpPr>
            <a:spLocks noGrp="1"/>
          </p:cNvSpPr>
          <p:nvPr>
            <p:ph type="sldNum" sz="quarter" idx="12"/>
          </p:nvPr>
        </p:nvSpPr>
        <p:spPr/>
        <p:txBody>
          <a:bodyPr/>
          <a:lstStyle/>
          <a:p>
            <a:fld id="{0A8520DE-1944-41E3-B396-260B733169A1}" type="slidenum">
              <a:rPr lang="ar-JO" smtClean="0"/>
              <a:pPr/>
              <a:t>16</a:t>
            </a:fld>
            <a:endParaRPr lang="ar-JO"/>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14356"/>
            <a:ext cx="8712968" cy="4216539"/>
          </a:xfrm>
          <a:prstGeom prst="rect">
            <a:avLst/>
          </a:prstGeom>
        </p:spPr>
        <p:txBody>
          <a:bodyPr wrap="square">
            <a:spAutoFit/>
          </a:bodyPr>
          <a:lstStyle/>
          <a:p>
            <a:pPr algn="l" rtl="0"/>
            <a:r>
              <a:rPr lang="en-US" sz="2400" dirty="0"/>
              <a:t>The Education </a:t>
            </a:r>
            <a:r>
              <a:rPr lang="en-US" sz="2400" dirty="0" err="1"/>
              <a:t>Programme</a:t>
            </a:r>
            <a:r>
              <a:rPr lang="en-US" sz="2400" dirty="0"/>
              <a:t> must expose workers to:</a:t>
            </a:r>
          </a:p>
          <a:p>
            <a:pPr marL="457200" indent="-457200" algn="l" rtl="0">
              <a:buFont typeface="+mj-lt"/>
              <a:buAutoNum type="arabicPeriod"/>
            </a:pPr>
            <a:r>
              <a:rPr lang="en-US" sz="2000" dirty="0"/>
              <a:t>Types of CTDs and preventive measures;</a:t>
            </a:r>
          </a:p>
          <a:p>
            <a:pPr marL="457200" indent="-457200" algn="l" rtl="0">
              <a:buFont typeface="+mj-lt"/>
              <a:buAutoNum type="arabicPeriod"/>
            </a:pPr>
            <a:r>
              <a:rPr lang="en-US" sz="2000" dirty="0"/>
              <a:t>Causes of CTDs;</a:t>
            </a:r>
          </a:p>
          <a:p>
            <a:pPr marL="457200" indent="-457200" algn="l" rtl="0">
              <a:buFont typeface="+mj-lt"/>
              <a:buAutoNum type="arabicPeriod"/>
            </a:pPr>
            <a:r>
              <a:rPr lang="en-US" sz="2000" dirty="0"/>
              <a:t>Early signs and symptoms of CTDs; and</a:t>
            </a:r>
          </a:p>
          <a:p>
            <a:pPr marL="457200" indent="-457200" algn="l" rtl="0">
              <a:buFont typeface="+mj-lt"/>
              <a:buAutoNum type="arabicPeriod"/>
            </a:pPr>
            <a:r>
              <a:rPr lang="en-US" sz="2000" dirty="0"/>
              <a:t>Treatments for CTDs.</a:t>
            </a:r>
          </a:p>
          <a:p>
            <a:pPr algn="l" rtl="0"/>
            <a:endParaRPr lang="en-US" sz="2000" dirty="0"/>
          </a:p>
          <a:p>
            <a:pPr algn="l" rtl="0"/>
            <a:r>
              <a:rPr lang="en-US" sz="2000" dirty="0"/>
              <a:t>Through such education and training </a:t>
            </a:r>
            <a:r>
              <a:rPr lang="en-US" sz="2000" dirty="0" err="1"/>
              <a:t>programmes</a:t>
            </a:r>
            <a:r>
              <a:rPr lang="en-US" sz="2000" dirty="0"/>
              <a:t>, CTDs can be detected at an early stage, hence reducing their effects.</a:t>
            </a:r>
          </a:p>
          <a:p>
            <a:pPr algn="l" rtl="0"/>
            <a:endParaRPr lang="en-US" sz="2000" dirty="0"/>
          </a:p>
          <a:p>
            <a:pPr algn="l" rtl="0"/>
            <a:r>
              <a:rPr lang="en-US" sz="2400" b="1" dirty="0"/>
              <a:t>(c) Early Report of CTD Symptoms</a:t>
            </a:r>
          </a:p>
          <a:p>
            <a:pPr algn="l" rtl="0"/>
            <a:r>
              <a:rPr lang="en-US" sz="2000" dirty="0"/>
              <a:t>Employees should be encouraged to report early signs and symptoms of CTDs to the in-plant health facility. This allows for timely and appropriate evaluation and treatment by employers.</a:t>
            </a:r>
            <a:endParaRPr lang="ar-JO" sz="2000" dirty="0"/>
          </a:p>
        </p:txBody>
      </p:sp>
      <p:sp>
        <p:nvSpPr>
          <p:cNvPr id="3" name="Slide Number Placeholder 2"/>
          <p:cNvSpPr>
            <a:spLocks noGrp="1"/>
          </p:cNvSpPr>
          <p:nvPr>
            <p:ph type="sldNum" sz="quarter" idx="12"/>
          </p:nvPr>
        </p:nvSpPr>
        <p:spPr/>
        <p:txBody>
          <a:bodyPr/>
          <a:lstStyle/>
          <a:p>
            <a:fld id="{0A8520DE-1944-41E3-B396-260B733169A1}" type="slidenum">
              <a:rPr lang="ar-JO" smtClean="0"/>
              <a:pPr/>
              <a:t>17</a:t>
            </a:fld>
            <a:endParaRPr lang="ar-J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cstate="print"/>
          <a:srcRect/>
          <a:stretch>
            <a:fillRect/>
          </a:stretch>
        </p:blipFill>
        <p:spPr bwMode="auto">
          <a:xfrm>
            <a:off x="738188" y="500043"/>
            <a:ext cx="7667625" cy="3286148"/>
          </a:xfrm>
          <a:prstGeom prst="rect">
            <a:avLst/>
          </a:prstGeom>
          <a:noFill/>
          <a:ln w="9525">
            <a:noFill/>
            <a:miter lim="800000"/>
            <a:headEnd/>
            <a:tailEnd/>
          </a:ln>
          <a:effectLst/>
        </p:spPr>
      </p:pic>
      <p:pic>
        <p:nvPicPr>
          <p:cNvPr id="36867" name="Picture 3"/>
          <p:cNvPicPr>
            <a:picLocks noChangeAspect="1" noChangeArrowheads="1"/>
          </p:cNvPicPr>
          <p:nvPr/>
        </p:nvPicPr>
        <p:blipFill>
          <a:blip r:embed="rId3" cstate="print"/>
          <a:srcRect/>
          <a:stretch>
            <a:fillRect/>
          </a:stretch>
        </p:blipFill>
        <p:spPr bwMode="auto">
          <a:xfrm>
            <a:off x="738188" y="3786190"/>
            <a:ext cx="7667625" cy="3071810"/>
          </a:xfrm>
          <a:prstGeom prst="rect">
            <a:avLst/>
          </a:prstGeom>
          <a:noFill/>
          <a:ln w="9525">
            <a:noFill/>
            <a:miter lim="800000"/>
            <a:headEnd/>
            <a:tailEnd/>
          </a:ln>
          <a:effectLst/>
        </p:spPr>
      </p:pic>
      <p:pic>
        <p:nvPicPr>
          <p:cNvPr id="4098" name="Picture 2" descr="http://t2.gstatic.com/images?q=tbn:ANd9GcT6FU8rTOsn1PqOywkP89NFEkNb4kZKzwOLa4Wp7n2BXmNA4R_S"/>
          <p:cNvPicPr>
            <a:picLocks noChangeAspect="1" noChangeArrowheads="1"/>
          </p:cNvPicPr>
          <p:nvPr/>
        </p:nvPicPr>
        <p:blipFill>
          <a:blip r:embed="rId4" cstate="print"/>
          <a:srcRect/>
          <a:stretch>
            <a:fillRect/>
          </a:stretch>
        </p:blipFill>
        <p:spPr bwMode="auto">
          <a:xfrm>
            <a:off x="5813846" y="4643446"/>
            <a:ext cx="3115872" cy="207205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Slide Number Placeholder 1"/>
          <p:cNvSpPr>
            <a:spLocks noGrp="1"/>
          </p:cNvSpPr>
          <p:nvPr>
            <p:ph type="sldNum" sz="quarter" idx="12"/>
          </p:nvPr>
        </p:nvSpPr>
        <p:spPr/>
        <p:txBody>
          <a:bodyPr/>
          <a:lstStyle/>
          <a:p>
            <a:fld id="{0A8520DE-1944-41E3-B396-260B733169A1}" type="slidenum">
              <a:rPr lang="ar-JO" smtClean="0"/>
              <a:pPr/>
              <a:t>18</a:t>
            </a:fld>
            <a:endParaRPr lang="ar-JO"/>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cstate="print"/>
          <a:srcRect/>
          <a:stretch>
            <a:fillRect/>
          </a:stretch>
        </p:blipFill>
        <p:spPr bwMode="auto">
          <a:xfrm>
            <a:off x="0" y="1"/>
            <a:ext cx="9144000" cy="1714487"/>
          </a:xfrm>
          <a:prstGeom prst="rect">
            <a:avLst/>
          </a:prstGeom>
          <a:noFill/>
          <a:ln w="9525">
            <a:noFill/>
            <a:miter lim="800000"/>
            <a:headEnd/>
            <a:tailEnd/>
          </a:ln>
          <a:effectLst/>
        </p:spPr>
      </p:pic>
      <p:pic>
        <p:nvPicPr>
          <p:cNvPr id="37891" name="Picture 3"/>
          <p:cNvPicPr>
            <a:picLocks noChangeAspect="1" noChangeArrowheads="1"/>
          </p:cNvPicPr>
          <p:nvPr/>
        </p:nvPicPr>
        <p:blipFill>
          <a:blip r:embed="rId3" cstate="print"/>
          <a:srcRect/>
          <a:stretch>
            <a:fillRect/>
          </a:stretch>
        </p:blipFill>
        <p:spPr bwMode="auto">
          <a:xfrm>
            <a:off x="0" y="1714488"/>
            <a:ext cx="9143999" cy="1428760"/>
          </a:xfrm>
          <a:prstGeom prst="rect">
            <a:avLst/>
          </a:prstGeom>
          <a:noFill/>
          <a:ln w="9525">
            <a:noFill/>
            <a:miter lim="800000"/>
            <a:headEnd/>
            <a:tailEnd/>
          </a:ln>
          <a:effectLst/>
        </p:spPr>
      </p:pic>
      <p:pic>
        <p:nvPicPr>
          <p:cNvPr id="37892" name="Picture 4"/>
          <p:cNvPicPr>
            <a:picLocks noChangeAspect="1" noChangeArrowheads="1"/>
          </p:cNvPicPr>
          <p:nvPr/>
        </p:nvPicPr>
        <p:blipFill>
          <a:blip r:embed="rId4" cstate="print"/>
          <a:srcRect/>
          <a:stretch>
            <a:fillRect/>
          </a:stretch>
        </p:blipFill>
        <p:spPr bwMode="auto">
          <a:xfrm>
            <a:off x="1" y="3143249"/>
            <a:ext cx="9143999" cy="1714512"/>
          </a:xfrm>
          <a:prstGeom prst="rect">
            <a:avLst/>
          </a:prstGeom>
          <a:noFill/>
          <a:ln w="9525">
            <a:noFill/>
            <a:miter lim="800000"/>
            <a:headEnd/>
            <a:tailEnd/>
          </a:ln>
          <a:effectLst/>
        </p:spPr>
      </p:pic>
      <p:pic>
        <p:nvPicPr>
          <p:cNvPr id="37893" name="Picture 5"/>
          <p:cNvPicPr>
            <a:picLocks noChangeAspect="1" noChangeArrowheads="1"/>
          </p:cNvPicPr>
          <p:nvPr/>
        </p:nvPicPr>
        <p:blipFill>
          <a:blip r:embed="rId5" cstate="print"/>
          <a:srcRect/>
          <a:stretch>
            <a:fillRect/>
          </a:stretch>
        </p:blipFill>
        <p:spPr bwMode="auto">
          <a:xfrm>
            <a:off x="0" y="4857761"/>
            <a:ext cx="9144000" cy="2000240"/>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fld id="{0A8520DE-1944-41E3-B396-260B733169A1}" type="slidenum">
              <a:rPr lang="ar-JO" smtClean="0"/>
              <a:pPr/>
              <a:t>19</a:t>
            </a:fld>
            <a:endParaRPr lang="ar-J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p:spPr>
        <p:txBody>
          <a:bodyPr>
            <a:normAutofit fontScale="92500" lnSpcReduction="10000"/>
          </a:bodyPr>
          <a:lstStyle/>
          <a:p>
            <a:pPr marL="0" indent="0" algn="ctr" rtl="0">
              <a:lnSpc>
                <a:spcPct val="110000"/>
              </a:lnSpc>
              <a:spcBef>
                <a:spcPts val="0"/>
              </a:spcBef>
              <a:buNone/>
            </a:pPr>
            <a:r>
              <a:rPr lang="en-US" sz="2800" b="1" dirty="0">
                <a:solidFill>
                  <a:srgbClr val="FF0000"/>
                </a:solidFill>
              </a:rPr>
              <a:t>What is meant by ergonomics and how important is it to workers? </a:t>
            </a:r>
          </a:p>
          <a:p>
            <a:pPr marL="0" indent="0" algn="l" rtl="0">
              <a:lnSpc>
                <a:spcPct val="110000"/>
              </a:lnSpc>
              <a:spcBef>
                <a:spcPts val="0"/>
              </a:spcBef>
              <a:buFont typeface="Wingdings" pitchFamily="2" charset="2"/>
              <a:buChar char="Ø"/>
            </a:pPr>
            <a:endParaRPr lang="en-US" sz="2400" dirty="0"/>
          </a:p>
          <a:p>
            <a:pPr marL="0" indent="0" algn="l" rtl="0">
              <a:lnSpc>
                <a:spcPct val="110000"/>
              </a:lnSpc>
              <a:spcBef>
                <a:spcPts val="0"/>
              </a:spcBef>
              <a:buClr>
                <a:srgbClr val="FF0000"/>
              </a:buClr>
              <a:buFont typeface="Wingdings" pitchFamily="2" charset="2"/>
              <a:buChar char="Ø"/>
            </a:pPr>
            <a:r>
              <a:rPr lang="en-US" sz="2400" dirty="0"/>
              <a:t>Various industries are now using ergonomics increasingly in order to enhance human productivity, quality of working environment, and occupational safety and health.</a:t>
            </a:r>
          </a:p>
          <a:p>
            <a:pPr marL="0" indent="0" algn="l" rtl="0">
              <a:lnSpc>
                <a:spcPct val="110000"/>
              </a:lnSpc>
              <a:spcBef>
                <a:spcPts val="0"/>
              </a:spcBef>
              <a:buClr>
                <a:srgbClr val="FF0000"/>
              </a:buClr>
              <a:buFont typeface="Wingdings" pitchFamily="2" charset="2"/>
              <a:buChar char="Ø"/>
            </a:pPr>
            <a:endParaRPr lang="en-US" sz="2400" dirty="0"/>
          </a:p>
          <a:p>
            <a:pPr marL="0" indent="0" algn="l" rtl="0">
              <a:lnSpc>
                <a:spcPct val="110000"/>
              </a:lnSpc>
              <a:spcBef>
                <a:spcPts val="0"/>
              </a:spcBef>
              <a:buClr>
                <a:srgbClr val="FF0000"/>
              </a:buClr>
              <a:buFont typeface="Wingdings" pitchFamily="2" charset="2"/>
              <a:buChar char="Ø"/>
            </a:pPr>
            <a:r>
              <a:rPr lang="en-US" sz="2400" dirty="0"/>
              <a:t>Studies have shown that people working at ergonomic workstations or using ergonomic equipment </a:t>
            </a:r>
            <a:r>
              <a:rPr lang="en-US" sz="2400" u="sng" dirty="0"/>
              <a:t>are less likely </a:t>
            </a:r>
            <a:r>
              <a:rPr lang="en-US" sz="2400" dirty="0"/>
              <a:t>to experience fatigue, discomfort, or stress.</a:t>
            </a:r>
          </a:p>
          <a:p>
            <a:pPr marL="0" indent="0" algn="l" rtl="0">
              <a:lnSpc>
                <a:spcPct val="110000"/>
              </a:lnSpc>
              <a:spcBef>
                <a:spcPts val="0"/>
              </a:spcBef>
              <a:buClr>
                <a:srgbClr val="FF0000"/>
              </a:buClr>
              <a:buFont typeface="Wingdings" pitchFamily="2" charset="2"/>
              <a:buChar char="Ø"/>
            </a:pPr>
            <a:endParaRPr lang="en-US" sz="2400" dirty="0"/>
          </a:p>
          <a:p>
            <a:pPr marL="0" indent="0" algn="l" rtl="0">
              <a:lnSpc>
                <a:spcPct val="110000"/>
              </a:lnSpc>
              <a:spcBef>
                <a:spcPts val="0"/>
              </a:spcBef>
              <a:buClr>
                <a:srgbClr val="FF0000"/>
              </a:buClr>
              <a:buFont typeface="Wingdings" pitchFamily="2" charset="2"/>
              <a:buChar char="Ø"/>
            </a:pPr>
            <a:r>
              <a:rPr lang="en-US" sz="2400" dirty="0"/>
              <a:t>In other words, ergonomics involves ‘using </a:t>
            </a:r>
            <a:r>
              <a:rPr lang="en-US" sz="2400" u="sng" dirty="0"/>
              <a:t>a special design to make tasks</a:t>
            </a:r>
          </a:p>
          <a:p>
            <a:pPr marL="0" indent="0" algn="l" rtl="0">
              <a:lnSpc>
                <a:spcPct val="110000"/>
              </a:lnSpc>
              <a:spcBef>
                <a:spcPts val="0"/>
              </a:spcBef>
              <a:buClr>
                <a:srgbClr val="FF0000"/>
              </a:buClr>
              <a:buNone/>
            </a:pPr>
            <a:r>
              <a:rPr lang="en-US" sz="2400" u="sng" dirty="0"/>
              <a:t>more compatible with humans and not to force humans to be more compatible with tasks’.</a:t>
            </a:r>
          </a:p>
          <a:p>
            <a:pPr marL="0" indent="0" algn="l" rtl="0">
              <a:lnSpc>
                <a:spcPct val="110000"/>
              </a:lnSpc>
              <a:spcBef>
                <a:spcPts val="0"/>
              </a:spcBef>
              <a:buClr>
                <a:srgbClr val="FF0000"/>
              </a:buClr>
              <a:buNone/>
            </a:pPr>
            <a:endParaRPr lang="en-US" sz="2400" dirty="0"/>
          </a:p>
          <a:p>
            <a:pPr marL="0" indent="0" algn="l" rtl="0">
              <a:lnSpc>
                <a:spcPct val="110000"/>
              </a:lnSpc>
              <a:spcBef>
                <a:spcPts val="0"/>
              </a:spcBef>
              <a:buClr>
                <a:srgbClr val="FF0000"/>
              </a:buClr>
              <a:buFont typeface="Wingdings" pitchFamily="2" charset="2"/>
              <a:buChar char="Ø"/>
            </a:pPr>
            <a:r>
              <a:rPr lang="en-US" sz="2400" dirty="0"/>
              <a:t>As such, ergonomics deals with various aspects ranging </a:t>
            </a:r>
            <a:r>
              <a:rPr lang="en-US" sz="2400" u="sng" dirty="0"/>
              <a:t>from physical stress on the muscles, nerves, bones, tendons, and ligaments to environmental factors which affect hearing, vision, comfort and health.</a:t>
            </a:r>
          </a:p>
          <a:p>
            <a:pPr marL="0" indent="0" algn="l" rtl="0">
              <a:lnSpc>
                <a:spcPct val="110000"/>
              </a:lnSpc>
              <a:spcBef>
                <a:spcPts val="0"/>
              </a:spcBef>
              <a:buClr>
                <a:srgbClr val="FF0000"/>
              </a:buClr>
              <a:buNone/>
            </a:pPr>
            <a:endParaRPr lang="en-US" sz="2400" dirty="0"/>
          </a:p>
        </p:txBody>
      </p:sp>
      <p:sp>
        <p:nvSpPr>
          <p:cNvPr id="2" name="Slide Number Placeholder 1"/>
          <p:cNvSpPr>
            <a:spLocks noGrp="1"/>
          </p:cNvSpPr>
          <p:nvPr>
            <p:ph type="sldNum" sz="quarter" idx="12"/>
          </p:nvPr>
        </p:nvSpPr>
        <p:spPr/>
        <p:txBody>
          <a:bodyPr/>
          <a:lstStyle/>
          <a:p>
            <a:fld id="{0A8520DE-1944-41E3-B396-260B733169A1}" type="slidenum">
              <a:rPr lang="ar-JO" smtClean="0"/>
              <a:pPr/>
              <a:t>2</a:t>
            </a:fld>
            <a:endParaRPr lang="ar-JO"/>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428604"/>
            <a:ext cx="8858312" cy="4832092"/>
          </a:xfrm>
          <a:prstGeom prst="rect">
            <a:avLst/>
          </a:prstGeom>
        </p:spPr>
        <p:txBody>
          <a:bodyPr wrap="square">
            <a:spAutoFit/>
          </a:bodyPr>
          <a:lstStyle/>
          <a:p>
            <a:pPr algn="ctr" rtl="0"/>
            <a:r>
              <a:rPr lang="en-US" sz="4400" b="1" dirty="0">
                <a:solidFill>
                  <a:srgbClr val="FF0000"/>
                </a:solidFill>
              </a:rPr>
              <a:t>Summary</a:t>
            </a:r>
          </a:p>
          <a:p>
            <a:pPr algn="ctr" rtl="0"/>
            <a:endParaRPr lang="en-US" sz="4400" b="1" dirty="0">
              <a:solidFill>
                <a:srgbClr val="FF0000"/>
              </a:solidFill>
            </a:endParaRPr>
          </a:p>
          <a:p>
            <a:pPr marL="457200" indent="-457200" algn="l" rtl="0">
              <a:buFont typeface="+mj-lt"/>
              <a:buAutoNum type="arabicPeriod"/>
            </a:pPr>
            <a:r>
              <a:rPr lang="en-US" sz="2200" dirty="0"/>
              <a:t>Ergonomics is important to ensure the quality of life of workers, prevent productivity from declining and enhance work performance</a:t>
            </a:r>
          </a:p>
          <a:p>
            <a:pPr marL="457200" indent="-457200" algn="l" rtl="0">
              <a:buFont typeface="+mj-lt"/>
              <a:buAutoNum type="arabicPeriod"/>
            </a:pPr>
            <a:endParaRPr lang="en-US" sz="2200" dirty="0"/>
          </a:p>
          <a:p>
            <a:pPr marL="457200" indent="-457200" algn="l" rtl="0">
              <a:buFont typeface="+mj-lt"/>
              <a:buAutoNum type="arabicPeriod"/>
            </a:pPr>
            <a:r>
              <a:rPr lang="en-US" sz="2200" dirty="0"/>
              <a:t>It takes some time for workers who are exposed to illnesses due to inappropriate workstations, work processes and work equipment to realize that they have actually fallen ill</a:t>
            </a:r>
          </a:p>
          <a:p>
            <a:pPr marL="457200" indent="-457200" algn="l" rtl="0">
              <a:buFont typeface="+mj-lt"/>
              <a:buAutoNum type="arabicPeriod"/>
            </a:pPr>
            <a:endParaRPr lang="en-US" sz="2200" dirty="0"/>
          </a:p>
          <a:p>
            <a:pPr marL="457200" indent="-457200" algn="l" rtl="0">
              <a:buFont typeface="+mj-lt"/>
              <a:buAutoNum type="arabicPeriod"/>
            </a:pPr>
            <a:r>
              <a:rPr lang="en-US" sz="2200" dirty="0"/>
              <a:t>Employers must take proactive measures and implement ergonomics </a:t>
            </a:r>
            <a:r>
              <a:rPr lang="en-US" sz="2200" dirty="0" err="1"/>
              <a:t>programmes</a:t>
            </a:r>
            <a:r>
              <a:rPr lang="en-US" sz="2200" dirty="0"/>
              <a:t> to educate workers on ways to overcome ergonomic risks, and provide suitable workstations, equipment and processes.</a:t>
            </a:r>
            <a:endParaRPr lang="ar-JO" sz="2200" dirty="0"/>
          </a:p>
        </p:txBody>
      </p:sp>
      <p:sp>
        <p:nvSpPr>
          <p:cNvPr id="3" name="Slide Number Placeholder 2"/>
          <p:cNvSpPr>
            <a:spLocks noGrp="1"/>
          </p:cNvSpPr>
          <p:nvPr>
            <p:ph type="sldNum" sz="quarter" idx="12"/>
          </p:nvPr>
        </p:nvSpPr>
        <p:spPr/>
        <p:txBody>
          <a:bodyPr/>
          <a:lstStyle/>
          <a:p>
            <a:fld id="{0A8520DE-1944-41E3-B396-260B733169A1}" type="slidenum">
              <a:rPr lang="ar-JO" smtClean="0"/>
              <a:pPr/>
              <a:t>20</a:t>
            </a:fld>
            <a:endParaRPr lang="ar-JO"/>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2800" b="1" dirty="0">
                <a:solidFill>
                  <a:srgbClr val="FF0000"/>
                </a:solidFill>
              </a:rPr>
              <a:t>Legal Requirements And Ergonomics Application</a:t>
            </a:r>
            <a:endParaRPr lang="ar-JO" sz="3200" dirty="0">
              <a:solidFill>
                <a:srgbClr val="FF0000"/>
              </a:solidFill>
            </a:endParaRPr>
          </a:p>
        </p:txBody>
      </p:sp>
      <p:sp>
        <p:nvSpPr>
          <p:cNvPr id="3" name="Content Placeholder 2"/>
          <p:cNvSpPr>
            <a:spLocks noGrp="1"/>
          </p:cNvSpPr>
          <p:nvPr>
            <p:ph idx="1"/>
          </p:nvPr>
        </p:nvSpPr>
        <p:spPr>
          <a:xfrm>
            <a:off x="214282" y="1600200"/>
            <a:ext cx="8715436" cy="4972072"/>
          </a:xfrm>
        </p:spPr>
        <p:txBody>
          <a:bodyPr>
            <a:normAutofit/>
          </a:bodyPr>
          <a:lstStyle/>
          <a:p>
            <a:pPr algn="l" rtl="0"/>
            <a:r>
              <a:rPr lang="en-US" sz="2800" dirty="0"/>
              <a:t>The Occupational Safety and Health Act, 1994 ‘the employers, who create risks for their workers, must ensure the safety and health of their workers at the workplace.</a:t>
            </a:r>
          </a:p>
          <a:p>
            <a:pPr algn="l" rtl="0"/>
            <a:endParaRPr lang="en-US" sz="2800" dirty="0"/>
          </a:p>
          <a:p>
            <a:pPr algn="l" rtl="0"/>
            <a:r>
              <a:rPr lang="en-US" sz="2800" dirty="0"/>
              <a:t>One of the objectives of this act is to create working conditions that meet the </a:t>
            </a:r>
            <a:r>
              <a:rPr lang="en-US" sz="2800" u="sng" dirty="0"/>
              <a:t>physiological and psychological needs of the workers</a:t>
            </a:r>
            <a:r>
              <a:rPr lang="en-US" sz="2800" dirty="0"/>
              <a:t>. Thus, employers are responsible of establishing a safe work system which does not pose any health risks to the workers</a:t>
            </a:r>
            <a:endParaRPr lang="ar-JO" sz="2800" dirty="0"/>
          </a:p>
        </p:txBody>
      </p:sp>
      <p:sp>
        <p:nvSpPr>
          <p:cNvPr id="4" name="Slide Number Placeholder 3"/>
          <p:cNvSpPr>
            <a:spLocks noGrp="1"/>
          </p:cNvSpPr>
          <p:nvPr>
            <p:ph type="sldNum" sz="quarter" idx="12"/>
          </p:nvPr>
        </p:nvSpPr>
        <p:spPr/>
        <p:txBody>
          <a:bodyPr/>
          <a:lstStyle/>
          <a:p>
            <a:fld id="{0A8520DE-1944-41E3-B396-260B733169A1}" type="slidenum">
              <a:rPr lang="ar-JO" smtClean="0"/>
              <a:pPr/>
              <a:t>3</a:t>
            </a:fld>
            <a:endParaRPr lang="ar-J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714348" y="357166"/>
            <a:ext cx="7496175" cy="3000396"/>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714348" y="3357562"/>
            <a:ext cx="7496175" cy="2928958"/>
          </a:xfrm>
          <a:prstGeom prst="rect">
            <a:avLst/>
          </a:prstGeom>
          <a:noFill/>
          <a:ln w="9525">
            <a:noFill/>
            <a:miter lim="800000"/>
            <a:headEnd/>
            <a:tailEnd/>
          </a:ln>
          <a:effectLst/>
        </p:spPr>
      </p:pic>
      <p:sp>
        <p:nvSpPr>
          <p:cNvPr id="4" name="TextBox 3"/>
          <p:cNvSpPr txBox="1"/>
          <p:nvPr/>
        </p:nvSpPr>
        <p:spPr>
          <a:xfrm>
            <a:off x="2786050" y="0"/>
            <a:ext cx="5000660" cy="584775"/>
          </a:xfrm>
          <a:prstGeom prst="rect">
            <a:avLst/>
          </a:prstGeom>
          <a:noFill/>
        </p:spPr>
        <p:txBody>
          <a:bodyPr wrap="square" rtlCol="1">
            <a:spAutoFit/>
          </a:bodyPr>
          <a:lstStyle/>
          <a:p>
            <a:pPr algn="l" rtl="0"/>
            <a:r>
              <a:rPr lang="en-US" sz="3200" dirty="0">
                <a:solidFill>
                  <a:srgbClr val="FF0000"/>
                </a:solidFill>
              </a:rPr>
              <a:t>Ergonomic Elements-4</a:t>
            </a:r>
            <a:endParaRPr lang="ar-JO" sz="3200" dirty="0">
              <a:solidFill>
                <a:srgbClr val="FF0000"/>
              </a:solidFill>
            </a:endParaRPr>
          </a:p>
        </p:txBody>
      </p:sp>
      <p:sp>
        <p:nvSpPr>
          <p:cNvPr id="2" name="Slide Number Placeholder 1"/>
          <p:cNvSpPr>
            <a:spLocks noGrp="1"/>
          </p:cNvSpPr>
          <p:nvPr>
            <p:ph type="sldNum" sz="quarter" idx="12"/>
          </p:nvPr>
        </p:nvSpPr>
        <p:spPr/>
        <p:txBody>
          <a:bodyPr/>
          <a:lstStyle/>
          <a:p>
            <a:fld id="{0A8520DE-1944-41E3-B396-260B733169A1}" type="slidenum">
              <a:rPr lang="ar-JO" smtClean="0"/>
              <a:pPr/>
              <a:t>4</a:t>
            </a:fld>
            <a:endParaRPr lang="ar-J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14282" y="500043"/>
            <a:ext cx="7291418" cy="3214709"/>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285720" y="3714752"/>
            <a:ext cx="7215238" cy="285752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7500958" y="1428736"/>
            <a:ext cx="1643042" cy="2714625"/>
          </a:xfrm>
          <a:prstGeom prst="rect">
            <a:avLst/>
          </a:prstGeom>
          <a:noFill/>
          <a:ln w="9525">
            <a:noFill/>
            <a:miter lim="800000"/>
            <a:headEnd/>
            <a:tailEnd/>
          </a:ln>
          <a:effectLst/>
        </p:spPr>
      </p:pic>
      <p:sp>
        <p:nvSpPr>
          <p:cNvPr id="7" name="Rectangle 6"/>
          <p:cNvSpPr/>
          <p:nvPr/>
        </p:nvSpPr>
        <p:spPr>
          <a:xfrm>
            <a:off x="7500958" y="4143380"/>
            <a:ext cx="1643042" cy="738664"/>
          </a:xfrm>
          <a:prstGeom prst="rect">
            <a:avLst/>
          </a:prstGeom>
        </p:spPr>
        <p:txBody>
          <a:bodyPr wrap="square">
            <a:spAutoFit/>
          </a:bodyPr>
          <a:lstStyle/>
          <a:p>
            <a:pPr algn="ctr" rtl="0"/>
            <a:r>
              <a:rPr lang="en-US" sz="1400" dirty="0">
                <a:solidFill>
                  <a:srgbClr val="FF0000"/>
                </a:solidFill>
              </a:rPr>
              <a:t>creates stress on the back, legs and feet</a:t>
            </a:r>
            <a:endParaRPr lang="ar-JO" sz="1400" dirty="0">
              <a:solidFill>
                <a:srgbClr val="FF0000"/>
              </a:solidFill>
            </a:endParaRPr>
          </a:p>
        </p:txBody>
      </p:sp>
      <p:sp>
        <p:nvSpPr>
          <p:cNvPr id="8" name="TextBox 7"/>
          <p:cNvSpPr txBox="1"/>
          <p:nvPr/>
        </p:nvSpPr>
        <p:spPr>
          <a:xfrm>
            <a:off x="857224" y="214290"/>
            <a:ext cx="7215238" cy="584775"/>
          </a:xfrm>
          <a:prstGeom prst="rect">
            <a:avLst/>
          </a:prstGeom>
          <a:noFill/>
        </p:spPr>
        <p:txBody>
          <a:bodyPr wrap="square" rtlCol="1">
            <a:spAutoFit/>
          </a:bodyPr>
          <a:lstStyle/>
          <a:p>
            <a:pPr algn="ctr" rtl="0"/>
            <a:r>
              <a:rPr lang="en-US" sz="3200" b="1" dirty="0">
                <a:solidFill>
                  <a:srgbClr val="FF0000"/>
                </a:solidFill>
              </a:rPr>
              <a:t>Physical Stress Variables-8</a:t>
            </a:r>
            <a:endParaRPr lang="ar-JO" sz="3200" b="1" dirty="0">
              <a:solidFill>
                <a:srgbClr val="FF0000"/>
              </a:solidFill>
            </a:endParaRPr>
          </a:p>
        </p:txBody>
      </p:sp>
      <p:sp>
        <p:nvSpPr>
          <p:cNvPr id="2" name="Slide Number Placeholder 1"/>
          <p:cNvSpPr>
            <a:spLocks noGrp="1"/>
          </p:cNvSpPr>
          <p:nvPr>
            <p:ph type="sldNum" sz="quarter" idx="12"/>
          </p:nvPr>
        </p:nvSpPr>
        <p:spPr/>
        <p:txBody>
          <a:bodyPr/>
          <a:lstStyle/>
          <a:p>
            <a:fld id="{0A8520DE-1944-41E3-B396-260B733169A1}" type="slidenum">
              <a:rPr lang="ar-JO" smtClean="0"/>
              <a:pPr/>
              <a:t>5</a:t>
            </a:fld>
            <a:endParaRPr lang="ar-J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42844" y="214290"/>
            <a:ext cx="2667031" cy="18478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14282" y="2071678"/>
            <a:ext cx="2786082" cy="27699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l" rtl="0"/>
            <a:r>
              <a:rPr lang="en-US" sz="1200" b="1" dirty="0"/>
              <a:t>a stationary job: a production operator</a:t>
            </a:r>
            <a:endParaRPr lang="ar-JO" sz="1200" b="1" dirty="0"/>
          </a:p>
        </p:txBody>
      </p:sp>
      <p:sp>
        <p:nvSpPr>
          <p:cNvPr id="6" name="Rectangle 5"/>
          <p:cNvSpPr/>
          <p:nvPr/>
        </p:nvSpPr>
        <p:spPr>
          <a:xfrm>
            <a:off x="0" y="2428868"/>
            <a:ext cx="2857488" cy="132343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rtl="0"/>
            <a:r>
              <a:rPr lang="en-US" sz="1600" dirty="0"/>
              <a:t>The potential for physical stress increases with stationary jobs when workers fail to take such precautions as periodically standing/ stretching/ moving.</a:t>
            </a:r>
            <a:endParaRPr lang="ar-JO" sz="1600" dirty="0"/>
          </a:p>
        </p:txBody>
      </p:sp>
      <p:pic>
        <p:nvPicPr>
          <p:cNvPr id="3075" name="Picture 3"/>
          <p:cNvPicPr>
            <a:picLocks noChangeAspect="1" noChangeArrowheads="1"/>
          </p:cNvPicPr>
          <p:nvPr/>
        </p:nvPicPr>
        <p:blipFill>
          <a:blip r:embed="rId3" cstate="print"/>
          <a:srcRect/>
          <a:stretch>
            <a:fillRect/>
          </a:stretch>
        </p:blipFill>
        <p:spPr bwMode="auto">
          <a:xfrm>
            <a:off x="3143240" y="214290"/>
            <a:ext cx="2505075" cy="20145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Rectangle 7"/>
          <p:cNvSpPr/>
          <p:nvPr/>
        </p:nvSpPr>
        <p:spPr>
          <a:xfrm>
            <a:off x="3214678" y="2214554"/>
            <a:ext cx="2428892"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rtl="0"/>
            <a:r>
              <a:rPr lang="en-US" sz="1200" b="1" dirty="0"/>
              <a:t>A construction worker requires more strength/ power on the job</a:t>
            </a:r>
            <a:endParaRPr lang="ar-JO" sz="1200" b="1" dirty="0"/>
          </a:p>
        </p:txBody>
      </p:sp>
      <p:sp>
        <p:nvSpPr>
          <p:cNvPr id="9" name="Rectangle 8"/>
          <p:cNvSpPr/>
          <p:nvPr/>
        </p:nvSpPr>
        <p:spPr>
          <a:xfrm>
            <a:off x="3214678" y="2714620"/>
            <a:ext cx="2500330"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rtl="0"/>
            <a:r>
              <a:rPr lang="en-US" sz="1600" dirty="0"/>
              <a:t>jobs that demand larger amounts of strength/power are generally more stressful than those requiring less.</a:t>
            </a:r>
            <a:endParaRPr lang="ar-JO" sz="1600" dirty="0"/>
          </a:p>
        </p:txBody>
      </p:sp>
      <p:pic>
        <p:nvPicPr>
          <p:cNvPr id="3076" name="Picture 4"/>
          <p:cNvPicPr>
            <a:picLocks noChangeAspect="1" noChangeArrowheads="1"/>
          </p:cNvPicPr>
          <p:nvPr/>
        </p:nvPicPr>
        <p:blipFill>
          <a:blip r:embed="rId4" cstate="print"/>
          <a:srcRect/>
          <a:stretch>
            <a:fillRect/>
          </a:stretch>
        </p:blipFill>
        <p:spPr bwMode="auto">
          <a:xfrm>
            <a:off x="5929322" y="214290"/>
            <a:ext cx="2781300" cy="1357335"/>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cstate="print"/>
          <a:srcRect/>
          <a:stretch>
            <a:fillRect/>
          </a:stretch>
        </p:blipFill>
        <p:spPr bwMode="auto">
          <a:xfrm>
            <a:off x="5929322" y="1571612"/>
            <a:ext cx="2781300" cy="1571625"/>
          </a:xfrm>
          <a:prstGeom prst="rect">
            <a:avLst/>
          </a:prstGeom>
          <a:noFill/>
          <a:ln w="9525">
            <a:noFill/>
            <a:miter lim="800000"/>
            <a:headEnd/>
            <a:tailEnd/>
          </a:ln>
          <a:effectLst/>
        </p:spPr>
      </p:pic>
      <p:pic>
        <p:nvPicPr>
          <p:cNvPr id="3078" name="Picture 6"/>
          <p:cNvPicPr>
            <a:picLocks noChangeAspect="1" noChangeArrowheads="1"/>
          </p:cNvPicPr>
          <p:nvPr/>
        </p:nvPicPr>
        <p:blipFill>
          <a:blip r:embed="rId6" cstate="print"/>
          <a:srcRect/>
          <a:stretch>
            <a:fillRect/>
          </a:stretch>
        </p:blipFill>
        <p:spPr bwMode="auto">
          <a:xfrm>
            <a:off x="6143636" y="3786190"/>
            <a:ext cx="2733675" cy="25717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079" name="Picture 7"/>
          <p:cNvPicPr>
            <a:picLocks noChangeAspect="1" noChangeArrowheads="1"/>
          </p:cNvPicPr>
          <p:nvPr/>
        </p:nvPicPr>
        <p:blipFill>
          <a:blip r:embed="rId7" cstate="print"/>
          <a:srcRect/>
          <a:stretch>
            <a:fillRect/>
          </a:stretch>
        </p:blipFill>
        <p:spPr bwMode="auto">
          <a:xfrm>
            <a:off x="0" y="4000504"/>
            <a:ext cx="4657725" cy="1381129"/>
          </a:xfrm>
          <a:prstGeom prst="rect">
            <a:avLst/>
          </a:prstGeom>
          <a:noFill/>
          <a:ln w="9525">
            <a:noFill/>
            <a:miter lim="800000"/>
            <a:headEnd/>
            <a:tailEnd/>
          </a:ln>
          <a:effectLst/>
        </p:spPr>
      </p:pic>
      <p:pic>
        <p:nvPicPr>
          <p:cNvPr id="3080" name="Picture 8"/>
          <p:cNvPicPr>
            <a:picLocks noChangeAspect="1" noChangeArrowheads="1"/>
          </p:cNvPicPr>
          <p:nvPr/>
        </p:nvPicPr>
        <p:blipFill>
          <a:blip r:embed="rId8" cstate="print"/>
          <a:srcRect/>
          <a:stretch>
            <a:fillRect/>
          </a:stretch>
        </p:blipFill>
        <p:spPr bwMode="auto">
          <a:xfrm>
            <a:off x="0" y="5381625"/>
            <a:ext cx="4657725" cy="1476375"/>
          </a:xfrm>
          <a:prstGeom prst="rect">
            <a:avLst/>
          </a:prstGeom>
          <a:noFill/>
          <a:ln w="9525">
            <a:noFill/>
            <a:miter lim="800000"/>
            <a:headEnd/>
            <a:tailEnd/>
          </a:ln>
          <a:effectLst/>
        </p:spPr>
      </p:pic>
      <p:sp>
        <p:nvSpPr>
          <p:cNvPr id="15" name="Rectangle 14"/>
          <p:cNvSpPr/>
          <p:nvPr/>
        </p:nvSpPr>
        <p:spPr>
          <a:xfrm>
            <a:off x="214282" y="6488668"/>
            <a:ext cx="4483535"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en-US" b="1" dirty="0"/>
              <a:t>The proper sitting posture when taking a rest</a:t>
            </a:r>
            <a:endParaRPr lang="ar-JO" b="1" dirty="0"/>
          </a:p>
        </p:txBody>
      </p:sp>
      <p:sp>
        <p:nvSpPr>
          <p:cNvPr id="16" name="Rectangle 15"/>
          <p:cNvSpPr/>
          <p:nvPr/>
        </p:nvSpPr>
        <p:spPr>
          <a:xfrm>
            <a:off x="6429388" y="6286520"/>
            <a:ext cx="2264338"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en-US" b="1" dirty="0"/>
              <a:t>Proper sitting posture</a:t>
            </a:r>
            <a:endParaRPr lang="ar-JO" b="1" dirty="0"/>
          </a:p>
        </p:txBody>
      </p:sp>
      <p:sp>
        <p:nvSpPr>
          <p:cNvPr id="17" name="Rectangle 16"/>
          <p:cNvSpPr/>
          <p:nvPr/>
        </p:nvSpPr>
        <p:spPr>
          <a:xfrm>
            <a:off x="6100034" y="3143248"/>
            <a:ext cx="2512804"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l" rtl="0"/>
            <a:r>
              <a:rPr lang="en-US" b="1" dirty="0"/>
              <a:t>Improper sitting posture</a:t>
            </a:r>
            <a:endParaRPr lang="ar-JO" b="1" dirty="0"/>
          </a:p>
        </p:txBody>
      </p:sp>
      <p:sp>
        <p:nvSpPr>
          <p:cNvPr id="2" name="Slide Number Placeholder 1"/>
          <p:cNvSpPr>
            <a:spLocks noGrp="1"/>
          </p:cNvSpPr>
          <p:nvPr>
            <p:ph type="sldNum" sz="quarter" idx="12"/>
          </p:nvPr>
        </p:nvSpPr>
        <p:spPr/>
        <p:txBody>
          <a:bodyPr/>
          <a:lstStyle/>
          <a:p>
            <a:fld id="{0A8520DE-1944-41E3-B396-260B733169A1}" type="slidenum">
              <a:rPr lang="ar-JO" smtClean="0"/>
              <a:pPr/>
              <a:t>6</a:t>
            </a:fld>
            <a:endParaRPr lang="ar-J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86874" cy="6429420"/>
          </a:xfrm>
        </p:spPr>
        <p:txBody>
          <a:bodyPr>
            <a:noAutofit/>
          </a:bodyPr>
          <a:lstStyle/>
          <a:p>
            <a:pPr algn="l" rtl="0">
              <a:buClr>
                <a:srgbClr val="FF0000"/>
              </a:buClr>
              <a:buFont typeface="Wingdings" pitchFamily="2" charset="2"/>
              <a:buChar char="ü"/>
            </a:pPr>
            <a:r>
              <a:rPr lang="en-US" sz="1600" b="1" dirty="0"/>
              <a:t>Good versus Bad Horizontal Work Area</a:t>
            </a:r>
          </a:p>
          <a:p>
            <a:pPr algn="l" rtl="0">
              <a:buClr>
                <a:srgbClr val="FF0000"/>
              </a:buClr>
              <a:buNone/>
            </a:pPr>
            <a:r>
              <a:rPr lang="en-US" sz="1600" dirty="0"/>
              <a:t>A good horizontal work area is one that is designed and positioned so that it does not require the worker </a:t>
            </a:r>
            <a:r>
              <a:rPr lang="en-US" sz="1600" u="sng" dirty="0"/>
              <a:t>to bend forward or to twist the body </a:t>
            </a:r>
            <a:r>
              <a:rPr lang="en-US" sz="1600" dirty="0"/>
              <a:t>from side to side.</a:t>
            </a:r>
          </a:p>
          <a:p>
            <a:pPr algn="ctr" rtl="0">
              <a:buClr>
                <a:srgbClr val="FF0000"/>
              </a:buClr>
              <a:buNone/>
            </a:pPr>
            <a:r>
              <a:rPr lang="en-US" sz="1600" dirty="0">
                <a:solidFill>
                  <a:srgbClr val="FF0000"/>
                </a:solidFill>
              </a:rPr>
              <a:t>Bad horizontal work surfaces increase the likelihood of physical stress.</a:t>
            </a:r>
          </a:p>
          <a:p>
            <a:pPr algn="l" rtl="0">
              <a:buClr>
                <a:srgbClr val="FF0000"/>
              </a:buClr>
              <a:buFont typeface="Wingdings" pitchFamily="2" charset="2"/>
              <a:buChar char="ü"/>
            </a:pPr>
            <a:endParaRPr lang="en-US" sz="1600" dirty="0"/>
          </a:p>
          <a:p>
            <a:pPr algn="l" rtl="0">
              <a:buClr>
                <a:srgbClr val="FF0000"/>
              </a:buClr>
              <a:buFont typeface="Wingdings" pitchFamily="2" charset="2"/>
              <a:buChar char="ü"/>
            </a:pPr>
            <a:r>
              <a:rPr lang="en-US" sz="1600" b="1" dirty="0"/>
              <a:t>Good versus Bad Vertical Work Area</a:t>
            </a:r>
          </a:p>
          <a:p>
            <a:pPr algn="l" rtl="0">
              <a:buClr>
                <a:srgbClr val="FF0000"/>
              </a:buClr>
              <a:buNone/>
            </a:pPr>
            <a:r>
              <a:rPr lang="en-US" sz="1600" dirty="0"/>
              <a:t>Good vertical work areas are designed and positioned so that workers are not required </a:t>
            </a:r>
            <a:r>
              <a:rPr lang="en-US" sz="1600" u="sng" dirty="0"/>
              <a:t>to lift their hands above their shoulders or bend down in order to perform any task</a:t>
            </a:r>
            <a:r>
              <a:rPr lang="en-US" sz="1600" dirty="0"/>
              <a:t>. Vertical work areas that do require these movements are bad. </a:t>
            </a:r>
            <a:r>
              <a:rPr lang="en-US" sz="1600" dirty="0">
                <a:solidFill>
                  <a:srgbClr val="FF0000"/>
                </a:solidFill>
              </a:rPr>
              <a:t>Bad vertical work areas increase the likelihood of physical stress.</a:t>
            </a:r>
          </a:p>
          <a:p>
            <a:pPr algn="l" rtl="0">
              <a:buClr>
                <a:srgbClr val="FF0000"/>
              </a:buClr>
              <a:buNone/>
            </a:pPr>
            <a:endParaRPr lang="en-US" sz="1600" dirty="0"/>
          </a:p>
          <a:p>
            <a:pPr algn="l" rtl="0">
              <a:buClr>
                <a:srgbClr val="FF0000"/>
              </a:buClr>
              <a:buFont typeface="Wingdings" pitchFamily="2" charset="2"/>
              <a:buChar char="ü"/>
            </a:pPr>
            <a:r>
              <a:rPr lang="fr-FR" sz="1600" b="1" dirty="0"/>
              <a:t>Non-</a:t>
            </a:r>
            <a:r>
              <a:rPr lang="fr-FR" sz="1600" b="1" dirty="0" err="1"/>
              <a:t>repetitive</a:t>
            </a:r>
            <a:r>
              <a:rPr lang="fr-FR" sz="1600" b="1" dirty="0"/>
              <a:t> versus </a:t>
            </a:r>
            <a:r>
              <a:rPr lang="fr-FR" sz="1600" b="1" dirty="0" err="1"/>
              <a:t>Repetitive</a:t>
            </a:r>
            <a:r>
              <a:rPr lang="fr-FR" sz="1600" b="1" dirty="0"/>
              <a:t> Motion</a:t>
            </a:r>
          </a:p>
          <a:p>
            <a:pPr algn="l" rtl="0">
              <a:buClr>
                <a:srgbClr val="FF0000"/>
              </a:buClr>
              <a:buNone/>
            </a:pPr>
            <a:r>
              <a:rPr lang="en-US" sz="1600" dirty="0"/>
              <a:t>Repetitive motion jobs involve short-cycle motion that is repeated continually. </a:t>
            </a:r>
            <a:r>
              <a:rPr lang="en-US" sz="1600" u="sng" dirty="0"/>
              <a:t>Repetition can lead to monotony and boredom</a:t>
            </a:r>
            <a:r>
              <a:rPr lang="en-US" sz="1600" dirty="0"/>
              <a:t>. </a:t>
            </a:r>
            <a:r>
              <a:rPr lang="en-US" sz="1600" dirty="0">
                <a:solidFill>
                  <a:srgbClr val="FF0000"/>
                </a:solidFill>
              </a:rPr>
              <a:t>When this happens, the potential for physical stress increases.</a:t>
            </a:r>
          </a:p>
          <a:p>
            <a:pPr algn="l" rtl="0">
              <a:buClr>
                <a:srgbClr val="FF0000"/>
              </a:buClr>
              <a:buNone/>
            </a:pPr>
            <a:endParaRPr lang="en-US" sz="1600" dirty="0"/>
          </a:p>
          <a:p>
            <a:pPr algn="l" rtl="0">
              <a:buClr>
                <a:srgbClr val="FF0000"/>
              </a:buClr>
              <a:buFont typeface="Wingdings" pitchFamily="2" charset="2"/>
              <a:buChar char="ü"/>
            </a:pPr>
            <a:r>
              <a:rPr lang="en-US" sz="1600" b="1" dirty="0"/>
              <a:t>Low versus High Surface Contact</a:t>
            </a:r>
          </a:p>
          <a:p>
            <a:pPr algn="l" rtl="0">
              <a:buClr>
                <a:srgbClr val="FF0000"/>
              </a:buClr>
              <a:buNone/>
            </a:pPr>
            <a:r>
              <a:rPr lang="en-US" sz="1600" dirty="0"/>
              <a:t>Surface stress can result from contact with hard surfaces such as tools, machines, and equipment</a:t>
            </a:r>
            <a:r>
              <a:rPr lang="en-US" sz="1600" dirty="0">
                <a:solidFill>
                  <a:srgbClr val="FF0000"/>
                </a:solidFill>
              </a:rPr>
              <a:t>. High surface contact jobs tend to be more stressful in a physical sense than are low surface contact jobs</a:t>
            </a:r>
            <a:r>
              <a:rPr lang="en-US" sz="1600" dirty="0"/>
              <a:t>.</a:t>
            </a:r>
          </a:p>
          <a:p>
            <a:pPr algn="l" rtl="0">
              <a:buClr>
                <a:srgbClr val="FF0000"/>
              </a:buClr>
              <a:buNone/>
            </a:pPr>
            <a:endParaRPr lang="en-US" sz="1600" dirty="0"/>
          </a:p>
          <a:p>
            <a:pPr algn="l" rtl="0">
              <a:buClr>
                <a:srgbClr val="FF0000"/>
              </a:buClr>
              <a:buFont typeface="Wingdings" pitchFamily="2" charset="2"/>
              <a:buChar char="ü"/>
            </a:pPr>
            <a:r>
              <a:rPr lang="en-US" sz="1600" b="1" dirty="0"/>
              <a:t>Presence versus Absence of Environmental Factors</a:t>
            </a:r>
          </a:p>
          <a:p>
            <a:pPr algn="ctr" rtl="0">
              <a:buClr>
                <a:srgbClr val="FF0000"/>
              </a:buClr>
              <a:buNone/>
            </a:pPr>
            <a:r>
              <a:rPr lang="en-US" sz="1600" dirty="0"/>
              <a:t>For example, personal protective equipment, although conducive to reducing environmental hazards, can increase the amount of physical stress associated with the job.</a:t>
            </a:r>
            <a:endParaRPr lang="ar-JO" sz="1600" dirty="0"/>
          </a:p>
        </p:txBody>
      </p:sp>
      <p:sp>
        <p:nvSpPr>
          <p:cNvPr id="2" name="Slide Number Placeholder 1"/>
          <p:cNvSpPr>
            <a:spLocks noGrp="1"/>
          </p:cNvSpPr>
          <p:nvPr>
            <p:ph type="sldNum" sz="quarter" idx="12"/>
          </p:nvPr>
        </p:nvSpPr>
        <p:spPr/>
        <p:txBody>
          <a:bodyPr/>
          <a:lstStyle/>
          <a:p>
            <a:fld id="{0A8520DE-1944-41E3-B396-260B733169A1}" type="slidenum">
              <a:rPr lang="ar-JO" smtClean="0"/>
              <a:pPr/>
              <a:t>7</a:t>
            </a:fld>
            <a:endParaRPr lang="ar-J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1209675" y="785795"/>
            <a:ext cx="6724650" cy="2786081"/>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1209675" y="3571876"/>
            <a:ext cx="6724650" cy="3000396"/>
          </a:xfrm>
          <a:prstGeom prst="rect">
            <a:avLst/>
          </a:prstGeom>
          <a:noFill/>
          <a:ln w="9525">
            <a:noFill/>
            <a:miter lim="800000"/>
            <a:headEnd/>
            <a:tailEnd/>
          </a:ln>
          <a:effectLst/>
        </p:spPr>
      </p:pic>
      <p:sp>
        <p:nvSpPr>
          <p:cNvPr id="4" name="TextBox 3"/>
          <p:cNvSpPr txBox="1"/>
          <p:nvPr/>
        </p:nvSpPr>
        <p:spPr>
          <a:xfrm>
            <a:off x="1714480" y="285728"/>
            <a:ext cx="5929354" cy="584775"/>
          </a:xfrm>
          <a:prstGeom prst="rect">
            <a:avLst/>
          </a:prstGeom>
          <a:noFill/>
        </p:spPr>
        <p:txBody>
          <a:bodyPr wrap="square" rtlCol="1">
            <a:spAutoFit/>
          </a:bodyPr>
          <a:lstStyle/>
          <a:p>
            <a:pPr algn="l" rtl="0"/>
            <a:r>
              <a:rPr lang="en-US" sz="3200" b="1" dirty="0">
                <a:solidFill>
                  <a:srgbClr val="FF0000"/>
                </a:solidFill>
              </a:rPr>
              <a:t>Ergonomic problems indicators-7</a:t>
            </a:r>
            <a:endParaRPr lang="ar-JO" sz="3200" b="1" dirty="0">
              <a:solidFill>
                <a:srgbClr val="FF0000"/>
              </a:solidFill>
            </a:endParaRPr>
          </a:p>
        </p:txBody>
      </p:sp>
      <p:sp>
        <p:nvSpPr>
          <p:cNvPr id="2" name="Slide Number Placeholder 1"/>
          <p:cNvSpPr>
            <a:spLocks noGrp="1"/>
          </p:cNvSpPr>
          <p:nvPr>
            <p:ph type="sldNum" sz="quarter" idx="12"/>
          </p:nvPr>
        </p:nvSpPr>
        <p:spPr/>
        <p:txBody>
          <a:bodyPr/>
          <a:lstStyle/>
          <a:p>
            <a:fld id="{0A8520DE-1944-41E3-B396-260B733169A1}" type="slidenum">
              <a:rPr lang="ar-JO" smtClean="0"/>
              <a:pPr/>
              <a:t>8</a:t>
            </a:fld>
            <a:endParaRPr lang="ar-J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786874" cy="6429420"/>
          </a:xfrm>
        </p:spPr>
        <p:txBody>
          <a:bodyPr>
            <a:noAutofit/>
          </a:bodyPr>
          <a:lstStyle/>
          <a:p>
            <a:pPr marL="0" indent="0" algn="l" rtl="0">
              <a:spcBef>
                <a:spcPts val="0"/>
              </a:spcBef>
              <a:buNone/>
            </a:pPr>
            <a:r>
              <a:rPr lang="en-US" sz="2000" b="1" dirty="0">
                <a:solidFill>
                  <a:srgbClr val="FF0000"/>
                </a:solidFill>
              </a:rPr>
              <a:t>(a) Apparent Trends in Accidents and Injuries</a:t>
            </a:r>
          </a:p>
          <a:p>
            <a:pPr marL="0" indent="0" algn="l" rtl="0">
              <a:spcBef>
                <a:spcPts val="0"/>
              </a:spcBef>
              <a:buNone/>
            </a:pPr>
            <a:r>
              <a:rPr lang="en-US" sz="2000" dirty="0"/>
              <a:t>By examining accident reports, record-keeping documents, first-aid logs, insurance forms. A high incidence rate of a specific type of injury typically indicates that an ergonomic problem exists.</a:t>
            </a:r>
          </a:p>
          <a:p>
            <a:pPr marL="0" indent="0" algn="l" rtl="0">
              <a:spcBef>
                <a:spcPts val="0"/>
              </a:spcBef>
              <a:buNone/>
            </a:pPr>
            <a:endParaRPr lang="en-US" sz="2000" dirty="0"/>
          </a:p>
          <a:p>
            <a:pPr marL="0" indent="0" algn="l" rtl="0">
              <a:spcBef>
                <a:spcPts val="0"/>
              </a:spcBef>
              <a:buNone/>
            </a:pPr>
            <a:r>
              <a:rPr lang="en-US" sz="2000" b="1" dirty="0">
                <a:solidFill>
                  <a:srgbClr val="FF0000"/>
                </a:solidFill>
              </a:rPr>
              <a:t>(b) Incidence of Cumulative Trauma Disorders (CTDs)</a:t>
            </a:r>
          </a:p>
          <a:p>
            <a:pPr marL="0" indent="0" algn="l" rtl="0">
              <a:spcBef>
                <a:spcPts val="0"/>
              </a:spcBef>
              <a:buNone/>
            </a:pPr>
            <a:r>
              <a:rPr lang="en-US" sz="2000" dirty="0"/>
              <a:t>Factors associated with CTDs include a high level of repetitive work, greater than normal levels of hand force, awkward posture, high levels of vibration, high levels of mechanical stress, extreme temperatures, and repeated hand-grasping. </a:t>
            </a:r>
            <a:r>
              <a:rPr lang="en-US" sz="2000" u="sng" dirty="0"/>
              <a:t>For example, a worker who uses a concrete/asphalt breaker frequently is exposed to white finger syndrome due to high vibration.</a:t>
            </a:r>
          </a:p>
          <a:p>
            <a:pPr marL="0" indent="0" algn="l" rtl="0">
              <a:spcBef>
                <a:spcPts val="0"/>
              </a:spcBef>
              <a:buNone/>
            </a:pPr>
            <a:endParaRPr lang="en-US" sz="2000" dirty="0"/>
          </a:p>
          <a:p>
            <a:pPr marL="0" indent="0" algn="l" rtl="0">
              <a:spcBef>
                <a:spcPts val="0"/>
              </a:spcBef>
              <a:buNone/>
            </a:pPr>
            <a:r>
              <a:rPr lang="en-US" sz="2000" b="1" dirty="0">
                <a:solidFill>
                  <a:srgbClr val="FF0000"/>
                </a:solidFill>
              </a:rPr>
              <a:t>(c) Absenteeism and High Turnover Rates</a:t>
            </a:r>
          </a:p>
          <a:p>
            <a:pPr marL="0" indent="0" algn="l" rtl="0">
              <a:spcBef>
                <a:spcPts val="0"/>
              </a:spcBef>
              <a:buNone/>
            </a:pPr>
            <a:r>
              <a:rPr lang="en-US" sz="2000" dirty="0"/>
              <a:t>High absentee rates and high turnover rates can be indicators of ergonomic problems. People who are uncomfortable on the job to the point of physical stress are more likely to miss work or leave for less stressful conditions. </a:t>
            </a:r>
          </a:p>
          <a:p>
            <a:pPr marL="0" indent="0" algn="l" rtl="0">
              <a:spcBef>
                <a:spcPts val="0"/>
              </a:spcBef>
              <a:buNone/>
            </a:pPr>
            <a:endParaRPr lang="en-US" sz="2000" dirty="0">
              <a:solidFill>
                <a:srgbClr val="FF0000"/>
              </a:solidFill>
            </a:endParaRPr>
          </a:p>
          <a:p>
            <a:pPr marL="0" indent="0" algn="l" rtl="0">
              <a:spcBef>
                <a:spcPts val="0"/>
              </a:spcBef>
              <a:buNone/>
            </a:pPr>
            <a:r>
              <a:rPr lang="en-US" sz="2000" b="1" dirty="0">
                <a:solidFill>
                  <a:srgbClr val="FF0000"/>
                </a:solidFill>
              </a:rPr>
              <a:t>(d) Employee Complaints</a:t>
            </a:r>
          </a:p>
          <a:p>
            <a:pPr marL="0" indent="0" algn="l" rtl="0">
              <a:spcBef>
                <a:spcPts val="0"/>
              </a:spcBef>
              <a:buNone/>
            </a:pPr>
            <a:r>
              <a:rPr lang="en-US" sz="2000" dirty="0"/>
              <a:t>A high incidence of employee complaints about physical stress or poor workplace design can indicate the presence of ergonomic problems. For example, a typist might complain that her chair is too high causing physical stress to legs and back.</a:t>
            </a:r>
          </a:p>
        </p:txBody>
      </p:sp>
      <p:sp>
        <p:nvSpPr>
          <p:cNvPr id="2" name="Slide Number Placeholder 1"/>
          <p:cNvSpPr>
            <a:spLocks noGrp="1"/>
          </p:cNvSpPr>
          <p:nvPr>
            <p:ph type="sldNum" sz="quarter" idx="12"/>
          </p:nvPr>
        </p:nvSpPr>
        <p:spPr/>
        <p:txBody>
          <a:bodyPr/>
          <a:lstStyle/>
          <a:p>
            <a:fld id="{0A8520DE-1944-41E3-B396-260B733169A1}" type="slidenum">
              <a:rPr lang="ar-JO" smtClean="0"/>
              <a:pPr/>
              <a:t>9</a:t>
            </a:fld>
            <a:endParaRPr lang="ar-JO"/>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1546</Words>
  <Application>Microsoft Office PowerPoint</Application>
  <PresentationFormat>عرض على الشاشة (4:3)</PresentationFormat>
  <Paragraphs>144</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Office Theme</vt:lpstr>
      <vt:lpstr>Ergonomics Hazards The word ergonomics is derived from the Greek language. Ergon is Greek for work; and nomos means laws.</vt:lpstr>
      <vt:lpstr>عرض تقديمي في PowerPoint</vt:lpstr>
      <vt:lpstr>Legal Requirements And Ergonomics Application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Hazards</dc:title>
  <dc:creator>Medicine</dc:creator>
  <cp:lastModifiedBy>Qutaipa Borgol</cp:lastModifiedBy>
  <cp:revision>54</cp:revision>
  <dcterms:created xsi:type="dcterms:W3CDTF">2013-03-25T11:31:49Z</dcterms:created>
  <dcterms:modified xsi:type="dcterms:W3CDTF">2023-03-12T04:14:07Z</dcterms:modified>
</cp:coreProperties>
</file>