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71" r:id="rId14"/>
    <p:sldId id="268" r:id="rId15"/>
    <p:sldId id="269" r:id="rId16"/>
    <p:sldId id="332" r:id="rId17"/>
    <p:sldId id="270" r:id="rId18"/>
    <p:sldId id="333" r:id="rId19"/>
    <p:sldId id="272" r:id="rId20"/>
    <p:sldId id="273" r:id="rId21"/>
    <p:sldId id="274" r:id="rId22"/>
    <p:sldId id="275" r:id="rId23"/>
    <p:sldId id="338" r:id="rId24"/>
    <p:sldId id="337" r:id="rId25"/>
    <p:sldId id="276" r:id="rId26"/>
    <p:sldId id="277" r:id="rId27"/>
    <p:sldId id="278" r:id="rId28"/>
    <p:sldId id="279" r:id="rId29"/>
    <p:sldId id="280" r:id="rId30"/>
    <p:sldId id="281" r:id="rId31"/>
    <p:sldId id="282" r:id="rId32"/>
    <p:sldId id="283" r:id="rId33"/>
    <p:sldId id="284" r:id="rId34"/>
    <p:sldId id="285"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8" r:id="rId55"/>
    <p:sldId id="334" r:id="rId56"/>
    <p:sldId id="306" r:id="rId57"/>
    <p:sldId id="307" r:id="rId58"/>
    <p:sldId id="309" r:id="rId59"/>
    <p:sldId id="335" r:id="rId60"/>
    <p:sldId id="310" r:id="rId61"/>
    <p:sldId id="311" r:id="rId62"/>
    <p:sldId id="312" r:id="rId63"/>
    <p:sldId id="313" r:id="rId64"/>
    <p:sldId id="314" r:id="rId65"/>
    <p:sldId id="315" r:id="rId66"/>
    <p:sldId id="316" r:id="rId67"/>
    <p:sldId id="317" r:id="rId68"/>
    <p:sldId id="336" r:id="rId69"/>
    <p:sldId id="318" r:id="rId70"/>
    <p:sldId id="319" r:id="rId71"/>
    <p:sldId id="320" r:id="rId72"/>
    <p:sldId id="321" r:id="rId73"/>
    <p:sldId id="322" r:id="rId74"/>
    <p:sldId id="323" r:id="rId75"/>
    <p:sldId id="325" r:id="rId76"/>
    <p:sldId id="324" r:id="rId77"/>
    <p:sldId id="326" r:id="rId78"/>
    <p:sldId id="327" r:id="rId79"/>
    <p:sldId id="328" r:id="rId80"/>
    <p:sldId id="329" r:id="rId81"/>
    <p:sldId id="330" r:id="rId82"/>
    <p:sldId id="331" r:id="rId83"/>
  </p:sldIdLst>
  <p:sldSz cx="9144000" cy="6858000" type="screen4x3"/>
  <p:notesSz cx="6797675" cy="992663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43" d="100"/>
          <a:sy n="43" d="100"/>
        </p:scale>
        <p:origin x="-114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016" y="0"/>
            <a:ext cx="2945659" cy="496332"/>
          </a:xfrm>
          <a:prstGeom prst="rect">
            <a:avLst/>
          </a:prstGeom>
        </p:spPr>
        <p:txBody>
          <a:bodyPr vert="horz" lIns="91440" tIns="45720" rIns="91440" bIns="45720" rtlCol="1"/>
          <a:lstStyle>
            <a:lvl1pPr algn="r">
              <a:defRPr sz="1200"/>
            </a:lvl1pPr>
          </a:lstStyle>
          <a:p>
            <a:endParaRPr lang="ar-JO"/>
          </a:p>
        </p:txBody>
      </p:sp>
      <p:sp>
        <p:nvSpPr>
          <p:cNvPr id="3" name="Date Placeholder 2"/>
          <p:cNvSpPr>
            <a:spLocks noGrp="1"/>
          </p:cNvSpPr>
          <p:nvPr>
            <p:ph type="dt" idx="1"/>
          </p:nvPr>
        </p:nvSpPr>
        <p:spPr>
          <a:xfrm>
            <a:off x="1574" y="0"/>
            <a:ext cx="2945659" cy="496332"/>
          </a:xfrm>
          <a:prstGeom prst="rect">
            <a:avLst/>
          </a:prstGeom>
        </p:spPr>
        <p:txBody>
          <a:bodyPr vert="horz" lIns="91440" tIns="45720" rIns="91440" bIns="45720" rtlCol="1"/>
          <a:lstStyle>
            <a:lvl1pPr algn="l">
              <a:defRPr sz="1200"/>
            </a:lvl1pPr>
          </a:lstStyle>
          <a:p>
            <a:fld id="{D311D568-7DBE-447F-A6E5-93940B9A3E9F}" type="datetimeFigureOut">
              <a:rPr lang="ar-JO" smtClean="0"/>
              <a:pPr/>
              <a:t>12/07/1439</a:t>
            </a:fld>
            <a:endParaRPr lang="ar-JO"/>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1" anchor="ctr"/>
          <a:lstStyle/>
          <a:p>
            <a:endParaRPr lang="ar-JO"/>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6" name="Footer Placeholder 5"/>
          <p:cNvSpPr>
            <a:spLocks noGrp="1"/>
          </p:cNvSpPr>
          <p:nvPr>
            <p:ph type="ftr" sz="quarter" idx="4"/>
          </p:nvPr>
        </p:nvSpPr>
        <p:spPr>
          <a:xfrm>
            <a:off x="3852016" y="9428583"/>
            <a:ext cx="2945659" cy="496332"/>
          </a:xfrm>
          <a:prstGeom prst="rect">
            <a:avLst/>
          </a:prstGeom>
        </p:spPr>
        <p:txBody>
          <a:bodyPr vert="horz" lIns="91440" tIns="45720" rIns="91440" bIns="45720" rtlCol="1" anchor="b"/>
          <a:lstStyle>
            <a:lvl1pPr algn="r">
              <a:defRPr sz="1200"/>
            </a:lvl1pPr>
          </a:lstStyle>
          <a:p>
            <a:endParaRPr lang="ar-JO"/>
          </a:p>
        </p:txBody>
      </p:sp>
      <p:sp>
        <p:nvSpPr>
          <p:cNvPr id="7" name="Slide Number Placeholder 6"/>
          <p:cNvSpPr>
            <a:spLocks noGrp="1"/>
          </p:cNvSpPr>
          <p:nvPr>
            <p:ph type="sldNum" sz="quarter" idx="5"/>
          </p:nvPr>
        </p:nvSpPr>
        <p:spPr>
          <a:xfrm>
            <a:off x="1574" y="9428583"/>
            <a:ext cx="2945659" cy="496332"/>
          </a:xfrm>
          <a:prstGeom prst="rect">
            <a:avLst/>
          </a:prstGeom>
        </p:spPr>
        <p:txBody>
          <a:bodyPr vert="horz" lIns="91440" tIns="45720" rIns="91440" bIns="45720" rtlCol="1" anchor="b"/>
          <a:lstStyle>
            <a:lvl1pPr algn="l">
              <a:defRPr sz="1200"/>
            </a:lvl1pPr>
          </a:lstStyle>
          <a:p>
            <a:fld id="{B8A6AEB8-6E9A-4D8B-84A3-825E5E920F05}" type="slidenum">
              <a:rPr lang="ar-JO" smtClean="0"/>
              <a:pPr/>
              <a:t>‹#›</a:t>
            </a:fld>
            <a:endParaRPr lang="ar-JO"/>
          </a:p>
        </p:txBody>
      </p:sp>
    </p:spTree>
    <p:extLst>
      <p:ext uri="{BB962C8B-B14F-4D97-AF65-F5344CB8AC3E}">
        <p14:creationId xmlns="" xmlns:p14="http://schemas.microsoft.com/office/powerpoint/2010/main" val="36051894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JO" dirty="0"/>
          </a:p>
        </p:txBody>
      </p:sp>
      <p:sp>
        <p:nvSpPr>
          <p:cNvPr id="4" name="Slide Number Placeholder 3"/>
          <p:cNvSpPr>
            <a:spLocks noGrp="1"/>
          </p:cNvSpPr>
          <p:nvPr>
            <p:ph type="sldNum" sz="quarter" idx="10"/>
          </p:nvPr>
        </p:nvSpPr>
        <p:spPr/>
        <p:txBody>
          <a:bodyPr/>
          <a:lstStyle/>
          <a:p>
            <a:fld id="{B8A6AEB8-6E9A-4D8B-84A3-825E5E920F05}" type="slidenum">
              <a:rPr lang="ar-JO" smtClean="0"/>
              <a:pPr/>
              <a:t>38</a:t>
            </a:fld>
            <a:endParaRPr lang="ar-JO"/>
          </a:p>
        </p:txBody>
      </p:sp>
    </p:spTree>
    <p:extLst>
      <p:ext uri="{BB962C8B-B14F-4D97-AF65-F5344CB8AC3E}">
        <p14:creationId xmlns="" xmlns:p14="http://schemas.microsoft.com/office/powerpoint/2010/main" val="736422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J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JO"/>
          </a:p>
        </p:txBody>
      </p:sp>
      <p:sp>
        <p:nvSpPr>
          <p:cNvPr id="4" name="Date Placeholder 3"/>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J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J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5" name="Footer Placeholder 4"/>
          <p:cNvSpPr>
            <a:spLocks noGrp="1"/>
          </p:cNvSpPr>
          <p:nvPr>
            <p:ph type="ftr" sz="quarter" idx="11"/>
          </p:nvPr>
        </p:nvSpPr>
        <p:spPr/>
        <p:txBody>
          <a:bodyPr/>
          <a:lstStyle/>
          <a:p>
            <a:endParaRPr lang="ar-JO"/>
          </a:p>
        </p:txBody>
      </p:sp>
      <p:sp>
        <p:nvSpPr>
          <p:cNvPr id="6" name="Slide Number Placeholder 5"/>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Date Placeholder 4"/>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J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7" name="Date Placeholder 6"/>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8" name="Footer Placeholder 7"/>
          <p:cNvSpPr>
            <a:spLocks noGrp="1"/>
          </p:cNvSpPr>
          <p:nvPr>
            <p:ph type="ftr" sz="quarter" idx="11"/>
          </p:nvPr>
        </p:nvSpPr>
        <p:spPr/>
        <p:txBody>
          <a:bodyPr/>
          <a:lstStyle/>
          <a:p>
            <a:endParaRPr lang="ar-JO"/>
          </a:p>
        </p:txBody>
      </p:sp>
      <p:sp>
        <p:nvSpPr>
          <p:cNvPr id="9" name="Slide Number Placeholder 8"/>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JO"/>
          </a:p>
        </p:txBody>
      </p:sp>
      <p:sp>
        <p:nvSpPr>
          <p:cNvPr id="3" name="Date Placeholder 2"/>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4" name="Footer Placeholder 3"/>
          <p:cNvSpPr>
            <a:spLocks noGrp="1"/>
          </p:cNvSpPr>
          <p:nvPr>
            <p:ph type="ftr" sz="quarter" idx="11"/>
          </p:nvPr>
        </p:nvSpPr>
        <p:spPr/>
        <p:txBody>
          <a:bodyPr/>
          <a:lstStyle/>
          <a:p>
            <a:endParaRPr lang="ar-JO"/>
          </a:p>
        </p:txBody>
      </p:sp>
      <p:sp>
        <p:nvSpPr>
          <p:cNvPr id="5" name="Slide Number Placeholder 4"/>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3" name="Footer Placeholder 2"/>
          <p:cNvSpPr>
            <a:spLocks noGrp="1"/>
          </p:cNvSpPr>
          <p:nvPr>
            <p:ph type="ftr" sz="quarter" idx="11"/>
          </p:nvPr>
        </p:nvSpPr>
        <p:spPr/>
        <p:txBody>
          <a:bodyPr/>
          <a:lstStyle/>
          <a:p>
            <a:endParaRPr lang="ar-JO"/>
          </a:p>
        </p:txBody>
      </p:sp>
      <p:sp>
        <p:nvSpPr>
          <p:cNvPr id="4" name="Slide Number Placeholder 3"/>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J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J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303303-E0DC-481F-A8C9-345A53FFEC45}" type="datetimeFigureOut">
              <a:rPr lang="ar-JO" smtClean="0"/>
              <a:pPr/>
              <a:t>12/07/1439</a:t>
            </a:fld>
            <a:endParaRPr lang="ar-JO"/>
          </a:p>
        </p:txBody>
      </p:sp>
      <p:sp>
        <p:nvSpPr>
          <p:cNvPr id="6" name="Footer Placeholder 5"/>
          <p:cNvSpPr>
            <a:spLocks noGrp="1"/>
          </p:cNvSpPr>
          <p:nvPr>
            <p:ph type="ftr" sz="quarter" idx="11"/>
          </p:nvPr>
        </p:nvSpPr>
        <p:spPr/>
        <p:txBody>
          <a:bodyPr/>
          <a:lstStyle/>
          <a:p>
            <a:endParaRPr lang="ar-JO"/>
          </a:p>
        </p:txBody>
      </p:sp>
      <p:sp>
        <p:nvSpPr>
          <p:cNvPr id="7" name="Slide Number Placeholder 6"/>
          <p:cNvSpPr>
            <a:spLocks noGrp="1"/>
          </p:cNvSpPr>
          <p:nvPr>
            <p:ph type="sldNum" sz="quarter" idx="12"/>
          </p:nvPr>
        </p:nvSpPr>
        <p:spPr/>
        <p:txBody>
          <a:bodyPr/>
          <a:lstStyle/>
          <a:p>
            <a:fld id="{F0DEE50D-16BF-4846-BDEA-FF92EAFC77C1}"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J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JO"/>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303303-E0DC-481F-A8C9-345A53FFEC45}" type="datetimeFigureOut">
              <a:rPr lang="ar-JO" smtClean="0"/>
              <a:pPr/>
              <a:t>12/07/1439</a:t>
            </a:fld>
            <a:endParaRPr lang="ar-J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F0DEE50D-16BF-4846-BDEA-FF92EAFC77C1}"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5826" y="2285991"/>
            <a:ext cx="7172348" cy="2143141"/>
          </a:xfrm>
          <a:ln w="28575"/>
        </p:spPr>
        <p:style>
          <a:lnRef idx="2">
            <a:schemeClr val="accent2"/>
          </a:lnRef>
          <a:fillRef idx="1">
            <a:schemeClr val="lt1"/>
          </a:fillRef>
          <a:effectRef idx="0">
            <a:schemeClr val="accent2"/>
          </a:effectRef>
          <a:fontRef idx="minor">
            <a:schemeClr val="dk1"/>
          </a:fontRef>
        </p:style>
        <p:txBody>
          <a:bodyPr>
            <a:normAutofit/>
          </a:bodyPr>
          <a:lstStyle/>
          <a:p>
            <a:r>
              <a:rPr lang="en-US" sz="7200" b="1" dirty="0" smtClean="0">
                <a:latin typeface="Candara" pitchFamily="34" charset="0"/>
              </a:rPr>
              <a:t>Ovarian Tumors</a:t>
            </a:r>
            <a:endParaRPr lang="ar-JO" sz="7200" b="1" dirty="0">
              <a:latin typeface="Candara" pitchFamily="34" charset="0"/>
            </a:endParaRPr>
          </a:p>
        </p:txBody>
      </p:sp>
      <p:sp>
        <p:nvSpPr>
          <p:cNvPr id="6" name="مستطيل 3"/>
          <p:cNvSpPr>
            <a:spLocks noChangeArrowheads="1"/>
          </p:cNvSpPr>
          <p:nvPr/>
        </p:nvSpPr>
        <p:spPr bwMode="auto">
          <a:xfrm>
            <a:off x="3390900" y="4800600"/>
            <a:ext cx="2362200" cy="400050"/>
          </a:xfrm>
          <a:prstGeom prst="rect">
            <a:avLst/>
          </a:prstGeom>
          <a:noFill/>
          <a:ln w="9525">
            <a:noFill/>
            <a:miter lim="800000"/>
            <a:headEnd/>
            <a:tailEnd/>
          </a:ln>
        </p:spPr>
        <p:txBody>
          <a:bodyPr>
            <a:spAutoFit/>
          </a:bodyPr>
          <a:lstStyle/>
          <a:p>
            <a:r>
              <a:rPr lang="en-US" altLang="ar-JO" sz="2000" dirty="0">
                <a:latin typeface="Amer LT Regular" pitchFamily="2" charset="-78"/>
                <a:cs typeface="Amer LT Regular" pitchFamily="2" charset="-78"/>
              </a:rPr>
              <a:t>DR  Omar Abu-</a:t>
            </a:r>
            <a:r>
              <a:rPr lang="en-US" altLang="ar-JO" sz="2000" dirty="0" err="1">
                <a:latin typeface="Amer LT Regular" pitchFamily="2" charset="-78"/>
                <a:cs typeface="Amer LT Regular" pitchFamily="2" charset="-78"/>
              </a:rPr>
              <a:t>Azzam</a:t>
            </a:r>
            <a:endParaRPr lang="ar-JO" sz="2000" dirty="0">
              <a:latin typeface="Amer LT Regular" pitchFamily="2" charset="-78"/>
              <a:cs typeface="Amer LT Regular" pitchFamily="2" charset="-78"/>
            </a:endParaRPr>
          </a:p>
        </p:txBody>
      </p:sp>
      <p:sp>
        <p:nvSpPr>
          <p:cNvPr id="7" name="مربع نص 6"/>
          <p:cNvSpPr txBox="1"/>
          <p:nvPr/>
        </p:nvSpPr>
        <p:spPr>
          <a:xfrm rot="16200000">
            <a:off x="-607218" y="3198018"/>
            <a:ext cx="1676400" cy="461963"/>
          </a:xfrm>
          <a:prstGeom prst="rect">
            <a:avLst/>
          </a:prstGeom>
          <a:noFill/>
        </p:spPr>
        <p:txBody>
          <a:bodyPr rtlCol="1">
            <a:spAutoFit/>
          </a:bodyPr>
          <a:lstStyle/>
          <a:p>
            <a:pPr algn="ctr">
              <a:defRPr/>
            </a:pPr>
            <a:r>
              <a:rPr lang="en-US" sz="2400" b="1" dirty="0">
                <a:solidFill>
                  <a:schemeClr val="tx1">
                    <a:lumMod val="75000"/>
                    <a:lumOff val="25000"/>
                  </a:schemeClr>
                </a:solidFill>
                <a:effectLst>
                  <a:outerShdw blurRad="38100" dist="38100" dir="2700000" algn="tl">
                    <a:srgbClr val="000000">
                      <a:alpha val="43137"/>
                    </a:srgbClr>
                  </a:outerShdw>
                </a:effectLst>
                <a:latin typeface="Candara" pitchFamily="34" charset="0"/>
              </a:rPr>
              <a:t>|</a:t>
            </a:r>
            <a:r>
              <a:rPr lang="en-US" sz="2000" dirty="0">
                <a:latin typeface="Candara" pitchFamily="34" charset="0"/>
              </a:rPr>
              <a:t>PRICE: </a:t>
            </a:r>
            <a:r>
              <a:rPr lang="en-US" sz="2000" dirty="0" smtClean="0">
                <a:latin typeface="Candara" pitchFamily="34" charset="0"/>
              </a:rPr>
              <a:t>0.45</a:t>
            </a:r>
            <a:r>
              <a:rPr lang="en-US" sz="2400" b="1" dirty="0" smtClean="0">
                <a:solidFill>
                  <a:schemeClr val="tx1">
                    <a:lumMod val="75000"/>
                    <a:lumOff val="25000"/>
                  </a:schemeClr>
                </a:solidFill>
                <a:effectLst>
                  <a:outerShdw blurRad="38100" dist="38100" dir="2700000" algn="tl">
                    <a:srgbClr val="000000">
                      <a:alpha val="43137"/>
                    </a:srgbClr>
                  </a:outerShdw>
                </a:effectLst>
                <a:latin typeface="Candara" pitchFamily="34" charset="0"/>
              </a:rPr>
              <a:t>|</a:t>
            </a:r>
            <a:endParaRPr lang="ar-JO" sz="2400" b="1" dirty="0">
              <a:solidFill>
                <a:schemeClr val="tx1">
                  <a:lumMod val="75000"/>
                  <a:lumOff val="25000"/>
                </a:schemeClr>
              </a:solidFill>
              <a:effectLst>
                <a:outerShdw blurRad="38100" dist="38100" dir="2700000" algn="tl">
                  <a:srgbClr val="000000">
                    <a:alpha val="43137"/>
                  </a:srgbClr>
                </a:outerShdw>
              </a:effectLst>
              <a:latin typeface="Candara" pitchFamily="34" charset="0"/>
            </a:endParaRPr>
          </a:p>
        </p:txBody>
      </p:sp>
      <p:pic>
        <p:nvPicPr>
          <p:cNvPr id="5" name="Picture 5" descr="C:\Users\TOSHIBA\Desktop\@ccs.medbank.png"/>
          <p:cNvPicPr>
            <a:picLocks noChangeAspect="1" noChangeArrowheads="1"/>
          </p:cNvPicPr>
          <p:nvPr/>
        </p:nvPicPr>
        <p:blipFill>
          <a:blip r:embed="rId2" cstate="print"/>
          <a:srcRect/>
          <a:stretch>
            <a:fillRect/>
          </a:stretch>
        </p:blipFill>
        <p:spPr bwMode="auto">
          <a:xfrm>
            <a:off x="500034" y="357166"/>
            <a:ext cx="1980000" cy="11267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13."/>
          <p:cNvPicPr>
            <a:picLocks noChangeAspect="1" noChangeArrowheads="1"/>
          </p:cNvPicPr>
          <p:nvPr/>
        </p:nvPicPr>
        <p:blipFill>
          <a:blip r:embed="rId2" cstate="print"/>
          <a:srcRect/>
          <a:stretch>
            <a:fillRect/>
          </a:stretch>
        </p:blipFill>
        <p:spPr bwMode="auto">
          <a:xfrm>
            <a:off x="1475656" y="0"/>
            <a:ext cx="6191250" cy="2886076"/>
          </a:xfrm>
          <a:prstGeom prst="rect">
            <a:avLst/>
          </a:prstGeom>
          <a:noFill/>
        </p:spPr>
      </p:pic>
      <p:pic>
        <p:nvPicPr>
          <p:cNvPr id="20484" name="Picture 4" descr="http://www.webpathology.com/images/noimage.gif"/>
          <p:cNvPicPr>
            <a:picLocks noChangeAspect="1" noChangeArrowheads="1"/>
          </p:cNvPicPr>
          <p:nvPr/>
        </p:nvPicPr>
        <p:blipFill>
          <a:blip r:embed="rId3"/>
          <a:srcRect/>
          <a:stretch>
            <a:fillRect/>
          </a:stretch>
        </p:blipFill>
        <p:spPr bwMode="auto">
          <a:xfrm>
            <a:off x="7994650" y="-2147888"/>
            <a:ext cx="5905500" cy="4476751"/>
          </a:xfrm>
          <a:prstGeom prst="rect">
            <a:avLst/>
          </a:prstGeom>
          <a:noFill/>
        </p:spPr>
      </p:pic>
      <p:pic>
        <p:nvPicPr>
          <p:cNvPr id="20486" name="Picture 6" descr="http://www.webpathology.com/images/noimage.gif"/>
          <p:cNvPicPr>
            <a:picLocks noChangeAspect="1" noChangeArrowheads="1"/>
          </p:cNvPicPr>
          <p:nvPr/>
        </p:nvPicPr>
        <p:blipFill>
          <a:blip r:embed="rId3"/>
          <a:srcRect/>
          <a:stretch>
            <a:fillRect/>
          </a:stretch>
        </p:blipFill>
        <p:spPr bwMode="auto">
          <a:xfrm>
            <a:off x="7994650" y="-2147888"/>
            <a:ext cx="5905500" cy="4476751"/>
          </a:xfrm>
          <a:prstGeom prst="rect">
            <a:avLst/>
          </a:prstGeom>
          <a:noFill/>
        </p:spPr>
      </p:pic>
      <p:pic>
        <p:nvPicPr>
          <p:cNvPr id="20488" name="Picture 8" descr="http://www.webpathology.com/images/noimage.gif"/>
          <p:cNvPicPr>
            <a:picLocks noChangeAspect="1" noChangeArrowheads="1"/>
          </p:cNvPicPr>
          <p:nvPr/>
        </p:nvPicPr>
        <p:blipFill>
          <a:blip r:embed="rId3"/>
          <a:srcRect/>
          <a:stretch>
            <a:fillRect/>
          </a:stretch>
        </p:blipFill>
        <p:spPr bwMode="auto">
          <a:xfrm>
            <a:off x="7994650" y="-2147888"/>
            <a:ext cx="5905500" cy="4476751"/>
          </a:xfrm>
          <a:prstGeom prst="rect">
            <a:avLst/>
          </a:prstGeom>
          <a:noFill/>
        </p:spPr>
      </p:pic>
      <p:pic>
        <p:nvPicPr>
          <p:cNvPr id="20490" name="Picture 10" descr="http://www.webpathology.com/slides-13/slides/Ovary_LuteomaOfPregnancy_Resized.jpg"/>
          <p:cNvPicPr>
            <a:picLocks noChangeAspect="1" noChangeArrowheads="1"/>
          </p:cNvPicPr>
          <p:nvPr/>
        </p:nvPicPr>
        <p:blipFill>
          <a:blip r:embed="rId4" cstate="print"/>
          <a:srcRect/>
          <a:stretch>
            <a:fillRect/>
          </a:stretch>
        </p:blipFill>
        <p:spPr bwMode="auto">
          <a:xfrm>
            <a:off x="1475656" y="2733674"/>
            <a:ext cx="6191250" cy="412432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001643"/>
          </a:xfrm>
          <a:prstGeom prst="rect">
            <a:avLst/>
          </a:prstGeom>
        </p:spPr>
        <p:txBody>
          <a:bodyPr wrap="square">
            <a:spAutoFit/>
          </a:bodyPr>
          <a:lstStyle/>
          <a:p>
            <a:pPr algn="ctr" rtl="0"/>
            <a:endParaRPr lang="en-US" sz="2800" b="1" dirty="0" smtClean="0"/>
          </a:p>
          <a:p>
            <a:pPr algn="ctr" rtl="0"/>
            <a:endParaRPr lang="en-US" sz="2800" b="1" dirty="0" smtClean="0"/>
          </a:p>
          <a:p>
            <a:pPr algn="ctr" rtl="0"/>
            <a:endParaRPr lang="en-US" sz="2800" b="1" dirty="0"/>
          </a:p>
          <a:p>
            <a:pPr algn="ctr" rtl="0"/>
            <a:r>
              <a:rPr lang="en-US" sz="2800" b="1" dirty="0" smtClean="0"/>
              <a:t>Ovarian </a:t>
            </a:r>
            <a:r>
              <a:rPr lang="en-US" sz="2800" b="1" dirty="0"/>
              <a:t>N</a:t>
            </a:r>
            <a:r>
              <a:rPr lang="en-US" sz="2800" b="1" dirty="0" smtClean="0"/>
              <a:t>eoplasms</a:t>
            </a:r>
          </a:p>
          <a:p>
            <a:pPr algn="l" rtl="0"/>
            <a:endParaRPr lang="en-US" dirty="0" smtClean="0"/>
          </a:p>
          <a:p>
            <a:pPr algn="l" rtl="0"/>
            <a:r>
              <a:rPr lang="en-US" sz="2000" dirty="0" smtClean="0"/>
              <a:t>● Ovarian neoplasms arise from the </a:t>
            </a:r>
            <a:r>
              <a:rPr lang="en-US" sz="2000" u="sng" dirty="0" smtClean="0"/>
              <a:t>surface epithelium</a:t>
            </a:r>
            <a:r>
              <a:rPr lang="en-US" sz="2000" dirty="0" smtClean="0"/>
              <a:t>, </a:t>
            </a:r>
            <a:r>
              <a:rPr lang="en-US" sz="2000" u="sng" dirty="0" smtClean="0"/>
              <a:t>germ cells</a:t>
            </a:r>
            <a:r>
              <a:rPr lang="en-US" sz="2000" dirty="0" smtClean="0"/>
              <a:t>, and </a:t>
            </a:r>
            <a:r>
              <a:rPr lang="en-US" sz="2000" u="sng" dirty="0" smtClean="0"/>
              <a:t>sex-cord</a:t>
            </a:r>
            <a:r>
              <a:rPr lang="en-US" sz="2000" dirty="0" smtClean="0"/>
              <a:t>-</a:t>
            </a:r>
          </a:p>
          <a:p>
            <a:pPr algn="l" rtl="0"/>
            <a:r>
              <a:rPr lang="en-US" sz="2000" dirty="0" smtClean="0"/>
              <a:t>    </a:t>
            </a:r>
            <a:r>
              <a:rPr lang="en-US" sz="2000" u="sng" dirty="0" smtClean="0"/>
              <a:t>stromal tissue </a:t>
            </a:r>
            <a:r>
              <a:rPr lang="en-US" sz="2000" dirty="0" smtClean="0"/>
              <a:t>and may be </a:t>
            </a:r>
            <a:r>
              <a:rPr lang="en-US" sz="2000" dirty="0" err="1" smtClean="0"/>
              <a:t>benign,borderline</a:t>
            </a:r>
            <a:r>
              <a:rPr lang="en-US" sz="2000" dirty="0" smtClean="0"/>
              <a:t> or malignant. </a:t>
            </a:r>
            <a:r>
              <a:rPr lang="en-US" sz="2000" b="1" dirty="0" smtClean="0">
                <a:solidFill>
                  <a:srgbClr val="FF0000"/>
                </a:solidFill>
              </a:rPr>
              <a:t>These neoplasms persist </a:t>
            </a:r>
          </a:p>
          <a:p>
            <a:pPr algn="l" rtl="0"/>
            <a:r>
              <a:rPr lang="en-US" sz="2000" b="1" dirty="0" smtClean="0">
                <a:solidFill>
                  <a:srgbClr val="FF0000"/>
                </a:solidFill>
              </a:rPr>
              <a:t>    unless excised.</a:t>
            </a:r>
          </a:p>
          <a:p>
            <a:pPr algn="l" rtl="0"/>
            <a:endParaRPr lang="en-US" sz="2000" dirty="0" smtClean="0"/>
          </a:p>
          <a:p>
            <a:pPr algn="l" rtl="0"/>
            <a:r>
              <a:rPr lang="en-US" sz="2000" dirty="0" smtClean="0"/>
              <a:t>● Epithelial tumors account for </a:t>
            </a:r>
            <a:r>
              <a:rPr lang="en-US" sz="2000" b="1" dirty="0" smtClean="0"/>
              <a:t>60-65%</a:t>
            </a:r>
            <a:r>
              <a:rPr lang="en-US" sz="2000" dirty="0" smtClean="0"/>
              <a:t> of all ovarian tumors, germ cell tumors </a:t>
            </a:r>
          </a:p>
          <a:p>
            <a:pPr algn="l" rtl="0"/>
            <a:r>
              <a:rPr lang="en-US" sz="2000" dirty="0" smtClean="0"/>
              <a:t>    account for </a:t>
            </a:r>
            <a:r>
              <a:rPr lang="en-US" sz="2000" b="1" dirty="0" smtClean="0"/>
              <a:t>30%</a:t>
            </a:r>
            <a:r>
              <a:rPr lang="en-US" sz="2000" dirty="0" smtClean="0"/>
              <a:t> and sex-cord stromal tumors account for </a:t>
            </a:r>
            <a:r>
              <a:rPr lang="en-US" sz="2000" b="1" dirty="0" smtClean="0"/>
              <a:t>8%</a:t>
            </a:r>
            <a:r>
              <a:rPr lang="en-US" sz="2000" dirty="0" smtClean="0"/>
              <a:t>.</a:t>
            </a:r>
          </a:p>
          <a:p>
            <a:pPr algn="l" rtl="0"/>
            <a:endParaRPr lang="en-US" sz="2000" dirty="0" smtClean="0"/>
          </a:p>
          <a:p>
            <a:pPr algn="l" rtl="0"/>
            <a:endParaRPr lang="en-US" sz="2000" dirty="0" smtClean="0"/>
          </a:p>
          <a:p>
            <a:pPr algn="l" rtl="0"/>
            <a:endParaRPr lang="en-US" sz="2000" dirty="0" smtClean="0"/>
          </a:p>
          <a:p>
            <a:pPr algn="l" rtl="0"/>
            <a:endParaRPr lang="en-US" sz="2000" dirty="0" smtClean="0"/>
          </a:p>
          <a:p>
            <a:pPr algn="l" rtl="0"/>
            <a:endParaRPr lang="en-US" dirty="0" smtClean="0"/>
          </a:p>
          <a:p>
            <a:pPr algn="l" rtl="0"/>
            <a:r>
              <a:rPr lang="en-US" dirty="0" smtClean="0"/>
              <a:t> </a:t>
            </a:r>
          </a:p>
          <a:p>
            <a:pPr algn="l" rtl="0"/>
            <a:endParaRPr lang="ar-JO"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medicalindependent.ie/attachments/6ec66bdf-466b-49fc-b87f-71de70bb1de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ctr" rtl="0"/>
            <a:endParaRPr lang="en-US" dirty="0" smtClean="0"/>
          </a:p>
          <a:p>
            <a:pPr algn="ctr" rtl="0"/>
            <a:r>
              <a:rPr lang="en-US" sz="2800" b="1" dirty="0" smtClean="0"/>
              <a:t>Benign </a:t>
            </a:r>
            <a:r>
              <a:rPr lang="en-US" sz="2800" b="1" dirty="0"/>
              <a:t>ovarian </a:t>
            </a:r>
            <a:r>
              <a:rPr lang="en-US" sz="2800" b="1" dirty="0" smtClean="0"/>
              <a:t>neoplasms</a:t>
            </a:r>
          </a:p>
          <a:p>
            <a:pPr algn="l" rtl="0"/>
            <a:endParaRPr lang="en-US" dirty="0"/>
          </a:p>
          <a:p>
            <a:pPr algn="l" rtl="0"/>
            <a:r>
              <a:rPr lang="en-US" sz="2000" dirty="0" smtClean="0"/>
              <a:t>● Predominantly </a:t>
            </a:r>
            <a:r>
              <a:rPr lang="en-US" sz="2000" dirty="0"/>
              <a:t>they occur in </a:t>
            </a:r>
            <a:r>
              <a:rPr lang="en-US" sz="2000" dirty="0">
                <a:solidFill>
                  <a:srgbClr val="FF0000"/>
                </a:solidFill>
              </a:rPr>
              <a:t>premenopausal women</a:t>
            </a:r>
            <a:r>
              <a:rPr lang="en-US" sz="2000" dirty="0"/>
              <a:t>, they are uncommon in </a:t>
            </a:r>
            <a:endParaRPr lang="en-US" sz="2000" dirty="0" smtClean="0"/>
          </a:p>
          <a:p>
            <a:pPr algn="l" rtl="0"/>
            <a:r>
              <a:rPr lang="en-US" sz="2000" dirty="0" smtClean="0"/>
              <a:t>    </a:t>
            </a:r>
            <a:r>
              <a:rPr lang="en-US" sz="2000" dirty="0" err="1" smtClean="0"/>
              <a:t>premenarchal</a:t>
            </a:r>
            <a:r>
              <a:rPr lang="en-US" sz="2000" dirty="0" smtClean="0"/>
              <a:t> </a:t>
            </a:r>
            <a:r>
              <a:rPr lang="en-US" sz="2000" dirty="0"/>
              <a:t>and postmenopausal women.</a:t>
            </a:r>
          </a:p>
          <a:p>
            <a:pPr algn="l" rtl="0"/>
            <a:r>
              <a:rPr lang="en-US" sz="2000" dirty="0"/>
              <a:t>   - A</a:t>
            </a:r>
            <a:r>
              <a:rPr lang="en-US" sz="2000" dirty="0" smtClean="0"/>
              <a:t>mong </a:t>
            </a:r>
            <a:r>
              <a:rPr lang="en-US" sz="2000" dirty="0"/>
              <a:t>premenopausal patients, more than 90% of cases are benign, as opposed to </a:t>
            </a:r>
            <a:endParaRPr lang="en-US" sz="2000" dirty="0" smtClean="0"/>
          </a:p>
          <a:p>
            <a:pPr algn="l" rtl="0"/>
            <a:r>
              <a:rPr lang="en-US" sz="2000" dirty="0" smtClean="0"/>
              <a:t>      just </a:t>
            </a:r>
            <a:r>
              <a:rPr lang="en-US" sz="2000" dirty="0"/>
              <a:t>60% in the postmenopausal population</a:t>
            </a:r>
            <a:r>
              <a:rPr lang="en-US" sz="2000" dirty="0" smtClean="0"/>
              <a:t>.</a:t>
            </a:r>
          </a:p>
          <a:p>
            <a:pPr algn="l" rtl="0"/>
            <a:r>
              <a:rPr lang="en-US" sz="2000" dirty="0" smtClean="0"/>
              <a:t>● Presentation :</a:t>
            </a:r>
          </a:p>
          <a:p>
            <a:pPr marL="342900" indent="-342900" algn="l" rtl="0">
              <a:buAutoNum type="arabicParenR"/>
            </a:pPr>
            <a:r>
              <a:rPr lang="en-US" sz="2000" b="1" dirty="0" smtClean="0"/>
              <a:t>Asymptomatic</a:t>
            </a:r>
            <a:r>
              <a:rPr lang="en-US" sz="2000" dirty="0" smtClean="0"/>
              <a:t> : incidental finding on examination or imaging.</a:t>
            </a:r>
          </a:p>
          <a:p>
            <a:pPr marL="342900" indent="-342900" algn="l" rtl="0">
              <a:buAutoNum type="arabicParenR"/>
            </a:pPr>
            <a:r>
              <a:rPr lang="en-US" sz="2000" b="1" dirty="0" smtClean="0"/>
              <a:t>Lower abdominal pain</a:t>
            </a:r>
            <a:r>
              <a:rPr lang="en-US" sz="2000" dirty="0" smtClean="0"/>
              <a:t>. (Mild pain)</a:t>
            </a:r>
          </a:p>
          <a:p>
            <a:pPr marL="342900" indent="-342900" algn="l" rtl="0">
              <a:buAutoNum type="arabicParenR"/>
            </a:pPr>
            <a:r>
              <a:rPr lang="en-US" sz="2000" b="1" dirty="0" err="1" smtClean="0"/>
              <a:t>Ovariaan</a:t>
            </a:r>
            <a:r>
              <a:rPr lang="en-US" sz="2000" b="1" dirty="0" smtClean="0"/>
              <a:t> cyst accidents </a:t>
            </a:r>
            <a:r>
              <a:rPr lang="en-US" sz="2000" dirty="0" smtClean="0"/>
              <a:t>: </a:t>
            </a:r>
            <a:r>
              <a:rPr lang="en-US" sz="2000" dirty="0" err="1" smtClean="0"/>
              <a:t>torsion,rupture</a:t>
            </a:r>
            <a:r>
              <a:rPr lang="en-US" sz="2000" dirty="0" smtClean="0"/>
              <a:t> or hemorrhage.</a:t>
            </a:r>
          </a:p>
          <a:p>
            <a:pPr algn="l" rtl="0"/>
            <a:r>
              <a:rPr lang="en-US" sz="2000" dirty="0"/>
              <a:t> </a:t>
            </a:r>
            <a:r>
              <a:rPr lang="en-US" sz="2000" dirty="0" smtClean="0"/>
              <a:t>    - Present as acute abdomen.</a:t>
            </a:r>
          </a:p>
          <a:p>
            <a:pPr algn="l" rtl="0"/>
            <a:r>
              <a:rPr lang="en-US" sz="2000" b="1" dirty="0" smtClean="0"/>
              <a:t>4)</a:t>
            </a:r>
            <a:r>
              <a:rPr lang="en-US" sz="2000" dirty="0" smtClean="0"/>
              <a:t>  </a:t>
            </a:r>
            <a:r>
              <a:rPr lang="en-US" sz="2000" b="1" dirty="0" smtClean="0"/>
              <a:t>Dyspareunia.</a:t>
            </a:r>
          </a:p>
          <a:p>
            <a:pPr algn="l" rtl="0"/>
            <a:r>
              <a:rPr lang="en-US" sz="2000" b="1" dirty="0"/>
              <a:t>5) </a:t>
            </a:r>
            <a:r>
              <a:rPr lang="en-US" sz="2000" b="1" dirty="0" smtClean="0"/>
              <a:t> Pressure </a:t>
            </a:r>
            <a:r>
              <a:rPr lang="en-US" sz="2000" b="1" dirty="0"/>
              <a:t>effects</a:t>
            </a:r>
            <a:r>
              <a:rPr lang="en-US" sz="2000" dirty="0"/>
              <a:t>, </a:t>
            </a:r>
            <a:r>
              <a:rPr lang="en-US" sz="2000" dirty="0" err="1"/>
              <a:t>eg</a:t>
            </a:r>
            <a:r>
              <a:rPr lang="en-US" sz="2000" dirty="0"/>
              <a:t> on the bladder, causing urinary frequency, or on venous return, </a:t>
            </a:r>
            <a:endParaRPr lang="en-US" sz="2000" dirty="0" smtClean="0"/>
          </a:p>
          <a:p>
            <a:pPr algn="l" rtl="0"/>
            <a:r>
              <a:rPr lang="en-US" sz="2000" dirty="0" smtClean="0"/>
              <a:t>     causing </a:t>
            </a:r>
            <a:r>
              <a:rPr lang="en-US" sz="2000" dirty="0"/>
              <a:t>varicose veins and leg </a:t>
            </a:r>
            <a:r>
              <a:rPr lang="en-US" sz="2000" dirty="0" err="1"/>
              <a:t>oedema</a:t>
            </a:r>
            <a:r>
              <a:rPr lang="en-US" sz="2000" dirty="0" smtClean="0"/>
              <a:t>.</a:t>
            </a:r>
          </a:p>
          <a:p>
            <a:pPr algn="l" rtl="0"/>
            <a:r>
              <a:rPr lang="en-US" sz="2000" b="1" dirty="0"/>
              <a:t>6</a:t>
            </a:r>
            <a:r>
              <a:rPr lang="en-US" sz="2000" b="1" dirty="0" smtClean="0"/>
              <a:t>)  </a:t>
            </a:r>
            <a:r>
              <a:rPr lang="en-US" sz="2000" b="1" dirty="0"/>
              <a:t>Ascites </a:t>
            </a:r>
            <a:r>
              <a:rPr lang="en-US" sz="2000" dirty="0" smtClean="0"/>
              <a:t>( </a:t>
            </a:r>
            <a:r>
              <a:rPr lang="en-US" sz="2000" dirty="0" err="1" smtClean="0"/>
              <a:t>e.g</a:t>
            </a:r>
            <a:r>
              <a:rPr lang="en-US" sz="2000" dirty="0"/>
              <a:t> </a:t>
            </a:r>
            <a:r>
              <a:rPr lang="en-US" sz="2000" dirty="0" err="1"/>
              <a:t>Meigs</a:t>
            </a:r>
            <a:r>
              <a:rPr lang="en-US" sz="2000" dirty="0"/>
              <a:t>' </a:t>
            </a:r>
            <a:r>
              <a:rPr lang="en-US" sz="2000" dirty="0" smtClean="0"/>
              <a:t>syndrome).</a:t>
            </a:r>
          </a:p>
          <a:p>
            <a:pPr algn="l" rtl="0"/>
            <a:r>
              <a:rPr lang="en-US" sz="2000" b="1" dirty="0"/>
              <a:t>7</a:t>
            </a:r>
            <a:r>
              <a:rPr lang="en-US" sz="2000" b="1" dirty="0" smtClean="0"/>
              <a:t>)  </a:t>
            </a:r>
            <a:r>
              <a:rPr lang="en-US" sz="2000" b="1" dirty="0"/>
              <a:t>Endocrine </a:t>
            </a:r>
            <a:r>
              <a:rPr lang="en-US" sz="2000" dirty="0" smtClean="0"/>
              <a:t>: </a:t>
            </a:r>
            <a:r>
              <a:rPr lang="en-US" sz="2000" dirty="0"/>
              <a:t>hormone-secreting </a:t>
            </a:r>
            <a:r>
              <a:rPr lang="en-US" sz="2000" dirty="0" err="1"/>
              <a:t>tumours</a:t>
            </a:r>
            <a:r>
              <a:rPr lang="en-US" sz="2000" dirty="0"/>
              <a:t> may cause </a:t>
            </a:r>
            <a:r>
              <a:rPr lang="en-US" sz="2000" dirty="0" err="1"/>
              <a:t>virilisation</a:t>
            </a:r>
            <a:r>
              <a:rPr lang="en-US" sz="2000" dirty="0"/>
              <a:t>, menstrual </a:t>
            </a:r>
            <a:endParaRPr lang="en-US" sz="2000" dirty="0" smtClean="0"/>
          </a:p>
          <a:p>
            <a:pPr algn="l" rtl="0"/>
            <a:r>
              <a:rPr lang="en-US" sz="2000" dirty="0" smtClean="0"/>
              <a:t>     irregularities </a:t>
            </a:r>
            <a:r>
              <a:rPr lang="en-US" sz="2000" dirty="0"/>
              <a:t>or postmenopausal bleeding. This is uncommon though</a:t>
            </a:r>
            <a:r>
              <a:rPr lang="en-US" sz="2000" dirty="0" smtClean="0"/>
              <a:t>.</a:t>
            </a:r>
          </a:p>
          <a:p>
            <a:pPr algn="l" rtl="0"/>
            <a:r>
              <a:rPr lang="en-US" sz="2000" dirty="0" smtClean="0"/>
              <a:t>● Diagnosis : by histopathology.</a:t>
            </a:r>
            <a:endParaRPr lang="en-US" sz="2000" dirty="0"/>
          </a:p>
          <a:p>
            <a:pPr algn="l" rtl="0"/>
            <a:r>
              <a:rPr lang="en-US" sz="2000" dirty="0" smtClean="0"/>
              <a:t>● Treatment : ovarian cystectomy / </a:t>
            </a:r>
            <a:r>
              <a:rPr lang="en-US" sz="2000" dirty="0" err="1" smtClean="0"/>
              <a:t>oopherectomy</a:t>
            </a:r>
            <a:r>
              <a:rPr lang="en-US" sz="2000" dirty="0" smtClean="0"/>
              <a:t>.</a:t>
            </a:r>
          </a:p>
          <a:p>
            <a:pPr algn="l" rtl="0"/>
            <a:endParaRPr lang="en-US" dirty="0"/>
          </a:p>
          <a:p>
            <a:pPr algn="l" rtl="0"/>
            <a:endParaRPr lang="en-US" dirty="0"/>
          </a:p>
        </p:txBody>
      </p:sp>
    </p:spTree>
    <p:extLst>
      <p:ext uri="{BB962C8B-B14F-4D97-AF65-F5344CB8AC3E}">
        <p14:creationId xmlns="" xmlns:p14="http://schemas.microsoft.com/office/powerpoint/2010/main" val="2904443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32640"/>
          </a:xfrm>
          <a:prstGeom prst="rect">
            <a:avLst/>
          </a:prstGeom>
        </p:spPr>
        <p:txBody>
          <a:bodyPr wrap="square">
            <a:spAutoFit/>
          </a:bodyPr>
          <a:lstStyle/>
          <a:p>
            <a:pPr algn="ctr" rtl="0"/>
            <a:endParaRPr lang="en-US" sz="2800" b="1" dirty="0" smtClean="0"/>
          </a:p>
          <a:p>
            <a:pPr algn="ctr" rtl="0"/>
            <a:endParaRPr lang="en-US" sz="2800" b="1" dirty="0"/>
          </a:p>
          <a:p>
            <a:pPr algn="ctr" rtl="0"/>
            <a:r>
              <a:rPr lang="en-US" sz="2800" b="1" dirty="0" smtClean="0"/>
              <a:t>Benign ovarian neoplasms</a:t>
            </a:r>
          </a:p>
          <a:p>
            <a:pPr algn="l" rtl="0"/>
            <a:endParaRPr lang="en-US" sz="2000" dirty="0" smtClean="0"/>
          </a:p>
          <a:p>
            <a:pPr algn="l" rtl="0"/>
            <a:r>
              <a:rPr lang="en-US" sz="2000" b="1" dirty="0" smtClean="0"/>
              <a:t>A) </a:t>
            </a:r>
            <a:r>
              <a:rPr lang="en-US" sz="2000" b="1" dirty="0"/>
              <a:t>E</a:t>
            </a:r>
            <a:r>
              <a:rPr lang="en-US" sz="2000" b="1" dirty="0" smtClean="0"/>
              <a:t>pithelial ovarian tumors :</a:t>
            </a:r>
          </a:p>
          <a:p>
            <a:pPr algn="l" rtl="0"/>
            <a:r>
              <a:rPr lang="en-US" sz="2000" dirty="0" smtClean="0"/>
              <a:t> 1) Serous </a:t>
            </a:r>
            <a:r>
              <a:rPr lang="en-US" sz="2000" dirty="0" err="1" smtClean="0"/>
              <a:t>cystadenoma</a:t>
            </a:r>
            <a:endParaRPr lang="en-US" sz="2000" dirty="0" smtClean="0"/>
          </a:p>
          <a:p>
            <a:pPr algn="l" rtl="0"/>
            <a:r>
              <a:rPr lang="en-US" sz="2000" dirty="0" smtClean="0"/>
              <a:t> 2) Mucinous </a:t>
            </a:r>
            <a:r>
              <a:rPr lang="en-US" sz="2000" dirty="0" err="1" smtClean="0"/>
              <a:t>cystadenoma</a:t>
            </a:r>
            <a:endParaRPr lang="en-US" sz="2000" dirty="0" smtClean="0"/>
          </a:p>
          <a:p>
            <a:pPr algn="l" rtl="0"/>
            <a:r>
              <a:rPr lang="en-US" sz="2000" dirty="0" smtClean="0"/>
              <a:t> 3) </a:t>
            </a:r>
            <a:r>
              <a:rPr lang="en-US" sz="2000" dirty="0" err="1" smtClean="0"/>
              <a:t>Endometrioid</a:t>
            </a:r>
            <a:r>
              <a:rPr lang="en-US" sz="2000" dirty="0" smtClean="0"/>
              <a:t> </a:t>
            </a:r>
            <a:r>
              <a:rPr lang="en-US" sz="2000" dirty="0" err="1" smtClean="0"/>
              <a:t>cystadenoma</a:t>
            </a:r>
            <a:endParaRPr lang="en-US" sz="2000" dirty="0" smtClean="0"/>
          </a:p>
          <a:p>
            <a:pPr algn="l" rtl="0"/>
            <a:r>
              <a:rPr lang="en-US" sz="2000" dirty="0" smtClean="0"/>
              <a:t> 4) Brenner tumor</a:t>
            </a:r>
          </a:p>
          <a:p>
            <a:pPr algn="l" rtl="0"/>
            <a:endParaRPr lang="en-US" sz="2000" dirty="0" smtClean="0"/>
          </a:p>
          <a:p>
            <a:pPr algn="l" rtl="0"/>
            <a:r>
              <a:rPr lang="en-US" sz="2000" b="1" dirty="0" smtClean="0"/>
              <a:t>B) Germ cell ovarian tumors :</a:t>
            </a:r>
          </a:p>
          <a:p>
            <a:pPr algn="l" rtl="0"/>
            <a:r>
              <a:rPr lang="en-US" sz="2000" dirty="0" smtClean="0"/>
              <a:t> 1) Mature cystic </a:t>
            </a:r>
            <a:r>
              <a:rPr lang="en-US" sz="2000" dirty="0" err="1" smtClean="0"/>
              <a:t>teratoma</a:t>
            </a:r>
            <a:r>
              <a:rPr lang="en-US" sz="2000" dirty="0" smtClean="0"/>
              <a:t> (</a:t>
            </a:r>
            <a:r>
              <a:rPr lang="en-US" sz="2000" dirty="0" err="1" smtClean="0"/>
              <a:t>dermoid</a:t>
            </a:r>
            <a:r>
              <a:rPr lang="en-US" sz="2000" dirty="0" smtClean="0"/>
              <a:t> cyst)</a:t>
            </a:r>
          </a:p>
          <a:p>
            <a:pPr algn="l" rtl="0"/>
            <a:r>
              <a:rPr lang="en-US" sz="2000" dirty="0" smtClean="0"/>
              <a:t> 2) Mature solid </a:t>
            </a:r>
            <a:r>
              <a:rPr lang="en-US" sz="2000" dirty="0" err="1" smtClean="0"/>
              <a:t>teratoma</a:t>
            </a:r>
            <a:r>
              <a:rPr lang="en-US" sz="2000" dirty="0" smtClean="0"/>
              <a:t> </a:t>
            </a:r>
          </a:p>
          <a:p>
            <a:pPr algn="l" rtl="0"/>
            <a:r>
              <a:rPr lang="en-US" sz="2000" dirty="0" smtClean="0"/>
              <a:t> 3) </a:t>
            </a:r>
            <a:r>
              <a:rPr lang="en-US" sz="2000" dirty="0" err="1" smtClean="0"/>
              <a:t>Monodermal</a:t>
            </a:r>
            <a:r>
              <a:rPr lang="en-US" sz="2000" dirty="0" smtClean="0"/>
              <a:t> highly specialized </a:t>
            </a:r>
            <a:r>
              <a:rPr lang="en-US" sz="2000" dirty="0" err="1" smtClean="0"/>
              <a:t>teratomas</a:t>
            </a:r>
            <a:r>
              <a:rPr lang="en-US" sz="2000" dirty="0" smtClean="0"/>
              <a:t> (e.g., </a:t>
            </a:r>
            <a:r>
              <a:rPr lang="en-US" sz="2000" dirty="0" err="1" smtClean="0"/>
              <a:t>struma</a:t>
            </a:r>
            <a:r>
              <a:rPr lang="en-US" sz="2000" dirty="0" smtClean="0"/>
              <a:t> </a:t>
            </a:r>
            <a:r>
              <a:rPr lang="en-US" sz="2000" dirty="0" err="1" smtClean="0"/>
              <a:t>ovarii</a:t>
            </a:r>
            <a:r>
              <a:rPr lang="en-US" sz="2000" dirty="0" smtClean="0"/>
              <a:t>, carcinoid)</a:t>
            </a:r>
          </a:p>
          <a:p>
            <a:pPr algn="l" rtl="0"/>
            <a:endParaRPr lang="en-US" sz="2000" dirty="0" smtClean="0"/>
          </a:p>
          <a:p>
            <a:pPr algn="l" rtl="0"/>
            <a:r>
              <a:rPr lang="en-US" sz="2000" b="1" dirty="0" smtClean="0"/>
              <a:t>C) Sex-cord stromal cell ovarian tumors :</a:t>
            </a:r>
          </a:p>
          <a:p>
            <a:pPr marL="342900" indent="-342900" algn="l" rtl="0"/>
            <a:r>
              <a:rPr lang="en-US" sz="2000" dirty="0" smtClean="0"/>
              <a:t> 1) Fibroma</a:t>
            </a:r>
          </a:p>
          <a:p>
            <a:pPr marL="342900" indent="-342900" algn="l" rtl="0"/>
            <a:r>
              <a:rPr lang="en-US" sz="2000" dirty="0" smtClean="0"/>
              <a:t> 2) </a:t>
            </a:r>
            <a:r>
              <a:rPr lang="en-US" sz="2000" dirty="0" err="1" smtClean="0"/>
              <a:t>Thecoma</a:t>
            </a:r>
            <a:endParaRPr lang="en-US" sz="2000" dirty="0" smtClean="0"/>
          </a:p>
          <a:p>
            <a:pPr marL="342900" indent="-342900" algn="l" rtl="0"/>
            <a:endParaRPr lang="en-US" dirty="0" smtClean="0"/>
          </a:p>
          <a:p>
            <a:pPr algn="l" rtl="0"/>
            <a:endParaRPr lang="en-US" dirty="0" smtClean="0"/>
          </a:p>
          <a:p>
            <a:pPr algn="l" rtl="0"/>
            <a:endParaRPr lang="ar-JO"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02081"/>
          </a:xfrm>
          <a:prstGeom prst="rect">
            <a:avLst/>
          </a:prstGeom>
        </p:spPr>
        <p:txBody>
          <a:bodyPr wrap="square">
            <a:spAutoFit/>
          </a:bodyPr>
          <a:lstStyle/>
          <a:p>
            <a:pPr algn="ctr" rtl="0"/>
            <a:endParaRPr lang="en-US" dirty="0" smtClean="0"/>
          </a:p>
          <a:p>
            <a:pPr algn="ctr" rtl="0"/>
            <a:endParaRPr lang="en-US" sz="2800" b="1" dirty="0" smtClean="0"/>
          </a:p>
          <a:p>
            <a:pPr algn="ctr" rtl="0"/>
            <a:r>
              <a:rPr lang="en-US" sz="2800" b="1" dirty="0"/>
              <a:t>S</a:t>
            </a:r>
            <a:r>
              <a:rPr lang="en-US" sz="2800" b="1" dirty="0" smtClean="0"/>
              <a:t>erous </a:t>
            </a:r>
            <a:r>
              <a:rPr lang="en-US" sz="2800" b="1" dirty="0" err="1" smtClean="0"/>
              <a:t>cystadenoma</a:t>
            </a:r>
            <a:endParaRPr lang="en-US" sz="2800" b="1" dirty="0" smtClean="0"/>
          </a:p>
          <a:p>
            <a:pPr algn="ctr" rtl="0"/>
            <a:endParaRPr lang="en-US" dirty="0" smtClean="0"/>
          </a:p>
          <a:p>
            <a:pPr algn="l" rtl="0"/>
            <a:endParaRPr lang="en-US" sz="2000" dirty="0" smtClean="0"/>
          </a:p>
          <a:p>
            <a:pPr algn="l" rtl="0"/>
            <a:r>
              <a:rPr lang="en-US" sz="2000" dirty="0" smtClean="0"/>
              <a:t>● </a:t>
            </a:r>
            <a:r>
              <a:rPr lang="en-US" sz="2000" dirty="0" smtClean="0">
                <a:solidFill>
                  <a:srgbClr val="FF0000"/>
                </a:solidFill>
              </a:rPr>
              <a:t>The </a:t>
            </a:r>
            <a:r>
              <a:rPr lang="en-US" sz="2000" dirty="0">
                <a:solidFill>
                  <a:srgbClr val="FF0000"/>
                </a:solidFill>
              </a:rPr>
              <a:t>most common benign ovarian </a:t>
            </a:r>
            <a:r>
              <a:rPr lang="en-US" sz="2000" dirty="0" smtClean="0">
                <a:solidFill>
                  <a:srgbClr val="FF0000"/>
                </a:solidFill>
              </a:rPr>
              <a:t>neoplasms</a:t>
            </a:r>
            <a:r>
              <a:rPr lang="en-US" sz="2000" dirty="0" smtClean="0"/>
              <a:t>.</a:t>
            </a:r>
          </a:p>
          <a:p>
            <a:pPr algn="l" rtl="0"/>
            <a:endParaRPr lang="en-US" sz="2000" dirty="0"/>
          </a:p>
          <a:p>
            <a:pPr algn="l" rtl="0"/>
            <a:r>
              <a:rPr lang="en-US" sz="2000" dirty="0" smtClean="0"/>
              <a:t>● The </a:t>
            </a:r>
            <a:r>
              <a:rPr lang="en-US" sz="2000" dirty="0"/>
              <a:t>peak incidence is at </a:t>
            </a:r>
            <a:r>
              <a:rPr lang="en-US" sz="2000" dirty="0" smtClean="0"/>
              <a:t>the </a:t>
            </a:r>
            <a:r>
              <a:rPr lang="en-US" sz="2000" dirty="0">
                <a:solidFill>
                  <a:srgbClr val="FF0000"/>
                </a:solidFill>
              </a:rPr>
              <a:t>4th to 5th </a:t>
            </a:r>
            <a:r>
              <a:rPr lang="en-US" sz="2000" dirty="0"/>
              <a:t>decades of life</a:t>
            </a:r>
            <a:r>
              <a:rPr lang="en-US" sz="2000" dirty="0" smtClean="0"/>
              <a:t>.</a:t>
            </a:r>
          </a:p>
          <a:p>
            <a:pPr algn="l" rtl="0"/>
            <a:endParaRPr lang="en-US" sz="2000" dirty="0"/>
          </a:p>
          <a:p>
            <a:pPr algn="l" rtl="0"/>
            <a:endParaRPr lang="en-US" sz="2000" dirty="0" smtClean="0"/>
          </a:p>
          <a:p>
            <a:pPr algn="l" rtl="0"/>
            <a:r>
              <a:rPr lang="en-US" sz="2000" dirty="0" smtClean="0"/>
              <a:t>● Pathology : </a:t>
            </a:r>
          </a:p>
          <a:p>
            <a:pPr algn="l" rtl="0"/>
            <a:endParaRPr lang="en-US" sz="2000" dirty="0" smtClean="0"/>
          </a:p>
          <a:p>
            <a:pPr algn="l" rtl="0"/>
            <a:r>
              <a:rPr lang="en-US" sz="2000" dirty="0" smtClean="0"/>
              <a:t>- </a:t>
            </a:r>
            <a:r>
              <a:rPr lang="en-US" sz="2000" u="sng" dirty="0" smtClean="0"/>
              <a:t>Grossly</a:t>
            </a:r>
            <a:r>
              <a:rPr lang="en-US" sz="2000" dirty="0" smtClean="0"/>
              <a:t> : They </a:t>
            </a:r>
            <a:r>
              <a:rPr lang="en-US" sz="2000" dirty="0"/>
              <a:t>are </a:t>
            </a:r>
            <a:r>
              <a:rPr lang="en-US" sz="2000" dirty="0" smtClean="0"/>
              <a:t>thin-</a:t>
            </a:r>
            <a:r>
              <a:rPr lang="en-US" sz="2000" dirty="0" err="1" smtClean="0"/>
              <a:t>walled,usually</a:t>
            </a:r>
            <a:r>
              <a:rPr lang="en-US" sz="2000" dirty="0"/>
              <a:t> </a:t>
            </a:r>
            <a:r>
              <a:rPr lang="en-US" sz="2000" dirty="0" err="1"/>
              <a:t>unilocular</a:t>
            </a:r>
            <a:r>
              <a:rPr lang="en-US" sz="2000" dirty="0"/>
              <a:t> (or </a:t>
            </a:r>
            <a:r>
              <a:rPr lang="en-US" sz="2000" dirty="0" smtClean="0"/>
              <a:t>sometimes </a:t>
            </a:r>
            <a:r>
              <a:rPr lang="en-US" sz="2000" dirty="0" err="1"/>
              <a:t>multilocular</a:t>
            </a:r>
            <a:r>
              <a:rPr lang="en-US" sz="2000" dirty="0"/>
              <a:t>) , that </a:t>
            </a:r>
            <a:endParaRPr lang="en-US" sz="2000" dirty="0" smtClean="0"/>
          </a:p>
          <a:p>
            <a:pPr algn="l" rtl="0"/>
            <a:r>
              <a:rPr lang="en-US" sz="2000" dirty="0"/>
              <a:t> </a:t>
            </a:r>
            <a:r>
              <a:rPr lang="en-US" sz="2000" dirty="0" smtClean="0"/>
              <a:t>                  contain </a:t>
            </a:r>
            <a:r>
              <a:rPr lang="en-US" sz="2000" dirty="0"/>
              <a:t>clear, straw-</a:t>
            </a:r>
            <a:r>
              <a:rPr lang="en-US" sz="2000" dirty="0" err="1"/>
              <a:t>coloured</a:t>
            </a:r>
            <a:r>
              <a:rPr lang="en-US" sz="2000" dirty="0"/>
              <a:t> fluid and range in size from 5 to over 20 </a:t>
            </a:r>
            <a:r>
              <a:rPr lang="en-US" sz="2000" dirty="0" smtClean="0"/>
              <a:t>cm. </a:t>
            </a:r>
          </a:p>
          <a:p>
            <a:pPr algn="l" rtl="0"/>
            <a:r>
              <a:rPr lang="en-US" sz="2000" dirty="0" smtClean="0"/>
              <a:t>                   Bilateral in 20-25%.</a:t>
            </a:r>
          </a:p>
          <a:p>
            <a:pPr algn="l" rtl="0"/>
            <a:endParaRPr lang="en-US" sz="2000" dirty="0"/>
          </a:p>
          <a:p>
            <a:pPr algn="l" rtl="0"/>
            <a:r>
              <a:rPr lang="en-US" sz="2000" dirty="0" smtClean="0"/>
              <a:t>- </a:t>
            </a:r>
            <a:r>
              <a:rPr lang="en-US" sz="2000" u="sng" dirty="0" smtClean="0"/>
              <a:t>Microscopically</a:t>
            </a:r>
            <a:r>
              <a:rPr lang="en-US" sz="2000" dirty="0" smtClean="0"/>
              <a:t> : The </a:t>
            </a:r>
            <a:r>
              <a:rPr lang="en-US" sz="2000" dirty="0"/>
              <a:t>cyst lining consists of a simple epithelium with cilia that may be </a:t>
            </a:r>
            <a:endParaRPr lang="en-US" sz="2000" dirty="0" smtClean="0"/>
          </a:p>
          <a:p>
            <a:pPr algn="l" rtl="0"/>
            <a:r>
              <a:rPr lang="en-US" sz="2000" dirty="0" smtClean="0"/>
              <a:t>                                  columnar </a:t>
            </a:r>
            <a:r>
              <a:rPr lang="en-US" sz="2000" dirty="0"/>
              <a:t>or flat. As with other serous </a:t>
            </a:r>
            <a:r>
              <a:rPr lang="en-US" sz="2000" dirty="0" err="1"/>
              <a:t>tumours</a:t>
            </a:r>
            <a:r>
              <a:rPr lang="en-US" sz="2000" dirty="0"/>
              <a:t>, </a:t>
            </a:r>
            <a:r>
              <a:rPr lang="en-US" sz="2000" dirty="0" err="1"/>
              <a:t>psammomatous</a:t>
            </a:r>
            <a:r>
              <a:rPr lang="en-US" sz="2000" dirty="0"/>
              <a:t> </a:t>
            </a:r>
            <a:endParaRPr lang="en-US" sz="2000" dirty="0" smtClean="0"/>
          </a:p>
          <a:p>
            <a:pPr algn="l" rtl="0"/>
            <a:r>
              <a:rPr lang="en-US" sz="2000" dirty="0" smtClean="0"/>
              <a:t>                                  calcification </a:t>
            </a:r>
            <a:r>
              <a:rPr lang="en-US" sz="2000" dirty="0"/>
              <a:t>can be a feature</a:t>
            </a:r>
            <a:r>
              <a:rPr lang="en-US" sz="2000" dirty="0" smtClean="0"/>
              <a:t>.</a:t>
            </a:r>
          </a:p>
          <a:p>
            <a:pPr algn="l" rtl="0"/>
            <a:endParaRPr lang="en-US" sz="2000" dirty="0"/>
          </a:p>
          <a:p>
            <a:pPr algn="l" rtl="0"/>
            <a:endParaRPr lang="en-US" sz="2000" dirty="0" smtClean="0"/>
          </a:p>
          <a:p>
            <a:pPr algn="l" rtl="0"/>
            <a:endParaRPr lang="en-US" sz="2000" dirty="0" smtClean="0"/>
          </a:p>
          <a:p>
            <a:pPr algn="l" rtl="0"/>
            <a:endParaRPr lang="en-US" dirty="0"/>
          </a:p>
          <a:p>
            <a:pPr algn="l" rtl="0"/>
            <a:endParaRPr lang="en-US" dirty="0"/>
          </a:p>
        </p:txBody>
      </p:sp>
    </p:spTree>
    <p:extLst>
      <p:ext uri="{BB962C8B-B14F-4D97-AF65-F5344CB8AC3E}">
        <p14:creationId xmlns="" xmlns:p14="http://schemas.microsoft.com/office/powerpoint/2010/main" val="3852338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42749"/>
            <a:ext cx="5976664" cy="38524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47664" y="3717032"/>
            <a:ext cx="5976664" cy="314096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353012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755422"/>
          </a:xfrm>
          <a:prstGeom prst="rect">
            <a:avLst/>
          </a:prstGeom>
        </p:spPr>
        <p:txBody>
          <a:bodyPr wrap="square">
            <a:spAutoFit/>
          </a:bodyPr>
          <a:lstStyle/>
          <a:p>
            <a:pPr algn="ctr" rtl="0"/>
            <a:endParaRPr lang="en-US" dirty="0" smtClean="0"/>
          </a:p>
          <a:p>
            <a:pPr algn="ctr" rtl="0"/>
            <a:endParaRPr lang="en-US" sz="2800" b="1" dirty="0" smtClean="0"/>
          </a:p>
          <a:p>
            <a:pPr algn="ctr" rtl="0"/>
            <a:r>
              <a:rPr lang="en-US" sz="2800" b="1" dirty="0" smtClean="0"/>
              <a:t>Mucinous </a:t>
            </a:r>
            <a:r>
              <a:rPr lang="en-US" sz="2800" b="1" dirty="0" err="1" smtClean="0"/>
              <a:t>cystadenoma</a:t>
            </a:r>
            <a:endParaRPr lang="en-US" sz="2800" b="1" dirty="0" smtClean="0"/>
          </a:p>
          <a:p>
            <a:pPr algn="l" rtl="0"/>
            <a:endParaRPr lang="en-US" dirty="0" smtClean="0"/>
          </a:p>
          <a:p>
            <a:pPr algn="l" rtl="0"/>
            <a:r>
              <a:rPr lang="en-US" sz="2000" dirty="0" smtClean="0"/>
              <a:t>● The second most common benign ovarian neoplasms.</a:t>
            </a:r>
            <a:endParaRPr lang="en-US" sz="2000" dirty="0"/>
          </a:p>
          <a:p>
            <a:pPr algn="l" rtl="0"/>
            <a:endParaRPr lang="en-US" sz="2000" dirty="0" smtClean="0"/>
          </a:p>
          <a:p>
            <a:pPr algn="l" rtl="0"/>
            <a:r>
              <a:rPr lang="en-US" sz="2000" dirty="0" smtClean="0"/>
              <a:t>● The </a:t>
            </a:r>
            <a:r>
              <a:rPr lang="en-US" sz="2000" dirty="0"/>
              <a:t>peak incidence occurs between </a:t>
            </a:r>
            <a:r>
              <a:rPr lang="en-US" sz="2000" dirty="0">
                <a:solidFill>
                  <a:srgbClr val="FF0000"/>
                </a:solidFill>
              </a:rPr>
              <a:t>30-50</a:t>
            </a:r>
            <a:r>
              <a:rPr lang="en-US" sz="2000" dirty="0"/>
              <a:t> years of age</a:t>
            </a:r>
            <a:r>
              <a:rPr lang="en-US" sz="2000" dirty="0" smtClean="0"/>
              <a:t>.</a:t>
            </a:r>
          </a:p>
          <a:p>
            <a:pPr algn="l" rtl="0"/>
            <a:endParaRPr lang="en-US" sz="2000" dirty="0"/>
          </a:p>
          <a:p>
            <a:pPr algn="l" rtl="0"/>
            <a:r>
              <a:rPr lang="en-US" sz="2000" dirty="0" smtClean="0"/>
              <a:t>● Grossly : </a:t>
            </a:r>
            <a:r>
              <a:rPr lang="en-US" sz="2000" dirty="0"/>
              <a:t>They are thin-</a:t>
            </a:r>
            <a:r>
              <a:rPr lang="en-US" sz="2000" dirty="0" err="1"/>
              <a:t>walled,usually</a:t>
            </a:r>
            <a:r>
              <a:rPr lang="en-US" sz="2000" dirty="0"/>
              <a:t> </a:t>
            </a:r>
            <a:r>
              <a:rPr lang="en-US" sz="2000" dirty="0" err="1" smtClean="0"/>
              <a:t>multilocular</a:t>
            </a:r>
            <a:r>
              <a:rPr lang="en-US" sz="2000" dirty="0" smtClean="0"/>
              <a:t> (</a:t>
            </a:r>
            <a:r>
              <a:rPr lang="en-US" sz="2000" smtClean="0"/>
              <a:t>or sometimes </a:t>
            </a:r>
            <a:r>
              <a:rPr lang="en-US" sz="2000" dirty="0" err="1" smtClean="0"/>
              <a:t>unilocular</a:t>
            </a:r>
            <a:r>
              <a:rPr lang="en-US" sz="2000" dirty="0"/>
              <a:t>) , that </a:t>
            </a:r>
            <a:endParaRPr lang="en-US" sz="2000" dirty="0" smtClean="0"/>
          </a:p>
          <a:p>
            <a:pPr algn="l" rtl="0"/>
            <a:r>
              <a:rPr lang="en-US" sz="2000" dirty="0" smtClean="0"/>
              <a:t>                    contain </a:t>
            </a:r>
            <a:r>
              <a:rPr lang="en-US" sz="2000" dirty="0" err="1" smtClean="0"/>
              <a:t>mucin</a:t>
            </a:r>
            <a:r>
              <a:rPr lang="en-US" sz="2000" dirty="0"/>
              <a:t>, generally tend to be larger than serous </a:t>
            </a:r>
            <a:r>
              <a:rPr lang="en-US" sz="2000" dirty="0" err="1"/>
              <a:t>cystadenomas</a:t>
            </a:r>
            <a:r>
              <a:rPr lang="en-US" sz="2000" dirty="0"/>
              <a:t> at </a:t>
            </a:r>
            <a:endParaRPr lang="en-US" sz="2000" dirty="0" smtClean="0"/>
          </a:p>
          <a:p>
            <a:pPr algn="l" rtl="0"/>
            <a:r>
              <a:rPr lang="en-US" sz="2000" dirty="0" smtClean="0"/>
              <a:t>                    presentation  </a:t>
            </a:r>
            <a:r>
              <a:rPr lang="en-US" sz="2000" dirty="0"/>
              <a:t>(they can attain an enormous size), </a:t>
            </a:r>
            <a:r>
              <a:rPr lang="en-US" sz="2000" dirty="0" smtClean="0"/>
              <a:t>bilateral in 5%.</a:t>
            </a:r>
          </a:p>
          <a:p>
            <a:pPr algn="l" rtl="0"/>
            <a:endParaRPr lang="en-US" sz="2000" dirty="0"/>
          </a:p>
          <a:p>
            <a:pPr algn="l" rtl="0"/>
            <a:r>
              <a:rPr lang="en-US" sz="2000" dirty="0" smtClean="0"/>
              <a:t>● Histologically : A </a:t>
            </a:r>
            <a:r>
              <a:rPr lang="en-US" sz="2000" dirty="0"/>
              <a:t>single layer of tall columnar mucinous epithelial cells with basally </a:t>
            </a:r>
            <a:endParaRPr lang="en-US" sz="2000" dirty="0" smtClean="0"/>
          </a:p>
          <a:p>
            <a:pPr algn="l" rtl="0"/>
            <a:r>
              <a:rPr lang="en-US" sz="2000" dirty="0" smtClean="0"/>
              <a:t>                               placed </a:t>
            </a:r>
            <a:r>
              <a:rPr lang="en-US" sz="2000" dirty="0"/>
              <a:t>nuclei and containing apical </a:t>
            </a:r>
            <a:r>
              <a:rPr lang="en-US" sz="2000" dirty="0" err="1"/>
              <a:t>mucin</a:t>
            </a:r>
            <a:r>
              <a:rPr lang="en-US" sz="2000" dirty="0"/>
              <a:t>, lines the cystic spaces. No </a:t>
            </a:r>
            <a:endParaRPr lang="en-US" sz="2000" dirty="0" smtClean="0"/>
          </a:p>
          <a:p>
            <a:pPr algn="l" rtl="0"/>
            <a:r>
              <a:rPr lang="en-US" sz="2000" dirty="0" smtClean="0"/>
              <a:t>                               ciliated </a:t>
            </a:r>
            <a:r>
              <a:rPr lang="en-US" sz="2000" dirty="0"/>
              <a:t>cells are present, resemblance to </a:t>
            </a:r>
            <a:r>
              <a:rPr lang="en-US" sz="2000" dirty="0" err="1"/>
              <a:t>endocervical</a:t>
            </a:r>
            <a:r>
              <a:rPr lang="en-US" sz="2000" dirty="0"/>
              <a:t> type </a:t>
            </a:r>
            <a:endParaRPr lang="en-US" sz="2000" dirty="0" smtClean="0"/>
          </a:p>
          <a:p>
            <a:pPr algn="l" rtl="0"/>
            <a:r>
              <a:rPr lang="en-US" sz="2000" dirty="0" smtClean="0"/>
              <a:t>                               epithelium</a:t>
            </a:r>
            <a:r>
              <a:rPr lang="en-US" sz="2000" dirty="0"/>
              <a:t>.</a:t>
            </a:r>
            <a:endParaRPr lang="en-US" sz="2000" dirty="0" smtClean="0"/>
          </a:p>
          <a:p>
            <a:pPr algn="l" rtl="0"/>
            <a:endParaRPr lang="en-US" dirty="0"/>
          </a:p>
          <a:p>
            <a:pPr algn="l" rtl="0"/>
            <a:endParaRPr lang="ar-JO" dirty="0"/>
          </a:p>
        </p:txBody>
      </p:sp>
    </p:spTree>
    <p:extLst>
      <p:ext uri="{BB962C8B-B14F-4D97-AF65-F5344CB8AC3E}">
        <p14:creationId xmlns="" xmlns:p14="http://schemas.microsoft.com/office/powerpoint/2010/main" val="2858027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835696" y="20959"/>
            <a:ext cx="5400600" cy="37204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828721" y="3741373"/>
            <a:ext cx="5407575" cy="31166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25238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6"/>
            <a:ext cx="9144000" cy="6740307"/>
          </a:xfrm>
          <a:prstGeom prst="rect">
            <a:avLst/>
          </a:prstGeom>
        </p:spPr>
        <p:txBody>
          <a:bodyPr wrap="square">
            <a:spAutoFit/>
          </a:bodyPr>
          <a:lstStyle/>
          <a:p>
            <a:pPr algn="ctr" rtl="0"/>
            <a:endParaRPr lang="en-US" dirty="0" smtClean="0"/>
          </a:p>
          <a:p>
            <a:pPr algn="ctr" rtl="0"/>
            <a:r>
              <a:rPr lang="en-US" sz="2800" b="1" dirty="0" err="1" smtClean="0"/>
              <a:t>Endometrioid</a:t>
            </a:r>
            <a:r>
              <a:rPr lang="en-US" sz="2800" b="1" dirty="0" smtClean="0"/>
              <a:t> </a:t>
            </a:r>
            <a:r>
              <a:rPr lang="en-US" sz="2800" b="1" dirty="0" err="1" smtClean="0"/>
              <a:t>cystadenoma</a:t>
            </a:r>
            <a:endParaRPr lang="en-US" sz="2800" b="1" dirty="0" smtClean="0"/>
          </a:p>
          <a:p>
            <a:pPr algn="ctr" rtl="0"/>
            <a:endParaRPr lang="en-US" dirty="0" smtClean="0"/>
          </a:p>
          <a:p>
            <a:pPr algn="l" rtl="0"/>
            <a:r>
              <a:rPr lang="en-US" sz="2000" dirty="0" smtClean="0"/>
              <a:t>● Histopathology :The </a:t>
            </a:r>
            <a:r>
              <a:rPr lang="en-US" sz="2000" dirty="0"/>
              <a:t>glands resemble normal endometrium. </a:t>
            </a:r>
            <a:r>
              <a:rPr lang="en-US" sz="2000" dirty="0" err="1"/>
              <a:t>Stroma</a:t>
            </a:r>
            <a:r>
              <a:rPr lang="en-US" sz="2000" dirty="0"/>
              <a:t> is moderately </a:t>
            </a:r>
            <a:endParaRPr lang="en-US" sz="2000" dirty="0" smtClean="0"/>
          </a:p>
          <a:p>
            <a:pPr algn="l" rtl="0"/>
            <a:r>
              <a:rPr lang="en-US" sz="2000" dirty="0" smtClean="0"/>
              <a:t>                                  cellular</a:t>
            </a:r>
            <a:r>
              <a:rPr lang="en-US" sz="2000" dirty="0"/>
              <a:t>. No </a:t>
            </a:r>
            <a:r>
              <a:rPr lang="en-US" sz="2000" dirty="0" err="1"/>
              <a:t>cytologic</a:t>
            </a:r>
            <a:r>
              <a:rPr lang="en-US" sz="2000" dirty="0"/>
              <a:t> </a:t>
            </a:r>
            <a:r>
              <a:rPr lang="en-US" sz="2000" dirty="0" err="1"/>
              <a:t>atypia</a:t>
            </a:r>
            <a:r>
              <a:rPr lang="en-US" sz="2000" dirty="0"/>
              <a:t>, no architectural </a:t>
            </a:r>
            <a:r>
              <a:rPr lang="en-US" sz="2000" dirty="0" smtClean="0"/>
              <a:t>complexity.</a:t>
            </a:r>
          </a:p>
          <a:p>
            <a:pPr algn="l" rtl="0"/>
            <a:endParaRPr lang="en-US" sz="2000" dirty="0"/>
          </a:p>
          <a:p>
            <a:pPr algn="l" rtl="0"/>
            <a:r>
              <a:rPr lang="en-US" sz="2000" dirty="0" smtClean="0"/>
              <a:t>● Many </a:t>
            </a:r>
            <a:r>
              <a:rPr lang="en-US" sz="2000" dirty="0"/>
              <a:t>of these tumors arise from </a:t>
            </a:r>
            <a:r>
              <a:rPr lang="en-US" sz="2000" dirty="0" smtClean="0">
                <a:solidFill>
                  <a:srgbClr val="FF0000"/>
                </a:solidFill>
              </a:rPr>
              <a:t>endometriosis</a:t>
            </a:r>
            <a:r>
              <a:rPr lang="en-US" sz="2000" dirty="0" smtClean="0"/>
              <a:t>.</a:t>
            </a:r>
          </a:p>
          <a:p>
            <a:pPr algn="l" rtl="0"/>
            <a:endParaRPr lang="en-US" sz="2000" dirty="0" smtClean="0"/>
          </a:p>
          <a:p>
            <a:pPr algn="ctr" rtl="0"/>
            <a:r>
              <a:rPr lang="en-US" sz="2800" b="1" dirty="0"/>
              <a:t>Brenner </a:t>
            </a:r>
            <a:r>
              <a:rPr lang="en-US" sz="2800" b="1" dirty="0" smtClean="0"/>
              <a:t>tumor</a:t>
            </a:r>
          </a:p>
          <a:p>
            <a:pPr algn="l" rtl="0"/>
            <a:r>
              <a:rPr lang="en-US" sz="2000" dirty="0" smtClean="0"/>
              <a:t>● They are rare </a:t>
            </a:r>
            <a:r>
              <a:rPr lang="en-US" sz="2000" dirty="0"/>
              <a:t>ovarian tumors, The peak incidence is at the 4th to 5th decades of life.</a:t>
            </a:r>
            <a:endParaRPr lang="en-US" sz="2000" dirty="0" smtClean="0"/>
          </a:p>
          <a:p>
            <a:pPr algn="l" rtl="0"/>
            <a:endParaRPr lang="en-US" sz="2000" dirty="0" smtClean="0"/>
          </a:p>
          <a:p>
            <a:pPr algn="l" rtl="0"/>
            <a:r>
              <a:rPr lang="en-US" sz="2000" dirty="0" smtClean="0"/>
              <a:t>● The </a:t>
            </a:r>
            <a:r>
              <a:rPr lang="en-US" sz="2000" dirty="0"/>
              <a:t>majority of these </a:t>
            </a:r>
            <a:r>
              <a:rPr lang="en-US" sz="2000" dirty="0" err="1"/>
              <a:t>tumours</a:t>
            </a:r>
            <a:r>
              <a:rPr lang="en-US" sz="2000" dirty="0"/>
              <a:t> are benign. However, they can be </a:t>
            </a:r>
            <a:r>
              <a:rPr lang="en-US" sz="2000" dirty="0" smtClean="0"/>
              <a:t>malignant.</a:t>
            </a:r>
          </a:p>
          <a:p>
            <a:pPr algn="l" rtl="0"/>
            <a:endParaRPr lang="en-US" sz="2000" dirty="0"/>
          </a:p>
          <a:p>
            <a:pPr algn="l" rtl="0"/>
            <a:r>
              <a:rPr lang="en-US" sz="2000" dirty="0" smtClean="0"/>
              <a:t>● Generally asymptomatic.</a:t>
            </a:r>
          </a:p>
          <a:p>
            <a:pPr algn="l" rtl="0"/>
            <a:endParaRPr lang="en-US" sz="2000" dirty="0"/>
          </a:p>
          <a:p>
            <a:pPr algn="l" rtl="0"/>
            <a:r>
              <a:rPr lang="en-US" sz="2000" dirty="0" smtClean="0"/>
              <a:t>● On </a:t>
            </a:r>
            <a:r>
              <a:rPr lang="en-US" sz="2000" dirty="0"/>
              <a:t>gross pathological </a:t>
            </a:r>
            <a:r>
              <a:rPr lang="en-US" sz="2000" dirty="0" smtClean="0"/>
              <a:t>examination :</a:t>
            </a:r>
            <a:r>
              <a:rPr lang="en-US" sz="2000" dirty="0"/>
              <a:t> T</a:t>
            </a:r>
            <a:r>
              <a:rPr lang="en-US" sz="2000" dirty="0" smtClean="0"/>
              <a:t>hey </a:t>
            </a:r>
            <a:r>
              <a:rPr lang="en-US" sz="2000" dirty="0"/>
              <a:t>are solid, sharply circumscribed and pale </a:t>
            </a:r>
            <a:endParaRPr lang="en-US" sz="2000" dirty="0" smtClean="0"/>
          </a:p>
          <a:p>
            <a:pPr algn="l" rtl="0"/>
            <a:r>
              <a:rPr lang="en-US" sz="2000" dirty="0" smtClean="0"/>
              <a:t>    yellow-tan </a:t>
            </a:r>
            <a:r>
              <a:rPr lang="en-US" sz="2000" dirty="0"/>
              <a:t>in </a:t>
            </a:r>
            <a:r>
              <a:rPr lang="en-US" sz="2000" dirty="0" err="1"/>
              <a:t>colour</a:t>
            </a:r>
            <a:r>
              <a:rPr lang="en-US" sz="2000" dirty="0"/>
              <a:t>. 90% are </a:t>
            </a:r>
            <a:r>
              <a:rPr lang="en-US" sz="2000" dirty="0" smtClean="0"/>
              <a:t>unilateral. </a:t>
            </a:r>
            <a:r>
              <a:rPr lang="en-US" sz="2000" dirty="0"/>
              <a:t>The </a:t>
            </a:r>
            <a:r>
              <a:rPr lang="en-US" sz="2000" dirty="0" err="1"/>
              <a:t>tumours</a:t>
            </a:r>
            <a:r>
              <a:rPr lang="en-US" sz="2000" dirty="0"/>
              <a:t> can vary in size from less than </a:t>
            </a:r>
            <a:endParaRPr lang="en-US" sz="2000" dirty="0" smtClean="0"/>
          </a:p>
          <a:p>
            <a:pPr algn="l" rtl="0"/>
            <a:r>
              <a:rPr lang="en-US" sz="2000" dirty="0" smtClean="0"/>
              <a:t>    1 </a:t>
            </a:r>
            <a:r>
              <a:rPr lang="en-US" sz="2000" dirty="0" err="1" smtClean="0"/>
              <a:t>centimetre</a:t>
            </a:r>
            <a:r>
              <a:rPr lang="en-US" sz="2000" dirty="0" smtClean="0"/>
              <a:t> to </a:t>
            </a:r>
            <a:r>
              <a:rPr lang="en-US" sz="2000" dirty="0"/>
              <a:t>30 </a:t>
            </a:r>
            <a:r>
              <a:rPr lang="en-US" sz="2000" dirty="0" err="1" smtClean="0"/>
              <a:t>centimetres</a:t>
            </a:r>
            <a:r>
              <a:rPr lang="en-US" sz="2000" dirty="0" smtClean="0"/>
              <a:t>.</a:t>
            </a:r>
          </a:p>
          <a:p>
            <a:pPr algn="l" rtl="0"/>
            <a:r>
              <a:rPr lang="en-US" sz="2000" dirty="0" smtClean="0"/>
              <a:t>● Histologically : There </a:t>
            </a:r>
            <a:r>
              <a:rPr lang="en-US" sz="2000" dirty="0"/>
              <a:t>are nests of transitional-type epithelial cells with longitudinal </a:t>
            </a:r>
            <a:endParaRPr lang="en-US" sz="2000" dirty="0" smtClean="0"/>
          </a:p>
          <a:p>
            <a:pPr algn="l" rtl="0"/>
            <a:r>
              <a:rPr lang="en-US" sz="2000" dirty="0" smtClean="0"/>
              <a:t>                                nuclear </a:t>
            </a:r>
            <a:r>
              <a:rPr lang="en-US" sz="2000" dirty="0"/>
              <a:t>grooves (coffee bean nuclei) lying in abundant fibrous </a:t>
            </a:r>
            <a:endParaRPr lang="en-US" sz="2000" dirty="0" smtClean="0"/>
          </a:p>
          <a:p>
            <a:pPr algn="l" rtl="0"/>
            <a:r>
              <a:rPr lang="en-US" sz="2000" dirty="0" smtClean="0"/>
              <a:t>                                </a:t>
            </a:r>
            <a:r>
              <a:rPr lang="en-US" sz="2000" dirty="0" err="1" smtClean="0"/>
              <a:t>stroma</a:t>
            </a:r>
            <a:r>
              <a:rPr lang="en-US" sz="2000" dirty="0"/>
              <a:t>.</a:t>
            </a:r>
            <a:endParaRPr lang="ar-JO" sz="2000" dirty="0"/>
          </a:p>
        </p:txBody>
      </p:sp>
    </p:spTree>
    <p:extLst>
      <p:ext uri="{BB962C8B-B14F-4D97-AF65-F5344CB8AC3E}">
        <p14:creationId xmlns="" xmlns:p14="http://schemas.microsoft.com/office/powerpoint/2010/main" val="30310059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1">
            <a:sp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r>
              <a:rPr lang="en-US" sz="2800" dirty="0" smtClean="0"/>
              <a:t>Ovarian cyst ( or mass ) may be :</a:t>
            </a:r>
          </a:p>
          <a:p>
            <a:pPr algn="l" rtl="0"/>
            <a:endParaRPr lang="en-US" sz="2800" dirty="0" smtClean="0"/>
          </a:p>
          <a:p>
            <a:pPr algn="l" rtl="0"/>
            <a:r>
              <a:rPr lang="en-US" sz="2800" dirty="0"/>
              <a:t> </a:t>
            </a:r>
            <a:r>
              <a:rPr lang="en-US" sz="2800" dirty="0" smtClean="0"/>
              <a:t>1) </a:t>
            </a:r>
            <a:r>
              <a:rPr lang="en-US" sz="2800" dirty="0"/>
              <a:t>P</a:t>
            </a:r>
            <a:r>
              <a:rPr lang="en-US" sz="2800" dirty="0" smtClean="0"/>
              <a:t>hysiological cysts</a:t>
            </a:r>
          </a:p>
          <a:p>
            <a:pPr algn="l" rtl="0"/>
            <a:r>
              <a:rPr lang="en-US" sz="2800" dirty="0" smtClean="0"/>
              <a:t> 2) Neoplastic : </a:t>
            </a:r>
            <a:r>
              <a:rPr lang="en-US" sz="2800" dirty="0" err="1" smtClean="0"/>
              <a:t>benign,borderline,malignant</a:t>
            </a:r>
            <a:r>
              <a:rPr lang="en-US" sz="2800" dirty="0" smtClean="0"/>
              <a:t> and </a:t>
            </a:r>
            <a:r>
              <a:rPr lang="en-US" sz="2800" dirty="0" err="1" smtClean="0"/>
              <a:t>secondaries</a:t>
            </a:r>
            <a:r>
              <a:rPr lang="en-US" sz="2800" dirty="0" smtClean="0"/>
              <a:t> </a:t>
            </a:r>
          </a:p>
          <a:p>
            <a:pPr algn="l" rtl="0"/>
            <a:r>
              <a:rPr lang="en-US" sz="2800" dirty="0" smtClean="0"/>
              <a:t> 3) </a:t>
            </a:r>
            <a:r>
              <a:rPr lang="en-US" sz="2800" dirty="0" err="1" smtClean="0"/>
              <a:t>Tuboovarian</a:t>
            </a:r>
            <a:r>
              <a:rPr lang="en-US" sz="2800" dirty="0" smtClean="0"/>
              <a:t> abscess</a:t>
            </a:r>
          </a:p>
          <a:p>
            <a:pPr algn="l" rtl="0"/>
            <a:r>
              <a:rPr lang="en-US" sz="2800" dirty="0" smtClean="0"/>
              <a:t> 4) Ectopic pregnancy</a:t>
            </a:r>
          </a:p>
          <a:p>
            <a:pPr algn="l" rtl="0"/>
            <a:r>
              <a:rPr lang="en-US" sz="2800" dirty="0" smtClean="0"/>
              <a:t> 5) </a:t>
            </a:r>
            <a:r>
              <a:rPr lang="en-US" sz="2800" dirty="0" err="1" smtClean="0"/>
              <a:t>Endometrioma</a:t>
            </a:r>
            <a:endParaRPr lang="en-US" sz="2800" dirty="0" smtClean="0"/>
          </a:p>
          <a:p>
            <a:pPr algn="l" rtl="0"/>
            <a:r>
              <a:rPr lang="en-US" sz="2800" dirty="0" smtClean="0"/>
              <a:t> 6) Polycystic ovary syndrome</a:t>
            </a:r>
          </a:p>
          <a:p>
            <a:pPr algn="l" rtl="0"/>
            <a:r>
              <a:rPr lang="en-US" sz="2800" dirty="0" smtClean="0"/>
              <a:t> 7) Theca </a:t>
            </a:r>
            <a:r>
              <a:rPr lang="en-US" sz="2800" dirty="0" err="1" smtClean="0"/>
              <a:t>leutein</a:t>
            </a:r>
            <a:r>
              <a:rPr lang="en-US" sz="2800" dirty="0" smtClean="0"/>
              <a:t> cysts</a:t>
            </a:r>
          </a:p>
          <a:p>
            <a:pPr algn="l" rtl="0"/>
            <a:r>
              <a:rPr lang="en-US" sz="2800" dirty="0"/>
              <a:t> </a:t>
            </a:r>
            <a:r>
              <a:rPr lang="en-US" sz="2800" dirty="0" smtClean="0"/>
              <a:t>8</a:t>
            </a:r>
            <a:r>
              <a:rPr lang="en-US" sz="2800" dirty="0"/>
              <a:t>) </a:t>
            </a:r>
            <a:r>
              <a:rPr lang="en-US" sz="2800" dirty="0" err="1" smtClean="0"/>
              <a:t>Luteoma</a:t>
            </a:r>
            <a:r>
              <a:rPr lang="en-US" sz="2800" dirty="0" smtClean="0"/>
              <a:t>	</a:t>
            </a:r>
          </a:p>
          <a:p>
            <a:pPr algn="l" rtl="0"/>
            <a:endParaRPr lang="en-US" dirty="0" smtClean="0"/>
          </a:p>
          <a:p>
            <a:pPr algn="l" rtl="0"/>
            <a:endParaRPr lang="en-US" dirty="0"/>
          </a:p>
          <a:p>
            <a:pPr algn="l" rtl="0"/>
            <a:endParaRPr lang="en-US" dirty="0"/>
          </a:p>
          <a:p>
            <a:pPr algn="l" rtl="0"/>
            <a:endParaRPr lang="ar-JO"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309420"/>
          </a:xfrm>
          <a:prstGeom prst="rect">
            <a:avLst/>
          </a:prstGeom>
        </p:spPr>
        <p:txBody>
          <a:bodyPr wrap="square">
            <a:spAutoFit/>
          </a:bodyPr>
          <a:lstStyle/>
          <a:p>
            <a:pPr algn="ctr" rtl="0"/>
            <a:endParaRPr lang="en-US" dirty="0" smtClean="0"/>
          </a:p>
          <a:p>
            <a:pPr algn="ctr" rtl="0"/>
            <a:r>
              <a:rPr lang="en-US" sz="2800" b="1" dirty="0" smtClean="0"/>
              <a:t>Mature </a:t>
            </a:r>
            <a:r>
              <a:rPr lang="en-US" sz="2800" b="1" dirty="0"/>
              <a:t>cystic </a:t>
            </a:r>
            <a:r>
              <a:rPr lang="en-US" sz="2800" b="1" dirty="0" err="1"/>
              <a:t>teratoma</a:t>
            </a:r>
            <a:r>
              <a:rPr lang="en-US" sz="2800" b="1" dirty="0"/>
              <a:t> </a:t>
            </a:r>
            <a:r>
              <a:rPr lang="en-US" sz="2800" b="1" dirty="0" smtClean="0"/>
              <a:t>(</a:t>
            </a:r>
            <a:r>
              <a:rPr lang="en-US" sz="2800" b="1" dirty="0" err="1" smtClean="0"/>
              <a:t>Dermoid</a:t>
            </a:r>
            <a:r>
              <a:rPr lang="en-US" sz="2800" b="1" dirty="0" smtClean="0"/>
              <a:t> </a:t>
            </a:r>
            <a:r>
              <a:rPr lang="en-US" sz="2800" b="1" dirty="0"/>
              <a:t>cyst</a:t>
            </a:r>
            <a:r>
              <a:rPr lang="en-US" sz="2800" b="1" dirty="0" smtClean="0"/>
              <a:t>)</a:t>
            </a:r>
          </a:p>
          <a:p>
            <a:pPr algn="ctr" rtl="0"/>
            <a:endParaRPr lang="en-US" dirty="0" smtClean="0"/>
          </a:p>
          <a:p>
            <a:pPr algn="l" rtl="0"/>
            <a:r>
              <a:rPr lang="en-US" sz="2000" dirty="0" smtClean="0"/>
              <a:t>● The most common germ </a:t>
            </a:r>
            <a:r>
              <a:rPr lang="en-US" sz="2000" dirty="0"/>
              <a:t>cell tumor and the most common ovarian tumor in women </a:t>
            </a:r>
            <a:endParaRPr lang="en-US" sz="2000" dirty="0" smtClean="0"/>
          </a:p>
          <a:p>
            <a:pPr algn="l" rtl="0"/>
            <a:r>
              <a:rPr lang="en-US" sz="2000" dirty="0" smtClean="0"/>
              <a:t>     </a:t>
            </a:r>
            <a:r>
              <a:rPr lang="en-US" sz="2000" dirty="0" smtClean="0">
                <a:solidFill>
                  <a:srgbClr val="FF0000"/>
                </a:solidFill>
              </a:rPr>
              <a:t>the </a:t>
            </a:r>
            <a:r>
              <a:rPr lang="en-US" sz="2000" dirty="0">
                <a:solidFill>
                  <a:srgbClr val="FF0000"/>
                </a:solidFill>
              </a:rPr>
              <a:t>second and third decade of life</a:t>
            </a:r>
            <a:r>
              <a:rPr lang="en-US" sz="2000" dirty="0" smtClean="0"/>
              <a:t>.</a:t>
            </a:r>
          </a:p>
          <a:p>
            <a:pPr algn="l" rtl="0"/>
            <a:endParaRPr lang="en-US" sz="2000" dirty="0"/>
          </a:p>
          <a:p>
            <a:pPr algn="l" rtl="0"/>
            <a:r>
              <a:rPr lang="en-US" sz="2000" dirty="0" smtClean="0"/>
              <a:t>● Histopathology : </a:t>
            </a:r>
            <a:r>
              <a:rPr lang="en-US" sz="2000" dirty="0"/>
              <a:t>Mature cystic </a:t>
            </a:r>
            <a:r>
              <a:rPr lang="en-US" sz="2000" dirty="0" err="1"/>
              <a:t>teratomas</a:t>
            </a:r>
            <a:r>
              <a:rPr lang="en-US" sz="2000" dirty="0"/>
              <a:t> contain mature tissue of ectodermal (</a:t>
            </a:r>
            <a:r>
              <a:rPr lang="en-US" sz="2000" dirty="0" err="1"/>
              <a:t>eg</a:t>
            </a:r>
            <a:r>
              <a:rPr lang="en-US" sz="2000" dirty="0"/>
              <a:t>, </a:t>
            </a:r>
            <a:endParaRPr lang="en-US" sz="2000" dirty="0" smtClean="0"/>
          </a:p>
          <a:p>
            <a:pPr algn="l" rtl="0"/>
            <a:r>
              <a:rPr lang="en-US" sz="2000" dirty="0" smtClean="0"/>
              <a:t>                                   skin</a:t>
            </a:r>
            <a:r>
              <a:rPr lang="en-US" sz="2000" dirty="0"/>
              <a:t>, hair follicles, sebaceous glands), mesodermal (</a:t>
            </a:r>
            <a:r>
              <a:rPr lang="en-US" sz="2000" dirty="0" err="1"/>
              <a:t>eg</a:t>
            </a:r>
            <a:r>
              <a:rPr lang="en-US" sz="2000" dirty="0"/>
              <a:t>, muscle, </a:t>
            </a:r>
            <a:endParaRPr lang="en-US" sz="2000" dirty="0" smtClean="0"/>
          </a:p>
          <a:p>
            <a:pPr algn="l" rtl="0"/>
            <a:r>
              <a:rPr lang="en-US" sz="2000" dirty="0" smtClean="0"/>
              <a:t>                                   urinary</a:t>
            </a:r>
            <a:r>
              <a:rPr lang="en-US" sz="2000" dirty="0"/>
              <a:t>), and endodermal origin (</a:t>
            </a:r>
            <a:r>
              <a:rPr lang="en-US" sz="2000" dirty="0" err="1"/>
              <a:t>eg</a:t>
            </a:r>
            <a:r>
              <a:rPr lang="en-US" sz="2000" dirty="0"/>
              <a:t>, lung, gastrointestinal</a:t>
            </a:r>
            <a:r>
              <a:rPr lang="en-US" sz="2000" dirty="0" smtClean="0"/>
              <a:t>). </a:t>
            </a:r>
          </a:p>
          <a:p>
            <a:pPr algn="l" rtl="0"/>
            <a:endParaRPr lang="en-US" sz="2000" dirty="0"/>
          </a:p>
          <a:p>
            <a:pPr algn="l" rtl="0"/>
            <a:endParaRPr lang="en-US" sz="2000" dirty="0"/>
          </a:p>
          <a:p>
            <a:pPr algn="l" rtl="0"/>
            <a:r>
              <a:rPr lang="en-US" sz="2000" dirty="0" smtClean="0"/>
              <a:t>● Grossly </a:t>
            </a:r>
            <a:r>
              <a:rPr lang="en-US" sz="2000" dirty="0"/>
              <a:t>: </a:t>
            </a:r>
            <a:r>
              <a:rPr lang="en-US" sz="2000" dirty="0" smtClean="0"/>
              <a:t>Most </a:t>
            </a:r>
            <a:r>
              <a:rPr lang="en-US" sz="2000" dirty="0"/>
              <a:t>cysts are </a:t>
            </a:r>
            <a:r>
              <a:rPr lang="en-US" sz="2000" dirty="0" err="1"/>
              <a:t>unilocular</a:t>
            </a:r>
            <a:r>
              <a:rPr lang="en-US" sz="2000" dirty="0"/>
              <a:t>. The inner lining of every mature cystic </a:t>
            </a:r>
            <a:r>
              <a:rPr lang="en-US" sz="2000" dirty="0" err="1"/>
              <a:t>teratoma</a:t>
            </a:r>
            <a:r>
              <a:rPr lang="en-US" sz="2000" dirty="0"/>
              <a:t> </a:t>
            </a:r>
            <a:endParaRPr lang="en-US" sz="2000" dirty="0" smtClean="0"/>
          </a:p>
          <a:p>
            <a:pPr algn="l" rtl="0"/>
            <a:r>
              <a:rPr lang="en-US" sz="2000" dirty="0" smtClean="0"/>
              <a:t>                    contains </a:t>
            </a:r>
            <a:r>
              <a:rPr lang="en-US" sz="2000" dirty="0"/>
              <a:t>single or multiple white shiny masses projecting from the wall </a:t>
            </a:r>
            <a:endParaRPr lang="en-US" sz="2000" dirty="0" smtClean="0"/>
          </a:p>
          <a:p>
            <a:pPr algn="l" rtl="0"/>
            <a:r>
              <a:rPr lang="en-US" sz="2000" dirty="0" smtClean="0"/>
              <a:t>                    toward </a:t>
            </a:r>
            <a:r>
              <a:rPr lang="en-US" sz="2000" dirty="0"/>
              <a:t>the center of the cysts. When hair, other dermal appendages, bone </a:t>
            </a:r>
            <a:endParaRPr lang="en-US" sz="2000" dirty="0" smtClean="0"/>
          </a:p>
          <a:p>
            <a:pPr algn="l" rtl="0"/>
            <a:r>
              <a:rPr lang="en-US" sz="2000" dirty="0" smtClean="0"/>
              <a:t>                    and </a:t>
            </a:r>
            <a:r>
              <a:rPr lang="en-US" sz="2000" dirty="0"/>
              <a:t>teeth are present, they usually arise from this protuberance. This </a:t>
            </a:r>
            <a:endParaRPr lang="en-US" sz="2000" dirty="0" smtClean="0"/>
          </a:p>
          <a:p>
            <a:pPr algn="l" rtl="0"/>
            <a:r>
              <a:rPr lang="en-US" sz="2000" dirty="0" smtClean="0"/>
              <a:t>                    protuberance </a:t>
            </a:r>
            <a:r>
              <a:rPr lang="en-US" sz="2000" dirty="0"/>
              <a:t>is referred to as the </a:t>
            </a:r>
            <a:r>
              <a:rPr lang="en-US" sz="2000" dirty="0" err="1">
                <a:solidFill>
                  <a:srgbClr val="FF0000"/>
                </a:solidFill>
              </a:rPr>
              <a:t>Rokitansky</a:t>
            </a:r>
            <a:r>
              <a:rPr lang="en-US" sz="2000" dirty="0">
                <a:solidFill>
                  <a:srgbClr val="FF0000"/>
                </a:solidFill>
              </a:rPr>
              <a:t> protuberance</a:t>
            </a:r>
            <a:r>
              <a:rPr lang="en-US" sz="2000" dirty="0"/>
              <a:t>. The </a:t>
            </a:r>
            <a:r>
              <a:rPr lang="en-US" sz="2000" dirty="0" err="1"/>
              <a:t>Rokitansky</a:t>
            </a:r>
            <a:r>
              <a:rPr lang="en-US" sz="2000" dirty="0"/>
              <a:t> </a:t>
            </a:r>
            <a:endParaRPr lang="en-US" sz="2000" dirty="0" smtClean="0"/>
          </a:p>
          <a:p>
            <a:pPr algn="l" rtl="0"/>
            <a:r>
              <a:rPr lang="en-US" sz="2000" dirty="0" smtClean="0"/>
              <a:t>                    protuberance </a:t>
            </a:r>
            <a:r>
              <a:rPr lang="en-US" sz="2000" dirty="0"/>
              <a:t>is a common site of malignant transformation. </a:t>
            </a:r>
            <a:endParaRPr lang="en-US" sz="2000" dirty="0" smtClean="0"/>
          </a:p>
          <a:p>
            <a:pPr algn="l" rtl="0"/>
            <a:endParaRPr lang="en-US" sz="2000" dirty="0" smtClean="0"/>
          </a:p>
          <a:p>
            <a:pPr algn="l" rtl="0"/>
            <a:r>
              <a:rPr lang="en-US" sz="2000" dirty="0" smtClean="0"/>
              <a:t>● They </a:t>
            </a:r>
            <a:r>
              <a:rPr lang="en-US" sz="2000" dirty="0"/>
              <a:t>are bilateral in </a:t>
            </a:r>
            <a:r>
              <a:rPr lang="en-US" sz="2000" dirty="0" smtClean="0"/>
              <a:t>10-17 % of cases.</a:t>
            </a:r>
          </a:p>
          <a:p>
            <a:pPr algn="l" rtl="0"/>
            <a:endParaRPr lang="en-US" sz="2000" dirty="0"/>
          </a:p>
        </p:txBody>
      </p:sp>
    </p:spTree>
    <p:extLst>
      <p:ext uri="{BB962C8B-B14F-4D97-AF65-F5344CB8AC3E}">
        <p14:creationId xmlns="" xmlns:p14="http://schemas.microsoft.com/office/powerpoint/2010/main" val="23136095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24863"/>
          </a:xfrm>
          <a:prstGeom prst="rect">
            <a:avLst/>
          </a:prstGeom>
        </p:spPr>
        <p:txBody>
          <a:bodyPr wrap="square">
            <a:spAutoFit/>
          </a:bodyPr>
          <a:lstStyle/>
          <a:p>
            <a:pPr algn="l" rtl="0"/>
            <a:endParaRPr lang="en-US" sz="2000" dirty="0" smtClean="0"/>
          </a:p>
          <a:p>
            <a:pPr algn="l" rtl="0"/>
            <a:r>
              <a:rPr lang="en-US" sz="2000" b="1" dirty="0" smtClean="0"/>
              <a:t>Clinical </a:t>
            </a:r>
            <a:r>
              <a:rPr lang="en-US" sz="2000" b="1" dirty="0"/>
              <a:t>manifestations </a:t>
            </a:r>
            <a:r>
              <a:rPr lang="en-US" sz="2000" b="1" dirty="0" smtClean="0"/>
              <a:t>:</a:t>
            </a:r>
          </a:p>
          <a:p>
            <a:pPr algn="l" rtl="0"/>
            <a:endParaRPr lang="en-US" sz="2000" dirty="0"/>
          </a:p>
          <a:p>
            <a:pPr algn="l" rtl="0"/>
            <a:r>
              <a:rPr lang="en-US" sz="2000" dirty="0" smtClean="0"/>
              <a:t>● Most </a:t>
            </a:r>
            <a:r>
              <a:rPr lang="en-US" sz="2000" dirty="0"/>
              <a:t>women with </a:t>
            </a:r>
            <a:r>
              <a:rPr lang="en-US" sz="2000" dirty="0" err="1"/>
              <a:t>dermoid</a:t>
            </a:r>
            <a:r>
              <a:rPr lang="en-US" sz="2000" dirty="0"/>
              <a:t> cysts are </a:t>
            </a:r>
            <a:r>
              <a:rPr lang="en-US" sz="2000" dirty="0" smtClean="0">
                <a:solidFill>
                  <a:srgbClr val="FF0000"/>
                </a:solidFill>
              </a:rPr>
              <a:t>asymptomatic</a:t>
            </a:r>
            <a:r>
              <a:rPr lang="en-US" sz="2000" dirty="0" smtClean="0"/>
              <a:t>.</a:t>
            </a:r>
            <a:endParaRPr lang="en-US" sz="2000" dirty="0"/>
          </a:p>
          <a:p>
            <a:pPr algn="l" rtl="0"/>
            <a:endParaRPr lang="en-US" sz="2000" dirty="0"/>
          </a:p>
          <a:p>
            <a:pPr algn="l" rtl="0"/>
            <a:r>
              <a:rPr lang="en-US" sz="2000" dirty="0" smtClean="0"/>
              <a:t>● The </a:t>
            </a:r>
            <a:r>
              <a:rPr lang="en-US" sz="2000" dirty="0"/>
              <a:t>most common complication associated with mature cystic </a:t>
            </a:r>
            <a:r>
              <a:rPr lang="en-US" sz="2000" dirty="0" err="1"/>
              <a:t>teratomas</a:t>
            </a:r>
            <a:r>
              <a:rPr lang="en-US" sz="2000" dirty="0"/>
              <a:t> is </a:t>
            </a:r>
            <a:r>
              <a:rPr lang="en-US" sz="2000" dirty="0">
                <a:solidFill>
                  <a:srgbClr val="FF0000"/>
                </a:solidFill>
              </a:rPr>
              <a:t>torsion</a:t>
            </a:r>
            <a:r>
              <a:rPr lang="en-US" sz="2000" dirty="0"/>
              <a:t>. </a:t>
            </a:r>
            <a:endParaRPr lang="en-US" sz="2000" dirty="0" smtClean="0"/>
          </a:p>
          <a:p>
            <a:pPr algn="l" rtl="0"/>
            <a:r>
              <a:rPr lang="en-US" sz="2000" dirty="0" smtClean="0"/>
              <a:t>    The </a:t>
            </a:r>
            <a:r>
              <a:rPr lang="en-US" sz="2000" dirty="0"/>
              <a:t>reported rate of torsion ranges from 3.2-16%. Torsion is more common in </a:t>
            </a:r>
            <a:endParaRPr lang="en-US" sz="2000" dirty="0" smtClean="0"/>
          </a:p>
          <a:p>
            <a:pPr algn="l" rtl="0"/>
            <a:r>
              <a:rPr lang="en-US" sz="2000" dirty="0" smtClean="0"/>
              <a:t>     tumors </a:t>
            </a:r>
            <a:r>
              <a:rPr lang="en-US" sz="2000" dirty="0"/>
              <a:t>of intermediate size than in small or extremely large tumors.</a:t>
            </a:r>
          </a:p>
          <a:p>
            <a:pPr algn="l" rtl="0"/>
            <a:endParaRPr lang="en-US" sz="2000" dirty="0" smtClean="0"/>
          </a:p>
          <a:p>
            <a:pPr algn="l" rtl="0"/>
            <a:r>
              <a:rPr lang="en-US" sz="2000" dirty="0" smtClean="0"/>
              <a:t>● </a:t>
            </a:r>
            <a:r>
              <a:rPr lang="en-US" sz="2000" dirty="0" smtClean="0">
                <a:solidFill>
                  <a:srgbClr val="FF0000"/>
                </a:solidFill>
              </a:rPr>
              <a:t>Rupture</a:t>
            </a:r>
            <a:r>
              <a:rPr lang="en-US" sz="2000" dirty="0" smtClean="0"/>
              <a:t> </a:t>
            </a:r>
            <a:r>
              <a:rPr lang="en-US" sz="2000" dirty="0"/>
              <a:t>of </a:t>
            </a:r>
            <a:r>
              <a:rPr lang="en-US" sz="2000" dirty="0" err="1"/>
              <a:t>dermoid</a:t>
            </a:r>
            <a:r>
              <a:rPr lang="en-US" sz="2000" dirty="0"/>
              <a:t> cysts with spillage of sebaceous material into the abdominal </a:t>
            </a:r>
            <a:endParaRPr lang="en-US" sz="2000" dirty="0" smtClean="0"/>
          </a:p>
          <a:p>
            <a:pPr algn="l" rtl="0"/>
            <a:r>
              <a:rPr lang="en-US" sz="2000" dirty="0" smtClean="0"/>
              <a:t>    cavity </a:t>
            </a:r>
            <a:r>
              <a:rPr lang="en-US" sz="2000" dirty="0"/>
              <a:t>can occur, but is uncommon. Shock and hemorrhage are the immediate </a:t>
            </a:r>
            <a:endParaRPr lang="en-US" sz="2000" dirty="0" smtClean="0"/>
          </a:p>
          <a:p>
            <a:pPr algn="l" rtl="0"/>
            <a:r>
              <a:rPr lang="en-US" sz="2000" dirty="0" smtClean="0"/>
              <a:t>    </a:t>
            </a:r>
            <a:r>
              <a:rPr lang="en-US" sz="2000" dirty="0" err="1" smtClean="0"/>
              <a:t>sequelae</a:t>
            </a:r>
            <a:r>
              <a:rPr lang="en-US" sz="2000" dirty="0" smtClean="0"/>
              <a:t> </a:t>
            </a:r>
            <a:r>
              <a:rPr lang="en-US" sz="2000" dirty="0"/>
              <a:t>of rupture; a marked granulomatous reaction (</a:t>
            </a:r>
            <a:r>
              <a:rPr lang="en-US" sz="2000" dirty="0">
                <a:solidFill>
                  <a:srgbClr val="FF0000"/>
                </a:solidFill>
              </a:rPr>
              <a:t>chemical peritonitis</a:t>
            </a:r>
            <a:r>
              <a:rPr lang="en-US" sz="2000" dirty="0"/>
              <a:t>) may </a:t>
            </a:r>
            <a:endParaRPr lang="en-US" sz="2000" dirty="0" smtClean="0"/>
          </a:p>
          <a:p>
            <a:pPr algn="l" rtl="0"/>
            <a:r>
              <a:rPr lang="en-US" sz="2000" dirty="0" smtClean="0"/>
              <a:t>    subsequently </a:t>
            </a:r>
            <a:r>
              <a:rPr lang="en-US" sz="2000" dirty="0"/>
              <a:t>develop and lead to formation of dense adhesions</a:t>
            </a:r>
            <a:r>
              <a:rPr lang="en-US" sz="2000" dirty="0" smtClean="0"/>
              <a:t>.</a:t>
            </a:r>
          </a:p>
          <a:p>
            <a:pPr algn="l" rtl="0"/>
            <a:r>
              <a:rPr lang="en-US" sz="2000" dirty="0"/>
              <a:t> - The rate of spontaneous rupture of mature cystic </a:t>
            </a:r>
            <a:r>
              <a:rPr lang="en-US" sz="2000" dirty="0" err="1"/>
              <a:t>teratomas</a:t>
            </a:r>
            <a:r>
              <a:rPr lang="en-US" sz="2000" dirty="0"/>
              <a:t> is low, ranging from </a:t>
            </a:r>
            <a:r>
              <a:rPr lang="en-US" sz="2000" dirty="0" smtClean="0"/>
              <a:t>1.2-</a:t>
            </a:r>
          </a:p>
          <a:p>
            <a:pPr algn="l" rtl="0"/>
            <a:r>
              <a:rPr lang="en-US" sz="2000" dirty="0" smtClean="0"/>
              <a:t>    3.8</a:t>
            </a:r>
            <a:r>
              <a:rPr lang="en-US" sz="2000" dirty="0"/>
              <a:t>%. This has been ascribed to the thick capsule surrounding this lesion</a:t>
            </a:r>
            <a:r>
              <a:rPr lang="en-US" sz="2000" dirty="0" smtClean="0"/>
              <a:t>.</a:t>
            </a:r>
          </a:p>
          <a:p>
            <a:pPr algn="l" rtl="0"/>
            <a:endParaRPr lang="en-US" sz="2000" dirty="0"/>
          </a:p>
          <a:p>
            <a:pPr algn="l" rtl="0"/>
            <a:r>
              <a:rPr lang="en-US" sz="2000" b="1" dirty="0" smtClean="0"/>
              <a:t>Diagnosis</a:t>
            </a:r>
            <a:r>
              <a:rPr lang="en-US" sz="2000" dirty="0" smtClean="0"/>
              <a:t> </a:t>
            </a:r>
            <a:r>
              <a:rPr lang="en-US" sz="2000" b="1" dirty="0" smtClean="0"/>
              <a:t>:</a:t>
            </a:r>
          </a:p>
          <a:p>
            <a:pPr algn="l" rtl="0"/>
            <a:r>
              <a:rPr lang="en-US" sz="2000" dirty="0" smtClean="0"/>
              <a:t> </a:t>
            </a:r>
            <a:r>
              <a:rPr lang="en-US" sz="2000" dirty="0"/>
              <a:t>These tumors have a characteristic ultrasound appearance, which allows reasonably </a:t>
            </a:r>
            <a:r>
              <a:rPr lang="en-US" sz="2000" dirty="0" smtClean="0"/>
              <a:t> </a:t>
            </a:r>
          </a:p>
          <a:p>
            <a:pPr algn="l" rtl="0"/>
            <a:r>
              <a:rPr lang="en-US" sz="2000" dirty="0" smtClean="0"/>
              <a:t> accurate </a:t>
            </a:r>
            <a:r>
              <a:rPr lang="en-US" sz="2000" dirty="0"/>
              <a:t>noninvasive diagnosis in many </a:t>
            </a:r>
            <a:r>
              <a:rPr lang="en-US" sz="2000" dirty="0" smtClean="0"/>
              <a:t>cases. </a:t>
            </a:r>
            <a:r>
              <a:rPr lang="en-US" sz="2000" dirty="0"/>
              <a:t>The reported specificity is </a:t>
            </a:r>
            <a:r>
              <a:rPr lang="en-US" sz="2000" dirty="0" smtClean="0"/>
              <a:t>98-100 %. </a:t>
            </a:r>
          </a:p>
          <a:p>
            <a:pPr algn="l" rtl="0"/>
            <a:r>
              <a:rPr lang="en-US" sz="2000" dirty="0" smtClean="0"/>
              <a:t> Definitive </a:t>
            </a:r>
            <a:r>
              <a:rPr lang="en-US" sz="2000" dirty="0"/>
              <a:t>diagnosis is made at the time of surgical excision. </a:t>
            </a:r>
            <a:endParaRPr lang="en-US" sz="2000" dirty="0" smtClean="0"/>
          </a:p>
          <a:p>
            <a:pPr algn="l" rtl="0"/>
            <a:endParaRPr lang="en-US" dirty="0"/>
          </a:p>
        </p:txBody>
      </p:sp>
    </p:spTree>
    <p:extLst>
      <p:ext uri="{BB962C8B-B14F-4D97-AF65-F5344CB8AC3E}">
        <p14:creationId xmlns="" xmlns:p14="http://schemas.microsoft.com/office/powerpoint/2010/main" val="2614434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40"/>
          </a:xfrm>
          <a:prstGeom prst="rect">
            <a:avLst/>
          </a:prstGeom>
        </p:spPr>
        <p:txBody>
          <a:bodyPr wrap="square">
            <a:spAutoFit/>
          </a:bodyPr>
          <a:lstStyle/>
          <a:p>
            <a:pPr algn="l" rtl="0"/>
            <a:endParaRPr lang="en-US" sz="2000" b="1" dirty="0" smtClean="0"/>
          </a:p>
          <a:p>
            <a:pPr algn="l" rtl="0"/>
            <a:r>
              <a:rPr lang="en-US" sz="2000" b="1" dirty="0" smtClean="0"/>
              <a:t>Imaging </a:t>
            </a:r>
            <a:r>
              <a:rPr lang="en-US" sz="2000" b="1" dirty="0"/>
              <a:t>:</a:t>
            </a:r>
          </a:p>
          <a:p>
            <a:pPr algn="l" rtl="0"/>
            <a:r>
              <a:rPr lang="en-US" sz="2000" dirty="0" smtClean="0"/>
              <a:t>● </a:t>
            </a:r>
            <a:r>
              <a:rPr lang="en-US" sz="2000" u="sng" dirty="0" smtClean="0"/>
              <a:t>Plain </a:t>
            </a:r>
            <a:r>
              <a:rPr lang="en-US" sz="2000" u="sng" dirty="0" err="1"/>
              <a:t>abdomino</a:t>
            </a:r>
            <a:r>
              <a:rPr lang="en-US" sz="2000" u="sng" dirty="0"/>
              <a:t>-pelvic X-ray </a:t>
            </a:r>
            <a:r>
              <a:rPr lang="en-US" sz="2000" dirty="0"/>
              <a:t>: May show calcific and tooth components with the </a:t>
            </a:r>
            <a:endParaRPr lang="en-US" sz="2000" dirty="0" smtClean="0"/>
          </a:p>
          <a:p>
            <a:pPr algn="l" rtl="0"/>
            <a:r>
              <a:rPr lang="en-US" sz="2000" dirty="0" smtClean="0"/>
              <a:t>    pelvis.</a:t>
            </a:r>
            <a:endParaRPr lang="en-US" sz="2000" dirty="0"/>
          </a:p>
          <a:p>
            <a:pPr algn="l" rtl="0"/>
            <a:endParaRPr lang="en-US" sz="2000" dirty="0"/>
          </a:p>
          <a:p>
            <a:pPr algn="l" rtl="0"/>
            <a:endParaRPr lang="en-US" sz="2000" dirty="0" smtClean="0"/>
          </a:p>
          <a:p>
            <a:pPr algn="l" rtl="0"/>
            <a:r>
              <a:rPr lang="en-US" sz="2000" dirty="0" smtClean="0"/>
              <a:t>● </a:t>
            </a:r>
            <a:r>
              <a:rPr lang="en-US" sz="2000" u="sng" dirty="0" smtClean="0"/>
              <a:t>Ultrasound </a:t>
            </a:r>
            <a:r>
              <a:rPr lang="en-US" sz="2000" dirty="0" smtClean="0"/>
              <a:t>:</a:t>
            </a:r>
          </a:p>
          <a:p>
            <a:pPr algn="l" rtl="0"/>
            <a:r>
              <a:rPr lang="en-US" sz="2000" dirty="0" smtClean="0"/>
              <a:t>    Typically </a:t>
            </a:r>
            <a:r>
              <a:rPr lang="en-US" sz="2000" dirty="0"/>
              <a:t>an ovarian </a:t>
            </a:r>
            <a:r>
              <a:rPr lang="en-US" sz="2000" dirty="0" err="1"/>
              <a:t>dermoid</a:t>
            </a:r>
            <a:r>
              <a:rPr lang="en-US" sz="2000" dirty="0"/>
              <a:t> is seen as a </a:t>
            </a:r>
            <a:r>
              <a:rPr lang="en-US" sz="2000" dirty="0" smtClean="0"/>
              <a:t>complex cystic </a:t>
            </a:r>
            <a:r>
              <a:rPr lang="en-US" sz="2000" dirty="0"/>
              <a:t>adnexal mass with some </a:t>
            </a:r>
            <a:endParaRPr lang="en-US" sz="2000" dirty="0" smtClean="0"/>
          </a:p>
          <a:p>
            <a:pPr algn="l" rtl="0"/>
            <a:r>
              <a:rPr lang="en-US" sz="2000" dirty="0" smtClean="0"/>
              <a:t>     mural </a:t>
            </a:r>
            <a:r>
              <a:rPr lang="en-US" sz="2000" dirty="0"/>
              <a:t>components.  Most lesions are </a:t>
            </a:r>
            <a:r>
              <a:rPr lang="en-US" sz="2000" dirty="0" err="1"/>
              <a:t>unilocular</a:t>
            </a:r>
            <a:r>
              <a:rPr lang="en-US" sz="2000" dirty="0" smtClean="0"/>
              <a:t>.</a:t>
            </a:r>
          </a:p>
          <a:p>
            <a:pPr algn="l" rtl="0"/>
            <a:endParaRPr lang="en-US" sz="2000" dirty="0"/>
          </a:p>
          <a:p>
            <a:pPr algn="l" rtl="0"/>
            <a:endParaRPr lang="en-US" sz="2000" dirty="0"/>
          </a:p>
          <a:p>
            <a:pPr algn="l" rtl="0"/>
            <a:r>
              <a:rPr lang="en-US" sz="2000" dirty="0"/>
              <a:t>The spectrum of </a:t>
            </a:r>
            <a:r>
              <a:rPr lang="en-US" sz="2000" dirty="0" err="1"/>
              <a:t>sonographic</a:t>
            </a:r>
            <a:r>
              <a:rPr lang="en-US" sz="2000" dirty="0"/>
              <a:t> features </a:t>
            </a:r>
            <a:r>
              <a:rPr lang="en-US" sz="2000" dirty="0" smtClean="0"/>
              <a:t>includes :</a:t>
            </a:r>
            <a:endParaRPr lang="en-US" sz="2000" dirty="0"/>
          </a:p>
          <a:p>
            <a:pPr algn="l" rtl="0"/>
            <a:endParaRPr lang="en-US" sz="2000" dirty="0"/>
          </a:p>
          <a:p>
            <a:pPr algn="l" rtl="0"/>
            <a:r>
              <a:rPr lang="en-US" sz="2000" dirty="0"/>
              <a:t>    </a:t>
            </a:r>
            <a:r>
              <a:rPr lang="en-US" sz="2000" dirty="0" smtClean="0"/>
              <a:t>1- </a:t>
            </a:r>
            <a:r>
              <a:rPr lang="en-US" sz="2000" dirty="0" err="1" smtClean="0"/>
              <a:t>Rokitansky</a:t>
            </a:r>
            <a:r>
              <a:rPr lang="en-US" sz="2000" dirty="0" smtClean="0"/>
              <a:t> </a:t>
            </a:r>
            <a:r>
              <a:rPr lang="en-US" sz="2000" dirty="0"/>
              <a:t>nodule - </a:t>
            </a:r>
            <a:r>
              <a:rPr lang="en-US" sz="2000" dirty="0" err="1"/>
              <a:t>dermoid</a:t>
            </a:r>
            <a:r>
              <a:rPr lang="en-US" sz="2000" dirty="0"/>
              <a:t> </a:t>
            </a:r>
            <a:r>
              <a:rPr lang="en-US" sz="2000" dirty="0" smtClean="0"/>
              <a:t>plug.</a:t>
            </a:r>
            <a:endParaRPr lang="en-US" sz="2000" dirty="0"/>
          </a:p>
          <a:p>
            <a:pPr algn="l" rtl="0"/>
            <a:r>
              <a:rPr lang="en-US" sz="2000" dirty="0"/>
              <a:t>    </a:t>
            </a:r>
            <a:r>
              <a:rPr lang="en-US" sz="2000" dirty="0" smtClean="0"/>
              <a:t>2- Diffusely </a:t>
            </a:r>
            <a:r>
              <a:rPr lang="en-US" sz="2000" dirty="0"/>
              <a:t>or partially echogenic mass with posterior sound attenuation owing to </a:t>
            </a:r>
            <a:r>
              <a:rPr lang="en-US" sz="2000" dirty="0" smtClean="0"/>
              <a:t>      </a:t>
            </a:r>
          </a:p>
          <a:p>
            <a:pPr algn="l" rtl="0"/>
            <a:r>
              <a:rPr lang="en-US" sz="2000" dirty="0" smtClean="0"/>
              <a:t>         Sebaceous </a:t>
            </a:r>
            <a:r>
              <a:rPr lang="en-US" sz="2000" dirty="0"/>
              <a:t>material and hair within the cyst cavity ( echogenic interface at edge </a:t>
            </a:r>
            <a:endParaRPr lang="en-US" sz="2000" dirty="0" smtClean="0"/>
          </a:p>
          <a:p>
            <a:pPr algn="l" rtl="0"/>
            <a:r>
              <a:rPr lang="en-US" sz="2000" dirty="0" smtClean="0"/>
              <a:t>         of mass </a:t>
            </a:r>
            <a:r>
              <a:rPr lang="en-US" sz="2000" dirty="0"/>
              <a:t>that obscures deep structures) : the tip of the iceberg </a:t>
            </a:r>
            <a:r>
              <a:rPr lang="en-US" sz="2000" dirty="0" smtClean="0"/>
              <a:t>sign.</a:t>
            </a:r>
            <a:endParaRPr lang="en-US" sz="2000" dirty="0"/>
          </a:p>
          <a:p>
            <a:pPr algn="l" rtl="0"/>
            <a:r>
              <a:rPr lang="en-US" sz="2000" dirty="0"/>
              <a:t>    </a:t>
            </a:r>
            <a:r>
              <a:rPr lang="en-US" sz="2000" dirty="0" smtClean="0"/>
              <a:t>3- Echogenic</a:t>
            </a:r>
            <a:r>
              <a:rPr lang="en-US" sz="2000" dirty="0"/>
              <a:t>, shadowing calcific or dental (tooth) </a:t>
            </a:r>
            <a:r>
              <a:rPr lang="en-US" sz="2000" dirty="0" smtClean="0"/>
              <a:t>components.</a:t>
            </a:r>
            <a:endParaRPr lang="en-US" sz="2000" dirty="0"/>
          </a:p>
          <a:p>
            <a:pPr algn="l" rtl="0"/>
            <a:r>
              <a:rPr lang="en-US" sz="2000" dirty="0"/>
              <a:t>    </a:t>
            </a:r>
            <a:r>
              <a:rPr lang="en-US" sz="2000" dirty="0" smtClean="0"/>
              <a:t>4- Presence </a:t>
            </a:r>
            <a:r>
              <a:rPr lang="en-US" sz="2000" dirty="0"/>
              <a:t>of fluid-fluid </a:t>
            </a:r>
            <a:r>
              <a:rPr lang="en-US" sz="2000" dirty="0" smtClean="0"/>
              <a:t>levels.</a:t>
            </a:r>
            <a:endParaRPr lang="en-US" sz="2000" dirty="0"/>
          </a:p>
          <a:p>
            <a:pPr algn="l" rtl="0"/>
            <a:r>
              <a:rPr lang="en-US" sz="2000" dirty="0"/>
              <a:t>    </a:t>
            </a:r>
            <a:r>
              <a:rPr lang="en-US" sz="2000" dirty="0" smtClean="0"/>
              <a:t>5- Multiple </a:t>
            </a:r>
            <a:r>
              <a:rPr lang="en-US" sz="2000" dirty="0"/>
              <a:t>thin, echogenic bands caused by hair in the cyst cavity : the dot-dash </a:t>
            </a:r>
            <a:endParaRPr lang="en-US" sz="2000" dirty="0" smtClean="0"/>
          </a:p>
          <a:p>
            <a:pPr algn="l" rtl="0"/>
            <a:r>
              <a:rPr lang="en-US" sz="2000" dirty="0" smtClean="0"/>
              <a:t>         pattern.</a:t>
            </a:r>
            <a:endParaRPr lang="en-US" sz="2000" dirty="0"/>
          </a:p>
          <a:p>
            <a:pPr algn="l" rtl="0"/>
            <a:endParaRPr lang="en-US" dirty="0"/>
          </a:p>
        </p:txBody>
      </p:sp>
    </p:spTree>
    <p:extLst>
      <p:ext uri="{BB962C8B-B14F-4D97-AF65-F5344CB8AC3E}">
        <p14:creationId xmlns="" xmlns:p14="http://schemas.microsoft.com/office/powerpoint/2010/main" val="3251464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4762500" cy="3571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6250" y="3571875"/>
            <a:ext cx="4857750" cy="32763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3571874"/>
            <a:ext cx="4800600" cy="3286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62500" y="0"/>
            <a:ext cx="4381500" cy="36004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089939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70195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077246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7584" y="0"/>
            <a:ext cx="7560840" cy="515719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584" y="4509120"/>
            <a:ext cx="9124415" cy="1815882"/>
          </a:xfrm>
          <a:prstGeom prst="rect">
            <a:avLst/>
          </a:prstGeom>
        </p:spPr>
        <p:txBody>
          <a:bodyPr wrap="square">
            <a:spAutoFit/>
          </a:bodyPr>
          <a:lstStyle/>
          <a:p>
            <a:pPr algn="l" rtl="0"/>
            <a:endParaRPr lang="en-US" dirty="0" smtClean="0"/>
          </a:p>
          <a:p>
            <a:pPr algn="l" rtl="0"/>
            <a:endParaRPr lang="en-US" dirty="0"/>
          </a:p>
          <a:p>
            <a:pPr algn="l" rtl="0"/>
            <a:endParaRPr lang="en-US" dirty="0" smtClean="0"/>
          </a:p>
          <a:p>
            <a:pPr algn="l" rtl="0"/>
            <a:endParaRPr lang="en-US" dirty="0"/>
          </a:p>
          <a:p>
            <a:pPr algn="l" rtl="0"/>
            <a:r>
              <a:rPr lang="en-US" sz="2000" dirty="0" smtClean="0"/>
              <a:t>The </a:t>
            </a:r>
            <a:r>
              <a:rPr lang="en-US" sz="2000" dirty="0"/>
              <a:t>echogenic focus (between markers) and speckled debris within the cyst are characteristic of a benign cystic </a:t>
            </a:r>
            <a:r>
              <a:rPr lang="en-US" sz="2000" dirty="0" err="1"/>
              <a:t>teratoma</a:t>
            </a:r>
            <a:endParaRPr lang="ar-JO" sz="2000" dirty="0"/>
          </a:p>
        </p:txBody>
      </p:sp>
    </p:spTree>
    <p:extLst>
      <p:ext uri="{BB962C8B-B14F-4D97-AF65-F5344CB8AC3E}">
        <p14:creationId xmlns="" xmlns:p14="http://schemas.microsoft.com/office/powerpoint/2010/main" val="18034139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24535"/>
          </a:xfrm>
          <a:prstGeom prst="rect">
            <a:avLst/>
          </a:prstGeom>
        </p:spPr>
        <p:txBody>
          <a:bodyPr wrap="square">
            <a:spAutoFit/>
          </a:bodyPr>
          <a:lstStyle/>
          <a:p>
            <a:pPr algn="l" rtl="0"/>
            <a:endParaRPr lang="en-US" sz="2000" dirty="0" smtClean="0"/>
          </a:p>
          <a:p>
            <a:pPr algn="l" rtl="0"/>
            <a:endParaRPr lang="en-US" sz="2000" dirty="0"/>
          </a:p>
          <a:p>
            <a:pPr algn="l" rtl="0"/>
            <a:endParaRPr lang="en-US" sz="2000" b="1" dirty="0" smtClean="0"/>
          </a:p>
          <a:p>
            <a:pPr algn="l" rtl="0"/>
            <a:endParaRPr lang="en-US" sz="2000" b="1" dirty="0"/>
          </a:p>
          <a:p>
            <a:pPr algn="l" rtl="0"/>
            <a:endParaRPr lang="en-US" sz="2000" b="1" dirty="0" smtClean="0"/>
          </a:p>
          <a:p>
            <a:pPr algn="l" rtl="0"/>
            <a:r>
              <a:rPr lang="en-US" sz="2000" b="1" dirty="0" smtClean="0"/>
              <a:t>Treatment</a:t>
            </a:r>
            <a:r>
              <a:rPr lang="en-US" sz="2000" dirty="0" smtClean="0"/>
              <a:t> : </a:t>
            </a:r>
            <a:r>
              <a:rPr lang="en-US" sz="2000" dirty="0"/>
              <a:t>Ovarian cystectomy, via either laparoscopy or laparotomy. With either approach, the abdomen should be copiously irrigated to avoid a chemical peritonitis from spillage of the sebaceous cyst fluid</a:t>
            </a:r>
            <a:r>
              <a:rPr lang="en-US" sz="2000" dirty="0" smtClean="0"/>
              <a:t>.</a:t>
            </a:r>
          </a:p>
          <a:p>
            <a:pPr algn="l" rtl="0"/>
            <a:endParaRPr lang="en-US" sz="2000" dirty="0" smtClean="0"/>
          </a:p>
          <a:p>
            <a:pPr algn="l" rtl="0"/>
            <a:endParaRPr lang="en-US" sz="2000" dirty="0"/>
          </a:p>
          <a:p>
            <a:pPr algn="l" rtl="0"/>
            <a:r>
              <a:rPr lang="en-US" sz="2000" b="1" dirty="0"/>
              <a:t>Malignant transformation </a:t>
            </a:r>
            <a:r>
              <a:rPr lang="en-US" sz="2000" dirty="0" smtClean="0"/>
              <a:t>: </a:t>
            </a:r>
            <a:r>
              <a:rPr lang="en-US" sz="2000" dirty="0"/>
              <a:t>Malignant transformation occurs in </a:t>
            </a:r>
            <a:r>
              <a:rPr lang="en-US" sz="2000" dirty="0" smtClean="0">
                <a:solidFill>
                  <a:srgbClr val="FF0000"/>
                </a:solidFill>
              </a:rPr>
              <a:t>0.2-2 % </a:t>
            </a:r>
            <a:r>
              <a:rPr lang="en-US" sz="2000" dirty="0" smtClean="0"/>
              <a:t>of </a:t>
            </a:r>
            <a:r>
              <a:rPr lang="en-US" sz="2000" dirty="0"/>
              <a:t>mature cystic </a:t>
            </a:r>
            <a:r>
              <a:rPr lang="en-US" sz="2000" dirty="0" err="1" smtClean="0"/>
              <a:t>teratomas.Although</a:t>
            </a:r>
            <a:r>
              <a:rPr lang="en-US" sz="2000" dirty="0" smtClean="0"/>
              <a:t> </a:t>
            </a:r>
            <a:r>
              <a:rPr lang="en-US" sz="2000" dirty="0"/>
              <a:t>any of the components of a mature cystic </a:t>
            </a:r>
            <a:r>
              <a:rPr lang="en-US" sz="2000" dirty="0" err="1"/>
              <a:t>teratoma</a:t>
            </a:r>
            <a:r>
              <a:rPr lang="en-US" sz="2000" dirty="0"/>
              <a:t> may undergo malignant degeneration, </a:t>
            </a:r>
            <a:r>
              <a:rPr lang="en-US" sz="2000" dirty="0">
                <a:solidFill>
                  <a:srgbClr val="FF0000"/>
                </a:solidFill>
              </a:rPr>
              <a:t>squamous cell carcinoma </a:t>
            </a:r>
            <a:r>
              <a:rPr lang="en-US" sz="2000" dirty="0"/>
              <a:t>arising from the ectoderm is the most common secondary </a:t>
            </a:r>
            <a:r>
              <a:rPr lang="en-US" sz="2000" dirty="0" smtClean="0"/>
              <a:t>neoplasm.</a:t>
            </a:r>
          </a:p>
          <a:p>
            <a:pPr algn="l" rtl="0"/>
            <a:r>
              <a:rPr lang="en-US" sz="2000" dirty="0"/>
              <a:t>Risk factors for malignant neoplasm in a mature cystic </a:t>
            </a:r>
            <a:r>
              <a:rPr lang="en-US" sz="2000" dirty="0" err="1"/>
              <a:t>teratoma</a:t>
            </a:r>
            <a:r>
              <a:rPr lang="en-US" sz="2000" dirty="0"/>
              <a:t> include age over 45 </a:t>
            </a:r>
            <a:r>
              <a:rPr lang="en-US" sz="2000" dirty="0" smtClean="0"/>
              <a:t>years, </a:t>
            </a:r>
            <a:r>
              <a:rPr lang="en-US" sz="2000" dirty="0"/>
              <a:t>tumor diameter greater than 10 cm, rapid growth, and findings on imaging (</a:t>
            </a:r>
            <a:r>
              <a:rPr lang="en-US" sz="2000" dirty="0" err="1"/>
              <a:t>eg</a:t>
            </a:r>
            <a:r>
              <a:rPr lang="en-US" sz="2000" dirty="0"/>
              <a:t>, low resistance intra-tumor flow on Doppler</a:t>
            </a:r>
            <a:r>
              <a:rPr lang="en-US" sz="2000" dirty="0" smtClean="0"/>
              <a:t>).  </a:t>
            </a:r>
            <a:endParaRPr lang="ar-JO" sz="2000" dirty="0"/>
          </a:p>
        </p:txBody>
      </p:sp>
    </p:spTree>
    <p:extLst>
      <p:ext uri="{BB962C8B-B14F-4D97-AF65-F5344CB8AC3E}">
        <p14:creationId xmlns="" xmlns:p14="http://schemas.microsoft.com/office/powerpoint/2010/main" val="3652467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09310"/>
          </a:xfrm>
          <a:prstGeom prst="rect">
            <a:avLst/>
          </a:prstGeom>
        </p:spPr>
        <p:txBody>
          <a:bodyPr wrap="square">
            <a:spAutoFit/>
          </a:bodyPr>
          <a:lstStyle/>
          <a:p>
            <a:pPr algn="ctr" rtl="0"/>
            <a:endParaRPr lang="en-US" dirty="0" smtClean="0"/>
          </a:p>
          <a:p>
            <a:pPr algn="ctr" rtl="0"/>
            <a:endParaRPr lang="en-US" dirty="0"/>
          </a:p>
          <a:p>
            <a:pPr algn="ctr" rtl="0"/>
            <a:r>
              <a:rPr lang="en-US" sz="2800" b="1" dirty="0" err="1" smtClean="0"/>
              <a:t>Monodermal</a:t>
            </a:r>
            <a:r>
              <a:rPr lang="en-US" sz="2800" b="1" dirty="0" smtClean="0"/>
              <a:t> </a:t>
            </a:r>
            <a:r>
              <a:rPr lang="en-US" sz="2800" b="1" dirty="0"/>
              <a:t>highly specialized </a:t>
            </a:r>
            <a:r>
              <a:rPr lang="en-US" sz="2800" b="1" dirty="0" err="1" smtClean="0"/>
              <a:t>teratomas</a:t>
            </a:r>
            <a:endParaRPr lang="en-US" sz="2800" b="1" dirty="0" smtClean="0"/>
          </a:p>
          <a:p>
            <a:pPr algn="ctr" rtl="0"/>
            <a:endParaRPr lang="en-US" dirty="0" smtClean="0"/>
          </a:p>
          <a:p>
            <a:pPr algn="l" rtl="0"/>
            <a:r>
              <a:rPr lang="en-US" dirty="0"/>
              <a:t> </a:t>
            </a:r>
            <a:r>
              <a:rPr lang="en-US" sz="2000" dirty="0"/>
              <a:t>The specialized or </a:t>
            </a:r>
            <a:r>
              <a:rPr lang="en-US" sz="2000" dirty="0" err="1"/>
              <a:t>monodermal</a:t>
            </a:r>
            <a:r>
              <a:rPr lang="en-US" sz="2000" dirty="0"/>
              <a:t> </a:t>
            </a:r>
            <a:r>
              <a:rPr lang="en-US" sz="2000" dirty="0" err="1"/>
              <a:t>teratomas</a:t>
            </a:r>
            <a:r>
              <a:rPr lang="en-US" sz="2000" dirty="0"/>
              <a:t> are a </a:t>
            </a:r>
            <a:r>
              <a:rPr lang="en-US" sz="2000" dirty="0">
                <a:solidFill>
                  <a:srgbClr val="FF0000"/>
                </a:solidFill>
              </a:rPr>
              <a:t>rare</a:t>
            </a:r>
            <a:r>
              <a:rPr lang="en-US" sz="2000" dirty="0"/>
              <a:t> and remarkable subset of </a:t>
            </a:r>
            <a:r>
              <a:rPr lang="en-US" sz="2000" dirty="0" err="1"/>
              <a:t>teratomas</a:t>
            </a:r>
            <a:r>
              <a:rPr lang="en-US" sz="2000" dirty="0"/>
              <a:t> that consist of a predominant mature histologic cell type, the most common of which are </a:t>
            </a:r>
            <a:r>
              <a:rPr lang="en-US" sz="2000" dirty="0" err="1">
                <a:solidFill>
                  <a:srgbClr val="FF0000"/>
                </a:solidFill>
              </a:rPr>
              <a:t>struma</a:t>
            </a:r>
            <a:r>
              <a:rPr lang="en-US" sz="2000" dirty="0">
                <a:solidFill>
                  <a:srgbClr val="FF0000"/>
                </a:solidFill>
              </a:rPr>
              <a:t> </a:t>
            </a:r>
            <a:r>
              <a:rPr lang="en-US" sz="2000" dirty="0" err="1">
                <a:solidFill>
                  <a:srgbClr val="FF0000"/>
                </a:solidFill>
              </a:rPr>
              <a:t>ovarii</a:t>
            </a:r>
            <a:r>
              <a:rPr lang="en-US" sz="2000" dirty="0">
                <a:solidFill>
                  <a:srgbClr val="FF0000"/>
                </a:solidFill>
              </a:rPr>
              <a:t> </a:t>
            </a:r>
            <a:r>
              <a:rPr lang="en-US" sz="2000" dirty="0"/>
              <a:t>and </a:t>
            </a:r>
            <a:r>
              <a:rPr lang="en-US" sz="2000" dirty="0">
                <a:solidFill>
                  <a:srgbClr val="FF0000"/>
                </a:solidFill>
              </a:rPr>
              <a:t>carcinoid</a:t>
            </a:r>
            <a:r>
              <a:rPr lang="en-US" sz="2000" dirty="0"/>
              <a:t>, a well-differentiated neuroendocrine neoplasm. They are usually </a:t>
            </a:r>
            <a:r>
              <a:rPr lang="en-US" sz="2000" dirty="0">
                <a:solidFill>
                  <a:srgbClr val="FF0000"/>
                </a:solidFill>
              </a:rPr>
              <a:t>unilateral</a:t>
            </a:r>
            <a:r>
              <a:rPr lang="en-US" sz="2000" dirty="0"/>
              <a:t>, although a contralateral </a:t>
            </a:r>
            <a:r>
              <a:rPr lang="en-US" sz="2000" dirty="0" err="1"/>
              <a:t>teratoma</a:t>
            </a:r>
            <a:r>
              <a:rPr lang="en-US" sz="2000" dirty="0"/>
              <a:t> may be present</a:t>
            </a:r>
            <a:r>
              <a:rPr lang="en-US" sz="2000" dirty="0" smtClean="0"/>
              <a:t>.</a:t>
            </a:r>
          </a:p>
          <a:p>
            <a:pPr algn="l" rtl="0"/>
            <a:endParaRPr lang="en-US" sz="2000" dirty="0"/>
          </a:p>
          <a:p>
            <a:pPr algn="l" rtl="0"/>
            <a:r>
              <a:rPr lang="en-US" sz="2000" b="1" dirty="0" smtClean="0"/>
              <a:t>Struma </a:t>
            </a:r>
            <a:r>
              <a:rPr lang="en-US" sz="2000" b="1" dirty="0" err="1"/>
              <a:t>ovarii</a:t>
            </a:r>
            <a:r>
              <a:rPr lang="en-US" sz="2000" b="1" dirty="0"/>
              <a:t> </a:t>
            </a:r>
            <a:r>
              <a:rPr lang="en-US" sz="2000" dirty="0" smtClean="0"/>
              <a:t>: Is </a:t>
            </a:r>
            <a:r>
              <a:rPr lang="en-US" sz="2000" dirty="0"/>
              <a:t>a </a:t>
            </a:r>
            <a:r>
              <a:rPr lang="en-US" sz="2000" dirty="0" err="1"/>
              <a:t>teratoma</a:t>
            </a:r>
            <a:r>
              <a:rPr lang="en-US" sz="2000" dirty="0"/>
              <a:t> predominantly composed of </a:t>
            </a:r>
            <a:r>
              <a:rPr lang="en-US" sz="2000" dirty="0">
                <a:solidFill>
                  <a:srgbClr val="FF0000"/>
                </a:solidFill>
              </a:rPr>
              <a:t>mature thyroid </a:t>
            </a:r>
            <a:r>
              <a:rPr lang="en-US" sz="2000" dirty="0" smtClean="0">
                <a:solidFill>
                  <a:srgbClr val="FF0000"/>
                </a:solidFill>
              </a:rPr>
              <a:t>tissue</a:t>
            </a:r>
            <a:r>
              <a:rPr lang="en-US" sz="2000" dirty="0" smtClean="0"/>
              <a:t>. </a:t>
            </a:r>
            <a:r>
              <a:rPr lang="en-US" sz="2000" dirty="0"/>
              <a:t>The secretion of thyroid hormones results in clinical hyperthyroidism in </a:t>
            </a:r>
            <a:r>
              <a:rPr lang="en-US" sz="2000" dirty="0" smtClean="0">
                <a:solidFill>
                  <a:srgbClr val="FF0000"/>
                </a:solidFill>
              </a:rPr>
              <a:t>25-35 % </a:t>
            </a:r>
            <a:r>
              <a:rPr lang="en-US" sz="2000" dirty="0" smtClean="0"/>
              <a:t>of </a:t>
            </a:r>
            <a:r>
              <a:rPr lang="en-US" sz="2000" dirty="0"/>
              <a:t>patients. Struma </a:t>
            </a:r>
            <a:r>
              <a:rPr lang="en-US" sz="2000" dirty="0" err="1"/>
              <a:t>ovarii</a:t>
            </a:r>
            <a:r>
              <a:rPr lang="en-US" sz="2000" dirty="0"/>
              <a:t> is uncommon, comprising approximately 2.7 </a:t>
            </a:r>
            <a:r>
              <a:rPr lang="en-US" sz="2000" dirty="0" smtClean="0"/>
              <a:t>% of </a:t>
            </a:r>
            <a:r>
              <a:rPr lang="en-US" sz="2000" dirty="0"/>
              <a:t>ovarian </a:t>
            </a:r>
            <a:r>
              <a:rPr lang="en-US" sz="2000" dirty="0" err="1"/>
              <a:t>teratomas</a:t>
            </a:r>
            <a:r>
              <a:rPr lang="en-US" sz="2000" dirty="0"/>
              <a:t>. It is often associated with a mature cystic </a:t>
            </a:r>
            <a:r>
              <a:rPr lang="en-US" sz="2000" dirty="0" err="1"/>
              <a:t>teratoma</a:t>
            </a:r>
            <a:r>
              <a:rPr lang="en-US" sz="2000" dirty="0"/>
              <a:t> and rarely with a </a:t>
            </a:r>
            <a:r>
              <a:rPr lang="en-US" sz="2000" dirty="0" err="1"/>
              <a:t>cystadenoma</a:t>
            </a:r>
            <a:r>
              <a:rPr lang="en-US" sz="2000" dirty="0"/>
              <a:t>. Most cases of </a:t>
            </a:r>
            <a:r>
              <a:rPr lang="en-US" sz="2000" dirty="0" err="1"/>
              <a:t>struma</a:t>
            </a:r>
            <a:r>
              <a:rPr lang="en-US" sz="2000" dirty="0"/>
              <a:t> </a:t>
            </a:r>
            <a:r>
              <a:rPr lang="en-US" sz="2000" dirty="0" err="1"/>
              <a:t>ovarii</a:t>
            </a:r>
            <a:r>
              <a:rPr lang="en-US" sz="2000" dirty="0"/>
              <a:t> are benign and can be managed by excision of the ovary or by unilateral </a:t>
            </a:r>
            <a:r>
              <a:rPr lang="en-US" sz="2000" dirty="0" err="1"/>
              <a:t>salpingo</a:t>
            </a:r>
            <a:r>
              <a:rPr lang="en-US" sz="2000" dirty="0"/>
              <a:t>-oophorectomy. However, malignant change may occur in </a:t>
            </a:r>
            <a:r>
              <a:rPr lang="en-US" sz="2000" dirty="0" err="1"/>
              <a:t>struma</a:t>
            </a:r>
            <a:r>
              <a:rPr lang="en-US" sz="2000" dirty="0"/>
              <a:t> </a:t>
            </a:r>
            <a:r>
              <a:rPr lang="en-US" sz="2000" dirty="0" err="1"/>
              <a:t>ovarii</a:t>
            </a:r>
            <a:r>
              <a:rPr lang="en-US" sz="2000" dirty="0"/>
              <a:t>, but it is exceedingly </a:t>
            </a:r>
            <a:r>
              <a:rPr lang="en-US" sz="2000" dirty="0" smtClean="0"/>
              <a:t>rare.</a:t>
            </a:r>
          </a:p>
          <a:p>
            <a:pPr algn="l" rtl="0"/>
            <a:endParaRPr lang="en-US" dirty="0"/>
          </a:p>
          <a:p>
            <a:pPr algn="l" rtl="0"/>
            <a:endParaRPr lang="ar-JO" dirty="0"/>
          </a:p>
        </p:txBody>
      </p:sp>
    </p:spTree>
    <p:extLst>
      <p:ext uri="{BB962C8B-B14F-4D97-AF65-F5344CB8AC3E}">
        <p14:creationId xmlns="" xmlns:p14="http://schemas.microsoft.com/office/powerpoint/2010/main" val="1195835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40088"/>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r>
              <a:rPr lang="en-US" sz="2000" b="1" dirty="0" smtClean="0"/>
              <a:t>Carcinoid </a:t>
            </a:r>
            <a:r>
              <a:rPr lang="en-US" sz="2000" b="1" dirty="0"/>
              <a:t>neoplasms </a:t>
            </a:r>
            <a:r>
              <a:rPr lang="en-US" sz="2000" b="1" dirty="0" smtClean="0"/>
              <a:t>: </a:t>
            </a:r>
            <a:r>
              <a:rPr lang="en-US" sz="2000" dirty="0"/>
              <a:t>Ovarian carcinoid neoplasms are </a:t>
            </a:r>
            <a:r>
              <a:rPr lang="en-US" sz="2000" dirty="0" smtClean="0"/>
              <a:t>rare. </a:t>
            </a:r>
            <a:r>
              <a:rPr lang="en-US" sz="2000" dirty="0"/>
              <a:t>Primary ovarian carcinoid neoplasms are usually unilateral, localized to the ovary, and indistinguishable histologically from metastasis. They have similar appearances to those that arise in any other site (</a:t>
            </a:r>
            <a:r>
              <a:rPr lang="en-US" sz="2000" dirty="0" err="1"/>
              <a:t>eg</a:t>
            </a:r>
            <a:r>
              <a:rPr lang="en-US" sz="2000" dirty="0"/>
              <a:t>, gastrointestinal or respiratory). They are comprised of nests and cords of relatively bland cells with endocrine features and a fine vascular network. Some carcinoid neoplasms </a:t>
            </a:r>
            <a:r>
              <a:rPr lang="en-US" sz="2000" dirty="0">
                <a:solidFill>
                  <a:srgbClr val="FF0000"/>
                </a:solidFill>
              </a:rPr>
              <a:t>secrete bioactive polypeptides and amines</a:t>
            </a:r>
            <a:r>
              <a:rPr lang="en-US" sz="2000" dirty="0"/>
              <a:t>, producing a constellation of symptoms, predominantly flushing and </a:t>
            </a:r>
            <a:r>
              <a:rPr lang="en-US" sz="2000" dirty="0" smtClean="0"/>
              <a:t>diarrhea. </a:t>
            </a:r>
            <a:r>
              <a:rPr lang="en-US" sz="2000" dirty="0"/>
              <a:t>Carcinoid syndrome develops in about one-third of cases, and it can develop without hepatic metastases due to direct venous drainage from the ovary into the systemic circulation. </a:t>
            </a:r>
            <a:endParaRPr lang="en-US" sz="2000" dirty="0" smtClean="0"/>
          </a:p>
          <a:p>
            <a:pPr algn="l" rtl="0"/>
            <a:r>
              <a:rPr lang="en-US" sz="2000" dirty="0"/>
              <a:t>5-hydroxyindoleacetic acid, a metabolite of </a:t>
            </a:r>
            <a:r>
              <a:rPr lang="en-US" sz="2000" dirty="0" smtClean="0"/>
              <a:t>serotonin, </a:t>
            </a:r>
            <a:r>
              <a:rPr lang="en-US" sz="2000" dirty="0"/>
              <a:t>is excreted in the urine and can be used to confirm the diagnosis of carcinoid syndrome, and as a marker of disease activity in patients with advanced disease or the carcinoid syndrome</a:t>
            </a:r>
            <a:r>
              <a:rPr lang="en-US" sz="2000" dirty="0" smtClean="0"/>
              <a:t>.</a:t>
            </a:r>
          </a:p>
          <a:p>
            <a:pPr algn="l" rtl="0"/>
            <a:r>
              <a:rPr lang="en-US" sz="2000" dirty="0"/>
              <a:t>Carcinoid tumors metastatic to the ovary are even more rare; they tend to be bilateral and arise from primary </a:t>
            </a:r>
            <a:r>
              <a:rPr lang="en-US" sz="2000" dirty="0" err="1"/>
              <a:t>ileal</a:t>
            </a:r>
            <a:r>
              <a:rPr lang="en-US" sz="2000" dirty="0"/>
              <a:t> carcinoid </a:t>
            </a:r>
            <a:r>
              <a:rPr lang="en-US" sz="2000" dirty="0" smtClean="0"/>
              <a:t>tumors. </a:t>
            </a:r>
            <a:r>
              <a:rPr lang="en-US" sz="2000" dirty="0"/>
              <a:t>In such cases, disseminated abdominal disease is </a:t>
            </a:r>
            <a:r>
              <a:rPr lang="en-US" sz="2000" dirty="0" smtClean="0"/>
              <a:t>common.</a:t>
            </a:r>
            <a:endParaRPr lang="ar-JO" sz="2000" dirty="0"/>
          </a:p>
        </p:txBody>
      </p:sp>
    </p:spTree>
    <p:extLst>
      <p:ext uri="{BB962C8B-B14F-4D97-AF65-F5344CB8AC3E}">
        <p14:creationId xmlns="" xmlns:p14="http://schemas.microsoft.com/office/powerpoint/2010/main" val="3372513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7417415"/>
          </a:xfrm>
          <a:prstGeom prst="rect">
            <a:avLst/>
          </a:prstGeom>
          <a:noFill/>
        </p:spPr>
        <p:txBody>
          <a:bodyPr wrap="square" rtlCol="1">
            <a:spAutoFit/>
          </a:bodyPr>
          <a:lstStyle/>
          <a:p>
            <a:pPr algn="ctr" rtl="0"/>
            <a:endParaRPr lang="en-US" sz="2800" b="1" dirty="0" smtClean="0"/>
          </a:p>
          <a:p>
            <a:pPr algn="ctr" rtl="0"/>
            <a:r>
              <a:rPr lang="en-US" sz="2800" b="1" dirty="0" smtClean="0"/>
              <a:t>Physiological(functional) ovarian cysts</a:t>
            </a:r>
          </a:p>
          <a:p>
            <a:pPr marL="342900" indent="-342900" algn="l" rtl="0">
              <a:buAutoNum type="arabicParenR"/>
            </a:pPr>
            <a:r>
              <a:rPr lang="en-US" sz="2000" dirty="0" smtClean="0"/>
              <a:t>Follicular cyst</a:t>
            </a:r>
          </a:p>
          <a:p>
            <a:pPr marL="342900" indent="-342900" algn="l" rtl="0">
              <a:buAutoNum type="arabicParenR"/>
            </a:pPr>
            <a:r>
              <a:rPr lang="en-US" sz="2000" dirty="0"/>
              <a:t>C</a:t>
            </a:r>
            <a:r>
              <a:rPr lang="en-US" sz="2000" dirty="0" smtClean="0"/>
              <a:t>orpus </a:t>
            </a:r>
            <a:r>
              <a:rPr lang="en-US" sz="2000" dirty="0" err="1"/>
              <a:t>luteum</a:t>
            </a:r>
            <a:r>
              <a:rPr lang="en-US" sz="2000" dirty="0"/>
              <a:t> </a:t>
            </a:r>
            <a:r>
              <a:rPr lang="en-US" sz="2000" dirty="0" smtClean="0"/>
              <a:t>cyst</a:t>
            </a:r>
          </a:p>
          <a:p>
            <a:pPr marL="342900" indent="-342900" algn="l" rtl="0"/>
            <a:r>
              <a:rPr lang="en-US" sz="2000" dirty="0" smtClean="0"/>
              <a:t>● In </a:t>
            </a:r>
            <a:r>
              <a:rPr lang="en-US" sz="2000" dirty="0"/>
              <a:t>the process of normal ovulation, a follicle develops to maturity and then ruptures </a:t>
            </a:r>
            <a:endParaRPr lang="en-US" sz="2000" dirty="0" smtClean="0"/>
          </a:p>
          <a:p>
            <a:pPr marL="342900" indent="-342900" algn="l" rtl="0"/>
            <a:r>
              <a:rPr lang="en-US" sz="2000" dirty="0" smtClean="0"/>
              <a:t>    to </a:t>
            </a:r>
            <a:r>
              <a:rPr lang="en-US" sz="2000" dirty="0"/>
              <a:t>release an ovum; this is followed by formation and subsequent involution of the </a:t>
            </a:r>
            <a:endParaRPr lang="en-US" sz="2000" dirty="0" smtClean="0"/>
          </a:p>
          <a:p>
            <a:pPr marL="342900" indent="-342900" algn="l" rtl="0"/>
            <a:r>
              <a:rPr lang="en-US" sz="2000" dirty="0" smtClean="0"/>
              <a:t>    corpus </a:t>
            </a:r>
            <a:r>
              <a:rPr lang="en-US" sz="2000" dirty="0" err="1"/>
              <a:t>luteum</a:t>
            </a:r>
            <a:r>
              <a:rPr lang="en-US" sz="2000" dirty="0"/>
              <a:t>. </a:t>
            </a:r>
            <a:endParaRPr lang="en-US" sz="2000" dirty="0" smtClean="0"/>
          </a:p>
          <a:p>
            <a:pPr algn="l" rtl="0"/>
            <a:r>
              <a:rPr lang="en-US" sz="2000" dirty="0" smtClean="0"/>
              <a:t>- Follicular </a:t>
            </a:r>
            <a:r>
              <a:rPr lang="en-US" sz="2000" dirty="0"/>
              <a:t>cysts arise when rupture does not occur and the follicle continues to grow</a:t>
            </a:r>
            <a:r>
              <a:rPr lang="en-US" sz="2000" dirty="0" smtClean="0"/>
              <a:t>;   </a:t>
            </a:r>
          </a:p>
          <a:p>
            <a:pPr algn="l" rtl="0"/>
            <a:r>
              <a:rPr lang="en-US" sz="2000" dirty="0" smtClean="0"/>
              <a:t>  When it becomes larger than 3 cm, it is called a follicular cyst.</a:t>
            </a:r>
          </a:p>
          <a:p>
            <a:pPr marL="342900" indent="-342900" algn="l" rtl="0"/>
            <a:endParaRPr lang="en-US" sz="2000" dirty="0"/>
          </a:p>
          <a:p>
            <a:pPr marL="342900" indent="-342900" algn="l" rtl="0"/>
            <a:r>
              <a:rPr lang="en-US" sz="2000" dirty="0" smtClean="0"/>
              <a:t>- </a:t>
            </a:r>
            <a:r>
              <a:rPr lang="en-US" sz="2000" dirty="0"/>
              <a:t>C</a:t>
            </a:r>
            <a:r>
              <a:rPr lang="en-US" sz="2000" dirty="0" smtClean="0"/>
              <a:t>orpus </a:t>
            </a:r>
            <a:r>
              <a:rPr lang="en-US" sz="2000" dirty="0" err="1"/>
              <a:t>luteum</a:t>
            </a:r>
            <a:r>
              <a:rPr lang="en-US" sz="2000" dirty="0"/>
              <a:t> cysts occur when the corpus </a:t>
            </a:r>
            <a:r>
              <a:rPr lang="en-US" sz="2000" dirty="0" err="1"/>
              <a:t>luteum</a:t>
            </a:r>
            <a:r>
              <a:rPr lang="en-US" sz="2000" dirty="0"/>
              <a:t> fails to involute and continues to </a:t>
            </a:r>
            <a:endParaRPr lang="en-US" sz="2000" dirty="0" smtClean="0"/>
          </a:p>
          <a:p>
            <a:pPr marL="342900" indent="-342900" algn="l" rtl="0"/>
            <a:r>
              <a:rPr lang="en-US" sz="2000" dirty="0" smtClean="0"/>
              <a:t>   enlarge </a:t>
            </a:r>
            <a:r>
              <a:rPr lang="en-US" sz="2000" dirty="0"/>
              <a:t>after ovulation (the corpus </a:t>
            </a:r>
            <a:r>
              <a:rPr lang="en-US" sz="2000" dirty="0" err="1"/>
              <a:t>luteum</a:t>
            </a:r>
            <a:r>
              <a:rPr lang="en-US" sz="2000" dirty="0"/>
              <a:t> enlarges for the first six weeks of </a:t>
            </a:r>
            <a:endParaRPr lang="en-US" sz="2000" dirty="0" smtClean="0"/>
          </a:p>
          <a:p>
            <a:pPr marL="342900" indent="-342900" algn="l" rtl="0"/>
            <a:r>
              <a:rPr lang="en-US" sz="2000" dirty="0" smtClean="0"/>
              <a:t>   pregnancy </a:t>
            </a:r>
            <a:r>
              <a:rPr lang="en-US" sz="2000" dirty="0"/>
              <a:t>and doubles its </a:t>
            </a:r>
            <a:r>
              <a:rPr lang="en-US" sz="2000" dirty="0" err="1"/>
              <a:t>prepregnancy</a:t>
            </a:r>
            <a:r>
              <a:rPr lang="en-US" sz="2000" dirty="0"/>
              <a:t> </a:t>
            </a:r>
            <a:r>
              <a:rPr lang="en-US" sz="2000" dirty="0" smtClean="0"/>
              <a:t>size). </a:t>
            </a:r>
            <a:endParaRPr lang="en-US" sz="2000" dirty="0"/>
          </a:p>
          <a:p>
            <a:pPr marL="342900" indent="-342900" algn="l" rtl="0"/>
            <a:endParaRPr lang="en-US" sz="2000" dirty="0" smtClean="0"/>
          </a:p>
          <a:p>
            <a:pPr marL="342900" indent="-342900" algn="l" rtl="0"/>
            <a:r>
              <a:rPr lang="en-US" sz="2000" dirty="0" smtClean="0"/>
              <a:t>● They are a </a:t>
            </a:r>
            <a:r>
              <a:rPr lang="en-US" sz="2000" dirty="0" smtClean="0">
                <a:solidFill>
                  <a:srgbClr val="FF0000"/>
                </a:solidFill>
              </a:rPr>
              <a:t>small </a:t>
            </a:r>
            <a:r>
              <a:rPr lang="en-US" sz="2000" dirty="0" err="1" smtClean="0">
                <a:solidFill>
                  <a:srgbClr val="FF0000"/>
                </a:solidFill>
              </a:rPr>
              <a:t>cysts</a:t>
            </a:r>
            <a:r>
              <a:rPr lang="en-US" sz="2000" dirty="0" err="1" smtClean="0"/>
              <a:t>,usually</a:t>
            </a:r>
            <a:r>
              <a:rPr lang="en-US" sz="2000" dirty="0" smtClean="0"/>
              <a:t> </a:t>
            </a:r>
            <a:r>
              <a:rPr lang="en-US" sz="2000" dirty="0"/>
              <a:t>less than 10 cm in size</a:t>
            </a:r>
            <a:r>
              <a:rPr lang="en-US" sz="2000" dirty="0" smtClean="0"/>
              <a:t>.</a:t>
            </a:r>
          </a:p>
          <a:p>
            <a:pPr marL="342900" indent="-342900" algn="l" rtl="0"/>
            <a:endParaRPr lang="en-US" sz="2000" dirty="0"/>
          </a:p>
          <a:p>
            <a:pPr marL="342900" indent="-342900" algn="l" rtl="0"/>
            <a:r>
              <a:rPr lang="en-US" sz="2000" dirty="0" smtClean="0"/>
              <a:t>● They </a:t>
            </a:r>
            <a:r>
              <a:rPr lang="en-US" sz="2000" dirty="0"/>
              <a:t>are generally </a:t>
            </a:r>
            <a:r>
              <a:rPr lang="en-US" sz="2000" dirty="0" smtClean="0">
                <a:solidFill>
                  <a:srgbClr val="FF0000"/>
                </a:solidFill>
              </a:rPr>
              <a:t>asymptomatic</a:t>
            </a:r>
            <a:r>
              <a:rPr lang="en-US" sz="2000" dirty="0" smtClean="0"/>
              <a:t> ,unless cyst accidents occur ( Rupture ,Bleeding </a:t>
            </a:r>
          </a:p>
          <a:p>
            <a:pPr marL="342900" indent="-342900" algn="l" rtl="0"/>
            <a:r>
              <a:rPr lang="en-US" sz="2000" dirty="0" smtClean="0"/>
              <a:t>     ,Ovarian torsion ).</a:t>
            </a:r>
          </a:p>
          <a:p>
            <a:pPr marL="342900" indent="-342900" algn="l" rtl="0"/>
            <a:endParaRPr lang="en-US" sz="2000" dirty="0"/>
          </a:p>
          <a:p>
            <a:pPr marL="342900" indent="-342900" algn="l" rtl="0"/>
            <a:r>
              <a:rPr lang="en-US" sz="2000" dirty="0" smtClean="0"/>
              <a:t>● Most </a:t>
            </a:r>
            <a:r>
              <a:rPr lang="en-US" sz="2000" dirty="0">
                <a:solidFill>
                  <a:srgbClr val="FF0000"/>
                </a:solidFill>
              </a:rPr>
              <a:t>spontaneously resolve </a:t>
            </a:r>
            <a:r>
              <a:rPr lang="en-US" sz="2000" dirty="0"/>
              <a:t>within a few weeks, but some persist for </a:t>
            </a:r>
            <a:r>
              <a:rPr lang="en-US" sz="2000" dirty="0" smtClean="0"/>
              <a:t>several </a:t>
            </a:r>
          </a:p>
          <a:p>
            <a:pPr marL="342900" indent="-342900" algn="l" rtl="0"/>
            <a:r>
              <a:rPr lang="en-US" sz="2000" dirty="0" smtClean="0"/>
              <a:t>    months</a:t>
            </a:r>
            <a:r>
              <a:rPr lang="en-US" sz="2000" dirty="0"/>
              <a:t>.</a:t>
            </a:r>
            <a:r>
              <a:rPr lang="en-US" sz="2000" dirty="0" smtClean="0"/>
              <a:t> </a:t>
            </a:r>
          </a:p>
          <a:p>
            <a:pPr marL="342900" indent="-342900" algn="l" rtl="0"/>
            <a:endParaRPr lang="en-US" sz="2000" dirty="0" smtClean="0"/>
          </a:p>
          <a:p>
            <a:pPr algn="l" rtl="0"/>
            <a:endParaRPr lang="ar-JO" sz="2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97" y="0"/>
            <a:ext cx="9155697" cy="4278094"/>
          </a:xfrm>
          <a:prstGeom prst="rect">
            <a:avLst/>
          </a:prstGeom>
        </p:spPr>
        <p:txBody>
          <a:bodyPr wrap="square">
            <a:spAutoFit/>
          </a:bodyPr>
          <a:lstStyle/>
          <a:p>
            <a:pPr algn="ctr" rtl="0"/>
            <a:endParaRPr lang="en-US" sz="2800" b="1" dirty="0" smtClean="0"/>
          </a:p>
          <a:p>
            <a:pPr algn="ctr" rtl="0"/>
            <a:endParaRPr lang="en-US" sz="2800" b="1" dirty="0"/>
          </a:p>
          <a:p>
            <a:pPr algn="ctr" rtl="0"/>
            <a:r>
              <a:rPr lang="en-US" sz="2800" b="1" dirty="0" smtClean="0"/>
              <a:t>Mature </a:t>
            </a:r>
            <a:r>
              <a:rPr lang="en-US" sz="2800" b="1" dirty="0"/>
              <a:t>solid </a:t>
            </a:r>
            <a:r>
              <a:rPr lang="en-US" sz="2800" b="1" dirty="0" err="1" smtClean="0"/>
              <a:t>teratoma</a:t>
            </a:r>
            <a:endParaRPr lang="en-US" sz="2800" b="1" dirty="0" smtClean="0"/>
          </a:p>
          <a:p>
            <a:pPr algn="l" rtl="0"/>
            <a:endParaRPr lang="en-US" sz="2800" b="1" dirty="0"/>
          </a:p>
          <a:p>
            <a:pPr algn="l" rtl="0"/>
            <a:r>
              <a:rPr lang="en-US" sz="2000" dirty="0" smtClean="0"/>
              <a:t>In </a:t>
            </a:r>
            <a:r>
              <a:rPr lang="en-US" sz="2000" dirty="0"/>
              <a:t>rare instances, a </a:t>
            </a:r>
            <a:r>
              <a:rPr lang="en-US" sz="2000" dirty="0" err="1"/>
              <a:t>teratoma</a:t>
            </a:r>
            <a:r>
              <a:rPr lang="en-US" sz="2000" dirty="0"/>
              <a:t> is solid but is composed entirely of benign-appearing heterogeneous collections of tissue and organized structures derived from all three cell layers. Most mature solid </a:t>
            </a:r>
            <a:r>
              <a:rPr lang="en-US" sz="2000" dirty="0" err="1"/>
              <a:t>teratomas</a:t>
            </a:r>
            <a:r>
              <a:rPr lang="en-US" sz="2000" dirty="0"/>
              <a:t> are </a:t>
            </a:r>
            <a:r>
              <a:rPr lang="en-US" sz="2000" dirty="0">
                <a:solidFill>
                  <a:srgbClr val="FF0000"/>
                </a:solidFill>
              </a:rPr>
              <a:t>unilateral and benign</a:t>
            </a:r>
            <a:r>
              <a:rPr lang="en-US" sz="2000" dirty="0"/>
              <a:t>, although peritoneal implants have been described. </a:t>
            </a:r>
            <a:endParaRPr lang="en-US" sz="2000" dirty="0" smtClean="0"/>
          </a:p>
          <a:p>
            <a:pPr algn="l" rtl="0"/>
            <a:endParaRPr lang="en-US" sz="2000" dirty="0"/>
          </a:p>
          <a:p>
            <a:pPr algn="l" rtl="0"/>
            <a:r>
              <a:rPr lang="en-US" sz="2000" dirty="0" smtClean="0"/>
              <a:t>Grossly</a:t>
            </a:r>
            <a:r>
              <a:rPr lang="en-US" sz="2000" dirty="0"/>
              <a:t>, it may be difficult/impossible to differentiate these neoplasms from malignant solid immature </a:t>
            </a:r>
            <a:r>
              <a:rPr lang="en-US" sz="2000" dirty="0" err="1"/>
              <a:t>teratomas</a:t>
            </a:r>
            <a:r>
              <a:rPr lang="en-US" sz="2000" dirty="0"/>
              <a:t>, which are almost always solid and they therefore require liberal </a:t>
            </a:r>
            <a:r>
              <a:rPr lang="en-US" sz="2000" dirty="0" smtClean="0"/>
              <a:t>sampling.</a:t>
            </a:r>
            <a:endParaRPr lang="ar-JO" sz="2000" dirty="0"/>
          </a:p>
        </p:txBody>
      </p:sp>
    </p:spTree>
    <p:extLst>
      <p:ext uri="{BB962C8B-B14F-4D97-AF65-F5344CB8AC3E}">
        <p14:creationId xmlns="" xmlns:p14="http://schemas.microsoft.com/office/powerpoint/2010/main" val="40470542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63308"/>
          </a:xfrm>
          <a:prstGeom prst="rect">
            <a:avLst/>
          </a:prstGeom>
        </p:spPr>
        <p:txBody>
          <a:bodyPr wrap="square">
            <a:spAutoFit/>
          </a:bodyPr>
          <a:lstStyle/>
          <a:p>
            <a:pPr algn="ctr" rtl="0"/>
            <a:endParaRPr lang="en-US" sz="2800" b="1" dirty="0" smtClean="0"/>
          </a:p>
          <a:p>
            <a:pPr algn="ctr" rtl="0"/>
            <a:r>
              <a:rPr lang="en-US" sz="2800" b="1" dirty="0" smtClean="0"/>
              <a:t>Fibroma</a:t>
            </a:r>
          </a:p>
          <a:p>
            <a:pPr algn="l" rtl="0"/>
            <a:r>
              <a:rPr lang="en-US" sz="2000" dirty="0" smtClean="0"/>
              <a:t>● Rare benign </a:t>
            </a:r>
            <a:r>
              <a:rPr lang="en-US" sz="2000" dirty="0"/>
              <a:t>ovarian neoplasm. </a:t>
            </a:r>
            <a:r>
              <a:rPr lang="en-US" sz="2000" dirty="0" smtClean="0">
                <a:solidFill>
                  <a:srgbClr val="FF0000"/>
                </a:solidFill>
              </a:rPr>
              <a:t>The </a:t>
            </a:r>
            <a:r>
              <a:rPr lang="en-US" sz="2000" dirty="0">
                <a:solidFill>
                  <a:srgbClr val="FF0000"/>
                </a:solidFill>
              </a:rPr>
              <a:t>most common sex cord ovarian </a:t>
            </a:r>
            <a:r>
              <a:rPr lang="en-US" sz="2000" dirty="0" err="1" smtClean="0">
                <a:solidFill>
                  <a:srgbClr val="FF0000"/>
                </a:solidFill>
              </a:rPr>
              <a:t>tumour</a:t>
            </a:r>
            <a:r>
              <a:rPr lang="en-US" sz="2000" dirty="0" smtClean="0"/>
              <a:t>.</a:t>
            </a:r>
          </a:p>
          <a:p>
            <a:pPr algn="l" rtl="0"/>
            <a:endParaRPr lang="en-US" sz="2000" dirty="0" smtClean="0"/>
          </a:p>
          <a:p>
            <a:pPr algn="l" rtl="0"/>
            <a:r>
              <a:rPr lang="en-US" sz="2000" dirty="0" smtClean="0"/>
              <a:t>● They </a:t>
            </a:r>
            <a:r>
              <a:rPr lang="en-US" sz="2000" dirty="0"/>
              <a:t>tend to occur mostly during </a:t>
            </a:r>
            <a:r>
              <a:rPr lang="en-US" sz="2000" dirty="0" err="1"/>
              <a:t>perimenopause</a:t>
            </a:r>
            <a:r>
              <a:rPr lang="en-US" sz="2000" dirty="0"/>
              <a:t> and </a:t>
            </a:r>
            <a:r>
              <a:rPr lang="en-US" sz="2000" dirty="0" err="1"/>
              <a:t>postmenopause</a:t>
            </a:r>
            <a:r>
              <a:rPr lang="en-US" sz="2000" dirty="0"/>
              <a:t>, the median </a:t>
            </a:r>
            <a:endParaRPr lang="en-US" sz="2000" dirty="0" smtClean="0"/>
          </a:p>
          <a:p>
            <a:pPr algn="l" rtl="0"/>
            <a:r>
              <a:rPr lang="en-US" sz="2000" dirty="0" smtClean="0"/>
              <a:t>    age </a:t>
            </a:r>
            <a:r>
              <a:rPr lang="en-US" sz="2000" dirty="0"/>
              <a:t>having been reported to be about 52 </a:t>
            </a:r>
            <a:r>
              <a:rPr lang="en-US" sz="2000" dirty="0" smtClean="0"/>
              <a:t>years</a:t>
            </a:r>
            <a:r>
              <a:rPr lang="en-US" sz="2000" dirty="0"/>
              <a:t>.</a:t>
            </a:r>
            <a:endParaRPr lang="en-US" sz="2000" dirty="0" smtClean="0"/>
          </a:p>
          <a:p>
            <a:pPr algn="l" rtl="0"/>
            <a:endParaRPr lang="en-US" sz="2000" dirty="0" smtClean="0"/>
          </a:p>
          <a:p>
            <a:pPr algn="l" rtl="0"/>
            <a:r>
              <a:rPr lang="en-US" sz="2000" dirty="0" smtClean="0"/>
              <a:t>● Presentation :</a:t>
            </a:r>
          </a:p>
          <a:p>
            <a:pPr marL="342900" indent="-342900" algn="l" rtl="0">
              <a:buAutoNum type="arabicParenR"/>
            </a:pPr>
            <a:r>
              <a:rPr lang="en-US" sz="2000" dirty="0" smtClean="0"/>
              <a:t>Asymptomatic.</a:t>
            </a:r>
          </a:p>
          <a:p>
            <a:pPr marL="342900" indent="-342900" algn="l" rtl="0">
              <a:buAutoNum type="arabicParenR"/>
            </a:pPr>
            <a:r>
              <a:rPr lang="en-US" sz="2000" dirty="0"/>
              <a:t>Ascites : 40% of tumors &gt; 6 cm are associated with </a:t>
            </a:r>
            <a:r>
              <a:rPr lang="en-US" sz="2000" dirty="0" smtClean="0"/>
              <a:t>ascites.</a:t>
            </a:r>
          </a:p>
          <a:p>
            <a:pPr marL="342900" indent="-342900" algn="l" rtl="0">
              <a:buAutoNum type="arabicParenR"/>
            </a:pPr>
            <a:r>
              <a:rPr lang="en-US" sz="2000" dirty="0" smtClean="0"/>
              <a:t>Right side pleural effusion.</a:t>
            </a:r>
          </a:p>
          <a:p>
            <a:pPr algn="l" rtl="0"/>
            <a:r>
              <a:rPr lang="en-US" sz="2000" dirty="0"/>
              <a:t> </a:t>
            </a:r>
            <a:r>
              <a:rPr lang="en-US" sz="2000" dirty="0" smtClean="0"/>
              <a:t>- </a:t>
            </a:r>
            <a:r>
              <a:rPr lang="en-US" sz="2000" b="1" dirty="0" err="1" smtClean="0">
                <a:solidFill>
                  <a:srgbClr val="FF0000"/>
                </a:solidFill>
              </a:rPr>
              <a:t>Meigs</a:t>
            </a:r>
            <a:r>
              <a:rPr lang="en-US" sz="2000" b="1" dirty="0" smtClean="0">
                <a:solidFill>
                  <a:srgbClr val="FF0000"/>
                </a:solidFill>
              </a:rPr>
              <a:t> syndrome </a:t>
            </a:r>
            <a:r>
              <a:rPr lang="en-US" sz="2000" dirty="0" smtClean="0"/>
              <a:t>= Ovarian fibroma + Ascites + Pleural effusion ( right side)</a:t>
            </a:r>
          </a:p>
          <a:p>
            <a:pPr algn="l" rtl="0"/>
            <a:endParaRPr lang="en-US" sz="2000" dirty="0" smtClean="0"/>
          </a:p>
          <a:p>
            <a:pPr algn="l" rtl="0"/>
            <a:r>
              <a:rPr lang="en-US" sz="2000" dirty="0"/>
              <a:t>→ </a:t>
            </a:r>
            <a:r>
              <a:rPr lang="en-US" sz="2000" dirty="0" smtClean="0"/>
              <a:t>Fibromas </a:t>
            </a:r>
            <a:r>
              <a:rPr lang="en-US" sz="2000" dirty="0"/>
              <a:t>are seen in 75% of patients with nevoid basal cell carcinoma </a:t>
            </a:r>
            <a:r>
              <a:rPr lang="en-US" sz="2000" dirty="0" smtClean="0"/>
              <a:t>syndrome. </a:t>
            </a:r>
          </a:p>
          <a:p>
            <a:pPr algn="l" rtl="0"/>
            <a:endParaRPr lang="en-US" sz="2000" dirty="0"/>
          </a:p>
          <a:p>
            <a:pPr algn="l" rtl="0"/>
            <a:r>
              <a:rPr lang="en-US" sz="2000" dirty="0" smtClean="0"/>
              <a:t>● Grossly </a:t>
            </a:r>
            <a:r>
              <a:rPr lang="en-US" sz="2000" dirty="0"/>
              <a:t>: </a:t>
            </a:r>
            <a:r>
              <a:rPr lang="en-US" sz="2000" dirty="0" smtClean="0"/>
              <a:t>Mean </a:t>
            </a:r>
            <a:r>
              <a:rPr lang="en-US" sz="2000" dirty="0"/>
              <a:t>6 cm, usually unilateral, </a:t>
            </a:r>
            <a:r>
              <a:rPr lang="en-US" sz="2000" dirty="0">
                <a:solidFill>
                  <a:srgbClr val="FF0000"/>
                </a:solidFill>
              </a:rPr>
              <a:t>solid</a:t>
            </a:r>
            <a:r>
              <a:rPr lang="en-US" sz="2000" dirty="0"/>
              <a:t>, lobulated, firm, white and may have </a:t>
            </a:r>
            <a:endParaRPr lang="en-US" sz="2000" dirty="0" smtClean="0"/>
          </a:p>
          <a:p>
            <a:pPr algn="l" rtl="0"/>
            <a:r>
              <a:rPr lang="en-US" sz="2000" dirty="0" smtClean="0"/>
              <a:t>                    </a:t>
            </a:r>
            <a:r>
              <a:rPr lang="en-US" sz="2000" dirty="0" err="1" smtClean="0"/>
              <a:t>myxoid</a:t>
            </a:r>
            <a:r>
              <a:rPr lang="en-US" sz="2000" dirty="0" smtClean="0"/>
              <a:t> change. </a:t>
            </a:r>
          </a:p>
          <a:p>
            <a:pPr algn="l" rtl="0"/>
            <a:r>
              <a:rPr lang="en-US" sz="2000" dirty="0" smtClean="0"/>
              <a:t>● </a:t>
            </a:r>
            <a:r>
              <a:rPr lang="en-US" sz="2000" dirty="0" err="1" smtClean="0"/>
              <a:t>Histopahology</a:t>
            </a:r>
            <a:r>
              <a:rPr lang="en-US" sz="2000" dirty="0" smtClean="0"/>
              <a:t> : There </a:t>
            </a:r>
            <a:r>
              <a:rPr lang="en-US" sz="2000" dirty="0"/>
              <a:t>are intersecting bundles of spindle cells producing collagen. </a:t>
            </a:r>
            <a:endParaRPr lang="en-US" sz="2000" dirty="0" smtClean="0"/>
          </a:p>
          <a:p>
            <a:pPr algn="l" rtl="0"/>
            <a:r>
              <a:rPr lang="en-US" sz="2000" dirty="0" smtClean="0"/>
              <a:t>                                  May </a:t>
            </a:r>
            <a:r>
              <a:rPr lang="en-US" sz="2000" dirty="0"/>
              <a:t>have hyaline bands and edema; no </a:t>
            </a:r>
            <a:r>
              <a:rPr lang="en-US" sz="2000" dirty="0" err="1" smtClean="0"/>
              <a:t>atypia</a:t>
            </a:r>
            <a:r>
              <a:rPr lang="en-US" sz="2000" dirty="0" smtClean="0"/>
              <a:t>. </a:t>
            </a:r>
          </a:p>
          <a:p>
            <a:pPr algn="l" rtl="0"/>
            <a:endParaRPr lang="en-US" dirty="0" smtClean="0"/>
          </a:p>
        </p:txBody>
      </p:sp>
    </p:spTree>
    <p:extLst>
      <p:ext uri="{BB962C8B-B14F-4D97-AF65-F5344CB8AC3E}">
        <p14:creationId xmlns="" xmlns:p14="http://schemas.microsoft.com/office/powerpoint/2010/main" val="21992613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2214"/>
            <a:ext cx="9144000" cy="6845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3157113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71084"/>
          </a:xfrm>
          <a:prstGeom prst="rect">
            <a:avLst/>
          </a:prstGeom>
          <a:noFill/>
        </p:spPr>
        <p:txBody>
          <a:bodyPr wrap="square" rtlCol="1">
            <a:spAutoFit/>
          </a:bodyPr>
          <a:lstStyle/>
          <a:p>
            <a:pPr algn="ctr" rtl="0"/>
            <a:endParaRPr lang="en-US" sz="2800" b="1" dirty="0" smtClean="0"/>
          </a:p>
          <a:p>
            <a:pPr algn="ctr" rtl="0"/>
            <a:r>
              <a:rPr lang="en-US" sz="2800" b="1" dirty="0" err="1" smtClean="0"/>
              <a:t>Thecoma</a:t>
            </a:r>
            <a:endParaRPr lang="en-US" sz="2800" b="1" dirty="0" smtClean="0"/>
          </a:p>
          <a:p>
            <a:pPr algn="l" rtl="0"/>
            <a:r>
              <a:rPr lang="en-US" sz="2000" dirty="0" smtClean="0"/>
              <a:t>● Rare benign ovarian neoplasm.</a:t>
            </a:r>
          </a:p>
          <a:p>
            <a:pPr algn="l" rtl="0"/>
            <a:endParaRPr lang="en-US" sz="2000" dirty="0"/>
          </a:p>
          <a:p>
            <a:pPr algn="l" rtl="0"/>
            <a:r>
              <a:rPr lang="en-US" sz="2000" dirty="0" smtClean="0"/>
              <a:t>● Occur </a:t>
            </a:r>
            <a:r>
              <a:rPr lang="en-US" sz="2000" dirty="0"/>
              <a:t>in </a:t>
            </a:r>
            <a:r>
              <a:rPr lang="en-US" sz="2000" dirty="0" smtClean="0"/>
              <a:t>old </a:t>
            </a:r>
            <a:r>
              <a:rPr lang="en-US" sz="2000" dirty="0"/>
              <a:t>women (mean age </a:t>
            </a:r>
            <a:r>
              <a:rPr lang="en-US" sz="2000" dirty="0" smtClean="0"/>
              <a:t>59 years; </a:t>
            </a:r>
            <a:r>
              <a:rPr lang="en-US" sz="2000" dirty="0"/>
              <a:t>84% after menopause</a:t>
            </a:r>
            <a:r>
              <a:rPr lang="en-US" sz="2000" dirty="0" smtClean="0"/>
              <a:t>).</a:t>
            </a:r>
          </a:p>
          <a:p>
            <a:pPr algn="l" rtl="0"/>
            <a:endParaRPr lang="en-US" sz="2000" dirty="0"/>
          </a:p>
          <a:p>
            <a:pPr algn="l" rtl="0"/>
            <a:r>
              <a:rPr lang="en-US" sz="2000" dirty="0" smtClean="0"/>
              <a:t>● Grossly : Unilateral </a:t>
            </a:r>
            <a:r>
              <a:rPr lang="en-US" sz="2000" dirty="0"/>
              <a:t>(90%), well-defined, firm, </a:t>
            </a:r>
            <a:r>
              <a:rPr lang="en-US" sz="2000" dirty="0">
                <a:solidFill>
                  <a:srgbClr val="FF0000"/>
                </a:solidFill>
              </a:rPr>
              <a:t>solid</a:t>
            </a:r>
            <a:r>
              <a:rPr lang="en-US" sz="2000" dirty="0"/>
              <a:t> and covered by intact ovarian </a:t>
            </a:r>
            <a:endParaRPr lang="en-US" sz="2000" dirty="0" smtClean="0"/>
          </a:p>
          <a:p>
            <a:pPr algn="l" rtl="0"/>
            <a:r>
              <a:rPr lang="en-US" sz="2000" dirty="0" smtClean="0"/>
              <a:t>                    </a:t>
            </a:r>
            <a:r>
              <a:rPr lang="en-US" sz="2000" dirty="0" err="1" smtClean="0"/>
              <a:t>serosa,Variable</a:t>
            </a:r>
            <a:r>
              <a:rPr lang="en-US" sz="2000" dirty="0" smtClean="0"/>
              <a:t> </a:t>
            </a:r>
            <a:r>
              <a:rPr lang="en-US" sz="2000" dirty="0"/>
              <a:t>size; usually yellow; often a mixture with fibroma (white</a:t>
            </a:r>
            <a:r>
              <a:rPr lang="en-US" sz="2000" dirty="0" smtClean="0"/>
              <a:t>). </a:t>
            </a:r>
          </a:p>
          <a:p>
            <a:pPr algn="l" rtl="0"/>
            <a:endParaRPr lang="en-US" sz="2000" dirty="0"/>
          </a:p>
          <a:p>
            <a:pPr algn="l" rtl="0"/>
            <a:r>
              <a:rPr lang="en-US" sz="2000" dirty="0" smtClean="0"/>
              <a:t>● Histopathology : Spindle </a:t>
            </a:r>
            <a:r>
              <a:rPr lang="en-US" sz="2000" dirty="0"/>
              <a:t>cells with moderate pale cytoplasm containing lipid </a:t>
            </a:r>
            <a:endParaRPr lang="en-US" sz="2000" dirty="0" smtClean="0"/>
          </a:p>
          <a:p>
            <a:pPr algn="l" rtl="0"/>
            <a:r>
              <a:rPr lang="en-US" sz="2000" dirty="0" smtClean="0"/>
              <a:t>    droplets </a:t>
            </a:r>
            <a:r>
              <a:rPr lang="en-US" sz="2000" dirty="0"/>
              <a:t>and central </a:t>
            </a:r>
            <a:r>
              <a:rPr lang="en-US" sz="2000" dirty="0" err="1" smtClean="0"/>
              <a:t>nuclei.Intervening</a:t>
            </a:r>
            <a:r>
              <a:rPr lang="en-US" sz="2000" dirty="0" smtClean="0"/>
              <a:t> </a:t>
            </a:r>
            <a:r>
              <a:rPr lang="en-US" sz="2000" dirty="0" err="1"/>
              <a:t>stroma</a:t>
            </a:r>
            <a:r>
              <a:rPr lang="en-US" sz="2000" dirty="0"/>
              <a:t> has collagen deposition and focal </a:t>
            </a:r>
            <a:endParaRPr lang="en-US" sz="2000" dirty="0" smtClean="0"/>
          </a:p>
          <a:p>
            <a:pPr algn="l" rtl="0"/>
            <a:r>
              <a:rPr lang="en-US" sz="2000" dirty="0" smtClean="0"/>
              <a:t>    hyaline </a:t>
            </a:r>
            <a:r>
              <a:rPr lang="en-US" sz="2000" dirty="0"/>
              <a:t>plaque </a:t>
            </a:r>
            <a:r>
              <a:rPr lang="en-US" sz="2000" dirty="0" smtClean="0"/>
              <a:t>formation. </a:t>
            </a:r>
          </a:p>
          <a:p>
            <a:pPr algn="l" rtl="0"/>
            <a:r>
              <a:rPr lang="en-US" sz="2000" b="1" dirty="0" smtClean="0"/>
              <a:t>→</a:t>
            </a:r>
            <a:r>
              <a:rPr lang="en-US" sz="2000" dirty="0" smtClean="0"/>
              <a:t> Most </a:t>
            </a:r>
            <a:r>
              <a:rPr lang="en-US" sz="2000" dirty="0" err="1"/>
              <a:t>thecomas</a:t>
            </a:r>
            <a:r>
              <a:rPr lang="en-US" sz="2000" dirty="0"/>
              <a:t> appear as a mixture of fibroma and </a:t>
            </a:r>
            <a:r>
              <a:rPr lang="en-US" sz="2000" dirty="0" err="1"/>
              <a:t>thecoma</a:t>
            </a:r>
            <a:r>
              <a:rPr lang="en-US" sz="2000" dirty="0"/>
              <a:t> components, so-called </a:t>
            </a:r>
            <a:endParaRPr lang="en-US" sz="2000" dirty="0" smtClean="0"/>
          </a:p>
          <a:p>
            <a:pPr algn="l" rtl="0"/>
            <a:r>
              <a:rPr lang="en-US" sz="2000" dirty="0" smtClean="0"/>
              <a:t>     ovarian </a:t>
            </a:r>
            <a:r>
              <a:rPr lang="en-US" sz="2000" dirty="0" err="1"/>
              <a:t>fibrothecoma</a:t>
            </a:r>
            <a:r>
              <a:rPr lang="en-US" sz="2000" dirty="0"/>
              <a:t>.</a:t>
            </a:r>
            <a:endParaRPr lang="en-US" sz="2000" dirty="0" smtClean="0"/>
          </a:p>
          <a:p>
            <a:pPr algn="l" rtl="0"/>
            <a:endParaRPr lang="en-US" sz="2000" dirty="0"/>
          </a:p>
          <a:p>
            <a:pPr algn="l" rtl="0"/>
            <a:r>
              <a:rPr lang="en-US" sz="2000" dirty="0" smtClean="0"/>
              <a:t>● Presentation :</a:t>
            </a:r>
          </a:p>
          <a:p>
            <a:pPr marL="342900" indent="-342900" algn="l" rtl="0">
              <a:buAutoNum type="arabicParenR"/>
            </a:pPr>
            <a:r>
              <a:rPr lang="en-US" sz="2000" dirty="0" smtClean="0"/>
              <a:t>They </a:t>
            </a:r>
            <a:r>
              <a:rPr lang="en-US" sz="2000" dirty="0"/>
              <a:t>are typically </a:t>
            </a:r>
            <a:r>
              <a:rPr lang="en-US" sz="2000" dirty="0">
                <a:solidFill>
                  <a:srgbClr val="FF0000"/>
                </a:solidFill>
              </a:rPr>
              <a:t>estrogen-producing </a:t>
            </a:r>
            <a:r>
              <a:rPr lang="en-US" sz="2000" dirty="0" smtClean="0">
                <a:solidFill>
                  <a:srgbClr val="FF0000"/>
                </a:solidFill>
              </a:rPr>
              <a:t>tumors ( 60% ) </a:t>
            </a:r>
            <a:r>
              <a:rPr lang="en-US" sz="2000" dirty="0" smtClean="0"/>
              <a:t>: abnormal uterine bleeding</a:t>
            </a:r>
          </a:p>
          <a:p>
            <a:pPr algn="l" rtl="0"/>
            <a:r>
              <a:rPr lang="en-US" sz="2000" dirty="0"/>
              <a:t>      - 20% have concurrent endometrial carcinoma</a:t>
            </a:r>
            <a:endParaRPr lang="en-US" sz="2000" dirty="0" smtClean="0"/>
          </a:p>
          <a:p>
            <a:pPr algn="l" rtl="0"/>
            <a:r>
              <a:rPr lang="en-US" sz="2000" dirty="0" smtClean="0"/>
              <a:t>2) Androgen : producing tumors ( 10% ).</a:t>
            </a:r>
          </a:p>
          <a:p>
            <a:pPr algn="l" rtl="0"/>
            <a:r>
              <a:rPr lang="en-US" sz="2000" dirty="0"/>
              <a:t>3</a:t>
            </a:r>
            <a:r>
              <a:rPr lang="en-US" sz="2000" dirty="0" smtClean="0"/>
              <a:t>) Non </a:t>
            </a:r>
            <a:r>
              <a:rPr lang="en-US" sz="2000" dirty="0" err="1" smtClean="0"/>
              <a:t>fuctioning</a:t>
            </a:r>
            <a:r>
              <a:rPr lang="en-US" sz="2000" dirty="0" smtClean="0"/>
              <a:t> tumor.</a:t>
            </a:r>
          </a:p>
          <a:p>
            <a:pPr marL="342900" indent="-342900" algn="l" rtl="0">
              <a:buAutoNum type="arabicParenR"/>
            </a:pPr>
            <a:endParaRPr lang="en-US" dirty="0" smtClean="0"/>
          </a:p>
        </p:txBody>
      </p:sp>
    </p:spTree>
    <p:extLst>
      <p:ext uri="{BB962C8B-B14F-4D97-AF65-F5344CB8AC3E}">
        <p14:creationId xmlns="" xmlns:p14="http://schemas.microsoft.com/office/powerpoint/2010/main" val="2528321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0"/>
            <a:ext cx="8928992"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26241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44" y="0"/>
            <a:ext cx="9140056" cy="5262979"/>
          </a:xfrm>
          <a:prstGeom prst="rect">
            <a:avLst/>
          </a:prstGeom>
        </p:spPr>
        <p:txBody>
          <a:bodyPr wrap="square">
            <a:spAutoFit/>
          </a:bodyPr>
          <a:lstStyle/>
          <a:p>
            <a:pPr algn="l" rtl="0"/>
            <a:endParaRPr lang="en-US" dirty="0" smtClean="0"/>
          </a:p>
          <a:p>
            <a:pPr algn="ctr" rtl="0"/>
            <a:endParaRPr lang="en-US" sz="2800" b="1" dirty="0" smtClean="0"/>
          </a:p>
          <a:p>
            <a:pPr algn="ctr" rtl="0"/>
            <a:endParaRPr lang="en-US" sz="2800" b="1" dirty="0"/>
          </a:p>
          <a:p>
            <a:pPr algn="ctr" rtl="0"/>
            <a:r>
              <a:rPr lang="en-US" sz="2800" b="1" dirty="0" smtClean="0"/>
              <a:t>Epithelial Ovarian cancer</a:t>
            </a:r>
            <a:endParaRPr lang="en-US" sz="2800" b="1" dirty="0"/>
          </a:p>
          <a:p>
            <a:pPr algn="l" rtl="0"/>
            <a:endParaRPr lang="en-US" dirty="0" smtClean="0"/>
          </a:p>
          <a:p>
            <a:pPr algn="l" rtl="0"/>
            <a:endParaRPr lang="en-US" sz="2400" dirty="0" smtClean="0"/>
          </a:p>
          <a:p>
            <a:pPr algn="l" rtl="0"/>
            <a:r>
              <a:rPr lang="en-US" sz="2400" dirty="0" smtClean="0"/>
              <a:t>Epidemiology</a:t>
            </a:r>
          </a:p>
          <a:p>
            <a:pPr algn="l" rtl="0"/>
            <a:r>
              <a:rPr lang="en-US" sz="2400" dirty="0" smtClean="0"/>
              <a:t>Risk </a:t>
            </a:r>
            <a:r>
              <a:rPr lang="en-US" sz="2400" dirty="0"/>
              <a:t>factors </a:t>
            </a:r>
            <a:endParaRPr lang="en-US" sz="2400" dirty="0" smtClean="0"/>
          </a:p>
          <a:p>
            <a:pPr algn="l" rtl="0"/>
            <a:r>
              <a:rPr lang="en-US" sz="2400" dirty="0"/>
              <a:t>Histopathology </a:t>
            </a:r>
            <a:endParaRPr lang="en-US" sz="2400" dirty="0" smtClean="0"/>
          </a:p>
          <a:p>
            <a:pPr algn="l" rtl="0"/>
            <a:r>
              <a:rPr lang="en-US" sz="2400" dirty="0"/>
              <a:t>Pathogenesis </a:t>
            </a:r>
            <a:endParaRPr lang="en-US" sz="2400" dirty="0" smtClean="0"/>
          </a:p>
          <a:p>
            <a:pPr algn="l" rtl="0"/>
            <a:r>
              <a:rPr lang="en-US" sz="2400" dirty="0"/>
              <a:t>Clinical features and diagnosis </a:t>
            </a:r>
            <a:endParaRPr lang="en-US" sz="2400" dirty="0" smtClean="0"/>
          </a:p>
          <a:p>
            <a:pPr algn="l" rtl="0"/>
            <a:r>
              <a:rPr lang="en-US" sz="2400" dirty="0"/>
              <a:t>Staging and surgical treatment </a:t>
            </a:r>
            <a:endParaRPr lang="en-US" sz="2400" dirty="0" smtClean="0"/>
          </a:p>
          <a:p>
            <a:pPr algn="l" rtl="0"/>
            <a:r>
              <a:rPr lang="en-US" sz="2400" dirty="0"/>
              <a:t>Adjuvant therapy </a:t>
            </a:r>
            <a:endParaRPr lang="en-US" sz="2400" dirty="0" smtClean="0"/>
          </a:p>
          <a:p>
            <a:pPr algn="l" rtl="0"/>
            <a:r>
              <a:rPr lang="en-US" sz="2400" dirty="0" smtClean="0"/>
              <a:t>Screening</a:t>
            </a:r>
            <a:endParaRPr lang="ar-JO" sz="2400" dirty="0"/>
          </a:p>
        </p:txBody>
      </p:sp>
    </p:spTree>
    <p:extLst>
      <p:ext uri="{BB962C8B-B14F-4D97-AF65-F5344CB8AC3E}">
        <p14:creationId xmlns="" xmlns:p14="http://schemas.microsoft.com/office/powerpoint/2010/main" val="2382549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78861"/>
          </a:xfrm>
          <a:prstGeom prst="rect">
            <a:avLst/>
          </a:prstGeom>
        </p:spPr>
        <p:txBody>
          <a:bodyPr wrap="square">
            <a:spAutoFit/>
          </a:bodyPr>
          <a:lstStyle/>
          <a:p>
            <a:pPr algn="l" rtl="0"/>
            <a:endParaRPr lang="en-US" sz="2000" b="1" dirty="0" smtClean="0"/>
          </a:p>
          <a:p>
            <a:pPr algn="l" rtl="0"/>
            <a:r>
              <a:rPr lang="en-US" sz="2000" b="1" dirty="0" smtClean="0"/>
              <a:t>Epidemiology</a:t>
            </a:r>
          </a:p>
          <a:p>
            <a:pPr algn="l" rtl="0"/>
            <a:r>
              <a:rPr lang="en-US" sz="2000" dirty="0" smtClean="0"/>
              <a:t>● </a:t>
            </a:r>
            <a:r>
              <a:rPr lang="en-US" sz="2000" dirty="0" smtClean="0">
                <a:solidFill>
                  <a:srgbClr val="FF0000"/>
                </a:solidFill>
              </a:rPr>
              <a:t>The </a:t>
            </a:r>
            <a:r>
              <a:rPr lang="en-US" sz="2000" dirty="0">
                <a:solidFill>
                  <a:srgbClr val="FF0000"/>
                </a:solidFill>
              </a:rPr>
              <a:t>second most common gynecologic malignancy </a:t>
            </a:r>
            <a:r>
              <a:rPr lang="en-US" sz="2000" dirty="0"/>
              <a:t>in developed </a:t>
            </a:r>
            <a:r>
              <a:rPr lang="en-US" sz="2000" dirty="0" smtClean="0"/>
              <a:t>countries.</a:t>
            </a:r>
          </a:p>
          <a:p>
            <a:pPr marL="285750" indent="-285750" algn="l" rtl="0">
              <a:buFontTx/>
              <a:buChar char="-"/>
            </a:pPr>
            <a:r>
              <a:rPr lang="en-US" sz="2000" dirty="0"/>
              <a:t>I</a:t>
            </a:r>
            <a:r>
              <a:rPr lang="en-US" sz="2000" dirty="0" smtClean="0"/>
              <a:t>ncidence </a:t>
            </a:r>
            <a:r>
              <a:rPr lang="en-US" sz="2000" dirty="0"/>
              <a:t>of 9.4 per 100,000 women and a mortality rate of 5.1 per 100,000</a:t>
            </a:r>
            <a:r>
              <a:rPr lang="en-US" sz="2000" dirty="0" smtClean="0"/>
              <a:t>.</a:t>
            </a:r>
          </a:p>
          <a:p>
            <a:pPr algn="l" rtl="0"/>
            <a:endParaRPr lang="en-US" sz="2000" dirty="0" smtClean="0"/>
          </a:p>
          <a:p>
            <a:pPr algn="l" rtl="0"/>
            <a:r>
              <a:rPr lang="en-US" sz="2000" dirty="0" smtClean="0"/>
              <a:t>● </a:t>
            </a:r>
            <a:r>
              <a:rPr lang="en-US" sz="2000" dirty="0" smtClean="0">
                <a:solidFill>
                  <a:srgbClr val="FF0000"/>
                </a:solidFill>
              </a:rPr>
              <a:t>The </a:t>
            </a:r>
            <a:r>
              <a:rPr lang="en-US" sz="2000" dirty="0">
                <a:solidFill>
                  <a:srgbClr val="FF0000"/>
                </a:solidFill>
              </a:rPr>
              <a:t>most common cause of gynecologic cancer death </a:t>
            </a:r>
            <a:r>
              <a:rPr lang="en-US" sz="2000" dirty="0"/>
              <a:t>and the fifth leading cause of </a:t>
            </a:r>
            <a:endParaRPr lang="en-US" sz="2000" dirty="0" smtClean="0"/>
          </a:p>
          <a:p>
            <a:pPr algn="l" rtl="0"/>
            <a:r>
              <a:rPr lang="en-US" sz="2000" dirty="0" smtClean="0"/>
              <a:t>    cancer </a:t>
            </a:r>
            <a:r>
              <a:rPr lang="en-US" sz="2000" dirty="0"/>
              <a:t>death in </a:t>
            </a:r>
            <a:r>
              <a:rPr lang="en-US" sz="2000" dirty="0" smtClean="0"/>
              <a:t>women.</a:t>
            </a:r>
          </a:p>
          <a:p>
            <a:pPr algn="l" rtl="0"/>
            <a:endParaRPr lang="en-US" sz="2000" dirty="0"/>
          </a:p>
          <a:p>
            <a:pPr algn="l" rtl="0"/>
            <a:r>
              <a:rPr lang="en-US" sz="2000" dirty="0" smtClean="0"/>
              <a:t>● The </a:t>
            </a:r>
            <a:r>
              <a:rPr lang="en-US" sz="2000" dirty="0"/>
              <a:t>lifetime risk of developing ovarian cancer </a:t>
            </a:r>
            <a:r>
              <a:rPr lang="en-US" sz="2000" dirty="0" smtClean="0"/>
              <a:t>in US is.</a:t>
            </a:r>
            <a:r>
              <a:rPr lang="en-US" sz="2000" b="1" dirty="0" smtClean="0"/>
              <a:t> 1.4%.</a:t>
            </a:r>
            <a:r>
              <a:rPr lang="en-US" sz="2000" dirty="0" smtClean="0"/>
              <a:t> </a:t>
            </a:r>
          </a:p>
          <a:p>
            <a:pPr algn="l" rtl="0"/>
            <a:endParaRPr lang="en-US" sz="2000" dirty="0"/>
          </a:p>
          <a:p>
            <a:pPr algn="l" rtl="0"/>
            <a:r>
              <a:rPr lang="en-US" sz="2000" dirty="0" smtClean="0"/>
              <a:t>● The </a:t>
            </a:r>
            <a:r>
              <a:rPr lang="en-US" sz="2000" dirty="0"/>
              <a:t>majority of ovarian malignancies (95 </a:t>
            </a:r>
            <a:r>
              <a:rPr lang="en-US" sz="2000" dirty="0" smtClean="0"/>
              <a:t>%) </a:t>
            </a:r>
            <a:r>
              <a:rPr lang="en-US" sz="2000" dirty="0"/>
              <a:t>are derived from </a:t>
            </a:r>
            <a:r>
              <a:rPr lang="en-US" sz="2000" u="sng" dirty="0">
                <a:solidFill>
                  <a:srgbClr val="FF0000"/>
                </a:solidFill>
              </a:rPr>
              <a:t>epithelial cells</a:t>
            </a:r>
            <a:r>
              <a:rPr lang="en-US" sz="2000" dirty="0"/>
              <a:t>; </a:t>
            </a:r>
            <a:endParaRPr lang="en-US" sz="2000" dirty="0" smtClean="0"/>
          </a:p>
          <a:p>
            <a:pPr algn="l" rtl="0"/>
            <a:r>
              <a:rPr lang="en-US" sz="2000" dirty="0" smtClean="0"/>
              <a:t>    the </a:t>
            </a:r>
            <a:r>
              <a:rPr lang="en-US" sz="2000" dirty="0"/>
              <a:t>remainder arise from other ovarian cell types (germ cell tumors, sex </a:t>
            </a:r>
            <a:r>
              <a:rPr lang="en-US" sz="2000" dirty="0" smtClean="0"/>
              <a:t>cord-</a:t>
            </a:r>
          </a:p>
          <a:p>
            <a:pPr algn="l" rtl="0"/>
            <a:r>
              <a:rPr lang="en-US" sz="2000" dirty="0" smtClean="0"/>
              <a:t>    stromal </a:t>
            </a:r>
            <a:r>
              <a:rPr lang="en-US" sz="2000" dirty="0"/>
              <a:t>tumors</a:t>
            </a:r>
            <a:r>
              <a:rPr lang="en-US" sz="2000" dirty="0" smtClean="0"/>
              <a:t>).</a:t>
            </a:r>
          </a:p>
          <a:p>
            <a:pPr algn="l" rtl="0"/>
            <a:endParaRPr lang="en-US" sz="2000" dirty="0"/>
          </a:p>
          <a:p>
            <a:pPr algn="l" rtl="0"/>
            <a:r>
              <a:rPr lang="en-US" sz="2000" dirty="0" smtClean="0"/>
              <a:t>● </a:t>
            </a:r>
            <a:r>
              <a:rPr lang="en-US" sz="2000" u="sng" dirty="0" smtClean="0">
                <a:solidFill>
                  <a:srgbClr val="FF0000"/>
                </a:solidFill>
              </a:rPr>
              <a:t>Serous </a:t>
            </a:r>
            <a:r>
              <a:rPr lang="en-US" sz="2000" u="sng" dirty="0">
                <a:solidFill>
                  <a:srgbClr val="FF0000"/>
                </a:solidFill>
              </a:rPr>
              <a:t>carcinoma</a:t>
            </a:r>
            <a:r>
              <a:rPr lang="en-US" sz="2000" dirty="0"/>
              <a:t>, the most common histologic subtype of epithelial ovarian </a:t>
            </a:r>
            <a:endParaRPr lang="en-US" sz="2000" dirty="0" smtClean="0"/>
          </a:p>
          <a:p>
            <a:pPr algn="l" rtl="0"/>
            <a:r>
              <a:rPr lang="en-US" sz="2000" dirty="0" smtClean="0"/>
              <a:t>    carcinoma (75 </a:t>
            </a:r>
            <a:r>
              <a:rPr lang="en-US" sz="2000" dirty="0"/>
              <a:t>percent of epithelial carcinomas</a:t>
            </a:r>
            <a:r>
              <a:rPr lang="en-US" sz="2000" dirty="0" smtClean="0"/>
              <a:t>). </a:t>
            </a:r>
          </a:p>
          <a:p>
            <a:pPr algn="l" rtl="0"/>
            <a:endParaRPr lang="en-US" sz="2000" dirty="0"/>
          </a:p>
          <a:p>
            <a:pPr algn="l" rtl="0"/>
            <a:r>
              <a:rPr lang="en-US" sz="2000" dirty="0" smtClean="0"/>
              <a:t>● The </a:t>
            </a:r>
            <a:r>
              <a:rPr lang="en-US" sz="2000" dirty="0"/>
              <a:t>majority of ovarian cancers are diagnosed at an advanced stage </a:t>
            </a:r>
            <a:r>
              <a:rPr lang="en-US" sz="2000" dirty="0" smtClean="0"/>
              <a:t>: </a:t>
            </a:r>
            <a:r>
              <a:rPr lang="en-US" sz="2000" dirty="0"/>
              <a:t>confined to </a:t>
            </a:r>
            <a:endParaRPr lang="en-US" sz="2000" dirty="0" smtClean="0"/>
          </a:p>
          <a:p>
            <a:pPr algn="l" rtl="0"/>
            <a:r>
              <a:rPr lang="en-US" sz="2000" dirty="0" smtClean="0"/>
              <a:t>    primary </a:t>
            </a:r>
            <a:r>
              <a:rPr lang="en-US" sz="2000" dirty="0"/>
              <a:t>site (15 </a:t>
            </a:r>
            <a:r>
              <a:rPr lang="en-US" sz="2000" dirty="0" smtClean="0"/>
              <a:t>%); </a:t>
            </a:r>
            <a:r>
              <a:rPr lang="en-US" sz="2000" dirty="0"/>
              <a:t>spread to regional lymph nodes (17 </a:t>
            </a:r>
            <a:r>
              <a:rPr lang="en-US" sz="2000" dirty="0" smtClean="0"/>
              <a:t>%); </a:t>
            </a:r>
            <a:r>
              <a:rPr lang="en-US" sz="2000" b="1" u="sng" dirty="0"/>
              <a:t>distant </a:t>
            </a:r>
            <a:r>
              <a:rPr lang="en-US" sz="2000" b="1" u="sng" dirty="0" smtClean="0"/>
              <a:t>metastases </a:t>
            </a:r>
          </a:p>
          <a:p>
            <a:pPr algn="l" rtl="0"/>
            <a:r>
              <a:rPr lang="en-US" sz="2000" dirty="0"/>
              <a:t> </a:t>
            </a:r>
            <a:r>
              <a:rPr lang="en-US" sz="2000" dirty="0" smtClean="0"/>
              <a:t>   </a:t>
            </a:r>
            <a:r>
              <a:rPr lang="en-US" sz="2000" b="1" u="sng" dirty="0" smtClean="0"/>
              <a:t>(61%)</a:t>
            </a:r>
            <a:r>
              <a:rPr lang="en-US" sz="2000" dirty="0" smtClean="0"/>
              <a:t>; </a:t>
            </a:r>
            <a:r>
              <a:rPr lang="en-US" sz="2000" dirty="0"/>
              <a:t>and </a:t>
            </a:r>
            <a:r>
              <a:rPr lang="en-US" sz="2000" dirty="0" err="1"/>
              <a:t>unstaged</a:t>
            </a:r>
            <a:r>
              <a:rPr lang="en-US" sz="2000" dirty="0"/>
              <a:t> (7 </a:t>
            </a:r>
            <a:r>
              <a:rPr lang="en-US" sz="2000" dirty="0" smtClean="0"/>
              <a:t>%). </a:t>
            </a:r>
            <a:endParaRPr lang="en-US" sz="2000" dirty="0"/>
          </a:p>
          <a:p>
            <a:pPr algn="l" rtl="0"/>
            <a:endParaRPr lang="en-US" dirty="0" smtClean="0"/>
          </a:p>
          <a:p>
            <a:pPr algn="l" rtl="0"/>
            <a:endParaRPr lang="en-US" dirty="0"/>
          </a:p>
          <a:p>
            <a:pPr algn="l" rtl="0"/>
            <a:endParaRPr lang="ar-JO" dirty="0"/>
          </a:p>
        </p:txBody>
      </p:sp>
    </p:spTree>
    <p:extLst>
      <p:ext uri="{BB962C8B-B14F-4D97-AF65-F5344CB8AC3E}">
        <p14:creationId xmlns="" xmlns:p14="http://schemas.microsoft.com/office/powerpoint/2010/main" val="1805989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l" rtl="0"/>
            <a:endParaRPr lang="en-US" sz="2000" b="1" dirty="0" smtClean="0"/>
          </a:p>
          <a:p>
            <a:pPr algn="l" rtl="0"/>
            <a:r>
              <a:rPr lang="en-US" sz="2000" b="1" dirty="0" smtClean="0"/>
              <a:t>Risk factors </a:t>
            </a:r>
          </a:p>
          <a:p>
            <a:pPr algn="l" rtl="0"/>
            <a:r>
              <a:rPr lang="en-US" sz="2000" b="1" u="sng" dirty="0" smtClean="0"/>
              <a:t>(1</a:t>
            </a:r>
            <a:r>
              <a:rPr lang="en-US" sz="2000" b="1" u="sng" dirty="0"/>
              <a:t>) Age</a:t>
            </a:r>
            <a:r>
              <a:rPr lang="en-US" sz="2000" b="1" dirty="0"/>
              <a:t> </a:t>
            </a:r>
            <a:r>
              <a:rPr lang="en-US" sz="2000" b="1" dirty="0" smtClean="0"/>
              <a:t>:</a:t>
            </a:r>
          </a:p>
          <a:p>
            <a:pPr algn="l" rtl="0"/>
            <a:r>
              <a:rPr lang="en-US" sz="2000" dirty="0" smtClean="0"/>
              <a:t>- The </a:t>
            </a:r>
            <a:r>
              <a:rPr lang="en-US" sz="2000" dirty="0"/>
              <a:t>incidence increases with increasing </a:t>
            </a:r>
            <a:r>
              <a:rPr lang="en-US" sz="2000" dirty="0" smtClean="0"/>
              <a:t>age.</a:t>
            </a:r>
          </a:p>
          <a:p>
            <a:pPr algn="l" rtl="0"/>
            <a:endParaRPr lang="en-US" sz="2000" dirty="0" smtClean="0"/>
          </a:p>
          <a:p>
            <a:pPr algn="l" rtl="0"/>
            <a:r>
              <a:rPr lang="en-US" sz="2000" dirty="0" smtClean="0"/>
              <a:t>- The </a:t>
            </a:r>
            <a:r>
              <a:rPr lang="en-US" sz="2000" dirty="0"/>
              <a:t>average age at diagnosis of ovarian cancer </a:t>
            </a:r>
            <a:r>
              <a:rPr lang="en-US" sz="2000" dirty="0" smtClean="0"/>
              <a:t>is </a:t>
            </a:r>
            <a:r>
              <a:rPr lang="en-US" sz="2000" dirty="0">
                <a:solidFill>
                  <a:srgbClr val="FF0000"/>
                </a:solidFill>
              </a:rPr>
              <a:t>63 years </a:t>
            </a:r>
            <a:r>
              <a:rPr lang="en-US" sz="2000" dirty="0" smtClean="0">
                <a:solidFill>
                  <a:srgbClr val="FF0000"/>
                </a:solidFill>
              </a:rPr>
              <a:t>old</a:t>
            </a:r>
            <a:r>
              <a:rPr lang="en-US" sz="2000" dirty="0" smtClean="0"/>
              <a:t>. </a:t>
            </a:r>
          </a:p>
          <a:p>
            <a:pPr algn="l" rtl="0"/>
            <a:endParaRPr lang="en-US" sz="2000" dirty="0"/>
          </a:p>
          <a:p>
            <a:pPr algn="l" rtl="0"/>
            <a:r>
              <a:rPr lang="en-US" sz="2000" dirty="0" smtClean="0"/>
              <a:t>- The </a:t>
            </a:r>
            <a:r>
              <a:rPr lang="en-US" sz="2000" dirty="0"/>
              <a:t>incidence by age </a:t>
            </a:r>
            <a:r>
              <a:rPr lang="en-US" sz="2000" dirty="0" smtClean="0"/>
              <a:t>is :</a:t>
            </a:r>
            <a:endParaRPr lang="en-US" sz="2000" dirty="0"/>
          </a:p>
          <a:p>
            <a:pPr algn="l" rtl="0"/>
            <a:r>
              <a:rPr lang="en-US" sz="2000" dirty="0"/>
              <a:t>●&lt;20 years old – 0.2 to 1.4 per 100,000</a:t>
            </a:r>
          </a:p>
          <a:p>
            <a:pPr algn="l" rtl="0"/>
            <a:r>
              <a:rPr lang="en-US" sz="2000" dirty="0"/>
              <a:t>●20 to 29 – 1.8 to 2.2 per 100,000</a:t>
            </a:r>
          </a:p>
          <a:p>
            <a:pPr algn="l" rtl="0"/>
            <a:r>
              <a:rPr lang="en-US" sz="2000" dirty="0"/>
              <a:t>●20 to 39 – 3.1 to 5.1 per 100,000</a:t>
            </a:r>
          </a:p>
          <a:p>
            <a:pPr algn="l" rtl="0"/>
            <a:r>
              <a:rPr lang="en-US" sz="2000" dirty="0"/>
              <a:t>●40 to 49 – 9.0 to 15.2 per 100,000</a:t>
            </a:r>
          </a:p>
          <a:p>
            <a:pPr algn="l" rtl="0"/>
            <a:r>
              <a:rPr lang="en-US" sz="2000" dirty="0"/>
              <a:t>●50 to 59 – 21.8 to 28.3 per 100,000</a:t>
            </a:r>
          </a:p>
          <a:p>
            <a:pPr algn="l" rtl="0"/>
            <a:r>
              <a:rPr lang="en-US" sz="2000" dirty="0"/>
              <a:t>●60 to 69 – 36.2 to 41.5 per 100,000</a:t>
            </a:r>
          </a:p>
          <a:p>
            <a:pPr algn="l" rtl="0"/>
            <a:r>
              <a:rPr lang="en-US" sz="2000" dirty="0"/>
              <a:t>●≥70 – 47.6 to 56.7 per </a:t>
            </a:r>
            <a:r>
              <a:rPr lang="en-US" sz="2000" dirty="0" smtClean="0"/>
              <a:t>100,000</a:t>
            </a:r>
          </a:p>
          <a:p>
            <a:pPr algn="l" rtl="0"/>
            <a:endParaRPr lang="en-US" sz="2000" dirty="0"/>
          </a:p>
          <a:p>
            <a:pPr algn="l" rtl="0"/>
            <a:r>
              <a:rPr lang="en-US" sz="2000" b="1" dirty="0" smtClean="0"/>
              <a:t>→</a:t>
            </a:r>
            <a:r>
              <a:rPr lang="en-US" sz="2000" dirty="0" smtClean="0"/>
              <a:t> The </a:t>
            </a:r>
            <a:r>
              <a:rPr lang="en-US" sz="2000" dirty="0"/>
              <a:t>age at diagnosis of ovarian cancer is younger among women with a </a:t>
            </a:r>
            <a:r>
              <a:rPr lang="en-US" sz="2000" dirty="0">
                <a:solidFill>
                  <a:srgbClr val="FF0000"/>
                </a:solidFill>
              </a:rPr>
              <a:t>hereditary </a:t>
            </a:r>
            <a:endParaRPr lang="en-US" sz="2000" dirty="0" smtClean="0">
              <a:solidFill>
                <a:srgbClr val="FF0000"/>
              </a:solidFill>
            </a:endParaRPr>
          </a:p>
          <a:p>
            <a:pPr algn="l" rtl="0"/>
            <a:r>
              <a:rPr lang="en-US" sz="2000" dirty="0" smtClean="0">
                <a:solidFill>
                  <a:srgbClr val="FF0000"/>
                </a:solidFill>
              </a:rPr>
              <a:t>     ovarian </a:t>
            </a:r>
            <a:r>
              <a:rPr lang="en-US" sz="2000" dirty="0">
                <a:solidFill>
                  <a:srgbClr val="FF0000"/>
                </a:solidFill>
              </a:rPr>
              <a:t>cancer syndrome</a:t>
            </a:r>
            <a:r>
              <a:rPr lang="en-US" sz="2000" dirty="0"/>
              <a:t>. The risk of ovarian cancer reaches </a:t>
            </a:r>
            <a:r>
              <a:rPr lang="en-US" sz="2000" dirty="0" smtClean="0"/>
              <a:t>2-3 % in women </a:t>
            </a:r>
            <a:r>
              <a:rPr lang="en-US" sz="2000" dirty="0"/>
              <a:t>with a </a:t>
            </a:r>
            <a:endParaRPr lang="en-US" sz="2000" dirty="0" smtClean="0"/>
          </a:p>
          <a:p>
            <a:pPr algn="l" rtl="0"/>
            <a:r>
              <a:rPr lang="en-US" sz="2000" dirty="0" smtClean="0"/>
              <a:t>     BRCA1 </a:t>
            </a:r>
            <a:r>
              <a:rPr lang="en-US" sz="2000" dirty="0"/>
              <a:t>gene mutation at age 35 and for those with a BRCA2 mutation </a:t>
            </a:r>
            <a:r>
              <a:rPr lang="en-US" sz="2000" dirty="0" smtClean="0"/>
              <a:t>at </a:t>
            </a:r>
            <a:r>
              <a:rPr lang="en-US" sz="2000" dirty="0"/>
              <a:t>age </a:t>
            </a:r>
            <a:r>
              <a:rPr lang="en-US" sz="2000" dirty="0" smtClean="0"/>
              <a:t>50. </a:t>
            </a:r>
          </a:p>
          <a:p>
            <a:pPr algn="l" rtl="0"/>
            <a:r>
              <a:rPr lang="en-US" sz="2000" dirty="0" smtClean="0"/>
              <a:t>     The </a:t>
            </a:r>
            <a:r>
              <a:rPr lang="en-US" sz="2000" dirty="0"/>
              <a:t>typical age at diagnosis of ovarian cancer in women with </a:t>
            </a:r>
            <a:r>
              <a:rPr lang="en-US" sz="2000" dirty="0" smtClean="0"/>
              <a:t>Lynch syndrome </a:t>
            </a:r>
          </a:p>
          <a:p>
            <a:pPr algn="l" rtl="0"/>
            <a:r>
              <a:rPr lang="en-US" sz="2000" dirty="0" smtClean="0"/>
              <a:t>     (</a:t>
            </a:r>
            <a:r>
              <a:rPr lang="en-US" sz="2000" dirty="0"/>
              <a:t>hereditary </a:t>
            </a:r>
            <a:r>
              <a:rPr lang="en-US" sz="2000" dirty="0" err="1"/>
              <a:t>nonpolyposis</a:t>
            </a:r>
            <a:r>
              <a:rPr lang="en-US" sz="2000" dirty="0"/>
              <a:t> colon cancer) is 43 to 50 years </a:t>
            </a:r>
            <a:r>
              <a:rPr lang="en-US" sz="2000" dirty="0" smtClean="0"/>
              <a:t>old. </a:t>
            </a:r>
            <a:endParaRPr lang="en-US" sz="2000" dirty="0"/>
          </a:p>
          <a:p>
            <a:pPr algn="l" rtl="0"/>
            <a:r>
              <a:rPr lang="en-US" sz="2000" dirty="0" smtClean="0"/>
              <a:t> </a:t>
            </a:r>
            <a:endParaRPr lang="en-US" sz="2000" dirty="0"/>
          </a:p>
        </p:txBody>
      </p:sp>
    </p:spTree>
    <p:extLst>
      <p:ext uri="{BB962C8B-B14F-4D97-AF65-F5344CB8AC3E}">
        <p14:creationId xmlns="" xmlns:p14="http://schemas.microsoft.com/office/powerpoint/2010/main" val="1171153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pPr algn="l" rtl="0"/>
            <a:endParaRPr lang="en-US" sz="2000" b="1" dirty="0" smtClean="0"/>
          </a:p>
          <a:p>
            <a:pPr algn="l" rtl="0"/>
            <a:r>
              <a:rPr lang="en-US" sz="2000" b="1" u="sng" dirty="0" smtClean="0"/>
              <a:t>(2) Reproductive </a:t>
            </a:r>
            <a:r>
              <a:rPr lang="en-US" sz="2000" b="1" u="sng" dirty="0"/>
              <a:t>and hormonal </a:t>
            </a:r>
            <a:r>
              <a:rPr lang="en-US" sz="2000" b="1" u="sng" dirty="0" smtClean="0"/>
              <a:t>factors </a:t>
            </a:r>
            <a:r>
              <a:rPr lang="en-US" sz="2000" b="1" dirty="0" smtClean="0"/>
              <a:t>: </a:t>
            </a:r>
          </a:p>
          <a:p>
            <a:pPr algn="l" rtl="0"/>
            <a:r>
              <a:rPr lang="en-US" sz="2000" dirty="0" smtClean="0"/>
              <a:t>1- </a:t>
            </a:r>
            <a:r>
              <a:rPr lang="en-US" sz="2000" u="sng" dirty="0" smtClean="0"/>
              <a:t>Early </a:t>
            </a:r>
            <a:r>
              <a:rPr lang="en-US" sz="2000" u="sng" dirty="0"/>
              <a:t>menarche</a:t>
            </a:r>
            <a:r>
              <a:rPr lang="en-US" sz="2000" dirty="0"/>
              <a:t> </a:t>
            </a:r>
            <a:r>
              <a:rPr lang="en-US" sz="2000" dirty="0" smtClean="0"/>
              <a:t>( &lt; 12 years ).</a:t>
            </a:r>
          </a:p>
          <a:p>
            <a:pPr algn="l" rtl="0"/>
            <a:r>
              <a:rPr lang="en-US" sz="2000" dirty="0" smtClean="0"/>
              <a:t>2- </a:t>
            </a:r>
            <a:r>
              <a:rPr lang="en-US" sz="2000" u="sng" dirty="0" smtClean="0"/>
              <a:t>late menopause</a:t>
            </a:r>
            <a:r>
              <a:rPr lang="en-US" sz="2000" dirty="0" smtClean="0"/>
              <a:t> ( &gt; 52 years ).</a:t>
            </a:r>
          </a:p>
          <a:p>
            <a:pPr algn="l" rtl="0"/>
            <a:r>
              <a:rPr lang="en-US" sz="2000" dirty="0"/>
              <a:t>3- </a:t>
            </a:r>
            <a:r>
              <a:rPr lang="en-US" sz="2000" u="sng" dirty="0" err="1" smtClean="0"/>
              <a:t>Nulliparity</a:t>
            </a:r>
            <a:r>
              <a:rPr lang="en-US" sz="2000" dirty="0" smtClean="0"/>
              <a:t>.</a:t>
            </a:r>
          </a:p>
          <a:p>
            <a:pPr algn="l" rtl="0"/>
            <a:r>
              <a:rPr lang="en-US" sz="2000" dirty="0"/>
              <a:t>4- </a:t>
            </a:r>
            <a:r>
              <a:rPr lang="en-US" sz="2000" u="sng" dirty="0" smtClean="0"/>
              <a:t>Infertility</a:t>
            </a:r>
            <a:r>
              <a:rPr lang="en-US" sz="2000" dirty="0" smtClean="0"/>
              <a:t>. </a:t>
            </a:r>
          </a:p>
          <a:p>
            <a:pPr algn="l" rtl="0"/>
            <a:r>
              <a:rPr lang="en-US" sz="2000" dirty="0" smtClean="0"/>
              <a:t>- Ovulation </a:t>
            </a:r>
            <a:r>
              <a:rPr lang="en-US" sz="2000" dirty="0"/>
              <a:t>induction for treatment of infertility does not appear to increase the </a:t>
            </a:r>
            <a:r>
              <a:rPr lang="en-US" sz="2000" dirty="0" smtClean="0"/>
              <a:t>risk.</a:t>
            </a:r>
          </a:p>
          <a:p>
            <a:pPr algn="l" rtl="0"/>
            <a:r>
              <a:rPr lang="en-US" sz="2000" dirty="0"/>
              <a:t>5- </a:t>
            </a:r>
            <a:r>
              <a:rPr lang="en-US" sz="2000" u="sng" dirty="0" smtClean="0"/>
              <a:t>Endometriosis</a:t>
            </a:r>
            <a:r>
              <a:rPr lang="en-US" sz="2000" dirty="0" smtClean="0"/>
              <a:t> : </a:t>
            </a:r>
          </a:p>
          <a:p>
            <a:pPr marL="285750" indent="-285750" algn="l" rtl="0">
              <a:buFontTx/>
              <a:buChar char="-"/>
            </a:pPr>
            <a:r>
              <a:rPr lang="en-US" sz="2000" dirty="0"/>
              <a:t>I</a:t>
            </a:r>
            <a:r>
              <a:rPr lang="en-US" sz="2000" dirty="0" smtClean="0"/>
              <a:t>ncreased </a:t>
            </a:r>
            <a:r>
              <a:rPr lang="en-US" sz="2000" dirty="0"/>
              <a:t>risk of clear cell </a:t>
            </a:r>
            <a:r>
              <a:rPr lang="en-US" sz="2000" dirty="0" smtClean="0"/>
              <a:t>, </a:t>
            </a:r>
            <a:r>
              <a:rPr lang="en-US" sz="2000" dirty="0" err="1" smtClean="0"/>
              <a:t>endometrioid</a:t>
            </a:r>
            <a:r>
              <a:rPr lang="en-US" sz="2000" dirty="0" smtClean="0"/>
              <a:t> , </a:t>
            </a:r>
            <a:r>
              <a:rPr lang="en-US" sz="2000" dirty="0"/>
              <a:t>and low grade </a:t>
            </a:r>
            <a:r>
              <a:rPr lang="en-US" sz="2000" dirty="0" smtClean="0"/>
              <a:t>serous EOC</a:t>
            </a:r>
            <a:r>
              <a:rPr lang="en-US" sz="2000" dirty="0"/>
              <a:t>, but not high grade serous </a:t>
            </a:r>
            <a:r>
              <a:rPr lang="en-US" sz="2000" dirty="0" smtClean="0"/>
              <a:t>or </a:t>
            </a:r>
            <a:r>
              <a:rPr lang="en-US" sz="2000" dirty="0"/>
              <a:t>mucinous </a:t>
            </a:r>
            <a:r>
              <a:rPr lang="en-US" sz="2000" dirty="0" smtClean="0"/>
              <a:t>EOC.</a:t>
            </a:r>
          </a:p>
          <a:p>
            <a:pPr marL="285750" indent="-285750" algn="l" rtl="0">
              <a:buFontTx/>
              <a:buChar char="-"/>
            </a:pPr>
            <a:r>
              <a:rPr lang="en-US" sz="2000" dirty="0"/>
              <a:t>A literature review estimated that the risk of malignant transformation of ovarian endometriosis was 2.5 %</a:t>
            </a:r>
            <a:r>
              <a:rPr lang="en-US" sz="2000" dirty="0" smtClean="0"/>
              <a:t>. </a:t>
            </a:r>
          </a:p>
          <a:p>
            <a:pPr marL="285750" indent="-285750" algn="l" rtl="0">
              <a:buFontTx/>
              <a:buChar char="-"/>
            </a:pPr>
            <a:r>
              <a:rPr lang="en-US" sz="2000" dirty="0"/>
              <a:t>Endometriosis-associated EOC appears to develop in younger women and have a better prognosis than most cases of </a:t>
            </a:r>
            <a:r>
              <a:rPr lang="en-US" sz="2000" dirty="0" smtClean="0"/>
              <a:t>EOC. </a:t>
            </a:r>
          </a:p>
          <a:p>
            <a:pPr algn="l" rtl="0"/>
            <a:r>
              <a:rPr lang="en-US" sz="2000" dirty="0" smtClean="0"/>
              <a:t>6- </a:t>
            </a:r>
            <a:r>
              <a:rPr lang="en-US" sz="2000" u="sng" dirty="0"/>
              <a:t>Polycystic ovarian </a:t>
            </a:r>
            <a:r>
              <a:rPr lang="en-US" sz="2000" u="sng" dirty="0" smtClean="0"/>
              <a:t>syndrome</a:t>
            </a:r>
            <a:r>
              <a:rPr lang="en-US" sz="2000" dirty="0" smtClean="0"/>
              <a:t>. </a:t>
            </a:r>
          </a:p>
          <a:p>
            <a:pPr algn="l" rtl="0"/>
            <a:r>
              <a:rPr lang="en-US" sz="2000" dirty="0"/>
              <a:t>7- </a:t>
            </a:r>
            <a:r>
              <a:rPr lang="en-US" sz="2000" u="sng" dirty="0"/>
              <a:t>Postmenopausal hormone therapy </a:t>
            </a:r>
            <a:r>
              <a:rPr lang="en-US" sz="2000" dirty="0" smtClean="0"/>
              <a:t>: </a:t>
            </a:r>
            <a:r>
              <a:rPr lang="en-US" sz="2000" dirty="0"/>
              <a:t>The absolute risk of ovarian cancer with </a:t>
            </a:r>
            <a:endParaRPr lang="en-US" sz="2000" dirty="0" smtClean="0"/>
          </a:p>
          <a:p>
            <a:pPr algn="l" rtl="0"/>
            <a:r>
              <a:rPr lang="en-US" sz="2000" dirty="0" smtClean="0"/>
              <a:t>     postmenopausal </a:t>
            </a:r>
            <a:r>
              <a:rPr lang="en-US" sz="2000" dirty="0"/>
              <a:t>hormone therapy appears to be small</a:t>
            </a:r>
            <a:r>
              <a:rPr lang="en-US" sz="2000" dirty="0" smtClean="0"/>
              <a:t>.</a:t>
            </a:r>
          </a:p>
          <a:p>
            <a:pPr algn="l" rtl="0"/>
            <a:r>
              <a:rPr lang="en-US" sz="2000" dirty="0"/>
              <a:t>8- </a:t>
            </a:r>
            <a:r>
              <a:rPr lang="en-US" sz="2000" u="sng" dirty="0"/>
              <a:t>Intrauterine device </a:t>
            </a:r>
            <a:r>
              <a:rPr lang="en-US" sz="2000" dirty="0" smtClean="0"/>
              <a:t>: </a:t>
            </a:r>
            <a:r>
              <a:rPr lang="en-US" sz="2000" dirty="0"/>
              <a:t>Data from the NHS showed an association between use of an </a:t>
            </a:r>
            <a:endParaRPr lang="en-US" sz="2000" dirty="0" smtClean="0"/>
          </a:p>
          <a:p>
            <a:pPr algn="l" rtl="0"/>
            <a:r>
              <a:rPr lang="en-US" sz="2000" dirty="0" smtClean="0"/>
              <a:t>     intrauterine </a:t>
            </a:r>
            <a:r>
              <a:rPr lang="en-US" sz="2000" dirty="0"/>
              <a:t>device and increased risk of ovarian </a:t>
            </a:r>
            <a:r>
              <a:rPr lang="en-US" sz="2000" dirty="0" smtClean="0"/>
              <a:t>cancer; the </a:t>
            </a:r>
            <a:r>
              <a:rPr lang="en-US" sz="2000" dirty="0"/>
              <a:t>type of intrauterine </a:t>
            </a:r>
            <a:endParaRPr lang="en-US" sz="2000" dirty="0" smtClean="0"/>
          </a:p>
          <a:p>
            <a:pPr algn="l" rtl="0"/>
            <a:r>
              <a:rPr lang="en-US" sz="2000" dirty="0" smtClean="0"/>
              <a:t>     device </a:t>
            </a:r>
            <a:r>
              <a:rPr lang="en-US" sz="2000" dirty="0"/>
              <a:t>was not </a:t>
            </a:r>
            <a:r>
              <a:rPr lang="en-US" sz="2000" dirty="0" smtClean="0"/>
              <a:t>specified. </a:t>
            </a:r>
            <a:endParaRPr lang="ar-JO" sz="2000" dirty="0"/>
          </a:p>
        </p:txBody>
      </p:sp>
    </p:spTree>
    <p:extLst>
      <p:ext uri="{BB962C8B-B14F-4D97-AF65-F5344CB8AC3E}">
        <p14:creationId xmlns="" xmlns:p14="http://schemas.microsoft.com/office/powerpoint/2010/main" val="597963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24863"/>
          </a:xfrm>
          <a:prstGeom prst="rect">
            <a:avLst/>
          </a:prstGeom>
        </p:spPr>
        <p:txBody>
          <a:bodyPr wrap="square">
            <a:spAutoFit/>
          </a:bodyPr>
          <a:lstStyle/>
          <a:p>
            <a:pPr algn="l" rtl="0"/>
            <a:endParaRPr lang="en-US" dirty="0" smtClean="0"/>
          </a:p>
          <a:p>
            <a:pPr algn="l" rtl="0"/>
            <a:r>
              <a:rPr lang="en-US" sz="2000" b="1" u="sng" dirty="0"/>
              <a:t>(</a:t>
            </a:r>
            <a:r>
              <a:rPr lang="en-US" sz="2000" b="1" u="sng" dirty="0" smtClean="0"/>
              <a:t>3) Genetic factors </a:t>
            </a:r>
            <a:r>
              <a:rPr lang="en-US" sz="2000" b="1" dirty="0" smtClean="0"/>
              <a:t>:</a:t>
            </a:r>
          </a:p>
          <a:p>
            <a:pPr algn="l" rtl="0"/>
            <a:r>
              <a:rPr lang="en-US" sz="2000" dirty="0" smtClean="0"/>
              <a:t>● Several </a:t>
            </a:r>
            <a:r>
              <a:rPr lang="en-US" sz="2000" dirty="0"/>
              <a:t>ovarian cancer susceptibility genes have been identified, primarily </a:t>
            </a:r>
            <a:r>
              <a:rPr lang="en-US" sz="2000" b="1" dirty="0"/>
              <a:t>BRCA1</a:t>
            </a:r>
            <a:r>
              <a:rPr lang="en-US" sz="2000" dirty="0"/>
              <a:t> </a:t>
            </a:r>
            <a:endParaRPr lang="en-US" sz="2000" dirty="0" smtClean="0"/>
          </a:p>
          <a:p>
            <a:pPr algn="l" rtl="0"/>
            <a:r>
              <a:rPr lang="en-US" sz="2000" dirty="0" smtClean="0"/>
              <a:t>    and </a:t>
            </a:r>
            <a:r>
              <a:rPr lang="en-US" sz="2000" b="1" dirty="0"/>
              <a:t>2</a:t>
            </a:r>
            <a:r>
              <a:rPr lang="en-US" sz="2000" dirty="0"/>
              <a:t> and the mismatch repair genes (associated with </a:t>
            </a:r>
            <a:r>
              <a:rPr lang="en-US" sz="2000" b="1" dirty="0"/>
              <a:t>Lynch syndrome</a:t>
            </a:r>
            <a:r>
              <a:rPr lang="en-US" sz="2000" dirty="0" smtClean="0"/>
              <a:t>);other </a:t>
            </a:r>
            <a:r>
              <a:rPr lang="en-US" sz="2000" dirty="0"/>
              <a:t>genes </a:t>
            </a:r>
            <a:endParaRPr lang="en-US" sz="2000" dirty="0" smtClean="0"/>
          </a:p>
          <a:p>
            <a:pPr algn="l" rtl="0"/>
            <a:r>
              <a:rPr lang="en-US" sz="2000" dirty="0" smtClean="0"/>
              <a:t>    include </a:t>
            </a:r>
            <a:r>
              <a:rPr lang="en-US" sz="2000" dirty="0"/>
              <a:t>RAD51C, RAD51D, and </a:t>
            </a:r>
            <a:r>
              <a:rPr lang="en-US" sz="2000" dirty="0" smtClean="0"/>
              <a:t>BRIP1.</a:t>
            </a:r>
          </a:p>
          <a:p>
            <a:pPr algn="l" rtl="0"/>
            <a:r>
              <a:rPr lang="en-US" sz="2000" dirty="0" smtClean="0"/>
              <a:t>- It </a:t>
            </a:r>
            <a:r>
              <a:rPr lang="en-US" sz="2000" dirty="0"/>
              <a:t>is estimated that BRCA gene mutations and Lynch syndrome account for </a:t>
            </a:r>
            <a:r>
              <a:rPr lang="en-US" sz="2000" b="1" dirty="0">
                <a:solidFill>
                  <a:srgbClr val="FF0000"/>
                </a:solidFill>
              </a:rPr>
              <a:t>10 to </a:t>
            </a:r>
            <a:r>
              <a:rPr lang="en-US" sz="2000" b="1" dirty="0" smtClean="0">
                <a:solidFill>
                  <a:srgbClr val="FF0000"/>
                </a:solidFill>
              </a:rPr>
              <a:t>15% </a:t>
            </a:r>
          </a:p>
          <a:p>
            <a:pPr algn="l" rtl="0"/>
            <a:r>
              <a:rPr lang="en-US" sz="2000" b="1" dirty="0" smtClean="0">
                <a:solidFill>
                  <a:srgbClr val="FF0000"/>
                </a:solidFill>
              </a:rPr>
              <a:t>  </a:t>
            </a:r>
            <a:r>
              <a:rPr lang="en-US" sz="2000" dirty="0" smtClean="0"/>
              <a:t>of </a:t>
            </a:r>
            <a:r>
              <a:rPr lang="en-US" sz="2000" dirty="0"/>
              <a:t>ovarian cancer </a:t>
            </a:r>
            <a:r>
              <a:rPr lang="en-US" sz="2000" dirty="0" smtClean="0"/>
              <a:t>cases. </a:t>
            </a:r>
          </a:p>
          <a:p>
            <a:pPr algn="l" rtl="0"/>
            <a:r>
              <a:rPr lang="en-US" sz="2000" dirty="0" smtClean="0"/>
              <a:t>- The </a:t>
            </a:r>
            <a:r>
              <a:rPr lang="en-US" sz="2000" dirty="0"/>
              <a:t>estimated lifetime risk of ovarian cancer is </a:t>
            </a:r>
            <a:r>
              <a:rPr lang="en-US" sz="2000" b="1" u="sng" dirty="0" smtClean="0"/>
              <a:t>35-46 % for </a:t>
            </a:r>
            <a:r>
              <a:rPr lang="en-US" sz="2000" b="1" u="sng" dirty="0"/>
              <a:t>BRCA1  </a:t>
            </a:r>
            <a:r>
              <a:rPr lang="en-US" sz="2000" dirty="0" smtClean="0"/>
              <a:t>mutation carriers  </a:t>
            </a:r>
          </a:p>
          <a:p>
            <a:pPr algn="l" rtl="0"/>
            <a:r>
              <a:rPr lang="en-US" sz="2000" dirty="0" smtClean="0"/>
              <a:t>   and </a:t>
            </a:r>
            <a:r>
              <a:rPr lang="en-US" sz="2000" b="1" u="sng" dirty="0" smtClean="0"/>
              <a:t>13-23 % for </a:t>
            </a:r>
            <a:r>
              <a:rPr lang="en-US" sz="2000" b="1" u="sng" dirty="0"/>
              <a:t>BRCA2</a:t>
            </a:r>
            <a:r>
              <a:rPr lang="en-US" sz="2000" b="1" dirty="0"/>
              <a:t> </a:t>
            </a:r>
            <a:r>
              <a:rPr lang="en-US" sz="2000" dirty="0"/>
              <a:t>mutation </a:t>
            </a:r>
            <a:r>
              <a:rPr lang="en-US" sz="2000" dirty="0" smtClean="0"/>
              <a:t>carriers. </a:t>
            </a:r>
          </a:p>
          <a:p>
            <a:pPr algn="l" rtl="0"/>
            <a:r>
              <a:rPr lang="en-US" sz="2000" dirty="0" smtClean="0"/>
              <a:t>- Lynch </a:t>
            </a:r>
            <a:r>
              <a:rPr lang="en-US" sz="2000" dirty="0"/>
              <a:t>syndrome </a:t>
            </a:r>
            <a:r>
              <a:rPr lang="en-US" sz="2000" dirty="0" smtClean="0"/>
              <a:t>: </a:t>
            </a:r>
            <a:r>
              <a:rPr lang="en-US" sz="2000" dirty="0"/>
              <a:t>Lynch syndrome (hereditary </a:t>
            </a:r>
            <a:r>
              <a:rPr lang="en-US" sz="2000" dirty="0" err="1"/>
              <a:t>nonpolyposis</a:t>
            </a:r>
            <a:r>
              <a:rPr lang="en-US" sz="2000" dirty="0"/>
              <a:t> colorectal cancer; </a:t>
            </a:r>
            <a:endParaRPr lang="en-US" sz="2000" dirty="0" smtClean="0"/>
          </a:p>
          <a:p>
            <a:pPr algn="l" rtl="0"/>
            <a:r>
              <a:rPr lang="en-US" sz="2000" dirty="0"/>
              <a:t> </a:t>
            </a:r>
            <a:r>
              <a:rPr lang="en-US" sz="2000" dirty="0" smtClean="0"/>
              <a:t>  HNPCC</a:t>
            </a:r>
            <a:r>
              <a:rPr lang="en-US" sz="2000" dirty="0"/>
              <a:t>) is associated with other cancers, in particular, endometrial, ovarian, </a:t>
            </a:r>
            <a:endParaRPr lang="en-US" sz="2000" dirty="0" smtClean="0"/>
          </a:p>
          <a:p>
            <a:pPr algn="l" rtl="0"/>
            <a:r>
              <a:rPr lang="en-US" sz="2000" dirty="0" smtClean="0"/>
              <a:t>   urogenital</a:t>
            </a:r>
            <a:r>
              <a:rPr lang="en-US" sz="2000" dirty="0"/>
              <a:t>, and other gastrointestinal </a:t>
            </a:r>
            <a:r>
              <a:rPr lang="en-US" sz="2000" dirty="0" smtClean="0"/>
              <a:t>primaries. </a:t>
            </a:r>
            <a:r>
              <a:rPr lang="en-US" sz="2000" dirty="0"/>
              <a:t>Colorectal cancer is the hallmark </a:t>
            </a:r>
            <a:endParaRPr lang="en-US" sz="2000" dirty="0" smtClean="0"/>
          </a:p>
          <a:p>
            <a:pPr algn="l" rtl="0"/>
            <a:r>
              <a:rPr lang="en-US" sz="2000" dirty="0" smtClean="0"/>
              <a:t>   disease </a:t>
            </a:r>
            <a:r>
              <a:rPr lang="en-US" sz="2000" dirty="0"/>
              <a:t>for Lynch syndrome; endometrial cancer is the second most common </a:t>
            </a:r>
            <a:endParaRPr lang="en-US" sz="2000" dirty="0" smtClean="0"/>
          </a:p>
          <a:p>
            <a:pPr algn="l" rtl="0"/>
            <a:r>
              <a:rPr lang="en-US" sz="2000" dirty="0" smtClean="0"/>
              <a:t>   malignancy </a:t>
            </a:r>
            <a:r>
              <a:rPr lang="en-US" sz="2000" dirty="0"/>
              <a:t>in affected women (occurring in up to 70 </a:t>
            </a:r>
            <a:r>
              <a:rPr lang="en-US" sz="2000" dirty="0" smtClean="0"/>
              <a:t>%), </a:t>
            </a:r>
            <a:r>
              <a:rPr lang="en-US" sz="2000" dirty="0"/>
              <a:t>but ovarian cancer is </a:t>
            </a:r>
            <a:endParaRPr lang="en-US" sz="2000" dirty="0" smtClean="0"/>
          </a:p>
          <a:p>
            <a:pPr algn="l" rtl="0"/>
            <a:r>
              <a:rPr lang="en-US" sz="2000" dirty="0" smtClean="0"/>
              <a:t>   also </a:t>
            </a:r>
            <a:r>
              <a:rPr lang="en-US" sz="2000" dirty="0"/>
              <a:t>increased in frequency. The lifetime risk of ovarian cancer in women with Lynch </a:t>
            </a:r>
            <a:endParaRPr lang="en-US" sz="2000" dirty="0" smtClean="0"/>
          </a:p>
          <a:p>
            <a:pPr algn="l" rtl="0"/>
            <a:r>
              <a:rPr lang="en-US" sz="2000" dirty="0" smtClean="0"/>
              <a:t>   syndrome </a:t>
            </a:r>
            <a:r>
              <a:rPr lang="en-US" sz="2000" dirty="0"/>
              <a:t>is </a:t>
            </a:r>
            <a:r>
              <a:rPr lang="en-US" sz="2000" b="1" u="sng" dirty="0" smtClean="0"/>
              <a:t>3-14 %</a:t>
            </a:r>
            <a:r>
              <a:rPr lang="en-US" sz="2000" u="sng" dirty="0" smtClean="0"/>
              <a:t> </a:t>
            </a:r>
            <a:r>
              <a:rPr lang="en-US" sz="2000" dirty="0" smtClean="0"/>
              <a:t>compared </a:t>
            </a:r>
            <a:r>
              <a:rPr lang="en-US" sz="2000" dirty="0"/>
              <a:t>with 1.5 </a:t>
            </a:r>
            <a:r>
              <a:rPr lang="en-US" sz="2000" dirty="0" smtClean="0"/>
              <a:t>% in </a:t>
            </a:r>
            <a:r>
              <a:rPr lang="en-US" sz="2000" dirty="0"/>
              <a:t>the general </a:t>
            </a:r>
            <a:r>
              <a:rPr lang="en-US" sz="2000" dirty="0" smtClean="0"/>
              <a:t>population. </a:t>
            </a:r>
          </a:p>
          <a:p>
            <a:pPr algn="l" rtl="0"/>
            <a:r>
              <a:rPr lang="en-US" sz="2000" dirty="0" smtClean="0"/>
              <a:t>   Women </a:t>
            </a:r>
            <a:r>
              <a:rPr lang="en-US" sz="2000" dirty="0"/>
              <a:t>with Lynch syndrome account for 1 </a:t>
            </a:r>
            <a:r>
              <a:rPr lang="en-US" sz="2000" dirty="0" smtClean="0"/>
              <a:t>% of </a:t>
            </a:r>
            <a:r>
              <a:rPr lang="en-US" sz="2000" dirty="0"/>
              <a:t>ovarian </a:t>
            </a:r>
            <a:r>
              <a:rPr lang="en-US" sz="2000" dirty="0" smtClean="0"/>
              <a:t>cancers.</a:t>
            </a:r>
          </a:p>
          <a:p>
            <a:pPr algn="l" rtl="0"/>
            <a:endParaRPr lang="en-US" sz="2000" dirty="0"/>
          </a:p>
          <a:p>
            <a:pPr algn="l" rtl="0"/>
            <a:r>
              <a:rPr lang="en-US" sz="2000" b="1" u="sng" dirty="0" smtClean="0"/>
              <a:t>(4</a:t>
            </a:r>
            <a:r>
              <a:rPr lang="en-US" sz="2000" b="1" u="sng" dirty="0"/>
              <a:t>) Family history of ovarian cancer </a:t>
            </a:r>
            <a:r>
              <a:rPr lang="en-US" sz="2000" b="1" dirty="0" smtClean="0"/>
              <a:t>: </a:t>
            </a:r>
            <a:r>
              <a:rPr lang="en-US" sz="2000" dirty="0"/>
              <a:t>A personal or family history of breast cancer had </a:t>
            </a:r>
            <a:endParaRPr lang="en-US" sz="2000" dirty="0" smtClean="0"/>
          </a:p>
          <a:p>
            <a:pPr algn="l" rtl="0"/>
            <a:r>
              <a:rPr lang="en-US" sz="2000" dirty="0" smtClean="0"/>
              <a:t>      been </a:t>
            </a:r>
            <a:r>
              <a:rPr lang="en-US" sz="2000" dirty="0"/>
              <a:t>thought of as a risk factor for ovarian cancer; however, BRCA gene mutations </a:t>
            </a:r>
            <a:endParaRPr lang="en-US" sz="2000" dirty="0" smtClean="0"/>
          </a:p>
          <a:p>
            <a:pPr algn="l" rtl="0"/>
            <a:r>
              <a:rPr lang="en-US" sz="2000" dirty="0" smtClean="0"/>
              <a:t>      appear </a:t>
            </a:r>
            <a:r>
              <a:rPr lang="en-US" sz="2000" dirty="0"/>
              <a:t>to account for most of this increased risk.</a:t>
            </a:r>
            <a:endParaRPr lang="ar-JO" sz="2000" dirty="0"/>
          </a:p>
        </p:txBody>
      </p:sp>
    </p:spTree>
    <p:extLst>
      <p:ext uri="{BB962C8B-B14F-4D97-AF65-F5344CB8AC3E}">
        <p14:creationId xmlns="" xmlns:p14="http://schemas.microsoft.com/office/powerpoint/2010/main" val="262143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23439"/>
          </a:xfrm>
          <a:prstGeom prst="rect">
            <a:avLst/>
          </a:prstGeom>
        </p:spPr>
        <p:txBody>
          <a:bodyPr wrap="square">
            <a:spAutoFit/>
          </a:bodyPr>
          <a:lstStyle/>
          <a:p>
            <a:pPr algn="l" rtl="0"/>
            <a:r>
              <a:rPr lang="en-US" sz="2000" dirty="0"/>
              <a:t>O</a:t>
            </a:r>
            <a:r>
              <a:rPr lang="en-US" sz="2000" dirty="0" smtClean="0"/>
              <a:t>n </a:t>
            </a:r>
            <a:r>
              <a:rPr lang="en-US" sz="2000" dirty="0"/>
              <a:t>ultrasound </a:t>
            </a:r>
            <a:r>
              <a:rPr lang="en-US" sz="2000" dirty="0" smtClean="0"/>
              <a:t>examination : </a:t>
            </a:r>
          </a:p>
          <a:p>
            <a:pPr algn="l" rtl="0"/>
            <a:r>
              <a:rPr lang="en-US" sz="2000" dirty="0"/>
              <a:t>F</a:t>
            </a:r>
            <a:r>
              <a:rPr lang="en-US" sz="2000" dirty="0" smtClean="0"/>
              <a:t>ollicular cysts  appear as </a:t>
            </a:r>
            <a:r>
              <a:rPr lang="en-US" sz="2000" b="1" dirty="0" smtClean="0">
                <a:solidFill>
                  <a:srgbClr val="FF0000"/>
                </a:solidFill>
              </a:rPr>
              <a:t>simple</a:t>
            </a:r>
            <a:r>
              <a:rPr lang="en-US" sz="2000" dirty="0" smtClean="0"/>
              <a:t> </a:t>
            </a:r>
            <a:r>
              <a:rPr lang="en-US" sz="2000" dirty="0" err="1" smtClean="0"/>
              <a:t>unilocular</a:t>
            </a:r>
            <a:r>
              <a:rPr lang="en-US" sz="2000" dirty="0" smtClean="0"/>
              <a:t>, anechoic cysts with a thin, smooth wall. </a:t>
            </a:r>
            <a:br>
              <a:rPr lang="en-US" sz="2000" dirty="0" smtClean="0"/>
            </a:br>
            <a:r>
              <a:rPr lang="en-US" sz="2000" dirty="0" smtClean="0"/>
              <a:t>There should be no enhancing nodules or other solid components, no enhancing </a:t>
            </a:r>
            <a:r>
              <a:rPr lang="en-US" sz="2000" dirty="0" err="1" smtClean="0"/>
              <a:t>septations</a:t>
            </a:r>
            <a:r>
              <a:rPr lang="en-US" sz="2000" dirty="0" smtClean="0"/>
              <a:t>, and no more than physiologic </a:t>
            </a:r>
            <a:r>
              <a:rPr lang="en-US" sz="2000" dirty="0" err="1" smtClean="0"/>
              <a:t>ascites</a:t>
            </a:r>
            <a:r>
              <a:rPr lang="en-US" sz="2000" dirty="0" smtClean="0"/>
              <a:t>.  </a:t>
            </a:r>
            <a:endParaRPr lang="ar-JO" sz="2000" dirty="0"/>
          </a:p>
        </p:txBody>
      </p:sp>
      <p:pic>
        <p:nvPicPr>
          <p:cNvPr id="1026" name="Picture 2" descr="http://www.msdlatinamerica.com/ebooks/CoreCurriculumTheUltrasound/files/b2b252f39db95c21f4ee8a93c559e238.gif"/>
          <p:cNvPicPr>
            <a:picLocks noChangeAspect="1" noChangeArrowheads="1"/>
          </p:cNvPicPr>
          <p:nvPr/>
        </p:nvPicPr>
        <p:blipFill>
          <a:blip r:embed="rId2" cstate="print"/>
          <a:srcRect/>
          <a:stretch>
            <a:fillRect/>
          </a:stretch>
        </p:blipFill>
        <p:spPr bwMode="auto">
          <a:xfrm>
            <a:off x="0" y="1323439"/>
            <a:ext cx="9144000" cy="553456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985980"/>
          </a:xfrm>
          <a:prstGeom prst="rect">
            <a:avLst/>
          </a:prstGeom>
        </p:spPr>
        <p:txBody>
          <a:bodyPr wrap="square">
            <a:spAutoFit/>
          </a:bodyPr>
          <a:lstStyle/>
          <a:p>
            <a:pPr algn="l" rtl="0"/>
            <a:endParaRPr lang="en-US" dirty="0" smtClean="0"/>
          </a:p>
          <a:p>
            <a:pPr algn="l" rtl="0"/>
            <a:endParaRPr lang="en-US" sz="2000" b="1" dirty="0" smtClean="0"/>
          </a:p>
          <a:p>
            <a:pPr algn="l" rtl="0"/>
            <a:endParaRPr lang="en-US" sz="2000" b="1" dirty="0" smtClean="0"/>
          </a:p>
          <a:p>
            <a:pPr algn="l" rtl="0"/>
            <a:endParaRPr lang="en-US" sz="2000" b="1" dirty="0"/>
          </a:p>
          <a:p>
            <a:pPr algn="l" rtl="0"/>
            <a:r>
              <a:rPr lang="en-US" sz="2000" b="1" u="sng" dirty="0" smtClean="0"/>
              <a:t>(5) Environmental factors </a:t>
            </a:r>
            <a:r>
              <a:rPr lang="en-US" sz="2000" b="1" dirty="0" smtClean="0"/>
              <a:t>:</a:t>
            </a:r>
          </a:p>
          <a:p>
            <a:pPr algn="l" rtl="0"/>
            <a:endParaRPr lang="en-US" sz="2000" dirty="0" smtClean="0"/>
          </a:p>
          <a:p>
            <a:pPr algn="l" rtl="0"/>
            <a:r>
              <a:rPr lang="en-US" sz="2000" dirty="0" smtClean="0"/>
              <a:t>1- </a:t>
            </a:r>
            <a:r>
              <a:rPr lang="en-US" sz="2000" u="sng" dirty="0"/>
              <a:t>Cigarette smoking </a:t>
            </a:r>
            <a:r>
              <a:rPr lang="en-US" sz="2000" dirty="0" smtClean="0"/>
              <a:t>: </a:t>
            </a:r>
            <a:r>
              <a:rPr lang="en-US" sz="2000" dirty="0"/>
              <a:t>Current smoking or past smoking appears to increase the risk of </a:t>
            </a:r>
            <a:endParaRPr lang="en-US" sz="2000" dirty="0" smtClean="0"/>
          </a:p>
          <a:p>
            <a:pPr algn="l" rtl="0"/>
            <a:r>
              <a:rPr lang="en-US" sz="2000" dirty="0" smtClean="0"/>
              <a:t>                                         mucinous </a:t>
            </a:r>
            <a:r>
              <a:rPr lang="en-US" sz="2000" dirty="0"/>
              <a:t>ovarian cancer, but not other types of </a:t>
            </a:r>
            <a:r>
              <a:rPr lang="en-US" sz="2000" dirty="0" smtClean="0"/>
              <a:t>EOC. </a:t>
            </a:r>
          </a:p>
          <a:p>
            <a:pPr algn="l" rtl="0"/>
            <a:endParaRPr lang="en-US" sz="2000" dirty="0" smtClean="0"/>
          </a:p>
          <a:p>
            <a:pPr algn="l" rtl="0"/>
            <a:r>
              <a:rPr lang="en-US" sz="2000" dirty="0"/>
              <a:t>2- </a:t>
            </a:r>
            <a:r>
              <a:rPr lang="en-US" sz="2000" u="sng" dirty="0"/>
              <a:t>Talc and asbestos </a:t>
            </a:r>
            <a:r>
              <a:rPr lang="en-US" sz="2000" dirty="0" smtClean="0"/>
              <a:t>: </a:t>
            </a:r>
            <a:r>
              <a:rPr lang="en-US" sz="2000" dirty="0" err="1" smtClean="0"/>
              <a:t>e.g</a:t>
            </a:r>
            <a:r>
              <a:rPr lang="en-US" sz="2000" dirty="0"/>
              <a:t>, genital use of talcum powder (talc</a:t>
            </a:r>
            <a:r>
              <a:rPr lang="en-US" sz="2000" dirty="0" smtClean="0"/>
              <a:t>). </a:t>
            </a:r>
          </a:p>
          <a:p>
            <a:pPr algn="l" rtl="0"/>
            <a:endParaRPr lang="en-US" sz="2000" dirty="0" smtClean="0"/>
          </a:p>
          <a:p>
            <a:pPr algn="l" rtl="0"/>
            <a:r>
              <a:rPr lang="en-US" sz="2000" dirty="0"/>
              <a:t>3- </a:t>
            </a:r>
            <a:r>
              <a:rPr lang="en-US" sz="2000" u="sng" dirty="0"/>
              <a:t>Obesity</a:t>
            </a:r>
            <a:r>
              <a:rPr lang="en-US" sz="2000" dirty="0"/>
              <a:t> </a:t>
            </a:r>
            <a:r>
              <a:rPr lang="en-US" sz="2000" dirty="0" smtClean="0"/>
              <a:t>: High </a:t>
            </a:r>
            <a:r>
              <a:rPr lang="en-US" sz="2000" dirty="0"/>
              <a:t>body mass index (BMI) appears to increase ovarian cancer risk. </a:t>
            </a:r>
            <a:endParaRPr lang="en-US" sz="2000" dirty="0" smtClean="0"/>
          </a:p>
          <a:p>
            <a:pPr algn="l" rtl="0"/>
            <a:endParaRPr lang="en-US" sz="2000" dirty="0"/>
          </a:p>
          <a:p>
            <a:pPr marL="285750" indent="-285750" algn="l" rtl="0">
              <a:buFontTx/>
              <a:buChar char="-"/>
            </a:pPr>
            <a:r>
              <a:rPr lang="en-US" sz="2000" dirty="0"/>
              <a:t>N</a:t>
            </a:r>
            <a:r>
              <a:rPr lang="en-US" sz="2000" dirty="0" smtClean="0"/>
              <a:t>o </a:t>
            </a:r>
            <a:r>
              <a:rPr lang="en-US" sz="2000" dirty="0"/>
              <a:t>association between alcohol intake and the risk of </a:t>
            </a:r>
            <a:r>
              <a:rPr lang="en-US" sz="2000" dirty="0" smtClean="0"/>
              <a:t>EOC.</a:t>
            </a:r>
          </a:p>
          <a:p>
            <a:pPr marL="285750" indent="-285750" algn="l" rtl="0">
              <a:buFontTx/>
              <a:buChar char="-"/>
            </a:pPr>
            <a:r>
              <a:rPr lang="en-US" sz="2000" dirty="0"/>
              <a:t>There is no clear relationship between physical activity and ovarian cancer </a:t>
            </a:r>
            <a:r>
              <a:rPr lang="en-US" sz="2000" dirty="0" smtClean="0"/>
              <a:t>risk. </a:t>
            </a:r>
          </a:p>
          <a:p>
            <a:pPr marL="285750" indent="-285750" algn="l" rtl="0">
              <a:buFontTx/>
              <a:buChar char="-"/>
            </a:pPr>
            <a:r>
              <a:rPr lang="en-US" sz="2000" dirty="0" smtClean="0"/>
              <a:t>No </a:t>
            </a:r>
            <a:r>
              <a:rPr lang="en-US" sz="2000" dirty="0"/>
              <a:t>association between vitamin D supplementation and ovarian cancer </a:t>
            </a:r>
            <a:r>
              <a:rPr lang="en-US" sz="2000" dirty="0" smtClean="0"/>
              <a:t>risk. </a:t>
            </a:r>
            <a:endParaRPr lang="ar-JO" sz="2000" dirty="0"/>
          </a:p>
        </p:txBody>
      </p:sp>
    </p:spTree>
    <p:extLst>
      <p:ext uri="{BB962C8B-B14F-4D97-AF65-F5344CB8AC3E}">
        <p14:creationId xmlns="" xmlns:p14="http://schemas.microsoft.com/office/powerpoint/2010/main" val="4392578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171194"/>
          </a:xfrm>
          <a:prstGeom prst="rect">
            <a:avLst/>
          </a:prstGeom>
        </p:spPr>
        <p:txBody>
          <a:bodyPr wrap="square">
            <a:spAutoFit/>
          </a:bodyPr>
          <a:lstStyle/>
          <a:p>
            <a:pPr algn="l" rtl="0"/>
            <a:endParaRPr lang="en-US" sz="2000" b="1" dirty="0" smtClean="0"/>
          </a:p>
          <a:p>
            <a:pPr algn="l" rtl="0"/>
            <a:r>
              <a:rPr lang="en-US" sz="2000" b="1" dirty="0" smtClean="0"/>
              <a:t>Protective factors </a:t>
            </a:r>
            <a:endParaRPr lang="en-US" sz="2000" dirty="0" smtClean="0"/>
          </a:p>
          <a:p>
            <a:pPr algn="l" rtl="0"/>
            <a:r>
              <a:rPr lang="en-US" sz="2000" dirty="0" smtClean="0"/>
              <a:t>The </a:t>
            </a:r>
            <a:r>
              <a:rPr lang="en-US" sz="2000" dirty="0"/>
              <a:t>factors with the strongest association with a reduced risk of ovarian cancer </a:t>
            </a:r>
            <a:r>
              <a:rPr lang="en-US" sz="2000" dirty="0" smtClean="0"/>
              <a:t>include :</a:t>
            </a:r>
          </a:p>
          <a:p>
            <a:pPr algn="l" rtl="0"/>
            <a:r>
              <a:rPr lang="en-US" sz="2000" dirty="0"/>
              <a:t>1) </a:t>
            </a:r>
            <a:r>
              <a:rPr lang="en-US" sz="2000" b="1" u="sng" dirty="0">
                <a:solidFill>
                  <a:srgbClr val="FF0000"/>
                </a:solidFill>
              </a:rPr>
              <a:t>Oral </a:t>
            </a:r>
            <a:r>
              <a:rPr lang="en-US" sz="2000" b="1" u="sng" dirty="0" smtClean="0">
                <a:solidFill>
                  <a:srgbClr val="FF0000"/>
                </a:solidFill>
              </a:rPr>
              <a:t>contraceptives</a:t>
            </a:r>
            <a:r>
              <a:rPr lang="en-US" sz="2000" dirty="0" smtClean="0"/>
              <a:t>:</a:t>
            </a:r>
          </a:p>
          <a:p>
            <a:pPr marL="285750" indent="-285750" algn="l" rtl="0">
              <a:buFontTx/>
              <a:buChar char="-"/>
            </a:pPr>
            <a:r>
              <a:rPr lang="en-US" sz="2000" dirty="0" smtClean="0"/>
              <a:t>Larger </a:t>
            </a:r>
            <a:r>
              <a:rPr lang="en-US" sz="2000" dirty="0"/>
              <a:t>reductions in ovarian cancer risk occurred with increasing duration of OC use (RR decreased by approximately 20 </a:t>
            </a:r>
            <a:r>
              <a:rPr lang="en-US" sz="2000" dirty="0" smtClean="0"/>
              <a:t>% for </a:t>
            </a:r>
            <a:r>
              <a:rPr lang="en-US" sz="2000" dirty="0"/>
              <a:t>each five years of use; by 15 years, the risk of ovarian cancer was reduced by 50 %</a:t>
            </a:r>
            <a:r>
              <a:rPr lang="en-US" sz="2000" dirty="0" smtClean="0"/>
              <a:t>). </a:t>
            </a:r>
            <a:r>
              <a:rPr lang="en-US" sz="2000" dirty="0"/>
              <a:t>Importantly, the protective effect persisted for 30 years after cessation of </a:t>
            </a:r>
            <a:r>
              <a:rPr lang="en-US" sz="2000" dirty="0" smtClean="0"/>
              <a:t>OCs.</a:t>
            </a:r>
          </a:p>
          <a:p>
            <a:pPr marL="285750" indent="-285750" algn="l" rtl="0">
              <a:buFontTx/>
              <a:buChar char="-"/>
            </a:pPr>
            <a:r>
              <a:rPr lang="en-US" sz="2000" dirty="0"/>
              <a:t>There are no data regarding the use of non-oral estrogen-progestin contraceptives (ring, patch) for ovarian cancer prevention.</a:t>
            </a:r>
            <a:endParaRPr lang="en-US" sz="2000" dirty="0" smtClean="0"/>
          </a:p>
          <a:p>
            <a:pPr algn="l" rtl="0"/>
            <a:r>
              <a:rPr lang="en-US" sz="2000" dirty="0" smtClean="0"/>
              <a:t>2</a:t>
            </a:r>
            <a:r>
              <a:rPr lang="en-US" sz="2000" dirty="0"/>
              <a:t>) </a:t>
            </a:r>
            <a:r>
              <a:rPr lang="en-US" sz="2000" b="1" u="sng" dirty="0" err="1">
                <a:solidFill>
                  <a:srgbClr val="FF0000"/>
                </a:solidFill>
              </a:rPr>
              <a:t>Multiparity</a:t>
            </a:r>
            <a:r>
              <a:rPr lang="en-US" sz="2000" b="1" dirty="0"/>
              <a:t> </a:t>
            </a:r>
            <a:r>
              <a:rPr lang="en-US" sz="2000" dirty="0" smtClean="0"/>
              <a:t>:</a:t>
            </a:r>
          </a:p>
          <a:p>
            <a:pPr algn="l" rtl="0"/>
            <a:r>
              <a:rPr lang="en-US" sz="2000" dirty="0"/>
              <a:t> - </a:t>
            </a:r>
            <a:r>
              <a:rPr lang="en-US" sz="2000" dirty="0" smtClean="0"/>
              <a:t>The </a:t>
            </a:r>
            <a:r>
              <a:rPr lang="en-US" sz="2000" dirty="0"/>
              <a:t>EOC risk appears to decrease with an increasing </a:t>
            </a:r>
            <a:r>
              <a:rPr lang="en-US" sz="2000" dirty="0" smtClean="0"/>
              <a:t>parity. </a:t>
            </a:r>
          </a:p>
          <a:p>
            <a:pPr algn="l" rtl="0"/>
            <a:r>
              <a:rPr lang="en-US" sz="2000" dirty="0"/>
              <a:t> - </a:t>
            </a:r>
            <a:r>
              <a:rPr lang="en-US" sz="2000" dirty="0" smtClean="0"/>
              <a:t>History </a:t>
            </a:r>
            <a:r>
              <a:rPr lang="en-US" sz="2000" dirty="0"/>
              <a:t>of multiple </a:t>
            </a:r>
            <a:r>
              <a:rPr lang="en-US" sz="2000" dirty="0" smtClean="0"/>
              <a:t>gestation </a:t>
            </a:r>
            <a:r>
              <a:rPr lang="en-US" sz="2000" dirty="0"/>
              <a:t>or later age (&gt;35 years old) at last pregnancy are </a:t>
            </a:r>
            <a:endParaRPr lang="en-US" sz="2000" dirty="0" smtClean="0"/>
          </a:p>
          <a:p>
            <a:pPr algn="l" rtl="0"/>
            <a:r>
              <a:rPr lang="en-US" sz="2000" dirty="0" smtClean="0"/>
              <a:t>   protective </a:t>
            </a:r>
            <a:r>
              <a:rPr lang="en-US" sz="2000" dirty="0"/>
              <a:t>against </a:t>
            </a:r>
            <a:r>
              <a:rPr lang="en-US" sz="2000" dirty="0" smtClean="0"/>
              <a:t>EOC.</a:t>
            </a:r>
          </a:p>
          <a:p>
            <a:pPr algn="l" rtl="0"/>
            <a:r>
              <a:rPr lang="en-US" sz="2000" dirty="0" smtClean="0"/>
              <a:t>3) </a:t>
            </a:r>
            <a:r>
              <a:rPr lang="en-US" sz="2000" b="1" u="sng" dirty="0">
                <a:solidFill>
                  <a:srgbClr val="FF0000"/>
                </a:solidFill>
              </a:rPr>
              <a:t>Gynecological surgeries (</a:t>
            </a:r>
            <a:r>
              <a:rPr lang="en-US" sz="2000" b="1" u="sng" dirty="0" err="1" smtClean="0">
                <a:solidFill>
                  <a:srgbClr val="FF0000"/>
                </a:solidFill>
              </a:rPr>
              <a:t>Salpingo-oophorectomy,Tubal</a:t>
            </a:r>
            <a:r>
              <a:rPr lang="en-US" sz="2000" b="1" u="sng" dirty="0" smtClean="0">
                <a:solidFill>
                  <a:srgbClr val="FF0000"/>
                </a:solidFill>
              </a:rPr>
              <a:t> ligation or Hysterectomy)</a:t>
            </a:r>
          </a:p>
          <a:p>
            <a:pPr algn="l" rtl="0"/>
            <a:r>
              <a:rPr lang="en-US" sz="2000" dirty="0"/>
              <a:t>   - Hysterectomy without oophorectomy was associated with a reduction in the risk of </a:t>
            </a:r>
            <a:endParaRPr lang="en-US" sz="2000" dirty="0" smtClean="0"/>
          </a:p>
          <a:p>
            <a:pPr algn="l" rtl="0"/>
            <a:r>
              <a:rPr lang="en-US" sz="2000" dirty="0" smtClean="0"/>
              <a:t>     ovarian cancer. </a:t>
            </a:r>
          </a:p>
          <a:p>
            <a:pPr algn="l" rtl="0"/>
            <a:r>
              <a:rPr lang="en-US" sz="2000" dirty="0"/>
              <a:t>4) </a:t>
            </a:r>
            <a:r>
              <a:rPr lang="en-US" sz="2000" b="1" u="sng" dirty="0" smtClean="0">
                <a:solidFill>
                  <a:srgbClr val="FF0000"/>
                </a:solidFill>
              </a:rPr>
              <a:t>Breastfeeding.</a:t>
            </a:r>
            <a:r>
              <a:rPr lang="en-US" sz="2000" dirty="0" smtClean="0"/>
              <a:t> </a:t>
            </a:r>
          </a:p>
          <a:p>
            <a:pPr algn="l" rtl="0"/>
            <a:endParaRPr lang="en-US" sz="2000" dirty="0" smtClean="0"/>
          </a:p>
          <a:p>
            <a:pPr algn="l" rtl="0"/>
            <a:r>
              <a:rPr lang="en-US" sz="2000" dirty="0" smtClean="0"/>
              <a:t>→ Systematic </a:t>
            </a:r>
            <a:r>
              <a:rPr lang="en-US" sz="2000" dirty="0"/>
              <a:t>reviews regarding a potentially protective effect against ovarian cancer </a:t>
            </a:r>
            <a:endParaRPr lang="en-US" sz="2000" dirty="0" smtClean="0"/>
          </a:p>
          <a:p>
            <a:pPr algn="l" rtl="0"/>
            <a:r>
              <a:rPr lang="en-US" sz="2000" dirty="0" smtClean="0"/>
              <a:t>     of </a:t>
            </a:r>
            <a:r>
              <a:rPr lang="en-US" sz="2000" dirty="0" err="1" smtClean="0"/>
              <a:t>nonsteroidal</a:t>
            </a:r>
            <a:r>
              <a:rPr lang="en-US" sz="2000" dirty="0" smtClean="0"/>
              <a:t> </a:t>
            </a:r>
            <a:r>
              <a:rPr lang="en-US" sz="2000" dirty="0" err="1"/>
              <a:t>antiinflammatory</a:t>
            </a:r>
            <a:r>
              <a:rPr lang="en-US" sz="2000" dirty="0"/>
              <a:t> drugs (NSAIDs) have yielded conflicting </a:t>
            </a:r>
            <a:r>
              <a:rPr lang="en-US" sz="2000" dirty="0" smtClean="0"/>
              <a:t>results.</a:t>
            </a:r>
            <a:endParaRPr lang="en-US" sz="2000" dirty="0"/>
          </a:p>
          <a:p>
            <a:pPr algn="l" rtl="0"/>
            <a:endParaRPr lang="ar-JO" sz="2000" dirty="0"/>
          </a:p>
        </p:txBody>
      </p:sp>
    </p:spTree>
    <p:extLst>
      <p:ext uri="{BB962C8B-B14F-4D97-AF65-F5344CB8AC3E}">
        <p14:creationId xmlns="" xmlns:p14="http://schemas.microsoft.com/office/powerpoint/2010/main" val="11660248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6"/>
            <a:ext cx="9144000" cy="6247864"/>
          </a:xfrm>
          <a:prstGeom prst="rect">
            <a:avLst/>
          </a:prstGeom>
        </p:spPr>
        <p:txBody>
          <a:bodyPr wrap="square">
            <a:spAutoFit/>
          </a:bodyPr>
          <a:lstStyle/>
          <a:p>
            <a:pPr algn="l" rtl="0"/>
            <a:endParaRPr lang="en-US" sz="2000" b="1" dirty="0" smtClean="0"/>
          </a:p>
          <a:p>
            <a:pPr algn="l" rtl="0"/>
            <a:r>
              <a:rPr lang="en-US" sz="2000" b="1" dirty="0" smtClean="0"/>
              <a:t>Pathogenesis</a:t>
            </a:r>
          </a:p>
          <a:p>
            <a:pPr algn="l" rtl="0"/>
            <a:r>
              <a:rPr lang="en-US" sz="2000" dirty="0"/>
              <a:t> The </a:t>
            </a:r>
            <a:r>
              <a:rPr lang="en-US" sz="2000" dirty="0" err="1"/>
              <a:t>pathogenetic</a:t>
            </a:r>
            <a:r>
              <a:rPr lang="en-US" sz="2000" dirty="0"/>
              <a:t> mechanism(s) that explains the link between many of the risk factors and development of epithelial ovarian carcinoma (EOC) have not been determined. Traditionally, two main hypotheses were proposed:</a:t>
            </a:r>
          </a:p>
          <a:p>
            <a:pPr algn="l" rtl="0"/>
            <a:r>
              <a:rPr lang="en-US" sz="2000" dirty="0"/>
              <a:t>●</a:t>
            </a:r>
            <a:r>
              <a:rPr lang="en-US" sz="2000" b="1" dirty="0">
                <a:solidFill>
                  <a:srgbClr val="FF0000"/>
                </a:solidFill>
              </a:rPr>
              <a:t>Incessant ovulation </a:t>
            </a:r>
            <a:r>
              <a:rPr lang="en-US" sz="2000" dirty="0" smtClean="0"/>
              <a:t>: </a:t>
            </a:r>
            <a:r>
              <a:rPr lang="en-US" sz="2000" dirty="0"/>
              <a:t>Repeated ovulation results in minor trauma to the ovarian </a:t>
            </a:r>
            <a:endParaRPr lang="en-US" sz="2000" dirty="0" smtClean="0"/>
          </a:p>
          <a:p>
            <a:pPr algn="l" rtl="0"/>
            <a:r>
              <a:rPr lang="en-US" sz="2000" dirty="0" smtClean="0"/>
              <a:t>   epithelium</a:t>
            </a:r>
            <a:r>
              <a:rPr lang="en-US" sz="2000" dirty="0"/>
              <a:t>, which in turn, can lead to malignant </a:t>
            </a:r>
            <a:r>
              <a:rPr lang="en-US" sz="2000" dirty="0" smtClean="0"/>
              <a:t>transformation. </a:t>
            </a:r>
            <a:r>
              <a:rPr lang="en-US" sz="2000" dirty="0"/>
              <a:t>Support for this </a:t>
            </a:r>
            <a:endParaRPr lang="en-US" sz="2000" dirty="0" smtClean="0"/>
          </a:p>
          <a:p>
            <a:pPr algn="l" rtl="0"/>
            <a:r>
              <a:rPr lang="en-US" sz="2000" dirty="0" smtClean="0"/>
              <a:t>   hypothesis </a:t>
            </a:r>
            <a:r>
              <a:rPr lang="en-US" sz="2000" dirty="0"/>
              <a:t>is derived from the observation that women with periodic suppression of </a:t>
            </a:r>
            <a:endParaRPr lang="en-US" sz="2000" dirty="0" smtClean="0"/>
          </a:p>
          <a:p>
            <a:pPr algn="l" rtl="0"/>
            <a:r>
              <a:rPr lang="en-US" sz="2000" dirty="0" smtClean="0"/>
              <a:t>   ovulation </a:t>
            </a:r>
            <a:r>
              <a:rPr lang="en-US" sz="2000" dirty="0"/>
              <a:t>as a result of oral contraceptive use, pregnancy, or lactation have a lower </a:t>
            </a:r>
            <a:endParaRPr lang="en-US" sz="2000" dirty="0" smtClean="0"/>
          </a:p>
          <a:p>
            <a:pPr algn="l" rtl="0"/>
            <a:r>
              <a:rPr lang="en-US" sz="2000" dirty="0" smtClean="0"/>
              <a:t>   incidence </a:t>
            </a:r>
            <a:r>
              <a:rPr lang="en-US" sz="2000" dirty="0"/>
              <a:t>of epithelial ovarian carcinoma.</a:t>
            </a:r>
          </a:p>
          <a:p>
            <a:pPr algn="l" rtl="0"/>
            <a:r>
              <a:rPr lang="en-US" sz="2000" dirty="0"/>
              <a:t>●</a:t>
            </a:r>
            <a:r>
              <a:rPr lang="en-US" sz="2000" b="1" dirty="0">
                <a:solidFill>
                  <a:srgbClr val="FF0000"/>
                </a:solidFill>
              </a:rPr>
              <a:t>Exposure to gonadotropins </a:t>
            </a:r>
            <a:r>
              <a:rPr lang="en-US" sz="2000" dirty="0" smtClean="0"/>
              <a:t>: </a:t>
            </a:r>
            <a:r>
              <a:rPr lang="en-US" sz="2000" dirty="0"/>
              <a:t>Persistent ovarian exposure to gonadotropins and </a:t>
            </a:r>
            <a:endParaRPr lang="en-US" sz="2000" dirty="0" smtClean="0"/>
          </a:p>
          <a:p>
            <a:pPr algn="l" rtl="0"/>
            <a:r>
              <a:rPr lang="en-US" sz="2000" dirty="0" smtClean="0"/>
              <a:t>   elevated </a:t>
            </a:r>
            <a:r>
              <a:rPr lang="en-US" sz="2000" dirty="0"/>
              <a:t>estradiol concentrations may be carcinogenic. This hypothesis is supported </a:t>
            </a:r>
            <a:endParaRPr lang="en-US" sz="2000" dirty="0" smtClean="0"/>
          </a:p>
          <a:p>
            <a:pPr algn="l" rtl="0"/>
            <a:r>
              <a:rPr lang="en-US" sz="2000" dirty="0" smtClean="0"/>
              <a:t>   by </a:t>
            </a:r>
            <a:r>
              <a:rPr lang="en-US" sz="2000" dirty="0"/>
              <a:t>the observation that experimentally induced ovarian tumors contain </a:t>
            </a:r>
            <a:endParaRPr lang="en-US" sz="2000" dirty="0" smtClean="0"/>
          </a:p>
          <a:p>
            <a:pPr algn="l" rtl="0"/>
            <a:r>
              <a:rPr lang="en-US" sz="2000" dirty="0" smtClean="0"/>
              <a:t>   gonadotropin receptors. </a:t>
            </a:r>
            <a:r>
              <a:rPr lang="en-US" sz="2000" dirty="0"/>
              <a:t>In contrast, evidence shows that a history of a multiple </a:t>
            </a:r>
            <a:endParaRPr lang="en-US" sz="2000" dirty="0" smtClean="0"/>
          </a:p>
          <a:p>
            <a:pPr algn="l" rtl="0"/>
            <a:r>
              <a:rPr lang="en-US" sz="2000" dirty="0" smtClean="0"/>
              <a:t>   gestation </a:t>
            </a:r>
            <a:r>
              <a:rPr lang="en-US" sz="2000" dirty="0"/>
              <a:t>is associated with a decreased risk of </a:t>
            </a:r>
            <a:r>
              <a:rPr lang="en-US" sz="2000" dirty="0" smtClean="0"/>
              <a:t>EOC. </a:t>
            </a:r>
            <a:r>
              <a:rPr lang="en-US" sz="2000" dirty="0"/>
              <a:t>According to the gonadotropic </a:t>
            </a:r>
            <a:endParaRPr lang="en-US" sz="2000" dirty="0" smtClean="0"/>
          </a:p>
          <a:p>
            <a:pPr algn="l" rtl="0"/>
            <a:r>
              <a:rPr lang="en-US" sz="2000" dirty="0" smtClean="0"/>
              <a:t>   hypothesis</a:t>
            </a:r>
            <a:r>
              <a:rPr lang="en-US" sz="2000" dirty="0"/>
              <a:t>, women with a history of multiple gestations should be at increased risk </a:t>
            </a:r>
            <a:endParaRPr lang="en-US" sz="2000" dirty="0" smtClean="0"/>
          </a:p>
          <a:p>
            <a:pPr algn="l" rtl="0"/>
            <a:r>
              <a:rPr lang="en-US" sz="2000" dirty="0" smtClean="0"/>
              <a:t>   of </a:t>
            </a:r>
            <a:r>
              <a:rPr lang="en-US" sz="2000" dirty="0"/>
              <a:t>EOC because they have higher levels of gonadotropins during their fertile years </a:t>
            </a:r>
            <a:endParaRPr lang="en-US" sz="2000" dirty="0" smtClean="0"/>
          </a:p>
          <a:p>
            <a:pPr algn="l" rtl="0"/>
            <a:r>
              <a:rPr lang="en-US" sz="2000" dirty="0" smtClean="0"/>
              <a:t>   and </a:t>
            </a:r>
            <a:r>
              <a:rPr lang="en-US" sz="2000" dirty="0"/>
              <a:t>they have a greater incidence of double ovulations per menstrual cycle. </a:t>
            </a:r>
            <a:endParaRPr lang="en-US" sz="2000" dirty="0" smtClean="0"/>
          </a:p>
          <a:p>
            <a:pPr algn="l" rtl="0"/>
            <a:r>
              <a:rPr lang="en-US" sz="2000" dirty="0" smtClean="0"/>
              <a:t>   Furthermore</a:t>
            </a:r>
            <a:r>
              <a:rPr lang="en-US" sz="2000" dirty="0"/>
              <a:t>, one case control study failed to demonstrate a relationship between </a:t>
            </a:r>
            <a:endParaRPr lang="en-US" sz="2000" dirty="0" smtClean="0"/>
          </a:p>
          <a:p>
            <a:pPr algn="l" rtl="0"/>
            <a:r>
              <a:rPr lang="en-US" sz="2000" dirty="0" smtClean="0"/>
              <a:t>   serum </a:t>
            </a:r>
            <a:r>
              <a:rPr lang="en-US" sz="2000" dirty="0"/>
              <a:t>levels of luteinizing hormone and the risk of ovarian </a:t>
            </a:r>
            <a:r>
              <a:rPr lang="en-US" sz="2000" dirty="0" smtClean="0"/>
              <a:t>cancer.</a:t>
            </a:r>
            <a:endParaRPr lang="ar-JO" sz="2000" dirty="0"/>
          </a:p>
        </p:txBody>
      </p:sp>
    </p:spTree>
    <p:extLst>
      <p:ext uri="{BB962C8B-B14F-4D97-AF65-F5344CB8AC3E}">
        <p14:creationId xmlns="" xmlns:p14="http://schemas.microsoft.com/office/powerpoint/2010/main" val="701687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gn="l" rtl="0"/>
            <a:endParaRPr lang="en-US" sz="2000" dirty="0" smtClean="0"/>
          </a:p>
          <a:p>
            <a:pPr algn="l" rtl="0"/>
            <a:endParaRPr lang="en-US" sz="2000" dirty="0" smtClean="0"/>
          </a:p>
          <a:p>
            <a:pPr algn="l" rtl="0"/>
            <a:endParaRPr lang="en-US" sz="2000" dirty="0"/>
          </a:p>
          <a:p>
            <a:pPr algn="l" rtl="0"/>
            <a:endParaRPr lang="en-US" sz="2000" dirty="0"/>
          </a:p>
          <a:p>
            <a:pPr algn="l" rtl="0"/>
            <a:r>
              <a:rPr lang="en-US" sz="2000" b="1" dirty="0" smtClean="0"/>
              <a:t>Histopathology</a:t>
            </a:r>
          </a:p>
          <a:p>
            <a:pPr algn="l" rtl="0"/>
            <a:endParaRPr lang="en-US" sz="2000" dirty="0"/>
          </a:p>
          <a:p>
            <a:pPr algn="l" rtl="0"/>
            <a:r>
              <a:rPr lang="en-US" sz="2000" dirty="0" smtClean="0"/>
              <a:t>Currently</a:t>
            </a:r>
            <a:r>
              <a:rPr lang="en-US" sz="2000" dirty="0"/>
              <a:t>, based upon histopathology, immunohistochemistry, and molecular genetic analysis, the five main subtypes of epithelial ovarian, fallopian tubal, and peritoneal carcinomas and their relative proportions </a:t>
            </a:r>
            <a:r>
              <a:rPr lang="en-US" sz="2000" dirty="0" smtClean="0"/>
              <a:t>are :</a:t>
            </a:r>
          </a:p>
          <a:p>
            <a:pPr algn="l" rtl="0"/>
            <a:endParaRPr lang="en-US" sz="2000" dirty="0"/>
          </a:p>
          <a:p>
            <a:pPr algn="l" rtl="0"/>
            <a:r>
              <a:rPr lang="en-US" sz="2000" dirty="0"/>
              <a:t>●High-grade serous carcinoma (</a:t>
            </a:r>
            <a:r>
              <a:rPr lang="en-US" sz="2000" dirty="0" smtClean="0"/>
              <a:t>70-80 %)</a:t>
            </a:r>
            <a:endParaRPr lang="en-US" sz="2000" dirty="0"/>
          </a:p>
          <a:p>
            <a:pPr algn="l" rtl="0"/>
            <a:r>
              <a:rPr lang="en-US" sz="2000" dirty="0"/>
              <a:t>●</a:t>
            </a:r>
            <a:r>
              <a:rPr lang="en-US" sz="2000" dirty="0" err="1"/>
              <a:t>Endometrioid</a:t>
            </a:r>
            <a:r>
              <a:rPr lang="en-US" sz="2000" dirty="0"/>
              <a:t> carcinoma (10 </a:t>
            </a:r>
            <a:r>
              <a:rPr lang="en-US" sz="2000" dirty="0" smtClean="0"/>
              <a:t>%)</a:t>
            </a:r>
            <a:endParaRPr lang="en-US" sz="2000" dirty="0"/>
          </a:p>
          <a:p>
            <a:pPr algn="l" rtl="0"/>
            <a:r>
              <a:rPr lang="en-US" sz="2000" dirty="0"/>
              <a:t>●Clear cell carcinomas (10 </a:t>
            </a:r>
            <a:r>
              <a:rPr lang="en-US" sz="2000" dirty="0" smtClean="0"/>
              <a:t>%)</a:t>
            </a:r>
            <a:endParaRPr lang="en-US" sz="2000" dirty="0"/>
          </a:p>
          <a:p>
            <a:pPr algn="l" rtl="0"/>
            <a:r>
              <a:rPr lang="en-US" sz="2000" dirty="0"/>
              <a:t>●Mucinous carcinoma (3 </a:t>
            </a:r>
            <a:r>
              <a:rPr lang="en-US" sz="2000" dirty="0" smtClean="0"/>
              <a:t>%)</a:t>
            </a:r>
            <a:endParaRPr lang="en-US" sz="2000" dirty="0"/>
          </a:p>
          <a:p>
            <a:pPr algn="l" rtl="0"/>
            <a:r>
              <a:rPr lang="en-US" sz="2000" dirty="0"/>
              <a:t>●Low-grade serous carcinoma (&lt;5 </a:t>
            </a:r>
            <a:r>
              <a:rPr lang="en-US" sz="2000" dirty="0" smtClean="0"/>
              <a:t>%)</a:t>
            </a:r>
            <a:endParaRPr lang="en-US" sz="2000" dirty="0"/>
          </a:p>
          <a:p>
            <a:pPr algn="l" rtl="0"/>
            <a:endParaRPr lang="ar-JO" sz="2000" dirty="0"/>
          </a:p>
        </p:txBody>
      </p:sp>
    </p:spTree>
    <p:extLst>
      <p:ext uri="{BB962C8B-B14F-4D97-AF65-F5344CB8AC3E}">
        <p14:creationId xmlns="" xmlns:p14="http://schemas.microsoft.com/office/powerpoint/2010/main" val="22353818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ctr" rtl="0"/>
            <a:r>
              <a:rPr lang="en-US" sz="2000" b="1" dirty="0"/>
              <a:t>HIGH-GRADE SEROUS </a:t>
            </a:r>
            <a:r>
              <a:rPr lang="en-US" sz="2000" b="1" dirty="0" smtClean="0"/>
              <a:t>CARCINOMA</a:t>
            </a:r>
          </a:p>
          <a:p>
            <a:pPr algn="l" rtl="0"/>
            <a:r>
              <a:rPr lang="en-US" sz="2000" dirty="0" smtClean="0"/>
              <a:t>● Accounts </a:t>
            </a:r>
            <a:r>
              <a:rPr lang="en-US" sz="2000" dirty="0"/>
              <a:t>for approximately </a:t>
            </a:r>
            <a:r>
              <a:rPr lang="en-US" sz="2000" b="1" dirty="0" smtClean="0"/>
              <a:t>70-80 %</a:t>
            </a:r>
            <a:r>
              <a:rPr lang="en-US" sz="2000" dirty="0" smtClean="0"/>
              <a:t> of </a:t>
            </a:r>
            <a:r>
              <a:rPr lang="en-US" sz="2000" dirty="0"/>
              <a:t>all malignant ovarian neoplasms</a:t>
            </a:r>
            <a:r>
              <a:rPr lang="en-US" sz="2000" dirty="0" smtClean="0"/>
              <a:t>.</a:t>
            </a:r>
          </a:p>
          <a:p>
            <a:pPr algn="l" rtl="0"/>
            <a:r>
              <a:rPr lang="en-US" sz="2000" dirty="0" smtClean="0"/>
              <a:t>● The </a:t>
            </a:r>
            <a:r>
              <a:rPr lang="en-US" sz="2000" dirty="0"/>
              <a:t>peak age range is 45 to 65 years with a mean of 57 </a:t>
            </a:r>
            <a:r>
              <a:rPr lang="en-US" sz="2000" dirty="0" smtClean="0"/>
              <a:t>years. </a:t>
            </a:r>
          </a:p>
          <a:p>
            <a:pPr algn="l" rtl="0"/>
            <a:r>
              <a:rPr lang="en-US" sz="2000" dirty="0" smtClean="0"/>
              <a:t>● Most </a:t>
            </a:r>
            <a:r>
              <a:rPr lang="en-US" sz="2000" dirty="0"/>
              <a:t>HGSC is </a:t>
            </a:r>
            <a:r>
              <a:rPr lang="en-US" sz="2000" dirty="0">
                <a:solidFill>
                  <a:srgbClr val="FF0000"/>
                </a:solidFill>
              </a:rPr>
              <a:t>diagnosed at an advanced stage </a:t>
            </a:r>
            <a:r>
              <a:rPr lang="en-US" sz="2000" dirty="0"/>
              <a:t>(stage III or IV) and has a poor overall </a:t>
            </a:r>
            <a:endParaRPr lang="en-US" sz="2000" dirty="0" smtClean="0"/>
          </a:p>
          <a:p>
            <a:pPr algn="l" rtl="0"/>
            <a:r>
              <a:rPr lang="en-US" sz="2000" dirty="0" smtClean="0"/>
              <a:t>    prognosis</a:t>
            </a:r>
            <a:r>
              <a:rPr lang="en-US" sz="2000" dirty="0"/>
              <a:t>. HGSC that is confined to the ovary at diagnosis is rare (&lt;10 percent</a:t>
            </a:r>
            <a:r>
              <a:rPr lang="en-US" sz="2000" dirty="0" smtClean="0"/>
              <a:t>). </a:t>
            </a:r>
          </a:p>
          <a:p>
            <a:pPr algn="l" rtl="0"/>
            <a:r>
              <a:rPr lang="en-US" sz="2000" dirty="0" smtClean="0"/>
              <a:t>● Relatively </a:t>
            </a:r>
            <a:r>
              <a:rPr lang="en-US" sz="2000" dirty="0" err="1" smtClean="0"/>
              <a:t>chemosensitive</a:t>
            </a:r>
            <a:r>
              <a:rPr lang="en-US" sz="2000" dirty="0" smtClean="0"/>
              <a:t>. </a:t>
            </a:r>
          </a:p>
          <a:p>
            <a:pPr algn="l" rtl="0"/>
            <a:r>
              <a:rPr lang="en-US" sz="2000" dirty="0" smtClean="0"/>
              <a:t>● Gross pathology : HGSC </a:t>
            </a:r>
            <a:r>
              <a:rPr lang="en-US" sz="2000" dirty="0"/>
              <a:t>can range in size from microscopic to greater than 20 cm in </a:t>
            </a:r>
            <a:endParaRPr lang="en-US" sz="2000" dirty="0" smtClean="0"/>
          </a:p>
          <a:p>
            <a:pPr algn="l" rtl="0"/>
            <a:r>
              <a:rPr lang="en-US" sz="2000" dirty="0" smtClean="0"/>
              <a:t>    diameter. </a:t>
            </a:r>
            <a:r>
              <a:rPr lang="en-US" sz="2000" dirty="0"/>
              <a:t>The external surfaces of the neoplasm may be smooth or have friable </a:t>
            </a:r>
            <a:endParaRPr lang="en-US" sz="2000" dirty="0" smtClean="0"/>
          </a:p>
          <a:p>
            <a:pPr algn="l" rtl="0"/>
            <a:r>
              <a:rPr lang="en-US" sz="2000" dirty="0" smtClean="0"/>
              <a:t>    surface </a:t>
            </a:r>
            <a:r>
              <a:rPr lang="en-US" sz="2000" dirty="0"/>
              <a:t>papillae. </a:t>
            </a:r>
            <a:r>
              <a:rPr lang="en-US" sz="2000" dirty="0">
                <a:solidFill>
                  <a:srgbClr val="FF0000"/>
                </a:solidFill>
              </a:rPr>
              <a:t>The mass is typically cystic and </a:t>
            </a:r>
            <a:r>
              <a:rPr lang="en-US" sz="2000" dirty="0" err="1">
                <a:solidFill>
                  <a:srgbClr val="FF0000"/>
                </a:solidFill>
              </a:rPr>
              <a:t>multilocular</a:t>
            </a:r>
            <a:r>
              <a:rPr lang="en-US" sz="2000" dirty="0">
                <a:solidFill>
                  <a:srgbClr val="FF0000"/>
                </a:solidFill>
              </a:rPr>
              <a:t> </a:t>
            </a:r>
            <a:r>
              <a:rPr lang="en-US" sz="2000" dirty="0"/>
              <a:t>with serous or bloody </a:t>
            </a:r>
            <a:endParaRPr lang="en-US" sz="2000" dirty="0" smtClean="0"/>
          </a:p>
          <a:p>
            <a:pPr algn="l" rtl="0"/>
            <a:r>
              <a:rPr lang="en-US" sz="2000" dirty="0" smtClean="0"/>
              <a:t>    fluid </a:t>
            </a:r>
            <a:r>
              <a:rPr lang="en-US" sz="2000" dirty="0"/>
              <a:t>and soft friable papillary excrescences. Other areas may be solid and range </a:t>
            </a:r>
            <a:endParaRPr lang="en-US" sz="2000" dirty="0" smtClean="0"/>
          </a:p>
          <a:p>
            <a:pPr algn="l" rtl="0"/>
            <a:r>
              <a:rPr lang="en-US" sz="2000" dirty="0" smtClean="0"/>
              <a:t>    from </a:t>
            </a:r>
            <a:r>
              <a:rPr lang="en-US" sz="2000" dirty="0"/>
              <a:t>soft to firm, depending on the tumor </a:t>
            </a:r>
            <a:r>
              <a:rPr lang="en-US" sz="2000" dirty="0" err="1"/>
              <a:t>stroma.Gross</a:t>
            </a:r>
            <a:r>
              <a:rPr lang="en-US" sz="2000" dirty="0"/>
              <a:t> metastases are often found </a:t>
            </a:r>
            <a:endParaRPr lang="en-US" sz="2000" dirty="0" smtClean="0"/>
          </a:p>
          <a:p>
            <a:pPr algn="l" rtl="0"/>
            <a:r>
              <a:rPr lang="en-US" sz="2000" dirty="0" smtClean="0"/>
              <a:t>    throughout </a:t>
            </a:r>
            <a:r>
              <a:rPr lang="en-US" sz="2000" dirty="0"/>
              <a:t>the peritoneum and the </a:t>
            </a:r>
            <a:r>
              <a:rPr lang="en-US" sz="2000" dirty="0" err="1"/>
              <a:t>omentum</a:t>
            </a:r>
            <a:r>
              <a:rPr lang="en-US" sz="2000" dirty="0"/>
              <a:t>. These are typically firm nodules of </a:t>
            </a:r>
            <a:endParaRPr lang="en-US" sz="2000" dirty="0" smtClean="0"/>
          </a:p>
          <a:p>
            <a:pPr algn="l" rtl="0"/>
            <a:r>
              <a:rPr lang="en-US" sz="2000" dirty="0" smtClean="0"/>
              <a:t>    various </a:t>
            </a:r>
            <a:r>
              <a:rPr lang="en-US" sz="2000" dirty="0"/>
              <a:t>sizes that may coalesce into larger masses, often an </a:t>
            </a:r>
            <a:r>
              <a:rPr lang="en-US" sz="2000" b="1" dirty="0" err="1"/>
              <a:t>omental</a:t>
            </a:r>
            <a:r>
              <a:rPr lang="en-US" sz="2000" b="1" dirty="0"/>
              <a:t> cake</a:t>
            </a:r>
            <a:r>
              <a:rPr lang="en-US" sz="2000" dirty="0" smtClean="0"/>
              <a:t>.</a:t>
            </a:r>
          </a:p>
          <a:p>
            <a:pPr algn="l" rtl="0"/>
            <a:r>
              <a:rPr lang="en-US" sz="2000" dirty="0" smtClean="0"/>
              <a:t>● Microscopic </a:t>
            </a:r>
            <a:r>
              <a:rPr lang="en-US" sz="2000" dirty="0"/>
              <a:t>pathology </a:t>
            </a:r>
            <a:r>
              <a:rPr lang="en-US" sz="2000" dirty="0" smtClean="0"/>
              <a:t>: </a:t>
            </a:r>
            <a:r>
              <a:rPr lang="en-US" sz="2000" dirty="0"/>
              <a:t>Microscopically, HGSC may have a variety of architectural </a:t>
            </a:r>
            <a:endParaRPr lang="en-US" sz="2000" dirty="0" smtClean="0"/>
          </a:p>
          <a:p>
            <a:pPr algn="l" rtl="0"/>
            <a:r>
              <a:rPr lang="en-US" sz="2000" dirty="0" smtClean="0"/>
              <a:t>    patterns</a:t>
            </a:r>
            <a:r>
              <a:rPr lang="en-US" sz="2000" dirty="0"/>
              <a:t>. These include: complex papillary, glandular, </a:t>
            </a:r>
            <a:r>
              <a:rPr lang="en-US" sz="2000" dirty="0" err="1"/>
              <a:t>microcystic</a:t>
            </a:r>
            <a:r>
              <a:rPr lang="en-US" sz="2000" dirty="0"/>
              <a:t>, and solid patterns. </a:t>
            </a:r>
            <a:endParaRPr lang="en-US" sz="2000" dirty="0" smtClean="0"/>
          </a:p>
          <a:p>
            <a:pPr algn="l" rtl="0"/>
            <a:r>
              <a:rPr lang="en-US" sz="2000" dirty="0" smtClean="0"/>
              <a:t>    </a:t>
            </a:r>
            <a:r>
              <a:rPr lang="en-US" sz="2000" dirty="0" err="1" smtClean="0"/>
              <a:t>Psammoma</a:t>
            </a:r>
            <a:r>
              <a:rPr lang="en-US" sz="2000" dirty="0" smtClean="0"/>
              <a:t> </a:t>
            </a:r>
            <a:r>
              <a:rPr lang="en-US" sz="2000" dirty="0"/>
              <a:t>bodies may be present, but are rarely as numerous as in low grade </a:t>
            </a:r>
            <a:endParaRPr lang="en-US" sz="2000" dirty="0" smtClean="0"/>
          </a:p>
          <a:p>
            <a:pPr algn="l" rtl="0"/>
            <a:r>
              <a:rPr lang="en-US" sz="2000" dirty="0" smtClean="0"/>
              <a:t>    serous </a:t>
            </a:r>
            <a:r>
              <a:rPr lang="en-US" sz="2000" dirty="0"/>
              <a:t>carcinoma (LGSC). The mitotic rate is often very high, with the threshold for </a:t>
            </a:r>
            <a:endParaRPr lang="en-US" sz="2000" dirty="0" smtClean="0"/>
          </a:p>
          <a:p>
            <a:pPr algn="l" rtl="0"/>
            <a:r>
              <a:rPr lang="en-US" sz="2000" dirty="0" smtClean="0"/>
              <a:t>    HGSC </a:t>
            </a:r>
            <a:r>
              <a:rPr lang="en-US" sz="2000" dirty="0"/>
              <a:t>defined as ≥12 mitotic figures per 10 high powered </a:t>
            </a:r>
            <a:r>
              <a:rPr lang="en-US" sz="2000" dirty="0" smtClean="0"/>
              <a:t>fields.</a:t>
            </a:r>
          </a:p>
          <a:p>
            <a:pPr algn="l" rtl="0"/>
            <a:r>
              <a:rPr lang="en-US" sz="2000" dirty="0"/>
              <a:t> </a:t>
            </a:r>
            <a:r>
              <a:rPr lang="en-US" sz="2000" dirty="0" smtClean="0"/>
              <a:t>   The </a:t>
            </a:r>
            <a:r>
              <a:rPr lang="en-US" sz="2000" dirty="0"/>
              <a:t>key feature of HGSC, regardless of the overall architectural pattern, is the </a:t>
            </a:r>
            <a:endParaRPr lang="en-US" sz="2000" dirty="0" smtClean="0"/>
          </a:p>
          <a:p>
            <a:pPr algn="l" rtl="0"/>
            <a:r>
              <a:rPr lang="en-US" sz="2000" dirty="0" smtClean="0"/>
              <a:t>    </a:t>
            </a:r>
            <a:r>
              <a:rPr lang="en-US" sz="2000" dirty="0" smtClean="0">
                <a:solidFill>
                  <a:srgbClr val="FF0000"/>
                </a:solidFill>
              </a:rPr>
              <a:t>marked </a:t>
            </a:r>
            <a:r>
              <a:rPr lang="en-US" sz="2000" dirty="0" err="1">
                <a:solidFill>
                  <a:srgbClr val="FF0000"/>
                </a:solidFill>
              </a:rPr>
              <a:t>cytologic</a:t>
            </a:r>
            <a:r>
              <a:rPr lang="en-US" sz="2000" dirty="0">
                <a:solidFill>
                  <a:srgbClr val="FF0000"/>
                </a:solidFill>
              </a:rPr>
              <a:t> </a:t>
            </a:r>
            <a:r>
              <a:rPr lang="en-US" sz="2000" dirty="0" err="1">
                <a:solidFill>
                  <a:srgbClr val="FF0000"/>
                </a:solidFill>
              </a:rPr>
              <a:t>atypia</a:t>
            </a:r>
            <a:r>
              <a:rPr lang="en-US" sz="2000" dirty="0">
                <a:solidFill>
                  <a:srgbClr val="FF0000"/>
                </a:solidFill>
              </a:rPr>
              <a:t> </a:t>
            </a:r>
            <a:r>
              <a:rPr lang="en-US" sz="2000" dirty="0"/>
              <a:t>with </a:t>
            </a:r>
            <a:r>
              <a:rPr lang="en-US" sz="2000" dirty="0">
                <a:solidFill>
                  <a:srgbClr val="FF0000"/>
                </a:solidFill>
              </a:rPr>
              <a:t>prominent mitotic activity</a:t>
            </a:r>
            <a:r>
              <a:rPr lang="en-US" sz="2000" dirty="0"/>
              <a:t>. The </a:t>
            </a:r>
            <a:r>
              <a:rPr lang="en-US" sz="2000" dirty="0">
                <a:solidFill>
                  <a:srgbClr val="FF0000"/>
                </a:solidFill>
              </a:rPr>
              <a:t>atypical nuclei </a:t>
            </a:r>
            <a:r>
              <a:rPr lang="en-US" sz="2000" dirty="0"/>
              <a:t>are </a:t>
            </a:r>
            <a:endParaRPr lang="en-US" sz="2000" dirty="0" smtClean="0"/>
          </a:p>
          <a:p>
            <a:pPr algn="l" rtl="0"/>
            <a:r>
              <a:rPr lang="en-US" sz="2000" dirty="0" smtClean="0"/>
              <a:t>    </a:t>
            </a:r>
            <a:r>
              <a:rPr lang="en-US" sz="2000" dirty="0" err="1" smtClean="0"/>
              <a:t>hyperchromatic</a:t>
            </a:r>
            <a:r>
              <a:rPr lang="en-US" sz="2000" dirty="0" smtClean="0"/>
              <a:t> </a:t>
            </a:r>
            <a:r>
              <a:rPr lang="en-US" sz="2000" dirty="0"/>
              <a:t>with a threefold or greater variation in nuclear size, and tumor giant </a:t>
            </a:r>
            <a:endParaRPr lang="en-US" sz="2000" dirty="0" smtClean="0"/>
          </a:p>
          <a:p>
            <a:pPr algn="l" rtl="0"/>
            <a:r>
              <a:rPr lang="en-US" sz="2000" dirty="0" smtClean="0"/>
              <a:t>    cells </a:t>
            </a:r>
            <a:r>
              <a:rPr lang="en-US" sz="2000" dirty="0"/>
              <a:t>are common.</a:t>
            </a:r>
            <a:endParaRPr lang="ar-JO" sz="2000" dirty="0"/>
          </a:p>
        </p:txBody>
      </p:sp>
    </p:spTree>
    <p:extLst>
      <p:ext uri="{BB962C8B-B14F-4D97-AF65-F5344CB8AC3E}">
        <p14:creationId xmlns="" xmlns:p14="http://schemas.microsoft.com/office/powerpoint/2010/main" val="30460897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09310"/>
          </a:xfrm>
          <a:prstGeom prst="rect">
            <a:avLst/>
          </a:prstGeom>
        </p:spPr>
        <p:txBody>
          <a:bodyPr wrap="square">
            <a:spAutoFit/>
          </a:bodyPr>
          <a:lstStyle/>
          <a:p>
            <a:pPr algn="ctr" rtl="0"/>
            <a:endParaRPr lang="en-US" dirty="0" smtClean="0"/>
          </a:p>
          <a:p>
            <a:pPr algn="ctr" rtl="0"/>
            <a:r>
              <a:rPr lang="en-US" sz="2000" b="1" dirty="0" smtClean="0"/>
              <a:t>LOW-GRADE </a:t>
            </a:r>
            <a:r>
              <a:rPr lang="en-US" sz="2000" b="1" dirty="0"/>
              <a:t>SEROUS </a:t>
            </a:r>
            <a:r>
              <a:rPr lang="en-US" sz="2000" b="1" dirty="0" smtClean="0"/>
              <a:t>CARCINOMA</a:t>
            </a:r>
          </a:p>
          <a:p>
            <a:pPr algn="l" rtl="0"/>
            <a:endParaRPr lang="en-US" sz="2000" dirty="0" smtClean="0"/>
          </a:p>
          <a:p>
            <a:pPr algn="l" rtl="0"/>
            <a:r>
              <a:rPr lang="en-US" sz="2000" dirty="0" smtClean="0"/>
              <a:t>● LGSC </a:t>
            </a:r>
            <a:r>
              <a:rPr lang="en-US" sz="2000" dirty="0"/>
              <a:t>is uncommon and accounts for fewer than </a:t>
            </a:r>
            <a:r>
              <a:rPr lang="en-US" sz="2000" b="1" dirty="0"/>
              <a:t>5 </a:t>
            </a:r>
            <a:r>
              <a:rPr lang="en-US" sz="2000" b="1" dirty="0" smtClean="0"/>
              <a:t>%</a:t>
            </a:r>
            <a:r>
              <a:rPr lang="en-US" sz="2000" dirty="0" smtClean="0"/>
              <a:t> of </a:t>
            </a:r>
            <a:r>
              <a:rPr lang="en-US" sz="2000" dirty="0"/>
              <a:t>all cases of ovarian </a:t>
            </a:r>
            <a:endParaRPr lang="en-US" sz="2000" dirty="0" smtClean="0"/>
          </a:p>
          <a:p>
            <a:pPr algn="l" rtl="0"/>
            <a:r>
              <a:rPr lang="en-US" sz="2000" dirty="0" smtClean="0"/>
              <a:t>    carcinoma. </a:t>
            </a:r>
          </a:p>
          <a:p>
            <a:pPr algn="l" rtl="0"/>
            <a:endParaRPr lang="en-US" sz="2000" dirty="0"/>
          </a:p>
          <a:p>
            <a:pPr algn="l" rtl="0"/>
            <a:r>
              <a:rPr lang="en-US" sz="2000" dirty="0" smtClean="0"/>
              <a:t>● Like </a:t>
            </a:r>
            <a:r>
              <a:rPr lang="en-US" sz="2000" dirty="0"/>
              <a:t>HGSC, LGSC is typically </a:t>
            </a:r>
            <a:r>
              <a:rPr lang="en-US" sz="2000" dirty="0">
                <a:solidFill>
                  <a:srgbClr val="FF0000"/>
                </a:solidFill>
              </a:rPr>
              <a:t>diagnosed at an advanced stage</a:t>
            </a:r>
            <a:r>
              <a:rPr lang="en-US" sz="2000" dirty="0"/>
              <a:t>, and consequently, the </a:t>
            </a:r>
            <a:endParaRPr lang="en-US" sz="2000" dirty="0" smtClean="0"/>
          </a:p>
          <a:p>
            <a:pPr algn="l" rtl="0"/>
            <a:r>
              <a:rPr lang="en-US" sz="2000" dirty="0" smtClean="0"/>
              <a:t>    long-term </a:t>
            </a:r>
            <a:r>
              <a:rPr lang="en-US" sz="2000" dirty="0"/>
              <a:t>prognosis is </a:t>
            </a:r>
            <a:r>
              <a:rPr lang="en-US" sz="2000" dirty="0" smtClean="0"/>
              <a:t>poor.</a:t>
            </a:r>
          </a:p>
          <a:p>
            <a:pPr algn="l" rtl="0"/>
            <a:endParaRPr lang="en-US" sz="2000" dirty="0"/>
          </a:p>
          <a:p>
            <a:pPr algn="l" rtl="0"/>
            <a:r>
              <a:rPr lang="en-US" sz="2000" dirty="0" smtClean="0"/>
              <a:t>● </a:t>
            </a:r>
            <a:r>
              <a:rPr lang="en-US" sz="2000" dirty="0" smtClean="0">
                <a:solidFill>
                  <a:srgbClr val="FF0000"/>
                </a:solidFill>
              </a:rPr>
              <a:t>Relative </a:t>
            </a:r>
            <a:r>
              <a:rPr lang="en-US" sz="2000" dirty="0">
                <a:solidFill>
                  <a:srgbClr val="FF0000"/>
                </a:solidFill>
              </a:rPr>
              <a:t>insensitivity to platinum-based </a:t>
            </a:r>
            <a:r>
              <a:rPr lang="en-US" sz="2000" dirty="0" smtClean="0">
                <a:solidFill>
                  <a:srgbClr val="FF0000"/>
                </a:solidFill>
              </a:rPr>
              <a:t>chemotherapy</a:t>
            </a:r>
            <a:r>
              <a:rPr lang="en-US" sz="2000" dirty="0" smtClean="0"/>
              <a:t>.</a:t>
            </a:r>
          </a:p>
          <a:p>
            <a:pPr algn="l" rtl="0"/>
            <a:endParaRPr lang="en-US" sz="2000" dirty="0"/>
          </a:p>
          <a:p>
            <a:pPr algn="l" rtl="0"/>
            <a:r>
              <a:rPr lang="en-US" sz="2000" dirty="0" smtClean="0"/>
              <a:t>● Gross </a:t>
            </a:r>
            <a:r>
              <a:rPr lang="en-US" sz="2000" dirty="0"/>
              <a:t>pathology </a:t>
            </a:r>
            <a:r>
              <a:rPr lang="en-US" sz="2000" dirty="0" smtClean="0"/>
              <a:t>: </a:t>
            </a:r>
            <a:r>
              <a:rPr lang="en-US" sz="2000" dirty="0"/>
              <a:t>LGSC is often grossly indistinguishable from HGSC or serous </a:t>
            </a:r>
            <a:endParaRPr lang="en-US" sz="2000" dirty="0" smtClean="0"/>
          </a:p>
          <a:p>
            <a:pPr algn="l" rtl="0"/>
            <a:r>
              <a:rPr lang="en-US" sz="2000" dirty="0" smtClean="0"/>
              <a:t>    borderline </a:t>
            </a:r>
            <a:r>
              <a:rPr lang="en-US" sz="2000" dirty="0"/>
              <a:t>neoplasms</a:t>
            </a:r>
            <a:r>
              <a:rPr lang="en-US" sz="2000" dirty="0" smtClean="0"/>
              <a:t>.</a:t>
            </a:r>
          </a:p>
          <a:p>
            <a:pPr algn="l" rtl="0"/>
            <a:endParaRPr lang="en-US" sz="2000" dirty="0"/>
          </a:p>
          <a:p>
            <a:pPr algn="l" rtl="0"/>
            <a:r>
              <a:rPr lang="en-US" sz="2000" dirty="0" smtClean="0"/>
              <a:t>● Microscopic pathology : </a:t>
            </a:r>
            <a:r>
              <a:rPr lang="en-US" sz="2000" dirty="0"/>
              <a:t>presence of destructive stromal invasion. composed of small </a:t>
            </a:r>
            <a:endParaRPr lang="en-US" sz="2000" dirty="0" smtClean="0"/>
          </a:p>
          <a:p>
            <a:pPr algn="l" rtl="0"/>
            <a:r>
              <a:rPr lang="en-US" sz="2000" dirty="0" smtClean="0"/>
              <a:t>    papillae </a:t>
            </a:r>
            <a:r>
              <a:rPr lang="en-US" sz="2000" dirty="0"/>
              <a:t>lined by neoplastic cells that exhibit uniform nuclei with less than threefold </a:t>
            </a:r>
            <a:endParaRPr lang="en-US" sz="2000" dirty="0" smtClean="0"/>
          </a:p>
          <a:p>
            <a:pPr algn="l" rtl="0"/>
            <a:r>
              <a:rPr lang="en-US" sz="2000" dirty="0" smtClean="0"/>
              <a:t>    variability </a:t>
            </a:r>
            <a:r>
              <a:rPr lang="en-US" sz="2000" dirty="0"/>
              <a:t>in size. it has a </a:t>
            </a:r>
            <a:r>
              <a:rPr lang="en-US" sz="2000" dirty="0">
                <a:solidFill>
                  <a:srgbClr val="FF0000"/>
                </a:solidFill>
              </a:rPr>
              <a:t>much lower mitotic activity than that observed in HGSC</a:t>
            </a:r>
            <a:r>
              <a:rPr lang="en-US" sz="2000" dirty="0"/>
              <a:t>, </a:t>
            </a:r>
            <a:endParaRPr lang="en-US" sz="2000" dirty="0" smtClean="0"/>
          </a:p>
          <a:p>
            <a:pPr algn="l" rtl="0"/>
            <a:r>
              <a:rPr lang="en-US" sz="2000" dirty="0" smtClean="0"/>
              <a:t>    with </a:t>
            </a:r>
            <a:r>
              <a:rPr lang="en-US" sz="2000" dirty="0"/>
              <a:t>&lt;12 mitoses present per 10 high powered fields (HPF). Another distinct feature </a:t>
            </a:r>
            <a:endParaRPr lang="en-US" sz="2000" dirty="0" smtClean="0"/>
          </a:p>
          <a:p>
            <a:pPr algn="l" rtl="0"/>
            <a:r>
              <a:rPr lang="en-US" sz="2000" dirty="0" smtClean="0"/>
              <a:t>    that </a:t>
            </a:r>
            <a:r>
              <a:rPr lang="en-US" sz="2000" dirty="0"/>
              <a:t>may be found in LGSC is a </a:t>
            </a:r>
            <a:r>
              <a:rPr lang="en-US" sz="2000" dirty="0" err="1"/>
              <a:t>hyalinized</a:t>
            </a:r>
            <a:r>
              <a:rPr lang="en-US" sz="2000" dirty="0"/>
              <a:t> </a:t>
            </a:r>
            <a:r>
              <a:rPr lang="en-US" sz="2000" dirty="0" err="1"/>
              <a:t>stroma</a:t>
            </a:r>
            <a:r>
              <a:rPr lang="en-US" sz="2000" dirty="0"/>
              <a:t> with </a:t>
            </a:r>
            <a:r>
              <a:rPr lang="en-US" sz="2000" dirty="0">
                <a:solidFill>
                  <a:srgbClr val="FF0000"/>
                </a:solidFill>
              </a:rPr>
              <a:t>numerous </a:t>
            </a:r>
            <a:r>
              <a:rPr lang="en-US" sz="2000" dirty="0" err="1">
                <a:solidFill>
                  <a:srgbClr val="FF0000"/>
                </a:solidFill>
              </a:rPr>
              <a:t>psammoma</a:t>
            </a:r>
            <a:r>
              <a:rPr lang="en-US" sz="2000" dirty="0">
                <a:solidFill>
                  <a:srgbClr val="FF0000"/>
                </a:solidFill>
              </a:rPr>
              <a:t> </a:t>
            </a:r>
            <a:r>
              <a:rPr lang="en-US" sz="2000" dirty="0" smtClean="0">
                <a:solidFill>
                  <a:srgbClr val="FF0000"/>
                </a:solidFill>
              </a:rPr>
              <a:t>bodies</a:t>
            </a:r>
            <a:r>
              <a:rPr lang="en-US" sz="2000" dirty="0" smtClean="0"/>
              <a:t>.  </a:t>
            </a:r>
            <a:endParaRPr lang="ar-JO" sz="2000" dirty="0"/>
          </a:p>
        </p:txBody>
      </p:sp>
    </p:spTree>
    <p:extLst>
      <p:ext uri="{BB962C8B-B14F-4D97-AF65-F5344CB8AC3E}">
        <p14:creationId xmlns="" xmlns:p14="http://schemas.microsoft.com/office/powerpoint/2010/main" val="555639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17087"/>
          </a:xfrm>
          <a:prstGeom prst="rect">
            <a:avLst/>
          </a:prstGeom>
        </p:spPr>
        <p:txBody>
          <a:bodyPr wrap="square">
            <a:spAutoFit/>
          </a:bodyPr>
          <a:lstStyle/>
          <a:p>
            <a:pPr algn="ctr" rtl="0"/>
            <a:endParaRPr lang="en-US" dirty="0" smtClean="0"/>
          </a:p>
          <a:p>
            <a:pPr algn="ctr" rtl="0"/>
            <a:r>
              <a:rPr lang="en-US" sz="2000" b="1" dirty="0" smtClean="0"/>
              <a:t>ENDOMETRIOID CARCINOMA</a:t>
            </a:r>
          </a:p>
          <a:p>
            <a:pPr algn="l" rtl="0"/>
            <a:endParaRPr lang="en-US" sz="2000" dirty="0" smtClean="0"/>
          </a:p>
          <a:p>
            <a:pPr algn="l" rtl="0"/>
            <a:r>
              <a:rPr lang="en-US" sz="2000" dirty="0" smtClean="0"/>
              <a:t>● Accounts </a:t>
            </a:r>
            <a:r>
              <a:rPr lang="en-US" sz="2000" dirty="0"/>
              <a:t>for approximately </a:t>
            </a:r>
            <a:r>
              <a:rPr lang="en-US" sz="2000" b="1" dirty="0"/>
              <a:t>10 </a:t>
            </a:r>
            <a:r>
              <a:rPr lang="en-US" sz="2000" b="1" dirty="0" smtClean="0"/>
              <a:t>%</a:t>
            </a:r>
            <a:r>
              <a:rPr lang="en-US" sz="2000" dirty="0" smtClean="0"/>
              <a:t> of </a:t>
            </a:r>
            <a:r>
              <a:rPr lang="en-US" sz="2000" dirty="0"/>
              <a:t>all ovarian </a:t>
            </a:r>
            <a:r>
              <a:rPr lang="en-US" sz="2000" dirty="0" smtClean="0"/>
              <a:t>carcinomas.</a:t>
            </a:r>
          </a:p>
          <a:p>
            <a:pPr algn="l" rtl="0"/>
            <a:endParaRPr lang="en-US" sz="2000" dirty="0"/>
          </a:p>
          <a:p>
            <a:pPr algn="l" rtl="0"/>
            <a:r>
              <a:rPr lang="en-US" sz="2000" dirty="0" smtClean="0"/>
              <a:t>● Presents </a:t>
            </a:r>
            <a:r>
              <a:rPr lang="en-US" sz="2000" dirty="0"/>
              <a:t>most frequently in women in their 40s and 50s, with a mean patient age of </a:t>
            </a:r>
            <a:endParaRPr lang="en-US" sz="2000" dirty="0" smtClean="0"/>
          </a:p>
          <a:p>
            <a:pPr algn="l" rtl="0"/>
            <a:r>
              <a:rPr lang="en-US" sz="2000" dirty="0" smtClean="0"/>
              <a:t>    56 years. </a:t>
            </a:r>
          </a:p>
          <a:p>
            <a:pPr algn="l" rtl="0"/>
            <a:endParaRPr lang="en-US" sz="2000" dirty="0"/>
          </a:p>
          <a:p>
            <a:pPr algn="l" rtl="0"/>
            <a:r>
              <a:rPr lang="en-US" sz="2000" dirty="0" smtClean="0"/>
              <a:t>● </a:t>
            </a:r>
            <a:r>
              <a:rPr lang="en-US" sz="2000" dirty="0" err="1" smtClean="0"/>
              <a:t>Endometrioid</a:t>
            </a:r>
            <a:r>
              <a:rPr lang="en-US" sz="2000" dirty="0" smtClean="0"/>
              <a:t> </a:t>
            </a:r>
            <a:r>
              <a:rPr lang="en-US" sz="2000" dirty="0"/>
              <a:t>carcinomas are </a:t>
            </a:r>
            <a:r>
              <a:rPr lang="en-US" sz="2000" dirty="0">
                <a:solidFill>
                  <a:srgbClr val="FF0000"/>
                </a:solidFill>
              </a:rPr>
              <a:t>most often identified at an early stage </a:t>
            </a:r>
            <a:r>
              <a:rPr lang="en-US" sz="2000" dirty="0"/>
              <a:t>(unlike serous </a:t>
            </a:r>
            <a:endParaRPr lang="en-US" sz="2000" dirty="0" smtClean="0"/>
          </a:p>
          <a:p>
            <a:pPr algn="l" rtl="0"/>
            <a:r>
              <a:rPr lang="en-US" sz="2000" dirty="0" smtClean="0"/>
              <a:t>    carcinomas</a:t>
            </a:r>
            <a:r>
              <a:rPr lang="en-US" sz="2000" dirty="0"/>
              <a:t>), consequently these patients have a much better </a:t>
            </a:r>
            <a:r>
              <a:rPr lang="en-US" sz="2000" dirty="0" smtClean="0"/>
              <a:t>prognosis. </a:t>
            </a:r>
          </a:p>
          <a:p>
            <a:pPr algn="l" rtl="0"/>
            <a:endParaRPr lang="en-US" sz="2000" dirty="0"/>
          </a:p>
          <a:p>
            <a:pPr algn="l" rtl="0"/>
            <a:r>
              <a:rPr lang="en-US" sz="2000" dirty="0" smtClean="0"/>
              <a:t>● Relatively </a:t>
            </a:r>
            <a:r>
              <a:rPr lang="en-US" sz="2000" dirty="0" err="1" smtClean="0"/>
              <a:t>chemosensitive</a:t>
            </a:r>
            <a:r>
              <a:rPr lang="en-US" sz="2000" dirty="0" smtClean="0"/>
              <a:t>. </a:t>
            </a:r>
          </a:p>
          <a:p>
            <a:pPr algn="l" rtl="0"/>
            <a:endParaRPr lang="en-US" sz="2000" dirty="0"/>
          </a:p>
          <a:p>
            <a:pPr algn="l" rtl="0"/>
            <a:r>
              <a:rPr lang="en-US" sz="2000" dirty="0" smtClean="0"/>
              <a:t>● Ovarian </a:t>
            </a:r>
            <a:r>
              <a:rPr lang="en-US" sz="2000" dirty="0" err="1"/>
              <a:t>endometrioid</a:t>
            </a:r>
            <a:r>
              <a:rPr lang="en-US" sz="2000" dirty="0"/>
              <a:t> carcinoma is often associated with and believed to arise from </a:t>
            </a:r>
            <a:endParaRPr lang="en-US" sz="2000" dirty="0" smtClean="0"/>
          </a:p>
          <a:p>
            <a:pPr algn="l" rtl="0"/>
            <a:r>
              <a:rPr lang="en-US" sz="2000" dirty="0" smtClean="0"/>
              <a:t>    </a:t>
            </a:r>
            <a:r>
              <a:rPr lang="en-US" sz="2000" dirty="0" smtClean="0">
                <a:solidFill>
                  <a:srgbClr val="FF0000"/>
                </a:solidFill>
              </a:rPr>
              <a:t>endometriosis</a:t>
            </a:r>
            <a:r>
              <a:rPr lang="en-US" sz="2000" dirty="0" smtClean="0"/>
              <a:t> </a:t>
            </a:r>
            <a:r>
              <a:rPr lang="en-US" sz="2000" dirty="0"/>
              <a:t>(up to 42 </a:t>
            </a:r>
            <a:r>
              <a:rPr lang="en-US" sz="2000" dirty="0" smtClean="0"/>
              <a:t>% of </a:t>
            </a:r>
            <a:r>
              <a:rPr lang="en-US" sz="2000" dirty="0"/>
              <a:t>patients have evidence of ovarian or pelvic </a:t>
            </a:r>
            <a:endParaRPr lang="en-US" sz="2000" dirty="0" smtClean="0"/>
          </a:p>
          <a:p>
            <a:pPr algn="l" rtl="0"/>
            <a:r>
              <a:rPr lang="en-US" sz="2000" dirty="0" smtClean="0"/>
              <a:t>    endometriosis). </a:t>
            </a:r>
          </a:p>
          <a:p>
            <a:pPr algn="l" rtl="0"/>
            <a:endParaRPr lang="en-US" sz="2000" dirty="0"/>
          </a:p>
          <a:p>
            <a:pPr algn="l" rtl="0"/>
            <a:r>
              <a:rPr lang="en-US" sz="2000" dirty="0" smtClean="0"/>
              <a:t>● </a:t>
            </a:r>
            <a:r>
              <a:rPr lang="en-US" sz="2000" dirty="0" err="1" smtClean="0"/>
              <a:t>Endometrioid</a:t>
            </a:r>
            <a:r>
              <a:rPr lang="en-US" sz="2000" dirty="0" smtClean="0"/>
              <a:t> </a:t>
            </a:r>
            <a:r>
              <a:rPr lang="en-US" sz="2000" dirty="0"/>
              <a:t>ovarian carcinoma is associated with carcinoma of the endometrium </a:t>
            </a:r>
            <a:endParaRPr lang="en-US" sz="2000" dirty="0" smtClean="0"/>
          </a:p>
          <a:p>
            <a:pPr algn="l" rtl="0"/>
            <a:r>
              <a:rPr lang="en-US" sz="2000" dirty="0" smtClean="0"/>
              <a:t>    in 15-20 % of cases.</a:t>
            </a:r>
          </a:p>
          <a:p>
            <a:pPr algn="l" rtl="0"/>
            <a:endParaRPr lang="en-US" sz="2000" dirty="0"/>
          </a:p>
        </p:txBody>
      </p:sp>
    </p:spTree>
    <p:extLst>
      <p:ext uri="{BB962C8B-B14F-4D97-AF65-F5344CB8AC3E}">
        <p14:creationId xmlns="" xmlns:p14="http://schemas.microsoft.com/office/powerpoint/2010/main" val="3328286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98" y="0"/>
            <a:ext cx="9137802" cy="5324535"/>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r>
              <a:rPr lang="en-US" sz="2000" dirty="0" smtClean="0"/>
              <a:t>● </a:t>
            </a:r>
            <a:r>
              <a:rPr lang="en-US" sz="2000" dirty="0"/>
              <a:t>Gross pathology : </a:t>
            </a:r>
            <a:r>
              <a:rPr lang="en-US" sz="2000" dirty="0" err="1"/>
              <a:t>E</a:t>
            </a:r>
            <a:r>
              <a:rPr lang="en-US" sz="2000" dirty="0" err="1" smtClean="0"/>
              <a:t>ndometrioid</a:t>
            </a:r>
            <a:r>
              <a:rPr lang="en-US" sz="2000" dirty="0" smtClean="0"/>
              <a:t> </a:t>
            </a:r>
            <a:r>
              <a:rPr lang="en-US" sz="2000" dirty="0"/>
              <a:t>carcinoma can have a variable appearance. It may </a:t>
            </a:r>
            <a:endParaRPr lang="en-US" sz="2000" dirty="0" smtClean="0"/>
          </a:p>
          <a:p>
            <a:pPr algn="l" rtl="0"/>
            <a:r>
              <a:rPr lang="en-US" sz="2000" dirty="0" smtClean="0"/>
              <a:t>    be </a:t>
            </a:r>
            <a:r>
              <a:rPr lang="en-US" sz="2000" dirty="0"/>
              <a:t>cystic or solid. Residual foci of endometriosis can often be identified with the </a:t>
            </a:r>
            <a:endParaRPr lang="en-US" sz="2000" dirty="0" smtClean="0"/>
          </a:p>
          <a:p>
            <a:pPr algn="l" rtl="0"/>
            <a:r>
              <a:rPr lang="en-US" sz="2000" dirty="0" smtClean="0"/>
              <a:t>    typical </a:t>
            </a:r>
            <a:r>
              <a:rPr lang="en-US" sz="2000" dirty="0"/>
              <a:t>"chocolate cyst" appearance of an </a:t>
            </a:r>
            <a:r>
              <a:rPr lang="en-US" sz="2000" dirty="0" err="1"/>
              <a:t>endometrioma</a:t>
            </a:r>
            <a:r>
              <a:rPr lang="en-US" sz="2000" dirty="0"/>
              <a:t>. The outer surfaces are </a:t>
            </a:r>
            <a:endParaRPr lang="en-US" sz="2000" dirty="0" smtClean="0"/>
          </a:p>
          <a:p>
            <a:pPr algn="l" rtl="0"/>
            <a:r>
              <a:rPr lang="en-US" sz="2000" dirty="0" smtClean="0"/>
              <a:t>    generally </a:t>
            </a:r>
            <a:r>
              <a:rPr lang="en-US" sz="2000" dirty="0"/>
              <a:t>smooth. It is usually confined to one ovary (</a:t>
            </a:r>
            <a:r>
              <a:rPr lang="en-US" sz="2000" dirty="0" err="1"/>
              <a:t>bilaterality</a:t>
            </a:r>
            <a:r>
              <a:rPr lang="en-US" sz="2000" dirty="0"/>
              <a:t> favors metastasis </a:t>
            </a:r>
            <a:endParaRPr lang="en-US" sz="2000" dirty="0" smtClean="0"/>
          </a:p>
          <a:p>
            <a:pPr algn="l" rtl="0"/>
            <a:r>
              <a:rPr lang="en-US" sz="2000" dirty="0" smtClean="0"/>
              <a:t>    from </a:t>
            </a:r>
            <a:r>
              <a:rPr lang="en-US" sz="2000" dirty="0"/>
              <a:t>endometrium).</a:t>
            </a:r>
          </a:p>
          <a:p>
            <a:pPr algn="l" rtl="0"/>
            <a:endParaRPr lang="en-US" sz="2000" dirty="0"/>
          </a:p>
          <a:p>
            <a:pPr algn="l" rtl="0"/>
            <a:endParaRPr lang="en-US" sz="2000" dirty="0" smtClean="0"/>
          </a:p>
          <a:p>
            <a:pPr algn="l" rtl="0"/>
            <a:r>
              <a:rPr lang="en-US" sz="2000" dirty="0" smtClean="0"/>
              <a:t>● Microscopic </a:t>
            </a:r>
            <a:r>
              <a:rPr lang="en-US" sz="2000" dirty="0"/>
              <a:t>pathology </a:t>
            </a:r>
            <a:r>
              <a:rPr lang="en-US" sz="2000" dirty="0" smtClean="0"/>
              <a:t>: </a:t>
            </a:r>
            <a:r>
              <a:rPr lang="en-US" sz="2000" dirty="0"/>
              <a:t>Histologically, </a:t>
            </a:r>
            <a:r>
              <a:rPr lang="en-US" sz="2000" dirty="0" err="1"/>
              <a:t>endometrioid</a:t>
            </a:r>
            <a:r>
              <a:rPr lang="en-US" sz="2000" dirty="0"/>
              <a:t> carcinoma of the ovary </a:t>
            </a:r>
            <a:endParaRPr lang="en-US" sz="2000" dirty="0" smtClean="0"/>
          </a:p>
          <a:p>
            <a:pPr algn="l" rtl="0"/>
            <a:r>
              <a:rPr lang="en-US" sz="2000" dirty="0" smtClean="0"/>
              <a:t>    resembles </a:t>
            </a:r>
            <a:r>
              <a:rPr lang="en-US" sz="2000" dirty="0"/>
              <a:t>low-grade </a:t>
            </a:r>
            <a:r>
              <a:rPr lang="en-US" sz="2000" dirty="0" err="1"/>
              <a:t>endometrioid</a:t>
            </a:r>
            <a:r>
              <a:rPr lang="en-US" sz="2000" dirty="0"/>
              <a:t> endometrial carcinoma. The majority of ovarian </a:t>
            </a:r>
            <a:endParaRPr lang="en-US" sz="2000" dirty="0" smtClean="0"/>
          </a:p>
          <a:p>
            <a:pPr algn="l" rtl="0"/>
            <a:r>
              <a:rPr lang="en-US" sz="2000" dirty="0" smtClean="0"/>
              <a:t>    </a:t>
            </a:r>
            <a:r>
              <a:rPr lang="en-US" sz="2000" dirty="0" err="1" smtClean="0"/>
              <a:t>endometrioid</a:t>
            </a:r>
            <a:r>
              <a:rPr lang="en-US" sz="2000" dirty="0" smtClean="0"/>
              <a:t> </a:t>
            </a:r>
            <a:r>
              <a:rPr lang="en-US" sz="2000" dirty="0"/>
              <a:t>carcinomas have a complex glandular, cribriform, and/or </a:t>
            </a:r>
            <a:endParaRPr lang="en-US" sz="2000" dirty="0" smtClean="0"/>
          </a:p>
          <a:p>
            <a:pPr algn="l" rtl="0"/>
            <a:r>
              <a:rPr lang="en-US" sz="2000" dirty="0" smtClean="0"/>
              <a:t>    </a:t>
            </a:r>
            <a:r>
              <a:rPr lang="en-US" sz="2000" dirty="0" err="1" smtClean="0"/>
              <a:t>villoglandular</a:t>
            </a:r>
            <a:r>
              <a:rPr lang="en-US" sz="2000" dirty="0" smtClean="0"/>
              <a:t> </a:t>
            </a:r>
            <a:r>
              <a:rPr lang="en-US" sz="2000" dirty="0"/>
              <a:t>architectural pattern with back-to-back growth or elongated or round </a:t>
            </a:r>
            <a:endParaRPr lang="en-US" sz="2000" dirty="0" smtClean="0"/>
          </a:p>
          <a:p>
            <a:pPr algn="l" rtl="0"/>
            <a:r>
              <a:rPr lang="en-US" sz="2000" dirty="0" smtClean="0"/>
              <a:t>    glands </a:t>
            </a:r>
            <a:r>
              <a:rPr lang="en-US" sz="2000" dirty="0"/>
              <a:t>with smooth luminal contours. The glands are typically lined by stratified </a:t>
            </a:r>
            <a:endParaRPr lang="en-US" sz="2000" dirty="0" smtClean="0"/>
          </a:p>
          <a:p>
            <a:pPr algn="l" rtl="0"/>
            <a:r>
              <a:rPr lang="en-US" sz="2000" dirty="0" smtClean="0"/>
              <a:t>    columnar </a:t>
            </a:r>
            <a:r>
              <a:rPr lang="en-US" sz="2000" dirty="0"/>
              <a:t>cells with scant </a:t>
            </a:r>
            <a:r>
              <a:rPr lang="en-US" sz="2000" dirty="0" err="1"/>
              <a:t>eosinophilic</a:t>
            </a:r>
            <a:r>
              <a:rPr lang="en-US" sz="2000" dirty="0"/>
              <a:t> cytoplasm and low to intermediate grade </a:t>
            </a:r>
            <a:endParaRPr lang="en-US" sz="2000" dirty="0" smtClean="0"/>
          </a:p>
          <a:p>
            <a:pPr algn="l" rtl="0"/>
            <a:r>
              <a:rPr lang="en-US" sz="2000" dirty="0" smtClean="0"/>
              <a:t>    nuclei</a:t>
            </a:r>
            <a:r>
              <a:rPr lang="en-US" sz="2000" dirty="0"/>
              <a:t>. </a:t>
            </a:r>
            <a:endParaRPr lang="ar-JO" sz="2000" dirty="0"/>
          </a:p>
        </p:txBody>
      </p:sp>
    </p:spTree>
    <p:extLst>
      <p:ext uri="{BB962C8B-B14F-4D97-AF65-F5344CB8AC3E}">
        <p14:creationId xmlns="" xmlns:p14="http://schemas.microsoft.com/office/powerpoint/2010/main" val="1536314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66"/>
            <a:ext cx="9144000" cy="6832640"/>
          </a:xfrm>
          <a:prstGeom prst="rect">
            <a:avLst/>
          </a:prstGeom>
        </p:spPr>
        <p:txBody>
          <a:bodyPr wrap="square">
            <a:spAutoFit/>
          </a:bodyPr>
          <a:lstStyle/>
          <a:p>
            <a:pPr algn="ctr" rtl="0"/>
            <a:endParaRPr lang="en-US" dirty="0" smtClean="0"/>
          </a:p>
          <a:p>
            <a:pPr algn="ctr" rtl="0"/>
            <a:r>
              <a:rPr lang="en-US" sz="2000" b="1" dirty="0" smtClean="0"/>
              <a:t>CLEAR </a:t>
            </a:r>
            <a:r>
              <a:rPr lang="en-US" sz="2000" b="1" dirty="0"/>
              <a:t>CELL </a:t>
            </a:r>
            <a:r>
              <a:rPr lang="en-US" sz="2000" b="1" dirty="0" smtClean="0"/>
              <a:t>CARCINOMA</a:t>
            </a:r>
          </a:p>
          <a:p>
            <a:pPr algn="l" rtl="0"/>
            <a:r>
              <a:rPr lang="en-US" sz="2000" dirty="0" smtClean="0"/>
              <a:t>● Accounts </a:t>
            </a:r>
            <a:r>
              <a:rPr lang="en-US" sz="2000" dirty="0"/>
              <a:t>for approximately </a:t>
            </a:r>
            <a:r>
              <a:rPr lang="en-US" sz="2000" b="1" dirty="0"/>
              <a:t>5 </a:t>
            </a:r>
            <a:r>
              <a:rPr lang="en-US" sz="2000" b="1" dirty="0" smtClean="0"/>
              <a:t>- 10 % </a:t>
            </a:r>
            <a:r>
              <a:rPr lang="en-US" sz="2000" dirty="0" smtClean="0"/>
              <a:t>of </a:t>
            </a:r>
            <a:r>
              <a:rPr lang="en-US" sz="2000" dirty="0"/>
              <a:t>all ovarian </a:t>
            </a:r>
            <a:r>
              <a:rPr lang="en-US" sz="2000" dirty="0" smtClean="0"/>
              <a:t>carcinomas.</a:t>
            </a:r>
          </a:p>
          <a:p>
            <a:pPr algn="l" rtl="0"/>
            <a:endParaRPr lang="en-US" sz="2000" dirty="0"/>
          </a:p>
          <a:p>
            <a:pPr algn="l" rtl="0"/>
            <a:r>
              <a:rPr lang="en-US" sz="2000" dirty="0" smtClean="0"/>
              <a:t>● Presents </a:t>
            </a:r>
            <a:r>
              <a:rPr lang="en-US" sz="2000" dirty="0"/>
              <a:t>most commonly in </a:t>
            </a:r>
            <a:r>
              <a:rPr lang="en-US" sz="2000" dirty="0" err="1"/>
              <a:t>perimenopausal</a:t>
            </a:r>
            <a:r>
              <a:rPr lang="en-US" sz="2000" dirty="0"/>
              <a:t> women in their late 40s or </a:t>
            </a:r>
            <a:r>
              <a:rPr lang="en-US" sz="2000" dirty="0" smtClean="0"/>
              <a:t>50s.</a:t>
            </a:r>
          </a:p>
          <a:p>
            <a:pPr algn="l" rtl="0"/>
            <a:endParaRPr lang="en-US" sz="2000" dirty="0"/>
          </a:p>
          <a:p>
            <a:pPr algn="l" rtl="0"/>
            <a:r>
              <a:rPr lang="en-US" sz="2000" dirty="0" smtClean="0"/>
              <a:t>● </a:t>
            </a:r>
            <a:r>
              <a:rPr lang="en-US" sz="2000" dirty="0" smtClean="0">
                <a:solidFill>
                  <a:srgbClr val="FF0000"/>
                </a:solidFill>
              </a:rPr>
              <a:t>Often </a:t>
            </a:r>
            <a:r>
              <a:rPr lang="en-US" sz="2000" dirty="0">
                <a:solidFill>
                  <a:srgbClr val="FF0000"/>
                </a:solidFill>
              </a:rPr>
              <a:t>presents at an early stage </a:t>
            </a:r>
            <a:r>
              <a:rPr lang="en-US" sz="2000" dirty="0"/>
              <a:t>(stage I or II) and has a relatively good prognosis due </a:t>
            </a:r>
            <a:endParaRPr lang="en-US" sz="2000" dirty="0" smtClean="0"/>
          </a:p>
          <a:p>
            <a:pPr algn="l" rtl="0"/>
            <a:r>
              <a:rPr lang="en-US" sz="2000" dirty="0" smtClean="0"/>
              <a:t>    to </a:t>
            </a:r>
            <a:r>
              <a:rPr lang="en-US" sz="2000" dirty="0"/>
              <a:t>the absence of distant metastases. </a:t>
            </a:r>
            <a:endParaRPr lang="en-US" sz="2000" dirty="0" smtClean="0"/>
          </a:p>
          <a:p>
            <a:pPr algn="l" rtl="0"/>
            <a:endParaRPr lang="en-US" sz="2000" dirty="0"/>
          </a:p>
          <a:p>
            <a:pPr algn="l" rtl="0"/>
            <a:r>
              <a:rPr lang="en-US" sz="2000" dirty="0" smtClean="0"/>
              <a:t>●  Insensitive </a:t>
            </a:r>
            <a:r>
              <a:rPr lang="en-US" sz="2000" dirty="0"/>
              <a:t>to platinum-based </a:t>
            </a:r>
            <a:r>
              <a:rPr lang="en-US" sz="2000" dirty="0" smtClean="0"/>
              <a:t>chemotherapy.</a:t>
            </a:r>
          </a:p>
          <a:p>
            <a:pPr algn="l" rtl="0"/>
            <a:endParaRPr lang="en-US" sz="2000" dirty="0"/>
          </a:p>
          <a:p>
            <a:pPr algn="l" rtl="0"/>
            <a:r>
              <a:rPr lang="en-US" sz="2000" dirty="0" smtClean="0"/>
              <a:t>● Associated </a:t>
            </a:r>
            <a:r>
              <a:rPr lang="en-US" sz="2000" dirty="0"/>
              <a:t>with an increased risk of </a:t>
            </a:r>
            <a:r>
              <a:rPr lang="en-US" sz="2000" dirty="0">
                <a:solidFill>
                  <a:srgbClr val="FF0000"/>
                </a:solidFill>
              </a:rPr>
              <a:t>vascular thrombotic events </a:t>
            </a:r>
            <a:r>
              <a:rPr lang="en-US" sz="2000" dirty="0"/>
              <a:t>and </a:t>
            </a:r>
            <a:r>
              <a:rPr lang="en-US" sz="2000" dirty="0" err="1">
                <a:solidFill>
                  <a:srgbClr val="FF0000"/>
                </a:solidFill>
              </a:rPr>
              <a:t>paraneoplastic</a:t>
            </a:r>
            <a:r>
              <a:rPr lang="en-US" sz="2000" dirty="0">
                <a:solidFill>
                  <a:srgbClr val="FF0000"/>
                </a:solidFill>
              </a:rPr>
              <a:t> </a:t>
            </a:r>
            <a:endParaRPr lang="en-US" sz="2000" dirty="0" smtClean="0">
              <a:solidFill>
                <a:srgbClr val="FF0000"/>
              </a:solidFill>
            </a:endParaRPr>
          </a:p>
          <a:p>
            <a:pPr algn="l" rtl="0"/>
            <a:r>
              <a:rPr lang="en-US" sz="2000" dirty="0" smtClean="0">
                <a:solidFill>
                  <a:srgbClr val="FF0000"/>
                </a:solidFill>
              </a:rPr>
              <a:t>    </a:t>
            </a:r>
            <a:r>
              <a:rPr lang="en-US" sz="2000" dirty="0" err="1" smtClean="0">
                <a:solidFill>
                  <a:srgbClr val="FF0000"/>
                </a:solidFill>
              </a:rPr>
              <a:t>hypercalcemia</a:t>
            </a:r>
            <a:r>
              <a:rPr lang="en-US" sz="2000" dirty="0" smtClean="0"/>
              <a:t>. </a:t>
            </a:r>
          </a:p>
          <a:p>
            <a:pPr algn="l" rtl="0"/>
            <a:endParaRPr lang="en-US" sz="2000" dirty="0"/>
          </a:p>
          <a:p>
            <a:pPr algn="l" rtl="0"/>
            <a:r>
              <a:rPr lang="en-US" sz="2000" dirty="0" smtClean="0"/>
              <a:t>● Similar </a:t>
            </a:r>
            <a:r>
              <a:rPr lang="en-US" sz="2000" dirty="0"/>
              <a:t>to </a:t>
            </a:r>
            <a:r>
              <a:rPr lang="en-US" sz="2000" dirty="0" err="1"/>
              <a:t>endometrioid</a:t>
            </a:r>
            <a:r>
              <a:rPr lang="en-US" sz="2000" dirty="0"/>
              <a:t> carcinoma, clear cell ovarian carcinoma is often associated </a:t>
            </a:r>
            <a:endParaRPr lang="en-US" sz="2000" dirty="0" smtClean="0"/>
          </a:p>
          <a:p>
            <a:pPr algn="l" rtl="0"/>
            <a:r>
              <a:rPr lang="en-US" sz="2000" dirty="0" smtClean="0"/>
              <a:t>    with</a:t>
            </a:r>
            <a:r>
              <a:rPr lang="en-US" sz="2000" dirty="0"/>
              <a:t>, and likely arises from, </a:t>
            </a:r>
            <a:r>
              <a:rPr lang="en-US" sz="2000" dirty="0" smtClean="0">
                <a:solidFill>
                  <a:srgbClr val="FF0000"/>
                </a:solidFill>
              </a:rPr>
              <a:t>endometriosis</a:t>
            </a:r>
            <a:r>
              <a:rPr lang="en-US" sz="2000" dirty="0" smtClean="0"/>
              <a:t>. </a:t>
            </a:r>
          </a:p>
          <a:p>
            <a:pPr algn="l" rtl="0"/>
            <a:endParaRPr lang="en-US" sz="2000" dirty="0"/>
          </a:p>
          <a:p>
            <a:pPr algn="l" rtl="0"/>
            <a:r>
              <a:rPr lang="en-US" sz="2000" dirty="0" smtClean="0"/>
              <a:t>● Gross </a:t>
            </a:r>
            <a:r>
              <a:rPr lang="en-US" sz="2000" dirty="0"/>
              <a:t>pathology </a:t>
            </a:r>
            <a:r>
              <a:rPr lang="en-US" sz="2000" dirty="0" smtClean="0"/>
              <a:t>: </a:t>
            </a:r>
            <a:r>
              <a:rPr lang="en-US" sz="2000" dirty="0"/>
              <a:t>Ovarian clear cell carcinoma often presents as a large mass with </a:t>
            </a:r>
            <a:endParaRPr lang="en-US" sz="2000" dirty="0" smtClean="0"/>
          </a:p>
          <a:p>
            <a:pPr algn="l" rtl="0"/>
            <a:r>
              <a:rPr lang="en-US" sz="2000" dirty="0" smtClean="0"/>
              <a:t>    an </a:t>
            </a:r>
            <a:r>
              <a:rPr lang="en-US" sz="2000" dirty="0"/>
              <a:t>average size of 15 cm. The tumor usually consists of a thick-walled </a:t>
            </a:r>
            <a:r>
              <a:rPr lang="en-US" sz="2000" dirty="0" err="1"/>
              <a:t>uni</a:t>
            </a:r>
            <a:r>
              <a:rPr lang="en-US" sz="2000" dirty="0"/>
              <a:t>- or </a:t>
            </a:r>
            <a:endParaRPr lang="en-US" sz="2000" dirty="0" smtClean="0"/>
          </a:p>
          <a:p>
            <a:pPr algn="l" rtl="0"/>
            <a:r>
              <a:rPr lang="en-US" sz="2000" dirty="0" smtClean="0"/>
              <a:t>    </a:t>
            </a:r>
            <a:r>
              <a:rPr lang="en-US" sz="2000" dirty="0" err="1" smtClean="0"/>
              <a:t>multilocular</a:t>
            </a:r>
            <a:r>
              <a:rPr lang="en-US" sz="2000" dirty="0" smtClean="0"/>
              <a:t> </a:t>
            </a:r>
            <a:r>
              <a:rPr lang="en-US" sz="2000" dirty="0"/>
              <a:t>cyst with yellowish, fleshy nodules protruding into the lumen of the </a:t>
            </a:r>
            <a:endParaRPr lang="en-US" sz="2000" dirty="0" smtClean="0"/>
          </a:p>
          <a:p>
            <a:pPr algn="l" rtl="0"/>
            <a:r>
              <a:rPr lang="en-US" sz="2000" dirty="0" smtClean="0"/>
              <a:t>    cyst(s</a:t>
            </a:r>
            <a:r>
              <a:rPr lang="en-US" sz="2000" dirty="0"/>
              <a:t>), and watery or mucinous fluid within the cyst(s). However, the neoplasm may </a:t>
            </a:r>
            <a:endParaRPr lang="en-US" sz="2000" dirty="0" smtClean="0"/>
          </a:p>
          <a:p>
            <a:pPr algn="l" rtl="0"/>
            <a:r>
              <a:rPr lang="en-US" sz="2000" dirty="0" smtClean="0"/>
              <a:t>    also </a:t>
            </a:r>
            <a:r>
              <a:rPr lang="en-US" sz="2000" dirty="0"/>
              <a:t>be </a:t>
            </a:r>
            <a:r>
              <a:rPr lang="en-US" sz="2000" dirty="0" smtClean="0"/>
              <a:t>solid.</a:t>
            </a:r>
            <a:endParaRPr lang="ar-JO" sz="2000" dirty="0"/>
          </a:p>
        </p:txBody>
      </p:sp>
    </p:spTree>
    <p:extLst>
      <p:ext uri="{BB962C8B-B14F-4D97-AF65-F5344CB8AC3E}">
        <p14:creationId xmlns="" xmlns:p14="http://schemas.microsoft.com/office/powerpoint/2010/main" val="37006022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56" y="0"/>
            <a:ext cx="9179655" cy="2246769"/>
          </a:xfrm>
          <a:prstGeom prst="rect">
            <a:avLst/>
          </a:prstGeom>
        </p:spPr>
        <p:txBody>
          <a:bodyPr wrap="square">
            <a:spAutoFit/>
          </a:bodyPr>
          <a:lstStyle/>
          <a:p>
            <a:pPr algn="l" rtl="0"/>
            <a:endParaRPr lang="en-US" sz="2000" dirty="0" smtClean="0"/>
          </a:p>
          <a:p>
            <a:pPr algn="l" rtl="0"/>
            <a:endParaRPr lang="en-US" sz="2000" dirty="0"/>
          </a:p>
          <a:p>
            <a:pPr algn="l" rtl="0"/>
            <a:r>
              <a:rPr lang="en-US" sz="2000" dirty="0" smtClean="0"/>
              <a:t>● Microscopic </a:t>
            </a:r>
            <a:r>
              <a:rPr lang="en-US" sz="2000" dirty="0"/>
              <a:t>pathology </a:t>
            </a:r>
            <a:r>
              <a:rPr lang="en-US" sz="2000" dirty="0" smtClean="0"/>
              <a:t>: </a:t>
            </a:r>
            <a:r>
              <a:rPr lang="en-US" sz="2000" dirty="0"/>
              <a:t>Clear cell carcinomas display an array of different histologic </a:t>
            </a:r>
            <a:endParaRPr lang="en-US" sz="2000" dirty="0" smtClean="0"/>
          </a:p>
          <a:p>
            <a:pPr algn="l" rtl="0"/>
            <a:r>
              <a:rPr lang="en-US" sz="2000" dirty="0" smtClean="0"/>
              <a:t>    patterns </a:t>
            </a:r>
            <a:r>
              <a:rPr lang="en-US" sz="2000" dirty="0"/>
              <a:t>that often occur together within the same </a:t>
            </a:r>
            <a:r>
              <a:rPr lang="en-US" sz="2000" dirty="0" smtClean="0"/>
              <a:t>neoplasm. </a:t>
            </a:r>
            <a:r>
              <a:rPr lang="en-US" sz="2000" dirty="0"/>
              <a:t>The most common </a:t>
            </a:r>
            <a:endParaRPr lang="en-US" sz="2000" dirty="0" smtClean="0"/>
          </a:p>
          <a:p>
            <a:pPr algn="l" rtl="0"/>
            <a:r>
              <a:rPr lang="en-US" sz="2000" dirty="0" smtClean="0"/>
              <a:t>    patterns </a:t>
            </a:r>
            <a:r>
              <a:rPr lang="en-US" sz="2000" dirty="0"/>
              <a:t>are solid, </a:t>
            </a:r>
            <a:r>
              <a:rPr lang="en-US" sz="2000" dirty="0" err="1"/>
              <a:t>tubulocystic</a:t>
            </a:r>
            <a:r>
              <a:rPr lang="en-US" sz="2000" dirty="0"/>
              <a:t>, and papillary. clear cell carcinomas often contain a </a:t>
            </a:r>
            <a:endParaRPr lang="en-US" sz="2000" dirty="0" smtClean="0"/>
          </a:p>
          <a:p>
            <a:pPr algn="l" rtl="0"/>
            <a:r>
              <a:rPr lang="en-US" sz="2000" dirty="0" smtClean="0"/>
              <a:t>    prominent </a:t>
            </a:r>
            <a:r>
              <a:rPr lang="en-US" sz="2000" dirty="0" err="1"/>
              <a:t>hyalinized</a:t>
            </a:r>
            <a:r>
              <a:rPr lang="en-US" sz="2000" dirty="0"/>
              <a:t> </a:t>
            </a:r>
            <a:r>
              <a:rPr lang="en-US" sz="2000" dirty="0" err="1"/>
              <a:t>stroma</a:t>
            </a:r>
            <a:r>
              <a:rPr lang="en-US" sz="2000" dirty="0"/>
              <a:t>. The neoplastic cells often have distinct cell borders </a:t>
            </a:r>
            <a:endParaRPr lang="en-US" sz="2000" dirty="0" smtClean="0"/>
          </a:p>
          <a:p>
            <a:pPr algn="l" rtl="0"/>
            <a:r>
              <a:rPr lang="en-US" sz="2000" dirty="0" smtClean="0"/>
              <a:t>    with </a:t>
            </a:r>
            <a:r>
              <a:rPr lang="en-US" sz="2000" dirty="0"/>
              <a:t>nuclei of varying sizes and shapes.</a:t>
            </a:r>
            <a:endParaRPr lang="ar-JO" sz="2000" dirty="0"/>
          </a:p>
        </p:txBody>
      </p:sp>
    </p:spTree>
    <p:extLst>
      <p:ext uri="{BB962C8B-B14F-4D97-AF65-F5344CB8AC3E}">
        <p14:creationId xmlns="" xmlns:p14="http://schemas.microsoft.com/office/powerpoint/2010/main" val="175080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631216"/>
          </a:xfrm>
          <a:prstGeom prst="rect">
            <a:avLst/>
          </a:prstGeom>
        </p:spPr>
        <p:txBody>
          <a:bodyPr wrap="square">
            <a:spAutoFit/>
          </a:bodyPr>
          <a:lstStyle/>
          <a:p>
            <a:pPr algn="l" rtl="0"/>
            <a:endParaRPr lang="en-US" sz="2000" dirty="0" smtClean="0"/>
          </a:p>
          <a:p>
            <a:pPr algn="l" rtl="0"/>
            <a:r>
              <a:rPr lang="en-US" sz="2000" dirty="0" smtClean="0"/>
              <a:t>Corpus </a:t>
            </a:r>
            <a:r>
              <a:rPr lang="en-US" sz="2000" dirty="0" err="1" smtClean="0"/>
              <a:t>luteum</a:t>
            </a:r>
            <a:r>
              <a:rPr lang="en-US" sz="2000" dirty="0" smtClean="0"/>
              <a:t> cysts appear usually as a small complex ovarian cyst with wall vascularity on power Doppler analysis. The characteristic circular Doppler appearance is called the 'ring of fire'. </a:t>
            </a:r>
          </a:p>
          <a:p>
            <a:pPr algn="l" rtl="0"/>
            <a:r>
              <a:rPr lang="en-US" sz="2000" dirty="0" smtClean="0"/>
              <a:t>- May appear as simple cyst.</a:t>
            </a:r>
            <a:endParaRPr lang="ar-JO" sz="2000" dirty="0"/>
          </a:p>
        </p:txBody>
      </p:sp>
      <p:pic>
        <p:nvPicPr>
          <p:cNvPr id="17410" name="Picture 2" descr="."/>
          <p:cNvPicPr>
            <a:picLocks noChangeAspect="1" noChangeArrowheads="1"/>
          </p:cNvPicPr>
          <p:nvPr/>
        </p:nvPicPr>
        <p:blipFill>
          <a:blip r:embed="rId2" cstate="print"/>
          <a:srcRect/>
          <a:stretch>
            <a:fillRect/>
          </a:stretch>
        </p:blipFill>
        <p:spPr bwMode="auto">
          <a:xfrm>
            <a:off x="-16070" y="1916832"/>
            <a:ext cx="9144000" cy="4536504"/>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32640"/>
          </a:xfrm>
          <a:prstGeom prst="rect">
            <a:avLst/>
          </a:prstGeom>
        </p:spPr>
        <p:txBody>
          <a:bodyPr wrap="square">
            <a:spAutoFit/>
          </a:bodyPr>
          <a:lstStyle/>
          <a:p>
            <a:pPr algn="ctr" rtl="0"/>
            <a:endParaRPr lang="en-US" dirty="0" smtClean="0"/>
          </a:p>
          <a:p>
            <a:pPr algn="ctr" rtl="0"/>
            <a:r>
              <a:rPr lang="en-US" sz="2000" b="1" dirty="0" smtClean="0"/>
              <a:t>MUCINOUS CARCINOMA</a:t>
            </a:r>
          </a:p>
          <a:p>
            <a:pPr algn="l" rtl="0"/>
            <a:endParaRPr lang="en-US" sz="2000" dirty="0" smtClean="0"/>
          </a:p>
          <a:p>
            <a:pPr algn="l" rtl="0"/>
            <a:r>
              <a:rPr lang="en-US" sz="2000" dirty="0" smtClean="0"/>
              <a:t>● Accounts </a:t>
            </a:r>
            <a:r>
              <a:rPr lang="en-US" sz="2000" dirty="0"/>
              <a:t>for </a:t>
            </a:r>
            <a:r>
              <a:rPr lang="en-US" sz="2000" b="1" dirty="0"/>
              <a:t>3 -</a:t>
            </a:r>
            <a:r>
              <a:rPr lang="en-US" sz="2000" b="1" dirty="0" smtClean="0"/>
              <a:t> </a:t>
            </a:r>
            <a:r>
              <a:rPr lang="en-US" sz="2000" b="1" dirty="0"/>
              <a:t>4 </a:t>
            </a:r>
            <a:r>
              <a:rPr lang="en-US" sz="2000" b="1" dirty="0" smtClean="0"/>
              <a:t>% </a:t>
            </a:r>
            <a:r>
              <a:rPr lang="en-US" sz="2000" dirty="0" smtClean="0"/>
              <a:t>of </a:t>
            </a:r>
            <a:r>
              <a:rPr lang="en-US" sz="2000" dirty="0"/>
              <a:t>primary ovarian </a:t>
            </a:r>
            <a:r>
              <a:rPr lang="en-US" sz="2000" dirty="0" smtClean="0"/>
              <a:t>cancers.</a:t>
            </a:r>
          </a:p>
          <a:p>
            <a:pPr algn="l" rtl="0"/>
            <a:endParaRPr lang="en-US" sz="2000" dirty="0"/>
          </a:p>
          <a:p>
            <a:pPr algn="l" rtl="0"/>
            <a:r>
              <a:rPr lang="en-US" sz="2000" dirty="0" smtClean="0"/>
              <a:t>● Present </a:t>
            </a:r>
            <a:r>
              <a:rPr lang="en-US" sz="2000" dirty="0"/>
              <a:t>in </a:t>
            </a:r>
            <a:r>
              <a:rPr lang="en-US" sz="2000" dirty="0" err="1"/>
              <a:t>perimenopausal</a:t>
            </a:r>
            <a:r>
              <a:rPr lang="en-US" sz="2000" dirty="0"/>
              <a:t> women in their late 40s to early </a:t>
            </a:r>
            <a:r>
              <a:rPr lang="en-US" sz="2000" dirty="0" smtClean="0"/>
              <a:t>50s.</a:t>
            </a:r>
          </a:p>
          <a:p>
            <a:pPr algn="l" rtl="0"/>
            <a:endParaRPr lang="en-US" sz="2000" dirty="0"/>
          </a:p>
          <a:p>
            <a:pPr algn="l" rtl="0"/>
            <a:r>
              <a:rPr lang="en-US" sz="2000" dirty="0" smtClean="0"/>
              <a:t>● Nearly </a:t>
            </a:r>
            <a:r>
              <a:rPr lang="en-US" sz="2000" dirty="0"/>
              <a:t>all mucinous carcinomas of the ovary present with </a:t>
            </a:r>
            <a:r>
              <a:rPr lang="en-US" sz="2000" dirty="0">
                <a:solidFill>
                  <a:srgbClr val="FF0000"/>
                </a:solidFill>
              </a:rPr>
              <a:t>early stage disease</a:t>
            </a:r>
            <a:r>
              <a:rPr lang="en-US" sz="2000" dirty="0"/>
              <a:t>, </a:t>
            </a:r>
            <a:endParaRPr lang="en-US" sz="2000" dirty="0" smtClean="0"/>
          </a:p>
          <a:p>
            <a:pPr algn="l" rtl="0"/>
            <a:r>
              <a:rPr lang="en-US" sz="2000" dirty="0" smtClean="0"/>
              <a:t>    usually </a:t>
            </a:r>
            <a:r>
              <a:rPr lang="en-US" sz="2000" dirty="0"/>
              <a:t>stage I</a:t>
            </a:r>
            <a:r>
              <a:rPr lang="en-US" sz="2000" dirty="0" smtClean="0"/>
              <a:t>.</a:t>
            </a:r>
          </a:p>
          <a:p>
            <a:pPr algn="l" rtl="0"/>
            <a:endParaRPr lang="en-US" sz="2000" dirty="0"/>
          </a:p>
          <a:p>
            <a:pPr algn="l" rtl="0"/>
            <a:r>
              <a:rPr lang="en-US" sz="2000" dirty="0" smtClean="0"/>
              <a:t>● Gross </a:t>
            </a:r>
            <a:r>
              <a:rPr lang="en-US" sz="2000" dirty="0"/>
              <a:t>pathology </a:t>
            </a:r>
            <a:r>
              <a:rPr lang="en-US" sz="2000" dirty="0" smtClean="0"/>
              <a:t>: </a:t>
            </a:r>
            <a:r>
              <a:rPr lang="en-US" sz="2000" dirty="0"/>
              <a:t>Primary ovarian mucinous carcinoma range size from 8 to 20 cm, </a:t>
            </a:r>
            <a:endParaRPr lang="en-US" sz="2000" dirty="0" smtClean="0"/>
          </a:p>
          <a:p>
            <a:pPr algn="l" rtl="0"/>
            <a:r>
              <a:rPr lang="en-US" sz="2000" dirty="0" smtClean="0"/>
              <a:t>    but </a:t>
            </a:r>
            <a:r>
              <a:rPr lang="en-US" sz="2000" dirty="0"/>
              <a:t>can be much </a:t>
            </a:r>
            <a:r>
              <a:rPr lang="en-US" sz="2000" dirty="0" smtClean="0"/>
              <a:t>larger. </a:t>
            </a:r>
            <a:r>
              <a:rPr lang="en-US" sz="2000" dirty="0"/>
              <a:t>It is typically cystic or solid, unilateral, and confined to the </a:t>
            </a:r>
            <a:endParaRPr lang="en-US" sz="2000" dirty="0" smtClean="0"/>
          </a:p>
          <a:p>
            <a:pPr algn="l" rtl="0"/>
            <a:r>
              <a:rPr lang="en-US" sz="2000" dirty="0" smtClean="0"/>
              <a:t>    ovary</a:t>
            </a:r>
            <a:r>
              <a:rPr lang="en-US" sz="2000" dirty="0"/>
              <a:t>. The external surface is usually smooth without surface involvement </a:t>
            </a:r>
            <a:r>
              <a:rPr lang="en-US" sz="2000" dirty="0" smtClean="0"/>
              <a:t>.</a:t>
            </a:r>
          </a:p>
          <a:p>
            <a:pPr algn="l" rtl="0"/>
            <a:r>
              <a:rPr lang="en-US" sz="2000" dirty="0" smtClean="0"/>
              <a:t>    Primary </a:t>
            </a:r>
            <a:r>
              <a:rPr lang="en-US" sz="2000" dirty="0"/>
              <a:t>ovarian mucinous carcinomas do not present with gross </a:t>
            </a:r>
            <a:r>
              <a:rPr lang="en-US" sz="2000" dirty="0" err="1"/>
              <a:t>pseudomyxoma</a:t>
            </a:r>
            <a:r>
              <a:rPr lang="en-US" sz="2000" dirty="0"/>
              <a:t> </a:t>
            </a:r>
            <a:endParaRPr lang="en-US" sz="2000" dirty="0" smtClean="0"/>
          </a:p>
          <a:p>
            <a:pPr algn="l" rtl="0"/>
            <a:r>
              <a:rPr lang="en-US" sz="2000" dirty="0" smtClean="0"/>
              <a:t>    </a:t>
            </a:r>
            <a:r>
              <a:rPr lang="en-US" sz="2000" dirty="0" err="1" smtClean="0"/>
              <a:t>peritonei</a:t>
            </a:r>
            <a:r>
              <a:rPr lang="en-US" sz="2000" dirty="0"/>
              <a:t>. Although </a:t>
            </a:r>
            <a:r>
              <a:rPr lang="en-US" sz="2000" dirty="0" err="1"/>
              <a:t>pseudomyxoma</a:t>
            </a:r>
            <a:r>
              <a:rPr lang="en-US" sz="2000" dirty="0"/>
              <a:t> </a:t>
            </a:r>
            <a:r>
              <a:rPr lang="en-US" sz="2000" dirty="0" err="1"/>
              <a:t>peritonei</a:t>
            </a:r>
            <a:r>
              <a:rPr lang="en-US" sz="2000" dirty="0"/>
              <a:t> historically was believed to result </a:t>
            </a:r>
            <a:endParaRPr lang="en-US" sz="2000" dirty="0" smtClean="0"/>
          </a:p>
          <a:p>
            <a:pPr algn="l" rtl="0"/>
            <a:r>
              <a:rPr lang="en-US" sz="2000" dirty="0" smtClean="0"/>
              <a:t>    from </a:t>
            </a:r>
            <a:r>
              <a:rPr lang="en-US" sz="2000" dirty="0"/>
              <a:t>rupture of primary ovarian mucinous neoplasm, it is now accepted that </a:t>
            </a:r>
            <a:endParaRPr lang="en-US" sz="2000" dirty="0" smtClean="0"/>
          </a:p>
          <a:p>
            <a:pPr algn="l" rtl="0"/>
            <a:r>
              <a:rPr lang="en-US" sz="2000" dirty="0" smtClean="0"/>
              <a:t>    </a:t>
            </a:r>
            <a:r>
              <a:rPr lang="en-US" sz="2000" dirty="0" err="1" smtClean="0"/>
              <a:t>pseudomyxoma</a:t>
            </a:r>
            <a:r>
              <a:rPr lang="en-US" sz="2000" dirty="0" smtClean="0"/>
              <a:t> </a:t>
            </a:r>
            <a:r>
              <a:rPr lang="en-US" sz="2000" dirty="0" err="1"/>
              <a:t>peritonei</a:t>
            </a:r>
            <a:r>
              <a:rPr lang="en-US" sz="2000" dirty="0"/>
              <a:t> almost always results from metastasis to the ovary, often </a:t>
            </a:r>
            <a:endParaRPr lang="en-US" sz="2000" dirty="0" smtClean="0"/>
          </a:p>
          <a:p>
            <a:pPr algn="l" rtl="0"/>
            <a:r>
              <a:rPr lang="en-US" sz="2000" dirty="0" smtClean="0"/>
              <a:t>    from </a:t>
            </a:r>
            <a:r>
              <a:rPr lang="en-US" sz="2000" dirty="0"/>
              <a:t>an </a:t>
            </a:r>
            <a:r>
              <a:rPr lang="en-US" sz="2000" dirty="0" err="1"/>
              <a:t>appendiceal</a:t>
            </a:r>
            <a:r>
              <a:rPr lang="en-US" sz="2000" dirty="0"/>
              <a:t> primary. The primary site should be sought in these cases. </a:t>
            </a:r>
            <a:endParaRPr lang="en-US" sz="2000" dirty="0" smtClean="0"/>
          </a:p>
          <a:p>
            <a:pPr algn="l" rtl="0"/>
            <a:endParaRPr lang="en-US" sz="2000" dirty="0" smtClean="0"/>
          </a:p>
          <a:p>
            <a:pPr algn="l" rtl="0"/>
            <a:r>
              <a:rPr lang="en-US" sz="2000" dirty="0" smtClean="0"/>
              <a:t>● Microscopic </a:t>
            </a:r>
            <a:r>
              <a:rPr lang="en-US" sz="2000" dirty="0"/>
              <a:t>pathology </a:t>
            </a:r>
            <a:r>
              <a:rPr lang="en-US" sz="2000" dirty="0" smtClean="0"/>
              <a:t>: </a:t>
            </a:r>
            <a:r>
              <a:rPr lang="en-US" sz="2000" dirty="0"/>
              <a:t>The cells of ovarian mucinous carcinomas can resemble </a:t>
            </a:r>
            <a:endParaRPr lang="en-US" sz="2000" dirty="0" smtClean="0"/>
          </a:p>
          <a:p>
            <a:pPr algn="l" rtl="0"/>
            <a:r>
              <a:rPr lang="en-US" sz="2000" dirty="0" smtClean="0"/>
              <a:t>    those </a:t>
            </a:r>
            <a:r>
              <a:rPr lang="en-US" sz="2000" dirty="0"/>
              <a:t>of the intestine, </a:t>
            </a:r>
            <a:r>
              <a:rPr lang="en-US" sz="2000" dirty="0" err="1"/>
              <a:t>endocervix</a:t>
            </a:r>
            <a:r>
              <a:rPr lang="en-US" sz="2000" dirty="0"/>
              <a:t>, or gastric pylorus, although the vast majority of </a:t>
            </a:r>
            <a:endParaRPr lang="en-US" sz="2000" dirty="0" smtClean="0"/>
          </a:p>
          <a:p>
            <a:pPr algn="l" rtl="0"/>
            <a:r>
              <a:rPr lang="en-US" sz="2000" dirty="0" smtClean="0"/>
              <a:t>    these </a:t>
            </a:r>
            <a:r>
              <a:rPr lang="en-US" sz="2000" dirty="0"/>
              <a:t>neoplasms have gastrointestinal </a:t>
            </a:r>
            <a:r>
              <a:rPr lang="en-US" sz="2000" dirty="0" smtClean="0"/>
              <a:t>differentiation. </a:t>
            </a:r>
            <a:endParaRPr lang="ar-JO" sz="2000" dirty="0"/>
          </a:p>
        </p:txBody>
      </p:sp>
    </p:spTree>
    <p:extLst>
      <p:ext uri="{BB962C8B-B14F-4D97-AF65-F5344CB8AC3E}">
        <p14:creationId xmlns="" xmlns:p14="http://schemas.microsoft.com/office/powerpoint/2010/main" val="35620397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l" rtl="0"/>
            <a:endParaRPr lang="en-US" sz="2000" b="1" dirty="0" smtClean="0"/>
          </a:p>
          <a:p>
            <a:pPr algn="l" rtl="0"/>
            <a:r>
              <a:rPr lang="en-US" sz="2000" b="1" dirty="0" smtClean="0"/>
              <a:t>Clinical </a:t>
            </a:r>
            <a:r>
              <a:rPr lang="en-US" sz="2000" b="1" dirty="0"/>
              <a:t>features and </a:t>
            </a:r>
            <a:r>
              <a:rPr lang="en-US" sz="2000" b="1" dirty="0" smtClean="0"/>
              <a:t>diagnosis</a:t>
            </a:r>
          </a:p>
          <a:p>
            <a:pPr algn="l" rtl="0"/>
            <a:r>
              <a:rPr lang="en-US" sz="2000" dirty="0"/>
              <a:t>The clinical presentation of epithelial ovarian carcinoma (EOC), fallopian tubal carcinoma, and peritoneal carcinoma may be either </a:t>
            </a:r>
            <a:r>
              <a:rPr lang="en-US" sz="2000" dirty="0">
                <a:solidFill>
                  <a:srgbClr val="FF0000"/>
                </a:solidFill>
              </a:rPr>
              <a:t>acute</a:t>
            </a:r>
            <a:r>
              <a:rPr lang="en-US" sz="2000" dirty="0"/>
              <a:t> or </a:t>
            </a:r>
            <a:r>
              <a:rPr lang="en-US" sz="2000" dirty="0" err="1">
                <a:solidFill>
                  <a:srgbClr val="FF0000"/>
                </a:solidFill>
              </a:rPr>
              <a:t>subacute</a:t>
            </a:r>
            <a:r>
              <a:rPr lang="en-US" sz="2000" dirty="0"/>
              <a:t>. </a:t>
            </a:r>
            <a:endParaRPr lang="en-US" sz="2000" dirty="0" smtClean="0"/>
          </a:p>
          <a:p>
            <a:pPr algn="l" rtl="0"/>
            <a:endParaRPr lang="en-US" sz="2000" dirty="0"/>
          </a:p>
          <a:p>
            <a:pPr algn="l" rtl="0"/>
            <a:r>
              <a:rPr lang="en-US" sz="2000" dirty="0"/>
              <a:t>  -  Women who present in an acute fashion are typically those with advanced disease </a:t>
            </a:r>
            <a:endParaRPr lang="en-US" sz="2000" dirty="0" smtClean="0"/>
          </a:p>
          <a:p>
            <a:pPr algn="l" rtl="0"/>
            <a:r>
              <a:rPr lang="en-US" sz="2000" dirty="0" smtClean="0"/>
              <a:t>      who </a:t>
            </a:r>
            <a:r>
              <a:rPr lang="en-US" sz="2000" dirty="0"/>
              <a:t>present with a condition that requires urgent care and evaluation (</a:t>
            </a:r>
            <a:r>
              <a:rPr lang="en-US" sz="2000" dirty="0" err="1"/>
              <a:t>eg</a:t>
            </a:r>
            <a:r>
              <a:rPr lang="en-US" sz="2000" dirty="0"/>
              <a:t>, pleural </a:t>
            </a:r>
            <a:endParaRPr lang="en-US" sz="2000" dirty="0" smtClean="0"/>
          </a:p>
          <a:p>
            <a:pPr algn="l" rtl="0"/>
            <a:r>
              <a:rPr lang="en-US" sz="2000" dirty="0" smtClean="0"/>
              <a:t>      effusion</a:t>
            </a:r>
            <a:r>
              <a:rPr lang="en-US" sz="2000" dirty="0"/>
              <a:t>, bowel </a:t>
            </a:r>
            <a:r>
              <a:rPr lang="en-US" sz="2000" dirty="0" smtClean="0"/>
              <a:t>obstruction and VTE).</a:t>
            </a:r>
          </a:p>
          <a:p>
            <a:pPr algn="l" rtl="0"/>
            <a:endParaRPr lang="en-US" sz="2000" dirty="0"/>
          </a:p>
          <a:p>
            <a:pPr algn="l" rtl="0"/>
            <a:r>
              <a:rPr lang="en-US" sz="2000" dirty="0"/>
              <a:t>  </a:t>
            </a:r>
            <a:r>
              <a:rPr lang="en-US" sz="2000" dirty="0" smtClean="0"/>
              <a:t>-  </a:t>
            </a:r>
            <a:r>
              <a:rPr lang="en-US" sz="2000" dirty="0"/>
              <a:t>EOC may present in a </a:t>
            </a:r>
            <a:r>
              <a:rPr lang="en-US" sz="2000" dirty="0" err="1"/>
              <a:t>subacute</a:t>
            </a:r>
            <a:r>
              <a:rPr lang="en-US" sz="2000" dirty="0"/>
              <a:t> fashion (</a:t>
            </a:r>
            <a:r>
              <a:rPr lang="en-US" sz="2000" dirty="0" err="1"/>
              <a:t>eg</a:t>
            </a:r>
            <a:r>
              <a:rPr lang="en-US" sz="2000" dirty="0"/>
              <a:t>, adnexal mass, pelvic or abdominal pain, </a:t>
            </a:r>
            <a:endParaRPr lang="en-US" sz="2000" dirty="0" smtClean="0"/>
          </a:p>
          <a:p>
            <a:pPr algn="l" rtl="0"/>
            <a:r>
              <a:rPr lang="en-US" sz="2000" dirty="0" smtClean="0"/>
              <a:t>     gastrointestinal </a:t>
            </a:r>
            <a:r>
              <a:rPr lang="en-US" sz="2000" dirty="0"/>
              <a:t>symptoms) in women with either early or advanced disease. These </a:t>
            </a:r>
            <a:endParaRPr lang="en-US" sz="2000" dirty="0" smtClean="0"/>
          </a:p>
          <a:p>
            <a:pPr algn="l" rtl="0"/>
            <a:r>
              <a:rPr lang="en-US" sz="2000" dirty="0" smtClean="0"/>
              <a:t>     conditions </a:t>
            </a:r>
            <a:r>
              <a:rPr lang="en-US" sz="2000" dirty="0"/>
              <a:t>are usually evaluated in an outpatient setting</a:t>
            </a:r>
            <a:r>
              <a:rPr lang="en-US" sz="2000" dirty="0" smtClean="0"/>
              <a:t>.</a:t>
            </a:r>
          </a:p>
          <a:p>
            <a:pPr algn="l" rtl="0"/>
            <a:endParaRPr lang="en-US" sz="2000" dirty="0"/>
          </a:p>
          <a:p>
            <a:pPr algn="l" rtl="0"/>
            <a:r>
              <a:rPr lang="en-US" sz="2000" dirty="0"/>
              <a:t> </a:t>
            </a:r>
            <a:r>
              <a:rPr lang="en-US" sz="2000" b="1" dirty="0"/>
              <a:t>Adnexal mass </a:t>
            </a:r>
            <a:r>
              <a:rPr lang="en-US" sz="2000" b="1" dirty="0" smtClean="0"/>
              <a:t> </a:t>
            </a:r>
            <a:r>
              <a:rPr lang="en-US" sz="2000" dirty="0" smtClean="0"/>
              <a:t>: </a:t>
            </a:r>
            <a:r>
              <a:rPr lang="en-US" sz="2000" b="1" dirty="0"/>
              <a:t> </a:t>
            </a:r>
            <a:r>
              <a:rPr lang="en-US" sz="2000" dirty="0"/>
              <a:t>may be discovered due to symptoms of pelvic pain or pressure or it may be found on a routine pelvic examination or an imaging study performed for another indication</a:t>
            </a:r>
            <a:r>
              <a:rPr lang="en-US" sz="2000" dirty="0" smtClean="0"/>
              <a:t>.</a:t>
            </a:r>
          </a:p>
          <a:p>
            <a:pPr algn="l" rtl="0"/>
            <a:endParaRPr lang="en-US" sz="2000" dirty="0"/>
          </a:p>
          <a:p>
            <a:pPr algn="l" rtl="0"/>
            <a:r>
              <a:rPr lang="en-US" sz="2000" b="1" dirty="0" smtClean="0"/>
              <a:t>Pelvic </a:t>
            </a:r>
            <a:r>
              <a:rPr lang="en-US" sz="2000" b="1" dirty="0"/>
              <a:t>or abdominal symptoms : </a:t>
            </a:r>
            <a:r>
              <a:rPr lang="en-US" sz="2000" dirty="0" err="1" smtClean="0"/>
              <a:t>Bloating,Urinary</a:t>
            </a:r>
            <a:r>
              <a:rPr lang="en-US" sz="2000" dirty="0" smtClean="0"/>
              <a:t> </a:t>
            </a:r>
            <a:r>
              <a:rPr lang="en-US" sz="2000" dirty="0"/>
              <a:t>urgency or </a:t>
            </a:r>
            <a:r>
              <a:rPr lang="en-US" sz="2000" dirty="0" err="1" smtClean="0"/>
              <a:t>frequency,Difficulty</a:t>
            </a:r>
            <a:r>
              <a:rPr lang="en-US" sz="2000" dirty="0" smtClean="0"/>
              <a:t> </a:t>
            </a:r>
            <a:r>
              <a:rPr lang="en-US" sz="2000" dirty="0"/>
              <a:t>eating or feeling full </a:t>
            </a:r>
            <a:r>
              <a:rPr lang="en-US" sz="2000" dirty="0" err="1" smtClean="0"/>
              <a:t>quickly,Pelvic</a:t>
            </a:r>
            <a:r>
              <a:rPr lang="en-US" sz="2000" dirty="0" smtClean="0"/>
              <a:t> </a:t>
            </a:r>
            <a:r>
              <a:rPr lang="en-US" sz="2000" dirty="0"/>
              <a:t>or abdominal </a:t>
            </a:r>
            <a:r>
              <a:rPr lang="en-US" sz="2000" dirty="0" smtClean="0"/>
              <a:t>pain.</a:t>
            </a:r>
          </a:p>
          <a:p>
            <a:pPr marL="285750" indent="-285750" algn="l" rtl="0">
              <a:buFontTx/>
              <a:buChar char="-"/>
            </a:pPr>
            <a:r>
              <a:rPr lang="en-US" sz="2000" dirty="0" smtClean="0"/>
              <a:t>The </a:t>
            </a:r>
            <a:r>
              <a:rPr lang="en-US" sz="2000" dirty="0"/>
              <a:t>symptoms associated with ovarian cancer are </a:t>
            </a:r>
            <a:r>
              <a:rPr lang="en-US" sz="2000" dirty="0" smtClean="0"/>
              <a:t>nonspecific.</a:t>
            </a:r>
          </a:p>
          <a:p>
            <a:pPr marL="285750" indent="-285750" algn="l" rtl="0">
              <a:buFontTx/>
              <a:buChar char="-"/>
            </a:pPr>
            <a:r>
              <a:rPr lang="en-US" sz="2000" dirty="0"/>
              <a:t>The type or severity of symptom does not reliably correspond to disease stage.</a:t>
            </a:r>
          </a:p>
          <a:p>
            <a:pPr algn="l" rtl="0"/>
            <a:endParaRPr lang="en-US" sz="2000" b="1" dirty="0"/>
          </a:p>
        </p:txBody>
      </p:sp>
    </p:spTree>
    <p:extLst>
      <p:ext uri="{BB962C8B-B14F-4D97-AF65-F5344CB8AC3E}">
        <p14:creationId xmlns="" xmlns:p14="http://schemas.microsoft.com/office/powerpoint/2010/main" val="18779028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7" y="0"/>
            <a:ext cx="9139493" cy="5940088"/>
          </a:xfrm>
          <a:prstGeom prst="rect">
            <a:avLst/>
          </a:prstGeom>
        </p:spPr>
        <p:txBody>
          <a:bodyPr wrap="square">
            <a:spAutoFit/>
          </a:bodyPr>
          <a:lstStyle/>
          <a:p>
            <a:pPr algn="l" rtl="0"/>
            <a:endParaRPr lang="en-US" sz="2000" dirty="0" smtClean="0"/>
          </a:p>
          <a:p>
            <a:pPr algn="l" rtl="0"/>
            <a:endParaRPr lang="en-US" sz="2000" dirty="0"/>
          </a:p>
          <a:p>
            <a:pPr algn="l" rtl="0"/>
            <a:r>
              <a:rPr lang="en-US" sz="2000" dirty="0" smtClean="0"/>
              <a:t>Other </a:t>
            </a:r>
            <a:r>
              <a:rPr lang="en-US" sz="2000" dirty="0" err="1" smtClean="0"/>
              <a:t>subacute</a:t>
            </a:r>
            <a:r>
              <a:rPr lang="en-US" sz="2000" dirty="0" smtClean="0"/>
              <a:t> presentations :</a:t>
            </a:r>
          </a:p>
          <a:p>
            <a:pPr algn="l" rtl="0"/>
            <a:endParaRPr lang="en-US" sz="2000" dirty="0" smtClean="0"/>
          </a:p>
          <a:p>
            <a:pPr algn="l" rtl="0"/>
            <a:r>
              <a:rPr lang="en-US" sz="2000" dirty="0"/>
              <a:t>1- </a:t>
            </a:r>
            <a:r>
              <a:rPr lang="en-US" sz="2000" u="sng" dirty="0" smtClean="0"/>
              <a:t>Postmenopausal bleeding</a:t>
            </a:r>
            <a:r>
              <a:rPr lang="en-US" sz="2000" dirty="0" smtClean="0"/>
              <a:t>.</a:t>
            </a:r>
          </a:p>
          <a:p>
            <a:pPr algn="l" rtl="0"/>
            <a:r>
              <a:rPr lang="en-US" sz="2000" dirty="0"/>
              <a:t>2- </a:t>
            </a:r>
            <a:r>
              <a:rPr lang="en-US" sz="2000" u="sng" dirty="0"/>
              <a:t>Rectal </a:t>
            </a:r>
            <a:r>
              <a:rPr lang="en-US" sz="2000" u="sng" dirty="0" smtClean="0"/>
              <a:t>bleeding</a:t>
            </a:r>
            <a:r>
              <a:rPr lang="en-US" sz="2000" dirty="0" smtClean="0"/>
              <a:t>. </a:t>
            </a:r>
          </a:p>
          <a:p>
            <a:pPr algn="l" rtl="0"/>
            <a:r>
              <a:rPr lang="en-US" sz="2000" dirty="0"/>
              <a:t>3- For fallopian tubal carcinoma, a classic triad of symptoms has been described: clear </a:t>
            </a:r>
            <a:endParaRPr lang="en-US" sz="2000" dirty="0" smtClean="0"/>
          </a:p>
          <a:p>
            <a:pPr algn="l" rtl="0"/>
            <a:r>
              <a:rPr lang="en-US" sz="2000" dirty="0" smtClean="0"/>
              <a:t>    or </a:t>
            </a:r>
            <a:r>
              <a:rPr lang="en-US" sz="2000" dirty="0"/>
              <a:t>blood-tinged vaginal discharge, pelvic pain, and a pelvic mass. The vaginal </a:t>
            </a:r>
            <a:endParaRPr lang="en-US" sz="2000" dirty="0" smtClean="0"/>
          </a:p>
          <a:p>
            <a:pPr algn="l" rtl="0"/>
            <a:r>
              <a:rPr lang="en-US" sz="2000" dirty="0" smtClean="0"/>
              <a:t>    discharge</a:t>
            </a:r>
            <a:r>
              <a:rPr lang="en-US" sz="2000" dirty="0"/>
              <a:t>, referred to as </a:t>
            </a:r>
            <a:r>
              <a:rPr lang="en-US" sz="2000" dirty="0" err="1"/>
              <a:t>hydrops</a:t>
            </a:r>
            <a:r>
              <a:rPr lang="en-US" sz="2000" dirty="0"/>
              <a:t> </a:t>
            </a:r>
            <a:r>
              <a:rPr lang="en-US" sz="2000" dirty="0" err="1"/>
              <a:t>tubae</a:t>
            </a:r>
            <a:r>
              <a:rPr lang="en-US" sz="2000" dirty="0"/>
              <a:t> </a:t>
            </a:r>
            <a:r>
              <a:rPr lang="en-US" sz="2000" dirty="0" err="1"/>
              <a:t>profluens</a:t>
            </a:r>
            <a:r>
              <a:rPr lang="en-US" sz="2000" dirty="0"/>
              <a:t>, has been regarded as </a:t>
            </a:r>
            <a:endParaRPr lang="en-US" sz="2000" dirty="0" smtClean="0"/>
          </a:p>
          <a:p>
            <a:pPr algn="l" rtl="0"/>
            <a:r>
              <a:rPr lang="en-US" sz="2000" dirty="0" smtClean="0"/>
              <a:t>    pathognomonic </a:t>
            </a:r>
            <a:r>
              <a:rPr lang="en-US" sz="2000" dirty="0"/>
              <a:t>for the </a:t>
            </a:r>
            <a:r>
              <a:rPr lang="en-US" sz="2000" dirty="0" smtClean="0"/>
              <a:t>disease. </a:t>
            </a:r>
            <a:r>
              <a:rPr lang="en-US" sz="2000" dirty="0"/>
              <a:t>However, vaginal discharge is not present in most </a:t>
            </a:r>
            <a:endParaRPr lang="en-US" sz="2000" dirty="0" smtClean="0"/>
          </a:p>
          <a:p>
            <a:pPr algn="l" rtl="0"/>
            <a:r>
              <a:rPr lang="en-US" sz="2000" dirty="0" smtClean="0"/>
              <a:t>    women </a:t>
            </a:r>
            <a:r>
              <a:rPr lang="en-US" sz="2000" dirty="0"/>
              <a:t>with fallopian tubal cancer (only 2 of 12 in one </a:t>
            </a:r>
            <a:r>
              <a:rPr lang="en-US" sz="2000" dirty="0" smtClean="0"/>
              <a:t>series ).</a:t>
            </a:r>
          </a:p>
          <a:p>
            <a:pPr algn="l" rtl="0"/>
            <a:r>
              <a:rPr lang="en-US" sz="2000" dirty="0"/>
              <a:t>4- </a:t>
            </a:r>
            <a:r>
              <a:rPr lang="en-US" sz="2000" u="sng" dirty="0"/>
              <a:t>Atypical glandular cells on cervical cytology </a:t>
            </a:r>
            <a:r>
              <a:rPr lang="en-US" sz="2000" dirty="0"/>
              <a:t>: Women with a finding of atypical </a:t>
            </a:r>
            <a:endParaRPr lang="en-US" sz="2000" dirty="0" smtClean="0"/>
          </a:p>
          <a:p>
            <a:pPr algn="l" rtl="0"/>
            <a:r>
              <a:rPr lang="en-US" sz="2000" dirty="0" smtClean="0"/>
              <a:t>    glandular </a:t>
            </a:r>
            <a:r>
              <a:rPr lang="en-US" sz="2000" dirty="0"/>
              <a:t>cells should be evaluated for cervical and endometrial </a:t>
            </a:r>
            <a:r>
              <a:rPr lang="en-US" sz="2000" dirty="0" smtClean="0"/>
              <a:t>carcinoma. </a:t>
            </a:r>
          </a:p>
          <a:p>
            <a:pPr algn="l" rtl="0"/>
            <a:r>
              <a:rPr lang="en-US" sz="2000" dirty="0"/>
              <a:t>5- </a:t>
            </a:r>
            <a:r>
              <a:rPr lang="en-US" sz="2000" u="sng" dirty="0" err="1"/>
              <a:t>Paraneoplastic</a:t>
            </a:r>
            <a:r>
              <a:rPr lang="en-US" sz="2000" u="sng" dirty="0"/>
              <a:t> syndromes </a:t>
            </a:r>
            <a:r>
              <a:rPr lang="en-US" sz="2000" dirty="0"/>
              <a:t>: cerebellar degeneration, polyneuritis, </a:t>
            </a:r>
            <a:r>
              <a:rPr lang="en-US" sz="2000" dirty="0" err="1"/>
              <a:t>dermatomyositis</a:t>
            </a:r>
            <a:r>
              <a:rPr lang="en-US" sz="2000" dirty="0"/>
              <a:t>, </a:t>
            </a:r>
            <a:endParaRPr lang="en-US" sz="2000" dirty="0" smtClean="0"/>
          </a:p>
          <a:p>
            <a:pPr algn="l" rtl="0"/>
            <a:r>
              <a:rPr lang="en-US" sz="2000" dirty="0" smtClean="0"/>
              <a:t>    hemolytic </a:t>
            </a:r>
            <a:r>
              <a:rPr lang="en-US" sz="2000" dirty="0"/>
              <a:t>anemia, disseminated intravascular coagulation, </a:t>
            </a:r>
            <a:r>
              <a:rPr lang="en-US" sz="2000" dirty="0" err="1"/>
              <a:t>acanthosis</a:t>
            </a:r>
            <a:r>
              <a:rPr lang="en-US" sz="2000" dirty="0"/>
              <a:t>, or </a:t>
            </a:r>
            <a:r>
              <a:rPr lang="en-US" sz="2000" dirty="0" err="1"/>
              <a:t>nephrotic</a:t>
            </a:r>
            <a:r>
              <a:rPr lang="en-US" sz="2000" dirty="0"/>
              <a:t> </a:t>
            </a:r>
            <a:endParaRPr lang="en-US" sz="2000" dirty="0" smtClean="0"/>
          </a:p>
          <a:p>
            <a:pPr algn="l" rtl="0"/>
            <a:r>
              <a:rPr lang="en-US" sz="2000" dirty="0" smtClean="0"/>
              <a:t>    syndrome.</a:t>
            </a:r>
          </a:p>
          <a:p>
            <a:pPr algn="l" rtl="0"/>
            <a:r>
              <a:rPr lang="en-US" sz="2000" dirty="0"/>
              <a:t>6- </a:t>
            </a:r>
            <a:r>
              <a:rPr lang="en-US" sz="2000" u="sng" dirty="0"/>
              <a:t>Palpable inguinal or cervical </a:t>
            </a:r>
            <a:r>
              <a:rPr lang="en-US" sz="2000" u="sng" dirty="0" smtClean="0"/>
              <a:t>lymphadenopathy</a:t>
            </a:r>
            <a:r>
              <a:rPr lang="en-US" sz="2000" dirty="0" smtClean="0"/>
              <a:t>. </a:t>
            </a:r>
          </a:p>
          <a:p>
            <a:pPr algn="l" rtl="0"/>
            <a:r>
              <a:rPr lang="en-US" sz="2000" dirty="0"/>
              <a:t>7- </a:t>
            </a:r>
            <a:r>
              <a:rPr lang="en-US" sz="2000" u="sng" dirty="0"/>
              <a:t>Incidental operative </a:t>
            </a:r>
            <a:r>
              <a:rPr lang="en-US" sz="2000" u="sng" dirty="0" smtClean="0"/>
              <a:t>finding</a:t>
            </a:r>
            <a:r>
              <a:rPr lang="en-US" sz="2000" dirty="0" smtClean="0"/>
              <a:t>. </a:t>
            </a:r>
          </a:p>
          <a:p>
            <a:pPr algn="l" rtl="0"/>
            <a:r>
              <a:rPr lang="en-US" sz="2000" dirty="0" smtClean="0"/>
              <a:t> </a:t>
            </a:r>
            <a:endParaRPr lang="ar-JO" sz="2000" dirty="0"/>
          </a:p>
        </p:txBody>
      </p:sp>
    </p:spTree>
    <p:extLst>
      <p:ext uri="{BB962C8B-B14F-4D97-AF65-F5344CB8AC3E}">
        <p14:creationId xmlns="" xmlns:p14="http://schemas.microsoft.com/office/powerpoint/2010/main" val="1891815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3785652"/>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algn="l" rtl="0"/>
            <a:r>
              <a:rPr lang="en-US" sz="2000" dirty="0" smtClean="0"/>
              <a:t>→ </a:t>
            </a:r>
            <a:r>
              <a:rPr lang="en-US" sz="2000" b="1" dirty="0" smtClean="0"/>
              <a:t>Definitive </a:t>
            </a:r>
            <a:r>
              <a:rPr lang="en-US" sz="2000" b="1" dirty="0"/>
              <a:t>diagnosis of ovarian cancer requires </a:t>
            </a:r>
            <a:r>
              <a:rPr lang="en-US" sz="2000" b="1" dirty="0" smtClean="0"/>
              <a:t>surgery.</a:t>
            </a:r>
          </a:p>
          <a:p>
            <a:pPr algn="l" rtl="0"/>
            <a:endParaRPr lang="en-US" sz="2000" dirty="0"/>
          </a:p>
          <a:p>
            <a:pPr algn="l" rtl="0"/>
            <a:r>
              <a:rPr lang="en-US" sz="2000" b="1" dirty="0">
                <a:solidFill>
                  <a:srgbClr val="FF0000"/>
                </a:solidFill>
              </a:rPr>
              <a:t>Once an adnexal mass has been identified, the evaluation to exclude malignancy includes a medical history, physical examination, imaging studies, and laboratory evaluation for tumor markers</a:t>
            </a:r>
            <a:r>
              <a:rPr lang="en-US" sz="2000" b="1" dirty="0" smtClean="0">
                <a:solidFill>
                  <a:srgbClr val="FF0000"/>
                </a:solidFill>
              </a:rPr>
              <a:t>.</a:t>
            </a:r>
          </a:p>
        </p:txBody>
      </p:sp>
    </p:spTree>
    <p:extLst>
      <p:ext uri="{BB962C8B-B14F-4D97-AF65-F5344CB8AC3E}">
        <p14:creationId xmlns="" xmlns:p14="http://schemas.microsoft.com/office/powerpoint/2010/main" val="12951274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779"/>
            <a:ext cx="9144000" cy="6524863"/>
          </a:xfrm>
          <a:prstGeom prst="rect">
            <a:avLst/>
          </a:prstGeom>
        </p:spPr>
        <p:txBody>
          <a:bodyPr wrap="square">
            <a:spAutoFit/>
          </a:bodyPr>
          <a:lstStyle/>
          <a:p>
            <a:pPr algn="l" rtl="0"/>
            <a:endParaRPr lang="en-US" sz="2000" b="1" dirty="0" smtClean="0"/>
          </a:p>
          <a:p>
            <a:pPr algn="l" rtl="0"/>
            <a:r>
              <a:rPr lang="en-US" sz="2000" b="1" dirty="0" smtClean="0"/>
              <a:t>Tumor </a:t>
            </a:r>
            <a:r>
              <a:rPr lang="en-US" sz="2000" b="1" dirty="0"/>
              <a:t>serum biomarkers </a:t>
            </a:r>
            <a:endParaRPr lang="en-US" sz="2000" b="1" dirty="0" smtClean="0"/>
          </a:p>
          <a:p>
            <a:pPr algn="l" rtl="0"/>
            <a:endParaRPr lang="en-US" sz="2000" b="1" dirty="0"/>
          </a:p>
          <a:p>
            <a:pPr algn="l" rtl="0"/>
            <a:r>
              <a:rPr lang="en-US" sz="2000" b="1" dirty="0" smtClean="0"/>
              <a:t>(1) Cancer </a:t>
            </a:r>
            <a:r>
              <a:rPr lang="en-US" sz="2000" b="1" dirty="0"/>
              <a:t>antigen 125 ( CA 125 ) : </a:t>
            </a:r>
            <a:endParaRPr lang="en-US" sz="2000" b="1" dirty="0" smtClean="0"/>
          </a:p>
          <a:p>
            <a:pPr algn="l" rtl="0"/>
            <a:endParaRPr lang="en-US" sz="2000" b="1" dirty="0"/>
          </a:p>
          <a:p>
            <a:pPr algn="l" rtl="0"/>
            <a:r>
              <a:rPr lang="en-US" sz="2000" dirty="0" smtClean="0"/>
              <a:t>● The </a:t>
            </a:r>
            <a:r>
              <a:rPr lang="en-US" sz="2000" dirty="0"/>
              <a:t>CA 125 antigen is a large </a:t>
            </a:r>
            <a:r>
              <a:rPr lang="en-US" sz="2000" dirty="0" err="1"/>
              <a:t>transmembrane</a:t>
            </a:r>
            <a:r>
              <a:rPr lang="en-US" sz="2000" dirty="0"/>
              <a:t> </a:t>
            </a:r>
            <a:r>
              <a:rPr lang="en-US" sz="2000" dirty="0">
                <a:solidFill>
                  <a:srgbClr val="FF0000"/>
                </a:solidFill>
              </a:rPr>
              <a:t>glycoprotein</a:t>
            </a:r>
            <a:r>
              <a:rPr lang="en-US" sz="2000" dirty="0"/>
              <a:t> derived from both </a:t>
            </a:r>
            <a:endParaRPr lang="en-US" sz="2000" dirty="0" smtClean="0"/>
          </a:p>
          <a:p>
            <a:pPr algn="l" rtl="0"/>
            <a:r>
              <a:rPr lang="en-US" sz="2000" dirty="0" smtClean="0"/>
              <a:t>    </a:t>
            </a:r>
            <a:r>
              <a:rPr lang="en-US" sz="2000" dirty="0" err="1" smtClean="0"/>
              <a:t>coelomic</a:t>
            </a:r>
            <a:r>
              <a:rPr lang="en-US" sz="2000" dirty="0" smtClean="0"/>
              <a:t> </a:t>
            </a:r>
            <a:r>
              <a:rPr lang="en-US" sz="2000" dirty="0"/>
              <a:t>(pericardium, pleura, peritoneum) and </a:t>
            </a:r>
            <a:r>
              <a:rPr lang="en-US" sz="2000" dirty="0" err="1"/>
              <a:t>müllerian</a:t>
            </a:r>
            <a:r>
              <a:rPr lang="en-US" sz="2000" dirty="0"/>
              <a:t> (fallopian tubal, </a:t>
            </a:r>
            <a:endParaRPr lang="en-US" sz="2000" dirty="0" smtClean="0"/>
          </a:p>
          <a:p>
            <a:pPr algn="l" rtl="0"/>
            <a:r>
              <a:rPr lang="en-US" sz="2000" dirty="0" smtClean="0"/>
              <a:t>    endometrial</a:t>
            </a:r>
            <a:r>
              <a:rPr lang="en-US" sz="2000" dirty="0"/>
              <a:t>, </a:t>
            </a:r>
            <a:r>
              <a:rPr lang="en-US" sz="2000" dirty="0" err="1"/>
              <a:t>endocervical</a:t>
            </a:r>
            <a:r>
              <a:rPr lang="en-US" sz="2000" dirty="0"/>
              <a:t>) </a:t>
            </a:r>
            <a:r>
              <a:rPr lang="en-US" sz="2000" dirty="0" smtClean="0"/>
              <a:t>epithelia. </a:t>
            </a:r>
            <a:endParaRPr lang="en-US" sz="2000" dirty="0"/>
          </a:p>
          <a:p>
            <a:pPr algn="l" rtl="0"/>
            <a:endParaRPr lang="en-US" sz="2000" dirty="0" smtClean="0"/>
          </a:p>
          <a:p>
            <a:pPr algn="l" rtl="0"/>
            <a:r>
              <a:rPr lang="en-US" sz="2000" dirty="0" smtClean="0"/>
              <a:t>● Normal </a:t>
            </a:r>
            <a:r>
              <a:rPr lang="en-US" sz="2000" dirty="0"/>
              <a:t>value :  CA 125: </a:t>
            </a:r>
            <a:r>
              <a:rPr lang="en-US" sz="2000" b="1" dirty="0">
                <a:solidFill>
                  <a:srgbClr val="FF0000"/>
                </a:solidFill>
              </a:rPr>
              <a:t>≤35 </a:t>
            </a:r>
            <a:r>
              <a:rPr lang="en-US" sz="2000" b="1" dirty="0" smtClean="0">
                <a:solidFill>
                  <a:srgbClr val="FF0000"/>
                </a:solidFill>
              </a:rPr>
              <a:t>U/Ml.</a:t>
            </a:r>
            <a:endParaRPr lang="en-US" sz="2000" b="1" dirty="0">
              <a:solidFill>
                <a:srgbClr val="FF0000"/>
              </a:solidFill>
            </a:endParaRPr>
          </a:p>
          <a:p>
            <a:pPr algn="l" rtl="0"/>
            <a:endParaRPr lang="en-US" sz="2000" dirty="0"/>
          </a:p>
          <a:p>
            <a:pPr algn="l" rtl="0"/>
            <a:r>
              <a:rPr lang="en-US" sz="2000" dirty="0" smtClean="0"/>
              <a:t>● Serum </a:t>
            </a:r>
            <a:r>
              <a:rPr lang="en-US" sz="2000" dirty="0"/>
              <a:t>CA 125 is the most commonly used laboratory test for the evaluation of </a:t>
            </a:r>
            <a:endParaRPr lang="en-US" sz="2000" dirty="0" smtClean="0"/>
          </a:p>
          <a:p>
            <a:pPr algn="l" rtl="0"/>
            <a:r>
              <a:rPr lang="en-US" sz="2000" dirty="0" smtClean="0"/>
              <a:t>    adnexal </a:t>
            </a:r>
            <a:r>
              <a:rPr lang="en-US" sz="2000" dirty="0"/>
              <a:t>masses for epithelial ovarian cancer (EOC</a:t>
            </a:r>
            <a:r>
              <a:rPr lang="en-US" sz="2000" dirty="0" smtClean="0"/>
              <a:t>).</a:t>
            </a:r>
            <a:endParaRPr lang="en-US" sz="2000" dirty="0"/>
          </a:p>
          <a:p>
            <a:pPr algn="l" rtl="0"/>
            <a:endParaRPr lang="en-US" sz="2000" dirty="0"/>
          </a:p>
          <a:p>
            <a:pPr algn="l" rtl="0"/>
            <a:r>
              <a:rPr lang="en-US" sz="2000" dirty="0" smtClean="0"/>
              <a:t>● CA </a:t>
            </a:r>
            <a:r>
              <a:rPr lang="en-US" sz="2000" dirty="0"/>
              <a:t>125 testing alone has a low sensitivity, particularly for early stage ovarian cancer. </a:t>
            </a:r>
            <a:endParaRPr lang="en-US" sz="2000" dirty="0" smtClean="0"/>
          </a:p>
          <a:p>
            <a:pPr algn="l" rtl="0"/>
            <a:r>
              <a:rPr lang="en-US" sz="2000" dirty="0" smtClean="0"/>
              <a:t>    only </a:t>
            </a:r>
            <a:r>
              <a:rPr lang="en-US" sz="2000" dirty="0">
                <a:solidFill>
                  <a:srgbClr val="FF0000"/>
                </a:solidFill>
              </a:rPr>
              <a:t>raised in 50% of early stage disease</a:t>
            </a:r>
            <a:r>
              <a:rPr lang="en-US" sz="2000" dirty="0"/>
              <a:t>.</a:t>
            </a:r>
          </a:p>
          <a:p>
            <a:pPr algn="l" rtl="0"/>
            <a:endParaRPr lang="en-US" sz="2000" dirty="0"/>
          </a:p>
          <a:p>
            <a:pPr algn="l" rtl="0"/>
            <a:r>
              <a:rPr lang="en-US" sz="2000" dirty="0" smtClean="0"/>
              <a:t>● CA-125 </a:t>
            </a:r>
            <a:r>
              <a:rPr lang="en-US" sz="2000" dirty="0"/>
              <a:t>being raised in numerous conditions including fibroids, endometriosis, </a:t>
            </a:r>
            <a:endParaRPr lang="en-US" sz="2000" dirty="0" smtClean="0"/>
          </a:p>
          <a:p>
            <a:pPr algn="l" rtl="0"/>
            <a:r>
              <a:rPr lang="en-US" sz="2000" dirty="0" smtClean="0"/>
              <a:t>    </a:t>
            </a:r>
            <a:r>
              <a:rPr lang="en-US" sz="2000" dirty="0" err="1" smtClean="0"/>
              <a:t>adenomyosis</a:t>
            </a:r>
            <a:r>
              <a:rPr lang="en-US" sz="2000" dirty="0" smtClean="0"/>
              <a:t> , pelvic inflammatory disease, liver cirrhosis </a:t>
            </a:r>
            <a:r>
              <a:rPr lang="en-US" sz="2000" dirty="0"/>
              <a:t>with or without ascites , </a:t>
            </a:r>
            <a:endParaRPr lang="en-US" sz="2000" dirty="0" smtClean="0"/>
          </a:p>
          <a:p>
            <a:pPr algn="l" rtl="0"/>
            <a:r>
              <a:rPr lang="en-US" sz="2000" dirty="0" smtClean="0"/>
              <a:t>    Cancers </a:t>
            </a:r>
            <a:r>
              <a:rPr lang="en-US" sz="2000" dirty="0"/>
              <a:t>of the endometrium, breast, lung, and </a:t>
            </a:r>
            <a:r>
              <a:rPr lang="en-US" sz="2000" dirty="0" smtClean="0"/>
              <a:t>pancreas. </a:t>
            </a:r>
            <a:endParaRPr lang="en-US" sz="2000" dirty="0"/>
          </a:p>
          <a:p>
            <a:pPr algn="l" rtl="0"/>
            <a:endParaRPr lang="en-US" dirty="0"/>
          </a:p>
        </p:txBody>
      </p:sp>
    </p:spTree>
    <p:extLst>
      <p:ext uri="{BB962C8B-B14F-4D97-AF65-F5344CB8AC3E}">
        <p14:creationId xmlns="" xmlns:p14="http://schemas.microsoft.com/office/powerpoint/2010/main" val="113651399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r>
              <a:rPr lang="en-US" sz="2000" dirty="0" smtClean="0"/>
              <a:t>● In </a:t>
            </a:r>
            <a:r>
              <a:rPr lang="en-US" sz="2000" dirty="0"/>
              <a:t>postmenopausal women, the sensitivity for ovarian cancer was </a:t>
            </a:r>
            <a:r>
              <a:rPr lang="en-US" sz="2000" dirty="0" smtClean="0"/>
              <a:t>69-87 %, </a:t>
            </a:r>
          </a:p>
          <a:p>
            <a:pPr algn="l" rtl="0"/>
            <a:r>
              <a:rPr lang="en-US" sz="2000" dirty="0" smtClean="0"/>
              <a:t>    specificity </a:t>
            </a:r>
            <a:r>
              <a:rPr lang="en-US" sz="2000" dirty="0"/>
              <a:t>was </a:t>
            </a:r>
            <a:r>
              <a:rPr lang="en-US" sz="2000" dirty="0" smtClean="0"/>
              <a:t>81-93 %. </a:t>
            </a:r>
            <a:r>
              <a:rPr lang="en-US" sz="2000" dirty="0"/>
              <a:t>For premenopausal women, the sensitivity was 50 </a:t>
            </a:r>
            <a:r>
              <a:rPr lang="en-US" sz="2000" dirty="0" smtClean="0"/>
              <a:t>–74%, </a:t>
            </a:r>
          </a:p>
          <a:p>
            <a:pPr algn="l" rtl="0"/>
            <a:r>
              <a:rPr lang="en-US" sz="2000" dirty="0" smtClean="0"/>
              <a:t>    specificity </a:t>
            </a:r>
            <a:r>
              <a:rPr lang="en-US" sz="2000" dirty="0"/>
              <a:t>was </a:t>
            </a:r>
            <a:r>
              <a:rPr lang="en-US" sz="2000" dirty="0" smtClean="0"/>
              <a:t>69-78 %.</a:t>
            </a:r>
            <a:endParaRPr lang="en-US" sz="2000" dirty="0"/>
          </a:p>
          <a:p>
            <a:pPr algn="l" rtl="0"/>
            <a:endParaRPr lang="en-US" sz="2000" dirty="0"/>
          </a:p>
          <a:p>
            <a:pPr algn="l" rtl="0"/>
            <a:r>
              <a:rPr lang="en-US" sz="2000" dirty="0" smtClean="0"/>
              <a:t>● CA </a:t>
            </a:r>
            <a:r>
              <a:rPr lang="en-US" sz="2000" dirty="0"/>
              <a:t>125 is not consistently produced by some histologic types of epithelial ovarian </a:t>
            </a:r>
            <a:endParaRPr lang="en-US" sz="2000" dirty="0" smtClean="0"/>
          </a:p>
          <a:p>
            <a:pPr algn="l" rtl="0"/>
            <a:r>
              <a:rPr lang="en-US" sz="2000" dirty="0" smtClean="0"/>
              <a:t>    cancer</a:t>
            </a:r>
            <a:r>
              <a:rPr lang="en-US" sz="2000" dirty="0"/>
              <a:t>, including: mucinous, clear cell, and mixed </a:t>
            </a:r>
            <a:r>
              <a:rPr lang="en-US" sz="2000" dirty="0" err="1"/>
              <a:t>müllerian</a:t>
            </a:r>
            <a:r>
              <a:rPr lang="en-US" sz="2000" dirty="0"/>
              <a:t> ovarian </a:t>
            </a:r>
            <a:r>
              <a:rPr lang="en-US" sz="2000" dirty="0" smtClean="0"/>
              <a:t>tumors.</a:t>
            </a:r>
          </a:p>
          <a:p>
            <a:pPr algn="l" rtl="0"/>
            <a:r>
              <a:rPr lang="en-US" sz="2000" dirty="0" smtClean="0"/>
              <a:t> </a:t>
            </a:r>
            <a:endParaRPr lang="en-US" sz="2000" dirty="0"/>
          </a:p>
          <a:p>
            <a:pPr algn="l" rtl="0"/>
            <a:r>
              <a:rPr lang="en-US" sz="2000" dirty="0" smtClean="0"/>
              <a:t>● Serum </a:t>
            </a:r>
            <a:r>
              <a:rPr lang="en-US" sz="2000" dirty="0"/>
              <a:t>CA 125 &gt;200 U/mL had been used as a criterion for referral to a gynecologic </a:t>
            </a:r>
            <a:endParaRPr lang="en-US" sz="2000" dirty="0" smtClean="0"/>
          </a:p>
          <a:p>
            <a:pPr algn="l" rtl="0"/>
            <a:r>
              <a:rPr lang="en-US" sz="2000" dirty="0" smtClean="0"/>
              <a:t>    oncologist. </a:t>
            </a:r>
            <a:endParaRPr lang="en-US" sz="2000" dirty="0"/>
          </a:p>
        </p:txBody>
      </p:sp>
    </p:spTree>
    <p:extLst>
      <p:ext uri="{BB962C8B-B14F-4D97-AF65-F5344CB8AC3E}">
        <p14:creationId xmlns="" xmlns:p14="http://schemas.microsoft.com/office/powerpoint/2010/main" val="42631525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269"/>
            <a:ext cx="9144000" cy="5632311"/>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r>
              <a:rPr lang="en-US" sz="2000" b="1" dirty="0" smtClean="0"/>
              <a:t>(2</a:t>
            </a:r>
            <a:r>
              <a:rPr lang="en-US" sz="2000" b="1" dirty="0"/>
              <a:t>) </a:t>
            </a:r>
            <a:r>
              <a:rPr lang="fi-FI" sz="2000" b="1" dirty="0"/>
              <a:t>human epididymis protein 4 (HE4) </a:t>
            </a:r>
            <a:r>
              <a:rPr lang="fi-FI" sz="2000" b="1" dirty="0" smtClean="0"/>
              <a:t>:</a:t>
            </a:r>
            <a:endParaRPr lang="fi-FI" sz="2000" b="1" dirty="0"/>
          </a:p>
          <a:p>
            <a:pPr algn="l" rtl="0"/>
            <a:endParaRPr lang="en-US" sz="2000" b="1" dirty="0" smtClean="0"/>
          </a:p>
          <a:p>
            <a:pPr algn="l" rtl="0"/>
            <a:r>
              <a:rPr lang="en-US" sz="2000" dirty="0" smtClean="0"/>
              <a:t>- The </a:t>
            </a:r>
            <a:r>
              <a:rPr lang="en-US" sz="2000" dirty="0"/>
              <a:t>laboratory reference range of HE4 is ≤150 </a:t>
            </a:r>
            <a:r>
              <a:rPr lang="en-US" sz="2000" dirty="0" err="1" smtClean="0"/>
              <a:t>pM</a:t>
            </a:r>
            <a:r>
              <a:rPr lang="en-US" sz="2000" dirty="0" smtClean="0"/>
              <a:t>.</a:t>
            </a:r>
            <a:endParaRPr lang="en-US" sz="2000" dirty="0"/>
          </a:p>
          <a:p>
            <a:pPr algn="l" rtl="0"/>
            <a:endParaRPr lang="en-US" sz="2000" dirty="0"/>
          </a:p>
          <a:p>
            <a:pPr algn="l" rtl="0"/>
            <a:r>
              <a:rPr lang="en-US" sz="2000" b="1" dirty="0" smtClean="0"/>
              <a:t>(3</a:t>
            </a:r>
            <a:r>
              <a:rPr lang="en-US" sz="2000" b="1" dirty="0"/>
              <a:t>) </a:t>
            </a:r>
            <a:r>
              <a:rPr lang="en-US" sz="2000" b="1" dirty="0" err="1"/>
              <a:t>Carcinoembryonic</a:t>
            </a:r>
            <a:r>
              <a:rPr lang="en-US" sz="2000" b="1" dirty="0"/>
              <a:t> antigen (CEA) </a:t>
            </a:r>
            <a:r>
              <a:rPr lang="en-US" sz="2000" b="1" dirty="0" smtClean="0"/>
              <a:t>:</a:t>
            </a:r>
            <a:endParaRPr lang="en-US" sz="2000" b="1" dirty="0"/>
          </a:p>
          <a:p>
            <a:pPr algn="l" rtl="0"/>
            <a:r>
              <a:rPr lang="en-US" sz="2000" dirty="0"/>
              <a:t>CEA may be elevated in malignancies that produce the protein, particularly mucinous cancers associated with the gastrointestinal tract or ovary. CEA may also be elevated in the following malignancies :</a:t>
            </a:r>
            <a:r>
              <a:rPr lang="en-US" sz="2000" dirty="0" err="1" smtClean="0"/>
              <a:t>Breast,Pancreas,Thyroid,Lung</a:t>
            </a:r>
            <a:r>
              <a:rPr lang="en-US" sz="2000" dirty="0" smtClean="0"/>
              <a:t>.</a:t>
            </a:r>
            <a:endParaRPr lang="en-US" sz="2000" dirty="0"/>
          </a:p>
          <a:p>
            <a:pPr algn="l" rtl="0"/>
            <a:endParaRPr lang="en-US" sz="2000" dirty="0"/>
          </a:p>
          <a:p>
            <a:pPr algn="l" rtl="0"/>
            <a:r>
              <a:rPr lang="en-US" sz="2000" dirty="0" smtClean="0"/>
              <a:t>- </a:t>
            </a:r>
            <a:r>
              <a:rPr lang="en-US" sz="2000" dirty="0"/>
              <a:t>T</a:t>
            </a:r>
            <a:r>
              <a:rPr lang="en-US" sz="2000" dirty="0" smtClean="0"/>
              <a:t>he </a:t>
            </a:r>
            <a:r>
              <a:rPr lang="en-US" sz="2000" dirty="0"/>
              <a:t>typical upper limit of normal for CEA in non-smokers is 3.8 micrograms per </a:t>
            </a:r>
            <a:r>
              <a:rPr lang="en-US" sz="2000" dirty="0" smtClean="0"/>
              <a:t> </a:t>
            </a:r>
          </a:p>
          <a:p>
            <a:pPr algn="l" rtl="0"/>
            <a:r>
              <a:rPr lang="en-US" sz="2000" dirty="0" smtClean="0"/>
              <a:t>   liter </a:t>
            </a:r>
            <a:r>
              <a:rPr lang="en-US" sz="2000" dirty="0"/>
              <a:t>(mcg/L). For smokers, the upper limit of normal is 5.5 </a:t>
            </a:r>
            <a:r>
              <a:rPr lang="en-US" sz="2000" dirty="0" smtClean="0"/>
              <a:t>mcg/L.</a:t>
            </a:r>
            <a:endParaRPr lang="en-US" sz="2000" dirty="0"/>
          </a:p>
          <a:p>
            <a:pPr algn="l" rtl="0"/>
            <a:endParaRPr lang="en-US" sz="2000" dirty="0" smtClean="0"/>
          </a:p>
          <a:p>
            <a:pPr algn="l" rtl="0"/>
            <a:r>
              <a:rPr lang="en-US" sz="2000" b="1" dirty="0" smtClean="0"/>
              <a:t>(4</a:t>
            </a:r>
            <a:r>
              <a:rPr lang="en-US" sz="2000" b="1" dirty="0"/>
              <a:t>) Cancer antigen 19-9 (CA 19-9) </a:t>
            </a:r>
            <a:r>
              <a:rPr lang="en-US" sz="2000" b="1" dirty="0" smtClean="0"/>
              <a:t>: I</a:t>
            </a:r>
            <a:r>
              <a:rPr lang="en-US" sz="2000" dirty="0" smtClean="0"/>
              <a:t>s </a:t>
            </a:r>
            <a:r>
              <a:rPr lang="en-US" sz="2000" dirty="0"/>
              <a:t>a </a:t>
            </a:r>
            <a:r>
              <a:rPr lang="en-US" sz="2000" dirty="0" err="1"/>
              <a:t>mucin</a:t>
            </a:r>
            <a:r>
              <a:rPr lang="en-US" sz="2000" dirty="0"/>
              <a:t> protein that may be elevated in ovarian </a:t>
            </a:r>
            <a:endParaRPr lang="en-US" sz="2000" dirty="0" smtClean="0"/>
          </a:p>
          <a:p>
            <a:pPr algn="l" rtl="0"/>
            <a:r>
              <a:rPr lang="en-US" sz="2000" dirty="0" smtClean="0"/>
              <a:t>       cancer.</a:t>
            </a:r>
            <a:endParaRPr lang="en-US" sz="2000" dirty="0"/>
          </a:p>
          <a:p>
            <a:pPr algn="l" rtl="0"/>
            <a:endParaRPr lang="ar-JO" sz="2000" dirty="0"/>
          </a:p>
        </p:txBody>
      </p:sp>
    </p:spTree>
    <p:extLst>
      <p:ext uri="{BB962C8B-B14F-4D97-AF65-F5344CB8AC3E}">
        <p14:creationId xmlns="" xmlns:p14="http://schemas.microsoft.com/office/powerpoint/2010/main" val="26445116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gn="l" rtl="0"/>
            <a:endParaRPr lang="en-US" sz="2000" b="1" dirty="0" smtClean="0"/>
          </a:p>
          <a:p>
            <a:pPr algn="l" rtl="0"/>
            <a:endParaRPr lang="en-US" sz="2000" b="1" dirty="0" smtClean="0"/>
          </a:p>
          <a:p>
            <a:pPr algn="l" rtl="0"/>
            <a:endParaRPr lang="en-US" sz="2000" b="1" dirty="0"/>
          </a:p>
          <a:p>
            <a:pPr algn="l" rtl="0"/>
            <a:r>
              <a:rPr lang="en-US" sz="2000" b="1" dirty="0" smtClean="0"/>
              <a:t>Imaging </a:t>
            </a:r>
          </a:p>
          <a:p>
            <a:pPr algn="l" rtl="0"/>
            <a:endParaRPr lang="en-US" sz="2000" b="1" dirty="0" smtClean="0"/>
          </a:p>
          <a:p>
            <a:pPr algn="l" rtl="0"/>
            <a:r>
              <a:rPr lang="en-US" sz="2000" dirty="0" smtClean="0"/>
              <a:t>● </a:t>
            </a:r>
            <a:r>
              <a:rPr lang="en-US" sz="2000" b="1" dirty="0">
                <a:solidFill>
                  <a:srgbClr val="FF0000"/>
                </a:solidFill>
              </a:rPr>
              <a:t>P</a:t>
            </a:r>
            <a:r>
              <a:rPr lang="en-US" sz="2000" b="1" dirty="0" smtClean="0">
                <a:solidFill>
                  <a:srgbClr val="FF0000"/>
                </a:solidFill>
              </a:rPr>
              <a:t>elvic </a:t>
            </a:r>
            <a:r>
              <a:rPr lang="en-US" sz="2000" b="1" dirty="0">
                <a:solidFill>
                  <a:srgbClr val="FF0000"/>
                </a:solidFill>
              </a:rPr>
              <a:t>ultrasound </a:t>
            </a:r>
            <a:r>
              <a:rPr lang="en-US" sz="2000" dirty="0"/>
              <a:t>is the single most effective way of evaluating an ovarian </a:t>
            </a:r>
            <a:r>
              <a:rPr lang="en-US" sz="2000" dirty="0" smtClean="0"/>
              <a:t>mass. </a:t>
            </a:r>
          </a:p>
          <a:p>
            <a:pPr algn="l" rtl="0"/>
            <a:r>
              <a:rPr lang="en-US" sz="2000" dirty="0" smtClean="0"/>
              <a:t>    With </a:t>
            </a:r>
            <a:r>
              <a:rPr lang="en-US" sz="2000" dirty="0" err="1" smtClean="0"/>
              <a:t>transvaginal</a:t>
            </a:r>
            <a:r>
              <a:rPr lang="en-US" sz="2000" dirty="0" smtClean="0"/>
              <a:t> ultrasonography </a:t>
            </a:r>
            <a:r>
              <a:rPr lang="en-US" sz="2000" dirty="0"/>
              <a:t>being preferable due to its increased sensitivity </a:t>
            </a:r>
            <a:endParaRPr lang="en-US" sz="2000" dirty="0" smtClean="0"/>
          </a:p>
          <a:p>
            <a:pPr algn="l" rtl="0"/>
            <a:r>
              <a:rPr lang="en-US" sz="2000" dirty="0" smtClean="0"/>
              <a:t>    over </a:t>
            </a:r>
            <a:r>
              <a:rPr lang="en-US" sz="2000" dirty="0" err="1"/>
              <a:t>transabdominal</a:t>
            </a:r>
            <a:r>
              <a:rPr lang="en-US" sz="2000" dirty="0"/>
              <a:t> </a:t>
            </a:r>
            <a:r>
              <a:rPr lang="en-US" sz="2000" dirty="0" smtClean="0"/>
              <a:t>ultrasound.</a:t>
            </a:r>
          </a:p>
          <a:p>
            <a:pPr algn="l" rtl="0"/>
            <a:endParaRPr lang="en-US" sz="2000" dirty="0"/>
          </a:p>
          <a:p>
            <a:pPr algn="l" rtl="0"/>
            <a:r>
              <a:rPr lang="en-US" sz="2000" dirty="0" smtClean="0"/>
              <a:t>● Pelvic </a:t>
            </a:r>
            <a:r>
              <a:rPr lang="en-US" sz="2000" dirty="0"/>
              <a:t>and abdominal imaging </a:t>
            </a:r>
            <a:r>
              <a:rPr lang="en-US" sz="2000" dirty="0" smtClean="0"/>
              <a:t>: </a:t>
            </a:r>
            <a:r>
              <a:rPr lang="en-US" sz="2000" dirty="0"/>
              <a:t>Imaging studies can help to assess for the presence </a:t>
            </a:r>
            <a:endParaRPr lang="en-US" sz="2000" dirty="0" smtClean="0"/>
          </a:p>
          <a:p>
            <a:pPr algn="l" rtl="0"/>
            <a:r>
              <a:rPr lang="en-US" sz="2000" dirty="0" smtClean="0"/>
              <a:t>    of </a:t>
            </a:r>
            <a:r>
              <a:rPr lang="en-US" sz="2000" dirty="0"/>
              <a:t>ascites and the extent of disease in women with suspected </a:t>
            </a:r>
            <a:r>
              <a:rPr lang="en-US" sz="2000" dirty="0" err="1"/>
              <a:t>intraabdominal</a:t>
            </a:r>
            <a:r>
              <a:rPr lang="en-US" sz="2000" dirty="0"/>
              <a:t> spread </a:t>
            </a:r>
            <a:endParaRPr lang="en-US" sz="2000" dirty="0" smtClean="0"/>
          </a:p>
          <a:p>
            <a:pPr algn="l" rtl="0"/>
            <a:r>
              <a:rPr lang="en-US" sz="2000" dirty="0" smtClean="0"/>
              <a:t>    of </a:t>
            </a:r>
            <a:r>
              <a:rPr lang="en-US" sz="2000" dirty="0"/>
              <a:t>EOC. </a:t>
            </a:r>
            <a:r>
              <a:rPr lang="en-US" sz="2000" u="sng" dirty="0"/>
              <a:t>Abdominal and pelvic computerized tomography (CT) </a:t>
            </a:r>
            <a:r>
              <a:rPr lang="en-US" sz="2000" u="sng" dirty="0" smtClean="0"/>
              <a:t>or </a:t>
            </a:r>
            <a:r>
              <a:rPr lang="en-US" sz="2000" u="sng" dirty="0"/>
              <a:t>magnetic resonance </a:t>
            </a:r>
            <a:endParaRPr lang="en-US" sz="2000" u="sng" dirty="0" smtClean="0"/>
          </a:p>
          <a:p>
            <a:pPr algn="l" rtl="0"/>
            <a:r>
              <a:rPr lang="en-US" sz="2000" dirty="0" smtClean="0"/>
              <a:t>    </a:t>
            </a:r>
            <a:r>
              <a:rPr lang="en-US" sz="2000" u="sng" dirty="0" smtClean="0"/>
              <a:t>imaging </a:t>
            </a:r>
            <a:r>
              <a:rPr lang="en-US" sz="2000" u="sng" dirty="0"/>
              <a:t>(MRI</a:t>
            </a:r>
            <a:r>
              <a:rPr lang="en-US" sz="2000" u="sng" dirty="0" smtClean="0"/>
              <a:t>) </a:t>
            </a:r>
            <a:r>
              <a:rPr lang="en-US" sz="2000" dirty="0"/>
              <a:t>are the most commonly used modalities. </a:t>
            </a:r>
            <a:endParaRPr lang="en-US" sz="2000" dirty="0" smtClean="0"/>
          </a:p>
          <a:p>
            <a:pPr algn="l" rtl="0"/>
            <a:endParaRPr lang="en-US" sz="2000" dirty="0"/>
          </a:p>
          <a:p>
            <a:pPr algn="l" rtl="0"/>
            <a:r>
              <a:rPr lang="en-US" sz="2000" dirty="0" smtClean="0"/>
              <a:t>● </a:t>
            </a:r>
            <a:r>
              <a:rPr lang="en-US" sz="2000" u="sng" dirty="0" smtClean="0"/>
              <a:t>Chest </a:t>
            </a:r>
            <a:r>
              <a:rPr lang="en-US" sz="2000" u="sng" dirty="0"/>
              <a:t>radiography </a:t>
            </a:r>
            <a:r>
              <a:rPr lang="en-US" sz="2000" dirty="0"/>
              <a:t>is performed in most patients to evaluate for pleural effusion, </a:t>
            </a:r>
            <a:endParaRPr lang="en-US" sz="2000" dirty="0" smtClean="0"/>
          </a:p>
          <a:p>
            <a:pPr algn="l" rtl="0"/>
            <a:r>
              <a:rPr lang="en-US" sz="2000" dirty="0" smtClean="0"/>
              <a:t>    pulmonary </a:t>
            </a:r>
            <a:r>
              <a:rPr lang="en-US" sz="2000" dirty="0"/>
              <a:t>metastases, and </a:t>
            </a:r>
            <a:r>
              <a:rPr lang="en-US" sz="2000" dirty="0" err="1"/>
              <a:t>mediastinal</a:t>
            </a:r>
            <a:r>
              <a:rPr lang="en-US" sz="2000" dirty="0"/>
              <a:t> </a:t>
            </a:r>
            <a:r>
              <a:rPr lang="en-US" sz="2000" dirty="0" smtClean="0"/>
              <a:t>lymphadenopathy. </a:t>
            </a:r>
            <a:endParaRPr lang="ar-JO" sz="2000" dirty="0"/>
          </a:p>
        </p:txBody>
      </p:sp>
    </p:spTree>
    <p:extLst>
      <p:ext uri="{BB962C8B-B14F-4D97-AF65-F5344CB8AC3E}">
        <p14:creationId xmlns="" xmlns:p14="http://schemas.microsoft.com/office/powerpoint/2010/main" val="41996900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l" rtl="0"/>
            <a:endParaRPr lang="en-US" sz="2000" b="1" dirty="0" smtClean="0"/>
          </a:p>
          <a:p>
            <a:pPr algn="l" rtl="0"/>
            <a:r>
              <a:rPr lang="en-US" sz="2000" b="1" dirty="0" smtClean="0"/>
              <a:t>Risk </a:t>
            </a:r>
            <a:r>
              <a:rPr lang="en-US" sz="2000" b="1" dirty="0"/>
              <a:t>of Malignancy Index </a:t>
            </a:r>
            <a:r>
              <a:rPr lang="en-US" sz="2000" b="1" dirty="0" smtClean="0"/>
              <a:t> </a:t>
            </a:r>
          </a:p>
          <a:p>
            <a:pPr algn="l" rtl="0"/>
            <a:r>
              <a:rPr lang="en-US" sz="2000" dirty="0" smtClean="0"/>
              <a:t>The </a:t>
            </a:r>
            <a:r>
              <a:rPr lang="en-US" sz="2000" dirty="0"/>
              <a:t>risk of malignancy index (RMI) was originally developed in 1990 and is a multimodality approach that combines serum CA 125, pelvic ultrasound, and menopausal status into an index score to predict the risk of ovarian cancer in women with an adnexal </a:t>
            </a:r>
            <a:r>
              <a:rPr lang="en-US" sz="2000" dirty="0" smtClean="0"/>
              <a:t>mass.</a:t>
            </a:r>
          </a:p>
          <a:p>
            <a:pPr algn="l" rtl="0"/>
            <a:r>
              <a:rPr lang="en-US" sz="2000" dirty="0" smtClean="0"/>
              <a:t>● RMI </a:t>
            </a:r>
            <a:r>
              <a:rPr lang="en-US" sz="2000" dirty="0"/>
              <a:t>I combines three </a:t>
            </a:r>
            <a:r>
              <a:rPr lang="en-US" sz="2000" dirty="0" err="1"/>
              <a:t>presurgical</a:t>
            </a:r>
            <a:r>
              <a:rPr lang="en-US" sz="2000" dirty="0"/>
              <a:t> features: serum CA-125 </a:t>
            </a:r>
            <a:r>
              <a:rPr lang="en-US" sz="2000" dirty="0" smtClean="0"/>
              <a:t>level (IU/ml); </a:t>
            </a:r>
            <a:r>
              <a:rPr lang="en-US" sz="2000" dirty="0"/>
              <a:t>menopausal </a:t>
            </a:r>
            <a:endParaRPr lang="en-US" sz="2000" dirty="0" smtClean="0"/>
          </a:p>
          <a:p>
            <a:pPr algn="l" rtl="0"/>
            <a:r>
              <a:rPr lang="en-US" sz="2000" dirty="0" smtClean="0"/>
              <a:t>    status </a:t>
            </a:r>
            <a:r>
              <a:rPr lang="en-US" sz="2000" dirty="0"/>
              <a:t>(M); and </a:t>
            </a:r>
            <a:r>
              <a:rPr lang="en-US" sz="2000" dirty="0" smtClean="0"/>
              <a:t>ultrasound score </a:t>
            </a:r>
            <a:r>
              <a:rPr lang="en-US" sz="2000" dirty="0"/>
              <a:t>(U). </a:t>
            </a:r>
            <a:endParaRPr lang="en-US" sz="2000" dirty="0" smtClean="0"/>
          </a:p>
          <a:p>
            <a:pPr algn="l" rtl="0"/>
            <a:r>
              <a:rPr lang="en-US" sz="2000" dirty="0" smtClean="0"/>
              <a:t>    </a:t>
            </a:r>
            <a:r>
              <a:rPr lang="en-US" sz="2000" b="1" dirty="0" smtClean="0">
                <a:solidFill>
                  <a:srgbClr val="FF0000"/>
                </a:solidFill>
              </a:rPr>
              <a:t>RMI </a:t>
            </a:r>
            <a:r>
              <a:rPr lang="en-US" sz="2000" b="1" dirty="0">
                <a:solidFill>
                  <a:srgbClr val="FF0000"/>
                </a:solidFill>
              </a:rPr>
              <a:t>= U x M x </a:t>
            </a:r>
            <a:r>
              <a:rPr lang="en-US" sz="2000" b="1" dirty="0" smtClean="0">
                <a:solidFill>
                  <a:srgbClr val="FF0000"/>
                </a:solidFill>
              </a:rPr>
              <a:t>CA-125</a:t>
            </a:r>
            <a:endParaRPr lang="en-US" sz="2000" b="1" dirty="0">
              <a:solidFill>
                <a:srgbClr val="FF0000"/>
              </a:solidFill>
            </a:endParaRPr>
          </a:p>
          <a:p>
            <a:pPr algn="l" rtl="0"/>
            <a:r>
              <a:rPr lang="en-US" sz="2000" dirty="0" smtClean="0"/>
              <a:t>- The </a:t>
            </a:r>
            <a:r>
              <a:rPr lang="en-US" sz="2000" dirty="0"/>
              <a:t>ultrasound result is scored 1 point for each of the following characteristics: </a:t>
            </a:r>
            <a:endParaRPr lang="en-US" sz="2000" dirty="0" smtClean="0"/>
          </a:p>
          <a:p>
            <a:pPr algn="l" rtl="0"/>
            <a:r>
              <a:rPr lang="en-US" sz="2000" dirty="0" smtClean="0"/>
              <a:t>   </a:t>
            </a:r>
            <a:r>
              <a:rPr lang="en-US" sz="2000" dirty="0" err="1" smtClean="0"/>
              <a:t>multilocular</a:t>
            </a:r>
            <a:r>
              <a:rPr lang="en-US" sz="2000" dirty="0" smtClean="0"/>
              <a:t> </a:t>
            </a:r>
            <a:r>
              <a:rPr lang="en-US" sz="2000" dirty="0"/>
              <a:t>cysts, solid </a:t>
            </a:r>
            <a:r>
              <a:rPr lang="en-US" sz="2000" dirty="0" err="1" smtClean="0"/>
              <a:t>areas,metastases</a:t>
            </a:r>
            <a:r>
              <a:rPr lang="en-US" sz="2000" dirty="0"/>
              <a:t>, ascites and bilateral lesions. </a:t>
            </a:r>
            <a:r>
              <a:rPr lang="en-US" sz="2000" b="1" dirty="0"/>
              <a:t>U = 0</a:t>
            </a:r>
            <a:r>
              <a:rPr lang="en-US" sz="2000" dirty="0"/>
              <a:t> (for an </a:t>
            </a:r>
            <a:endParaRPr lang="en-US" sz="2000" dirty="0" smtClean="0"/>
          </a:p>
          <a:p>
            <a:pPr algn="l" rtl="0"/>
            <a:r>
              <a:rPr lang="en-US" sz="2000" dirty="0" smtClean="0"/>
              <a:t>   ultrasound </a:t>
            </a:r>
            <a:r>
              <a:rPr lang="en-US" sz="2000" dirty="0"/>
              <a:t>score of 0</a:t>
            </a:r>
            <a:r>
              <a:rPr lang="en-US" sz="2000" dirty="0" smtClean="0"/>
              <a:t>), </a:t>
            </a:r>
            <a:r>
              <a:rPr lang="en-US" sz="2000" b="1" dirty="0" smtClean="0"/>
              <a:t>U </a:t>
            </a:r>
            <a:r>
              <a:rPr lang="en-US" sz="2000" b="1" dirty="0"/>
              <a:t>= 1 </a:t>
            </a:r>
            <a:r>
              <a:rPr lang="en-US" sz="2000" dirty="0"/>
              <a:t>(for an ultrasound score </a:t>
            </a:r>
            <a:r>
              <a:rPr lang="en-US" sz="2000" dirty="0" smtClean="0"/>
              <a:t>of 1</a:t>
            </a:r>
            <a:r>
              <a:rPr lang="en-US" sz="2000" dirty="0"/>
              <a:t>), </a:t>
            </a:r>
            <a:r>
              <a:rPr lang="en-US" sz="2000" b="1" dirty="0"/>
              <a:t>U = 3</a:t>
            </a:r>
            <a:r>
              <a:rPr lang="en-US" sz="2000" dirty="0"/>
              <a:t> (for an ultrasound </a:t>
            </a:r>
            <a:endParaRPr lang="en-US" sz="2000" dirty="0" smtClean="0"/>
          </a:p>
          <a:p>
            <a:pPr algn="l" rtl="0"/>
            <a:r>
              <a:rPr lang="en-US" sz="2000" dirty="0" smtClean="0"/>
              <a:t>   score </a:t>
            </a:r>
            <a:r>
              <a:rPr lang="en-US" sz="2000" dirty="0"/>
              <a:t>of 2–5).</a:t>
            </a:r>
          </a:p>
          <a:p>
            <a:pPr algn="l" rtl="0"/>
            <a:r>
              <a:rPr lang="en-US" sz="2000" dirty="0" smtClean="0"/>
              <a:t>- The </a:t>
            </a:r>
            <a:r>
              <a:rPr lang="en-US" sz="2000" dirty="0"/>
              <a:t>menopausal status is scored as </a:t>
            </a:r>
            <a:r>
              <a:rPr lang="en-US" sz="2000" b="1" dirty="0"/>
              <a:t>1 = premenopausal </a:t>
            </a:r>
            <a:r>
              <a:rPr lang="en-US" sz="2000" dirty="0"/>
              <a:t>and </a:t>
            </a:r>
            <a:r>
              <a:rPr lang="en-US" sz="2000" b="1" dirty="0"/>
              <a:t>3 = postmenopausal</a:t>
            </a:r>
            <a:r>
              <a:rPr lang="en-US" sz="2000" dirty="0"/>
              <a:t>.</a:t>
            </a:r>
          </a:p>
          <a:p>
            <a:pPr algn="l" rtl="0"/>
            <a:r>
              <a:rPr lang="en-US" sz="2000" dirty="0"/>
              <a:t> </a:t>
            </a:r>
            <a:r>
              <a:rPr lang="en-US" sz="2000" dirty="0" smtClean="0"/>
              <a:t>  ( Postmenopausal </a:t>
            </a:r>
            <a:r>
              <a:rPr lang="en-US" sz="2000" dirty="0"/>
              <a:t>can be defined as women who have had no period for more than </a:t>
            </a:r>
            <a:endParaRPr lang="en-US" sz="2000" dirty="0" smtClean="0"/>
          </a:p>
          <a:p>
            <a:pPr algn="l" rtl="0"/>
            <a:r>
              <a:rPr lang="en-US" sz="2000" dirty="0" smtClean="0"/>
              <a:t>     one </a:t>
            </a:r>
            <a:r>
              <a:rPr lang="en-US" sz="2000" dirty="0"/>
              <a:t>year or women </a:t>
            </a:r>
            <a:r>
              <a:rPr lang="en-US" sz="2000" dirty="0" smtClean="0"/>
              <a:t>over the </a:t>
            </a:r>
            <a:r>
              <a:rPr lang="en-US" sz="2000" dirty="0"/>
              <a:t>age of 50 who have had a </a:t>
            </a:r>
            <a:r>
              <a:rPr lang="en-US" sz="2000" dirty="0" smtClean="0"/>
              <a:t>hysterectomy)</a:t>
            </a:r>
            <a:endParaRPr lang="en-US" sz="2000" dirty="0"/>
          </a:p>
          <a:p>
            <a:pPr algn="l" rtl="0"/>
            <a:r>
              <a:rPr lang="en-US" sz="2000" dirty="0" smtClean="0"/>
              <a:t>- Serum </a:t>
            </a:r>
            <a:r>
              <a:rPr lang="en-US" sz="2000" dirty="0"/>
              <a:t>CA-125 is measured in IU/ml and can vary between zero to hundreds or even </a:t>
            </a:r>
            <a:endParaRPr lang="en-US" sz="2000" dirty="0" smtClean="0"/>
          </a:p>
          <a:p>
            <a:pPr algn="l" rtl="0"/>
            <a:r>
              <a:rPr lang="en-US" sz="2000" dirty="0" smtClean="0"/>
              <a:t>   thousands </a:t>
            </a:r>
            <a:r>
              <a:rPr lang="en-US" sz="2000" dirty="0"/>
              <a:t>of units</a:t>
            </a:r>
            <a:r>
              <a:rPr lang="en-US" sz="2000" dirty="0" smtClean="0"/>
              <a:t>.</a:t>
            </a:r>
          </a:p>
          <a:p>
            <a:pPr algn="l" rtl="0"/>
            <a:endParaRPr lang="en-US" sz="2000" dirty="0"/>
          </a:p>
          <a:p>
            <a:pPr algn="l" rtl="0"/>
            <a:r>
              <a:rPr lang="it-IT" sz="2000" dirty="0" smtClean="0"/>
              <a:t>● </a:t>
            </a:r>
            <a:r>
              <a:rPr lang="it-IT" sz="2000" b="1" dirty="0" smtClean="0">
                <a:solidFill>
                  <a:srgbClr val="FF0000"/>
                </a:solidFill>
              </a:rPr>
              <a:t>RMI </a:t>
            </a:r>
            <a:r>
              <a:rPr lang="it-IT" sz="2000" b="1" dirty="0">
                <a:solidFill>
                  <a:srgbClr val="FF0000"/>
                </a:solidFill>
              </a:rPr>
              <a:t>I score of &gt;200 </a:t>
            </a:r>
            <a:r>
              <a:rPr lang="it-IT" sz="2000" b="1" dirty="0" smtClean="0">
                <a:solidFill>
                  <a:srgbClr val="FF0000"/>
                </a:solidFill>
              </a:rPr>
              <a:t>= high risk  </a:t>
            </a:r>
            <a:r>
              <a:rPr lang="it-IT" sz="2000" dirty="0" smtClean="0"/>
              <a:t>( sensitivity </a:t>
            </a:r>
            <a:r>
              <a:rPr lang="it-IT" sz="2000" dirty="0"/>
              <a:t>78</a:t>
            </a:r>
            <a:r>
              <a:rPr lang="it-IT" sz="2000" dirty="0" smtClean="0"/>
              <a:t>%, </a:t>
            </a:r>
            <a:r>
              <a:rPr lang="it-IT" sz="2000" dirty="0"/>
              <a:t>specificity 87</a:t>
            </a:r>
            <a:r>
              <a:rPr lang="it-IT" sz="2000" dirty="0" smtClean="0"/>
              <a:t>% for ovarian cancer )</a:t>
            </a:r>
          </a:p>
          <a:p>
            <a:pPr algn="l" rtl="0"/>
            <a:r>
              <a:rPr lang="it-IT" sz="2000" dirty="0" smtClean="0"/>
              <a:t>    </a:t>
            </a:r>
            <a:r>
              <a:rPr lang="it-IT" sz="2000" b="1" dirty="0" smtClean="0">
                <a:solidFill>
                  <a:srgbClr val="FF0000"/>
                </a:solidFill>
              </a:rPr>
              <a:t>RMI I score &lt; 25 = low risk </a:t>
            </a:r>
            <a:r>
              <a:rPr lang="it-IT" sz="2000" dirty="0" smtClean="0"/>
              <a:t>( risk of cancer &lt; 3%)</a:t>
            </a:r>
            <a:endParaRPr lang="ar-JO" sz="2000" dirty="0"/>
          </a:p>
        </p:txBody>
      </p:sp>
    </p:spTree>
    <p:extLst>
      <p:ext uri="{BB962C8B-B14F-4D97-AF65-F5344CB8AC3E}">
        <p14:creationId xmlns="" xmlns:p14="http://schemas.microsoft.com/office/powerpoint/2010/main" val="91837489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201424"/>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r>
              <a:rPr lang="en-US" sz="2400" b="1" dirty="0" smtClean="0"/>
              <a:t>→ </a:t>
            </a:r>
            <a:r>
              <a:rPr lang="en-US" sz="2400" b="1" dirty="0"/>
              <a:t>Cancer of the ovary, fallopian tube, or peritoneum often requires </a:t>
            </a:r>
            <a:endParaRPr lang="en-US" sz="2400" b="1" dirty="0" smtClean="0"/>
          </a:p>
          <a:p>
            <a:pPr algn="l" rtl="0"/>
            <a:r>
              <a:rPr lang="en-US" sz="2400" b="1" dirty="0" smtClean="0"/>
              <a:t>      surgery for :</a:t>
            </a:r>
            <a:endParaRPr lang="en-US" sz="2400" b="1" dirty="0"/>
          </a:p>
          <a:p>
            <a:pPr algn="l" rtl="0"/>
            <a:r>
              <a:rPr lang="en-US" sz="2400" b="1" dirty="0"/>
              <a:t>      </a:t>
            </a:r>
            <a:r>
              <a:rPr lang="en-US" sz="2400" b="1" dirty="0" smtClean="0"/>
              <a:t>                         </a:t>
            </a:r>
          </a:p>
          <a:p>
            <a:pPr algn="l" rtl="0"/>
            <a:r>
              <a:rPr lang="en-US" sz="2400" b="1" dirty="0"/>
              <a:t> </a:t>
            </a:r>
            <a:r>
              <a:rPr lang="en-US" sz="2400" b="1" dirty="0" smtClean="0"/>
              <a:t>                                      </a:t>
            </a:r>
            <a:r>
              <a:rPr lang="en-US" sz="2400" b="1" dirty="0"/>
              <a:t>1- Diagnosis</a:t>
            </a:r>
          </a:p>
          <a:p>
            <a:pPr algn="l" rtl="0"/>
            <a:r>
              <a:rPr lang="en-US" sz="2400" b="1" dirty="0"/>
              <a:t>       </a:t>
            </a:r>
          </a:p>
          <a:p>
            <a:pPr algn="l" rtl="0"/>
            <a:r>
              <a:rPr lang="en-US" sz="2400" b="1" dirty="0" smtClean="0"/>
              <a:t>                                       2- </a:t>
            </a:r>
            <a:r>
              <a:rPr lang="en-US" sz="2400" b="1" dirty="0"/>
              <a:t>Staging</a:t>
            </a:r>
          </a:p>
          <a:p>
            <a:pPr algn="l" rtl="0"/>
            <a:r>
              <a:rPr lang="en-US" sz="2400" b="1" dirty="0"/>
              <a:t>       </a:t>
            </a:r>
            <a:endParaRPr lang="en-US" sz="2400" b="1" dirty="0" smtClean="0"/>
          </a:p>
          <a:p>
            <a:pPr algn="l" rtl="0"/>
            <a:r>
              <a:rPr lang="en-US" sz="2400" b="1" dirty="0"/>
              <a:t>  </a:t>
            </a:r>
            <a:r>
              <a:rPr lang="en-US" sz="2400" b="1" dirty="0" smtClean="0"/>
              <a:t>                                     3- </a:t>
            </a:r>
            <a:r>
              <a:rPr lang="en-US" sz="2400" b="1" dirty="0"/>
              <a:t>Management</a:t>
            </a:r>
          </a:p>
        </p:txBody>
      </p:sp>
    </p:spTree>
    <p:extLst>
      <p:ext uri="{BB962C8B-B14F-4D97-AF65-F5344CB8AC3E}">
        <p14:creationId xmlns="" xmlns:p14="http://schemas.microsoft.com/office/powerpoint/2010/main" val="151723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55750"/>
          </a:xfrm>
          <a:prstGeom prst="rect">
            <a:avLst/>
          </a:prstGeom>
        </p:spPr>
        <p:txBody>
          <a:bodyPr wrap="square">
            <a:spAutoFit/>
          </a:bodyPr>
          <a:lstStyle/>
          <a:p>
            <a:pPr algn="ctr" rtl="0"/>
            <a:endParaRPr lang="en-US" dirty="0" smtClean="0"/>
          </a:p>
          <a:p>
            <a:pPr algn="ctr" rtl="0"/>
            <a:r>
              <a:rPr lang="en-US" sz="2800" b="1" dirty="0" smtClean="0"/>
              <a:t>Theca lutein cysts</a:t>
            </a:r>
          </a:p>
          <a:p>
            <a:pPr algn="l" rtl="0"/>
            <a:endParaRPr lang="en-US" sz="2000" dirty="0" smtClean="0"/>
          </a:p>
          <a:p>
            <a:pPr algn="l" rtl="0"/>
            <a:r>
              <a:rPr lang="en-US" sz="2000" dirty="0" smtClean="0"/>
              <a:t>● Theca lutein cysts (also called lutein cysts, </a:t>
            </a:r>
            <a:r>
              <a:rPr lang="en-US" sz="2000" dirty="0" err="1" smtClean="0"/>
              <a:t>hyperreactio</a:t>
            </a:r>
            <a:r>
              <a:rPr lang="en-US" sz="2000" dirty="0" smtClean="0"/>
              <a:t> </a:t>
            </a:r>
            <a:r>
              <a:rPr lang="en-US" sz="2000" dirty="0" err="1" smtClean="0"/>
              <a:t>luteinalis</a:t>
            </a:r>
            <a:r>
              <a:rPr lang="en-US" sz="2000" dirty="0" smtClean="0"/>
              <a:t>).</a:t>
            </a:r>
          </a:p>
          <a:p>
            <a:pPr algn="l" rtl="0"/>
            <a:endParaRPr lang="en-US" sz="2000" dirty="0" smtClean="0"/>
          </a:p>
          <a:p>
            <a:pPr algn="l" rtl="0"/>
            <a:r>
              <a:rPr lang="en-US" sz="2000" dirty="0" smtClean="0"/>
              <a:t>● They are luteinized follicle cysts that form as a result of overstimulation from </a:t>
            </a:r>
            <a:r>
              <a:rPr lang="en-US" sz="2000" dirty="0" smtClean="0">
                <a:solidFill>
                  <a:srgbClr val="FF0000"/>
                </a:solidFill>
              </a:rPr>
              <a:t>high </a:t>
            </a:r>
          </a:p>
          <a:p>
            <a:pPr algn="l" rtl="0"/>
            <a:r>
              <a:rPr lang="en-US" sz="2000" dirty="0" smtClean="0">
                <a:solidFill>
                  <a:srgbClr val="FF0000"/>
                </a:solidFill>
              </a:rPr>
              <a:t>    </a:t>
            </a:r>
            <a:r>
              <a:rPr lang="en-US" sz="2000" dirty="0" err="1" smtClean="0">
                <a:solidFill>
                  <a:srgbClr val="FF0000"/>
                </a:solidFill>
              </a:rPr>
              <a:t>hCG</a:t>
            </a:r>
            <a:r>
              <a:rPr lang="en-US" sz="2000" dirty="0" smtClean="0">
                <a:solidFill>
                  <a:srgbClr val="FF0000"/>
                </a:solidFill>
              </a:rPr>
              <a:t> levels or hypersensitivity to </a:t>
            </a:r>
            <a:r>
              <a:rPr lang="en-US" sz="2000" dirty="0" err="1" smtClean="0">
                <a:solidFill>
                  <a:srgbClr val="FF0000"/>
                </a:solidFill>
              </a:rPr>
              <a:t>hCG</a:t>
            </a:r>
            <a:r>
              <a:rPr lang="en-US" sz="2000" dirty="0" smtClean="0"/>
              <a:t>.</a:t>
            </a:r>
          </a:p>
          <a:p>
            <a:pPr algn="l" rtl="0"/>
            <a:endParaRPr lang="en-US" sz="2000" dirty="0" smtClean="0"/>
          </a:p>
          <a:p>
            <a:pPr algn="l" rtl="0"/>
            <a:r>
              <a:rPr lang="en-US" sz="2000" dirty="0" smtClean="0"/>
              <a:t>● </a:t>
            </a:r>
            <a:r>
              <a:rPr lang="en-US" sz="2000" dirty="0" smtClean="0">
                <a:solidFill>
                  <a:srgbClr val="FF0000"/>
                </a:solidFill>
              </a:rPr>
              <a:t>Bilateral </a:t>
            </a:r>
            <a:r>
              <a:rPr lang="en-US" sz="2000" dirty="0" err="1" smtClean="0">
                <a:solidFill>
                  <a:srgbClr val="FF0000"/>
                </a:solidFill>
              </a:rPr>
              <a:t>multiseptated</a:t>
            </a:r>
            <a:r>
              <a:rPr lang="en-US" sz="2000" dirty="0" smtClean="0">
                <a:solidFill>
                  <a:srgbClr val="FF0000"/>
                </a:solidFill>
              </a:rPr>
              <a:t> cystic adnexal masses</a:t>
            </a:r>
            <a:r>
              <a:rPr lang="en-US" sz="2000" dirty="0" smtClean="0"/>
              <a:t>.</a:t>
            </a:r>
          </a:p>
          <a:p>
            <a:pPr algn="l" rtl="0"/>
            <a:endParaRPr lang="en-US" sz="2000" dirty="0" smtClean="0"/>
          </a:p>
          <a:p>
            <a:pPr algn="l" rtl="0"/>
            <a:r>
              <a:rPr lang="en-US" sz="2000" dirty="0" smtClean="0"/>
              <a:t>● Occur in a woman with </a:t>
            </a:r>
            <a:r>
              <a:rPr lang="en-US" sz="2000" u="sng" dirty="0" smtClean="0"/>
              <a:t>gestational trophoblastic disease</a:t>
            </a:r>
            <a:r>
              <a:rPr lang="en-US" sz="2000" dirty="0" smtClean="0"/>
              <a:t>, </a:t>
            </a:r>
            <a:r>
              <a:rPr lang="en-US" sz="2000" u="sng" dirty="0" smtClean="0"/>
              <a:t>multiple gestation</a:t>
            </a:r>
            <a:r>
              <a:rPr lang="en-US" sz="2000" dirty="0" smtClean="0"/>
              <a:t>, </a:t>
            </a:r>
            <a:r>
              <a:rPr lang="en-US" sz="2000" u="sng" dirty="0" smtClean="0"/>
              <a:t>ovarian </a:t>
            </a:r>
          </a:p>
          <a:p>
            <a:pPr algn="l" rtl="0"/>
            <a:r>
              <a:rPr lang="en-US" sz="2000" dirty="0" smtClean="0"/>
              <a:t>    </a:t>
            </a:r>
            <a:r>
              <a:rPr lang="en-US" sz="2000" u="sng" dirty="0" err="1" smtClean="0"/>
              <a:t>hyperstimulation</a:t>
            </a:r>
            <a:r>
              <a:rPr lang="en-US" sz="2000" dirty="0" smtClean="0"/>
              <a:t>, or a </a:t>
            </a:r>
            <a:r>
              <a:rPr lang="en-US" sz="2000" u="sng" dirty="0" smtClean="0"/>
              <a:t>pregnancy complicated by fetal </a:t>
            </a:r>
            <a:r>
              <a:rPr lang="en-US" sz="2000" u="sng" dirty="0" err="1" smtClean="0"/>
              <a:t>hydrops</a:t>
            </a:r>
            <a:r>
              <a:rPr lang="en-US" sz="2000" u="sng" dirty="0" smtClean="0"/>
              <a:t>. </a:t>
            </a:r>
          </a:p>
          <a:p>
            <a:pPr algn="l" rtl="0"/>
            <a:endParaRPr lang="en-US" sz="2000" dirty="0" smtClean="0"/>
          </a:p>
          <a:p>
            <a:pPr algn="l" rtl="0"/>
            <a:r>
              <a:rPr lang="en-US" sz="2000" dirty="0" smtClean="0"/>
              <a:t>● They can also occur in a normal pregnancy due to hypersensitivity to normal levels </a:t>
            </a:r>
          </a:p>
          <a:p>
            <a:pPr algn="l" rtl="0"/>
            <a:r>
              <a:rPr lang="en-US" sz="2000" dirty="0" smtClean="0"/>
              <a:t>    of </a:t>
            </a:r>
            <a:r>
              <a:rPr lang="en-US" sz="2000" dirty="0" err="1" smtClean="0"/>
              <a:t>hCG</a:t>
            </a:r>
            <a:r>
              <a:rPr lang="en-US" sz="2000" dirty="0" smtClean="0"/>
              <a:t>. </a:t>
            </a:r>
          </a:p>
          <a:p>
            <a:pPr algn="l" rtl="0"/>
            <a:endParaRPr lang="en-US" sz="2000" dirty="0" smtClean="0"/>
          </a:p>
          <a:p>
            <a:pPr algn="l" rtl="0"/>
            <a:r>
              <a:rPr lang="en-US" sz="2000" dirty="0" smtClean="0"/>
              <a:t>● </a:t>
            </a:r>
            <a:r>
              <a:rPr lang="en-US" sz="2000" dirty="0" smtClean="0">
                <a:solidFill>
                  <a:srgbClr val="FF0000"/>
                </a:solidFill>
              </a:rPr>
              <a:t>Most are asymptomatic</a:t>
            </a:r>
            <a:r>
              <a:rPr lang="en-US" sz="2000" dirty="0" smtClean="0"/>
              <a:t>, but maternal </a:t>
            </a:r>
            <a:r>
              <a:rPr lang="en-US" sz="2000" dirty="0" err="1" smtClean="0"/>
              <a:t>virilization</a:t>
            </a:r>
            <a:r>
              <a:rPr lang="en-US" sz="2000" dirty="0" smtClean="0"/>
              <a:t>, hyperemesis </a:t>
            </a:r>
            <a:r>
              <a:rPr lang="en-US" sz="2000" dirty="0" err="1" smtClean="0"/>
              <a:t>gravidarum</a:t>
            </a:r>
            <a:r>
              <a:rPr lang="en-US" sz="2000" dirty="0" smtClean="0"/>
              <a:t>, </a:t>
            </a:r>
          </a:p>
          <a:p>
            <a:pPr algn="l" rtl="0"/>
            <a:r>
              <a:rPr lang="en-US" sz="2000" dirty="0" smtClean="0"/>
              <a:t>    preeclampsia, or thyroid dysfunction may occur. </a:t>
            </a:r>
          </a:p>
          <a:p>
            <a:pPr algn="l" rtl="0"/>
            <a:endParaRPr lang="en-US" sz="2000" dirty="0" smtClean="0"/>
          </a:p>
          <a:p>
            <a:pPr algn="l" rtl="0"/>
            <a:r>
              <a:rPr lang="en-US" sz="2000" dirty="0" smtClean="0"/>
              <a:t>● The cysts </a:t>
            </a:r>
            <a:r>
              <a:rPr lang="en-US" sz="2000" dirty="0" smtClean="0">
                <a:solidFill>
                  <a:srgbClr val="FF0000"/>
                </a:solidFill>
              </a:rPr>
              <a:t>gradually resolve </a:t>
            </a:r>
            <a:r>
              <a:rPr lang="en-US" sz="2000" dirty="0" smtClean="0"/>
              <a:t>weeks to months after the source of </a:t>
            </a:r>
            <a:r>
              <a:rPr lang="en-US" sz="2000" dirty="0" err="1" smtClean="0"/>
              <a:t>hCG</a:t>
            </a:r>
            <a:r>
              <a:rPr lang="en-US" sz="2000" dirty="0" smtClean="0"/>
              <a:t> is eliminated.  </a:t>
            </a:r>
          </a:p>
          <a:p>
            <a:pPr algn="l" rtl="0"/>
            <a:endParaRPr lang="en-US" sz="2000" dirty="0" smtClean="0"/>
          </a:p>
          <a:p>
            <a:pPr algn="l" rtl="0"/>
            <a:r>
              <a:rPr lang="en-US" sz="2000" dirty="0" smtClean="0"/>
              <a:t> </a:t>
            </a:r>
            <a:endParaRPr lang="ar-JO" sz="20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6420"/>
            <a:ext cx="9144000" cy="5632311"/>
          </a:xfrm>
          <a:prstGeom prst="rect">
            <a:avLst/>
          </a:prstGeom>
        </p:spPr>
        <p:txBody>
          <a:bodyPr wrap="square">
            <a:spAutoFit/>
          </a:bodyPr>
          <a:lstStyle/>
          <a:p>
            <a:pPr algn="l" rtl="0"/>
            <a:endParaRPr lang="en-US" sz="2000" dirty="0"/>
          </a:p>
          <a:p>
            <a:pPr algn="l" rtl="0"/>
            <a:endParaRPr lang="en-US" sz="2000" b="1" dirty="0" smtClean="0"/>
          </a:p>
          <a:p>
            <a:pPr algn="l" rtl="0"/>
            <a:r>
              <a:rPr lang="en-US" sz="2000" b="1" dirty="0" smtClean="0"/>
              <a:t>STAGING </a:t>
            </a:r>
            <a:r>
              <a:rPr lang="en-US" sz="2000" b="1" dirty="0"/>
              <a:t>SYSTEM </a:t>
            </a:r>
          </a:p>
          <a:p>
            <a:pPr algn="l" rtl="0"/>
            <a:r>
              <a:rPr lang="en-US" sz="2000" dirty="0" smtClean="0"/>
              <a:t>Cancer </a:t>
            </a:r>
            <a:r>
              <a:rPr lang="en-US" sz="2000" dirty="0"/>
              <a:t>of the ovary is surgically staged according to the 2014 International Federation of Gynecology and Obstetrics (FIGO</a:t>
            </a:r>
            <a:r>
              <a:rPr lang="en-US" sz="2000" dirty="0" smtClean="0"/>
              <a:t>) : </a:t>
            </a:r>
          </a:p>
          <a:p>
            <a:pPr algn="l" rtl="0"/>
            <a:endParaRPr lang="en-US" sz="2000" dirty="0"/>
          </a:p>
          <a:p>
            <a:pPr algn="l" rtl="0"/>
            <a:r>
              <a:rPr lang="en-US" sz="2000" b="1" u="sng" dirty="0" smtClean="0"/>
              <a:t>STAGE </a:t>
            </a:r>
            <a:r>
              <a:rPr lang="en-US" sz="2000" b="1" u="sng" dirty="0"/>
              <a:t>I</a:t>
            </a:r>
            <a:r>
              <a:rPr lang="en-US" sz="2000" dirty="0"/>
              <a:t> (Tumor confined to </a:t>
            </a:r>
            <a:r>
              <a:rPr lang="en-US" sz="2000" dirty="0" smtClean="0"/>
              <a:t>ovaries)</a:t>
            </a:r>
          </a:p>
          <a:p>
            <a:pPr algn="l" rtl="0"/>
            <a:r>
              <a:rPr lang="en-US" sz="2000" b="1" dirty="0"/>
              <a:t>IA</a:t>
            </a:r>
            <a:r>
              <a:rPr lang="en-US" sz="2000" dirty="0"/>
              <a:t> : Tumor limited to 1 </a:t>
            </a:r>
            <a:r>
              <a:rPr lang="en-US" sz="2000" dirty="0" err="1" smtClean="0"/>
              <a:t>ovary,capsule</a:t>
            </a:r>
            <a:r>
              <a:rPr lang="en-US" sz="2000" dirty="0" smtClean="0"/>
              <a:t> </a:t>
            </a:r>
            <a:r>
              <a:rPr lang="en-US" sz="2000" dirty="0"/>
              <a:t>intact, no tumor </a:t>
            </a:r>
            <a:r>
              <a:rPr lang="en-US" sz="2000" dirty="0" smtClean="0"/>
              <a:t>on surface</a:t>
            </a:r>
            <a:r>
              <a:rPr lang="en-US" sz="2000" dirty="0"/>
              <a:t>, negative </a:t>
            </a:r>
            <a:r>
              <a:rPr lang="en-US" sz="2000" dirty="0" smtClean="0"/>
              <a:t>washings</a:t>
            </a:r>
          </a:p>
          <a:p>
            <a:pPr algn="l" rtl="0"/>
            <a:r>
              <a:rPr lang="en-US" sz="2000" b="1" dirty="0"/>
              <a:t>IB</a:t>
            </a:r>
            <a:r>
              <a:rPr lang="en-US" sz="2000" dirty="0"/>
              <a:t> : Tumor </a:t>
            </a:r>
            <a:r>
              <a:rPr lang="en-US" sz="2000" dirty="0" smtClean="0"/>
              <a:t>involves both ovaries , otherwise </a:t>
            </a:r>
            <a:r>
              <a:rPr lang="en-US" sz="2000" dirty="0"/>
              <a:t>like </a:t>
            </a:r>
            <a:r>
              <a:rPr lang="en-US" sz="2000" dirty="0" smtClean="0"/>
              <a:t>IA</a:t>
            </a:r>
          </a:p>
          <a:p>
            <a:pPr algn="l" rtl="0"/>
            <a:r>
              <a:rPr lang="en-US" sz="2000" b="1" dirty="0"/>
              <a:t>IC</a:t>
            </a:r>
            <a:r>
              <a:rPr lang="en-US" sz="2000" dirty="0"/>
              <a:t> : </a:t>
            </a:r>
            <a:r>
              <a:rPr lang="en-US" sz="2000" dirty="0" smtClean="0"/>
              <a:t>Tumor limited to 1 </a:t>
            </a:r>
            <a:r>
              <a:rPr lang="en-US" sz="2000" dirty="0"/>
              <a:t>or both </a:t>
            </a:r>
            <a:r>
              <a:rPr lang="en-US" sz="2000" dirty="0" smtClean="0"/>
              <a:t>ovaries</a:t>
            </a:r>
          </a:p>
          <a:p>
            <a:pPr algn="l" rtl="0"/>
            <a:r>
              <a:rPr lang="en-US" sz="2000" dirty="0"/>
              <a:t>       </a:t>
            </a:r>
            <a:r>
              <a:rPr lang="en-US" sz="2000" b="1" dirty="0"/>
              <a:t>IC1</a:t>
            </a:r>
            <a:r>
              <a:rPr lang="en-US" sz="2000" dirty="0"/>
              <a:t> : Surgical </a:t>
            </a:r>
            <a:r>
              <a:rPr lang="en-US" sz="2000" dirty="0" smtClean="0"/>
              <a:t>spill</a:t>
            </a:r>
          </a:p>
          <a:p>
            <a:pPr algn="l" rtl="0"/>
            <a:r>
              <a:rPr lang="en-US" sz="2000" dirty="0"/>
              <a:t>       </a:t>
            </a:r>
            <a:r>
              <a:rPr lang="en-US" sz="2000" b="1" dirty="0"/>
              <a:t>IC2</a:t>
            </a:r>
            <a:r>
              <a:rPr lang="en-US" sz="2000" dirty="0"/>
              <a:t> : Capsule rupture </a:t>
            </a:r>
            <a:r>
              <a:rPr lang="en-US" sz="2000" dirty="0" smtClean="0"/>
              <a:t>before surgery </a:t>
            </a:r>
            <a:r>
              <a:rPr lang="en-US" sz="2000" dirty="0"/>
              <a:t>or tumor on </a:t>
            </a:r>
            <a:r>
              <a:rPr lang="en-US" sz="2000" dirty="0" smtClean="0"/>
              <a:t>ovarian surface</a:t>
            </a:r>
          </a:p>
          <a:p>
            <a:pPr algn="l" rtl="0"/>
            <a:r>
              <a:rPr lang="en-US" sz="2000" dirty="0"/>
              <a:t>       </a:t>
            </a:r>
            <a:r>
              <a:rPr lang="en-US" sz="2000" b="1" dirty="0"/>
              <a:t>IC3</a:t>
            </a:r>
            <a:r>
              <a:rPr lang="en-US" sz="2000" dirty="0"/>
              <a:t> : Malignant cells in the </a:t>
            </a:r>
            <a:r>
              <a:rPr lang="en-US" sz="2000" dirty="0" smtClean="0"/>
              <a:t>ascites or </a:t>
            </a:r>
            <a:r>
              <a:rPr lang="en-US" sz="2000" dirty="0"/>
              <a:t>peritoneal </a:t>
            </a:r>
            <a:r>
              <a:rPr lang="en-US" sz="2000" dirty="0" smtClean="0"/>
              <a:t>washings</a:t>
            </a:r>
          </a:p>
          <a:p>
            <a:pPr algn="l" rtl="0"/>
            <a:endParaRPr lang="en-US" sz="2000" dirty="0"/>
          </a:p>
          <a:p>
            <a:pPr algn="l" rtl="0"/>
            <a:r>
              <a:rPr lang="en-US" sz="2000" b="1" u="sng" dirty="0"/>
              <a:t>STAGE </a:t>
            </a:r>
            <a:r>
              <a:rPr lang="en-US" sz="2000" b="1" u="sng" dirty="0" smtClean="0"/>
              <a:t>II </a:t>
            </a:r>
            <a:r>
              <a:rPr lang="en-US" sz="2000" dirty="0" smtClean="0"/>
              <a:t>(Tumor </a:t>
            </a:r>
            <a:r>
              <a:rPr lang="en-US" sz="2000" dirty="0"/>
              <a:t>involves 1 or both </a:t>
            </a:r>
            <a:r>
              <a:rPr lang="en-US" sz="2000" dirty="0" smtClean="0"/>
              <a:t>ovaries </a:t>
            </a:r>
            <a:r>
              <a:rPr lang="en-US" sz="2000" dirty="0"/>
              <a:t>with pelvic extension </a:t>
            </a:r>
            <a:r>
              <a:rPr lang="en-US" sz="2000" dirty="0" smtClean="0"/>
              <a:t>(below </a:t>
            </a:r>
            <a:r>
              <a:rPr lang="en-US" sz="2000" dirty="0"/>
              <a:t>the pelvic </a:t>
            </a:r>
            <a:endParaRPr lang="en-US" sz="2000" dirty="0" smtClean="0"/>
          </a:p>
          <a:p>
            <a:pPr algn="l" rtl="0"/>
            <a:r>
              <a:rPr lang="en-US" sz="2000" dirty="0" smtClean="0"/>
              <a:t>                   brim) or primary </a:t>
            </a:r>
            <a:r>
              <a:rPr lang="en-US" sz="2000" dirty="0"/>
              <a:t>peritoneal </a:t>
            </a:r>
            <a:r>
              <a:rPr lang="en-US" sz="2000" dirty="0" smtClean="0"/>
              <a:t>cancer)</a:t>
            </a:r>
          </a:p>
          <a:p>
            <a:pPr algn="l" rtl="0"/>
            <a:r>
              <a:rPr lang="en-US" sz="2000" b="1" dirty="0"/>
              <a:t>IIA</a:t>
            </a:r>
            <a:r>
              <a:rPr lang="en-US" sz="2000" dirty="0"/>
              <a:t> : Extension and/or implant </a:t>
            </a:r>
            <a:r>
              <a:rPr lang="en-US" sz="2000" dirty="0" smtClean="0"/>
              <a:t>on uterus </a:t>
            </a:r>
            <a:r>
              <a:rPr lang="en-US" sz="2000" dirty="0"/>
              <a:t>and/or Fallopian </a:t>
            </a:r>
            <a:r>
              <a:rPr lang="en-US" sz="2000" dirty="0" smtClean="0"/>
              <a:t>tubes</a:t>
            </a:r>
          </a:p>
          <a:p>
            <a:pPr algn="l" rtl="0"/>
            <a:r>
              <a:rPr lang="en-US" sz="2000" b="1" dirty="0"/>
              <a:t>IIB</a:t>
            </a:r>
            <a:r>
              <a:rPr lang="en-US" sz="2000" dirty="0"/>
              <a:t> : Extension to other </a:t>
            </a:r>
            <a:r>
              <a:rPr lang="en-US" sz="2000" dirty="0" smtClean="0"/>
              <a:t>pelvic </a:t>
            </a:r>
            <a:r>
              <a:rPr lang="en-US" sz="2000" dirty="0" err="1" smtClean="0"/>
              <a:t>intraperitoneal</a:t>
            </a:r>
            <a:r>
              <a:rPr lang="en-US" sz="2000" dirty="0" smtClean="0"/>
              <a:t> </a:t>
            </a:r>
            <a:r>
              <a:rPr lang="en-US" sz="2000" dirty="0"/>
              <a:t>tissues</a:t>
            </a:r>
            <a:endParaRPr lang="ar-JO" sz="2000" dirty="0"/>
          </a:p>
        </p:txBody>
      </p:sp>
    </p:spTree>
    <p:extLst>
      <p:ext uri="{BB962C8B-B14F-4D97-AF65-F5344CB8AC3E}">
        <p14:creationId xmlns="" xmlns:p14="http://schemas.microsoft.com/office/powerpoint/2010/main" val="42916036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l" rtl="0"/>
            <a:endParaRPr lang="en-US" sz="2000" b="1" dirty="0" smtClean="0"/>
          </a:p>
          <a:p>
            <a:pPr algn="l" rtl="0"/>
            <a:r>
              <a:rPr lang="en-US" sz="2000" b="1" u="sng" dirty="0" smtClean="0"/>
              <a:t>STAGE III </a:t>
            </a:r>
            <a:r>
              <a:rPr lang="en-US" sz="2000" dirty="0" smtClean="0"/>
              <a:t>(Tumor </a:t>
            </a:r>
            <a:r>
              <a:rPr lang="en-US" sz="2000" dirty="0"/>
              <a:t>involves 1 or both ovaries with </a:t>
            </a:r>
            <a:r>
              <a:rPr lang="en-US" sz="2000" dirty="0" err="1"/>
              <a:t>cytologically</a:t>
            </a:r>
            <a:r>
              <a:rPr lang="en-US" sz="2000" dirty="0"/>
              <a:t> or </a:t>
            </a:r>
            <a:r>
              <a:rPr lang="en-US" sz="2000" dirty="0" smtClean="0"/>
              <a:t>histologically </a:t>
            </a:r>
          </a:p>
          <a:p>
            <a:pPr algn="l" rtl="0"/>
            <a:r>
              <a:rPr lang="en-US" sz="2000" dirty="0" smtClean="0"/>
              <a:t>                   confirmed </a:t>
            </a:r>
            <a:r>
              <a:rPr lang="en-US" sz="2000" dirty="0"/>
              <a:t>spread </a:t>
            </a:r>
            <a:r>
              <a:rPr lang="en-US" sz="2000" dirty="0" smtClean="0"/>
              <a:t>to </a:t>
            </a:r>
            <a:r>
              <a:rPr lang="en-US" sz="2000" dirty="0"/>
              <a:t>the peritoneum outside the pelvis and/or metastasis to </a:t>
            </a:r>
            <a:endParaRPr lang="en-US" sz="2000" dirty="0" smtClean="0"/>
          </a:p>
          <a:p>
            <a:pPr algn="l" rtl="0"/>
            <a:r>
              <a:rPr lang="en-US" sz="2000" dirty="0" smtClean="0"/>
              <a:t>                   the retroperitoneal </a:t>
            </a:r>
            <a:r>
              <a:rPr lang="en-US" sz="2000" dirty="0"/>
              <a:t>lymph </a:t>
            </a:r>
            <a:r>
              <a:rPr lang="en-US" sz="2000" dirty="0" smtClean="0"/>
              <a:t>nodes)</a:t>
            </a:r>
          </a:p>
          <a:p>
            <a:pPr algn="l" rtl="0"/>
            <a:r>
              <a:rPr lang="en-US" sz="2000" b="1" dirty="0"/>
              <a:t>IIIA</a:t>
            </a:r>
            <a:r>
              <a:rPr lang="en-US" sz="2000" dirty="0"/>
              <a:t> : Positive retroperitoneal lymph nodes </a:t>
            </a:r>
            <a:r>
              <a:rPr lang="en-US" sz="2000" dirty="0" smtClean="0"/>
              <a:t>and/or </a:t>
            </a:r>
            <a:r>
              <a:rPr lang="en-US" sz="2000" dirty="0"/>
              <a:t>microscopic metastasis beyond the </a:t>
            </a:r>
            <a:endParaRPr lang="en-US" sz="2000" dirty="0" smtClean="0"/>
          </a:p>
          <a:p>
            <a:pPr algn="l" rtl="0"/>
            <a:r>
              <a:rPr lang="en-US" sz="2000" dirty="0" smtClean="0"/>
              <a:t>          pelvis</a:t>
            </a:r>
          </a:p>
          <a:p>
            <a:pPr algn="l" rtl="0"/>
            <a:r>
              <a:rPr lang="en-US" sz="2000" dirty="0"/>
              <a:t>         </a:t>
            </a:r>
            <a:r>
              <a:rPr lang="en-US" sz="2000" b="1" dirty="0"/>
              <a:t>IIIA1</a:t>
            </a:r>
            <a:r>
              <a:rPr lang="en-US" sz="2000" dirty="0"/>
              <a:t> : Positive retroperitoneal lymph nodes only</a:t>
            </a:r>
          </a:p>
          <a:p>
            <a:pPr algn="l" rtl="0"/>
            <a:r>
              <a:rPr lang="en-US" sz="2000" dirty="0" smtClean="0"/>
              <a:t>                     </a:t>
            </a:r>
            <a:r>
              <a:rPr lang="en-US" sz="2000" b="1" dirty="0" smtClean="0"/>
              <a:t>IIIA1(i)</a:t>
            </a:r>
            <a:r>
              <a:rPr lang="en-US" sz="2000" dirty="0" smtClean="0"/>
              <a:t> : Metastasis </a:t>
            </a:r>
            <a:r>
              <a:rPr lang="en-US" sz="2000" dirty="0"/>
              <a:t>≤ 10 mm</a:t>
            </a:r>
          </a:p>
          <a:p>
            <a:pPr algn="l" rtl="0"/>
            <a:r>
              <a:rPr lang="en-US" sz="2000" dirty="0" smtClean="0"/>
              <a:t>                     </a:t>
            </a:r>
            <a:r>
              <a:rPr lang="en-US" sz="2000" b="1" dirty="0" smtClean="0"/>
              <a:t>IIIA1(ii)</a:t>
            </a:r>
            <a:r>
              <a:rPr lang="en-US" sz="2000" dirty="0" smtClean="0"/>
              <a:t> : Metastasis </a:t>
            </a:r>
            <a:r>
              <a:rPr lang="en-US" sz="2000" dirty="0"/>
              <a:t>&gt; 10 </a:t>
            </a:r>
            <a:r>
              <a:rPr lang="en-US" sz="2000" dirty="0" smtClean="0"/>
              <a:t>mm</a:t>
            </a:r>
          </a:p>
          <a:p>
            <a:pPr algn="l" rtl="0"/>
            <a:r>
              <a:rPr lang="en-US" sz="2000" dirty="0"/>
              <a:t>         </a:t>
            </a:r>
            <a:r>
              <a:rPr lang="en-US" sz="2000" b="1" dirty="0"/>
              <a:t>IIIA2</a:t>
            </a:r>
            <a:r>
              <a:rPr lang="en-US" sz="2000" dirty="0"/>
              <a:t> : Microscopic, </a:t>
            </a:r>
            <a:r>
              <a:rPr lang="en-US" sz="2000" dirty="0" err="1"/>
              <a:t>extrapelvic</a:t>
            </a:r>
            <a:r>
              <a:rPr lang="en-US" sz="2000" dirty="0"/>
              <a:t> (above the </a:t>
            </a:r>
            <a:r>
              <a:rPr lang="en-US" sz="2000" dirty="0" smtClean="0"/>
              <a:t>brim) peritoneal </a:t>
            </a:r>
            <a:r>
              <a:rPr lang="en-US" sz="2000" dirty="0"/>
              <a:t>involvement ± </a:t>
            </a:r>
            <a:endParaRPr lang="en-US" sz="2000" dirty="0" smtClean="0"/>
          </a:p>
          <a:p>
            <a:pPr algn="l" rtl="0"/>
            <a:r>
              <a:rPr lang="en-US" sz="2000" dirty="0" smtClean="0"/>
              <a:t>                     positive retroperitoneal </a:t>
            </a:r>
            <a:r>
              <a:rPr lang="en-US" sz="2000" dirty="0"/>
              <a:t>lymph </a:t>
            </a:r>
            <a:r>
              <a:rPr lang="en-US" sz="2000" dirty="0" smtClean="0"/>
              <a:t>nodes</a:t>
            </a:r>
          </a:p>
          <a:p>
            <a:pPr algn="l" rtl="0"/>
            <a:r>
              <a:rPr lang="en-US" sz="2000" b="1" dirty="0"/>
              <a:t>IIIB</a:t>
            </a:r>
            <a:r>
              <a:rPr lang="en-US" sz="2000" dirty="0"/>
              <a:t> : Macroscopic, </a:t>
            </a:r>
            <a:r>
              <a:rPr lang="en-US" sz="2000" dirty="0" err="1" smtClean="0"/>
              <a:t>extrapelvic,peritoneal</a:t>
            </a:r>
            <a:r>
              <a:rPr lang="en-US" sz="2000" dirty="0" smtClean="0"/>
              <a:t> metastasis </a:t>
            </a:r>
            <a:r>
              <a:rPr lang="en-US" sz="2000" dirty="0"/>
              <a:t>≤ 2 cm ± </a:t>
            </a:r>
            <a:r>
              <a:rPr lang="en-US" sz="2000" dirty="0" smtClean="0"/>
              <a:t>positive retroperitoneal </a:t>
            </a:r>
          </a:p>
          <a:p>
            <a:pPr algn="l" rtl="0"/>
            <a:r>
              <a:rPr lang="en-US" sz="2000" dirty="0" smtClean="0"/>
              <a:t>          lymph nodes</a:t>
            </a:r>
            <a:r>
              <a:rPr lang="en-US" sz="2000" dirty="0"/>
              <a:t>. </a:t>
            </a:r>
            <a:r>
              <a:rPr lang="en-US" sz="2000" dirty="0" smtClean="0"/>
              <a:t>Includes extension </a:t>
            </a:r>
            <a:r>
              <a:rPr lang="en-US" sz="2000" dirty="0"/>
              <a:t>to capsule of </a:t>
            </a:r>
            <a:r>
              <a:rPr lang="en-US" sz="2000" dirty="0" smtClean="0"/>
              <a:t>liver/spleen</a:t>
            </a:r>
          </a:p>
          <a:p>
            <a:pPr algn="l" rtl="0"/>
            <a:r>
              <a:rPr lang="en-US" sz="2000" b="1" dirty="0"/>
              <a:t>IIIC</a:t>
            </a:r>
            <a:r>
              <a:rPr lang="en-US" sz="2000" dirty="0"/>
              <a:t> : Macroscopic, </a:t>
            </a:r>
            <a:r>
              <a:rPr lang="en-US" sz="2000" dirty="0" err="1"/>
              <a:t>extrapelvic</a:t>
            </a:r>
            <a:r>
              <a:rPr lang="en-US" sz="2000" dirty="0"/>
              <a:t>, </a:t>
            </a:r>
            <a:r>
              <a:rPr lang="en-US" sz="2000" dirty="0" smtClean="0"/>
              <a:t>peritoneal metastasis &gt; 2 </a:t>
            </a:r>
            <a:r>
              <a:rPr lang="en-US" sz="2000" dirty="0"/>
              <a:t>cm ± </a:t>
            </a:r>
            <a:r>
              <a:rPr lang="en-US" sz="2000" dirty="0" smtClean="0"/>
              <a:t>positive retroperitoneal </a:t>
            </a:r>
          </a:p>
          <a:p>
            <a:pPr algn="l" rtl="0"/>
            <a:r>
              <a:rPr lang="en-US" sz="2000" dirty="0" smtClean="0"/>
              <a:t>          lymph nodes</a:t>
            </a:r>
            <a:r>
              <a:rPr lang="en-US" sz="2000" dirty="0"/>
              <a:t>. </a:t>
            </a:r>
            <a:r>
              <a:rPr lang="en-US" sz="2000" dirty="0" smtClean="0"/>
              <a:t>Includes extension </a:t>
            </a:r>
            <a:r>
              <a:rPr lang="en-US" sz="2000" dirty="0"/>
              <a:t>to capsule of </a:t>
            </a:r>
            <a:r>
              <a:rPr lang="en-US" sz="2000" dirty="0" smtClean="0"/>
              <a:t>liver/spleen</a:t>
            </a:r>
          </a:p>
          <a:p>
            <a:pPr algn="l" rtl="0"/>
            <a:endParaRPr lang="en-US" sz="2000" dirty="0"/>
          </a:p>
          <a:p>
            <a:pPr algn="l" rtl="0"/>
            <a:r>
              <a:rPr lang="en-US" sz="2000" b="1" u="sng" dirty="0"/>
              <a:t>STAGE </a:t>
            </a:r>
            <a:r>
              <a:rPr lang="en-US" sz="2000" b="1" u="sng" dirty="0" smtClean="0"/>
              <a:t>IV </a:t>
            </a:r>
            <a:r>
              <a:rPr lang="en-US" sz="2000" dirty="0" smtClean="0"/>
              <a:t>(Distant </a:t>
            </a:r>
            <a:r>
              <a:rPr lang="en-US" sz="2000" dirty="0"/>
              <a:t>metastasis excluding peritoneal </a:t>
            </a:r>
            <a:r>
              <a:rPr lang="en-US" sz="2000" dirty="0" smtClean="0"/>
              <a:t>metastasis)</a:t>
            </a:r>
          </a:p>
          <a:p>
            <a:pPr algn="l" rtl="0"/>
            <a:r>
              <a:rPr lang="en-US" sz="2000" b="1" dirty="0"/>
              <a:t>IVA</a:t>
            </a:r>
            <a:r>
              <a:rPr lang="en-US" sz="2000" dirty="0"/>
              <a:t> : Pleural effusion with positive </a:t>
            </a:r>
            <a:r>
              <a:rPr lang="en-US" sz="2000" dirty="0" smtClean="0"/>
              <a:t>cytology</a:t>
            </a:r>
          </a:p>
          <a:p>
            <a:pPr algn="l" rtl="0"/>
            <a:r>
              <a:rPr lang="en-US" sz="2000" b="1" dirty="0"/>
              <a:t>IVB</a:t>
            </a:r>
            <a:r>
              <a:rPr lang="en-US" sz="2000" dirty="0"/>
              <a:t> : Hepatic </a:t>
            </a:r>
            <a:r>
              <a:rPr lang="en-US" sz="2000" dirty="0" smtClean="0"/>
              <a:t>and/or splenic parenchymal metastasis</a:t>
            </a:r>
            <a:r>
              <a:rPr lang="en-US" sz="2000" dirty="0"/>
              <a:t>, metastasis to </a:t>
            </a:r>
            <a:r>
              <a:rPr lang="en-US" sz="2000" dirty="0" smtClean="0"/>
              <a:t>extra-abdominal </a:t>
            </a:r>
          </a:p>
          <a:p>
            <a:pPr algn="l" rtl="0"/>
            <a:r>
              <a:rPr lang="en-US" sz="2000" dirty="0" smtClean="0"/>
              <a:t>          organs (</a:t>
            </a:r>
            <a:r>
              <a:rPr lang="en-US" sz="2000" dirty="0"/>
              <a:t>including </a:t>
            </a:r>
            <a:r>
              <a:rPr lang="en-US" sz="2000" dirty="0" smtClean="0"/>
              <a:t>inguinal lymph </a:t>
            </a:r>
            <a:r>
              <a:rPr lang="en-US" sz="2000" dirty="0"/>
              <a:t>nodes and lymph nodes </a:t>
            </a:r>
            <a:r>
              <a:rPr lang="en-US" sz="2000" dirty="0" smtClean="0"/>
              <a:t>outside of the </a:t>
            </a:r>
          </a:p>
          <a:p>
            <a:pPr algn="l" rtl="0"/>
            <a:r>
              <a:rPr lang="en-US" sz="2000" dirty="0" smtClean="0"/>
              <a:t>          abdominal </a:t>
            </a:r>
            <a:r>
              <a:rPr lang="en-US" sz="2000" dirty="0"/>
              <a:t>cavity)</a:t>
            </a:r>
            <a:endParaRPr lang="ar-JO" sz="2000" dirty="0"/>
          </a:p>
        </p:txBody>
      </p:sp>
    </p:spTree>
    <p:extLst>
      <p:ext uri="{BB962C8B-B14F-4D97-AF65-F5344CB8AC3E}">
        <p14:creationId xmlns="" xmlns:p14="http://schemas.microsoft.com/office/powerpoint/2010/main" val="30202476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708981"/>
          </a:xfrm>
          <a:prstGeom prst="rect">
            <a:avLst/>
          </a:prstGeom>
        </p:spPr>
        <p:txBody>
          <a:bodyPr wrap="square">
            <a:spAutoFit/>
          </a:bodyPr>
          <a:lstStyle/>
          <a:p>
            <a:pPr algn="l" rtl="0"/>
            <a:endParaRPr lang="en-US" sz="2000" dirty="0" smtClean="0"/>
          </a:p>
          <a:p>
            <a:pPr algn="l" rtl="0"/>
            <a:endParaRPr lang="en-US" sz="2000" dirty="0" smtClean="0"/>
          </a:p>
          <a:p>
            <a:pPr algn="l" rtl="0"/>
            <a:endParaRPr lang="en-US" sz="2000" dirty="0"/>
          </a:p>
          <a:p>
            <a:pPr algn="l" rtl="0"/>
            <a:endParaRPr lang="en-US" sz="2000" dirty="0" smtClean="0"/>
          </a:p>
          <a:p>
            <a:pPr algn="l" rtl="0"/>
            <a:endParaRPr lang="en-US" sz="2000" dirty="0"/>
          </a:p>
          <a:p>
            <a:pPr algn="l" rtl="0"/>
            <a:r>
              <a:rPr lang="en-US" sz="2000" dirty="0" smtClean="0"/>
              <a:t>Other </a:t>
            </a:r>
            <a:r>
              <a:rPr lang="en-US" sz="2000" dirty="0"/>
              <a:t>major recommendations are </a:t>
            </a:r>
            <a:r>
              <a:rPr lang="en-US" sz="2000" dirty="0" smtClean="0"/>
              <a:t>as follows:</a:t>
            </a:r>
          </a:p>
          <a:p>
            <a:pPr algn="l" rtl="0"/>
            <a:endParaRPr lang="en-US" sz="2000" dirty="0"/>
          </a:p>
          <a:p>
            <a:pPr algn="l" rtl="0"/>
            <a:r>
              <a:rPr lang="en-US" sz="2000" dirty="0" smtClean="0"/>
              <a:t>1) </a:t>
            </a:r>
            <a:r>
              <a:rPr lang="en-US" sz="2000" dirty="0" smtClean="0">
                <a:solidFill>
                  <a:srgbClr val="FF0000"/>
                </a:solidFill>
              </a:rPr>
              <a:t>Histologic </a:t>
            </a:r>
            <a:r>
              <a:rPr lang="en-US" sz="2000" dirty="0">
                <a:solidFill>
                  <a:srgbClr val="FF0000"/>
                </a:solidFill>
              </a:rPr>
              <a:t>type </a:t>
            </a:r>
            <a:r>
              <a:rPr lang="en-US" sz="2000" dirty="0"/>
              <a:t>including grading </a:t>
            </a:r>
            <a:r>
              <a:rPr lang="en-US" sz="2000" dirty="0" smtClean="0"/>
              <a:t>should </a:t>
            </a:r>
            <a:r>
              <a:rPr lang="en-US" sz="2000" dirty="0"/>
              <a:t>be designated at </a:t>
            </a:r>
            <a:r>
              <a:rPr lang="en-US" sz="2000" dirty="0" smtClean="0"/>
              <a:t>staging.</a:t>
            </a:r>
            <a:endParaRPr lang="en-US" sz="2000" dirty="0"/>
          </a:p>
          <a:p>
            <a:pPr algn="l" rtl="0"/>
            <a:endParaRPr lang="en-US" sz="2000" dirty="0"/>
          </a:p>
          <a:p>
            <a:pPr algn="l" rtl="0"/>
            <a:r>
              <a:rPr lang="en-US" sz="2000" dirty="0" smtClean="0"/>
              <a:t>2) </a:t>
            </a:r>
            <a:r>
              <a:rPr lang="en-US" sz="2000" dirty="0" smtClean="0">
                <a:solidFill>
                  <a:srgbClr val="FF0000"/>
                </a:solidFill>
              </a:rPr>
              <a:t>Primary </a:t>
            </a:r>
            <a:r>
              <a:rPr lang="en-US" sz="2000" dirty="0">
                <a:solidFill>
                  <a:srgbClr val="FF0000"/>
                </a:solidFill>
              </a:rPr>
              <a:t>site </a:t>
            </a:r>
            <a:r>
              <a:rPr lang="en-US" sz="2000" dirty="0"/>
              <a:t>(ovary, Fallopian tube or peritoneum) should be designated where </a:t>
            </a:r>
            <a:endParaRPr lang="en-US" sz="2000" dirty="0" smtClean="0"/>
          </a:p>
          <a:p>
            <a:pPr algn="l" rtl="0"/>
            <a:r>
              <a:rPr lang="en-US" sz="2000" dirty="0" smtClean="0"/>
              <a:t>     possible.</a:t>
            </a:r>
            <a:endParaRPr lang="en-US" sz="2000" dirty="0"/>
          </a:p>
          <a:p>
            <a:pPr algn="l" rtl="0"/>
            <a:endParaRPr lang="en-US" sz="2000" dirty="0"/>
          </a:p>
          <a:p>
            <a:pPr algn="l" rtl="0"/>
            <a:r>
              <a:rPr lang="en-US" sz="2000" dirty="0" smtClean="0"/>
              <a:t>3) Tumors </a:t>
            </a:r>
            <a:r>
              <a:rPr lang="en-US" sz="2000" dirty="0"/>
              <a:t>that may otherwise qualify for stage I but involved with </a:t>
            </a:r>
            <a:r>
              <a:rPr lang="en-US" sz="2000" dirty="0">
                <a:solidFill>
                  <a:srgbClr val="FF0000"/>
                </a:solidFill>
              </a:rPr>
              <a:t>dense adhesions </a:t>
            </a:r>
            <a:endParaRPr lang="en-US" sz="2000" dirty="0" smtClean="0">
              <a:solidFill>
                <a:srgbClr val="FF0000"/>
              </a:solidFill>
            </a:endParaRPr>
          </a:p>
          <a:p>
            <a:pPr algn="l" rtl="0"/>
            <a:r>
              <a:rPr lang="en-US" sz="2000" dirty="0" smtClean="0"/>
              <a:t>     justify upgrading </a:t>
            </a:r>
            <a:r>
              <a:rPr lang="en-US" sz="2000" dirty="0"/>
              <a:t>to stage II if tumor cells are histologically proven </a:t>
            </a:r>
            <a:r>
              <a:rPr lang="en-US" sz="2000" dirty="0" smtClean="0"/>
              <a:t>to be </a:t>
            </a:r>
            <a:r>
              <a:rPr lang="en-US" sz="2000" dirty="0"/>
              <a:t>present in </a:t>
            </a:r>
            <a:endParaRPr lang="en-US" sz="2000" dirty="0" smtClean="0"/>
          </a:p>
          <a:p>
            <a:pPr algn="l" rtl="0"/>
            <a:r>
              <a:rPr lang="en-US" sz="2000" dirty="0" smtClean="0"/>
              <a:t>     the adhesions.</a:t>
            </a:r>
            <a:endParaRPr lang="ar-JO" sz="2000" dirty="0"/>
          </a:p>
        </p:txBody>
      </p:sp>
    </p:spTree>
    <p:extLst>
      <p:ext uri="{BB962C8B-B14F-4D97-AF65-F5344CB8AC3E}">
        <p14:creationId xmlns="" xmlns:p14="http://schemas.microsoft.com/office/powerpoint/2010/main" val="16870460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940088"/>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r>
              <a:rPr lang="en-US" sz="2000" b="1" dirty="0" smtClean="0"/>
              <a:t>STAGING PROCEDURE : </a:t>
            </a:r>
          </a:p>
          <a:p>
            <a:pPr algn="l" rtl="0"/>
            <a:r>
              <a:rPr lang="en-US" sz="2000" dirty="0"/>
              <a:t> </a:t>
            </a:r>
            <a:r>
              <a:rPr lang="en-US" sz="2000" dirty="0" smtClean="0"/>
              <a:t>1) Total hysterectomy </a:t>
            </a:r>
          </a:p>
          <a:p>
            <a:pPr algn="l" rtl="0"/>
            <a:r>
              <a:rPr lang="en-US" sz="2000" dirty="0"/>
              <a:t> </a:t>
            </a:r>
            <a:r>
              <a:rPr lang="en-US" sz="2000" dirty="0" smtClean="0"/>
              <a:t>2) Bilateral </a:t>
            </a:r>
            <a:r>
              <a:rPr lang="en-US" sz="2000" dirty="0" err="1" smtClean="0"/>
              <a:t>salpingo</a:t>
            </a:r>
            <a:r>
              <a:rPr lang="en-US" sz="2000" dirty="0" smtClean="0"/>
              <a:t>-oophorectomy</a:t>
            </a:r>
          </a:p>
          <a:p>
            <a:pPr algn="l" rtl="0"/>
            <a:r>
              <a:rPr lang="en-US" sz="2000" dirty="0"/>
              <a:t> </a:t>
            </a:r>
            <a:r>
              <a:rPr lang="en-US" sz="2000" dirty="0" smtClean="0"/>
              <a:t>3) Pelvic </a:t>
            </a:r>
            <a:r>
              <a:rPr lang="en-US" sz="2000" dirty="0"/>
              <a:t>and </a:t>
            </a:r>
            <a:r>
              <a:rPr lang="en-US" sz="2000" dirty="0" err="1"/>
              <a:t>paraaortic</a:t>
            </a:r>
            <a:r>
              <a:rPr lang="en-US" sz="2000" dirty="0"/>
              <a:t> lymph node dissection </a:t>
            </a:r>
            <a:endParaRPr lang="en-US" sz="2000" dirty="0" smtClean="0"/>
          </a:p>
          <a:p>
            <a:pPr algn="l" rtl="0"/>
            <a:r>
              <a:rPr lang="en-US" sz="2000" dirty="0"/>
              <a:t> </a:t>
            </a:r>
            <a:r>
              <a:rPr lang="en-US" sz="2000" dirty="0" smtClean="0"/>
              <a:t>4) Peritoneal </a:t>
            </a:r>
            <a:r>
              <a:rPr lang="en-US" sz="2000" dirty="0"/>
              <a:t>cytology </a:t>
            </a:r>
            <a:endParaRPr lang="en-US" sz="2000" dirty="0" smtClean="0"/>
          </a:p>
          <a:p>
            <a:pPr algn="l" rtl="0"/>
            <a:r>
              <a:rPr lang="en-US" sz="2000" dirty="0"/>
              <a:t> </a:t>
            </a:r>
            <a:r>
              <a:rPr lang="en-US" sz="2000" dirty="0" smtClean="0"/>
              <a:t>5) </a:t>
            </a:r>
            <a:r>
              <a:rPr lang="en-US" sz="2000" dirty="0" err="1" smtClean="0"/>
              <a:t>Omentectomy</a:t>
            </a:r>
            <a:r>
              <a:rPr lang="en-US" sz="2000" dirty="0" smtClean="0"/>
              <a:t> </a:t>
            </a:r>
          </a:p>
          <a:p>
            <a:pPr algn="l" rtl="0"/>
            <a:r>
              <a:rPr lang="en-US" sz="2000" dirty="0"/>
              <a:t> </a:t>
            </a:r>
            <a:r>
              <a:rPr lang="en-US" sz="2000" dirty="0" smtClean="0"/>
              <a:t>6) Cytology </a:t>
            </a:r>
            <a:r>
              <a:rPr lang="en-US" sz="2000" dirty="0"/>
              <a:t>of the </a:t>
            </a:r>
            <a:r>
              <a:rPr lang="en-US" sz="2000" dirty="0" smtClean="0"/>
              <a:t>diaphragm</a:t>
            </a:r>
          </a:p>
          <a:p>
            <a:pPr algn="l" rtl="0"/>
            <a:r>
              <a:rPr lang="en-US" sz="2000" dirty="0"/>
              <a:t> </a:t>
            </a:r>
            <a:r>
              <a:rPr lang="en-US" sz="2000" dirty="0" smtClean="0"/>
              <a:t>7) Biopsy </a:t>
            </a:r>
            <a:r>
              <a:rPr lang="en-US" sz="2000" dirty="0"/>
              <a:t>of any areas where metastases are </a:t>
            </a:r>
            <a:r>
              <a:rPr lang="en-US" sz="2000" dirty="0" smtClean="0"/>
              <a:t>suspected</a:t>
            </a:r>
          </a:p>
          <a:p>
            <a:pPr algn="l" rtl="0"/>
            <a:endParaRPr lang="en-US" sz="2000" dirty="0"/>
          </a:p>
          <a:p>
            <a:pPr marL="285750" indent="-285750" algn="l" rtl="0">
              <a:buFontTx/>
              <a:buChar char="-"/>
            </a:pPr>
            <a:r>
              <a:rPr lang="en-US" sz="2000" dirty="0" smtClean="0"/>
              <a:t>Laparotomy </a:t>
            </a:r>
            <a:r>
              <a:rPr lang="en-US" sz="2000" dirty="0"/>
              <a:t>is generally used, but laparoscopic or robot-assisted approaches are used by some surgeons for selected patients. </a:t>
            </a:r>
            <a:endParaRPr lang="en-US" sz="2000" dirty="0" smtClean="0"/>
          </a:p>
          <a:p>
            <a:pPr marL="285750" indent="-285750" algn="l" rtl="0">
              <a:buFontTx/>
              <a:buChar char="-"/>
            </a:pPr>
            <a:endParaRPr lang="en-US" sz="2000" dirty="0" smtClean="0"/>
          </a:p>
          <a:p>
            <a:pPr algn="l" rtl="0"/>
            <a:r>
              <a:rPr lang="en-US" sz="2000" b="1" dirty="0"/>
              <a:t>→</a:t>
            </a:r>
            <a:r>
              <a:rPr lang="en-US" sz="2000" dirty="0"/>
              <a:t> Frozen section </a:t>
            </a:r>
            <a:r>
              <a:rPr lang="en-US" sz="2000" dirty="0" smtClean="0"/>
              <a:t>: </a:t>
            </a:r>
            <a:r>
              <a:rPr lang="en-US" sz="2000" dirty="0"/>
              <a:t>The diagnosis of ovarian, tubal, or peritoneal cancer is usually made </a:t>
            </a:r>
            <a:endParaRPr lang="en-US" sz="2000" dirty="0" smtClean="0"/>
          </a:p>
          <a:p>
            <a:pPr algn="l" rtl="0"/>
            <a:r>
              <a:rPr lang="en-US" sz="2000" dirty="0" smtClean="0"/>
              <a:t>                                   at </a:t>
            </a:r>
            <a:r>
              <a:rPr lang="en-US" sz="2000" dirty="0"/>
              <a:t>time of surgery. </a:t>
            </a:r>
            <a:endParaRPr lang="en-US" sz="2000" dirty="0" smtClean="0"/>
          </a:p>
          <a:p>
            <a:pPr algn="l" rtl="0"/>
            <a:endParaRPr lang="en-US" sz="2000" dirty="0" smtClean="0"/>
          </a:p>
          <a:p>
            <a:pPr algn="l" rtl="0"/>
            <a:endParaRPr lang="en-US" sz="2000" dirty="0"/>
          </a:p>
        </p:txBody>
      </p:sp>
    </p:spTree>
    <p:extLst>
      <p:ext uri="{BB962C8B-B14F-4D97-AF65-F5344CB8AC3E}">
        <p14:creationId xmlns="" xmlns:p14="http://schemas.microsoft.com/office/powerpoint/2010/main" val="24669790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l" rtl="0"/>
            <a:endParaRPr lang="en-US" sz="2000" dirty="0" smtClean="0"/>
          </a:p>
          <a:p>
            <a:pPr algn="l" rtl="0"/>
            <a:endParaRPr lang="en-US" sz="2000" dirty="0"/>
          </a:p>
          <a:p>
            <a:pPr algn="l" rtl="0"/>
            <a:r>
              <a:rPr lang="en-US" sz="2000" b="1" dirty="0" err="1" smtClean="0">
                <a:solidFill>
                  <a:srgbClr val="FF0000"/>
                </a:solidFill>
              </a:rPr>
              <a:t>Cytoreductive</a:t>
            </a:r>
            <a:r>
              <a:rPr lang="en-US" sz="2000" b="1" dirty="0" smtClean="0">
                <a:solidFill>
                  <a:srgbClr val="FF0000"/>
                </a:solidFill>
              </a:rPr>
              <a:t> </a:t>
            </a:r>
            <a:r>
              <a:rPr lang="en-US" sz="2000" b="1" dirty="0">
                <a:solidFill>
                  <a:srgbClr val="FF0000"/>
                </a:solidFill>
              </a:rPr>
              <a:t>surgery </a:t>
            </a:r>
            <a:r>
              <a:rPr lang="en-US" sz="2000" dirty="0"/>
              <a:t>is the cornerstone of therapy for ovarian, tubal, and peritoneal carcinoma. </a:t>
            </a:r>
            <a:endParaRPr lang="en-US" sz="2000" dirty="0" smtClean="0"/>
          </a:p>
          <a:p>
            <a:pPr algn="l" rtl="0"/>
            <a:r>
              <a:rPr lang="en-US" sz="2000" dirty="0" smtClean="0"/>
              <a:t>There </a:t>
            </a:r>
            <a:r>
              <a:rPr lang="en-US" sz="2000" dirty="0"/>
              <a:t>are several potential benefits of aggressive primary surgical management in women with epithelial ovarian carcinoma (EOC), particularly for those with advanced </a:t>
            </a:r>
            <a:r>
              <a:rPr lang="en-US" sz="2000" dirty="0" smtClean="0"/>
              <a:t>disease :</a:t>
            </a:r>
          </a:p>
          <a:p>
            <a:pPr algn="l" rtl="0"/>
            <a:endParaRPr lang="en-US" sz="2000" dirty="0"/>
          </a:p>
          <a:p>
            <a:pPr algn="l" rtl="0"/>
            <a:r>
              <a:rPr lang="en-US" sz="2000" dirty="0" smtClean="0"/>
              <a:t>1) Optimal </a:t>
            </a:r>
            <a:r>
              <a:rPr lang="en-US" sz="2000" dirty="0"/>
              <a:t>response to postoperative systemic chemotherapy is achieved in the setting </a:t>
            </a:r>
            <a:r>
              <a:rPr lang="en-US" sz="2000" dirty="0" smtClean="0"/>
              <a:t>  </a:t>
            </a:r>
          </a:p>
          <a:p>
            <a:pPr algn="l" rtl="0"/>
            <a:r>
              <a:rPr lang="en-US" sz="2000" dirty="0" smtClean="0"/>
              <a:t>     of </a:t>
            </a:r>
            <a:r>
              <a:rPr lang="en-US" sz="2000" dirty="0"/>
              <a:t>minimal disease </a:t>
            </a:r>
            <a:r>
              <a:rPr lang="en-US" sz="2000" dirty="0" smtClean="0"/>
              <a:t>burden.</a:t>
            </a:r>
          </a:p>
          <a:p>
            <a:pPr algn="l" rtl="0"/>
            <a:endParaRPr lang="en-US" sz="2000" dirty="0"/>
          </a:p>
          <a:p>
            <a:pPr algn="l" rtl="0"/>
            <a:r>
              <a:rPr lang="en-US" sz="2000" dirty="0" smtClean="0"/>
              <a:t>2) Disease-related </a:t>
            </a:r>
            <a:r>
              <a:rPr lang="en-US" sz="2000" dirty="0"/>
              <a:t>symptoms (</a:t>
            </a:r>
            <a:r>
              <a:rPr lang="en-US" sz="2000" dirty="0" err="1"/>
              <a:t>eg</a:t>
            </a:r>
            <a:r>
              <a:rPr lang="en-US" sz="2000" dirty="0"/>
              <a:t>, abdominal pain, increased abdominal girth, dyspnea, </a:t>
            </a:r>
            <a:endParaRPr lang="en-US" sz="2000" dirty="0" smtClean="0"/>
          </a:p>
          <a:p>
            <a:pPr algn="l" rtl="0"/>
            <a:r>
              <a:rPr lang="en-US" sz="2000" dirty="0" smtClean="0"/>
              <a:t>     early </a:t>
            </a:r>
            <a:r>
              <a:rPr lang="en-US" sz="2000" dirty="0"/>
              <a:t>satiety) are related to tumor burden. Removal of bulky disease rapidly </a:t>
            </a:r>
            <a:endParaRPr lang="en-US" sz="2000" dirty="0" smtClean="0"/>
          </a:p>
          <a:p>
            <a:pPr algn="l" rtl="0"/>
            <a:r>
              <a:rPr lang="en-US" sz="2000" dirty="0" smtClean="0"/>
              <a:t>     improves </a:t>
            </a:r>
            <a:r>
              <a:rPr lang="en-US" sz="2000" dirty="0"/>
              <a:t>symptoms and quality of life</a:t>
            </a:r>
            <a:r>
              <a:rPr lang="en-US" sz="2000" dirty="0" smtClean="0"/>
              <a:t>.</a:t>
            </a:r>
          </a:p>
          <a:p>
            <a:pPr algn="l" rtl="0"/>
            <a:endParaRPr lang="en-US" sz="2000" dirty="0"/>
          </a:p>
          <a:p>
            <a:pPr algn="l" rtl="0"/>
            <a:r>
              <a:rPr lang="en-US" sz="2000" dirty="0" smtClean="0"/>
              <a:t>3) Ovarian </a:t>
            </a:r>
            <a:r>
              <a:rPr lang="en-US" sz="2000" dirty="0"/>
              <a:t>neoplasms produce multiple cytokines, at least some of which are </a:t>
            </a:r>
            <a:endParaRPr lang="en-US" sz="2000" dirty="0" smtClean="0"/>
          </a:p>
          <a:p>
            <a:pPr algn="l" rtl="0"/>
            <a:r>
              <a:rPr lang="en-US" sz="2000" dirty="0" smtClean="0"/>
              <a:t>     immunosuppressive </a:t>
            </a:r>
            <a:r>
              <a:rPr lang="en-US" sz="2000" dirty="0"/>
              <a:t>(</a:t>
            </a:r>
            <a:r>
              <a:rPr lang="en-US" sz="2000" dirty="0" err="1"/>
              <a:t>eg</a:t>
            </a:r>
            <a:r>
              <a:rPr lang="en-US" sz="2000" dirty="0"/>
              <a:t>, interleukin-10, vascular endothelial growth factor). </a:t>
            </a:r>
            <a:endParaRPr lang="en-US" sz="2000" dirty="0" smtClean="0"/>
          </a:p>
          <a:p>
            <a:pPr algn="l" rtl="0"/>
            <a:r>
              <a:rPr lang="en-US" sz="2000" dirty="0" smtClean="0"/>
              <a:t>     Removal </a:t>
            </a:r>
            <a:r>
              <a:rPr lang="en-US" sz="2000" dirty="0"/>
              <a:t>of tumor bulk may improve or restore host immune competence</a:t>
            </a:r>
            <a:r>
              <a:rPr lang="en-US" sz="2000" dirty="0" smtClean="0"/>
              <a:t>.</a:t>
            </a:r>
          </a:p>
          <a:p>
            <a:pPr algn="l" rtl="0"/>
            <a:endParaRPr lang="en-US" sz="2000" dirty="0"/>
          </a:p>
          <a:p>
            <a:pPr algn="l" rtl="0"/>
            <a:r>
              <a:rPr lang="en-US" sz="2000" dirty="0" smtClean="0"/>
              <a:t>4) </a:t>
            </a:r>
            <a:r>
              <a:rPr lang="en-US" sz="2000" dirty="0" err="1" smtClean="0"/>
              <a:t>Cytoreduction</a:t>
            </a:r>
            <a:r>
              <a:rPr lang="en-US" sz="2000" dirty="0" smtClean="0"/>
              <a:t> </a:t>
            </a:r>
            <a:r>
              <a:rPr lang="en-US" sz="2000" dirty="0"/>
              <a:t>is associated with increased survival. The volume of residual disease </a:t>
            </a:r>
            <a:endParaRPr lang="en-US" sz="2000" dirty="0" smtClean="0"/>
          </a:p>
          <a:p>
            <a:pPr algn="l" rtl="0"/>
            <a:r>
              <a:rPr lang="en-US" sz="2000" dirty="0" smtClean="0"/>
              <a:t>     remaining </a:t>
            </a:r>
            <a:r>
              <a:rPr lang="en-US" sz="2000" dirty="0"/>
              <a:t>after </a:t>
            </a:r>
            <a:r>
              <a:rPr lang="en-US" sz="2000" dirty="0" err="1"/>
              <a:t>cytoreductive</a:t>
            </a:r>
            <a:r>
              <a:rPr lang="en-US" sz="2000" dirty="0"/>
              <a:t> surgery correlates inversely with </a:t>
            </a:r>
            <a:r>
              <a:rPr lang="en-US" sz="2000" dirty="0" smtClean="0"/>
              <a:t>survival.</a:t>
            </a:r>
            <a:endParaRPr lang="en-US" sz="2000" dirty="0"/>
          </a:p>
        </p:txBody>
      </p:sp>
    </p:spTree>
    <p:extLst>
      <p:ext uri="{BB962C8B-B14F-4D97-AF65-F5344CB8AC3E}">
        <p14:creationId xmlns="" xmlns:p14="http://schemas.microsoft.com/office/powerpoint/2010/main" val="240907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24535"/>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r>
              <a:rPr lang="en-US" sz="2000" dirty="0" smtClean="0"/>
              <a:t>The </a:t>
            </a:r>
            <a:r>
              <a:rPr lang="en-US" sz="2000" dirty="0"/>
              <a:t>terminology regarding extent of </a:t>
            </a:r>
            <a:r>
              <a:rPr lang="en-US" sz="2000" dirty="0" err="1"/>
              <a:t>cytoreduction</a:t>
            </a:r>
            <a:r>
              <a:rPr lang="en-US" sz="2000" dirty="0"/>
              <a:t> is</a:t>
            </a:r>
            <a:r>
              <a:rPr lang="en-US" sz="2000" dirty="0" smtClean="0"/>
              <a:t>:</a:t>
            </a:r>
          </a:p>
          <a:p>
            <a:pPr algn="l" rtl="0"/>
            <a:endParaRPr lang="en-US" sz="2000" dirty="0"/>
          </a:p>
          <a:p>
            <a:pPr algn="l" rtl="0"/>
            <a:r>
              <a:rPr lang="en-US" sz="2000" dirty="0"/>
              <a:t>●</a:t>
            </a:r>
            <a:r>
              <a:rPr lang="en-US" sz="2000" b="1" dirty="0"/>
              <a:t>Complete </a:t>
            </a:r>
            <a:r>
              <a:rPr lang="en-US" sz="2000" b="1" dirty="0" err="1"/>
              <a:t>cytoreduction</a:t>
            </a:r>
            <a:r>
              <a:rPr lang="en-US" sz="2000" b="1" dirty="0"/>
              <a:t> </a:t>
            </a:r>
            <a:r>
              <a:rPr lang="en-US" sz="2000" dirty="0"/>
              <a:t>– </a:t>
            </a:r>
            <a:r>
              <a:rPr lang="en-US" sz="2000" dirty="0" err="1"/>
              <a:t>Cytoreduction</a:t>
            </a:r>
            <a:r>
              <a:rPr lang="en-US" sz="2000" dirty="0"/>
              <a:t> to no grossly visible disease</a:t>
            </a:r>
            <a:r>
              <a:rPr lang="en-US" sz="2000" dirty="0" smtClean="0"/>
              <a:t>.</a:t>
            </a:r>
          </a:p>
          <a:p>
            <a:pPr algn="l" rtl="0"/>
            <a:endParaRPr lang="en-US" sz="2000" dirty="0"/>
          </a:p>
          <a:p>
            <a:pPr algn="l" rtl="0"/>
            <a:r>
              <a:rPr lang="en-US" sz="2000" dirty="0"/>
              <a:t>●</a:t>
            </a:r>
            <a:r>
              <a:rPr lang="en-US" sz="2000" b="1" dirty="0"/>
              <a:t>Optimal </a:t>
            </a:r>
            <a:r>
              <a:rPr lang="en-US" sz="2000" b="1" dirty="0" err="1"/>
              <a:t>cytoreduction</a:t>
            </a:r>
            <a:r>
              <a:rPr lang="en-US" sz="2000" b="1" dirty="0"/>
              <a:t> </a:t>
            </a:r>
            <a:r>
              <a:rPr lang="en-US" sz="2000" dirty="0"/>
              <a:t>– The Gynecologic Oncology Group (GOG) defines optimal </a:t>
            </a:r>
            <a:endParaRPr lang="en-US" sz="2000" dirty="0" smtClean="0"/>
          </a:p>
          <a:p>
            <a:pPr algn="l" rtl="0"/>
            <a:r>
              <a:rPr lang="en-US" sz="2000" dirty="0" smtClean="0"/>
              <a:t>   </a:t>
            </a:r>
            <a:r>
              <a:rPr lang="en-US" sz="2000" dirty="0" err="1" smtClean="0"/>
              <a:t>cytoreduction</a:t>
            </a:r>
            <a:r>
              <a:rPr lang="en-US" sz="2000" dirty="0" smtClean="0"/>
              <a:t> </a:t>
            </a:r>
            <a:r>
              <a:rPr lang="en-US" sz="2000" dirty="0"/>
              <a:t>as residual disease that is ≤1 cm in maximum tumor diameter</a:t>
            </a:r>
            <a:r>
              <a:rPr lang="en-US" sz="2000" dirty="0" smtClean="0"/>
              <a:t>.</a:t>
            </a:r>
          </a:p>
          <a:p>
            <a:pPr algn="l" rtl="0"/>
            <a:endParaRPr lang="en-US" sz="2000" dirty="0"/>
          </a:p>
          <a:p>
            <a:pPr algn="l" rtl="0"/>
            <a:r>
              <a:rPr lang="en-US" sz="2000" dirty="0"/>
              <a:t>●</a:t>
            </a:r>
            <a:r>
              <a:rPr lang="en-US" sz="2000" b="1" dirty="0"/>
              <a:t>Suboptimal </a:t>
            </a:r>
            <a:r>
              <a:rPr lang="en-US" sz="2000" b="1" dirty="0" err="1"/>
              <a:t>cytoreduction</a:t>
            </a:r>
            <a:r>
              <a:rPr lang="en-US" sz="2000" b="1" dirty="0"/>
              <a:t> </a:t>
            </a:r>
            <a:r>
              <a:rPr lang="en-US" sz="2000" dirty="0"/>
              <a:t>– </a:t>
            </a:r>
            <a:r>
              <a:rPr lang="en-US" sz="2000" dirty="0" err="1"/>
              <a:t>Cytoreduction</a:t>
            </a:r>
            <a:r>
              <a:rPr lang="en-US" sz="2000" dirty="0"/>
              <a:t> with tumor nodules &gt;1 cm remaining</a:t>
            </a:r>
            <a:r>
              <a:rPr lang="en-US" sz="2000" dirty="0" smtClean="0"/>
              <a:t>.</a:t>
            </a:r>
          </a:p>
          <a:p>
            <a:pPr algn="l" rtl="0"/>
            <a:endParaRPr lang="en-US" sz="2000" dirty="0"/>
          </a:p>
          <a:p>
            <a:pPr algn="l" rtl="0"/>
            <a:r>
              <a:rPr lang="en-US" sz="2000" b="1" dirty="0" smtClean="0"/>
              <a:t>→</a:t>
            </a:r>
            <a:r>
              <a:rPr lang="en-US" sz="2000" dirty="0" smtClean="0"/>
              <a:t> Stage IA : In </a:t>
            </a:r>
            <a:r>
              <a:rPr lang="en-US" sz="2000" dirty="0"/>
              <a:t>young </a:t>
            </a:r>
            <a:r>
              <a:rPr lang="en-US" sz="2000" dirty="0" smtClean="0"/>
              <a:t>women, conservative </a:t>
            </a:r>
            <a:r>
              <a:rPr lang="en-US" sz="2000" dirty="0"/>
              <a:t>surgery (unilateral </a:t>
            </a:r>
            <a:r>
              <a:rPr lang="en-US" sz="2000" dirty="0" err="1"/>
              <a:t>salpingo</a:t>
            </a:r>
            <a:r>
              <a:rPr lang="en-US" sz="2000" dirty="0"/>
              <a:t>-oophorectomy</a:t>
            </a:r>
            <a:r>
              <a:rPr lang="en-US" sz="2000" dirty="0" smtClean="0"/>
              <a:t>) for fertility preservation is </a:t>
            </a:r>
            <a:r>
              <a:rPr lang="en-US" sz="2000" dirty="0"/>
              <a:t>being considered. full surgical staging, including washings, </a:t>
            </a:r>
            <a:r>
              <a:rPr lang="en-US" sz="2000" dirty="0" err="1"/>
              <a:t>omentectomy</a:t>
            </a:r>
            <a:r>
              <a:rPr lang="en-US" sz="2000" dirty="0"/>
              <a:t>, appendectomy, and node biopsies, should be done and should be negative.</a:t>
            </a:r>
          </a:p>
        </p:txBody>
      </p:sp>
    </p:spTree>
    <p:extLst>
      <p:ext uri="{BB962C8B-B14F-4D97-AF65-F5344CB8AC3E}">
        <p14:creationId xmlns="" xmlns:p14="http://schemas.microsoft.com/office/powerpoint/2010/main" val="17815372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63417"/>
          </a:xfrm>
          <a:prstGeom prst="rect">
            <a:avLst/>
          </a:prstGeom>
        </p:spPr>
        <p:txBody>
          <a:bodyPr wrap="square">
            <a:spAutoFit/>
          </a:bodyPr>
          <a:lstStyle/>
          <a:p>
            <a:pPr algn="l" rtl="0"/>
            <a:r>
              <a:rPr lang="en-US" sz="2000" b="1" dirty="0"/>
              <a:t>Adjuvant therapy </a:t>
            </a:r>
            <a:r>
              <a:rPr lang="en-US" sz="2000" b="1" dirty="0" smtClean="0"/>
              <a:t> </a:t>
            </a:r>
          </a:p>
          <a:p>
            <a:pPr algn="l" rtl="0"/>
            <a:r>
              <a:rPr lang="en-US" sz="2000" dirty="0" smtClean="0"/>
              <a:t>Women </a:t>
            </a:r>
            <a:r>
              <a:rPr lang="en-US" sz="2000" dirty="0"/>
              <a:t>with EOC should undergo adjuvant treatment with the exception of those with grade 1, stage IA/IB EOC. The preferred regimen is a </a:t>
            </a:r>
            <a:r>
              <a:rPr lang="en-US" sz="2000" b="1" dirty="0">
                <a:solidFill>
                  <a:srgbClr val="FF0000"/>
                </a:solidFill>
              </a:rPr>
              <a:t>platinum-</a:t>
            </a:r>
            <a:r>
              <a:rPr lang="en-US" sz="2000" b="1" dirty="0" err="1">
                <a:solidFill>
                  <a:srgbClr val="FF0000"/>
                </a:solidFill>
              </a:rPr>
              <a:t>taxane</a:t>
            </a:r>
            <a:r>
              <a:rPr lang="en-US" sz="2000" b="1" dirty="0">
                <a:solidFill>
                  <a:srgbClr val="FF0000"/>
                </a:solidFill>
              </a:rPr>
              <a:t> combination </a:t>
            </a:r>
            <a:r>
              <a:rPr lang="en-US" sz="2000" b="1" dirty="0" smtClean="0">
                <a:solidFill>
                  <a:srgbClr val="FF0000"/>
                </a:solidFill>
              </a:rPr>
              <a:t>regimen</a:t>
            </a:r>
            <a:r>
              <a:rPr lang="en-US" sz="2000" dirty="0" smtClean="0"/>
              <a:t>.</a:t>
            </a:r>
          </a:p>
          <a:p>
            <a:pPr algn="l" rtl="0"/>
            <a:endParaRPr lang="en-US" sz="2000" dirty="0" smtClean="0"/>
          </a:p>
          <a:p>
            <a:pPr algn="l" rtl="0"/>
            <a:r>
              <a:rPr lang="en-US" sz="2000" dirty="0" smtClean="0"/>
              <a:t>● For </a:t>
            </a:r>
            <a:r>
              <a:rPr lang="en-US" sz="2000" dirty="0"/>
              <a:t>women with early-stage disease, carboplatin and paclitaxel (as intravenously [IV] </a:t>
            </a:r>
            <a:endParaRPr lang="en-US" sz="2000" dirty="0" smtClean="0"/>
          </a:p>
          <a:p>
            <a:pPr algn="l" rtl="0"/>
            <a:r>
              <a:rPr lang="en-US" sz="2000" dirty="0" smtClean="0"/>
              <a:t>    infusions </a:t>
            </a:r>
            <a:r>
              <a:rPr lang="en-US" sz="2000" dirty="0"/>
              <a:t>every three weeks for three to six cycles) is usually </a:t>
            </a:r>
            <a:r>
              <a:rPr lang="en-US" sz="2000" dirty="0" smtClean="0"/>
              <a:t>administered.</a:t>
            </a:r>
          </a:p>
          <a:p>
            <a:pPr algn="l" rtl="0"/>
            <a:endParaRPr lang="en-US" sz="2000" dirty="0"/>
          </a:p>
          <a:p>
            <a:pPr algn="l" rtl="0"/>
            <a:r>
              <a:rPr lang="en-US" sz="2000" dirty="0" smtClean="0"/>
              <a:t>● For </a:t>
            </a:r>
            <a:r>
              <a:rPr lang="en-US" sz="2000" dirty="0"/>
              <a:t>women with advanced EOC, the options depend on the surgical </a:t>
            </a:r>
            <a:r>
              <a:rPr lang="en-US" sz="2000" dirty="0" smtClean="0"/>
              <a:t>outcomes :</a:t>
            </a:r>
          </a:p>
          <a:p>
            <a:pPr algn="l" rtl="0"/>
            <a:r>
              <a:rPr lang="en-US" sz="2000" dirty="0" smtClean="0"/>
              <a:t>A) For women </a:t>
            </a:r>
            <a:r>
              <a:rPr lang="en-US" sz="2000" dirty="0"/>
              <a:t>with optimally </a:t>
            </a:r>
            <a:r>
              <a:rPr lang="en-US" sz="2000" dirty="0" err="1"/>
              <a:t>cytoreduced</a:t>
            </a:r>
            <a:r>
              <a:rPr lang="en-US" sz="2000" dirty="0"/>
              <a:t> EOC (</a:t>
            </a:r>
            <a:r>
              <a:rPr lang="en-US" sz="2000" dirty="0" err="1"/>
              <a:t>ie</a:t>
            </a:r>
            <a:r>
              <a:rPr lang="en-US" sz="2000" dirty="0"/>
              <a:t>, &lt;1 cm residual disease at the </a:t>
            </a:r>
            <a:endParaRPr lang="en-US" sz="2000" dirty="0" smtClean="0"/>
          </a:p>
          <a:p>
            <a:pPr algn="l" rtl="0"/>
            <a:r>
              <a:rPr lang="en-US" sz="2000" dirty="0" smtClean="0"/>
              <a:t>     completion </a:t>
            </a:r>
            <a:r>
              <a:rPr lang="en-US" sz="2000" dirty="0"/>
              <a:t>of surgery), there are multiple options for treatment, all of which are </a:t>
            </a:r>
            <a:endParaRPr lang="en-US" sz="2000" dirty="0" smtClean="0"/>
          </a:p>
          <a:p>
            <a:pPr algn="l" rtl="0"/>
            <a:r>
              <a:rPr lang="en-US" sz="2000" dirty="0" smtClean="0"/>
              <a:t>     acceptable</a:t>
            </a:r>
            <a:r>
              <a:rPr lang="en-US" sz="2000" dirty="0"/>
              <a:t>. These </a:t>
            </a:r>
            <a:r>
              <a:rPr lang="en-US" sz="2000" dirty="0" smtClean="0"/>
              <a:t>include :</a:t>
            </a:r>
          </a:p>
          <a:p>
            <a:pPr algn="l" rtl="0"/>
            <a:r>
              <a:rPr lang="en-US" sz="2000" dirty="0"/>
              <a:t>1- </a:t>
            </a:r>
            <a:r>
              <a:rPr lang="en-US" sz="2000" u="sng" dirty="0" smtClean="0"/>
              <a:t>Standard </a:t>
            </a:r>
            <a:r>
              <a:rPr lang="en-US" sz="2000" u="sng" dirty="0"/>
              <a:t>chemotherapy</a:t>
            </a:r>
            <a:r>
              <a:rPr lang="en-US" sz="2000" dirty="0"/>
              <a:t> (</a:t>
            </a:r>
            <a:r>
              <a:rPr lang="en-US" sz="2000" dirty="0" err="1"/>
              <a:t>ie</a:t>
            </a:r>
            <a:r>
              <a:rPr lang="en-US" sz="2000" dirty="0"/>
              <a:t>, carboplatin and paclitaxel administered IV every three </a:t>
            </a:r>
            <a:endParaRPr lang="en-US" sz="2000" dirty="0" smtClean="0"/>
          </a:p>
          <a:p>
            <a:pPr algn="l" rtl="0"/>
            <a:r>
              <a:rPr lang="en-US" sz="2000" dirty="0" smtClean="0"/>
              <a:t>     weeks </a:t>
            </a:r>
            <a:r>
              <a:rPr lang="en-US" sz="2000" dirty="0"/>
              <a:t>for six cycles</a:t>
            </a:r>
            <a:r>
              <a:rPr lang="en-US" sz="2000" dirty="0" smtClean="0"/>
              <a:t>) OR</a:t>
            </a:r>
          </a:p>
          <a:p>
            <a:pPr algn="l" rtl="0"/>
            <a:r>
              <a:rPr lang="en-US" sz="2000" dirty="0"/>
              <a:t>2- </a:t>
            </a:r>
            <a:r>
              <a:rPr lang="en-US" sz="2000" u="sng" dirty="0" smtClean="0"/>
              <a:t>Dose-dense </a:t>
            </a:r>
            <a:r>
              <a:rPr lang="en-US" sz="2000" u="sng" dirty="0"/>
              <a:t>chemotherapy </a:t>
            </a:r>
            <a:r>
              <a:rPr lang="en-US" sz="2000" dirty="0"/>
              <a:t>(</a:t>
            </a:r>
            <a:r>
              <a:rPr lang="en-US" sz="2000" dirty="0" err="1"/>
              <a:t>ie</a:t>
            </a:r>
            <a:r>
              <a:rPr lang="en-US" sz="2000" dirty="0"/>
              <a:t>, IV carboplatin on day 1 plus IV paclitaxel on days 1, </a:t>
            </a:r>
            <a:endParaRPr lang="en-US" sz="2000" dirty="0" smtClean="0"/>
          </a:p>
          <a:p>
            <a:pPr algn="l" rtl="0"/>
            <a:r>
              <a:rPr lang="en-US" sz="2000" dirty="0" smtClean="0"/>
              <a:t>    8</a:t>
            </a:r>
            <a:r>
              <a:rPr lang="en-US" sz="2000" dirty="0"/>
              <a:t>, 15 every three weeks for six cycles</a:t>
            </a:r>
            <a:r>
              <a:rPr lang="en-US" sz="2000" dirty="0" smtClean="0"/>
              <a:t>) OR</a:t>
            </a:r>
          </a:p>
          <a:p>
            <a:pPr algn="l" rtl="0"/>
            <a:r>
              <a:rPr lang="en-US" sz="2000" dirty="0"/>
              <a:t>3- </a:t>
            </a:r>
            <a:r>
              <a:rPr lang="en-US" sz="2000" u="sng" dirty="0"/>
              <a:t>IV plus </a:t>
            </a:r>
            <a:r>
              <a:rPr lang="en-US" sz="2000" u="sng" dirty="0" err="1"/>
              <a:t>intraperitoneal</a:t>
            </a:r>
            <a:r>
              <a:rPr lang="en-US" sz="2000" u="sng" dirty="0"/>
              <a:t> (IP) chemotherapy </a:t>
            </a:r>
            <a:r>
              <a:rPr lang="en-US" sz="2000" dirty="0"/>
              <a:t>(</a:t>
            </a:r>
            <a:r>
              <a:rPr lang="en-US" sz="2000" dirty="0" err="1"/>
              <a:t>ie</a:t>
            </a:r>
            <a:r>
              <a:rPr lang="en-US" sz="2000" dirty="0"/>
              <a:t>, IP </a:t>
            </a:r>
            <a:r>
              <a:rPr lang="en-US" sz="2000" dirty="0" err="1"/>
              <a:t>cisplatin</a:t>
            </a:r>
            <a:r>
              <a:rPr lang="en-US" sz="2000" dirty="0"/>
              <a:t> on day 1, IV paclitaxel on </a:t>
            </a:r>
            <a:endParaRPr lang="en-US" sz="2000" dirty="0" smtClean="0"/>
          </a:p>
          <a:p>
            <a:pPr algn="l" rtl="0"/>
            <a:r>
              <a:rPr lang="en-US" sz="2000" dirty="0" smtClean="0"/>
              <a:t>     day </a:t>
            </a:r>
            <a:r>
              <a:rPr lang="en-US" sz="2000" dirty="0"/>
              <a:t>2, and IP paclitaxel on day 8 every three weeks for six cycles</a:t>
            </a:r>
            <a:r>
              <a:rPr lang="en-US" sz="2000" dirty="0" smtClean="0"/>
              <a:t>).</a:t>
            </a:r>
          </a:p>
          <a:p>
            <a:pPr algn="l" rtl="0"/>
            <a:endParaRPr lang="en-US" sz="2000" dirty="0"/>
          </a:p>
          <a:p>
            <a:pPr algn="l" rtl="0"/>
            <a:r>
              <a:rPr lang="en-US" sz="2000" dirty="0"/>
              <a:t>B) Women with </a:t>
            </a:r>
            <a:r>
              <a:rPr lang="en-US" sz="2000" dirty="0" err="1"/>
              <a:t>suboptimally</a:t>
            </a:r>
            <a:r>
              <a:rPr lang="en-US" sz="2000" dirty="0"/>
              <a:t> </a:t>
            </a:r>
            <a:r>
              <a:rPr lang="en-US" sz="2000" dirty="0" err="1"/>
              <a:t>cytoreduced</a:t>
            </a:r>
            <a:r>
              <a:rPr lang="en-US" sz="2000" dirty="0"/>
              <a:t> EOC (</a:t>
            </a:r>
            <a:r>
              <a:rPr lang="en-US" sz="2000" dirty="0" err="1"/>
              <a:t>ie</a:t>
            </a:r>
            <a:r>
              <a:rPr lang="en-US" sz="2000" dirty="0"/>
              <a:t>, ≥1 cm residual </a:t>
            </a:r>
            <a:r>
              <a:rPr lang="en-US" sz="2000" dirty="0" smtClean="0"/>
              <a:t>disease</a:t>
            </a:r>
            <a:r>
              <a:rPr lang="en-US" sz="2000" dirty="0"/>
              <a:t>) are not </a:t>
            </a:r>
            <a:endParaRPr lang="en-US" sz="2000" dirty="0" smtClean="0"/>
          </a:p>
          <a:p>
            <a:pPr algn="l" rtl="0"/>
            <a:r>
              <a:rPr lang="en-US" sz="2000" dirty="0" smtClean="0"/>
              <a:t>     candidates </a:t>
            </a:r>
            <a:r>
              <a:rPr lang="en-US" sz="2000" dirty="0"/>
              <a:t>for IP administration of chemotherapy. These patients usually receive </a:t>
            </a:r>
            <a:endParaRPr lang="en-US" sz="2000" dirty="0" smtClean="0"/>
          </a:p>
          <a:p>
            <a:pPr algn="l" rtl="0"/>
            <a:r>
              <a:rPr lang="en-US" sz="2000" dirty="0" smtClean="0"/>
              <a:t>     standard </a:t>
            </a:r>
            <a:r>
              <a:rPr lang="en-US" sz="2000" dirty="0"/>
              <a:t>or dose-dense chemotherapy for six cycles.</a:t>
            </a:r>
            <a:endParaRPr lang="ar-JO" sz="2000" dirty="0"/>
          </a:p>
        </p:txBody>
      </p:sp>
    </p:spTree>
    <p:extLst>
      <p:ext uri="{BB962C8B-B14F-4D97-AF65-F5344CB8AC3E}">
        <p14:creationId xmlns="" xmlns:p14="http://schemas.microsoft.com/office/powerpoint/2010/main" val="19352856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44" y="-27517"/>
            <a:ext cx="9153443" cy="4401205"/>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r>
              <a:rPr lang="en-US" sz="2000" b="1" dirty="0" smtClean="0"/>
              <a:t>→</a:t>
            </a:r>
            <a:r>
              <a:rPr lang="en-US" sz="2000" dirty="0" smtClean="0"/>
              <a:t> </a:t>
            </a:r>
            <a:r>
              <a:rPr lang="en-US" sz="2000" b="1" dirty="0" err="1" smtClean="0"/>
              <a:t>Neoadjuvant</a:t>
            </a:r>
            <a:r>
              <a:rPr lang="en-US" sz="2000" b="1" dirty="0" smtClean="0"/>
              <a:t> </a:t>
            </a:r>
            <a:r>
              <a:rPr lang="en-US" sz="2000" b="1" dirty="0"/>
              <a:t>therapy </a:t>
            </a:r>
            <a:r>
              <a:rPr lang="en-US" sz="2000" dirty="0"/>
              <a:t>— </a:t>
            </a:r>
            <a:r>
              <a:rPr lang="en-US" sz="2000" dirty="0" err="1"/>
              <a:t>Neoadjuvant</a:t>
            </a:r>
            <a:r>
              <a:rPr lang="en-US" sz="2000" dirty="0"/>
              <a:t> chemotherapy (NACT) refers to the administration of systemic chemotherapy before definitive surgery. The goal of NACT is to </a:t>
            </a:r>
            <a:r>
              <a:rPr lang="en-US" sz="2000" b="1" dirty="0">
                <a:solidFill>
                  <a:srgbClr val="FF0000"/>
                </a:solidFill>
              </a:rPr>
              <a:t>reduce perioperative morbidity and mortality </a:t>
            </a:r>
            <a:r>
              <a:rPr lang="en-US" sz="2000" dirty="0"/>
              <a:t>and </a:t>
            </a:r>
            <a:r>
              <a:rPr lang="en-US" sz="2000" b="1" dirty="0">
                <a:solidFill>
                  <a:srgbClr val="FF0000"/>
                </a:solidFill>
              </a:rPr>
              <a:t>increase the likelihood of a complete resection of disease at the time of </a:t>
            </a:r>
            <a:r>
              <a:rPr lang="en-US" sz="2000" b="1" dirty="0" err="1">
                <a:solidFill>
                  <a:srgbClr val="FF0000"/>
                </a:solidFill>
              </a:rPr>
              <a:t>cytoreductive</a:t>
            </a:r>
            <a:r>
              <a:rPr lang="en-US" sz="2000" b="1" dirty="0">
                <a:solidFill>
                  <a:srgbClr val="FF0000"/>
                </a:solidFill>
              </a:rPr>
              <a:t> surgery</a:t>
            </a:r>
            <a:r>
              <a:rPr lang="en-US" sz="2000" dirty="0"/>
              <a:t>. In most cases of women treated with NACT, further chemotherapy is administered following surgery (</a:t>
            </a:r>
            <a:r>
              <a:rPr lang="en-US" sz="2000" dirty="0" err="1"/>
              <a:t>ie</a:t>
            </a:r>
            <a:r>
              <a:rPr lang="en-US" sz="2000" dirty="0"/>
              <a:t>, adjuvant chemotherapy</a:t>
            </a:r>
            <a:r>
              <a:rPr lang="en-US" sz="2000" dirty="0" smtClean="0"/>
              <a:t>).</a:t>
            </a:r>
          </a:p>
          <a:p>
            <a:pPr algn="l" rtl="0"/>
            <a:endParaRPr lang="en-US" sz="2000" dirty="0"/>
          </a:p>
        </p:txBody>
      </p:sp>
    </p:spTree>
    <p:extLst>
      <p:ext uri="{BB962C8B-B14F-4D97-AF65-F5344CB8AC3E}">
        <p14:creationId xmlns="" xmlns:p14="http://schemas.microsoft.com/office/powerpoint/2010/main" val="26850218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56" y="0"/>
            <a:ext cx="9136743" cy="5940088"/>
          </a:xfrm>
          <a:prstGeom prst="rect">
            <a:avLst/>
          </a:prstGeom>
        </p:spPr>
        <p:txBody>
          <a:bodyPr wrap="square">
            <a:spAutoFit/>
          </a:bodyPr>
          <a:lstStyle/>
          <a:p>
            <a:pPr algn="l" rtl="0"/>
            <a:endParaRPr lang="en-US" sz="2000" b="1" dirty="0" smtClean="0"/>
          </a:p>
          <a:p>
            <a:pPr algn="l" rtl="0"/>
            <a:endParaRPr lang="en-US" sz="2000" b="1" dirty="0"/>
          </a:p>
          <a:p>
            <a:pPr algn="l" rtl="0"/>
            <a:r>
              <a:rPr lang="en-US" sz="2000" b="1" dirty="0" smtClean="0"/>
              <a:t>SPECIFIC </a:t>
            </a:r>
            <a:r>
              <a:rPr lang="en-US" sz="2000" b="1" dirty="0"/>
              <a:t>LONG TERM EFFECTS IN OVARIAN CANCER SURVIVORS </a:t>
            </a:r>
            <a:endParaRPr lang="en-US" sz="2000" b="1" dirty="0" smtClean="0"/>
          </a:p>
          <a:p>
            <a:pPr algn="l" rtl="0"/>
            <a:r>
              <a:rPr lang="en-US" sz="2000" dirty="0" smtClean="0"/>
              <a:t>In </a:t>
            </a:r>
            <a:r>
              <a:rPr lang="en-US" sz="2000" dirty="0"/>
              <a:t>general, ovarian cancer survivorship can be characterized as issues involving one of the four domains of quality of life (QOL) : the physical, emotional (psychological), spiritual, and social.</a:t>
            </a:r>
          </a:p>
          <a:p>
            <a:pPr algn="l" rtl="0"/>
            <a:r>
              <a:rPr lang="en-US" sz="2000" dirty="0" smtClean="0"/>
              <a:t>1) </a:t>
            </a:r>
            <a:r>
              <a:rPr lang="en-US" sz="2000" dirty="0" smtClean="0">
                <a:solidFill>
                  <a:srgbClr val="FF0000"/>
                </a:solidFill>
              </a:rPr>
              <a:t>Neurotoxicity</a:t>
            </a:r>
            <a:r>
              <a:rPr lang="en-US" sz="2000" dirty="0" smtClean="0"/>
              <a:t> </a:t>
            </a:r>
            <a:r>
              <a:rPr lang="en-US" sz="2000" dirty="0"/>
              <a:t>: Muscle cramps, Ringing in ears or trouble hearing, Discomfort in </a:t>
            </a:r>
            <a:endParaRPr lang="en-US" sz="2000" dirty="0" smtClean="0"/>
          </a:p>
          <a:p>
            <a:pPr algn="l" rtl="0"/>
            <a:r>
              <a:rPr lang="en-US" sz="2000" dirty="0" smtClean="0"/>
              <a:t>                                feet, Trouble </a:t>
            </a:r>
            <a:r>
              <a:rPr lang="en-US" sz="2000" dirty="0"/>
              <a:t>walking, Numbness and weakness in the </a:t>
            </a:r>
            <a:r>
              <a:rPr lang="en-US" sz="2000" dirty="0" smtClean="0"/>
              <a:t>hands. </a:t>
            </a:r>
            <a:endParaRPr lang="en-US" sz="2000" dirty="0"/>
          </a:p>
          <a:p>
            <a:pPr algn="l" rtl="0"/>
            <a:r>
              <a:rPr lang="en-US" sz="2000" dirty="0"/>
              <a:t>2) </a:t>
            </a:r>
            <a:r>
              <a:rPr lang="en-US" sz="2000" dirty="0">
                <a:solidFill>
                  <a:srgbClr val="FF0000"/>
                </a:solidFill>
              </a:rPr>
              <a:t>Cognitive dysfunction</a:t>
            </a:r>
          </a:p>
          <a:p>
            <a:pPr algn="l" rtl="0"/>
            <a:r>
              <a:rPr lang="en-US" sz="2000" dirty="0"/>
              <a:t>3) </a:t>
            </a:r>
            <a:r>
              <a:rPr lang="en-US" sz="2000" dirty="0">
                <a:solidFill>
                  <a:srgbClr val="FF0000"/>
                </a:solidFill>
              </a:rPr>
              <a:t>Fatigue </a:t>
            </a:r>
          </a:p>
          <a:p>
            <a:pPr algn="l" rtl="0"/>
            <a:r>
              <a:rPr lang="en-US" sz="2000" dirty="0"/>
              <a:t>4) </a:t>
            </a:r>
            <a:r>
              <a:rPr lang="en-US" sz="2000" dirty="0">
                <a:solidFill>
                  <a:srgbClr val="FF0000"/>
                </a:solidFill>
              </a:rPr>
              <a:t>Gastrointestinal toxicity</a:t>
            </a:r>
            <a:r>
              <a:rPr lang="en-US" sz="2000" dirty="0"/>
              <a:t> </a:t>
            </a:r>
          </a:p>
          <a:p>
            <a:pPr algn="l" rtl="0"/>
            <a:r>
              <a:rPr lang="en-US" sz="2000" dirty="0"/>
              <a:t>5) </a:t>
            </a:r>
            <a:r>
              <a:rPr lang="en-US" sz="2000" dirty="0">
                <a:solidFill>
                  <a:srgbClr val="FF0000"/>
                </a:solidFill>
              </a:rPr>
              <a:t>Surgical complications </a:t>
            </a:r>
            <a:r>
              <a:rPr lang="en-US" sz="2000" dirty="0"/>
              <a:t>: </a:t>
            </a:r>
            <a:r>
              <a:rPr lang="en-US" sz="2000" dirty="0" err="1"/>
              <a:t>e.g</a:t>
            </a:r>
            <a:r>
              <a:rPr lang="en-US" sz="2000" dirty="0"/>
              <a:t>, bowel obstruction, which can be caused by </a:t>
            </a:r>
            <a:r>
              <a:rPr lang="en-US" sz="2000" dirty="0" smtClean="0"/>
              <a:t>intra-</a:t>
            </a:r>
          </a:p>
          <a:p>
            <a:pPr algn="l" rtl="0"/>
            <a:r>
              <a:rPr lang="en-US" sz="2000" dirty="0" smtClean="0"/>
              <a:t>                                                abdominal </a:t>
            </a:r>
            <a:r>
              <a:rPr lang="en-US" sz="2000" dirty="0"/>
              <a:t>adhesions secondary to prior </a:t>
            </a:r>
            <a:r>
              <a:rPr lang="en-US" sz="2000" dirty="0" smtClean="0"/>
              <a:t>surgery. </a:t>
            </a:r>
            <a:endParaRPr lang="en-US" sz="2000" dirty="0"/>
          </a:p>
          <a:p>
            <a:pPr algn="l" rtl="0"/>
            <a:r>
              <a:rPr lang="en-US" sz="2000" dirty="0"/>
              <a:t>6) </a:t>
            </a:r>
            <a:r>
              <a:rPr lang="en-US" sz="2000" dirty="0">
                <a:solidFill>
                  <a:srgbClr val="FF0000"/>
                </a:solidFill>
              </a:rPr>
              <a:t>Loss of fertility </a:t>
            </a:r>
          </a:p>
          <a:p>
            <a:pPr algn="l" rtl="0"/>
            <a:r>
              <a:rPr lang="en-US" sz="2000" dirty="0"/>
              <a:t>7) </a:t>
            </a:r>
            <a:r>
              <a:rPr lang="en-US" sz="2000" dirty="0">
                <a:solidFill>
                  <a:srgbClr val="FF0000"/>
                </a:solidFill>
              </a:rPr>
              <a:t>Sexual dysfunction </a:t>
            </a:r>
          </a:p>
          <a:p>
            <a:pPr algn="l" rtl="0"/>
            <a:r>
              <a:rPr lang="en-US" sz="2000" dirty="0"/>
              <a:t>8) </a:t>
            </a:r>
            <a:r>
              <a:rPr lang="en-US" sz="2000" dirty="0">
                <a:solidFill>
                  <a:srgbClr val="FF0000"/>
                </a:solidFill>
              </a:rPr>
              <a:t>Menopause</a:t>
            </a:r>
            <a:r>
              <a:rPr lang="en-US" sz="2000" dirty="0"/>
              <a:t> : Menopausal hormonal therapy does not appear to increase the risk of </a:t>
            </a:r>
            <a:endParaRPr lang="en-US" sz="2000" dirty="0" smtClean="0"/>
          </a:p>
          <a:p>
            <a:pPr algn="l" rtl="0"/>
            <a:r>
              <a:rPr lang="en-US" sz="2000" dirty="0" smtClean="0"/>
              <a:t>                             either </a:t>
            </a:r>
            <a:r>
              <a:rPr lang="en-US" sz="2000" dirty="0"/>
              <a:t>recurrence or </a:t>
            </a:r>
            <a:r>
              <a:rPr lang="en-US" sz="2000" dirty="0" smtClean="0"/>
              <a:t>mortality. </a:t>
            </a:r>
            <a:endParaRPr lang="en-US" sz="2000" dirty="0"/>
          </a:p>
          <a:p>
            <a:pPr algn="l" rtl="0"/>
            <a:r>
              <a:rPr lang="en-US" sz="2000" dirty="0"/>
              <a:t>9) </a:t>
            </a:r>
            <a:r>
              <a:rPr lang="en-US" sz="2000" dirty="0">
                <a:solidFill>
                  <a:srgbClr val="FF0000"/>
                </a:solidFill>
              </a:rPr>
              <a:t>Psychological effects  </a:t>
            </a:r>
            <a:r>
              <a:rPr lang="en-US" sz="2000" dirty="0"/>
              <a:t>(Depression, Anxiety , Guilt , Poor body </a:t>
            </a:r>
            <a:r>
              <a:rPr lang="en-US" sz="2000" dirty="0" smtClean="0"/>
              <a:t>image).  </a:t>
            </a:r>
            <a:endParaRPr lang="en-US" sz="2000" dirty="0"/>
          </a:p>
          <a:p>
            <a:pPr algn="l" rtl="0"/>
            <a:r>
              <a:rPr lang="en-US" sz="2000" dirty="0"/>
              <a:t>   </a:t>
            </a:r>
            <a:endParaRPr lang="ar-JO" sz="2000" dirty="0"/>
          </a:p>
        </p:txBody>
      </p:sp>
    </p:spTree>
    <p:extLst>
      <p:ext uri="{BB962C8B-B14F-4D97-AF65-F5344CB8AC3E}">
        <p14:creationId xmlns="" xmlns:p14="http://schemas.microsoft.com/office/powerpoint/2010/main" val="286143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92662"/>
          </a:xfrm>
          <a:prstGeom prst="rect">
            <a:avLst/>
          </a:prstGeom>
        </p:spPr>
        <p:txBody>
          <a:bodyPr wrap="square">
            <a:spAutoFit/>
          </a:bodyPr>
          <a:lstStyle/>
          <a:p>
            <a:pPr algn="l" rtl="0"/>
            <a:endParaRPr lang="en-US" sz="2000" b="1" dirty="0" smtClean="0"/>
          </a:p>
          <a:p>
            <a:pPr algn="l" rtl="0"/>
            <a:r>
              <a:rPr lang="en-US" sz="2000" b="1" dirty="0" smtClean="0"/>
              <a:t>PROGNOSIS</a:t>
            </a:r>
          </a:p>
          <a:p>
            <a:pPr algn="l" rtl="0"/>
            <a:r>
              <a:rPr lang="en-US" sz="2000" dirty="0"/>
              <a:t> </a:t>
            </a:r>
            <a:r>
              <a:rPr lang="en-US" sz="2000" dirty="0" smtClean="0"/>
              <a:t>Overall </a:t>
            </a:r>
            <a:r>
              <a:rPr lang="en-US" sz="2000" dirty="0"/>
              <a:t>five-year survival in women with ovarian cancer is less than 45 </a:t>
            </a:r>
            <a:r>
              <a:rPr lang="en-US" sz="2000" dirty="0" smtClean="0"/>
              <a:t>%.</a:t>
            </a:r>
          </a:p>
          <a:p>
            <a:pPr algn="l" rtl="0"/>
            <a:endParaRPr lang="ar-JO"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340768"/>
            <a:ext cx="8964488" cy="55172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19099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bgyn.net/sites/default/files/obgyn/1957851.p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16758"/>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endParaRPr lang="en-US" sz="2000" dirty="0"/>
          </a:p>
          <a:p>
            <a:pPr algn="l" rtl="0"/>
            <a:endParaRPr lang="en-US" sz="2000" dirty="0" smtClean="0"/>
          </a:p>
          <a:p>
            <a:pPr algn="l" rtl="0"/>
            <a:r>
              <a:rPr lang="en-US" sz="2000" dirty="0" smtClean="0"/>
              <a:t>The </a:t>
            </a:r>
            <a:r>
              <a:rPr lang="en-US" sz="2000" dirty="0"/>
              <a:t>major prognostic factors associated with improved outcome were </a:t>
            </a:r>
            <a:r>
              <a:rPr lang="en-US" sz="2000" dirty="0" smtClean="0"/>
              <a:t>:</a:t>
            </a:r>
          </a:p>
          <a:p>
            <a:pPr algn="l" rtl="0"/>
            <a:endParaRPr lang="en-US" sz="2000" dirty="0" smtClean="0"/>
          </a:p>
          <a:p>
            <a:pPr marL="342900" indent="-342900" algn="l" rtl="0">
              <a:buAutoNum type="arabicParenR"/>
            </a:pPr>
            <a:r>
              <a:rPr lang="en-US" sz="2000" b="1" dirty="0" smtClean="0"/>
              <a:t>younger age</a:t>
            </a:r>
            <a:r>
              <a:rPr lang="en-US" sz="2000" b="1" dirty="0">
                <a:solidFill>
                  <a:srgbClr val="FF0000"/>
                </a:solidFill>
              </a:rPr>
              <a:t> </a:t>
            </a:r>
            <a:r>
              <a:rPr lang="en-US" sz="2000" dirty="0"/>
              <a:t>: Younger patients are more likely to have a favorable prognosis </a:t>
            </a:r>
            <a:endParaRPr lang="en-US" sz="2000" dirty="0" smtClean="0"/>
          </a:p>
          <a:p>
            <a:pPr algn="l" rtl="0"/>
            <a:r>
              <a:rPr lang="en-US" sz="2000" dirty="0" smtClean="0"/>
              <a:t>                                because </a:t>
            </a:r>
            <a:r>
              <a:rPr lang="en-US" sz="2000" dirty="0"/>
              <a:t>they are more likely to have tumors of less aggressive </a:t>
            </a:r>
            <a:endParaRPr lang="en-US" sz="2000" dirty="0" smtClean="0"/>
          </a:p>
          <a:p>
            <a:pPr algn="l" rtl="0"/>
            <a:r>
              <a:rPr lang="en-US" sz="2000" dirty="0" smtClean="0"/>
              <a:t>                                histology </a:t>
            </a:r>
            <a:r>
              <a:rPr lang="en-US" sz="2000" dirty="0"/>
              <a:t>and lower grade, and better baseline performance </a:t>
            </a:r>
            <a:r>
              <a:rPr lang="en-US" sz="2000" dirty="0" smtClean="0"/>
              <a:t>status. </a:t>
            </a:r>
          </a:p>
          <a:p>
            <a:pPr algn="l" rtl="0"/>
            <a:endParaRPr lang="en-US" sz="2000" dirty="0"/>
          </a:p>
          <a:p>
            <a:pPr algn="l" rtl="0"/>
            <a:r>
              <a:rPr lang="en-US" sz="2000" b="1" dirty="0" smtClean="0"/>
              <a:t>2)   Low </a:t>
            </a:r>
            <a:r>
              <a:rPr lang="en-US" sz="2000" b="1" dirty="0"/>
              <a:t>volume of residual </a:t>
            </a:r>
            <a:r>
              <a:rPr lang="en-US" sz="2000" b="1" dirty="0" smtClean="0"/>
              <a:t>disease</a:t>
            </a:r>
            <a:r>
              <a:rPr lang="en-US" sz="2000" b="1" dirty="0"/>
              <a:t>.</a:t>
            </a:r>
            <a:endParaRPr lang="en-US" sz="2000" b="1" dirty="0" smtClean="0"/>
          </a:p>
          <a:p>
            <a:pPr algn="l" rtl="0"/>
            <a:endParaRPr lang="en-US" sz="2000" dirty="0" smtClean="0"/>
          </a:p>
          <a:p>
            <a:pPr algn="l" rtl="0"/>
            <a:r>
              <a:rPr lang="en-US" sz="2000" b="1" dirty="0" smtClean="0"/>
              <a:t>3)   Good </a:t>
            </a:r>
            <a:r>
              <a:rPr lang="en-US" sz="2000" b="1" dirty="0"/>
              <a:t>performance </a:t>
            </a:r>
            <a:r>
              <a:rPr lang="en-US" sz="2000" b="1" dirty="0" smtClean="0"/>
              <a:t>status.</a:t>
            </a:r>
          </a:p>
          <a:p>
            <a:pPr algn="l" rtl="0"/>
            <a:endParaRPr lang="en-US" sz="2000" dirty="0" smtClean="0"/>
          </a:p>
          <a:p>
            <a:pPr algn="l" rtl="0"/>
            <a:r>
              <a:rPr lang="en-US" sz="2000" b="1" dirty="0" smtClean="0"/>
              <a:t>4)   Serous histology. </a:t>
            </a:r>
            <a:endParaRPr lang="ar-JO" sz="2000" b="1" dirty="0"/>
          </a:p>
        </p:txBody>
      </p:sp>
    </p:spTree>
    <p:extLst>
      <p:ext uri="{BB962C8B-B14F-4D97-AF65-F5344CB8AC3E}">
        <p14:creationId xmlns="" xmlns:p14="http://schemas.microsoft.com/office/powerpoint/2010/main" val="7614199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632311"/>
          </a:xfrm>
          <a:prstGeom prst="rect">
            <a:avLst/>
          </a:prstGeom>
        </p:spPr>
        <p:txBody>
          <a:bodyPr wrap="square">
            <a:spAutoFit/>
          </a:bodyPr>
          <a:lstStyle/>
          <a:p>
            <a:pPr algn="l" rtl="0"/>
            <a:endParaRPr lang="en-US" sz="2000" dirty="0" smtClean="0"/>
          </a:p>
          <a:p>
            <a:pPr algn="l" rtl="0"/>
            <a:endParaRPr lang="en-US" sz="2000" dirty="0"/>
          </a:p>
          <a:p>
            <a:pPr algn="l" rtl="0"/>
            <a:endParaRPr lang="en-US" sz="2000" dirty="0" smtClean="0"/>
          </a:p>
          <a:p>
            <a:pPr algn="l" rtl="0"/>
            <a:r>
              <a:rPr lang="en-US" sz="2000" b="1" dirty="0" smtClean="0"/>
              <a:t>POSTTREATMENT SURVEILLANCE </a:t>
            </a:r>
          </a:p>
          <a:p>
            <a:pPr algn="l" rtl="0"/>
            <a:endParaRPr lang="en-US" sz="2000" b="1" dirty="0" smtClean="0"/>
          </a:p>
          <a:p>
            <a:pPr marL="342900" indent="-342900" algn="l" rtl="0">
              <a:buAutoNum type="arabicParenR"/>
            </a:pPr>
            <a:r>
              <a:rPr lang="en-US" sz="2000" b="1" dirty="0" smtClean="0">
                <a:solidFill>
                  <a:srgbClr val="FF0000"/>
                </a:solidFill>
              </a:rPr>
              <a:t>Office </a:t>
            </a:r>
            <a:r>
              <a:rPr lang="en-US" sz="2000" b="1" dirty="0">
                <a:solidFill>
                  <a:srgbClr val="FF0000"/>
                </a:solidFill>
              </a:rPr>
              <a:t>visits </a:t>
            </a:r>
            <a:r>
              <a:rPr lang="en-US" sz="2000" dirty="0"/>
              <a:t>(including physical and pelvic exams) every three to six months up to five years </a:t>
            </a:r>
            <a:r>
              <a:rPr lang="en-US" sz="2000" dirty="0" err="1"/>
              <a:t>posttreatment</a:t>
            </a:r>
            <a:r>
              <a:rPr lang="en-US" sz="2000" dirty="0"/>
              <a:t>, then annually</a:t>
            </a:r>
            <a:r>
              <a:rPr lang="en-US" sz="2000" dirty="0" smtClean="0"/>
              <a:t>.</a:t>
            </a:r>
          </a:p>
          <a:p>
            <a:pPr marL="342900" indent="-342900" algn="l" rtl="0">
              <a:buAutoNum type="arabicParenR"/>
            </a:pPr>
            <a:endParaRPr lang="en-US" sz="2000" b="1" dirty="0" smtClean="0"/>
          </a:p>
          <a:p>
            <a:pPr marL="342900" indent="-342900" algn="l" rtl="0">
              <a:buAutoNum type="arabicParenR"/>
            </a:pPr>
            <a:r>
              <a:rPr lang="en-US" sz="2000" dirty="0" smtClean="0"/>
              <a:t> </a:t>
            </a:r>
            <a:r>
              <a:rPr lang="en-US" sz="2000" b="1" dirty="0">
                <a:solidFill>
                  <a:srgbClr val="FF0000"/>
                </a:solidFill>
              </a:rPr>
              <a:t>CA-125 or other tumor markers (</a:t>
            </a:r>
            <a:r>
              <a:rPr lang="en-US" sz="2000" b="1" dirty="0" err="1">
                <a:solidFill>
                  <a:srgbClr val="FF0000"/>
                </a:solidFill>
              </a:rPr>
              <a:t>eg</a:t>
            </a:r>
            <a:r>
              <a:rPr lang="en-US" sz="2000" b="1" dirty="0">
                <a:solidFill>
                  <a:srgbClr val="FF0000"/>
                </a:solidFill>
              </a:rPr>
              <a:t>, HE4) </a:t>
            </a:r>
            <a:r>
              <a:rPr lang="en-US" sz="2000" dirty="0"/>
              <a:t>every visit if initially elevated, if </a:t>
            </a:r>
            <a:r>
              <a:rPr lang="en-US" sz="2000" dirty="0" smtClean="0"/>
              <a:t>indicated</a:t>
            </a:r>
          </a:p>
          <a:p>
            <a:pPr marL="342900" indent="-342900" algn="l" rtl="0">
              <a:buAutoNum type="arabicParenR"/>
            </a:pPr>
            <a:endParaRPr lang="en-US" sz="2000" dirty="0" smtClean="0"/>
          </a:p>
          <a:p>
            <a:pPr marL="342900" indent="-342900" algn="l" rtl="0">
              <a:buAutoNum type="arabicParenR"/>
            </a:pPr>
            <a:r>
              <a:rPr lang="en-US" sz="2000" dirty="0" smtClean="0"/>
              <a:t>Other </a:t>
            </a:r>
            <a:r>
              <a:rPr lang="en-US" sz="2000" dirty="0"/>
              <a:t>testing (</a:t>
            </a:r>
            <a:r>
              <a:rPr lang="en-US" sz="2000" dirty="0" err="1"/>
              <a:t>ie</a:t>
            </a:r>
            <a:r>
              <a:rPr lang="en-US" sz="2000" dirty="0"/>
              <a:t>, chemistry profile or complete blood count, CT scan, or </a:t>
            </a:r>
            <a:r>
              <a:rPr lang="en-US" sz="2000" dirty="0" err="1"/>
              <a:t>transvaginal</a:t>
            </a:r>
            <a:r>
              <a:rPr lang="en-US" sz="2000" dirty="0"/>
              <a:t> ultrasound in women who underwent fertility-sparing surgery) only as clinically indicated</a:t>
            </a:r>
            <a:r>
              <a:rPr lang="en-US" sz="2000" dirty="0" smtClean="0"/>
              <a:t>.</a:t>
            </a:r>
          </a:p>
          <a:p>
            <a:pPr marL="342900" indent="-342900" algn="l" rtl="0">
              <a:buAutoNum type="arabicParenR"/>
            </a:pPr>
            <a:endParaRPr lang="en-US" sz="2000" dirty="0" smtClean="0"/>
          </a:p>
          <a:p>
            <a:pPr algn="l" rtl="0"/>
            <a:r>
              <a:rPr lang="en-US" sz="2000" b="1" dirty="0"/>
              <a:t>→</a:t>
            </a:r>
            <a:r>
              <a:rPr lang="en-US" sz="2000" dirty="0"/>
              <a:t> Standard imaging techniques, including ultrasound, computerized tomography (CT), </a:t>
            </a:r>
            <a:endParaRPr lang="en-US" sz="2000" dirty="0" smtClean="0"/>
          </a:p>
          <a:p>
            <a:pPr algn="l" rtl="0"/>
            <a:r>
              <a:rPr lang="en-US" sz="2000" dirty="0" smtClean="0"/>
              <a:t>     magnetic </a:t>
            </a:r>
            <a:r>
              <a:rPr lang="en-US" sz="2000" dirty="0"/>
              <a:t>resonance imaging (MRI), and positron emission tomography (PET), have </a:t>
            </a:r>
            <a:endParaRPr lang="en-US" sz="2000" dirty="0" smtClean="0"/>
          </a:p>
          <a:p>
            <a:pPr algn="l" rtl="0"/>
            <a:r>
              <a:rPr lang="en-US" sz="2000" dirty="0" smtClean="0"/>
              <a:t>     limited </a:t>
            </a:r>
            <a:r>
              <a:rPr lang="en-US" sz="2000" dirty="0"/>
              <a:t>sensitivity to detect recurrent </a:t>
            </a:r>
            <a:r>
              <a:rPr lang="en-US" sz="2000" dirty="0" smtClean="0"/>
              <a:t>EOC. </a:t>
            </a:r>
            <a:endParaRPr lang="ar-JO" sz="2000" dirty="0"/>
          </a:p>
        </p:txBody>
      </p:sp>
    </p:spTree>
    <p:extLst>
      <p:ext uri="{BB962C8B-B14F-4D97-AF65-F5344CB8AC3E}">
        <p14:creationId xmlns="" xmlns:p14="http://schemas.microsoft.com/office/powerpoint/2010/main" val="31778727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47426"/>
          </a:xfrm>
          <a:prstGeom prst="rect">
            <a:avLst/>
          </a:prstGeom>
        </p:spPr>
        <p:txBody>
          <a:bodyPr wrap="square">
            <a:spAutoFit/>
          </a:bodyPr>
          <a:lstStyle/>
          <a:p>
            <a:pPr algn="ctr" rtl="0"/>
            <a:endParaRPr lang="en-US" dirty="0" smtClean="0"/>
          </a:p>
          <a:p>
            <a:pPr algn="ctr" rtl="0"/>
            <a:endParaRPr lang="en-US" dirty="0"/>
          </a:p>
          <a:p>
            <a:pPr algn="ctr" rtl="0"/>
            <a:endParaRPr lang="en-US" sz="2000" b="1" dirty="0" smtClean="0"/>
          </a:p>
          <a:p>
            <a:pPr algn="ctr" rtl="0"/>
            <a:endParaRPr lang="en-US" sz="2000" b="1" dirty="0"/>
          </a:p>
          <a:p>
            <a:pPr algn="ctr" rtl="0"/>
            <a:endParaRPr lang="en-US" sz="2000" b="1" dirty="0" smtClean="0"/>
          </a:p>
          <a:p>
            <a:pPr algn="ctr" rtl="0"/>
            <a:endParaRPr lang="en-US" sz="2000" b="1" dirty="0"/>
          </a:p>
          <a:p>
            <a:pPr algn="ctr" rtl="0"/>
            <a:r>
              <a:rPr lang="en-US" sz="2000" b="1" dirty="0" smtClean="0"/>
              <a:t>Screening </a:t>
            </a:r>
            <a:r>
              <a:rPr lang="en-US" sz="2000" b="1" dirty="0"/>
              <a:t>for ovarian </a:t>
            </a:r>
            <a:r>
              <a:rPr lang="en-US" sz="2000" b="1" dirty="0" smtClean="0"/>
              <a:t>cancer</a:t>
            </a:r>
          </a:p>
          <a:p>
            <a:pPr algn="ctr" rtl="0"/>
            <a:endParaRPr lang="en-US" sz="2000" dirty="0" smtClean="0"/>
          </a:p>
          <a:p>
            <a:pPr algn="l" rtl="0"/>
            <a:r>
              <a:rPr lang="en-US" sz="2000" dirty="0" smtClean="0"/>
              <a:t>● </a:t>
            </a:r>
            <a:r>
              <a:rPr lang="en-US" sz="2000" dirty="0" smtClean="0">
                <a:solidFill>
                  <a:srgbClr val="FF0000"/>
                </a:solidFill>
              </a:rPr>
              <a:t>Screening for high </a:t>
            </a:r>
            <a:r>
              <a:rPr lang="en-US" sz="2000" dirty="0">
                <a:solidFill>
                  <a:srgbClr val="FF0000"/>
                </a:solidFill>
              </a:rPr>
              <a:t>risk women </a:t>
            </a:r>
            <a:r>
              <a:rPr lang="en-US" sz="2000" dirty="0"/>
              <a:t>: There is a consensus that women at average risk for </a:t>
            </a:r>
            <a:endParaRPr lang="en-US" sz="2000" dirty="0" smtClean="0"/>
          </a:p>
          <a:p>
            <a:pPr algn="l" rtl="0"/>
            <a:r>
              <a:rPr lang="en-US" sz="2000" dirty="0" smtClean="0"/>
              <a:t>    ovarian </a:t>
            </a:r>
            <a:r>
              <a:rPr lang="en-US" sz="2000" dirty="0"/>
              <a:t>cancer should NOT undergo screening. </a:t>
            </a:r>
            <a:endParaRPr lang="en-US" sz="2000" dirty="0" smtClean="0"/>
          </a:p>
          <a:p>
            <a:pPr algn="l" rtl="0"/>
            <a:endParaRPr lang="en-US" sz="2000" dirty="0"/>
          </a:p>
          <a:p>
            <a:pPr algn="l" rtl="0"/>
            <a:r>
              <a:rPr lang="en-US" sz="2000" dirty="0" smtClean="0"/>
              <a:t>● Screening tests : </a:t>
            </a:r>
            <a:r>
              <a:rPr lang="en-US" sz="2000" dirty="0" smtClean="0">
                <a:solidFill>
                  <a:srgbClr val="FF0000"/>
                </a:solidFill>
              </a:rPr>
              <a:t>Measurement of CA 125 </a:t>
            </a:r>
            <a:r>
              <a:rPr lang="en-US" sz="2000" dirty="0" smtClean="0"/>
              <a:t>and </a:t>
            </a:r>
            <a:r>
              <a:rPr lang="en-US" sz="2000" dirty="0" err="1" smtClean="0">
                <a:solidFill>
                  <a:srgbClr val="FF0000"/>
                </a:solidFill>
              </a:rPr>
              <a:t>transvaginal</a:t>
            </a:r>
            <a:r>
              <a:rPr lang="en-US" sz="2000" dirty="0" smtClean="0">
                <a:solidFill>
                  <a:srgbClr val="FF0000"/>
                </a:solidFill>
              </a:rPr>
              <a:t> pelvic ultrasound.</a:t>
            </a:r>
          </a:p>
          <a:p>
            <a:pPr algn="l" rtl="0"/>
            <a:endParaRPr lang="en-US" sz="2000" dirty="0"/>
          </a:p>
          <a:p>
            <a:pPr algn="l" rtl="0"/>
            <a:endParaRPr lang="en-US" sz="2000" dirty="0" smtClean="0"/>
          </a:p>
          <a:p>
            <a:pPr algn="l" rtl="0"/>
            <a:endParaRPr lang="ar-JO" sz="2000" dirty="0"/>
          </a:p>
        </p:txBody>
      </p:sp>
    </p:spTree>
    <p:extLst>
      <p:ext uri="{BB962C8B-B14F-4D97-AF65-F5344CB8AC3E}">
        <p14:creationId xmlns="" xmlns:p14="http://schemas.microsoft.com/office/powerpoint/2010/main" val="9334082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494085"/>
          </a:xfrm>
          <a:prstGeom prst="rect">
            <a:avLst/>
          </a:prstGeom>
        </p:spPr>
        <p:txBody>
          <a:bodyPr wrap="square">
            <a:spAutoFit/>
          </a:bodyPr>
          <a:lstStyle/>
          <a:p>
            <a:pPr algn="ctr" rtl="0"/>
            <a:endParaRPr lang="en-US" sz="2800" b="1" dirty="0" smtClean="0"/>
          </a:p>
          <a:p>
            <a:pPr algn="ctr" rtl="0"/>
            <a:r>
              <a:rPr lang="en-US" sz="2800" b="1" dirty="0" smtClean="0"/>
              <a:t>Ovarian </a:t>
            </a:r>
            <a:r>
              <a:rPr lang="en-US" sz="2800" b="1" dirty="0"/>
              <a:t>germ cell </a:t>
            </a:r>
            <a:r>
              <a:rPr lang="en-US" sz="2800" b="1" dirty="0" smtClean="0"/>
              <a:t>neoplasms</a:t>
            </a:r>
          </a:p>
          <a:p>
            <a:pPr algn="l" rtl="0"/>
            <a:endParaRPr lang="en-US" sz="2000" dirty="0" smtClean="0"/>
          </a:p>
          <a:p>
            <a:pPr algn="l" rtl="0"/>
            <a:r>
              <a:rPr lang="en-US" sz="2000" dirty="0" smtClean="0"/>
              <a:t>● Derived </a:t>
            </a:r>
            <a:r>
              <a:rPr lang="en-US" sz="2000" dirty="0"/>
              <a:t>from primordial germ cells of the </a:t>
            </a:r>
            <a:r>
              <a:rPr lang="en-US" sz="2000" dirty="0" smtClean="0"/>
              <a:t>ovary.</a:t>
            </a:r>
          </a:p>
          <a:p>
            <a:pPr algn="l" rtl="0"/>
            <a:r>
              <a:rPr lang="en-US" sz="2000" dirty="0" smtClean="0"/>
              <a:t>● They </a:t>
            </a:r>
            <a:r>
              <a:rPr lang="en-US" sz="2000" dirty="0"/>
              <a:t>may be benign or </a:t>
            </a:r>
            <a:r>
              <a:rPr lang="en-US" sz="2000" dirty="0" smtClean="0"/>
              <a:t>malignant.</a:t>
            </a:r>
          </a:p>
          <a:p>
            <a:pPr algn="l" rtl="0"/>
            <a:r>
              <a:rPr lang="en-US" sz="2000" dirty="0" smtClean="0"/>
              <a:t>● Comprise </a:t>
            </a:r>
            <a:r>
              <a:rPr lang="en-US" sz="2000" dirty="0"/>
              <a:t>approximately </a:t>
            </a:r>
            <a:r>
              <a:rPr lang="en-US" sz="2000" b="1" dirty="0" smtClean="0"/>
              <a:t>20-25 %</a:t>
            </a:r>
            <a:r>
              <a:rPr lang="en-US" sz="2000" dirty="0" smtClean="0"/>
              <a:t> of </a:t>
            </a:r>
            <a:r>
              <a:rPr lang="en-US" sz="2000" dirty="0"/>
              <a:t>ovarian neoplasms overall, but account for only </a:t>
            </a:r>
            <a:endParaRPr lang="en-US" sz="2000" dirty="0" smtClean="0"/>
          </a:p>
          <a:p>
            <a:pPr algn="l" rtl="0"/>
            <a:r>
              <a:rPr lang="en-US" sz="2000" dirty="0" smtClean="0"/>
              <a:t>    about </a:t>
            </a:r>
            <a:r>
              <a:rPr lang="en-US" sz="2000" b="1" dirty="0"/>
              <a:t>5 </a:t>
            </a:r>
            <a:r>
              <a:rPr lang="en-US" sz="2000" b="1" dirty="0" smtClean="0"/>
              <a:t>%</a:t>
            </a:r>
            <a:r>
              <a:rPr lang="en-US" sz="2000" dirty="0" smtClean="0"/>
              <a:t> of </a:t>
            </a:r>
            <a:r>
              <a:rPr lang="en-US" sz="2000" dirty="0"/>
              <a:t>all malignant ovarian </a:t>
            </a:r>
            <a:r>
              <a:rPr lang="en-US" sz="2000" dirty="0" smtClean="0"/>
              <a:t>neoplasms.</a:t>
            </a:r>
          </a:p>
          <a:p>
            <a:pPr algn="l" rtl="0"/>
            <a:r>
              <a:rPr lang="en-US" sz="2000" dirty="0" smtClean="0"/>
              <a:t>● Arise </a:t>
            </a:r>
            <a:r>
              <a:rPr lang="en-US" sz="2000" dirty="0"/>
              <a:t>primarily in </a:t>
            </a:r>
            <a:r>
              <a:rPr lang="en-US" sz="2000" dirty="0">
                <a:solidFill>
                  <a:srgbClr val="FF0000"/>
                </a:solidFill>
              </a:rPr>
              <a:t>young women </a:t>
            </a:r>
            <a:r>
              <a:rPr lang="en-US" sz="2000" dirty="0"/>
              <a:t>between 10 and 30 years of age and represent </a:t>
            </a:r>
            <a:r>
              <a:rPr lang="en-US" sz="2000" dirty="0" smtClean="0"/>
              <a:t>70% </a:t>
            </a:r>
          </a:p>
          <a:p>
            <a:pPr algn="l" rtl="0"/>
            <a:r>
              <a:rPr lang="en-US" sz="2000" dirty="0" smtClean="0"/>
              <a:t>   of </a:t>
            </a:r>
            <a:r>
              <a:rPr lang="en-US" sz="2000" dirty="0"/>
              <a:t>ovarian neoplasms in this age </a:t>
            </a:r>
            <a:r>
              <a:rPr lang="en-US" sz="2000" dirty="0" smtClean="0"/>
              <a:t>group.</a:t>
            </a:r>
          </a:p>
          <a:p>
            <a:pPr algn="l" rtl="0"/>
            <a:endParaRPr lang="en-US" sz="2000" dirty="0"/>
          </a:p>
          <a:p>
            <a:pPr algn="l" rtl="0"/>
            <a:r>
              <a:rPr lang="en-US" sz="2000" dirty="0" smtClean="0"/>
              <a:t>● Histological types :</a:t>
            </a:r>
          </a:p>
          <a:p>
            <a:pPr algn="l" rtl="0"/>
            <a:r>
              <a:rPr lang="en-US" sz="2000" dirty="0" smtClean="0"/>
              <a:t>1) </a:t>
            </a:r>
            <a:r>
              <a:rPr lang="en-US" sz="2000" dirty="0" err="1" smtClean="0"/>
              <a:t>Teratoma</a:t>
            </a:r>
            <a:r>
              <a:rPr lang="en-US" sz="2000" dirty="0" smtClean="0"/>
              <a:t> :</a:t>
            </a:r>
          </a:p>
          <a:p>
            <a:pPr algn="l" rtl="0"/>
            <a:r>
              <a:rPr lang="en-US" sz="2000" dirty="0"/>
              <a:t> </a:t>
            </a:r>
            <a:r>
              <a:rPr lang="en-US" sz="2000" dirty="0" smtClean="0"/>
              <a:t>   - </a:t>
            </a:r>
            <a:r>
              <a:rPr lang="en-US" sz="2000" dirty="0">
                <a:solidFill>
                  <a:srgbClr val="00B050"/>
                </a:solidFill>
              </a:rPr>
              <a:t>M</a:t>
            </a:r>
            <a:r>
              <a:rPr lang="en-US" sz="2000" dirty="0" smtClean="0">
                <a:solidFill>
                  <a:srgbClr val="00B050"/>
                </a:solidFill>
              </a:rPr>
              <a:t>ature </a:t>
            </a:r>
            <a:r>
              <a:rPr lang="en-US" sz="2000" dirty="0" err="1" smtClean="0">
                <a:solidFill>
                  <a:srgbClr val="00B050"/>
                </a:solidFill>
              </a:rPr>
              <a:t>teratoma</a:t>
            </a:r>
            <a:r>
              <a:rPr lang="en-US" sz="2000" dirty="0" smtClean="0">
                <a:solidFill>
                  <a:srgbClr val="00B050"/>
                </a:solidFill>
              </a:rPr>
              <a:t> </a:t>
            </a:r>
            <a:r>
              <a:rPr lang="en-US" sz="2000" dirty="0" smtClean="0"/>
              <a:t>: - Mature cystic </a:t>
            </a:r>
            <a:r>
              <a:rPr lang="en-US" sz="2000" dirty="0" err="1" smtClean="0"/>
              <a:t>teratoma</a:t>
            </a:r>
            <a:r>
              <a:rPr lang="en-US" sz="2000" dirty="0" smtClean="0"/>
              <a:t> ( </a:t>
            </a:r>
            <a:r>
              <a:rPr lang="en-US" sz="2000" dirty="0" err="1"/>
              <a:t>D</a:t>
            </a:r>
            <a:r>
              <a:rPr lang="en-US" sz="2000" dirty="0" err="1" smtClean="0"/>
              <a:t>ermoid</a:t>
            </a:r>
            <a:r>
              <a:rPr lang="en-US" sz="2000" dirty="0" smtClean="0"/>
              <a:t> cyst )</a:t>
            </a:r>
          </a:p>
          <a:p>
            <a:pPr algn="l" rtl="0"/>
            <a:r>
              <a:rPr lang="en-US" sz="2000" dirty="0"/>
              <a:t> </a:t>
            </a:r>
            <a:r>
              <a:rPr lang="en-US" sz="2000" dirty="0" smtClean="0"/>
              <a:t>                                        - Mature solid </a:t>
            </a:r>
            <a:r>
              <a:rPr lang="en-US" sz="2000" dirty="0" err="1" smtClean="0"/>
              <a:t>teratoma</a:t>
            </a:r>
            <a:endParaRPr lang="en-US" sz="2000" dirty="0" smtClean="0"/>
          </a:p>
          <a:p>
            <a:pPr algn="l" rtl="0"/>
            <a:r>
              <a:rPr lang="en-US" sz="2000" dirty="0"/>
              <a:t> </a:t>
            </a:r>
            <a:r>
              <a:rPr lang="en-US" sz="2000" dirty="0" smtClean="0"/>
              <a:t>   - Immature </a:t>
            </a:r>
            <a:r>
              <a:rPr lang="en-US" sz="2000" dirty="0" err="1" smtClean="0"/>
              <a:t>teratoma</a:t>
            </a:r>
            <a:endParaRPr lang="en-US" sz="2000" dirty="0" smtClean="0"/>
          </a:p>
          <a:p>
            <a:pPr algn="l" rtl="0"/>
            <a:r>
              <a:rPr lang="en-US" sz="2000" dirty="0"/>
              <a:t>2) </a:t>
            </a:r>
            <a:r>
              <a:rPr lang="en-US" sz="2000" dirty="0" err="1" smtClean="0"/>
              <a:t>Dysgerminomas</a:t>
            </a:r>
            <a:endParaRPr lang="en-US" sz="2000" dirty="0" smtClean="0"/>
          </a:p>
          <a:p>
            <a:pPr algn="l" rtl="0"/>
            <a:r>
              <a:rPr lang="en-US" sz="2000" dirty="0"/>
              <a:t>3) </a:t>
            </a:r>
            <a:r>
              <a:rPr lang="en-US" sz="2000" dirty="0" smtClean="0"/>
              <a:t>Endodermal </a:t>
            </a:r>
            <a:r>
              <a:rPr lang="en-US" sz="2000" dirty="0"/>
              <a:t>sinus (yolk sac) </a:t>
            </a:r>
            <a:r>
              <a:rPr lang="en-US" sz="2000" dirty="0" smtClean="0"/>
              <a:t>tumors</a:t>
            </a:r>
          </a:p>
          <a:p>
            <a:pPr algn="l" rtl="0"/>
            <a:r>
              <a:rPr lang="en-US" sz="2000" dirty="0"/>
              <a:t>4) </a:t>
            </a:r>
            <a:r>
              <a:rPr lang="en-US" sz="2000" dirty="0" smtClean="0"/>
              <a:t>Rare </a:t>
            </a:r>
            <a:r>
              <a:rPr lang="en-US" sz="2000" dirty="0"/>
              <a:t>OGCNs </a:t>
            </a:r>
            <a:r>
              <a:rPr lang="en-US" sz="2000" dirty="0" smtClean="0"/>
              <a:t>: Pure </a:t>
            </a:r>
            <a:r>
              <a:rPr lang="en-US" sz="2000" dirty="0" err="1"/>
              <a:t>embryonal</a:t>
            </a:r>
            <a:r>
              <a:rPr lang="en-US" sz="2000" dirty="0"/>
              <a:t> carcinomas, </a:t>
            </a:r>
            <a:r>
              <a:rPr lang="en-US" sz="2000" dirty="0" err="1"/>
              <a:t>nongestational</a:t>
            </a:r>
            <a:r>
              <a:rPr lang="en-US" sz="2000" dirty="0"/>
              <a:t> </a:t>
            </a:r>
            <a:r>
              <a:rPr lang="en-US" sz="2000" dirty="0" err="1"/>
              <a:t>choriocarcinomas</a:t>
            </a:r>
            <a:r>
              <a:rPr lang="en-US" sz="2000" dirty="0"/>
              <a:t>, and </a:t>
            </a:r>
            <a:endParaRPr lang="en-US" sz="2000" dirty="0" smtClean="0"/>
          </a:p>
          <a:p>
            <a:pPr algn="l" rtl="0"/>
            <a:r>
              <a:rPr lang="en-US" sz="2000" dirty="0" smtClean="0"/>
              <a:t>                              pure </a:t>
            </a:r>
            <a:r>
              <a:rPr lang="en-US" sz="2000" dirty="0" err="1" smtClean="0"/>
              <a:t>polyembryoma</a:t>
            </a:r>
            <a:endParaRPr lang="en-US" sz="2000" dirty="0" smtClean="0"/>
          </a:p>
          <a:p>
            <a:pPr algn="l" rtl="0"/>
            <a:r>
              <a:rPr lang="en-US" sz="2000" dirty="0"/>
              <a:t>5) </a:t>
            </a:r>
            <a:r>
              <a:rPr lang="en-US" sz="2000" dirty="0" smtClean="0"/>
              <a:t>Mixed </a:t>
            </a:r>
            <a:r>
              <a:rPr lang="en-US" sz="2000" dirty="0"/>
              <a:t>germ cell tumors </a:t>
            </a:r>
            <a:endParaRPr lang="ar-JO" sz="2000" dirty="0"/>
          </a:p>
        </p:txBody>
      </p:sp>
    </p:spTree>
    <p:extLst>
      <p:ext uri="{BB962C8B-B14F-4D97-AF65-F5344CB8AC3E}">
        <p14:creationId xmlns="" xmlns:p14="http://schemas.microsoft.com/office/powerpoint/2010/main" val="3910776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324535"/>
          </a:xfrm>
          <a:prstGeom prst="rect">
            <a:avLst/>
          </a:prstGeom>
        </p:spPr>
        <p:txBody>
          <a:bodyPr wrap="square">
            <a:spAutoFit/>
          </a:bodyPr>
          <a:lstStyle/>
          <a:p>
            <a:pPr algn="l" rtl="0"/>
            <a:endParaRPr lang="en-US" sz="2000" dirty="0" smtClean="0"/>
          </a:p>
          <a:p>
            <a:pPr algn="l" rtl="0"/>
            <a:endParaRPr lang="en-US" sz="2000" dirty="0"/>
          </a:p>
          <a:p>
            <a:pPr algn="l" rtl="0"/>
            <a:r>
              <a:rPr lang="en-US" sz="2000" dirty="0" smtClean="0"/>
              <a:t>● OGCNs </a:t>
            </a:r>
            <a:r>
              <a:rPr lang="en-US" sz="2000" dirty="0">
                <a:solidFill>
                  <a:srgbClr val="FF0000"/>
                </a:solidFill>
              </a:rPr>
              <a:t>grow rapidly</a:t>
            </a:r>
            <a:r>
              <a:rPr lang="en-US" sz="2000" dirty="0"/>
              <a:t>, unlike the more common epithelial ovarian neoplasms, yet </a:t>
            </a:r>
            <a:endParaRPr lang="en-US" sz="2000" dirty="0" smtClean="0"/>
          </a:p>
          <a:p>
            <a:pPr algn="l" rtl="0"/>
            <a:r>
              <a:rPr lang="en-US" sz="2000" dirty="0" smtClean="0"/>
              <a:t>    most </a:t>
            </a:r>
            <a:r>
              <a:rPr lang="en-US" sz="2000" dirty="0"/>
              <a:t>patients present with stage IA disease (limited to one ovary). </a:t>
            </a:r>
            <a:endParaRPr lang="en-US" sz="2000" dirty="0" smtClean="0"/>
          </a:p>
          <a:p>
            <a:pPr algn="l" rtl="0"/>
            <a:endParaRPr lang="en-US" sz="2000" dirty="0"/>
          </a:p>
          <a:p>
            <a:pPr algn="l" rtl="0"/>
            <a:r>
              <a:rPr lang="en-US" sz="2000" dirty="0" smtClean="0"/>
              <a:t>● The majority are present as unilateral ovarian mass.</a:t>
            </a:r>
          </a:p>
          <a:p>
            <a:pPr algn="l" rtl="0"/>
            <a:endParaRPr lang="en-US" sz="2000" dirty="0" smtClean="0"/>
          </a:p>
          <a:p>
            <a:pPr algn="l" rtl="0"/>
            <a:r>
              <a:rPr lang="en-US" sz="2000" dirty="0" smtClean="0"/>
              <a:t>● Immature </a:t>
            </a:r>
            <a:r>
              <a:rPr lang="en-US" sz="2000" dirty="0" err="1"/>
              <a:t>teratoma</a:t>
            </a:r>
            <a:r>
              <a:rPr lang="en-US" sz="2000" dirty="0"/>
              <a:t> : </a:t>
            </a:r>
            <a:r>
              <a:rPr lang="en-US" sz="2000" dirty="0" smtClean="0"/>
              <a:t>account for  </a:t>
            </a:r>
            <a:r>
              <a:rPr lang="en-US" sz="2000" dirty="0"/>
              <a:t>35.6 </a:t>
            </a:r>
            <a:r>
              <a:rPr lang="en-US" sz="2000" dirty="0" smtClean="0"/>
              <a:t>% of </a:t>
            </a:r>
            <a:r>
              <a:rPr lang="en-US" sz="2000" dirty="0"/>
              <a:t>all malignant </a:t>
            </a:r>
            <a:r>
              <a:rPr lang="en-US" sz="2000" dirty="0" smtClean="0"/>
              <a:t>OGCNs</a:t>
            </a:r>
          </a:p>
          <a:p>
            <a:pPr algn="l" rtl="0"/>
            <a:r>
              <a:rPr lang="en-US" sz="2000" dirty="0" smtClean="0"/>
              <a:t>    </a:t>
            </a:r>
            <a:r>
              <a:rPr lang="en-US" sz="2000" dirty="0" err="1" smtClean="0"/>
              <a:t>Dysgerminomas</a:t>
            </a:r>
            <a:r>
              <a:rPr lang="en-US" sz="2000" dirty="0" smtClean="0"/>
              <a:t> </a:t>
            </a:r>
            <a:r>
              <a:rPr lang="en-US" sz="2000" dirty="0"/>
              <a:t>: account for 32.8 </a:t>
            </a:r>
            <a:r>
              <a:rPr lang="en-US" sz="2000" dirty="0" smtClean="0"/>
              <a:t>% of </a:t>
            </a:r>
            <a:r>
              <a:rPr lang="en-US" sz="2000" dirty="0"/>
              <a:t>malignant OGCNs </a:t>
            </a:r>
            <a:endParaRPr lang="en-US" sz="2000" dirty="0" smtClean="0"/>
          </a:p>
          <a:p>
            <a:pPr algn="l" rtl="0"/>
            <a:r>
              <a:rPr lang="en-US" sz="2000" dirty="0" smtClean="0"/>
              <a:t>    Endodermal </a:t>
            </a:r>
            <a:r>
              <a:rPr lang="en-US" sz="2000" dirty="0"/>
              <a:t>sinus tumors </a:t>
            </a:r>
            <a:r>
              <a:rPr lang="en-US" sz="2000" dirty="0" smtClean="0"/>
              <a:t>: </a:t>
            </a:r>
            <a:r>
              <a:rPr lang="en-US" sz="2000" dirty="0"/>
              <a:t>account for 14 to 20 percent of all malignant OGCNs </a:t>
            </a:r>
            <a:endParaRPr lang="en-US" sz="2000" dirty="0" smtClean="0"/>
          </a:p>
          <a:p>
            <a:pPr algn="l" rtl="0"/>
            <a:r>
              <a:rPr lang="en-US" sz="2000" dirty="0" smtClean="0"/>
              <a:t>    </a:t>
            </a:r>
            <a:r>
              <a:rPr lang="en-US" sz="2000" dirty="0" err="1" smtClean="0"/>
              <a:t>Embryonal</a:t>
            </a:r>
            <a:r>
              <a:rPr lang="en-US" sz="2000" dirty="0" smtClean="0"/>
              <a:t> carcinoma : </a:t>
            </a:r>
            <a:r>
              <a:rPr lang="en-US" sz="2000" dirty="0"/>
              <a:t>accounts for 4 </a:t>
            </a:r>
            <a:r>
              <a:rPr lang="en-US" sz="2000" dirty="0" smtClean="0"/>
              <a:t>% of </a:t>
            </a:r>
            <a:r>
              <a:rPr lang="en-US" sz="2000" dirty="0"/>
              <a:t>malignant </a:t>
            </a:r>
            <a:r>
              <a:rPr lang="en-US" sz="2000" dirty="0" smtClean="0"/>
              <a:t>OGCNs</a:t>
            </a:r>
          </a:p>
          <a:p>
            <a:pPr algn="l" rtl="0"/>
            <a:r>
              <a:rPr lang="en-US" sz="2000" dirty="0" smtClean="0"/>
              <a:t>    Mixed </a:t>
            </a:r>
            <a:r>
              <a:rPr lang="en-US" sz="2000" dirty="0"/>
              <a:t>germ cell neoplasms :  account for 5.3 </a:t>
            </a:r>
            <a:r>
              <a:rPr lang="en-US" sz="2000" dirty="0" smtClean="0"/>
              <a:t>% of </a:t>
            </a:r>
            <a:r>
              <a:rPr lang="en-US" sz="2000" dirty="0"/>
              <a:t>all malignant </a:t>
            </a:r>
            <a:r>
              <a:rPr lang="en-US" sz="2000" dirty="0" smtClean="0"/>
              <a:t>OGCNs</a:t>
            </a:r>
          </a:p>
          <a:p>
            <a:pPr algn="l" rtl="0"/>
            <a:r>
              <a:rPr lang="en-US" sz="2000" dirty="0"/>
              <a:t> </a:t>
            </a:r>
            <a:r>
              <a:rPr lang="en-US" sz="2000" dirty="0" smtClean="0"/>
              <a:t>   Non-gestational </a:t>
            </a:r>
            <a:r>
              <a:rPr lang="en-US" sz="2000" dirty="0" err="1"/>
              <a:t>choriocarcinoma</a:t>
            </a:r>
            <a:r>
              <a:rPr lang="en-US" sz="2000" dirty="0"/>
              <a:t> : 2.1 </a:t>
            </a:r>
            <a:r>
              <a:rPr lang="en-US" sz="2000" dirty="0" smtClean="0"/>
              <a:t>% of </a:t>
            </a:r>
            <a:r>
              <a:rPr lang="en-US" sz="2000" dirty="0"/>
              <a:t>all malignant OGCNs (the estimated </a:t>
            </a:r>
            <a:endParaRPr lang="en-US" sz="2000" dirty="0" smtClean="0"/>
          </a:p>
          <a:p>
            <a:pPr algn="l" rtl="0"/>
            <a:r>
              <a:rPr lang="en-US" sz="2000" dirty="0" smtClean="0"/>
              <a:t>                                                                    incidence of </a:t>
            </a:r>
            <a:r>
              <a:rPr lang="en-US" sz="2000" dirty="0"/>
              <a:t>a primary ovarian </a:t>
            </a:r>
            <a:r>
              <a:rPr lang="en-US" sz="2000" dirty="0" err="1"/>
              <a:t>choriocarcinoma</a:t>
            </a:r>
            <a:r>
              <a:rPr lang="en-US" sz="2000" dirty="0"/>
              <a:t> </a:t>
            </a:r>
            <a:endParaRPr lang="en-US" sz="2000" dirty="0" smtClean="0"/>
          </a:p>
          <a:p>
            <a:pPr algn="l" rtl="0"/>
            <a:r>
              <a:rPr lang="en-US" sz="2000" dirty="0" smtClean="0"/>
              <a:t>                                                                    is </a:t>
            </a:r>
            <a:r>
              <a:rPr lang="en-US" sz="2000" dirty="0"/>
              <a:t>1 in </a:t>
            </a:r>
            <a:r>
              <a:rPr lang="en-US" sz="2000" dirty="0" smtClean="0"/>
              <a:t>369,000,000).</a:t>
            </a:r>
            <a:endParaRPr lang="en-US" sz="2000" dirty="0"/>
          </a:p>
          <a:p>
            <a:pPr marL="285750" indent="-285750" algn="l" rtl="0">
              <a:buFontTx/>
              <a:buChar char="-"/>
            </a:pPr>
            <a:endParaRPr lang="en-US" sz="2000" dirty="0"/>
          </a:p>
          <a:p>
            <a:pPr algn="l" rtl="0"/>
            <a:endParaRPr lang="ar-JO" sz="2000" dirty="0"/>
          </a:p>
        </p:txBody>
      </p:sp>
    </p:spTree>
    <p:extLst>
      <p:ext uri="{BB962C8B-B14F-4D97-AF65-F5344CB8AC3E}">
        <p14:creationId xmlns="" xmlns:p14="http://schemas.microsoft.com/office/powerpoint/2010/main" val="13689422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514"/>
            <a:ext cx="9144000" cy="5324535"/>
          </a:xfrm>
          <a:prstGeom prst="rect">
            <a:avLst/>
          </a:prstGeom>
        </p:spPr>
        <p:txBody>
          <a:bodyPr wrap="square">
            <a:spAutoFit/>
          </a:bodyPr>
          <a:lstStyle/>
          <a:p>
            <a:pPr algn="l" rtl="0"/>
            <a:endParaRPr lang="en-US" sz="2000" b="1" dirty="0" smtClean="0"/>
          </a:p>
          <a:p>
            <a:pPr algn="l" rtl="0"/>
            <a:r>
              <a:rPr lang="en-US" sz="2000" b="1" dirty="0" smtClean="0"/>
              <a:t>Clinical </a:t>
            </a:r>
            <a:r>
              <a:rPr lang="en-US" sz="2000" b="1" dirty="0"/>
              <a:t>manifestations </a:t>
            </a:r>
            <a:endParaRPr lang="en-US" sz="2000" b="1" dirty="0" smtClean="0"/>
          </a:p>
          <a:p>
            <a:pPr algn="l" rtl="0"/>
            <a:endParaRPr lang="en-US" sz="2000" b="1" dirty="0"/>
          </a:p>
          <a:p>
            <a:pPr algn="l" rtl="0"/>
            <a:r>
              <a:rPr lang="en-US" sz="2000" dirty="0" smtClean="0"/>
              <a:t>- OGCNs </a:t>
            </a:r>
            <a:r>
              <a:rPr lang="en-US" sz="2000" dirty="0">
                <a:solidFill>
                  <a:srgbClr val="FF0000"/>
                </a:solidFill>
              </a:rPr>
              <a:t>often produce hormones</a:t>
            </a:r>
            <a:r>
              <a:rPr lang="en-US" sz="2000" dirty="0"/>
              <a:t>, particularly the beta subunit of human chorionic </a:t>
            </a:r>
            <a:endParaRPr lang="en-US" sz="2000" dirty="0" smtClean="0"/>
          </a:p>
          <a:p>
            <a:pPr algn="l" rtl="0"/>
            <a:r>
              <a:rPr lang="en-US" sz="2000" dirty="0" smtClean="0"/>
              <a:t>  gonadotropin </a:t>
            </a:r>
            <a:r>
              <a:rPr lang="en-US" sz="2000" dirty="0"/>
              <a:t>(</a:t>
            </a:r>
            <a:r>
              <a:rPr lang="en-US" sz="2000" dirty="0" err="1"/>
              <a:t>hCG</a:t>
            </a:r>
            <a:r>
              <a:rPr lang="en-US" sz="2000" dirty="0"/>
              <a:t>). </a:t>
            </a:r>
            <a:endParaRPr lang="en-US" sz="2000" dirty="0" smtClean="0"/>
          </a:p>
          <a:p>
            <a:pPr algn="l" rtl="0"/>
            <a:endParaRPr lang="en-US" sz="2000" dirty="0"/>
          </a:p>
          <a:p>
            <a:pPr algn="l" rtl="0"/>
            <a:r>
              <a:rPr lang="en-US" sz="2000" dirty="0"/>
              <a:t>- Patients typically present with one or more of the following signs and symptoms:</a:t>
            </a:r>
          </a:p>
          <a:p>
            <a:pPr algn="l" rtl="0"/>
            <a:r>
              <a:rPr lang="en-US" sz="2000" dirty="0" smtClean="0"/>
              <a:t>1) Abdominal </a:t>
            </a:r>
            <a:r>
              <a:rPr lang="en-US" sz="2000" dirty="0"/>
              <a:t>enlargement — from the mass itself, ascites, or </a:t>
            </a:r>
            <a:r>
              <a:rPr lang="en-US" sz="2000" dirty="0" smtClean="0"/>
              <a:t>both.</a:t>
            </a:r>
            <a:endParaRPr lang="en-US" sz="2000" dirty="0"/>
          </a:p>
          <a:p>
            <a:pPr algn="l" rtl="0"/>
            <a:r>
              <a:rPr lang="en-US" sz="2000" dirty="0" smtClean="0"/>
              <a:t>2) Abdominal </a:t>
            </a:r>
            <a:r>
              <a:rPr lang="en-US" sz="2000" dirty="0"/>
              <a:t>pain — from rupture or </a:t>
            </a:r>
            <a:r>
              <a:rPr lang="en-US" sz="2000" dirty="0" smtClean="0"/>
              <a:t>torsion.</a:t>
            </a:r>
            <a:endParaRPr lang="en-US" sz="2000" dirty="0"/>
          </a:p>
          <a:p>
            <a:pPr algn="l" rtl="0"/>
            <a:r>
              <a:rPr lang="en-US" sz="2000" dirty="0" smtClean="0"/>
              <a:t>3) Precocious </a:t>
            </a:r>
            <a:r>
              <a:rPr lang="en-US" sz="2000" dirty="0"/>
              <a:t>puberty, abnormal vaginal bleeding — presumably from </a:t>
            </a:r>
            <a:r>
              <a:rPr lang="en-US" sz="2000" dirty="0" err="1"/>
              <a:t>hCG</a:t>
            </a:r>
            <a:r>
              <a:rPr lang="en-US" sz="2000" dirty="0"/>
              <a:t> </a:t>
            </a:r>
            <a:r>
              <a:rPr lang="en-US" sz="2000" dirty="0" smtClean="0"/>
              <a:t>production.</a:t>
            </a:r>
            <a:endParaRPr lang="en-US" sz="2000" dirty="0"/>
          </a:p>
          <a:p>
            <a:pPr algn="l" rtl="0"/>
            <a:r>
              <a:rPr lang="en-US" sz="2000" dirty="0" smtClean="0"/>
              <a:t>4) Symptoms </a:t>
            </a:r>
            <a:r>
              <a:rPr lang="en-US" sz="2000" dirty="0"/>
              <a:t>of pregnancy — from </a:t>
            </a:r>
            <a:r>
              <a:rPr lang="en-US" sz="2000" dirty="0" err="1"/>
              <a:t>hCG</a:t>
            </a:r>
            <a:r>
              <a:rPr lang="en-US" sz="2000" dirty="0"/>
              <a:t> </a:t>
            </a:r>
            <a:r>
              <a:rPr lang="en-US" sz="2000" dirty="0" smtClean="0"/>
              <a:t>production.</a:t>
            </a:r>
            <a:endParaRPr lang="en-US" sz="2000" dirty="0"/>
          </a:p>
          <a:p>
            <a:pPr algn="l" rtl="0"/>
            <a:endParaRPr lang="en-US" sz="2000" dirty="0"/>
          </a:p>
          <a:p>
            <a:pPr algn="l" rtl="0"/>
            <a:r>
              <a:rPr lang="en-US" sz="2000" dirty="0" smtClean="0"/>
              <a:t>● 85% of </a:t>
            </a:r>
            <a:r>
              <a:rPr lang="en-US" sz="2000" dirty="0"/>
              <a:t>women with an OGCN have both abdominal pain and an abdominal </a:t>
            </a:r>
            <a:r>
              <a:rPr lang="en-US" sz="2000" dirty="0" smtClean="0"/>
              <a:t>mass.</a:t>
            </a:r>
            <a:endParaRPr lang="en-US" sz="2000" dirty="0"/>
          </a:p>
          <a:p>
            <a:pPr algn="l" rtl="0"/>
            <a:r>
              <a:rPr lang="en-US" sz="2000" dirty="0" smtClean="0"/>
              <a:t>● Fever </a:t>
            </a:r>
            <a:r>
              <a:rPr lang="en-US" sz="2000" dirty="0"/>
              <a:t>or vaginal bleeding occurs in 10 </a:t>
            </a:r>
            <a:r>
              <a:rPr lang="en-US" sz="2000" dirty="0" smtClean="0"/>
              <a:t>%.</a:t>
            </a:r>
            <a:endParaRPr lang="en-US" sz="2000" dirty="0"/>
          </a:p>
          <a:p>
            <a:pPr algn="l" rtl="0"/>
            <a:r>
              <a:rPr lang="en-US" sz="2000" dirty="0" smtClean="0"/>
              <a:t>● OGCNs </a:t>
            </a:r>
            <a:r>
              <a:rPr lang="en-US" sz="2000" dirty="0"/>
              <a:t>tend to be </a:t>
            </a:r>
            <a:r>
              <a:rPr lang="en-US" sz="2000" dirty="0">
                <a:solidFill>
                  <a:srgbClr val="FF0000"/>
                </a:solidFill>
              </a:rPr>
              <a:t>large</a:t>
            </a:r>
            <a:r>
              <a:rPr lang="en-US" sz="2000" dirty="0"/>
              <a:t> (median size 16 cm</a:t>
            </a:r>
            <a:r>
              <a:rPr lang="en-US" sz="2000" dirty="0" smtClean="0"/>
              <a:t>).</a:t>
            </a:r>
            <a:endParaRPr lang="en-US" sz="2000" dirty="0"/>
          </a:p>
          <a:p>
            <a:pPr algn="l" rtl="0"/>
            <a:r>
              <a:rPr lang="en-US" sz="2000" dirty="0" smtClean="0"/>
              <a:t>● Ascites</a:t>
            </a:r>
            <a:r>
              <a:rPr lang="en-US" sz="2000" dirty="0"/>
              <a:t>, rupture (pre- or intraoperative), and torsion are reported in 20, 20, and 5 </a:t>
            </a:r>
            <a:r>
              <a:rPr lang="en-US" sz="2000" dirty="0" smtClean="0"/>
              <a:t>% </a:t>
            </a:r>
          </a:p>
          <a:p>
            <a:pPr algn="l" rtl="0"/>
            <a:r>
              <a:rPr lang="en-US" sz="2000" dirty="0" smtClean="0"/>
              <a:t>   of </a:t>
            </a:r>
            <a:r>
              <a:rPr lang="en-US" sz="2000" dirty="0"/>
              <a:t>cases, respectively.</a:t>
            </a:r>
          </a:p>
        </p:txBody>
      </p:sp>
    </p:spTree>
    <p:extLst>
      <p:ext uri="{BB962C8B-B14F-4D97-AF65-F5344CB8AC3E}">
        <p14:creationId xmlns="" xmlns:p14="http://schemas.microsoft.com/office/powerpoint/2010/main" val="18514743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l" rtl="0"/>
            <a:endParaRPr lang="en-US" sz="2000" dirty="0" smtClean="0"/>
          </a:p>
          <a:p>
            <a:pPr algn="l" rtl="0"/>
            <a:endParaRPr lang="en-US" sz="2000" dirty="0"/>
          </a:p>
          <a:p>
            <a:pPr algn="l" rtl="0"/>
            <a:r>
              <a:rPr lang="en-US" sz="2000" dirty="0" smtClean="0"/>
              <a:t>● The </a:t>
            </a:r>
            <a:r>
              <a:rPr lang="en-US" sz="2000" dirty="0"/>
              <a:t>diagnosis is made by histology at time of surgical excision. The diagnosis is </a:t>
            </a:r>
            <a:endParaRPr lang="en-US" sz="2000" dirty="0" smtClean="0"/>
          </a:p>
          <a:p>
            <a:pPr algn="l" rtl="0"/>
            <a:r>
              <a:rPr lang="en-US" sz="2000" dirty="0" smtClean="0"/>
              <a:t>    strongly </a:t>
            </a:r>
            <a:r>
              <a:rPr lang="en-US" sz="2000" dirty="0"/>
              <a:t>suggested preoperatively by the presence of an adnexal mass on pelvic </a:t>
            </a:r>
            <a:endParaRPr lang="en-US" sz="2000" dirty="0" smtClean="0"/>
          </a:p>
          <a:p>
            <a:pPr algn="l" rtl="0"/>
            <a:r>
              <a:rPr lang="en-US" sz="2000" dirty="0" smtClean="0"/>
              <a:t>    imaging </a:t>
            </a:r>
            <a:r>
              <a:rPr lang="en-US" sz="2000" dirty="0"/>
              <a:t>and an elevated level of an associated tumor marker (</a:t>
            </a:r>
            <a:r>
              <a:rPr lang="en-US" sz="2000" dirty="0" err="1"/>
              <a:t>eg</a:t>
            </a:r>
            <a:r>
              <a:rPr lang="en-US" sz="2000" dirty="0"/>
              <a:t>, </a:t>
            </a:r>
            <a:r>
              <a:rPr lang="en-US" sz="2000" dirty="0" err="1"/>
              <a:t>hCG</a:t>
            </a:r>
            <a:r>
              <a:rPr lang="en-US" sz="2000" dirty="0"/>
              <a:t>, alpha </a:t>
            </a:r>
            <a:endParaRPr lang="en-US" sz="2000" dirty="0" smtClean="0"/>
          </a:p>
          <a:p>
            <a:pPr algn="l" rtl="0"/>
            <a:r>
              <a:rPr lang="en-US" sz="2000" dirty="0" smtClean="0"/>
              <a:t>    fetoprotein </a:t>
            </a:r>
            <a:r>
              <a:rPr lang="en-US" sz="2000" dirty="0"/>
              <a:t>[AFP</a:t>
            </a:r>
            <a:r>
              <a:rPr lang="en-US" sz="2000" dirty="0" smtClean="0"/>
              <a:t>]).</a:t>
            </a:r>
          </a:p>
          <a:p>
            <a:pPr algn="l" rtl="0"/>
            <a:endParaRPr lang="en-US" sz="2000" dirty="0"/>
          </a:p>
          <a:p>
            <a:pPr algn="l" rtl="0"/>
            <a:r>
              <a:rPr lang="en-US" sz="2000" b="1" dirty="0"/>
              <a:t>Tumor markers </a:t>
            </a:r>
            <a:endParaRPr lang="en-US" sz="2000" b="1" dirty="0" smtClean="0"/>
          </a:p>
          <a:p>
            <a:pPr algn="l" rtl="0"/>
            <a:r>
              <a:rPr lang="en-US" sz="2000" dirty="0" smtClean="0"/>
              <a:t>OGCNs </a:t>
            </a:r>
            <a:r>
              <a:rPr lang="en-US" sz="2000" dirty="0"/>
              <a:t>are often associated with hormonal or enzymatic </a:t>
            </a:r>
            <a:r>
              <a:rPr lang="en-US" sz="2000" dirty="0" smtClean="0"/>
              <a:t>activity.</a:t>
            </a:r>
          </a:p>
          <a:p>
            <a:pPr algn="l" rtl="0"/>
            <a:r>
              <a:rPr lang="en-US" sz="2000" dirty="0"/>
              <a:t> </a:t>
            </a:r>
            <a:r>
              <a:rPr lang="en-US" sz="2000" b="1" dirty="0"/>
              <a:t>1)</a:t>
            </a:r>
            <a:r>
              <a:rPr lang="en-US" sz="2000" dirty="0"/>
              <a:t> </a:t>
            </a:r>
            <a:r>
              <a:rPr lang="en-US" sz="2000" b="1" dirty="0" err="1" smtClean="0"/>
              <a:t>hCG</a:t>
            </a:r>
            <a:r>
              <a:rPr lang="en-US" sz="2000" dirty="0" smtClean="0"/>
              <a:t> </a:t>
            </a:r>
            <a:r>
              <a:rPr lang="en-US" sz="2000" dirty="0"/>
              <a:t>—</a:t>
            </a:r>
            <a:r>
              <a:rPr lang="en-US" sz="2000" dirty="0" err="1"/>
              <a:t>embryonal</a:t>
            </a:r>
            <a:r>
              <a:rPr lang="en-US" sz="2000" dirty="0"/>
              <a:t> cell carcinomas, and ovarian </a:t>
            </a:r>
            <a:r>
              <a:rPr lang="en-US" sz="2000" dirty="0" err="1"/>
              <a:t>choriocarcinomas</a:t>
            </a:r>
            <a:r>
              <a:rPr lang="en-US" sz="2000" dirty="0"/>
              <a:t>, mixed germ cell </a:t>
            </a:r>
            <a:endParaRPr lang="en-US" sz="2000" dirty="0" smtClean="0"/>
          </a:p>
          <a:p>
            <a:pPr algn="l" rtl="0"/>
            <a:r>
              <a:rPr lang="en-US" sz="2000" dirty="0" smtClean="0"/>
              <a:t>      tumors</a:t>
            </a:r>
            <a:r>
              <a:rPr lang="en-US" sz="2000" dirty="0"/>
              <a:t>, and some </a:t>
            </a:r>
            <a:r>
              <a:rPr lang="en-US" sz="2000" dirty="0" err="1" smtClean="0"/>
              <a:t>dysgerminomas</a:t>
            </a:r>
            <a:r>
              <a:rPr lang="en-US" sz="2000" dirty="0" smtClean="0"/>
              <a:t>.</a:t>
            </a:r>
          </a:p>
          <a:p>
            <a:pPr algn="l" rtl="0"/>
            <a:endParaRPr lang="en-US" sz="2000" dirty="0" smtClean="0"/>
          </a:p>
          <a:p>
            <a:pPr algn="l" rtl="0"/>
            <a:r>
              <a:rPr lang="en-US" sz="2000" b="1" dirty="0"/>
              <a:t>2)</a:t>
            </a:r>
            <a:r>
              <a:rPr lang="en-US" sz="2000" dirty="0"/>
              <a:t> </a:t>
            </a:r>
            <a:r>
              <a:rPr lang="en-US" sz="2000" b="1" dirty="0" smtClean="0"/>
              <a:t>AFP</a:t>
            </a:r>
            <a:r>
              <a:rPr lang="en-US" sz="2000" dirty="0" smtClean="0"/>
              <a:t> </a:t>
            </a:r>
            <a:r>
              <a:rPr lang="en-US" sz="2000" dirty="0"/>
              <a:t>— endodermal sinus tumors, </a:t>
            </a:r>
            <a:r>
              <a:rPr lang="en-US" sz="2000" dirty="0" err="1"/>
              <a:t>embryonal</a:t>
            </a:r>
            <a:r>
              <a:rPr lang="en-US" sz="2000" dirty="0"/>
              <a:t> cell carcinomas and </a:t>
            </a:r>
            <a:r>
              <a:rPr lang="en-US" sz="2000" dirty="0" err="1"/>
              <a:t>polyembryoma</a:t>
            </a:r>
            <a:r>
              <a:rPr lang="en-US" sz="2000" dirty="0"/>
              <a:t> </a:t>
            </a:r>
            <a:endParaRPr lang="en-US" sz="2000" dirty="0" smtClean="0"/>
          </a:p>
          <a:p>
            <a:pPr algn="l" rtl="0"/>
            <a:r>
              <a:rPr lang="en-US" sz="2000" dirty="0" smtClean="0"/>
              <a:t>    carcinomas</a:t>
            </a:r>
            <a:r>
              <a:rPr lang="en-US" sz="2000" dirty="0"/>
              <a:t>, mixed germ cell tumors, and some immature </a:t>
            </a:r>
            <a:r>
              <a:rPr lang="en-US" sz="2000" dirty="0" err="1"/>
              <a:t>teratomas</a:t>
            </a:r>
            <a:r>
              <a:rPr lang="en-US" sz="2000" dirty="0"/>
              <a:t> </a:t>
            </a:r>
            <a:r>
              <a:rPr lang="en-US" sz="2000" dirty="0" smtClean="0"/>
              <a:t>; </a:t>
            </a:r>
            <a:r>
              <a:rPr lang="en-US" sz="2000" dirty="0"/>
              <a:t>most </a:t>
            </a:r>
            <a:endParaRPr lang="en-US" sz="2000" dirty="0" smtClean="0"/>
          </a:p>
          <a:p>
            <a:pPr algn="l" rtl="0"/>
            <a:r>
              <a:rPr lang="en-US" sz="2000" dirty="0" smtClean="0"/>
              <a:t>    </a:t>
            </a:r>
            <a:r>
              <a:rPr lang="en-US" sz="2000" dirty="0" err="1" smtClean="0"/>
              <a:t>dysgerminomas</a:t>
            </a:r>
            <a:r>
              <a:rPr lang="en-US" sz="2000" dirty="0" smtClean="0"/>
              <a:t> </a:t>
            </a:r>
            <a:r>
              <a:rPr lang="en-US" sz="2000" dirty="0"/>
              <a:t>are associated with a normal AFP</a:t>
            </a:r>
            <a:r>
              <a:rPr lang="en-US" sz="2000" dirty="0" smtClean="0"/>
              <a:t>.</a:t>
            </a:r>
          </a:p>
          <a:p>
            <a:pPr algn="l" rtl="0"/>
            <a:endParaRPr lang="en-US" sz="2000" dirty="0" smtClean="0"/>
          </a:p>
          <a:p>
            <a:pPr algn="l" rtl="0"/>
            <a:r>
              <a:rPr lang="en-US" sz="2000" b="1" dirty="0"/>
              <a:t>3)</a:t>
            </a:r>
            <a:r>
              <a:rPr lang="en-US" sz="2000" dirty="0"/>
              <a:t> </a:t>
            </a:r>
            <a:r>
              <a:rPr lang="en-US" sz="2000" b="1" dirty="0" smtClean="0"/>
              <a:t>Lactate </a:t>
            </a:r>
            <a:r>
              <a:rPr lang="en-US" sz="2000" b="1" dirty="0"/>
              <a:t>dehydrogenase (LDH) </a:t>
            </a:r>
            <a:r>
              <a:rPr lang="en-US" sz="2000" dirty="0"/>
              <a:t>— </a:t>
            </a:r>
            <a:r>
              <a:rPr lang="en-US" sz="2000" dirty="0" err="1" smtClean="0"/>
              <a:t>dysgerminomas</a:t>
            </a:r>
            <a:r>
              <a:rPr lang="en-US" sz="2000" dirty="0" smtClean="0"/>
              <a:t>.</a:t>
            </a:r>
          </a:p>
          <a:p>
            <a:pPr algn="l" rtl="0"/>
            <a:endParaRPr lang="en-US" sz="2000" dirty="0" smtClean="0"/>
          </a:p>
          <a:p>
            <a:pPr algn="l" rtl="0"/>
            <a:endParaRPr lang="en-US" sz="2000" dirty="0"/>
          </a:p>
          <a:p>
            <a:pPr algn="l" rtl="0"/>
            <a:r>
              <a:rPr lang="en-US" sz="2000" b="1" dirty="0" smtClean="0"/>
              <a:t>● Staging</a:t>
            </a:r>
            <a:r>
              <a:rPr lang="en-US" sz="2000" dirty="0" smtClean="0"/>
              <a:t> : as EOC staging.</a:t>
            </a:r>
          </a:p>
          <a:p>
            <a:pPr algn="l" rtl="0"/>
            <a:endParaRPr lang="ar-JO" sz="2000" dirty="0"/>
          </a:p>
        </p:txBody>
      </p:sp>
    </p:spTree>
    <p:extLst>
      <p:ext uri="{BB962C8B-B14F-4D97-AF65-F5344CB8AC3E}">
        <p14:creationId xmlns="" xmlns:p14="http://schemas.microsoft.com/office/powerpoint/2010/main" val="1095218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98" y="0"/>
            <a:ext cx="9160498" cy="3170099"/>
          </a:xfrm>
          <a:prstGeom prst="rect">
            <a:avLst/>
          </a:prstGeom>
          <a:noFill/>
        </p:spPr>
        <p:txBody>
          <a:bodyPr wrap="square" rtlCol="1">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endParaRPr lang="en-US" sz="2000" b="1" dirty="0" smtClean="0"/>
          </a:p>
          <a:p>
            <a:pPr algn="l" rtl="0"/>
            <a:endParaRPr lang="en-US" sz="2000" b="1" dirty="0"/>
          </a:p>
          <a:p>
            <a:pPr algn="l" rtl="0"/>
            <a:r>
              <a:rPr lang="en-US" sz="2000" b="1" dirty="0" smtClean="0"/>
              <a:t>Treatment</a:t>
            </a:r>
            <a:r>
              <a:rPr lang="en-US" sz="2000" dirty="0" smtClean="0"/>
              <a:t> </a:t>
            </a:r>
          </a:p>
          <a:p>
            <a:pPr marL="342900" indent="-342900" algn="l" rtl="0">
              <a:buAutoNum type="arabicParenR"/>
            </a:pPr>
            <a:r>
              <a:rPr lang="en-US" sz="2000" dirty="0" smtClean="0"/>
              <a:t>Surgery : unilateral </a:t>
            </a:r>
            <a:r>
              <a:rPr lang="en-US" sz="2000" dirty="0" err="1" smtClean="0"/>
              <a:t>salpingo-oopherectomy</a:t>
            </a:r>
            <a:r>
              <a:rPr lang="en-US" sz="2000" dirty="0" smtClean="0"/>
              <a:t> / </a:t>
            </a:r>
            <a:r>
              <a:rPr lang="en-US" sz="2000" dirty="0" err="1" smtClean="0"/>
              <a:t>cytoreduction</a:t>
            </a:r>
            <a:r>
              <a:rPr lang="en-US" sz="2000" dirty="0" smtClean="0"/>
              <a:t>.</a:t>
            </a:r>
          </a:p>
          <a:p>
            <a:pPr marL="342900" indent="-342900" algn="l" rtl="0">
              <a:buAutoNum type="arabicParenR"/>
            </a:pPr>
            <a:r>
              <a:rPr lang="en-US" sz="2000" dirty="0"/>
              <a:t>Chemotherapy : usually very sensitive to </a:t>
            </a:r>
            <a:r>
              <a:rPr lang="en-US" sz="2000" dirty="0" smtClean="0"/>
              <a:t>chemotherapy.</a:t>
            </a:r>
          </a:p>
          <a:p>
            <a:pPr marL="342900" indent="-342900" algn="l" rtl="0">
              <a:buAutoNum type="arabicParenR"/>
            </a:pPr>
            <a:r>
              <a:rPr lang="en-US" sz="2000" dirty="0"/>
              <a:t> Radiation </a:t>
            </a:r>
            <a:r>
              <a:rPr lang="en-US" sz="2000" dirty="0" smtClean="0"/>
              <a:t>therapy.</a:t>
            </a:r>
            <a:endParaRPr lang="ar-JO" sz="2000" dirty="0"/>
          </a:p>
        </p:txBody>
      </p:sp>
    </p:spTree>
    <p:extLst>
      <p:ext uri="{BB962C8B-B14F-4D97-AF65-F5344CB8AC3E}">
        <p14:creationId xmlns="" xmlns:p14="http://schemas.microsoft.com/office/powerpoint/2010/main" val="20626950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678751"/>
          </a:xfrm>
          <a:prstGeom prst="rect">
            <a:avLst/>
          </a:prstGeom>
        </p:spPr>
        <p:txBody>
          <a:bodyPr wrap="square">
            <a:spAutoFit/>
          </a:bodyPr>
          <a:lstStyle/>
          <a:p>
            <a:pPr algn="ctr" rtl="0"/>
            <a:r>
              <a:rPr lang="en-US" sz="2800" b="1" dirty="0"/>
              <a:t>sex cord-stromal </a:t>
            </a:r>
            <a:r>
              <a:rPr lang="en-US" sz="2800" b="1" dirty="0" smtClean="0"/>
              <a:t>neoplasms</a:t>
            </a:r>
          </a:p>
          <a:p>
            <a:pPr algn="l" rtl="0"/>
            <a:r>
              <a:rPr lang="en-US" sz="2000" dirty="0"/>
              <a:t> </a:t>
            </a:r>
            <a:r>
              <a:rPr lang="en-US" sz="2000" dirty="0" smtClean="0"/>
              <a:t>Are </a:t>
            </a:r>
            <a:r>
              <a:rPr lang="en-US" sz="2000" dirty="0"/>
              <a:t>a heterogeneous group of benign or malignant neoplasms that develop from the dividing cell population that would normally give rise to cells surrounding the oocytes, including the cells that produce ovarian hormones (the </a:t>
            </a:r>
            <a:r>
              <a:rPr lang="en-US" sz="2000" dirty="0" err="1"/>
              <a:t>nongerm</a:t>
            </a:r>
            <a:r>
              <a:rPr lang="en-US" sz="2000" dirty="0"/>
              <a:t> cell and </a:t>
            </a:r>
            <a:r>
              <a:rPr lang="en-US" sz="2000" dirty="0" err="1"/>
              <a:t>nonepithelial</a:t>
            </a:r>
            <a:r>
              <a:rPr lang="en-US" sz="2000" dirty="0"/>
              <a:t> components of the gonads</a:t>
            </a:r>
            <a:r>
              <a:rPr lang="en-US" sz="2000" dirty="0" smtClean="0"/>
              <a:t>). </a:t>
            </a:r>
          </a:p>
          <a:p>
            <a:pPr algn="l" rtl="0"/>
            <a:endParaRPr lang="en-US" sz="2000" dirty="0"/>
          </a:p>
          <a:p>
            <a:pPr algn="l" rtl="0"/>
            <a:r>
              <a:rPr lang="en-US" sz="2000" dirty="0" smtClean="0"/>
              <a:t>● Malignant </a:t>
            </a:r>
            <a:r>
              <a:rPr lang="en-US" sz="2000" dirty="0"/>
              <a:t>ovarian sex cord-stromal neoplasms are rare, comprising only </a:t>
            </a:r>
            <a:r>
              <a:rPr lang="en-US" sz="2000" b="1" dirty="0"/>
              <a:t>1.2 </a:t>
            </a:r>
            <a:r>
              <a:rPr lang="en-US" sz="2000" b="1" dirty="0" smtClean="0"/>
              <a:t>%</a:t>
            </a:r>
          </a:p>
          <a:p>
            <a:pPr algn="l" rtl="0"/>
            <a:r>
              <a:rPr lang="en-US" sz="2000" dirty="0" smtClean="0"/>
              <a:t>    of </a:t>
            </a:r>
            <a:r>
              <a:rPr lang="en-US" sz="2000" dirty="0"/>
              <a:t>all primary ovarian cancers (malignant neoplasms</a:t>
            </a:r>
            <a:r>
              <a:rPr lang="en-US" sz="2000" dirty="0" smtClean="0"/>
              <a:t>). </a:t>
            </a:r>
          </a:p>
          <a:p>
            <a:pPr algn="l" rtl="0"/>
            <a:endParaRPr lang="en-US" sz="2000" dirty="0"/>
          </a:p>
          <a:p>
            <a:pPr algn="l" rtl="0"/>
            <a:r>
              <a:rPr lang="en-US" sz="2000" dirty="0" smtClean="0"/>
              <a:t>● In </a:t>
            </a:r>
            <a:r>
              <a:rPr lang="en-US" sz="2000" dirty="0"/>
              <a:t>contrast with epithelial ovarian cancer, most patients with malignant sex </a:t>
            </a:r>
            <a:r>
              <a:rPr lang="en-US" sz="2000" dirty="0" smtClean="0"/>
              <a:t>cord-</a:t>
            </a:r>
          </a:p>
          <a:p>
            <a:pPr algn="l" rtl="0"/>
            <a:r>
              <a:rPr lang="en-US" sz="2000" dirty="0" smtClean="0"/>
              <a:t>    stromal </a:t>
            </a:r>
            <a:r>
              <a:rPr lang="en-US" sz="2000" dirty="0"/>
              <a:t>neoplasms are diagnosed with </a:t>
            </a:r>
            <a:r>
              <a:rPr lang="en-US" sz="2000" dirty="0">
                <a:solidFill>
                  <a:srgbClr val="FF0000"/>
                </a:solidFill>
              </a:rPr>
              <a:t>early-stage disease</a:t>
            </a:r>
            <a:r>
              <a:rPr lang="en-US" sz="2000" dirty="0"/>
              <a:t>; even malignant </a:t>
            </a:r>
            <a:endParaRPr lang="en-US" sz="2000" dirty="0" smtClean="0"/>
          </a:p>
          <a:p>
            <a:pPr algn="l" rtl="0"/>
            <a:r>
              <a:rPr lang="en-US" sz="2000" dirty="0" smtClean="0"/>
              <a:t>    neoplasms </a:t>
            </a:r>
            <a:r>
              <a:rPr lang="en-US" sz="2000" dirty="0"/>
              <a:t>are generally considered to be </a:t>
            </a:r>
            <a:r>
              <a:rPr lang="en-US" sz="2000" dirty="0" smtClean="0"/>
              <a:t>low-grade. </a:t>
            </a:r>
          </a:p>
          <a:p>
            <a:pPr algn="l" rtl="0"/>
            <a:endParaRPr lang="en-US" sz="2000" dirty="0"/>
          </a:p>
          <a:p>
            <a:pPr algn="l" rtl="0"/>
            <a:r>
              <a:rPr lang="en-US" sz="2000" dirty="0" smtClean="0"/>
              <a:t>● </a:t>
            </a:r>
            <a:r>
              <a:rPr lang="en-US" sz="2000" dirty="0" smtClean="0">
                <a:solidFill>
                  <a:srgbClr val="FF0000"/>
                </a:solidFill>
              </a:rPr>
              <a:t>Lymph </a:t>
            </a:r>
            <a:r>
              <a:rPr lang="en-US" sz="2000" dirty="0">
                <a:solidFill>
                  <a:srgbClr val="FF0000"/>
                </a:solidFill>
              </a:rPr>
              <a:t>node metastases are rare </a:t>
            </a:r>
            <a:r>
              <a:rPr lang="en-US" sz="2000" dirty="0"/>
              <a:t>from these </a:t>
            </a:r>
            <a:r>
              <a:rPr lang="en-US" sz="2000" dirty="0" smtClean="0"/>
              <a:t>neoplasms. </a:t>
            </a:r>
          </a:p>
          <a:p>
            <a:pPr algn="l" rtl="0"/>
            <a:endParaRPr lang="en-US" sz="2000" dirty="0"/>
          </a:p>
          <a:p>
            <a:pPr algn="l" rtl="0"/>
            <a:r>
              <a:rPr lang="en-US" sz="2000" dirty="0" smtClean="0"/>
              <a:t>● The </a:t>
            </a:r>
            <a:r>
              <a:rPr lang="en-US" sz="2000" dirty="0"/>
              <a:t>age distribution of sex cord-stromal neoplasms is somewhat younger than that </a:t>
            </a:r>
            <a:endParaRPr lang="en-US" sz="2000" dirty="0" smtClean="0"/>
          </a:p>
          <a:p>
            <a:pPr algn="l" rtl="0"/>
            <a:r>
              <a:rPr lang="en-US" sz="2000" dirty="0" smtClean="0"/>
              <a:t>    of </a:t>
            </a:r>
            <a:r>
              <a:rPr lang="en-US" sz="2000" dirty="0"/>
              <a:t>epithelial neoplasms, The average age at diagnosis of sex cord-stromal neoplasms </a:t>
            </a:r>
            <a:endParaRPr lang="en-US" sz="2000" dirty="0" smtClean="0"/>
          </a:p>
          <a:p>
            <a:pPr algn="l" rtl="0"/>
            <a:r>
              <a:rPr lang="en-US" sz="2000" dirty="0" smtClean="0"/>
              <a:t>    was </a:t>
            </a:r>
            <a:r>
              <a:rPr lang="en-US" sz="2000" b="1" dirty="0"/>
              <a:t>50 years </a:t>
            </a:r>
            <a:r>
              <a:rPr lang="en-US" sz="2000" dirty="0"/>
              <a:t>(compared with 61 years for epithelial cancer</a:t>
            </a:r>
            <a:r>
              <a:rPr lang="en-US" sz="2000" dirty="0" smtClean="0"/>
              <a:t>).</a:t>
            </a:r>
          </a:p>
          <a:p>
            <a:pPr algn="l" rtl="0"/>
            <a:endParaRPr lang="en-US" sz="2000" dirty="0"/>
          </a:p>
          <a:p>
            <a:pPr algn="l" rtl="0"/>
            <a:r>
              <a:rPr lang="en-US" sz="2000" dirty="0" smtClean="0"/>
              <a:t>● Histological </a:t>
            </a:r>
            <a:r>
              <a:rPr lang="en-US" sz="2000" dirty="0"/>
              <a:t>types : </a:t>
            </a:r>
            <a:r>
              <a:rPr lang="en-US" sz="2000" dirty="0" smtClean="0"/>
              <a:t>fibromas</a:t>
            </a:r>
            <a:r>
              <a:rPr lang="en-US" sz="2000" dirty="0"/>
              <a:t>, fibro-</a:t>
            </a:r>
            <a:r>
              <a:rPr lang="en-US" sz="2000" dirty="0" err="1"/>
              <a:t>thecomas</a:t>
            </a:r>
            <a:r>
              <a:rPr lang="en-US" sz="2000" dirty="0"/>
              <a:t>, </a:t>
            </a:r>
            <a:r>
              <a:rPr lang="en-US" sz="2000" dirty="0" err="1"/>
              <a:t>granulosa</a:t>
            </a:r>
            <a:r>
              <a:rPr lang="en-US" sz="2000" dirty="0"/>
              <a:t> cell neoplasms, </a:t>
            </a:r>
            <a:r>
              <a:rPr lang="en-US" sz="2000" dirty="0" err="1"/>
              <a:t>Sertoli</a:t>
            </a:r>
            <a:r>
              <a:rPr lang="en-US" sz="2000" dirty="0"/>
              <a:t> or </a:t>
            </a:r>
            <a:endParaRPr lang="en-US" sz="2000" dirty="0" smtClean="0"/>
          </a:p>
          <a:p>
            <a:pPr algn="l" rtl="0"/>
            <a:r>
              <a:rPr lang="en-US" sz="2000" dirty="0" smtClean="0"/>
              <a:t>    </a:t>
            </a:r>
            <a:r>
              <a:rPr lang="en-US" sz="2000" dirty="0" err="1" smtClean="0"/>
              <a:t>Sertoli-Leydig</a:t>
            </a:r>
            <a:r>
              <a:rPr lang="en-US" sz="2000" dirty="0" smtClean="0"/>
              <a:t> </a:t>
            </a:r>
            <a:r>
              <a:rPr lang="en-US" sz="2000" dirty="0"/>
              <a:t>cell neoplasms, and </a:t>
            </a:r>
            <a:r>
              <a:rPr lang="en-US" sz="2000" dirty="0" err="1"/>
              <a:t>gynandroblastoma</a:t>
            </a:r>
            <a:r>
              <a:rPr lang="en-US" sz="2000" dirty="0"/>
              <a:t>. </a:t>
            </a:r>
            <a:endParaRPr lang="ar-JO" sz="2000" dirty="0"/>
          </a:p>
        </p:txBody>
      </p:sp>
    </p:spTree>
    <p:extLst>
      <p:ext uri="{BB962C8B-B14F-4D97-AF65-F5344CB8AC3E}">
        <p14:creationId xmlns="" xmlns:p14="http://schemas.microsoft.com/office/powerpoint/2010/main" val="6213359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l" rtl="0"/>
            <a:r>
              <a:rPr lang="en-US" sz="2000" b="1" dirty="0"/>
              <a:t>Clinical </a:t>
            </a:r>
            <a:r>
              <a:rPr lang="en-US" sz="2000" b="1" dirty="0" smtClean="0"/>
              <a:t>presentation </a:t>
            </a:r>
            <a:endParaRPr lang="en-US" sz="2000" dirty="0" smtClean="0"/>
          </a:p>
          <a:p>
            <a:pPr algn="l" rtl="0"/>
            <a:r>
              <a:rPr lang="en-US" sz="2000" dirty="0"/>
              <a:t>Women with sex cord-stromal neoplasms generally present in the same manner as women with epithelial ovarian neoplasms (</a:t>
            </a:r>
            <a:r>
              <a:rPr lang="en-US" sz="2000" dirty="0" err="1"/>
              <a:t>eg</a:t>
            </a:r>
            <a:r>
              <a:rPr lang="en-US" sz="2000" dirty="0"/>
              <a:t>, abdominal or pelvic symptoms, finding of adnexal mass on examination or imaging). </a:t>
            </a:r>
            <a:endParaRPr lang="en-US" sz="2000" dirty="0" smtClean="0"/>
          </a:p>
          <a:p>
            <a:pPr algn="l" rtl="0"/>
            <a:r>
              <a:rPr lang="en-US" sz="2000" dirty="0" smtClean="0"/>
              <a:t> </a:t>
            </a:r>
            <a:r>
              <a:rPr lang="en-US" sz="2000" dirty="0"/>
              <a:t>In addition, sex cord-stromal neoplasms that secrete estrogens or androgens result in endocrine-dependent clinical </a:t>
            </a:r>
            <a:r>
              <a:rPr lang="en-US" sz="2000" dirty="0" smtClean="0"/>
              <a:t>manifestations. </a:t>
            </a:r>
            <a:r>
              <a:rPr lang="en-US" sz="2000" dirty="0"/>
              <a:t>The diagnosis should therefore be suspected in patients who present with signs of estrogen excess (</a:t>
            </a:r>
            <a:r>
              <a:rPr lang="en-US" sz="2000" dirty="0" err="1"/>
              <a:t>eg</a:t>
            </a:r>
            <a:r>
              <a:rPr lang="en-US" sz="2000" dirty="0"/>
              <a:t>, precocious puberty in a child, abnormal uterine bleeding, endometrial hyperplasia or carcinoma) or androgen excess (</a:t>
            </a:r>
            <a:r>
              <a:rPr lang="en-US" sz="2000" dirty="0" err="1"/>
              <a:t>virilization</a:t>
            </a:r>
            <a:r>
              <a:rPr lang="en-US" sz="2000" dirty="0"/>
              <a:t>), especially if an adnexal mass is </a:t>
            </a:r>
            <a:r>
              <a:rPr lang="en-US" sz="2000" dirty="0" smtClean="0"/>
              <a:t>present</a:t>
            </a:r>
          </a:p>
          <a:p>
            <a:pPr algn="l" rtl="0"/>
            <a:endParaRPr lang="en-US" sz="2000" dirty="0"/>
          </a:p>
          <a:p>
            <a:pPr algn="l" rtl="0"/>
            <a:r>
              <a:rPr lang="en-US" sz="2000" b="1" dirty="0"/>
              <a:t>Tumor markers </a:t>
            </a:r>
            <a:endParaRPr lang="en-US" sz="2000" b="1" dirty="0" smtClean="0"/>
          </a:p>
          <a:p>
            <a:pPr algn="l" rtl="0"/>
            <a:r>
              <a:rPr lang="en-US" sz="2000" dirty="0" smtClean="0"/>
              <a:t> </a:t>
            </a:r>
            <a:r>
              <a:rPr lang="en-US" sz="2000" dirty="0"/>
              <a:t>Some sex cord-stromal neoplasms secrete proteins (</a:t>
            </a:r>
            <a:r>
              <a:rPr lang="en-US" sz="2000" dirty="0" err="1"/>
              <a:t>eg</a:t>
            </a:r>
            <a:r>
              <a:rPr lang="en-US" sz="2000" dirty="0"/>
              <a:t>, </a:t>
            </a:r>
            <a:r>
              <a:rPr lang="en-US" sz="2000" dirty="0" err="1"/>
              <a:t>inhibin</a:t>
            </a:r>
            <a:r>
              <a:rPr lang="en-US" sz="2000" dirty="0"/>
              <a:t>, estrogen, androgens), </a:t>
            </a:r>
            <a:r>
              <a:rPr lang="en-US" sz="2000" dirty="0" smtClean="0"/>
              <a:t> </a:t>
            </a:r>
          </a:p>
          <a:p>
            <a:pPr algn="l" rtl="0"/>
            <a:r>
              <a:rPr lang="en-US" sz="2000" dirty="0" smtClean="0"/>
              <a:t> which </a:t>
            </a:r>
            <a:r>
              <a:rPr lang="en-US" sz="2000" dirty="0"/>
              <a:t>can serve as diagnostic </a:t>
            </a:r>
            <a:r>
              <a:rPr lang="en-US" sz="2000" dirty="0" smtClean="0"/>
              <a:t>markers. </a:t>
            </a:r>
          </a:p>
          <a:p>
            <a:pPr algn="l" rtl="0"/>
            <a:endParaRPr lang="en-US" sz="2000" dirty="0"/>
          </a:p>
          <a:p>
            <a:pPr algn="l" rtl="0"/>
            <a:r>
              <a:rPr lang="en-US" sz="2000" b="1" dirty="0" smtClean="0"/>
              <a:t>→</a:t>
            </a:r>
            <a:r>
              <a:rPr lang="en-US" sz="2000" dirty="0" smtClean="0"/>
              <a:t> For </a:t>
            </a:r>
            <a:r>
              <a:rPr lang="en-US" sz="2000" dirty="0"/>
              <a:t>women with </a:t>
            </a:r>
            <a:r>
              <a:rPr lang="en-US" sz="2000" dirty="0" smtClean="0"/>
              <a:t>sex </a:t>
            </a:r>
            <a:r>
              <a:rPr lang="en-US" sz="2000" dirty="0"/>
              <a:t>cord-stromal neoplasm, endometrial sampling should be </a:t>
            </a:r>
            <a:endParaRPr lang="en-US" sz="2000" dirty="0" smtClean="0"/>
          </a:p>
          <a:p>
            <a:pPr algn="l" rtl="0"/>
            <a:r>
              <a:rPr lang="en-US" sz="2000" dirty="0" smtClean="0"/>
              <a:t>     performed.</a:t>
            </a:r>
          </a:p>
          <a:p>
            <a:pPr algn="l" rtl="0"/>
            <a:endParaRPr lang="en-US" sz="2000" dirty="0"/>
          </a:p>
          <a:p>
            <a:pPr algn="l" rtl="0"/>
            <a:r>
              <a:rPr lang="en-US" sz="2000" b="1" dirty="0"/>
              <a:t>MANAGEMENT</a:t>
            </a:r>
            <a:r>
              <a:rPr lang="en-US" sz="2000" dirty="0"/>
              <a:t> </a:t>
            </a:r>
            <a:r>
              <a:rPr lang="en-US" sz="2000" dirty="0" smtClean="0"/>
              <a:t>: </a:t>
            </a:r>
            <a:r>
              <a:rPr lang="en-US" sz="2000" dirty="0"/>
              <a:t>The majority of ovarian sex cord-stromal tumors are benign and are managed surgically. Malignant sex cord-stromal tumors are often detected at an early stage and managed with surgery alone. Lymphadenectomy is not typically required. Adjuvant chemotherapy is an option in selected patients.</a:t>
            </a:r>
            <a:endParaRPr lang="ar-JO" sz="2000" dirty="0"/>
          </a:p>
        </p:txBody>
      </p:sp>
    </p:spTree>
    <p:extLst>
      <p:ext uri="{BB962C8B-B14F-4D97-AF65-F5344CB8AC3E}">
        <p14:creationId xmlns="" xmlns:p14="http://schemas.microsoft.com/office/powerpoint/2010/main" val="841513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878532"/>
          </a:xfrm>
          <a:prstGeom prst="rect">
            <a:avLst/>
          </a:prstGeom>
        </p:spPr>
        <p:txBody>
          <a:bodyPr wrap="square">
            <a:spAutoFit/>
          </a:bodyPr>
          <a:lstStyle/>
          <a:p>
            <a:pPr algn="ctr" rtl="0"/>
            <a:endParaRPr lang="en-US" sz="2800" b="1" dirty="0" smtClean="0"/>
          </a:p>
          <a:p>
            <a:pPr algn="ctr" rtl="0"/>
            <a:r>
              <a:rPr lang="en-US" sz="2800" b="1" dirty="0" err="1" smtClean="0"/>
              <a:t>Luteoma</a:t>
            </a:r>
            <a:endParaRPr lang="en-US" sz="2800" b="1" dirty="0" smtClean="0"/>
          </a:p>
          <a:p>
            <a:pPr algn="l" rtl="0"/>
            <a:endParaRPr lang="en-US" sz="2000" dirty="0" smtClean="0"/>
          </a:p>
          <a:p>
            <a:pPr algn="l" rtl="0"/>
            <a:r>
              <a:rPr lang="en-US" sz="2000" dirty="0" smtClean="0"/>
              <a:t>● </a:t>
            </a:r>
            <a:r>
              <a:rPr lang="en-US" sz="2000" dirty="0" err="1" smtClean="0"/>
              <a:t>Luteoma</a:t>
            </a:r>
            <a:r>
              <a:rPr lang="en-US" sz="2000" dirty="0" smtClean="0"/>
              <a:t> is a rare </a:t>
            </a:r>
            <a:r>
              <a:rPr lang="en-US" sz="2000" dirty="0" err="1" smtClean="0"/>
              <a:t>nonneoplastic</a:t>
            </a:r>
            <a:r>
              <a:rPr lang="en-US" sz="2000" dirty="0" smtClean="0"/>
              <a:t> ovarian change </a:t>
            </a:r>
            <a:r>
              <a:rPr lang="en-US" sz="2000" b="1" dirty="0" smtClean="0">
                <a:solidFill>
                  <a:srgbClr val="FF0000"/>
                </a:solidFill>
              </a:rPr>
              <a:t>associated with pregnancy </a:t>
            </a:r>
            <a:r>
              <a:rPr lang="en-US" sz="2000" dirty="0" smtClean="0"/>
              <a:t>that can </a:t>
            </a:r>
          </a:p>
          <a:p>
            <a:pPr algn="l" rtl="0"/>
            <a:r>
              <a:rPr lang="en-US" sz="2000" dirty="0" smtClean="0"/>
              <a:t>    simulate a neoplasm on clinical, gross, or microscopic examination. </a:t>
            </a:r>
          </a:p>
          <a:p>
            <a:pPr algn="l" rtl="0"/>
            <a:endParaRPr lang="en-US" sz="2000" dirty="0" smtClean="0"/>
          </a:p>
          <a:p>
            <a:pPr algn="l" rtl="0"/>
            <a:r>
              <a:rPr lang="en-US" sz="2000" dirty="0" smtClean="0"/>
              <a:t>● The size of the mass can range from 1 to 25 cm in diameter, but is usually 6 to 10 cm </a:t>
            </a:r>
          </a:p>
          <a:p>
            <a:pPr algn="l" rtl="0"/>
            <a:r>
              <a:rPr lang="en-US" sz="2000" dirty="0" smtClean="0"/>
              <a:t>     in diameter.</a:t>
            </a:r>
          </a:p>
          <a:p>
            <a:pPr algn="l" rtl="0"/>
            <a:endParaRPr lang="en-US" sz="2000" dirty="0" smtClean="0"/>
          </a:p>
          <a:p>
            <a:pPr algn="l" rtl="0"/>
            <a:r>
              <a:rPr lang="en-US" sz="2000" dirty="0" smtClean="0"/>
              <a:t>● </a:t>
            </a:r>
            <a:r>
              <a:rPr lang="en-US" sz="2000" dirty="0" err="1" smtClean="0"/>
              <a:t>Luteomas</a:t>
            </a:r>
            <a:r>
              <a:rPr lang="en-US" sz="2000" dirty="0" smtClean="0"/>
              <a:t> </a:t>
            </a:r>
            <a:r>
              <a:rPr lang="en-US" sz="2000" dirty="0" smtClean="0">
                <a:solidFill>
                  <a:srgbClr val="FF0000"/>
                </a:solidFill>
              </a:rPr>
              <a:t>involute spontaneously after delivery </a:t>
            </a:r>
            <a:r>
              <a:rPr lang="en-US" sz="2000" dirty="0" smtClean="0"/>
              <a:t>or are adequately treated by a </a:t>
            </a:r>
          </a:p>
          <a:p>
            <a:pPr algn="l" rtl="0"/>
            <a:r>
              <a:rPr lang="en-US" sz="2000" dirty="0" smtClean="0"/>
              <a:t>    conservative surgical approach.</a:t>
            </a:r>
          </a:p>
          <a:p>
            <a:pPr algn="l" rtl="0"/>
            <a:endParaRPr lang="en-US" sz="2000" dirty="0" smtClean="0"/>
          </a:p>
          <a:p>
            <a:pPr algn="l" rtl="0"/>
            <a:r>
              <a:rPr lang="en-US" sz="2000" dirty="0" smtClean="0"/>
              <a:t>● It is associated with an </a:t>
            </a:r>
            <a:r>
              <a:rPr lang="en-US" sz="2000" dirty="0" smtClean="0">
                <a:solidFill>
                  <a:srgbClr val="FF0000"/>
                </a:solidFill>
              </a:rPr>
              <a:t>increases of sex hormones</a:t>
            </a:r>
            <a:r>
              <a:rPr lang="en-US" sz="2000" dirty="0" smtClean="0"/>
              <a:t>, primarily progesterone</a:t>
            </a:r>
            <a:r>
              <a:rPr lang="en-US" sz="2000" dirty="0"/>
              <a:t> </a:t>
            </a:r>
            <a:r>
              <a:rPr lang="en-US" sz="2000" dirty="0" smtClean="0"/>
              <a:t>and </a:t>
            </a:r>
          </a:p>
          <a:p>
            <a:pPr algn="l" rtl="0"/>
            <a:r>
              <a:rPr lang="en-US" sz="2000" dirty="0" smtClean="0"/>
              <a:t>    testosterone.so may cause masculinization</a:t>
            </a:r>
            <a:r>
              <a:rPr lang="en-US" sz="2000" dirty="0"/>
              <a:t> </a:t>
            </a:r>
            <a:r>
              <a:rPr lang="en-US" sz="2000" dirty="0" smtClean="0"/>
              <a:t>(</a:t>
            </a:r>
            <a:r>
              <a:rPr lang="en-US" sz="2000" dirty="0" err="1" smtClean="0"/>
              <a:t>virilization</a:t>
            </a:r>
            <a:r>
              <a:rPr lang="en-US" sz="2000" dirty="0" smtClean="0"/>
              <a:t>) of the mother ( 36% of </a:t>
            </a:r>
          </a:p>
          <a:p>
            <a:pPr algn="l" rtl="0"/>
            <a:r>
              <a:rPr lang="en-US" sz="2000" dirty="0" smtClean="0"/>
              <a:t>    cases) and the possible masculinization of the female fetus.(Out of the 36% of </a:t>
            </a:r>
          </a:p>
          <a:p>
            <a:pPr algn="l" rtl="0"/>
            <a:r>
              <a:rPr lang="en-US" sz="2000" dirty="0" smtClean="0"/>
              <a:t>    women who show male characteristics from the </a:t>
            </a:r>
            <a:r>
              <a:rPr lang="en-US" sz="2000" dirty="0" err="1" smtClean="0"/>
              <a:t>luteoma</a:t>
            </a:r>
            <a:r>
              <a:rPr lang="en-US" sz="2000" dirty="0" smtClean="0"/>
              <a:t>, 75% of female fetuses will </a:t>
            </a:r>
          </a:p>
          <a:p>
            <a:pPr algn="l" rtl="0"/>
            <a:r>
              <a:rPr lang="en-US" sz="2000" dirty="0" smtClean="0"/>
              <a:t>    also show signs of masculinization).</a:t>
            </a:r>
          </a:p>
          <a:p>
            <a:pPr algn="l" rtl="0"/>
            <a:endParaRPr lang="en-US" sz="2000"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01862"/>
          </a:xfrm>
          <a:prstGeom prst="rect">
            <a:avLst/>
          </a:prstGeom>
        </p:spPr>
        <p:txBody>
          <a:bodyPr wrap="square">
            <a:spAutoFit/>
          </a:bodyPr>
          <a:lstStyle/>
          <a:p>
            <a:pPr algn="ctr" rtl="0"/>
            <a:endParaRPr lang="en-US" sz="2800" b="1" dirty="0" smtClean="0"/>
          </a:p>
          <a:p>
            <a:pPr algn="ctr" rtl="0"/>
            <a:r>
              <a:rPr lang="en-US" sz="2800" b="1" dirty="0" smtClean="0"/>
              <a:t>Ovarian </a:t>
            </a:r>
            <a:r>
              <a:rPr lang="en-US" sz="2800" b="1" dirty="0"/>
              <a:t>tumors of low malignant </a:t>
            </a:r>
            <a:r>
              <a:rPr lang="en-US" sz="2800" b="1" dirty="0" smtClean="0"/>
              <a:t>potential</a:t>
            </a:r>
          </a:p>
          <a:p>
            <a:pPr algn="l" rtl="0"/>
            <a:r>
              <a:rPr lang="en-US" sz="2000" dirty="0"/>
              <a:t>Tumors of low malignant potential (also called borderline tumors) are a heterogeneous group of lesions defined histologically by atypical epithelial proliferation </a:t>
            </a:r>
            <a:r>
              <a:rPr lang="en-US" sz="2000" b="1" dirty="0">
                <a:solidFill>
                  <a:srgbClr val="FF0000"/>
                </a:solidFill>
              </a:rPr>
              <a:t>without stromal </a:t>
            </a:r>
            <a:r>
              <a:rPr lang="en-US" sz="2000" b="1" dirty="0" smtClean="0">
                <a:solidFill>
                  <a:srgbClr val="FF0000"/>
                </a:solidFill>
              </a:rPr>
              <a:t>invasion. </a:t>
            </a:r>
          </a:p>
          <a:p>
            <a:pPr algn="l" rtl="0"/>
            <a:endParaRPr lang="en-US" sz="2000" dirty="0"/>
          </a:p>
          <a:p>
            <a:pPr algn="l" rtl="0"/>
            <a:r>
              <a:rPr lang="en-US" sz="2000" dirty="0" smtClean="0"/>
              <a:t>● Account </a:t>
            </a:r>
            <a:r>
              <a:rPr lang="en-US" sz="2000" dirty="0"/>
              <a:t>for </a:t>
            </a:r>
            <a:r>
              <a:rPr lang="en-US" sz="2000" dirty="0" smtClean="0"/>
              <a:t>10-20 % of </a:t>
            </a:r>
            <a:r>
              <a:rPr lang="en-US" sz="2000" dirty="0"/>
              <a:t>ovarian epithelial </a:t>
            </a:r>
            <a:r>
              <a:rPr lang="en-US" sz="2000" dirty="0" smtClean="0"/>
              <a:t>tumors.</a:t>
            </a:r>
          </a:p>
          <a:p>
            <a:pPr algn="l" rtl="0"/>
            <a:endParaRPr lang="en-US" sz="2000" dirty="0"/>
          </a:p>
          <a:p>
            <a:pPr algn="l" rtl="0"/>
            <a:r>
              <a:rPr lang="en-US" sz="2000" dirty="0" smtClean="0"/>
              <a:t>● The </a:t>
            </a:r>
            <a:r>
              <a:rPr lang="en-US" sz="2000" dirty="0"/>
              <a:t>average age at diagnosis is 40 to 60 years old, but the highest frequency relative </a:t>
            </a:r>
            <a:endParaRPr lang="en-US" sz="2000" dirty="0" smtClean="0"/>
          </a:p>
          <a:p>
            <a:pPr algn="l" rtl="0"/>
            <a:r>
              <a:rPr lang="en-US" sz="2000" dirty="0" smtClean="0"/>
              <a:t>    to </a:t>
            </a:r>
            <a:r>
              <a:rPr lang="en-US" sz="2000" dirty="0"/>
              <a:t>invasive ovarian cancer of these tumors occurs in the 15 to 29 year-old age group. </a:t>
            </a:r>
            <a:endParaRPr lang="en-US" sz="2000" dirty="0" smtClean="0"/>
          </a:p>
          <a:p>
            <a:pPr algn="l" rtl="0"/>
            <a:r>
              <a:rPr lang="en-US" sz="2000" dirty="0" smtClean="0"/>
              <a:t>    Thus</a:t>
            </a:r>
            <a:r>
              <a:rPr lang="en-US" sz="2000" dirty="0"/>
              <a:t>, the disease frequently affects women with a desire to preserve childbearing </a:t>
            </a:r>
            <a:endParaRPr lang="en-US" sz="2000" dirty="0" smtClean="0"/>
          </a:p>
          <a:p>
            <a:pPr algn="l" rtl="0"/>
            <a:r>
              <a:rPr lang="en-US" sz="2000" dirty="0" smtClean="0"/>
              <a:t>    potential.</a:t>
            </a:r>
          </a:p>
          <a:p>
            <a:pPr algn="l" rtl="0"/>
            <a:endParaRPr lang="en-US" sz="2000" dirty="0"/>
          </a:p>
          <a:p>
            <a:pPr algn="l" rtl="0"/>
            <a:r>
              <a:rPr lang="en-US" sz="2000" b="1" dirty="0"/>
              <a:t>HISTOLOGIC TYPES </a:t>
            </a:r>
            <a:endParaRPr lang="en-US" sz="2000" dirty="0" smtClean="0"/>
          </a:p>
          <a:p>
            <a:pPr algn="l" rtl="0"/>
            <a:r>
              <a:rPr lang="en-US" sz="2000" dirty="0"/>
              <a:t>Serous borderline tumors, Mucinous borderline </a:t>
            </a:r>
            <a:r>
              <a:rPr lang="en-US" sz="2000" dirty="0" smtClean="0"/>
              <a:t>tumors, </a:t>
            </a:r>
            <a:r>
              <a:rPr lang="en-US" sz="2000" dirty="0" err="1"/>
              <a:t>Endometrioid</a:t>
            </a:r>
            <a:r>
              <a:rPr lang="en-US" sz="2000" dirty="0"/>
              <a:t>, clear-cell, and transitional cell (Brenner) borderline </a:t>
            </a:r>
            <a:r>
              <a:rPr lang="en-US" sz="2000" dirty="0" smtClean="0"/>
              <a:t>tumors.</a:t>
            </a:r>
          </a:p>
          <a:p>
            <a:pPr marL="285750" indent="-285750" algn="l" rtl="0">
              <a:buFontTx/>
              <a:buChar char="-"/>
            </a:pPr>
            <a:r>
              <a:rPr lang="en-US" sz="2000" dirty="0" smtClean="0"/>
              <a:t>The </a:t>
            </a:r>
            <a:r>
              <a:rPr lang="en-US" sz="2000" dirty="0"/>
              <a:t>majority of borderline tumors are serous, Approximately 75 </a:t>
            </a:r>
            <a:r>
              <a:rPr lang="en-US" sz="2000" dirty="0" smtClean="0"/>
              <a:t>% of </a:t>
            </a:r>
            <a:r>
              <a:rPr lang="en-US" sz="2000" dirty="0"/>
              <a:t>patients are diagnosed with stage I disease; </a:t>
            </a:r>
            <a:r>
              <a:rPr lang="en-US" sz="2000" dirty="0" smtClean="0"/>
              <a:t>25-50 % of </a:t>
            </a:r>
            <a:r>
              <a:rPr lang="en-US" sz="2000" dirty="0"/>
              <a:t>tumors are bilateral. </a:t>
            </a:r>
            <a:endParaRPr lang="en-US" sz="2000" dirty="0" smtClean="0"/>
          </a:p>
          <a:p>
            <a:pPr marL="285750" indent="-285750" algn="l" rtl="0">
              <a:buFontTx/>
              <a:buChar char="-"/>
            </a:pPr>
            <a:r>
              <a:rPr lang="en-US" sz="2000" dirty="0"/>
              <a:t>Mucinous tumors are the other common cellular type; 90 </a:t>
            </a:r>
            <a:r>
              <a:rPr lang="en-US" sz="2000" dirty="0" smtClean="0"/>
              <a:t>% are </a:t>
            </a:r>
            <a:r>
              <a:rPr lang="en-US" sz="2000" dirty="0"/>
              <a:t>stage I and fewer than 10 </a:t>
            </a:r>
            <a:r>
              <a:rPr lang="en-US" sz="2000" dirty="0" smtClean="0"/>
              <a:t>% are </a:t>
            </a:r>
            <a:r>
              <a:rPr lang="en-US" sz="2000" dirty="0"/>
              <a:t>bilateral</a:t>
            </a:r>
            <a:r>
              <a:rPr lang="en-US" sz="2000" dirty="0" smtClean="0"/>
              <a:t>.</a:t>
            </a:r>
          </a:p>
          <a:p>
            <a:pPr marL="285750" indent="-285750" algn="l" rtl="0">
              <a:buFontTx/>
              <a:buChar char="-"/>
            </a:pPr>
            <a:endParaRPr lang="en-US" sz="2000" dirty="0"/>
          </a:p>
        </p:txBody>
      </p:sp>
    </p:spTree>
    <p:extLst>
      <p:ext uri="{BB962C8B-B14F-4D97-AF65-F5344CB8AC3E}">
        <p14:creationId xmlns="" xmlns:p14="http://schemas.microsoft.com/office/powerpoint/2010/main" val="33178874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34" y="-22878"/>
            <a:ext cx="9155134" cy="6247864"/>
          </a:xfrm>
          <a:prstGeom prst="rect">
            <a:avLst/>
          </a:prstGeom>
        </p:spPr>
        <p:txBody>
          <a:bodyPr wrap="square">
            <a:spAutoFit/>
          </a:bodyPr>
          <a:lstStyle/>
          <a:p>
            <a:pPr algn="l" rtl="0"/>
            <a:endParaRPr lang="en-US" sz="2000" dirty="0" smtClean="0"/>
          </a:p>
          <a:p>
            <a:pPr algn="l" rtl="0"/>
            <a:r>
              <a:rPr lang="en-US" sz="2000" dirty="0" smtClean="0"/>
              <a:t>● Borderline </a:t>
            </a:r>
            <a:r>
              <a:rPr lang="en-US" sz="2000" dirty="0"/>
              <a:t>tumors are staged using the same criteria as other ovarian tumors. Most </a:t>
            </a:r>
            <a:endParaRPr lang="en-US" sz="2000" dirty="0" smtClean="0"/>
          </a:p>
          <a:p>
            <a:pPr algn="l" rtl="0"/>
            <a:r>
              <a:rPr lang="en-US" sz="2000" dirty="0" smtClean="0"/>
              <a:t>    women </a:t>
            </a:r>
            <a:r>
              <a:rPr lang="en-US" sz="2000" dirty="0"/>
              <a:t>present with stage I disease (approximately 70 percent); stage II and III </a:t>
            </a:r>
            <a:endParaRPr lang="en-US" sz="2000" dirty="0" smtClean="0"/>
          </a:p>
          <a:p>
            <a:pPr algn="l" rtl="0"/>
            <a:r>
              <a:rPr lang="en-US" sz="2000" dirty="0" smtClean="0"/>
              <a:t>    disease </a:t>
            </a:r>
            <a:r>
              <a:rPr lang="en-US" sz="2000" dirty="0"/>
              <a:t>are relatively infrequent. </a:t>
            </a:r>
          </a:p>
          <a:p>
            <a:pPr algn="l" rtl="0"/>
            <a:endParaRPr lang="en-US" sz="2000" dirty="0" smtClean="0"/>
          </a:p>
          <a:p>
            <a:pPr algn="l" rtl="0"/>
            <a:r>
              <a:rPr lang="en-US" sz="2000" b="1" dirty="0" smtClean="0"/>
              <a:t>TREATMENT</a:t>
            </a:r>
            <a:endParaRPr lang="en-US" sz="2000" b="1" dirty="0"/>
          </a:p>
          <a:p>
            <a:pPr algn="l" rtl="0"/>
            <a:r>
              <a:rPr lang="en-US" sz="2000" b="1" dirty="0" smtClean="0"/>
              <a:t>(1) Fertility </a:t>
            </a:r>
            <a:r>
              <a:rPr lang="en-US" sz="2000" b="1" dirty="0"/>
              <a:t>preserving surgery </a:t>
            </a:r>
            <a:r>
              <a:rPr lang="en-US" sz="2000" dirty="0"/>
              <a:t>— Borderline tumors generally have an excellent </a:t>
            </a:r>
            <a:endParaRPr lang="en-US" sz="2000" dirty="0" smtClean="0"/>
          </a:p>
          <a:p>
            <a:pPr algn="l" rtl="0"/>
            <a:r>
              <a:rPr lang="en-US" sz="2000" dirty="0" smtClean="0"/>
              <a:t>      prognosis </a:t>
            </a:r>
            <a:r>
              <a:rPr lang="en-US" sz="2000" dirty="0"/>
              <a:t>and can be treated conservatively in women who wish to preserve their </a:t>
            </a:r>
            <a:endParaRPr lang="en-US" sz="2000" dirty="0" smtClean="0"/>
          </a:p>
          <a:p>
            <a:pPr algn="l" rtl="0"/>
            <a:r>
              <a:rPr lang="en-US" sz="2000" dirty="0" smtClean="0"/>
              <a:t>      fertility </a:t>
            </a:r>
            <a:r>
              <a:rPr lang="en-US" sz="2000" dirty="0"/>
              <a:t>or are pregnant at the time of diagnosis. Unilateral </a:t>
            </a:r>
            <a:r>
              <a:rPr lang="en-US" sz="2000" dirty="0" err="1"/>
              <a:t>salpingo</a:t>
            </a:r>
            <a:r>
              <a:rPr lang="en-US" sz="2000" dirty="0"/>
              <a:t>-oophorectomy, </a:t>
            </a:r>
            <a:endParaRPr lang="en-US" sz="2000" dirty="0" smtClean="0"/>
          </a:p>
          <a:p>
            <a:pPr algn="l" rtl="0"/>
            <a:r>
              <a:rPr lang="en-US" sz="2000" dirty="0" smtClean="0"/>
              <a:t>      or</a:t>
            </a:r>
            <a:r>
              <a:rPr lang="en-US" sz="2000" dirty="0"/>
              <a:t>, in some instances, ovarian cystectomy may be performed. </a:t>
            </a:r>
            <a:endParaRPr lang="en-US" sz="2000" dirty="0" smtClean="0"/>
          </a:p>
          <a:p>
            <a:pPr marL="285750" indent="-285750" algn="l" rtl="0">
              <a:buFontTx/>
              <a:buChar char="-"/>
            </a:pPr>
            <a:r>
              <a:rPr lang="en-US" sz="2000" dirty="0" smtClean="0"/>
              <a:t>The </a:t>
            </a:r>
            <a:r>
              <a:rPr lang="en-US" sz="2000" dirty="0"/>
              <a:t>overall risk of recurrence after conservative surgery ranges from </a:t>
            </a:r>
            <a:r>
              <a:rPr lang="en-US" sz="2000" dirty="0" smtClean="0"/>
              <a:t>7-30 %, </a:t>
            </a:r>
            <a:r>
              <a:rPr lang="en-US" sz="2000" dirty="0"/>
              <a:t>and recurrences typically show borderline histology, not invasive </a:t>
            </a:r>
            <a:r>
              <a:rPr lang="en-US" sz="2000" dirty="0" smtClean="0"/>
              <a:t>cancer. </a:t>
            </a:r>
          </a:p>
          <a:p>
            <a:pPr algn="l" rtl="0"/>
            <a:endParaRPr lang="en-US" sz="2000" dirty="0"/>
          </a:p>
          <a:p>
            <a:pPr algn="l" rtl="0"/>
            <a:r>
              <a:rPr lang="en-US" sz="2000" b="1" dirty="0" smtClean="0"/>
              <a:t>(2) Hysterectomy </a:t>
            </a:r>
            <a:r>
              <a:rPr lang="en-US" sz="2000" b="1" dirty="0"/>
              <a:t>and bilateral </a:t>
            </a:r>
            <a:r>
              <a:rPr lang="en-US" sz="2000" b="1" dirty="0" err="1"/>
              <a:t>salpingo</a:t>
            </a:r>
            <a:r>
              <a:rPr lang="en-US" sz="2000" b="1" dirty="0"/>
              <a:t>-oophorectomy </a:t>
            </a:r>
            <a:r>
              <a:rPr lang="en-US" sz="2000" dirty="0"/>
              <a:t>— Total abdominal </a:t>
            </a:r>
            <a:endParaRPr lang="en-US" sz="2000" dirty="0" smtClean="0"/>
          </a:p>
          <a:p>
            <a:pPr algn="l" rtl="0"/>
            <a:r>
              <a:rPr lang="en-US" sz="2000" dirty="0" smtClean="0"/>
              <a:t>      hysterectomy </a:t>
            </a:r>
            <a:r>
              <a:rPr lang="en-US" sz="2000" dirty="0"/>
              <a:t>plus bilateral </a:t>
            </a:r>
            <a:r>
              <a:rPr lang="en-US" sz="2000" dirty="0" err="1"/>
              <a:t>salpingo</a:t>
            </a:r>
            <a:r>
              <a:rPr lang="en-US" sz="2000" dirty="0"/>
              <a:t>-oophorectomy (TAH-BSO) is recommended for </a:t>
            </a:r>
            <a:endParaRPr lang="en-US" sz="2000" dirty="0" smtClean="0"/>
          </a:p>
          <a:p>
            <a:pPr algn="l" rtl="0"/>
            <a:r>
              <a:rPr lang="en-US" sz="2000" dirty="0" smtClean="0"/>
              <a:t>      women </a:t>
            </a:r>
            <a:r>
              <a:rPr lang="en-US" sz="2000" dirty="0"/>
              <a:t>who are not planning pregnancy or have advanced stage disease. </a:t>
            </a:r>
            <a:endParaRPr lang="en-US" sz="2000" dirty="0" smtClean="0"/>
          </a:p>
          <a:p>
            <a:pPr algn="l" rtl="0"/>
            <a:endParaRPr lang="en-US" sz="2000" dirty="0"/>
          </a:p>
          <a:p>
            <a:pPr algn="l" rtl="0"/>
            <a:r>
              <a:rPr lang="en-US" sz="2000" b="1" dirty="0" smtClean="0"/>
              <a:t>→</a:t>
            </a:r>
            <a:r>
              <a:rPr lang="en-US" sz="2000" dirty="0" smtClean="0"/>
              <a:t> The </a:t>
            </a:r>
            <a:r>
              <a:rPr lang="en-US" sz="2000" dirty="0"/>
              <a:t>use of adjuvant chemotherapy is </a:t>
            </a:r>
            <a:r>
              <a:rPr lang="en-US" sz="2000" dirty="0" smtClean="0"/>
              <a:t>controversial : most </a:t>
            </a:r>
            <a:r>
              <a:rPr lang="en-US" sz="2000" dirty="0"/>
              <a:t>physicians recommend </a:t>
            </a:r>
            <a:endParaRPr lang="en-US" sz="2000" dirty="0" smtClean="0"/>
          </a:p>
          <a:p>
            <a:pPr algn="l" rtl="0"/>
            <a:r>
              <a:rPr lang="en-US" sz="2000" dirty="0" smtClean="0"/>
              <a:t>     chemotherapy </a:t>
            </a:r>
            <a:r>
              <a:rPr lang="en-US" sz="2000" dirty="0"/>
              <a:t>after aggressive surgical </a:t>
            </a:r>
            <a:r>
              <a:rPr lang="en-US" sz="2000" dirty="0" err="1"/>
              <a:t>debulking</a:t>
            </a:r>
            <a:r>
              <a:rPr lang="en-US" sz="2000" dirty="0"/>
              <a:t> only if invasive implants are </a:t>
            </a:r>
            <a:endParaRPr lang="en-US" sz="2000" dirty="0" smtClean="0"/>
          </a:p>
          <a:p>
            <a:pPr algn="l" rtl="0"/>
            <a:r>
              <a:rPr lang="en-US" sz="2000" dirty="0" smtClean="0"/>
              <a:t>     identified. </a:t>
            </a:r>
            <a:endParaRPr lang="ar-JO" sz="2000" dirty="0"/>
          </a:p>
        </p:txBody>
      </p:sp>
    </p:spTree>
    <p:extLst>
      <p:ext uri="{BB962C8B-B14F-4D97-AF65-F5344CB8AC3E}">
        <p14:creationId xmlns="" xmlns:p14="http://schemas.microsoft.com/office/powerpoint/2010/main" val="233174197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093428"/>
          </a:xfrm>
          <a:prstGeom prst="rect">
            <a:avLst/>
          </a:prstGeom>
        </p:spPr>
        <p:txBody>
          <a:bodyPr wrap="square">
            <a:spAutoFit/>
          </a:bodyPr>
          <a:lstStyle/>
          <a:p>
            <a:pPr algn="l" rtl="0"/>
            <a:endParaRPr lang="en-US" sz="2000" b="1" dirty="0" smtClean="0"/>
          </a:p>
          <a:p>
            <a:pPr algn="l" rtl="0"/>
            <a:endParaRPr lang="en-US" sz="2000" b="1" dirty="0"/>
          </a:p>
          <a:p>
            <a:pPr algn="l" rtl="0"/>
            <a:endParaRPr lang="en-US" sz="2000" b="1" dirty="0" smtClean="0"/>
          </a:p>
          <a:p>
            <a:pPr algn="l" rtl="0"/>
            <a:endParaRPr lang="en-US" sz="2000" b="1" dirty="0" smtClean="0"/>
          </a:p>
          <a:p>
            <a:pPr algn="l" rtl="0"/>
            <a:endParaRPr lang="en-US" sz="2000" b="1" dirty="0"/>
          </a:p>
          <a:p>
            <a:pPr algn="l" rtl="0"/>
            <a:endParaRPr lang="en-US" sz="2000" b="1" dirty="0" smtClean="0"/>
          </a:p>
          <a:p>
            <a:pPr algn="l" rtl="0"/>
            <a:r>
              <a:rPr lang="en-US" sz="2000" b="1" dirty="0" smtClean="0"/>
              <a:t>PROGNOSIS </a:t>
            </a:r>
          </a:p>
          <a:p>
            <a:pPr algn="l" rtl="0"/>
            <a:r>
              <a:rPr lang="en-US" sz="2000" dirty="0" smtClean="0"/>
              <a:t>The </a:t>
            </a:r>
            <a:r>
              <a:rPr lang="en-US" sz="2000" dirty="0"/>
              <a:t>prognosis depends upon the stage and histologic features of the tumor, but is generally </a:t>
            </a:r>
            <a:r>
              <a:rPr lang="en-US" sz="2000" dirty="0" smtClean="0"/>
              <a:t>good. 5 years survival rate : </a:t>
            </a:r>
          </a:p>
          <a:p>
            <a:pPr algn="l" rtl="0"/>
            <a:r>
              <a:rPr lang="en-US" sz="2000" dirty="0"/>
              <a:t>●Stage I – </a:t>
            </a:r>
            <a:r>
              <a:rPr lang="en-US" sz="2000" dirty="0" smtClean="0"/>
              <a:t>99%</a:t>
            </a:r>
            <a:endParaRPr lang="en-US" sz="2000" dirty="0"/>
          </a:p>
          <a:p>
            <a:pPr algn="l" rtl="0"/>
            <a:r>
              <a:rPr lang="en-US" sz="2000" dirty="0"/>
              <a:t>●Stage II – </a:t>
            </a:r>
            <a:r>
              <a:rPr lang="en-US" sz="2000" dirty="0" smtClean="0"/>
              <a:t>98%</a:t>
            </a:r>
            <a:endParaRPr lang="en-US" sz="2000" dirty="0"/>
          </a:p>
          <a:p>
            <a:pPr algn="l" rtl="0"/>
            <a:r>
              <a:rPr lang="en-US" sz="2000" dirty="0"/>
              <a:t>●Stage III – </a:t>
            </a:r>
            <a:r>
              <a:rPr lang="en-US" sz="2000" dirty="0" smtClean="0"/>
              <a:t>96%</a:t>
            </a:r>
          </a:p>
          <a:p>
            <a:pPr algn="l" rtl="0"/>
            <a:r>
              <a:rPr lang="en-US" sz="2000" dirty="0" smtClean="0"/>
              <a:t>●Stage IV – 77%</a:t>
            </a:r>
            <a:endParaRPr lang="ar-JO" sz="2000" dirty="0"/>
          </a:p>
        </p:txBody>
      </p:sp>
    </p:spTree>
    <p:extLst>
      <p:ext uri="{BB962C8B-B14F-4D97-AF65-F5344CB8AC3E}">
        <p14:creationId xmlns="" xmlns:p14="http://schemas.microsoft.com/office/powerpoint/2010/main" val="19784939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247864"/>
          </a:xfrm>
          <a:prstGeom prst="rect">
            <a:avLst/>
          </a:prstGeom>
        </p:spPr>
        <p:txBody>
          <a:bodyPr wrap="square">
            <a:spAutoFit/>
          </a:bodyPr>
          <a:lstStyle/>
          <a:p>
            <a:pPr algn="l" rtl="0"/>
            <a:endParaRPr lang="en-US" sz="2000" dirty="0" smtClean="0"/>
          </a:p>
          <a:p>
            <a:pPr algn="l" rtl="0"/>
            <a:r>
              <a:rPr lang="en-US" sz="2000" dirty="0" smtClean="0"/>
              <a:t>-  Signs </a:t>
            </a:r>
            <a:r>
              <a:rPr lang="en-US" sz="2000" dirty="0"/>
              <a:t>of maternal </a:t>
            </a:r>
            <a:r>
              <a:rPr lang="en-US" sz="2000" dirty="0" err="1"/>
              <a:t>musculinization</a:t>
            </a:r>
            <a:r>
              <a:rPr lang="en-US" sz="2000" dirty="0"/>
              <a:t> : include acne, the growth of dark hair (especially </a:t>
            </a:r>
            <a:endParaRPr lang="en-US" sz="2000" dirty="0" smtClean="0"/>
          </a:p>
          <a:p>
            <a:pPr algn="l" rtl="0"/>
            <a:r>
              <a:rPr lang="en-US" sz="2000" dirty="0" smtClean="0"/>
              <a:t>   on </a:t>
            </a:r>
            <a:r>
              <a:rPr lang="en-US" sz="2000" dirty="0"/>
              <a:t>the face), deepening of the voice, temporal balding, and </a:t>
            </a:r>
            <a:r>
              <a:rPr lang="en-US" sz="2000" dirty="0" err="1"/>
              <a:t>Clitoromegaly</a:t>
            </a:r>
            <a:r>
              <a:rPr lang="en-US" sz="2000" dirty="0"/>
              <a:t>.</a:t>
            </a:r>
          </a:p>
          <a:p>
            <a:pPr algn="l" rtl="0"/>
            <a:r>
              <a:rPr lang="en-US" sz="2000" b="1" dirty="0"/>
              <a:t>→</a:t>
            </a:r>
            <a:r>
              <a:rPr lang="en-US" sz="2000" dirty="0"/>
              <a:t> An increase in testosterone levels in the mother doesn't necessarily mean </a:t>
            </a:r>
            <a:endParaRPr lang="en-US" sz="2000" dirty="0" smtClean="0"/>
          </a:p>
          <a:p>
            <a:pPr algn="l" rtl="0"/>
            <a:r>
              <a:rPr lang="en-US" sz="2000" dirty="0" smtClean="0"/>
              <a:t>     masculinization </a:t>
            </a:r>
            <a:r>
              <a:rPr lang="en-US" sz="2000" dirty="0"/>
              <a:t>will occur.</a:t>
            </a:r>
          </a:p>
          <a:p>
            <a:pPr algn="l" rtl="0"/>
            <a:r>
              <a:rPr lang="en-US" sz="2000" dirty="0" smtClean="0"/>
              <a:t>-  Signs </a:t>
            </a:r>
            <a:r>
              <a:rPr lang="en-US" sz="2000" dirty="0"/>
              <a:t>of female fetal </a:t>
            </a:r>
            <a:r>
              <a:rPr lang="en-US" sz="2000" dirty="0" err="1"/>
              <a:t>musculinization</a:t>
            </a:r>
            <a:r>
              <a:rPr lang="en-US" sz="2000" dirty="0"/>
              <a:t> : </a:t>
            </a:r>
            <a:r>
              <a:rPr lang="en-US" sz="2000" dirty="0" err="1"/>
              <a:t>labioscrotal</a:t>
            </a:r>
            <a:r>
              <a:rPr lang="en-US" sz="2000" dirty="0"/>
              <a:t> fusion and enlarged clitoris</a:t>
            </a:r>
          </a:p>
          <a:p>
            <a:pPr algn="l" rtl="0"/>
            <a:r>
              <a:rPr lang="en-US" sz="2000" dirty="0"/>
              <a:t> </a:t>
            </a:r>
            <a:r>
              <a:rPr lang="en-US" sz="2000" dirty="0" smtClean="0"/>
              <a:t>  (</a:t>
            </a:r>
            <a:r>
              <a:rPr lang="en-US" sz="2000" dirty="0" err="1"/>
              <a:t>Luteomas</a:t>
            </a:r>
            <a:r>
              <a:rPr lang="en-US" sz="2000" dirty="0"/>
              <a:t> can cause the fetus to be born with an ambiguous sex necessitating a sex </a:t>
            </a:r>
            <a:endParaRPr lang="en-US" sz="2000" dirty="0" smtClean="0"/>
          </a:p>
          <a:p>
            <a:pPr algn="l" rtl="0"/>
            <a:r>
              <a:rPr lang="en-US" sz="2000" dirty="0" smtClean="0"/>
              <a:t>    to </a:t>
            </a:r>
            <a:r>
              <a:rPr lang="en-US" sz="2000" dirty="0"/>
              <a:t>be chosen for the fetus depending on how the parents want to raise the infant).</a:t>
            </a:r>
          </a:p>
          <a:p>
            <a:pPr algn="l" rtl="0"/>
            <a:endParaRPr lang="en-US" sz="2000" dirty="0" smtClean="0"/>
          </a:p>
          <a:p>
            <a:pPr algn="l" rtl="0"/>
            <a:r>
              <a:rPr lang="en-US" sz="2000" dirty="0" smtClean="0"/>
              <a:t>● Diagnosis : </a:t>
            </a:r>
            <a:r>
              <a:rPr lang="en-US" sz="2000" dirty="0" err="1" smtClean="0"/>
              <a:t>Luteomas</a:t>
            </a:r>
            <a:r>
              <a:rPr lang="en-US" sz="2000" dirty="0" smtClean="0"/>
              <a:t> are not often detected before delivery. Most </a:t>
            </a:r>
            <a:r>
              <a:rPr lang="en-US" sz="2000" dirty="0" err="1" smtClean="0"/>
              <a:t>luteomas</a:t>
            </a:r>
            <a:r>
              <a:rPr lang="en-US" sz="2000" dirty="0" smtClean="0"/>
              <a:t> are </a:t>
            </a:r>
          </a:p>
          <a:p>
            <a:pPr algn="l" rtl="0"/>
            <a:r>
              <a:rPr lang="en-US" sz="2000" dirty="0" smtClean="0"/>
              <a:t>    found during surgery if a caesarean section is performed or when some other </a:t>
            </a:r>
          </a:p>
          <a:p>
            <a:pPr algn="l" rtl="0"/>
            <a:r>
              <a:rPr lang="en-US" sz="2000" dirty="0" smtClean="0"/>
              <a:t>    surgery is performed. </a:t>
            </a:r>
          </a:p>
          <a:p>
            <a:pPr algn="l" rtl="0">
              <a:buFontTx/>
              <a:buChar char="-"/>
            </a:pPr>
            <a:r>
              <a:rPr lang="en-US" sz="2000" dirty="0" smtClean="0"/>
              <a:t> The diagnosis should be suspected in the presence of a solid adnexal mass and </a:t>
            </a:r>
          </a:p>
          <a:p>
            <a:pPr algn="l" rtl="0"/>
            <a:r>
              <a:rPr lang="en-US" sz="2000" dirty="0" smtClean="0"/>
              <a:t>   maternal </a:t>
            </a:r>
            <a:r>
              <a:rPr lang="en-US" sz="2000" dirty="0" err="1" smtClean="0"/>
              <a:t>hirsutism</a:t>
            </a:r>
            <a:r>
              <a:rPr lang="en-US" sz="2000" dirty="0" smtClean="0"/>
              <a:t> or </a:t>
            </a:r>
            <a:r>
              <a:rPr lang="en-US" sz="2000" dirty="0" err="1" smtClean="0"/>
              <a:t>virilization</a:t>
            </a:r>
            <a:r>
              <a:rPr lang="en-US" sz="2000" dirty="0" smtClean="0"/>
              <a:t>.( during pregnancy )</a:t>
            </a:r>
          </a:p>
          <a:p>
            <a:pPr algn="l" rtl="0">
              <a:buFontTx/>
              <a:buChar char="-"/>
            </a:pPr>
            <a:endParaRPr lang="en-US" sz="2000" dirty="0" smtClean="0"/>
          </a:p>
          <a:p>
            <a:pPr algn="l" rtl="0"/>
            <a:r>
              <a:rPr lang="en-US" sz="2000" dirty="0" smtClean="0"/>
              <a:t>● Risk factors :</a:t>
            </a:r>
          </a:p>
          <a:p>
            <a:pPr marL="342900" indent="-342900" algn="l" rtl="0">
              <a:buAutoNum type="arabicParenR"/>
            </a:pPr>
            <a:r>
              <a:rPr lang="en-US" sz="2000" dirty="0" smtClean="0"/>
              <a:t>PCOS</a:t>
            </a:r>
          </a:p>
          <a:p>
            <a:pPr marL="342900" indent="-342900" algn="l" rtl="0">
              <a:buAutoNum type="arabicParenR"/>
            </a:pPr>
            <a:r>
              <a:rPr lang="en-US" sz="2000" dirty="0" smtClean="0"/>
              <a:t>Past history of </a:t>
            </a:r>
            <a:r>
              <a:rPr lang="en-US" sz="2000" dirty="0" err="1" smtClean="0"/>
              <a:t>luteoma</a:t>
            </a:r>
            <a:endParaRPr lang="en-US" sz="2000" dirty="0" smtClean="0"/>
          </a:p>
          <a:p>
            <a:pPr marL="342900" indent="-342900" algn="l" rtl="0">
              <a:buAutoNum type="arabicParenR"/>
            </a:pPr>
            <a:r>
              <a:rPr lang="en-US" sz="2000" dirty="0" smtClean="0"/>
              <a:t>Multiple pregnancy</a:t>
            </a:r>
          </a:p>
          <a:p>
            <a:pPr marL="342900" indent="-342900" algn="l" rtl="0">
              <a:buAutoNum type="arabicParenR"/>
            </a:pPr>
            <a:r>
              <a:rPr lang="en-US" sz="2000" dirty="0" smtClean="0"/>
              <a:t>Advanced maternal age</a:t>
            </a:r>
            <a:endParaRPr lang="ar-JO"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9091</TotalTime>
  <Words>9070</Words>
  <Application>Microsoft Office PowerPoint</Application>
  <PresentationFormat>عرض على الشاشة (3:4)‏</PresentationFormat>
  <Paragraphs>1134</Paragraphs>
  <Slides>82</Slides>
  <Notes>1</Notes>
  <HiddenSlides>0</HiddenSlides>
  <MMClips>0</MMClips>
  <ScaleCrop>false</ScaleCrop>
  <HeadingPairs>
    <vt:vector size="4" baseType="variant">
      <vt:variant>
        <vt:lpstr>سمة</vt:lpstr>
      </vt:variant>
      <vt:variant>
        <vt:i4>1</vt:i4>
      </vt:variant>
      <vt:variant>
        <vt:lpstr>عناوين الشرائح</vt:lpstr>
      </vt:variant>
      <vt:variant>
        <vt:i4>82</vt:i4>
      </vt:variant>
    </vt:vector>
  </HeadingPairs>
  <TitlesOfParts>
    <vt:vector size="83" baseType="lpstr">
      <vt:lpstr>Office Theme</vt:lpstr>
      <vt:lpstr>Ovarian Tumors</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lpstr>الشريحة 61</vt:lpstr>
      <vt:lpstr>الشريحة 62</vt:lpstr>
      <vt:lpstr>الشريحة 63</vt:lpstr>
      <vt:lpstr>الشريحة 64</vt:lpstr>
      <vt:lpstr>الشريحة 65</vt:lpstr>
      <vt:lpstr>الشريحة 66</vt:lpstr>
      <vt:lpstr>الشريحة 67</vt:lpstr>
      <vt:lpstr>الشريحة 68</vt:lpstr>
      <vt:lpstr>الشريحة 69</vt:lpstr>
      <vt:lpstr>الشريحة 70</vt:lpstr>
      <vt:lpstr>الشريحة 71</vt:lpstr>
      <vt:lpstr>الشريحة 72</vt:lpstr>
      <vt:lpstr>الشريحة 73</vt:lpstr>
      <vt:lpstr>الشريحة 74</vt:lpstr>
      <vt:lpstr>الشريحة 75</vt:lpstr>
      <vt:lpstr>الشريحة 76</vt:lpstr>
      <vt:lpstr>الشريحة 77</vt:lpstr>
      <vt:lpstr>الشريحة 78</vt:lpstr>
      <vt:lpstr>الشريحة 79</vt:lpstr>
      <vt:lpstr>الشريحة 80</vt:lpstr>
      <vt:lpstr>الشريحة 81</vt:lpstr>
      <vt:lpstr>الشريحة 82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Smart-Think</dc:creator>
  <cp:lastModifiedBy>TOSHIBA</cp:lastModifiedBy>
  <cp:revision>162</cp:revision>
  <dcterms:created xsi:type="dcterms:W3CDTF">2014-07-19T17:41:21Z</dcterms:created>
  <dcterms:modified xsi:type="dcterms:W3CDTF">2018-03-28T12:45:44Z</dcterms:modified>
</cp:coreProperties>
</file>