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29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90" r:id="rId34"/>
    <p:sldId id="291" r:id="rId35"/>
    <p:sldId id="292" r:id="rId36"/>
    <p:sldId id="293" r:id="rId37"/>
    <p:sldId id="29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33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notesMaster" Target="notesMasters/notesMaster1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theme" Target="theme/theme1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viewProps" Target="viewProp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presProps" Target="presProp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B37E2A7-3E24-4316-BDF0-CA265BDEFF24}" type="datetimeFigureOut">
              <a:rPr lang="ar-IQ" smtClean="0"/>
              <a:pPr/>
              <a:t>07/10/1443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4E193F8-B68A-4F66-99BD-8588B3C6D246}" type="slidenum">
              <a:rPr lang="ar-IQ" smtClean="0"/>
              <a:pPr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3706-9411-4591-909E-D666CA1D9EB9}" type="slidenum">
              <a:rPr lang="ar-IQ" smtClean="0"/>
              <a:pPr/>
              <a:t>1</a:t>
            </a:fld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8 April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8 April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8 April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8 April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8 April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8 April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Al-Maathidy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8 April 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Al-Maathidy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8 April 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Al-Maathidy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8 April 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Al-Maathidy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8 April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Al-Maathidy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8 April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Al-Maathidy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Sunday 8 April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Aiman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6" Type="http://schemas.openxmlformats.org/officeDocument/2006/relationships/image" Target="../media/image26.png" /><Relationship Id="rId5" Type="http://schemas.openxmlformats.org/officeDocument/2006/relationships/image" Target="../media/image9.png" /><Relationship Id="rId4" Type="http://schemas.openxmlformats.org/officeDocument/2006/relationships/image" Target="../media/image19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5" Type="http://schemas.openxmlformats.org/officeDocument/2006/relationships/image" Target="../media/image26.png" /><Relationship Id="rId4" Type="http://schemas.openxmlformats.org/officeDocument/2006/relationships/image" Target="../media/image20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3.png" /><Relationship Id="rId4" Type="http://schemas.openxmlformats.org/officeDocument/2006/relationships/image" Target="../media/image32.png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-malekh.com/vb/f515/11872/" TargetMode="External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9600"/>
            <a:ext cx="8001000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UROGENITAL SYSTEM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 rtl="0"/>
            <a:r>
              <a:rPr lang="en-US" sz="3200" b="1" i="1" dirty="0">
                <a:solidFill>
                  <a:srgbClr val="0000FF"/>
                </a:solidFill>
                <a:latin typeface="Candara" panose="020E0502030303020204" pitchFamily="34" charset="0"/>
              </a:rPr>
              <a:t>THE BONY PELVIS &amp; PELVIC DIAPHRAGM</a:t>
            </a:r>
          </a:p>
          <a:p>
            <a:pPr algn="ctr"/>
            <a:endParaRPr lang="en-US" sz="32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</a:p>
          <a:p>
            <a:pPr algn="ctr"/>
            <a:r>
              <a:rPr lang="en-US" sz="3200" b="1" i="1" dirty="0">
                <a:solidFill>
                  <a:srgbClr val="00FF00"/>
                </a:solidFill>
                <a:latin typeface="Candara" panose="020E0502030303020204" pitchFamily="34" charset="0"/>
              </a:rPr>
              <a:t>Surgical Anatomist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200" b="1" i="1" dirty="0">
                <a:solidFill>
                  <a:srgbClr val="0000FF"/>
                </a:solidFill>
                <a:latin typeface="Candara" panose="020E0502030303020204" pitchFamily="34" charset="0"/>
              </a:rPr>
              <a:t>College of Medicine / University of Mutah</a:t>
            </a:r>
            <a:endParaRPr lang="ar-IQ" sz="3200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43200" y="5410200"/>
            <a:ext cx="3962400" cy="365125"/>
          </a:xfrm>
        </p:spPr>
        <p:txBody>
          <a:bodyPr/>
          <a:lstStyle/>
          <a:p>
            <a:r>
              <a:rPr lang="en-US" sz="2800" b="1" i="1">
                <a:solidFill>
                  <a:srgbClr val="FF0000"/>
                </a:solidFill>
                <a:latin typeface="Candara" panose="020E0502030303020204" pitchFamily="34" charset="0"/>
              </a:rPr>
              <a:t>Sunday 8 April 2022</a:t>
            </a:r>
            <a:endParaRPr lang="en-US" sz="28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85800"/>
            <a:ext cx="8991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b="1" i="1" dirty="0">
                <a:latin typeface="Candara" panose="020E0502030303020204" pitchFamily="34" charset="0"/>
              </a:rPr>
              <a:t>The main function is to transmit the weight of the body from the vertebral column to the femurs. In addition, it </a:t>
            </a:r>
            <a:r>
              <a:rPr lang="en-US" sz="2400" b="1" i="1" u="sng" dirty="0">
                <a:latin typeface="Candara" panose="020E0502030303020204" pitchFamily="34" charset="0"/>
              </a:rPr>
              <a:t>contains, supports, and protects the pelvic viscera and provides attachment for trunk and lower limb muscles.</a:t>
            </a:r>
            <a:r>
              <a:rPr lang="en-US" sz="2400" b="1" i="1" dirty="0">
                <a:latin typeface="Candara" panose="020E0502030303020204" pitchFamily="34" charset="0"/>
              </a:rPr>
              <a:t>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400" b="1" i="1" dirty="0">
              <a:latin typeface="Candara" panose="020E0502030303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b="1" i="1" dirty="0">
                <a:latin typeface="Candara" panose="020E0502030303020204" pitchFamily="34" charset="0"/>
              </a:rPr>
              <a:t>The bony pelvis is composed of four bones: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two hip bones</a:t>
            </a:r>
            <a:r>
              <a:rPr lang="en-US" sz="2400" b="1" i="1" dirty="0">
                <a:latin typeface="Candara" panose="020E0502030303020204" pitchFamily="34" charset="0"/>
              </a:rPr>
              <a:t>, which form the lateral and anterior walls, and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sacrum </a:t>
            </a:r>
            <a:r>
              <a:rPr lang="en-US" sz="2400" b="1" i="1" dirty="0">
                <a:latin typeface="Candara" panose="020E0502030303020204" pitchFamily="34" charset="0"/>
              </a:rPr>
              <a:t>and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coccyx, </a:t>
            </a:r>
            <a:r>
              <a:rPr lang="en-US" sz="2400" b="1" i="1" dirty="0">
                <a:latin typeface="Candara" panose="020E0502030303020204" pitchFamily="34" charset="0"/>
              </a:rPr>
              <a:t>which are part of the vertebral column and form the back wall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76200"/>
            <a:ext cx="1885260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The Pelvis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32812" r="22070" b="24062"/>
          <a:stretch>
            <a:fillRect/>
          </a:stretch>
        </p:blipFill>
        <p:spPr bwMode="auto">
          <a:xfrm>
            <a:off x="2971800" y="3754863"/>
            <a:ext cx="4783246" cy="301365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10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629400" y="158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Al-Maathidy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6250" r="31445" b="25937"/>
          <a:stretch>
            <a:fillRect/>
          </a:stretch>
        </p:blipFill>
        <p:spPr bwMode="auto">
          <a:xfrm>
            <a:off x="2819400" y="3743144"/>
            <a:ext cx="4343400" cy="297833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152400" y="609600"/>
            <a:ext cx="86807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b="1" i="1" dirty="0">
                <a:latin typeface="Candara" panose="020E0502030303020204" pitchFamily="34" charset="0"/>
              </a:rPr>
              <a:t>The </a:t>
            </a:r>
            <a:r>
              <a:rPr lang="en-US" sz="2400" b="1" i="1" dirty="0">
                <a:solidFill>
                  <a:srgbClr val="002060"/>
                </a:solidFill>
                <a:latin typeface="Candara" panose="020E0502030303020204" pitchFamily="34" charset="0"/>
              </a:rPr>
              <a:t>two hip bones </a:t>
            </a:r>
            <a:r>
              <a:rPr lang="en-US" sz="2400" b="1" i="1" dirty="0">
                <a:latin typeface="Candara" panose="020E0502030303020204" pitchFamily="34" charset="0"/>
              </a:rPr>
              <a:t>articulate with each other anteriorly at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symphysis pubis </a:t>
            </a:r>
            <a:r>
              <a:rPr lang="en-US" sz="2400" b="1" i="1" dirty="0">
                <a:latin typeface="Candara" panose="020E0502030303020204" pitchFamily="34" charset="0"/>
              </a:rPr>
              <a:t>and posteriorly with the sacrum at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sacroiliac joints</a:t>
            </a:r>
            <a:endParaRPr lang="ar-IQ" sz="2400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52400" y="1794808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b="1" i="1" dirty="0">
                <a:latin typeface="Candara" panose="020E0502030303020204" pitchFamily="34" charset="0"/>
              </a:rPr>
              <a:t>The front of the </a:t>
            </a:r>
            <a:r>
              <a:rPr lang="en-US" sz="2400" b="1" i="1" dirty="0" err="1">
                <a:solidFill>
                  <a:srgbClr val="0070C0"/>
                </a:solidFill>
                <a:latin typeface="Candara" panose="020E0502030303020204" pitchFamily="34" charset="0"/>
              </a:rPr>
              <a:t>symphysis</a:t>
            </a:r>
            <a:r>
              <a:rPr lang="en-US" sz="2400" b="1" i="1" dirty="0">
                <a:solidFill>
                  <a:srgbClr val="0070C0"/>
                </a:solidFill>
                <a:latin typeface="Candara" panose="020E0502030303020204" pitchFamily="34" charset="0"/>
              </a:rPr>
              <a:t> pubis </a:t>
            </a:r>
            <a:r>
              <a:rPr lang="en-US" sz="2400" b="1" i="1" dirty="0">
                <a:latin typeface="Candara" panose="020E0502030303020204" pitchFamily="34" charset="0"/>
              </a:rPr>
              <a:t>and the </a:t>
            </a:r>
            <a:r>
              <a:rPr lang="en-US" sz="2400" b="1" i="1" dirty="0">
                <a:solidFill>
                  <a:srgbClr val="0070C0"/>
                </a:solidFill>
                <a:latin typeface="Candara" panose="020E0502030303020204" pitchFamily="34" charset="0"/>
              </a:rPr>
              <a:t>anterior superior iliac spines </a:t>
            </a:r>
            <a:r>
              <a:rPr lang="en-US" sz="2400" b="1" i="1" dirty="0">
                <a:latin typeface="Candara" panose="020E0502030303020204" pitchFamily="34" charset="0"/>
              </a:rPr>
              <a:t>should lie in the same vertical plane. This means  that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pelvic surface of the symphysis pubis </a:t>
            </a:r>
            <a:r>
              <a:rPr lang="en-US" sz="2400" b="1" i="1" dirty="0">
                <a:latin typeface="Candara" panose="020E0502030303020204" pitchFamily="34" charset="0"/>
              </a:rPr>
              <a:t>faces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upward and backward </a:t>
            </a:r>
            <a:r>
              <a:rPr lang="en-US" sz="2400" b="1" i="1" dirty="0">
                <a:latin typeface="Candara" panose="020E0502030303020204" pitchFamily="34" charset="0"/>
              </a:rPr>
              <a:t>and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anterior surface of the sacrum </a:t>
            </a:r>
            <a:r>
              <a:rPr lang="en-US" sz="2400" b="1" i="1" dirty="0">
                <a:latin typeface="Candara" panose="020E0502030303020204" pitchFamily="34" charset="0"/>
              </a:rPr>
              <a:t>is directed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forward and downward.</a:t>
            </a:r>
            <a:endParaRPr lang="ar-IQ" sz="2400" b="1" i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72140" y="101025"/>
            <a:ext cx="1672894" cy="523220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 Pelvis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57057" y="65696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Al-Maathidy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0" y="685800"/>
            <a:ext cx="9220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The pelvis is divided into two parts by the </a:t>
            </a:r>
            <a:r>
              <a:rPr lang="en-US" sz="2400" b="1" i="1" dirty="0">
                <a:solidFill>
                  <a:srgbClr val="0070C0"/>
                </a:solidFill>
                <a:latin typeface="Candara" panose="020E0502030303020204" pitchFamily="34" charset="0"/>
              </a:rPr>
              <a:t>pelvic brim</a:t>
            </a:r>
            <a:r>
              <a:rPr lang="en-US" sz="2400" b="1" i="1" dirty="0">
                <a:latin typeface="Candara" panose="020E0502030303020204" pitchFamily="34" charset="0"/>
              </a:rPr>
              <a:t>, which is formed by the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sacral promontory </a:t>
            </a:r>
            <a:r>
              <a:rPr lang="en-US" sz="2400" b="1" i="1" dirty="0">
                <a:latin typeface="Candara" panose="020E0502030303020204" pitchFamily="34" charset="0"/>
              </a:rPr>
              <a:t>behind, the </a:t>
            </a:r>
            <a:r>
              <a:rPr lang="en-US" sz="2400" b="1" i="1" dirty="0" err="1">
                <a:solidFill>
                  <a:srgbClr val="FF0000"/>
                </a:solidFill>
                <a:latin typeface="Candara" panose="020E0502030303020204" pitchFamily="34" charset="0"/>
              </a:rPr>
              <a:t>iliopectineal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 lines </a:t>
            </a:r>
            <a:r>
              <a:rPr lang="en-US" sz="2400" b="1" i="1" dirty="0">
                <a:latin typeface="Candara" panose="020E0502030303020204" pitchFamily="34" charset="0"/>
              </a:rPr>
              <a:t>laterally, and the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symphysis pubis </a:t>
            </a:r>
            <a:r>
              <a:rPr lang="en-US" sz="2400" b="1" i="1" dirty="0">
                <a:latin typeface="Candara" panose="020E0502030303020204" pitchFamily="34" charset="0"/>
              </a:rPr>
              <a:t>anteriorly. </a:t>
            </a:r>
          </a:p>
          <a:p>
            <a:pPr algn="l"/>
            <a:endParaRPr lang="en-US" sz="24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i="1" dirty="0">
                <a:latin typeface="Candara" panose="020E0502030303020204" pitchFamily="34" charset="0"/>
              </a:rPr>
              <a:t>Above the brim is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false pelvis</a:t>
            </a:r>
            <a:r>
              <a:rPr lang="en-US" sz="2400" b="1" i="1" dirty="0">
                <a:latin typeface="Candara" panose="020E0502030303020204" pitchFamily="34" charset="0"/>
              </a:rPr>
              <a:t>, which forms part of the abdominal cavity.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i="1" dirty="0">
                <a:latin typeface="Candara" panose="020E0502030303020204" pitchFamily="34" charset="0"/>
              </a:rPr>
              <a:t>Below the brim is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true pelvis</a:t>
            </a:r>
            <a:endParaRPr lang="ar-IQ" sz="2400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38437" r="25000" b="25000"/>
          <a:stretch>
            <a:fillRect/>
          </a:stretch>
        </p:blipFill>
        <p:spPr bwMode="auto">
          <a:xfrm>
            <a:off x="914400" y="3329708"/>
            <a:ext cx="7772400" cy="337589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52400" y="76200"/>
            <a:ext cx="1673856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Pelvis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886200" y="27748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198437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12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03944" y="762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687050"/>
            <a:ext cx="8686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False Pelvis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It is bounded behind by the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lumbar vertebrae</a:t>
            </a:r>
            <a:r>
              <a:rPr lang="en-US" sz="2400" b="1" i="1" dirty="0">
                <a:latin typeface="Candara" panose="020E0502030303020204" pitchFamily="34" charset="0"/>
              </a:rPr>
              <a:t>, laterally by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iliac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fossae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>
                <a:latin typeface="Candara" panose="020E0502030303020204" pitchFamily="34" charset="0"/>
              </a:rPr>
              <a:t>and the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iliacus muscles</a:t>
            </a:r>
            <a:r>
              <a:rPr lang="en-US" sz="2400" b="1" i="1" dirty="0">
                <a:latin typeface="Candara" panose="020E0502030303020204" pitchFamily="34" charset="0"/>
              </a:rPr>
              <a:t>, and in front by the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lower part of the anterior abdominal wall</a:t>
            </a:r>
            <a:r>
              <a:rPr lang="en-US" sz="2400" b="1" i="1" dirty="0">
                <a:latin typeface="Candara" panose="020E0502030303020204" pitchFamily="34" charset="0"/>
              </a:rPr>
              <a:t>.  It considered as part of the abdominal cavity.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76200"/>
            <a:ext cx="194476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Pelvis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40312" r="25000" b="26875"/>
          <a:stretch>
            <a:fillRect/>
          </a:stretch>
        </p:blipFill>
        <p:spPr bwMode="auto">
          <a:xfrm>
            <a:off x="304800" y="3124176"/>
            <a:ext cx="8288392" cy="358142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0" y="1524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13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6294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72140" y="76200"/>
            <a:ext cx="1888659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Pelvis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47614" y="642918"/>
            <a:ext cx="44232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True Pelvis</a:t>
            </a:r>
            <a:endParaRPr lang="en-US" sz="2800" b="1" i="1" dirty="0">
              <a:latin typeface="Candara" panose="020E0502030303020204" pitchFamily="34" charset="0"/>
            </a:endParaRP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The true pelvis has an inlet, an outlet, and a cavity.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80947" y="2071678"/>
            <a:ext cx="43011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pelvic inlet</a:t>
            </a:r>
            <a:r>
              <a:rPr lang="en-US" sz="2400" b="1" i="1" dirty="0">
                <a:latin typeface="Candara" panose="020E0502030303020204" pitchFamily="34" charset="0"/>
              </a:rPr>
              <a:t>,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or pelvic brim </a:t>
            </a:r>
            <a:r>
              <a:rPr lang="en-US" sz="2400" b="1" i="1" dirty="0">
                <a:latin typeface="Candara" panose="020E0502030303020204" pitchFamily="34" charset="0"/>
              </a:rPr>
              <a:t>, is bounded posteriorly by the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sacral promontory</a:t>
            </a:r>
            <a:r>
              <a:rPr lang="en-US" sz="2400" b="1" i="1" dirty="0">
                <a:latin typeface="Candara" panose="020E0502030303020204" pitchFamily="34" charset="0"/>
              </a:rPr>
              <a:t>, laterally by the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iliopectineal lines</a:t>
            </a:r>
            <a:r>
              <a:rPr lang="en-US" sz="2400" b="1" i="1" dirty="0">
                <a:latin typeface="Candara" panose="020E0502030303020204" pitchFamily="34" charset="0"/>
              </a:rPr>
              <a:t>, and anteriorly by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symphysis pubis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14282" y="4397276"/>
            <a:ext cx="4738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pelvic cavity </a:t>
            </a:r>
            <a:r>
              <a:rPr lang="en-US" sz="2400" b="1" i="1" dirty="0">
                <a:latin typeface="Candara" panose="020E0502030303020204" pitchFamily="34" charset="0"/>
              </a:rPr>
              <a:t>lies between the inlet and the outlet.</a:t>
            </a:r>
          </a:p>
          <a:p>
            <a:pPr algn="l" rtl="0"/>
            <a:r>
              <a:rPr lang="en-US" sz="2400" b="1" i="1" dirty="0">
                <a:latin typeface="Candara" panose="020E0502030303020204" pitchFamily="34" charset="0"/>
              </a:rPr>
              <a:t> </a:t>
            </a:r>
          </a:p>
          <a:p>
            <a:pPr algn="l" rtl="0"/>
            <a:r>
              <a:rPr lang="en-US" sz="2400" b="1" i="1" dirty="0">
                <a:latin typeface="Candara" panose="020E0502030303020204" pitchFamily="34" charset="0"/>
              </a:rPr>
              <a:t>It is a short, curved canal, with a shallow anterior wall and a much deeper posterior wall.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4570" t="16875" r="22070" b="18534"/>
          <a:stretch>
            <a:fillRect/>
          </a:stretch>
        </p:blipFill>
        <p:spPr bwMode="auto">
          <a:xfrm>
            <a:off x="5008219" y="3142840"/>
            <a:ext cx="3888842" cy="318176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3415310" y="38199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flipH="1">
            <a:off x="6172200" y="28868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787419" y="3462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21506" name="Picture 2" descr="http://teachmeanatomy.info/wp-content/uploads/Greater-and-Lesser-Pelvis-Divided-by-the-Pelvic-Br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904" y="533400"/>
            <a:ext cx="4433031" cy="230832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399" y="762000"/>
            <a:ext cx="48690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pelvic outlet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  </a:t>
            </a:r>
            <a:r>
              <a:rPr lang="en-US" sz="2400" b="1" i="1" dirty="0">
                <a:latin typeface="Candara" panose="020E0502030303020204" pitchFamily="34" charset="0"/>
              </a:rPr>
              <a:t>is bounded posteriorly by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coccyx</a:t>
            </a:r>
            <a:r>
              <a:rPr lang="en-US" sz="2400" b="1" i="1" dirty="0">
                <a:latin typeface="Candara" panose="020E0502030303020204" pitchFamily="34" charset="0"/>
              </a:rPr>
              <a:t>, laterally by the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ischial tuberosities</a:t>
            </a:r>
            <a:r>
              <a:rPr lang="en-US" sz="2400" b="1" i="1" dirty="0">
                <a:latin typeface="Candara" panose="020E0502030303020204" pitchFamily="34" charset="0"/>
              </a:rPr>
              <a:t>, and anteriorly by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pubic arch </a:t>
            </a:r>
            <a:r>
              <a:rPr lang="en-US" sz="2400" b="1" i="1" dirty="0">
                <a:latin typeface="Candara" panose="020E0502030303020204" pitchFamily="34" charset="0"/>
              </a:rPr>
              <a:t>...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142852"/>
            <a:ext cx="194476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Pelvis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399" y="2570698"/>
            <a:ext cx="47809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The pelvic outlet has three wide notches. </a:t>
            </a:r>
          </a:p>
          <a:p>
            <a:pPr algn="l"/>
            <a:endParaRPr lang="en-US" sz="2400" b="1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pubic arch </a:t>
            </a:r>
            <a:r>
              <a:rPr lang="en-US" sz="2400" b="1" i="1" dirty="0">
                <a:latin typeface="Candara" panose="020E0502030303020204" pitchFamily="34" charset="0"/>
              </a:rPr>
              <a:t>is </a:t>
            </a:r>
            <a:r>
              <a:rPr lang="en-US" sz="2400" b="1" i="1" u="sng" dirty="0">
                <a:solidFill>
                  <a:srgbClr val="0033CC"/>
                </a:solidFill>
                <a:latin typeface="Candara" panose="020E0502030303020204" pitchFamily="34" charset="0"/>
              </a:rPr>
              <a:t>Anteriorly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, </a:t>
            </a:r>
            <a:r>
              <a:rPr lang="en-US" sz="2400" b="1" i="1" dirty="0">
                <a:latin typeface="Candara" panose="020E0502030303020204" pitchFamily="34" charset="0"/>
              </a:rPr>
              <a:t>between the ischiopubic rami, and </a:t>
            </a:r>
            <a:r>
              <a:rPr lang="en-US" sz="2400" b="1" i="1" u="sng" dirty="0">
                <a:solidFill>
                  <a:srgbClr val="0033CC"/>
                </a:solidFill>
                <a:latin typeface="Candara" panose="020E0502030303020204" pitchFamily="34" charset="0"/>
              </a:rPr>
              <a:t>laterally</a:t>
            </a:r>
            <a:r>
              <a:rPr lang="en-US" sz="2400" b="1" i="1" dirty="0">
                <a:latin typeface="Candara" panose="020E0502030303020204" pitchFamily="34" charset="0"/>
              </a:rPr>
              <a:t> are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sciatic notches</a:t>
            </a:r>
            <a:r>
              <a:rPr lang="en-US" sz="2400" b="1" i="1" dirty="0">
                <a:latin typeface="Candara" panose="020E0502030303020204" pitchFamily="34" charset="0"/>
              </a:rPr>
              <a:t>. </a:t>
            </a:r>
          </a:p>
          <a:p>
            <a:endParaRPr lang="en-US" sz="2400" b="1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i="1" dirty="0">
                <a:latin typeface="Candara" panose="020E0502030303020204" pitchFamily="34" charset="0"/>
              </a:rPr>
              <a:t>The sciatic notches are divided by the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sacrotuberous</a:t>
            </a:r>
            <a:r>
              <a:rPr lang="en-US" sz="2400" b="1" i="1" dirty="0">
                <a:latin typeface="Candara" panose="020E0502030303020204" pitchFamily="34" charset="0"/>
              </a:rPr>
              <a:t> and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sacrospinous</a:t>
            </a:r>
            <a:r>
              <a:rPr lang="en-US" sz="2400" b="1" i="1" dirty="0">
                <a:latin typeface="Candara" panose="020E0502030303020204" pitchFamily="34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ligaments </a:t>
            </a:r>
            <a:r>
              <a:rPr lang="en-US" sz="2400" b="1" i="1" dirty="0">
                <a:latin typeface="Candara" panose="020E0502030303020204" pitchFamily="34" charset="0"/>
              </a:rPr>
              <a:t> into the greater and lesser sciatic foramina </a:t>
            </a:r>
            <a:endParaRPr lang="ar-IQ" sz="2400" b="1" i="1" dirty="0">
              <a:latin typeface="Candara" panose="020E0502030303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4570" t="16875" r="22070" b="18534"/>
          <a:stretch>
            <a:fillRect/>
          </a:stretch>
        </p:blipFill>
        <p:spPr bwMode="auto">
          <a:xfrm>
            <a:off x="5025573" y="3200400"/>
            <a:ext cx="4034540" cy="2996262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807484" y="308898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131506" y="142852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1026" name="Picture 2" descr="GA1 Overview of the Pelvis and Perineum Flashcards | Memorang">
            <a:extLst>
              <a:ext uri="{FF2B5EF4-FFF2-40B4-BE49-F238E27FC236}">
                <a16:creationId xmlns:a16="http://schemas.microsoft.com/office/drawing/2014/main" id="{95A5DA8E-07F9-F6AB-00B8-E98C46CB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38" y="479985"/>
            <a:ext cx="4189115" cy="250017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0"/>
            <a:ext cx="441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i="1" dirty="0">
                <a:latin typeface="Candara" panose="020E0502030303020204" pitchFamily="34" charset="0"/>
              </a:rPr>
              <a:t>From an obstetric standpoint, because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sacrotuberous ligaments </a:t>
            </a:r>
            <a:r>
              <a:rPr lang="en-US" sz="2400" b="1" i="1" dirty="0">
                <a:latin typeface="Candara" panose="020E0502030303020204" pitchFamily="34" charset="0"/>
              </a:rPr>
              <a:t>are strong and relatively inflexible, they should be considered to form part of the perimeter of the pelvic outlet. </a:t>
            </a:r>
            <a:endParaRPr lang="ar-IQ" sz="2400" b="1" i="1" dirty="0"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648200" y="675144"/>
            <a:ext cx="4419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i="1" dirty="0">
                <a:latin typeface="Candara" panose="020E0502030303020204" pitchFamily="34" charset="0"/>
              </a:rPr>
              <a:t>Thus, the outlet is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diamond shaped,</a:t>
            </a:r>
            <a:r>
              <a:rPr lang="en-US" sz="2400" b="1" i="1" dirty="0">
                <a:latin typeface="Candara" panose="020E0502030303020204" pitchFamily="34" charset="0"/>
              </a:rPr>
              <a:t> with the ischiopubic rami and the symphysis pubis forming the boundaries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in front </a:t>
            </a:r>
            <a:r>
              <a:rPr lang="en-US" sz="2400" b="1" i="1" dirty="0">
                <a:latin typeface="Candara" panose="020E0502030303020204" pitchFamily="34" charset="0"/>
              </a:rPr>
              <a:t>and the sacrotuberous ligaments and the coccyx forming the boundaries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behind</a:t>
            </a:r>
            <a:endParaRPr lang="ar-IQ" sz="24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95940" y="101025"/>
            <a:ext cx="194476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Pelvis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239000" y="5933979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48600" y="6296474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16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53200" y="57150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19458" name="Picture 2" descr="https://s3.amazonaws.com/classconnection/36/flashcards/5544036/png/pelvic_outlet-14F5EDF7A4106E24C9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207" y="3496508"/>
            <a:ext cx="5481845" cy="3218903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0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Piriformis Muscle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Arises from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front of the lateral mass of the sacrum </a:t>
            </a:r>
            <a:r>
              <a:rPr lang="en-US" sz="2400" b="1" i="1" dirty="0">
                <a:latin typeface="Candara" panose="020E0502030303020204" pitchFamily="34" charset="0"/>
              </a:rPr>
              <a:t>and leaves the pelvis to enter the gluteal  region by passing laterally through 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greater sciatic foramen </a:t>
            </a:r>
            <a:r>
              <a:rPr lang="en-US" sz="2400" b="1" i="1" dirty="0">
                <a:latin typeface="Candara" panose="020E0502030303020204" pitchFamily="34" charset="0"/>
              </a:rPr>
              <a:t>. It is inserted into the upper border of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greater trochanter of the femur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117429" y="127195"/>
            <a:ext cx="2701971" cy="584775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Pelvic Muscles</a:t>
            </a:r>
            <a:endParaRPr lang="ar-IQ" sz="32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3125" r="22070" b="37187"/>
          <a:stretch>
            <a:fillRect/>
          </a:stretch>
        </p:blipFill>
        <p:spPr bwMode="auto">
          <a:xfrm>
            <a:off x="3505200" y="2706686"/>
            <a:ext cx="5252086" cy="3624487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76200" y="3175847"/>
            <a:ext cx="3276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Action</a:t>
            </a:r>
            <a:r>
              <a:rPr lang="en-US" sz="2400" b="1" i="1" dirty="0">
                <a:latin typeface="Candara" panose="020E0502030303020204" pitchFamily="34" charset="0"/>
              </a:rPr>
              <a:t>: It is a lateral rotator of the femur at the hip joint.</a:t>
            </a:r>
          </a:p>
          <a:p>
            <a:pPr algn="l"/>
            <a:endParaRPr lang="en-US" sz="2400" b="1" i="1" dirty="0">
              <a:latin typeface="Candara" panose="020E0502030303020204" pitchFamily="34" charset="0"/>
            </a:endParaRPr>
          </a:p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Nerve supply</a:t>
            </a:r>
            <a:r>
              <a:rPr lang="en-US" sz="2400" b="1" i="1" dirty="0">
                <a:latin typeface="Candara" panose="020E0502030303020204" pitchFamily="34" charset="0"/>
              </a:rPr>
              <a:t>: It receives branches from the sacral plexus.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17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4280" y="76200"/>
            <a:ext cx="2857520" cy="584775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Pelvic Muscles</a:t>
            </a:r>
            <a:endParaRPr lang="ar-IQ" sz="32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669429"/>
            <a:ext cx="8915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Obturator Internus Muscle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Arises from the pelvic surface of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obturator membrane </a:t>
            </a:r>
            <a:r>
              <a:rPr lang="en-US" sz="2400" b="1" i="1" dirty="0">
                <a:latin typeface="Candara" panose="020E0502030303020204" pitchFamily="34" charset="0"/>
              </a:rPr>
              <a:t>and the adjoining part of the hip bone . The muscle fibers converge to a tendon, which leaves the pelvis through 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lesser sciatic foramen </a:t>
            </a:r>
            <a:r>
              <a:rPr lang="en-US" sz="2400" b="1" i="1" dirty="0">
                <a:latin typeface="Candara" panose="020E0502030303020204" pitchFamily="34" charset="0"/>
              </a:rPr>
              <a:t>and is inserted into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greater trochanter of the femur.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9062" r="23242" b="12812"/>
          <a:stretch>
            <a:fillRect/>
          </a:stretch>
        </p:blipFill>
        <p:spPr bwMode="auto">
          <a:xfrm>
            <a:off x="3810000" y="2708031"/>
            <a:ext cx="5029200" cy="399756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24800" y="2286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18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010400" y="158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280" y="2958891"/>
            <a:ext cx="3619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Action:</a:t>
            </a:r>
            <a:r>
              <a:rPr lang="en-US" sz="2400" b="1" i="1" dirty="0">
                <a:latin typeface="Candara" panose="020E0502030303020204" pitchFamily="34" charset="0"/>
              </a:rPr>
              <a:t> It laterally rotates the femur at the hip joint.</a:t>
            </a:r>
          </a:p>
          <a:p>
            <a:endParaRPr lang="en-US" sz="2400" b="1" i="1" dirty="0">
              <a:latin typeface="Candara" panose="020E0502030303020204" pitchFamily="34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Nerve supply: </a:t>
            </a:r>
            <a:r>
              <a:rPr lang="en-US" sz="2400" b="1" i="1" dirty="0">
                <a:latin typeface="Candara" panose="020E0502030303020204" pitchFamily="34" charset="0"/>
              </a:rPr>
              <a:t>The nerve to the obturator internus, a branch from the sacral plexus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4280" y="76200"/>
            <a:ext cx="2857520" cy="523220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Pelvic Muscles</a:t>
            </a:r>
            <a:endParaRPr lang="ar-IQ" sz="28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533400"/>
            <a:ext cx="906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Coccygeus Muscle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This small triangular muscle arises from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spine of the ischium </a:t>
            </a:r>
            <a:r>
              <a:rPr lang="en-US" sz="2400" b="1" i="1" dirty="0">
                <a:latin typeface="Candara" panose="020E0502030303020204" pitchFamily="34" charset="0"/>
              </a:rPr>
              <a:t>and is inserted into the lower end of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sacrum </a:t>
            </a:r>
            <a:r>
              <a:rPr lang="en-US" sz="2400" b="1" i="1" dirty="0">
                <a:latin typeface="Candara" panose="020E0502030303020204" pitchFamily="34" charset="0"/>
              </a:rPr>
              <a:t>and into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coccyx </a:t>
            </a:r>
            <a:r>
              <a:rPr lang="en-US" sz="2400" b="1" i="1" dirty="0">
                <a:latin typeface="Candara" panose="020E0502030303020204" pitchFamily="34" charset="0"/>
              </a:rPr>
              <a:t>.</a:t>
            </a:r>
          </a:p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Action</a:t>
            </a:r>
            <a:r>
              <a:rPr lang="en-US" sz="2400" b="1" i="1" dirty="0">
                <a:latin typeface="Candara" panose="020E0502030303020204" pitchFamily="34" charset="0"/>
              </a:rPr>
              <a:t>: The two muscles assist the levatores ani in supporting the pelvic viscera.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76199" y="2433935"/>
            <a:ext cx="8705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Nerve supply</a:t>
            </a:r>
            <a:r>
              <a:rPr lang="en-US" sz="2400" b="1" i="1" dirty="0">
                <a:latin typeface="Candara" panose="020E0502030303020204" pitchFamily="34" charset="0"/>
              </a:rPr>
              <a:t>: A branch of the fourth and fifth sacral nerves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6171" b="17500"/>
          <a:stretch>
            <a:fillRect/>
          </a:stretch>
        </p:blipFill>
        <p:spPr bwMode="auto">
          <a:xfrm>
            <a:off x="5029200" y="3074591"/>
            <a:ext cx="3816192" cy="355480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9062" r="22461" b="25625"/>
          <a:stretch>
            <a:fillRect/>
          </a:stretch>
        </p:blipFill>
        <p:spPr bwMode="auto">
          <a:xfrm>
            <a:off x="380999" y="2988391"/>
            <a:ext cx="4343401" cy="364100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638800" y="762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390752" y="762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19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629608" y="82251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61908" y="902132"/>
            <a:ext cx="43434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i="1" dirty="0">
                <a:solidFill>
                  <a:srgbClr val="0033CC"/>
                </a:solidFill>
                <a:latin typeface="Candara" panose="020E0502030303020204" pitchFamily="34" charset="0"/>
              </a:rPr>
              <a:t>Hip Bone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In children, each hip bone consists of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ilium</a:t>
            </a:r>
            <a:r>
              <a:rPr lang="en-US" sz="2400" b="1" i="1" dirty="0">
                <a:latin typeface="Candara" panose="020E0502030303020204" pitchFamily="34" charset="0"/>
              </a:rPr>
              <a:t>, which lies superiorly;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ischium</a:t>
            </a:r>
            <a:r>
              <a:rPr lang="en-US" sz="2400" b="1" i="1" dirty="0">
                <a:latin typeface="Candara" panose="020E0502030303020204" pitchFamily="34" charset="0"/>
              </a:rPr>
              <a:t>, which lies posteriorly and inferiorly; and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pubis,</a:t>
            </a:r>
            <a:r>
              <a:rPr lang="en-US" sz="2400" b="1" i="1" dirty="0">
                <a:latin typeface="Candara" panose="020E0502030303020204" pitchFamily="34" charset="0"/>
              </a:rPr>
              <a:t> which lies anteriorly and inferiorly .</a:t>
            </a:r>
          </a:p>
          <a:p>
            <a:pPr algn="l"/>
            <a:endParaRPr lang="en-US" sz="2400" b="1" i="1" dirty="0">
              <a:latin typeface="Candara" panose="020E0502030303020204" pitchFamily="34" charset="0"/>
            </a:endParaRP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 The three separate bones are joined by cartilage at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acetabulum.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61908" y="5276671"/>
            <a:ext cx="4426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At puberty, </a:t>
            </a:r>
            <a:r>
              <a:rPr lang="en-US" sz="2400" b="1" i="1" dirty="0">
                <a:latin typeface="Candara" panose="020E0502030303020204" pitchFamily="34" charset="0"/>
              </a:rPr>
              <a:t>these three bones fuse together to form one large, irregular bone. </a:t>
            </a:r>
            <a:endParaRPr lang="ar-IQ" sz="2400" b="1" i="1" dirty="0">
              <a:latin typeface="Candara" panose="020E0502030303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6250" r="31445" b="25937"/>
          <a:stretch>
            <a:fillRect/>
          </a:stretch>
        </p:blipFill>
        <p:spPr bwMode="auto">
          <a:xfrm>
            <a:off x="4998214" y="4114800"/>
            <a:ext cx="3688586" cy="252931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مربع نص 5"/>
          <p:cNvSpPr txBox="1"/>
          <p:nvPr/>
        </p:nvSpPr>
        <p:spPr>
          <a:xfrm>
            <a:off x="161908" y="162580"/>
            <a:ext cx="2352692" cy="584775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Pelvic bones</a:t>
            </a:r>
            <a:endParaRPr lang="ar-IQ" sz="32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137028" y="6461553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66800" y="64928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327388" y="627899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31625" t="30208" r="42606" b="26042"/>
          <a:stretch>
            <a:fillRect/>
          </a:stretch>
        </p:blipFill>
        <p:spPr bwMode="auto">
          <a:xfrm>
            <a:off x="4800600" y="180109"/>
            <a:ext cx="3962400" cy="378229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52400" y="76200"/>
            <a:ext cx="2438400" cy="523220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Pelvic Muscles</a:t>
            </a:r>
            <a:endParaRPr lang="ar-IQ" sz="28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6200" y="607874"/>
            <a:ext cx="892971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Levator Ani Muscle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Is a wide thin sheet that has a linear origin from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back of the body of the pubis</a:t>
            </a:r>
            <a:r>
              <a:rPr lang="en-US" sz="2400" b="1" i="1" dirty="0">
                <a:latin typeface="Candara" panose="020E0502030303020204" pitchFamily="34" charset="0"/>
              </a:rPr>
              <a:t>, a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tendinous arch </a:t>
            </a:r>
            <a:r>
              <a:rPr lang="en-US" sz="2400" b="1" i="1" dirty="0">
                <a:latin typeface="Candara" panose="020E0502030303020204" pitchFamily="34" charset="0"/>
              </a:rPr>
              <a:t>formed by a thickening of the fascia covering the obturator internus, and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spine of the ischium </a:t>
            </a:r>
            <a:r>
              <a:rPr lang="en-US" sz="2400" b="1" i="1" dirty="0">
                <a:latin typeface="Candara" panose="020E0502030303020204" pitchFamily="34" charset="0"/>
              </a:rPr>
              <a:t>. From this extensive origin, groups of fibers sweep downward and medially to their insertion , as follows: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31250" t="19062" r="22461" b="25625"/>
          <a:stretch>
            <a:fillRect/>
          </a:stretch>
        </p:blipFill>
        <p:spPr bwMode="auto">
          <a:xfrm>
            <a:off x="637040" y="2985415"/>
            <a:ext cx="4008611" cy="348962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18750" r="26171" b="17500"/>
          <a:stretch>
            <a:fillRect/>
          </a:stretch>
        </p:blipFill>
        <p:spPr bwMode="auto">
          <a:xfrm>
            <a:off x="5181600" y="2985603"/>
            <a:ext cx="3748118" cy="349139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20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1170" y="609600"/>
            <a:ext cx="90328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Anterior fibers</a:t>
            </a:r>
            <a:r>
              <a:rPr lang="en-US" sz="2400" b="1" i="1" dirty="0">
                <a:latin typeface="Candara" panose="020E0502030303020204" pitchFamily="34" charset="0"/>
              </a:rPr>
              <a:t>: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levator prostatae </a:t>
            </a:r>
            <a:r>
              <a:rPr lang="en-US" sz="2400" b="1" i="1" dirty="0">
                <a:latin typeface="Candara" panose="020E0502030303020204" pitchFamily="34" charset="0"/>
              </a:rPr>
              <a:t>or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sphincter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vaginae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>
                <a:latin typeface="Candara" panose="020E0502030303020204" pitchFamily="34" charset="0"/>
              </a:rPr>
              <a:t>form a sling around the prostate or vagina and are inserted into a mass of fibrous tissue, called the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perineal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body</a:t>
            </a:r>
            <a:r>
              <a:rPr lang="en-US" sz="2400" b="1" i="1" dirty="0">
                <a:latin typeface="Candara" panose="020E0502030303020204" pitchFamily="34" charset="0"/>
              </a:rPr>
              <a:t>, in front of the anal canal.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i="1" dirty="0">
                <a:latin typeface="Candara" panose="020E0502030303020204" pitchFamily="34" charset="0"/>
              </a:rPr>
              <a:t> 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i="1" dirty="0" err="1">
                <a:solidFill>
                  <a:srgbClr val="7030A0"/>
                </a:solidFill>
                <a:latin typeface="Candara" panose="020E0502030303020204" pitchFamily="34" charset="0"/>
              </a:rPr>
              <a:t>levator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Candara" panose="020E0502030303020204" pitchFamily="34" charset="0"/>
              </a:rPr>
              <a:t>prostatae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>
                <a:latin typeface="Candara" panose="020E0502030303020204" pitchFamily="34" charset="0"/>
              </a:rPr>
              <a:t>support the prostate and stabilize the perineal body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sphincter </a:t>
            </a:r>
            <a:r>
              <a:rPr lang="en-US" sz="2400" b="1" i="1" dirty="0" err="1">
                <a:solidFill>
                  <a:srgbClr val="7030A0"/>
                </a:solidFill>
                <a:latin typeface="Candara" panose="020E0502030303020204" pitchFamily="34" charset="0"/>
              </a:rPr>
              <a:t>vaginae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>
                <a:latin typeface="Candara" panose="020E0502030303020204" pitchFamily="34" charset="0"/>
              </a:rPr>
              <a:t>constrict the vagina and stabilize the perineal body</a:t>
            </a:r>
            <a:endParaRPr lang="ar-IQ" sz="2400" b="1" i="1" dirty="0">
              <a:latin typeface="Candara" panose="020E050203030302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14280" y="76200"/>
            <a:ext cx="2400320" cy="523220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Pelvic Muscles</a:t>
            </a:r>
            <a:endParaRPr lang="ar-IQ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6171" b="17500"/>
          <a:stretch>
            <a:fillRect/>
          </a:stretch>
        </p:blipFill>
        <p:spPr bwMode="auto">
          <a:xfrm>
            <a:off x="2600132" y="3068790"/>
            <a:ext cx="5105400" cy="358222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Al-Maathidy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52400" y="76200"/>
            <a:ext cx="2857520" cy="584775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Pelvic Muscles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90480" y="685800"/>
            <a:ext cx="8877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Intermediate fibers: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puborectalis</a:t>
            </a:r>
            <a:r>
              <a:rPr lang="en-US" sz="2400" b="1" i="1" dirty="0">
                <a:latin typeface="Candara" panose="020E0502030303020204" pitchFamily="34" charset="0"/>
              </a:rPr>
              <a:t> forms a sling around the junction of the rectum and anal canal. </a:t>
            </a:r>
          </a:p>
          <a:p>
            <a:pPr algn="l"/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pubococcygeus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>
                <a:latin typeface="Candara" panose="020E0502030303020204" pitchFamily="34" charset="0"/>
              </a:rPr>
              <a:t>passes posteriorly to be inserted into a small fibrous mass, called 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i="1" dirty="0" err="1">
                <a:solidFill>
                  <a:srgbClr val="7030A0"/>
                </a:solidFill>
                <a:latin typeface="Candara" panose="020E0502030303020204" pitchFamily="34" charset="0"/>
              </a:rPr>
              <a:t>anococcygeal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 body</a:t>
            </a:r>
            <a:r>
              <a:rPr lang="en-US" sz="2400" b="1" i="1" dirty="0">
                <a:latin typeface="Candara" panose="020E0502030303020204" pitchFamily="34" charset="0"/>
              </a:rPr>
              <a:t>, between the tip of the coccyx and the anal canal</a:t>
            </a:r>
            <a:endParaRPr lang="ar-IQ" sz="2400" b="1" i="1" dirty="0">
              <a:latin typeface="Candara" panose="020E0502030303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12251" y="3383444"/>
            <a:ext cx="39188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Posterior fibers: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iliococcygeus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>
                <a:latin typeface="Candara" panose="020E0502030303020204" pitchFamily="34" charset="0"/>
              </a:rPr>
              <a:t>is inserted into 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i="1" dirty="0" err="1">
                <a:solidFill>
                  <a:srgbClr val="7030A0"/>
                </a:solidFill>
                <a:latin typeface="Candara" panose="020E0502030303020204" pitchFamily="34" charset="0"/>
              </a:rPr>
              <a:t>anococcygeal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 body </a:t>
            </a:r>
            <a:r>
              <a:rPr lang="en-US" sz="2400" b="1" i="1" dirty="0">
                <a:latin typeface="Candara" panose="020E0502030303020204" pitchFamily="34" charset="0"/>
              </a:rPr>
              <a:t>and 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coccyx</a:t>
            </a:r>
            <a:r>
              <a:rPr lang="en-US" sz="2400" b="1" i="1" dirty="0"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6171" b="17500"/>
          <a:stretch>
            <a:fillRect/>
          </a:stretch>
        </p:blipFill>
        <p:spPr bwMode="auto">
          <a:xfrm>
            <a:off x="4267200" y="2354411"/>
            <a:ext cx="4664549" cy="434505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48600" y="212638"/>
            <a:ext cx="419082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22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9400" y="158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76200" y="76200"/>
            <a:ext cx="2667000" cy="584775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Pelvic Muscles</a:t>
            </a:r>
            <a:endParaRPr lang="ar-IQ" sz="32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685800"/>
            <a:ext cx="8915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Action</a:t>
            </a:r>
            <a:r>
              <a:rPr lang="en-US" sz="2400" b="1" i="1" dirty="0">
                <a:latin typeface="Candara" panose="020E0502030303020204" pitchFamily="34" charset="0"/>
              </a:rPr>
              <a:t>: The </a:t>
            </a:r>
            <a:r>
              <a:rPr lang="en-US" sz="2400" b="1" i="1" dirty="0" err="1">
                <a:latin typeface="Candara" panose="020E0502030303020204" pitchFamily="34" charset="0"/>
              </a:rPr>
              <a:t>levatores</a:t>
            </a:r>
            <a:r>
              <a:rPr lang="en-US" sz="2400" b="1" i="1" dirty="0">
                <a:latin typeface="Candara" panose="020E0502030303020204" pitchFamily="34" charset="0"/>
              </a:rPr>
              <a:t> </a:t>
            </a:r>
            <a:r>
              <a:rPr lang="en-US" sz="2400" b="1" i="1" dirty="0" err="1">
                <a:latin typeface="Candara" panose="020E0502030303020204" pitchFamily="34" charset="0"/>
              </a:rPr>
              <a:t>ani</a:t>
            </a:r>
            <a:r>
              <a:rPr lang="en-US" sz="2400" b="1" i="1" dirty="0">
                <a:latin typeface="Candara" panose="020E0502030303020204" pitchFamily="34" charset="0"/>
              </a:rPr>
              <a:t> muscles of the two sides form an efficient muscular sling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that supports and maintains the pelvic viscera in position.</a:t>
            </a:r>
            <a:r>
              <a:rPr lang="en-US" sz="2400" b="1" i="1" dirty="0">
                <a:latin typeface="Candara" panose="020E0502030303020204" pitchFamily="34" charset="0"/>
              </a:rPr>
              <a:t> They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resist the rise in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intrapelvic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pressure </a:t>
            </a:r>
            <a:r>
              <a:rPr lang="en-US" sz="2400" b="1" i="1" dirty="0">
                <a:latin typeface="Candara" panose="020E0502030303020204" pitchFamily="34" charset="0"/>
              </a:rPr>
              <a:t>during the straining and expulsive efforts of the abdominal muscles (as occurs in coughing). They also have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an important sphincter action on the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anorectal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junction</a:t>
            </a:r>
            <a:r>
              <a:rPr lang="en-US" sz="2400" b="1" i="1" dirty="0">
                <a:latin typeface="Candara" panose="020E0502030303020204" pitchFamily="34" charset="0"/>
              </a:rPr>
              <a:t>, and in the female they serve also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as a sphincter of the vagina.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3919350"/>
            <a:ext cx="365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Nerve supply</a:t>
            </a:r>
            <a:r>
              <a:rPr lang="en-US" sz="2400" b="1" i="1" dirty="0">
                <a:latin typeface="Candara" panose="020E0502030303020204" pitchFamily="34" charset="0"/>
              </a:rPr>
              <a:t>: The </a:t>
            </a:r>
            <a:r>
              <a:rPr lang="en-US" sz="2400" b="1" i="1" dirty="0" err="1">
                <a:latin typeface="Candara" panose="020E0502030303020204" pitchFamily="34" charset="0"/>
              </a:rPr>
              <a:t>perineal</a:t>
            </a:r>
            <a:r>
              <a:rPr lang="en-US" sz="2400" b="1" i="1" dirty="0">
                <a:latin typeface="Candara" panose="020E0502030303020204" pitchFamily="34" charset="0"/>
              </a:rPr>
              <a:t> branch of the fourth sacral nerve and from the </a:t>
            </a:r>
            <a:r>
              <a:rPr lang="en-US" sz="2400" b="1" i="1" dirty="0" err="1">
                <a:latin typeface="Candara" panose="020E0502030303020204" pitchFamily="34" charset="0"/>
              </a:rPr>
              <a:t>perineal</a:t>
            </a:r>
            <a:r>
              <a:rPr lang="en-US" sz="2400" b="1" i="1" dirty="0">
                <a:latin typeface="Candara" panose="020E0502030303020204" pitchFamily="34" charset="0"/>
              </a:rPr>
              <a:t> branch of the </a:t>
            </a:r>
            <a:r>
              <a:rPr lang="en-US" sz="2400" b="1" i="1" dirty="0" err="1">
                <a:latin typeface="Candara" panose="020E0502030303020204" pitchFamily="34" charset="0"/>
              </a:rPr>
              <a:t>pudendal</a:t>
            </a:r>
            <a:r>
              <a:rPr lang="en-US" sz="2400" b="1" i="1" dirty="0">
                <a:latin typeface="Candara" panose="020E0502030303020204" pitchFamily="34" charset="0"/>
              </a:rPr>
              <a:t> nerve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0312" r="25000" b="31562"/>
          <a:stretch>
            <a:fillRect/>
          </a:stretch>
        </p:blipFill>
        <p:spPr bwMode="auto">
          <a:xfrm>
            <a:off x="4152902" y="3042257"/>
            <a:ext cx="4800600" cy="367455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3246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Sunday 8 April 2022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19200" y="65532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23</a:t>
            </a:fld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76200" y="6172200"/>
            <a:ext cx="2895600" cy="320675"/>
          </a:xfrm>
        </p:spPr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Dr. Aiman Al-Maathidy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39676"/>
            <a:ext cx="87773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The pelvis has anterior, posterior, and lateral walls and an inferior wall or floor.</a:t>
            </a:r>
          </a:p>
          <a:p>
            <a:pPr algn="l">
              <a:buFont typeface="Wingdings" pitchFamily="2" charset="2"/>
              <a:buChar char="q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Anterior Pelvic Wall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The anterior pelvic wall is the shallowest wall and is formed by the bodies of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pubic bones</a:t>
            </a:r>
            <a:r>
              <a:rPr lang="en-US" sz="2400" b="1" i="1" dirty="0">
                <a:latin typeface="Candara" panose="020E0502030303020204" pitchFamily="34" charset="0"/>
              </a:rPr>
              <a:t>,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pubic rami</a:t>
            </a:r>
            <a:r>
              <a:rPr lang="en-US" sz="2400" b="1" i="1" dirty="0">
                <a:latin typeface="Candara" panose="020E0502030303020204" pitchFamily="34" charset="0"/>
              </a:rPr>
              <a:t>, and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symphysis pubis</a:t>
            </a:r>
            <a:endParaRPr lang="en-US" sz="2400" b="1" i="1" dirty="0">
              <a:latin typeface="Candara" panose="020E0502030303020204" pitchFamily="34" charset="0"/>
            </a:endParaRPr>
          </a:p>
          <a:p>
            <a:pPr algn="l"/>
            <a:endParaRPr lang="en-US" sz="2400" b="1" i="1" dirty="0"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76200"/>
            <a:ext cx="5157374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Structure of the Pelvic Walls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9062" r="26757" b="30625"/>
          <a:stretch>
            <a:fillRect/>
          </a:stretch>
        </p:blipFill>
        <p:spPr bwMode="auto">
          <a:xfrm>
            <a:off x="304800" y="3238480"/>
            <a:ext cx="4357718" cy="285752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31055" t="9375" r="36132" b="29687"/>
          <a:stretch>
            <a:fillRect/>
          </a:stretch>
        </p:blipFill>
        <p:spPr bwMode="auto">
          <a:xfrm>
            <a:off x="4929190" y="2815121"/>
            <a:ext cx="3714776" cy="381427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0386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35635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0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Posterior Pelvic Wall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The posterior pelvic wall is extensive and is formed by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sacrum </a:t>
            </a:r>
            <a:r>
              <a:rPr lang="en-US" sz="2400" b="1" i="1" dirty="0">
                <a:latin typeface="Candara" panose="020E0502030303020204" pitchFamily="34" charset="0"/>
              </a:rPr>
              <a:t>and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coccyx</a:t>
            </a:r>
            <a:r>
              <a:rPr lang="en-US" sz="2400" b="1" i="1" dirty="0">
                <a:latin typeface="Candara" panose="020E0502030303020204" pitchFamily="34" charset="0"/>
              </a:rPr>
              <a:t>  and by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piriformis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muscles  </a:t>
            </a:r>
            <a:r>
              <a:rPr lang="en-US" sz="2400" b="1" i="1" dirty="0">
                <a:latin typeface="Candara" panose="020E0502030303020204" pitchFamily="34" charset="0"/>
              </a:rPr>
              <a:t>and their covering of parietal pelvic fascia</a:t>
            </a:r>
            <a:endParaRPr lang="ar-IQ" sz="2400" b="1" i="1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l="31055" t="13125" r="22070" b="37187"/>
          <a:stretch>
            <a:fillRect/>
          </a:stretch>
        </p:blipFill>
        <p:spPr bwMode="auto">
          <a:xfrm>
            <a:off x="4387218" y="2972337"/>
            <a:ext cx="4604382" cy="317750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l="31055" t="34688" r="27343" b="12610"/>
          <a:stretch>
            <a:fillRect/>
          </a:stretch>
        </p:blipFill>
        <p:spPr bwMode="auto">
          <a:xfrm>
            <a:off x="119034" y="2972337"/>
            <a:ext cx="4071966" cy="327606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76200" y="76200"/>
            <a:ext cx="4970848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Structure of the Pelvic Walls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E471FE2-81E8-46EB-AA48-3D6F6EE6D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"/>
    </mc:Choice>
    <mc:Fallback xmlns="">
      <p:transition spd="slow" advTm="3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675382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lateral pelvic wall </a:t>
            </a:r>
            <a:r>
              <a:rPr lang="en-US" sz="2400" b="1" i="1" dirty="0">
                <a:latin typeface="Candara" panose="020E0502030303020204" pitchFamily="34" charset="0"/>
              </a:rPr>
              <a:t>is formed by part of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hip bone </a:t>
            </a:r>
            <a:r>
              <a:rPr lang="en-US" sz="2400" b="1" i="1" dirty="0">
                <a:latin typeface="Candara" panose="020E0502030303020204" pitchFamily="34" charset="0"/>
              </a:rPr>
              <a:t>below the pelvic inlet,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obturator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membrane</a:t>
            </a:r>
            <a:r>
              <a:rPr lang="en-US" sz="2400" b="1" i="1" dirty="0">
                <a:latin typeface="Candara" panose="020E0502030303020204" pitchFamily="34" charset="0"/>
              </a:rPr>
              <a:t>,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sacrotuberous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>
                <a:latin typeface="Candara" panose="020E0502030303020204" pitchFamily="34" charset="0"/>
              </a:rPr>
              <a:t>and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sacrospinous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ligaments</a:t>
            </a:r>
            <a:r>
              <a:rPr lang="en-US" sz="2400" b="1" i="1" dirty="0">
                <a:latin typeface="Candara" panose="020E0502030303020204" pitchFamily="34" charset="0"/>
              </a:rPr>
              <a:t>, and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obturator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internus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>
                <a:latin typeface="Candara" panose="020E0502030303020204" pitchFamily="34" charset="0"/>
              </a:rPr>
              <a:t>muscle and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its covering fascia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l="31055" t="29062" r="23242" b="12812"/>
          <a:stretch>
            <a:fillRect/>
          </a:stretch>
        </p:blipFill>
        <p:spPr bwMode="auto">
          <a:xfrm>
            <a:off x="2590801" y="2320589"/>
            <a:ext cx="5410199" cy="430041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26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609600" y="61722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مستطيل 2"/>
          <p:cNvSpPr/>
          <p:nvPr/>
        </p:nvSpPr>
        <p:spPr>
          <a:xfrm>
            <a:off x="76200" y="76200"/>
            <a:ext cx="4970848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Structure of the Pelvic Walls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DD79387-F774-47ED-B58C-15018D578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0"/>
    </mc:Choice>
    <mc:Fallback xmlns="">
      <p:transition spd="slow" advTm="1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609600"/>
            <a:ext cx="89154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 err="1">
                <a:solidFill>
                  <a:srgbClr val="FF0000"/>
                </a:solidFill>
                <a:latin typeface="Candara" panose="020E0502030303020204" pitchFamily="34" charset="0"/>
              </a:rPr>
              <a:t>Obturator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 Membrane</a:t>
            </a:r>
          </a:p>
          <a:p>
            <a:pPr algn="l"/>
            <a:r>
              <a:rPr lang="en-US" sz="2000" b="1" i="1" dirty="0">
                <a:latin typeface="Candara" panose="020E0502030303020204" pitchFamily="34" charset="0"/>
              </a:rPr>
              <a:t>is a fibrous sheet that almost completely closes </a:t>
            </a:r>
            <a:r>
              <a:rPr lang="en-US" sz="20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</a:t>
            </a:r>
            <a:r>
              <a:rPr lang="en-US" sz="2000" b="1" i="1" dirty="0" err="1">
                <a:solidFill>
                  <a:srgbClr val="7030A0"/>
                </a:solidFill>
                <a:latin typeface="Candara" panose="020E0502030303020204" pitchFamily="34" charset="0"/>
              </a:rPr>
              <a:t>obturator</a:t>
            </a:r>
            <a:r>
              <a:rPr lang="en-US" sz="2000" b="1" i="1" dirty="0">
                <a:solidFill>
                  <a:srgbClr val="7030A0"/>
                </a:solidFill>
                <a:latin typeface="Candara" panose="020E0502030303020204" pitchFamily="34" charset="0"/>
              </a:rPr>
              <a:t> foramen</a:t>
            </a:r>
            <a:r>
              <a:rPr lang="en-US" sz="2000" b="1" i="1" dirty="0">
                <a:latin typeface="Candara" panose="020E0502030303020204" pitchFamily="34" charset="0"/>
              </a:rPr>
              <a:t>, leaving a small gap, 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0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obturator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canal</a:t>
            </a:r>
            <a:r>
              <a:rPr lang="en-US" sz="2000" b="1" i="1" dirty="0">
                <a:latin typeface="Candara" panose="020E0502030303020204" pitchFamily="34" charset="0"/>
              </a:rPr>
              <a:t>, for the passage of the </a:t>
            </a:r>
            <a:r>
              <a:rPr lang="en-US" sz="2000" b="1" i="1" dirty="0" err="1">
                <a:latin typeface="Candara" panose="020E0502030303020204" pitchFamily="34" charset="0"/>
              </a:rPr>
              <a:t>obturator</a:t>
            </a:r>
            <a:r>
              <a:rPr lang="en-US" sz="2000" b="1" i="1" dirty="0">
                <a:latin typeface="Candara" panose="020E0502030303020204" pitchFamily="34" charset="0"/>
              </a:rPr>
              <a:t> nerve and vessels as they leave the pelvis to enter the thigh .</a:t>
            </a:r>
          </a:p>
          <a:p>
            <a:pPr algn="l"/>
            <a:r>
              <a:rPr lang="en-US" sz="2400" b="1" i="1" dirty="0" err="1">
                <a:solidFill>
                  <a:srgbClr val="FF0000"/>
                </a:solidFill>
                <a:latin typeface="Candara" panose="020E0502030303020204" pitchFamily="34" charset="0"/>
              </a:rPr>
              <a:t>Sacrotuberous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 Ligament</a:t>
            </a:r>
          </a:p>
          <a:p>
            <a:pPr algn="l"/>
            <a:r>
              <a:rPr lang="en-US" sz="2000" b="1" i="1" dirty="0">
                <a:latin typeface="Candara" panose="020E0502030303020204" pitchFamily="34" charset="0"/>
              </a:rPr>
              <a:t>is strong and extends from the 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lateral part of the sacrum and coccyx </a:t>
            </a:r>
            <a:r>
              <a:rPr lang="en-US" sz="2000" b="1" i="1" dirty="0">
                <a:latin typeface="Candara" panose="020E0502030303020204" pitchFamily="34" charset="0"/>
              </a:rPr>
              <a:t>and 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</a:t>
            </a:r>
            <a:r>
              <a:rPr lang="en-US" sz="2000" b="1" i="1" dirty="0">
                <a:latin typeface="Candara" panose="020E0502030303020204" pitchFamily="34" charset="0"/>
              </a:rPr>
              <a:t> 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posterior inferior iliac spine </a:t>
            </a:r>
            <a:r>
              <a:rPr lang="en-US" sz="2000" b="1" i="1" dirty="0">
                <a:latin typeface="Candara" panose="020E0502030303020204" pitchFamily="34" charset="0"/>
              </a:rPr>
              <a:t>to 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0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ischial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tuberosity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000" b="1" i="1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76200"/>
            <a:ext cx="2923301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Lateral Pelvic Wall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1250" r="22070" b="27812"/>
          <a:stretch>
            <a:fillRect/>
          </a:stretch>
        </p:blipFill>
        <p:spPr bwMode="auto">
          <a:xfrm>
            <a:off x="4800600" y="3245370"/>
            <a:ext cx="4114800" cy="334327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33984" t="19687" r="22070" b="16562"/>
          <a:stretch>
            <a:fillRect/>
          </a:stretch>
        </p:blipFill>
        <p:spPr bwMode="auto">
          <a:xfrm>
            <a:off x="228601" y="3245954"/>
            <a:ext cx="3886200" cy="352348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239000" y="1524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96000" y="320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27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94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"/>
            <a:ext cx="3276600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Lateral Pelvic Wall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67258" y="733370"/>
            <a:ext cx="47764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Sacrospinous Ligament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is strong and triangle shaped. </a:t>
            </a:r>
          </a:p>
          <a:p>
            <a:pPr algn="l"/>
            <a:endParaRPr lang="en-US" sz="2400" b="1" i="1" dirty="0">
              <a:latin typeface="Candara" panose="020E0502030303020204" pitchFamily="34" charset="0"/>
            </a:endParaRP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It is attached by its base to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lateral part of the sacrum</a:t>
            </a:r>
            <a:r>
              <a:rPr lang="en-US" sz="2400" b="1" i="1" dirty="0">
                <a:latin typeface="Candara" panose="020E0502030303020204" pitchFamily="34" charset="0"/>
              </a:rPr>
              <a:t> and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coccyx </a:t>
            </a:r>
            <a:r>
              <a:rPr lang="en-US" sz="2400" b="1" i="1" dirty="0">
                <a:latin typeface="Candara" panose="020E0502030303020204" pitchFamily="34" charset="0"/>
              </a:rPr>
              <a:t>and by its apex to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spine of the ischium </a:t>
            </a:r>
            <a:endParaRPr lang="en-US" sz="2400" b="1" i="1" dirty="0">
              <a:latin typeface="Candara" panose="020E0502030303020204" pitchFamily="34" charset="0"/>
            </a:endParaRPr>
          </a:p>
          <a:p>
            <a:pPr algn="l"/>
            <a:endParaRPr lang="en-US" sz="24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sacrotuberous and sacrospinous ligaments </a:t>
            </a:r>
            <a:r>
              <a:rPr lang="en-US" sz="2400" b="1" i="1" u="sng" dirty="0">
                <a:latin typeface="Candara" panose="020E0502030303020204" pitchFamily="34" charset="0"/>
              </a:rPr>
              <a:t>prevent the lower end of the sacrum and the coccyx from being rotated upward at the sacroiliac joint by the weight of the body </a:t>
            </a:r>
            <a:r>
              <a:rPr lang="en-US" sz="2400" b="1" i="1" dirty="0">
                <a:latin typeface="Candara" panose="020E0502030303020204" pitchFamily="34" charset="0"/>
              </a:rPr>
              <a:t> </a:t>
            </a:r>
          </a:p>
          <a:p>
            <a:pPr algn="l">
              <a:buFont typeface="Wingdings" pitchFamily="2" charset="2"/>
              <a:buChar char="v"/>
            </a:pPr>
            <a:endParaRPr lang="en-US" sz="2400" b="1" i="1" dirty="0">
              <a:latin typeface="Candara" panose="020E0502030303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3125" r="22070" b="37187"/>
          <a:stretch>
            <a:fillRect/>
          </a:stretch>
        </p:blipFill>
        <p:spPr bwMode="auto">
          <a:xfrm>
            <a:off x="6096000" y="4873971"/>
            <a:ext cx="2746994" cy="189571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34570" t="8437" r="19140" b="10000"/>
          <a:stretch>
            <a:fillRect/>
          </a:stretch>
        </p:blipFill>
        <p:spPr bwMode="auto">
          <a:xfrm>
            <a:off x="5000328" y="233488"/>
            <a:ext cx="4067472" cy="447935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855945" y="6478199"/>
            <a:ext cx="2133600" cy="365125"/>
          </a:xfrm>
        </p:spPr>
        <p:txBody>
          <a:bodyPr/>
          <a:lstStyle/>
          <a:p>
            <a:r>
              <a:rPr lang="en-US" b="1" dirty="0">
                <a:solidFill>
                  <a:srgbClr val="0033CC"/>
                </a:solidFill>
              </a:rPr>
              <a:t>Sunday 8 April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28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95500" y="6317068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33296" y="152400"/>
            <a:ext cx="8889850" cy="1261884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Inferior Pelvic Wall, or Pelvic Floor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The floor of the pelvis supports the pelvic viscera and is formed by the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pelvic diaphragm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31250" t="19062" r="22461" b="25625"/>
          <a:stretch>
            <a:fillRect/>
          </a:stretch>
        </p:blipFill>
        <p:spPr bwMode="auto">
          <a:xfrm>
            <a:off x="4809401" y="3059647"/>
            <a:ext cx="4258399" cy="3569753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120854" y="1417490"/>
            <a:ext cx="90231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pelvic diaphragm </a:t>
            </a:r>
            <a:r>
              <a:rPr lang="en-US" sz="2400" b="1" i="1" dirty="0">
                <a:latin typeface="Candara" panose="020E0502030303020204" pitchFamily="34" charset="0"/>
              </a:rPr>
              <a:t>is formed by the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important levatores ani muscles </a:t>
            </a:r>
            <a:r>
              <a:rPr lang="en-US" sz="2400" b="1" i="1" dirty="0">
                <a:latin typeface="Candara" panose="020E0502030303020204" pitchFamily="34" charset="0"/>
              </a:rPr>
              <a:t>and the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small coccygeus muscles </a:t>
            </a:r>
            <a:r>
              <a:rPr lang="en-US" sz="2400" b="1" i="1" dirty="0">
                <a:latin typeface="Candara" panose="020E0502030303020204" pitchFamily="34" charset="0"/>
              </a:rPr>
              <a:t>and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their covering fasciae  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It is incomplete anteriorly to allow passage of the urethra in males and the urethra and the vagina in females</a:t>
            </a:r>
            <a:endParaRPr lang="ar-IQ" sz="2400" b="1" i="1" dirty="0">
              <a:latin typeface="Candara" panose="020E0502030303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43359" t="14062" r="25000" b="46563"/>
          <a:stretch>
            <a:fillRect/>
          </a:stretch>
        </p:blipFill>
        <p:spPr bwMode="auto">
          <a:xfrm>
            <a:off x="142844" y="3128938"/>
            <a:ext cx="4500556" cy="3500462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172200" y="22813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303860"/>
            <a:ext cx="37789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29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2600" y="2546561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0033CC"/>
                </a:solidFill>
              </a:rPr>
              <a:t>Dr. Aiman Al-Maathidy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768489"/>
            <a:ext cx="519168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b="1" i="1" dirty="0">
                <a:latin typeface="Candara" panose="020E0502030303020204" pitchFamily="34" charset="0"/>
              </a:rPr>
              <a:t>On the outer surface of the hip bone is a deep depression,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acetabulum,</a:t>
            </a:r>
            <a:r>
              <a:rPr lang="en-US" sz="2400" b="1" i="1" dirty="0">
                <a:latin typeface="Candara" panose="020E0502030303020204" pitchFamily="34" charset="0"/>
              </a:rPr>
              <a:t> which articulates with the hemispherical head of the femur </a:t>
            </a:r>
          </a:p>
          <a:p>
            <a:pPr algn="l"/>
            <a:endParaRPr lang="en-US" sz="24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i="1" dirty="0">
                <a:latin typeface="Candara" panose="020E0502030303020204" pitchFamily="34" charset="0"/>
              </a:rPr>
              <a:t> Behind the acetabulum is a large notch,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greater sciatic notch</a:t>
            </a:r>
            <a:r>
              <a:rPr lang="en-US" sz="2400" b="1" i="1" dirty="0">
                <a:latin typeface="Candara" panose="020E0502030303020204" pitchFamily="34" charset="0"/>
              </a:rPr>
              <a:t>, which is separated from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lesser sciatic notch </a:t>
            </a:r>
            <a:r>
              <a:rPr lang="en-US" sz="2400" b="1" i="1" dirty="0">
                <a:latin typeface="Candara" panose="020E0502030303020204" pitchFamily="34" charset="0"/>
              </a:rPr>
              <a:t>by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spine of the ischium. </a:t>
            </a:r>
          </a:p>
          <a:p>
            <a:pPr algn="l"/>
            <a:endParaRPr lang="en-US" sz="24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i="1" dirty="0">
                <a:latin typeface="Candara" panose="020E0502030303020204" pitchFamily="34" charset="0"/>
              </a:rPr>
              <a:t>The sciatic notches are converted into 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greater and lesser sciatic foramina</a:t>
            </a:r>
            <a:r>
              <a:rPr lang="en-US" sz="2400" b="1" i="1" dirty="0">
                <a:latin typeface="Candara" panose="020E0502030303020204" pitchFamily="34" charset="0"/>
              </a:rPr>
              <a:t> by the presence of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sacrotuberous</a:t>
            </a:r>
            <a:r>
              <a:rPr lang="en-US" sz="2400" b="1" i="1" dirty="0">
                <a:latin typeface="Candara" panose="020E0502030303020204" pitchFamily="34" charset="0"/>
              </a:rPr>
              <a:t> and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sacrospinous ligaments </a:t>
            </a:r>
            <a:endParaRPr lang="ar-IQ" sz="2400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865467" y="97915"/>
            <a:ext cx="1584088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Hip Bone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4570" t="16875" r="22070" b="18534"/>
          <a:stretch>
            <a:fillRect/>
          </a:stretch>
        </p:blipFill>
        <p:spPr bwMode="auto">
          <a:xfrm>
            <a:off x="5022979" y="3818027"/>
            <a:ext cx="3926635" cy="291612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مربع نص 5"/>
          <p:cNvSpPr txBox="1"/>
          <p:nvPr/>
        </p:nvSpPr>
        <p:spPr>
          <a:xfrm>
            <a:off x="152400" y="76200"/>
            <a:ext cx="2428892" cy="584775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Pelvic bones</a:t>
            </a:r>
            <a:endParaRPr lang="ar-IQ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" y="6416675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Sunday 8 April 2022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43000" y="65690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pPr/>
              <a:t>3</a:t>
            </a:fld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228600" y="6264275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Dr. Aiman Al-Maathidy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26940" t="22917" r="36164" b="20833"/>
          <a:stretch>
            <a:fillRect/>
          </a:stretch>
        </p:blipFill>
        <p:spPr bwMode="auto">
          <a:xfrm>
            <a:off x="5197153" y="173610"/>
            <a:ext cx="3733800" cy="32004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"/>
            <a:ext cx="3267241" cy="646331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Sacroiliac Joints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685800"/>
            <a:ext cx="4724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strong 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synovial joints.</a:t>
            </a:r>
          </a:p>
          <a:p>
            <a:endParaRPr lang="en-US" sz="2400" b="1" i="1" dirty="0">
              <a:solidFill>
                <a:schemeClr val="bg2">
                  <a:lumMod val="10000"/>
                </a:schemeClr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i="1" dirty="0">
                <a:latin typeface="Candara" panose="020E0502030303020204" pitchFamily="34" charset="0"/>
              </a:rPr>
              <a:t>formed between the auricular surfaces of the sacrum and the iliac bones.</a:t>
            </a:r>
          </a:p>
          <a:p>
            <a:endParaRPr lang="en-US" sz="2400" b="1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i="1" dirty="0">
                <a:latin typeface="Candara" panose="020E0502030303020204" pitchFamily="34" charset="0"/>
              </a:rPr>
              <a:t> The sacrum carries the weight of the trunk.</a:t>
            </a:r>
          </a:p>
          <a:p>
            <a:endParaRPr lang="en-US" sz="2400" b="1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i="1" dirty="0">
                <a:latin typeface="Candara" panose="020E0502030303020204" pitchFamily="34" charset="0"/>
              </a:rPr>
              <a:t>The strong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posterior and interosseous sacroiliac ligaments </a:t>
            </a:r>
            <a:r>
              <a:rPr lang="en-US" sz="2400" b="1" i="1" dirty="0">
                <a:latin typeface="Candara" panose="020E0502030303020204" pitchFamily="34" charset="0"/>
              </a:rPr>
              <a:t>suspend the sacrum between the two iliac bones.</a:t>
            </a:r>
          </a:p>
          <a:p>
            <a:r>
              <a:rPr lang="en-US" sz="2400" b="1" i="1" dirty="0">
                <a:latin typeface="Candara" panose="020E0502030303020204" pitchFamily="34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anterior sacroiliac ligament </a:t>
            </a:r>
            <a:r>
              <a:rPr lang="en-US" sz="2400" b="1" i="1" dirty="0">
                <a:latin typeface="Candara" panose="020E0502030303020204" pitchFamily="34" charset="0"/>
              </a:rPr>
              <a:t>is thin and lies in front of the joint.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4570" t="8437" r="19140" b="10000"/>
          <a:stretch>
            <a:fillRect/>
          </a:stretch>
        </p:blipFill>
        <p:spPr bwMode="auto">
          <a:xfrm>
            <a:off x="5063360" y="1219200"/>
            <a:ext cx="3856507" cy="424702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486400" y="13652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172200" y="357406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30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50674"/>
            <a:ext cx="8991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Movements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A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small but limited amount of movement </a:t>
            </a:r>
            <a:r>
              <a:rPr lang="en-US" sz="2400" b="1" i="1" dirty="0">
                <a:latin typeface="Candara" panose="020E0502030303020204" pitchFamily="34" charset="0"/>
              </a:rPr>
              <a:t>is possible at these joints. In older people, the synovial cavity disappears and the joint becomes fibrosed.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Their primary function is to transmit the weight of the body from the vertebral column to the bony pelvis.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199" y="3429000"/>
            <a:ext cx="31242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Nerve Supply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The nerve supply is from branches of the sacral spinal nerves.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6875" r="25000" b="13750"/>
          <a:stretch>
            <a:fillRect/>
          </a:stretch>
        </p:blipFill>
        <p:spPr bwMode="auto">
          <a:xfrm>
            <a:off x="3434562" y="2226773"/>
            <a:ext cx="5099838" cy="453564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28600" y="61880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31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8188" y="4182090"/>
            <a:ext cx="902581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i="1" dirty="0">
                <a:latin typeface="Candara" panose="020E0502030303020204" pitchFamily="34" charset="0"/>
              </a:rPr>
              <a:t> The articular surfaces are covered by a layer of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hyaline cartilage </a:t>
            </a:r>
            <a:r>
              <a:rPr lang="en-US" sz="2400" b="1" i="1" dirty="0">
                <a:latin typeface="Candara" panose="020E0502030303020204" pitchFamily="34" charset="0"/>
              </a:rPr>
              <a:t>and are connected together by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a fibrocartilaginous disc.</a:t>
            </a:r>
            <a:r>
              <a:rPr lang="en-US" sz="2400" b="1" i="1" dirty="0">
                <a:latin typeface="Candara" panose="020E0502030303020204" pitchFamily="34" charset="0"/>
              </a:rPr>
              <a:t> The joint is surrounded by ligaments that extend from one pubic bone to the other.</a:t>
            </a:r>
          </a:p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Movements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Almost </a:t>
            </a:r>
            <a:r>
              <a:rPr lang="en-US" sz="2800" b="1" i="1" dirty="0">
                <a:latin typeface="Candara" panose="020E0502030303020204" pitchFamily="34" charset="0"/>
              </a:rPr>
              <a:t>no movement </a:t>
            </a:r>
            <a:r>
              <a:rPr lang="en-US" sz="2400" b="1" i="1" dirty="0">
                <a:latin typeface="Candara" panose="020E0502030303020204" pitchFamily="34" charset="0"/>
              </a:rPr>
              <a:t>is possible at this joint.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9062" r="26757" b="30625"/>
          <a:stretch>
            <a:fillRect/>
          </a:stretch>
        </p:blipFill>
        <p:spPr bwMode="auto">
          <a:xfrm>
            <a:off x="189722" y="1905000"/>
            <a:ext cx="3369945" cy="22098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4570" t="8437" r="19140" b="10000"/>
          <a:stretch>
            <a:fillRect/>
          </a:stretch>
        </p:blipFill>
        <p:spPr bwMode="auto">
          <a:xfrm>
            <a:off x="11323776" y="2819400"/>
            <a:ext cx="1433531" cy="157869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8678" y="17672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05600" y="190167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32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3082895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Symphysis Pubis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727948-4F1C-AAD4-5FD4-ADE8289662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92" t="48361" r="26041" b="16084"/>
          <a:stretch/>
        </p:blipFill>
        <p:spPr>
          <a:xfrm>
            <a:off x="3888571" y="1905000"/>
            <a:ext cx="5156195" cy="2209799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6AECBA-3C8B-6FD5-FBD7-CF8B6C040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584"/>
            <a:ext cx="7309738" cy="6401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71061" y="1050796"/>
            <a:ext cx="40004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i="1" dirty="0">
                <a:latin typeface="Candara" panose="020E0502030303020204" pitchFamily="34" charset="0"/>
              </a:rPr>
              <a:t>is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a cartilaginous joint </a:t>
            </a:r>
            <a:r>
              <a:rPr lang="en-US" sz="2400" b="1" i="1" dirty="0">
                <a:latin typeface="Candara" panose="020E0502030303020204" pitchFamily="34" charset="0"/>
              </a:rPr>
              <a:t>between the bodies of the last sacral vertebra and the first coccygeal vertebra. </a:t>
            </a:r>
          </a:p>
          <a:p>
            <a:pPr algn="l"/>
            <a:endParaRPr lang="en-US" sz="24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i="1" dirty="0">
                <a:latin typeface="Candara" panose="020E0502030303020204" pitchFamily="34" charset="0"/>
              </a:rPr>
              <a:t>The </a:t>
            </a:r>
            <a:r>
              <a:rPr lang="en-US" sz="2400" b="1" i="1" dirty="0" err="1">
                <a:latin typeface="Candara" panose="020E0502030303020204" pitchFamily="34" charset="0"/>
              </a:rPr>
              <a:t>cornua</a:t>
            </a:r>
            <a:r>
              <a:rPr lang="en-US" sz="2400" b="1" i="1" dirty="0">
                <a:latin typeface="Candara" panose="020E0502030303020204" pitchFamily="34" charset="0"/>
              </a:rPr>
              <a:t> of the sacrum and coccyx are joined by ligaments.</a:t>
            </a:r>
          </a:p>
          <a:p>
            <a:pPr algn="l"/>
            <a:endParaRPr lang="en-US" sz="2400" b="1" i="1" dirty="0">
              <a:latin typeface="Candara" panose="020E0502030303020204" pitchFamily="34" charset="0"/>
            </a:endParaRPr>
          </a:p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Movements</a:t>
            </a: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Extensive flexion and extension are possible at this joint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15937" r="31445" b="31562"/>
          <a:stretch>
            <a:fillRect/>
          </a:stretch>
        </p:blipFill>
        <p:spPr bwMode="auto">
          <a:xfrm>
            <a:off x="4171557" y="1227400"/>
            <a:ext cx="4801382" cy="389677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33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177225"/>
            <a:ext cx="385394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Sacrococcygeal Joint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11E4F-2C65-8C87-D2A9-8D1BD5A7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8 April 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C78BB0-EF3A-07ED-2BB6-E41FBDC21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Al-Maathidy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BAB08-9D26-BCD3-27E9-24BD9FF86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A7B74-0747-53BC-D768-857879CBA2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EC972-B7EC-64DC-64BB-CC00FE2F60D4}"/>
              </a:ext>
            </a:extLst>
          </p:cNvPr>
          <p:cNvSpPr txBox="1">
            <a:spLocks/>
          </p:cNvSpPr>
          <p:nvPr/>
        </p:nvSpPr>
        <p:spPr>
          <a:xfrm>
            <a:off x="3581399" y="304800"/>
            <a:ext cx="52739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 dirty="0">
                <a:solidFill>
                  <a:srgbClr val="FFFF00"/>
                </a:solidFill>
                <a:latin typeface="Candara" panose="020E0502030303020204" pitchFamily="34" charset="0"/>
              </a:rPr>
              <a:t>Dr. Aiman Al-Maathidy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51C62A2B-29E7-15E1-43D0-4805279F9BD0}"/>
              </a:ext>
            </a:extLst>
          </p:cNvPr>
          <p:cNvSpPr txBox="1">
            <a:spLocks/>
          </p:cNvSpPr>
          <p:nvPr/>
        </p:nvSpPr>
        <p:spPr>
          <a:xfrm>
            <a:off x="4035490" y="792162"/>
            <a:ext cx="464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 dirty="0">
                <a:solidFill>
                  <a:srgbClr val="FFFF00"/>
                </a:solidFill>
                <a:latin typeface="Candara" panose="020E0502030303020204" pitchFamily="34" charset="0"/>
              </a:rPr>
              <a:t>Sunday 8 April 2022</a:t>
            </a:r>
          </a:p>
        </p:txBody>
      </p:sp>
    </p:spTree>
    <p:extLst>
      <p:ext uri="{BB962C8B-B14F-4D97-AF65-F5344CB8AC3E}">
        <p14:creationId xmlns:p14="http://schemas.microsoft.com/office/powerpoint/2010/main" val="4144764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85800"/>
            <a:ext cx="883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ilium</a:t>
            </a:r>
            <a:r>
              <a:rPr lang="en-US" sz="2400" b="1" i="1" dirty="0">
                <a:latin typeface="Candara" panose="020E0502030303020204" pitchFamily="34" charset="0"/>
              </a:rPr>
              <a:t> possesses 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iliac crest </a:t>
            </a:r>
            <a:r>
              <a:rPr lang="en-US" sz="2400" b="1" i="1" dirty="0">
                <a:latin typeface="Candara" panose="020E0502030303020204" pitchFamily="34" charset="0"/>
              </a:rPr>
              <a:t>which runs between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anterior </a:t>
            </a:r>
            <a:r>
              <a:rPr lang="en-US" sz="2400" b="1" i="1" dirty="0">
                <a:latin typeface="Candara" panose="020E0502030303020204" pitchFamily="34" charset="0"/>
              </a:rPr>
              <a:t>and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posterior superior iliac spines</a:t>
            </a:r>
            <a:r>
              <a:rPr lang="en-US" sz="2400" b="1" i="1" dirty="0">
                <a:latin typeface="Candara" panose="020E0502030303020204" pitchFamily="34" charset="0"/>
              </a:rPr>
              <a:t>. Below these spines are the corresponding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anterior and posterior inferior iliac spines</a:t>
            </a:r>
            <a:r>
              <a:rPr lang="en-US" sz="2400" b="1" i="1" dirty="0">
                <a:latin typeface="Candara" panose="020E0502030303020204" pitchFamily="34" charset="0"/>
              </a:rPr>
              <a:t>. The ilium has a large auricular surface for articulation with the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sacrum</a:t>
            </a:r>
            <a:r>
              <a:rPr lang="en-US" sz="2400" b="1" i="1" dirty="0">
                <a:latin typeface="Candara" panose="020E0502030303020204" pitchFamily="34" charset="0"/>
              </a:rPr>
              <a:t>.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iliopectineal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line </a:t>
            </a:r>
            <a:r>
              <a:rPr lang="en-US" sz="2400" b="1" i="1" dirty="0">
                <a:latin typeface="Candara" panose="020E0502030303020204" pitchFamily="34" charset="0"/>
              </a:rPr>
              <a:t>runs downward and forward around the inner surface of the </a:t>
            </a:r>
            <a:r>
              <a:rPr lang="en-US" sz="2400" b="1" i="1" dirty="0" err="1">
                <a:solidFill>
                  <a:srgbClr val="FF0000"/>
                </a:solidFill>
                <a:latin typeface="Candara" panose="020E0502030303020204" pitchFamily="34" charset="0"/>
              </a:rPr>
              <a:t>ilium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>
                <a:latin typeface="Candara" panose="020E0502030303020204" pitchFamily="34" charset="0"/>
              </a:rPr>
              <a:t>and serves to divide the false from the true pelvis.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162580"/>
            <a:ext cx="1524000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Hip Bone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45035" r="54775" b="17500"/>
          <a:stretch>
            <a:fillRect/>
          </a:stretch>
        </p:blipFill>
        <p:spPr bwMode="auto">
          <a:xfrm>
            <a:off x="1752600" y="3114140"/>
            <a:ext cx="2819400" cy="356134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543800" y="1524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94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31746" name="Picture 2" descr="http://images.slideplayer.com/14/4225701/slides/slide_3.jpg"/>
          <p:cNvPicPr>
            <a:picLocks noChangeAspect="1" noChangeArrowheads="1"/>
          </p:cNvPicPr>
          <p:nvPr/>
        </p:nvPicPr>
        <p:blipFill>
          <a:blip r:embed="rId3" cstate="print"/>
          <a:srcRect l="11667" r="7500" b="1111"/>
          <a:stretch>
            <a:fillRect/>
          </a:stretch>
        </p:blipFill>
        <p:spPr bwMode="auto">
          <a:xfrm>
            <a:off x="4838700" y="3104953"/>
            <a:ext cx="3924300" cy="360064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"/>
            <a:ext cx="1584088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Hip Bone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685800"/>
            <a:ext cx="89916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ischium </a:t>
            </a:r>
            <a:r>
              <a:rPr lang="en-US" sz="2000" b="1" i="1" dirty="0">
                <a:latin typeface="Candara" panose="020E0502030303020204" pitchFamily="34" charset="0"/>
              </a:rPr>
              <a:t>is the inferior and posterior part of the hip bone and possesses an 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ischial spine </a:t>
            </a:r>
            <a:r>
              <a:rPr lang="en-US" sz="2000" b="1" i="1" dirty="0">
                <a:latin typeface="Candara" panose="020E0502030303020204" pitchFamily="34" charset="0"/>
              </a:rPr>
              <a:t>and 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an ischial tuberosity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pubis </a:t>
            </a:r>
            <a:r>
              <a:rPr lang="en-US" sz="2000" b="1" i="1" dirty="0">
                <a:latin typeface="Candara" panose="020E0502030303020204" pitchFamily="34" charset="0"/>
              </a:rPr>
              <a:t>has a body and superior and inferior pubic rami. </a:t>
            </a:r>
          </a:p>
          <a:p>
            <a:pPr algn="l"/>
            <a:r>
              <a:rPr lang="en-US" sz="2000" b="1" i="1" dirty="0">
                <a:latin typeface="Candara" panose="020E0502030303020204" pitchFamily="34" charset="0"/>
              </a:rPr>
              <a:t>The body of the pubis bears the pubic crest and the pubic tubercle and articulates with the pubic bone of the opposite side at 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symphysis pubis </a:t>
            </a:r>
            <a:r>
              <a:rPr lang="en-US" sz="2000" b="1" i="1" dirty="0">
                <a:latin typeface="Candara" panose="020E0502030303020204" pitchFamily="34" charset="0"/>
              </a:rPr>
              <a:t>. </a:t>
            </a:r>
          </a:p>
          <a:p>
            <a:pPr algn="l">
              <a:buFont typeface="Wingdings" pitchFamily="2" charset="2"/>
              <a:buChar char="v"/>
            </a:pPr>
            <a:r>
              <a:rPr lang="en-US" sz="2000" b="1" i="1" dirty="0">
                <a:latin typeface="Candara" panose="020E0502030303020204" pitchFamily="34" charset="0"/>
              </a:rPr>
              <a:t>There is a large opening, 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obturator foramen, </a:t>
            </a:r>
            <a:r>
              <a:rPr lang="en-US" sz="2000" b="1" i="1" dirty="0">
                <a:latin typeface="Candara" panose="020E0502030303020204" pitchFamily="34" charset="0"/>
              </a:rPr>
              <a:t>which is bounded by the parts of the </a:t>
            </a:r>
            <a:r>
              <a:rPr lang="en-US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ischium</a:t>
            </a:r>
            <a:r>
              <a:rPr lang="en-US" sz="2000" b="1" i="1" dirty="0">
                <a:latin typeface="Candara" panose="020E0502030303020204" pitchFamily="34" charset="0"/>
              </a:rPr>
              <a:t> and </a:t>
            </a:r>
            <a:r>
              <a:rPr lang="en-US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pubis</a:t>
            </a:r>
            <a:r>
              <a:rPr lang="en-US" sz="2000" b="1" i="1" dirty="0">
                <a:latin typeface="Candara" panose="020E0502030303020204" pitchFamily="34" charset="0"/>
              </a:rPr>
              <a:t> is filled in by 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obturator membrane </a:t>
            </a:r>
            <a:endParaRPr lang="en-US" sz="2000" b="1" i="1" dirty="0">
              <a:latin typeface="Candara" panose="020E0502030303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2070" b="19375"/>
          <a:stretch>
            <a:fillRect/>
          </a:stretch>
        </p:blipFill>
        <p:spPr bwMode="auto">
          <a:xfrm>
            <a:off x="99986" y="3276600"/>
            <a:ext cx="3786214" cy="312362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467600" y="1524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5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6294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30722" name="Picture 2" descr="https://classconnection.s3.amazonaws.com/899/flashcards/1002899/png/screen_shot_2012-10-28_at_90816_pm13514766582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276600"/>
            <a:ext cx="4939446" cy="30480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843285"/>
            <a:ext cx="4419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000" b="1" i="1" dirty="0">
                <a:latin typeface="Candara" panose="020E0502030303020204" pitchFamily="34" charset="0"/>
              </a:rPr>
              <a:t>Consists of 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five rudimentary vertebrae </a:t>
            </a:r>
            <a:r>
              <a:rPr lang="en-US" sz="2000" b="1" i="1" dirty="0">
                <a:latin typeface="Candara" panose="020E0502030303020204" pitchFamily="34" charset="0"/>
              </a:rPr>
              <a:t>fused together. </a:t>
            </a:r>
          </a:p>
          <a:p>
            <a:pPr algn="l"/>
            <a:endParaRPr lang="en-US" sz="20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b="1" i="1" dirty="0">
                <a:latin typeface="Candara" panose="020E0502030303020204" pitchFamily="34" charset="0"/>
              </a:rPr>
              <a:t>The upper border or base of the bone articulates with </a:t>
            </a:r>
            <a:r>
              <a:rPr lang="en-US" sz="20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fifth lumbar vertebra.</a:t>
            </a:r>
            <a:r>
              <a:rPr lang="en-US" sz="2000" b="1" i="1" dirty="0">
                <a:latin typeface="Candara" panose="020E0502030303020204" pitchFamily="34" charset="0"/>
              </a:rPr>
              <a:t> </a:t>
            </a:r>
          </a:p>
          <a:p>
            <a:pPr algn="l"/>
            <a:endParaRPr lang="en-US" sz="20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b="1" i="1" dirty="0">
                <a:latin typeface="Candara" panose="020E0502030303020204" pitchFamily="34" charset="0"/>
              </a:rPr>
              <a:t>The narrow inferior border articulates with 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coccyx</a:t>
            </a:r>
            <a:r>
              <a:rPr lang="en-US" sz="2000" b="1" i="1" dirty="0">
                <a:latin typeface="Candara" panose="020E0502030303020204" pitchFamily="34" charset="0"/>
              </a:rPr>
              <a:t>.</a:t>
            </a:r>
          </a:p>
          <a:p>
            <a:pPr algn="l"/>
            <a:endParaRPr lang="en-US" sz="20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b="1" i="1" dirty="0">
                <a:latin typeface="Candara" panose="020E0502030303020204" pitchFamily="34" charset="0"/>
              </a:rPr>
              <a:t> Laterally, the sacrum articulates with the two iliac bones to form </a:t>
            </a:r>
            <a:r>
              <a:rPr lang="en-US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sacroiliac joints . </a:t>
            </a:r>
          </a:p>
          <a:p>
            <a:pPr algn="l"/>
            <a:endParaRPr lang="en-US" sz="20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sacral promontory </a:t>
            </a:r>
            <a:r>
              <a:rPr lang="en-US" sz="2000" b="1" i="1" dirty="0">
                <a:latin typeface="Candara" panose="020E0502030303020204" pitchFamily="34" charset="0"/>
              </a:rPr>
              <a:t>which is an </a:t>
            </a:r>
            <a:r>
              <a:rPr lang="en-US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important obstetric landmark </a:t>
            </a:r>
            <a:r>
              <a:rPr lang="en-US" sz="2000" b="1" i="1" dirty="0">
                <a:latin typeface="Candara" panose="020E0502030303020204" pitchFamily="34" charset="0"/>
              </a:rPr>
              <a:t>used when measuring the size of the pelvis.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28600" y="76200"/>
            <a:ext cx="1505540" cy="584775"/>
          </a:xfrm>
          <a:prstGeom prst="rect">
            <a:avLst/>
          </a:prstGeom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Sacrum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34688" r="27343" b="8125"/>
          <a:stretch>
            <a:fillRect/>
          </a:stretch>
        </p:blipFill>
        <p:spPr bwMode="auto">
          <a:xfrm>
            <a:off x="4857752" y="152400"/>
            <a:ext cx="3908010" cy="335758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4570" t="16875" r="22070" b="18534"/>
          <a:stretch>
            <a:fillRect/>
          </a:stretch>
        </p:blipFill>
        <p:spPr bwMode="auto">
          <a:xfrm>
            <a:off x="4781520" y="3655173"/>
            <a:ext cx="4210080" cy="312662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6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990600" y="635635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387019"/>
            <a:ext cx="4572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The vertebral foramina together form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sacral canal. </a:t>
            </a:r>
          </a:p>
          <a:p>
            <a:pPr algn="l"/>
            <a:endParaRPr lang="en-US" sz="2400" b="1" i="1" dirty="0">
              <a:latin typeface="Candara" panose="020E0502030303020204" pitchFamily="34" charset="0"/>
            </a:endParaRP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Which contains the anterior and posterior roots of the lumbar, sacral, and coccygeal spinal nerves;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filum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terminale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;</a:t>
            </a:r>
            <a:r>
              <a:rPr lang="en-US" sz="2400" b="1" i="1" dirty="0">
                <a:latin typeface="Candara" panose="020E0502030303020204" pitchFamily="34" charset="0"/>
              </a:rPr>
              <a:t> and </a:t>
            </a:r>
            <a:r>
              <a:rPr lang="en-US" sz="2400" b="1" i="1" dirty="0" err="1">
                <a:latin typeface="Candara" panose="020E0502030303020204" pitchFamily="34" charset="0"/>
              </a:rPr>
              <a:t>fibrofatty</a:t>
            </a:r>
            <a:r>
              <a:rPr lang="en-US" sz="2400" b="1" i="1" dirty="0">
                <a:latin typeface="Candara" panose="020E0502030303020204" pitchFamily="34" charset="0"/>
              </a:rPr>
              <a:t> material. </a:t>
            </a:r>
          </a:p>
          <a:p>
            <a:pPr algn="l"/>
            <a:endParaRPr lang="en-US" sz="2400" b="1" i="1" dirty="0">
              <a:latin typeface="Candara" panose="020E0502030303020204" pitchFamily="34" charset="0"/>
            </a:endParaRPr>
          </a:p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It also contains the lower part of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subarachnoid space </a:t>
            </a:r>
            <a:r>
              <a:rPr lang="en-US" sz="2400" b="1" i="1" dirty="0">
                <a:latin typeface="Candara" panose="020E0502030303020204" pitchFamily="34" charset="0"/>
              </a:rPr>
              <a:t>down as far as the lower border of the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second sacral vertebra </a:t>
            </a:r>
            <a:endParaRPr lang="ar-IQ" sz="24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641" t="25312" r="22656" b="15625"/>
          <a:stretch>
            <a:fillRect/>
          </a:stretch>
        </p:blipFill>
        <p:spPr bwMode="auto">
          <a:xfrm>
            <a:off x="4582886" y="2057400"/>
            <a:ext cx="4363373" cy="352426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152400" y="772180"/>
            <a:ext cx="1338828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Sacrum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133739" y="76200"/>
            <a:ext cx="2428892" cy="584775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Pelvic bones</a:t>
            </a:r>
            <a:endParaRPr lang="ar-IQ" sz="32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7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4063" r="27343" b="37187"/>
          <a:stretch>
            <a:fillRect/>
          </a:stretch>
        </p:blipFill>
        <p:spPr bwMode="auto">
          <a:xfrm>
            <a:off x="4785734" y="228600"/>
            <a:ext cx="4129666" cy="302454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2422" t="24687" r="27734" b="25625"/>
          <a:stretch>
            <a:fillRect/>
          </a:stretch>
        </p:blipFill>
        <p:spPr bwMode="auto">
          <a:xfrm>
            <a:off x="357158" y="3146169"/>
            <a:ext cx="4175753" cy="325463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152400" y="71634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The anterior and posterior surfaces of the sacrum possess on each side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four foramina </a:t>
            </a:r>
            <a:r>
              <a:rPr lang="en-US" sz="2400" b="1" i="1" dirty="0">
                <a:latin typeface="Candara" panose="020E0502030303020204" pitchFamily="34" charset="0"/>
              </a:rPr>
              <a:t>for the passage of the anterior and posterior </a:t>
            </a:r>
            <a:r>
              <a:rPr lang="en-US" sz="2400" b="1" i="1" dirty="0" err="1">
                <a:latin typeface="Candara" panose="020E0502030303020204" pitchFamily="34" charset="0"/>
              </a:rPr>
              <a:t>rami</a:t>
            </a:r>
            <a:r>
              <a:rPr lang="en-US" sz="2400" b="1" i="1" dirty="0">
                <a:latin typeface="Candara" panose="020E0502030303020204" pitchFamily="34" charset="0"/>
              </a:rPr>
              <a:t> of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upper four sacral nerves </a:t>
            </a:r>
            <a:endParaRPr lang="ar-IQ" sz="2400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2400" y="30540"/>
            <a:ext cx="1638590" cy="646331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Sacrum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953000" y="3916740"/>
            <a:ext cx="3819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The sacrum is usually wider in proportion to its length in the female than in the male</a:t>
            </a:r>
            <a:endParaRPr lang="ar-IQ" sz="2400" b="1" i="1" dirty="0">
              <a:latin typeface="Candara" panose="020E0502030303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8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886200" y="64928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Al-Maathidy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399" y="762000"/>
            <a:ext cx="44057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latin typeface="Candara" panose="020E0502030303020204" pitchFamily="34" charset="0"/>
              </a:rPr>
              <a:t>The coccyx consists of </a:t>
            </a:r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four vertebrae fused together </a:t>
            </a:r>
            <a:r>
              <a:rPr lang="en-US" sz="2400" b="1" i="1" dirty="0">
                <a:latin typeface="Candara" panose="020E0502030303020204" pitchFamily="34" charset="0"/>
              </a:rPr>
              <a:t>to form a small triangular bone, which articulates at its base with the lower end of the sacrum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81000" y="152400"/>
            <a:ext cx="1350050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Coccyx</a:t>
            </a:r>
          </a:p>
        </p:txBody>
      </p:sp>
      <p:sp>
        <p:nvSpPr>
          <p:cNvPr id="4" name="مربع نص 3"/>
          <p:cNvSpPr txBox="1"/>
          <p:nvPr/>
        </p:nvSpPr>
        <p:spPr>
          <a:xfrm flipH="1">
            <a:off x="6858000" y="115669"/>
            <a:ext cx="2029847" cy="64633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txBody>
          <a:bodyPr wrap="square" rtlCol="1">
            <a:spAutoFit/>
          </a:bodyPr>
          <a:lstStyle/>
          <a:p>
            <a:r>
              <a:rPr lang="ar-IQ" sz="3600" b="1" dirty="0">
                <a:solidFill>
                  <a:srgbClr val="FF0000"/>
                </a:solidFill>
              </a:rPr>
              <a:t>عجب الذنب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52400" y="289560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coccygeal vertebrae consist of bodies only</a:t>
            </a:r>
            <a:r>
              <a:rPr lang="en-US" sz="2400" b="1" i="1" dirty="0">
                <a:latin typeface="Candara" panose="020E0502030303020204" pitchFamily="34" charset="0"/>
              </a:rPr>
              <a:t>, but the first vertebra possesses a rudimentary transverse process and </a:t>
            </a:r>
            <a:r>
              <a:rPr lang="en-US" sz="2400" b="1" i="1" dirty="0" err="1">
                <a:latin typeface="Candara" panose="020E0502030303020204" pitchFamily="34" charset="0"/>
              </a:rPr>
              <a:t>cornua</a:t>
            </a:r>
            <a:r>
              <a:rPr lang="en-US" sz="2400" b="1" i="1" dirty="0">
                <a:latin typeface="Candara" panose="020E0502030303020204" pitchFamily="34" charset="0"/>
              </a:rPr>
              <a:t>. </a:t>
            </a:r>
            <a:endParaRPr lang="ar-IQ" sz="2400" b="1" i="1" dirty="0">
              <a:latin typeface="Candara" panose="020E0502030303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34688" r="27343" b="12610"/>
          <a:stretch>
            <a:fillRect/>
          </a:stretch>
        </p:blipFill>
        <p:spPr bwMode="auto">
          <a:xfrm>
            <a:off x="4800600" y="990600"/>
            <a:ext cx="4173295" cy="335758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8660" t="74139" r="28639" b="12559"/>
          <a:stretch>
            <a:fillRect/>
          </a:stretch>
        </p:blipFill>
        <p:spPr bwMode="auto">
          <a:xfrm>
            <a:off x="4800600" y="4814878"/>
            <a:ext cx="4214842" cy="135732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مربع نص 7"/>
          <p:cNvSpPr txBox="1"/>
          <p:nvPr/>
        </p:nvSpPr>
        <p:spPr>
          <a:xfrm>
            <a:off x="3000364" y="142852"/>
            <a:ext cx="2428892" cy="584775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Pelvic bones</a:t>
            </a:r>
            <a:endParaRPr lang="ar-IQ" sz="32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</a:rPr>
              <a:t>Sunday 8 April 2022</a:t>
            </a:r>
            <a:endParaRPr lang="en-US" b="1" i="1" dirty="0">
              <a:solidFill>
                <a:srgbClr val="0033CC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</a:rPr>
              <a:pPr/>
              <a:t>9</a:t>
            </a:fld>
            <a:endParaRPr lang="en-US" b="1" i="1" dirty="0">
              <a:solidFill>
                <a:srgbClr val="0033CC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</a:rPr>
              <a:t>Dr. Aiman Al-Maathidy</a:t>
            </a:r>
            <a:endParaRPr lang="en-US" b="1" i="1" dirty="0">
              <a:solidFill>
                <a:srgbClr val="0033CC"/>
              </a:solidFill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28600" y="4715962"/>
            <a:ext cx="4343400" cy="151830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88872" rIns="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790D0D"/>
                </a:solidFill>
                <a:effectLst/>
                <a:latin typeface="Times New Roman" pitchFamily="18" charset="0"/>
                <a:cs typeface="Times New Roman" pitchFamily="18" charset="0"/>
              </a:rPr>
              <a:t>"</a:t>
            </a: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rgbClr val="790D0D"/>
                </a:solidFill>
                <a:effectLst/>
                <a:latin typeface="Times New Roman" pitchFamily="18" charset="0"/>
                <a:cs typeface="Times New Roman" pitchFamily="18" charset="0"/>
              </a:rPr>
              <a:t>كل ابن آدم يأكله التراب إلا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790D0D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rgbClr val="7F1919"/>
                </a:solidFill>
                <a:effectLst/>
                <a:latin typeface="Times New Roman" pitchFamily="18" charset="0"/>
                <a:cs typeface="Times New Roman" pitchFamily="18" charset="0"/>
                <a:hlinkClick r:id="rId3" tooltip="عجب"/>
              </a:rPr>
              <a:t>عجب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790D0D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rgbClr val="790D0D"/>
                </a:solidFill>
                <a:effectLst/>
                <a:latin typeface="Times New Roman" pitchFamily="18" charset="0"/>
                <a:cs typeface="Times New Roman" pitchFamily="18" charset="0"/>
              </a:rPr>
              <a:t>الذنب, منه خلق وفيه يركب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790D0D"/>
                </a:solidFill>
                <a:effectLst/>
                <a:latin typeface="Times New Roman" pitchFamily="18" charset="0"/>
                <a:cs typeface="Times New Roman" pitchFamily="18" charset="0"/>
              </a:rPr>
              <a:t>“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JO" sz="1100" b="1" dirty="0">
                <a:solidFill>
                  <a:srgbClr val="008080"/>
                </a:solidFill>
                <a:latin typeface="Droid Arabic Kufi"/>
                <a:cs typeface="Arial" pitchFamily="34" charset="0"/>
              </a:rPr>
              <a:t>صدق رسول الله</a:t>
            </a: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8080"/>
              </a:solidFill>
              <a:effectLst/>
              <a:latin typeface="Droid Arabic Kufi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715E3F2C51640B4ECF0431D023F17" ma:contentTypeVersion="2" ma:contentTypeDescription="Create a new document." ma:contentTypeScope="" ma:versionID="8ff71a0f68f358fa63dc061683fe4d4f">
  <xsd:schema xmlns:xsd="http://www.w3.org/2001/XMLSchema" xmlns:xs="http://www.w3.org/2001/XMLSchema" xmlns:p="http://schemas.microsoft.com/office/2006/metadata/properties" xmlns:ns2="e0ad8373-bfde-47d8-b794-2f09d6972787" targetNamespace="http://schemas.microsoft.com/office/2006/metadata/properties" ma:root="true" ma:fieldsID="f0c5688218bff0f10fb04626d3881636" ns2:_="">
    <xsd:import namespace="e0ad8373-bfde-47d8-b794-2f09d6972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d8373-bfde-47d8-b794-2f09d69727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7DE881-5DCD-46BF-80FE-4FF6245E47D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0ad8373-bfde-47d8-b794-2f09d6972787"/>
  </ds:schemaRefs>
</ds:datastoreItem>
</file>

<file path=customXml/itemProps2.xml><?xml version="1.0" encoding="utf-8"?>
<ds:datastoreItem xmlns:ds="http://schemas.openxmlformats.org/officeDocument/2006/customXml" ds:itemID="{9EF4EBBB-BD37-42AD-8A6D-FC5479668B1A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335E0CEE-4BF0-40A4-813B-462F1AFC48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2391</Words>
  <Application>Microsoft Office PowerPoint</Application>
  <PresentationFormat>On-screen Show (4:3)</PresentationFormat>
  <Paragraphs>272</Paragraphs>
  <Slides>34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Sanabil Hassanat</cp:lastModifiedBy>
  <cp:revision>50</cp:revision>
  <dcterms:created xsi:type="dcterms:W3CDTF">2006-08-16T00:00:00Z</dcterms:created>
  <dcterms:modified xsi:type="dcterms:W3CDTF">2022-05-08T02:26:41Z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0x010100703715E3F2C51640B4ECF0431D023F17</vt:lpwstr>
  </property>
</Properties>
</file>