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06DB9E-D76B-45E7-8378-64EB7AD341E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8"/>
            <p14:sldId id="266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1ED7-ED83-4192-99BB-709546838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80DFB-8059-4888-A108-C8E04FF3F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54747-B5D8-40A0-944C-40C75BD5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1DC0-BC26-44BD-B067-3789A7F1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B03C-4468-42FF-AB2B-B50B307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6883-3C34-40E7-B188-D559077F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45145-402C-4EFE-93EF-EAB3FC5F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8D392-7444-4938-88D1-C2CDDEA8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73666-0574-4CEA-BD29-665B2A03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2C5B4-6481-4BF7-BFCA-483EFA97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79E47-823B-4399-9E77-04F29D51A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DAEB2-2BAE-4895-827C-4D132C6C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D103-3B42-4148-9961-CD9D75C3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9FB96-AC40-403F-B07F-35D53512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A4C8-4DC2-46BC-A8A1-A5DF3A58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4328-4B49-4F45-9C14-C7B92E75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1E8B-A061-4DAC-8740-77645B31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6925B-AF05-4D6D-B6B2-412F0F91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1F5FD-B0A3-4901-ACBC-3704B229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DA71-8225-4E02-95A1-FE5AFA84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3B5-EA42-47C3-AF49-BD47BF2D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D732-79D0-4617-9416-9FEFDA56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3B5A-54FE-48A5-ABD1-EBC1681E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CE819-BCC6-4A6C-8A09-9CFBE511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BAB0-167E-426B-9CCB-27584CCA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230A-2B39-4A96-8A9C-DCEB0931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6D1B-08BB-4509-B6CC-9463BBA5D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75078-8169-4937-BAF6-638929B23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6979D-477C-475D-8462-2A79F3B7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C235C-7072-4F01-9EFA-C71182B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0C686-CAA8-4FFF-A30F-885BC73A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ED0B-B7F2-416B-963E-08E8B14C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7ABB2-8498-4FA5-BCC1-9384FA193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DAEDD-46D2-4CA6-BEAD-3479F7D16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6146A-1080-42CE-972F-E9A323B2A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EEAAC-A575-401E-A4CC-331B6F66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3F804-BDA3-40D1-B189-B780E4A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24E37-8B55-41A6-B6B8-477F3241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AF4BF-3331-4374-BA27-7245BFD3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94AF-6063-4F9A-B25E-9D42CAB5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365E8-622D-4981-8972-B2988373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F8D6-09ED-4051-99AE-3DFE8135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1C440-DC21-4C41-A4E9-5F65585A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C1CAA-99C0-4667-A2E2-63A4A66D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FEC6B-AC3A-4796-A980-8535BF2A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0CD86-5D82-492A-A69F-F97B45C7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CAB2-318B-4120-AD62-1A9F89E0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8DE6-5EE7-47C3-9F03-90E81716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5F24A-A70D-4A97-8CAD-AEF5C810B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E3D32-2A29-4C43-93D0-03EAA751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60FCC-4856-40CD-BB75-5EA12706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EC697-09E0-4E2F-B17C-92FBC07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5903-472D-412C-A39A-9DECC2D3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42998-BB24-49AD-B430-9C206DE26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99E31-5DFE-4C1D-8C6F-46A68396B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74A-AF9D-43D1-8C7A-E55AC26F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BE3AD-E30A-4281-8558-3B2C69CA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8AF2E-F651-4B47-A4B8-9E66031D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42B45-AA21-480A-B8CA-1F41631F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3475-D1F9-4EE6-A7A7-594D49F0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866A4-68CC-43E3-948B-20591D626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C8D6-74F3-4564-9BDE-C45F3025410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8738-746F-40A1-B566-85C7DA95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59F0-C480-425C-9748-36DC79750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D382-11F3-40FA-A681-18535585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8E33-52EB-4B4E-8898-ABCDA4999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Benzodiazepines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223DC-59E2-4271-973D-DCCFC2A70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291" y="4799070"/>
            <a:ext cx="9144000" cy="1751358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65219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Done by : Sahar </a:t>
            </a:r>
            <a:r>
              <a:rPr lang="en-US" sz="4000" b="1" i="1" dirty="0" err="1">
                <a:solidFill>
                  <a:srgbClr val="65219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rezeq</a:t>
            </a:r>
            <a:r>
              <a:rPr lang="en-US" sz="4000" b="1" i="1" dirty="0">
                <a:solidFill>
                  <a:srgbClr val="65219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65219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aljbour</a:t>
            </a:r>
            <a:r>
              <a:rPr lang="en-US" sz="4000" b="1" i="1" dirty="0">
                <a:solidFill>
                  <a:srgbClr val="65219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513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348D3-5D7A-4EED-8245-8FACE83A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endParaRPr lang="en-US" sz="48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9FAE0-D73C-46BB-B701-0184BA1F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1500" dirty="0"/>
              <a:t>We follow this guideline when treating anxiety because:</a:t>
            </a:r>
          </a:p>
          <a:p>
            <a:pPr marL="514350" indent="-514350">
              <a:buAutoNum type="arabicParenR"/>
            </a:pPr>
            <a:r>
              <a:rPr lang="en-US" sz="1500" b="1" dirty="0"/>
              <a:t>Benzodiazepines</a:t>
            </a:r>
            <a:r>
              <a:rPr lang="en-US" sz="1500" dirty="0"/>
              <a:t> are </a:t>
            </a:r>
            <a:r>
              <a:rPr lang="en-US" sz="1500" b="1" dirty="0"/>
              <a:t>not recommended </a:t>
            </a:r>
            <a:r>
              <a:rPr lang="en-US" sz="1500" dirty="0"/>
              <a:t>to be used for</a:t>
            </a:r>
            <a:r>
              <a:rPr lang="en-US" sz="1500" b="1" dirty="0"/>
              <a:t> long </a:t>
            </a:r>
            <a:r>
              <a:rPr lang="en-US" sz="1500" dirty="0"/>
              <a:t>time and thus SSRI are used for long time treatment.</a:t>
            </a:r>
          </a:p>
          <a:p>
            <a:pPr marL="514350" indent="-514350">
              <a:buAutoNum type="arabicParenR"/>
            </a:pPr>
            <a:r>
              <a:rPr lang="en-US" sz="1500" b="1" dirty="0"/>
              <a:t>SSRIs</a:t>
            </a:r>
            <a:r>
              <a:rPr lang="en-US" sz="1500" dirty="0"/>
              <a:t> need couple days to start having their anxiolytic effect, and they may initially cause </a:t>
            </a:r>
            <a:r>
              <a:rPr lang="en-US" sz="1500" b="1" dirty="0"/>
              <a:t>rebound anxiety</a:t>
            </a:r>
            <a:r>
              <a:rPr lang="en-US" sz="1500" dirty="0"/>
              <a:t>, and thus benzodiazepines are needed early 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5BF9B-649C-48E3-86D0-279B3A0C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469153"/>
            <a:ext cx="10917936" cy="36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4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FA4FA-5FAE-4E30-B678-0201DE64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A4C88-3307-4502-B2CC-15B28205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46" y="2489114"/>
            <a:ext cx="8317149" cy="42113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b="1" dirty="0"/>
              <a:t>2. Sleep disorders: </a:t>
            </a:r>
            <a:r>
              <a:rPr lang="en-US" sz="2000" dirty="0"/>
              <a:t>Benzodiazepines decrease sleep latency and increase Stage 2 sleep. Both REM sleep (stage 5) and slow-wave sleep (stage 3 &amp; 4) are decreased.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important to balance the sedative effect at bedtime with the residual sedation (“hangover”) upon awakening.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Short acting </a:t>
            </a:r>
            <a:r>
              <a:rPr lang="en-US" sz="2000" b="1" dirty="0"/>
              <a:t>triazolam</a:t>
            </a:r>
            <a:r>
              <a:rPr lang="en-US" sz="2000" dirty="0"/>
              <a:t> is </a:t>
            </a:r>
            <a:r>
              <a:rPr lang="en-US" sz="2000" b="1" dirty="0"/>
              <a:t>effective </a:t>
            </a:r>
            <a:r>
              <a:rPr lang="en-US" sz="2000" dirty="0"/>
              <a:t>though it carries </a:t>
            </a:r>
            <a:r>
              <a:rPr lang="en-US" sz="2000" b="1" dirty="0"/>
              <a:t>higher risk </a:t>
            </a:r>
            <a:r>
              <a:rPr lang="en-US" sz="2000" dirty="0"/>
              <a:t>of withdrawal and rebound insomnia.</a:t>
            </a:r>
          </a:p>
          <a:p>
            <a:pPr marL="0" indent="0">
              <a:buNone/>
            </a:pPr>
            <a:r>
              <a:rPr lang="en-US" sz="2000" dirty="0"/>
              <a:t>Intermediate acting </a:t>
            </a:r>
            <a:r>
              <a:rPr lang="en-US" sz="2000" b="1" dirty="0"/>
              <a:t>temazepam</a:t>
            </a:r>
            <a:r>
              <a:rPr lang="en-US" sz="2000" dirty="0"/>
              <a:t> is </a:t>
            </a:r>
            <a:r>
              <a:rPr lang="en-US" sz="2000" b="1" dirty="0"/>
              <a:t>useful</a:t>
            </a:r>
            <a:r>
              <a:rPr lang="en-US" sz="2000" dirty="0"/>
              <a:t> but should be administered </a:t>
            </a:r>
            <a:r>
              <a:rPr lang="en-US" sz="2000" b="1" dirty="0"/>
              <a:t>1 to 2 hours prior to sleep.</a:t>
            </a:r>
          </a:p>
          <a:p>
            <a:pPr marL="0" indent="0">
              <a:buNone/>
            </a:pPr>
            <a:r>
              <a:rPr lang="en-US" sz="2000" dirty="0"/>
              <a:t>Long acting </a:t>
            </a:r>
            <a:r>
              <a:rPr lang="en-US" sz="2000" b="1" dirty="0"/>
              <a:t>flurazepam</a:t>
            </a:r>
            <a:r>
              <a:rPr lang="en-US" sz="2000" dirty="0"/>
              <a:t> is </a:t>
            </a:r>
            <a:r>
              <a:rPr lang="en-US" sz="2000" b="1" dirty="0"/>
              <a:t>rarely used </a:t>
            </a:r>
            <a:r>
              <a:rPr lang="en-US" sz="2000" dirty="0"/>
              <a:t>because it may cause </a:t>
            </a:r>
            <a:r>
              <a:rPr lang="en-US" sz="2000" b="1" dirty="0"/>
              <a:t>daytime sedation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AC145-10BF-47A9-932F-43743C7B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13" y="157547"/>
            <a:ext cx="3255095" cy="65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2526-159D-4C78-B173-CEEB50AF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1BCE-3010-447B-A5D6-2AFF7528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Amnesia: </a:t>
            </a:r>
            <a:r>
              <a:rPr lang="en-US" dirty="0"/>
              <a:t>Short acting agents are often employed in anxiety-provoking procedures, endoscopy, dental procedures and angioplasty.</a:t>
            </a:r>
          </a:p>
          <a:p>
            <a:pPr marL="0" indent="0">
              <a:buNone/>
            </a:pPr>
            <a:r>
              <a:rPr lang="en-US" dirty="0"/>
              <a:t>They cause </a:t>
            </a:r>
            <a:r>
              <a:rPr lang="en-US" b="1" dirty="0"/>
              <a:t>conscious sedation</a:t>
            </a:r>
            <a:r>
              <a:rPr lang="en-US" dirty="0"/>
              <a:t>, allowing patient to be responsive to instructions.</a:t>
            </a:r>
          </a:p>
          <a:p>
            <a:pPr marL="0" indent="0">
              <a:buNone/>
            </a:pPr>
            <a:r>
              <a:rPr lang="en-US" dirty="0"/>
              <a:t>The</a:t>
            </a:r>
            <a:r>
              <a:rPr lang="en-US" b="1" dirty="0"/>
              <a:t> short-acting Midazolam</a:t>
            </a:r>
            <a:r>
              <a:rPr lang="en-US" dirty="0"/>
              <a:t> is drug of choice and can be also used prior to anesthesia.</a:t>
            </a:r>
          </a:p>
        </p:txBody>
      </p:sp>
    </p:spTree>
    <p:extLst>
      <p:ext uri="{BB962C8B-B14F-4D97-AF65-F5344CB8AC3E}">
        <p14:creationId xmlns:p14="http://schemas.microsoft.com/office/powerpoint/2010/main" val="203397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DE89-3967-4D3C-A5CA-74E5AC34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4986-645F-4DC1-9B63-3442F3BA9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4. Seizures: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Clonazepam </a:t>
            </a:r>
            <a:r>
              <a:rPr lang="en-US" dirty="0"/>
              <a:t>is occasionally used as an adjunctive therapy for </a:t>
            </a:r>
            <a:r>
              <a:rPr lang="en-US" b="1" dirty="0"/>
              <a:t>certain</a:t>
            </a:r>
            <a:r>
              <a:rPr lang="en-US" dirty="0"/>
              <a:t> types of </a:t>
            </a:r>
            <a:r>
              <a:rPr lang="en-US" b="1" dirty="0"/>
              <a:t>seizures</a:t>
            </a:r>
            <a:r>
              <a:rPr lang="en-US" dirty="0"/>
              <a:t> (petit mal and myoclonic types).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Diazepam </a:t>
            </a:r>
            <a:r>
              <a:rPr lang="en-US" dirty="0"/>
              <a:t>and </a:t>
            </a:r>
            <a:r>
              <a:rPr lang="en-US" b="1" dirty="0"/>
              <a:t>Lorazepam</a:t>
            </a:r>
            <a:r>
              <a:rPr lang="en-US" dirty="0"/>
              <a:t> are the drug of choice for terminating </a:t>
            </a:r>
            <a:r>
              <a:rPr lang="en-US" b="1" dirty="0"/>
              <a:t>status epilepticus.</a:t>
            </a:r>
          </a:p>
          <a:p>
            <a:pPr marL="0" indent="0">
              <a:buNone/>
            </a:pPr>
            <a:r>
              <a:rPr lang="en-US" dirty="0"/>
              <a:t>In treating </a:t>
            </a:r>
            <a:r>
              <a:rPr lang="en-US" b="1" dirty="0"/>
              <a:t>alcohol withdrawal syndrome </a:t>
            </a:r>
            <a:r>
              <a:rPr lang="en-US" dirty="0"/>
              <a:t>and </a:t>
            </a:r>
            <a:r>
              <a:rPr lang="en-US" b="1" dirty="0"/>
              <a:t>prevention of seizures</a:t>
            </a:r>
            <a:r>
              <a:rPr lang="en-US" dirty="0"/>
              <a:t>, the long -acting </a:t>
            </a:r>
            <a:r>
              <a:rPr lang="en-US" b="1" dirty="0"/>
              <a:t>diazepam</a:t>
            </a:r>
            <a:r>
              <a:rPr lang="en-US" dirty="0"/>
              <a:t> and </a:t>
            </a:r>
            <a:r>
              <a:rPr lang="en-US" b="1" dirty="0"/>
              <a:t>chlordiazepoxide </a:t>
            </a:r>
            <a:r>
              <a:rPr lang="en-US" dirty="0"/>
              <a:t>are most commonly used. But also, the </a:t>
            </a:r>
            <a:r>
              <a:rPr lang="en-US" b="1" dirty="0"/>
              <a:t>short acting oxazepam</a:t>
            </a:r>
            <a:r>
              <a:rPr lang="en-US" dirty="0"/>
              <a:t> can be used.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139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4108-D2CA-42BA-AA8D-EA04EB86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9B26-C69B-42EB-996A-189CCF51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5. Muscular disorders: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Diazepam</a:t>
            </a:r>
            <a:r>
              <a:rPr lang="en-US" dirty="0"/>
              <a:t> is useful in treating skeletal muscle spasms and in treating </a:t>
            </a:r>
            <a:r>
              <a:rPr lang="en-US" b="1" dirty="0"/>
              <a:t>spasticity</a:t>
            </a:r>
            <a:r>
              <a:rPr lang="en-US" dirty="0"/>
              <a:t> from degenerative disorders, such as </a:t>
            </a:r>
            <a:r>
              <a:rPr lang="en-US" b="1" dirty="0"/>
              <a:t>multiple sclerosis </a:t>
            </a:r>
            <a:r>
              <a:rPr lang="en-US" dirty="0"/>
              <a:t>and </a:t>
            </a:r>
            <a:r>
              <a:rPr lang="en-US" b="1" dirty="0"/>
              <a:t>cerebral palsy.</a:t>
            </a:r>
          </a:p>
        </p:txBody>
      </p:sp>
    </p:spTree>
    <p:extLst>
      <p:ext uri="{BB962C8B-B14F-4D97-AF65-F5344CB8AC3E}">
        <p14:creationId xmlns:p14="http://schemas.microsoft.com/office/powerpoint/2010/main" val="17586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5C0C-D4EC-4D83-BD62-AED452C5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Pharmacokinetics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6833-A856-4DDA-9DBC-E3E99387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Absorption and distribution: </a:t>
            </a:r>
            <a:r>
              <a:rPr lang="en-US" dirty="0"/>
              <a:t>these drugs are </a:t>
            </a:r>
            <a:r>
              <a:rPr lang="en-US" b="1" dirty="0"/>
              <a:t>lipophilic</a:t>
            </a:r>
            <a:r>
              <a:rPr lang="en-US" dirty="0"/>
              <a:t> and are rapidly absorbed after oral administration. They distribute throughout the body quickly and </a:t>
            </a:r>
            <a:r>
              <a:rPr lang="en-US" b="1" dirty="0"/>
              <a:t>penetrate the BBB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/>
              <a:t>Duration of action:</a:t>
            </a:r>
            <a:r>
              <a:rPr lang="en-US" dirty="0"/>
              <a:t> benzodiazepines can be roughly classified into short-, intermediate-, and long-acting groups. The longer acting drugs have active metabolites.</a:t>
            </a:r>
          </a:p>
          <a:p>
            <a:pPr marL="514350" indent="-514350">
              <a:buAutoNum type="arabicPeriod"/>
            </a:pPr>
            <a:r>
              <a:rPr lang="en-US" b="1" dirty="0"/>
              <a:t>Fate:</a:t>
            </a:r>
            <a:r>
              <a:rPr lang="en-US" dirty="0"/>
              <a:t> all benzodiazepines are </a:t>
            </a:r>
            <a:r>
              <a:rPr lang="en-US" b="1" dirty="0"/>
              <a:t>metabolized by liver</a:t>
            </a:r>
            <a:r>
              <a:rPr lang="en-US" dirty="0"/>
              <a:t> enzymes. They are </a:t>
            </a:r>
            <a:r>
              <a:rPr lang="en-US" b="1" dirty="0"/>
              <a:t>excreted in urine</a:t>
            </a:r>
            <a:r>
              <a:rPr lang="en-US" dirty="0"/>
              <a:t>. They also </a:t>
            </a:r>
            <a:r>
              <a:rPr lang="en-US" b="1" dirty="0"/>
              <a:t>cross the placenta </a:t>
            </a:r>
            <a:r>
              <a:rPr lang="en-US" dirty="0"/>
              <a:t>and can cause CNS depression to the newborn. And lastly, they can be </a:t>
            </a:r>
            <a:r>
              <a:rPr lang="en-US" b="1" dirty="0"/>
              <a:t>excreted in breast milk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0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9-915A-4502-8A14-1F296AF4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EDC9-542F-4289-9EE9-CBC84691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Psychological and physical dependence can </a:t>
            </a:r>
            <a:r>
              <a:rPr lang="en-US" b="1" dirty="0"/>
              <a:t>occur</a:t>
            </a:r>
            <a:r>
              <a:rPr lang="en-US" dirty="0"/>
              <a:t> if </a:t>
            </a:r>
            <a:r>
              <a:rPr lang="en-US" b="1" dirty="0"/>
              <a:t>high doses </a:t>
            </a:r>
            <a:r>
              <a:rPr lang="en-US" dirty="0"/>
              <a:t>are given for </a:t>
            </a:r>
            <a:r>
              <a:rPr lang="en-US" b="1" dirty="0"/>
              <a:t>prolonged period</a:t>
            </a:r>
            <a:r>
              <a:rPr lang="en-US" dirty="0"/>
              <a:t>. All benzodiazepines are controlled substances.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Abrupt discontinuation </a:t>
            </a:r>
            <a:r>
              <a:rPr lang="en-US" dirty="0"/>
              <a:t>results in </a:t>
            </a:r>
            <a:r>
              <a:rPr lang="en-US" b="1" dirty="0"/>
              <a:t>withdrawal symptoms</a:t>
            </a:r>
            <a:r>
              <a:rPr lang="en-US" dirty="0"/>
              <a:t>, including confusion, anxiety, agitation, restlessness, insomnia and (rarely) </a:t>
            </a:r>
            <a:r>
              <a:rPr lang="en-US" b="1" dirty="0"/>
              <a:t>seizures.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Short-acting agents </a:t>
            </a:r>
            <a:r>
              <a:rPr lang="en-US" dirty="0"/>
              <a:t>such as triazolam cause more </a:t>
            </a:r>
            <a:r>
              <a:rPr lang="en-US" b="1" dirty="0"/>
              <a:t>severe withdrawal reactions </a:t>
            </a:r>
            <a:r>
              <a:rPr lang="en-US" dirty="0"/>
              <a:t>than the </a:t>
            </a:r>
            <a:r>
              <a:rPr lang="en-US" b="1" dirty="0"/>
              <a:t>long-acting ones </a:t>
            </a:r>
            <a:r>
              <a:rPr lang="en-US" dirty="0"/>
              <a:t>such as flurazepam.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14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4C1D-AD02-489E-B73C-07FC0DD9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Adverse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27E4-9838-47B1-9B06-9470DB170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Drowsiness</a:t>
            </a:r>
            <a:r>
              <a:rPr lang="en-US" dirty="0"/>
              <a:t> and </a:t>
            </a:r>
            <a:r>
              <a:rPr lang="en-US" b="1" dirty="0"/>
              <a:t>confusion</a:t>
            </a:r>
            <a:r>
              <a:rPr lang="en-US" dirty="0"/>
              <a:t> are the </a:t>
            </a:r>
            <a:r>
              <a:rPr lang="en-US" b="1" dirty="0"/>
              <a:t>most common</a:t>
            </a:r>
          </a:p>
          <a:p>
            <a:pPr marL="0" indent="0">
              <a:buNone/>
            </a:pPr>
            <a:r>
              <a:rPr lang="en-US" b="1" dirty="0"/>
              <a:t>Ataxia </a:t>
            </a:r>
            <a:r>
              <a:rPr lang="en-US" dirty="0"/>
              <a:t>occurs at </a:t>
            </a:r>
            <a:r>
              <a:rPr lang="en-US" b="1" dirty="0"/>
              <a:t>high doses</a:t>
            </a:r>
            <a:r>
              <a:rPr lang="en-US" dirty="0"/>
              <a:t>. It impairs fine motor coordination</a:t>
            </a:r>
          </a:p>
          <a:p>
            <a:pPr marL="0" indent="0">
              <a:buNone/>
            </a:pPr>
            <a:r>
              <a:rPr lang="en-US" b="1" dirty="0"/>
              <a:t>Cognitive impairment </a:t>
            </a:r>
            <a:r>
              <a:rPr lang="en-US" dirty="0"/>
              <a:t>can occur</a:t>
            </a:r>
          </a:p>
          <a:p>
            <a:pPr marL="0" indent="0">
              <a:buNone/>
            </a:pPr>
            <a:r>
              <a:rPr lang="en-US" dirty="0"/>
              <a:t>These drugs must be </a:t>
            </a:r>
            <a:r>
              <a:rPr lang="en-US" b="1" dirty="0"/>
              <a:t>used cautiously </a:t>
            </a:r>
            <a:r>
              <a:rPr lang="en-US" dirty="0"/>
              <a:t>in patients with </a:t>
            </a:r>
            <a:r>
              <a:rPr lang="en-US" b="1" dirty="0"/>
              <a:t>liver disease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Alcohol</a:t>
            </a:r>
            <a:r>
              <a:rPr lang="en-US" dirty="0"/>
              <a:t> and </a:t>
            </a:r>
            <a:r>
              <a:rPr lang="en-US" b="1" dirty="0"/>
              <a:t>opioids</a:t>
            </a:r>
            <a:r>
              <a:rPr lang="en-US" dirty="0"/>
              <a:t> </a:t>
            </a:r>
            <a:r>
              <a:rPr lang="en-US" b="1" dirty="0"/>
              <a:t>enhance</a:t>
            </a:r>
            <a:r>
              <a:rPr lang="en-US" dirty="0"/>
              <a:t> the sedative/hypnotic </a:t>
            </a:r>
            <a:r>
              <a:rPr lang="en-US" b="1" dirty="0"/>
              <a:t>effects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drugs are considered </a:t>
            </a:r>
            <a:r>
              <a:rPr lang="en-US" b="1" dirty="0"/>
              <a:t>safe</a:t>
            </a:r>
            <a:r>
              <a:rPr lang="en-US" dirty="0"/>
              <a:t> and thus, </a:t>
            </a:r>
            <a:r>
              <a:rPr lang="en-US" b="1" dirty="0"/>
              <a:t>overdose</a:t>
            </a:r>
            <a:r>
              <a:rPr lang="en-US" dirty="0"/>
              <a:t> is </a:t>
            </a:r>
            <a:r>
              <a:rPr lang="en-US" b="1" dirty="0"/>
              <a:t>only</a:t>
            </a:r>
            <a:r>
              <a:rPr lang="en-US" dirty="0"/>
              <a:t> considered </a:t>
            </a:r>
            <a:r>
              <a:rPr lang="en-US" b="1" dirty="0"/>
              <a:t>lethal</a:t>
            </a:r>
            <a:r>
              <a:rPr lang="en-US" dirty="0"/>
              <a:t> if other </a:t>
            </a:r>
            <a:r>
              <a:rPr lang="en-US" b="1" dirty="0"/>
              <a:t>CNS depressants </a:t>
            </a:r>
            <a:r>
              <a:rPr lang="en-US" dirty="0"/>
              <a:t>are taken </a:t>
            </a:r>
            <a:r>
              <a:rPr lang="en-US" b="1" dirty="0"/>
              <a:t>concurrently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88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1709-B11B-433C-BFA4-FA88FCE4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 Benzodiazepine antagonist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3370-91AE-4643-9378-E334BDF3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1498060"/>
            <a:ext cx="11274357" cy="5087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Flumazenil: </a:t>
            </a:r>
            <a:r>
              <a:rPr lang="en-US" dirty="0"/>
              <a:t>this drug is a </a:t>
            </a:r>
            <a:r>
              <a:rPr lang="en-US" b="1" dirty="0"/>
              <a:t>GABA</a:t>
            </a:r>
            <a:r>
              <a:rPr lang="en-US" dirty="0"/>
              <a:t> </a:t>
            </a:r>
            <a:r>
              <a:rPr lang="en-US" b="1" dirty="0"/>
              <a:t>antagonist</a:t>
            </a:r>
            <a:r>
              <a:rPr lang="en-US" dirty="0"/>
              <a:t>. It </a:t>
            </a:r>
            <a:r>
              <a:rPr lang="en-US" b="1" dirty="0"/>
              <a:t>reverses</a:t>
            </a:r>
            <a:r>
              <a:rPr lang="en-US" dirty="0"/>
              <a:t> the </a:t>
            </a:r>
            <a:r>
              <a:rPr lang="en-US" b="1" dirty="0"/>
              <a:t>effects</a:t>
            </a:r>
            <a:r>
              <a:rPr lang="en-US" dirty="0"/>
              <a:t> of benzodiazepines </a:t>
            </a:r>
            <a:r>
              <a:rPr lang="en-US" b="1" dirty="0"/>
              <a:t>quickly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It is </a:t>
            </a:r>
            <a:r>
              <a:rPr lang="en-US" b="1" dirty="0"/>
              <a:t>only</a:t>
            </a:r>
            <a:r>
              <a:rPr lang="en-US" dirty="0"/>
              <a:t> given </a:t>
            </a:r>
            <a:r>
              <a:rPr lang="en-US" b="1" dirty="0"/>
              <a:t>IV</a:t>
            </a:r>
            <a:r>
              <a:rPr lang="en-US" dirty="0"/>
              <a:t>. The </a:t>
            </a:r>
            <a:r>
              <a:rPr lang="en-US" b="1" dirty="0"/>
              <a:t>onset</a:t>
            </a:r>
            <a:r>
              <a:rPr lang="en-US" dirty="0"/>
              <a:t> of action is </a:t>
            </a:r>
            <a:r>
              <a:rPr lang="en-US" b="1" dirty="0"/>
              <a:t>rapid</a:t>
            </a:r>
            <a:r>
              <a:rPr lang="en-US" dirty="0"/>
              <a:t>, but the </a:t>
            </a:r>
            <a:r>
              <a:rPr lang="en-US" b="1" dirty="0"/>
              <a:t>duration</a:t>
            </a:r>
            <a:r>
              <a:rPr lang="en-US" dirty="0"/>
              <a:t> is </a:t>
            </a:r>
            <a:r>
              <a:rPr lang="en-US" b="1" dirty="0"/>
              <a:t>short</a:t>
            </a:r>
            <a:r>
              <a:rPr lang="en-US" dirty="0"/>
              <a:t>. Thus, </a:t>
            </a:r>
            <a:r>
              <a:rPr lang="en-US" b="1" dirty="0"/>
              <a:t>multiple administrations </a:t>
            </a:r>
            <a:r>
              <a:rPr lang="en-US" dirty="0"/>
              <a:t>may be </a:t>
            </a:r>
            <a:r>
              <a:rPr lang="en-US" b="1" dirty="0"/>
              <a:t>needed</a:t>
            </a:r>
            <a:r>
              <a:rPr lang="en-US" dirty="0"/>
              <a:t> to </a:t>
            </a:r>
            <a:r>
              <a:rPr lang="en-US" b="1" dirty="0"/>
              <a:t>reverse</a:t>
            </a:r>
            <a:r>
              <a:rPr lang="en-US" dirty="0"/>
              <a:t> the effects of </a:t>
            </a:r>
            <a:r>
              <a:rPr lang="en-US" b="1" dirty="0"/>
              <a:t>long-acting</a:t>
            </a:r>
            <a:r>
              <a:rPr lang="en-US" dirty="0"/>
              <a:t> benzodiazepines.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may</a:t>
            </a:r>
            <a:r>
              <a:rPr lang="en-US" b="1" dirty="0"/>
              <a:t> precipitate withdrawal </a:t>
            </a:r>
            <a:r>
              <a:rPr lang="en-US" dirty="0"/>
              <a:t>symptoms</a:t>
            </a:r>
            <a:r>
              <a:rPr lang="en-US" b="1" dirty="0"/>
              <a:t> </a:t>
            </a:r>
            <a:r>
              <a:rPr lang="en-US" dirty="0"/>
              <a:t>in dependent patients or may</a:t>
            </a:r>
            <a:r>
              <a:rPr lang="en-US" b="1" dirty="0"/>
              <a:t> cause seizures</a:t>
            </a:r>
            <a:r>
              <a:rPr lang="en-US" dirty="0"/>
              <a:t> if benzodiazepines were given to control seizure activity.</a:t>
            </a:r>
          </a:p>
          <a:p>
            <a:pPr marL="0" indent="0">
              <a:buNone/>
            </a:pPr>
            <a:r>
              <a:rPr lang="en-US" b="1" dirty="0"/>
              <a:t>Seizures </a:t>
            </a:r>
            <a:r>
              <a:rPr lang="en-US" dirty="0"/>
              <a:t>may also result if patient has a </a:t>
            </a:r>
            <a:r>
              <a:rPr lang="en-US" b="1" dirty="0"/>
              <a:t>mixed ingestion </a:t>
            </a:r>
            <a:r>
              <a:rPr lang="en-US" dirty="0"/>
              <a:t>with TCA or antipsychotics.</a:t>
            </a:r>
          </a:p>
          <a:p>
            <a:pPr marL="0" indent="0">
              <a:buNone/>
            </a:pPr>
            <a:r>
              <a:rPr lang="en-US" dirty="0"/>
              <a:t>Dizziness, nausea vomiting, and agitation are the most common </a:t>
            </a:r>
            <a:r>
              <a:rPr lang="en-US" b="1" dirty="0"/>
              <a:t>side effects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428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9876-3866-473D-B01F-1AED9CE9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07D2-BA91-4B64-AB91-C0FFA715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Long-Acting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Diazepam: Anxiety, Status Epilepticus, multiple sclerosis, cerebral palsy. </a:t>
            </a:r>
          </a:p>
          <a:p>
            <a:pPr marL="0" indent="0">
              <a:buNone/>
            </a:pPr>
            <a:r>
              <a:rPr lang="en-US" dirty="0"/>
              <a:t>Clonazepam: Anxiety, Seizures.</a:t>
            </a:r>
          </a:p>
          <a:p>
            <a:pPr marL="0" indent="0">
              <a:buNone/>
            </a:pPr>
            <a:r>
              <a:rPr lang="en-US" dirty="0"/>
              <a:t>Chlordiazepoxide: Alcohol.</a:t>
            </a:r>
          </a:p>
          <a:p>
            <a:pPr marL="0" indent="0">
              <a:buNone/>
            </a:pPr>
            <a:r>
              <a:rPr lang="en-US" dirty="0"/>
              <a:t>Flurazepam: Sleep (rare).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D09C-2F68-42C7-9B16-B7A1DD9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EEC1-2F35-446E-B1FD-27D20E6C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 u="sng" dirty="0"/>
              <a:t>Hypnotics:</a:t>
            </a:r>
            <a:r>
              <a:rPr lang="en-US" altLang="en-US" dirty="0"/>
              <a:t> </a:t>
            </a:r>
            <a:r>
              <a:rPr lang="en-US" altLang="en-US" b="1" dirty="0"/>
              <a:t>drugs that induce and prolong sleep</a:t>
            </a:r>
          </a:p>
          <a:p>
            <a:pPr algn="l" rtl="0" eaLnBrk="1" hangingPunct="1">
              <a:buFontTx/>
              <a:buNone/>
            </a:pPr>
            <a:endParaRPr lang="en-US" altLang="en-US" sz="1200" b="1" dirty="0"/>
          </a:p>
          <a:p>
            <a:pPr algn="l" rtl="0" eaLnBrk="1" hangingPunct="1">
              <a:buFontTx/>
              <a:buNone/>
            </a:pPr>
            <a:endParaRPr lang="en-US" altLang="en-US" sz="1200" dirty="0"/>
          </a:p>
          <a:p>
            <a:pPr algn="l" rtl="0" eaLnBrk="1" hangingPunct="1">
              <a:buFontTx/>
              <a:buNone/>
            </a:pPr>
            <a:r>
              <a:rPr lang="en-US" altLang="en-US" b="1" u="sng" dirty="0"/>
              <a:t>Sedatives:</a:t>
            </a:r>
            <a:r>
              <a:rPr lang="en-US" altLang="en-US" dirty="0"/>
              <a:t> </a:t>
            </a:r>
            <a:r>
              <a:rPr lang="en-US" altLang="en-US" b="1" dirty="0"/>
              <a:t>drugs that produce drowsiness</a:t>
            </a:r>
            <a:r>
              <a:rPr lang="en-US" altLang="en-US" dirty="0"/>
              <a:t>; large doses may induce sleep.</a:t>
            </a:r>
            <a:endParaRPr lang="en-US" altLang="en-US" b="1" dirty="0"/>
          </a:p>
          <a:p>
            <a:pPr algn="l" rtl="0" eaLnBrk="1" hangingPunct="1">
              <a:buFontTx/>
              <a:buNone/>
            </a:pPr>
            <a:endParaRPr lang="en-US" altLang="en-US" b="1" dirty="0"/>
          </a:p>
          <a:p>
            <a:pPr algn="l" rtl="0" eaLnBrk="1" hangingPunct="1">
              <a:buFontTx/>
              <a:buNone/>
            </a:pPr>
            <a:endParaRPr lang="en-US" altLang="en-US" b="1" dirty="0"/>
          </a:p>
          <a:p>
            <a:pPr algn="l" rtl="0" eaLnBrk="1" hangingPunct="1">
              <a:buFontTx/>
              <a:buNone/>
            </a:pPr>
            <a:r>
              <a:rPr lang="en-US" altLang="en-US" b="1" dirty="0"/>
              <a:t>Excess anxiety is harmful </a:t>
            </a:r>
            <a:r>
              <a:rPr lang="en-US" altLang="en-US" dirty="0"/>
              <a:t>because it impairs performance</a:t>
            </a:r>
            <a:r>
              <a:rPr lang="en-US" altLang="en-US" b="1" dirty="0"/>
              <a:t>; therefore,  it must be reduced to beneficial levels</a:t>
            </a:r>
            <a:r>
              <a:rPr lang="en-US" alt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6AB3-581A-4598-96BA-2EF36664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14B3-E4A3-45DC-9C8C-8AF9F9A9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22540" cy="474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Intermediate acting:</a:t>
            </a:r>
          </a:p>
          <a:p>
            <a:pPr marL="0" indent="0">
              <a:buNone/>
            </a:pPr>
            <a:r>
              <a:rPr lang="en-US" dirty="0"/>
              <a:t>Lorazepam: Anxiety, Status Epilepticus.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Short acting:</a:t>
            </a:r>
          </a:p>
          <a:p>
            <a:pPr marL="0" indent="0">
              <a:buNone/>
            </a:pPr>
            <a:r>
              <a:rPr lang="en-US" dirty="0"/>
              <a:t>Alprazolam: Anxiety.</a:t>
            </a:r>
          </a:p>
          <a:p>
            <a:pPr marL="0" indent="0">
              <a:buNone/>
            </a:pPr>
            <a:r>
              <a:rPr lang="en-US" dirty="0"/>
              <a:t>Triazolam: Sleep.</a:t>
            </a:r>
          </a:p>
          <a:p>
            <a:pPr marL="0" indent="0">
              <a:buNone/>
            </a:pPr>
            <a:r>
              <a:rPr lang="en-US" dirty="0"/>
              <a:t>Temazepam: Sleep.</a:t>
            </a:r>
          </a:p>
          <a:p>
            <a:pPr marL="0" indent="0">
              <a:buNone/>
            </a:pPr>
            <a:r>
              <a:rPr lang="en-US" dirty="0"/>
              <a:t>Oxazepam: Alcohol.</a:t>
            </a:r>
          </a:p>
          <a:p>
            <a:pPr marL="0" indent="0">
              <a:buNone/>
            </a:pPr>
            <a:r>
              <a:rPr lang="en-US" dirty="0"/>
              <a:t>Midazolam: Amnesia.</a:t>
            </a:r>
          </a:p>
        </p:txBody>
      </p:sp>
    </p:spTree>
    <p:extLst>
      <p:ext uri="{BB962C8B-B14F-4D97-AF65-F5344CB8AC3E}">
        <p14:creationId xmlns:p14="http://schemas.microsoft.com/office/powerpoint/2010/main" val="53406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6618-2683-4AD3-AA7F-7EF8BC0D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26753A-9FB2-463C-B000-7ABFB43B3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26" y="1488607"/>
            <a:ext cx="9990306" cy="502374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5BE75-7267-4D4C-969B-335EFE2F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11" y="1324147"/>
            <a:ext cx="9909421" cy="51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1B63-6228-4CEB-A91B-B423AEC4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70F5-C27F-4CF1-B69D-8A11C90E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493CF-39D7-4969-B279-2D9F86F9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409"/>
            <a:ext cx="12192000" cy="4164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F3BEAC-D58D-42DA-B9E0-877CA17D1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92000" cy="38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C6D-91F1-48A4-BEA7-63D689FE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0145-C1B2-463C-A406-827B7F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A0CC5-D20D-45FA-8058-88D11230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5" y="19050"/>
            <a:ext cx="11249025" cy="683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68AF4-F56A-489F-BDB3-6B86BE8A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177739"/>
            <a:ext cx="12192000" cy="63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B6B9-FAAC-48CB-8318-16FFB29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4B9A-5DBE-458E-911B-5E05A046A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456B3-3060-40A3-A39B-97A0CE84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89499"/>
            <a:ext cx="12001500" cy="618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9B678-CBE0-448C-853C-C493DE64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04"/>
            <a:ext cx="12192000" cy="60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C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A1A49-E08C-4E33-BF5A-0314E73D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3D712D-C3EF-485D-B150-F516989CA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0178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5" name="Picture 4" descr="A cat looking at the camera&#10;&#10;Description automatically generated">
            <a:extLst>
              <a:ext uri="{FF2B5EF4-FFF2-40B4-BE49-F238E27FC236}">
                <a16:creationId xmlns:a16="http://schemas.microsoft.com/office/drawing/2014/main" id="{6D382ABB-B2D0-4C87-B14D-7CFAA142A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r="14226" b="-3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FD7A-A805-4D95-ACB0-6B7B357D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/>
              <a:t>The lecture is taken from chapter 9 of the book</a:t>
            </a:r>
          </a:p>
          <a:p>
            <a:r>
              <a:rPr lang="en-US" sz="2000" dirty="0"/>
              <a:t> Lippincott’s illustrated reviews: Pharmacology 7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r>
              <a:rPr lang="en-US" sz="2000" dirty="0"/>
              <a:t>Pages 116 – 120</a:t>
            </a:r>
          </a:p>
          <a:p>
            <a:r>
              <a:rPr lang="en-US" sz="2000" dirty="0"/>
              <a:t>Except for the introduction which was mostly taken from </a:t>
            </a:r>
            <a:r>
              <a:rPr lang="en-US" sz="2000" dirty="0" err="1"/>
              <a:t>Dr.Farjou’s</a:t>
            </a:r>
            <a:r>
              <a:rPr lang="en-US" sz="2000" dirty="0"/>
              <a:t> lecture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2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4EC0-C37A-460F-B2AE-B6515161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4D2E-85C3-4E00-BDE3-BB522310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b="1" u="sng" dirty="0"/>
              <a:t>For hypnosis or drowsiness, </a:t>
            </a:r>
            <a:r>
              <a:rPr lang="en-US" dirty="0"/>
              <a:t>these </a:t>
            </a:r>
            <a:r>
              <a:rPr lang="en-US" b="1" dirty="0"/>
              <a:t>drugs depress </a:t>
            </a:r>
            <a:r>
              <a:rPr lang="en-US" dirty="0"/>
              <a:t>the</a:t>
            </a:r>
            <a:r>
              <a:rPr lang="en-US" b="1" dirty="0"/>
              <a:t> ascending reticular activating system (ARAS</a:t>
            </a:r>
            <a:r>
              <a:rPr lang="en-US" dirty="0"/>
              <a:t>) which usually keeps the cerebral cortex in the wakeful state.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dirty="0"/>
              <a:t>To treat </a:t>
            </a:r>
            <a:r>
              <a:rPr lang="en-US" b="1" dirty="0"/>
              <a:t>anxiety</a:t>
            </a:r>
            <a:r>
              <a:rPr lang="en-US" dirty="0"/>
              <a:t>, these drugs act by </a:t>
            </a:r>
            <a:r>
              <a:rPr lang="en-US" b="1" dirty="0"/>
              <a:t>inhibiting</a:t>
            </a:r>
            <a:r>
              <a:rPr lang="en-US" dirty="0"/>
              <a:t> the </a:t>
            </a:r>
            <a:r>
              <a:rPr lang="en-US" b="1" dirty="0"/>
              <a:t>limbic system</a:t>
            </a:r>
            <a:r>
              <a:rPr lang="en-US" dirty="0"/>
              <a:t>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dirty="0"/>
              <a:t>They are called </a:t>
            </a:r>
            <a:r>
              <a:rPr lang="en-US" b="1" dirty="0"/>
              <a:t>minor tranquilizers</a:t>
            </a:r>
          </a:p>
        </p:txBody>
      </p:sp>
    </p:spTree>
    <p:extLst>
      <p:ext uri="{BB962C8B-B14F-4D97-AF65-F5344CB8AC3E}">
        <p14:creationId xmlns:p14="http://schemas.microsoft.com/office/powerpoint/2010/main" val="8481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EB1F-AC25-447A-9B21-84636C35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9BEC-0396-490B-BABC-C4F86D30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244501"/>
          </a:xfrm>
        </p:spPr>
        <p:txBody>
          <a:bodyPr>
            <a:normAutofit fontScale="92500" lnSpcReduction="10000"/>
          </a:bodyPr>
          <a:lstStyle/>
          <a:p>
            <a:pPr marL="609600" indent="-609600" rtl="0" eaLnBrk="1" hangingPunct="1">
              <a:buFontTx/>
              <a:buNone/>
            </a:pPr>
            <a:r>
              <a:rPr lang="en-US" sz="2000" dirty="0"/>
              <a:t>In the past, barbiturates were first choice sedative hypnotics. </a:t>
            </a:r>
            <a:r>
              <a:rPr lang="en-US" sz="2000" b="1" u="sng" dirty="0"/>
              <a:t>At present, Benzodiazepines (BDZs) drugs are first choice   because :</a:t>
            </a:r>
          </a:p>
          <a:p>
            <a:pPr marL="609600" indent="-609600" rtl="0" eaLnBrk="1" hangingPunct="1">
              <a:buFontTx/>
              <a:buNone/>
            </a:pPr>
            <a:r>
              <a:rPr lang="en-US" sz="2000" dirty="0"/>
              <a:t>1.     they are more </a:t>
            </a:r>
            <a:r>
              <a:rPr lang="en-US" sz="2000" b="1" u="sng" dirty="0"/>
              <a:t>safe  (high therapeutic index) in overdose</a:t>
            </a:r>
          </a:p>
          <a:p>
            <a:pPr marL="609600" indent="-609600" rtl="0" eaLnBrk="1" hangingPunct="1">
              <a:buFontTx/>
              <a:buAutoNum type="arabicPeriod" startAt="2"/>
            </a:pPr>
            <a:r>
              <a:rPr lang="en-US" sz="2000" dirty="0"/>
              <a:t>they cause </a:t>
            </a:r>
            <a:r>
              <a:rPr lang="en-US" sz="2000" b="1" dirty="0"/>
              <a:t>less</a:t>
            </a:r>
            <a:r>
              <a:rPr lang="en-US" sz="2000" b="1" u="sng" dirty="0"/>
              <a:t> dependence </a:t>
            </a:r>
            <a:r>
              <a:rPr lang="en-US" sz="2000" dirty="0"/>
              <a:t>than barbiturates with continued use.</a:t>
            </a:r>
          </a:p>
          <a:p>
            <a:pPr marL="609600" indent="-609600" rtl="0" eaLnBrk="1" hangingPunct="1">
              <a:buFontTx/>
              <a:buAutoNum type="arabicPeriod" startAt="2"/>
            </a:pPr>
            <a:r>
              <a:rPr lang="en-US" sz="2000" dirty="0"/>
              <a:t>Unlike barbiturates, they </a:t>
            </a:r>
            <a:r>
              <a:rPr lang="en-US" sz="2000" b="1" u="sng" dirty="0"/>
              <a:t>do not induce liver microsomal enzymes; thus, BDZs do not affect liver metabolism of other drugs e.g., warfarin</a:t>
            </a:r>
          </a:p>
          <a:p>
            <a:pPr marL="0" indent="0" rtl="0" eaLnBrk="1" hangingPunct="1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dirty="0"/>
              <a:t>Though they are not the necessarily the best choice</a:t>
            </a:r>
          </a:p>
          <a:p>
            <a:pPr marL="0" indent="0">
              <a:buNone/>
            </a:pPr>
            <a:r>
              <a:rPr lang="en-US" sz="2000" dirty="0"/>
              <a:t>Certain SSRIs are preferred in many cases</a:t>
            </a:r>
          </a:p>
          <a:p>
            <a:pPr marL="0" indent="0">
              <a:buNone/>
            </a:pPr>
            <a:r>
              <a:rPr lang="en-US" sz="2000" dirty="0"/>
              <a:t>Non benzodiazepine hypnotics and antihistamines may be preferable for insomnia</a:t>
            </a:r>
          </a:p>
          <a:p>
            <a:pPr marL="0" indent="0" rtl="0" eaLnBrk="1" hangingPunct="1">
              <a:buNone/>
            </a:pPr>
            <a:endParaRPr lang="en-US" sz="2000" b="1" u="sng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68F35-E1A8-4958-AC19-23F40150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C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8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C140-17D2-44D7-A0A6-EA87FF74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A. Mechanism of action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6840B42-40E4-49F0-98B2-2434FB10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Benzodiazepines modulate GABA effects by binding to an allosteric site</a:t>
            </a:r>
          </a:p>
          <a:p>
            <a:pPr marL="0" indent="0">
              <a:buNone/>
            </a:pPr>
            <a:r>
              <a:rPr lang="en-US" sz="2000" dirty="0"/>
              <a:t>They increase the frequency of channel openings produced by GABA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F85687-3F1C-403A-BDCC-CB5ECD46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44" y="1230157"/>
            <a:ext cx="7408008" cy="54819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E6C4CA32-78F2-4586-BD35-BE5B187C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51" y="3480719"/>
            <a:ext cx="3251069" cy="32313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5EDD57-D05D-4A3A-AEE1-7D9100F7F5C5}"/>
              </a:ext>
            </a:extLst>
          </p:cNvPr>
          <p:cNvSpPr txBox="1"/>
          <p:nvPr/>
        </p:nvSpPr>
        <p:spPr>
          <a:xfrm>
            <a:off x="1293731" y="650749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GABA</a:t>
            </a:r>
            <a:r>
              <a:rPr lang="en-US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receptor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GABA</a:t>
            </a:r>
            <a:r>
              <a:rPr lang="en-US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696B-D7FA-417A-807A-18FFA242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E8B2-516D-428B-BBDB-D604F2FA6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benzodiazepines exhibit the following actions to some extent: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Reduction of anxiety: </a:t>
            </a:r>
            <a:r>
              <a:rPr lang="en-US" dirty="0"/>
              <a:t>This effect occurs at low doses due to inhibition of the limbic system </a:t>
            </a:r>
            <a:r>
              <a:rPr lang="en-US" sz="1800" dirty="0"/>
              <a:t>(</a:t>
            </a:r>
            <a:r>
              <a:rPr lang="el-GR" sz="1800" b="0" i="0" dirty="0">
                <a:effectLst/>
              </a:rPr>
              <a:t>α</a:t>
            </a:r>
            <a:r>
              <a:rPr lang="en-US" sz="1800" b="0" i="0" baseline="-25000" dirty="0">
                <a:effectLst/>
              </a:rPr>
              <a:t>2</a:t>
            </a:r>
            <a:r>
              <a:rPr lang="en-US" sz="1800" b="0" i="0" dirty="0">
                <a:effectLst/>
              </a:rPr>
              <a:t>-GABA</a:t>
            </a:r>
            <a:r>
              <a:rPr lang="en-US" sz="1800" b="0" i="0" baseline="-25000" dirty="0">
                <a:effectLst/>
              </a:rPr>
              <a:t>A</a:t>
            </a:r>
            <a:r>
              <a:rPr lang="en-US" sz="1800" b="0" i="0" dirty="0">
                <a:effectLst/>
              </a:rPr>
              <a:t>)</a:t>
            </a:r>
            <a:endParaRPr lang="en-US" sz="18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Sedative/hypnotic: </a:t>
            </a:r>
            <a:r>
              <a:rPr lang="en-US" dirty="0"/>
              <a:t>All benzodiazepines have sedative effect, and some can produce hypnosis at higher doses </a:t>
            </a:r>
            <a:r>
              <a:rPr lang="en-US" sz="1800" dirty="0"/>
              <a:t>(</a:t>
            </a:r>
            <a:r>
              <a:rPr lang="el-GR" sz="1800" b="0" i="0" dirty="0">
                <a:effectLst/>
              </a:rPr>
              <a:t>α</a:t>
            </a:r>
            <a:r>
              <a:rPr lang="en-US" sz="1800" b="0" i="0" baseline="-25000" dirty="0">
                <a:effectLst/>
              </a:rPr>
              <a:t>1</a:t>
            </a:r>
            <a:r>
              <a:rPr lang="en-US" sz="1800" b="0" i="0" dirty="0">
                <a:effectLst/>
              </a:rPr>
              <a:t>-GABA</a:t>
            </a:r>
            <a:r>
              <a:rPr lang="en-US" sz="1800" b="0" i="0" baseline="-25000" dirty="0">
                <a:effectLst/>
              </a:rPr>
              <a:t>A</a:t>
            </a:r>
            <a:r>
              <a:rPr lang="en-US" sz="1800" b="0" i="0" dirty="0">
                <a:effectLst/>
              </a:rPr>
              <a:t>)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Anterograde amnesia: </a:t>
            </a:r>
            <a:r>
              <a:rPr lang="en-US" dirty="0"/>
              <a:t>These drugs impair memory formation and the ability to learn while used </a:t>
            </a:r>
            <a:r>
              <a:rPr lang="en-US" sz="1800" dirty="0"/>
              <a:t>(</a:t>
            </a:r>
            <a:r>
              <a:rPr lang="el-GR" sz="1800" b="0" i="0" dirty="0">
                <a:effectLst/>
              </a:rPr>
              <a:t>α</a:t>
            </a:r>
            <a:r>
              <a:rPr lang="en-US" sz="1800" b="0" i="0" baseline="-25000" dirty="0">
                <a:effectLst/>
              </a:rPr>
              <a:t>1</a:t>
            </a:r>
            <a:r>
              <a:rPr lang="en-US" sz="1800" b="0" i="0" dirty="0">
                <a:effectLst/>
              </a:rPr>
              <a:t>-GABA</a:t>
            </a:r>
            <a:r>
              <a:rPr lang="en-US" sz="1800" b="0" i="0" baseline="-25000" dirty="0">
                <a:effectLst/>
              </a:rPr>
              <a:t>A</a:t>
            </a:r>
            <a:r>
              <a:rPr lang="en-US" sz="1800" b="0" i="0" dirty="0">
                <a:effectLst/>
              </a:rPr>
              <a:t>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512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7388-713C-4105-9123-6B1901E9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722E-B4B5-45AC-8592-21A19C4F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4. Anticonvulsant: </a:t>
            </a:r>
            <a:r>
              <a:rPr lang="en-US" dirty="0"/>
              <a:t>Partially –not completely- attributed to </a:t>
            </a:r>
            <a:r>
              <a:rPr lang="en-US" sz="1800" dirty="0"/>
              <a:t>(</a:t>
            </a:r>
            <a:r>
              <a:rPr lang="el-GR" sz="1800" b="0" i="0" dirty="0">
                <a:effectLst/>
              </a:rPr>
              <a:t>α</a:t>
            </a:r>
            <a:r>
              <a:rPr lang="en-US" sz="1800" b="0" i="0" baseline="-25000" dirty="0">
                <a:effectLst/>
              </a:rPr>
              <a:t>1</a:t>
            </a:r>
            <a:r>
              <a:rPr lang="en-US" sz="1800" b="0" i="0" dirty="0">
                <a:effectLst/>
              </a:rPr>
              <a:t>-GABA</a:t>
            </a:r>
            <a:r>
              <a:rPr lang="en-US" sz="1800" b="0" i="0" baseline="-25000" dirty="0">
                <a:effectLst/>
              </a:rPr>
              <a:t>A</a:t>
            </a:r>
            <a:r>
              <a:rPr lang="en-US" sz="1800" b="0" i="0" dirty="0">
                <a:effectLst/>
              </a:rPr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5. Muscle relaxant: </a:t>
            </a:r>
            <a:r>
              <a:rPr lang="en-US" dirty="0"/>
              <a:t>This effect occurs at high doses due to action on spinal cord </a:t>
            </a:r>
            <a:r>
              <a:rPr lang="en-US" sz="1800" dirty="0"/>
              <a:t>(</a:t>
            </a:r>
            <a:r>
              <a:rPr lang="el-GR" sz="1800" b="0" i="0" dirty="0">
                <a:effectLst/>
              </a:rPr>
              <a:t>α</a:t>
            </a:r>
            <a:r>
              <a:rPr lang="en-US" sz="1800" b="0" i="0" baseline="-25000" dirty="0">
                <a:effectLst/>
              </a:rPr>
              <a:t>2</a:t>
            </a:r>
            <a:r>
              <a:rPr lang="en-US" sz="1800" b="0" i="0" dirty="0">
                <a:effectLst/>
              </a:rPr>
              <a:t>-GABA</a:t>
            </a:r>
            <a:r>
              <a:rPr lang="en-US" sz="1800" b="0" i="0" baseline="-25000" dirty="0">
                <a:effectLst/>
              </a:rPr>
              <a:t>A</a:t>
            </a:r>
            <a:r>
              <a:rPr lang="en-US" sz="1800" b="0" i="0" dirty="0">
                <a:effectLst/>
              </a:rPr>
              <a:t>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9203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E7F3-322E-47AA-BEED-D9483CC6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Therapeutic 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C910-A537-408F-86FE-0BB69513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1449420"/>
            <a:ext cx="11196536" cy="5136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Individual benzodiazepines show small differences in their anxiolytic, anticonvulsant, and sedative properties. However, pharmacokinetic considerations are often important in choosing one drug over another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/>
              <a:t>1. Anxiety disorders: </a:t>
            </a:r>
            <a:r>
              <a:rPr lang="en-US" dirty="0"/>
              <a:t>Benzodiazepines are effective in treating anxiety associated with panic disorder, generalized anxiety disorder, social anxiety disorder, performance anxiety and extreme phobias.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Benzodiazepines are only to be </a:t>
            </a:r>
            <a:r>
              <a:rPr lang="en-US" b="1" dirty="0"/>
              <a:t>used for severe anxiety </a:t>
            </a:r>
            <a:r>
              <a:rPr lang="en-US" dirty="0"/>
              <a:t>and should be given for </a:t>
            </a:r>
            <a:r>
              <a:rPr lang="en-US" b="1" dirty="0"/>
              <a:t>short period </a:t>
            </a:r>
            <a:r>
              <a:rPr lang="en-US" dirty="0"/>
              <a:t>because of their </a:t>
            </a:r>
            <a:r>
              <a:rPr lang="en-US" b="1" dirty="0"/>
              <a:t>addictive potential.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antianxiety</a:t>
            </a:r>
            <a:r>
              <a:rPr lang="en-US" dirty="0"/>
              <a:t> effects are </a:t>
            </a:r>
            <a:r>
              <a:rPr lang="en-US" b="1" dirty="0"/>
              <a:t>less subject to tolerance </a:t>
            </a:r>
            <a:r>
              <a:rPr lang="en-US" dirty="0"/>
              <a:t>than sedative/hypnotic effects.</a:t>
            </a:r>
          </a:p>
        </p:txBody>
      </p:sp>
    </p:spTree>
    <p:extLst>
      <p:ext uri="{BB962C8B-B14F-4D97-AF65-F5344CB8AC3E}">
        <p14:creationId xmlns:p14="http://schemas.microsoft.com/office/powerpoint/2010/main" val="91757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FD71-0A78-4C55-8CFD-81A06902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6B37-A2CA-4344-AF34-4B360A68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Diazepam </a:t>
            </a:r>
            <a:r>
              <a:rPr lang="en-US" dirty="0"/>
              <a:t>and</a:t>
            </a:r>
            <a:r>
              <a:rPr lang="en-US" b="1" dirty="0"/>
              <a:t> clonazepam</a:t>
            </a:r>
            <a:r>
              <a:rPr lang="en-US" dirty="0"/>
              <a:t> i.e., </a:t>
            </a:r>
            <a:r>
              <a:rPr lang="en-US" b="1" dirty="0"/>
              <a:t>long-acting</a:t>
            </a:r>
            <a:r>
              <a:rPr lang="en-US" dirty="0"/>
              <a:t> benzodiazepines and the </a:t>
            </a:r>
            <a:r>
              <a:rPr lang="en-US" b="1" dirty="0"/>
              <a:t>intermediate acting lorazepam</a:t>
            </a:r>
            <a:r>
              <a:rPr lang="en-US" dirty="0"/>
              <a:t> are preferred for prolonged therapy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b="1" dirty="0"/>
              <a:t>panic disorders</a:t>
            </a:r>
            <a:r>
              <a:rPr lang="en-US" dirty="0"/>
              <a:t>, the </a:t>
            </a:r>
            <a:r>
              <a:rPr lang="en-US" b="1" dirty="0"/>
              <a:t>short acting alprazolam</a:t>
            </a:r>
            <a:r>
              <a:rPr lang="en-US" dirty="0"/>
              <a:t> (Xanax) is effective for short- and long-term treatment, although it may cause </a:t>
            </a:r>
            <a:r>
              <a:rPr lang="en-US" b="1" dirty="0"/>
              <a:t>withdrawal reactions </a:t>
            </a:r>
            <a:r>
              <a:rPr lang="en-US" dirty="0"/>
              <a:t>in </a:t>
            </a:r>
            <a:r>
              <a:rPr lang="en-US" b="1" dirty="0"/>
              <a:t>30% of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1225</Words>
  <Application>Microsoft Office PowerPoint</Application>
  <PresentationFormat>Widescreen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Benzodiazepines</vt:lpstr>
      <vt:lpstr>Introduction</vt:lpstr>
      <vt:lpstr>PowerPoint Presentation</vt:lpstr>
      <vt:lpstr>PowerPoint Presentation</vt:lpstr>
      <vt:lpstr>A. Mechanism of action</vt:lpstr>
      <vt:lpstr>B. Actions </vt:lpstr>
      <vt:lpstr>PowerPoint Presentation</vt:lpstr>
      <vt:lpstr>C. Therapeutic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Pharmacokinetics</vt:lpstr>
      <vt:lpstr>E. Dependence</vt:lpstr>
      <vt:lpstr>F. Adverse effects</vt:lpstr>
      <vt:lpstr>G. Benzodiazepine antagonist</vt:lpstr>
      <vt:lpstr>Summary</vt:lpstr>
      <vt:lpstr>PowerPoint Presentation</vt:lpstr>
      <vt:lpstr>Study questions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Benzodiazepines</dc:title>
  <dc:creator>أنس السطري</dc:creator>
  <cp:lastModifiedBy>Sondos Ziyad</cp:lastModifiedBy>
  <cp:revision>5</cp:revision>
  <dcterms:created xsi:type="dcterms:W3CDTF">2022-02-21T22:53:59Z</dcterms:created>
  <dcterms:modified xsi:type="dcterms:W3CDTF">2022-08-15T20:04:38Z</dcterms:modified>
</cp:coreProperties>
</file>