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sldIdLst>
    <p:sldId id="312" r:id="rId2"/>
    <p:sldId id="289" r:id="rId3"/>
    <p:sldId id="257" r:id="rId4"/>
    <p:sldId id="291" r:id="rId5"/>
    <p:sldId id="259" r:id="rId6"/>
    <p:sldId id="285" r:id="rId7"/>
    <p:sldId id="258" r:id="rId8"/>
    <p:sldId id="261" r:id="rId9"/>
    <p:sldId id="284" r:id="rId10"/>
    <p:sldId id="292" r:id="rId11"/>
    <p:sldId id="262" r:id="rId12"/>
    <p:sldId id="286" r:id="rId13"/>
    <p:sldId id="288" r:id="rId14"/>
    <p:sldId id="263" r:id="rId15"/>
    <p:sldId id="264" r:id="rId16"/>
    <p:sldId id="290" r:id="rId17"/>
    <p:sldId id="306" r:id="rId18"/>
    <p:sldId id="265" r:id="rId19"/>
    <p:sldId id="266" r:id="rId20"/>
    <p:sldId id="268" r:id="rId21"/>
    <p:sldId id="307" r:id="rId22"/>
    <p:sldId id="270" r:id="rId23"/>
    <p:sldId id="267" r:id="rId24"/>
    <p:sldId id="293" r:id="rId25"/>
    <p:sldId id="298" r:id="rId26"/>
    <p:sldId id="300" r:id="rId27"/>
    <p:sldId id="299" r:id="rId28"/>
    <p:sldId id="272" r:id="rId29"/>
    <p:sldId id="273" r:id="rId30"/>
    <p:sldId id="297" r:id="rId31"/>
    <p:sldId id="281" r:id="rId32"/>
    <p:sldId id="304" r:id="rId33"/>
    <p:sldId id="275" r:id="rId34"/>
    <p:sldId id="277" r:id="rId35"/>
    <p:sldId id="302" r:id="rId36"/>
    <p:sldId id="31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5.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10/14/2019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10/14/2019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10/14/2019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AFD7F9C5-69C8-4FAA-8610-D8DA08C1B5F9}" type="slidenum">
              <a:rPr lang="ar-SA"/>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10/14/2019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10/14/2019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10/14/2019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10/14/2019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10/14/2019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10/14/2019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10/14/2019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10/14/2019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10/14/2019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22.png"/><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36.png"/><Relationship Id="rId5" Type="http://schemas.openxmlformats.org/officeDocument/2006/relationships/oleObject" Target="../embeddings/oleObject6.bin"/><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0"/>
            <a:ext cx="7772400" cy="1829761"/>
          </a:xfrm>
        </p:spPr>
        <p:txBody>
          <a:bodyPr/>
          <a:lstStyle/>
          <a:p>
            <a:r>
              <a:rPr lang="en-US" dirty="0"/>
              <a:t> Inflammation lab</a:t>
            </a:r>
          </a:p>
        </p:txBody>
      </p:sp>
      <p:sp>
        <p:nvSpPr>
          <p:cNvPr id="3" name="Subtitle 2"/>
          <p:cNvSpPr>
            <a:spLocks noGrp="1"/>
          </p:cNvSpPr>
          <p:nvPr>
            <p:ph type="subTitle" idx="1"/>
          </p:nvPr>
        </p:nvSpPr>
        <p:spPr/>
        <p:txBody>
          <a:bodyPr/>
          <a:lstStyle/>
          <a:p>
            <a:r>
              <a:rPr lang="en-US" dirty="0" smtClean="0"/>
              <a:t> Dr. </a:t>
            </a:r>
            <a:r>
              <a:rPr lang="en-US" dirty="0" err="1" smtClean="0"/>
              <a:t>Bushra</a:t>
            </a:r>
            <a:r>
              <a:rPr lang="en-US" dirty="0" smtClean="0"/>
              <a:t> Al-</a:t>
            </a:r>
            <a:r>
              <a:rPr lang="en-US" dirty="0" err="1" smtClean="0"/>
              <a:t>Tarawneh</a:t>
            </a:r>
            <a:endParaRPr lang="en-US" dirty="0"/>
          </a:p>
        </p:txBody>
      </p:sp>
    </p:spTree>
    <p:extLst>
      <p:ext uri="{BB962C8B-B14F-4D97-AF65-F5344CB8AC3E}">
        <p14:creationId xmlns:p14="http://schemas.microsoft.com/office/powerpoint/2010/main" val="2278148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lstStyle/>
          <a:p>
            <a:r>
              <a:rPr lang="en-GB" sz="4400" b="1" dirty="0" smtClean="0"/>
              <a:t>            Lobar pneumonia</a:t>
            </a:r>
            <a:endParaRPr lang="ar-JO" dirty="0"/>
          </a:p>
        </p:txBody>
      </p:sp>
      <p:pic>
        <p:nvPicPr>
          <p:cNvPr id="86018" name="Picture 2" descr="C:\Users\Mohammed\Desktop\sld8.jpg"/>
          <p:cNvPicPr>
            <a:picLocks noChangeAspect="1" noChangeArrowheads="1"/>
          </p:cNvPicPr>
          <p:nvPr/>
        </p:nvPicPr>
        <p:blipFill>
          <a:blip r:embed="rId2" cstate="print"/>
          <a:srcRect/>
          <a:stretch>
            <a:fillRect/>
          </a:stretch>
        </p:blipFill>
        <p:spPr bwMode="auto">
          <a:xfrm>
            <a:off x="0" y="1143000"/>
            <a:ext cx="9144000" cy="5715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77863" y="228600"/>
            <a:ext cx="7772400" cy="727075"/>
          </a:xfrm>
        </p:spPr>
        <p:txBody>
          <a:bodyPr>
            <a:noAutofit/>
          </a:bodyPr>
          <a:lstStyle/>
          <a:p>
            <a:r>
              <a:rPr lang="en-GB" sz="4800" b="1" dirty="0" smtClean="0"/>
              <a:t>Lobar pneumonia</a:t>
            </a:r>
          </a:p>
        </p:txBody>
      </p:sp>
      <p:grpSp>
        <p:nvGrpSpPr>
          <p:cNvPr id="2" name="Group 3"/>
          <p:cNvGrpSpPr>
            <a:grpSpLocks/>
          </p:cNvGrpSpPr>
          <p:nvPr/>
        </p:nvGrpSpPr>
        <p:grpSpPr bwMode="auto">
          <a:xfrm>
            <a:off x="0" y="990600"/>
            <a:ext cx="9144000" cy="5867400"/>
            <a:chOff x="416" y="768"/>
            <a:chExt cx="5675" cy="3396"/>
          </a:xfrm>
        </p:grpSpPr>
        <p:pic>
          <p:nvPicPr>
            <p:cNvPr id="36868" name="Picture 4" descr="C:\Documents and Settings\Administrator\My Documents\Teaching\Acute inflammation\pneumonia.jpg"/>
            <p:cNvPicPr>
              <a:picLocks noChangeAspect="1" noChangeArrowheads="1"/>
            </p:cNvPicPr>
            <p:nvPr/>
          </p:nvPicPr>
          <p:blipFill>
            <a:blip r:embed="rId2" cstate="print"/>
            <a:srcRect/>
            <a:stretch>
              <a:fillRect/>
            </a:stretch>
          </p:blipFill>
          <p:spPr bwMode="auto">
            <a:xfrm>
              <a:off x="432" y="768"/>
              <a:ext cx="5659" cy="3379"/>
            </a:xfrm>
            <a:prstGeom prst="rect">
              <a:avLst/>
            </a:prstGeom>
            <a:noFill/>
            <a:ln w="9525">
              <a:noFill/>
              <a:miter lim="800000"/>
              <a:headEnd/>
              <a:tailEnd/>
            </a:ln>
          </p:spPr>
        </p:pic>
        <p:grpSp>
          <p:nvGrpSpPr>
            <p:cNvPr id="3" name="Group 5"/>
            <p:cNvGrpSpPr>
              <a:grpSpLocks/>
            </p:cNvGrpSpPr>
            <p:nvPr/>
          </p:nvGrpSpPr>
          <p:grpSpPr bwMode="auto">
            <a:xfrm>
              <a:off x="416" y="782"/>
              <a:ext cx="5675" cy="3382"/>
              <a:chOff x="370" y="782"/>
              <a:chExt cx="5044" cy="3382"/>
            </a:xfrm>
          </p:grpSpPr>
          <p:grpSp>
            <p:nvGrpSpPr>
              <p:cNvPr id="4" name="Group 6"/>
              <p:cNvGrpSpPr>
                <a:grpSpLocks/>
              </p:cNvGrpSpPr>
              <p:nvPr/>
            </p:nvGrpSpPr>
            <p:grpSpPr bwMode="auto">
              <a:xfrm>
                <a:off x="370" y="782"/>
                <a:ext cx="5044" cy="3382"/>
                <a:chOff x="370" y="782"/>
                <a:chExt cx="5044" cy="3382"/>
              </a:xfrm>
            </p:grpSpPr>
            <p:sp>
              <p:nvSpPr>
                <p:cNvPr id="36874" name="Freeform 7"/>
                <p:cNvSpPr>
                  <a:spLocks/>
                </p:cNvSpPr>
                <p:nvPr/>
              </p:nvSpPr>
              <p:spPr bwMode="auto">
                <a:xfrm>
                  <a:off x="370" y="2650"/>
                  <a:ext cx="3094" cy="1514"/>
                </a:xfrm>
                <a:custGeom>
                  <a:avLst/>
                  <a:gdLst>
                    <a:gd name="T0" fmla="*/ 0 w 3094"/>
                    <a:gd name="T1" fmla="*/ 345 h 1514"/>
                    <a:gd name="T2" fmla="*/ 115 w 3094"/>
                    <a:gd name="T3" fmla="*/ 279 h 1514"/>
                    <a:gd name="T4" fmla="*/ 173 w 3094"/>
                    <a:gd name="T5" fmla="*/ 255 h 1514"/>
                    <a:gd name="T6" fmla="*/ 362 w 3094"/>
                    <a:gd name="T7" fmla="*/ 131 h 1514"/>
                    <a:gd name="T8" fmla="*/ 585 w 3094"/>
                    <a:gd name="T9" fmla="*/ 33 h 1514"/>
                    <a:gd name="T10" fmla="*/ 659 w 3094"/>
                    <a:gd name="T11" fmla="*/ 8 h 1514"/>
                    <a:gd name="T12" fmla="*/ 683 w 3094"/>
                    <a:gd name="T13" fmla="*/ 0 h 1514"/>
                    <a:gd name="T14" fmla="*/ 889 w 3094"/>
                    <a:gd name="T15" fmla="*/ 8 h 1514"/>
                    <a:gd name="T16" fmla="*/ 1161 w 3094"/>
                    <a:gd name="T17" fmla="*/ 90 h 1514"/>
                    <a:gd name="T18" fmla="*/ 1564 w 3094"/>
                    <a:gd name="T19" fmla="*/ 222 h 1514"/>
                    <a:gd name="T20" fmla="*/ 1630 w 3094"/>
                    <a:gd name="T21" fmla="*/ 263 h 1514"/>
                    <a:gd name="T22" fmla="*/ 1761 w 3094"/>
                    <a:gd name="T23" fmla="*/ 337 h 1514"/>
                    <a:gd name="T24" fmla="*/ 1794 w 3094"/>
                    <a:gd name="T25" fmla="*/ 378 h 1514"/>
                    <a:gd name="T26" fmla="*/ 1860 w 3094"/>
                    <a:gd name="T27" fmla="*/ 436 h 1514"/>
                    <a:gd name="T28" fmla="*/ 1942 w 3094"/>
                    <a:gd name="T29" fmla="*/ 510 h 1514"/>
                    <a:gd name="T30" fmla="*/ 2090 w 3094"/>
                    <a:gd name="T31" fmla="*/ 600 h 1514"/>
                    <a:gd name="T32" fmla="*/ 2206 w 3094"/>
                    <a:gd name="T33" fmla="*/ 674 h 1514"/>
                    <a:gd name="T34" fmla="*/ 2378 w 3094"/>
                    <a:gd name="T35" fmla="*/ 790 h 1514"/>
                    <a:gd name="T36" fmla="*/ 2543 w 3094"/>
                    <a:gd name="T37" fmla="*/ 946 h 1514"/>
                    <a:gd name="T38" fmla="*/ 2642 w 3094"/>
                    <a:gd name="T39" fmla="*/ 1036 h 1514"/>
                    <a:gd name="T40" fmla="*/ 2847 w 3094"/>
                    <a:gd name="T41" fmla="*/ 1217 h 1514"/>
                    <a:gd name="T42" fmla="*/ 2880 w 3094"/>
                    <a:gd name="T43" fmla="*/ 1259 h 1514"/>
                    <a:gd name="T44" fmla="*/ 2963 w 3094"/>
                    <a:gd name="T45" fmla="*/ 1349 h 1514"/>
                    <a:gd name="T46" fmla="*/ 3004 w 3094"/>
                    <a:gd name="T47" fmla="*/ 1390 h 1514"/>
                    <a:gd name="T48" fmla="*/ 3061 w 3094"/>
                    <a:gd name="T49" fmla="*/ 1473 h 1514"/>
                    <a:gd name="T50" fmla="*/ 3078 w 3094"/>
                    <a:gd name="T51" fmla="*/ 1497 h 1514"/>
                    <a:gd name="T52" fmla="*/ 3094 w 3094"/>
                    <a:gd name="T53" fmla="*/ 1514 h 151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94"/>
                    <a:gd name="T82" fmla="*/ 0 h 1514"/>
                    <a:gd name="T83" fmla="*/ 3094 w 3094"/>
                    <a:gd name="T84" fmla="*/ 1514 h 151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94" h="1514">
                      <a:moveTo>
                        <a:pt x="0" y="345"/>
                      </a:moveTo>
                      <a:cubicBezTo>
                        <a:pt x="37" y="322"/>
                        <a:pt x="76" y="299"/>
                        <a:pt x="115" y="279"/>
                      </a:cubicBezTo>
                      <a:cubicBezTo>
                        <a:pt x="194" y="239"/>
                        <a:pt x="73" y="315"/>
                        <a:pt x="173" y="255"/>
                      </a:cubicBezTo>
                      <a:cubicBezTo>
                        <a:pt x="235" y="218"/>
                        <a:pt x="294" y="154"/>
                        <a:pt x="362" y="131"/>
                      </a:cubicBezTo>
                      <a:cubicBezTo>
                        <a:pt x="422" y="74"/>
                        <a:pt x="508" y="58"/>
                        <a:pt x="585" y="33"/>
                      </a:cubicBezTo>
                      <a:cubicBezTo>
                        <a:pt x="610" y="25"/>
                        <a:pt x="634" y="16"/>
                        <a:pt x="659" y="8"/>
                      </a:cubicBezTo>
                      <a:cubicBezTo>
                        <a:pt x="667" y="5"/>
                        <a:pt x="683" y="0"/>
                        <a:pt x="683" y="0"/>
                      </a:cubicBezTo>
                      <a:cubicBezTo>
                        <a:pt x="752" y="3"/>
                        <a:pt x="820" y="3"/>
                        <a:pt x="889" y="8"/>
                      </a:cubicBezTo>
                      <a:cubicBezTo>
                        <a:pt x="979" y="14"/>
                        <a:pt x="1077" y="59"/>
                        <a:pt x="1161" y="90"/>
                      </a:cubicBezTo>
                      <a:cubicBezTo>
                        <a:pt x="1293" y="139"/>
                        <a:pt x="1430" y="179"/>
                        <a:pt x="1564" y="222"/>
                      </a:cubicBezTo>
                      <a:cubicBezTo>
                        <a:pt x="1589" y="238"/>
                        <a:pt x="1602" y="254"/>
                        <a:pt x="1630" y="263"/>
                      </a:cubicBezTo>
                      <a:cubicBezTo>
                        <a:pt x="1672" y="291"/>
                        <a:pt x="1722" y="306"/>
                        <a:pt x="1761" y="337"/>
                      </a:cubicBezTo>
                      <a:cubicBezTo>
                        <a:pt x="1792" y="361"/>
                        <a:pt x="1765" y="345"/>
                        <a:pt x="1794" y="378"/>
                      </a:cubicBezTo>
                      <a:cubicBezTo>
                        <a:pt x="1826" y="415"/>
                        <a:pt x="1827" y="414"/>
                        <a:pt x="1860" y="436"/>
                      </a:cubicBezTo>
                      <a:cubicBezTo>
                        <a:pt x="1883" y="471"/>
                        <a:pt x="1910" y="484"/>
                        <a:pt x="1942" y="510"/>
                      </a:cubicBezTo>
                      <a:cubicBezTo>
                        <a:pt x="1986" y="546"/>
                        <a:pt x="2035" y="582"/>
                        <a:pt x="2090" y="600"/>
                      </a:cubicBezTo>
                      <a:cubicBezTo>
                        <a:pt x="2126" y="636"/>
                        <a:pt x="2166" y="647"/>
                        <a:pt x="2206" y="674"/>
                      </a:cubicBezTo>
                      <a:cubicBezTo>
                        <a:pt x="2264" y="713"/>
                        <a:pt x="2320" y="752"/>
                        <a:pt x="2378" y="790"/>
                      </a:cubicBezTo>
                      <a:cubicBezTo>
                        <a:pt x="2440" y="831"/>
                        <a:pt x="2480" y="903"/>
                        <a:pt x="2543" y="946"/>
                      </a:cubicBezTo>
                      <a:cubicBezTo>
                        <a:pt x="2568" y="984"/>
                        <a:pt x="2608" y="1006"/>
                        <a:pt x="2642" y="1036"/>
                      </a:cubicBezTo>
                      <a:cubicBezTo>
                        <a:pt x="2711" y="1097"/>
                        <a:pt x="2776" y="1160"/>
                        <a:pt x="2847" y="1217"/>
                      </a:cubicBezTo>
                      <a:cubicBezTo>
                        <a:pt x="2872" y="1237"/>
                        <a:pt x="2858" y="1232"/>
                        <a:pt x="2880" y="1259"/>
                      </a:cubicBezTo>
                      <a:cubicBezTo>
                        <a:pt x="2905" y="1290"/>
                        <a:pt x="2936" y="1319"/>
                        <a:pt x="2963" y="1349"/>
                      </a:cubicBezTo>
                      <a:cubicBezTo>
                        <a:pt x="2976" y="1363"/>
                        <a:pt x="3004" y="1390"/>
                        <a:pt x="3004" y="1390"/>
                      </a:cubicBezTo>
                      <a:cubicBezTo>
                        <a:pt x="3021" y="1424"/>
                        <a:pt x="3037" y="1444"/>
                        <a:pt x="3061" y="1473"/>
                      </a:cubicBezTo>
                      <a:cubicBezTo>
                        <a:pt x="3067" y="1481"/>
                        <a:pt x="3072" y="1489"/>
                        <a:pt x="3078" y="1497"/>
                      </a:cubicBezTo>
                      <a:cubicBezTo>
                        <a:pt x="3083" y="1503"/>
                        <a:pt x="3094" y="1514"/>
                        <a:pt x="3094" y="1514"/>
                      </a:cubicBezTo>
                    </a:path>
                  </a:pathLst>
                </a:custGeom>
                <a:noFill/>
                <a:ln w="38100" cap="flat" cmpd="sng">
                  <a:solidFill>
                    <a:srgbClr val="00FF00"/>
                  </a:solidFill>
                  <a:prstDash val="solid"/>
                  <a:round/>
                  <a:headEnd type="none" w="med" len="med"/>
                  <a:tailEnd type="none" w="med" len="med"/>
                </a:ln>
              </p:spPr>
              <p:txBody>
                <a:bodyPr/>
                <a:lstStyle/>
                <a:p>
                  <a:endParaRPr lang="ar-JO"/>
                </a:p>
              </p:txBody>
            </p:sp>
            <p:sp>
              <p:nvSpPr>
                <p:cNvPr id="36875" name="Freeform 8"/>
                <p:cNvSpPr>
                  <a:spLocks/>
                </p:cNvSpPr>
                <p:nvPr/>
              </p:nvSpPr>
              <p:spPr bwMode="auto">
                <a:xfrm>
                  <a:off x="3423" y="1465"/>
                  <a:ext cx="1991" cy="2674"/>
                </a:xfrm>
                <a:custGeom>
                  <a:avLst/>
                  <a:gdLst>
                    <a:gd name="T0" fmla="*/ 91 w 1991"/>
                    <a:gd name="T1" fmla="*/ 2674 h 2674"/>
                    <a:gd name="T2" fmla="*/ 41 w 1991"/>
                    <a:gd name="T3" fmla="*/ 2542 h 2674"/>
                    <a:gd name="T4" fmla="*/ 17 w 1991"/>
                    <a:gd name="T5" fmla="*/ 2493 h 2674"/>
                    <a:gd name="T6" fmla="*/ 0 w 1991"/>
                    <a:gd name="T7" fmla="*/ 2444 h 2674"/>
                    <a:gd name="T8" fmla="*/ 8 w 1991"/>
                    <a:gd name="T9" fmla="*/ 2263 h 2674"/>
                    <a:gd name="T10" fmla="*/ 99 w 1991"/>
                    <a:gd name="T11" fmla="*/ 2049 h 2674"/>
                    <a:gd name="T12" fmla="*/ 124 w 1991"/>
                    <a:gd name="T13" fmla="*/ 1999 h 2674"/>
                    <a:gd name="T14" fmla="*/ 255 w 1991"/>
                    <a:gd name="T15" fmla="*/ 1884 h 2674"/>
                    <a:gd name="T16" fmla="*/ 379 w 1991"/>
                    <a:gd name="T17" fmla="*/ 1810 h 2674"/>
                    <a:gd name="T18" fmla="*/ 543 w 1991"/>
                    <a:gd name="T19" fmla="*/ 1744 h 2674"/>
                    <a:gd name="T20" fmla="*/ 642 w 1991"/>
                    <a:gd name="T21" fmla="*/ 1654 h 2674"/>
                    <a:gd name="T22" fmla="*/ 691 w 1991"/>
                    <a:gd name="T23" fmla="*/ 1621 h 2674"/>
                    <a:gd name="T24" fmla="*/ 741 w 1991"/>
                    <a:gd name="T25" fmla="*/ 1497 h 2674"/>
                    <a:gd name="T26" fmla="*/ 741 w 1991"/>
                    <a:gd name="T27" fmla="*/ 1209 h 2674"/>
                    <a:gd name="T28" fmla="*/ 683 w 1991"/>
                    <a:gd name="T29" fmla="*/ 1143 h 2674"/>
                    <a:gd name="T30" fmla="*/ 601 w 1991"/>
                    <a:gd name="T31" fmla="*/ 1028 h 2674"/>
                    <a:gd name="T32" fmla="*/ 584 w 1991"/>
                    <a:gd name="T33" fmla="*/ 979 h 2674"/>
                    <a:gd name="T34" fmla="*/ 593 w 1991"/>
                    <a:gd name="T35" fmla="*/ 806 h 2674"/>
                    <a:gd name="T36" fmla="*/ 765 w 1991"/>
                    <a:gd name="T37" fmla="*/ 551 h 2674"/>
                    <a:gd name="T38" fmla="*/ 881 w 1991"/>
                    <a:gd name="T39" fmla="*/ 526 h 2674"/>
                    <a:gd name="T40" fmla="*/ 1391 w 1991"/>
                    <a:gd name="T41" fmla="*/ 518 h 2674"/>
                    <a:gd name="T42" fmla="*/ 1498 w 1991"/>
                    <a:gd name="T43" fmla="*/ 477 h 2674"/>
                    <a:gd name="T44" fmla="*/ 1588 w 1991"/>
                    <a:gd name="T45" fmla="*/ 428 h 2674"/>
                    <a:gd name="T46" fmla="*/ 1679 w 1991"/>
                    <a:gd name="T47" fmla="*/ 370 h 2674"/>
                    <a:gd name="T48" fmla="*/ 1786 w 1991"/>
                    <a:gd name="T49" fmla="*/ 288 h 2674"/>
                    <a:gd name="T50" fmla="*/ 1843 w 1991"/>
                    <a:gd name="T51" fmla="*/ 222 h 2674"/>
                    <a:gd name="T52" fmla="*/ 1893 w 1991"/>
                    <a:gd name="T53" fmla="*/ 148 h 2674"/>
                    <a:gd name="T54" fmla="*/ 1909 w 1991"/>
                    <a:gd name="T55" fmla="*/ 123 h 2674"/>
                    <a:gd name="T56" fmla="*/ 1917 w 1991"/>
                    <a:gd name="T57" fmla="*/ 98 h 2674"/>
                    <a:gd name="T58" fmla="*/ 1991 w 1991"/>
                    <a:gd name="T59" fmla="*/ 0 h 26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91"/>
                    <a:gd name="T91" fmla="*/ 0 h 2674"/>
                    <a:gd name="T92" fmla="*/ 1991 w 1991"/>
                    <a:gd name="T93" fmla="*/ 2674 h 267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91" h="2674">
                      <a:moveTo>
                        <a:pt x="91" y="2674"/>
                      </a:moveTo>
                      <a:cubicBezTo>
                        <a:pt x="81" y="2628"/>
                        <a:pt x="75" y="2576"/>
                        <a:pt x="41" y="2542"/>
                      </a:cubicBezTo>
                      <a:cubicBezTo>
                        <a:pt x="14" y="2461"/>
                        <a:pt x="56" y="2580"/>
                        <a:pt x="17" y="2493"/>
                      </a:cubicBezTo>
                      <a:cubicBezTo>
                        <a:pt x="10" y="2477"/>
                        <a:pt x="0" y="2444"/>
                        <a:pt x="0" y="2444"/>
                      </a:cubicBezTo>
                      <a:cubicBezTo>
                        <a:pt x="3" y="2384"/>
                        <a:pt x="3" y="2323"/>
                        <a:pt x="8" y="2263"/>
                      </a:cubicBezTo>
                      <a:cubicBezTo>
                        <a:pt x="14" y="2186"/>
                        <a:pt x="59" y="2111"/>
                        <a:pt x="99" y="2049"/>
                      </a:cubicBezTo>
                      <a:cubicBezTo>
                        <a:pt x="109" y="2033"/>
                        <a:pt x="113" y="2014"/>
                        <a:pt x="124" y="1999"/>
                      </a:cubicBezTo>
                      <a:cubicBezTo>
                        <a:pt x="159" y="1952"/>
                        <a:pt x="207" y="1916"/>
                        <a:pt x="255" y="1884"/>
                      </a:cubicBezTo>
                      <a:cubicBezTo>
                        <a:pt x="295" y="1857"/>
                        <a:pt x="332" y="1825"/>
                        <a:pt x="379" y="1810"/>
                      </a:cubicBezTo>
                      <a:cubicBezTo>
                        <a:pt x="426" y="1779"/>
                        <a:pt x="489" y="1761"/>
                        <a:pt x="543" y="1744"/>
                      </a:cubicBezTo>
                      <a:cubicBezTo>
                        <a:pt x="576" y="1713"/>
                        <a:pt x="607" y="1681"/>
                        <a:pt x="642" y="1654"/>
                      </a:cubicBezTo>
                      <a:cubicBezTo>
                        <a:pt x="658" y="1642"/>
                        <a:pt x="691" y="1621"/>
                        <a:pt x="691" y="1621"/>
                      </a:cubicBezTo>
                      <a:cubicBezTo>
                        <a:pt x="717" y="1583"/>
                        <a:pt x="726" y="1539"/>
                        <a:pt x="741" y="1497"/>
                      </a:cubicBezTo>
                      <a:cubicBezTo>
                        <a:pt x="756" y="1408"/>
                        <a:pt x="790" y="1290"/>
                        <a:pt x="741" y="1209"/>
                      </a:cubicBezTo>
                      <a:cubicBezTo>
                        <a:pt x="727" y="1186"/>
                        <a:pt x="701" y="1164"/>
                        <a:pt x="683" y="1143"/>
                      </a:cubicBezTo>
                      <a:cubicBezTo>
                        <a:pt x="655" y="1110"/>
                        <a:pt x="615" y="1069"/>
                        <a:pt x="601" y="1028"/>
                      </a:cubicBezTo>
                      <a:cubicBezTo>
                        <a:pt x="595" y="1012"/>
                        <a:pt x="584" y="979"/>
                        <a:pt x="584" y="979"/>
                      </a:cubicBezTo>
                      <a:cubicBezTo>
                        <a:pt x="587" y="921"/>
                        <a:pt x="588" y="864"/>
                        <a:pt x="593" y="806"/>
                      </a:cubicBezTo>
                      <a:cubicBezTo>
                        <a:pt x="600" y="721"/>
                        <a:pt x="688" y="589"/>
                        <a:pt x="765" y="551"/>
                      </a:cubicBezTo>
                      <a:cubicBezTo>
                        <a:pt x="799" y="534"/>
                        <a:pt x="844" y="534"/>
                        <a:pt x="881" y="526"/>
                      </a:cubicBezTo>
                      <a:cubicBezTo>
                        <a:pt x="1073" y="531"/>
                        <a:pt x="1215" y="546"/>
                        <a:pt x="1391" y="518"/>
                      </a:cubicBezTo>
                      <a:cubicBezTo>
                        <a:pt x="1429" y="506"/>
                        <a:pt x="1462" y="494"/>
                        <a:pt x="1498" y="477"/>
                      </a:cubicBezTo>
                      <a:cubicBezTo>
                        <a:pt x="1520" y="453"/>
                        <a:pt x="1557" y="438"/>
                        <a:pt x="1588" y="428"/>
                      </a:cubicBezTo>
                      <a:cubicBezTo>
                        <a:pt x="1615" y="410"/>
                        <a:pt x="1648" y="380"/>
                        <a:pt x="1679" y="370"/>
                      </a:cubicBezTo>
                      <a:cubicBezTo>
                        <a:pt x="1717" y="344"/>
                        <a:pt x="1748" y="312"/>
                        <a:pt x="1786" y="288"/>
                      </a:cubicBezTo>
                      <a:cubicBezTo>
                        <a:pt x="1824" y="230"/>
                        <a:pt x="1802" y="249"/>
                        <a:pt x="1843" y="222"/>
                      </a:cubicBezTo>
                      <a:cubicBezTo>
                        <a:pt x="1854" y="191"/>
                        <a:pt x="1875" y="175"/>
                        <a:pt x="1893" y="148"/>
                      </a:cubicBezTo>
                      <a:cubicBezTo>
                        <a:pt x="1899" y="140"/>
                        <a:pt x="1905" y="132"/>
                        <a:pt x="1909" y="123"/>
                      </a:cubicBezTo>
                      <a:cubicBezTo>
                        <a:pt x="1913" y="115"/>
                        <a:pt x="1912" y="105"/>
                        <a:pt x="1917" y="98"/>
                      </a:cubicBezTo>
                      <a:cubicBezTo>
                        <a:pt x="1937" y="65"/>
                        <a:pt x="1973" y="36"/>
                        <a:pt x="1991" y="0"/>
                      </a:cubicBezTo>
                    </a:path>
                  </a:pathLst>
                </a:custGeom>
                <a:noFill/>
                <a:ln w="38100" cap="flat" cmpd="sng">
                  <a:solidFill>
                    <a:srgbClr val="00FF00"/>
                  </a:solidFill>
                  <a:prstDash val="solid"/>
                  <a:round/>
                  <a:headEnd type="none" w="med" len="med"/>
                  <a:tailEnd type="none" w="med" len="med"/>
                </a:ln>
              </p:spPr>
              <p:txBody>
                <a:bodyPr/>
                <a:lstStyle/>
                <a:p>
                  <a:endParaRPr lang="ar-JO"/>
                </a:p>
              </p:txBody>
            </p:sp>
            <p:sp>
              <p:nvSpPr>
                <p:cNvPr id="36876" name="Freeform 9"/>
                <p:cNvSpPr>
                  <a:spLocks/>
                </p:cNvSpPr>
                <p:nvPr/>
              </p:nvSpPr>
              <p:spPr bwMode="auto">
                <a:xfrm>
                  <a:off x="1078" y="1391"/>
                  <a:ext cx="3267" cy="1267"/>
                </a:xfrm>
                <a:custGeom>
                  <a:avLst/>
                  <a:gdLst>
                    <a:gd name="T0" fmla="*/ 3267 w 3267"/>
                    <a:gd name="T1" fmla="*/ 600 h 1267"/>
                    <a:gd name="T2" fmla="*/ 3201 w 3267"/>
                    <a:gd name="T3" fmla="*/ 411 h 1267"/>
                    <a:gd name="T4" fmla="*/ 2979 w 3267"/>
                    <a:gd name="T5" fmla="*/ 140 h 1267"/>
                    <a:gd name="T6" fmla="*/ 2822 w 3267"/>
                    <a:gd name="T7" fmla="*/ 74 h 1267"/>
                    <a:gd name="T8" fmla="*/ 2477 w 3267"/>
                    <a:gd name="T9" fmla="*/ 0 h 1267"/>
                    <a:gd name="T10" fmla="*/ 2230 w 3267"/>
                    <a:gd name="T11" fmla="*/ 8 h 1267"/>
                    <a:gd name="T12" fmla="*/ 2090 w 3267"/>
                    <a:gd name="T13" fmla="*/ 49 h 1267"/>
                    <a:gd name="T14" fmla="*/ 1893 w 3267"/>
                    <a:gd name="T15" fmla="*/ 98 h 1267"/>
                    <a:gd name="T16" fmla="*/ 1769 w 3267"/>
                    <a:gd name="T17" fmla="*/ 164 h 1267"/>
                    <a:gd name="T18" fmla="*/ 1720 w 3267"/>
                    <a:gd name="T19" fmla="*/ 181 h 1267"/>
                    <a:gd name="T20" fmla="*/ 1670 w 3267"/>
                    <a:gd name="T21" fmla="*/ 205 h 1267"/>
                    <a:gd name="T22" fmla="*/ 1580 w 3267"/>
                    <a:gd name="T23" fmla="*/ 263 h 1267"/>
                    <a:gd name="T24" fmla="*/ 1498 w 3267"/>
                    <a:gd name="T25" fmla="*/ 321 h 1267"/>
                    <a:gd name="T26" fmla="*/ 1317 w 3267"/>
                    <a:gd name="T27" fmla="*/ 452 h 1267"/>
                    <a:gd name="T28" fmla="*/ 1251 w 3267"/>
                    <a:gd name="T29" fmla="*/ 493 h 1267"/>
                    <a:gd name="T30" fmla="*/ 1135 w 3267"/>
                    <a:gd name="T31" fmla="*/ 551 h 1267"/>
                    <a:gd name="T32" fmla="*/ 954 w 3267"/>
                    <a:gd name="T33" fmla="*/ 617 h 1267"/>
                    <a:gd name="T34" fmla="*/ 395 w 3267"/>
                    <a:gd name="T35" fmla="*/ 699 h 1267"/>
                    <a:gd name="T36" fmla="*/ 214 w 3267"/>
                    <a:gd name="T37" fmla="*/ 765 h 1267"/>
                    <a:gd name="T38" fmla="*/ 181 w 3267"/>
                    <a:gd name="T39" fmla="*/ 798 h 1267"/>
                    <a:gd name="T40" fmla="*/ 148 w 3267"/>
                    <a:gd name="T41" fmla="*/ 847 h 1267"/>
                    <a:gd name="T42" fmla="*/ 82 w 3267"/>
                    <a:gd name="T43" fmla="*/ 1020 h 1267"/>
                    <a:gd name="T44" fmla="*/ 0 w 3267"/>
                    <a:gd name="T45" fmla="*/ 1267 h 126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67"/>
                    <a:gd name="T70" fmla="*/ 0 h 1267"/>
                    <a:gd name="T71" fmla="*/ 3267 w 3267"/>
                    <a:gd name="T72" fmla="*/ 1267 h 126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67" h="1267">
                      <a:moveTo>
                        <a:pt x="3267" y="600"/>
                      </a:moveTo>
                      <a:cubicBezTo>
                        <a:pt x="3257" y="538"/>
                        <a:pt x="3246" y="459"/>
                        <a:pt x="3201" y="411"/>
                      </a:cubicBezTo>
                      <a:cubicBezTo>
                        <a:pt x="3168" y="309"/>
                        <a:pt x="3077" y="188"/>
                        <a:pt x="2979" y="140"/>
                      </a:cubicBezTo>
                      <a:cubicBezTo>
                        <a:pt x="2934" y="95"/>
                        <a:pt x="2881" y="92"/>
                        <a:pt x="2822" y="74"/>
                      </a:cubicBezTo>
                      <a:cubicBezTo>
                        <a:pt x="2708" y="40"/>
                        <a:pt x="2594" y="16"/>
                        <a:pt x="2477" y="0"/>
                      </a:cubicBezTo>
                      <a:cubicBezTo>
                        <a:pt x="2395" y="3"/>
                        <a:pt x="2312" y="2"/>
                        <a:pt x="2230" y="8"/>
                      </a:cubicBezTo>
                      <a:cubicBezTo>
                        <a:pt x="2179" y="12"/>
                        <a:pt x="2139" y="41"/>
                        <a:pt x="2090" y="49"/>
                      </a:cubicBezTo>
                      <a:cubicBezTo>
                        <a:pt x="2024" y="60"/>
                        <a:pt x="1956" y="77"/>
                        <a:pt x="1893" y="98"/>
                      </a:cubicBezTo>
                      <a:cubicBezTo>
                        <a:pt x="1855" y="124"/>
                        <a:pt x="1810" y="144"/>
                        <a:pt x="1769" y="164"/>
                      </a:cubicBezTo>
                      <a:cubicBezTo>
                        <a:pt x="1708" y="193"/>
                        <a:pt x="1780" y="151"/>
                        <a:pt x="1720" y="181"/>
                      </a:cubicBezTo>
                      <a:cubicBezTo>
                        <a:pt x="1666" y="209"/>
                        <a:pt x="1724" y="188"/>
                        <a:pt x="1670" y="205"/>
                      </a:cubicBezTo>
                      <a:cubicBezTo>
                        <a:pt x="1643" y="223"/>
                        <a:pt x="1611" y="253"/>
                        <a:pt x="1580" y="263"/>
                      </a:cubicBezTo>
                      <a:cubicBezTo>
                        <a:pt x="1555" y="286"/>
                        <a:pt x="1530" y="309"/>
                        <a:pt x="1498" y="321"/>
                      </a:cubicBezTo>
                      <a:cubicBezTo>
                        <a:pt x="1446" y="370"/>
                        <a:pt x="1379" y="416"/>
                        <a:pt x="1317" y="452"/>
                      </a:cubicBezTo>
                      <a:cubicBezTo>
                        <a:pt x="1291" y="467"/>
                        <a:pt x="1279" y="484"/>
                        <a:pt x="1251" y="493"/>
                      </a:cubicBezTo>
                      <a:cubicBezTo>
                        <a:pt x="1221" y="523"/>
                        <a:pt x="1175" y="538"/>
                        <a:pt x="1135" y="551"/>
                      </a:cubicBezTo>
                      <a:cubicBezTo>
                        <a:pt x="1082" y="586"/>
                        <a:pt x="1015" y="599"/>
                        <a:pt x="954" y="617"/>
                      </a:cubicBezTo>
                      <a:cubicBezTo>
                        <a:pt x="775" y="670"/>
                        <a:pt x="580" y="680"/>
                        <a:pt x="395" y="699"/>
                      </a:cubicBezTo>
                      <a:cubicBezTo>
                        <a:pt x="329" y="706"/>
                        <a:pt x="262" y="717"/>
                        <a:pt x="214" y="765"/>
                      </a:cubicBezTo>
                      <a:cubicBezTo>
                        <a:pt x="205" y="774"/>
                        <a:pt x="189" y="788"/>
                        <a:pt x="181" y="798"/>
                      </a:cubicBezTo>
                      <a:cubicBezTo>
                        <a:pt x="169" y="814"/>
                        <a:pt x="148" y="847"/>
                        <a:pt x="148" y="847"/>
                      </a:cubicBezTo>
                      <a:cubicBezTo>
                        <a:pt x="129" y="905"/>
                        <a:pt x="116" y="969"/>
                        <a:pt x="82" y="1020"/>
                      </a:cubicBezTo>
                      <a:cubicBezTo>
                        <a:pt x="56" y="1101"/>
                        <a:pt x="36" y="1190"/>
                        <a:pt x="0" y="1267"/>
                      </a:cubicBezTo>
                    </a:path>
                  </a:pathLst>
                </a:custGeom>
                <a:noFill/>
                <a:ln w="38100" cap="flat" cmpd="sng">
                  <a:solidFill>
                    <a:srgbClr val="00FF00"/>
                  </a:solidFill>
                  <a:prstDash val="solid"/>
                  <a:round/>
                  <a:headEnd type="none" w="med" len="med"/>
                  <a:tailEnd type="none" w="med" len="med"/>
                </a:ln>
              </p:spPr>
              <p:txBody>
                <a:bodyPr/>
                <a:lstStyle/>
                <a:p>
                  <a:endParaRPr lang="ar-JO"/>
                </a:p>
              </p:txBody>
            </p:sp>
            <p:sp>
              <p:nvSpPr>
                <p:cNvPr id="36877" name="Freeform 10"/>
                <p:cNvSpPr>
                  <a:spLocks/>
                </p:cNvSpPr>
                <p:nvPr/>
              </p:nvSpPr>
              <p:spPr bwMode="auto">
                <a:xfrm>
                  <a:off x="1300" y="782"/>
                  <a:ext cx="1047" cy="1374"/>
                </a:xfrm>
                <a:custGeom>
                  <a:avLst/>
                  <a:gdLst>
                    <a:gd name="T0" fmla="*/ 0 w 1047"/>
                    <a:gd name="T1" fmla="*/ 1374 h 1374"/>
                    <a:gd name="T2" fmla="*/ 8 w 1047"/>
                    <a:gd name="T3" fmla="*/ 1226 h 1374"/>
                    <a:gd name="T4" fmla="*/ 49 w 1047"/>
                    <a:gd name="T5" fmla="*/ 1176 h 1374"/>
                    <a:gd name="T6" fmla="*/ 173 w 1047"/>
                    <a:gd name="T7" fmla="*/ 1078 h 1374"/>
                    <a:gd name="T8" fmla="*/ 247 w 1047"/>
                    <a:gd name="T9" fmla="*/ 1045 h 1374"/>
                    <a:gd name="T10" fmla="*/ 247 w 1047"/>
                    <a:gd name="T11" fmla="*/ 1045 h 1374"/>
                    <a:gd name="T12" fmla="*/ 502 w 1047"/>
                    <a:gd name="T13" fmla="*/ 954 h 1374"/>
                    <a:gd name="T14" fmla="*/ 543 w 1047"/>
                    <a:gd name="T15" fmla="*/ 930 h 1374"/>
                    <a:gd name="T16" fmla="*/ 700 w 1047"/>
                    <a:gd name="T17" fmla="*/ 839 h 1374"/>
                    <a:gd name="T18" fmla="*/ 807 w 1047"/>
                    <a:gd name="T19" fmla="*/ 749 h 1374"/>
                    <a:gd name="T20" fmla="*/ 864 w 1047"/>
                    <a:gd name="T21" fmla="*/ 683 h 1374"/>
                    <a:gd name="T22" fmla="*/ 913 w 1047"/>
                    <a:gd name="T23" fmla="*/ 609 h 1374"/>
                    <a:gd name="T24" fmla="*/ 971 w 1047"/>
                    <a:gd name="T25" fmla="*/ 436 h 1374"/>
                    <a:gd name="T26" fmla="*/ 1037 w 1047"/>
                    <a:gd name="T27" fmla="*/ 131 h 1374"/>
                    <a:gd name="T28" fmla="*/ 1045 w 1047"/>
                    <a:gd name="T29" fmla="*/ 0 h 13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47"/>
                    <a:gd name="T46" fmla="*/ 0 h 1374"/>
                    <a:gd name="T47" fmla="*/ 1047 w 1047"/>
                    <a:gd name="T48" fmla="*/ 1374 h 137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47" h="1374">
                      <a:moveTo>
                        <a:pt x="0" y="1374"/>
                      </a:moveTo>
                      <a:cubicBezTo>
                        <a:pt x="3" y="1325"/>
                        <a:pt x="1" y="1275"/>
                        <a:pt x="8" y="1226"/>
                      </a:cubicBezTo>
                      <a:cubicBezTo>
                        <a:pt x="10" y="1213"/>
                        <a:pt x="43" y="1183"/>
                        <a:pt x="49" y="1176"/>
                      </a:cubicBezTo>
                      <a:cubicBezTo>
                        <a:pt x="85" y="1133"/>
                        <a:pt x="117" y="1096"/>
                        <a:pt x="173" y="1078"/>
                      </a:cubicBezTo>
                      <a:lnTo>
                        <a:pt x="247" y="1045"/>
                      </a:lnTo>
                      <a:cubicBezTo>
                        <a:pt x="247" y="1045"/>
                        <a:pt x="247" y="1045"/>
                        <a:pt x="247" y="1045"/>
                      </a:cubicBezTo>
                      <a:cubicBezTo>
                        <a:pt x="325" y="1005"/>
                        <a:pt x="418" y="981"/>
                        <a:pt x="502" y="954"/>
                      </a:cubicBezTo>
                      <a:cubicBezTo>
                        <a:pt x="542" y="917"/>
                        <a:pt x="494" y="957"/>
                        <a:pt x="543" y="930"/>
                      </a:cubicBezTo>
                      <a:cubicBezTo>
                        <a:pt x="596" y="901"/>
                        <a:pt x="642" y="858"/>
                        <a:pt x="700" y="839"/>
                      </a:cubicBezTo>
                      <a:cubicBezTo>
                        <a:pt x="737" y="810"/>
                        <a:pt x="767" y="774"/>
                        <a:pt x="807" y="749"/>
                      </a:cubicBezTo>
                      <a:cubicBezTo>
                        <a:pt x="844" y="691"/>
                        <a:pt x="822" y="710"/>
                        <a:pt x="864" y="683"/>
                      </a:cubicBezTo>
                      <a:cubicBezTo>
                        <a:pt x="880" y="658"/>
                        <a:pt x="903" y="637"/>
                        <a:pt x="913" y="609"/>
                      </a:cubicBezTo>
                      <a:cubicBezTo>
                        <a:pt x="932" y="555"/>
                        <a:pt x="960" y="492"/>
                        <a:pt x="971" y="436"/>
                      </a:cubicBezTo>
                      <a:cubicBezTo>
                        <a:pt x="991" y="335"/>
                        <a:pt x="1005" y="230"/>
                        <a:pt x="1037" y="131"/>
                      </a:cubicBezTo>
                      <a:cubicBezTo>
                        <a:pt x="1047" y="33"/>
                        <a:pt x="1045" y="76"/>
                        <a:pt x="1045" y="0"/>
                      </a:cubicBezTo>
                    </a:path>
                  </a:pathLst>
                </a:custGeom>
                <a:noFill/>
                <a:ln w="38100" cap="flat" cmpd="sng">
                  <a:solidFill>
                    <a:srgbClr val="00FF00"/>
                  </a:solidFill>
                  <a:prstDash val="solid"/>
                  <a:round/>
                  <a:headEnd type="none" w="med" len="med"/>
                  <a:tailEnd type="none" w="med" len="med"/>
                </a:ln>
              </p:spPr>
              <p:txBody>
                <a:bodyPr/>
                <a:lstStyle/>
                <a:p>
                  <a:endParaRPr lang="ar-JO"/>
                </a:p>
              </p:txBody>
            </p:sp>
          </p:grpSp>
          <p:sp>
            <p:nvSpPr>
              <p:cNvPr id="36873" name="Text Box 11"/>
              <p:cNvSpPr txBox="1">
                <a:spLocks noChangeArrowheads="1"/>
              </p:cNvSpPr>
              <p:nvPr/>
            </p:nvSpPr>
            <p:spPr bwMode="auto">
              <a:xfrm rot="-661989">
                <a:off x="2452" y="1145"/>
                <a:ext cx="1317" cy="334"/>
              </a:xfrm>
              <a:prstGeom prst="rect">
                <a:avLst/>
              </a:prstGeom>
              <a:noFill/>
              <a:ln w="38100">
                <a:noFill/>
                <a:miter lim="800000"/>
                <a:headEnd/>
                <a:tailEnd/>
              </a:ln>
            </p:spPr>
            <p:txBody>
              <a:bodyPr wrap="none">
                <a:spAutoFit/>
              </a:bodyPr>
              <a:lstStyle/>
              <a:p>
                <a:r>
                  <a:rPr lang="en-GB" b="0">
                    <a:solidFill>
                      <a:schemeClr val="hlink"/>
                    </a:solidFill>
                    <a:latin typeface="Times" charset="0"/>
                  </a:rPr>
                  <a:t>Alveolar walls</a:t>
                </a:r>
              </a:p>
            </p:txBody>
          </p:sp>
        </p:grpSp>
        <p:sp>
          <p:nvSpPr>
            <p:cNvPr id="36870" name="Text Box 12"/>
            <p:cNvSpPr txBox="1">
              <a:spLocks noChangeArrowheads="1"/>
            </p:cNvSpPr>
            <p:nvPr/>
          </p:nvSpPr>
          <p:spPr bwMode="auto">
            <a:xfrm>
              <a:off x="2455" y="2186"/>
              <a:ext cx="1631" cy="868"/>
            </a:xfrm>
            <a:prstGeom prst="rect">
              <a:avLst/>
            </a:prstGeom>
            <a:solidFill>
              <a:schemeClr val="bg2"/>
            </a:solidFill>
            <a:ln w="38100">
              <a:noFill/>
              <a:miter lim="800000"/>
              <a:headEnd/>
              <a:tailEnd/>
            </a:ln>
          </p:spPr>
          <p:txBody>
            <a:bodyPr wrap="none">
              <a:spAutoFit/>
            </a:bodyPr>
            <a:lstStyle/>
            <a:p>
              <a:pPr algn="ctr"/>
              <a:r>
                <a:rPr lang="en-GB">
                  <a:solidFill>
                    <a:schemeClr val="tx2"/>
                  </a:solidFill>
                  <a:latin typeface="Times" charset="0"/>
                </a:rPr>
                <a:t>Alveoli</a:t>
              </a:r>
            </a:p>
            <a:p>
              <a:pPr algn="ctr"/>
              <a:r>
                <a:rPr lang="en-GB">
                  <a:solidFill>
                    <a:schemeClr val="tx2"/>
                  </a:solidFill>
                  <a:latin typeface="Times" charset="0"/>
                </a:rPr>
                <a:t>should  contain</a:t>
              </a:r>
            </a:p>
            <a:p>
              <a:pPr algn="ctr"/>
              <a:r>
                <a:rPr lang="en-GB">
                  <a:solidFill>
                    <a:schemeClr val="tx2"/>
                  </a:solidFill>
                  <a:latin typeface="Times" charset="0"/>
                </a:rPr>
                <a:t>AIR…</a:t>
              </a:r>
            </a:p>
          </p:txBody>
        </p:sp>
        <p:sp>
          <p:nvSpPr>
            <p:cNvPr id="36871" name="Text Box 13"/>
            <p:cNvSpPr txBox="1">
              <a:spLocks noChangeArrowheads="1"/>
            </p:cNvSpPr>
            <p:nvPr/>
          </p:nvSpPr>
          <p:spPr bwMode="auto">
            <a:xfrm>
              <a:off x="4320" y="3552"/>
              <a:ext cx="1753" cy="334"/>
            </a:xfrm>
            <a:prstGeom prst="rect">
              <a:avLst/>
            </a:prstGeom>
            <a:solidFill>
              <a:schemeClr val="bg2"/>
            </a:solidFill>
            <a:ln w="38100">
              <a:noFill/>
              <a:miter lim="800000"/>
              <a:headEnd/>
              <a:tailEnd/>
            </a:ln>
          </p:spPr>
          <p:txBody>
            <a:bodyPr wrap="none">
              <a:spAutoFit/>
            </a:bodyPr>
            <a:lstStyle/>
            <a:p>
              <a:r>
                <a:rPr lang="en-GB">
                  <a:solidFill>
                    <a:schemeClr val="tx2"/>
                  </a:solidFill>
                  <a:latin typeface="Times" charset="0"/>
                </a:rPr>
                <a:t>Not EXUDATE!</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descr="C:\Users\Mohammed\Desktop\inflammation_acute.jpg"/>
          <p:cNvPicPr>
            <a:picLocks noGrp="1" noChangeAspect="1" noChangeArrowheads="1"/>
          </p:cNvPicPr>
          <p:nvPr>
            <p:ph idx="1"/>
          </p:nvPr>
        </p:nvPicPr>
        <p:blipFill>
          <a:blip r:embed="rId3" cstate="print"/>
          <a:srcRect/>
          <a:stretch>
            <a:fillRect/>
          </a:stretch>
        </p:blipFill>
        <p:spPr bwMode="auto">
          <a:xfrm>
            <a:off x="0" y="1371601"/>
            <a:ext cx="4800600" cy="5486400"/>
          </a:xfrm>
          <a:prstGeom prst="rect">
            <a:avLst/>
          </a:prstGeom>
          <a:noFill/>
        </p:spPr>
      </p:pic>
      <p:sp>
        <p:nvSpPr>
          <p:cNvPr id="2" name="Title 1"/>
          <p:cNvSpPr>
            <a:spLocks noGrp="1"/>
          </p:cNvSpPr>
          <p:nvPr>
            <p:ph type="title"/>
          </p:nvPr>
        </p:nvSpPr>
        <p:spPr>
          <a:xfrm>
            <a:off x="1371600" y="0"/>
            <a:ext cx="7315200" cy="1066800"/>
          </a:xfrm>
        </p:spPr>
        <p:txBody>
          <a:bodyPr/>
          <a:lstStyle/>
          <a:p>
            <a:r>
              <a:rPr lang="en-US" sz="4400" b="1" dirty="0" smtClean="0">
                <a:solidFill>
                  <a:schemeClr val="accent1"/>
                </a:solidFill>
                <a:latin typeface="Times New Roman" pitchFamily="18" charset="0"/>
                <a:cs typeface="Times New Roman" pitchFamily="18" charset="0"/>
              </a:rPr>
              <a:t>Acute bronchopneumonia</a:t>
            </a:r>
            <a:endParaRPr lang="ar-JO" dirty="0">
              <a:latin typeface="Times New Roman" pitchFamily="18" charset="0"/>
              <a:cs typeface="Times New Roman" pitchFamily="18" charset="0"/>
            </a:endParaRPr>
          </a:p>
        </p:txBody>
      </p:sp>
      <p:graphicFrame>
        <p:nvGraphicFramePr>
          <p:cNvPr id="44033" name="Object 1"/>
          <p:cNvGraphicFramePr>
            <a:graphicFrameLocks noGrp="1" noChangeAspect="1"/>
          </p:cNvGraphicFramePr>
          <p:nvPr/>
        </p:nvGraphicFramePr>
        <p:xfrm>
          <a:off x="4876800" y="1371600"/>
          <a:ext cx="4267200" cy="5486400"/>
        </p:xfrm>
        <a:graphic>
          <a:graphicData uri="http://schemas.openxmlformats.org/presentationml/2006/ole">
            <mc:AlternateContent xmlns:mc="http://schemas.openxmlformats.org/markup-compatibility/2006">
              <mc:Choice xmlns:v="urn:schemas-microsoft-com:vml" Requires="v">
                <p:oleObj spid="_x0000_s44038" name="Bitmap Image" r:id="rId4" imgW="4772691" imgH="3095238" progId="PBrush">
                  <p:embed/>
                </p:oleObj>
              </mc:Choice>
              <mc:Fallback>
                <p:oleObj name="Bitmap Image" r:id="rId4" imgW="4772691" imgH="3095238" progId="PBrush">
                  <p:embed/>
                  <p:pic>
                    <p:nvPicPr>
                      <p:cNvPr id="0" name="Picture 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371600"/>
                        <a:ext cx="4267200" cy="548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EME16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371600" y="2133033"/>
            <a:ext cx="5638800" cy="372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1417637"/>
          </a:xfrm>
        </p:spPr>
        <p:txBody>
          <a:bodyPr>
            <a:noAutofit/>
          </a:bodyPr>
          <a:lstStyle/>
          <a:p>
            <a:pPr lvl="0" fontAlgn="base">
              <a:spcAft>
                <a:spcPct val="0"/>
              </a:spcAft>
            </a:pPr>
            <a:r>
              <a:rPr lang="en-US" sz="3000" cap="none" spc="0" dirty="0" smtClean="0">
                <a:solidFill>
                  <a:srgbClr val="FFFF00"/>
                </a:solidFill>
                <a:latin typeface="+mn-lt"/>
                <a:ea typeface="+mn-ea"/>
                <a:cs typeface="Arial" charset="0"/>
              </a:rPr>
              <a:t/>
            </a:r>
            <a:br>
              <a:rPr lang="en-US" sz="3000" cap="none" spc="0" dirty="0" smtClean="0">
                <a:solidFill>
                  <a:srgbClr val="FFFF00"/>
                </a:solidFill>
                <a:latin typeface="+mn-lt"/>
                <a:ea typeface="+mn-ea"/>
                <a:cs typeface="Arial" charset="0"/>
              </a:rPr>
            </a:br>
            <a:r>
              <a:rPr lang="en-US" sz="3000" cap="none" spc="0" dirty="0">
                <a:solidFill>
                  <a:srgbClr val="FFFF00"/>
                </a:solidFill>
                <a:latin typeface="+mn-lt"/>
                <a:ea typeface="+mn-ea"/>
                <a:cs typeface="Arial" charset="0"/>
              </a:rPr>
              <a:t/>
            </a:r>
            <a:br>
              <a:rPr lang="en-US" sz="3000" cap="none" spc="0" dirty="0">
                <a:solidFill>
                  <a:srgbClr val="FFFF00"/>
                </a:solidFill>
                <a:latin typeface="+mn-lt"/>
                <a:ea typeface="+mn-ea"/>
                <a:cs typeface="Arial" charset="0"/>
              </a:rPr>
            </a:br>
            <a:r>
              <a:rPr lang="en-US" sz="3000" cap="none" spc="0" dirty="0" smtClean="0">
                <a:solidFill>
                  <a:srgbClr val="FFFF00"/>
                </a:solidFill>
                <a:latin typeface="+mn-lt"/>
                <a:ea typeface="+mn-ea"/>
                <a:cs typeface="Arial" charset="0"/>
              </a:rPr>
              <a:t/>
            </a:r>
            <a:br>
              <a:rPr lang="en-US" sz="3000" cap="none" spc="0" dirty="0" smtClean="0">
                <a:solidFill>
                  <a:srgbClr val="FFFF00"/>
                </a:solidFill>
                <a:latin typeface="+mn-lt"/>
                <a:ea typeface="+mn-ea"/>
                <a:cs typeface="Arial" charset="0"/>
              </a:rPr>
            </a:br>
            <a:r>
              <a:rPr lang="en-US" sz="3000" b="1" cap="none" spc="0" dirty="0" smtClean="0">
                <a:solidFill>
                  <a:schemeClr val="accent1"/>
                </a:solidFill>
                <a:latin typeface="+mn-lt"/>
                <a:ea typeface="+mn-ea"/>
                <a:cs typeface="Arial" charset="0"/>
              </a:rPr>
              <a:t>A </a:t>
            </a:r>
            <a:r>
              <a:rPr lang="en-US" sz="3000" b="1" cap="none" spc="0" dirty="0">
                <a:solidFill>
                  <a:schemeClr val="accent1"/>
                </a:solidFill>
                <a:latin typeface="+mn-lt"/>
                <a:ea typeface="+mn-ea"/>
                <a:cs typeface="Arial" charset="0"/>
              </a:rPr>
              <a:t>variety of inflammatory cell types may be present, though one may </a:t>
            </a:r>
            <a:r>
              <a:rPr lang="en-US" sz="3000" b="1" cap="none" spc="0" dirty="0" smtClean="0">
                <a:solidFill>
                  <a:schemeClr val="accent1"/>
                </a:solidFill>
                <a:latin typeface="+mn-lt"/>
                <a:ea typeface="+mn-ea"/>
                <a:cs typeface="Arial" charset="0"/>
              </a:rPr>
              <a:t>predominate  mainly </a:t>
            </a:r>
            <a:r>
              <a:rPr lang="en-US" sz="3000" b="1" cap="none" spc="0" dirty="0">
                <a:solidFill>
                  <a:schemeClr val="accent1"/>
                </a:solidFill>
                <a:latin typeface="+mn-lt"/>
                <a:ea typeface="+mn-ea"/>
                <a:cs typeface="Arial" charset="0"/>
              </a:rPr>
              <a:t>neutrophils , but  also plasma cells, lymphocytes  and macrophages. </a:t>
            </a:r>
            <a:r>
              <a:rPr lang="en-US" sz="3000" b="1" cap="none" spc="0" dirty="0">
                <a:solidFill>
                  <a:schemeClr val="accent1"/>
                </a:solidFill>
                <a:latin typeface="Times New Roman" pitchFamily="18" charset="0"/>
                <a:ea typeface="+mn-ea"/>
                <a:cs typeface="Arial" charset="0"/>
              </a:rPr>
              <a:t/>
            </a:r>
            <a:br>
              <a:rPr lang="en-US" sz="3000" b="1" cap="none" spc="0" dirty="0">
                <a:solidFill>
                  <a:schemeClr val="accent1"/>
                </a:solidFill>
                <a:latin typeface="Times New Roman" pitchFamily="18" charset="0"/>
                <a:ea typeface="+mn-ea"/>
                <a:cs typeface="Arial" charset="0"/>
              </a:rPr>
            </a:br>
            <a:endParaRPr lang="en-US" sz="3000" b="1" dirty="0">
              <a:solidFill>
                <a:schemeClr val="accent1"/>
              </a:solidFill>
            </a:endParaRPr>
          </a:p>
        </p:txBody>
      </p:sp>
    </p:spTree>
    <p:extLst>
      <p:ext uri="{BB962C8B-B14F-4D97-AF65-F5344CB8AC3E}">
        <p14:creationId xmlns:p14="http://schemas.microsoft.com/office/powerpoint/2010/main" val="2771348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0" y="762000"/>
            <a:ext cx="9144000" cy="6096000"/>
          </a:xfrm>
          <a:noFill/>
        </p:spPr>
        <p:txBody>
          <a:bodyPr lIns="90487" tIns="44450" rIns="90487" bIns="44450"/>
          <a:lstStyle/>
          <a:p>
            <a:pPr algn="l" rtl="0">
              <a:buNone/>
            </a:pPr>
            <a:r>
              <a:rPr lang="en-GB" sz="3600" b="1" dirty="0" smtClean="0">
                <a:latin typeface="Times New Roman" pitchFamily="18" charset="0"/>
                <a:cs typeface="Times New Roman" pitchFamily="18" charset="0"/>
              </a:rPr>
              <a:t>Localized area of pus formation surrounded</a:t>
            </a:r>
          </a:p>
          <a:p>
            <a:pPr algn="l" rtl="0">
              <a:buNone/>
            </a:pPr>
            <a:r>
              <a:rPr lang="en-GB" sz="3600" b="1" dirty="0" smtClean="0">
                <a:latin typeface="Times New Roman" pitchFamily="18" charset="0"/>
                <a:cs typeface="Times New Roman" pitchFamily="18" charset="0"/>
              </a:rPr>
              <a:t>by abscess membrane.</a:t>
            </a:r>
          </a:p>
        </p:txBody>
      </p:sp>
      <p:sp>
        <p:nvSpPr>
          <p:cNvPr id="38914" name="Rectangle 2"/>
          <p:cNvSpPr>
            <a:spLocks noGrp="1" noChangeArrowheads="1"/>
          </p:cNvSpPr>
          <p:nvPr>
            <p:ph type="title"/>
          </p:nvPr>
        </p:nvSpPr>
        <p:spPr>
          <a:xfrm>
            <a:off x="0" y="457200"/>
            <a:ext cx="9144000" cy="990600"/>
          </a:xfrm>
          <a:noFill/>
        </p:spPr>
        <p:txBody>
          <a:bodyPr lIns="90487" tIns="44450" rIns="90487" bIns="44450" anchor="b">
            <a:normAutofit fontScale="90000"/>
          </a:bodyPr>
          <a:lstStyle/>
          <a:p>
            <a:pPr algn="ctr"/>
            <a:r>
              <a:rPr lang="en-GB" sz="5400" b="1" dirty="0" smtClean="0">
                <a:latin typeface="Times New Roman" pitchFamily="18" charset="0"/>
                <a:cs typeface="Times New Roman" pitchFamily="18" charset="0"/>
              </a:rPr>
              <a:t/>
            </a:r>
            <a:br>
              <a:rPr lang="en-GB" sz="5400" b="1" dirty="0" smtClean="0">
                <a:latin typeface="Times New Roman" pitchFamily="18" charset="0"/>
                <a:cs typeface="Times New Roman" pitchFamily="18" charset="0"/>
              </a:rPr>
            </a:br>
            <a:r>
              <a:rPr lang="en-GB" sz="5400" b="1" dirty="0" smtClean="0">
                <a:latin typeface="Times New Roman" pitchFamily="18" charset="0"/>
                <a:cs typeface="Times New Roman" pitchFamily="18" charset="0"/>
              </a:rPr>
              <a:t/>
            </a:r>
            <a:br>
              <a:rPr lang="en-GB" sz="5400" b="1" dirty="0" smtClean="0">
                <a:latin typeface="Times New Roman" pitchFamily="18" charset="0"/>
                <a:cs typeface="Times New Roman" pitchFamily="18" charset="0"/>
              </a:rPr>
            </a:br>
            <a:r>
              <a:rPr lang="en-GB" sz="5400" b="1" dirty="0" smtClean="0">
                <a:latin typeface="Times New Roman" pitchFamily="18" charset="0"/>
                <a:cs typeface="Times New Roman" pitchFamily="18" charset="0"/>
              </a:rPr>
              <a:t/>
            </a:r>
            <a:br>
              <a:rPr lang="en-GB" sz="5400" b="1" dirty="0" smtClean="0">
                <a:latin typeface="Times New Roman" pitchFamily="18" charset="0"/>
                <a:cs typeface="Times New Roman" pitchFamily="18" charset="0"/>
              </a:rPr>
            </a:br>
            <a:r>
              <a:rPr lang="en-GB" sz="5400" b="1" dirty="0" smtClean="0">
                <a:latin typeface="Times New Roman" pitchFamily="18" charset="0"/>
                <a:cs typeface="Times New Roman" pitchFamily="18" charset="0"/>
              </a:rPr>
              <a:t/>
            </a:r>
            <a:br>
              <a:rPr lang="en-GB" sz="5400" b="1" dirty="0" smtClean="0">
                <a:latin typeface="Times New Roman" pitchFamily="18" charset="0"/>
                <a:cs typeface="Times New Roman" pitchFamily="18" charset="0"/>
              </a:rPr>
            </a:br>
            <a:r>
              <a:rPr lang="en-GB" sz="5400" b="1" dirty="0" smtClean="0">
                <a:latin typeface="Times New Roman" pitchFamily="18" charset="0"/>
                <a:cs typeface="Times New Roman" pitchFamily="18" charset="0"/>
              </a:rPr>
              <a:t>ABSCESS</a:t>
            </a:r>
            <a:r>
              <a:rPr lang="en-GB" sz="3600" b="1" dirty="0" smtClean="0">
                <a:latin typeface="Times New Roman" pitchFamily="18" charset="0"/>
                <a:cs typeface="Times New Roman" pitchFamily="18" charset="0"/>
              </a:rPr>
              <a:t/>
            </a:r>
            <a:br>
              <a:rPr lang="en-GB" sz="3600" b="1" dirty="0" smtClean="0">
                <a:latin typeface="Times New Roman" pitchFamily="18" charset="0"/>
                <a:cs typeface="Times New Roman" pitchFamily="18" charset="0"/>
              </a:rPr>
            </a:br>
            <a:endParaRPr lang="en-GB" sz="4900" b="1" dirty="0" smtClean="0">
              <a:latin typeface="Times New Roman" pitchFamily="18" charset="0"/>
              <a:cs typeface="Times New Roman" pitchFamily="18" charset="0"/>
            </a:endParaRPr>
          </a:p>
        </p:txBody>
      </p:sp>
      <p:pic>
        <p:nvPicPr>
          <p:cNvPr id="76801" name="Picture 1" descr="C:\Users\Mohammed\Desktop\abscess.jpg"/>
          <p:cNvPicPr>
            <a:picLocks noChangeAspect="1" noChangeArrowheads="1"/>
          </p:cNvPicPr>
          <p:nvPr/>
        </p:nvPicPr>
        <p:blipFill>
          <a:blip r:embed="rId2" cstate="print"/>
          <a:srcRect/>
          <a:stretch>
            <a:fillRect/>
          </a:stretch>
        </p:blipFill>
        <p:spPr bwMode="auto">
          <a:xfrm>
            <a:off x="0" y="1981200"/>
            <a:ext cx="9144000" cy="4888323"/>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271463"/>
            <a:ext cx="9144000" cy="727075"/>
          </a:xfrm>
        </p:spPr>
        <p:txBody>
          <a:bodyPr>
            <a:noAutofit/>
          </a:bodyPr>
          <a:lstStyle/>
          <a:p>
            <a:r>
              <a:rPr lang="en-GB" sz="5400" b="1" dirty="0" smtClean="0"/>
              <a:t>             </a:t>
            </a:r>
            <a:r>
              <a:rPr lang="en-GB" sz="5400" b="1" dirty="0" smtClean="0">
                <a:solidFill>
                  <a:schemeClr val="accent5">
                    <a:lumMod val="40000"/>
                    <a:lumOff val="60000"/>
                  </a:schemeClr>
                </a:solidFill>
              </a:rPr>
              <a:t> </a:t>
            </a:r>
            <a:r>
              <a:rPr lang="en-GB" sz="7200" dirty="0">
                <a:solidFill>
                  <a:srgbClr val="FF0000"/>
                </a:solidFill>
                <a:latin typeface="Times New Roman" pitchFamily="18" charset="0"/>
                <a:cs typeface="Times New Roman" pitchFamily="18" charset="0"/>
              </a:rPr>
              <a:t>A</a:t>
            </a:r>
            <a:r>
              <a:rPr lang="en-GB" sz="7200" b="1" dirty="0" smtClean="0">
                <a:solidFill>
                  <a:srgbClr val="FF0000"/>
                </a:solidFill>
                <a:latin typeface="Times New Roman" pitchFamily="18" charset="0"/>
                <a:cs typeface="Times New Roman" pitchFamily="18" charset="0"/>
              </a:rPr>
              <a:t>bscess</a:t>
            </a:r>
            <a:endParaRPr lang="en-GB" sz="7200" b="1" dirty="0" smtClean="0">
              <a:solidFill>
                <a:srgbClr val="FF0000"/>
              </a:solidFill>
              <a:latin typeface="Times New Roman" pitchFamily="18" charset="0"/>
              <a:cs typeface="Times New Roman" pitchFamily="18" charset="0"/>
            </a:endParaRPr>
          </a:p>
        </p:txBody>
      </p:sp>
      <p:pic>
        <p:nvPicPr>
          <p:cNvPr id="39939" name="Picture 3" descr="C:\Documents and Settings\Administrator\My Documents\Teaching\Acute inflammation\Abscess.jpg"/>
          <p:cNvPicPr>
            <a:picLocks noChangeAspect="1" noChangeArrowheads="1"/>
          </p:cNvPicPr>
          <p:nvPr/>
        </p:nvPicPr>
        <p:blipFill>
          <a:blip r:embed="rId2" cstate="print"/>
          <a:srcRect/>
          <a:stretch>
            <a:fillRect/>
          </a:stretch>
        </p:blipFill>
        <p:spPr bwMode="auto">
          <a:xfrm>
            <a:off x="0" y="1600200"/>
            <a:ext cx="5029200" cy="5257800"/>
          </a:xfrm>
          <a:prstGeom prst="rect">
            <a:avLst/>
          </a:prstGeom>
          <a:noFill/>
          <a:ln w="9525">
            <a:noFill/>
            <a:miter lim="800000"/>
            <a:headEnd/>
            <a:tailEnd/>
          </a:ln>
        </p:spPr>
      </p:pic>
      <p:pic>
        <p:nvPicPr>
          <p:cNvPr id="4" name="Picture 2" descr="C:\Users\Mohammed\Desktop\تنزيل.jpg"/>
          <p:cNvPicPr>
            <a:picLocks noChangeAspect="1" noChangeArrowheads="1"/>
          </p:cNvPicPr>
          <p:nvPr/>
        </p:nvPicPr>
        <p:blipFill>
          <a:blip r:embed="rId3" cstate="print"/>
          <a:srcRect/>
          <a:stretch>
            <a:fillRect/>
          </a:stretch>
        </p:blipFill>
        <p:spPr bwMode="auto">
          <a:xfrm>
            <a:off x="5029201" y="1676400"/>
            <a:ext cx="4234542" cy="51816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83970" name="Picture 2" descr="C:\Users\Mohammed\Desktop\inflammation-ospe-rapid-review-41-728.jpg"/>
          <p:cNvPicPr>
            <a:picLocks noChangeAspect="1" noChangeArrowheads="1"/>
          </p:cNvPicPr>
          <p:nvPr/>
        </p:nvPicPr>
        <p:blipFill>
          <a:blip r:embed="rId2" cstate="print"/>
          <a:srcRect/>
          <a:stretch>
            <a:fillRect/>
          </a:stretch>
        </p:blipFill>
        <p:spPr bwMode="auto">
          <a:xfrm>
            <a:off x="4267200" y="0"/>
            <a:ext cx="4876800" cy="6858000"/>
          </a:xfrm>
          <a:prstGeom prst="rect">
            <a:avLst/>
          </a:prstGeom>
          <a:noFill/>
        </p:spPr>
      </p:pic>
      <p:pic>
        <p:nvPicPr>
          <p:cNvPr id="74753" name="Picture 1" descr="C:\Users\Mohammed\Desktop\Myocardial+abscess.jpg"/>
          <p:cNvPicPr>
            <a:picLocks noChangeAspect="1" noChangeArrowheads="1"/>
          </p:cNvPicPr>
          <p:nvPr/>
        </p:nvPicPr>
        <p:blipFill>
          <a:blip r:embed="rId3" cstate="print"/>
          <a:srcRect/>
          <a:stretch>
            <a:fillRect/>
          </a:stretch>
        </p:blipFill>
        <p:spPr bwMode="auto">
          <a:xfrm>
            <a:off x="0" y="0"/>
            <a:ext cx="4419600" cy="69342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371600"/>
          </a:xfrm>
        </p:spPr>
        <p:txBody>
          <a:bodyPr>
            <a:normAutofit/>
          </a:bodyPr>
          <a:lstStyle/>
          <a:p>
            <a:r>
              <a:rPr lang="en-US" sz="5400" b="1" dirty="0" smtClean="0"/>
              <a:t>           Liver abscess</a:t>
            </a:r>
            <a:endParaRPr lang="ar-JO" sz="5400" b="1" dirty="0"/>
          </a:p>
        </p:txBody>
      </p:sp>
      <p:pic>
        <p:nvPicPr>
          <p:cNvPr id="99331" name="Picture 3" descr="C:\Users\Mohammed\Desktop\pathology-cell-injury-i-45-728.jpg"/>
          <p:cNvPicPr>
            <a:picLocks noChangeAspect="1" noChangeArrowheads="1"/>
          </p:cNvPicPr>
          <p:nvPr/>
        </p:nvPicPr>
        <p:blipFill>
          <a:blip r:embed="rId2" cstate="print"/>
          <a:srcRect/>
          <a:stretch>
            <a:fillRect/>
          </a:stretch>
        </p:blipFill>
        <p:spPr bwMode="auto">
          <a:xfrm>
            <a:off x="0" y="1143000"/>
            <a:ext cx="9144000" cy="571499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0"/>
            <a:ext cx="9144000" cy="1143000"/>
          </a:xfrm>
          <a:prstGeom prst="rect">
            <a:avLst/>
          </a:prstGeom>
          <a:noFill/>
          <a:ln w="9525">
            <a:noFill/>
            <a:miter lim="800000"/>
            <a:headEnd/>
            <a:tailEnd/>
          </a:ln>
        </p:spPr>
        <p:txBody>
          <a:bodyPr anchor="ctr"/>
          <a:lstStyle/>
          <a:p>
            <a:pPr algn="ctr"/>
            <a:r>
              <a:rPr lang="en-US" sz="4400" b="1" dirty="0" smtClean="0">
                <a:latin typeface="Times New Roman" pitchFamily="18" charset="0"/>
                <a:cs typeface="Times New Roman" pitchFamily="18" charset="0"/>
              </a:rPr>
              <a:t> </a:t>
            </a:r>
            <a:r>
              <a:rPr lang="en-US" sz="4400" b="1" dirty="0" smtClean="0">
                <a:solidFill>
                  <a:schemeClr val="accent4">
                    <a:lumMod val="75000"/>
                  </a:schemeClr>
                </a:solidFill>
                <a:latin typeface="Times New Roman" pitchFamily="18" charset="0"/>
                <a:cs typeface="Times New Roman" pitchFamily="18" charset="0"/>
              </a:rPr>
              <a:t>Chronic </a:t>
            </a:r>
            <a:r>
              <a:rPr lang="en-US" sz="4400" b="1" dirty="0">
                <a:solidFill>
                  <a:schemeClr val="accent4">
                    <a:lumMod val="75000"/>
                  </a:schemeClr>
                </a:solidFill>
                <a:latin typeface="Times New Roman" pitchFamily="18" charset="0"/>
                <a:cs typeface="Times New Roman" pitchFamily="18" charset="0"/>
              </a:rPr>
              <a:t>inflammation</a:t>
            </a:r>
          </a:p>
        </p:txBody>
      </p:sp>
      <p:sp>
        <p:nvSpPr>
          <p:cNvPr id="32771" name="Rectangle 3"/>
          <p:cNvSpPr>
            <a:spLocks noChangeArrowheads="1"/>
          </p:cNvSpPr>
          <p:nvPr/>
        </p:nvSpPr>
        <p:spPr bwMode="auto">
          <a:xfrm>
            <a:off x="0" y="762000"/>
            <a:ext cx="9144000" cy="6096000"/>
          </a:xfrm>
          <a:prstGeom prst="rect">
            <a:avLst/>
          </a:prstGeom>
          <a:noFill/>
          <a:ln w="9525">
            <a:noFill/>
            <a:miter lim="800000"/>
            <a:headEnd/>
            <a:tailEnd/>
          </a:ln>
        </p:spPr>
        <p:txBody>
          <a:bodyPr/>
          <a:lstStyle/>
          <a:p>
            <a:pPr marL="533400" indent="-533400">
              <a:lnSpc>
                <a:spcPct val="150000"/>
              </a:lnSpc>
              <a:spcBef>
                <a:spcPct val="20000"/>
              </a:spcBef>
              <a:buFontTx/>
              <a:buAutoNum type="arabicPeriod"/>
            </a:pPr>
            <a:r>
              <a:rPr lang="en-US" sz="3200" b="1" dirty="0">
                <a:latin typeface="Times New Roman" pitchFamily="18" charset="0"/>
                <a:cs typeface="Times New Roman" pitchFamily="18" charset="0"/>
              </a:rPr>
              <a:t>Long duration</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a:p>
            <a:pPr marL="533400" indent="-533400">
              <a:lnSpc>
                <a:spcPct val="150000"/>
              </a:lnSpc>
              <a:spcBef>
                <a:spcPct val="20000"/>
              </a:spcBef>
              <a:buFontTx/>
              <a:buAutoNum type="arabicPeriod"/>
            </a:pPr>
            <a:r>
              <a:rPr lang="en-US" sz="3200" b="1" dirty="0">
                <a:latin typeface="Times New Roman" pitchFamily="18" charset="0"/>
                <a:cs typeface="Times New Roman" pitchFamily="18" charset="0"/>
              </a:rPr>
              <a:t>Tissue </a:t>
            </a:r>
            <a:r>
              <a:rPr lang="en-US" sz="3200" b="1" dirty="0" smtClean="0">
                <a:latin typeface="Times New Roman" pitchFamily="18" charset="0"/>
                <a:cs typeface="Times New Roman" pitchFamily="18" charset="0"/>
              </a:rPr>
              <a:t>destruction </a:t>
            </a:r>
            <a:r>
              <a:rPr lang="en-US" sz="3200" b="1" dirty="0">
                <a:latin typeface="Times New Roman" pitchFamily="18" charset="0"/>
                <a:cs typeface="Times New Roman" pitchFamily="18" charset="0"/>
              </a:rPr>
              <a:t>greater than in acute </a:t>
            </a:r>
            <a:r>
              <a:rPr lang="en-US" sz="3200" b="1" dirty="0" err="1" smtClean="0">
                <a:latin typeface="Times New Roman" pitchFamily="18" charset="0"/>
                <a:cs typeface="Times New Roman" pitchFamily="18" charset="0"/>
              </a:rPr>
              <a:t>inflam</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a:p>
            <a:pPr marL="533400" indent="-533400">
              <a:lnSpc>
                <a:spcPct val="150000"/>
              </a:lnSpc>
              <a:spcBef>
                <a:spcPct val="20000"/>
              </a:spcBef>
              <a:buFontTx/>
              <a:buAutoNum type="arabicPeriod"/>
            </a:pPr>
            <a:r>
              <a:rPr lang="en-US" sz="3200" b="1" dirty="0">
                <a:latin typeface="Times New Roman" pitchFamily="18" charset="0"/>
                <a:cs typeface="Times New Roman" pitchFamily="18" charset="0"/>
              </a:rPr>
              <a:t>The inflammatory </a:t>
            </a:r>
            <a:r>
              <a:rPr lang="en-US" sz="3200" b="1" dirty="0" smtClean="0">
                <a:latin typeface="Times New Roman" pitchFamily="18" charset="0"/>
                <a:cs typeface="Times New Roman" pitchFamily="18" charset="0"/>
              </a:rPr>
              <a:t>infiltrate:</a:t>
            </a:r>
          </a:p>
          <a:p>
            <a:pPr marL="533400" indent="-533400">
              <a:lnSpc>
                <a:spcPct val="150000"/>
              </a:lnSpc>
              <a:spcBef>
                <a:spcPct val="20000"/>
              </a:spcBef>
            </a:pPr>
            <a:r>
              <a:rPr lang="en-US" sz="3200" b="1" dirty="0" smtClean="0">
                <a:solidFill>
                  <a:schemeClr val="accent4">
                    <a:lumMod val="75000"/>
                  </a:schemeClr>
                </a:solidFill>
                <a:latin typeface="Times New Roman" pitchFamily="18" charset="0"/>
                <a:cs typeface="Times New Roman" pitchFamily="18" charset="0"/>
              </a:rPr>
              <a:t>     M</a:t>
            </a:r>
            <a:r>
              <a:rPr lang="en-US" sz="3600" b="1" dirty="0" smtClean="0">
                <a:solidFill>
                  <a:schemeClr val="accent4">
                    <a:lumMod val="75000"/>
                  </a:schemeClr>
                </a:solidFill>
                <a:latin typeface="Times New Roman" pitchFamily="18" charset="0"/>
                <a:cs typeface="Times New Roman" pitchFamily="18" charset="0"/>
              </a:rPr>
              <a:t>acrophages</a:t>
            </a:r>
            <a:r>
              <a:rPr lang="en-US" sz="3600" b="1" dirty="0">
                <a:solidFill>
                  <a:schemeClr val="accent4">
                    <a:lumMod val="75000"/>
                  </a:schemeClr>
                </a:solidFill>
                <a:latin typeface="Times New Roman" pitchFamily="18" charset="0"/>
                <a:cs typeface="Times New Roman" pitchFamily="18" charset="0"/>
              </a:rPr>
              <a:t>, </a:t>
            </a:r>
            <a:r>
              <a:rPr lang="en-US" sz="3600" b="1" dirty="0" smtClean="0">
                <a:solidFill>
                  <a:schemeClr val="accent4">
                    <a:lumMod val="75000"/>
                  </a:schemeClr>
                </a:solidFill>
                <a:latin typeface="Times New Roman" pitchFamily="18" charset="0"/>
                <a:cs typeface="Times New Roman" pitchFamily="18" charset="0"/>
              </a:rPr>
              <a:t>lymphocytes, </a:t>
            </a:r>
            <a:r>
              <a:rPr lang="en-US" sz="3600" b="1" dirty="0">
                <a:solidFill>
                  <a:schemeClr val="accent4">
                    <a:lumMod val="75000"/>
                  </a:schemeClr>
                </a:solidFill>
                <a:latin typeface="Times New Roman" pitchFamily="18" charset="0"/>
                <a:cs typeface="Times New Roman" pitchFamily="18" charset="0"/>
              </a:rPr>
              <a:t>plasma cells </a:t>
            </a:r>
            <a:endParaRPr lang="en-US" sz="3600" b="1" dirty="0" smtClean="0">
              <a:solidFill>
                <a:schemeClr val="accent4">
                  <a:lumMod val="75000"/>
                </a:schemeClr>
              </a:solidFill>
              <a:latin typeface="Times New Roman" pitchFamily="18" charset="0"/>
              <a:cs typeface="Times New Roman" pitchFamily="18" charset="0"/>
            </a:endParaRPr>
          </a:p>
          <a:p>
            <a:pPr marL="533400" indent="-533400">
              <a:lnSpc>
                <a:spcPct val="150000"/>
              </a:lnSpc>
              <a:spcBef>
                <a:spcPct val="20000"/>
              </a:spcBef>
            </a:pPr>
            <a:r>
              <a:rPr lang="en-US" sz="3600" b="1" dirty="0" smtClean="0">
                <a:latin typeface="Times New Roman" pitchFamily="18" charset="0"/>
                <a:cs typeface="Times New Roman" pitchFamily="18" charset="0"/>
              </a:rPr>
              <a:t>4.</a:t>
            </a:r>
            <a:r>
              <a:rPr lang="en-US" sz="3600" b="1" dirty="0" smtClean="0">
                <a:solidFill>
                  <a:schemeClr val="accent4">
                    <a:lumMod val="75000"/>
                  </a:schemeClr>
                </a:solidFill>
                <a:latin typeface="Times New Roman" pitchFamily="18" charset="0"/>
                <a:cs typeface="Times New Roman" pitchFamily="18" charset="0"/>
              </a:rPr>
              <a:t> </a:t>
            </a:r>
            <a:r>
              <a:rPr lang="en-US" sz="3200" b="1" dirty="0" smtClean="0">
                <a:latin typeface="Times New Roman" pitchFamily="18" charset="0"/>
                <a:cs typeface="Times New Roman" pitchFamily="18" charset="0"/>
              </a:rPr>
              <a:t>Productive:</a:t>
            </a:r>
          </a:p>
          <a:p>
            <a:pPr marL="533400" indent="-533400">
              <a:lnSpc>
                <a:spcPct val="150000"/>
              </a:lnSpc>
              <a:spcBef>
                <a:spcPct val="20000"/>
              </a:spcBef>
            </a:pPr>
            <a:r>
              <a:rPr lang="en-US" sz="3200" b="1" dirty="0" smtClean="0">
                <a:latin typeface="Times New Roman" pitchFamily="18" charset="0"/>
                <a:cs typeface="Times New Roman" pitchFamily="18" charset="0"/>
              </a:rPr>
              <a:t> </a:t>
            </a:r>
            <a:r>
              <a:rPr lang="en-US" sz="3200" b="1" dirty="0">
                <a:latin typeface="Times New Roman" pitchFamily="18" charset="0"/>
                <a:cs typeface="Times New Roman" pitchFamily="18" charset="0"/>
              </a:rPr>
              <a:t>P</a:t>
            </a:r>
            <a:r>
              <a:rPr lang="en-US" sz="3200" b="1" dirty="0" smtClean="0">
                <a:latin typeface="Times New Roman" pitchFamily="18" charset="0"/>
                <a:cs typeface="Times New Roman" pitchFamily="18" charset="0"/>
              </a:rPr>
              <a:t>roduction of </a:t>
            </a:r>
            <a:r>
              <a:rPr lang="en-US" sz="3200" b="1" dirty="0">
                <a:latin typeface="Times New Roman" pitchFamily="18" charset="0"/>
                <a:cs typeface="Times New Roman" pitchFamily="18" charset="0"/>
              </a:rPr>
              <a:t>fibrous tissue through formation of granulation </a:t>
            </a:r>
            <a:r>
              <a:rPr lang="en-US" sz="3200" b="1" dirty="0" smtClean="0">
                <a:latin typeface="Times New Roman" pitchFamily="18" charset="0"/>
                <a:cs typeface="Times New Roman" pitchFamily="18" charset="0"/>
              </a:rPr>
              <a:t>T.</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779" name="Group 19"/>
          <p:cNvGraphicFramePr>
            <a:graphicFrameLocks noGrp="1"/>
          </p:cNvGraphicFramePr>
          <p:nvPr>
            <p:extLst>
              <p:ext uri="{D42A27DB-BD31-4B8C-83A1-F6EECF244321}">
                <p14:modId xmlns:p14="http://schemas.microsoft.com/office/powerpoint/2010/main" val="350113039"/>
              </p:ext>
            </p:extLst>
          </p:nvPr>
        </p:nvGraphicFramePr>
        <p:xfrm>
          <a:off x="0" y="0"/>
          <a:ext cx="9144000" cy="1737360"/>
        </p:xfrm>
        <a:graphic>
          <a:graphicData uri="http://schemas.openxmlformats.org/drawingml/2006/table">
            <a:tbl>
              <a:tblPr/>
              <a:tblGrid>
                <a:gridCol w="9144000"/>
              </a:tblGrid>
              <a:tr h="17373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accent4"/>
                          </a:solidFill>
                          <a:effectLst/>
                          <a:latin typeface="Times New Roman" pitchFamily="18" charset="0"/>
                          <a:ea typeface="MS PGothic" pitchFamily="34" charset="-128"/>
                        </a:rPr>
                        <a:t>Chronic </a:t>
                      </a:r>
                      <a:r>
                        <a:rPr kumimoji="0" lang="en-US" sz="3200" b="1" i="0" u="none" strike="noStrike" cap="none" normalizeH="0" baseline="0" dirty="0" err="1" smtClean="0">
                          <a:ln>
                            <a:noFill/>
                          </a:ln>
                          <a:solidFill>
                            <a:schemeClr val="accent4"/>
                          </a:solidFill>
                          <a:effectLst/>
                          <a:latin typeface="Times New Roman" pitchFamily="18" charset="0"/>
                          <a:ea typeface="MS PGothic" pitchFamily="34" charset="-128"/>
                        </a:rPr>
                        <a:t>endometritis</a:t>
                      </a:r>
                      <a:r>
                        <a:rPr kumimoji="0" lang="en-US" sz="3200" b="1" i="0" u="none" strike="noStrike" cap="none" normalizeH="0" baseline="0" dirty="0" smtClean="0">
                          <a:ln>
                            <a:noFill/>
                          </a:ln>
                          <a:solidFill>
                            <a:schemeClr val="accent4"/>
                          </a:solidFill>
                          <a:effectLst/>
                          <a:latin typeface="Times New Roman" pitchFamily="18" charset="0"/>
                          <a:ea typeface="MS PGothic" pitchFamily="34" charset="-128"/>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accent4"/>
                          </a:solidFill>
                          <a:effectLst/>
                          <a:latin typeface="Times New Roman" pitchFamily="18" charset="0"/>
                          <a:ea typeface="MS PGothic" pitchFamily="34" charset="-128"/>
                        </a:rPr>
                        <a:t>Lymphocytes and plasma cells in the endometrial </a:t>
                      </a:r>
                      <a:r>
                        <a:rPr kumimoji="0" lang="en-US" sz="3200" b="1" i="0" u="none" strike="noStrike" cap="none" normalizeH="0" baseline="0" dirty="0" err="1" smtClean="0">
                          <a:ln>
                            <a:noFill/>
                          </a:ln>
                          <a:solidFill>
                            <a:schemeClr val="accent4"/>
                          </a:solidFill>
                          <a:effectLst/>
                          <a:latin typeface="Times New Roman" pitchFamily="18" charset="0"/>
                          <a:ea typeface="MS PGothic" pitchFamily="34" charset="-128"/>
                        </a:rPr>
                        <a:t>stroma</a:t>
                      </a:r>
                      <a:r>
                        <a:rPr kumimoji="0" lang="en-US" sz="3200" b="1" i="0" u="none" strike="noStrike" cap="none" normalizeH="0" baseline="0" dirty="0" smtClean="0">
                          <a:ln>
                            <a:noFill/>
                          </a:ln>
                          <a:solidFill>
                            <a:schemeClr val="accent4"/>
                          </a:solidFill>
                          <a:effectLst/>
                          <a:latin typeface="Times New Roman" pitchFamily="18" charset="0"/>
                          <a:ea typeface="MS PGothic" pitchFamily="34" charset="-128"/>
                        </a:rPr>
                        <a:t>. </a:t>
                      </a:r>
                    </a:p>
                  </a:txBody>
                  <a:tcPr anchor="ctr" horzOverflow="overflow">
                    <a:lnL>
                      <a:noFill/>
                    </a:lnL>
                    <a:lnR>
                      <a:noFill/>
                    </a:lnR>
                    <a:lnT>
                      <a:noFill/>
                    </a:lnT>
                    <a:lnB>
                      <a:noFill/>
                    </a:lnB>
                    <a:lnTlToBr>
                      <a:noFill/>
                    </a:lnTlToBr>
                    <a:lnBlToTr>
                      <a:noFill/>
                    </a:lnBlToTr>
                    <a:noFill/>
                  </a:tcPr>
                </a:tc>
              </a:tr>
            </a:tbl>
          </a:graphicData>
        </a:graphic>
      </p:graphicFrame>
      <p:pic>
        <p:nvPicPr>
          <p:cNvPr id="33795" name="Picture 5" descr="FEM064"/>
          <p:cNvPicPr>
            <a:picLocks noChangeAspect="1" noChangeArrowheads="1"/>
          </p:cNvPicPr>
          <p:nvPr/>
        </p:nvPicPr>
        <p:blipFill>
          <a:blip r:embed="rId2" cstate="print"/>
          <a:srcRect/>
          <a:stretch>
            <a:fillRect/>
          </a:stretch>
        </p:blipFill>
        <p:spPr bwMode="auto">
          <a:xfrm>
            <a:off x="350729" y="1905000"/>
            <a:ext cx="8442542" cy="4854462"/>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C:\Users\Mohammed\Desktop\376c552ce56a5453a63172615f81ab12.jpg"/>
          <p:cNvPicPr>
            <a:picLocks noGrp="1" noChangeAspect="1" noChangeArrowheads="1"/>
          </p:cNvPicPr>
          <p:nvPr>
            <p:ph idx="1"/>
          </p:nvPr>
        </p:nvPicPr>
        <p:blipFill>
          <a:blip r:embed="rId2" cstate="print"/>
          <a:srcRect/>
          <a:stretch>
            <a:fillRect/>
          </a:stretch>
        </p:blipFill>
        <p:spPr bwMode="auto">
          <a:xfrm>
            <a:off x="0" y="381000"/>
            <a:ext cx="9143999" cy="5562599"/>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3"/>
          <p:cNvGraphicFramePr>
            <a:graphicFrameLocks noGrp="1" noChangeAspect="1"/>
          </p:cNvGraphicFramePr>
          <p:nvPr>
            <p:ph idx="1"/>
          </p:nvPr>
        </p:nvGraphicFramePr>
        <p:xfrm>
          <a:off x="379413" y="0"/>
          <a:ext cx="8383587" cy="5029200"/>
        </p:xfrm>
        <a:graphic>
          <a:graphicData uri="http://schemas.openxmlformats.org/presentationml/2006/ole">
            <mc:AlternateContent xmlns:mc="http://schemas.openxmlformats.org/markup-compatibility/2006">
              <mc:Choice xmlns:v="urn:schemas-microsoft-com:vml" Requires="v">
                <p:oleObj spid="_x0000_s1031" name="Bitmap Image" r:id="rId3" imgW="6780952" imgH="4067743" progId="PBrush">
                  <p:embed/>
                </p:oleObj>
              </mc:Choice>
              <mc:Fallback>
                <p:oleObj name="Bitmap Image" r:id="rId3" imgW="6780952" imgH="4067743" progId="PBrush">
                  <p:embed/>
                  <p:pic>
                    <p:nvPicPr>
                      <p:cNvPr id="0" name="Object 3"/>
                      <p:cNvPicPr>
                        <a:picLocks noChangeAspect="1" noChangeArrowheads="1"/>
                      </p:cNvPicPr>
                      <p:nvPr/>
                    </p:nvPicPr>
                    <p:blipFill>
                      <a:blip r:embed="rId4">
                        <a:lum bright="-18000" contrast="36000"/>
                        <a:extLst>
                          <a:ext uri="{28A0092B-C50C-407E-A947-70E740481C1C}">
                            <a14:useLocalDpi xmlns:a14="http://schemas.microsoft.com/office/drawing/2010/main" val="0"/>
                          </a:ext>
                        </a:extLst>
                      </a:blip>
                      <a:srcRect/>
                      <a:stretch>
                        <a:fillRect/>
                      </a:stretch>
                    </p:blipFill>
                    <p:spPr bwMode="auto">
                      <a:xfrm>
                        <a:off x="379413" y="0"/>
                        <a:ext cx="8383587" cy="502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1" name="Rectangle 2"/>
          <p:cNvSpPr>
            <a:spLocks noGrp="1" noChangeArrowheads="1"/>
          </p:cNvSpPr>
          <p:nvPr>
            <p:ph type="title"/>
          </p:nvPr>
        </p:nvSpPr>
        <p:spPr>
          <a:xfrm>
            <a:off x="685800" y="0"/>
            <a:ext cx="7772400" cy="609600"/>
          </a:xfrm>
        </p:spPr>
        <p:txBody>
          <a:bodyPr>
            <a:normAutofit fontScale="90000"/>
          </a:bodyPr>
          <a:lstStyle/>
          <a:p>
            <a:pPr eaLnBrk="1" hangingPunct="1"/>
            <a:endParaRPr lang="en-US" sz="3600" b="1" dirty="0" smtClean="0">
              <a:solidFill>
                <a:srgbClr val="FF3300"/>
              </a:solidFill>
            </a:endParaRPr>
          </a:p>
        </p:txBody>
      </p:sp>
      <p:sp>
        <p:nvSpPr>
          <p:cNvPr id="35843" name="Text Box 4"/>
          <p:cNvSpPr txBox="1">
            <a:spLocks noChangeArrowheads="1"/>
          </p:cNvSpPr>
          <p:nvPr/>
        </p:nvSpPr>
        <p:spPr bwMode="auto">
          <a:xfrm>
            <a:off x="1" y="5181600"/>
            <a:ext cx="9144000" cy="1631216"/>
          </a:xfrm>
          <a:prstGeom prst="rect">
            <a:avLst/>
          </a:prstGeom>
          <a:noFill/>
          <a:ln w="9525">
            <a:noFill/>
            <a:miter lim="800000"/>
            <a:headEnd/>
            <a:tailEnd/>
          </a:ln>
        </p:spPr>
        <p:txBody>
          <a:bodyPr wrap="square">
            <a:spAutoFit/>
          </a:bodyPr>
          <a:lstStyle/>
          <a:p>
            <a:pPr marL="457200" indent="-457200"/>
            <a:r>
              <a:rPr lang="en-US" sz="2000" b="1" dirty="0" smtClean="0"/>
              <a:t>Chronic </a:t>
            </a:r>
            <a:r>
              <a:rPr lang="en-US" sz="2000" b="1" dirty="0"/>
              <a:t>inflammation </a:t>
            </a:r>
            <a:r>
              <a:rPr lang="en-US" sz="2000" b="1" dirty="0" smtClean="0"/>
              <a:t>in </a:t>
            </a:r>
            <a:r>
              <a:rPr lang="en-US" sz="2000" b="1" dirty="0"/>
              <a:t>the </a:t>
            </a:r>
            <a:r>
              <a:rPr lang="en-US" sz="2000" b="1" dirty="0" smtClean="0"/>
              <a:t>lung:</a:t>
            </a:r>
            <a:endParaRPr lang="en-US" sz="2000" b="1" dirty="0"/>
          </a:p>
          <a:p>
            <a:pPr marL="457200" indent="-457200"/>
            <a:r>
              <a:rPr lang="en-US" sz="2000" b="1" dirty="0" smtClean="0"/>
              <a:t>1- Chronic </a:t>
            </a:r>
            <a:r>
              <a:rPr lang="en-US" sz="2000" b="1" dirty="0"/>
              <a:t>inflammatory cells </a:t>
            </a:r>
            <a:r>
              <a:rPr lang="en-US" sz="2000" b="1" dirty="0" smtClean="0"/>
              <a:t>infiltration</a:t>
            </a:r>
          </a:p>
          <a:p>
            <a:pPr marL="457200" indent="-457200"/>
            <a:r>
              <a:rPr lang="en-US" sz="2000" b="1" dirty="0" smtClean="0"/>
              <a:t>2- Destruction of  </a:t>
            </a:r>
            <a:r>
              <a:rPr lang="en-US" sz="2000" b="1" dirty="0"/>
              <a:t>the normal </a:t>
            </a:r>
            <a:r>
              <a:rPr lang="en-US" sz="2000" b="1" dirty="0" smtClean="0"/>
              <a:t>tissue (normal </a:t>
            </a:r>
            <a:r>
              <a:rPr lang="en-US" sz="2000" b="1" dirty="0"/>
              <a:t>alveoli are replaced </a:t>
            </a:r>
            <a:r>
              <a:rPr lang="en-US" sz="2000" b="1" dirty="0" smtClean="0"/>
              <a:t> by </a:t>
            </a:r>
            <a:r>
              <a:rPr lang="en-US" sz="2000" b="1" dirty="0"/>
              <a:t>spaces lined by </a:t>
            </a:r>
            <a:r>
              <a:rPr lang="en-US" sz="2000" b="1" dirty="0" err="1"/>
              <a:t>cuboidal</a:t>
            </a:r>
            <a:r>
              <a:rPr lang="en-US" sz="2000" b="1" dirty="0"/>
              <a:t> cells (arrow heads)</a:t>
            </a:r>
          </a:p>
          <a:p>
            <a:pPr marL="457200" indent="-457200"/>
            <a:r>
              <a:rPr lang="en-US" sz="2000" b="1" dirty="0" smtClean="0"/>
              <a:t>3-Replacement </a:t>
            </a:r>
            <a:r>
              <a:rPr lang="en-US" sz="2000" b="1" dirty="0"/>
              <a:t>by fibrosis (arrows)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ar-JO"/>
          </a:p>
        </p:txBody>
      </p:sp>
      <p:sp>
        <p:nvSpPr>
          <p:cNvPr id="2" name="Title 1"/>
          <p:cNvSpPr>
            <a:spLocks noGrp="1"/>
          </p:cNvSpPr>
          <p:nvPr>
            <p:ph type="title"/>
          </p:nvPr>
        </p:nvSpPr>
        <p:spPr>
          <a:xfrm>
            <a:off x="0" y="0"/>
            <a:ext cx="9144000" cy="1219200"/>
          </a:xfrm>
        </p:spPr>
        <p:txBody>
          <a:bodyPr/>
          <a:lstStyle/>
          <a:p>
            <a:r>
              <a:rPr lang="en-US" sz="4400" b="1" dirty="0" smtClean="0">
                <a:solidFill>
                  <a:schemeClr val="accent4">
                    <a:lumMod val="60000"/>
                    <a:lumOff val="40000"/>
                  </a:schemeClr>
                </a:solidFill>
                <a:latin typeface="Times New Roman" pitchFamily="18" charset="0"/>
                <a:cs typeface="Times New Roman" pitchFamily="18" charset="0"/>
              </a:rPr>
              <a:t>             </a:t>
            </a:r>
            <a:r>
              <a:rPr lang="en-US" sz="5400" b="1" dirty="0" smtClean="0">
                <a:solidFill>
                  <a:schemeClr val="accent2">
                    <a:lumMod val="60000"/>
                    <a:lumOff val="40000"/>
                  </a:schemeClr>
                </a:solidFill>
                <a:latin typeface="Times New Roman" pitchFamily="18" charset="0"/>
                <a:cs typeface="Times New Roman" pitchFamily="18" charset="0"/>
              </a:rPr>
              <a:t>Chronic </a:t>
            </a:r>
            <a:r>
              <a:rPr lang="en-US" sz="5400" b="1" dirty="0" err="1" smtClean="0">
                <a:solidFill>
                  <a:schemeClr val="accent2">
                    <a:lumMod val="60000"/>
                    <a:lumOff val="40000"/>
                  </a:schemeClr>
                </a:solidFill>
                <a:latin typeface="Times New Roman" pitchFamily="18" charset="0"/>
                <a:cs typeface="Times New Roman" pitchFamily="18" charset="0"/>
              </a:rPr>
              <a:t>cholecystitis</a:t>
            </a:r>
            <a:endParaRPr lang="ar-JO" sz="5400" dirty="0">
              <a:solidFill>
                <a:schemeClr val="accent2">
                  <a:lumMod val="60000"/>
                  <a:lumOff val="40000"/>
                </a:schemeClr>
              </a:solidFill>
            </a:endParaRPr>
          </a:p>
        </p:txBody>
      </p:sp>
      <p:pic>
        <p:nvPicPr>
          <p:cNvPr id="100354" name="Picture 2" descr="C:\Users\Mohammed\Desktop\gi236.jpg"/>
          <p:cNvPicPr>
            <a:picLocks noChangeAspect="1" noChangeArrowheads="1"/>
          </p:cNvPicPr>
          <p:nvPr/>
        </p:nvPicPr>
        <p:blipFill>
          <a:blip r:embed="rId2" cstate="print"/>
          <a:srcRect/>
          <a:stretch>
            <a:fillRect/>
          </a:stretch>
        </p:blipFill>
        <p:spPr bwMode="auto">
          <a:xfrm>
            <a:off x="0" y="1327150"/>
            <a:ext cx="9144000" cy="553085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0" y="0"/>
            <a:ext cx="8458200" cy="685800"/>
          </a:xfrm>
        </p:spPr>
        <p:txBody>
          <a:bodyPr>
            <a:noAutofit/>
          </a:bodyPr>
          <a:lstStyle/>
          <a:p>
            <a:pPr eaLnBrk="1" hangingPunct="1"/>
            <a:r>
              <a:rPr lang="en-US" sz="4400" b="1" dirty="0" smtClean="0">
                <a:solidFill>
                  <a:schemeClr val="accent6"/>
                </a:solidFill>
                <a:latin typeface="Times New Roman" pitchFamily="18" charset="0"/>
                <a:cs typeface="Times New Roman" pitchFamily="18" charset="0"/>
              </a:rPr>
              <a:t>         </a:t>
            </a:r>
            <a:r>
              <a:rPr lang="en-US" sz="4400" b="1" dirty="0" smtClean="0">
                <a:solidFill>
                  <a:schemeClr val="tx1"/>
                </a:solidFill>
                <a:latin typeface="Times New Roman" pitchFamily="18" charset="0"/>
                <a:cs typeface="Times New Roman" pitchFamily="18" charset="0"/>
              </a:rPr>
              <a:t>Rheumatoid arthritis</a:t>
            </a:r>
          </a:p>
        </p:txBody>
      </p:sp>
      <p:sp>
        <p:nvSpPr>
          <p:cNvPr id="40962" name="Rectangle 3"/>
          <p:cNvSpPr>
            <a:spLocks noGrp="1" noChangeArrowheads="1"/>
          </p:cNvSpPr>
          <p:nvPr>
            <p:ph type="body" sz="half" idx="1"/>
          </p:nvPr>
        </p:nvSpPr>
        <p:spPr>
          <a:xfrm>
            <a:off x="0" y="838200"/>
            <a:ext cx="9144000" cy="2743200"/>
          </a:xfrm>
        </p:spPr>
        <p:txBody>
          <a:bodyPr>
            <a:noAutofit/>
          </a:bodyPr>
          <a:lstStyle/>
          <a:p>
            <a:pPr algn="l">
              <a:lnSpc>
                <a:spcPct val="80000"/>
              </a:lnSpc>
              <a:spcBef>
                <a:spcPct val="50000"/>
              </a:spcBef>
              <a:buNone/>
            </a:pPr>
            <a:r>
              <a:rPr lang="en-US" sz="2800" b="1" dirty="0" smtClean="0">
                <a:latin typeface="Times New Roman" pitchFamily="18" charset="0"/>
                <a:cs typeface="Times New Roman" pitchFamily="18" charset="0"/>
              </a:rPr>
              <a:t>This deformity of the hand is due to rheumatoid arthritis. This autoimmune disease leads to synovial proliferation and joint destruction, involving small joints of hands and feet, followed by wrists, ankles, elbows, and knees. </a:t>
            </a:r>
          </a:p>
          <a:p>
            <a:pPr algn="l">
              <a:lnSpc>
                <a:spcPct val="80000"/>
              </a:lnSpc>
              <a:spcBef>
                <a:spcPct val="50000"/>
              </a:spcBef>
              <a:buNone/>
            </a:pPr>
            <a:r>
              <a:rPr lang="en-US" sz="2400" b="1" dirty="0" smtClean="0">
                <a:solidFill>
                  <a:schemeClr val="bg1"/>
                </a:solidFill>
                <a:latin typeface="Times New Roman" pitchFamily="18" charset="0"/>
                <a:cs typeface="Times New Roman" pitchFamily="18" charset="0"/>
              </a:rPr>
              <a:t> </a:t>
            </a:r>
          </a:p>
        </p:txBody>
      </p:sp>
      <p:pic>
        <p:nvPicPr>
          <p:cNvPr id="9" name="Picture 4"/>
          <p:cNvPicPr>
            <a:picLocks noGrp="1" noChangeAspect="1" noChangeArrowheads="1"/>
          </p:cNvPicPr>
          <p:nvPr>
            <p:ph sz="quarter" idx="2"/>
          </p:nvPr>
        </p:nvPicPr>
        <p:blipFill>
          <a:blip r:embed="rId3" cstate="print">
            <a:lum bright="6000"/>
          </a:blip>
          <a:stretch>
            <a:fillRect/>
          </a:stretch>
        </p:blipFill>
        <p:spPr>
          <a:xfrm>
            <a:off x="5410200" y="3124200"/>
            <a:ext cx="1961193" cy="1981200"/>
          </a:xfrm>
          <a:noFill/>
        </p:spPr>
      </p:pic>
      <p:graphicFrame>
        <p:nvGraphicFramePr>
          <p:cNvPr id="40963" name="Object 4"/>
          <p:cNvGraphicFramePr>
            <a:graphicFrameLocks noGrp="1" noChangeAspect="1"/>
          </p:cNvGraphicFramePr>
          <p:nvPr>
            <p:ph sz="quarter" idx="3"/>
          </p:nvPr>
        </p:nvGraphicFramePr>
        <p:xfrm>
          <a:off x="0" y="3186113"/>
          <a:ext cx="4494213" cy="2922587"/>
        </p:xfrm>
        <a:graphic>
          <a:graphicData uri="http://schemas.openxmlformats.org/presentationml/2006/ole">
            <mc:AlternateContent xmlns:mc="http://schemas.openxmlformats.org/markup-compatibility/2006">
              <mc:Choice xmlns:v="urn:schemas-microsoft-com:vml" Requires="v">
                <p:oleObj spid="_x0000_s3079" name="Bitmap Image" r:id="rId4" imgW="4819048" imgH="3134162" progId="PBrush">
                  <p:embed/>
                </p:oleObj>
              </mc:Choice>
              <mc:Fallback>
                <p:oleObj name="Bitmap Image" r:id="rId4" imgW="4819048" imgH="3134162" progId="PBrush">
                  <p:embed/>
                  <p:pic>
                    <p:nvPicPr>
                      <p:cNvPr id="0" name="Object 4"/>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a:stretch>
                        <a:fillRect/>
                      </a:stretch>
                    </p:blipFill>
                    <p:spPr bwMode="auto">
                      <a:xfrm>
                        <a:off x="0" y="3186113"/>
                        <a:ext cx="4494213" cy="292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0966" name="Line 7"/>
          <p:cNvSpPr>
            <a:spLocks noChangeShapeType="1"/>
          </p:cNvSpPr>
          <p:nvPr/>
        </p:nvSpPr>
        <p:spPr bwMode="auto">
          <a:xfrm>
            <a:off x="4343400" y="4419600"/>
            <a:ext cx="838200" cy="0"/>
          </a:xfrm>
          <a:prstGeom prst="line">
            <a:avLst/>
          </a:prstGeom>
          <a:noFill/>
          <a:ln w="9525">
            <a:solidFill>
              <a:schemeClr val="bg1"/>
            </a:solidFill>
            <a:round/>
            <a:headEnd/>
            <a:tailEnd type="triangle" w="med" len="med"/>
          </a:ln>
        </p:spPr>
        <p:txBody>
          <a:bodyPr/>
          <a:lstStyle/>
          <a:p>
            <a:endParaRPr lang="ar-JO"/>
          </a:p>
        </p:txBody>
      </p:sp>
      <p:sp>
        <p:nvSpPr>
          <p:cNvPr id="40967" name="Line 8"/>
          <p:cNvSpPr>
            <a:spLocks noChangeShapeType="1"/>
          </p:cNvSpPr>
          <p:nvPr/>
        </p:nvSpPr>
        <p:spPr bwMode="auto">
          <a:xfrm>
            <a:off x="4495800" y="1066800"/>
            <a:ext cx="914400" cy="0"/>
          </a:xfrm>
          <a:prstGeom prst="line">
            <a:avLst/>
          </a:prstGeom>
          <a:noFill/>
          <a:ln w="9525">
            <a:solidFill>
              <a:schemeClr val="bg1"/>
            </a:solidFill>
            <a:round/>
            <a:headEnd/>
            <a:tailEnd type="triangle" w="med" len="med"/>
          </a:ln>
        </p:spPr>
        <p:txBody>
          <a:bodyPr/>
          <a:lstStyle/>
          <a:p>
            <a:endParaRPr lang="ar-JO"/>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802" name="Group 18"/>
          <p:cNvGraphicFramePr>
            <a:graphicFrameLocks noGrp="1"/>
          </p:cNvGraphicFramePr>
          <p:nvPr>
            <p:extLst>
              <p:ext uri="{D42A27DB-BD31-4B8C-83A1-F6EECF244321}">
                <p14:modId xmlns:p14="http://schemas.microsoft.com/office/powerpoint/2010/main" val="2139072320"/>
              </p:ext>
            </p:extLst>
          </p:nvPr>
        </p:nvGraphicFramePr>
        <p:xfrm>
          <a:off x="152400" y="76199"/>
          <a:ext cx="8928970" cy="1693055"/>
        </p:xfrm>
        <a:graphic>
          <a:graphicData uri="http://schemas.openxmlformats.org/drawingml/2006/table">
            <a:tbl>
              <a:tblPr/>
              <a:tblGrid>
                <a:gridCol w="8928970"/>
              </a:tblGrid>
              <a:tr h="16930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imes New Roman" pitchFamily="18" charset="0"/>
                          <a:cs typeface="Arial" charset="0"/>
                        </a:rPr>
                        <a:t>Rheumatoid arthritis: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imes New Roman" pitchFamily="18" charset="0"/>
                          <a:cs typeface="Arial" charset="0"/>
                        </a:rPr>
                        <a:t>Chronic inflammation in the </a:t>
                      </a:r>
                      <a:r>
                        <a:rPr kumimoji="0" lang="en-US" sz="3200" b="1" i="0" u="none" strike="noStrike" cap="none" normalizeH="0" baseline="0" dirty="0" err="1" smtClean="0">
                          <a:ln>
                            <a:noFill/>
                          </a:ln>
                          <a:solidFill>
                            <a:schemeClr val="tx1"/>
                          </a:solidFill>
                          <a:effectLst/>
                          <a:latin typeface="Times New Roman" pitchFamily="18" charset="0"/>
                          <a:cs typeface="Arial" charset="0"/>
                        </a:rPr>
                        <a:t>synovium</a:t>
                      </a:r>
                      <a:r>
                        <a:rPr kumimoji="0" lang="en-US" sz="3200" b="1" i="0" u="none" strike="noStrike" cap="none" normalizeH="0" baseline="0" dirty="0" smtClean="0">
                          <a:ln>
                            <a:noFill/>
                          </a:ln>
                          <a:solidFill>
                            <a:schemeClr val="tx1"/>
                          </a:solidFill>
                          <a:effectLst/>
                          <a:latin typeface="Times New Roman" pitchFamily="18" charset="0"/>
                          <a:cs typeface="Arial" charset="0"/>
                        </a:rPr>
                        <a:t> with  collections of dark blue lymphocytes</a:t>
                      </a:r>
                      <a:r>
                        <a:rPr kumimoji="0" lang="en-US" sz="3200" b="0" i="0" u="none" strike="noStrike" cap="none" normalizeH="0" baseline="0" dirty="0" smtClean="0">
                          <a:ln>
                            <a:noFill/>
                          </a:ln>
                          <a:solidFill>
                            <a:schemeClr val="tx1"/>
                          </a:solidFill>
                          <a:effectLst/>
                          <a:latin typeface="Times New Roman" pitchFamily="18" charset="0"/>
                          <a:cs typeface="Arial" charset="0"/>
                        </a:rPr>
                        <a:t>.</a:t>
                      </a:r>
                    </a:p>
                  </a:txBody>
                  <a:tcPr marT="45697" marB="45697" anchor="ctr" horzOverflow="overflow">
                    <a:lnL cap="flat">
                      <a:noFill/>
                    </a:lnL>
                    <a:lnR cap="flat">
                      <a:noFill/>
                    </a:lnR>
                    <a:lnT cap="flat">
                      <a:noFill/>
                    </a:lnT>
                    <a:lnB cap="flat">
                      <a:noFill/>
                    </a:lnB>
                    <a:lnTlToBr>
                      <a:noFill/>
                    </a:lnTlToBr>
                    <a:lnBlToTr>
                      <a:noFill/>
                    </a:lnBlToTr>
                    <a:noFill/>
                  </a:tcPr>
                </a:tc>
              </a:tr>
            </a:tbl>
          </a:graphicData>
        </a:graphic>
      </p:graphicFrame>
      <p:pic>
        <p:nvPicPr>
          <p:cNvPr id="34819" name="Picture 5" descr="BONE044"/>
          <p:cNvPicPr>
            <a:picLocks noChangeAspect="1" noChangeArrowheads="1"/>
          </p:cNvPicPr>
          <p:nvPr/>
        </p:nvPicPr>
        <p:blipFill>
          <a:blip r:embed="rId2" cstate="print"/>
          <a:srcRect/>
          <a:stretch>
            <a:fillRect/>
          </a:stretch>
        </p:blipFill>
        <p:spPr bwMode="auto">
          <a:xfrm>
            <a:off x="419100" y="2133600"/>
            <a:ext cx="8305800" cy="44958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C:\Users\Mohammed\Desktop\F5.large.jpg"/>
          <p:cNvPicPr>
            <a:picLocks noChangeAspect="1" noChangeArrowheads="1"/>
          </p:cNvPicPr>
          <p:nvPr/>
        </p:nvPicPr>
        <p:blipFill>
          <a:blip r:embed="rId2" cstate="print"/>
          <a:srcRect/>
          <a:stretch>
            <a:fillRect/>
          </a:stretch>
        </p:blipFill>
        <p:spPr bwMode="auto">
          <a:xfrm>
            <a:off x="0" y="1600200"/>
            <a:ext cx="9144000" cy="5257800"/>
          </a:xfrm>
          <a:prstGeom prst="rect">
            <a:avLst/>
          </a:prstGeom>
          <a:noFill/>
        </p:spPr>
      </p:pic>
      <p:sp>
        <p:nvSpPr>
          <p:cNvPr id="4" name="Content Placeholder 3"/>
          <p:cNvSpPr>
            <a:spLocks noGrp="1"/>
          </p:cNvSpPr>
          <p:nvPr>
            <p:ph idx="1"/>
          </p:nvPr>
        </p:nvSpPr>
        <p:spPr>
          <a:xfrm>
            <a:off x="457200" y="6248400"/>
            <a:ext cx="8229600" cy="206408"/>
          </a:xfrm>
        </p:spPr>
        <p:txBody>
          <a:bodyPr>
            <a:normAutofit fontScale="32500" lnSpcReduction="20000"/>
          </a:bodyPr>
          <a:lstStyle/>
          <a:p>
            <a:endParaRPr lang="ar-JO" dirty="0"/>
          </a:p>
        </p:txBody>
      </p:sp>
      <p:sp>
        <p:nvSpPr>
          <p:cNvPr id="3" name="Title 2"/>
          <p:cNvSpPr>
            <a:spLocks noGrp="1"/>
          </p:cNvSpPr>
          <p:nvPr>
            <p:ph type="title"/>
          </p:nvPr>
        </p:nvSpPr>
        <p:spPr>
          <a:xfrm>
            <a:off x="0" y="267494"/>
            <a:ext cx="8686800" cy="1399032"/>
          </a:xfrm>
        </p:spPr>
        <p:txBody>
          <a:bodyPr/>
          <a:lstStyle/>
          <a:p>
            <a:r>
              <a:rPr lang="en-US" b="1" dirty="0" smtClean="0">
                <a:solidFill>
                  <a:schemeClr val="accent4">
                    <a:lumMod val="60000"/>
                    <a:lumOff val="40000"/>
                  </a:schemeClr>
                </a:solidFill>
              </a:rPr>
              <a:t>    Chronic inflammation in skin</a:t>
            </a:r>
            <a:endParaRPr lang="ar-JO" b="1" dirty="0">
              <a:solidFill>
                <a:schemeClr val="accent4">
                  <a:lumMod val="60000"/>
                  <a:lumOff val="40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C:\Users\Mohammed\Desktop\cell-injury-inflammation-and-repair-61-638.jpg"/>
          <p:cNvPicPr>
            <a:picLocks noChangeAspect="1" noChangeArrowheads="1"/>
          </p:cNvPicPr>
          <p:nvPr/>
        </p:nvPicPr>
        <p:blipFill>
          <a:blip r:embed="rId2" cstate="print"/>
          <a:srcRect/>
          <a:stretch>
            <a:fillRect/>
          </a:stretch>
        </p:blipFill>
        <p:spPr bwMode="auto">
          <a:xfrm>
            <a:off x="4419600" y="1676400"/>
            <a:ext cx="4724400" cy="5181600"/>
          </a:xfrm>
          <a:prstGeom prst="rect">
            <a:avLst/>
          </a:prstGeom>
          <a:noFill/>
        </p:spPr>
      </p:pic>
      <p:pic>
        <p:nvPicPr>
          <p:cNvPr id="3" name="Picture 3" descr="C:\Users\Mohammed\Desktop\slide_7.jpg"/>
          <p:cNvPicPr>
            <a:picLocks noChangeAspect="1" noChangeArrowheads="1"/>
          </p:cNvPicPr>
          <p:nvPr/>
        </p:nvPicPr>
        <p:blipFill>
          <a:blip r:embed="rId3" cstate="print"/>
          <a:srcRect/>
          <a:stretch>
            <a:fillRect/>
          </a:stretch>
        </p:blipFill>
        <p:spPr bwMode="auto">
          <a:xfrm>
            <a:off x="-228600" y="0"/>
            <a:ext cx="4648200" cy="51054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C:\Users\Mohammed\Desktop\eb3acfb1-3bfd-4556-9606-10f7562076fd.jpeg"/>
          <p:cNvPicPr>
            <a:picLocks noChangeAspect="1" noChangeArrowheads="1"/>
          </p:cNvPicPr>
          <p:nvPr/>
        </p:nvPicPr>
        <p:blipFill>
          <a:blip r:embed="rId2" cstate="print"/>
          <a:srcRect/>
          <a:stretch>
            <a:fillRect/>
          </a:stretch>
        </p:blipFill>
        <p:spPr bwMode="auto">
          <a:xfrm>
            <a:off x="0" y="914400"/>
            <a:ext cx="9144000" cy="5943599"/>
          </a:xfrm>
          <a:prstGeom prst="rect">
            <a:avLst/>
          </a:prstGeom>
          <a:noFill/>
        </p:spPr>
      </p:pic>
      <p:sp>
        <p:nvSpPr>
          <p:cNvPr id="3" name="Title 2"/>
          <p:cNvSpPr>
            <a:spLocks noGrp="1"/>
          </p:cNvSpPr>
          <p:nvPr>
            <p:ph type="title"/>
          </p:nvPr>
        </p:nvSpPr>
        <p:spPr>
          <a:xfrm>
            <a:off x="457200" y="0"/>
            <a:ext cx="8229600" cy="990600"/>
          </a:xfrm>
        </p:spPr>
        <p:txBody>
          <a:bodyPr>
            <a:normAutofit fontScale="90000"/>
          </a:bodyPr>
          <a:lstStyle/>
          <a:p>
            <a:r>
              <a:rPr lang="en-US" sz="6000" b="1" dirty="0" smtClean="0"/>
              <a:t>           </a:t>
            </a:r>
            <a:r>
              <a:rPr lang="en-US" sz="6000" b="1" dirty="0" smtClean="0">
                <a:latin typeface="Times New Roman" pitchFamily="18" charset="0"/>
                <a:cs typeface="Times New Roman" pitchFamily="18" charset="0"/>
              </a:rPr>
              <a:t>Plasma cells</a:t>
            </a:r>
            <a:endParaRPr lang="ar-JO" sz="6000" b="1"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C:\Users\Mohammed\Desktop\78f746a3-3007-411b-bef9-2ce582c47c71.jpeg"/>
          <p:cNvPicPr>
            <a:picLocks noChangeAspect="1" noChangeArrowheads="1"/>
          </p:cNvPicPr>
          <p:nvPr/>
        </p:nvPicPr>
        <p:blipFill>
          <a:blip r:embed="rId2" cstate="print"/>
          <a:srcRect/>
          <a:stretch>
            <a:fillRect/>
          </a:stretch>
        </p:blipFill>
        <p:spPr bwMode="auto">
          <a:xfrm>
            <a:off x="0" y="990600"/>
            <a:ext cx="9144000" cy="5867401"/>
          </a:xfrm>
          <a:prstGeom prst="rect">
            <a:avLst/>
          </a:prstGeom>
          <a:noFill/>
        </p:spPr>
      </p:pic>
      <p:sp>
        <p:nvSpPr>
          <p:cNvPr id="3" name="Title 2"/>
          <p:cNvSpPr>
            <a:spLocks noGrp="1"/>
          </p:cNvSpPr>
          <p:nvPr>
            <p:ph type="title"/>
          </p:nvPr>
        </p:nvSpPr>
        <p:spPr>
          <a:xfrm>
            <a:off x="0" y="0"/>
            <a:ext cx="8686800" cy="1143000"/>
          </a:xfrm>
        </p:spPr>
        <p:txBody>
          <a:bodyPr>
            <a:normAutofit/>
          </a:bodyPr>
          <a:lstStyle/>
          <a:p>
            <a:r>
              <a:rPr lang="en-US" sz="6000" b="1" dirty="0" smtClean="0"/>
              <a:t>             </a:t>
            </a:r>
            <a:r>
              <a:rPr lang="en-US" sz="6000" b="1" dirty="0" err="1" smtClean="0">
                <a:latin typeface="Times New Roman" pitchFamily="18" charset="0"/>
                <a:cs typeface="Times New Roman" pitchFamily="18" charset="0"/>
              </a:rPr>
              <a:t>Eosinophils</a:t>
            </a:r>
            <a:endParaRPr lang="ar-JO" sz="6000" b="1"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idx="1"/>
          </p:nvPr>
        </p:nvSpPr>
        <p:spPr>
          <a:xfrm>
            <a:off x="0" y="990600"/>
            <a:ext cx="9144000" cy="5867400"/>
          </a:xfrm>
        </p:spPr>
        <p:txBody>
          <a:bodyPr>
            <a:normAutofit/>
          </a:bodyPr>
          <a:lstStyle/>
          <a:p>
            <a:pPr algn="l" rtl="0" eaLnBrk="1" hangingPunct="1"/>
            <a:r>
              <a:rPr lang="en-US" sz="3600" b="1" dirty="0" smtClean="0">
                <a:latin typeface="Times New Roman" pitchFamily="18" charset="0"/>
                <a:cs typeface="Times New Roman" pitchFamily="18" charset="0"/>
              </a:rPr>
              <a:t>Distinctive pattern of chronic inflammation characterized by aggregation of :</a:t>
            </a:r>
          </a:p>
          <a:p>
            <a:pPr algn="l" rtl="0" eaLnBrk="1" hangingPunct="1">
              <a:buFont typeface="Arial" pitchFamily="34" charset="0"/>
              <a:buChar char="•"/>
            </a:pPr>
            <a:r>
              <a:rPr lang="en-US" sz="3600" b="1" dirty="0" smtClean="0">
                <a:latin typeface="Times New Roman" pitchFamily="18" charset="0"/>
                <a:cs typeface="Times New Roman" pitchFamily="18" charset="0"/>
              </a:rPr>
              <a:t>Activated macrophages (</a:t>
            </a:r>
            <a:r>
              <a:rPr lang="en-US" sz="3600" b="1" dirty="0" err="1" smtClean="0">
                <a:latin typeface="Times New Roman" pitchFamily="18" charset="0"/>
                <a:cs typeface="Times New Roman" pitchFamily="18" charset="0"/>
              </a:rPr>
              <a:t>epithelioid</a:t>
            </a:r>
            <a:r>
              <a:rPr lang="en-US" sz="3600" b="1" dirty="0" smtClean="0">
                <a:latin typeface="Times New Roman" pitchFamily="18" charset="0"/>
                <a:cs typeface="Times New Roman" pitchFamily="18" charset="0"/>
              </a:rPr>
              <a:t>).  </a:t>
            </a:r>
          </a:p>
          <a:p>
            <a:pPr algn="l" rtl="0" eaLnBrk="1" hangingPunct="1">
              <a:buFont typeface="Arial" pitchFamily="34" charset="0"/>
              <a:buChar char="•"/>
            </a:pPr>
            <a:r>
              <a:rPr lang="en-US" sz="3600" b="1" dirty="0" smtClean="0">
                <a:latin typeface="Times New Roman" pitchFamily="18" charset="0"/>
                <a:cs typeface="Times New Roman" pitchFamily="18" charset="0"/>
              </a:rPr>
              <a:t>Multinucleated giant cells .</a:t>
            </a:r>
          </a:p>
          <a:p>
            <a:pPr algn="l" rtl="0" eaLnBrk="1" hangingPunct="1"/>
            <a:endParaRPr lang="en-US" dirty="0" smtClean="0"/>
          </a:p>
        </p:txBody>
      </p:sp>
      <p:sp>
        <p:nvSpPr>
          <p:cNvPr id="46081" name="Rectangle 2"/>
          <p:cNvSpPr>
            <a:spLocks noGrp="1" noChangeArrowheads="1"/>
          </p:cNvSpPr>
          <p:nvPr>
            <p:ph type="title"/>
          </p:nvPr>
        </p:nvSpPr>
        <p:spPr>
          <a:xfrm>
            <a:off x="0" y="0"/>
            <a:ext cx="9144000" cy="533400"/>
          </a:xfrm>
        </p:spPr>
        <p:txBody>
          <a:bodyPr>
            <a:noAutofit/>
          </a:bodyPr>
          <a:lstStyle/>
          <a:p>
            <a:pPr eaLnBrk="1" hangingPunct="1"/>
            <a:r>
              <a:rPr lang="en-US" sz="4400" b="1" dirty="0" smtClean="0"/>
              <a:t/>
            </a:r>
            <a:br>
              <a:rPr lang="en-US" sz="4400" b="1" dirty="0" smtClean="0"/>
            </a:br>
            <a:r>
              <a:rPr lang="en-US" sz="4400" b="1" dirty="0" err="1" smtClean="0">
                <a:latin typeface="Times New Roman" pitchFamily="18" charset="0"/>
                <a:cs typeface="Times New Roman" pitchFamily="18" charset="0"/>
              </a:rPr>
              <a:t>Granulomatous</a:t>
            </a:r>
            <a:r>
              <a:rPr lang="en-US" sz="4400" b="1" dirty="0" smtClean="0">
                <a:latin typeface="Times New Roman" pitchFamily="18" charset="0"/>
                <a:cs typeface="Times New Roman" pitchFamily="18" charset="0"/>
              </a:rPr>
              <a:t> Inflammation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ChangeArrowheads="1"/>
          </p:cNvSpPr>
          <p:nvPr/>
        </p:nvSpPr>
        <p:spPr bwMode="auto">
          <a:xfrm>
            <a:off x="0" y="0"/>
            <a:ext cx="9144000" cy="838200"/>
          </a:xfrm>
          <a:prstGeom prst="rect">
            <a:avLst/>
          </a:prstGeom>
          <a:noFill/>
          <a:ln w="9525">
            <a:noFill/>
            <a:miter lim="800000"/>
            <a:headEnd/>
            <a:tailEnd/>
          </a:ln>
        </p:spPr>
        <p:txBody>
          <a:bodyPr anchor="ctr"/>
          <a:lstStyle/>
          <a:p>
            <a:r>
              <a:rPr lang="en-US" sz="4400" b="1" dirty="0">
                <a:solidFill>
                  <a:srgbClr val="FF3300"/>
                </a:solidFill>
                <a:latin typeface="Times New Roman" pitchFamily="18" charset="0"/>
                <a:cs typeface="Times New Roman" pitchFamily="18" charset="0"/>
              </a:rPr>
              <a:t>Diagram of typical TB </a:t>
            </a:r>
            <a:r>
              <a:rPr lang="en-US" sz="4400" b="1" dirty="0" err="1">
                <a:solidFill>
                  <a:srgbClr val="FF3300"/>
                </a:solidFill>
                <a:latin typeface="Times New Roman" pitchFamily="18" charset="0"/>
                <a:cs typeface="Times New Roman" pitchFamily="18" charset="0"/>
              </a:rPr>
              <a:t>granuloma</a:t>
            </a:r>
            <a:endParaRPr lang="en-US" sz="4400" b="1" dirty="0">
              <a:solidFill>
                <a:srgbClr val="FF3300"/>
              </a:solidFill>
              <a:latin typeface="Times New Roman" pitchFamily="18" charset="0"/>
              <a:cs typeface="Times New Roman" pitchFamily="18" charset="0"/>
            </a:endParaRPr>
          </a:p>
        </p:txBody>
      </p:sp>
      <p:pic>
        <p:nvPicPr>
          <p:cNvPr id="47106" name="Picture 3"/>
          <p:cNvPicPr>
            <a:picLocks noChangeAspect="1" noChangeArrowheads="1"/>
          </p:cNvPicPr>
          <p:nvPr/>
        </p:nvPicPr>
        <p:blipFill>
          <a:blip r:embed="rId2" cstate="print"/>
          <a:srcRect/>
          <a:stretch>
            <a:fillRect/>
          </a:stretch>
        </p:blipFill>
        <p:spPr bwMode="auto">
          <a:xfrm>
            <a:off x="2819400" y="823913"/>
            <a:ext cx="6324600" cy="6034087"/>
          </a:xfrm>
          <a:prstGeom prst="rect">
            <a:avLst/>
          </a:prstGeom>
          <a:noFill/>
          <a:ln w="9525">
            <a:noFill/>
            <a:miter lim="800000"/>
            <a:headEnd/>
            <a:tailEnd/>
          </a:ln>
        </p:spPr>
      </p:pic>
      <p:sp>
        <p:nvSpPr>
          <p:cNvPr id="47107" name="Text Box 4"/>
          <p:cNvSpPr txBox="1">
            <a:spLocks noChangeArrowheads="1"/>
          </p:cNvSpPr>
          <p:nvPr/>
        </p:nvSpPr>
        <p:spPr bwMode="auto">
          <a:xfrm>
            <a:off x="0" y="3505200"/>
            <a:ext cx="1730375" cy="457200"/>
          </a:xfrm>
          <a:prstGeom prst="rect">
            <a:avLst/>
          </a:prstGeom>
          <a:noFill/>
          <a:ln w="9525">
            <a:noFill/>
            <a:miter lim="800000"/>
            <a:headEnd/>
            <a:tailEnd/>
          </a:ln>
        </p:spPr>
        <p:txBody>
          <a:bodyPr>
            <a:spAutoFit/>
          </a:bodyPr>
          <a:lstStyle/>
          <a:p>
            <a:pPr>
              <a:spcBef>
                <a:spcPct val="50000"/>
              </a:spcBef>
            </a:pPr>
            <a:r>
              <a:rPr lang="en-US" sz="2400" b="1" dirty="0"/>
              <a:t>Caseation</a:t>
            </a:r>
          </a:p>
        </p:txBody>
      </p:sp>
      <p:sp>
        <p:nvSpPr>
          <p:cNvPr id="47108" name="Text Box 5"/>
          <p:cNvSpPr txBox="1">
            <a:spLocks noChangeArrowheads="1"/>
          </p:cNvSpPr>
          <p:nvPr/>
        </p:nvSpPr>
        <p:spPr bwMode="auto">
          <a:xfrm>
            <a:off x="0" y="3048000"/>
            <a:ext cx="2528256" cy="461665"/>
          </a:xfrm>
          <a:prstGeom prst="rect">
            <a:avLst/>
          </a:prstGeom>
          <a:noFill/>
          <a:ln w="9525">
            <a:noFill/>
            <a:miter lim="800000"/>
            <a:headEnd/>
            <a:tailEnd/>
          </a:ln>
        </p:spPr>
        <p:txBody>
          <a:bodyPr wrap="none">
            <a:spAutoFit/>
          </a:bodyPr>
          <a:lstStyle/>
          <a:p>
            <a:r>
              <a:rPr lang="en-US" sz="2400" b="1" dirty="0" err="1"/>
              <a:t>Epithelioid</a:t>
            </a:r>
            <a:r>
              <a:rPr lang="en-US" sz="2400" b="1" dirty="0">
                <a:solidFill>
                  <a:schemeClr val="bg1"/>
                </a:solidFill>
              </a:rPr>
              <a:t> cells</a:t>
            </a:r>
          </a:p>
        </p:txBody>
      </p:sp>
      <p:sp>
        <p:nvSpPr>
          <p:cNvPr id="47109" name="Text Box 6"/>
          <p:cNvSpPr txBox="1">
            <a:spLocks noChangeArrowheads="1"/>
          </p:cNvSpPr>
          <p:nvPr/>
        </p:nvSpPr>
        <p:spPr bwMode="auto">
          <a:xfrm>
            <a:off x="0" y="2362200"/>
            <a:ext cx="2919389" cy="461665"/>
          </a:xfrm>
          <a:prstGeom prst="rect">
            <a:avLst/>
          </a:prstGeom>
          <a:noFill/>
          <a:ln w="9525">
            <a:noFill/>
            <a:miter lim="800000"/>
            <a:headEnd/>
            <a:tailEnd/>
          </a:ln>
        </p:spPr>
        <p:txBody>
          <a:bodyPr wrap="none">
            <a:spAutoFit/>
          </a:bodyPr>
          <a:lstStyle/>
          <a:p>
            <a:r>
              <a:rPr lang="en-US" sz="2400" b="1"/>
              <a:t>Multinucleated GC</a:t>
            </a:r>
          </a:p>
        </p:txBody>
      </p:sp>
      <p:sp>
        <p:nvSpPr>
          <p:cNvPr id="47110" name="Text Box 7"/>
          <p:cNvSpPr txBox="1">
            <a:spLocks noChangeArrowheads="1"/>
          </p:cNvSpPr>
          <p:nvPr/>
        </p:nvSpPr>
        <p:spPr bwMode="auto">
          <a:xfrm>
            <a:off x="0" y="4191000"/>
            <a:ext cx="2228495" cy="461665"/>
          </a:xfrm>
          <a:prstGeom prst="rect">
            <a:avLst/>
          </a:prstGeom>
          <a:noFill/>
          <a:ln w="9525">
            <a:noFill/>
            <a:miter lim="800000"/>
            <a:headEnd/>
            <a:tailEnd/>
          </a:ln>
        </p:spPr>
        <p:txBody>
          <a:bodyPr wrap="none">
            <a:spAutoFit/>
          </a:bodyPr>
          <a:lstStyle/>
          <a:p>
            <a:r>
              <a:rPr lang="en-US" sz="2400" b="1" dirty="0"/>
              <a:t>Lymphocytes</a:t>
            </a:r>
            <a:r>
              <a:rPr lang="en-US" sz="2400" b="1" dirty="0">
                <a:solidFill>
                  <a:schemeClr val="bg1"/>
                </a:solidFill>
              </a:rPr>
              <a:t> </a:t>
            </a:r>
          </a:p>
        </p:txBody>
      </p:sp>
      <p:sp>
        <p:nvSpPr>
          <p:cNvPr id="47111" name="Text Box 8"/>
          <p:cNvSpPr txBox="1">
            <a:spLocks noChangeArrowheads="1"/>
          </p:cNvSpPr>
          <p:nvPr/>
        </p:nvSpPr>
        <p:spPr bwMode="auto">
          <a:xfrm>
            <a:off x="0" y="5257800"/>
            <a:ext cx="2111375" cy="457200"/>
          </a:xfrm>
          <a:prstGeom prst="rect">
            <a:avLst/>
          </a:prstGeom>
          <a:noFill/>
          <a:ln w="9525">
            <a:noFill/>
            <a:miter lim="800000"/>
            <a:headEnd/>
            <a:tailEnd/>
          </a:ln>
        </p:spPr>
        <p:txBody>
          <a:bodyPr>
            <a:spAutoFit/>
          </a:bodyPr>
          <a:lstStyle/>
          <a:p>
            <a:pPr>
              <a:spcBef>
                <a:spcPct val="50000"/>
              </a:spcBef>
            </a:pPr>
            <a:r>
              <a:rPr lang="en-US" sz="2400" b="1"/>
              <a:t>fibroblasts</a:t>
            </a:r>
          </a:p>
        </p:txBody>
      </p:sp>
      <p:sp>
        <p:nvSpPr>
          <p:cNvPr id="47112" name="Line 9"/>
          <p:cNvSpPr>
            <a:spLocks noChangeShapeType="1"/>
          </p:cNvSpPr>
          <p:nvPr/>
        </p:nvSpPr>
        <p:spPr bwMode="auto">
          <a:xfrm>
            <a:off x="2743200" y="2667000"/>
            <a:ext cx="2057400" cy="0"/>
          </a:xfrm>
          <a:prstGeom prst="line">
            <a:avLst/>
          </a:prstGeom>
          <a:noFill/>
          <a:ln w="3175">
            <a:solidFill>
              <a:srgbClr val="FF0000"/>
            </a:solidFill>
            <a:round/>
            <a:headEnd/>
            <a:tailEnd type="triangle" w="med" len="med"/>
          </a:ln>
        </p:spPr>
        <p:txBody>
          <a:bodyPr/>
          <a:lstStyle/>
          <a:p>
            <a:endParaRPr lang="ar-JO"/>
          </a:p>
        </p:txBody>
      </p:sp>
      <p:sp>
        <p:nvSpPr>
          <p:cNvPr id="47113" name="Line 10"/>
          <p:cNvSpPr>
            <a:spLocks noChangeShapeType="1"/>
          </p:cNvSpPr>
          <p:nvPr/>
        </p:nvSpPr>
        <p:spPr bwMode="auto">
          <a:xfrm>
            <a:off x="2286000" y="3276600"/>
            <a:ext cx="1981200" cy="0"/>
          </a:xfrm>
          <a:prstGeom prst="line">
            <a:avLst/>
          </a:prstGeom>
          <a:noFill/>
          <a:ln w="9525">
            <a:solidFill>
              <a:srgbClr val="FF0000"/>
            </a:solidFill>
            <a:round/>
            <a:headEnd/>
            <a:tailEnd type="triangle" w="med" len="med"/>
          </a:ln>
        </p:spPr>
        <p:txBody>
          <a:bodyPr/>
          <a:lstStyle/>
          <a:p>
            <a:endParaRPr lang="ar-JO"/>
          </a:p>
        </p:txBody>
      </p:sp>
      <p:sp>
        <p:nvSpPr>
          <p:cNvPr id="47114" name="Line 11"/>
          <p:cNvSpPr>
            <a:spLocks noChangeShapeType="1"/>
          </p:cNvSpPr>
          <p:nvPr/>
        </p:nvSpPr>
        <p:spPr bwMode="auto">
          <a:xfrm>
            <a:off x="1524000" y="3733800"/>
            <a:ext cx="4114800" cy="0"/>
          </a:xfrm>
          <a:prstGeom prst="line">
            <a:avLst/>
          </a:prstGeom>
          <a:noFill/>
          <a:ln w="9525">
            <a:solidFill>
              <a:srgbClr val="FF0000"/>
            </a:solidFill>
            <a:round/>
            <a:headEnd/>
            <a:tailEnd type="triangle" w="med" len="med"/>
          </a:ln>
        </p:spPr>
        <p:txBody>
          <a:bodyPr/>
          <a:lstStyle/>
          <a:p>
            <a:endParaRPr lang="ar-JO"/>
          </a:p>
        </p:txBody>
      </p:sp>
      <p:sp>
        <p:nvSpPr>
          <p:cNvPr id="47115" name="Line 12"/>
          <p:cNvSpPr>
            <a:spLocks noChangeShapeType="1"/>
          </p:cNvSpPr>
          <p:nvPr/>
        </p:nvSpPr>
        <p:spPr bwMode="auto">
          <a:xfrm>
            <a:off x="2057400" y="4495800"/>
            <a:ext cx="1828800" cy="0"/>
          </a:xfrm>
          <a:prstGeom prst="line">
            <a:avLst/>
          </a:prstGeom>
          <a:noFill/>
          <a:ln w="9525">
            <a:solidFill>
              <a:srgbClr val="FF0000"/>
            </a:solidFill>
            <a:round/>
            <a:headEnd/>
            <a:tailEnd type="triangle" w="med" len="med"/>
          </a:ln>
        </p:spPr>
        <p:txBody>
          <a:bodyPr/>
          <a:lstStyle/>
          <a:p>
            <a:endParaRPr lang="ar-JO"/>
          </a:p>
        </p:txBody>
      </p:sp>
      <p:sp>
        <p:nvSpPr>
          <p:cNvPr id="47116" name="Line 13"/>
          <p:cNvSpPr>
            <a:spLocks noChangeShapeType="1"/>
          </p:cNvSpPr>
          <p:nvPr/>
        </p:nvSpPr>
        <p:spPr bwMode="auto">
          <a:xfrm>
            <a:off x="1676400" y="5562600"/>
            <a:ext cx="2209800" cy="0"/>
          </a:xfrm>
          <a:prstGeom prst="line">
            <a:avLst/>
          </a:prstGeom>
          <a:noFill/>
          <a:ln w="9525">
            <a:solidFill>
              <a:srgbClr val="FF0000"/>
            </a:solidFill>
            <a:round/>
            <a:headEnd/>
            <a:tailEnd type="triangle" w="med" len="med"/>
          </a:ln>
        </p:spPr>
        <p:txBody>
          <a:bodyPr/>
          <a:lstStyle/>
          <a:p>
            <a:endParaRPr lang="ar-JO"/>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0"/>
            <a:ext cx="8432800" cy="838200"/>
          </a:xfrm>
          <a:noFill/>
        </p:spPr>
        <p:txBody>
          <a:bodyPr lIns="90487" tIns="44450" rIns="90487" bIns="44450">
            <a:normAutofit fontScale="90000"/>
          </a:bodyPr>
          <a:lstStyle/>
          <a:p>
            <a:pPr algn="l"/>
            <a:r>
              <a:rPr lang="en-GB" sz="5400" b="1" dirty="0" smtClean="0">
                <a:solidFill>
                  <a:schemeClr val="accent2">
                    <a:lumMod val="75000"/>
                  </a:schemeClr>
                </a:solidFill>
              </a:rPr>
              <a:t>          </a:t>
            </a:r>
            <a:r>
              <a:rPr lang="en-GB" sz="6700" b="1" dirty="0" smtClean="0">
                <a:solidFill>
                  <a:schemeClr val="accent1">
                    <a:lumMod val="40000"/>
                    <a:lumOff val="60000"/>
                  </a:schemeClr>
                </a:solidFill>
                <a:latin typeface="Times New Roman" pitchFamily="18" charset="0"/>
                <a:cs typeface="Times New Roman" pitchFamily="18" charset="0"/>
              </a:rPr>
              <a:t>Inflammation</a:t>
            </a:r>
          </a:p>
        </p:txBody>
      </p:sp>
      <p:sp>
        <p:nvSpPr>
          <p:cNvPr id="3075" name="Rectangle 3"/>
          <p:cNvSpPr>
            <a:spLocks noGrp="1" noChangeArrowheads="1"/>
          </p:cNvSpPr>
          <p:nvPr>
            <p:ph type="subTitle" idx="1"/>
          </p:nvPr>
        </p:nvSpPr>
        <p:spPr>
          <a:xfrm>
            <a:off x="1" y="1600200"/>
            <a:ext cx="9143999" cy="1752600"/>
          </a:xfrm>
          <a:noFill/>
        </p:spPr>
        <p:txBody>
          <a:bodyPr lIns="90487" tIns="44450" rIns="90487" bIns="44450">
            <a:noAutofit/>
          </a:bodyPr>
          <a:lstStyle/>
          <a:p>
            <a:pPr marL="342900" indent="-342900" algn="l" rtl="0"/>
            <a:r>
              <a:rPr lang="en-GB" sz="4000" b="1" dirty="0" smtClean="0">
                <a:solidFill>
                  <a:schemeClr val="tx1"/>
                </a:solidFill>
                <a:latin typeface="Times New Roman" pitchFamily="18" charset="0"/>
                <a:cs typeface="Times New Roman" pitchFamily="18" charset="0"/>
              </a:rPr>
              <a:t>The response of living tissue to injury</a:t>
            </a:r>
            <a:r>
              <a:rPr lang="en-US" sz="4000" b="1" dirty="0" smtClean="0">
                <a:solidFill>
                  <a:schemeClr val="tx1"/>
                </a:solidFill>
                <a:latin typeface="Times New Roman" pitchFamily="18" charset="0"/>
                <a:cs typeface="Times New Roman" pitchFamily="18" charset="0"/>
              </a:rPr>
              <a:t>.</a:t>
            </a:r>
          </a:p>
          <a:p>
            <a:pPr marL="342900" indent="-342900" algn="l" rtl="0"/>
            <a:endParaRPr lang="en-US" sz="4000" b="1" dirty="0" smtClean="0">
              <a:solidFill>
                <a:schemeClr val="tx1"/>
              </a:solidFill>
              <a:latin typeface="Times New Roman" pitchFamily="18" charset="0"/>
              <a:cs typeface="Times New Roman" pitchFamily="18" charset="0"/>
            </a:endParaRPr>
          </a:p>
          <a:p>
            <a:pPr marL="342900" indent="-342900" algn="l" rtl="0"/>
            <a:r>
              <a:rPr lang="en-US" sz="4000" b="1" dirty="0" smtClean="0">
                <a:solidFill>
                  <a:schemeClr val="tx1"/>
                </a:solidFill>
                <a:latin typeface="Times New Roman" pitchFamily="18" charset="0"/>
                <a:cs typeface="Times New Roman" pitchFamily="18" charset="0"/>
              </a:rPr>
              <a:t>1- Acute inflammation</a:t>
            </a:r>
          </a:p>
          <a:p>
            <a:pPr marL="342900" indent="-342900" algn="l" rtl="0"/>
            <a:endParaRPr lang="en-US" sz="4000" b="1" dirty="0" smtClean="0">
              <a:solidFill>
                <a:schemeClr val="tx1"/>
              </a:solidFill>
              <a:latin typeface="Times New Roman" pitchFamily="18" charset="0"/>
              <a:cs typeface="Times New Roman" pitchFamily="18" charset="0"/>
            </a:endParaRPr>
          </a:p>
          <a:p>
            <a:pPr marL="342900" indent="-342900" algn="l" rtl="0"/>
            <a:r>
              <a:rPr lang="en-US" sz="4000" b="1" dirty="0" smtClean="0">
                <a:solidFill>
                  <a:schemeClr val="tx1"/>
                </a:solidFill>
                <a:latin typeface="Times New Roman" pitchFamily="18" charset="0"/>
                <a:cs typeface="Times New Roman" pitchFamily="18" charset="0"/>
              </a:rPr>
              <a:t>2- Chronic inflammation:-</a:t>
            </a:r>
          </a:p>
          <a:p>
            <a:pPr marL="342900" indent="-342900" algn="l" rtl="0"/>
            <a:endParaRPr lang="en-GB" sz="4000" b="1" dirty="0" smtClean="0">
              <a:solidFill>
                <a:schemeClr val="tx1"/>
              </a:solidFill>
            </a:endParaRPr>
          </a:p>
        </p:txBody>
      </p:sp>
      <p:sp>
        <p:nvSpPr>
          <p:cNvPr id="3076" name="Text Box 4"/>
          <p:cNvSpPr txBox="1">
            <a:spLocks noChangeArrowheads="1"/>
          </p:cNvSpPr>
          <p:nvPr/>
        </p:nvSpPr>
        <p:spPr bwMode="auto">
          <a:xfrm>
            <a:off x="541338" y="6019800"/>
            <a:ext cx="184731" cy="369332"/>
          </a:xfrm>
          <a:prstGeom prst="rect">
            <a:avLst/>
          </a:prstGeom>
          <a:noFill/>
          <a:ln w="38100">
            <a:noFill/>
            <a:miter lim="800000"/>
            <a:headEnd/>
            <a:tailEnd/>
          </a:ln>
        </p:spPr>
        <p:txBody>
          <a:bodyPr wrap="none">
            <a:spAutoFit/>
          </a:bodyPr>
          <a:lstStyle/>
          <a:p>
            <a:endParaRPr lang="en-GB" b="0" dirty="0">
              <a:latin typeface="Times" charset="0"/>
            </a:endParaRPr>
          </a:p>
        </p:txBody>
      </p:sp>
      <p:sp>
        <p:nvSpPr>
          <p:cNvPr id="3077" name="Text Box 5"/>
          <p:cNvSpPr txBox="1">
            <a:spLocks noChangeArrowheads="1"/>
          </p:cNvSpPr>
          <p:nvPr/>
        </p:nvSpPr>
        <p:spPr bwMode="auto">
          <a:xfrm>
            <a:off x="3203575" y="917575"/>
            <a:ext cx="184731" cy="369332"/>
          </a:xfrm>
          <a:prstGeom prst="rect">
            <a:avLst/>
          </a:prstGeom>
          <a:noFill/>
          <a:ln w="38100">
            <a:noFill/>
            <a:miter lim="800000"/>
            <a:headEnd/>
            <a:tailEnd/>
          </a:ln>
        </p:spPr>
        <p:txBody>
          <a:bodyPr wrap="none">
            <a:spAutoFit/>
          </a:bodyPr>
          <a:lstStyle/>
          <a:p>
            <a:endParaRPr lang="en-GB" b="0" dirty="0">
              <a:latin typeface="Times" charset="0"/>
            </a:endParaRPr>
          </a:p>
        </p:txBody>
      </p:sp>
      <p:sp>
        <p:nvSpPr>
          <p:cNvPr id="6" name="Rectangle 5"/>
          <p:cNvSpPr/>
          <p:nvPr/>
        </p:nvSpPr>
        <p:spPr>
          <a:xfrm>
            <a:off x="0" y="4953000"/>
            <a:ext cx="9144000" cy="1569660"/>
          </a:xfrm>
          <a:prstGeom prst="rect">
            <a:avLst/>
          </a:prstGeom>
        </p:spPr>
        <p:txBody>
          <a:bodyPr wrap="square">
            <a:spAutoFit/>
          </a:bodyPr>
          <a:lstStyle/>
          <a:p>
            <a:pPr>
              <a:defRPr/>
            </a:pPr>
            <a:r>
              <a:rPr lang="en-US" sz="3200" b="1" dirty="0" smtClean="0">
                <a:solidFill>
                  <a:schemeClr val="accent2"/>
                </a:solidFill>
                <a:latin typeface="Times New Roman" pitchFamily="18" charset="0"/>
                <a:cs typeface="Times New Roman" pitchFamily="18" charset="0"/>
              </a:rPr>
              <a:t>A- Nonspecific chronic inflammation</a:t>
            </a:r>
          </a:p>
          <a:p>
            <a:pPr>
              <a:defRPr/>
            </a:pPr>
            <a:endParaRPr lang="en-US" sz="3200" b="1" dirty="0" smtClean="0">
              <a:solidFill>
                <a:schemeClr val="accent2"/>
              </a:solidFill>
              <a:latin typeface="Times New Roman" pitchFamily="18" charset="0"/>
              <a:cs typeface="Times New Roman" pitchFamily="18" charset="0"/>
            </a:endParaRPr>
          </a:p>
          <a:p>
            <a:pPr>
              <a:defRPr/>
            </a:pPr>
            <a:r>
              <a:rPr lang="en-US" sz="3200" b="1" dirty="0" smtClean="0">
                <a:solidFill>
                  <a:schemeClr val="accent2"/>
                </a:solidFill>
                <a:latin typeface="Times New Roman" pitchFamily="18" charset="0"/>
                <a:cs typeface="Times New Roman" pitchFamily="18" charset="0"/>
              </a:rPr>
              <a:t>B- </a:t>
            </a:r>
            <a:r>
              <a:rPr lang="en-US" sz="3200" b="1" dirty="0" err="1" smtClean="0">
                <a:solidFill>
                  <a:schemeClr val="accent2"/>
                </a:solidFill>
                <a:latin typeface="Times New Roman" pitchFamily="18" charset="0"/>
                <a:cs typeface="Times New Roman" pitchFamily="18" charset="0"/>
              </a:rPr>
              <a:t>Granulomatous</a:t>
            </a:r>
            <a:r>
              <a:rPr lang="en-US" sz="3200" b="1" dirty="0" smtClean="0">
                <a:solidFill>
                  <a:schemeClr val="accent2"/>
                </a:solidFill>
                <a:latin typeface="Times New Roman" pitchFamily="18" charset="0"/>
                <a:cs typeface="Times New Roman" pitchFamily="18" charset="0"/>
              </a:rPr>
              <a:t> inflammation.</a:t>
            </a:r>
            <a:endParaRPr lang="en-US" sz="3200" b="1" dirty="0">
              <a:solidFill>
                <a:schemeClr val="accent2"/>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524000"/>
          </a:xfrm>
        </p:spPr>
        <p:txBody>
          <a:bodyPr>
            <a:normAutofit/>
          </a:bodyPr>
          <a:lstStyle/>
          <a:p>
            <a:r>
              <a:rPr lang="en-US" sz="6000" b="1" dirty="0" smtClean="0">
                <a:latin typeface="Times New Roman" pitchFamily="18" charset="0"/>
                <a:cs typeface="Times New Roman" pitchFamily="18" charset="0"/>
              </a:rPr>
              <a:t>            T.B </a:t>
            </a:r>
            <a:r>
              <a:rPr lang="en-US" sz="6000" b="1" dirty="0" err="1" smtClean="0">
                <a:latin typeface="Times New Roman" pitchFamily="18" charset="0"/>
                <a:cs typeface="Times New Roman" pitchFamily="18" charset="0"/>
              </a:rPr>
              <a:t>granuloma</a:t>
            </a:r>
            <a:endParaRPr lang="ar-JO" sz="6000" b="1" dirty="0">
              <a:latin typeface="Times New Roman" pitchFamily="18" charset="0"/>
              <a:cs typeface="Times New Roman" pitchFamily="18" charset="0"/>
            </a:endParaRPr>
          </a:p>
        </p:txBody>
      </p:sp>
      <p:sp>
        <p:nvSpPr>
          <p:cNvPr id="3" name="Text Placeholder 2"/>
          <p:cNvSpPr>
            <a:spLocks noGrp="1"/>
          </p:cNvSpPr>
          <p:nvPr>
            <p:ph type="body" sz="half" idx="1"/>
          </p:nvPr>
        </p:nvSpPr>
        <p:spPr/>
        <p:txBody>
          <a:bodyPr/>
          <a:lstStyle/>
          <a:p>
            <a:endParaRPr lang="ar-JO" dirty="0"/>
          </a:p>
        </p:txBody>
      </p:sp>
      <p:sp>
        <p:nvSpPr>
          <p:cNvPr id="4" name="Content Placeholder 3"/>
          <p:cNvSpPr>
            <a:spLocks noGrp="1"/>
          </p:cNvSpPr>
          <p:nvPr>
            <p:ph sz="quarter" idx="2"/>
          </p:nvPr>
        </p:nvSpPr>
        <p:spPr/>
        <p:txBody>
          <a:bodyPr/>
          <a:lstStyle/>
          <a:p>
            <a:endParaRPr lang="ar-JO"/>
          </a:p>
        </p:txBody>
      </p:sp>
      <p:sp>
        <p:nvSpPr>
          <p:cNvPr id="5" name="Content Placeholder 4"/>
          <p:cNvSpPr>
            <a:spLocks noGrp="1"/>
          </p:cNvSpPr>
          <p:nvPr>
            <p:ph sz="quarter" idx="3"/>
          </p:nvPr>
        </p:nvSpPr>
        <p:spPr/>
        <p:txBody>
          <a:bodyPr/>
          <a:lstStyle/>
          <a:p>
            <a:endParaRPr lang="ar-JO"/>
          </a:p>
        </p:txBody>
      </p:sp>
      <p:pic>
        <p:nvPicPr>
          <p:cNvPr id="92162" name="Picture 2" descr="C:\Users\Mohammed\Desktop\796px-Granuloma_mac.jpg"/>
          <p:cNvPicPr>
            <a:picLocks noChangeAspect="1" noChangeArrowheads="1"/>
          </p:cNvPicPr>
          <p:nvPr/>
        </p:nvPicPr>
        <p:blipFill>
          <a:blip r:embed="rId2" cstate="print"/>
          <a:srcRect/>
          <a:stretch>
            <a:fillRect/>
          </a:stretch>
        </p:blipFill>
        <p:spPr bwMode="auto">
          <a:xfrm>
            <a:off x="15265" y="1066800"/>
            <a:ext cx="9113469" cy="57912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018" name="Group 18"/>
          <p:cNvGraphicFramePr>
            <a:graphicFrameLocks noGrp="1"/>
          </p:cNvGraphicFramePr>
          <p:nvPr>
            <p:extLst>
              <p:ext uri="{D42A27DB-BD31-4B8C-83A1-F6EECF244321}">
                <p14:modId xmlns:p14="http://schemas.microsoft.com/office/powerpoint/2010/main" val="376238196"/>
              </p:ext>
            </p:extLst>
          </p:nvPr>
        </p:nvGraphicFramePr>
        <p:xfrm>
          <a:off x="167014" y="76200"/>
          <a:ext cx="8991600" cy="1425575"/>
        </p:xfrm>
        <a:graphic>
          <a:graphicData uri="http://schemas.openxmlformats.org/drawingml/2006/table">
            <a:tbl>
              <a:tblPr/>
              <a:tblGrid>
                <a:gridCol w="8991600"/>
              </a:tblGrid>
              <a:tr h="142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Arial" charset="0"/>
                        </a:rPr>
                        <a:t>Caseating</a:t>
                      </a:r>
                      <a:r>
                        <a:rPr kumimoji="0" lang="en-US" sz="2400" b="1" i="0" u="none" strike="noStrike" cap="none" normalizeH="0" baseline="0" dirty="0" smtClean="0">
                          <a:ln>
                            <a:noFill/>
                          </a:ln>
                          <a:solidFill>
                            <a:schemeClr val="tx1"/>
                          </a:solidFill>
                          <a:effectLst/>
                          <a:latin typeface="Times New Roman" pitchFamily="18" charset="0"/>
                          <a:cs typeface="Arial" charset="0"/>
                        </a:rPr>
                        <a:t> </a:t>
                      </a:r>
                      <a:r>
                        <a:rPr kumimoji="0" lang="en-US" sz="2400" b="1" i="0" u="none" strike="noStrike" cap="none" normalizeH="0" baseline="0" dirty="0" err="1" smtClean="0">
                          <a:ln>
                            <a:noFill/>
                          </a:ln>
                          <a:solidFill>
                            <a:schemeClr val="tx1"/>
                          </a:solidFill>
                          <a:effectLst/>
                          <a:latin typeface="Times New Roman" pitchFamily="18" charset="0"/>
                          <a:cs typeface="Arial" charset="0"/>
                        </a:rPr>
                        <a:t>granuloma</a:t>
                      </a:r>
                      <a:r>
                        <a:rPr kumimoji="0" lang="en-US" sz="2400" b="1" i="0" u="none" strike="noStrike" cap="none" normalizeH="0" baseline="0" dirty="0" smtClean="0">
                          <a:ln>
                            <a:noFill/>
                          </a:ln>
                          <a:solidFill>
                            <a:schemeClr val="tx1"/>
                          </a:solidFill>
                          <a:effectLst/>
                          <a:latin typeface="Times New Roman" pitchFamily="18" charset="0"/>
                          <a:cs typeface="Arial" charset="0"/>
                        </a:rPr>
                        <a:t>. </a:t>
                      </a:r>
                      <a:r>
                        <a:rPr kumimoji="0" lang="en-US" sz="2400" b="1" i="0" u="none" strike="noStrike" cap="none" normalizeH="0" baseline="0" dirty="0" err="1" smtClean="0">
                          <a:ln>
                            <a:noFill/>
                          </a:ln>
                          <a:solidFill>
                            <a:schemeClr val="tx1"/>
                          </a:solidFill>
                          <a:effectLst/>
                          <a:latin typeface="Times New Roman" pitchFamily="18" charset="0"/>
                          <a:cs typeface="Arial" charset="0"/>
                        </a:rPr>
                        <a:t>Epithelioid</a:t>
                      </a:r>
                      <a:r>
                        <a:rPr kumimoji="0" lang="en-US" sz="2400" b="1" i="0" u="none" strike="noStrike" cap="none" normalizeH="0" baseline="0" dirty="0" smtClean="0">
                          <a:ln>
                            <a:noFill/>
                          </a:ln>
                          <a:solidFill>
                            <a:schemeClr val="tx1"/>
                          </a:solidFill>
                          <a:effectLst/>
                          <a:latin typeface="Times New Roman" pitchFamily="18" charset="0"/>
                          <a:cs typeface="Arial" charset="0"/>
                        </a:rPr>
                        <a:t> cells surround a central area of necrosis that appears irregular, amorphous, and pink. </a:t>
                      </a: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57347" name="Picture 5" descr="INFL029"/>
          <p:cNvPicPr>
            <a:picLocks noChangeAspect="1" noChangeArrowheads="1"/>
          </p:cNvPicPr>
          <p:nvPr/>
        </p:nvPicPr>
        <p:blipFill>
          <a:blip r:embed="rId2" cstate="print"/>
          <a:srcRect/>
          <a:stretch>
            <a:fillRect/>
          </a:stretch>
        </p:blipFill>
        <p:spPr bwMode="auto">
          <a:xfrm>
            <a:off x="386366" y="1600200"/>
            <a:ext cx="8371268"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C:\Users\Mohammed\Desktop\Chronic+granulomatous+inflammat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304800" y="-228600"/>
            <a:ext cx="9448800" cy="762000"/>
          </a:xfrm>
        </p:spPr>
        <p:txBody>
          <a:bodyPr>
            <a:normAutofit fontScale="90000"/>
          </a:bodyPr>
          <a:lstStyle/>
          <a:p>
            <a:pPr eaLnBrk="1" hangingPunct="1"/>
            <a:r>
              <a:rPr lang="ar-JO" sz="2800" b="1" dirty="0" smtClean="0">
                <a:solidFill>
                  <a:srgbClr val="FF3300"/>
                </a:solidFill>
              </a:rPr>
              <a:t>\</a:t>
            </a:r>
            <a:br>
              <a:rPr lang="ar-JO" sz="2800" b="1" dirty="0" smtClean="0">
                <a:solidFill>
                  <a:srgbClr val="FF3300"/>
                </a:solidFill>
              </a:rPr>
            </a:br>
            <a:r>
              <a:rPr lang="en-US" sz="2800" b="1" dirty="0" smtClean="0">
                <a:solidFill>
                  <a:srgbClr val="FF3300"/>
                </a:solidFill>
              </a:rPr>
              <a:t>   </a:t>
            </a:r>
            <a:r>
              <a:rPr lang="en-US" sz="4000" b="1" dirty="0" smtClean="0">
                <a:solidFill>
                  <a:schemeClr val="accent2">
                    <a:lumMod val="60000"/>
                    <a:lumOff val="40000"/>
                  </a:schemeClr>
                </a:solidFill>
                <a:latin typeface="Times New Roman" pitchFamily="18" charset="0"/>
                <a:cs typeface="Times New Roman" pitchFamily="18" charset="0"/>
              </a:rPr>
              <a:t>Lung, </a:t>
            </a:r>
            <a:r>
              <a:rPr lang="en-US" sz="4000" b="1" dirty="0" err="1" smtClean="0">
                <a:solidFill>
                  <a:schemeClr val="accent2">
                    <a:lumMod val="60000"/>
                    <a:lumOff val="40000"/>
                  </a:schemeClr>
                </a:solidFill>
                <a:latin typeface="Times New Roman" pitchFamily="18" charset="0"/>
                <a:cs typeface="Times New Roman" pitchFamily="18" charset="0"/>
              </a:rPr>
              <a:t>granulomatous</a:t>
            </a:r>
            <a:r>
              <a:rPr lang="en-US" sz="4000" b="1" dirty="0" smtClean="0">
                <a:solidFill>
                  <a:schemeClr val="accent2">
                    <a:lumMod val="60000"/>
                    <a:lumOff val="40000"/>
                  </a:schemeClr>
                </a:solidFill>
                <a:latin typeface="Times New Roman" pitchFamily="18" charset="0"/>
                <a:cs typeface="Times New Roman" pitchFamily="18" charset="0"/>
              </a:rPr>
              <a:t> infl. with </a:t>
            </a:r>
            <a:r>
              <a:rPr lang="en-US" sz="4000" b="1" dirty="0" err="1" smtClean="0">
                <a:solidFill>
                  <a:schemeClr val="accent2">
                    <a:lumMod val="60000"/>
                    <a:lumOff val="40000"/>
                  </a:schemeClr>
                </a:solidFill>
                <a:latin typeface="Times New Roman" pitchFamily="18" charset="0"/>
                <a:cs typeface="Times New Roman" pitchFamily="18" charset="0"/>
              </a:rPr>
              <a:t>caseatio</a:t>
            </a:r>
            <a:r>
              <a:rPr lang="en-US" sz="4000" b="1" dirty="0" err="1" smtClean="0">
                <a:solidFill>
                  <a:srgbClr val="FF3300"/>
                </a:solidFill>
              </a:rPr>
              <a:t>n</a:t>
            </a:r>
            <a:endParaRPr lang="en-US" sz="4000" b="1" dirty="0" smtClean="0">
              <a:solidFill>
                <a:srgbClr val="FF3300"/>
              </a:solidFill>
            </a:endParaRPr>
          </a:p>
        </p:txBody>
      </p:sp>
      <p:graphicFrame>
        <p:nvGraphicFramePr>
          <p:cNvPr id="49154" name="Object 3"/>
          <p:cNvGraphicFramePr>
            <a:graphicFrameLocks noChangeAspect="1"/>
          </p:cNvGraphicFramePr>
          <p:nvPr/>
        </p:nvGraphicFramePr>
        <p:xfrm>
          <a:off x="4114800" y="2743200"/>
          <a:ext cx="5029200" cy="4114800"/>
        </p:xfrm>
        <a:graphic>
          <a:graphicData uri="http://schemas.openxmlformats.org/presentationml/2006/ole">
            <mc:AlternateContent xmlns:mc="http://schemas.openxmlformats.org/markup-compatibility/2006">
              <mc:Choice xmlns:v="urn:schemas-microsoft-com:vml" Requires="v">
                <p:oleObj spid="_x0000_s5127" name="Bitmap Image" r:id="rId3" imgW="3019048" imgH="4563112" progId="PBrush">
                  <p:embed/>
                </p:oleObj>
              </mc:Choice>
              <mc:Fallback>
                <p:oleObj name="Bitmap Image" r:id="rId3" imgW="3019048" imgH="4563112" progId="PBrush">
                  <p:embed/>
                  <p:pic>
                    <p:nvPicPr>
                      <p:cNvPr id="0" name="Object 3"/>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4114800" y="27432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9155" name="Text Box 4"/>
          <p:cNvSpPr txBox="1">
            <a:spLocks noChangeArrowheads="1"/>
          </p:cNvSpPr>
          <p:nvPr/>
        </p:nvSpPr>
        <p:spPr bwMode="auto">
          <a:xfrm>
            <a:off x="0" y="685800"/>
            <a:ext cx="9372600" cy="2554545"/>
          </a:xfrm>
          <a:prstGeom prst="rect">
            <a:avLst/>
          </a:prstGeom>
          <a:noFill/>
          <a:ln w="9525">
            <a:noFill/>
            <a:miter lim="800000"/>
            <a:headEnd/>
            <a:tailEnd/>
          </a:ln>
        </p:spPr>
        <p:txBody>
          <a:bodyPr wrap="square">
            <a:spAutoFit/>
          </a:bodyPr>
          <a:lstStyle/>
          <a:p>
            <a:pPr lvl="0"/>
            <a:r>
              <a:rPr lang="en-US" sz="3200" b="1" dirty="0" smtClean="0">
                <a:solidFill>
                  <a:schemeClr val="accent1">
                    <a:lumMod val="60000"/>
                    <a:lumOff val="40000"/>
                  </a:schemeClr>
                </a:solidFill>
                <a:latin typeface="Times New Roman" pitchFamily="18" charset="0"/>
                <a:cs typeface="Arial" charset="0"/>
              </a:rPr>
              <a:t>Grossly, areas of </a:t>
            </a:r>
            <a:r>
              <a:rPr lang="en-US" sz="3200" b="1" dirty="0" err="1" smtClean="0">
                <a:solidFill>
                  <a:schemeClr val="accent1">
                    <a:lumMod val="60000"/>
                    <a:lumOff val="40000"/>
                  </a:schemeClr>
                </a:solidFill>
                <a:latin typeface="Times New Roman" pitchFamily="18" charset="0"/>
                <a:cs typeface="Arial" charset="0"/>
              </a:rPr>
              <a:t>caseation</a:t>
            </a:r>
            <a:r>
              <a:rPr lang="en-US" sz="3200" b="1" dirty="0" smtClean="0">
                <a:solidFill>
                  <a:schemeClr val="accent1">
                    <a:lumMod val="60000"/>
                    <a:lumOff val="40000"/>
                  </a:schemeClr>
                </a:solidFill>
                <a:latin typeface="Times New Roman" pitchFamily="18" charset="0"/>
                <a:cs typeface="Arial" charset="0"/>
              </a:rPr>
              <a:t> appear cheese-like.</a:t>
            </a:r>
          </a:p>
          <a:p>
            <a:r>
              <a:rPr lang="en-US" sz="3200" b="1" dirty="0" smtClean="0">
                <a:latin typeface="Times New Roman" pitchFamily="18" charset="0"/>
                <a:cs typeface="Times New Roman" pitchFamily="18" charset="0"/>
              </a:rPr>
              <a:t>Yellowish </a:t>
            </a:r>
            <a:r>
              <a:rPr lang="en-US" sz="3200" b="1" dirty="0">
                <a:latin typeface="Times New Roman" pitchFamily="18" charset="0"/>
                <a:cs typeface="Times New Roman" pitchFamily="18" charset="0"/>
              </a:rPr>
              <a:t>mottling of lung </a:t>
            </a:r>
            <a:r>
              <a:rPr lang="en-US" sz="3200" b="1" dirty="0" smtClean="0">
                <a:latin typeface="Times New Roman" pitchFamily="18" charset="0"/>
                <a:cs typeface="Times New Roman" pitchFamily="18" charset="0"/>
              </a:rPr>
              <a:t>tissue.</a:t>
            </a:r>
          </a:p>
          <a:p>
            <a:r>
              <a:rPr lang="en-US" sz="3200" b="1" dirty="0" smtClean="0">
                <a:latin typeface="Times New Roman" pitchFamily="18" charset="0"/>
                <a:cs typeface="Times New Roman" pitchFamily="18" charset="0"/>
              </a:rPr>
              <a:t>Small</a:t>
            </a:r>
            <a:r>
              <a:rPr lang="en-US" sz="3200" b="1" dirty="0">
                <a:latin typeface="Times New Roman" pitchFamily="18" charset="0"/>
                <a:cs typeface="Times New Roman" pitchFamily="18" charset="0"/>
              </a:rPr>
              <a:t>, yellow nodules </a:t>
            </a:r>
            <a:r>
              <a:rPr lang="en-US" sz="3200" b="1" dirty="0" smtClean="0">
                <a:latin typeface="Times New Roman" pitchFamily="18" charset="0"/>
                <a:cs typeface="Times New Roman" pitchFamily="18" charset="0"/>
              </a:rPr>
              <a:t>(</a:t>
            </a:r>
            <a:r>
              <a:rPr lang="en-US" sz="3200" b="1" dirty="0" err="1" smtClean="0">
                <a:latin typeface="Times New Roman" pitchFamily="18" charset="0"/>
                <a:cs typeface="Times New Roman" pitchFamily="18" charset="0"/>
              </a:rPr>
              <a:t>caseating</a:t>
            </a:r>
            <a:r>
              <a:rPr lang="en-US" sz="3200" b="1" dirty="0" smtClean="0">
                <a:latin typeface="Times New Roman" pitchFamily="18" charset="0"/>
                <a:cs typeface="Times New Roman" pitchFamily="18" charset="0"/>
              </a:rPr>
              <a:t> </a:t>
            </a:r>
            <a:r>
              <a:rPr lang="en-US" sz="3200" b="1" dirty="0">
                <a:latin typeface="Times New Roman" pitchFamily="18" charset="0"/>
                <a:cs typeface="Times New Roman" pitchFamily="18" charset="0"/>
              </a:rPr>
              <a:t>TB </a:t>
            </a:r>
            <a:r>
              <a:rPr lang="en-US" sz="3200" b="1" dirty="0" err="1" smtClean="0">
                <a:latin typeface="Times New Roman" pitchFamily="18" charset="0"/>
                <a:cs typeface="Times New Roman" pitchFamily="18" charset="0"/>
              </a:rPr>
              <a:t>granulomas</a:t>
            </a:r>
            <a:r>
              <a:rPr lang="en-US" sz="3200" b="1" dirty="0" smtClean="0">
                <a:latin typeface="Times New Roman" pitchFamily="18" charset="0"/>
                <a:cs typeface="Times New Roman" pitchFamily="18" charset="0"/>
              </a:rPr>
              <a:t>). </a:t>
            </a:r>
            <a:r>
              <a:rPr lang="en-US" sz="3200" b="1" dirty="0">
                <a:latin typeface="Times New Roman" pitchFamily="18" charset="0"/>
                <a:cs typeface="Times New Roman" pitchFamily="18" charset="0"/>
              </a:rPr>
              <a:t>Some have fused together to form larger areas of yellow </a:t>
            </a:r>
            <a:r>
              <a:rPr lang="en-US" sz="3200" b="1" dirty="0" err="1" smtClean="0">
                <a:latin typeface="Times New Roman" pitchFamily="18" charset="0"/>
                <a:cs typeface="Times New Roman" pitchFamily="18" charset="0"/>
              </a:rPr>
              <a:t>caseation</a:t>
            </a:r>
            <a:r>
              <a:rPr lang="en-US" sz="3200" b="1" dirty="0" smtClean="0">
                <a:latin typeface="Times New Roman" pitchFamily="18" charset="0"/>
                <a:cs typeface="Times New Roman" pitchFamily="18" charset="0"/>
              </a:rPr>
              <a:t> </a:t>
            </a:r>
            <a:r>
              <a:rPr lang="en-US" sz="3200" b="1" dirty="0">
                <a:latin typeface="Times New Roman" pitchFamily="18" charset="0"/>
                <a:cs typeface="Times New Roman" pitchFamily="18" charset="0"/>
              </a:rPr>
              <a:t>(arrow)</a:t>
            </a:r>
          </a:p>
        </p:txBody>
      </p:sp>
      <p:sp>
        <p:nvSpPr>
          <p:cNvPr id="49156" name="AutoShape 5"/>
          <p:cNvSpPr>
            <a:spLocks noChangeArrowheads="1"/>
          </p:cNvSpPr>
          <p:nvPr/>
        </p:nvSpPr>
        <p:spPr bwMode="auto">
          <a:xfrm>
            <a:off x="5791200" y="3429000"/>
            <a:ext cx="762000" cy="228600"/>
          </a:xfrm>
          <a:prstGeom prst="rightArrow">
            <a:avLst>
              <a:gd name="adj1" fmla="val 50000"/>
              <a:gd name="adj2" fmla="val 83333"/>
            </a:avLst>
          </a:prstGeom>
          <a:solidFill>
            <a:schemeClr val="accent1"/>
          </a:solidFill>
          <a:ln w="9525">
            <a:solidFill>
              <a:schemeClr val="tx1"/>
            </a:solidFill>
            <a:miter lim="800000"/>
            <a:headEnd/>
            <a:tailEnd/>
          </a:ln>
        </p:spPr>
        <p:txBody>
          <a:bodyPr wrap="none" anchor="ctr"/>
          <a:lstStyle/>
          <a:p>
            <a:endParaRPr lang="ar-JO" sz="24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0" y="0"/>
            <a:ext cx="8382000" cy="609600"/>
          </a:xfrm>
        </p:spPr>
        <p:txBody>
          <a:bodyPr>
            <a:noAutofit/>
          </a:bodyPr>
          <a:lstStyle/>
          <a:p>
            <a:pPr eaLnBrk="1" hangingPunct="1"/>
            <a:r>
              <a:rPr lang="en-US" sz="3600" b="1" dirty="0" smtClean="0">
                <a:solidFill>
                  <a:schemeClr val="accent1">
                    <a:lumMod val="60000"/>
                    <a:lumOff val="40000"/>
                  </a:schemeClr>
                </a:solidFill>
                <a:latin typeface="Times New Roman" pitchFamily="18" charset="0"/>
                <a:cs typeface="Times New Roman" pitchFamily="18" charset="0"/>
              </a:rPr>
              <a:t>TB </a:t>
            </a:r>
            <a:r>
              <a:rPr lang="en-US" sz="3600" b="1" dirty="0" err="1" smtClean="0">
                <a:solidFill>
                  <a:schemeClr val="accent1">
                    <a:lumMod val="60000"/>
                    <a:lumOff val="40000"/>
                  </a:schemeClr>
                </a:solidFill>
                <a:latin typeface="Times New Roman" pitchFamily="18" charset="0"/>
                <a:cs typeface="Times New Roman" pitchFamily="18" charset="0"/>
              </a:rPr>
              <a:t>granulomas</a:t>
            </a:r>
            <a:r>
              <a:rPr lang="en-US" sz="3600" b="1" dirty="0" smtClean="0">
                <a:solidFill>
                  <a:schemeClr val="accent1">
                    <a:lumMod val="60000"/>
                    <a:lumOff val="40000"/>
                  </a:schemeClr>
                </a:solidFill>
                <a:latin typeface="Times New Roman" pitchFamily="18" charset="0"/>
                <a:cs typeface="Times New Roman" pitchFamily="18" charset="0"/>
              </a:rPr>
              <a:t> lung</a:t>
            </a:r>
          </a:p>
        </p:txBody>
      </p:sp>
      <p:sp>
        <p:nvSpPr>
          <p:cNvPr id="52226" name="Rectangle 3"/>
          <p:cNvSpPr>
            <a:spLocks noGrp="1" noChangeArrowheads="1"/>
          </p:cNvSpPr>
          <p:nvPr>
            <p:ph type="body" sz="half" idx="1"/>
          </p:nvPr>
        </p:nvSpPr>
        <p:spPr>
          <a:xfrm>
            <a:off x="0" y="838200"/>
            <a:ext cx="4419600" cy="6019800"/>
          </a:xfrm>
        </p:spPr>
        <p:txBody>
          <a:bodyPr>
            <a:normAutofit/>
          </a:bodyPr>
          <a:lstStyle/>
          <a:p>
            <a:pPr algn="l" rtl="0" eaLnBrk="1" hangingPunct="1">
              <a:buFontTx/>
              <a:buNone/>
            </a:pPr>
            <a:r>
              <a:rPr lang="en-US" sz="3200" u="sng" dirty="0" smtClean="0">
                <a:latin typeface="Times New Roman" pitchFamily="18" charset="0"/>
                <a:cs typeface="Times New Roman" pitchFamily="18" charset="0"/>
              </a:rPr>
              <a:t>Low power:</a:t>
            </a:r>
          </a:p>
          <a:p>
            <a:pPr algn="l" rtl="0" eaLnBrk="1" hangingPunct="1">
              <a:buFontTx/>
              <a:buNone/>
            </a:pPr>
            <a:r>
              <a:rPr lang="en-US" sz="3200" b="1"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Two, adjacent, </a:t>
            </a:r>
            <a:r>
              <a:rPr lang="en-US" sz="1400" b="1" dirty="0" smtClean="0">
                <a:latin typeface="Times New Roman" pitchFamily="18" charset="0"/>
                <a:cs typeface="Times New Roman" pitchFamily="18" charset="0"/>
              </a:rPr>
              <a:t>well- defined</a:t>
            </a:r>
            <a:r>
              <a:rPr lang="en-US" sz="1400" b="1" dirty="0" smtClean="0">
                <a:latin typeface="Times New Roman" pitchFamily="18" charset="0"/>
                <a:cs typeface="Times New Roman" pitchFamily="18" charset="0"/>
              </a:rPr>
              <a:t>,  rounded </a:t>
            </a:r>
          </a:p>
          <a:p>
            <a:pPr algn="l" rtl="0" eaLnBrk="1" hangingPunct="1">
              <a:buFontTx/>
              <a:buNone/>
            </a:pPr>
            <a:r>
              <a:rPr lang="en-US" sz="1400" b="1" dirty="0" smtClean="0">
                <a:latin typeface="Times New Roman" pitchFamily="18" charset="0"/>
                <a:cs typeface="Times New Roman" pitchFamily="18" charset="0"/>
              </a:rPr>
              <a:t>granulomas with </a:t>
            </a:r>
            <a:r>
              <a:rPr lang="en-US" sz="1400" b="1" dirty="0" smtClean="0">
                <a:latin typeface="Times New Roman" pitchFamily="18" charset="0"/>
                <a:cs typeface="Times New Roman" pitchFamily="18" charset="0"/>
              </a:rPr>
              <a:t>multinucleated </a:t>
            </a:r>
            <a:r>
              <a:rPr lang="en-US" sz="1400" b="1" dirty="0" smtClean="0">
                <a:latin typeface="Times New Roman" pitchFamily="18" charset="0"/>
                <a:cs typeface="Times New Roman" pitchFamily="18" charset="0"/>
              </a:rPr>
              <a:t>giant </a:t>
            </a:r>
            <a:r>
              <a:rPr lang="en-US" sz="1400" b="1" dirty="0" smtClean="0">
                <a:latin typeface="Times New Roman" pitchFamily="18" charset="0"/>
                <a:cs typeface="Times New Roman" pitchFamily="18" charset="0"/>
              </a:rPr>
              <a:t>cells</a:t>
            </a:r>
            <a:r>
              <a:rPr lang="en-US" sz="1400" dirty="0" smtClean="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pPr algn="l" rtl="0" eaLnBrk="1" hangingPunct="1">
              <a:buFontTx/>
              <a:buNone/>
            </a:pPr>
            <a:endParaRPr lang="en-US" sz="1400" dirty="0" smtClean="0">
              <a:latin typeface="Times New Roman" pitchFamily="18" charset="0"/>
              <a:cs typeface="Times New Roman" pitchFamily="18" charset="0"/>
            </a:endParaRPr>
          </a:p>
          <a:p>
            <a:pPr algn="l" rtl="0" eaLnBrk="1" hangingPunct="1">
              <a:buFontTx/>
              <a:buNone/>
            </a:pPr>
            <a:r>
              <a:rPr lang="en-US" sz="3200" u="sng" dirty="0" smtClean="0">
                <a:latin typeface="Times New Roman" pitchFamily="18" charset="0"/>
                <a:cs typeface="Times New Roman" pitchFamily="18" charset="0"/>
              </a:rPr>
              <a:t>High power: </a:t>
            </a:r>
          </a:p>
          <a:p>
            <a:pPr algn="l" rtl="0" eaLnBrk="1" hangingPunct="1">
              <a:buFontTx/>
              <a:buNone/>
            </a:pPr>
            <a:r>
              <a:rPr lang="en-US" sz="1400" b="1" dirty="0">
                <a:latin typeface="Times New Roman" pitchFamily="18" charset="0"/>
                <a:cs typeface="Times New Roman" pitchFamily="18" charset="0"/>
              </a:rPr>
              <a:t>Amorphous, pinkish </a:t>
            </a:r>
            <a:r>
              <a:rPr lang="en-US" sz="1400" b="1" dirty="0" smtClean="0">
                <a:latin typeface="Times New Roman" pitchFamily="18" charset="0"/>
                <a:cs typeface="Times New Roman" pitchFamily="18" charset="0"/>
              </a:rPr>
              <a:t>central </a:t>
            </a:r>
            <a:r>
              <a:rPr lang="en-US" sz="1400" b="1" dirty="0">
                <a:latin typeface="Times New Roman" pitchFamily="18" charset="0"/>
                <a:cs typeface="Times New Roman" pitchFamily="18" charset="0"/>
              </a:rPr>
              <a:t>caseation,</a:t>
            </a:r>
          </a:p>
          <a:p>
            <a:pPr algn="l" rtl="0" eaLnBrk="1" hangingPunct="1">
              <a:buFontTx/>
              <a:buNone/>
            </a:pPr>
            <a:r>
              <a:rPr lang="en-US" sz="1400" b="1" dirty="0">
                <a:latin typeface="Times New Roman" pitchFamily="18" charset="0"/>
                <a:cs typeface="Times New Roman" pitchFamily="18" charset="0"/>
              </a:rPr>
              <a:t>surrounded by a rim </a:t>
            </a:r>
            <a:r>
              <a:rPr lang="en-US" sz="1400" b="1" dirty="0" smtClean="0">
                <a:latin typeface="Times New Roman" pitchFamily="18" charset="0"/>
                <a:cs typeface="Times New Roman" pitchFamily="18" charset="0"/>
              </a:rPr>
              <a:t>of  </a:t>
            </a:r>
            <a:r>
              <a:rPr lang="en-US" sz="1400" b="1" dirty="0" err="1">
                <a:latin typeface="Times New Roman" pitchFamily="18" charset="0"/>
                <a:cs typeface="Times New Roman" pitchFamily="18" charset="0"/>
              </a:rPr>
              <a:t>epithelioid</a:t>
            </a:r>
            <a:r>
              <a:rPr lang="en-US" sz="1400" b="1" dirty="0">
                <a:latin typeface="Times New Roman" pitchFamily="18" charset="0"/>
                <a:cs typeface="Times New Roman" pitchFamily="18" charset="0"/>
              </a:rPr>
              <a:t> cells</a:t>
            </a:r>
            <a:r>
              <a:rPr lang="en-US" sz="1400" dirty="0">
                <a:latin typeface="Times New Roman" pitchFamily="18" charset="0"/>
                <a:cs typeface="Times New Roman" pitchFamily="18" charset="0"/>
              </a:rPr>
              <a:t>.</a:t>
            </a:r>
          </a:p>
        </p:txBody>
      </p:sp>
      <p:graphicFrame>
        <p:nvGraphicFramePr>
          <p:cNvPr id="52227" name="Object 4"/>
          <p:cNvGraphicFramePr>
            <a:graphicFrameLocks noGrp="1" noChangeAspect="1"/>
          </p:cNvGraphicFramePr>
          <p:nvPr>
            <p:ph sz="quarter" idx="2"/>
          </p:nvPr>
        </p:nvGraphicFramePr>
        <p:xfrm>
          <a:off x="4343400" y="215900"/>
          <a:ext cx="4800600" cy="3197225"/>
        </p:xfrm>
        <a:graphic>
          <a:graphicData uri="http://schemas.openxmlformats.org/presentationml/2006/ole">
            <mc:AlternateContent xmlns:mc="http://schemas.openxmlformats.org/markup-compatibility/2006">
              <mc:Choice xmlns:v="urn:schemas-microsoft-com:vml" Requires="v">
                <p:oleObj spid="_x0000_s6156" name="Bitmap Image" r:id="rId3" imgW="4704762" imgH="3134162" progId="PBrush">
                  <p:embed/>
                </p:oleObj>
              </mc:Choice>
              <mc:Fallback>
                <p:oleObj name="Bitmap Image" r:id="rId3" imgW="4704762" imgH="3134162" progId="PBrush">
                  <p:embed/>
                  <p:pic>
                    <p:nvPicPr>
                      <p:cNvPr id="0" name="Object 4"/>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4343400" y="215900"/>
                        <a:ext cx="4800600" cy="319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52228" name="Object 5"/>
          <p:cNvGraphicFramePr>
            <a:graphicFrameLocks noGrp="1" noChangeAspect="1"/>
          </p:cNvGraphicFramePr>
          <p:nvPr>
            <p:ph sz="quarter" idx="3"/>
          </p:nvPr>
        </p:nvGraphicFramePr>
        <p:xfrm>
          <a:off x="4991100" y="4114800"/>
          <a:ext cx="3124200" cy="1981200"/>
        </p:xfrm>
        <a:graphic>
          <a:graphicData uri="http://schemas.openxmlformats.org/presentationml/2006/ole">
            <mc:AlternateContent xmlns:mc="http://schemas.openxmlformats.org/markup-compatibility/2006">
              <mc:Choice xmlns:v="urn:schemas-microsoft-com:vml" Requires="v">
                <p:oleObj spid="_x0000_s6157" name="Bitmap Image" r:id="rId5" imgW="4761905" imgH="3019048" progId="">
                  <p:embed/>
                </p:oleObj>
              </mc:Choice>
              <mc:Fallback>
                <p:oleObj name="Bitmap Image" r:id="rId5" imgW="4761905" imgH="3019048" progId="">
                  <p:embed/>
                  <p:pic>
                    <p:nvPicPr>
                      <p:cNvPr id="0" name="Object 5"/>
                      <p:cNvPicPr>
                        <a:picLocks noChangeAspect="1" noChangeArrowheads="1"/>
                      </p:cNvPicPr>
                      <p:nvPr/>
                    </p:nvPicPr>
                    <p:blipFill>
                      <a:blip r:embed="rId6">
                        <a:lum bright="-6000" contrast="12000"/>
                        <a:extLst>
                          <a:ext uri="{28A0092B-C50C-407E-A947-70E740481C1C}">
                            <a14:useLocalDpi xmlns:a14="http://schemas.microsoft.com/office/drawing/2010/main" val="0"/>
                          </a:ext>
                        </a:extLst>
                      </a:blip>
                      <a:srcRect/>
                      <a:stretch>
                        <a:fillRect/>
                      </a:stretch>
                    </p:blipFill>
                    <p:spPr bwMode="auto">
                      <a:xfrm>
                        <a:off x="4991100" y="4114800"/>
                        <a:ext cx="3124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2229" name="Line 6"/>
          <p:cNvSpPr>
            <a:spLocks noChangeShapeType="1"/>
          </p:cNvSpPr>
          <p:nvPr/>
        </p:nvSpPr>
        <p:spPr bwMode="auto">
          <a:xfrm>
            <a:off x="5486400" y="1676400"/>
            <a:ext cx="914400" cy="0"/>
          </a:xfrm>
          <a:prstGeom prst="line">
            <a:avLst/>
          </a:prstGeom>
          <a:noFill/>
          <a:ln w="9525">
            <a:solidFill>
              <a:schemeClr val="tx1"/>
            </a:solidFill>
            <a:round/>
            <a:headEnd/>
            <a:tailEnd type="triangle" w="med" len="med"/>
          </a:ln>
        </p:spPr>
        <p:txBody>
          <a:bodyPr/>
          <a:lstStyle/>
          <a:p>
            <a:endParaRPr lang="ar-JO"/>
          </a:p>
        </p:txBody>
      </p:sp>
      <p:sp>
        <p:nvSpPr>
          <p:cNvPr id="52230" name="Line 7"/>
          <p:cNvSpPr>
            <a:spLocks noChangeShapeType="1"/>
          </p:cNvSpPr>
          <p:nvPr/>
        </p:nvSpPr>
        <p:spPr bwMode="auto">
          <a:xfrm>
            <a:off x="7772400" y="1905000"/>
            <a:ext cx="457200" cy="0"/>
          </a:xfrm>
          <a:prstGeom prst="line">
            <a:avLst/>
          </a:prstGeom>
          <a:noFill/>
          <a:ln w="9525">
            <a:solidFill>
              <a:schemeClr val="tx1"/>
            </a:solidFill>
            <a:round/>
            <a:headEnd/>
            <a:tailEnd type="triangle" w="med" len="med"/>
          </a:ln>
        </p:spPr>
        <p:txBody>
          <a:bodyPr/>
          <a:lstStyle/>
          <a:p>
            <a:endParaRPr lang="ar-JO"/>
          </a:p>
        </p:txBody>
      </p:sp>
      <p:sp>
        <p:nvSpPr>
          <p:cNvPr id="52231" name="Text Box 8"/>
          <p:cNvSpPr txBox="1">
            <a:spLocks noChangeArrowheads="1"/>
          </p:cNvSpPr>
          <p:nvPr/>
        </p:nvSpPr>
        <p:spPr bwMode="auto">
          <a:xfrm>
            <a:off x="7146925" y="3927475"/>
            <a:ext cx="1316038" cy="457200"/>
          </a:xfrm>
          <a:prstGeom prst="rect">
            <a:avLst/>
          </a:prstGeom>
          <a:noFill/>
          <a:ln w="9525">
            <a:noFill/>
            <a:miter lim="800000"/>
            <a:headEnd/>
            <a:tailEnd/>
          </a:ln>
        </p:spPr>
        <p:txBody>
          <a:bodyPr wrap="none">
            <a:spAutoFit/>
          </a:bodyPr>
          <a:lstStyle/>
          <a:p>
            <a:r>
              <a:rPr lang="en-US" sz="2400"/>
              <a:t>caseation</a:t>
            </a:r>
          </a:p>
        </p:txBody>
      </p:sp>
      <p:sp>
        <p:nvSpPr>
          <p:cNvPr id="52232" name="Text Box 9"/>
          <p:cNvSpPr txBox="1">
            <a:spLocks noChangeArrowheads="1"/>
          </p:cNvSpPr>
          <p:nvPr/>
        </p:nvSpPr>
        <p:spPr bwMode="auto">
          <a:xfrm rot="1968418">
            <a:off x="4419600" y="4953000"/>
            <a:ext cx="2168525" cy="457200"/>
          </a:xfrm>
          <a:prstGeom prst="rect">
            <a:avLst/>
          </a:prstGeom>
          <a:noFill/>
          <a:ln w="9525">
            <a:noFill/>
            <a:miter lim="800000"/>
            <a:headEnd/>
            <a:tailEnd/>
          </a:ln>
        </p:spPr>
        <p:txBody>
          <a:bodyPr wrap="none">
            <a:spAutoFit/>
          </a:bodyPr>
          <a:lstStyle/>
          <a:p>
            <a:r>
              <a:rPr lang="en-US" sz="2400"/>
              <a:t>Epithelioid cells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C:\Users\Mohammed\Desktop\thyroid subacute thyroiditis micro2.jpe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200"/>
            <a:ext cx="9144000" cy="1417638"/>
          </a:xfrm>
        </p:spPr>
        <p:txBody>
          <a:bodyPr>
            <a:normAutofit/>
          </a:bodyPr>
          <a:lstStyle/>
          <a:p>
            <a:r>
              <a:rPr lang="en-US" sz="6600" b="1" dirty="0" smtClean="0">
                <a:solidFill>
                  <a:schemeClr val="tx1"/>
                </a:solidFill>
              </a:rPr>
              <a:t>         Thank you</a:t>
            </a:r>
            <a:endParaRPr lang="ar-JO" sz="6600" b="1"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ar-JO"/>
          </a:p>
        </p:txBody>
      </p:sp>
      <p:sp>
        <p:nvSpPr>
          <p:cNvPr id="2" name="Title 1"/>
          <p:cNvSpPr>
            <a:spLocks noGrp="1"/>
          </p:cNvSpPr>
          <p:nvPr>
            <p:ph type="title"/>
          </p:nvPr>
        </p:nvSpPr>
        <p:spPr/>
        <p:txBody>
          <a:bodyPr/>
          <a:lstStyle/>
          <a:p>
            <a:endParaRPr lang="ar-JO"/>
          </a:p>
        </p:txBody>
      </p:sp>
      <p:pic>
        <p:nvPicPr>
          <p:cNvPr id="84994" name="Picture 2" descr="C:\Users\Mohammed\Desktop\4a795e325cf6218b04aef70c7b2d404e979daab8.pn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0" y="990600"/>
            <a:ext cx="9144000" cy="5867400"/>
          </a:xfrm>
          <a:noFill/>
        </p:spPr>
        <p:txBody>
          <a:bodyPr lIns="90487" tIns="44450" rIns="90487" bIns="44450">
            <a:normAutofit/>
          </a:bodyPr>
          <a:lstStyle/>
          <a:p>
            <a:pPr algn="l">
              <a:buNone/>
            </a:pPr>
            <a:r>
              <a:rPr lang="en-GB" sz="3600" dirty="0" smtClean="0">
                <a:latin typeface="Times New Roman" pitchFamily="18" charset="0"/>
                <a:cs typeface="Times New Roman" pitchFamily="18" charset="0"/>
              </a:rPr>
              <a:t> </a:t>
            </a:r>
          </a:p>
          <a:p>
            <a:pPr algn="l" rtl="0"/>
            <a:r>
              <a:rPr lang="en-GB" sz="3900" dirty="0" smtClean="0">
                <a:latin typeface="Times New Roman" pitchFamily="18" charset="0"/>
                <a:cs typeface="Times New Roman" pitchFamily="18" charset="0"/>
              </a:rPr>
              <a:t>Dilatation of vessels.</a:t>
            </a:r>
          </a:p>
          <a:p>
            <a:pPr algn="l" rtl="0"/>
            <a:r>
              <a:rPr lang="en-GB" sz="3900" dirty="0" smtClean="0">
                <a:latin typeface="Times New Roman" pitchFamily="18" charset="0"/>
                <a:cs typeface="Times New Roman" pitchFamily="18" charset="0"/>
              </a:rPr>
              <a:t>Fluid </a:t>
            </a:r>
            <a:r>
              <a:rPr lang="en-GB" sz="3900" dirty="0" smtClean="0">
                <a:latin typeface="Times New Roman" pitchFamily="18" charset="0"/>
                <a:cs typeface="Times New Roman" pitchFamily="18" charset="0"/>
              </a:rPr>
              <a:t>leaks into </a:t>
            </a:r>
            <a:r>
              <a:rPr lang="en-GB" sz="3900" dirty="0" err="1" smtClean="0">
                <a:latin typeface="Times New Roman" pitchFamily="18" charset="0"/>
                <a:cs typeface="Times New Roman" pitchFamily="18" charset="0"/>
              </a:rPr>
              <a:t>interstitium</a:t>
            </a:r>
            <a:r>
              <a:rPr lang="en-GB" sz="3900" dirty="0" smtClean="0">
                <a:latin typeface="Times New Roman" pitchFamily="18" charset="0"/>
                <a:cs typeface="Times New Roman" pitchFamily="18" charset="0"/>
              </a:rPr>
              <a:t>.</a:t>
            </a:r>
          </a:p>
          <a:p>
            <a:r>
              <a:rPr lang="en-GB" sz="3900" dirty="0" smtClean="0">
                <a:latin typeface="Times New Roman" pitchFamily="18" charset="0"/>
                <a:cs typeface="Times New Roman" pitchFamily="18" charset="0"/>
              </a:rPr>
              <a:t>Increased </a:t>
            </a:r>
            <a:r>
              <a:rPr lang="en-GB" sz="3900" dirty="0" smtClean="0">
                <a:latin typeface="Times New Roman" pitchFamily="18" charset="0"/>
                <a:cs typeface="Times New Roman" pitchFamily="18" charset="0"/>
              </a:rPr>
              <a:t>permeability of vessels:</a:t>
            </a:r>
            <a:br>
              <a:rPr lang="en-GB" sz="3900" dirty="0" smtClean="0">
                <a:latin typeface="Times New Roman" pitchFamily="18" charset="0"/>
                <a:cs typeface="Times New Roman" pitchFamily="18" charset="0"/>
              </a:rPr>
            </a:br>
            <a:r>
              <a:rPr lang="en-GB" sz="3900" dirty="0" smtClean="0">
                <a:latin typeface="Times New Roman" pitchFamily="18" charset="0"/>
                <a:cs typeface="Times New Roman" pitchFamily="18" charset="0"/>
              </a:rPr>
              <a:t>(not to water but to protein</a:t>
            </a:r>
            <a:r>
              <a:rPr lang="en-GB" sz="3900" dirty="0" smtClean="0">
                <a:latin typeface="Times New Roman" pitchFamily="18" charset="0"/>
                <a:cs typeface="Times New Roman" pitchFamily="18" charset="0"/>
              </a:rPr>
              <a:t>).</a:t>
            </a:r>
          </a:p>
          <a:p>
            <a:r>
              <a:rPr lang="en-GB" sz="3900" dirty="0" smtClean="0">
                <a:latin typeface="Times New Roman" pitchFamily="18" charset="0"/>
                <a:cs typeface="Times New Roman" pitchFamily="18" charset="0"/>
              </a:rPr>
              <a:t>Cells </a:t>
            </a:r>
            <a:r>
              <a:rPr lang="en-GB" sz="3900" dirty="0" smtClean="0">
                <a:latin typeface="Times New Roman" pitchFamily="18" charset="0"/>
                <a:cs typeface="Times New Roman" pitchFamily="18" charset="0"/>
              </a:rPr>
              <a:t>move into </a:t>
            </a:r>
            <a:r>
              <a:rPr lang="en-GB" sz="3900" dirty="0" err="1" smtClean="0">
                <a:latin typeface="Times New Roman" pitchFamily="18" charset="0"/>
                <a:cs typeface="Times New Roman" pitchFamily="18" charset="0"/>
              </a:rPr>
              <a:t>interstitium</a:t>
            </a:r>
            <a:r>
              <a:rPr lang="en-GB" sz="3900" dirty="0" smtClean="0">
                <a:latin typeface="Times New Roman" pitchFamily="18" charset="0"/>
                <a:cs typeface="Times New Roman" pitchFamily="18" charset="0"/>
              </a:rPr>
              <a:t>.</a:t>
            </a:r>
          </a:p>
        </p:txBody>
      </p:sp>
      <p:sp>
        <p:nvSpPr>
          <p:cNvPr id="5122" name="Rectangle 2"/>
          <p:cNvSpPr>
            <a:spLocks noGrp="1" noChangeArrowheads="1"/>
          </p:cNvSpPr>
          <p:nvPr>
            <p:ph type="title"/>
          </p:nvPr>
        </p:nvSpPr>
        <p:spPr>
          <a:xfrm>
            <a:off x="-457200" y="533400"/>
            <a:ext cx="9601200" cy="762000"/>
          </a:xfrm>
          <a:noFill/>
        </p:spPr>
        <p:txBody>
          <a:bodyPr lIns="90487" tIns="44450" rIns="90487" bIns="44450" anchor="b">
            <a:noAutofit/>
          </a:bodyPr>
          <a:lstStyle/>
          <a:p>
            <a:pPr algn="ctr" rtl="0"/>
            <a:r>
              <a:rPr lang="en-GB" sz="4400" b="1" dirty="0" smtClean="0">
                <a:solidFill>
                  <a:schemeClr val="accent3">
                    <a:lumMod val="40000"/>
                    <a:lumOff val="60000"/>
                  </a:schemeClr>
                </a:solidFill>
                <a:latin typeface="Times New Roman" pitchFamily="18" charset="0"/>
                <a:cs typeface="Times New Roman" pitchFamily="18" charset="0"/>
              </a:rPr>
              <a:t>Microscopic changes</a:t>
            </a:r>
            <a:r>
              <a:rPr lang="en-US" sz="4400" b="1" dirty="0" smtClean="0">
                <a:solidFill>
                  <a:schemeClr val="accent3">
                    <a:lumMod val="40000"/>
                    <a:lumOff val="60000"/>
                  </a:schemeClr>
                </a:solidFill>
                <a:latin typeface="Times New Roman" pitchFamily="18" charset="0"/>
                <a:cs typeface="Times New Roman" pitchFamily="18" charset="0"/>
              </a:rPr>
              <a:t> of acute inflammation</a:t>
            </a:r>
            <a:endParaRPr lang="en-GB" sz="4400" b="1" dirty="0" smtClean="0">
              <a:solidFill>
                <a:schemeClr val="accent3">
                  <a:lumMod val="40000"/>
                  <a:lumOff val="60000"/>
                </a:schemeClr>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7924800" cy="4114800"/>
          </a:xfrm>
          <a:prstGeom prst="rect">
            <a:avLst/>
          </a:prstGeom>
        </p:spPr>
        <p:txBody>
          <a:bodyPr/>
          <a:lstStyle/>
          <a:p>
            <a:endParaRPr lang="en-US" dirty="0"/>
          </a:p>
        </p:txBody>
      </p:sp>
      <p:sp>
        <p:nvSpPr>
          <p:cNvPr id="2" name="Title 1"/>
          <p:cNvSpPr>
            <a:spLocks noGrp="1"/>
          </p:cNvSpPr>
          <p:nvPr>
            <p:ph type="title"/>
          </p:nvPr>
        </p:nvSpPr>
        <p:spPr>
          <a:xfrm>
            <a:off x="0" y="0"/>
            <a:ext cx="8991600" cy="1600200"/>
          </a:xfrm>
        </p:spPr>
        <p:txBody>
          <a:bodyPr/>
          <a:lstStyle/>
          <a:p>
            <a:r>
              <a:rPr lang="en-US" sz="3200" b="1" dirty="0" smtClean="0">
                <a:solidFill>
                  <a:schemeClr val="accent1"/>
                </a:solidFill>
                <a:latin typeface="Times New Roman" charset="0"/>
                <a:cs typeface="Arial" charset="0"/>
              </a:rPr>
              <a:t>Acute </a:t>
            </a:r>
            <a:r>
              <a:rPr lang="en-US" sz="3200" b="1" dirty="0">
                <a:solidFill>
                  <a:schemeClr val="accent1"/>
                </a:solidFill>
                <a:latin typeface="Times New Roman" charset="0"/>
                <a:cs typeface="Arial" charset="0"/>
              </a:rPr>
              <a:t>inflammatory response </a:t>
            </a:r>
            <a:r>
              <a:rPr lang="en-US" sz="3200" b="1" dirty="0" smtClean="0">
                <a:solidFill>
                  <a:schemeClr val="accent1"/>
                </a:solidFill>
                <a:latin typeface="Times New Roman" charset="0"/>
                <a:cs typeface="Arial" charset="0"/>
              </a:rPr>
              <a:t>show </a:t>
            </a:r>
            <a:r>
              <a:rPr lang="en-US" sz="3200" b="1" dirty="0">
                <a:solidFill>
                  <a:schemeClr val="accent1"/>
                </a:solidFill>
                <a:latin typeface="Times New Roman" charset="0"/>
                <a:cs typeface="Arial" charset="0"/>
              </a:rPr>
              <a:t>vasodilation with </a:t>
            </a:r>
            <a:r>
              <a:rPr lang="en-US" sz="3200" b="1" dirty="0" err="1">
                <a:solidFill>
                  <a:schemeClr val="accent1"/>
                </a:solidFill>
                <a:latin typeface="Times New Roman" charset="0"/>
                <a:cs typeface="Arial" charset="0"/>
              </a:rPr>
              <a:t>margination</a:t>
            </a:r>
            <a:r>
              <a:rPr lang="en-US" sz="3200" b="1" dirty="0">
                <a:solidFill>
                  <a:schemeClr val="accent1"/>
                </a:solidFill>
                <a:latin typeface="Times New Roman" charset="0"/>
                <a:cs typeface="Arial" charset="0"/>
              </a:rPr>
              <a:t> of </a:t>
            </a:r>
            <a:r>
              <a:rPr lang="en-US" sz="3200" b="1" dirty="0" err="1" smtClean="0">
                <a:solidFill>
                  <a:schemeClr val="accent1"/>
                </a:solidFill>
                <a:latin typeface="Times New Roman" charset="0"/>
                <a:cs typeface="Arial" charset="0"/>
              </a:rPr>
              <a:t>neutrophils</a:t>
            </a:r>
            <a:r>
              <a:rPr lang="en-US" sz="3200" b="1" dirty="0" smtClean="0">
                <a:solidFill>
                  <a:schemeClr val="accent1"/>
                </a:solidFill>
                <a:latin typeface="Times New Roman" charset="0"/>
                <a:cs typeface="Arial" charset="0"/>
              </a:rPr>
              <a:t> and  </a:t>
            </a:r>
            <a:r>
              <a:rPr lang="en-US" sz="3200" b="1" dirty="0">
                <a:solidFill>
                  <a:schemeClr val="accent1"/>
                </a:solidFill>
                <a:latin typeface="Times New Roman" charset="0"/>
                <a:cs typeface="Arial" charset="0"/>
              </a:rPr>
              <a:t>exudation of fluid with edema</a:t>
            </a:r>
            <a:r>
              <a:rPr lang="en-US" sz="2400" b="1" dirty="0">
                <a:solidFill>
                  <a:schemeClr val="accent1"/>
                </a:solidFill>
                <a:latin typeface="Times New Roman" charset="0"/>
                <a:cs typeface="Arial" charset="0"/>
              </a:rPr>
              <a:t>.</a:t>
            </a:r>
            <a:endParaRPr lang="en-US" sz="2400" b="1" dirty="0">
              <a:solidFill>
                <a:schemeClr val="accent1"/>
              </a:solidFill>
            </a:endParaRPr>
          </a:p>
        </p:txBody>
      </p:sp>
      <p:pic>
        <p:nvPicPr>
          <p:cNvPr id="4" name="Picture 3" descr="http://library.med.utah.edu/WebPath/jpeg1/INFL0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800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14375" y="428625"/>
            <a:ext cx="8204200" cy="5391150"/>
            <a:chOff x="378" y="288"/>
            <a:chExt cx="5814" cy="3642"/>
          </a:xfrm>
        </p:grpSpPr>
        <p:pic>
          <p:nvPicPr>
            <p:cNvPr id="6159" name="Picture 3" descr="1.jpg                                                          000115CAMacintosh HD                   ABA78158:"/>
            <p:cNvPicPr>
              <a:picLocks noChangeAspect="1" noChangeArrowheads="1"/>
            </p:cNvPicPr>
            <p:nvPr/>
          </p:nvPicPr>
          <p:blipFill>
            <a:blip r:embed="rId2" cstate="print"/>
            <a:srcRect/>
            <a:stretch>
              <a:fillRect/>
            </a:stretch>
          </p:blipFill>
          <p:spPr bwMode="auto">
            <a:xfrm>
              <a:off x="378" y="288"/>
              <a:ext cx="5334" cy="3119"/>
            </a:xfrm>
            <a:prstGeom prst="rect">
              <a:avLst/>
            </a:prstGeom>
            <a:noFill/>
            <a:ln w="9525">
              <a:noFill/>
              <a:miter lim="800000"/>
              <a:headEnd/>
              <a:tailEnd/>
            </a:ln>
          </p:spPr>
        </p:pic>
        <p:grpSp>
          <p:nvGrpSpPr>
            <p:cNvPr id="3" name="Group 4"/>
            <p:cNvGrpSpPr>
              <a:grpSpLocks/>
            </p:cNvGrpSpPr>
            <p:nvPr/>
          </p:nvGrpSpPr>
          <p:grpSpPr bwMode="auto">
            <a:xfrm>
              <a:off x="475" y="864"/>
              <a:ext cx="5717" cy="3066"/>
              <a:chOff x="422" y="863"/>
              <a:chExt cx="5338" cy="3311"/>
            </a:xfrm>
          </p:grpSpPr>
          <p:sp>
            <p:nvSpPr>
              <p:cNvPr id="6161" name="Text Box 5"/>
              <p:cNvSpPr txBox="1">
                <a:spLocks noChangeArrowheads="1"/>
              </p:cNvSpPr>
              <p:nvPr/>
            </p:nvSpPr>
            <p:spPr bwMode="auto">
              <a:xfrm>
                <a:off x="422" y="3832"/>
                <a:ext cx="1177" cy="332"/>
              </a:xfrm>
              <a:prstGeom prst="rect">
                <a:avLst/>
              </a:prstGeom>
              <a:noFill/>
              <a:ln w="12700">
                <a:noFill/>
                <a:miter lim="800000"/>
                <a:headEnd/>
                <a:tailEnd/>
              </a:ln>
            </p:spPr>
            <p:txBody>
              <a:bodyPr wrap="none">
                <a:spAutoFit/>
              </a:bodyPr>
              <a:lstStyle/>
              <a:p>
                <a:r>
                  <a:rPr lang="en-GB" b="0">
                    <a:latin typeface="Times" charset="0"/>
                  </a:rPr>
                  <a:t>Tissue oedema</a:t>
                </a:r>
              </a:p>
            </p:txBody>
          </p:sp>
          <p:sp>
            <p:nvSpPr>
              <p:cNvPr id="6162" name="Text Box 6"/>
              <p:cNvSpPr txBox="1">
                <a:spLocks noChangeArrowheads="1"/>
              </p:cNvSpPr>
              <p:nvPr/>
            </p:nvSpPr>
            <p:spPr bwMode="auto">
              <a:xfrm>
                <a:off x="2016" y="3840"/>
                <a:ext cx="3744" cy="334"/>
              </a:xfrm>
              <a:prstGeom prst="rect">
                <a:avLst/>
              </a:prstGeom>
              <a:noFill/>
              <a:ln w="12700">
                <a:noFill/>
                <a:miter lim="800000"/>
                <a:headEnd/>
                <a:tailEnd/>
              </a:ln>
            </p:spPr>
            <p:txBody>
              <a:bodyPr>
                <a:spAutoFit/>
              </a:bodyPr>
              <a:lstStyle/>
              <a:p>
                <a:r>
                  <a:rPr lang="en-GB" b="0">
                    <a:latin typeface="Times" charset="0"/>
                  </a:rPr>
                  <a:t>Neutrophil margination ….  And emigration</a:t>
                </a:r>
              </a:p>
            </p:txBody>
          </p:sp>
          <p:sp>
            <p:nvSpPr>
              <p:cNvPr id="6163" name="Line 7"/>
              <p:cNvSpPr>
                <a:spLocks noChangeShapeType="1"/>
              </p:cNvSpPr>
              <p:nvPr/>
            </p:nvSpPr>
            <p:spPr bwMode="auto">
              <a:xfrm flipV="1">
                <a:off x="1056" y="863"/>
                <a:ext cx="0" cy="3024"/>
              </a:xfrm>
              <a:prstGeom prst="line">
                <a:avLst/>
              </a:prstGeom>
              <a:noFill/>
              <a:ln w="38100">
                <a:solidFill>
                  <a:srgbClr val="00FF00"/>
                </a:solidFill>
                <a:round/>
                <a:headEnd/>
                <a:tailEnd type="triangle" w="med" len="med"/>
              </a:ln>
            </p:spPr>
            <p:txBody>
              <a:bodyPr wrap="none" anchor="ctr"/>
              <a:lstStyle/>
              <a:p>
                <a:endParaRPr lang="ar-JO"/>
              </a:p>
            </p:txBody>
          </p:sp>
          <p:sp>
            <p:nvSpPr>
              <p:cNvPr id="6164" name="Line 8"/>
              <p:cNvSpPr>
                <a:spLocks noChangeShapeType="1"/>
              </p:cNvSpPr>
              <p:nvPr/>
            </p:nvSpPr>
            <p:spPr bwMode="auto">
              <a:xfrm flipV="1">
                <a:off x="1200" y="3408"/>
                <a:ext cx="240" cy="432"/>
              </a:xfrm>
              <a:prstGeom prst="line">
                <a:avLst/>
              </a:prstGeom>
              <a:noFill/>
              <a:ln w="38100">
                <a:solidFill>
                  <a:srgbClr val="00FF00"/>
                </a:solidFill>
                <a:round/>
                <a:headEnd/>
                <a:tailEnd type="triangle" w="med" len="med"/>
              </a:ln>
            </p:spPr>
            <p:txBody>
              <a:bodyPr wrap="none" anchor="ctr"/>
              <a:lstStyle/>
              <a:p>
                <a:endParaRPr lang="ar-JO"/>
              </a:p>
            </p:txBody>
          </p:sp>
          <p:sp>
            <p:nvSpPr>
              <p:cNvPr id="6165" name="Line 9"/>
              <p:cNvSpPr>
                <a:spLocks noChangeShapeType="1"/>
              </p:cNvSpPr>
              <p:nvPr/>
            </p:nvSpPr>
            <p:spPr bwMode="auto">
              <a:xfrm flipV="1">
                <a:off x="1440" y="3360"/>
                <a:ext cx="720" cy="480"/>
              </a:xfrm>
              <a:prstGeom prst="line">
                <a:avLst/>
              </a:prstGeom>
              <a:noFill/>
              <a:ln w="38100">
                <a:solidFill>
                  <a:srgbClr val="00FF00"/>
                </a:solidFill>
                <a:round/>
                <a:headEnd/>
                <a:tailEnd type="triangle" w="med" len="med"/>
              </a:ln>
            </p:spPr>
            <p:txBody>
              <a:bodyPr wrap="none" anchor="ctr"/>
              <a:lstStyle/>
              <a:p>
                <a:endParaRPr lang="ar-JO"/>
              </a:p>
            </p:txBody>
          </p:sp>
          <p:sp>
            <p:nvSpPr>
              <p:cNvPr id="6166" name="Line 10"/>
              <p:cNvSpPr>
                <a:spLocks noChangeShapeType="1"/>
              </p:cNvSpPr>
              <p:nvPr/>
            </p:nvSpPr>
            <p:spPr bwMode="auto">
              <a:xfrm flipH="1" flipV="1">
                <a:off x="2496" y="2352"/>
                <a:ext cx="768" cy="1536"/>
              </a:xfrm>
              <a:prstGeom prst="line">
                <a:avLst/>
              </a:prstGeom>
              <a:noFill/>
              <a:ln w="38100">
                <a:solidFill>
                  <a:srgbClr val="00FF00"/>
                </a:solidFill>
                <a:round/>
                <a:headEnd/>
                <a:tailEnd type="triangle" w="med" len="med"/>
              </a:ln>
            </p:spPr>
            <p:txBody>
              <a:bodyPr wrap="none" anchor="ctr"/>
              <a:lstStyle/>
              <a:p>
                <a:endParaRPr lang="ar-JO"/>
              </a:p>
            </p:txBody>
          </p:sp>
          <p:sp>
            <p:nvSpPr>
              <p:cNvPr id="6167" name="Line 11"/>
              <p:cNvSpPr>
                <a:spLocks noChangeShapeType="1"/>
              </p:cNvSpPr>
              <p:nvPr/>
            </p:nvSpPr>
            <p:spPr bwMode="auto">
              <a:xfrm flipV="1">
                <a:off x="3408" y="2256"/>
                <a:ext cx="240" cy="1632"/>
              </a:xfrm>
              <a:prstGeom prst="line">
                <a:avLst/>
              </a:prstGeom>
              <a:noFill/>
              <a:ln w="38100">
                <a:solidFill>
                  <a:srgbClr val="00FF00"/>
                </a:solidFill>
                <a:round/>
                <a:headEnd/>
                <a:tailEnd type="triangle" w="med" len="med"/>
              </a:ln>
            </p:spPr>
            <p:txBody>
              <a:bodyPr wrap="none" anchor="ctr"/>
              <a:lstStyle/>
              <a:p>
                <a:endParaRPr lang="ar-JO"/>
              </a:p>
            </p:txBody>
          </p:sp>
          <p:sp>
            <p:nvSpPr>
              <p:cNvPr id="6168" name="Line 12"/>
              <p:cNvSpPr>
                <a:spLocks noChangeShapeType="1"/>
              </p:cNvSpPr>
              <p:nvPr/>
            </p:nvSpPr>
            <p:spPr bwMode="auto">
              <a:xfrm flipH="1" flipV="1">
                <a:off x="4128" y="3312"/>
                <a:ext cx="528" cy="528"/>
              </a:xfrm>
              <a:prstGeom prst="line">
                <a:avLst/>
              </a:prstGeom>
              <a:noFill/>
              <a:ln w="38100">
                <a:solidFill>
                  <a:srgbClr val="00FF00"/>
                </a:solidFill>
                <a:round/>
                <a:headEnd/>
                <a:tailEnd type="triangle" w="med" len="med"/>
              </a:ln>
            </p:spPr>
            <p:txBody>
              <a:bodyPr wrap="none" anchor="ctr"/>
              <a:lstStyle/>
              <a:p>
                <a:endParaRPr lang="ar-JO"/>
              </a:p>
            </p:txBody>
          </p:sp>
          <p:sp>
            <p:nvSpPr>
              <p:cNvPr id="6169" name="Line 13"/>
              <p:cNvSpPr>
                <a:spLocks noChangeShapeType="1"/>
              </p:cNvSpPr>
              <p:nvPr/>
            </p:nvSpPr>
            <p:spPr bwMode="auto">
              <a:xfrm flipV="1">
                <a:off x="4752" y="1152"/>
                <a:ext cx="48" cy="2688"/>
              </a:xfrm>
              <a:prstGeom prst="line">
                <a:avLst/>
              </a:prstGeom>
              <a:noFill/>
              <a:ln w="38100">
                <a:solidFill>
                  <a:srgbClr val="00FF00"/>
                </a:solidFill>
                <a:round/>
                <a:headEnd/>
                <a:tailEnd type="triangle" w="med" len="med"/>
              </a:ln>
            </p:spPr>
            <p:txBody>
              <a:bodyPr wrap="none" anchor="ctr"/>
              <a:lstStyle/>
              <a:p>
                <a:endParaRPr lang="ar-JO"/>
              </a:p>
            </p:txBody>
          </p:sp>
        </p:grpSp>
      </p:grpSp>
      <p:grpSp>
        <p:nvGrpSpPr>
          <p:cNvPr id="4" name="Group 2"/>
          <p:cNvGrpSpPr>
            <a:grpSpLocks/>
          </p:cNvGrpSpPr>
          <p:nvPr/>
        </p:nvGrpSpPr>
        <p:grpSpPr bwMode="auto">
          <a:xfrm>
            <a:off x="0" y="0"/>
            <a:ext cx="9147146" cy="6799482"/>
            <a:chOff x="378" y="288"/>
            <a:chExt cx="5816" cy="3602"/>
          </a:xfrm>
        </p:grpSpPr>
        <p:pic>
          <p:nvPicPr>
            <p:cNvPr id="6148" name="Picture 3" descr="1.jpg                                                          000115CAMacintosh HD                   ABA78158:"/>
            <p:cNvPicPr>
              <a:picLocks noChangeAspect="1" noChangeArrowheads="1"/>
            </p:cNvPicPr>
            <p:nvPr/>
          </p:nvPicPr>
          <p:blipFill>
            <a:blip r:embed="rId2" cstate="print"/>
            <a:srcRect/>
            <a:stretch>
              <a:fillRect/>
            </a:stretch>
          </p:blipFill>
          <p:spPr bwMode="auto">
            <a:xfrm>
              <a:off x="378" y="288"/>
              <a:ext cx="5814" cy="3119"/>
            </a:xfrm>
            <a:prstGeom prst="rect">
              <a:avLst/>
            </a:prstGeom>
            <a:noFill/>
            <a:ln w="9525">
              <a:noFill/>
              <a:miter lim="800000"/>
              <a:headEnd/>
              <a:tailEnd/>
            </a:ln>
          </p:spPr>
        </p:pic>
        <p:grpSp>
          <p:nvGrpSpPr>
            <p:cNvPr id="5" name="Group 4"/>
            <p:cNvGrpSpPr>
              <a:grpSpLocks/>
            </p:cNvGrpSpPr>
            <p:nvPr/>
          </p:nvGrpSpPr>
          <p:grpSpPr bwMode="auto">
            <a:xfrm>
              <a:off x="475" y="862"/>
              <a:ext cx="5719" cy="3028"/>
              <a:chOff x="422" y="863"/>
              <a:chExt cx="5338" cy="3278"/>
            </a:xfrm>
          </p:grpSpPr>
          <p:sp>
            <p:nvSpPr>
              <p:cNvPr id="6150" name="Text Box 5"/>
              <p:cNvSpPr txBox="1">
                <a:spLocks noChangeArrowheads="1"/>
              </p:cNvSpPr>
              <p:nvPr/>
            </p:nvSpPr>
            <p:spPr bwMode="auto">
              <a:xfrm>
                <a:off x="422" y="3832"/>
                <a:ext cx="1330" cy="300"/>
              </a:xfrm>
              <a:prstGeom prst="rect">
                <a:avLst/>
              </a:prstGeom>
              <a:noFill/>
              <a:ln w="12700">
                <a:noFill/>
                <a:miter lim="800000"/>
                <a:headEnd/>
                <a:tailEnd/>
              </a:ln>
            </p:spPr>
            <p:txBody>
              <a:bodyPr wrap="none">
                <a:spAutoFit/>
              </a:bodyPr>
              <a:lstStyle/>
              <a:p>
                <a:r>
                  <a:rPr lang="en-GB" sz="2800" b="1" dirty="0">
                    <a:latin typeface="Times" charset="0"/>
                  </a:rPr>
                  <a:t>Tissue </a:t>
                </a:r>
                <a:r>
                  <a:rPr lang="en-GB" sz="2800" b="1" dirty="0" err="1" smtClean="0">
                    <a:latin typeface="Times" charset="0"/>
                  </a:rPr>
                  <a:t>edema</a:t>
                </a:r>
                <a:endParaRPr lang="en-GB" sz="2800" b="1" dirty="0">
                  <a:latin typeface="Times" charset="0"/>
                </a:endParaRPr>
              </a:p>
            </p:txBody>
          </p:sp>
          <p:sp>
            <p:nvSpPr>
              <p:cNvPr id="6151" name="Text Box 6"/>
              <p:cNvSpPr txBox="1">
                <a:spLocks noChangeArrowheads="1"/>
              </p:cNvSpPr>
              <p:nvPr/>
            </p:nvSpPr>
            <p:spPr bwMode="auto">
              <a:xfrm>
                <a:off x="1869" y="3841"/>
                <a:ext cx="3891" cy="300"/>
              </a:xfrm>
              <a:prstGeom prst="rect">
                <a:avLst/>
              </a:prstGeom>
              <a:noFill/>
              <a:ln w="12700">
                <a:noFill/>
                <a:miter lim="800000"/>
                <a:headEnd/>
                <a:tailEnd/>
              </a:ln>
            </p:spPr>
            <p:txBody>
              <a:bodyPr wrap="square">
                <a:spAutoFit/>
              </a:bodyPr>
              <a:lstStyle/>
              <a:p>
                <a:r>
                  <a:rPr lang="en-GB" b="0" dirty="0" smtClean="0">
                    <a:latin typeface="Times" charset="0"/>
                  </a:rPr>
                  <a:t>     </a:t>
                </a:r>
                <a:r>
                  <a:rPr lang="en-GB" sz="2800" b="1" dirty="0" err="1" smtClean="0">
                    <a:latin typeface="Times" charset="0"/>
                  </a:rPr>
                  <a:t>Neutrophil</a:t>
                </a:r>
                <a:r>
                  <a:rPr lang="en-GB" sz="2800" b="1" dirty="0" smtClean="0">
                    <a:latin typeface="Times" charset="0"/>
                  </a:rPr>
                  <a:t> </a:t>
                </a:r>
                <a:r>
                  <a:rPr lang="en-GB" sz="2800" b="1" dirty="0" err="1">
                    <a:latin typeface="Times" charset="0"/>
                  </a:rPr>
                  <a:t>margination</a:t>
                </a:r>
                <a:r>
                  <a:rPr lang="en-GB" sz="2800" b="1" dirty="0">
                    <a:latin typeface="Times" charset="0"/>
                  </a:rPr>
                  <a:t> </a:t>
                </a:r>
                <a:r>
                  <a:rPr lang="en-GB" sz="2800" b="1" dirty="0" smtClean="0">
                    <a:latin typeface="Times" charset="0"/>
                  </a:rPr>
                  <a:t>…. </a:t>
                </a:r>
                <a:r>
                  <a:rPr lang="en-GB" sz="2800" b="1" dirty="0">
                    <a:latin typeface="Times" charset="0"/>
                  </a:rPr>
                  <a:t>emigration</a:t>
                </a:r>
              </a:p>
            </p:txBody>
          </p:sp>
          <p:sp>
            <p:nvSpPr>
              <p:cNvPr id="6152" name="Line 7"/>
              <p:cNvSpPr>
                <a:spLocks noChangeShapeType="1"/>
              </p:cNvSpPr>
              <p:nvPr/>
            </p:nvSpPr>
            <p:spPr bwMode="auto">
              <a:xfrm flipV="1">
                <a:off x="1056" y="863"/>
                <a:ext cx="0" cy="3024"/>
              </a:xfrm>
              <a:prstGeom prst="line">
                <a:avLst/>
              </a:prstGeom>
              <a:noFill/>
              <a:ln w="38100">
                <a:solidFill>
                  <a:srgbClr val="00FF00"/>
                </a:solidFill>
                <a:round/>
                <a:headEnd/>
                <a:tailEnd type="triangle" w="med" len="med"/>
              </a:ln>
            </p:spPr>
            <p:txBody>
              <a:bodyPr wrap="none" anchor="ctr"/>
              <a:lstStyle/>
              <a:p>
                <a:endParaRPr lang="ar-JO"/>
              </a:p>
            </p:txBody>
          </p:sp>
          <p:sp>
            <p:nvSpPr>
              <p:cNvPr id="6153" name="Line 8"/>
              <p:cNvSpPr>
                <a:spLocks noChangeShapeType="1"/>
              </p:cNvSpPr>
              <p:nvPr/>
            </p:nvSpPr>
            <p:spPr bwMode="auto">
              <a:xfrm flipV="1">
                <a:off x="1200" y="3408"/>
                <a:ext cx="240" cy="432"/>
              </a:xfrm>
              <a:prstGeom prst="line">
                <a:avLst/>
              </a:prstGeom>
              <a:noFill/>
              <a:ln w="38100">
                <a:solidFill>
                  <a:srgbClr val="00FF00"/>
                </a:solidFill>
                <a:round/>
                <a:headEnd/>
                <a:tailEnd type="triangle" w="med" len="med"/>
              </a:ln>
            </p:spPr>
            <p:txBody>
              <a:bodyPr wrap="none" anchor="ctr"/>
              <a:lstStyle/>
              <a:p>
                <a:endParaRPr lang="ar-JO"/>
              </a:p>
            </p:txBody>
          </p:sp>
          <p:sp>
            <p:nvSpPr>
              <p:cNvPr id="6154" name="Line 9"/>
              <p:cNvSpPr>
                <a:spLocks noChangeShapeType="1"/>
              </p:cNvSpPr>
              <p:nvPr/>
            </p:nvSpPr>
            <p:spPr bwMode="auto">
              <a:xfrm flipV="1">
                <a:off x="1440" y="3360"/>
                <a:ext cx="720" cy="480"/>
              </a:xfrm>
              <a:prstGeom prst="line">
                <a:avLst/>
              </a:prstGeom>
              <a:noFill/>
              <a:ln w="38100">
                <a:solidFill>
                  <a:srgbClr val="00FF00"/>
                </a:solidFill>
                <a:round/>
                <a:headEnd/>
                <a:tailEnd type="triangle" w="med" len="med"/>
              </a:ln>
            </p:spPr>
            <p:txBody>
              <a:bodyPr wrap="none" anchor="ctr"/>
              <a:lstStyle/>
              <a:p>
                <a:endParaRPr lang="ar-JO"/>
              </a:p>
            </p:txBody>
          </p:sp>
          <p:sp>
            <p:nvSpPr>
              <p:cNvPr id="6155" name="Line 10"/>
              <p:cNvSpPr>
                <a:spLocks noChangeShapeType="1"/>
              </p:cNvSpPr>
              <p:nvPr/>
            </p:nvSpPr>
            <p:spPr bwMode="auto">
              <a:xfrm flipH="1" flipV="1">
                <a:off x="2496" y="2352"/>
                <a:ext cx="768" cy="1536"/>
              </a:xfrm>
              <a:prstGeom prst="line">
                <a:avLst/>
              </a:prstGeom>
              <a:noFill/>
              <a:ln w="38100">
                <a:solidFill>
                  <a:srgbClr val="00FF00"/>
                </a:solidFill>
                <a:round/>
                <a:headEnd/>
                <a:tailEnd type="triangle" w="med" len="med"/>
              </a:ln>
            </p:spPr>
            <p:txBody>
              <a:bodyPr wrap="none" anchor="ctr"/>
              <a:lstStyle/>
              <a:p>
                <a:endParaRPr lang="ar-JO"/>
              </a:p>
            </p:txBody>
          </p:sp>
          <p:sp>
            <p:nvSpPr>
              <p:cNvPr id="6156" name="Line 11"/>
              <p:cNvSpPr>
                <a:spLocks noChangeShapeType="1"/>
              </p:cNvSpPr>
              <p:nvPr/>
            </p:nvSpPr>
            <p:spPr bwMode="auto">
              <a:xfrm flipV="1">
                <a:off x="3408" y="2256"/>
                <a:ext cx="240" cy="1632"/>
              </a:xfrm>
              <a:prstGeom prst="line">
                <a:avLst/>
              </a:prstGeom>
              <a:noFill/>
              <a:ln w="38100">
                <a:solidFill>
                  <a:srgbClr val="00FF00"/>
                </a:solidFill>
                <a:round/>
                <a:headEnd/>
                <a:tailEnd type="triangle" w="med" len="med"/>
              </a:ln>
            </p:spPr>
            <p:txBody>
              <a:bodyPr wrap="none" anchor="ctr"/>
              <a:lstStyle/>
              <a:p>
                <a:endParaRPr lang="ar-JO"/>
              </a:p>
            </p:txBody>
          </p:sp>
          <p:sp>
            <p:nvSpPr>
              <p:cNvPr id="6157" name="Line 12"/>
              <p:cNvSpPr>
                <a:spLocks noChangeShapeType="1"/>
              </p:cNvSpPr>
              <p:nvPr/>
            </p:nvSpPr>
            <p:spPr bwMode="auto">
              <a:xfrm flipH="1" flipV="1">
                <a:off x="4128" y="3312"/>
                <a:ext cx="528" cy="528"/>
              </a:xfrm>
              <a:prstGeom prst="line">
                <a:avLst/>
              </a:prstGeom>
              <a:noFill/>
              <a:ln w="38100">
                <a:solidFill>
                  <a:srgbClr val="00FF00"/>
                </a:solidFill>
                <a:round/>
                <a:headEnd/>
                <a:tailEnd type="triangle" w="med" len="med"/>
              </a:ln>
            </p:spPr>
            <p:txBody>
              <a:bodyPr wrap="none" anchor="ctr"/>
              <a:lstStyle/>
              <a:p>
                <a:endParaRPr lang="ar-JO"/>
              </a:p>
            </p:txBody>
          </p:sp>
          <p:sp>
            <p:nvSpPr>
              <p:cNvPr id="6158" name="Line 13"/>
              <p:cNvSpPr>
                <a:spLocks noChangeShapeType="1"/>
              </p:cNvSpPr>
              <p:nvPr/>
            </p:nvSpPr>
            <p:spPr bwMode="auto">
              <a:xfrm flipV="1">
                <a:off x="4752" y="1152"/>
                <a:ext cx="48" cy="2688"/>
              </a:xfrm>
              <a:prstGeom prst="line">
                <a:avLst/>
              </a:prstGeom>
              <a:noFill/>
              <a:ln w="38100">
                <a:solidFill>
                  <a:srgbClr val="00FF00"/>
                </a:solidFill>
                <a:round/>
                <a:headEnd/>
                <a:tailEnd type="triangle" w="med" len="med"/>
              </a:ln>
            </p:spPr>
            <p:txBody>
              <a:bodyPr wrap="none" anchor="ctr"/>
              <a:lstStyle/>
              <a:p>
                <a:endParaRPr lang="ar-JO"/>
              </a:p>
            </p:txBody>
          </p:sp>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0"/>
            <a:ext cx="8915400" cy="1254125"/>
          </a:xfrm>
        </p:spPr>
        <p:txBody>
          <a:bodyPr>
            <a:normAutofit/>
          </a:bodyPr>
          <a:lstStyle/>
          <a:p>
            <a:pPr rtl="0"/>
            <a:r>
              <a:rPr lang="en-GB" sz="3600" b="1" dirty="0" smtClean="0">
                <a:solidFill>
                  <a:srgbClr val="FF0000"/>
                </a:solidFill>
                <a:latin typeface="Times New Roman" pitchFamily="18" charset="0"/>
                <a:cs typeface="Times New Roman" pitchFamily="18" charset="0"/>
              </a:rPr>
              <a:t>  Myocardial infarction- </a:t>
            </a:r>
            <a:r>
              <a:rPr lang="en-GB" sz="3600" b="1" dirty="0" err="1" smtClean="0">
                <a:solidFill>
                  <a:srgbClr val="FF0000"/>
                </a:solidFill>
                <a:latin typeface="Times New Roman" pitchFamily="18" charset="0"/>
                <a:cs typeface="Times New Roman" pitchFamily="18" charset="0"/>
              </a:rPr>
              <a:t>neutro</a:t>
            </a:r>
            <a:r>
              <a:rPr lang="en-US" sz="3600" b="1" dirty="0" err="1" smtClean="0">
                <a:solidFill>
                  <a:srgbClr val="FF0000"/>
                </a:solidFill>
                <a:latin typeface="Times New Roman" pitchFamily="18" charset="0"/>
                <a:cs typeface="Times New Roman" pitchFamily="18" charset="0"/>
              </a:rPr>
              <a:t>phil</a:t>
            </a:r>
            <a:r>
              <a:rPr lang="en-US" sz="3600" b="1" dirty="0" smtClean="0">
                <a:solidFill>
                  <a:srgbClr val="FF0000"/>
                </a:solidFill>
                <a:latin typeface="Times New Roman" pitchFamily="18" charset="0"/>
                <a:cs typeface="Times New Roman" pitchFamily="18" charset="0"/>
              </a:rPr>
              <a:t> </a:t>
            </a:r>
            <a:r>
              <a:rPr lang="en-GB" sz="3600" b="1" dirty="0" smtClean="0">
                <a:solidFill>
                  <a:srgbClr val="FF0000"/>
                </a:solidFill>
                <a:latin typeface="Times New Roman" pitchFamily="18" charset="0"/>
                <a:cs typeface="Times New Roman" pitchFamily="18" charset="0"/>
              </a:rPr>
              <a:t>infiltration</a:t>
            </a:r>
          </a:p>
        </p:txBody>
      </p:sp>
      <p:grpSp>
        <p:nvGrpSpPr>
          <p:cNvPr id="2" name="Group 3"/>
          <p:cNvGrpSpPr>
            <a:grpSpLocks/>
          </p:cNvGrpSpPr>
          <p:nvPr/>
        </p:nvGrpSpPr>
        <p:grpSpPr bwMode="auto">
          <a:xfrm>
            <a:off x="0" y="1447800"/>
            <a:ext cx="9399035" cy="5410200"/>
            <a:chOff x="162" y="816"/>
            <a:chExt cx="6560" cy="3307"/>
          </a:xfrm>
        </p:grpSpPr>
        <p:pic>
          <p:nvPicPr>
            <p:cNvPr id="12292" name="Picture 4" descr="MI.jpg                                                         000115CAMacintosh HD                   ABA78158:"/>
            <p:cNvPicPr>
              <a:picLocks noChangeAspect="1" noChangeArrowheads="1"/>
            </p:cNvPicPr>
            <p:nvPr/>
          </p:nvPicPr>
          <p:blipFill>
            <a:blip r:embed="rId2" cstate="print"/>
            <a:srcRect/>
            <a:stretch>
              <a:fillRect/>
            </a:stretch>
          </p:blipFill>
          <p:spPr bwMode="auto">
            <a:xfrm>
              <a:off x="162" y="816"/>
              <a:ext cx="5103" cy="3307"/>
            </a:xfrm>
            <a:prstGeom prst="rect">
              <a:avLst/>
            </a:prstGeom>
            <a:noFill/>
            <a:ln w="9525">
              <a:noFill/>
              <a:miter lim="800000"/>
              <a:headEnd/>
              <a:tailEnd/>
            </a:ln>
          </p:spPr>
        </p:pic>
        <p:sp>
          <p:nvSpPr>
            <p:cNvPr id="12293" name="Text Box 5"/>
            <p:cNvSpPr txBox="1">
              <a:spLocks noChangeArrowheads="1"/>
            </p:cNvSpPr>
            <p:nvPr/>
          </p:nvSpPr>
          <p:spPr bwMode="auto">
            <a:xfrm>
              <a:off x="5389" y="1190"/>
              <a:ext cx="1117" cy="583"/>
            </a:xfrm>
            <a:prstGeom prst="rect">
              <a:avLst/>
            </a:prstGeom>
            <a:noFill/>
            <a:ln w="38100">
              <a:noFill/>
              <a:miter lim="800000"/>
              <a:headEnd/>
              <a:tailEnd/>
            </a:ln>
          </p:spPr>
          <p:txBody>
            <a:bodyPr wrap="none">
              <a:spAutoFit/>
            </a:bodyPr>
            <a:lstStyle/>
            <a:p>
              <a:r>
                <a:rPr lang="en-GB" sz="2800" b="1" dirty="0">
                  <a:latin typeface="Times" charset="0"/>
                </a:rPr>
                <a:t>Dead</a:t>
              </a:r>
            </a:p>
            <a:p>
              <a:r>
                <a:rPr lang="en-GB" sz="2800" b="1" dirty="0" err="1">
                  <a:latin typeface="Times" charset="0"/>
                </a:rPr>
                <a:t>myocytes</a:t>
              </a:r>
              <a:endParaRPr lang="en-GB" sz="2800" b="1" dirty="0">
                <a:latin typeface="Times" charset="0"/>
              </a:endParaRPr>
            </a:p>
          </p:txBody>
        </p:sp>
        <p:sp>
          <p:nvSpPr>
            <p:cNvPr id="12294" name="Text Box 6"/>
            <p:cNvSpPr txBox="1">
              <a:spLocks noChangeArrowheads="1"/>
            </p:cNvSpPr>
            <p:nvPr/>
          </p:nvSpPr>
          <p:spPr bwMode="auto">
            <a:xfrm>
              <a:off x="5214" y="3071"/>
              <a:ext cx="1508" cy="320"/>
            </a:xfrm>
            <a:prstGeom prst="rect">
              <a:avLst/>
            </a:prstGeom>
            <a:noFill/>
            <a:ln w="38100">
              <a:noFill/>
              <a:miter lim="800000"/>
              <a:headEnd/>
              <a:tailEnd/>
            </a:ln>
          </p:spPr>
          <p:txBody>
            <a:bodyPr wrap="square">
              <a:spAutoFit/>
            </a:bodyPr>
            <a:lstStyle/>
            <a:p>
              <a:r>
                <a:rPr lang="en-GB" sz="2800" b="1" dirty="0" err="1">
                  <a:latin typeface="Times" charset="0"/>
                </a:rPr>
                <a:t>Neutrophils</a:t>
              </a:r>
              <a:endParaRPr lang="en-GB" sz="2800" b="1" dirty="0">
                <a:latin typeface="Times" charset="0"/>
              </a:endParaRPr>
            </a:p>
          </p:txBody>
        </p:sp>
        <p:sp>
          <p:nvSpPr>
            <p:cNvPr id="12295" name="Line 7"/>
            <p:cNvSpPr>
              <a:spLocks noChangeShapeType="1"/>
            </p:cNvSpPr>
            <p:nvPr/>
          </p:nvSpPr>
          <p:spPr bwMode="auto">
            <a:xfrm flipH="1">
              <a:off x="1242" y="1440"/>
              <a:ext cx="4212" cy="960"/>
            </a:xfrm>
            <a:prstGeom prst="line">
              <a:avLst/>
            </a:prstGeom>
            <a:noFill/>
            <a:ln w="19050">
              <a:solidFill>
                <a:srgbClr val="00FF00"/>
              </a:solidFill>
              <a:round/>
              <a:headEnd/>
              <a:tailEnd type="triangle" w="med" len="med"/>
            </a:ln>
          </p:spPr>
          <p:txBody>
            <a:bodyPr wrap="none" anchor="ctr"/>
            <a:lstStyle/>
            <a:p>
              <a:endParaRPr lang="ar-JO"/>
            </a:p>
          </p:txBody>
        </p:sp>
        <p:sp>
          <p:nvSpPr>
            <p:cNvPr id="12296" name="Line 8"/>
            <p:cNvSpPr>
              <a:spLocks noChangeShapeType="1"/>
            </p:cNvSpPr>
            <p:nvPr/>
          </p:nvSpPr>
          <p:spPr bwMode="auto">
            <a:xfrm flipH="1">
              <a:off x="3078" y="1344"/>
              <a:ext cx="2322" cy="192"/>
            </a:xfrm>
            <a:prstGeom prst="line">
              <a:avLst/>
            </a:prstGeom>
            <a:noFill/>
            <a:ln w="19050">
              <a:solidFill>
                <a:srgbClr val="00FF00"/>
              </a:solidFill>
              <a:round/>
              <a:headEnd/>
              <a:tailEnd type="triangle" w="med" len="med"/>
            </a:ln>
          </p:spPr>
          <p:txBody>
            <a:bodyPr wrap="none" anchor="ctr"/>
            <a:lstStyle/>
            <a:p>
              <a:endParaRPr lang="ar-JO"/>
            </a:p>
          </p:txBody>
        </p:sp>
        <p:sp>
          <p:nvSpPr>
            <p:cNvPr id="12297" name="Line 9"/>
            <p:cNvSpPr>
              <a:spLocks noChangeShapeType="1"/>
            </p:cNvSpPr>
            <p:nvPr/>
          </p:nvSpPr>
          <p:spPr bwMode="auto">
            <a:xfrm flipH="1" flipV="1">
              <a:off x="3510" y="2832"/>
              <a:ext cx="1836" cy="384"/>
            </a:xfrm>
            <a:prstGeom prst="line">
              <a:avLst/>
            </a:prstGeom>
            <a:noFill/>
            <a:ln w="19050">
              <a:solidFill>
                <a:srgbClr val="00FF00"/>
              </a:solidFill>
              <a:round/>
              <a:headEnd/>
              <a:tailEnd type="triangle" w="med" len="med"/>
            </a:ln>
          </p:spPr>
          <p:txBody>
            <a:bodyPr wrap="none" anchor="ctr"/>
            <a:lstStyle/>
            <a:p>
              <a:endParaRPr lang="ar-JO"/>
            </a:p>
          </p:txBody>
        </p:sp>
        <p:sp>
          <p:nvSpPr>
            <p:cNvPr id="12298" name="Line 10"/>
            <p:cNvSpPr>
              <a:spLocks noChangeShapeType="1"/>
            </p:cNvSpPr>
            <p:nvPr/>
          </p:nvSpPr>
          <p:spPr bwMode="auto">
            <a:xfrm flipH="1">
              <a:off x="2430" y="3264"/>
              <a:ext cx="2916" cy="384"/>
            </a:xfrm>
            <a:prstGeom prst="line">
              <a:avLst/>
            </a:prstGeom>
            <a:noFill/>
            <a:ln w="19050">
              <a:solidFill>
                <a:srgbClr val="00FF00"/>
              </a:solidFill>
              <a:round/>
              <a:headEnd/>
              <a:tailEnd type="triangle" w="med" len="med"/>
            </a:ln>
          </p:spPr>
          <p:txBody>
            <a:bodyPr wrap="none" anchor="ctr"/>
            <a:lstStyle/>
            <a:p>
              <a:endParaRPr lang="ar-JO"/>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82200" cy="1371600"/>
          </a:xfrm>
        </p:spPr>
        <p:txBody>
          <a:bodyPr/>
          <a:lstStyle/>
          <a:p>
            <a:r>
              <a:rPr lang="en-US" b="1" dirty="0" smtClean="0">
                <a:solidFill>
                  <a:srgbClr val="FF0000"/>
                </a:solidFill>
              </a:rPr>
              <a:t>Acute inflammation in myocardium</a:t>
            </a:r>
            <a:endParaRPr lang="ar-JO" b="1" dirty="0">
              <a:solidFill>
                <a:srgbClr val="FF0000"/>
              </a:solidFill>
            </a:endParaRPr>
          </a:p>
        </p:txBody>
      </p:sp>
      <p:pic>
        <p:nvPicPr>
          <p:cNvPr id="47105" name="Picture 1" descr="C:\Users\Mohammed\Desktop\acute-myocardial-infarction-[4-hr001-4].jpeg"/>
          <p:cNvPicPr>
            <a:picLocks noChangeAspect="1" noChangeArrowheads="1"/>
          </p:cNvPicPr>
          <p:nvPr/>
        </p:nvPicPr>
        <p:blipFill>
          <a:blip r:embed="rId2" cstate="print"/>
          <a:srcRect/>
          <a:stretch>
            <a:fillRect/>
          </a:stretch>
        </p:blipFill>
        <p:spPr bwMode="auto">
          <a:xfrm>
            <a:off x="0" y="1285874"/>
            <a:ext cx="9144000" cy="557212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339</TotalTime>
  <Words>427</Words>
  <Application>Microsoft Office PowerPoint</Application>
  <PresentationFormat>On-screen Show (4:3)</PresentationFormat>
  <Paragraphs>90</Paragraphs>
  <Slides>36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Concourse</vt:lpstr>
      <vt:lpstr>Bitmap Image</vt:lpstr>
      <vt:lpstr> Inflammation lab</vt:lpstr>
      <vt:lpstr>PowerPoint Presentation</vt:lpstr>
      <vt:lpstr>          Inflammation</vt:lpstr>
      <vt:lpstr>PowerPoint Presentation</vt:lpstr>
      <vt:lpstr>Microscopic changes of acute inflammation</vt:lpstr>
      <vt:lpstr>Acute inflammatory response show vasodilation with margination of neutrophils and  exudation of fluid with edema.</vt:lpstr>
      <vt:lpstr>PowerPoint Presentation</vt:lpstr>
      <vt:lpstr>  Myocardial infarction- neutrophil infiltration</vt:lpstr>
      <vt:lpstr>Acute inflammation in myocardium</vt:lpstr>
      <vt:lpstr>            Lobar pneumonia</vt:lpstr>
      <vt:lpstr>Lobar pneumonia</vt:lpstr>
      <vt:lpstr>Acute bronchopneumonia</vt:lpstr>
      <vt:lpstr>   A variety of inflammatory cell types may be present, though one may predominate  mainly neutrophils , but  also plasma cells, lymphocytes  and macrophages.  </vt:lpstr>
      <vt:lpstr>    ABSCESS </vt:lpstr>
      <vt:lpstr>              Abscess</vt:lpstr>
      <vt:lpstr>PowerPoint Presentation</vt:lpstr>
      <vt:lpstr>           Liver abscess</vt:lpstr>
      <vt:lpstr>PowerPoint Presentation</vt:lpstr>
      <vt:lpstr>PowerPoint Presentation</vt:lpstr>
      <vt:lpstr>PowerPoint Presentation</vt:lpstr>
      <vt:lpstr>             Chronic cholecystitis</vt:lpstr>
      <vt:lpstr>         Rheumatoid arthritis</vt:lpstr>
      <vt:lpstr>PowerPoint Presentation</vt:lpstr>
      <vt:lpstr>    Chronic inflammation in skin</vt:lpstr>
      <vt:lpstr>PowerPoint Presentation</vt:lpstr>
      <vt:lpstr>           Plasma cells</vt:lpstr>
      <vt:lpstr>             Eosinophils</vt:lpstr>
      <vt:lpstr> Granulomatous Inflammation</vt:lpstr>
      <vt:lpstr>PowerPoint Presentation</vt:lpstr>
      <vt:lpstr>            T.B granuloma</vt:lpstr>
      <vt:lpstr>PowerPoint Presentation</vt:lpstr>
      <vt:lpstr>PowerPoint Presentation</vt:lpstr>
      <vt:lpstr>\    Lung, granulomatous infl. with caseation</vt:lpstr>
      <vt:lpstr>TB granulomas lung</vt:lpstr>
      <vt:lpstr>PowerPoint Presentation</vt:lpstr>
      <vt:lpstr>         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INFLAMMATION</dc:title>
  <dc:creator>Mohammed</dc:creator>
  <cp:lastModifiedBy>Toshiba</cp:lastModifiedBy>
  <cp:revision>45</cp:revision>
  <dcterms:created xsi:type="dcterms:W3CDTF">2006-08-16T00:00:00Z</dcterms:created>
  <dcterms:modified xsi:type="dcterms:W3CDTF">2019-10-14T17:17:41Z</dcterms:modified>
</cp:coreProperties>
</file>