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3" r:id="rId9"/>
    <p:sldId id="273" r:id="rId10"/>
    <p:sldId id="271" r:id="rId11"/>
    <p:sldId id="265" r:id="rId12"/>
    <p:sldId id="266" r:id="rId13"/>
    <p:sldId id="267" r:id="rId14"/>
    <p:sldId id="268" r:id="rId15"/>
    <p:sldId id="269" r:id="rId16"/>
    <p:sldId id="274" r:id="rId17"/>
    <p:sldId id="270" r:id="rId18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080"/>
    <p:restoredTop sz="94715"/>
  </p:normalViewPr>
  <p:slideViewPr>
    <p:cSldViewPr snapToGrid="0" snapToObjects="1">
      <p:cViewPr varScale="1">
        <p:scale>
          <a:sx n="66" d="100"/>
          <a:sy n="66" d="100"/>
        </p:scale>
        <p:origin x="-16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630" y="2444932"/>
            <a:ext cx="7830741" cy="1968136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Minimal access surgery</a:t>
            </a:r>
          </a:p>
        </p:txBody>
      </p:sp>
      <p:sp>
        <p:nvSpPr>
          <p:cNvPr id="5" name="مربع نص 4"/>
          <p:cNvSpPr txBox="1"/>
          <p:nvPr/>
        </p:nvSpPr>
        <p:spPr>
          <a:xfrm rot="16200000">
            <a:off x="-664964" y="3228945"/>
            <a:ext cx="1676400" cy="40011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|</a:t>
            </a:r>
            <a:r>
              <a:rPr lang="en-US" sz="2000" dirty="0">
                <a:latin typeface="Candara" pitchFamily="34" charset="0"/>
              </a:rPr>
              <a:t>PRICE: </a:t>
            </a:r>
            <a:r>
              <a:rPr lang="en-US" sz="2000" dirty="0" smtClean="0">
                <a:latin typeface="Candara" pitchFamily="34" charset="0"/>
              </a:rPr>
              <a:t>0.10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|</a:t>
            </a:r>
            <a:endParaRPr lang="ar-JO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6" name="Picture 2" descr="C:\Users\TOSHIBA\Desktop\@ccs.medban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58" y="204788"/>
            <a:ext cx="2876880" cy="1637075"/>
          </a:xfrm>
          <a:prstGeom prst="rect">
            <a:avLst/>
          </a:prstGeom>
          <a:noFill/>
        </p:spPr>
      </p:pic>
      <p:sp>
        <p:nvSpPr>
          <p:cNvPr id="7" name="مربع نص 6"/>
          <p:cNvSpPr txBox="1"/>
          <p:nvPr/>
        </p:nvSpPr>
        <p:spPr>
          <a:xfrm>
            <a:off x="2382982" y="4467255"/>
            <a:ext cx="43780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 err="1" smtClean="0">
                <a:latin typeface="Calibri Light" pitchFamily="34" charset="0"/>
              </a:rPr>
              <a:t>Dr.Ala’a</a:t>
            </a:r>
            <a:r>
              <a:rPr lang="en-US" sz="2000" dirty="0" smtClean="0">
                <a:latin typeface="Calibri Light" pitchFamily="34" charset="0"/>
              </a:rPr>
              <a:t> </a:t>
            </a:r>
            <a:r>
              <a:rPr lang="en-US" sz="2000" dirty="0" err="1" smtClean="0">
                <a:latin typeface="Calibri Light" pitchFamily="34" charset="0"/>
              </a:rPr>
              <a:t>Awees</a:t>
            </a:r>
            <a:endParaRPr lang="ar-JO" sz="2000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982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3306" y="612318"/>
            <a:ext cx="3980357" cy="364254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368"/>
          <a:stretch>
            <a:fillRect/>
          </a:stretch>
        </p:blipFill>
        <p:spPr>
          <a:xfrm>
            <a:off x="0" y="0"/>
            <a:ext cx="4883306" cy="25545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290286"/>
            <a:ext cx="7773338" cy="65314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Veress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needle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06" y="2756258"/>
            <a:ext cx="4762500" cy="29972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306" y="4254858"/>
            <a:ext cx="4210868" cy="23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8281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" y="217715"/>
            <a:ext cx="8820000" cy="725714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Candara" pitchFamily="34" charset="0"/>
              </a:rPr>
              <a:t>Primary </a:t>
            </a:r>
            <a:r>
              <a:rPr lang="en-US" b="1" dirty="0" err="1">
                <a:solidFill>
                  <a:srgbClr val="FF0000"/>
                </a:solidFill>
                <a:latin typeface="Candara" pitchFamily="34" charset="0"/>
              </a:rPr>
              <a:t>trocar</a:t>
            </a:r>
            <a:r>
              <a:rPr lang="en-US" b="1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ndara" pitchFamily="34" charset="0"/>
              </a:rPr>
              <a:t>insertion</a:t>
            </a:r>
            <a:endParaRPr lang="en-US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7397" y="768421"/>
            <a:ext cx="8820000" cy="3092380"/>
          </a:xfrm>
        </p:spPr>
        <p:txBody>
          <a:bodyPr>
            <a:normAutofit lnSpcReduction="10000"/>
          </a:bodyPr>
          <a:lstStyle/>
          <a:p>
            <a:pPr marL="360000" indent="-252000">
              <a:lnSpc>
                <a:spcPct val="100000"/>
              </a:lnSpc>
              <a:spcBef>
                <a:spcPts val="0"/>
              </a:spcBef>
            </a:pPr>
            <a:r>
              <a:rPr lang="en-US" sz="2400" cap="none" dirty="0" smtClean="0">
                <a:latin typeface="Calibri Light" pitchFamily="34" charset="0"/>
              </a:rPr>
              <a:t>When The High Pressure </a:t>
            </a:r>
            <a:r>
              <a:rPr lang="en-US" sz="2400" cap="none" dirty="0" err="1" smtClean="0">
                <a:latin typeface="Calibri Light" pitchFamily="34" charset="0"/>
              </a:rPr>
              <a:t>Pneumoperitoneum</a:t>
            </a:r>
            <a:r>
              <a:rPr lang="en-US" sz="2400" cap="none" dirty="0" smtClean="0">
                <a:latin typeface="Calibri Light" pitchFamily="34" charset="0"/>
              </a:rPr>
              <a:t> Is Used, This Should Be Held In The Palm Of The Hand, With The Index Finger Extending Down The Shaft To Prevent Inadvertently Over-advancing The Point.</a:t>
            </a:r>
          </a:p>
          <a:p>
            <a:pPr marL="360000" indent="-252000">
              <a:lnSpc>
                <a:spcPct val="100000"/>
              </a:lnSpc>
              <a:spcBef>
                <a:spcPts val="600"/>
              </a:spcBef>
            </a:pPr>
            <a:r>
              <a:rPr lang="en-US" sz="2400" cap="none" dirty="0" smtClean="0">
                <a:latin typeface="Calibri Light" pitchFamily="34" charset="0"/>
              </a:rPr>
              <a:t>The </a:t>
            </a:r>
            <a:r>
              <a:rPr lang="en-US" sz="2400" cap="none" dirty="0" err="1" smtClean="0">
                <a:latin typeface="Calibri Light" pitchFamily="34" charset="0"/>
              </a:rPr>
              <a:t>Trocar</a:t>
            </a:r>
            <a:r>
              <a:rPr lang="en-US" sz="2400" cap="none" dirty="0" smtClean="0">
                <a:latin typeface="Calibri Light" pitchFamily="34" charset="0"/>
              </a:rPr>
              <a:t> Should Be Inserted Through The Base Of The Umbilicus In A Vertical Direction, As This Is The Shortest Route Through The Thinnest Part Of The Abdominal Wall. Once The Point Has Traversed The Sheath, The Direction Is Altered Towards The </a:t>
            </a:r>
            <a:r>
              <a:rPr lang="en-US" sz="2400" cap="none" dirty="0" err="1" smtClean="0">
                <a:latin typeface="Calibri Light" pitchFamily="34" charset="0"/>
              </a:rPr>
              <a:t>Fundus</a:t>
            </a:r>
            <a:r>
              <a:rPr lang="en-US" sz="2400" cap="none" dirty="0" smtClean="0">
                <a:latin typeface="Calibri Light" pitchFamily="34" charset="0"/>
              </a:rPr>
              <a:t> Of The Uterus.</a:t>
            </a:r>
            <a:endParaRPr lang="en-US" sz="2400" cap="none" dirty="0">
              <a:latin typeface="Calibri Ligh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284" y="3348610"/>
            <a:ext cx="3728960" cy="3307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68193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" y="145146"/>
            <a:ext cx="8820000" cy="68217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Candara" pitchFamily="34" charset="0"/>
              </a:rPr>
              <a:t>Alternative primary entry sites</a:t>
            </a:r>
            <a:endParaRPr lang="en-US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9555" y="3033485"/>
            <a:ext cx="2883112" cy="3331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62000" y="827316"/>
            <a:ext cx="88200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252000">
              <a:buFont typeface="Courier New" pitchFamily="49" charset="0"/>
              <a:buChar char="o"/>
            </a:pPr>
            <a:r>
              <a:rPr lang="en-US" sz="2400" dirty="0" smtClean="0">
                <a:latin typeface="Calibri Light" pitchFamily="34" charset="0"/>
              </a:rPr>
              <a:t>In case where adhesions is suspected at the umbilical area alternative entry sites can be used.</a:t>
            </a:r>
          </a:p>
          <a:p>
            <a:pPr marL="360000" indent="-2520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400" dirty="0" smtClean="0">
                <a:latin typeface="Calibri Light" pitchFamily="34" charset="0"/>
              </a:rPr>
              <a:t>Certain operations needs higher level primary trocar (scope).when the operation field reach the umbilicus such as large fibroid, para aortic lymphadenectomy. </a:t>
            </a:r>
          </a:p>
          <a:p>
            <a:pPr marL="360000" indent="-252000"/>
            <a:endParaRPr lang="en-US" sz="2400" dirty="0">
              <a:latin typeface="Calibri Ligh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4068" y="3033485"/>
            <a:ext cx="2677150" cy="3331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62000" y="5441185"/>
            <a:ext cx="183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LH: Lee-Huang</a:t>
            </a: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P: Palmar</a:t>
            </a: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Umbilicus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310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" y="203201"/>
            <a:ext cx="8820000" cy="798286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Candara" pitchFamily="34" charset="0"/>
              </a:rPr>
              <a:t>Energy sources in operative </a:t>
            </a:r>
            <a:r>
              <a:rPr lang="en-US" b="1" dirty="0" err="1" smtClean="0">
                <a:solidFill>
                  <a:srgbClr val="FF0000"/>
                </a:solidFill>
                <a:latin typeface="Candara" pitchFamily="34" charset="0"/>
              </a:rPr>
              <a:t>gynaecology</a:t>
            </a:r>
            <a:endParaRPr lang="en-US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2000" y="1001487"/>
            <a:ext cx="8820000" cy="1335313"/>
          </a:xfrm>
        </p:spPr>
        <p:txBody>
          <a:bodyPr>
            <a:normAutofit/>
          </a:bodyPr>
          <a:lstStyle/>
          <a:p>
            <a:pPr marL="360000" indent="-252000">
              <a:lnSpc>
                <a:spcPct val="100000"/>
              </a:lnSpc>
              <a:spcBef>
                <a:spcPts val="0"/>
              </a:spcBef>
            </a:pPr>
            <a:r>
              <a:rPr lang="en-US" sz="2400" cap="none" dirty="0" smtClean="0">
                <a:latin typeface="Calibri Light" pitchFamily="34" charset="0"/>
              </a:rPr>
              <a:t>A Variety Of Energy Sources Have Been Developed For Use During Laparoscopic Surgery. In Principle, All Of These Sources Allow Destruction Or Cutting Of Tissues With </a:t>
            </a:r>
            <a:r>
              <a:rPr lang="en-US" sz="2400" cap="none" dirty="0" err="1" smtClean="0">
                <a:latin typeface="Calibri Light" pitchFamily="34" charset="0"/>
              </a:rPr>
              <a:t>Haemostasis</a:t>
            </a:r>
            <a:r>
              <a:rPr lang="en-US" sz="2400" cap="none" dirty="0" smtClean="0">
                <a:latin typeface="Calibri Light" pitchFamily="34" charset="0"/>
              </a:rPr>
              <a:t>.</a:t>
            </a:r>
            <a:endParaRPr lang="en-US" sz="2400" cap="none" dirty="0">
              <a:latin typeface="Calibri Ligh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929" y="2902480"/>
            <a:ext cx="3185410" cy="3185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5554" y="2899590"/>
            <a:ext cx="3798758" cy="3798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331" y="2504120"/>
            <a:ext cx="140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onoplar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3888" y="2504120"/>
            <a:ext cx="127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Bipolar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455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" y="173995"/>
            <a:ext cx="8820000" cy="565704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Candara" pitchFamily="34" charset="0"/>
              </a:rPr>
              <a:t>Specimen </a:t>
            </a:r>
            <a:r>
              <a:rPr lang="en-US" b="1" dirty="0" smtClean="0">
                <a:solidFill>
                  <a:srgbClr val="FF0000"/>
                </a:solidFill>
                <a:latin typeface="Candara" pitchFamily="34" charset="0"/>
              </a:rPr>
              <a:t>retrieval</a:t>
            </a:r>
            <a:endParaRPr lang="en-US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2000" y="623587"/>
            <a:ext cx="8820000" cy="3629099"/>
          </a:xfrm>
        </p:spPr>
        <p:txBody>
          <a:bodyPr>
            <a:normAutofit/>
          </a:bodyPr>
          <a:lstStyle/>
          <a:p>
            <a:pPr marL="360000" indent="-252000">
              <a:lnSpc>
                <a:spcPct val="100000"/>
              </a:lnSpc>
              <a:spcBef>
                <a:spcPts val="0"/>
              </a:spcBef>
            </a:pPr>
            <a:r>
              <a:rPr lang="en-US" sz="2400" cap="none" dirty="0" smtClean="0">
                <a:latin typeface="Calibri Light" pitchFamily="34" charset="0"/>
              </a:rPr>
              <a:t>Any Surgeon Performing Operative Laparoscopy Needs To Be Familiar With Techniques To Retrieve Specimens From The Pelvis. In Most Cases, It Is Desirable To Avoid </a:t>
            </a:r>
            <a:r>
              <a:rPr lang="en-US" sz="2400" cap="none" dirty="0" err="1" smtClean="0">
                <a:latin typeface="Calibri Light" pitchFamily="34" charset="0"/>
              </a:rPr>
              <a:t>Intraperitoneal</a:t>
            </a:r>
            <a:r>
              <a:rPr lang="en-US" sz="2400" cap="none" dirty="0" smtClean="0">
                <a:latin typeface="Calibri Light" pitchFamily="34" charset="0"/>
              </a:rPr>
              <a:t> Spillage Of Cyst Contents Or To Leave Residual Tissue Either In The Pelvis Or Within Port Sites.</a:t>
            </a:r>
          </a:p>
          <a:p>
            <a:pPr marL="360000" indent="-252000">
              <a:lnSpc>
                <a:spcPct val="100000"/>
              </a:lnSpc>
              <a:spcBef>
                <a:spcPts val="600"/>
              </a:spcBef>
            </a:pPr>
            <a:r>
              <a:rPr lang="en-US" sz="2400" cap="none" dirty="0" smtClean="0">
                <a:latin typeface="Calibri Light" pitchFamily="34" charset="0"/>
              </a:rPr>
              <a:t>After The Collecting The Specimen In The Bag ,It Can Be Removed Through The Ports (Umbilical Or Ancillary) Or Posterior </a:t>
            </a:r>
            <a:r>
              <a:rPr lang="en-US" sz="2400" cap="none" dirty="0" err="1" smtClean="0">
                <a:latin typeface="Calibri Light" pitchFamily="34" charset="0"/>
              </a:rPr>
              <a:t>Copotomy</a:t>
            </a:r>
            <a:r>
              <a:rPr lang="en-US" sz="2400" cap="none" dirty="0" smtClean="0">
                <a:latin typeface="Calibri Light" pitchFamily="34" charset="0"/>
              </a:rPr>
              <a:t> .This Depends On The Size Of The Specimen ,The Experience Of The Surgeon And The Patient (Virgin). </a:t>
            </a:r>
            <a:endParaRPr lang="en-US" sz="2400" cap="none" dirty="0">
              <a:latin typeface="Calibri Ligh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9998" y="4197750"/>
            <a:ext cx="2240958" cy="2531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798" y="3746273"/>
            <a:ext cx="2699656" cy="296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732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" y="197613"/>
            <a:ext cx="8820000" cy="687768"/>
          </a:xfrm>
        </p:spPr>
        <p:txBody>
          <a:bodyPr/>
          <a:lstStyle/>
          <a:p>
            <a:pPr algn="l"/>
            <a:r>
              <a:rPr lang="en-US" b="1" dirty="0" err="1" smtClean="0">
                <a:solidFill>
                  <a:srgbClr val="FF0000"/>
                </a:solidFill>
                <a:latin typeface="Candara" pitchFamily="34" charset="0"/>
              </a:rPr>
              <a:t>Morcellaction</a:t>
            </a:r>
            <a:endParaRPr lang="en-US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2000" y="885382"/>
            <a:ext cx="8820000" cy="2322276"/>
          </a:xfrm>
        </p:spPr>
        <p:txBody>
          <a:bodyPr>
            <a:normAutofit/>
          </a:bodyPr>
          <a:lstStyle/>
          <a:p>
            <a:pPr marL="360000" indent="-252000">
              <a:lnSpc>
                <a:spcPct val="100000"/>
              </a:lnSpc>
              <a:spcBef>
                <a:spcPts val="0"/>
              </a:spcBef>
            </a:pPr>
            <a:r>
              <a:rPr lang="en-US" sz="2400" cap="none" dirty="0" smtClean="0">
                <a:latin typeface="Calibri Light" pitchFamily="34" charset="0"/>
              </a:rPr>
              <a:t>Large Specimen Needs </a:t>
            </a:r>
            <a:r>
              <a:rPr lang="en-US" sz="2400" cap="none" dirty="0" err="1" smtClean="0">
                <a:latin typeface="Calibri Light" pitchFamily="34" charset="0"/>
              </a:rPr>
              <a:t>Morcellation</a:t>
            </a:r>
            <a:r>
              <a:rPr lang="en-US" sz="2400" cap="none" dirty="0" smtClean="0">
                <a:latin typeface="Calibri Light" pitchFamily="34" charset="0"/>
              </a:rPr>
              <a:t> Either Hand Or Mechanical </a:t>
            </a:r>
            <a:r>
              <a:rPr lang="en-US" sz="2400" cap="none" dirty="0" err="1" smtClean="0">
                <a:latin typeface="Calibri Light" pitchFamily="34" charset="0"/>
              </a:rPr>
              <a:t>Morcellation</a:t>
            </a:r>
            <a:r>
              <a:rPr lang="en-US" sz="2400" cap="none" dirty="0" smtClean="0">
                <a:latin typeface="Calibri Light" pitchFamily="34" charset="0"/>
              </a:rPr>
              <a:t> .However, They Are Potentially Extremely Hazardous Due To Associated Risk Of Dissemination Of Malignant Disease In Cases Of Undiagnosed Malignancy </a:t>
            </a:r>
            <a:r>
              <a:rPr lang="en-US" sz="2400" cap="none" dirty="0" err="1" smtClean="0">
                <a:latin typeface="Calibri Light" pitchFamily="34" charset="0"/>
              </a:rPr>
              <a:t>Espically</a:t>
            </a:r>
            <a:r>
              <a:rPr lang="en-US" sz="2400" cap="none" dirty="0" smtClean="0">
                <a:latin typeface="Calibri Light" pitchFamily="34" charset="0"/>
              </a:rPr>
              <a:t> With Mechanical </a:t>
            </a:r>
            <a:r>
              <a:rPr lang="en-US" sz="2400" cap="none" dirty="0" err="1" smtClean="0">
                <a:latin typeface="Calibri Light" pitchFamily="34" charset="0"/>
              </a:rPr>
              <a:t>Morecllator</a:t>
            </a:r>
            <a:r>
              <a:rPr lang="en-US" sz="2400" cap="none" dirty="0" smtClean="0">
                <a:latin typeface="Calibri Light" pitchFamily="34" charset="0"/>
              </a:rPr>
              <a:t> (E.G. Uterine Sarcoma). Thus, The </a:t>
            </a:r>
            <a:r>
              <a:rPr lang="en-US" sz="2400" cap="none" dirty="0" err="1" smtClean="0">
                <a:latin typeface="Calibri Light" pitchFamily="34" charset="0"/>
              </a:rPr>
              <a:t>Morcellation</a:t>
            </a:r>
            <a:r>
              <a:rPr lang="en-US" sz="2400" cap="none" dirty="0" smtClean="0">
                <a:latin typeface="Calibri Light" pitchFamily="34" charset="0"/>
              </a:rPr>
              <a:t> Must Done Inside Bag.</a:t>
            </a:r>
            <a:endParaRPr lang="en-US" sz="2400" cap="none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5512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8054" y="271109"/>
            <a:ext cx="6387893" cy="631578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" y="217714"/>
            <a:ext cx="8820000" cy="60068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ndara" pitchFamily="34" charset="0"/>
              </a:rPr>
              <a:t>Port </a:t>
            </a:r>
            <a:r>
              <a:rPr lang="en-US" b="1" dirty="0" smtClean="0">
                <a:solidFill>
                  <a:srgbClr val="FF0000"/>
                </a:solidFill>
                <a:latin typeface="Candara" pitchFamily="34" charset="0"/>
              </a:rPr>
              <a:t>closure</a:t>
            </a:r>
            <a:endParaRPr lang="en-US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2000" y="702285"/>
            <a:ext cx="8820000" cy="1287306"/>
          </a:xfrm>
        </p:spPr>
        <p:txBody>
          <a:bodyPr>
            <a:normAutofit/>
          </a:bodyPr>
          <a:lstStyle/>
          <a:p>
            <a:pPr marL="360000" indent="-252000">
              <a:lnSpc>
                <a:spcPct val="100000"/>
              </a:lnSpc>
              <a:spcBef>
                <a:spcPts val="0"/>
              </a:spcBef>
            </a:pPr>
            <a:r>
              <a:rPr lang="en-US" sz="2400" cap="none" dirty="0" smtClean="0">
                <a:latin typeface="Calibri Light" pitchFamily="34" charset="0"/>
              </a:rPr>
              <a:t>Ports That Are 10 Mm Or Greater Have A 1–2 % Risk Of Postoperative </a:t>
            </a:r>
            <a:r>
              <a:rPr lang="en-US" sz="2400" cap="none" dirty="0" err="1" smtClean="0">
                <a:latin typeface="Calibri Light" pitchFamily="34" charset="0"/>
              </a:rPr>
              <a:t>Incisional</a:t>
            </a:r>
            <a:r>
              <a:rPr lang="en-US" sz="2400" cap="none" dirty="0" smtClean="0">
                <a:latin typeface="Calibri Light" pitchFamily="34" charset="0"/>
              </a:rPr>
              <a:t> Hernia Unless The Fascia Of The Rectus Sheath Is Closed.</a:t>
            </a:r>
            <a:endParaRPr lang="en-US" sz="2400" cap="none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3156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" y="449939"/>
            <a:ext cx="8820000" cy="63863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Candara" pitchFamily="34" charset="0"/>
              </a:rPr>
              <a:t>introduction</a:t>
            </a:r>
            <a:endParaRPr lang="en-US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2000" y="1088568"/>
            <a:ext cx="8820000" cy="4847770"/>
          </a:xfrm>
        </p:spPr>
        <p:txBody>
          <a:bodyPr>
            <a:normAutofit/>
          </a:bodyPr>
          <a:lstStyle/>
          <a:p>
            <a:pPr marL="360000" indent="-252000">
              <a:lnSpc>
                <a:spcPct val="100000"/>
              </a:lnSpc>
              <a:spcBef>
                <a:spcPts val="0"/>
              </a:spcBef>
            </a:pPr>
            <a:r>
              <a:rPr lang="en-US" sz="2400" cap="none" dirty="0" smtClean="0">
                <a:latin typeface="Calibri Light" pitchFamily="34" charset="0"/>
              </a:rPr>
              <a:t>Laparoscopic Surgery Was Pioneered In </a:t>
            </a:r>
            <a:r>
              <a:rPr lang="en-US" sz="2400" cap="none" dirty="0" err="1" smtClean="0">
                <a:latin typeface="Calibri Light" pitchFamily="34" charset="0"/>
              </a:rPr>
              <a:t>Gynaecology</a:t>
            </a:r>
            <a:r>
              <a:rPr lang="en-US" sz="2400" cap="none" dirty="0" smtClean="0">
                <a:latin typeface="Calibri Light" pitchFamily="34" charset="0"/>
              </a:rPr>
              <a:t> With The First Descriptions Of A Broad Range Of Procedures During The 1980s By Kurt </a:t>
            </a:r>
            <a:r>
              <a:rPr lang="en-US" sz="2400" cap="none" dirty="0" err="1" smtClean="0">
                <a:latin typeface="Calibri Light" pitchFamily="34" charset="0"/>
              </a:rPr>
              <a:t>Semm</a:t>
            </a:r>
            <a:r>
              <a:rPr lang="en-US" sz="2400" cap="none" dirty="0" smtClean="0">
                <a:latin typeface="Calibri Light" pitchFamily="34" charset="0"/>
              </a:rPr>
              <a:t>, Followed By The First Description Of Total Laparoscopic Hysterectomy Published In 1989.</a:t>
            </a:r>
          </a:p>
          <a:p>
            <a:pPr marL="360000" indent="-252000">
              <a:lnSpc>
                <a:spcPct val="100000"/>
              </a:lnSpc>
              <a:spcBef>
                <a:spcPts val="600"/>
              </a:spcBef>
            </a:pPr>
            <a:r>
              <a:rPr lang="en-US" sz="2400" cap="none" dirty="0" smtClean="0">
                <a:latin typeface="Calibri Light" pitchFamily="34" charset="0"/>
              </a:rPr>
              <a:t>Almost Any Abdominal Or Pelvic Procedure Has Been Performed </a:t>
            </a:r>
            <a:r>
              <a:rPr lang="en-US" sz="2400" cap="none" dirty="0" err="1" smtClean="0">
                <a:latin typeface="Calibri Light" pitchFamily="34" charset="0"/>
              </a:rPr>
              <a:t>Laparoscopically</a:t>
            </a:r>
            <a:r>
              <a:rPr lang="en-US" sz="2400" cap="none" dirty="0" smtClean="0">
                <a:latin typeface="Calibri Light" pitchFamily="34" charset="0"/>
              </a:rPr>
              <a:t> In All Fields Of </a:t>
            </a:r>
            <a:r>
              <a:rPr lang="en-US" sz="2400" cap="none" dirty="0" err="1" smtClean="0">
                <a:latin typeface="Calibri Light" pitchFamily="34" charset="0"/>
              </a:rPr>
              <a:t>Gynaecological</a:t>
            </a:r>
            <a:r>
              <a:rPr lang="en-US" sz="2400" cap="none" dirty="0" smtClean="0">
                <a:latin typeface="Calibri Light" pitchFamily="34" charset="0"/>
              </a:rPr>
              <a:t> Surgery. </a:t>
            </a:r>
          </a:p>
          <a:p>
            <a:pPr marL="360000" indent="-252000">
              <a:lnSpc>
                <a:spcPct val="100000"/>
              </a:lnSpc>
              <a:spcBef>
                <a:spcPts val="600"/>
              </a:spcBef>
            </a:pPr>
            <a:r>
              <a:rPr lang="en-US" sz="2400" cap="none" dirty="0" smtClean="0">
                <a:latin typeface="Calibri Light" pitchFamily="34" charset="0"/>
              </a:rPr>
              <a:t>Surgery Is Performed Under Magnification The Surgical View Is Usually Superior To Open Surgery Both For The Operating Surgeon And Their Assistants.</a:t>
            </a:r>
          </a:p>
          <a:p>
            <a:pPr marL="360000" indent="-252000">
              <a:lnSpc>
                <a:spcPct val="100000"/>
              </a:lnSpc>
              <a:spcBef>
                <a:spcPts val="600"/>
              </a:spcBef>
            </a:pPr>
            <a:r>
              <a:rPr lang="en-US" sz="2400" cap="none" dirty="0" smtClean="0">
                <a:latin typeface="Calibri Light" pitchFamily="34" charset="0"/>
              </a:rPr>
              <a:t>Laparoscopic Surgery Is Also Associated With Reduced Blood Loss During Surgery, Shorter Postoperative Stay, And Quicker Recovery With Less Pain As Well As Reduced Adhesion Formation</a:t>
            </a:r>
          </a:p>
          <a:p>
            <a:pPr marL="360000" indent="-252000">
              <a:lnSpc>
                <a:spcPct val="100000"/>
              </a:lnSpc>
              <a:spcBef>
                <a:spcPts val="0"/>
              </a:spcBef>
            </a:pPr>
            <a:endParaRPr lang="en-US" sz="2400" cap="none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7263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2572" y="869361"/>
            <a:ext cx="3918857" cy="5119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" y="159660"/>
            <a:ext cx="8820000" cy="699542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Candara" pitchFamily="34" charset="0"/>
              </a:rPr>
              <a:t>Laparoscopy and malignancy</a:t>
            </a:r>
            <a:endParaRPr lang="en-US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2000" y="682172"/>
            <a:ext cx="8820000" cy="3991428"/>
          </a:xfrm>
        </p:spPr>
        <p:txBody>
          <a:bodyPr>
            <a:normAutofit/>
          </a:bodyPr>
          <a:lstStyle/>
          <a:p>
            <a:pPr marL="360000" indent="-252000">
              <a:lnSpc>
                <a:spcPct val="100000"/>
              </a:lnSpc>
              <a:spcBef>
                <a:spcPts val="0"/>
              </a:spcBef>
            </a:pPr>
            <a:r>
              <a:rPr lang="en-US" sz="2400" cap="none" dirty="0" smtClean="0">
                <a:latin typeface="Calibri Light" pitchFamily="34" charset="0"/>
              </a:rPr>
              <a:t>Laparoscopy Proven To Be Safe Option In Treating Endometrial Cancer And Cervical Cancer In Term Of Overall Survival And  Disease Free Survival . With The Advantage Of The Decrease Blood Loss And The Faster Recovery .</a:t>
            </a:r>
          </a:p>
          <a:p>
            <a:pPr marL="360000" indent="-252000">
              <a:lnSpc>
                <a:spcPct val="100000"/>
              </a:lnSpc>
              <a:spcBef>
                <a:spcPts val="600"/>
              </a:spcBef>
            </a:pPr>
            <a:r>
              <a:rPr lang="en-US" sz="2400" cap="none" dirty="0" smtClean="0">
                <a:latin typeface="Calibri Light" pitchFamily="34" charset="0"/>
              </a:rPr>
              <a:t>Ovarian Cancer ,Treatment Of Early Stage Ovarian Cancer Is Controversial . Because The Risk Of Tumor Rupture And Spreading The Tumor Is Higher ,In Addition To The Technical Difficulty Of Specimen Retrieval Inside Bag .</a:t>
            </a:r>
          </a:p>
          <a:p>
            <a:pPr marL="360000" indent="-252000">
              <a:lnSpc>
                <a:spcPct val="100000"/>
              </a:lnSpc>
              <a:spcBef>
                <a:spcPts val="600"/>
              </a:spcBef>
            </a:pPr>
            <a:r>
              <a:rPr lang="en-US" sz="2400" cap="none" dirty="0" smtClean="0">
                <a:latin typeface="Calibri Light" pitchFamily="34" charset="0"/>
              </a:rPr>
              <a:t>In Advance Ovarian Cancer It Technically Difficult To Perform Optimal  De-bulking .</a:t>
            </a:r>
          </a:p>
        </p:txBody>
      </p:sp>
    </p:spTree>
    <p:extLst>
      <p:ext uri="{BB962C8B-B14F-4D97-AF65-F5344CB8AC3E}">
        <p14:creationId xmlns:p14="http://schemas.microsoft.com/office/powerpoint/2010/main" xmlns="" val="128349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" y="188620"/>
            <a:ext cx="8820000" cy="682239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Candara" pitchFamily="34" charset="0"/>
              </a:rPr>
              <a:t>Theater setup</a:t>
            </a:r>
            <a:endParaRPr lang="en-US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2000" y="740234"/>
            <a:ext cx="8820000" cy="2772224"/>
          </a:xfrm>
        </p:spPr>
        <p:txBody>
          <a:bodyPr>
            <a:normAutofit/>
          </a:bodyPr>
          <a:lstStyle/>
          <a:p>
            <a:pPr marL="360000" indent="-252000">
              <a:lnSpc>
                <a:spcPct val="100000"/>
              </a:lnSpc>
              <a:spcBef>
                <a:spcPts val="0"/>
              </a:spcBef>
            </a:pPr>
            <a:r>
              <a:rPr lang="en-US" sz="2400" cap="none" dirty="0" err="1" smtClean="0">
                <a:latin typeface="Calibri Light" pitchFamily="34" charset="0"/>
              </a:rPr>
              <a:t>Lithotomy</a:t>
            </a:r>
            <a:r>
              <a:rPr lang="en-US" sz="2400" cap="none" dirty="0" smtClean="0">
                <a:latin typeface="Calibri Light" pitchFamily="34" charset="0"/>
              </a:rPr>
              <a:t> Position Is The Preferred Position In Most </a:t>
            </a:r>
            <a:r>
              <a:rPr lang="en-US" sz="2400" cap="none" dirty="0" err="1" smtClean="0">
                <a:latin typeface="Calibri Light" pitchFamily="34" charset="0"/>
              </a:rPr>
              <a:t>Gyn</a:t>
            </a:r>
            <a:r>
              <a:rPr lang="en-US" sz="2400" cap="none" dirty="0" smtClean="0">
                <a:latin typeface="Calibri Light" pitchFamily="34" charset="0"/>
              </a:rPr>
              <a:t> Operation</a:t>
            </a:r>
          </a:p>
          <a:p>
            <a:pPr marL="360000" indent="-252000">
              <a:lnSpc>
                <a:spcPct val="100000"/>
              </a:lnSpc>
              <a:spcBef>
                <a:spcPts val="0"/>
              </a:spcBef>
            </a:pPr>
            <a:r>
              <a:rPr lang="en-US" sz="2400" cap="none" dirty="0" smtClean="0">
                <a:latin typeface="Calibri Light" pitchFamily="34" charset="0"/>
              </a:rPr>
              <a:t>The Surgeon Usually Stand On The Patient Left Side  .</a:t>
            </a:r>
          </a:p>
          <a:p>
            <a:pPr marL="360000" indent="-252000">
              <a:lnSpc>
                <a:spcPct val="100000"/>
              </a:lnSpc>
              <a:spcBef>
                <a:spcPts val="0"/>
              </a:spcBef>
            </a:pPr>
            <a:r>
              <a:rPr lang="en-US" sz="2400" cap="none" dirty="0" smtClean="0">
                <a:latin typeface="Calibri Light" pitchFamily="34" charset="0"/>
              </a:rPr>
              <a:t>The Monitor Opposite To The Legs So Both Surgeon And </a:t>
            </a:r>
            <a:r>
              <a:rPr lang="en-US" sz="2400" cap="none" dirty="0" err="1" smtClean="0">
                <a:latin typeface="Calibri Light" pitchFamily="34" charset="0"/>
              </a:rPr>
              <a:t>Assisstant</a:t>
            </a:r>
            <a:r>
              <a:rPr lang="en-US" sz="2400" cap="none" dirty="0" smtClean="0">
                <a:latin typeface="Calibri Light" pitchFamily="34" charset="0"/>
              </a:rPr>
              <a:t> Can See.</a:t>
            </a:r>
          </a:p>
          <a:p>
            <a:pPr marL="360000" indent="-252000">
              <a:lnSpc>
                <a:spcPct val="100000"/>
              </a:lnSpc>
              <a:spcBef>
                <a:spcPts val="0"/>
              </a:spcBef>
            </a:pPr>
            <a:r>
              <a:rPr lang="en-US" sz="2400" cap="none" dirty="0" smtClean="0">
                <a:latin typeface="Calibri Light" pitchFamily="34" charset="0"/>
              </a:rPr>
              <a:t>Light Source, Camera Cable ,Gas Source (Co2), Energy Cables And Suction Must Be Connect In Way To Allow The Surgeon And The Assistant Freely Move</a:t>
            </a:r>
            <a:endParaRPr lang="en-US" sz="2400" cap="none" dirty="0">
              <a:latin typeface="Calibri Ligh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3535" y="3053781"/>
            <a:ext cx="2502819" cy="3644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677087" y="3594291"/>
            <a:ext cx="3644566" cy="2563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7487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02" y="391886"/>
            <a:ext cx="7773338" cy="44994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Laparoscopy vs laparotomy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378435" y="1386806"/>
            <a:ext cx="3606108" cy="3606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7314" y="3769837"/>
            <a:ext cx="2902858" cy="2899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67026" y="3198428"/>
            <a:ext cx="3606106" cy="2566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762" y="972455"/>
            <a:ext cx="2568478" cy="1893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175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" y="164893"/>
            <a:ext cx="8820000" cy="619593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Candara" pitchFamily="34" charset="0"/>
              </a:rPr>
              <a:t>Equipment</a:t>
            </a:r>
            <a:endParaRPr lang="en-US" sz="36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762533" y="3114120"/>
            <a:ext cx="2553528" cy="3608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62000" y="709536"/>
            <a:ext cx="8820000" cy="2768184"/>
          </a:xfrm>
        </p:spPr>
        <p:txBody>
          <a:bodyPr>
            <a:normAutofit/>
          </a:bodyPr>
          <a:lstStyle/>
          <a:p>
            <a:pPr marL="360000" indent="-252000" algn="l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-US" sz="2400" cap="none" dirty="0" smtClean="0">
                <a:latin typeface="Calibri Light" pitchFamily="34" charset="0"/>
              </a:rPr>
              <a:t>This Equipment Includes A High Resolution Monitor , Video Camera, High-intensity Light Source And High-flow Co</a:t>
            </a:r>
            <a:r>
              <a:rPr lang="en-US" sz="2400" cap="none" baseline="-25000" dirty="0" smtClean="0">
                <a:latin typeface="Calibri Light" pitchFamily="34" charset="0"/>
              </a:rPr>
              <a:t>2</a:t>
            </a:r>
            <a:r>
              <a:rPr lang="en-US" sz="2400" cap="none" dirty="0" smtClean="0">
                <a:latin typeface="Calibri Light" pitchFamily="34" charset="0"/>
              </a:rPr>
              <a:t>insufflator, Which Are Normally Arranged As A 'Stack'.(Recorder Is Also Important)</a:t>
            </a:r>
          </a:p>
          <a:p>
            <a:pPr marL="360000" indent="-252000" algn="l">
              <a:lnSpc>
                <a:spcPct val="10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400" cap="none" dirty="0" smtClean="0">
                <a:latin typeface="Calibri Light" pitchFamily="34" charset="0"/>
              </a:rPr>
              <a:t>To Proceed With Any Laparoscopic Procedure Without The Ability To Achieve </a:t>
            </a:r>
            <a:r>
              <a:rPr lang="en-US" sz="2400" cap="none" dirty="0" err="1" smtClean="0">
                <a:latin typeface="Calibri Light" pitchFamily="34" charset="0"/>
              </a:rPr>
              <a:t>Haemostasis</a:t>
            </a:r>
            <a:r>
              <a:rPr lang="en-US" sz="2400" cap="none" dirty="0" smtClean="0">
                <a:latin typeface="Calibri Light" pitchFamily="34" charset="0"/>
              </a:rPr>
              <a:t> And Clear The Operative View Is Unsafe, So An Electrosurgical Generator And A Suction-irrigation System Are Minimum Requirements</a:t>
            </a:r>
            <a:endParaRPr lang="en-US" sz="2400" cap="none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27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" y="159662"/>
            <a:ext cx="8820000" cy="703823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Candara" pitchFamily="34" charset="0"/>
              </a:rPr>
              <a:t>Entry techniques at </a:t>
            </a:r>
            <a:r>
              <a:rPr lang="en-US" b="1" dirty="0" smtClean="0">
                <a:solidFill>
                  <a:srgbClr val="FF0000"/>
                </a:solidFill>
                <a:latin typeface="Candara" pitchFamily="34" charset="0"/>
              </a:rPr>
              <a:t>laparoscopy</a:t>
            </a:r>
            <a:endParaRPr lang="en-US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2000" y="747374"/>
            <a:ext cx="8820000" cy="3766570"/>
          </a:xfrm>
        </p:spPr>
        <p:txBody>
          <a:bodyPr>
            <a:noAutofit/>
          </a:bodyPr>
          <a:lstStyle/>
          <a:p>
            <a:pPr marL="360000" indent="-252000">
              <a:lnSpc>
                <a:spcPct val="100000"/>
              </a:lnSpc>
              <a:spcBef>
                <a:spcPts val="0"/>
              </a:spcBef>
            </a:pPr>
            <a:r>
              <a:rPr lang="en-US" sz="2400" b="1" cap="none" dirty="0" smtClean="0">
                <a:solidFill>
                  <a:srgbClr val="FF0000"/>
                </a:solidFill>
                <a:latin typeface="Calibri Light" pitchFamily="34" charset="0"/>
              </a:rPr>
              <a:t>Direct Insertion : </a:t>
            </a:r>
            <a:r>
              <a:rPr lang="en-US" sz="2400" i="1" cap="none" dirty="0" smtClean="0">
                <a:latin typeface="Calibri Light" pitchFamily="34" charset="0"/>
              </a:rPr>
              <a:t>(</a:t>
            </a:r>
            <a:r>
              <a:rPr lang="en-US" sz="2400" i="1" cap="none" dirty="0" err="1" smtClean="0">
                <a:latin typeface="Calibri Light" pitchFamily="34" charset="0"/>
              </a:rPr>
              <a:t>Trocar</a:t>
            </a:r>
            <a:r>
              <a:rPr lang="en-US" sz="2400" i="1" cap="none" dirty="0" smtClean="0">
                <a:latin typeface="Calibri Light" pitchFamily="34" charset="0"/>
              </a:rPr>
              <a:t> Inserted Directly After Skin Incision ) </a:t>
            </a:r>
            <a:r>
              <a:rPr lang="en-US" sz="2400" cap="none" dirty="0" smtClean="0">
                <a:latin typeface="Calibri Light" pitchFamily="34" charset="0"/>
              </a:rPr>
              <a:t>This Is A Very Rapid Technique That Will Avoid Any Complications Related To The Use Of The </a:t>
            </a:r>
            <a:r>
              <a:rPr lang="en-US" sz="2400" cap="none" dirty="0" err="1" smtClean="0">
                <a:latin typeface="Calibri Light" pitchFamily="34" charset="0"/>
              </a:rPr>
              <a:t>Veress</a:t>
            </a:r>
            <a:r>
              <a:rPr lang="en-US" sz="2400" cap="none" dirty="0" smtClean="0">
                <a:latin typeface="Calibri Light" pitchFamily="34" charset="0"/>
              </a:rPr>
              <a:t> Needle. It Will Not, However, Avoid Primary </a:t>
            </a:r>
            <a:r>
              <a:rPr lang="en-US" sz="2400" cap="none" dirty="0" err="1" smtClean="0">
                <a:latin typeface="Calibri Light" pitchFamily="34" charset="0"/>
              </a:rPr>
              <a:t>Trocar</a:t>
            </a:r>
            <a:r>
              <a:rPr lang="en-US" sz="2400" cap="none" dirty="0" smtClean="0">
                <a:latin typeface="Calibri Light" pitchFamily="34" charset="0"/>
              </a:rPr>
              <a:t> Injury. </a:t>
            </a:r>
          </a:p>
          <a:p>
            <a:pPr marL="360000" indent="-252000">
              <a:lnSpc>
                <a:spcPct val="100000"/>
              </a:lnSpc>
              <a:spcBef>
                <a:spcPts val="600"/>
              </a:spcBef>
            </a:pPr>
            <a:r>
              <a:rPr lang="en-US" sz="2400" b="1" cap="none" dirty="0" smtClean="0">
                <a:solidFill>
                  <a:srgbClr val="FF0000"/>
                </a:solidFill>
                <a:latin typeface="Calibri Light" pitchFamily="34" charset="0"/>
              </a:rPr>
              <a:t>Open Technique : </a:t>
            </a:r>
            <a:r>
              <a:rPr lang="en-US" sz="2400" cap="none" dirty="0" smtClean="0">
                <a:latin typeface="Calibri Light" pitchFamily="34" charset="0"/>
              </a:rPr>
              <a:t>The Open Technique Described In 1971 By </a:t>
            </a:r>
            <a:r>
              <a:rPr lang="en-US" sz="2400" cap="none" dirty="0" err="1" smtClean="0">
                <a:latin typeface="Calibri Light" pitchFamily="34" charset="0"/>
              </a:rPr>
              <a:t>Hasson</a:t>
            </a:r>
            <a:r>
              <a:rPr lang="en-US" sz="2400" cap="none" dirty="0" smtClean="0">
                <a:latin typeface="Calibri Light" pitchFamily="34" charset="0"/>
              </a:rPr>
              <a:t> Is Gaining Popularity, Especially Among General Surgeons. Basically, This Is An Intra-umbilical Mini-</a:t>
            </a:r>
            <a:r>
              <a:rPr lang="en-US" sz="2400" cap="none" dirty="0" err="1" smtClean="0">
                <a:latin typeface="Calibri Light" pitchFamily="34" charset="0"/>
              </a:rPr>
              <a:t>laparotomy</a:t>
            </a:r>
            <a:r>
              <a:rPr lang="en-US" sz="2400" cap="none" dirty="0" smtClean="0">
                <a:latin typeface="Calibri Light" pitchFamily="34" charset="0"/>
              </a:rPr>
              <a:t> With A Sealed </a:t>
            </a:r>
            <a:r>
              <a:rPr lang="en-US" sz="2400" cap="none" dirty="0" err="1" smtClean="0">
                <a:latin typeface="Calibri Light" pitchFamily="34" charset="0"/>
              </a:rPr>
              <a:t>Cannula</a:t>
            </a:r>
            <a:r>
              <a:rPr lang="en-US" sz="2400" cap="none" dirty="0" smtClean="0">
                <a:latin typeface="Calibri Light" pitchFamily="34" charset="0"/>
              </a:rPr>
              <a:t>. The Peritoneal Cavity Is Entered Bluntly Under Direct Vision.</a:t>
            </a:r>
          </a:p>
        </p:txBody>
      </p:sp>
    </p:spTree>
    <p:extLst>
      <p:ext uri="{BB962C8B-B14F-4D97-AF65-F5344CB8AC3E}">
        <p14:creationId xmlns:p14="http://schemas.microsoft.com/office/powerpoint/2010/main" xmlns="" val="658495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62000" y="261257"/>
            <a:ext cx="8820000" cy="45139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0000" marR="0" lvl="0" indent="-252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Veress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 Technique :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The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Veress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 Needle Has An Outer Cutting Sheath And An Inner Spring-loaded, Gas-transmitting Safety Sheath. So, The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Verss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 Inserted Through Umbilicus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Inscision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 . The Point Should Be Sharp And The Spring Functioning Properly. The Gas Tubing Should Be Connected,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Insufflation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 Commenced And Gas Flow Rate Noted. There Should Be No Resistance To Flow Of CO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 Through The Needle. The Purpose Of The Initial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Pneumoperitoneum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 Is Two-fold. Firstly, It Is To Create A Free Space Into Which The Primary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Trocar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 Can Be Inserted Safely, Avoiding Abdominal Contents. Secondly, It Is To Form A Bubble Of Gas That Will Splint The Abdominal Wall And Prevent It 'Deforming' Downwards With The Insertion Pressure Of That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Trocar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  <a:p>
            <a:pPr marL="360000" marR="0" lvl="0" indent="-252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3304</TotalTime>
  <Words>732</Words>
  <Application>Microsoft Macintosh PowerPoint</Application>
  <PresentationFormat>Letter Paper (8.5x11 in)‎</PresentationFormat>
  <Paragraphs>46</Paragraphs>
  <Slides>17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18" baseType="lpstr">
      <vt:lpstr>Droplet</vt:lpstr>
      <vt:lpstr>Minimal access surgery</vt:lpstr>
      <vt:lpstr>introduction</vt:lpstr>
      <vt:lpstr>الشريحة 3</vt:lpstr>
      <vt:lpstr>Laparoscopy and malignancy</vt:lpstr>
      <vt:lpstr>Theater setup</vt:lpstr>
      <vt:lpstr>Laparoscopy vs laparotomy</vt:lpstr>
      <vt:lpstr>Equipment</vt:lpstr>
      <vt:lpstr>Entry techniques at laparoscopy</vt:lpstr>
      <vt:lpstr>الشريحة 9</vt:lpstr>
      <vt:lpstr>Veress needle</vt:lpstr>
      <vt:lpstr>Primary trocar insertion</vt:lpstr>
      <vt:lpstr>Alternative primary entry sites</vt:lpstr>
      <vt:lpstr>Energy sources in operative gynaecology</vt:lpstr>
      <vt:lpstr>Specimen retrieval</vt:lpstr>
      <vt:lpstr>Morcellaction</vt:lpstr>
      <vt:lpstr>الشريحة 16</vt:lpstr>
      <vt:lpstr>Port closure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of laparoscopic surgery in Gynecology</dc:title>
  <dc:creator>alaa owais</dc:creator>
  <cp:lastModifiedBy>TOSHIBA</cp:lastModifiedBy>
  <cp:revision>36</cp:revision>
  <dcterms:created xsi:type="dcterms:W3CDTF">2018-07-27T04:11:49Z</dcterms:created>
  <dcterms:modified xsi:type="dcterms:W3CDTF">2018-07-29T19:42:24Z</dcterms:modified>
</cp:coreProperties>
</file>