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9" name="Shape 11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latinLnBrk="0">
      <a:defRPr sz="1200">
        <a:latin typeface="+mj-lt"/>
        <a:ea typeface="+mj-ea"/>
        <a:cs typeface="+mj-cs"/>
        <a:sym typeface="Calibri"/>
      </a:defRPr>
    </a:lvl1pPr>
    <a:lvl2pPr indent="228600" algn="r" latinLnBrk="0">
      <a:defRPr sz="1200">
        <a:latin typeface="+mj-lt"/>
        <a:ea typeface="+mj-ea"/>
        <a:cs typeface="+mj-cs"/>
        <a:sym typeface="Calibri"/>
      </a:defRPr>
    </a:lvl2pPr>
    <a:lvl3pPr indent="457200" algn="r" latinLnBrk="0">
      <a:defRPr sz="1200">
        <a:latin typeface="+mj-lt"/>
        <a:ea typeface="+mj-ea"/>
        <a:cs typeface="+mj-cs"/>
        <a:sym typeface="Calibri"/>
      </a:defRPr>
    </a:lvl3pPr>
    <a:lvl4pPr indent="685800" algn="r" latinLnBrk="0">
      <a:defRPr sz="1200">
        <a:latin typeface="+mj-lt"/>
        <a:ea typeface="+mj-ea"/>
        <a:cs typeface="+mj-cs"/>
        <a:sym typeface="Calibri"/>
      </a:defRPr>
    </a:lvl4pPr>
    <a:lvl5pPr indent="914400" algn="r" latinLnBrk="0">
      <a:defRPr sz="1200">
        <a:latin typeface="+mj-lt"/>
        <a:ea typeface="+mj-ea"/>
        <a:cs typeface="+mj-cs"/>
        <a:sym typeface="Calibri"/>
      </a:defRPr>
    </a:lvl5pPr>
    <a:lvl6pPr indent="1143000" algn="r" latinLnBrk="0">
      <a:defRPr sz="1200">
        <a:latin typeface="+mj-lt"/>
        <a:ea typeface="+mj-ea"/>
        <a:cs typeface="+mj-cs"/>
        <a:sym typeface="Calibri"/>
      </a:defRPr>
    </a:lvl6pPr>
    <a:lvl7pPr indent="1371600" algn="r" latinLnBrk="0">
      <a:defRPr sz="1200">
        <a:latin typeface="+mj-lt"/>
        <a:ea typeface="+mj-ea"/>
        <a:cs typeface="+mj-cs"/>
        <a:sym typeface="Calibri"/>
      </a:defRPr>
    </a:lvl7pPr>
    <a:lvl8pPr indent="1600200" algn="r" latinLnBrk="0">
      <a:defRPr sz="1200">
        <a:latin typeface="+mj-lt"/>
        <a:ea typeface="+mj-ea"/>
        <a:cs typeface="+mj-cs"/>
        <a:sym typeface="Calibri"/>
      </a:defRPr>
    </a:lvl8pPr>
    <a:lvl9pPr indent="1828800" algn="r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0" name="Shape 14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Drug eluting higher thrombosis less stenosis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3" name="Body Level One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/>
          <p:nvPr>
            <p:ph type="title"/>
          </p:nvPr>
        </p:nvSpPr>
        <p:spPr>
          <a:xfrm>
            <a:off x="6629400" y="274638"/>
            <a:ext cx="2057400" cy="5851527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2" name="Body Level One…"/>
          <p:cNvSpPr/>
          <p:nvPr>
            <p:ph type="body" idx="1"/>
          </p:nvPr>
        </p:nvSpPr>
        <p:spPr>
          <a:xfrm>
            <a:off x="457200" y="274638"/>
            <a:ext cx="6019800" cy="5851527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1" name="Body Level One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algn="l"/>
            <a:lvl2pPr algn="l"/>
            <a:lvl3pPr algn="l"/>
            <a:lvl4pPr algn="l"/>
            <a:lvl5pPr algn="l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/>
          <p:nvPr>
            <p:ph type="sldNum" sz="quarter" idx="2"/>
          </p:nvPr>
        </p:nvSpPr>
        <p:spPr>
          <a:xfrm>
            <a:off x="8422821" y="6404293"/>
            <a:ext cx="263980" cy="269239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r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/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pPr rtl="0">
              <a:defRPr/>
            </a:pPr>
          </a:p>
        </p:txBody>
      </p:sp>
      <p:sp>
        <p:nvSpPr>
          <p:cNvPr id="50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/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r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13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pPr rtl="0">
              <a:defRPr/>
            </a:pPr>
          </a:p>
        </p:txBody>
      </p:sp>
      <p:sp>
        <p:nvSpPr>
          <p:cNvPr id="75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r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/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>
            <a:lvl1pPr rtl="1">
              <a:defRPr/>
            </a:lvl1pPr>
          </a:lstStyle>
          <a:p>
            <a:pPr/>
            <a:r>
              <a:t>Title Text</a:t>
            </a:r>
          </a:p>
        </p:txBody>
      </p:sp>
      <p:sp>
        <p:nvSpPr>
          <p:cNvPr id="3" name="Body Level One…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>
            <a:lvl1pPr rtl="1">
              <a:defRPr/>
            </a:lvl1pPr>
            <a:lvl2pPr rtl="1">
              <a:defRPr/>
            </a:lvl2pPr>
            <a:lvl3pPr rtl="1">
              <a:defRPr/>
            </a:lvl3pPr>
            <a:lvl4pPr rtl="1">
              <a:defRPr/>
            </a:lvl4pPr>
            <a:lvl5pPr rtl="1">
              <a:defRPr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/>
          <p:nvPr>
            <p:ph type="sldNum" sz="quarter" idx="2"/>
          </p:nvPr>
        </p:nvSpPr>
        <p:spPr>
          <a:xfrm>
            <a:off x="457200" y="6404293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l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r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jpe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le 1"/>
          <p:cNvSpPr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 u="sng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rtl="0">
              <a:defRPr/>
            </a:pPr>
            <a:r>
              <a:t>Management of STEMI</a:t>
            </a:r>
          </a:p>
        </p:txBody>
      </p:sp>
      <p:sp>
        <p:nvSpPr>
          <p:cNvPr id="122" name="Subtitle 2"/>
          <p:cNvSpPr/>
          <p:nvPr>
            <p:ph type="subTitle" sz="quarter" idx="1"/>
          </p:nvPr>
        </p:nvSpPr>
        <p:spPr>
          <a:xfrm>
            <a:off x="1357289" y="4214817"/>
            <a:ext cx="6400803" cy="1752602"/>
          </a:xfrm>
          <a:prstGeom prst="rect">
            <a:avLst/>
          </a:prstGeom>
        </p:spPr>
        <p:txBody>
          <a:bodyPr/>
          <a:lstStyle/>
          <a:p>
            <a:pPr rtl="0">
              <a:defRPr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Tasneem Abu Abed</a:t>
            </a:r>
          </a:p>
          <a:p>
            <a:pPr rtl="0">
              <a:defRPr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Rathath Alsarhan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ontent Placeholder 2"/>
          <p:cNvSpPr/>
          <p:nvPr>
            <p:ph type="body" idx="1"/>
          </p:nvPr>
        </p:nvSpPr>
        <p:spPr>
          <a:xfrm>
            <a:off x="500034" y="214290"/>
            <a:ext cx="8229601" cy="4525963"/>
          </a:xfrm>
          <a:prstGeom prst="rect">
            <a:avLst/>
          </a:prstGeom>
        </p:spPr>
        <p:txBody>
          <a:bodyPr/>
          <a:lstStyle/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Indicated only in the setting of </a:t>
            </a:r>
            <a:r>
              <a:rPr u="sng">
                <a:solidFill>
                  <a:srgbClr val="C00000"/>
                </a:solidFill>
              </a:rPr>
              <a:t>mechanical complications of an acute MI</a:t>
            </a:r>
            <a:r>
              <a:rPr>
                <a:solidFill>
                  <a:srgbClr val="C00000"/>
                </a:solidFill>
              </a:rPr>
              <a:t> ,</a:t>
            </a:r>
            <a:r>
              <a:rPr u="sng">
                <a:solidFill>
                  <a:srgbClr val="C00000"/>
                </a:solidFill>
              </a:rPr>
              <a:t>cardiogenic shock after MI</a:t>
            </a:r>
            <a:r>
              <a:rPr>
                <a:solidFill>
                  <a:srgbClr val="C00000"/>
                </a:solidFill>
              </a:rPr>
              <a:t>, </a:t>
            </a:r>
            <a:r>
              <a:rPr u="sng">
                <a:solidFill>
                  <a:srgbClr val="C00000"/>
                </a:solidFill>
              </a:rPr>
              <a:t>Life threatening ventricular arrythmias </a:t>
            </a:r>
            <a:r>
              <a:rPr>
                <a:solidFill>
                  <a:srgbClr val="C00000"/>
                </a:solidFill>
              </a:rPr>
              <a:t>, </a:t>
            </a:r>
            <a:r>
              <a:rPr u="sng">
                <a:solidFill>
                  <a:srgbClr val="C00000"/>
                </a:solidFill>
              </a:rPr>
              <a:t>After failure of PCI</a:t>
            </a:r>
            <a:r>
              <a:rPr>
                <a:solidFill>
                  <a:srgbClr val="C00000"/>
                </a:solidFill>
              </a:rPr>
              <a:t>.</a:t>
            </a:r>
          </a:p>
        </p:txBody>
      </p:sp>
      <p:pic>
        <p:nvPicPr>
          <p:cNvPr id="15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3911" y="2214553"/>
            <a:ext cx="5269830" cy="464344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Content Placeholder 3" descr="Content Placeholder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900" y="229042"/>
            <a:ext cx="7177258" cy="63999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Content Placeholder 3" descr="Content Placeholder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33263" y="66162"/>
            <a:ext cx="7077473" cy="69034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itle 1"/>
          <p:cNvSpPr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pPr rtl="0">
              <a:defRPr/>
            </a:pPr>
          </a:p>
        </p:txBody>
      </p:sp>
      <p:pic>
        <p:nvPicPr>
          <p:cNvPr id="158" name="Content Placeholder 3" descr="Content Placeholder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7200" y="2122964"/>
            <a:ext cx="8229600" cy="34804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omplications of acute MI and therapy"/>
          <p:cNvSpPr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>
            <a:lvl1pPr defTabSz="841247">
              <a:defRPr sz="3600">
                <a:effectLst>
                  <a:outerShdw sx="100000" sy="100000" kx="0" ky="0" algn="b" rotWithShape="0" blurRad="12700" dist="23368" dir="2700000">
                    <a:srgbClr val="000000"/>
                  </a:outerShdw>
                </a:effectLst>
              </a:defRPr>
            </a:lvl1pPr>
          </a:lstStyle>
          <a:p>
            <a:pPr rtl="0">
              <a:defRPr/>
            </a:pPr>
            <a:r>
              <a:t>Complications of acute MI and therapy</a:t>
            </a:r>
          </a:p>
        </p:txBody>
      </p:sp>
      <p:sp>
        <p:nvSpPr>
          <p:cNvPr id="161" name="Hypotension _ IV inotropic agents: Dobutamine, Dopamine, Amrinone…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609600" indent="-609600" rtl="0">
              <a:lnSpc>
                <a:spcPct val="80000"/>
              </a:lnSpc>
              <a:spcBef>
                <a:spcPts val="400"/>
              </a:spcBef>
              <a:buFontTx/>
              <a:buAutoNum type="alphaUcPeriod" startAt="1"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  <a:r>
              <a:t>Hypotension _ IV inotropic agents: Dobutamine, Dopamine, Amrinone</a:t>
            </a:r>
          </a:p>
          <a:p>
            <a:pPr marL="609600" indent="-609600" rtl="0">
              <a:lnSpc>
                <a:spcPct val="80000"/>
              </a:lnSpc>
              <a:spcBef>
                <a:spcPts val="400"/>
              </a:spcBef>
              <a:buFontTx/>
              <a:buAutoNum type="alphaUcPeriod" startAt="2"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  <a:r>
              <a:t>CHF _ IV Furosemide</a:t>
            </a:r>
          </a:p>
          <a:p>
            <a:pPr marL="609600" indent="-609600" rtl="0">
              <a:lnSpc>
                <a:spcPct val="80000"/>
              </a:lnSpc>
              <a:spcBef>
                <a:spcPts val="400"/>
              </a:spcBef>
              <a:buFontTx/>
              <a:buAutoNum type="alphaUcPeriod" startAt="2"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  <a:r>
              <a:t>Bradycardia _ atropine or temporary pacemaker</a:t>
            </a:r>
          </a:p>
          <a:p>
            <a:pPr marL="609600" indent="-609600" rtl="0">
              <a:lnSpc>
                <a:spcPct val="80000"/>
              </a:lnSpc>
              <a:spcBef>
                <a:spcPts val="400"/>
              </a:spcBef>
              <a:buFontTx/>
              <a:buAutoNum type="alphaUcPeriod" startAt="2"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  <a:r>
              <a:t>Second and third degree AV block_ temporary pacemaker</a:t>
            </a:r>
          </a:p>
          <a:p>
            <a:pPr marL="609600" indent="-609600" rtl="0">
              <a:lnSpc>
                <a:spcPct val="80000"/>
              </a:lnSpc>
              <a:spcBef>
                <a:spcPts val="400"/>
              </a:spcBef>
              <a:buFontTx/>
              <a:buAutoNum type="alphaUcPeriod" startAt="2"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  <a:r>
              <a:t>Acute pulmonary edema _ assisted ventilation and IV furosemide</a:t>
            </a:r>
          </a:p>
          <a:p>
            <a:pPr marL="609600" indent="-609600" rtl="0">
              <a:lnSpc>
                <a:spcPct val="80000"/>
              </a:lnSpc>
              <a:spcBef>
                <a:spcPts val="400"/>
              </a:spcBef>
              <a:buFontTx/>
              <a:buAutoNum type="alphaUcPeriod" startAt="2"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  <a:r>
              <a:t>Cardiogenic shock _ intra-aortic balloon pump</a:t>
            </a:r>
          </a:p>
          <a:p>
            <a:pPr marL="609600" indent="-609600" rtl="0">
              <a:lnSpc>
                <a:spcPct val="80000"/>
              </a:lnSpc>
              <a:spcBef>
                <a:spcPts val="400"/>
              </a:spcBef>
              <a:buFontTx/>
              <a:buAutoNum type="alphaUcPeriod" startAt="2"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  <a:r>
              <a:t>RV infarction _ IV fluids hydration</a:t>
            </a:r>
          </a:p>
          <a:p>
            <a:pPr marL="609600" indent="-609600" rtl="0">
              <a:lnSpc>
                <a:spcPct val="80000"/>
              </a:lnSpc>
              <a:spcBef>
                <a:spcPts val="400"/>
              </a:spcBef>
              <a:buFontTx/>
              <a:buAutoNum type="alphaUcPeriod" startAt="2"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  <a:r>
              <a:t>Acute pericarditis / Dressler’s syndrome _ NSAID / Prednisone</a:t>
            </a:r>
          </a:p>
          <a:p>
            <a:pPr marL="609600" indent="-609600" rtl="0">
              <a:lnSpc>
                <a:spcPct val="80000"/>
              </a:lnSpc>
              <a:spcBef>
                <a:spcPts val="400"/>
              </a:spcBef>
              <a:buFontTx/>
              <a:buAutoNum type="alphaUcPeriod" startAt="2"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  <a:r>
              <a:t>Ventricular aneurysm and systemic embolization _ IV Heparin followed by Coumadin</a:t>
            </a:r>
          </a:p>
          <a:p>
            <a:pPr marL="609600" indent="-609600" rtl="0">
              <a:lnSpc>
                <a:spcPct val="80000"/>
              </a:lnSpc>
              <a:buSzTx/>
              <a:buNone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</a:p>
          <a:p>
            <a:pPr marL="609600" indent="-609600" rtl="0">
              <a:lnSpc>
                <a:spcPct val="80000"/>
              </a:lnSpc>
              <a:buSzTx/>
              <a:buNone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</a:p>
          <a:p>
            <a:pPr marL="609600" indent="-609600" rtl="0">
              <a:lnSpc>
                <a:spcPct val="80000"/>
              </a:lnSpc>
              <a:spcBef>
                <a:spcPts val="400"/>
              </a:spcBef>
              <a:buSzTx/>
              <a:buNone/>
              <a:defRPr sz="1800"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pPr>
            <a:r>
              <a:t> </a:t>
            </a:r>
          </a:p>
        </p:txBody>
      </p:sp>
      <p:sp>
        <p:nvSpPr>
          <p:cNvPr id="162" name="Line"/>
          <p:cNvSpPr/>
          <p:nvPr/>
        </p:nvSpPr>
        <p:spPr>
          <a:xfrm>
            <a:off x="4724400" y="5486400"/>
            <a:ext cx="381000" cy="0"/>
          </a:xfrm>
          <a:prstGeom prst="line">
            <a:avLst/>
          </a:prstGeom>
          <a:ln>
            <a:solidFill>
              <a:srgbClr val="FFFFFF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Class="entr" nodeType="with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Class="entr" nodeType="after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1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1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Class="entr" nodeType="after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fill="hold"/>
                                        <p:tgtEl>
                                          <p:spTgt spid="1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0" fill="hold"/>
                                        <p:tgtEl>
                                          <p:spTgt spid="1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1" grpId="2"/>
      <p:bldP build="whole" bldLvl="1" animBg="1" rev="0" advAuto="0" spid="16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itle 1"/>
          <p:cNvSpPr/>
          <p:nvPr>
            <p:ph type="title"/>
          </p:nvPr>
        </p:nvSpPr>
        <p:spPr>
          <a:xfrm>
            <a:off x="500034" y="0"/>
            <a:ext cx="8229601" cy="1143000"/>
          </a:xfrm>
          <a:prstGeom prst="rect">
            <a:avLst/>
          </a:prstGeom>
        </p:spPr>
        <p:txBody>
          <a:bodyPr/>
          <a:lstStyle>
            <a:lvl1pPr>
              <a:defRPr sz="4800" u="sng">
                <a:latin typeface="Baskerville Old Face"/>
                <a:ea typeface="Baskerville Old Face"/>
                <a:cs typeface="Baskerville Old Face"/>
                <a:sym typeface="Baskerville Old Face"/>
              </a:defRPr>
            </a:lvl1pPr>
          </a:lstStyle>
          <a:p>
            <a:pPr rtl="0">
              <a:defRPr/>
            </a:pPr>
            <a:r>
              <a:t>Diagnosis</a:t>
            </a:r>
          </a:p>
        </p:txBody>
      </p:sp>
      <p:sp>
        <p:nvSpPr>
          <p:cNvPr id="125" name="Content Placeholder 2"/>
          <p:cNvSpPr/>
          <p:nvPr>
            <p:ph type="body" idx="1"/>
          </p:nvPr>
        </p:nvSpPr>
        <p:spPr>
          <a:xfrm>
            <a:off x="285719" y="1000107"/>
            <a:ext cx="8858282" cy="5857895"/>
          </a:xfrm>
          <a:prstGeom prst="rect">
            <a:avLst/>
          </a:prstGeom>
        </p:spPr>
        <p:txBody>
          <a:bodyPr/>
          <a:lstStyle/>
          <a:p>
            <a:pPr algn="l" rtl="0">
              <a:lnSpc>
                <a:spcPct val="90000"/>
              </a:lnSpc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Symptoms </a:t>
            </a:r>
          </a:p>
          <a:p>
            <a:pPr algn="l" rtl="0">
              <a:lnSpc>
                <a:spcPct val="90000"/>
              </a:lnSpc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</a:t>
            </a:r>
            <a:r>
              <a:rPr>
                <a:solidFill>
                  <a:srgbClr val="C00000"/>
                </a:solidFill>
              </a:rPr>
              <a:t>ECG (ST elevation , BBB , Peaked T wave - early -)</a:t>
            </a:r>
            <a:endParaRPr>
              <a:solidFill>
                <a:srgbClr val="C00000"/>
              </a:solidFill>
            </a:endParaRPr>
          </a:p>
          <a:p>
            <a:pPr algn="l" rtl="0">
              <a:lnSpc>
                <a:spcPct val="90000"/>
              </a:lnSpc>
              <a:buSzTx/>
              <a:buNone/>
              <a:defRPr>
                <a:solidFill>
                  <a:srgbClr val="C00000"/>
                </a:solidFill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Cardiac enzymes </a:t>
            </a:r>
          </a:p>
          <a:p>
            <a:pPr algn="l" rtl="0">
              <a:lnSpc>
                <a:spcPct val="90000"/>
              </a:lnSpc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Physical examination</a:t>
            </a:r>
          </a:p>
          <a:p>
            <a:pPr algn="l" rtl="0">
              <a:lnSpc>
                <a:spcPct val="90000"/>
              </a:lnSpc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 - Evaluate for ddx</a:t>
            </a:r>
          </a:p>
          <a:p>
            <a:pPr algn="l" rtl="0">
              <a:lnSpc>
                <a:spcPct val="90000"/>
              </a:lnSpc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 - Signs of STEMI complications (MR , VSD ,ventricular wall rupture  causing cardiac tamponade (JVP ,muffling) ,hypotension (RVF ,Cardiogenic shock)</a:t>
            </a:r>
          </a:p>
          <a:p>
            <a:pPr algn="l" rtl="0">
              <a:lnSpc>
                <a:spcPct val="90000"/>
              </a:lnSpc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Differential diagnosis</a:t>
            </a:r>
          </a:p>
          <a:p>
            <a:pPr algn="l" rtl="0">
              <a:lnSpc>
                <a:spcPct val="90000"/>
              </a:lnSpc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  (pericarditis ,Acute aortic dissection ,PE)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le 1"/>
          <p:cNvSpPr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 u="sng">
                <a:latin typeface="Baskerville Old Face"/>
                <a:ea typeface="Baskerville Old Face"/>
                <a:cs typeface="Baskerville Old Face"/>
                <a:sym typeface="Baskerville Old Face"/>
              </a:defRPr>
            </a:lvl1pPr>
          </a:lstStyle>
          <a:p>
            <a:pPr rtl="0">
              <a:defRPr/>
            </a:pPr>
            <a:r>
              <a:t>Reperfusion</a:t>
            </a:r>
          </a:p>
        </p:txBody>
      </p:sp>
      <p:sp>
        <p:nvSpPr>
          <p:cNvPr id="128" name="Content Placeholder 2"/>
          <p:cNvSpPr/>
          <p:nvPr>
            <p:ph type="body" idx="1"/>
          </p:nvPr>
        </p:nvSpPr>
        <p:spPr>
          <a:xfrm>
            <a:off x="285720" y="1600200"/>
            <a:ext cx="8572560" cy="4525963"/>
          </a:xfrm>
          <a:prstGeom prst="rect">
            <a:avLst/>
          </a:prstGeom>
        </p:spPr>
        <p:txBody>
          <a:bodyPr/>
          <a:lstStyle/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Options include : Thrombolysis ,PCI or 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CABG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PCI vs Thrombolysis 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  . The availability of capable facility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  . Time of onset of symptoms 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  . Contraindications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pPr rtl="0">
              <a:defRPr/>
            </a:pPr>
          </a:p>
        </p:txBody>
      </p:sp>
      <p:sp>
        <p:nvSpPr>
          <p:cNvPr id="131" name="Content Placeholder 2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rtl="0">
              <a:defRPr/>
            </a:pPr>
          </a:p>
        </p:txBody>
      </p:sp>
      <p:pic>
        <p:nvPicPr>
          <p:cNvPr id="132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54820"/>
            <a:ext cx="9144000" cy="680320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/>
          <p:nvPr>
            <p:ph type="title"/>
          </p:nvPr>
        </p:nvSpPr>
        <p:spPr>
          <a:xfrm>
            <a:off x="285718" y="285728"/>
            <a:ext cx="5686440" cy="1143001"/>
          </a:xfrm>
          <a:prstGeom prst="rect">
            <a:avLst/>
          </a:prstGeom>
        </p:spPr>
        <p:txBody>
          <a:bodyPr/>
          <a:lstStyle>
            <a:lvl1pPr defTabSz="795527">
              <a:defRPr sz="3300" u="sng">
                <a:latin typeface="Baskerville Old Face"/>
                <a:ea typeface="Baskerville Old Face"/>
                <a:cs typeface="Baskerville Old Face"/>
                <a:sym typeface="Baskerville Old Face"/>
              </a:defRPr>
            </a:lvl1pPr>
          </a:lstStyle>
          <a:p>
            <a:pPr rtl="0">
              <a:defRPr/>
            </a:pPr>
            <a:r>
              <a:t>Percutaneous coronary intervention</a:t>
            </a:r>
          </a:p>
        </p:txBody>
      </p:sp>
      <p:sp>
        <p:nvSpPr>
          <p:cNvPr id="135" name="Content Placeholder 2"/>
          <p:cNvSpPr/>
          <p:nvPr>
            <p:ph type="body" idx="1"/>
          </p:nvPr>
        </p:nvSpPr>
        <p:spPr>
          <a:xfrm>
            <a:off x="214282" y="1600199"/>
            <a:ext cx="8643998" cy="4972075"/>
          </a:xfrm>
          <a:prstGeom prst="rect">
            <a:avLst/>
          </a:prstGeom>
        </p:spPr>
        <p:txBody>
          <a:bodyPr/>
          <a:lstStyle/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Consists of both coronary 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angioplasty with a balloon and 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Stenting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PCI is indicated in all patients with </a:t>
            </a:r>
            <a:r>
              <a:rPr>
                <a:solidFill>
                  <a:srgbClr val="C00000"/>
                </a:solidFill>
              </a:rPr>
              <a:t>STEMI , cardiogenic shock or severe acute heart failure</a:t>
            </a:r>
            <a:r>
              <a:t>.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In PCI for STEMI ,use either a bare metal stent or drug eluting stent</a:t>
            </a:r>
          </a:p>
        </p:txBody>
      </p:sp>
      <p:pic>
        <p:nvPicPr>
          <p:cNvPr id="13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43635" y="0"/>
            <a:ext cx="3000365" cy="26903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ontent Placeholder 2"/>
          <p:cNvSpPr/>
          <p:nvPr>
            <p:ph type="body" idx="1"/>
          </p:nvPr>
        </p:nvSpPr>
        <p:spPr>
          <a:xfrm>
            <a:off x="457200" y="357164"/>
            <a:ext cx="8229600" cy="6072234"/>
          </a:xfrm>
          <a:prstGeom prst="rect">
            <a:avLst/>
          </a:prstGeom>
        </p:spPr>
        <p:txBody>
          <a:bodyPr/>
          <a:lstStyle/>
          <a:p>
            <a:pPr algn="l" rtl="0">
              <a:spcBef>
                <a:spcPts val="800"/>
              </a:spcBef>
              <a:buSzTx/>
              <a:buNone/>
              <a:defRPr sz="3600" u="sng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Stent complications:</a:t>
            </a:r>
          </a:p>
          <a:p>
            <a:pPr algn="l" rtl="0">
              <a:spcBef>
                <a:spcPts val="800"/>
              </a:spcBef>
              <a:buSzTx/>
              <a:buNone/>
              <a:defRPr sz="36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</a:t>
            </a:r>
            <a:r>
              <a:rPr u="sng"/>
              <a:t>Thrombosis</a:t>
            </a:r>
            <a:r>
              <a:t> : </a:t>
            </a:r>
            <a:r>
              <a:rPr>
                <a:solidFill>
                  <a:srgbClr val="C00000"/>
                </a:solidFill>
              </a:rPr>
              <a:t>due to platelet aggregation ,most commonly in the first month ,usually presents with acute MI ,Treated by angioplasty</a:t>
            </a:r>
            <a:endParaRPr>
              <a:solidFill>
                <a:srgbClr val="C00000"/>
              </a:solidFill>
            </a:endParaRPr>
          </a:p>
          <a:p>
            <a:pPr algn="l" rtl="0">
              <a:spcBef>
                <a:spcPts val="800"/>
              </a:spcBef>
              <a:buSzTx/>
              <a:buNone/>
              <a:defRPr sz="36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</a:t>
            </a:r>
            <a:r>
              <a:rPr u="sng"/>
              <a:t>Restenosis</a:t>
            </a:r>
            <a:r>
              <a:t> : </a:t>
            </a:r>
            <a:r>
              <a:rPr>
                <a:solidFill>
                  <a:srgbClr val="C00000"/>
                </a:solidFill>
              </a:rPr>
              <a:t>due to excessive tissue proliferation around the stent ,most commonly in the 1</a:t>
            </a:r>
            <a:r>
              <a:rPr baseline="30000">
                <a:solidFill>
                  <a:srgbClr val="C00000"/>
                </a:solidFill>
              </a:rPr>
              <a:t>st</a:t>
            </a:r>
            <a:r>
              <a:rPr>
                <a:solidFill>
                  <a:srgbClr val="C00000"/>
                </a:solidFill>
              </a:rPr>
              <a:t> 3-6 months ,usually presents with the recurrence of angina symptoms</a:t>
            </a: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itle 1"/>
          <p:cNvSpPr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defTabSz="795527">
              <a:defRPr sz="3300" u="sng">
                <a:latin typeface="Baskerville Old Face"/>
                <a:ea typeface="Baskerville Old Face"/>
                <a:cs typeface="Baskerville Old Face"/>
                <a:sym typeface="Baskerville Old Face"/>
              </a:defRPr>
            </a:lvl1pPr>
          </a:lstStyle>
          <a:p>
            <a:pPr rtl="0">
              <a:defRPr/>
            </a:pPr>
            <a:r>
              <a:t>Contraindications to thrombolytic therapy for STEMI</a:t>
            </a:r>
          </a:p>
        </p:txBody>
      </p:sp>
      <p:sp>
        <p:nvSpPr>
          <p:cNvPr id="143" name="Content Placeholder 2"/>
          <p:cNvSpPr/>
          <p:nvPr>
            <p:ph type="body" idx="1"/>
          </p:nvPr>
        </p:nvSpPr>
        <p:spPr>
          <a:xfrm>
            <a:off x="285720" y="1600199"/>
            <a:ext cx="8572560" cy="4972075"/>
          </a:xfrm>
          <a:prstGeom prst="rect">
            <a:avLst/>
          </a:prstGeom>
        </p:spPr>
        <p:txBody>
          <a:bodyPr/>
          <a:lstStyle/>
          <a:p>
            <a:pPr marL="339470" indent="-339470" algn="l" defTabSz="905255" rtl="0">
              <a:spcBef>
                <a:spcPts val="800"/>
              </a:spcBef>
              <a:buSzTx/>
              <a:buNone/>
              <a:defRPr sz="3500" u="sng">
                <a:solidFill>
                  <a:srgbClr val="C00000"/>
                </a:solidFill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Absolute :</a:t>
            </a:r>
          </a:p>
          <a:p>
            <a:pPr marL="339470" indent="-339470" algn="l" defTabSz="905255" rtl="0">
              <a:buSzTx/>
              <a:buNone/>
              <a:defRPr sz="31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Previous intracerebral hemorrhage</a:t>
            </a:r>
          </a:p>
          <a:p>
            <a:pPr marL="339470" indent="-339470" algn="l" defTabSz="905255" rtl="0">
              <a:buSzTx/>
              <a:buNone/>
              <a:defRPr sz="31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Known cerebrovascular lesion eg AV malformation</a:t>
            </a:r>
          </a:p>
          <a:p>
            <a:pPr marL="339470" indent="-339470" algn="l" defTabSz="905255" rtl="0">
              <a:buSzTx/>
              <a:buNone/>
              <a:defRPr sz="31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Ischemic stroke within 3 months.</a:t>
            </a:r>
          </a:p>
          <a:p>
            <a:pPr marL="339470" indent="-339470" algn="l" defTabSz="905255" rtl="0">
              <a:buSzTx/>
              <a:buNone/>
              <a:defRPr sz="31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Suspected Aortic dissection</a:t>
            </a:r>
          </a:p>
          <a:p>
            <a:pPr marL="339470" indent="-339470" algn="l" defTabSz="905255" rtl="0">
              <a:buSzTx/>
              <a:buNone/>
              <a:defRPr sz="31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Active bleeding or bleeding diathesis</a:t>
            </a:r>
          </a:p>
          <a:p>
            <a:pPr marL="339470" indent="-339470" algn="l" defTabSz="905255" rtl="0">
              <a:buSzTx/>
              <a:buNone/>
              <a:defRPr sz="31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Significant closed head or facial trauma within 3 months.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ontent Placeholder 2"/>
          <p:cNvSpPr/>
          <p:nvPr>
            <p:ph type="body" idx="1"/>
          </p:nvPr>
        </p:nvSpPr>
        <p:spPr>
          <a:xfrm>
            <a:off x="457200" y="428604"/>
            <a:ext cx="8229600" cy="5697559"/>
          </a:xfrm>
          <a:prstGeom prst="rect">
            <a:avLst/>
          </a:prstGeom>
        </p:spPr>
        <p:txBody>
          <a:bodyPr/>
          <a:lstStyle/>
          <a:p>
            <a:pPr algn="l" rtl="0">
              <a:spcBef>
                <a:spcPts val="900"/>
              </a:spcBef>
              <a:buSzTx/>
              <a:buNone/>
              <a:defRPr sz="4000" u="sng">
                <a:solidFill>
                  <a:srgbClr val="C00000"/>
                </a:solidFill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Relative :</a:t>
            </a:r>
          </a:p>
          <a:p>
            <a:pPr algn="l" rtl="0">
              <a:spcBef>
                <a:spcPts val="800"/>
              </a:spcBef>
              <a:buSzTx/>
              <a:buNone/>
              <a:defRPr sz="36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Hx of chronic severe poorly controlled Hypertenion </a:t>
            </a:r>
          </a:p>
          <a:p>
            <a:pPr algn="l" rtl="0">
              <a:spcBef>
                <a:spcPts val="800"/>
              </a:spcBef>
              <a:buSzTx/>
              <a:buNone/>
              <a:defRPr sz="36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Hx of ischemic stroke &gt; 3 months </a:t>
            </a:r>
          </a:p>
          <a:p>
            <a:pPr algn="l" rtl="0">
              <a:spcBef>
                <a:spcPts val="800"/>
              </a:spcBef>
              <a:buSzTx/>
              <a:buNone/>
              <a:defRPr sz="36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Traumatic or prolonged (&gt;10 mins ) CPR</a:t>
            </a:r>
          </a:p>
          <a:p>
            <a:pPr algn="l" rtl="0">
              <a:spcBef>
                <a:spcPts val="800"/>
              </a:spcBef>
              <a:buSzTx/>
              <a:buNone/>
              <a:defRPr sz="36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Pregnancy</a:t>
            </a:r>
          </a:p>
          <a:p>
            <a:pPr algn="l" rtl="0">
              <a:spcBef>
                <a:spcPts val="800"/>
              </a:spcBef>
              <a:buSzTx/>
              <a:buNone/>
              <a:defRPr sz="36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Active PUD</a:t>
            </a:r>
          </a:p>
          <a:p>
            <a:pPr algn="l" rtl="0">
              <a:spcBef>
                <a:spcPts val="800"/>
              </a:spcBef>
              <a:buSzTx/>
              <a:buNone/>
              <a:defRPr sz="3600"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. Current use of anti coagulants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itle 1"/>
          <p:cNvSpPr/>
          <p:nvPr>
            <p:ph type="title"/>
          </p:nvPr>
        </p:nvSpPr>
        <p:spPr>
          <a:xfrm>
            <a:off x="428595" y="0"/>
            <a:ext cx="8186767" cy="1143000"/>
          </a:xfrm>
          <a:prstGeom prst="rect">
            <a:avLst/>
          </a:prstGeom>
        </p:spPr>
        <p:txBody>
          <a:bodyPr/>
          <a:lstStyle>
            <a:lvl1pPr>
              <a:defRPr u="sng">
                <a:latin typeface="Baskerville Old Face"/>
                <a:ea typeface="Baskerville Old Face"/>
                <a:cs typeface="Baskerville Old Face"/>
                <a:sym typeface="Baskerville Old Face"/>
              </a:defRPr>
            </a:lvl1pPr>
          </a:lstStyle>
          <a:p>
            <a:pPr rtl="0">
              <a:defRPr/>
            </a:pPr>
            <a:r>
              <a:t>Coronary artery bypass graft</a:t>
            </a:r>
          </a:p>
        </p:txBody>
      </p:sp>
      <p:sp>
        <p:nvSpPr>
          <p:cNvPr id="148" name="Content Placeholder 2"/>
          <p:cNvSpPr/>
          <p:nvPr>
            <p:ph type="body" idx="1"/>
          </p:nvPr>
        </p:nvSpPr>
        <p:spPr>
          <a:xfrm>
            <a:off x="285718" y="1071545"/>
            <a:ext cx="8501126" cy="5357853"/>
          </a:xfrm>
          <a:prstGeom prst="rect">
            <a:avLst/>
          </a:prstGeom>
        </p:spPr>
        <p:txBody>
          <a:bodyPr/>
          <a:lstStyle/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Is superior to PCI in multivessel Coronary artery disease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- Two main approaches :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  </a:t>
            </a:r>
            <a:r>
              <a:rPr u="sng">
                <a:solidFill>
                  <a:srgbClr val="C00000"/>
                </a:solidFill>
              </a:rPr>
              <a:t>The left internal thoracic artery (Internal Mammary artery ) </a:t>
            </a:r>
            <a:r>
              <a:t>is diverted to the left anterior descending branch of the left coronary artery</a:t>
            </a:r>
          </a:p>
          <a:p>
            <a:pPr algn="l" rtl="0">
              <a:buSzTx/>
              <a:buNone/>
              <a:defRPr>
                <a:latin typeface="Baskerville Old Face"/>
                <a:ea typeface="Baskerville Old Face"/>
                <a:cs typeface="Baskerville Old Face"/>
                <a:sym typeface="Baskerville Old Face"/>
              </a:defRPr>
            </a:pPr>
            <a:r>
              <a:t>  </a:t>
            </a:r>
            <a:r>
              <a:rPr u="sng">
                <a:solidFill>
                  <a:srgbClr val="C00000"/>
                </a:solidFill>
              </a:rPr>
              <a:t>The great saphenous vein </a:t>
            </a:r>
            <a:r>
              <a:t>is removed from the leg ; one end is attached to the aorta or one of its major branches ,and the other end is attached to the obstructed artery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