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54" r:id="rId2"/>
    <p:sldId id="256" r:id="rId3"/>
    <p:sldId id="257" r:id="rId4"/>
    <p:sldId id="331" r:id="rId5"/>
    <p:sldId id="259" r:id="rId6"/>
    <p:sldId id="260" r:id="rId7"/>
    <p:sldId id="262" r:id="rId8"/>
    <p:sldId id="332" r:id="rId9"/>
    <p:sldId id="261" r:id="rId10"/>
    <p:sldId id="333" r:id="rId11"/>
    <p:sldId id="263" r:id="rId12"/>
    <p:sldId id="264" r:id="rId13"/>
    <p:sldId id="267" r:id="rId14"/>
    <p:sldId id="268" r:id="rId15"/>
    <p:sldId id="269" r:id="rId16"/>
    <p:sldId id="271" r:id="rId17"/>
    <p:sldId id="288" r:id="rId18"/>
    <p:sldId id="270" r:id="rId19"/>
    <p:sldId id="334" r:id="rId20"/>
    <p:sldId id="335" r:id="rId21"/>
    <p:sldId id="290" r:id="rId22"/>
    <p:sldId id="339" r:id="rId23"/>
    <p:sldId id="291" r:id="rId24"/>
    <p:sldId id="272" r:id="rId25"/>
    <p:sldId id="340" r:id="rId26"/>
    <p:sldId id="329" r:id="rId27"/>
    <p:sldId id="341" r:id="rId28"/>
    <p:sldId id="330" r:id="rId29"/>
    <p:sldId id="342" r:id="rId30"/>
    <p:sldId id="336" r:id="rId31"/>
    <p:sldId id="337" r:id="rId32"/>
    <p:sldId id="338" r:id="rId33"/>
    <p:sldId id="343" r:id="rId34"/>
    <p:sldId id="274" r:id="rId35"/>
    <p:sldId id="347" r:id="rId36"/>
    <p:sldId id="345" r:id="rId37"/>
    <p:sldId id="344" r:id="rId38"/>
    <p:sldId id="346" r:id="rId39"/>
    <p:sldId id="275" r:id="rId40"/>
    <p:sldId id="348" r:id="rId41"/>
    <p:sldId id="349" r:id="rId42"/>
    <p:sldId id="325" r:id="rId43"/>
    <p:sldId id="327" r:id="rId44"/>
    <p:sldId id="326" r:id="rId45"/>
    <p:sldId id="276" r:id="rId46"/>
    <p:sldId id="350" r:id="rId47"/>
    <p:sldId id="323" r:id="rId48"/>
    <p:sldId id="351" r:id="rId49"/>
    <p:sldId id="277" r:id="rId50"/>
    <p:sldId id="320" r:id="rId51"/>
    <p:sldId id="353" r:id="rId52"/>
    <p:sldId id="322" r:id="rId53"/>
    <p:sldId id="278" r:id="rId54"/>
    <p:sldId id="279" r:id="rId55"/>
    <p:sldId id="352" r:id="rId56"/>
    <p:sldId id="318" r:id="rId57"/>
    <p:sldId id="319" r:id="rId58"/>
    <p:sldId id="280" r:id="rId59"/>
    <p:sldId id="316" r:id="rId60"/>
    <p:sldId id="281" r:id="rId61"/>
    <p:sldId id="289" r:id="rId62"/>
    <p:sldId id="311" r:id="rId63"/>
    <p:sldId id="282" r:id="rId64"/>
    <p:sldId id="292" r:id="rId65"/>
    <p:sldId id="283" r:id="rId66"/>
    <p:sldId id="309" r:id="rId67"/>
    <p:sldId id="310" r:id="rId68"/>
    <p:sldId id="284" r:id="rId69"/>
    <p:sldId id="314" r:id="rId70"/>
    <p:sldId id="313" r:id="rId71"/>
    <p:sldId id="305" r:id="rId72"/>
    <p:sldId id="306" r:id="rId73"/>
    <p:sldId id="302" r:id="rId74"/>
    <p:sldId id="303" r:id="rId75"/>
    <p:sldId id="304" r:id="rId76"/>
    <p:sldId id="285" r:id="rId77"/>
    <p:sldId id="308" r:id="rId78"/>
    <p:sldId id="307" r:id="rId79"/>
    <p:sldId id="287" r:id="rId80"/>
    <p:sldId id="294" r:id="rId81"/>
    <p:sldId id="300" r:id="rId82"/>
    <p:sldId id="301" r:id="rId83"/>
    <p:sldId id="295" r:id="rId84"/>
    <p:sldId id="296" r:id="rId85"/>
    <p:sldId id="297" r:id="rId86"/>
    <p:sldId id="298" r:id="rId87"/>
    <p:sldId id="299" r:id="rId88"/>
    <p:sldId id="31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53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157BFF-B2A3-47C4-9B28-C52307599663}" type="datetimeFigureOut">
              <a:rPr lang="ar-JO" smtClean="0"/>
              <a:pPr/>
              <a:t>24/02/1441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FA82A7-5ACB-4B82-B109-24FDC2639A58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764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Parent as Historian  A.  Parent’s interpretation of signs, symptoms   1.  Children above the age of 4 may be able to provide some of their own    history   2.  Reliability of parents’ observations varies   3.  Adjust wording of questions - “When did you first notice Johnny was    limping”? instead of “When did Johnny’s hip pain start”?  B.  Observation of parent-child interactions   1.  Distractions to parents may interfere with history taking   2.  Quality of relationship  C.  Parental behaviors/emotions are important   1.  Parental guilt - nonjudgmental/reassurance   2.  The irate parent: causes 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90541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salute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80661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Downinfectiom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14426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pharyngitis </a:t>
            </a:r>
          </a:p>
          <a:p>
            <a:r>
              <a:rPr lang="en-US" baseline="0" dirty="0" smtClean="0"/>
              <a:t>Kissing tonsil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954079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284173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Turner</a:t>
            </a:r>
            <a:r>
              <a:rPr lang="en-US" baseline="0" dirty="0" smtClean="0"/>
              <a:t> syndrome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960570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111313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70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214785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Eduard</a:t>
            </a:r>
            <a:r>
              <a:rPr lang="en-US" baseline="0" dirty="0" smtClean="0"/>
              <a:t> syndrome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74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497416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Ash</a:t>
            </a:r>
            <a:r>
              <a:rPr lang="en-US" baseline="0" dirty="0" smtClean="0"/>
              <a:t> leaf spot</a:t>
            </a:r>
          </a:p>
          <a:p>
            <a:r>
              <a:rPr lang="en-US" baseline="0" dirty="0" err="1" smtClean="0"/>
              <a:t>Cufe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ua</a:t>
            </a:r>
            <a:r>
              <a:rPr lang="en-US" baseline="0" dirty="0" smtClean="0"/>
              <a:t> late spot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78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794791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A.  External genitalia  </a:t>
            </a:r>
          </a:p>
          <a:p>
            <a:pPr marL="514350" indent="-514350">
              <a:buAutoNum type="alphaUcPeriod" startAt="2"/>
            </a:pPr>
            <a:r>
              <a:rPr lang="en-US" dirty="0" smtClean="0"/>
              <a:t>Hernias and </a:t>
            </a:r>
            <a:r>
              <a:rPr lang="en-US" dirty="0" err="1" smtClean="0"/>
              <a:t>Hydrocoeles</a:t>
            </a:r>
            <a:r>
              <a:rPr lang="en-US" dirty="0" smtClean="0"/>
              <a:t>   1.  Almost all hernias are indirect   2.  Can gently palpate; do not poke finger into the inguinal canal  </a:t>
            </a:r>
          </a:p>
          <a:p>
            <a:pPr marL="514350" indent="-514350">
              <a:buAutoNum type="alphaUcPeriod" startAt="2"/>
            </a:pPr>
            <a:r>
              <a:rPr lang="en-US" dirty="0" err="1" smtClean="0"/>
              <a:t>Cryptorchidism</a:t>
            </a:r>
            <a:r>
              <a:rPr lang="en-US" dirty="0" smtClean="0"/>
              <a:t>   1.  Distinguish from hyper-retractile testis   2.  Most will spontaneously descend by several months of life   </a:t>
            </a:r>
          </a:p>
          <a:p>
            <a:pPr marL="514350" indent="-514350">
              <a:buAutoNum type="alphaUcPeriod" startAt="2"/>
            </a:pPr>
            <a:r>
              <a:rPr lang="en-US" dirty="0" smtClean="0"/>
              <a:t>Tanner staging in adolescents - See Tanner Staging handout</a:t>
            </a:r>
          </a:p>
          <a:p>
            <a:pPr marL="514350" indent="-514350">
              <a:buAutoNum type="alphaUcPeriod" startAt="2"/>
            </a:pPr>
            <a:r>
              <a:rPr lang="en-US" dirty="0" smtClean="0"/>
              <a:t>Rectal and pelvic exam not done routinely - special indications may exist 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79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84914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60187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Occipitofrontal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20210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61160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scaphocephaly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20897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</a:t>
            </a:r>
          </a:p>
          <a:p>
            <a:r>
              <a:rPr lang="en-US" dirty="0" smtClean="0"/>
              <a:t>red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99085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88380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Skin tag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32273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set ear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40793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v26WD8sDOAhVTlxQKHe1PAfEQjRwIBw&amp;url=http://mynotes4usmle.tumblr.com/post/55004184045/tuberous-sclerosis&amp;psig=AFQjCNGHLd1ucE7kwraqto-snyazM-UboQ&amp;ust=1471263558843107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3" descr="13412199_1802209396678398_7266792316639849479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Vaccines given</a:t>
            </a:r>
          </a:p>
          <a:p>
            <a:r>
              <a:rPr lang="en-US" sz="2000" dirty="0" smtClean="0"/>
              <a:t>Ask about vaccination chart, if mother doesn’t remember , ask indirectly but you should know the </a:t>
            </a:r>
            <a:r>
              <a:rPr lang="en-US" sz="2000" dirty="0" err="1" smtClean="0"/>
              <a:t>jordan</a:t>
            </a:r>
            <a:r>
              <a:rPr lang="en-US" sz="2000" dirty="0" smtClean="0"/>
              <a:t> vaccine </a:t>
            </a:r>
            <a:r>
              <a:rPr lang="en-US" sz="2000" dirty="0" err="1" smtClean="0"/>
              <a:t>programm</a:t>
            </a:r>
            <a:r>
              <a:rPr lang="en-US" sz="2000" dirty="0" smtClean="0"/>
              <a:t> and the timing (age) and rout of </a:t>
            </a:r>
            <a:r>
              <a:rPr lang="en-US" sz="2000" dirty="0" err="1" smtClean="0"/>
              <a:t>adminestration</a:t>
            </a:r>
            <a:r>
              <a:rPr lang="en-US" sz="2000" dirty="0" smtClean="0"/>
              <a:t> to child </a:t>
            </a:r>
          </a:p>
          <a:p>
            <a:r>
              <a:rPr lang="en-US" sz="2000" dirty="0" err="1" smtClean="0"/>
              <a:t>Bcg</a:t>
            </a:r>
            <a:r>
              <a:rPr lang="en-US" sz="2000" dirty="0" smtClean="0"/>
              <a:t> given on first month , measles </a:t>
            </a:r>
            <a:r>
              <a:rPr lang="en-US" sz="2000" dirty="0" err="1" smtClean="0"/>
              <a:t>givin</a:t>
            </a:r>
            <a:r>
              <a:rPr lang="en-US" sz="2000" dirty="0" smtClean="0"/>
              <a:t> at 10 month </a:t>
            </a:r>
          </a:p>
          <a:p>
            <a:r>
              <a:rPr lang="en-US" sz="2000" dirty="0" smtClean="0"/>
              <a:t>Oral </a:t>
            </a:r>
            <a:r>
              <a:rPr lang="en-US" sz="2000" dirty="0" err="1" smtClean="0"/>
              <a:t>adminestration</a:t>
            </a:r>
            <a:r>
              <a:rPr lang="en-US" sz="2000" dirty="0" smtClean="0"/>
              <a:t> :</a:t>
            </a:r>
            <a:r>
              <a:rPr lang="en-US" sz="2000" dirty="0" err="1" smtClean="0"/>
              <a:t>rota</a:t>
            </a:r>
            <a:r>
              <a:rPr lang="en-US" sz="2000" dirty="0" smtClean="0"/>
              <a:t> vaccine and OPV </a:t>
            </a:r>
          </a:p>
          <a:p>
            <a:r>
              <a:rPr lang="en-US" dirty="0" smtClean="0"/>
              <a:t>Side effects</a:t>
            </a:r>
          </a:p>
          <a:p>
            <a:r>
              <a:rPr lang="en-US" sz="1800" dirty="0" smtClean="0"/>
              <a:t>May the SE of vaccine cause the chief complaint of child in ER or OPC so you should know the common SE of each vaccine</a:t>
            </a:r>
          </a:p>
          <a:p>
            <a:r>
              <a:rPr lang="en-US" sz="1800" dirty="0" smtClean="0"/>
              <a:t>Ex. 10 month age with fever and skin rash &gt; ask about measles vaccine recently </a:t>
            </a:r>
            <a:r>
              <a:rPr lang="en-US" sz="1800" dirty="0" err="1" smtClean="0"/>
              <a:t>adminestration</a:t>
            </a:r>
            <a:r>
              <a:rPr lang="en-US" sz="1800" dirty="0" smtClean="0"/>
              <a:t>  as possible cause due to its SE fever and skin </a:t>
            </a:r>
            <a:r>
              <a:rPr lang="en-US" sz="1800" dirty="0" err="1" smtClean="0"/>
              <a:t>rask</a:t>
            </a:r>
            <a:r>
              <a:rPr lang="en-US" sz="1800" dirty="0" smtClean="0"/>
              <a:t> late onset (after 1 week)</a:t>
            </a:r>
          </a:p>
          <a:p>
            <a:r>
              <a:rPr lang="en-US" dirty="0" smtClean="0"/>
              <a:t>Extra vaccines</a:t>
            </a:r>
          </a:p>
          <a:p>
            <a:r>
              <a:rPr lang="en-US" sz="1900" dirty="0" smtClean="0"/>
              <a:t>Vaccines not provided by the national vaccine </a:t>
            </a:r>
            <a:r>
              <a:rPr lang="en-US" sz="1900" dirty="0" err="1" smtClean="0"/>
              <a:t>programm</a:t>
            </a:r>
            <a:r>
              <a:rPr lang="en-US" sz="1900" dirty="0" smtClean="0"/>
              <a:t> in </a:t>
            </a:r>
            <a:r>
              <a:rPr lang="en-US" sz="1900" dirty="0" err="1" smtClean="0"/>
              <a:t>jordan</a:t>
            </a:r>
            <a:r>
              <a:rPr lang="en-US" sz="1900" dirty="0" smtClean="0"/>
              <a:t> (</a:t>
            </a:r>
            <a:r>
              <a:rPr lang="en-US" sz="1900" dirty="0" err="1" smtClean="0"/>
              <a:t>pneumoccocal</a:t>
            </a:r>
            <a:r>
              <a:rPr lang="en-US" sz="1900" dirty="0" smtClean="0"/>
              <a:t>, </a:t>
            </a:r>
            <a:r>
              <a:rPr lang="en-US" sz="1900" dirty="0" err="1" smtClean="0"/>
              <a:t>h,influanza</a:t>
            </a:r>
            <a:r>
              <a:rPr lang="en-US" sz="1900" dirty="0" smtClean="0"/>
              <a:t> ,</a:t>
            </a:r>
            <a:r>
              <a:rPr lang="en-US" sz="1900" dirty="0" err="1" smtClean="0"/>
              <a:t>hep</a:t>
            </a:r>
            <a:r>
              <a:rPr lang="en-US" sz="1900" dirty="0" smtClean="0"/>
              <a:t> A , </a:t>
            </a:r>
            <a:r>
              <a:rPr lang="en-US" sz="1900" dirty="0" err="1" smtClean="0"/>
              <a:t>meningeoccoal</a:t>
            </a:r>
            <a:r>
              <a:rPr lang="en-US" sz="1900" dirty="0" smtClean="0"/>
              <a:t>) vaccines ,,, ask about it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Gross</a:t>
            </a:r>
          </a:p>
          <a:p>
            <a:r>
              <a:rPr lang="en-US" dirty="0" smtClean="0"/>
              <a:t>Fine motor and vision</a:t>
            </a:r>
          </a:p>
          <a:p>
            <a:r>
              <a:rPr lang="en-US" dirty="0" smtClean="0"/>
              <a:t>Language and hearing</a:t>
            </a:r>
          </a:p>
          <a:p>
            <a:r>
              <a:rPr lang="en-US" dirty="0" smtClean="0"/>
              <a:t>Social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Breast or bottle fed, types of formula</a:t>
            </a:r>
          </a:p>
          <a:p>
            <a:r>
              <a:rPr lang="en-US" sz="1800" dirty="0" smtClean="0"/>
              <a:t>The type of formula may give hints about the situation of baby (regular formula may not reflect medical state but some formula (LF) give </a:t>
            </a:r>
          </a:p>
          <a:p>
            <a:r>
              <a:rPr lang="en-US" dirty="0" smtClean="0"/>
              <a:t>Frequency and amount, reasons for any   changes in formula  </a:t>
            </a:r>
          </a:p>
          <a:p>
            <a:r>
              <a:rPr lang="en-US" dirty="0" smtClean="0"/>
              <a:t>Weaning </a:t>
            </a:r>
            <a:r>
              <a:rPr lang="en-US" sz="2000" dirty="0" smtClean="0"/>
              <a:t>at age 6 </a:t>
            </a:r>
            <a:r>
              <a:rPr lang="en-US" sz="2000" dirty="0" err="1" smtClean="0"/>
              <a:t>monthes</a:t>
            </a:r>
            <a:r>
              <a:rPr lang="en-US" sz="2000" dirty="0" smtClean="0"/>
              <a:t> , this doesn’t mean that mother stop breast milk , this mean at this age ;mother start to give the baby </a:t>
            </a:r>
            <a:r>
              <a:rPr lang="en-US" sz="2000" dirty="0" err="1" smtClean="0"/>
              <a:t>semisod</a:t>
            </a:r>
            <a:r>
              <a:rPr lang="en-US" sz="2000" dirty="0" smtClean="0"/>
              <a:t> food plus milk </a:t>
            </a:r>
            <a:endParaRPr lang="en-US" dirty="0" smtClean="0"/>
          </a:p>
          <a:p>
            <a:r>
              <a:rPr lang="en-US" dirty="0" smtClean="0"/>
              <a:t>Supplements </a:t>
            </a:r>
            <a:r>
              <a:rPr lang="en-US" sz="2000" dirty="0" err="1" smtClean="0"/>
              <a:t>vit</a:t>
            </a:r>
            <a:r>
              <a:rPr lang="en-US" sz="2000" dirty="0" smtClean="0"/>
              <a:t> d (first day of life ) , iron (4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month)</a:t>
            </a:r>
            <a:endParaRPr lang="en-US" dirty="0" smtClean="0"/>
          </a:p>
          <a:p>
            <a:r>
              <a:rPr lang="en-US" dirty="0" smtClean="0"/>
              <a:t>Calories intake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Consanguinity</a:t>
            </a:r>
          </a:p>
          <a:p>
            <a:r>
              <a:rPr lang="en-US" dirty="0" smtClean="0"/>
              <a:t>Pedigree</a:t>
            </a:r>
            <a:r>
              <a:rPr lang="en-US" sz="2000" dirty="0" smtClean="0"/>
              <a:t> 3 generation family tree</a:t>
            </a:r>
            <a:endParaRPr lang="en-US" dirty="0" smtClean="0"/>
          </a:p>
          <a:p>
            <a:r>
              <a:rPr lang="en-US" dirty="0" smtClean="0"/>
              <a:t>Any genetic disease</a:t>
            </a:r>
          </a:p>
          <a:p>
            <a:r>
              <a:rPr lang="en-US" dirty="0" smtClean="0"/>
              <a:t>Developmental delay</a:t>
            </a:r>
          </a:p>
          <a:p>
            <a:r>
              <a:rPr lang="en-US" dirty="0" smtClean="0"/>
              <a:t>Allergy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situation and conditions - daycare, safety issues </a:t>
            </a:r>
          </a:p>
          <a:p>
            <a:r>
              <a:rPr lang="en-US" dirty="0" smtClean="0"/>
              <a:t>Occupation of parents </a:t>
            </a:r>
            <a:endParaRPr lang="ar-J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inspection</a:t>
            </a:r>
          </a:p>
          <a:p>
            <a:r>
              <a:rPr lang="en-US" dirty="0" smtClean="0"/>
              <a:t>Vital signs</a:t>
            </a:r>
          </a:p>
          <a:p>
            <a:r>
              <a:rPr lang="en-US" dirty="0" smtClean="0"/>
              <a:t>Growth parameters</a:t>
            </a:r>
          </a:p>
          <a:p>
            <a:r>
              <a:rPr lang="en-US" dirty="0" smtClean="0"/>
              <a:t>General and systemic exam</a:t>
            </a:r>
            <a:endParaRPr lang="ar-J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much information by observation</a:t>
            </a:r>
          </a:p>
          <a:p>
            <a:r>
              <a:rPr lang="en-US" dirty="0" smtClean="0"/>
              <a:t>Stay at the child level</a:t>
            </a:r>
          </a:p>
          <a:p>
            <a:r>
              <a:rPr lang="en-US" dirty="0" smtClean="0"/>
              <a:t>least distressing to most distressing </a:t>
            </a:r>
          </a:p>
          <a:p>
            <a:r>
              <a:rPr lang="en-US" sz="2000" dirty="0" smtClean="0"/>
              <a:t>Throat , mouth , ear </a:t>
            </a:r>
            <a:r>
              <a:rPr lang="ar-JO" sz="2000" dirty="0" smtClean="0"/>
              <a:t>اخر اشي </a:t>
            </a:r>
            <a:endParaRPr lang="en-US" sz="2000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inspection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Does the child looks well or ill?</a:t>
            </a:r>
          </a:p>
          <a:p>
            <a:r>
              <a:rPr lang="en-US" sz="1800" dirty="0" smtClean="0"/>
              <a:t>Level of consciousness</a:t>
            </a:r>
          </a:p>
          <a:p>
            <a:r>
              <a:rPr lang="en-US" sz="1800" dirty="0" smtClean="0"/>
              <a:t>Signs of dehydration</a:t>
            </a:r>
          </a:p>
          <a:p>
            <a:r>
              <a:rPr lang="en-US" sz="1800" dirty="0" smtClean="0"/>
              <a:t>Dysmorphic features</a:t>
            </a:r>
          </a:p>
          <a:p>
            <a:r>
              <a:rPr lang="en-US" sz="1800" dirty="0" smtClean="0"/>
              <a:t>Signs of respiratory distress</a:t>
            </a:r>
          </a:p>
          <a:p>
            <a:pPr marL="1347788" indent="0"/>
            <a:r>
              <a:rPr lang="en-US" sz="1800" dirty="0" smtClean="0"/>
              <a:t> </a:t>
            </a:r>
            <a:r>
              <a:rPr lang="en-US" sz="1800" dirty="0" err="1" smtClean="0"/>
              <a:t>Suprasternl</a:t>
            </a:r>
            <a:r>
              <a:rPr lang="en-US" sz="1800" dirty="0" smtClean="0"/>
              <a:t> retraction</a:t>
            </a:r>
          </a:p>
          <a:p>
            <a:pPr marL="1347788" indent="0"/>
            <a:r>
              <a:rPr lang="en-US" sz="1800" dirty="0" smtClean="0"/>
              <a:t> </a:t>
            </a:r>
            <a:r>
              <a:rPr lang="en-US" sz="1800" dirty="0" err="1" smtClean="0"/>
              <a:t>Intercostal</a:t>
            </a:r>
            <a:r>
              <a:rPr lang="en-US" sz="1800" dirty="0" smtClean="0"/>
              <a:t> retraction</a:t>
            </a:r>
          </a:p>
          <a:p>
            <a:pPr marL="1347788" indent="0"/>
            <a:r>
              <a:rPr lang="en-US" sz="1800" dirty="0" smtClean="0"/>
              <a:t> </a:t>
            </a:r>
            <a:r>
              <a:rPr lang="en-US" sz="1800" dirty="0" err="1" smtClean="0"/>
              <a:t>Subcostal</a:t>
            </a:r>
            <a:r>
              <a:rPr lang="en-US" sz="1800" dirty="0" smtClean="0"/>
              <a:t> retraction</a:t>
            </a:r>
          </a:p>
          <a:p>
            <a:pPr marL="1347788" indent="0"/>
            <a:r>
              <a:rPr lang="en-US" sz="1800" dirty="0" smtClean="0"/>
              <a:t> Nasal flaring</a:t>
            </a:r>
          </a:p>
          <a:p>
            <a:pPr marL="1347788" indent="0"/>
            <a:r>
              <a:rPr lang="en-US" sz="1800" dirty="0" smtClean="0"/>
              <a:t>grunting</a:t>
            </a:r>
          </a:p>
          <a:p>
            <a:pPr marL="1347788" indent="0"/>
            <a:r>
              <a:rPr lang="en-US" sz="1800" dirty="0" smtClean="0"/>
              <a:t>Use of accessory muscles</a:t>
            </a:r>
          </a:p>
          <a:p>
            <a:pPr marL="1347788" indent="0"/>
            <a:r>
              <a:rPr lang="en-US" sz="1800" dirty="0" err="1" smtClean="0"/>
              <a:t>Tachypnic</a:t>
            </a:r>
            <a:endParaRPr lang="en-US" sz="1800" dirty="0" smtClean="0"/>
          </a:p>
          <a:p>
            <a:pPr indent="-69850"/>
            <a:endParaRPr lang="en-US" sz="1800" dirty="0" smtClean="0"/>
          </a:p>
          <a:p>
            <a:r>
              <a:rPr lang="en-US" sz="1800" dirty="0" smtClean="0"/>
              <a:t>Behavior </a:t>
            </a:r>
            <a:r>
              <a:rPr lang="en-US" sz="1800" dirty="0" smtClean="0">
                <a:solidFill>
                  <a:srgbClr val="FF0000"/>
                </a:solidFill>
              </a:rPr>
              <a:t>ADHD or autism</a:t>
            </a:r>
          </a:p>
          <a:p>
            <a:r>
              <a:rPr lang="en-US" sz="1800" dirty="0" smtClean="0"/>
              <a:t>Cyanosis:</a:t>
            </a:r>
          </a:p>
          <a:p>
            <a:pPr indent="203200"/>
            <a:r>
              <a:rPr lang="en-US" sz="1800" dirty="0" smtClean="0"/>
              <a:t>Normal sat 95% or above</a:t>
            </a:r>
          </a:p>
          <a:p>
            <a:pPr indent="203200"/>
            <a:r>
              <a:rPr lang="en-US" sz="1800" dirty="0" smtClean="0"/>
              <a:t>Appear if sat les 85%</a:t>
            </a:r>
          </a:p>
          <a:p>
            <a:endParaRPr lang="en-US" sz="1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4292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Temperature</a:t>
            </a:r>
          </a:p>
          <a:p>
            <a:pPr marL="722313" indent="0"/>
            <a:r>
              <a:rPr lang="en-US" dirty="0" smtClean="0"/>
              <a:t> Oral </a:t>
            </a:r>
            <a:r>
              <a:rPr lang="en-US" sz="2100" dirty="0" smtClean="0">
                <a:solidFill>
                  <a:srgbClr val="FF0000"/>
                </a:solidFill>
              </a:rPr>
              <a:t>for &gt;5 years </a:t>
            </a:r>
            <a:r>
              <a:rPr lang="en-US" dirty="0" smtClean="0"/>
              <a:t>, rectal </a:t>
            </a:r>
            <a:r>
              <a:rPr lang="en-US" sz="2100" dirty="0" smtClean="0">
                <a:solidFill>
                  <a:srgbClr val="FF0000"/>
                </a:solidFill>
              </a:rPr>
              <a:t>firs line for &lt;5 years </a:t>
            </a:r>
            <a:r>
              <a:rPr lang="en-US" dirty="0" smtClean="0"/>
              <a:t>, </a:t>
            </a:r>
            <a:r>
              <a:rPr lang="en-US" dirty="0" err="1" smtClean="0"/>
              <a:t>axillary</a:t>
            </a:r>
            <a:r>
              <a:rPr lang="en-US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for screening /if febrile =confirm this by oral or rectal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r>
              <a:rPr lang="en-US" dirty="0" smtClean="0"/>
              <a:t> HR</a:t>
            </a:r>
          </a:p>
          <a:p>
            <a:pPr marL="722313" indent="0"/>
            <a:r>
              <a:rPr lang="en-US" dirty="0" smtClean="0"/>
              <a:t> Apical or femoral for infants</a:t>
            </a:r>
          </a:p>
          <a:p>
            <a:pPr marL="722313" indent="0"/>
            <a:r>
              <a:rPr lang="en-US" dirty="0" smtClean="0"/>
              <a:t> </a:t>
            </a:r>
            <a:r>
              <a:rPr lang="en-US" dirty="0" err="1" smtClean="0"/>
              <a:t>Antecupital</a:t>
            </a:r>
            <a:r>
              <a:rPr lang="en-US" dirty="0" smtClean="0"/>
              <a:t> or radial pulse for older children</a:t>
            </a:r>
          </a:p>
          <a:p>
            <a:pPr marL="0" indent="0"/>
            <a:r>
              <a:rPr lang="en-US" dirty="0" smtClean="0"/>
              <a:t> Respiratory rate </a:t>
            </a:r>
          </a:p>
          <a:p>
            <a:pPr marL="722313" indent="0"/>
            <a:r>
              <a:rPr lang="en-US" dirty="0" smtClean="0"/>
              <a:t> Observe for a minute. </a:t>
            </a:r>
            <a:r>
              <a:rPr lang="en-US" sz="1600" dirty="0" smtClean="0">
                <a:solidFill>
                  <a:srgbClr val="FF0000"/>
                </a:solidFill>
              </a:rPr>
              <a:t>Periodic breathing in </a:t>
            </a:r>
            <a:r>
              <a:rPr lang="en-US" sz="1600" dirty="0" err="1" smtClean="0">
                <a:solidFill>
                  <a:srgbClr val="FF0000"/>
                </a:solidFill>
              </a:rPr>
              <a:t>neonats</a:t>
            </a:r>
            <a:r>
              <a:rPr lang="en-US" sz="1600" dirty="0" smtClean="0">
                <a:solidFill>
                  <a:srgbClr val="FF0000"/>
                </a:solidFill>
              </a:rPr>
              <a:t>(&lt;15sec </a:t>
            </a:r>
            <a:r>
              <a:rPr lang="en-US" sz="1600" dirty="0" err="1" smtClean="0">
                <a:solidFill>
                  <a:srgbClr val="FF0000"/>
                </a:solidFill>
              </a:rPr>
              <a:t>cesation</a:t>
            </a:r>
            <a:r>
              <a:rPr lang="en-US" sz="1600" dirty="0" smtClean="0">
                <a:solidFill>
                  <a:srgbClr val="FF0000"/>
                </a:solidFill>
              </a:rPr>
              <a:t>  of breathing)</a:t>
            </a:r>
            <a:endParaRPr lang="en-US" dirty="0" smtClean="0">
              <a:solidFill>
                <a:srgbClr val="FF0000"/>
              </a:solidFill>
            </a:endParaRPr>
          </a:p>
          <a:p>
            <a:pPr marL="722313" indent="0"/>
            <a:endParaRPr lang="en-US" dirty="0" smtClean="0"/>
          </a:p>
          <a:p>
            <a:pPr marL="0" indent="0"/>
            <a:r>
              <a:rPr lang="en-US" dirty="0" smtClean="0"/>
              <a:t> Blood pressure   </a:t>
            </a:r>
          </a:p>
          <a:p>
            <a:pPr marL="722313" indent="0"/>
            <a:r>
              <a:rPr lang="en-US" dirty="0" smtClean="0"/>
              <a:t> Appropriate size cuff - 2/3 width of upper arm </a:t>
            </a:r>
          </a:p>
          <a:p>
            <a:pPr marL="722313" indent="0"/>
            <a:r>
              <a:rPr lang="en-US" sz="2100" dirty="0" smtClean="0">
                <a:solidFill>
                  <a:srgbClr val="FF0000"/>
                </a:solidFill>
              </a:rPr>
              <a:t>Should be measured for all baby &gt;3 years </a:t>
            </a:r>
          </a:p>
          <a:p>
            <a:pPr marL="722313" indent="0"/>
            <a:r>
              <a:rPr lang="en-US" sz="2100" dirty="0" smtClean="0">
                <a:solidFill>
                  <a:srgbClr val="FF0000"/>
                </a:solidFill>
              </a:rPr>
              <a:t>&lt;3 years measure it if there are risk factors or signs(</a:t>
            </a:r>
            <a:r>
              <a:rPr lang="en-US" sz="2100" dirty="0" err="1" smtClean="0">
                <a:solidFill>
                  <a:srgbClr val="FF0000"/>
                </a:solidFill>
              </a:rPr>
              <a:t>heamaturia</a:t>
            </a:r>
            <a:r>
              <a:rPr lang="en-US" sz="2100" dirty="0" smtClean="0">
                <a:solidFill>
                  <a:srgbClr val="FF0000"/>
                </a:solidFill>
              </a:rPr>
              <a:t>, edema)</a:t>
            </a:r>
          </a:p>
          <a:p>
            <a:pPr marL="0" indent="0"/>
            <a:endParaRPr lang="en-US" dirty="0" smtClean="0"/>
          </a:p>
          <a:p>
            <a:pPr marL="722313" indent="0"/>
            <a:endParaRPr lang="ar-JO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Pediatric History and physical exam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tx2"/>
                </a:solidFill>
                <a:latin typeface="Angsana New" pitchFamily="18" charset="-34"/>
              </a:rPr>
              <a:t>تبييض الطالب : رائد علي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Capture B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Boy his height is 1 m(100cm) \age 4 y</a:t>
            </a:r>
          </a:p>
          <a:p>
            <a:endParaRPr lang="en-US" sz="2000" dirty="0" smtClean="0"/>
          </a:p>
          <a:p>
            <a:r>
              <a:rPr lang="en-US" sz="2000" dirty="0" smtClean="0"/>
              <a:t>1- see the height </a:t>
            </a:r>
            <a:r>
              <a:rPr lang="en-US" sz="2000" dirty="0" err="1" smtClean="0"/>
              <a:t>percenile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2-see the BP percentile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this ex : his height percentile was 50 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His systolic BP was 93 , diastolic was 50</a:t>
            </a:r>
          </a:p>
          <a:p>
            <a:r>
              <a:rPr lang="en-US" sz="2000" dirty="0" smtClean="0"/>
              <a:t>If s </a:t>
            </a:r>
            <a:r>
              <a:rPr lang="en-US" sz="2000" dirty="0" err="1" smtClean="0"/>
              <a:t>bp</a:t>
            </a:r>
            <a:r>
              <a:rPr lang="en-US" sz="2000" dirty="0" smtClean="0"/>
              <a:t> was 112 = primary HTN</a:t>
            </a:r>
            <a:endParaRPr lang="ar-JO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0"/>
            <a:ext cx="51435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Above 90 </a:t>
            </a:r>
            <a:r>
              <a:rPr lang="en-US" sz="2800" dirty="0" err="1" smtClean="0">
                <a:solidFill>
                  <a:srgbClr val="FF0000"/>
                </a:solidFill>
              </a:rPr>
              <a:t>percentil</a:t>
            </a:r>
            <a:r>
              <a:rPr lang="en-US" sz="2800" dirty="0" smtClean="0">
                <a:solidFill>
                  <a:srgbClr val="FF0000"/>
                </a:solidFill>
              </a:rPr>
              <a:t> =pre HTN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Above 95 </a:t>
            </a:r>
            <a:r>
              <a:rPr lang="en-US" sz="2800" dirty="0" err="1" smtClean="0">
                <a:solidFill>
                  <a:srgbClr val="FF0000"/>
                </a:solidFill>
              </a:rPr>
              <a:t>percentil</a:t>
            </a:r>
            <a:r>
              <a:rPr lang="en-US" sz="2800" dirty="0" smtClean="0">
                <a:solidFill>
                  <a:srgbClr val="FF0000"/>
                </a:solidFill>
              </a:rPr>
              <a:t> = 1ry HTN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Above 99 </a:t>
            </a:r>
            <a:r>
              <a:rPr lang="en-US" sz="2800" dirty="0" err="1" smtClean="0">
                <a:solidFill>
                  <a:srgbClr val="FF0000"/>
                </a:solidFill>
              </a:rPr>
              <a:t>percenti</a:t>
            </a:r>
            <a:r>
              <a:rPr lang="en-US" sz="2800" dirty="0" smtClean="0">
                <a:solidFill>
                  <a:srgbClr val="FF0000"/>
                </a:solidFill>
              </a:rPr>
              <a:t>= 2ry HTN</a:t>
            </a:r>
            <a:endParaRPr lang="ar-JO" sz="2800" dirty="0">
              <a:solidFill>
                <a:srgbClr val="FF00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215206" y="0"/>
            <a:ext cx="928694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7" name="Picture 4" descr="نتيجة بحث الصور عن ‪growth char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928802"/>
            <a:ext cx="2664773" cy="1143008"/>
          </a:xfrm>
          <a:prstGeom prst="rect">
            <a:avLst/>
          </a:prstGeom>
          <a:noFill/>
        </p:spPr>
      </p:pic>
      <p:pic>
        <p:nvPicPr>
          <p:cNvPr id="8" name="Content Placeholder 3" descr="Capture B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3372" y="3357562"/>
            <a:ext cx="2336469" cy="1241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 descr="صورة ذات صلة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02" y="928670"/>
            <a:ext cx="7909126" cy="519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0178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20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parameters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growth charts</a:t>
            </a:r>
          </a:p>
          <a:p>
            <a:pPr marL="722313" indent="0"/>
            <a:r>
              <a:rPr lang="en-US" dirty="0" smtClean="0"/>
              <a:t> Weight</a:t>
            </a:r>
          </a:p>
          <a:p>
            <a:pPr marL="722313" indent="0"/>
            <a:r>
              <a:rPr lang="en-US" dirty="0" smtClean="0"/>
              <a:t> Length/Height</a:t>
            </a:r>
          </a:p>
          <a:p>
            <a:pPr marL="722313" indent="0"/>
            <a:r>
              <a:rPr lang="en-US" sz="2000" dirty="0" smtClean="0"/>
              <a:t>Length: supine baby . Usually&lt;2y , </a:t>
            </a:r>
            <a:r>
              <a:rPr lang="en-US" sz="2000" dirty="0" err="1" smtClean="0"/>
              <a:t>hieght</a:t>
            </a:r>
            <a:r>
              <a:rPr lang="en-US" sz="2000" dirty="0" smtClean="0"/>
              <a:t>: stand </a:t>
            </a:r>
          </a:p>
          <a:p>
            <a:pPr marL="722313" indent="0"/>
            <a:r>
              <a:rPr lang="en-US" dirty="0" smtClean="0"/>
              <a:t> Head circumference</a:t>
            </a:r>
          </a:p>
          <a:p>
            <a:pPr marL="722313" indent="0"/>
            <a:r>
              <a:rPr lang="en-US" dirty="0" smtClean="0"/>
              <a:t>BMI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4" descr="نتيجة بحث الصور عن ‪growth chart‬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0830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9330" name="Picture 2" descr="نتيجة بحث الصور عن ‪growth char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Girl , 5y , 10kg = cross below the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</a:t>
            </a:r>
            <a:r>
              <a:rPr lang="en-US" dirty="0" smtClean="0"/>
              <a:t> \\ this consider failure to thrive </a:t>
            </a:r>
          </a:p>
          <a:p>
            <a:r>
              <a:rPr lang="en-US" dirty="0" smtClean="0"/>
              <a:t>Boy , 8y , 18kg = below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=failure to thrive </a:t>
            </a:r>
          </a:p>
          <a:p>
            <a:endParaRPr lang="en-US" dirty="0" smtClean="0"/>
          </a:p>
          <a:p>
            <a:r>
              <a:rPr lang="en-US" dirty="0" smtClean="0"/>
              <a:t>Another ex for failure to thrive if weight </a:t>
            </a:r>
            <a:r>
              <a:rPr lang="en-US" dirty="0" err="1" smtClean="0"/>
              <a:t>centile</a:t>
            </a:r>
            <a:r>
              <a:rPr lang="en-US" dirty="0" smtClean="0"/>
              <a:t> crossing </a:t>
            </a:r>
            <a:r>
              <a:rPr lang="en-US" dirty="0" err="1" smtClean="0"/>
              <a:t>wo</a:t>
            </a:r>
            <a:r>
              <a:rPr lang="en-US" dirty="0" smtClean="0"/>
              <a:t> major lines </a:t>
            </a:r>
            <a:r>
              <a:rPr lang="en-US" dirty="0" err="1" smtClean="0"/>
              <a:t>downword</a:t>
            </a:r>
            <a:r>
              <a:rPr lang="en-US" dirty="0" smtClean="0"/>
              <a:t> by follow up</a:t>
            </a:r>
          </a:p>
          <a:p>
            <a:endParaRPr lang="en-US" dirty="0" smtClean="0"/>
          </a:p>
          <a:p>
            <a:r>
              <a:rPr lang="en-US" dirty="0" err="1" smtClean="0"/>
              <a:t>Girle</a:t>
            </a:r>
            <a:r>
              <a:rPr lang="en-US" dirty="0" smtClean="0"/>
              <a:t> , 4y,18kg = 90centile \after 2 years \</a:t>
            </a:r>
          </a:p>
          <a:p>
            <a:r>
              <a:rPr lang="en-US" dirty="0" smtClean="0"/>
              <a:t>6y,20kg = 50 </a:t>
            </a:r>
            <a:r>
              <a:rPr lang="en-US" dirty="0" err="1" smtClean="0"/>
              <a:t>centile</a:t>
            </a:r>
            <a:r>
              <a:rPr lang="en-US" dirty="0" smtClean="0"/>
              <a:t> . So </a:t>
            </a:r>
            <a:r>
              <a:rPr lang="en-US" dirty="0" err="1" smtClean="0"/>
              <a:t>ya</a:t>
            </a:r>
            <a:r>
              <a:rPr lang="en-US" dirty="0" smtClean="0"/>
              <a:t> so although she is in the normal range of </a:t>
            </a:r>
            <a:r>
              <a:rPr lang="en-US" dirty="0" err="1" smtClean="0"/>
              <a:t>centile</a:t>
            </a:r>
            <a:r>
              <a:rPr lang="en-US" dirty="0" smtClean="0"/>
              <a:t> (3</a:t>
            </a:r>
            <a:r>
              <a:rPr lang="en-US" baseline="30000" dirty="0" smtClean="0"/>
              <a:t>rd</a:t>
            </a:r>
            <a:r>
              <a:rPr lang="en-US" dirty="0" smtClean="0"/>
              <a:t>-96</a:t>
            </a:r>
            <a:r>
              <a:rPr lang="en-US" baseline="30000" dirty="0" smtClean="0"/>
              <a:t>th</a:t>
            </a:r>
            <a:r>
              <a:rPr lang="en-US" dirty="0" smtClean="0"/>
              <a:t>) but she cross downward two major lines by age increase</a:t>
            </a:r>
          </a:p>
          <a:p>
            <a:endParaRPr lang="en-US" dirty="0" smtClean="0"/>
          </a:p>
          <a:p>
            <a:r>
              <a:rPr lang="en-US" dirty="0" smtClean="0"/>
              <a:t>Failure to thrive indicate problem of weight (under weight) only \ if problem in height or head </a:t>
            </a:r>
            <a:r>
              <a:rPr lang="en-US" dirty="0" err="1" smtClean="0"/>
              <a:t>circufrences</a:t>
            </a:r>
            <a:r>
              <a:rPr lang="en-US" dirty="0" smtClean="0"/>
              <a:t> this is not failure to thrive </a:t>
            </a:r>
          </a:p>
          <a:p>
            <a:r>
              <a:rPr lang="en-US" dirty="0" smtClean="0"/>
              <a:t>--------------------------------------------------------------------------------------------------------------------------------short stature : height is less than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endParaRPr lang="en-US" dirty="0" smtClean="0"/>
          </a:p>
          <a:p>
            <a:r>
              <a:rPr lang="en-US" dirty="0" err="1" smtClean="0"/>
              <a:t>Gire</a:t>
            </a:r>
            <a:r>
              <a:rPr lang="en-US" dirty="0" smtClean="0"/>
              <a:t> 4y , 90cm = below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Girle</a:t>
            </a:r>
            <a:r>
              <a:rPr lang="en-US" dirty="0" smtClean="0"/>
              <a:t> 4y , 120 cm =above 95 </a:t>
            </a:r>
            <a:r>
              <a:rPr lang="en-US" dirty="0" err="1" smtClean="0"/>
              <a:t>centile</a:t>
            </a:r>
            <a:r>
              <a:rPr lang="en-US" dirty="0" smtClean="0"/>
              <a:t>= tall stature </a:t>
            </a:r>
          </a:p>
          <a:p>
            <a:r>
              <a:rPr lang="en-US" dirty="0" smtClean="0"/>
              <a:t>Short stature is more common CC to pediatric clinic than tall stature </a:t>
            </a:r>
          </a:p>
          <a:p>
            <a:r>
              <a:rPr lang="en-US" dirty="0" smtClean="0"/>
              <a:t>Causes of short stature : </a:t>
            </a:r>
            <a:r>
              <a:rPr lang="en-US" sz="1600" dirty="0" smtClean="0"/>
              <a:t>1-familial (genetic)</a:t>
            </a:r>
          </a:p>
          <a:p>
            <a:r>
              <a:rPr lang="en-US" sz="1600" dirty="0" smtClean="0"/>
              <a:t> 2- constitutional delay of growth and puberty </a:t>
            </a:r>
            <a:r>
              <a:rPr lang="en-US" sz="1400" dirty="0" smtClean="0"/>
              <a:t>(CDGP) : </a:t>
            </a:r>
            <a:r>
              <a:rPr lang="en-US" sz="1600" dirty="0" smtClean="0"/>
              <a:t>below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 err="1" smtClean="0"/>
              <a:t>centile</a:t>
            </a:r>
            <a:r>
              <a:rPr lang="en-US" sz="1600" dirty="0" smtClean="0"/>
              <a:t> but continue without </a:t>
            </a:r>
            <a:r>
              <a:rPr lang="en-US" sz="1600" dirty="0" err="1" smtClean="0"/>
              <a:t>downword</a:t>
            </a:r>
            <a:r>
              <a:rPr lang="en-US" sz="1600" dirty="0" smtClean="0"/>
              <a:t> and when the child reach puberty and growth spur &gt; stature </a:t>
            </a:r>
            <a:r>
              <a:rPr lang="en-US" sz="1600" dirty="0" err="1" smtClean="0"/>
              <a:t>centil</a:t>
            </a:r>
            <a:r>
              <a:rPr lang="en-US" sz="1600" dirty="0" smtClean="0"/>
              <a:t> cross </a:t>
            </a:r>
            <a:r>
              <a:rPr lang="en-US" sz="1600" dirty="0" err="1" smtClean="0"/>
              <a:t>upword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3-achondrplasia ,skeletal dysplasia</a:t>
            </a:r>
          </a:p>
          <a:p>
            <a:r>
              <a:rPr lang="en-US" sz="1600" dirty="0" smtClean="0"/>
              <a:t>4-chronic disease (congenital heart </a:t>
            </a:r>
            <a:r>
              <a:rPr lang="en-US" sz="1600" dirty="0" err="1" smtClean="0"/>
              <a:t>disease,cystic</a:t>
            </a:r>
            <a:r>
              <a:rPr lang="en-US" sz="1600" dirty="0" smtClean="0"/>
              <a:t> fibrosis ) chronic inflammatory process increase metabolic demands</a:t>
            </a:r>
          </a:p>
          <a:p>
            <a:r>
              <a:rPr lang="en-US" sz="1600" dirty="0" smtClean="0"/>
              <a:t>5- chromosomal abnormality (down </a:t>
            </a:r>
            <a:r>
              <a:rPr lang="en-US" sz="1600" dirty="0" err="1" smtClean="0"/>
              <a:t>syndrom</a:t>
            </a:r>
            <a:r>
              <a:rPr lang="en-US" sz="1600" dirty="0" smtClean="0"/>
              <a:t> , turner </a:t>
            </a:r>
            <a:r>
              <a:rPr lang="en-US" sz="1600" dirty="0" err="1" smtClean="0"/>
              <a:t>syndrom</a:t>
            </a:r>
            <a:endParaRPr lang="en-US" sz="1600" dirty="0" smtClean="0"/>
          </a:p>
          <a:p>
            <a:r>
              <a:rPr lang="en-US" sz="1600" dirty="0" smtClean="0"/>
              <a:t>6-growth </a:t>
            </a:r>
            <a:r>
              <a:rPr lang="en-US" sz="1600" dirty="0" err="1" smtClean="0"/>
              <a:t>hormon</a:t>
            </a:r>
            <a:r>
              <a:rPr lang="en-US" sz="1600" dirty="0" smtClean="0"/>
              <a:t> </a:t>
            </a:r>
            <a:r>
              <a:rPr lang="en-US" sz="1600" dirty="0" err="1" smtClean="0"/>
              <a:t>defficeincy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7-celiec </a:t>
            </a:r>
            <a:r>
              <a:rPr lang="en-US" sz="1600" dirty="0" err="1" smtClean="0"/>
              <a:t>diseas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0354" name="Picture 2" descr="نتيجة بحث الصور عن ‪growth chart head circumferenc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57256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Head </a:t>
            </a:r>
            <a:r>
              <a:rPr lang="en-US" dirty="0" err="1" smtClean="0"/>
              <a:t>circumfrence</a:t>
            </a:r>
            <a:r>
              <a:rPr lang="en-US" dirty="0" smtClean="0"/>
              <a:t> : if boy 6month, HC 44cm =50centie</a:t>
            </a:r>
          </a:p>
          <a:p>
            <a:r>
              <a:rPr lang="en-US" dirty="0" smtClean="0"/>
              <a:t>Any </a:t>
            </a:r>
            <a:r>
              <a:rPr lang="en-US" dirty="0" err="1" smtClean="0"/>
              <a:t>hc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below 3</a:t>
            </a:r>
            <a:r>
              <a:rPr lang="en-US" baseline="30000" dirty="0" smtClean="0"/>
              <a:t>rd</a:t>
            </a:r>
            <a:r>
              <a:rPr lang="en-US" dirty="0" smtClean="0"/>
              <a:t> =</a:t>
            </a:r>
            <a:r>
              <a:rPr lang="en-US" dirty="0" err="1" smtClean="0"/>
              <a:t>microcephaly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Any above 97 </a:t>
            </a:r>
            <a:r>
              <a:rPr lang="en-US" dirty="0" err="1" smtClean="0"/>
              <a:t>centile</a:t>
            </a:r>
            <a:r>
              <a:rPr lang="en-US" dirty="0" smtClean="0"/>
              <a:t>=</a:t>
            </a:r>
            <a:r>
              <a:rPr lang="en-US" dirty="0" err="1" smtClean="0"/>
              <a:t>macrocephaly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Causes of </a:t>
            </a:r>
            <a:r>
              <a:rPr lang="en-US" dirty="0" err="1" smtClean="0"/>
              <a:t>microcephaly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1-familial</a:t>
            </a:r>
          </a:p>
          <a:p>
            <a:r>
              <a:rPr lang="en-US" dirty="0" smtClean="0"/>
              <a:t>2-torch infection</a:t>
            </a:r>
          </a:p>
          <a:p>
            <a:r>
              <a:rPr lang="en-US" dirty="0" smtClean="0"/>
              <a:t>3-chromosomal </a:t>
            </a:r>
            <a:r>
              <a:rPr lang="en-US" dirty="0" err="1" smtClean="0"/>
              <a:t>defictic</a:t>
            </a:r>
            <a:r>
              <a:rPr lang="en-US" dirty="0" smtClean="0"/>
              <a:t> (down </a:t>
            </a:r>
            <a:r>
              <a:rPr lang="en-US" dirty="0" err="1" smtClean="0"/>
              <a:t>synrome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Causes of </a:t>
            </a:r>
            <a:r>
              <a:rPr lang="en-US" dirty="0" err="1" smtClean="0"/>
              <a:t>macrocephaly</a:t>
            </a:r>
            <a:r>
              <a:rPr lang="en-US" dirty="0" smtClean="0"/>
              <a:t>:</a:t>
            </a:r>
          </a:p>
          <a:p>
            <a:r>
              <a:rPr lang="en-US" dirty="0" smtClean="0"/>
              <a:t>1-familial</a:t>
            </a:r>
          </a:p>
          <a:p>
            <a:r>
              <a:rPr lang="en-US" dirty="0" smtClean="0"/>
              <a:t>2-some torch infection </a:t>
            </a:r>
          </a:p>
          <a:p>
            <a:r>
              <a:rPr lang="en-US" dirty="0" smtClean="0"/>
              <a:t>3- hydrocephalus (</a:t>
            </a:r>
            <a:r>
              <a:rPr lang="en-US" dirty="0" err="1" smtClean="0"/>
              <a:t>congental</a:t>
            </a:r>
            <a:r>
              <a:rPr lang="en-US" dirty="0" smtClean="0"/>
              <a:t> or </a:t>
            </a:r>
            <a:r>
              <a:rPr lang="en-US" dirty="0" err="1" smtClean="0"/>
              <a:t>acuired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4-storage </a:t>
            </a:r>
            <a:r>
              <a:rPr lang="en-US" dirty="0" err="1" smtClean="0"/>
              <a:t>diseas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of a Pediatric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Prenatal and birth history  </a:t>
            </a:r>
          </a:p>
          <a:p>
            <a:r>
              <a:rPr lang="en-US" dirty="0" smtClean="0"/>
              <a:t>Developmental history</a:t>
            </a:r>
          </a:p>
          <a:p>
            <a:r>
              <a:rPr lang="en-US" dirty="0" smtClean="0"/>
              <a:t>Vaccination</a:t>
            </a:r>
          </a:p>
          <a:p>
            <a:r>
              <a:rPr lang="en-US" dirty="0" smtClean="0"/>
              <a:t>Feeding History</a:t>
            </a:r>
          </a:p>
          <a:p>
            <a:endParaRPr lang="en-US" dirty="0" smtClean="0"/>
          </a:p>
          <a:p>
            <a:r>
              <a:rPr lang="en-US" dirty="0" smtClean="0"/>
              <a:t>Parents are historians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may </a:t>
            </a:r>
            <a:r>
              <a:rPr lang="en-US" sz="1800" dirty="0" err="1" smtClean="0">
                <a:solidFill>
                  <a:srgbClr val="FF0000"/>
                </a:solidFill>
              </a:rPr>
              <a:t>overistemate</a:t>
            </a:r>
            <a:r>
              <a:rPr lang="en-US" sz="1800" dirty="0" smtClean="0">
                <a:solidFill>
                  <a:srgbClr val="FF0000"/>
                </a:solidFill>
              </a:rPr>
              <a:t> or </a:t>
            </a:r>
            <a:r>
              <a:rPr lang="en-US" sz="1800" dirty="0" err="1" smtClean="0">
                <a:solidFill>
                  <a:srgbClr val="FF0000"/>
                </a:solidFill>
              </a:rPr>
              <a:t>underistemate</a:t>
            </a:r>
            <a:r>
              <a:rPr lang="en-US" sz="1800" dirty="0" smtClean="0">
                <a:solidFill>
                  <a:srgbClr val="FF0000"/>
                </a:solidFill>
              </a:rPr>
              <a:t> the situation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May miss signs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Mother can help better than father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FFT:</a:t>
            </a:r>
          </a:p>
          <a:p>
            <a:pPr marL="895350" indent="0">
              <a:buAutoNum type="arabicParenBoth"/>
            </a:pPr>
            <a:r>
              <a:rPr lang="en-US" dirty="0" smtClean="0"/>
              <a:t>fall over 2 or more percentile</a:t>
            </a:r>
          </a:p>
          <a:p>
            <a:pPr marL="895350" indent="0">
              <a:buAutoNum type="arabicParenBoth"/>
            </a:pPr>
            <a:r>
              <a:rPr lang="en-US" dirty="0" smtClean="0"/>
              <a:t>are persistently below the third or fifth percentiles</a:t>
            </a:r>
          </a:p>
          <a:p>
            <a:pPr marL="895350" indent="0">
              <a:buAutoNum type="arabicParenBoth"/>
            </a:pPr>
            <a:r>
              <a:rPr lang="en-US" dirty="0" smtClean="0"/>
              <a:t>are less than the 80th percentile of median weight for height measurement.</a:t>
            </a:r>
          </a:p>
          <a:p>
            <a:r>
              <a:rPr lang="en-US" dirty="0" smtClean="0"/>
              <a:t>Stunting: Low height for age</a:t>
            </a:r>
          </a:p>
          <a:p>
            <a:r>
              <a:rPr lang="en-US" dirty="0" smtClean="0"/>
              <a:t>Wasting: Low weight for height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stature: less than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</a:p>
          <a:p>
            <a:r>
              <a:rPr lang="en-US" dirty="0" err="1" smtClean="0"/>
              <a:t>Microcephaly</a:t>
            </a:r>
            <a:r>
              <a:rPr lang="en-US" dirty="0" smtClean="0"/>
              <a:t>: less than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</a:p>
          <a:p>
            <a:r>
              <a:rPr lang="en-US" dirty="0" err="1" smtClean="0"/>
              <a:t>Macrocephaly</a:t>
            </a:r>
            <a:r>
              <a:rPr lang="en-US" dirty="0" smtClean="0"/>
              <a:t>: more than 97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02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Above 95</a:t>
            </a:r>
            <a:r>
              <a:rPr lang="en-US" baseline="30000" dirty="0" smtClean="0"/>
              <a:t>th</a:t>
            </a:r>
            <a:r>
              <a:rPr lang="en-US" dirty="0" smtClean="0"/>
              <a:t>=obesity</a:t>
            </a:r>
          </a:p>
          <a:p>
            <a:r>
              <a:rPr lang="en-US" dirty="0" smtClean="0"/>
              <a:t>Btw 95</a:t>
            </a:r>
            <a:r>
              <a:rPr lang="en-US" baseline="30000" dirty="0" smtClean="0"/>
              <a:t>th</a:t>
            </a:r>
            <a:r>
              <a:rPr lang="en-US" dirty="0" smtClean="0"/>
              <a:t> and 85</a:t>
            </a:r>
            <a:r>
              <a:rPr lang="en-US" baseline="30000" dirty="0" smtClean="0"/>
              <a:t>th</a:t>
            </a:r>
            <a:r>
              <a:rPr lang="en-US" dirty="0" smtClean="0"/>
              <a:t> =overweight</a:t>
            </a:r>
          </a:p>
          <a:p>
            <a:r>
              <a:rPr lang="en-US" dirty="0" smtClean="0"/>
              <a:t>Btw 85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=normal</a:t>
            </a:r>
          </a:p>
          <a:p>
            <a:r>
              <a:rPr lang="en-US" dirty="0" smtClean="0"/>
              <a:t>Below 5</a:t>
            </a:r>
            <a:r>
              <a:rPr lang="en-US" baseline="30000" dirty="0" smtClean="0"/>
              <a:t>th</a:t>
            </a:r>
            <a:r>
              <a:rPr lang="en-US" dirty="0" smtClean="0"/>
              <a:t> =underweight</a:t>
            </a:r>
            <a:endParaRPr lang="ar-JO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and </a:t>
            </a:r>
            <a:r>
              <a:rPr lang="en-US" dirty="0" err="1" smtClean="0"/>
              <a:t>Lymphatics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 Birth marks - nevi, </a:t>
            </a:r>
            <a:r>
              <a:rPr lang="en-US" dirty="0" err="1" smtClean="0"/>
              <a:t>hemangiomas</a:t>
            </a:r>
            <a:r>
              <a:rPr lang="en-US" dirty="0" smtClean="0"/>
              <a:t>, </a:t>
            </a:r>
            <a:r>
              <a:rPr lang="en-US" dirty="0" err="1" smtClean="0"/>
              <a:t>mongolian</a:t>
            </a:r>
            <a:r>
              <a:rPr lang="en-US" dirty="0" smtClean="0"/>
              <a:t> spots etc  </a:t>
            </a:r>
          </a:p>
          <a:p>
            <a:pPr>
              <a:buNone/>
            </a:pPr>
            <a:r>
              <a:rPr lang="en-US" dirty="0" smtClean="0"/>
              <a:t>B.  Rashes, </a:t>
            </a:r>
            <a:r>
              <a:rPr lang="en-US" dirty="0" err="1" smtClean="0"/>
              <a:t>petechiae</a:t>
            </a:r>
            <a:r>
              <a:rPr lang="en-US" dirty="0" smtClean="0"/>
              <a:t>, desquamation, pigmentation, jaundice</a:t>
            </a:r>
          </a:p>
          <a:p>
            <a:pPr>
              <a:buNone/>
            </a:pPr>
            <a:r>
              <a:rPr lang="en-US" dirty="0" smtClean="0"/>
              <a:t>C.  </a:t>
            </a:r>
            <a:r>
              <a:rPr lang="en-US" dirty="0" smtClean="0">
                <a:solidFill>
                  <a:srgbClr val="FF0000"/>
                </a:solidFill>
              </a:rPr>
              <a:t>Lymph</a:t>
            </a:r>
            <a:r>
              <a:rPr lang="en-US" dirty="0" smtClean="0"/>
              <a:t> node enlargement, location, mobility, consistency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2" descr="نتيجة بحث الصور عن ‪mongolian spo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524250" cy="2924176"/>
          </a:xfrm>
          <a:prstGeom prst="rect">
            <a:avLst/>
          </a:prstGeom>
          <a:noFill/>
        </p:spPr>
      </p:pic>
      <p:pic>
        <p:nvPicPr>
          <p:cNvPr id="5" name="Picture 8" descr="نتيجة بحث الصور عن ‪benign pustular melanosi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857628"/>
            <a:ext cx="4267200" cy="2362200"/>
          </a:xfrm>
          <a:prstGeom prst="rect">
            <a:avLst/>
          </a:prstGeom>
          <a:noFill/>
        </p:spPr>
      </p:pic>
      <p:pic>
        <p:nvPicPr>
          <p:cNvPr id="6" name="Picture 6" descr="نتيجة بحث الصور عن ‪erythema toxicum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3789885" cy="2840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 descr="نتيجة بحث الصور عن ‪mongolian spot‬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500990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929330"/>
            <a:ext cx="59293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Mongolian spots </a:t>
            </a:r>
            <a:r>
              <a:rPr lang="en-US" dirty="0" smtClean="0"/>
              <a:t>\normal skin finding  may </a:t>
            </a:r>
            <a:r>
              <a:rPr lang="en-US" dirty="0" err="1" smtClean="0"/>
              <a:t>diappear</a:t>
            </a:r>
            <a:r>
              <a:rPr lang="en-US" dirty="0" smtClean="0"/>
              <a:t> after </a:t>
            </a:r>
            <a:r>
              <a:rPr lang="en-US" dirty="0" err="1" smtClean="0"/>
              <a:t>monthes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نتيجة بحث الصور عن ‪erythema toxicum‬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6039663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214950"/>
            <a:ext cx="7715272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Erythema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toxicum</a:t>
            </a:r>
            <a:r>
              <a:rPr lang="en-US" sz="2000" b="1" dirty="0" smtClean="0"/>
              <a:t> : </a:t>
            </a:r>
            <a:r>
              <a:rPr lang="en-US" dirty="0" err="1" smtClean="0"/>
              <a:t>erythema</a:t>
            </a:r>
            <a:r>
              <a:rPr lang="en-US" dirty="0" smtClean="0"/>
              <a:t> and in is center papule or </a:t>
            </a:r>
            <a:r>
              <a:rPr lang="en-US" dirty="0" err="1" smtClean="0"/>
              <a:t>pastule</a:t>
            </a:r>
            <a:r>
              <a:rPr lang="en-US" dirty="0" smtClean="0"/>
              <a:t> \normal skin finding , appear after 24 h and </a:t>
            </a:r>
            <a:r>
              <a:rPr lang="en-US" dirty="0" err="1" smtClean="0"/>
              <a:t>persis</a:t>
            </a:r>
            <a:r>
              <a:rPr lang="en-US" dirty="0" smtClean="0"/>
              <a:t> few day then disappear </a:t>
            </a:r>
            <a:endParaRPr lang="ar-JO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8" descr="نتيجة بحث الصور عن ‪benign pustular melanosis‬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429684" cy="4781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500702"/>
            <a:ext cx="70009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Benign postural </a:t>
            </a:r>
            <a:r>
              <a:rPr lang="en-US" sz="2000" b="1" dirty="0" err="1" smtClean="0"/>
              <a:t>melanosis</a:t>
            </a:r>
            <a:r>
              <a:rPr lang="en-US" sz="2000" b="1" dirty="0" smtClean="0"/>
              <a:t> </a:t>
            </a:r>
            <a:r>
              <a:rPr lang="en-US" dirty="0" smtClean="0"/>
              <a:t>: normal \disappear after several week</a:t>
            </a:r>
            <a:endParaRPr lang="ar-JO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marL="514350" indent="-514350"/>
            <a:endParaRPr lang="en-US" dirty="0" smtClean="0"/>
          </a:p>
          <a:p>
            <a:pPr marL="514350" indent="-514350"/>
            <a:r>
              <a:rPr lang="en-US" sz="1900" dirty="0" smtClean="0">
                <a:solidFill>
                  <a:srgbClr val="FF0000"/>
                </a:solidFill>
              </a:rPr>
              <a:t>3s:size , </a:t>
            </a:r>
            <a:r>
              <a:rPr lang="en-US" sz="1900" dirty="0" err="1" smtClean="0">
                <a:solidFill>
                  <a:srgbClr val="FF0000"/>
                </a:solidFill>
              </a:rPr>
              <a:t>shap</a:t>
            </a:r>
            <a:r>
              <a:rPr lang="en-US" sz="1900" dirty="0" smtClean="0">
                <a:solidFill>
                  <a:srgbClr val="FF0000"/>
                </a:solidFill>
              </a:rPr>
              <a:t>, suture </a:t>
            </a:r>
          </a:p>
          <a:p>
            <a:pPr marL="514350" indent="-514350"/>
            <a:r>
              <a:rPr lang="en-US" sz="1300" dirty="0" smtClean="0">
                <a:solidFill>
                  <a:srgbClr val="FF0000"/>
                </a:solidFill>
              </a:rPr>
              <a:t>size.&gt;&gt;&gt;&gt;&gt;&gt;Head </a:t>
            </a:r>
            <a:r>
              <a:rPr lang="en-US" sz="1300" dirty="0" err="1" smtClean="0">
                <a:solidFill>
                  <a:srgbClr val="FF0000"/>
                </a:solidFill>
              </a:rPr>
              <a:t>circumfrence</a:t>
            </a:r>
            <a:r>
              <a:rPr lang="en-US" sz="1300" dirty="0" smtClean="0">
                <a:solidFill>
                  <a:srgbClr val="FF0000"/>
                </a:solidFill>
              </a:rPr>
              <a:t>: from most prominent occipital part to most prominent front bone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Size and shape  </a:t>
            </a:r>
          </a:p>
          <a:p>
            <a:pPr marL="514350" indent="-514350"/>
            <a:r>
              <a:rPr lang="en-US" dirty="0" err="1" smtClean="0"/>
              <a:t>Fontanelle</a:t>
            </a:r>
            <a:r>
              <a:rPr lang="en-US" dirty="0" smtClean="0"/>
              <a:t>(s)   </a:t>
            </a:r>
          </a:p>
          <a:p>
            <a:pPr marL="514350" indent="287338"/>
            <a:r>
              <a:rPr lang="en-US" dirty="0" smtClean="0"/>
              <a:t>Size   </a:t>
            </a:r>
          </a:p>
          <a:p>
            <a:pPr marL="514350" indent="287338"/>
            <a:r>
              <a:rPr lang="en-US" dirty="0" smtClean="0"/>
              <a:t>Tension - calm and in the sitting up position  </a:t>
            </a:r>
          </a:p>
          <a:p>
            <a:pPr marL="514350" indent="287338"/>
            <a:r>
              <a:rPr lang="en-US" dirty="0" smtClean="0"/>
              <a:t>Sutures - overriding  </a:t>
            </a:r>
          </a:p>
          <a:p>
            <a:pPr marL="0" indent="0"/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Name, age sex, </a:t>
            </a:r>
          </a:p>
          <a:p>
            <a:r>
              <a:rPr lang="en-US" dirty="0" smtClean="0"/>
              <a:t>Historian relation to patient</a:t>
            </a:r>
          </a:p>
          <a:p>
            <a:r>
              <a:rPr lang="en-US" dirty="0" smtClean="0"/>
              <a:t>When admitted if inpatient</a:t>
            </a:r>
          </a:p>
          <a:p>
            <a:r>
              <a:rPr lang="en-US" dirty="0" smtClean="0"/>
              <a:t>ER or clinic admission</a:t>
            </a:r>
          </a:p>
          <a:p>
            <a:r>
              <a:rPr lang="en-US" dirty="0" smtClean="0"/>
              <a:t>Timing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71530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#Sutures:</a:t>
            </a:r>
          </a:p>
          <a:p>
            <a:r>
              <a:rPr lang="en-US" dirty="0" smtClean="0"/>
              <a:t>1-Sagital suture : btw anterior and posterior </a:t>
            </a:r>
            <a:r>
              <a:rPr lang="en-US" dirty="0" err="1" smtClean="0"/>
              <a:t>fontanelle</a:t>
            </a:r>
            <a:endParaRPr lang="en-US" dirty="0" smtClean="0"/>
          </a:p>
          <a:p>
            <a:r>
              <a:rPr lang="en-US" dirty="0" smtClean="0"/>
              <a:t>2- coronal suture: lateral for anterior </a:t>
            </a:r>
            <a:r>
              <a:rPr lang="en-US" dirty="0" err="1" smtClean="0"/>
              <a:t>fontanelle</a:t>
            </a:r>
            <a:endParaRPr lang="en-US" dirty="0" smtClean="0"/>
          </a:p>
          <a:p>
            <a:r>
              <a:rPr lang="en-US" dirty="0" smtClean="0"/>
              <a:t>3- </a:t>
            </a:r>
            <a:r>
              <a:rPr lang="en-US" dirty="0" err="1" smtClean="0"/>
              <a:t>metobic</a:t>
            </a:r>
            <a:r>
              <a:rPr lang="en-US" dirty="0" smtClean="0"/>
              <a:t> suture : anterior for anterior </a:t>
            </a:r>
            <a:r>
              <a:rPr lang="en-US" dirty="0" err="1" smtClean="0"/>
              <a:t>fontanelle</a:t>
            </a:r>
            <a:endParaRPr lang="en-US" dirty="0" smtClean="0"/>
          </a:p>
          <a:p>
            <a:r>
              <a:rPr lang="en-US" dirty="0" smtClean="0"/>
              <a:t>4- </a:t>
            </a:r>
            <a:r>
              <a:rPr lang="en-US" dirty="0" err="1" smtClean="0"/>
              <a:t>lambdiod</a:t>
            </a:r>
            <a:r>
              <a:rPr lang="en-US" dirty="0" smtClean="0"/>
              <a:t> suture : lateral for posterior </a:t>
            </a:r>
            <a:r>
              <a:rPr lang="en-US" dirty="0" err="1" smtClean="0"/>
              <a:t>fontanelle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Fontanelle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1- anterior </a:t>
            </a:r>
            <a:r>
              <a:rPr lang="en-US" dirty="0" err="1" smtClean="0"/>
              <a:t>fontanelle</a:t>
            </a:r>
            <a:r>
              <a:rPr lang="en-US" dirty="0" smtClean="0"/>
              <a:t> : </a:t>
            </a:r>
            <a:r>
              <a:rPr lang="en-US" dirty="0" err="1" smtClean="0"/>
              <a:t>convergance</a:t>
            </a:r>
            <a:r>
              <a:rPr lang="en-US" dirty="0" smtClean="0"/>
              <a:t> of </a:t>
            </a:r>
            <a:r>
              <a:rPr lang="en-US" dirty="0" err="1" smtClean="0"/>
              <a:t>sagital,coronal</a:t>
            </a:r>
            <a:r>
              <a:rPr lang="en-US" dirty="0" smtClean="0"/>
              <a:t> , </a:t>
            </a:r>
            <a:r>
              <a:rPr lang="en-US" dirty="0" err="1" smtClean="0"/>
              <a:t>metobic</a:t>
            </a:r>
            <a:r>
              <a:rPr lang="en-US" dirty="0" smtClean="0"/>
              <a:t> sutures</a:t>
            </a:r>
          </a:p>
          <a:p>
            <a:r>
              <a:rPr lang="en-US" dirty="0" smtClean="0"/>
              <a:t>*closed on 1.5 years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Position on examination should </a:t>
            </a:r>
            <a:r>
              <a:rPr lang="en-US" dirty="0" err="1" smtClean="0"/>
              <a:t>semisitting</a:t>
            </a:r>
            <a:r>
              <a:rPr lang="en-US" dirty="0" smtClean="0"/>
              <a:t> and calm baby (crying may transiently rise </a:t>
            </a:r>
            <a:r>
              <a:rPr lang="en-US" dirty="0" err="1" smtClean="0"/>
              <a:t>intracrarinal</a:t>
            </a:r>
            <a:r>
              <a:rPr lang="en-US" dirty="0" smtClean="0"/>
              <a:t> pr 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Measured by finger width : each finger 1cm </a:t>
            </a:r>
          </a:p>
          <a:p>
            <a:r>
              <a:rPr lang="en-US" dirty="0" smtClean="0"/>
              <a:t>Exam for:</a:t>
            </a:r>
          </a:p>
          <a:p>
            <a:r>
              <a:rPr lang="en-US" dirty="0" smtClean="0"/>
              <a:t>*bulging: </a:t>
            </a:r>
            <a:r>
              <a:rPr lang="en-US" dirty="0" err="1" smtClean="0"/>
              <a:t>rised</a:t>
            </a:r>
            <a:r>
              <a:rPr lang="en-US" dirty="0" smtClean="0"/>
              <a:t> intracranial pr.</a:t>
            </a:r>
          </a:p>
          <a:p>
            <a:r>
              <a:rPr lang="en-US" dirty="0" smtClean="0"/>
              <a:t>*sunken: sign of dehydration </a:t>
            </a:r>
          </a:p>
          <a:p>
            <a:r>
              <a:rPr lang="en-US" dirty="0" smtClean="0"/>
              <a:t>*wide : congenital </a:t>
            </a:r>
            <a:r>
              <a:rPr lang="en-US" dirty="0" err="1" smtClean="0"/>
              <a:t>hypothyrodism</a:t>
            </a:r>
            <a:r>
              <a:rPr lang="en-US" dirty="0" smtClean="0"/>
              <a:t>, rickets ,</a:t>
            </a:r>
            <a:r>
              <a:rPr lang="en-US" dirty="0" err="1" smtClean="0"/>
              <a:t>achondroplasia</a:t>
            </a:r>
            <a:r>
              <a:rPr lang="en-US" dirty="0" smtClean="0"/>
              <a:t> , skeletal </a:t>
            </a:r>
            <a:r>
              <a:rPr lang="en-US" dirty="0" err="1" smtClean="0"/>
              <a:t>displasia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2- Posterior </a:t>
            </a:r>
            <a:r>
              <a:rPr lang="en-US" dirty="0" err="1" smtClean="0"/>
              <a:t>fontanelle</a:t>
            </a:r>
            <a:r>
              <a:rPr lang="en-US" dirty="0" smtClean="0"/>
              <a:t>: </a:t>
            </a:r>
            <a:r>
              <a:rPr lang="en-US" dirty="0" err="1" smtClean="0"/>
              <a:t>convergance</a:t>
            </a:r>
            <a:r>
              <a:rPr lang="en-US" dirty="0" smtClean="0"/>
              <a:t> of </a:t>
            </a:r>
            <a:r>
              <a:rPr lang="en-US" dirty="0" err="1" smtClean="0"/>
              <a:t>sagital,lambdoid</a:t>
            </a:r>
            <a:endParaRPr lang="en-US" dirty="0" smtClean="0"/>
          </a:p>
          <a:p>
            <a:r>
              <a:rPr lang="en-US" dirty="0" smtClean="0"/>
              <a:t>*closed early after delivery </a:t>
            </a:r>
          </a:p>
          <a:p>
            <a:r>
              <a:rPr lang="en-US" dirty="0" smtClean="0"/>
              <a:t>*if still open : think about the causes that make </a:t>
            </a:r>
            <a:r>
              <a:rPr lang="en-US" dirty="0" err="1" smtClean="0"/>
              <a:t>ant.fontanelle</a:t>
            </a:r>
            <a:r>
              <a:rPr lang="en-US" dirty="0" smtClean="0"/>
              <a:t> wide </a:t>
            </a:r>
            <a:endParaRPr lang="ar-JO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7298"/>
            <a:ext cx="878687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Craniosynostosis</a:t>
            </a:r>
            <a:r>
              <a:rPr lang="en-US" dirty="0" smtClean="0"/>
              <a:t> : when </a:t>
            </a:r>
            <a:r>
              <a:rPr lang="en-US" dirty="0" err="1" smtClean="0"/>
              <a:t>congential</a:t>
            </a:r>
            <a:r>
              <a:rPr lang="en-US" dirty="0" smtClean="0"/>
              <a:t> closed suture</a:t>
            </a:r>
          </a:p>
          <a:p>
            <a:r>
              <a:rPr lang="en-US" dirty="0" smtClean="0"/>
              <a:t>1- if </a:t>
            </a:r>
            <a:r>
              <a:rPr lang="en-US" dirty="0" err="1" smtClean="0"/>
              <a:t>sagital</a:t>
            </a:r>
            <a:r>
              <a:rPr lang="en-US" dirty="0" smtClean="0"/>
              <a:t> suture is closed &gt; growth will </a:t>
            </a:r>
            <a:r>
              <a:rPr lang="en-US" dirty="0" err="1" smtClean="0"/>
              <a:t>occure</a:t>
            </a:r>
            <a:r>
              <a:rPr lang="en-US" dirty="0" smtClean="0"/>
              <a:t> on coronal and </a:t>
            </a:r>
            <a:r>
              <a:rPr lang="en-US" dirty="0" err="1" smtClean="0"/>
              <a:t>lumbdoid</a:t>
            </a:r>
            <a:r>
              <a:rPr lang="en-US" dirty="0" smtClean="0"/>
              <a:t>  suture so </a:t>
            </a:r>
            <a:r>
              <a:rPr lang="en-US" dirty="0" err="1" smtClean="0"/>
              <a:t>anteriorly</a:t>
            </a:r>
            <a:r>
              <a:rPr lang="en-US" dirty="0" smtClean="0"/>
              <a:t> and </a:t>
            </a:r>
            <a:r>
              <a:rPr lang="en-US" dirty="0" err="1" smtClean="0"/>
              <a:t>posteriorly</a:t>
            </a:r>
            <a:r>
              <a:rPr lang="en-US" dirty="0" smtClean="0"/>
              <a:t>  (longitudinally) = </a:t>
            </a:r>
            <a:r>
              <a:rPr lang="en-US" dirty="0" err="1" smtClean="0"/>
              <a:t>scaphocephaly</a:t>
            </a:r>
            <a:r>
              <a:rPr lang="en-US" dirty="0" smtClean="0"/>
              <a:t> or </a:t>
            </a:r>
            <a:r>
              <a:rPr lang="en-US" dirty="0" err="1" smtClean="0"/>
              <a:t>dolichcephaly</a:t>
            </a:r>
            <a:endParaRPr lang="en-US" dirty="0" smtClean="0"/>
          </a:p>
          <a:p>
            <a:r>
              <a:rPr lang="en-US" dirty="0" smtClean="0"/>
              <a:t>2- closed bilateral coronal suture&gt; growth will </a:t>
            </a:r>
            <a:r>
              <a:rPr lang="en-US" dirty="0" err="1" smtClean="0"/>
              <a:t>occure</a:t>
            </a:r>
            <a:r>
              <a:rPr lang="en-US" dirty="0" smtClean="0"/>
              <a:t> on </a:t>
            </a:r>
            <a:r>
              <a:rPr lang="en-US" dirty="0" err="1" smtClean="0"/>
              <a:t>sagital</a:t>
            </a:r>
            <a:r>
              <a:rPr lang="en-US" dirty="0" smtClean="0"/>
              <a:t> suture so right and left growth (widened) = </a:t>
            </a:r>
            <a:r>
              <a:rPr lang="en-US" dirty="0" err="1" smtClean="0"/>
              <a:t>brachiocephaly</a:t>
            </a:r>
            <a:endParaRPr lang="en-US" dirty="0" smtClean="0"/>
          </a:p>
          <a:p>
            <a:r>
              <a:rPr lang="en-US" dirty="0" smtClean="0"/>
              <a:t>3- closed unilateral coronal suture or </a:t>
            </a:r>
            <a:r>
              <a:rPr lang="en-US" dirty="0" err="1" smtClean="0"/>
              <a:t>lumbdoid</a:t>
            </a:r>
            <a:r>
              <a:rPr lang="en-US" dirty="0" smtClean="0"/>
              <a:t> suture &gt; asymmetrical growth on the other side = </a:t>
            </a:r>
            <a:r>
              <a:rPr lang="en-US" dirty="0" err="1" smtClean="0"/>
              <a:t>plagiocephaly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When there is closed suture &gt; accelerate </a:t>
            </a:r>
            <a:r>
              <a:rPr lang="en-US" dirty="0" err="1" smtClean="0"/>
              <a:t>groth</a:t>
            </a:r>
            <a:r>
              <a:rPr lang="en-US" dirty="0" smtClean="0"/>
              <a:t> of the other side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5234" name="Picture 2" descr="https://www.aafp.org/afp/2014/0901/afp20140901p289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3815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7282" name="Picture 2" descr="نتيجة بحث الصور عن ‪brachycephaly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6258" name="Picture 2" descr="نتيجة بحث الصور عن ‪scaphocephaly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5619750" cy="3752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5857892"/>
            <a:ext cx="43577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Longitudinal growth &gt;  </a:t>
            </a:r>
            <a:r>
              <a:rPr lang="en-US" dirty="0" err="1" smtClean="0"/>
              <a:t>scaphocephaly</a:t>
            </a:r>
            <a:r>
              <a:rPr lang="en-US" dirty="0" smtClean="0"/>
              <a:t> or </a:t>
            </a:r>
            <a:r>
              <a:rPr lang="en-US" dirty="0" err="1" smtClean="0"/>
              <a:t>dolicocephaly</a:t>
            </a:r>
            <a:r>
              <a:rPr lang="en-US" dirty="0" smtClean="0"/>
              <a:t> 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Slant of </a:t>
            </a:r>
            <a:r>
              <a:rPr lang="en-US" dirty="0" err="1" smtClean="0"/>
              <a:t>palpebral</a:t>
            </a:r>
            <a:r>
              <a:rPr lang="en-US" dirty="0" smtClean="0"/>
              <a:t> fissures   </a:t>
            </a:r>
          </a:p>
          <a:p>
            <a:r>
              <a:rPr lang="en-US" dirty="0" err="1" smtClean="0"/>
              <a:t>Hypertelorism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Pupils  </a:t>
            </a:r>
          </a:p>
          <a:p>
            <a:r>
              <a:rPr lang="en-US" dirty="0" smtClean="0"/>
              <a:t>Conjunctiva, sclera, cornea </a:t>
            </a:r>
          </a:p>
          <a:p>
            <a:r>
              <a:rPr lang="en-US" dirty="0" smtClean="0"/>
              <a:t>Red reflex </a:t>
            </a:r>
          </a:p>
          <a:p>
            <a:r>
              <a:rPr lang="en-US" dirty="0" smtClean="0"/>
              <a:t>Visual fields - gross exam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نتيجة بحث الصور عن ‪leukocoria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64008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2494" y="4233858"/>
            <a:ext cx="5715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Loss of red reflex : </a:t>
            </a:r>
            <a:r>
              <a:rPr lang="en-US" dirty="0" err="1" smtClean="0"/>
              <a:t>leukocoria</a:t>
            </a:r>
            <a:r>
              <a:rPr lang="en-US" dirty="0" smtClean="0"/>
              <a:t> :</a:t>
            </a:r>
          </a:p>
          <a:p>
            <a:r>
              <a:rPr lang="en-US" dirty="0" smtClean="0"/>
              <a:t>Retinoblastoma , </a:t>
            </a:r>
            <a:r>
              <a:rPr lang="en-US" dirty="0" err="1" smtClean="0"/>
              <a:t>vitrous</a:t>
            </a:r>
            <a:r>
              <a:rPr lang="en-US" dirty="0" smtClean="0"/>
              <a:t> </a:t>
            </a:r>
            <a:r>
              <a:rPr lang="en-US" dirty="0" err="1" smtClean="0"/>
              <a:t>hemorrhge</a:t>
            </a:r>
            <a:r>
              <a:rPr lang="en-US" dirty="0" smtClean="0"/>
              <a:t> , congenital </a:t>
            </a:r>
            <a:r>
              <a:rPr lang="en-US" dirty="0" err="1" smtClean="0"/>
              <a:t>gloucoma</a:t>
            </a:r>
            <a:endParaRPr lang="ar-JO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93186" name="Picture 2" descr="face: hypertelo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4762500" cy="2019301"/>
          </a:xfrm>
          <a:prstGeom prst="rect">
            <a:avLst/>
          </a:prstGeom>
          <a:noFill/>
        </p:spPr>
      </p:pic>
      <p:pic>
        <p:nvPicPr>
          <p:cNvPr id="93188" name="Picture 4" descr="face: palpebral slant, downslan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4762500" cy="1981201"/>
          </a:xfrm>
          <a:prstGeom prst="rect">
            <a:avLst/>
          </a:prstGeom>
          <a:noFill/>
        </p:spPr>
      </p:pic>
      <p:pic>
        <p:nvPicPr>
          <p:cNvPr id="93190" name="Picture 6" descr="نتيجة بحث الصور عن ‪down syndrome‬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486149"/>
            <a:ext cx="3276600" cy="3371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714488"/>
            <a:ext cx="800105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Dysmorphic</a:t>
            </a:r>
            <a:r>
              <a:rPr lang="en-US" dirty="0" smtClean="0"/>
              <a:t> features</a:t>
            </a:r>
          </a:p>
          <a:p>
            <a:r>
              <a:rPr lang="en-US" dirty="0" smtClean="0"/>
              <a:t>,,, </a:t>
            </a:r>
            <a:r>
              <a:rPr lang="en-US" dirty="0" err="1" smtClean="0"/>
              <a:t>telorism</a:t>
            </a:r>
            <a:r>
              <a:rPr lang="en-US" dirty="0" smtClean="0"/>
              <a:t> = </a:t>
            </a:r>
            <a:r>
              <a:rPr lang="en-US" dirty="0" err="1" smtClean="0"/>
              <a:t>distans</a:t>
            </a:r>
            <a:r>
              <a:rPr lang="en-US" dirty="0" smtClean="0"/>
              <a:t> btw medial </a:t>
            </a:r>
            <a:r>
              <a:rPr lang="en-US" dirty="0" err="1" smtClean="0"/>
              <a:t>canthus</a:t>
            </a:r>
            <a:r>
              <a:rPr lang="en-US" dirty="0" smtClean="0"/>
              <a:t> of </a:t>
            </a:r>
            <a:r>
              <a:rPr lang="en-US" dirty="0" err="1" smtClean="0"/>
              <a:t>rt</a:t>
            </a:r>
            <a:r>
              <a:rPr lang="en-US" dirty="0" smtClean="0"/>
              <a:t> eye and medial </a:t>
            </a:r>
            <a:r>
              <a:rPr lang="en-US" dirty="0" err="1" smtClean="0"/>
              <a:t>canthus</a:t>
            </a:r>
            <a:r>
              <a:rPr lang="en-US" dirty="0" smtClean="0"/>
              <a:t> of </a:t>
            </a:r>
            <a:r>
              <a:rPr lang="en-US" dirty="0" err="1" smtClean="0"/>
              <a:t>lft</a:t>
            </a:r>
            <a:r>
              <a:rPr lang="en-US" dirty="0" smtClean="0"/>
              <a:t> eye is equal to distance btw medial and lateral acanthus of one eye .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Hypertelorism</a:t>
            </a:r>
            <a:r>
              <a:rPr lang="en-US" dirty="0" smtClean="0"/>
              <a:t> : distance btw two medial </a:t>
            </a:r>
            <a:r>
              <a:rPr lang="en-US" dirty="0" err="1" smtClean="0"/>
              <a:t>canthus</a:t>
            </a:r>
            <a:r>
              <a:rPr lang="en-US" dirty="0" smtClean="0"/>
              <a:t> of both eye is longer than distance btw medial and lateral </a:t>
            </a:r>
            <a:r>
              <a:rPr lang="en-US" dirty="0" err="1" smtClean="0"/>
              <a:t>canthus</a:t>
            </a:r>
            <a:r>
              <a:rPr lang="en-US" dirty="0" smtClean="0"/>
              <a:t> of one eye </a:t>
            </a:r>
          </a:p>
          <a:p>
            <a:r>
              <a:rPr lang="en-US" dirty="0" smtClean="0"/>
              <a:t># commonly seen in down </a:t>
            </a:r>
            <a:r>
              <a:rPr lang="en-US" dirty="0" err="1" smtClean="0"/>
              <a:t>syndrom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hypotelorism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TextBox 4"/>
          <p:cNvSpPr txBox="1"/>
          <p:nvPr/>
        </p:nvSpPr>
        <p:spPr>
          <a:xfrm>
            <a:off x="714348" y="1428736"/>
            <a:ext cx="607223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Normally medial and lateral </a:t>
            </a:r>
            <a:r>
              <a:rPr lang="en-US" dirty="0" err="1" smtClean="0"/>
              <a:t>canthus</a:t>
            </a:r>
            <a:r>
              <a:rPr lang="en-US" dirty="0" smtClean="0"/>
              <a:t> are at the same level (</a:t>
            </a:r>
            <a:r>
              <a:rPr lang="en-US" dirty="0" err="1" smtClean="0"/>
              <a:t>approximatly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lateral </a:t>
            </a:r>
            <a:r>
              <a:rPr lang="en-US" dirty="0" err="1" smtClean="0"/>
              <a:t>epicanthus</a:t>
            </a:r>
            <a:r>
              <a:rPr lang="en-US" dirty="0" smtClean="0"/>
              <a:t> higher than medial = </a:t>
            </a:r>
            <a:r>
              <a:rPr lang="en-US" dirty="0" err="1" smtClean="0"/>
              <a:t>upword</a:t>
            </a:r>
            <a:r>
              <a:rPr lang="en-US" dirty="0" smtClean="0"/>
              <a:t> slanting of </a:t>
            </a:r>
            <a:r>
              <a:rPr lang="en-US" dirty="0" err="1" smtClean="0"/>
              <a:t>palbepral</a:t>
            </a:r>
            <a:r>
              <a:rPr lang="en-US" dirty="0" smtClean="0"/>
              <a:t> fissure </a:t>
            </a:r>
          </a:p>
          <a:p>
            <a:r>
              <a:rPr lang="en-US" dirty="0" smtClean="0"/>
              <a:t>Commonly seen in down </a:t>
            </a:r>
            <a:r>
              <a:rPr lang="en-US" dirty="0" err="1" smtClean="0"/>
              <a:t>syndrom</a:t>
            </a:r>
            <a:r>
              <a:rPr lang="en-US" dirty="0" smtClean="0"/>
              <a:t> , and </a:t>
            </a:r>
            <a:r>
              <a:rPr lang="en-US" dirty="0" err="1" smtClean="0"/>
              <a:t>normaly</a:t>
            </a:r>
            <a:r>
              <a:rPr lang="en-US" dirty="0" smtClean="0"/>
              <a:t> in china and related countries </a:t>
            </a:r>
          </a:p>
          <a:p>
            <a:r>
              <a:rPr lang="en-US" dirty="0" smtClean="0"/>
              <a:t>If lateral </a:t>
            </a:r>
            <a:r>
              <a:rPr lang="en-US" dirty="0" err="1" smtClean="0"/>
              <a:t>epicanthus</a:t>
            </a:r>
            <a:r>
              <a:rPr lang="en-US" dirty="0" smtClean="0"/>
              <a:t> at level below medial one = </a:t>
            </a:r>
            <a:r>
              <a:rPr lang="en-US" dirty="0" err="1" smtClean="0"/>
              <a:t>donword</a:t>
            </a:r>
            <a:r>
              <a:rPr lang="en-US" dirty="0" smtClean="0"/>
              <a:t> slanting of </a:t>
            </a:r>
            <a:r>
              <a:rPr lang="en-US" dirty="0" err="1" smtClean="0"/>
              <a:t>palpebral</a:t>
            </a:r>
            <a:r>
              <a:rPr lang="en-US" dirty="0" smtClean="0"/>
              <a:t> fissure </a:t>
            </a:r>
            <a:endParaRPr lang="ar-JO" dirty="0"/>
          </a:p>
        </p:txBody>
      </p:sp>
      <p:pic>
        <p:nvPicPr>
          <p:cNvPr id="7" name="Picture 4" descr="face: palpebral slant, downsla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86190"/>
            <a:ext cx="4762500" cy="19812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6143644"/>
            <a:ext cx="56436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Dysmorphic</a:t>
            </a:r>
            <a:r>
              <a:rPr lang="en-US" dirty="0" smtClean="0"/>
              <a:t> features of down </a:t>
            </a:r>
            <a:r>
              <a:rPr lang="en-US" dirty="0" err="1" smtClean="0"/>
              <a:t>syndrom</a:t>
            </a:r>
            <a:r>
              <a:rPr lang="en-US" dirty="0" smtClean="0"/>
              <a:t>: </a:t>
            </a:r>
            <a:r>
              <a:rPr lang="en-US" dirty="0" err="1" smtClean="0"/>
              <a:t>upword</a:t>
            </a:r>
            <a:r>
              <a:rPr lang="en-US" dirty="0" smtClean="0"/>
              <a:t> slanting of </a:t>
            </a:r>
            <a:r>
              <a:rPr lang="en-US" dirty="0" err="1" smtClean="0"/>
              <a:t>palbepral</a:t>
            </a:r>
            <a:r>
              <a:rPr lang="en-US" dirty="0" smtClean="0"/>
              <a:t> fissure and </a:t>
            </a:r>
            <a:r>
              <a:rPr lang="en-US" dirty="0" err="1" smtClean="0"/>
              <a:t>hypertelorism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Ears  Position of ears   </a:t>
            </a:r>
          </a:p>
          <a:p>
            <a:r>
              <a:rPr lang="en-US" dirty="0" smtClean="0"/>
              <a:t>Tympanic membranes</a:t>
            </a:r>
          </a:p>
          <a:p>
            <a:pPr marL="801688" indent="0"/>
            <a:r>
              <a:rPr lang="en-US" dirty="0" smtClean="0"/>
              <a:t> In infants pull </a:t>
            </a:r>
            <a:r>
              <a:rPr lang="en-US" dirty="0" err="1" smtClean="0"/>
              <a:t>pinna</a:t>
            </a:r>
            <a:r>
              <a:rPr lang="en-US" dirty="0" smtClean="0"/>
              <a:t> downward, in older children pull it back and up</a:t>
            </a:r>
          </a:p>
          <a:p>
            <a:pPr marL="801688" indent="0"/>
            <a:r>
              <a:rPr lang="en-US" dirty="0" smtClean="0"/>
              <a:t> look for swelling, perforation, redness and dullness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own words</a:t>
            </a:r>
          </a:p>
          <a:p>
            <a:r>
              <a:rPr lang="en-US" dirty="0" smtClean="0"/>
              <a:t>Duration</a:t>
            </a:r>
            <a:endParaRPr lang="ar-J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www.peds.ufl.edu/divisions/genetics/_style/images/ear-face-diagram-with-ba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5715040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857232"/>
            <a:ext cx="335758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Drow</a:t>
            </a:r>
            <a:r>
              <a:rPr lang="en-US" dirty="0" smtClean="0"/>
              <a:t> imaginary line btw lateral </a:t>
            </a:r>
            <a:r>
              <a:rPr lang="en-US" dirty="0" err="1" smtClean="0"/>
              <a:t>epicanthus</a:t>
            </a:r>
            <a:r>
              <a:rPr lang="en-US" dirty="0" smtClean="0"/>
              <a:t> and external occipital protuberance </a:t>
            </a:r>
          </a:p>
          <a:p>
            <a:r>
              <a:rPr lang="en-US" dirty="0" smtClean="0"/>
              <a:t>Normally : upper third of the ear should be above the line </a:t>
            </a:r>
          </a:p>
          <a:p>
            <a:endParaRPr lang="en-US" dirty="0" smtClean="0"/>
          </a:p>
          <a:p>
            <a:r>
              <a:rPr lang="en-US" dirty="0" smtClean="0"/>
              <a:t>If not = low sit ear </a:t>
            </a:r>
          </a:p>
          <a:p>
            <a:r>
              <a:rPr lang="en-US" dirty="0" smtClean="0"/>
              <a:t>May also ass. With down </a:t>
            </a:r>
            <a:r>
              <a:rPr lang="en-US" dirty="0" err="1" smtClean="0"/>
              <a:t>syndrom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4" descr="نتيجة بحث الصور عن ‪preauricular skin tag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019800" cy="3924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500702"/>
            <a:ext cx="51435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Skin tag = may ass. With congenital kidney disease </a:t>
            </a:r>
            <a:endParaRPr lang="ar-JO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1138" name="Picture 2" descr="نتيجة بحث الصور عن ‪otitis media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791076"/>
          </a:xfrm>
          <a:prstGeom prst="rect">
            <a:avLst/>
          </a:prstGeom>
          <a:noFill/>
        </p:spPr>
      </p:pic>
      <p:pic>
        <p:nvPicPr>
          <p:cNvPr id="5" name="Picture 6" descr="normal ea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47800"/>
            <a:ext cx="434657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septum  </a:t>
            </a:r>
          </a:p>
          <a:p>
            <a:r>
              <a:rPr lang="en-US" dirty="0" smtClean="0"/>
              <a:t>Mucosa (color, polyps) </a:t>
            </a:r>
          </a:p>
          <a:p>
            <a:r>
              <a:rPr lang="en-US" dirty="0" smtClean="0"/>
              <a:t>Sinus tenderness </a:t>
            </a:r>
          </a:p>
          <a:p>
            <a:r>
              <a:rPr lang="en-US" dirty="0" smtClean="0"/>
              <a:t>Discharge </a:t>
            </a:r>
            <a:endParaRPr lang="ar-JO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Mouth and Throat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Lips  and </a:t>
            </a:r>
            <a:r>
              <a:rPr lang="en-US" dirty="0" err="1" smtClean="0"/>
              <a:t>buccal</a:t>
            </a:r>
            <a:endParaRPr lang="en-US" dirty="0" smtClean="0"/>
          </a:p>
          <a:p>
            <a:r>
              <a:rPr lang="en-US" dirty="0" smtClean="0"/>
              <a:t>Tongue</a:t>
            </a:r>
          </a:p>
          <a:p>
            <a:r>
              <a:rPr lang="en-US" dirty="0" smtClean="0"/>
              <a:t>Teeth and gums</a:t>
            </a:r>
          </a:p>
          <a:p>
            <a:r>
              <a:rPr lang="en-US" dirty="0" smtClean="0"/>
              <a:t>Palate (intact, arch) </a:t>
            </a:r>
            <a:r>
              <a:rPr lang="en-US" sz="2000" dirty="0" smtClean="0"/>
              <a:t>inspection + palpation to see </a:t>
            </a:r>
            <a:r>
              <a:rPr lang="en-US" sz="2000" dirty="0" err="1" smtClean="0"/>
              <a:t>submucosal</a:t>
            </a:r>
            <a:r>
              <a:rPr lang="en-US" sz="2000" dirty="0" smtClean="0"/>
              <a:t> cleft </a:t>
            </a:r>
            <a:r>
              <a:rPr lang="en-US" sz="2000" dirty="0" err="1" smtClean="0"/>
              <a:t>palat</a:t>
            </a:r>
            <a:r>
              <a:rPr lang="en-US" sz="2000" dirty="0" smtClean="0"/>
              <a:t> (</a:t>
            </a:r>
            <a:r>
              <a:rPr lang="en-US" sz="2000" dirty="0" err="1" smtClean="0"/>
              <a:t>bcz</a:t>
            </a:r>
            <a:r>
              <a:rPr lang="en-US" sz="2000" dirty="0" smtClean="0"/>
              <a:t> its seen normal by inspection)</a:t>
            </a:r>
            <a:endParaRPr lang="en-US" dirty="0" smtClean="0"/>
          </a:p>
          <a:p>
            <a:r>
              <a:rPr lang="en-US" dirty="0" smtClean="0"/>
              <a:t>Tonsils (size, color, exudates)  </a:t>
            </a:r>
          </a:p>
          <a:p>
            <a:r>
              <a:rPr lang="en-US" dirty="0" smtClean="0"/>
              <a:t>Posterior pharyngeal wall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 descr="صورة ذات صلة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3500462" cy="25721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3857628"/>
            <a:ext cx="56436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Tongue protruding :DDX  </a:t>
            </a:r>
          </a:p>
          <a:p>
            <a:r>
              <a:rPr lang="en-US" dirty="0" smtClean="0"/>
              <a:t>1-Hypothyrodism : cause </a:t>
            </a:r>
            <a:r>
              <a:rPr lang="en-US" dirty="0" err="1" smtClean="0"/>
              <a:t>macroglossia</a:t>
            </a:r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 err="1" smtClean="0"/>
              <a:t>micrognathia</a:t>
            </a:r>
            <a:r>
              <a:rPr lang="en-US" dirty="0" smtClean="0"/>
              <a:t> (normal size tongue but small sized lower  jaw  :ass. With  down </a:t>
            </a:r>
            <a:r>
              <a:rPr lang="en-US" dirty="0" err="1" smtClean="0"/>
              <a:t>syndrom</a:t>
            </a:r>
            <a:r>
              <a:rPr lang="en-US" dirty="0" smtClean="0"/>
              <a:t>   </a:t>
            </a:r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15716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This is hypothyroidism </a:t>
            </a:r>
            <a:endParaRPr lang="ar-JO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7042" name="Picture 2" descr="نتيجة بحث الصور عن ‪ankyloglossia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07695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715016"/>
            <a:ext cx="57150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Tongue tie (</a:t>
            </a:r>
            <a:r>
              <a:rPr lang="en-US" dirty="0" err="1" smtClean="0"/>
              <a:t>ankyloglossia</a:t>
            </a:r>
            <a:r>
              <a:rPr lang="en-US" dirty="0" smtClean="0"/>
              <a:t> ) 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don’t interfere it ,unless it confirmed to </a:t>
            </a:r>
            <a:r>
              <a:rPr lang="en-US" dirty="0" err="1" smtClean="0"/>
              <a:t>interfer</a:t>
            </a:r>
            <a:r>
              <a:rPr lang="en-US" dirty="0" smtClean="0"/>
              <a:t> with </a:t>
            </a:r>
            <a:r>
              <a:rPr lang="en-US" dirty="0" err="1" smtClean="0"/>
              <a:t>speach</a:t>
            </a:r>
            <a:r>
              <a:rPr lang="en-US" dirty="0" smtClean="0"/>
              <a:t> or language , majority of pt doesn’t </a:t>
            </a:r>
            <a:r>
              <a:rPr lang="en-US" dirty="0" err="1" smtClean="0"/>
              <a:t>interfer</a:t>
            </a:r>
            <a:r>
              <a:rPr lang="en-US" dirty="0" smtClean="0"/>
              <a:t> so </a:t>
            </a:r>
            <a:endParaRPr lang="ar-JO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8" descr="herpang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"/>
            <a:ext cx="4191000" cy="5029200"/>
          </a:xfrm>
          <a:prstGeom prst="rect">
            <a:avLst/>
          </a:prstGeom>
          <a:noFill/>
        </p:spPr>
      </p:pic>
      <p:pic>
        <p:nvPicPr>
          <p:cNvPr id="5" name="Picture 3" descr="tonsilliti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1000"/>
            <a:ext cx="452952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9256" y="5857892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Kissing tonsil </a:t>
            </a:r>
            <a:endParaRPr lang="ar-JO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6072206"/>
            <a:ext cx="29289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Pharangitis</a:t>
            </a:r>
            <a:r>
              <a:rPr lang="en-US" dirty="0" smtClean="0"/>
              <a:t> and </a:t>
            </a:r>
            <a:r>
              <a:rPr lang="en-US" dirty="0" err="1" smtClean="0"/>
              <a:t>tonsilitis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 </a:t>
            </a:r>
          </a:p>
          <a:p>
            <a:r>
              <a:rPr lang="en-US" dirty="0" smtClean="0"/>
              <a:t>Trachea position</a:t>
            </a:r>
            <a:r>
              <a:rPr lang="en-US" sz="2000" dirty="0" smtClean="0"/>
              <a:t> (normal : </a:t>
            </a:r>
            <a:r>
              <a:rPr lang="en-US" sz="2000" dirty="0" err="1" smtClean="0"/>
              <a:t>centraly</a:t>
            </a:r>
            <a:r>
              <a:rPr lang="en-US" sz="2000" dirty="0" smtClean="0"/>
              <a:t> or slightly deviated to right )</a:t>
            </a:r>
            <a:endParaRPr lang="en-US" dirty="0" smtClean="0"/>
          </a:p>
          <a:p>
            <a:r>
              <a:rPr lang="en-US" dirty="0" smtClean="0"/>
              <a:t>Masses (cysts, nodes)   </a:t>
            </a:r>
          </a:p>
          <a:p>
            <a:r>
              <a:rPr lang="en-US" dirty="0" smtClean="0"/>
              <a:t>Presence or absence of </a:t>
            </a:r>
            <a:r>
              <a:rPr lang="en-US" dirty="0" err="1" smtClean="0"/>
              <a:t>nuchal</a:t>
            </a:r>
            <a:r>
              <a:rPr lang="en-US" dirty="0" smtClean="0"/>
              <a:t> rigidity </a:t>
            </a:r>
          </a:p>
          <a:p>
            <a:r>
              <a:rPr lang="en-US" sz="1600" dirty="0" smtClean="0"/>
              <a:t>Neck </a:t>
            </a:r>
            <a:r>
              <a:rPr lang="en-US" sz="1600" dirty="0" err="1" smtClean="0"/>
              <a:t>stifness</a:t>
            </a:r>
            <a:r>
              <a:rPr lang="en-US" sz="1600" dirty="0" smtClean="0"/>
              <a:t> is sign of meningitis for baby &gt;1.5 y not younger (there are other sings for them but neck </a:t>
            </a:r>
            <a:r>
              <a:rPr lang="en-US" sz="1600" dirty="0" err="1" smtClean="0"/>
              <a:t>stifness</a:t>
            </a:r>
            <a:r>
              <a:rPr lang="en-US" sz="1600" dirty="0" smtClean="0"/>
              <a:t> not considered )</a:t>
            </a:r>
            <a:endParaRPr lang="ar-JO" sz="1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4994" name="Picture 2" descr="نتيجة بحث الصور عن ‪webbing of neck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419600" cy="3657600"/>
          </a:xfrm>
          <a:prstGeom prst="rect">
            <a:avLst/>
          </a:prstGeom>
          <a:noFill/>
        </p:spPr>
      </p:pic>
      <p:pic>
        <p:nvPicPr>
          <p:cNvPr id="84996" name="Picture 4" descr="نتيجة بحث الصور عن ‪torticollis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9624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786454"/>
            <a:ext cx="37147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1-Webbing neck</a:t>
            </a:r>
          </a:p>
          <a:p>
            <a:r>
              <a:rPr lang="en-US" dirty="0" smtClean="0"/>
              <a:t> 2- wide space nipples</a:t>
            </a:r>
          </a:p>
          <a:p>
            <a:r>
              <a:rPr lang="en-US" dirty="0" smtClean="0"/>
              <a:t> : turner syndrome</a:t>
            </a:r>
            <a:endParaRPr lang="ar-JO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6286520"/>
            <a:ext cx="24288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Left sided </a:t>
            </a:r>
            <a:r>
              <a:rPr lang="en-US" dirty="0" err="1" smtClean="0"/>
              <a:t>torticollis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Concise chronological account of the illness, including any previous treatment  with full description of symptoms pertinent positives and pertinent negatives</a:t>
            </a:r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5572140"/>
            <a:ext cx="4286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Systemic review then continue to next  slide </a:t>
            </a:r>
            <a:endParaRPr lang="ar-JO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Inspection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Pattern of breathing    </a:t>
            </a:r>
          </a:p>
          <a:p>
            <a:pPr marL="546100" indent="0">
              <a:buAutoNum type="alphaLcPeriod"/>
            </a:pPr>
            <a:r>
              <a:rPr lang="en-US" dirty="0" smtClean="0"/>
              <a:t> Abdominal breathing is normal in infants    </a:t>
            </a:r>
          </a:p>
          <a:p>
            <a:pPr marL="546100" indent="0">
              <a:buAutoNum type="alphaLcPeriod"/>
            </a:pPr>
            <a:r>
              <a:rPr lang="en-US" dirty="0" smtClean="0"/>
              <a:t> Periodic  breathing is normal in infants (pause &lt; 15 seconds) 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Respiratory distress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Chest wall configuration</a:t>
            </a:r>
          </a:p>
          <a:p>
            <a:pPr marL="514350" indent="31750">
              <a:buAutoNum type="alphaLcPeriod"/>
            </a:pPr>
            <a:r>
              <a:rPr lang="en-US" dirty="0" err="1" smtClean="0"/>
              <a:t>Kyphosis</a:t>
            </a:r>
            <a:endParaRPr lang="en-US" dirty="0" smtClean="0"/>
          </a:p>
          <a:p>
            <a:pPr marL="514350" indent="3175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Scolisis</a:t>
            </a:r>
            <a:endParaRPr lang="en-US" dirty="0" smtClean="0"/>
          </a:p>
          <a:p>
            <a:pPr marL="514350" indent="3175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excavatum</a:t>
            </a:r>
            <a:r>
              <a:rPr lang="en-US" dirty="0" smtClean="0"/>
              <a:t> or </a:t>
            </a:r>
            <a:r>
              <a:rPr lang="en-US" dirty="0" err="1" smtClean="0"/>
              <a:t>carniatum</a:t>
            </a:r>
            <a:r>
              <a:rPr lang="en-US" dirty="0" smtClean="0"/>
              <a:t> </a:t>
            </a:r>
          </a:p>
          <a:p>
            <a:pPr marL="514350" indent="3175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Hyperinflated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Scars</a:t>
            </a:r>
          </a:p>
          <a:p>
            <a:pPr marL="514350" indent="-514350">
              <a:buAutoNum type="arabicPeriod" startAt="2"/>
            </a:pPr>
            <a:endParaRPr lang="ar-JO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Palpation and percussion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Tracheal deviation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Apex beat</a:t>
            </a:r>
          </a:p>
          <a:p>
            <a:pPr marL="514350" indent="-514350">
              <a:buAutoNum type="arabicPeriod"/>
            </a:pPr>
            <a:r>
              <a:rPr lang="en-US" dirty="0" smtClean="0"/>
              <a:t>Chest expansion in older children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Percussion if there is indication (plural effusion)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No tactile vocal </a:t>
            </a:r>
            <a:r>
              <a:rPr lang="en-US" sz="2100" dirty="0" err="1" smtClean="0"/>
              <a:t>frematus</a:t>
            </a:r>
            <a:r>
              <a:rPr lang="en-US" sz="2100" dirty="0" smtClean="0"/>
              <a:t> )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Auscultation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Equality of breath sounds   </a:t>
            </a:r>
          </a:p>
          <a:p>
            <a:pPr marL="514350" indent="-514350">
              <a:buAutoNum type="arabicPeriod"/>
            </a:pPr>
            <a:r>
              <a:rPr lang="en-US" dirty="0" smtClean="0"/>
              <a:t>wheezes, crackles</a:t>
            </a:r>
          </a:p>
          <a:p>
            <a:pPr marL="514350" indent="-514350">
              <a:buAutoNum type="arabicPeriod"/>
            </a:pPr>
            <a:r>
              <a:rPr lang="en-US" dirty="0" smtClean="0"/>
              <a:t>Upper airway noise 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ar-JO"/>
          </a:p>
        </p:txBody>
      </p:sp>
      <p:pic>
        <p:nvPicPr>
          <p:cNvPr id="78850" name="Picture 2" descr="نتيجة بحث الصور عن ‪wide spaced nippl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5105400" cy="4114800"/>
          </a:xfrm>
          <a:prstGeom prst="rect">
            <a:avLst/>
          </a:prstGeom>
          <a:noFill/>
        </p:spPr>
      </p:pic>
      <p:pic>
        <p:nvPicPr>
          <p:cNvPr id="78852" name="Picture 4" descr="نتيجة بحث الصور عن ‪Supernumerary nipple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09800"/>
            <a:ext cx="3886200" cy="3286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5786454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Accessory nipple</a:t>
            </a:r>
            <a:endParaRPr lang="ar-JO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715016"/>
            <a:ext cx="3357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Wide space nipple + </a:t>
            </a:r>
            <a:r>
              <a:rPr lang="en-US" dirty="0" err="1" smtClean="0"/>
              <a:t>wepped</a:t>
            </a:r>
            <a:r>
              <a:rPr lang="en-US" dirty="0" smtClean="0"/>
              <a:t> neck</a:t>
            </a:r>
          </a:p>
          <a:p>
            <a:r>
              <a:rPr lang="en-US" dirty="0" smtClean="0"/>
              <a:t>Turner </a:t>
            </a:r>
            <a:r>
              <a:rPr lang="en-US" dirty="0" err="1" smtClean="0"/>
              <a:t>syndrom</a:t>
            </a:r>
            <a:r>
              <a:rPr lang="en-US" dirty="0" smtClean="0"/>
              <a:t>  </a:t>
            </a:r>
            <a:endParaRPr lang="ar-JO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Vital signs</a:t>
            </a:r>
          </a:p>
          <a:p>
            <a:pPr marL="514350" indent="-514350">
              <a:buAutoNum type="alphaUcPeriod"/>
            </a:pPr>
            <a:r>
              <a:rPr lang="en-US" dirty="0" smtClean="0"/>
              <a:t>General Exam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 Central cyanosis + pallor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Hands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Respiratory distress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JVP for age &gt; 8 years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Pulse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Radio </a:t>
            </a:r>
            <a:r>
              <a:rPr lang="en-US" dirty="0" smtClean="0">
                <a:solidFill>
                  <a:srgbClr val="FF0000"/>
                </a:solidFill>
              </a:rPr>
              <a:t>femoral</a:t>
            </a:r>
            <a:r>
              <a:rPr lang="en-US" dirty="0" smtClean="0"/>
              <a:t> delay in older children, or brachial femoral in infants</a:t>
            </a:r>
          </a:p>
          <a:p>
            <a:pPr marL="0" indent="0">
              <a:buNone/>
            </a:pPr>
            <a:r>
              <a:rPr lang="en-US" dirty="0" smtClean="0"/>
              <a:t>c. Heart auscultation</a:t>
            </a:r>
          </a:p>
          <a:p>
            <a:pPr marL="0" indent="0">
              <a:buNone/>
            </a:pPr>
            <a:r>
              <a:rPr lang="en-US" dirty="0" smtClean="0"/>
              <a:t>D. Liver and lung</a:t>
            </a:r>
          </a:p>
          <a:p>
            <a:pPr marL="1085850" indent="0">
              <a:buFont typeface="Wingdings" pitchFamily="2" charset="2"/>
              <a:buChar char="Ø"/>
            </a:pPr>
            <a:endParaRPr lang="en-US" dirty="0" smtClean="0"/>
          </a:p>
          <a:p>
            <a:pPr marL="1085850" indent="0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214282" y="5357826"/>
            <a:ext cx="357190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Innocent murmur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Due to </a:t>
            </a:r>
            <a:r>
              <a:rPr lang="en-US" sz="2000" dirty="0" err="1" smtClean="0"/>
              <a:t>hyperdynamic</a:t>
            </a:r>
            <a:r>
              <a:rPr lang="en-US" sz="2000" dirty="0" smtClean="0"/>
              <a:t> circulation \physiological </a:t>
            </a:r>
          </a:p>
          <a:p>
            <a:r>
              <a:rPr lang="en-US" dirty="0" smtClean="0"/>
              <a:t>Soft 1-3 </a:t>
            </a:r>
          </a:p>
          <a:p>
            <a:r>
              <a:rPr lang="en-US" dirty="0" smtClean="0"/>
              <a:t>Systolic (</a:t>
            </a:r>
            <a:r>
              <a:rPr lang="en-US" sz="2000" dirty="0" smtClean="0"/>
              <a:t>not diastolic =pathological)</a:t>
            </a:r>
            <a:endParaRPr lang="en-US" dirty="0" smtClean="0"/>
          </a:p>
          <a:p>
            <a:r>
              <a:rPr lang="en-US" dirty="0" smtClean="0"/>
              <a:t>Not conducted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r>
              <a:rPr lang="en-US" dirty="0" smtClean="0"/>
              <a:t>Variable with position and respiration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5329246" cy="796908"/>
          </a:xfrm>
        </p:spPr>
        <p:txBody>
          <a:bodyPr/>
          <a:lstStyle/>
          <a:p>
            <a:r>
              <a:rPr lang="en-US" dirty="0" smtClean="0"/>
              <a:t>Abdomen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Inspection   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Shape    </a:t>
            </a:r>
          </a:p>
          <a:p>
            <a:pPr marL="514350" indent="-514350">
              <a:buNone/>
            </a:pPr>
            <a:r>
              <a:rPr lang="en-US" sz="2000" dirty="0" smtClean="0"/>
              <a:t>        a.  Infants usually have </a:t>
            </a:r>
            <a:r>
              <a:rPr lang="en-US" sz="2000" dirty="0" smtClean="0">
                <a:solidFill>
                  <a:srgbClr val="FF0000"/>
                </a:solidFill>
              </a:rPr>
              <a:t>protuberant</a:t>
            </a:r>
            <a:r>
              <a:rPr lang="en-US" sz="2000" dirty="0" smtClean="0"/>
              <a:t> abdomens  </a:t>
            </a:r>
            <a:r>
              <a:rPr lang="en-US" sz="1200" dirty="0" smtClean="0"/>
              <a:t>if </a:t>
            </a:r>
            <a:r>
              <a:rPr lang="en-US" sz="1200" dirty="0" err="1" smtClean="0"/>
              <a:t>scaphoid</a:t>
            </a:r>
            <a:r>
              <a:rPr lang="en-US" sz="1200" dirty="0" smtClean="0"/>
              <a:t> here , thick about congenital </a:t>
            </a:r>
            <a:r>
              <a:rPr lang="en-US" sz="1200" dirty="0" err="1" smtClean="0"/>
              <a:t>diaphtagmatic</a:t>
            </a:r>
            <a:r>
              <a:rPr lang="en-US" sz="1200" dirty="0" smtClean="0"/>
              <a:t> hernia  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        b.  Becomes more </a:t>
            </a:r>
            <a:r>
              <a:rPr lang="en-US" sz="2000" dirty="0" err="1" smtClean="0"/>
              <a:t>scaphoid</a:t>
            </a:r>
            <a:r>
              <a:rPr lang="en-US" sz="2000" dirty="0" smtClean="0"/>
              <a:t> as child matures   </a:t>
            </a:r>
          </a:p>
          <a:p>
            <a:pPr marL="514350" indent="-514350">
              <a:buNone/>
            </a:pPr>
            <a:r>
              <a:rPr lang="en-US" sz="2000" dirty="0" smtClean="0"/>
              <a:t>2.    Umbilicus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/>
            <a:r>
              <a:rPr lang="en-US" sz="2000" dirty="0" smtClean="0"/>
              <a:t>Palpation   </a:t>
            </a:r>
          </a:p>
          <a:p>
            <a:pPr marL="514350" indent="-514350">
              <a:buNone/>
            </a:pPr>
            <a:r>
              <a:rPr lang="en-US" sz="2000" dirty="0" smtClean="0"/>
              <a:t>1.  Tenderness - avoid tender area until end of exam  </a:t>
            </a:r>
          </a:p>
          <a:p>
            <a:pPr marL="514350" indent="-514350">
              <a:buAutoNum type="arabicPeriod" startAt="2"/>
            </a:pPr>
            <a:r>
              <a:rPr lang="en-US" sz="2000" dirty="0" smtClean="0">
                <a:solidFill>
                  <a:srgbClr val="FF0000"/>
                </a:solidFill>
              </a:rPr>
              <a:t>Liver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spleen</a:t>
            </a:r>
            <a:r>
              <a:rPr lang="en-US" sz="2000" dirty="0" smtClean="0"/>
              <a:t>, kidneys:     May be palpable in normal setting</a:t>
            </a:r>
          </a:p>
          <a:p>
            <a:pPr marL="514350" indent="-514350">
              <a:buAutoNum type="arabicPeriod" startAt="2"/>
            </a:pPr>
            <a:r>
              <a:rPr lang="en-US" sz="2000" dirty="0" smtClean="0"/>
              <a:t>DRE is not routine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74" y="4549676"/>
            <a:ext cx="907262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Liver can palpated 1-2 cm below costal margin consider normal if there is no </a:t>
            </a:r>
            <a:r>
              <a:rPr lang="en-US" dirty="0" err="1" smtClean="0"/>
              <a:t>suspecion</a:t>
            </a:r>
            <a:r>
              <a:rPr lang="en-US" dirty="0" smtClean="0"/>
              <a:t> of has disease cause </a:t>
            </a:r>
            <a:r>
              <a:rPr lang="en-US" dirty="0" err="1" smtClean="0"/>
              <a:t>hepatomegaly</a:t>
            </a:r>
            <a:endParaRPr lang="en-US" dirty="0" smtClean="0"/>
          </a:p>
          <a:p>
            <a:r>
              <a:rPr lang="en-US" dirty="0" smtClean="0"/>
              <a:t>Liver span up to 12 y = 7-8 cm </a:t>
            </a:r>
          </a:p>
          <a:p>
            <a:r>
              <a:rPr lang="en-US" dirty="0" smtClean="0"/>
              <a:t>Spleen in general not palpable normally , but in newborn(&lt;1month) spleen edge is normally palpated otherwise pathological </a:t>
            </a:r>
          </a:p>
          <a:p>
            <a:r>
              <a:rPr lang="en-US" dirty="0" err="1" smtClean="0"/>
              <a:t>Rt</a:t>
            </a:r>
            <a:r>
              <a:rPr lang="en-US" dirty="0" smtClean="0"/>
              <a:t> kidney may be palpable as in adult but more chance to be pathological (</a:t>
            </a:r>
            <a:r>
              <a:rPr lang="en-US" dirty="0" err="1" smtClean="0"/>
              <a:t>hydronephrosis</a:t>
            </a:r>
            <a:r>
              <a:rPr lang="en-US" dirty="0" smtClean="0"/>
              <a:t> or renal mass )</a:t>
            </a:r>
          </a:p>
          <a:p>
            <a:r>
              <a:rPr lang="en-US" dirty="0" smtClean="0"/>
              <a:t>DRE :  by little finger if there are indication (</a:t>
            </a:r>
            <a:r>
              <a:rPr lang="en-US" dirty="0" err="1" smtClean="0"/>
              <a:t>contipation</a:t>
            </a:r>
            <a:r>
              <a:rPr lang="en-US" dirty="0" smtClean="0"/>
              <a:t> suspicion </a:t>
            </a:r>
            <a:r>
              <a:rPr lang="en-US" dirty="0" err="1" smtClean="0"/>
              <a:t>hirshbring</a:t>
            </a:r>
            <a:r>
              <a:rPr lang="en-US" dirty="0" smtClean="0"/>
              <a:t> disease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76802" name="Picture 2" descr="نتيجة بحث الصور عن ‪gastroschisi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286808" cy="5143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5380672"/>
            <a:ext cx="221457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Covered by </a:t>
            </a:r>
            <a:r>
              <a:rPr lang="en-US" dirty="0" err="1" smtClean="0"/>
              <a:t>peritonium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Arise from umbilicus </a:t>
            </a:r>
          </a:p>
          <a:p>
            <a:r>
              <a:rPr lang="en-US" dirty="0" smtClean="0"/>
              <a:t>Ass. With other anomalies </a:t>
            </a:r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214950"/>
            <a:ext cx="28575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Exposed to air </a:t>
            </a:r>
          </a:p>
          <a:p>
            <a:r>
              <a:rPr lang="en-US" dirty="0" smtClean="0"/>
              <a:t>Arise </a:t>
            </a:r>
            <a:r>
              <a:rPr lang="en-US" dirty="0" err="1" smtClean="0"/>
              <a:t>rt</a:t>
            </a:r>
            <a:r>
              <a:rPr lang="en-US" dirty="0" smtClean="0"/>
              <a:t> side of umbilicus </a:t>
            </a:r>
          </a:p>
          <a:p>
            <a:r>
              <a:rPr lang="en-US" dirty="0" smtClean="0"/>
              <a:t>Isolated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7826" name="AutoShape 2" descr="نتيجة بحث الصور عن ‪gastroschisis‬‏"/>
          <p:cNvSpPr>
            <a:spLocks noChangeAspect="1" noChangeArrowheads="1"/>
          </p:cNvSpPr>
          <p:nvPr/>
        </p:nvSpPr>
        <p:spPr bwMode="auto">
          <a:xfrm>
            <a:off x="8294688" y="-1500188"/>
            <a:ext cx="5057775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7828" name="AutoShape 4" descr="نتيجة بحث الصور عن ‪umbilical hernia‬‏"/>
          <p:cNvSpPr>
            <a:spLocks noChangeAspect="1" noChangeArrowheads="1"/>
          </p:cNvSpPr>
          <p:nvPr/>
        </p:nvSpPr>
        <p:spPr bwMode="auto">
          <a:xfrm>
            <a:off x="8288338" y="-1516063"/>
            <a:ext cx="561975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7830" name="Picture 6" descr="نتيجة بحث الصور عن ‪umbilical hernia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010400" cy="4305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786454"/>
            <a:ext cx="25717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spontanous;ly</a:t>
            </a:r>
            <a:r>
              <a:rPr lang="en-US" dirty="0" smtClean="0"/>
              <a:t> disappear unless it complicated so surgery is indicated </a:t>
            </a:r>
            <a:endParaRPr lang="ar-JO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Sacral</a:t>
            </a:r>
            <a:r>
              <a:rPr lang="en-US" dirty="0" smtClean="0"/>
              <a:t> dimple  </a:t>
            </a:r>
          </a:p>
          <a:p>
            <a:r>
              <a:rPr lang="en-US" dirty="0" err="1" smtClean="0"/>
              <a:t>Kyphosis</a:t>
            </a:r>
            <a:r>
              <a:rPr lang="en-US" dirty="0" smtClean="0"/>
              <a:t>, </a:t>
            </a:r>
            <a:r>
              <a:rPr lang="en-US" dirty="0" err="1" smtClean="0"/>
              <a:t>lordosis</a:t>
            </a:r>
            <a:r>
              <a:rPr lang="en-US" dirty="0" smtClean="0"/>
              <a:t> or scoliosis </a:t>
            </a:r>
          </a:p>
          <a:p>
            <a:r>
              <a:rPr lang="en-US" dirty="0" smtClean="0"/>
              <a:t>Joints and muscles</a:t>
            </a:r>
          </a:p>
          <a:p>
            <a:r>
              <a:rPr lang="en-US" dirty="0" smtClean="0"/>
              <a:t>Extremities</a:t>
            </a:r>
          </a:p>
          <a:p>
            <a:pPr>
              <a:buNone/>
            </a:pPr>
            <a:r>
              <a:rPr lang="en-US" dirty="0" smtClean="0"/>
              <a:t>         1.  Deformity  </a:t>
            </a:r>
          </a:p>
          <a:p>
            <a:pPr>
              <a:buNone/>
            </a:pPr>
            <a:r>
              <a:rPr lang="en-US" dirty="0" smtClean="0"/>
              <a:t>         2.  Fingers</a:t>
            </a:r>
          </a:p>
          <a:p>
            <a:pPr>
              <a:buNone/>
            </a:pPr>
            <a:r>
              <a:rPr lang="en-US" dirty="0" smtClean="0"/>
              <a:t>         3.  Edema   </a:t>
            </a:r>
          </a:p>
          <a:p>
            <a:pPr>
              <a:buNone/>
            </a:pPr>
            <a:r>
              <a:rPr lang="en-US" dirty="0" smtClean="0"/>
              <a:t>         4.  Clubbing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1922" name="AutoShape 2" descr="نتيجة بحث الصور عن ‪sacral dimple‬‏"/>
          <p:cNvSpPr>
            <a:spLocks noChangeAspect="1" noChangeArrowheads="1"/>
          </p:cNvSpPr>
          <p:nvPr/>
        </p:nvSpPr>
        <p:spPr bwMode="auto">
          <a:xfrm>
            <a:off x="8220075" y="-1660525"/>
            <a:ext cx="5619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1924" name="Picture 4" descr="نتيجة بحث الصور عن ‪sacral dimpl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191000" cy="3009901"/>
          </a:xfrm>
          <a:prstGeom prst="rect">
            <a:avLst/>
          </a:prstGeom>
          <a:noFill/>
        </p:spPr>
      </p:pic>
      <p:pic>
        <p:nvPicPr>
          <p:cNvPr id="81926" name="Picture 6" descr="نتيجة بحث الصور عن ‪sacral dimple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743325" cy="37433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6215082"/>
            <a:ext cx="3786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If size less than 5 mm or distance less than 2.5 cm from anus : just a dimple  </a:t>
            </a:r>
            <a:endParaRPr lang="ar-JO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214818"/>
            <a:ext cx="235745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Suspicion of neural tube defect if there are neurological </a:t>
            </a:r>
            <a:r>
              <a:rPr lang="en-US" dirty="0" err="1" smtClean="0"/>
              <a:t>abnormaliti</a:t>
            </a:r>
            <a:r>
              <a:rPr lang="en-US" dirty="0" smtClean="0"/>
              <a:t> (hypo or hyper </a:t>
            </a:r>
            <a:r>
              <a:rPr lang="en-US" dirty="0" err="1" smtClean="0"/>
              <a:t>tonia</a:t>
            </a:r>
            <a:r>
              <a:rPr lang="en-US" dirty="0" smtClean="0"/>
              <a:t> in </a:t>
            </a:r>
            <a:r>
              <a:rPr lang="en-US" dirty="0" err="1" smtClean="0"/>
              <a:t>lowelimb</a:t>
            </a:r>
            <a:r>
              <a:rPr lang="en-US" dirty="0" smtClean="0"/>
              <a:t>)</a:t>
            </a:r>
            <a:endParaRPr lang="ar-J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Maternal health during pregnancy: bleeding, trauma, hypertension,    fevers, infectious illnesses, medications, drugs, alcohol, smoking,    rupture of membranes</a:t>
            </a:r>
          </a:p>
          <a:p>
            <a:r>
              <a:rPr lang="en-US" sz="1600" dirty="0" smtClean="0"/>
              <a:t>Try to </a:t>
            </a:r>
            <a:r>
              <a:rPr lang="en-US" sz="1600" dirty="0" err="1" smtClean="0"/>
              <a:t>devid</a:t>
            </a:r>
            <a:r>
              <a:rPr lang="en-US" sz="1600" dirty="0" smtClean="0"/>
              <a:t> pregnancy period to 3 trimesters and focus on each one in </a:t>
            </a:r>
            <a:r>
              <a:rPr lang="en-US" sz="1600" dirty="0" err="1" smtClean="0"/>
              <a:t>detal</a:t>
            </a:r>
            <a:endParaRPr lang="en-US" sz="1600" dirty="0" smtClean="0"/>
          </a:p>
          <a:p>
            <a:r>
              <a:rPr lang="en-US" sz="1600" dirty="0" smtClean="0"/>
              <a:t>If the mother had preeclampsia (HTN and </a:t>
            </a:r>
            <a:r>
              <a:rPr lang="en-US" sz="1600" dirty="0" err="1" smtClean="0"/>
              <a:t>proteinuria</a:t>
            </a:r>
            <a:r>
              <a:rPr lang="en-US" sz="1600" dirty="0" smtClean="0"/>
              <a:t>) = baby with small SGA , low birth weight , premature baby</a:t>
            </a:r>
          </a:p>
          <a:p>
            <a:r>
              <a:rPr lang="en-US" sz="1600" dirty="0" smtClean="0"/>
              <a:t>Ask about medication </a:t>
            </a:r>
            <a:r>
              <a:rPr lang="en-US" sz="1600" dirty="0" err="1" smtClean="0"/>
              <a:t>specialy</a:t>
            </a:r>
            <a:r>
              <a:rPr lang="en-US" sz="1600" dirty="0" smtClean="0"/>
              <a:t> in the first trimester </a:t>
            </a:r>
          </a:p>
          <a:p>
            <a:r>
              <a:rPr lang="en-US" sz="1600" dirty="0" smtClean="0"/>
              <a:t>Ask about infection and fever of mother prior to delivery = baby infection </a:t>
            </a:r>
          </a:p>
          <a:p>
            <a:r>
              <a:rPr lang="en-US" sz="1600" dirty="0" smtClean="0"/>
              <a:t>Ask if rupture of membrane and duration , if &gt;18 h before labor  =risk of baby sepsis</a:t>
            </a:r>
          </a:p>
          <a:p>
            <a:r>
              <a:rPr lang="en-US" dirty="0" smtClean="0"/>
              <a:t>Antenatal visits and findings</a:t>
            </a:r>
          </a:p>
          <a:p>
            <a:r>
              <a:rPr lang="en-US" sz="2200" dirty="0" smtClean="0"/>
              <a:t>Examples: </a:t>
            </a:r>
            <a:r>
              <a:rPr lang="en-US" sz="2200" dirty="0" err="1" smtClean="0"/>
              <a:t>hydronephrosis</a:t>
            </a:r>
            <a:r>
              <a:rPr lang="en-US" sz="2200" dirty="0" smtClean="0"/>
              <a:t> (kidney , </a:t>
            </a:r>
            <a:r>
              <a:rPr lang="en-US" sz="2200" dirty="0" err="1" smtClean="0"/>
              <a:t>ureter</a:t>
            </a:r>
            <a:r>
              <a:rPr lang="en-US" sz="2200" dirty="0" smtClean="0"/>
              <a:t>) , </a:t>
            </a:r>
            <a:r>
              <a:rPr lang="en-US" sz="2200" dirty="0" err="1" smtClean="0"/>
              <a:t>conginetal</a:t>
            </a:r>
            <a:r>
              <a:rPr lang="en-US" sz="2200" dirty="0" smtClean="0"/>
              <a:t> heart disease , congenital lung </a:t>
            </a:r>
            <a:r>
              <a:rPr lang="en-US" sz="2200" dirty="0" err="1" smtClean="0"/>
              <a:t>emphsyma</a:t>
            </a:r>
            <a:r>
              <a:rPr lang="en-US" sz="2200" dirty="0" smtClean="0"/>
              <a:t> , cystic </a:t>
            </a:r>
            <a:r>
              <a:rPr lang="en-US" sz="2200" dirty="0" err="1" smtClean="0"/>
              <a:t>adenomatoid</a:t>
            </a:r>
            <a:r>
              <a:rPr lang="en-US" sz="2200" dirty="0" smtClean="0"/>
              <a:t> malformation </a:t>
            </a:r>
          </a:p>
          <a:p>
            <a:r>
              <a:rPr lang="en-US" dirty="0" smtClean="0"/>
              <a:t>Supplements and drugs</a:t>
            </a:r>
          </a:p>
          <a:p>
            <a:r>
              <a:rPr lang="en-US" sz="1900" dirty="0" smtClean="0"/>
              <a:t>Iron and folic acid </a:t>
            </a:r>
          </a:p>
          <a:p>
            <a:r>
              <a:rPr lang="en-US" dirty="0" smtClean="0"/>
              <a:t>Investigations and blood group</a:t>
            </a:r>
          </a:p>
          <a:p>
            <a:r>
              <a:rPr lang="en-US" sz="1700" dirty="0" smtClean="0"/>
              <a:t>Hepatitis surface antigen +</a:t>
            </a:r>
            <a:r>
              <a:rPr lang="en-US" sz="1700" dirty="0" err="1" smtClean="0"/>
              <a:t>ve</a:t>
            </a:r>
            <a:r>
              <a:rPr lang="en-US" sz="1700" dirty="0" smtClean="0"/>
              <a:t> in mother = give baby during first 24h vaccine and </a:t>
            </a:r>
            <a:r>
              <a:rPr lang="en-US" sz="1700" dirty="0" err="1" smtClean="0"/>
              <a:t>hep</a:t>
            </a:r>
            <a:r>
              <a:rPr lang="en-US" sz="1700" dirty="0" smtClean="0"/>
              <a:t> b </a:t>
            </a:r>
            <a:r>
              <a:rPr lang="en-US" sz="1700" dirty="0" err="1" smtClean="0"/>
              <a:t>immunoglobuline</a:t>
            </a:r>
            <a:endParaRPr lang="en-US" sz="1700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9874" name="Picture 2" descr="نتيجة بحث الصور عن ‪bowing of leg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223994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6286520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Rickets </a:t>
            </a:r>
            <a:endParaRPr lang="ar-JO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foot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1682" name="AutoShape 2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1684" name="AutoShape 4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1686" name="Picture 6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1625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DDH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2706" name="Picture 2" descr="https://www.aafp.org/afp/2014/0901/afp20140901p297-f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2580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Postaxial (</a:t>
            </a:r>
            <a:r>
              <a:rPr lang="en-US" dirty="0" err="1" smtClean="0"/>
              <a:t>ulnar</a:t>
            </a:r>
            <a:r>
              <a:rPr lang="en-US" dirty="0" smtClean="0"/>
              <a:t>)                                     </a:t>
            </a:r>
            <a:r>
              <a:rPr lang="en-US" dirty="0" err="1" smtClean="0"/>
              <a:t>Preaxial</a:t>
            </a:r>
            <a:r>
              <a:rPr lang="en-US" dirty="0" smtClean="0"/>
              <a:t> (radial) : more associated with syndrome   </a:t>
            </a:r>
          </a:p>
          <a:p>
            <a:pPr>
              <a:buNone/>
            </a:pPr>
            <a:r>
              <a:rPr lang="en-US" dirty="0" smtClean="0"/>
              <a:t>Common       </a:t>
            </a:r>
            <a:endParaRPr lang="ar-JO" dirty="0"/>
          </a:p>
        </p:txBody>
      </p:sp>
      <p:pic>
        <p:nvPicPr>
          <p:cNvPr id="1026" name="Picture 2" descr="نتيجة بحث الصور عن ‪preaxial and postaxial polydactyly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71600"/>
            <a:ext cx="5010150" cy="3743325"/>
          </a:xfrm>
          <a:prstGeom prst="rect">
            <a:avLst/>
          </a:prstGeom>
          <a:noFill/>
        </p:spPr>
      </p:pic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8956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</a:t>
            </a:r>
            <a:r>
              <a:rPr lang="en-US" dirty="0" err="1" smtClean="0"/>
              <a:t>syndrom</a:t>
            </a:r>
            <a:r>
              <a:rPr lang="en-US" dirty="0" smtClean="0"/>
              <a:t> (</a:t>
            </a:r>
            <a:r>
              <a:rPr lang="en-US" dirty="0" err="1" smtClean="0"/>
              <a:t>trisomy</a:t>
            </a:r>
            <a:r>
              <a:rPr lang="en-US" dirty="0" smtClean="0"/>
              <a:t> 18)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Rocker bottom feet                       Overriding fingers</a:t>
            </a:r>
            <a:endParaRPr lang="ar-JO" dirty="0"/>
          </a:p>
        </p:txBody>
      </p:sp>
      <p:sp>
        <p:nvSpPr>
          <p:cNvPr id="69634" name="AutoShape 2" descr="نتيجة بحث الصور عن ‪rocker bottom foot‬‏"/>
          <p:cNvSpPr>
            <a:spLocks noChangeAspect="1" noChangeArrowheads="1"/>
          </p:cNvSpPr>
          <p:nvPr/>
        </p:nvSpPr>
        <p:spPr bwMode="auto">
          <a:xfrm>
            <a:off x="8570913" y="-906463"/>
            <a:ext cx="24955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36" name="Picture 4" descr="نتيجة بحث الصور عن ‪rocker bottom foot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886200" cy="3352800"/>
          </a:xfrm>
          <a:prstGeom prst="rect">
            <a:avLst/>
          </a:prstGeom>
          <a:noFill/>
        </p:spPr>
      </p:pic>
      <p:sp>
        <p:nvSpPr>
          <p:cNvPr id="69638" name="AutoShape 6" descr="نتيجة بحث الصور عن ‪overriding fingers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200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40" name="Picture 8" descr="نتيجة بحث الصور عن ‪overriding fingers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828800"/>
            <a:ext cx="3200400" cy="3362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6357958"/>
            <a:ext cx="73581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Abnormality in feet and hand &gt; think about </a:t>
            </a:r>
            <a:r>
              <a:rPr lang="en-US" dirty="0" err="1" smtClean="0"/>
              <a:t>trisomy</a:t>
            </a:r>
            <a:r>
              <a:rPr lang="en-US" dirty="0" smtClean="0"/>
              <a:t> 18</a:t>
            </a:r>
            <a:endParaRPr lang="ar-JO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1968"/>
            <a:ext cx="4191000" cy="124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3-10% of normal population</a:t>
            </a:r>
          </a:p>
          <a:p>
            <a:r>
              <a:rPr lang="en-US" dirty="0" smtClean="0"/>
              <a:t>May be associated with Down</a:t>
            </a:r>
            <a:endParaRPr lang="ar-JO" dirty="0"/>
          </a:p>
        </p:txBody>
      </p:sp>
      <p:pic>
        <p:nvPicPr>
          <p:cNvPr id="70658" name="Picture 2" descr="نتيجة بحث الصور عن ‪simian crea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810000" cy="3048001"/>
          </a:xfrm>
          <a:prstGeom prst="rect">
            <a:avLst/>
          </a:prstGeom>
          <a:noFill/>
        </p:spPr>
      </p:pic>
      <p:sp>
        <p:nvSpPr>
          <p:cNvPr id="70660" name="AutoShape 4" descr="نتيجة بحث الصور عن ‪Clinodactyly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648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0662" name="Picture 6" descr="نتيجة بحث الصور عن ‪Clinodactyly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648075" cy="3362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5334000"/>
            <a:ext cx="289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Clinodactly</a:t>
            </a:r>
            <a:r>
              <a:rPr lang="en-US" dirty="0" smtClean="0"/>
              <a:t>: may be associated with Turner</a:t>
            </a:r>
          </a:p>
          <a:p>
            <a:r>
              <a:rPr lang="en-US" dirty="0" smtClean="0"/>
              <a:t>And may ass. With down</a:t>
            </a:r>
            <a:endParaRPr lang="ar-JO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accomplished through observation alone</a:t>
            </a:r>
          </a:p>
          <a:p>
            <a:r>
              <a:rPr lang="en-US" dirty="0" smtClean="0"/>
              <a:t>Skin exam</a:t>
            </a:r>
          </a:p>
          <a:p>
            <a:r>
              <a:rPr lang="en-US" dirty="0" smtClean="0"/>
              <a:t>Tone, Power, DTR</a:t>
            </a:r>
          </a:p>
          <a:p>
            <a:r>
              <a:rPr lang="en-US" dirty="0" smtClean="0"/>
              <a:t>Sensory</a:t>
            </a:r>
          </a:p>
          <a:p>
            <a:r>
              <a:rPr lang="en-US" dirty="0" smtClean="0"/>
              <a:t>Cerebellum</a:t>
            </a:r>
          </a:p>
          <a:p>
            <a:r>
              <a:rPr lang="en-US" dirty="0" smtClean="0"/>
              <a:t>Cranial nerves</a:t>
            </a:r>
          </a:p>
          <a:p>
            <a:r>
              <a:rPr lang="en-US" dirty="0" smtClean="0"/>
              <a:t>Primitive reflexes</a:t>
            </a:r>
          </a:p>
          <a:p>
            <a:r>
              <a:rPr lang="en-US" dirty="0" smtClean="0"/>
              <a:t>Developmental evaluation</a:t>
            </a:r>
            <a:endParaRPr lang="ar-JO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0"/>
          <a:ext cx="4572000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Reflex</a:t>
                      </a:r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Moro reflex</a:t>
                      </a:r>
                      <a:endParaRPr lang="ar-JO" b="1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Stepping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Rooting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Sucking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Asymmetrical tonic neck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grasp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Planter</a:t>
                      </a:r>
                      <a:r>
                        <a:rPr lang="en-US" b="1" baseline="0" dirty="0" smtClean="0"/>
                        <a:t> reflex</a:t>
                      </a:r>
                      <a:endParaRPr lang="ar-JO" b="1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Galant</a:t>
                      </a:r>
                      <a:r>
                        <a:rPr lang="en-US" b="1" dirty="0" smtClean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Babkin</a:t>
                      </a:r>
                      <a:r>
                        <a:rPr lang="en-US" b="1" dirty="0" smtClean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7" descr="http://media.tumblr.com/tumblr_m6oegv2f4P1qb907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524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9" descr="show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3812" y="0"/>
            <a:ext cx="4040188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Dscn5979"/>
          <p:cNvSpPr>
            <a:spLocks noGrp="1" noChangeAspect="1" noChangeArrowheads="1"/>
          </p:cNvSpPr>
          <p:nvPr isPhoto="1"/>
        </p:nvSpPr>
        <p:spPr bwMode="auto">
          <a:xfrm>
            <a:off x="4786314" y="3500438"/>
            <a:ext cx="4114800" cy="25908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158" y="571480"/>
            <a:ext cx="27146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Ach leaf spots </a:t>
            </a:r>
          </a:p>
          <a:p>
            <a:r>
              <a:rPr lang="en-US" dirty="0" err="1" smtClean="0"/>
              <a:t>Shagreen</a:t>
            </a:r>
            <a:r>
              <a:rPr lang="en-US" dirty="0" smtClean="0"/>
              <a:t> </a:t>
            </a:r>
            <a:r>
              <a:rPr lang="en-US" dirty="0" err="1" smtClean="0"/>
              <a:t>patche</a:t>
            </a:r>
            <a:r>
              <a:rPr lang="en-US" dirty="0" smtClean="0"/>
              <a:t>  =tuberous sclerosis</a:t>
            </a:r>
            <a:endParaRPr lang="ar-JO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2857496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Port wine stain in </a:t>
            </a:r>
            <a:r>
              <a:rPr lang="en-US" dirty="0" err="1" smtClean="0"/>
              <a:t>sturge-weber</a:t>
            </a:r>
            <a:r>
              <a:rPr lang="en-US" dirty="0" smtClean="0"/>
              <a:t> </a:t>
            </a:r>
            <a:r>
              <a:rPr lang="en-US" dirty="0" err="1" smtClean="0"/>
              <a:t>syndrom</a:t>
            </a:r>
            <a:endParaRPr lang="ar-JO" dirty="0"/>
          </a:p>
        </p:txBody>
      </p:sp>
      <p:sp>
        <p:nvSpPr>
          <p:cNvPr id="10" name="TextBox 9"/>
          <p:cNvSpPr txBox="1"/>
          <p:nvPr/>
        </p:nvSpPr>
        <p:spPr>
          <a:xfrm>
            <a:off x="5143472" y="6072206"/>
            <a:ext cx="4000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Café au </a:t>
            </a:r>
            <a:r>
              <a:rPr lang="en-US" dirty="0" err="1" smtClean="0"/>
              <a:t>lait</a:t>
            </a:r>
            <a:r>
              <a:rPr lang="en-US" dirty="0" smtClean="0"/>
              <a:t> spot=NF1 , </a:t>
            </a:r>
            <a:r>
              <a:rPr lang="en-US" dirty="0" err="1" smtClean="0"/>
              <a:t>fanconi</a:t>
            </a:r>
            <a:r>
              <a:rPr lang="en-US" dirty="0" smtClean="0"/>
              <a:t> anemia ,precocious puberty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Size of penis</a:t>
            </a:r>
          </a:p>
          <a:p>
            <a:r>
              <a:rPr lang="en-US" dirty="0" smtClean="0"/>
              <a:t>Urethral opening</a:t>
            </a:r>
          </a:p>
          <a:p>
            <a:r>
              <a:rPr lang="en-US" dirty="0" smtClean="0"/>
              <a:t>Scrotum and testicles </a:t>
            </a:r>
          </a:p>
          <a:p>
            <a:r>
              <a:rPr lang="en-US" dirty="0" smtClean="0"/>
              <a:t>Testicular volume </a:t>
            </a:r>
          </a:p>
          <a:p>
            <a:endParaRPr lang="en-US" dirty="0" smtClean="0"/>
          </a:p>
          <a:p>
            <a:r>
              <a:rPr lang="en-US" dirty="0" smtClean="0"/>
              <a:t>Term female newborns have prominent labia </a:t>
            </a:r>
            <a:r>
              <a:rPr lang="en-US" dirty="0" err="1" smtClean="0"/>
              <a:t>majora</a:t>
            </a:r>
            <a:r>
              <a:rPr lang="en-US" dirty="0" smtClean="0"/>
              <a:t>, whereas preterm female newborns have prominent labia </a:t>
            </a:r>
            <a:r>
              <a:rPr lang="en-US" dirty="0" err="1" smtClean="0"/>
              <a:t>minora</a:t>
            </a:r>
            <a:r>
              <a:rPr lang="en-US" dirty="0" smtClean="0"/>
              <a:t> and clitoris</a:t>
            </a:r>
          </a:p>
          <a:p>
            <a:endParaRPr lang="en-US" dirty="0" smtClean="0"/>
          </a:p>
          <a:p>
            <a:r>
              <a:rPr lang="en-US" dirty="0" smtClean="0"/>
              <a:t>Vaginal discharge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Gestation age at delivery </a:t>
            </a:r>
            <a:r>
              <a:rPr lang="en-US" sz="1800" dirty="0" smtClean="0"/>
              <a:t>(duration of pregnancy)</a:t>
            </a:r>
            <a:endParaRPr lang="en-US" dirty="0" smtClean="0"/>
          </a:p>
          <a:p>
            <a:r>
              <a:rPr lang="en-US" dirty="0" smtClean="0"/>
              <a:t>Birth weight </a:t>
            </a:r>
            <a:r>
              <a:rPr lang="en-US" sz="2400" dirty="0" smtClean="0"/>
              <a:t>(</a:t>
            </a:r>
            <a:r>
              <a:rPr lang="en-US" sz="2400" dirty="0" err="1" smtClean="0"/>
              <a:t>normaly</a:t>
            </a:r>
            <a:r>
              <a:rPr lang="en-US" sz="2400" dirty="0" smtClean="0"/>
              <a:t> 2.4-4.2KG)</a:t>
            </a:r>
            <a:endParaRPr lang="en-US" dirty="0" smtClean="0"/>
          </a:p>
          <a:p>
            <a:r>
              <a:rPr lang="en-US" dirty="0" smtClean="0"/>
              <a:t>Mode of delivery </a:t>
            </a:r>
            <a:r>
              <a:rPr lang="en-US" sz="2000" dirty="0" smtClean="0"/>
              <a:t>(normally :vaginal </a:t>
            </a:r>
            <a:r>
              <a:rPr lang="en-US" sz="2000" dirty="0" err="1" smtClean="0"/>
              <a:t>delivary</a:t>
            </a:r>
            <a:r>
              <a:rPr lang="en-US" sz="2000" dirty="0" smtClean="0"/>
              <a:t> :otherwise ask about the cause (if </a:t>
            </a:r>
            <a:r>
              <a:rPr lang="en-US" sz="2000" dirty="0" err="1" smtClean="0"/>
              <a:t>cessarian</a:t>
            </a:r>
            <a:r>
              <a:rPr lang="en-US" sz="2000" dirty="0" smtClean="0"/>
              <a:t> :urgent or elective)and if instrument uses or not )</a:t>
            </a:r>
            <a:endParaRPr lang="en-US" dirty="0" smtClean="0"/>
          </a:p>
          <a:p>
            <a:r>
              <a:rPr lang="en-US" dirty="0" smtClean="0"/>
              <a:t>A/S</a:t>
            </a:r>
          </a:p>
          <a:p>
            <a:r>
              <a:rPr lang="en-US" dirty="0" smtClean="0"/>
              <a:t>NICU admission and coarse</a:t>
            </a:r>
          </a:p>
          <a:p>
            <a:r>
              <a:rPr lang="en-US" dirty="0" smtClean="0"/>
              <a:t>Jaundice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genitalia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Phallus length &lt; 1.9 cm </a:t>
            </a:r>
            <a:r>
              <a:rPr lang="en-US" sz="1400" dirty="0" smtClean="0"/>
              <a:t>Stretched penile length </a:t>
            </a:r>
            <a:endParaRPr lang="en-US" dirty="0" smtClean="0"/>
          </a:p>
          <a:p>
            <a:r>
              <a:rPr lang="en-US" dirty="0" err="1"/>
              <a:t>clitoromegaly</a:t>
            </a:r>
            <a:r>
              <a:rPr lang="en-US" dirty="0"/>
              <a:t>( </a:t>
            </a:r>
            <a:r>
              <a:rPr lang="en-US" dirty="0" smtClean="0"/>
              <a:t>length &gt; 1cm)</a:t>
            </a:r>
          </a:p>
          <a:p>
            <a:r>
              <a:rPr lang="en-US" dirty="0" smtClean="0"/>
              <a:t>Non palpable gonads in male</a:t>
            </a:r>
          </a:p>
          <a:p>
            <a:r>
              <a:rPr lang="en-US" dirty="0" err="1" smtClean="0"/>
              <a:t>Hypospadias</a:t>
            </a:r>
            <a:r>
              <a:rPr lang="en-US" dirty="0" smtClean="0"/>
              <a:t> associated with </a:t>
            </a:r>
            <a:r>
              <a:rPr lang="en-US" dirty="0" err="1" smtClean="0"/>
              <a:t>undescended</a:t>
            </a:r>
            <a:r>
              <a:rPr lang="en-US" dirty="0" smtClean="0"/>
              <a:t> testis or separation of scrotal sac</a:t>
            </a:r>
          </a:p>
          <a:p>
            <a:r>
              <a:rPr lang="en-US" dirty="0" err="1" smtClean="0"/>
              <a:t>Anogenetal</a:t>
            </a:r>
            <a:r>
              <a:rPr lang="en-US" dirty="0" smtClean="0"/>
              <a:t> ratio &gt;1\2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5805264"/>
            <a:ext cx="668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3538"/>
            <a:r>
              <a:rPr lang="en-US" dirty="0" smtClean="0"/>
              <a:t>5% of congenital adrenal hyperplasia pt have ambiguous genitalia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Tanner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Tanner stag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7772400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000768"/>
            <a:ext cx="5715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Firs sing of puberty in </a:t>
            </a:r>
            <a:r>
              <a:rPr lang="en-US" dirty="0" err="1" smtClean="0"/>
              <a:t>femal</a:t>
            </a:r>
            <a:r>
              <a:rPr lang="en-US" dirty="0" smtClean="0"/>
              <a:t> = breast bud </a:t>
            </a:r>
          </a:p>
          <a:p>
            <a:r>
              <a:rPr lang="en-US" dirty="0" smtClean="0"/>
              <a:t>First sign of puberty in male = increase testicular volume</a:t>
            </a:r>
            <a:endParaRPr lang="ar-JO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Orchidometer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Pubertal testicle:</a:t>
            </a:r>
          </a:p>
          <a:p>
            <a:pPr indent="-69850"/>
            <a:r>
              <a:rPr lang="en-US" dirty="0" smtClean="0"/>
              <a:t> 4 ml </a:t>
            </a:r>
          </a:p>
          <a:p>
            <a:pPr indent="-69850"/>
            <a:r>
              <a:rPr lang="en-US" dirty="0" smtClean="0"/>
              <a:t>2.5 cm </a:t>
            </a:r>
            <a:r>
              <a:rPr lang="en-US" dirty="0" err="1" smtClean="0"/>
              <a:t>cm</a:t>
            </a:r>
            <a:r>
              <a:rPr lang="en-US" dirty="0" smtClean="0"/>
              <a:t> long axis</a:t>
            </a:r>
            <a:endParaRPr lang="ar-JO" dirty="0"/>
          </a:p>
        </p:txBody>
      </p:sp>
      <p:sp>
        <p:nvSpPr>
          <p:cNvPr id="67586" name="AutoShape 2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88" name="AutoShape 4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90" name="AutoShape 6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280400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7592" name="Picture 8" descr="نتيجة بحث الصور عن ‪orchidomet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3476625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Stretched penile length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133600"/>
            <a:ext cx="3429000" cy="3992563"/>
          </a:xfrm>
        </p:spPr>
        <p:txBody>
          <a:bodyPr/>
          <a:lstStyle/>
          <a:p>
            <a:r>
              <a:rPr lang="en-US" dirty="0" smtClean="0"/>
              <a:t>Normally 2.5 cm or more in term newborn</a:t>
            </a:r>
            <a:endParaRPr lang="ar-JO" dirty="0"/>
          </a:p>
        </p:txBody>
      </p:sp>
      <p:pic>
        <p:nvPicPr>
          <p:cNvPr id="51202" name="Picture 2" descr="نتيجة بحث الصور عن ‪micropenis in newbor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5720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4143380"/>
            <a:ext cx="40719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Less than 2.5 cm = </a:t>
            </a:r>
            <a:r>
              <a:rPr lang="en-US" dirty="0" err="1" smtClean="0"/>
              <a:t>micropenis</a:t>
            </a:r>
            <a:endParaRPr lang="en-US" dirty="0" smtClean="0"/>
          </a:p>
          <a:p>
            <a:r>
              <a:rPr lang="en-US" dirty="0" smtClean="0"/>
              <a:t>Less than 1.9 cm = Ambiguous genitalia</a:t>
            </a:r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5357826"/>
            <a:ext cx="4286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Hypopitutarism</a:t>
            </a:r>
            <a:r>
              <a:rPr lang="en-US" dirty="0" smtClean="0"/>
              <a:t> cause </a:t>
            </a:r>
            <a:r>
              <a:rPr lang="en-US" dirty="0" err="1" smtClean="0"/>
              <a:t>micropenis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Hypospadius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3490" name="Picture 2" descr="نتيجة بحث الصور عن ‪hypospadia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461962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4514" name="Picture 2" descr="نتيجة بحث الصور عن ‪hydrocele neonat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5438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Inguinal hernia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More in </a:t>
            </a:r>
            <a:r>
              <a:rPr lang="en-US" dirty="0" err="1" smtClean="0"/>
              <a:t>prematures</a:t>
            </a:r>
            <a:endParaRPr lang="en-US" dirty="0" smtClean="0"/>
          </a:p>
          <a:p>
            <a:r>
              <a:rPr lang="en-US" dirty="0" smtClean="0"/>
              <a:t>More at right side</a:t>
            </a:r>
          </a:p>
          <a:p>
            <a:r>
              <a:rPr lang="en-US" dirty="0" smtClean="0"/>
              <a:t>More in males </a:t>
            </a:r>
          </a:p>
          <a:p>
            <a:endParaRPr lang="ar-JO" dirty="0"/>
          </a:p>
        </p:txBody>
      </p:sp>
      <p:pic>
        <p:nvPicPr>
          <p:cNvPr id="65538" name="Picture 2" descr="نتيجة بحث الصور عن ‪inguinal hernia newbor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286125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Undescended</a:t>
            </a:r>
            <a:r>
              <a:rPr lang="en-US" dirty="0" smtClean="0"/>
              <a:t> testicles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More in </a:t>
            </a:r>
            <a:r>
              <a:rPr lang="en-US" dirty="0" err="1" smtClean="0"/>
              <a:t>prematures</a:t>
            </a:r>
            <a:endParaRPr lang="en-US" dirty="0" smtClean="0"/>
          </a:p>
          <a:p>
            <a:r>
              <a:rPr lang="en-US" dirty="0" smtClean="0"/>
              <a:t>Most descended by age of 1 year except 0.3%</a:t>
            </a:r>
          </a:p>
          <a:p>
            <a:endParaRPr lang="en-US" dirty="0" smtClean="0"/>
          </a:p>
          <a:p>
            <a:r>
              <a:rPr lang="en-US" dirty="0" smtClean="0"/>
              <a:t>Check if retractile testicles</a:t>
            </a:r>
          </a:p>
          <a:p>
            <a:endParaRPr lang="ar-JO" dirty="0"/>
          </a:p>
        </p:txBody>
      </p:sp>
      <p:sp>
        <p:nvSpPr>
          <p:cNvPr id="2050" name="AutoShape 2" descr="نتيجة بحث الصور عن ‪undescended testis‬‏"/>
          <p:cNvSpPr>
            <a:spLocks noChangeAspect="1" noChangeArrowheads="1"/>
          </p:cNvSpPr>
          <p:nvPr/>
        </p:nvSpPr>
        <p:spPr bwMode="auto">
          <a:xfrm>
            <a:off x="8583613" y="-876300"/>
            <a:ext cx="33337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052" name="Picture 4" descr="نتيجة بحث الصور عن ‪undescended testi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2438400"/>
            <a:ext cx="440055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/>
              <a:t>Thank you</a:t>
            </a:r>
            <a:endParaRPr lang="ar-JO" sz="9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medical illnesses  </a:t>
            </a:r>
          </a:p>
          <a:p>
            <a:r>
              <a:rPr lang="en-US" dirty="0" smtClean="0"/>
              <a:t>Major surgical illnesses-list operations and dates  </a:t>
            </a:r>
          </a:p>
          <a:p>
            <a:r>
              <a:rPr lang="en-US" dirty="0" smtClean="0"/>
              <a:t>Previous hospital admissions with dates and diagnoses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2937</Words>
  <Application>Microsoft Office PowerPoint</Application>
  <PresentationFormat>On-screen Show (4:3)</PresentationFormat>
  <Paragraphs>494</Paragraphs>
  <Slides>88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Slide 1</vt:lpstr>
      <vt:lpstr>Pediatric History and physical exam</vt:lpstr>
      <vt:lpstr>Differences of a Pediatric History</vt:lpstr>
      <vt:lpstr>Profile</vt:lpstr>
      <vt:lpstr>Chief complaint</vt:lpstr>
      <vt:lpstr>History of present illness</vt:lpstr>
      <vt:lpstr>Prenatal </vt:lpstr>
      <vt:lpstr>Natal</vt:lpstr>
      <vt:lpstr>Past Medical History</vt:lpstr>
      <vt:lpstr>Immunization</vt:lpstr>
      <vt:lpstr>Developmental History</vt:lpstr>
      <vt:lpstr>Feeding History</vt:lpstr>
      <vt:lpstr>Family History</vt:lpstr>
      <vt:lpstr>Social</vt:lpstr>
      <vt:lpstr>Physical exam</vt:lpstr>
      <vt:lpstr>Differences</vt:lpstr>
      <vt:lpstr>General inspection </vt:lpstr>
      <vt:lpstr>Vital signs</vt:lpstr>
      <vt:lpstr>Slide 19</vt:lpstr>
      <vt:lpstr>Slide 20</vt:lpstr>
      <vt:lpstr>Slide 21</vt:lpstr>
      <vt:lpstr>Slide 22</vt:lpstr>
      <vt:lpstr>Slide 23</vt:lpstr>
      <vt:lpstr>Growth parameters</vt:lpstr>
      <vt:lpstr>Slide 25</vt:lpstr>
      <vt:lpstr>Slide 26</vt:lpstr>
      <vt:lpstr>Slide 27</vt:lpstr>
      <vt:lpstr>Slide 28</vt:lpstr>
      <vt:lpstr>Slide 29</vt:lpstr>
      <vt:lpstr>Terms</vt:lpstr>
      <vt:lpstr>Slide 31</vt:lpstr>
      <vt:lpstr>Slide 32</vt:lpstr>
      <vt:lpstr>Slide 33</vt:lpstr>
      <vt:lpstr>Skin and Lymphatics  </vt:lpstr>
      <vt:lpstr>Slide 35</vt:lpstr>
      <vt:lpstr>Slide 36</vt:lpstr>
      <vt:lpstr>Slide 37</vt:lpstr>
      <vt:lpstr>Slide 38</vt:lpstr>
      <vt:lpstr>Head</vt:lpstr>
      <vt:lpstr>Slide 40</vt:lpstr>
      <vt:lpstr>Slide 41</vt:lpstr>
      <vt:lpstr>Slide 42</vt:lpstr>
      <vt:lpstr>Slide 43</vt:lpstr>
      <vt:lpstr>Slide 44</vt:lpstr>
      <vt:lpstr>Eyes</vt:lpstr>
      <vt:lpstr>Slide 46</vt:lpstr>
      <vt:lpstr>Slide 47</vt:lpstr>
      <vt:lpstr>Slide 48</vt:lpstr>
      <vt:lpstr>Ears</vt:lpstr>
      <vt:lpstr>Slide 50</vt:lpstr>
      <vt:lpstr>Slide 51</vt:lpstr>
      <vt:lpstr>Slide 52</vt:lpstr>
      <vt:lpstr>Nose</vt:lpstr>
      <vt:lpstr> Mouth and Throat </vt:lpstr>
      <vt:lpstr>Slide 55</vt:lpstr>
      <vt:lpstr>Slide 56</vt:lpstr>
      <vt:lpstr>Slide 57</vt:lpstr>
      <vt:lpstr>Neck</vt:lpstr>
      <vt:lpstr>Slide 59</vt:lpstr>
      <vt:lpstr> Lungs/Thorax </vt:lpstr>
      <vt:lpstr> Lungs/Thorax </vt:lpstr>
      <vt:lpstr>Slide 62</vt:lpstr>
      <vt:lpstr>Cardiovascular</vt:lpstr>
      <vt:lpstr>Innocent murmur</vt:lpstr>
      <vt:lpstr>Abdomen</vt:lpstr>
      <vt:lpstr>Slide 66</vt:lpstr>
      <vt:lpstr>Slide 67</vt:lpstr>
      <vt:lpstr>Musculoskeletal</vt:lpstr>
      <vt:lpstr>Slide 69</vt:lpstr>
      <vt:lpstr>Slide 70</vt:lpstr>
      <vt:lpstr>Club foot</vt:lpstr>
      <vt:lpstr>DDH</vt:lpstr>
      <vt:lpstr>Slide 73</vt:lpstr>
      <vt:lpstr>Edward syndrom (trisomy 18)</vt:lpstr>
      <vt:lpstr>Slide 75</vt:lpstr>
      <vt:lpstr>Neurologic</vt:lpstr>
      <vt:lpstr>Slide 77</vt:lpstr>
      <vt:lpstr>Slide 78</vt:lpstr>
      <vt:lpstr>GU</vt:lpstr>
      <vt:lpstr>Ambiguous genitalia</vt:lpstr>
      <vt:lpstr>Tanner stage</vt:lpstr>
      <vt:lpstr>Orchidometer</vt:lpstr>
      <vt:lpstr>Stretched penile length </vt:lpstr>
      <vt:lpstr>Hypospadius</vt:lpstr>
      <vt:lpstr>Slide 85</vt:lpstr>
      <vt:lpstr>Inguinal hernia</vt:lpstr>
      <vt:lpstr>Undescended testicles</vt:lpstr>
      <vt:lpstr>Slide 88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dmour</dc:creator>
  <cp:lastModifiedBy>user</cp:lastModifiedBy>
  <cp:revision>50</cp:revision>
  <dcterms:created xsi:type="dcterms:W3CDTF">2006-08-16T00:00:00Z</dcterms:created>
  <dcterms:modified xsi:type="dcterms:W3CDTF">2019-10-23T19:53:13Z</dcterms:modified>
</cp:coreProperties>
</file>