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9" r:id="rId1"/>
  </p:sldMasterIdLst>
  <p:notesMasterIdLst>
    <p:notesMasterId r:id="rId34"/>
  </p:notesMasterIdLst>
  <p:handoutMasterIdLst>
    <p:handoutMasterId r:id="rId35"/>
  </p:handoutMasterIdLst>
  <p:sldIdLst>
    <p:sldId id="327" r:id="rId2"/>
    <p:sldId id="328" r:id="rId3"/>
    <p:sldId id="331" r:id="rId4"/>
    <p:sldId id="332" r:id="rId5"/>
    <p:sldId id="334" r:id="rId6"/>
    <p:sldId id="335" r:id="rId7"/>
    <p:sldId id="337" r:id="rId8"/>
    <p:sldId id="338" r:id="rId9"/>
    <p:sldId id="339" r:id="rId10"/>
    <p:sldId id="340" r:id="rId11"/>
    <p:sldId id="342" r:id="rId12"/>
    <p:sldId id="278" r:id="rId13"/>
    <p:sldId id="279" r:id="rId14"/>
    <p:sldId id="281" r:id="rId15"/>
    <p:sldId id="319" r:id="rId16"/>
    <p:sldId id="282" r:id="rId17"/>
    <p:sldId id="283" r:id="rId18"/>
    <p:sldId id="284" r:id="rId19"/>
    <p:sldId id="285" r:id="rId20"/>
    <p:sldId id="286" r:id="rId21"/>
    <p:sldId id="301" r:id="rId22"/>
    <p:sldId id="323" r:id="rId23"/>
    <p:sldId id="313" r:id="rId24"/>
    <p:sldId id="289" r:id="rId25"/>
    <p:sldId id="291" r:id="rId26"/>
    <p:sldId id="292" r:id="rId27"/>
    <p:sldId id="293" r:id="rId28"/>
    <p:sldId id="294" r:id="rId29"/>
    <p:sldId id="295" r:id="rId30"/>
    <p:sldId id="296" r:id="rId31"/>
    <p:sldId id="298" r:id="rId32"/>
    <p:sldId id="299" r:id="rId33"/>
  </p:sldIdLst>
  <p:sldSz cx="9144000" cy="6858000" type="screen4x3"/>
  <p:notesSz cx="6881813" cy="10002838"/>
  <p:defaultTextStyle>
    <a:defPPr>
      <a:defRPr lang="ar-SA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74" autoAdjust="0"/>
    <p:restoredTop sz="94660"/>
  </p:normalViewPr>
  <p:slideViewPr>
    <p:cSldViewPr>
      <p:cViewPr varScale="1">
        <p:scale>
          <a:sx n="82" d="100"/>
          <a:sy n="82" d="100"/>
        </p:scale>
        <p:origin x="1853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>
            <a:extLst>
              <a:ext uri="{FF2B5EF4-FFF2-40B4-BE49-F238E27FC236}">
                <a16:creationId xmlns:a16="http://schemas.microsoft.com/office/drawing/2014/main" id="{D56EFBC8-BDBB-4D7D-B4AA-F0C1BE73B89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91D305CE-BDD5-44F2-80D6-A55A9712612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7313" y="0"/>
            <a:ext cx="2982912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>
            <a:extLst>
              <a:ext uri="{FF2B5EF4-FFF2-40B4-BE49-F238E27FC236}">
                <a16:creationId xmlns:a16="http://schemas.microsoft.com/office/drawing/2014/main" id="{DB44F4CE-7E20-4941-9BBF-1B2D7307B4D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01188"/>
            <a:ext cx="2982913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1" name="Rectangle 5">
            <a:extLst>
              <a:ext uri="{FF2B5EF4-FFF2-40B4-BE49-F238E27FC236}">
                <a16:creationId xmlns:a16="http://schemas.microsoft.com/office/drawing/2014/main" id="{08D5DD04-35F2-42B3-A148-D1971620628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7313" y="9501188"/>
            <a:ext cx="2982912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/>
            </a:lvl1pPr>
          </a:lstStyle>
          <a:p>
            <a:pPr>
              <a:defRPr/>
            </a:pPr>
            <a:fld id="{25571780-83BC-46F9-92C9-964203A5CBB6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>
            <a:extLst>
              <a:ext uri="{FF2B5EF4-FFF2-40B4-BE49-F238E27FC236}">
                <a16:creationId xmlns:a16="http://schemas.microsoft.com/office/drawing/2014/main" id="{19808BE4-31CA-4F44-9752-098C1B39651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898900" y="0"/>
            <a:ext cx="2982913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5" name="Rectangle 3">
            <a:extLst>
              <a:ext uri="{FF2B5EF4-FFF2-40B4-BE49-F238E27FC236}">
                <a16:creationId xmlns:a16="http://schemas.microsoft.com/office/drawing/2014/main" id="{7AC352B8-8BDC-4D2D-9DD6-D4613D77706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1588" y="0"/>
            <a:ext cx="2982912" cy="50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A4830EC9-F8EB-4EF0-8383-F567A7FA310C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42975" y="750888"/>
            <a:ext cx="4997450" cy="37496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7" name="Rectangle 5">
            <a:extLst>
              <a:ext uri="{FF2B5EF4-FFF2-40B4-BE49-F238E27FC236}">
                <a16:creationId xmlns:a16="http://schemas.microsoft.com/office/drawing/2014/main" id="{F346DCDB-7358-4880-85C9-A33A1C9E2D0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8975" y="4751388"/>
            <a:ext cx="5505450" cy="450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8918" name="Rectangle 6">
            <a:extLst>
              <a:ext uri="{FF2B5EF4-FFF2-40B4-BE49-F238E27FC236}">
                <a16:creationId xmlns:a16="http://schemas.microsoft.com/office/drawing/2014/main" id="{384F3D08-B51E-486C-855B-AB616258B68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898900" y="9501188"/>
            <a:ext cx="2982913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9" name="Rectangle 7">
            <a:extLst>
              <a:ext uri="{FF2B5EF4-FFF2-40B4-BE49-F238E27FC236}">
                <a16:creationId xmlns:a16="http://schemas.microsoft.com/office/drawing/2014/main" id="{935FD342-FD39-47A3-BE46-915F22BC9A7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1588" y="9501188"/>
            <a:ext cx="2982912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rtl="1" eaLnBrk="1" hangingPunct="1">
              <a:defRPr sz="1200"/>
            </a:lvl1pPr>
          </a:lstStyle>
          <a:p>
            <a:pPr>
              <a:defRPr/>
            </a:pPr>
            <a:fld id="{D96F5C1A-9254-420D-887E-CD0F70101C71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6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87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8">
            <a:extLst>
              <a:ext uri="{FF2B5EF4-FFF2-40B4-BE49-F238E27FC236}">
                <a16:creationId xmlns:a16="http://schemas.microsoft.com/office/drawing/2014/main" id="{8F897BB1-11E3-472C-90A8-7BB24020F0CC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5763A94C-18EF-433A-8380-83E09119BA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A8F5929A-84D7-4100-A62D-98B1BCEB729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6EAB2-BAC2-4A76-AD15-1453C7AE9A92}" type="slidenum">
              <a:rPr lang="ar-SA" altLang="ar-JO"/>
              <a:pPr>
                <a:defRPr/>
              </a:pPr>
              <a:t>‹#›</a:t>
            </a:fld>
            <a:endParaRPr lang="en-US" altLang="ar-JO"/>
          </a:p>
        </p:txBody>
      </p:sp>
    </p:spTree>
    <p:extLst>
      <p:ext uri="{BB962C8B-B14F-4D97-AF65-F5344CB8AC3E}">
        <p14:creationId xmlns:p14="http://schemas.microsoft.com/office/powerpoint/2010/main" val="3780960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7A6D6240-F749-4FB1-8CD3-055743A6F92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4B6D76B8-2E5D-4F97-AD7F-968BC26782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366E5F6B-3C4B-4BCB-BC7E-B138EF5C28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902EBA-BE14-41E6-AD72-AF9AFE7CBE8B}" type="slidenum">
              <a:rPr lang="ar-SA" altLang="ar-JO"/>
              <a:pPr>
                <a:defRPr/>
              </a:pPr>
              <a:t>‹#›</a:t>
            </a:fld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653716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483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483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BF1C00B6-AEF3-4B16-AA61-03A4A4FBE8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84BA3750-BCD5-4B6B-B872-51C2B1775B7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CEA2AEAB-E12F-4E0C-B2C4-B937D8EBD6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C2BD20-A2D0-46CE-8E26-8B5B84634B7D}" type="slidenum">
              <a:rPr lang="ar-SA" altLang="ar-JO"/>
              <a:pPr>
                <a:defRPr/>
              </a:pPr>
              <a:t>‹#›</a:t>
            </a:fld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1149799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BAE7DE42-A5FC-4976-84C2-2CA4CBA347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2C3696BE-C138-428A-978C-D1E4C8BAE2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5206A4C1-0B87-4670-9E32-25266ED4D82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230CA8-D797-408E-8F9F-EE12D346C466}" type="slidenum">
              <a:rPr lang="ar-SA" altLang="ar-JO"/>
              <a:pPr>
                <a:defRPr/>
              </a:pPr>
              <a:t>‹#›</a:t>
            </a:fld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106706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9">
            <a:extLst>
              <a:ext uri="{FF2B5EF4-FFF2-40B4-BE49-F238E27FC236}">
                <a16:creationId xmlns:a16="http://schemas.microsoft.com/office/drawing/2014/main" id="{0E418D20-48FF-414D-B2DB-683AABF728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>
            <a:extLst>
              <a:ext uri="{FF2B5EF4-FFF2-40B4-BE49-F238E27FC236}">
                <a16:creationId xmlns:a16="http://schemas.microsoft.com/office/drawing/2014/main" id="{B0830AF5-FAFF-4C2F-A785-5E011EED509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1">
            <a:extLst>
              <a:ext uri="{FF2B5EF4-FFF2-40B4-BE49-F238E27FC236}">
                <a16:creationId xmlns:a16="http://schemas.microsoft.com/office/drawing/2014/main" id="{5AE56C26-DA4A-4004-9FB3-958227F2FC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366B99-5F76-460F-8101-95D1AA82D1BC}" type="slidenum">
              <a:rPr lang="ar-SA" altLang="ar-JO"/>
              <a:pPr>
                <a:defRPr/>
              </a:pPr>
              <a:t>‹#›</a:t>
            </a:fld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476988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BD10B35B-7715-4650-A670-3CDE926A48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0A3C3DC7-BFC8-41E0-8E4E-8A1CD0E346F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81CAFF5A-BA69-4179-A732-EFA06B40C8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4AE09-B9D2-4645-B781-59BE2EEEC4C5}" type="slidenum">
              <a:rPr lang="ar-SA" altLang="ar-JO"/>
              <a:pPr>
                <a:defRPr/>
              </a:pPr>
              <a:t>‹#›</a:t>
            </a:fld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3123314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9">
            <a:extLst>
              <a:ext uri="{FF2B5EF4-FFF2-40B4-BE49-F238E27FC236}">
                <a16:creationId xmlns:a16="http://schemas.microsoft.com/office/drawing/2014/main" id="{1C449BC5-28DC-42EC-A0D1-296F4DFE13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0">
            <a:extLst>
              <a:ext uri="{FF2B5EF4-FFF2-40B4-BE49-F238E27FC236}">
                <a16:creationId xmlns:a16="http://schemas.microsoft.com/office/drawing/2014/main" id="{5D5B2EC9-D5F7-45BE-B95F-3E5C9F5057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1">
            <a:extLst>
              <a:ext uri="{FF2B5EF4-FFF2-40B4-BE49-F238E27FC236}">
                <a16:creationId xmlns:a16="http://schemas.microsoft.com/office/drawing/2014/main" id="{FBEFC9C4-95F5-4704-B246-888ED64AE8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D8AE8F-D9A4-4059-9B94-BFB1B8B29FB0}" type="slidenum">
              <a:rPr lang="ar-SA" altLang="ar-JO"/>
              <a:pPr>
                <a:defRPr/>
              </a:pPr>
              <a:t>‹#›</a:t>
            </a:fld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2687306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9">
            <a:extLst>
              <a:ext uri="{FF2B5EF4-FFF2-40B4-BE49-F238E27FC236}">
                <a16:creationId xmlns:a16="http://schemas.microsoft.com/office/drawing/2014/main" id="{229CF899-DD40-4491-9F46-420653BD5C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>
            <a:extLst>
              <a:ext uri="{FF2B5EF4-FFF2-40B4-BE49-F238E27FC236}">
                <a16:creationId xmlns:a16="http://schemas.microsoft.com/office/drawing/2014/main" id="{EC1DDCBD-FD08-4FAC-899F-9865A22911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1">
            <a:extLst>
              <a:ext uri="{FF2B5EF4-FFF2-40B4-BE49-F238E27FC236}">
                <a16:creationId xmlns:a16="http://schemas.microsoft.com/office/drawing/2014/main" id="{F1B09063-C652-4DB1-AEBE-44E9E1DFB16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D547DB-860B-4E81-ADD5-2E2211C00AEA}" type="slidenum">
              <a:rPr lang="ar-SA" altLang="ar-JO"/>
              <a:pPr>
                <a:defRPr/>
              </a:pPr>
              <a:t>‹#›</a:t>
            </a:fld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3163110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9">
            <a:extLst>
              <a:ext uri="{FF2B5EF4-FFF2-40B4-BE49-F238E27FC236}">
                <a16:creationId xmlns:a16="http://schemas.microsoft.com/office/drawing/2014/main" id="{F934BC4C-06C2-4530-8BF2-D7188A3084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70">
            <a:extLst>
              <a:ext uri="{FF2B5EF4-FFF2-40B4-BE49-F238E27FC236}">
                <a16:creationId xmlns:a16="http://schemas.microsoft.com/office/drawing/2014/main" id="{0E43FB4A-C3D3-4C0E-ABD3-FAA1F13D67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1">
            <a:extLst>
              <a:ext uri="{FF2B5EF4-FFF2-40B4-BE49-F238E27FC236}">
                <a16:creationId xmlns:a16="http://schemas.microsoft.com/office/drawing/2014/main" id="{EBD75375-316C-4958-B858-17916F942C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F88266-24A7-4B0D-B170-69E855A2335B}" type="slidenum">
              <a:rPr lang="ar-SA" altLang="ar-JO"/>
              <a:pPr>
                <a:defRPr/>
              </a:pPr>
              <a:t>‹#›</a:t>
            </a:fld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2855702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F20A9C21-20A4-4313-BB44-460ED02ECA2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3BE9715A-2BED-436A-9138-7E8E171EB2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902275BB-65A4-4CDA-B58B-79D1BC5994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AACDFC-E833-4F29-9FF2-6C3C5ACBF8E9}" type="slidenum">
              <a:rPr lang="ar-SA" altLang="ar-JO"/>
              <a:pPr>
                <a:defRPr/>
              </a:pPr>
              <a:t>‹#›</a:t>
            </a:fld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441279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9">
            <a:extLst>
              <a:ext uri="{FF2B5EF4-FFF2-40B4-BE49-F238E27FC236}">
                <a16:creationId xmlns:a16="http://schemas.microsoft.com/office/drawing/2014/main" id="{9BA1F2CE-AEDC-4A78-83B6-C6809D4ABA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>
            <a:extLst>
              <a:ext uri="{FF2B5EF4-FFF2-40B4-BE49-F238E27FC236}">
                <a16:creationId xmlns:a16="http://schemas.microsoft.com/office/drawing/2014/main" id="{1B3733E0-8243-460A-99C8-4BE13FB60E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1">
            <a:extLst>
              <a:ext uri="{FF2B5EF4-FFF2-40B4-BE49-F238E27FC236}">
                <a16:creationId xmlns:a16="http://schemas.microsoft.com/office/drawing/2014/main" id="{D0D57EFF-4650-46E2-8354-80B691B289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E98CE1-AD64-4BF1-904B-D8B31A98C4A7}" type="slidenum">
              <a:rPr lang="ar-SA" altLang="ar-JO"/>
              <a:pPr>
                <a:defRPr/>
              </a:pPr>
              <a:t>‹#›</a:t>
            </a:fld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2687599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7">
            <a:extLst>
              <a:ext uri="{FF2B5EF4-FFF2-40B4-BE49-F238E27FC236}">
                <a16:creationId xmlns:a16="http://schemas.microsoft.com/office/drawing/2014/main" id="{0089B150-F2B8-4330-8AF0-28BF314583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68">
            <a:extLst>
              <a:ext uri="{FF2B5EF4-FFF2-40B4-BE49-F238E27FC236}">
                <a16:creationId xmlns:a16="http://schemas.microsoft.com/office/drawing/2014/main" id="{4EAB15D3-3C41-4A05-83D0-B23981C418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65" name="Rectangle 69">
            <a:extLst>
              <a:ext uri="{FF2B5EF4-FFF2-40B4-BE49-F238E27FC236}">
                <a16:creationId xmlns:a16="http://schemas.microsoft.com/office/drawing/2014/main" id="{1416FDE7-5120-48B5-B592-C1F380C8E93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40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66" name="Rectangle 70">
            <a:extLst>
              <a:ext uri="{FF2B5EF4-FFF2-40B4-BE49-F238E27FC236}">
                <a16:creationId xmlns:a16="http://schemas.microsoft.com/office/drawing/2014/main" id="{0BFD5E05-5DCA-4D59-8870-8297BC2BFD1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1" hangingPunct="1">
              <a:defRPr sz="140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67" name="Rectangle 71">
            <a:extLst>
              <a:ext uri="{FF2B5EF4-FFF2-40B4-BE49-F238E27FC236}">
                <a16:creationId xmlns:a16="http://schemas.microsoft.com/office/drawing/2014/main" id="{A47EC400-AE08-4E6D-B359-43D74420F5F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accent4">
                    <a:lumMod val="1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D3009145-4111-4364-A92C-F7426A6C07D4}" type="slidenum">
              <a:rPr lang="ar-SA" altLang="ar-JO"/>
              <a:pPr>
                <a:defRPr/>
              </a:pPr>
              <a:t>‹#›</a:t>
            </a:fld>
            <a:endParaRPr lang="en-US" altLang="ar-J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0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6161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61616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61616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61616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161616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anose="05000000000000000000" pitchFamily="2" charset="2"/>
        <a:buChar char="Ø"/>
        <a:defRPr sz="3200">
          <a:solidFill>
            <a:srgbClr val="16161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panose="05000000000000000000" pitchFamily="2" charset="2"/>
        <a:buChar char="l"/>
        <a:defRPr sz="2800">
          <a:solidFill>
            <a:srgbClr val="161616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161616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50000"/>
        <a:buFont typeface="Wingdings" panose="05000000000000000000" pitchFamily="2" charset="2"/>
        <a:buChar char="l"/>
        <a:defRPr sz="2000">
          <a:solidFill>
            <a:srgbClr val="161616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161616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images.google.jo/imgres?imgurl=http://intranasal.net/images/Oxymetazolinespraysmallest.jpg&amp;imgrefurl=http://intranasal.net/Epistaxis/default.htm&amp;usg=__XFdbbeLuFUrEZKc7e22CRxA9jx0=&amp;h=1849&amp;w=1014&amp;sz=70&amp;hl=ar&amp;start=1&amp;um=1&amp;tbnid=1g8jmXUuybRIDM:&amp;tbnh=150&amp;tbnw=82&amp;prev=/images?q=Oxymetazoline&amp;hl=ar&amp;lr=lang_ar&amp;sa=G&amp;um=1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jo/imgres?imgurl=http://img.alibaba.com/photo/10819784/Ventolin_Salbutamol.jpg&amp;imgrefurl=http://www.alibaba.com/product/sheikhw-10819784-0/productdetail.html&amp;usg=__wBmEtlRv6JJ9bBDKF9GObcyF5b8=&amp;h=617&amp;w=372&amp;sz=21&amp;hl=ar&amp;start=16&amp;um=1&amp;tbnid=3y0otXkYq4YkBM:&amp;tbnh=136&amp;tbnw=82&amp;prev=/images%3Fq%3DSalbutamol%26hl%3Dar%26lr%3Dlang_ar%26sa%3DG%26um%3D1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ages.google.jo/imgres?imgurl=http://www.jahanbehbood.com/Jahanbehbood/Portals/0/JahanBehbood/GSK/DSCN1721.jpg&amp;imgrefurl=http://www.jahanbehbood.com/LinkClick.aspx%3Flink%3D102%26tabid%3D94%26mid%3D425&amp;usg=__uOWhDUdpXQQhepaP47DhaXa8xEw=&amp;h=361&amp;w=300&amp;sz=21&amp;hl=ar&amp;start=4&amp;um=1&amp;tbnid=mSHNhiqYI6NcnM:&amp;tbnh=121&amp;tbnw=101&amp;prev=/images%3Fq%3DSalmeterol%26hl%3Dar%26lr%3Dlang_ar%26sa%3DG%26um%3D1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images.google.jo/imgres?imgurl=http://www.shopmedvet.com/images/uploads/5828_5627_thumb.jpg&amp;imgrefurl=http://www.shopmedvet.com/category/73/8&amp;usg=__QK894NoTLJGYQ6EuGIONpdR3lRw=&amp;h=250&amp;w=250&amp;sz=13&amp;hl=ar&amp;start=5&amp;um=1&amp;tbnid=hNsDYAuWFP6Z0M:&amp;tbnh=111&amp;tbnw=111&amp;prev=/images%3Fq%3DDobutamine%26hl%3Dar%26lr%3Dlang_ar%26sa%3DG%26um%3D1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jo/imgres?imgurl=http://upload.wikimedia.org/wikipedia/commons/thumb/7/7a/Ritalin-SR-20mg-full.jpg/398px-Ritalin-SR-20mg-full.jpg&amp;imgrefurl=http://www.thinkingzygote.com/2008_07_01_archive.html&amp;usg=__GRhzNlkIK_IZIw-bnPsgqfVEzXY=&amp;h=600&amp;w=398&amp;sz=32&amp;hl=ar&amp;start=2&amp;um=1&amp;tbnid=I3nuXtAaQChcFM:&amp;tbnh=135&amp;tbnw=90&amp;prev=/images%3Fq%3DAmphetamines%26hl%3Dar%26lr%3Dlang_ar%26sa%3DG%26um%3D1" TargetMode="Externa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9404EA6-5CC2-4495-B274-74A3AFD625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CE1E7F2-4B38-4A10-AA80-4E49BF3A5ED6}" type="slidenum">
              <a:rPr lang="ar-SA" altLang="en-US" smtClean="0"/>
              <a:pPr>
                <a:defRPr/>
              </a:pPr>
              <a:t>1</a:t>
            </a:fld>
            <a:endParaRPr lang="en-US" altLang="en-US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6826DBD4-9292-44FD-9519-1894F25351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229600" cy="1368425"/>
          </a:xfrm>
        </p:spPr>
        <p:txBody>
          <a:bodyPr/>
          <a:lstStyle/>
          <a:p>
            <a:pPr eaLnBrk="1" hangingPunct="1"/>
            <a:r>
              <a:rPr lang="en-US" altLang="en-US" sz="4000">
                <a:latin typeface="Algerian" panose="04020705040A02060702" pitchFamily="82" charset="0"/>
              </a:rPr>
              <a:t>Sympathomimetics </a:t>
            </a:r>
            <a:br>
              <a:rPr lang="en-US" altLang="en-US" sz="4000">
                <a:latin typeface="Algerian" panose="04020705040A02060702" pitchFamily="82" charset="0"/>
              </a:rPr>
            </a:br>
            <a:r>
              <a:rPr lang="en-US" altLang="en-US" sz="4000">
                <a:latin typeface="Algerian" panose="04020705040A02060702" pitchFamily="82" charset="0"/>
              </a:rPr>
              <a:t>(Adrenergic Agonists) </a:t>
            </a:r>
          </a:p>
        </p:txBody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15D47AEB-A8BB-4544-B54B-11B9F89A32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8" y="1844675"/>
            <a:ext cx="8820150" cy="4525963"/>
          </a:xfrm>
        </p:spPr>
        <p:txBody>
          <a:bodyPr/>
          <a:lstStyle/>
          <a:p>
            <a:pPr eaLnBrk="1" hangingPunct="1"/>
            <a:r>
              <a:rPr lang="en-US" altLang="en-US" i="1"/>
              <a:t>Agents that </a:t>
            </a:r>
            <a:r>
              <a:rPr lang="en-US" altLang="en-US" b="1" i="1"/>
              <a:t>mimic actions of sympathetic system &amp; stimulate adrenergic receptors (adrenoceptors)</a:t>
            </a:r>
          </a:p>
          <a:p>
            <a:pPr eaLnBrk="1" hangingPunct="1"/>
            <a:r>
              <a:rPr lang="en-US" altLang="en-US"/>
              <a:t>Adrenergic neurons release </a:t>
            </a:r>
            <a:r>
              <a:rPr lang="en-US" altLang="en-US" b="1"/>
              <a:t>norepinephrine</a:t>
            </a:r>
            <a:r>
              <a:rPr lang="en-US" altLang="en-US"/>
              <a:t> as primary neurotransmitter</a:t>
            </a:r>
          </a:p>
          <a:p>
            <a:pPr eaLnBrk="1" hangingPunct="1"/>
            <a:r>
              <a:rPr lang="en-US" altLang="en-US"/>
              <a:t>Actions of sympathomimetics are mediated through stimulation of </a:t>
            </a:r>
            <a:r>
              <a:rPr lang="en-US" altLang="en-US" b="1"/>
              <a:t>alpha</a:t>
            </a:r>
            <a:r>
              <a:rPr lang="en-US" altLang="en-US"/>
              <a:t>, </a:t>
            </a:r>
            <a:r>
              <a:rPr lang="en-US" altLang="en-US" b="1"/>
              <a:t>beta</a:t>
            </a:r>
            <a:r>
              <a:rPr lang="en-US" altLang="en-US"/>
              <a:t> &amp; </a:t>
            </a:r>
            <a:r>
              <a:rPr lang="en-US" altLang="en-US" b="1"/>
              <a:t>dopaminergic</a:t>
            </a:r>
            <a:r>
              <a:rPr lang="en-US" altLang="en-US"/>
              <a:t> adrenoceptors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23B796D-F839-4B62-B0C2-F47B7B142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7840518B-52A7-4647-B519-3CF7D39314ED}" type="slidenum">
              <a:rPr lang="ar-SA" altLang="en-US" smtClean="0"/>
              <a:pPr>
                <a:defRPr/>
              </a:pPr>
              <a:t>10</a:t>
            </a:fld>
            <a:endParaRPr lang="en-US" altLang="en-US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A4B496EB-4B1A-4199-BBB2-67BDD01338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33375"/>
            <a:ext cx="86868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2. Mucosal decongestants:   Pseudoephedrine, Oxymetazoline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F091F426-A8F7-492C-BE08-7BEFAEF009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1731963"/>
            <a:ext cx="8229600" cy="4792662"/>
          </a:xfrm>
        </p:spPr>
        <p:txBody>
          <a:bodyPr/>
          <a:lstStyle/>
          <a:p>
            <a:pPr marL="609600" indent="-609600"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Useful in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allergic rhinitis, common cold &amp; sinusitis</a:t>
            </a:r>
          </a:p>
          <a:p>
            <a:pPr marL="609600" indent="-609600"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Oxymetazoline is used in Ophthalmic drops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 relief of redness of eye associated with swimming, colds or contact lens</a:t>
            </a:r>
          </a:p>
          <a:p>
            <a:pPr eaLnBrk="1" hangingPunct="1">
              <a:defRPr/>
            </a:pP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Avoid: 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Prolonged use (rebound congestion)   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hypertensive patients 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Children below 2 years of age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14341" name="Picture 5" descr="Oxymetazolinespraysmallest">
            <a:hlinkClick r:id="rId2"/>
            <a:extLst>
              <a:ext uri="{FF2B5EF4-FFF2-40B4-BE49-F238E27FC236}">
                <a16:creationId xmlns:a16="http://schemas.microsoft.com/office/drawing/2014/main" id="{F224F6B3-2BC9-4199-A013-1E7099CD07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50" y="188913"/>
            <a:ext cx="7810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AA342BA-2FD1-4B0F-BE2B-6C4081A3F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B61FA61E-2602-4028-8087-DFAC6181F677}" type="slidenum">
              <a:rPr lang="ar-SA" altLang="en-US" smtClean="0"/>
              <a:pPr>
                <a:defRPr/>
              </a:pPr>
              <a:t>11</a:t>
            </a:fld>
            <a:endParaRPr lang="en-US" altLang="en-US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D694D1A9-70C7-4355-B9CA-E9DAE9E3A4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3200" dirty="0">
                <a:solidFill>
                  <a:schemeClr val="accent4">
                    <a:lumMod val="10000"/>
                  </a:schemeClr>
                </a:solidFill>
              </a:rPr>
              <a:t>Alpha 2-agonists </a:t>
            </a:r>
            <a:br>
              <a:rPr lang="en-US" altLang="en-US" sz="3200" dirty="0">
                <a:solidFill>
                  <a:schemeClr val="accent4">
                    <a:lumMod val="10000"/>
                  </a:schemeClr>
                </a:solidFill>
              </a:rPr>
            </a:br>
            <a:r>
              <a:rPr lang="en-US" altLang="en-US" sz="3200" dirty="0">
                <a:solidFill>
                  <a:schemeClr val="accent4">
                    <a:lumMod val="10000"/>
                  </a:schemeClr>
                </a:solidFill>
              </a:rPr>
              <a:t>(Clonidine &amp; alpha-methyldopa)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3A4384C2-C4DF-4DF4-835A-11A3A67A529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35975" cy="4757738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Centrally acting </a:t>
            </a: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antihypertensive drugs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: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clonidine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&amp;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alpha-methyldopa (</a:t>
            </a:r>
            <a:r>
              <a:rPr lang="en-US" altLang="en-US" dirty="0" err="1">
                <a:solidFill>
                  <a:schemeClr val="accent4">
                    <a:lumMod val="10000"/>
                  </a:schemeClr>
                </a:solidFill>
              </a:rPr>
              <a:t>Aldomet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) 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These act centrally to produce inhibition of sympathetic vasomotor centers, decreasing sympathetic outflow to the periphery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They are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rarely used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because of risk of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rebound hypertension on withdrawal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of therapy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A9F173D-7C9F-487F-B3EA-B78B2193A2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E7723DA0-58AD-4FBD-8ACB-1F1350F9396A}" type="slidenum">
              <a:rPr lang="ar-SA" altLang="ar-JO" smtClean="0"/>
              <a:pPr>
                <a:defRPr/>
              </a:pPr>
              <a:t>12</a:t>
            </a:fld>
            <a:endParaRPr lang="en-US" altLang="ar-JO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289680AA-9010-4AA8-8CE9-0B06B75B2D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3600" u="sng"/>
              <a:t>Beta-adrenoceptors (receptors)</a:t>
            </a:r>
            <a:br>
              <a:rPr lang="en-US" altLang="en-US" sz="3600"/>
            </a:br>
            <a:endParaRPr lang="en-US" altLang="en-US" sz="3600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3C1131B5-79E7-4FB4-9D52-DFD3F80141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372475" cy="4525962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  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Two subgroups </a:t>
            </a:r>
            <a:r>
              <a:rPr lang="en-US" altLang="en-US" b="1" baseline="-25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1,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b="1" baseline="-25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 </a:t>
            </a:r>
            <a:endParaRPr lang="en-US" altLang="en-US" b="1" dirty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b="1" baseline="-25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1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-adrenoceptors: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b="1" dirty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Heart  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→ Increase HR, contractility &amp;  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conductivity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Kidneys         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Increase renin release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F5E3AAD-2C19-4B6A-B886-3FA02D8F7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19BD9BA4-A2D5-4B54-B506-4D4A0A1C5C57}" type="slidenum">
              <a:rPr lang="ar-SA" altLang="ar-JO" smtClean="0"/>
              <a:pPr>
                <a:defRPr/>
              </a:pPr>
              <a:t>13</a:t>
            </a:fld>
            <a:endParaRPr lang="en-US" altLang="ar-JO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21511BC3-76F9-4E15-AFD4-1B48341A7A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sz="4000" baseline="-25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en-US" altLang="en-US" sz="40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-adrenoceptors</a:t>
            </a:r>
            <a:r>
              <a:rPr lang="en-US" altLang="en-US" sz="5200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218AAACE-B791-4B8F-B110-AEC5AC5E50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196975"/>
            <a:ext cx="8640763" cy="525621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Bronchi		  	   →     Bronchodilatation 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Bladder wall 		   →   Relaxation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Skeletal M. arterioles →  Vasodilatation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Glycogenolysis      	   →  Increase blood glucose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Gluconeogenesis 	   →  Increase blood glucose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Uterus 			   →  Relaxation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Enhances entry of K into cells → Hypokalemia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C5B061D-CF5F-40DE-9CFF-368FAC1255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E28833BF-29F1-4160-9DEA-162DB003E753}" type="slidenum">
              <a:rPr lang="ar-SA" altLang="ar-JO" smtClean="0"/>
              <a:pPr>
                <a:defRPr/>
              </a:pPr>
              <a:t>14</a:t>
            </a:fld>
            <a:endParaRPr lang="en-US" altLang="ar-JO"/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F6B708D2-C1C4-47C8-B285-057C50D165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en-US" sz="40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4000" u="sng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sz="4000" u="sng" dirty="0">
                <a:solidFill>
                  <a:schemeClr val="accent4">
                    <a:lumMod val="10000"/>
                  </a:schemeClr>
                </a:solidFill>
              </a:rPr>
              <a:t>-Stimulants</a:t>
            </a:r>
            <a:br>
              <a:rPr lang="en-US" altLang="en-US" sz="4000" dirty="0">
                <a:solidFill>
                  <a:schemeClr val="accent4">
                    <a:lumMod val="10000"/>
                  </a:schemeClr>
                </a:solidFill>
              </a:rPr>
            </a:br>
            <a:endParaRPr lang="en-US" altLang="en-US" sz="40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BEFB6354-335C-4964-B3ED-B8A8A1A82E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207375" cy="5327650"/>
          </a:xfrm>
        </p:spPr>
        <p:txBody>
          <a:bodyPr/>
          <a:lstStyle/>
          <a:p>
            <a:pPr marL="609600" indent="-609600" eaLnBrk="1" hangingPunct="1">
              <a:buFont typeface="Wingdings" panose="05000000000000000000" pitchFamily="2" charset="2"/>
              <a:buAutoNum type="arabicPeriod"/>
              <a:defRPr/>
            </a:pPr>
            <a:r>
              <a:rPr lang="en-US" altLang="en-US" b="1" u="sng">
                <a:solidFill>
                  <a:schemeClr val="accent4">
                    <a:lumMod val="10000"/>
                  </a:schemeClr>
                </a:solidFill>
              </a:rPr>
              <a:t>Selective </a:t>
            </a:r>
            <a:r>
              <a:rPr lang="en-US" altLang="en-US" b="1" u="sng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b="1" u="sng" baseline="-25000">
                <a:solidFill>
                  <a:schemeClr val="accent4">
                    <a:lumMod val="10000"/>
                  </a:schemeClr>
                </a:solidFill>
              </a:rPr>
              <a:t>2</a:t>
            </a:r>
            <a:r>
              <a:rPr lang="en-US" altLang="en-US" b="1" u="sng">
                <a:solidFill>
                  <a:schemeClr val="accent4">
                    <a:lumMod val="10000"/>
                  </a:schemeClr>
                </a:solidFill>
              </a:rPr>
              <a:t> agonists: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 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      Salbutamol (Albuterol) (Ventolin)</a:t>
            </a:r>
          </a:p>
          <a:p>
            <a:pPr marL="609600" indent="-609600" eaLnBrk="1" hangingPunct="1">
              <a:defRPr/>
            </a:pPr>
            <a:r>
              <a:rPr lang="en-US" altLang="en-US">
                <a:solidFill>
                  <a:schemeClr val="accent4">
                    <a:lumMod val="10000"/>
                  </a:schemeClr>
                </a:solidFill>
              </a:rPr>
              <a:t>non-catecholamine</a:t>
            </a:r>
          </a:p>
          <a:p>
            <a:pPr marL="609600" indent="-609600" eaLnBrk="1" hangingPunct="1">
              <a:defRPr/>
            </a:pPr>
            <a:r>
              <a:rPr lang="en-US" altLang="en-US">
                <a:solidFill>
                  <a:schemeClr val="accent4">
                    <a:lumMod val="10000"/>
                  </a:schemeClr>
                </a:solidFill>
              </a:rPr>
              <a:t>can be given by 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inhalation, orally </a:t>
            </a:r>
            <a:r>
              <a:rPr lang="en-US" altLang="en-US">
                <a:solidFill>
                  <a:schemeClr val="accent4">
                    <a:lumMod val="10000"/>
                  </a:schemeClr>
                </a:solidFill>
              </a:rPr>
              <a:t>&amp;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 injection</a:t>
            </a:r>
          </a:p>
          <a:p>
            <a:pPr marL="609600" indent="-609600" eaLnBrk="1" hangingPunct="1">
              <a:defRPr/>
            </a:pP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Short acting</a:t>
            </a:r>
            <a:r>
              <a:rPr lang="en-US" altLang="en-US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 u="sng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bronchodilator</a:t>
            </a:r>
            <a:endParaRPr lang="en-US" altLang="en-US">
              <a:solidFill>
                <a:schemeClr val="accent4">
                  <a:lumMod val="10000"/>
                </a:schemeClr>
              </a:solidFill>
            </a:endParaRPr>
          </a:p>
          <a:p>
            <a:pPr marL="609600" indent="-609600" eaLnBrk="1" hangingPunct="1">
              <a:defRPr/>
            </a:pPr>
            <a:r>
              <a:rPr lang="en-US" altLang="en-US">
                <a:solidFill>
                  <a:schemeClr val="accent4">
                    <a:lumMod val="10000"/>
                  </a:schemeClr>
                </a:solidFill>
              </a:rPr>
              <a:t>Its t ½ is about 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4 hours</a:t>
            </a:r>
            <a:r>
              <a:rPr lang="en-US" altLang="en-US">
                <a:solidFill>
                  <a:schemeClr val="accent4">
                    <a:lumMod val="10000"/>
                  </a:schemeClr>
                </a:solidFill>
              </a:rPr>
              <a:t> </a:t>
            </a:r>
          </a:p>
          <a:p>
            <a:pPr marL="609600" indent="-609600" eaLnBrk="1" hangingPunct="1">
              <a:defRPr/>
            </a:pPr>
            <a:r>
              <a:rPr lang="en-US" altLang="en-US">
                <a:solidFill>
                  <a:schemeClr val="accent4">
                    <a:lumMod val="10000"/>
                  </a:schemeClr>
                </a:solidFill>
              </a:rPr>
              <a:t>Has 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a rapid onset of action (acute asthmatic attacks)</a:t>
            </a:r>
          </a:p>
          <a:p>
            <a:pPr marL="609600" indent="-609600" eaLnBrk="1" hangingPunct="1">
              <a:buFont typeface="Wingdings" panose="05000000000000000000" pitchFamily="2" charset="2"/>
              <a:buNone/>
              <a:defRPr/>
            </a:pPr>
            <a:r>
              <a:rPr lang="en-US" altLang="en-US">
                <a:solidFill>
                  <a:schemeClr val="accent4">
                    <a:lumMod val="10000"/>
                  </a:schemeClr>
                </a:solidFill>
              </a:rPr>
              <a:t>      </a:t>
            </a:r>
            <a:endParaRPr lang="en-US" altLang="en-US" b="1">
              <a:solidFill>
                <a:schemeClr val="accent4">
                  <a:lumMod val="10000"/>
                </a:schemeClr>
              </a:solidFill>
            </a:endParaRPr>
          </a:p>
          <a:p>
            <a:pPr marL="609600" indent="-609600" eaLnBrk="1" hangingPunct="1">
              <a:defRPr/>
            </a:pPr>
            <a:endParaRPr lang="en-US" altLang="en-US">
              <a:solidFill>
                <a:schemeClr val="accent4">
                  <a:lumMod val="10000"/>
                </a:schemeClr>
              </a:solidFill>
            </a:endParaRPr>
          </a:p>
        </p:txBody>
      </p:sp>
      <p:pic>
        <p:nvPicPr>
          <p:cNvPr id="18437" name="Picture 5" descr="Ventolin_Salbutamol">
            <a:hlinkClick r:id="rId2"/>
            <a:extLst>
              <a:ext uri="{FF2B5EF4-FFF2-40B4-BE49-F238E27FC236}">
                <a16:creationId xmlns:a16="http://schemas.microsoft.com/office/drawing/2014/main" id="{751CC42E-E45C-4A88-AB2A-41D9E3348B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88263" y="188913"/>
            <a:ext cx="1216025" cy="2016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D6E4635D-31A9-4BE5-AD7B-1966FDA6685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33375"/>
            <a:ext cx="8229600" cy="1139825"/>
          </a:xfrm>
        </p:spPr>
        <p:txBody>
          <a:bodyPr/>
          <a:lstStyle/>
          <a:p>
            <a:pPr marL="838200" indent="-838200">
              <a:defRPr/>
            </a:pPr>
            <a:r>
              <a:rPr lang="en-US" altLang="en-US" sz="4000" u="sng" dirty="0">
                <a:solidFill>
                  <a:schemeClr val="accent4">
                    <a:lumMod val="10000"/>
                  </a:schemeClr>
                </a:solidFill>
              </a:rPr>
              <a:t>1. Selective </a:t>
            </a:r>
            <a:r>
              <a:rPr lang="en-US" altLang="en-US" sz="4000" u="sng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sz="4000" u="sng" baseline="-25000" dirty="0">
                <a:solidFill>
                  <a:schemeClr val="accent4">
                    <a:lumMod val="10000"/>
                  </a:schemeClr>
                </a:solidFill>
              </a:rPr>
              <a:t>2</a:t>
            </a:r>
            <a:r>
              <a:rPr lang="en-US" altLang="en-US" sz="4000" u="sng" dirty="0">
                <a:solidFill>
                  <a:schemeClr val="accent4">
                    <a:lumMod val="10000"/>
                  </a:schemeClr>
                </a:solidFill>
              </a:rPr>
              <a:t> agonists:</a:t>
            </a:r>
            <a:r>
              <a:rPr lang="en-US" altLang="en-US" sz="4000" dirty="0">
                <a:solidFill>
                  <a:schemeClr val="accent4">
                    <a:lumMod val="10000"/>
                  </a:schemeClr>
                </a:solidFill>
              </a:rPr>
              <a:t> 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9CA119F5-2C89-44D4-813D-2C7BBBB125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28775"/>
            <a:ext cx="8229600" cy="4525963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 </a:t>
            </a: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It is used in treatment of: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Acute bronchial asthma attacks 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Premature labor or threatened abortion  </a:t>
            </a:r>
          </a:p>
          <a:p>
            <a:pPr eaLnBrk="1" hangingPunct="1">
              <a:defRPr/>
            </a:pP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Adverse effects: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Tremor, tachycardia &amp; hypokalemia, hyperglycemia</a:t>
            </a:r>
          </a:p>
          <a:p>
            <a:pPr>
              <a:defRPr/>
            </a:pPr>
            <a:endParaRPr lang="en-US" alt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B51B8E2-6BB9-4F64-A926-B9B4BC43B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9A1A7BB-D9CA-4FF5-BACD-111DBC244508}" type="slidenum">
              <a:rPr lang="ar-SA" altLang="ar-JO" smtClean="0"/>
              <a:pPr>
                <a:defRPr/>
              </a:pPr>
              <a:t>16</a:t>
            </a:fld>
            <a:endParaRPr lang="en-US" altLang="ar-JO"/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0BC2B118-5E13-4F45-9232-A1B7993F4F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4213" y="260350"/>
            <a:ext cx="7272337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u="sng" dirty="0">
                <a:solidFill>
                  <a:schemeClr val="accent4">
                    <a:lumMod val="10000"/>
                  </a:schemeClr>
                </a:solidFill>
              </a:rPr>
              <a:t>Salmeterol &amp; Formoterol</a:t>
            </a:r>
          </a:p>
        </p:txBody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52669FB7-8364-4345-8CAF-9AD5ADEC9E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412875"/>
            <a:ext cx="8567737" cy="49688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is a </a:t>
            </a: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long acting bronchodilator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similar to salbutamol with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longer t ½ (12 </a:t>
            </a:r>
            <a:r>
              <a:rPr lang="en-US" altLang="en-US" b="1" dirty="0" err="1">
                <a:solidFill>
                  <a:schemeClr val="accent4">
                    <a:lumMod val="10000"/>
                  </a:schemeClr>
                </a:solidFill>
              </a:rPr>
              <a:t>hr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)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Have a delay onset of action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It is useful in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prophylaxis of bronchial asthma </a:t>
            </a:r>
          </a:p>
          <a:p>
            <a:pPr eaLnBrk="1" hangingPunct="1">
              <a:defRPr/>
            </a:pP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Not useful for acute attacks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Not recommended as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monotherapy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&amp; highly efficacious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when combine with corticosteroid </a:t>
            </a:r>
          </a:p>
          <a:p>
            <a:pPr eaLnBrk="1" hangingPunct="1">
              <a:defRPr/>
            </a:pPr>
            <a:endParaRPr lang="en-US" alt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  <p:pic>
        <p:nvPicPr>
          <p:cNvPr id="20485" name="Picture 5" descr="DSCN1721">
            <a:hlinkClick r:id="rId2"/>
            <a:extLst>
              <a:ext uri="{FF2B5EF4-FFF2-40B4-BE49-F238E27FC236}">
                <a16:creationId xmlns:a16="http://schemas.microsoft.com/office/drawing/2014/main" id="{13EB7B83-A14D-4D77-A375-3F896352AE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1763" y="188913"/>
            <a:ext cx="1143000" cy="1368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FFFDC50-2843-4FCF-AB05-A4A987928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0FF203F5-7BF4-4157-A870-17B7CED1CC7C}" type="slidenum">
              <a:rPr lang="ar-SA" altLang="ar-JO" smtClean="0"/>
              <a:pPr>
                <a:defRPr/>
              </a:pPr>
              <a:t>17</a:t>
            </a:fld>
            <a:endParaRPr lang="en-US" altLang="ar-JO"/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73FB145F-6348-420F-A2EF-200142C87E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31775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u="sng" dirty="0">
                <a:solidFill>
                  <a:schemeClr val="accent4">
                    <a:lumMod val="10000"/>
                  </a:schemeClr>
                </a:solidFill>
              </a:rPr>
              <a:t>2. Selective </a:t>
            </a:r>
            <a:r>
              <a:rPr lang="en-US" altLang="en-US" sz="4000" u="sng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sz="4000" u="sng" dirty="0">
                <a:solidFill>
                  <a:schemeClr val="accent4">
                    <a:lumMod val="10000"/>
                  </a:schemeClr>
                </a:solidFill>
              </a:rPr>
              <a:t>1-agonist</a:t>
            </a:r>
            <a:r>
              <a:rPr lang="en-US" altLang="en-US" sz="4000" dirty="0">
                <a:solidFill>
                  <a:schemeClr val="accent4">
                    <a:lumMod val="10000"/>
                  </a:schemeClr>
                </a:solidFill>
              </a:rPr>
              <a:t> </a:t>
            </a:r>
          </a:p>
        </p:txBody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626CC0F0-D45A-4C69-BD81-182F588AEA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4313" y="1425575"/>
            <a:ext cx="8713787" cy="452596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  </a:t>
            </a: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Dobutamine </a:t>
            </a:r>
          </a:p>
          <a:p>
            <a:pPr eaLnBrk="1" hangingPunct="1">
              <a:buFontTx/>
              <a:buNone/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- Is a synthetic, direct acting catecholamine</a:t>
            </a:r>
          </a:p>
          <a:p>
            <a:pPr eaLnBrk="1" hangingPunct="1">
              <a:buFontTx/>
              <a:buChar char="-"/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is used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in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congestive heart failure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(CHF)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to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increase cardiac output</a:t>
            </a:r>
          </a:p>
          <a:p>
            <a:pPr eaLnBrk="1" hangingPunct="1">
              <a:buFontTx/>
              <a:buChar char="-"/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Inotropic support after cardiac surgery</a:t>
            </a:r>
          </a:p>
          <a:p>
            <a:pPr eaLnBrk="1" hangingPunct="1">
              <a:buFontTx/>
              <a:buChar char="-"/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Septic and cardiogenic shock</a:t>
            </a:r>
          </a:p>
          <a:p>
            <a:pPr eaLnBrk="1" hangingPunct="1">
              <a:buFontTx/>
              <a:buChar char="-"/>
              <a:defRPr/>
            </a:pPr>
            <a:endParaRPr lang="en-US" altLang="en-US" b="1" dirty="0">
              <a:solidFill>
                <a:schemeClr val="accent4">
                  <a:lumMod val="10000"/>
                </a:schemeClr>
              </a:solidFill>
            </a:endParaRPr>
          </a:p>
        </p:txBody>
      </p:sp>
      <p:pic>
        <p:nvPicPr>
          <p:cNvPr id="21509" name="Picture 7" descr="5828_5627_thumb">
            <a:hlinkClick r:id="rId2"/>
            <a:extLst>
              <a:ext uri="{FF2B5EF4-FFF2-40B4-BE49-F238E27FC236}">
                <a16:creationId xmlns:a16="http://schemas.microsoft.com/office/drawing/2014/main" id="{3D3EAF95-CAC6-455D-BC93-72629A59A1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188913"/>
            <a:ext cx="1512888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DC6ADAB-4E3F-4565-B03A-7E0F1C41B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0CD0BC64-9886-45EA-B21E-BF1C4328BD6A}" type="slidenum">
              <a:rPr lang="ar-SA" altLang="ar-JO" smtClean="0"/>
              <a:pPr>
                <a:defRPr/>
              </a:pPr>
              <a:t>18</a:t>
            </a:fld>
            <a:endParaRPr lang="en-US" altLang="ar-JO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00E18178-088C-41C3-866D-4B0213B4B6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93713" y="136525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fr-FR" altLang="en-US" sz="4000" u="sng" dirty="0">
                <a:solidFill>
                  <a:schemeClr val="accent4">
                    <a:lumMod val="10000"/>
                  </a:schemeClr>
                </a:solidFill>
              </a:rPr>
              <a:t>3. Non-</a:t>
            </a:r>
            <a:r>
              <a:rPr lang="fr-FR" altLang="en-US" sz="4000" u="sng" dirty="0" err="1">
                <a:solidFill>
                  <a:schemeClr val="accent4">
                    <a:lumMod val="10000"/>
                  </a:schemeClr>
                </a:solidFill>
              </a:rPr>
              <a:t>selective</a:t>
            </a:r>
            <a:r>
              <a:rPr lang="fr-FR" altLang="en-US" sz="4000" u="sng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4000" u="sng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sz="4000" u="sng" dirty="0">
                <a:solidFill>
                  <a:schemeClr val="accent4">
                    <a:lumMod val="10000"/>
                  </a:schemeClr>
                </a:solidFill>
              </a:rPr>
              <a:t>-</a:t>
            </a:r>
            <a:r>
              <a:rPr lang="fr-FR" altLang="en-US" sz="4000" u="sng" dirty="0">
                <a:solidFill>
                  <a:schemeClr val="accent4">
                    <a:lumMod val="10000"/>
                  </a:schemeClr>
                </a:solidFill>
              </a:rPr>
              <a:t>stimulants:</a:t>
            </a:r>
            <a:r>
              <a:rPr lang="fr-FR" altLang="en-US" sz="40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endParaRPr lang="en-US" altLang="en-US" sz="4000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AC51A808-42F4-4F74-A87A-B4AF3B48D6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311275"/>
            <a:ext cx="8280400" cy="475297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fr-FR" altLang="en-US" b="1" dirty="0">
                <a:solidFill>
                  <a:schemeClr val="accent4">
                    <a:lumMod val="10000"/>
                  </a:schemeClr>
                </a:solidFill>
              </a:rPr>
              <a:t>  </a:t>
            </a:r>
            <a:r>
              <a:rPr lang="fr-FR" altLang="en-US" b="1" u="sng" dirty="0" err="1">
                <a:solidFill>
                  <a:schemeClr val="accent4">
                    <a:lumMod val="10000"/>
                  </a:schemeClr>
                </a:solidFill>
              </a:rPr>
              <a:t>Isoprenaline</a:t>
            </a:r>
            <a:r>
              <a:rPr lang="fr-FR" altLang="en-US" b="1" u="sng" dirty="0">
                <a:solidFill>
                  <a:schemeClr val="accent4">
                    <a:lumMod val="10000"/>
                  </a:schemeClr>
                </a:solidFill>
              </a:rPr>
              <a:t> (</a:t>
            </a:r>
            <a:r>
              <a:rPr lang="fr-FR" altLang="en-US" b="1" u="sng" dirty="0" err="1">
                <a:solidFill>
                  <a:schemeClr val="accent4">
                    <a:lumMod val="10000"/>
                  </a:schemeClr>
                </a:solidFill>
              </a:rPr>
              <a:t>Isoproterenol</a:t>
            </a:r>
            <a:r>
              <a:rPr lang="fr-FR" altLang="en-US" b="1" u="sng" dirty="0">
                <a:solidFill>
                  <a:schemeClr val="accent4">
                    <a:lumMod val="10000"/>
                  </a:schemeClr>
                </a:solidFill>
              </a:rPr>
              <a:t>)</a:t>
            </a:r>
            <a:endParaRPr lang="en-US" altLang="en-US" b="1" u="sng" dirty="0">
              <a:solidFill>
                <a:schemeClr val="accent4">
                  <a:lumMod val="10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A synthetic, direct acting drug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It is a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catecholamine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with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non-selective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1 &amp;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2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agonistic activities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It increases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SBP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&amp;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HR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(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1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effect) &amp;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decreases DBP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(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2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effect)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It is </a:t>
            </a: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rarely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used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to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increase heart rate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in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heart block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&amp;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to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stimulate heart in cardiac arrest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alt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4DA14E6-D7B9-4195-BBCA-AFDFA2B2A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D85C8E31-C2DC-4D44-B7F3-3BAB2B2DBCE1}" type="slidenum">
              <a:rPr lang="ar-SA" altLang="ar-JO" smtClean="0"/>
              <a:pPr>
                <a:defRPr/>
              </a:pPr>
              <a:t>19</a:t>
            </a:fld>
            <a:endParaRPr lang="en-US" altLang="ar-JO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F0F7A137-75E3-4642-9072-C637F914E6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341313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u="sng" dirty="0">
                <a:solidFill>
                  <a:schemeClr val="accent4">
                    <a:lumMod val="10000"/>
                  </a:schemeClr>
                </a:solidFill>
              </a:rPr>
              <a:t>Mixed Alpha &amp; Beta agonists</a:t>
            </a:r>
            <a:r>
              <a:rPr lang="en-US" altLang="en-US" sz="4000" dirty="0">
                <a:solidFill>
                  <a:schemeClr val="accent4">
                    <a:lumMod val="10000"/>
                  </a:schemeClr>
                </a:solidFill>
              </a:rPr>
              <a:t> </a:t>
            </a:r>
          </a:p>
        </p:txBody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9C20B198-2BA5-42EB-9A72-B76014C546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  </a:t>
            </a: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Adrenaline (Epinephrine)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It is an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endogenous catecholamine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synthesized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in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adrenal medulla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&amp;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certain areas in brain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Commonly used therapy (drug of choice in emergency situations)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44A6BA5-180D-4441-A03A-767F29CDA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00E8955A-9F9F-46DC-87AE-BCDD2C4DED7D}" type="slidenum">
              <a:rPr lang="ar-SA" altLang="en-US" smtClean="0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9D1D7B23-A3C6-4FE6-A19E-289A79B09D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3600" u="sng"/>
              <a:t>Classification of Sympathomimetics</a:t>
            </a:r>
            <a:r>
              <a:rPr lang="en-US" altLang="en-US" sz="4000"/>
              <a:t> 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67C96CDA-DAEC-4EBF-8D7D-0FAE5EE897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938" y="1168400"/>
            <a:ext cx="8642350" cy="5553075"/>
          </a:xfrm>
        </p:spPr>
        <p:txBody>
          <a:bodyPr/>
          <a:lstStyle/>
          <a:p>
            <a:pPr eaLnBrk="1" hangingPunct="1"/>
            <a:r>
              <a:rPr lang="en-US" altLang="en-US" b="1" u="sng"/>
              <a:t>Direct-acting: </a:t>
            </a:r>
          </a:p>
          <a:p>
            <a:pPr lvl="1" eaLnBrk="1" hangingPunct="1"/>
            <a:r>
              <a:rPr lang="en-US" altLang="en-US" b="1"/>
              <a:t>Selective: </a:t>
            </a:r>
            <a:r>
              <a:rPr lang="en-US" altLang="en-US"/>
              <a:t>salbutamol (B2), dobutamine (B1)</a:t>
            </a:r>
            <a:endParaRPr lang="en-US" altLang="en-US" b="1"/>
          </a:p>
          <a:p>
            <a:pPr lvl="1" eaLnBrk="1" hangingPunct="1"/>
            <a:r>
              <a:rPr lang="en-US" altLang="en-US" b="1"/>
              <a:t>Non-selective:</a:t>
            </a:r>
            <a:r>
              <a:rPr lang="en-US" altLang="en-US"/>
              <a:t> adrenaline, noradrenaline (B &amp; alpha receptors)</a:t>
            </a:r>
            <a:endParaRPr lang="en-US" altLang="en-US" b="1"/>
          </a:p>
          <a:p>
            <a:pPr eaLnBrk="1" hangingPunct="1"/>
            <a:r>
              <a:rPr lang="en-US" altLang="en-US" b="1" u="sng"/>
              <a:t>Indirect-acting</a:t>
            </a:r>
          </a:p>
          <a:p>
            <a:pPr lvl="1" eaLnBrk="1" hangingPunct="1"/>
            <a:r>
              <a:rPr lang="en-US" altLang="en-US" b="1"/>
              <a:t>Releasing agents </a:t>
            </a:r>
            <a:r>
              <a:rPr lang="en-US" altLang="en-US"/>
              <a:t>(amphetamine)</a:t>
            </a:r>
            <a:endParaRPr lang="en-US" altLang="en-US" b="1"/>
          </a:p>
          <a:p>
            <a:pPr lvl="1" eaLnBrk="1" hangingPunct="1"/>
            <a:r>
              <a:rPr lang="en-US" altLang="en-US" b="1"/>
              <a:t>Uptake inhibitors </a:t>
            </a:r>
            <a:r>
              <a:rPr lang="en-US" altLang="en-US"/>
              <a:t>(cocaine, tricyclic antidepressants TCAs)</a:t>
            </a:r>
          </a:p>
          <a:p>
            <a:pPr lvl="1" eaLnBrk="1" hangingPunct="1"/>
            <a:r>
              <a:rPr lang="en-US" altLang="en-US" b="1"/>
              <a:t>MAO Inhibitors </a:t>
            </a:r>
          </a:p>
          <a:p>
            <a:pPr eaLnBrk="1" hangingPunct="1"/>
            <a:r>
              <a:rPr lang="en-US" altLang="en-US" b="1" u="sng"/>
              <a:t>Mixed-acting</a:t>
            </a:r>
            <a:r>
              <a:rPr lang="en-US" altLang="en-US" b="1"/>
              <a:t> </a:t>
            </a:r>
            <a:r>
              <a:rPr lang="en-US" altLang="en-US"/>
              <a:t>(ephedrine, pseudoephedrine)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C8DE14F-092B-4BB0-88F8-CA98F81FB9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A1161305-2578-4E89-82A0-D0B8EDF3FB6B}" type="slidenum">
              <a:rPr lang="ar-SA" altLang="ar-JO" smtClean="0"/>
              <a:pPr>
                <a:defRPr/>
              </a:pPr>
              <a:t>20</a:t>
            </a:fld>
            <a:endParaRPr lang="en-US" altLang="ar-JO"/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E9F5AA86-5EC4-45CB-AEEA-89A5DB1A63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4975" y="42863"/>
            <a:ext cx="8229600" cy="865187"/>
          </a:xfrm>
        </p:spPr>
        <p:txBody>
          <a:bodyPr/>
          <a:lstStyle/>
          <a:p>
            <a:pPr eaLnBrk="1" hangingPunct="1"/>
            <a:r>
              <a:rPr lang="en-US" altLang="en-US" sz="4000" u="sng"/>
              <a:t>Pharmacodynamic effects</a:t>
            </a:r>
            <a:r>
              <a:rPr lang="en-US" altLang="en-US" sz="4000"/>
              <a:t> 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5F4B48D5-4FA4-46D1-BA37-45B7292F14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2263" y="1052513"/>
            <a:ext cx="8497887" cy="566896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On blood vessels</a:t>
            </a:r>
            <a:r>
              <a:rPr lang="en-US" altLang="en-US" u="sng" dirty="0">
                <a:solidFill>
                  <a:schemeClr val="accent4">
                    <a:lumMod val="10000"/>
                  </a:schemeClr>
                </a:solidFill>
              </a:rPr>
              <a:t>: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Response differs according to site of vessels: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-  Skin, mucous membrane &amp; viscera arterioles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contain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1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receptors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&amp; show </a:t>
            </a: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vasoconstriction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</a:p>
          <a:p>
            <a:pPr eaLnBrk="1" hangingPunct="1">
              <a:buFontTx/>
              <a:buChar char="-"/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Skeletal muscle vessels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contain mainly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b="1" baseline="-25000" dirty="0">
                <a:solidFill>
                  <a:schemeClr val="accent4">
                    <a:lumMod val="10000"/>
                  </a:schemeClr>
                </a:solidFill>
              </a:rPr>
              <a:t>2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-receptors that show </a:t>
            </a: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vasodilatation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</a:t>
            </a:r>
          </a:p>
          <a:p>
            <a:pPr eaLnBrk="1" hangingPunct="1">
              <a:buFontTx/>
              <a:buNone/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-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Veins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contain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1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vasoconstrictors 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Heart shows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+</a:t>
            </a:r>
            <a:r>
              <a:rPr lang="en-US" altLang="en-US" b="1" dirty="0" err="1">
                <a:solidFill>
                  <a:schemeClr val="accent4">
                    <a:lumMod val="10000"/>
                  </a:schemeClr>
                </a:solidFill>
              </a:rPr>
              <a:t>ve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inotropic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                        +</a:t>
            </a:r>
            <a:r>
              <a:rPr lang="en-US" altLang="en-US" b="1" dirty="0" err="1">
                <a:solidFill>
                  <a:schemeClr val="accent4">
                    <a:lumMod val="10000"/>
                  </a:schemeClr>
                </a:solidFill>
              </a:rPr>
              <a:t>ve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chronotropic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effects  </a:t>
            </a:r>
            <a:endParaRPr lang="en-US" altLang="en-US" b="1" dirty="0">
              <a:solidFill>
                <a:schemeClr val="accent4">
                  <a:lumMod val="10000"/>
                </a:schemeClr>
              </a:solidFill>
            </a:endParaRPr>
          </a:p>
          <a:p>
            <a:pPr eaLnBrk="1" hangingPunct="1">
              <a:buFontTx/>
              <a:buChar char="-"/>
              <a:defRPr/>
            </a:pPr>
            <a:endParaRPr lang="en-US" altLang="en-US" b="1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9F48FD1-EFD7-4937-B705-6E982F603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720D72F7-CE75-41D5-80E2-E798ED66B147}" type="slidenum">
              <a:rPr lang="ar-SA" altLang="ar-JO" smtClean="0"/>
              <a:pPr>
                <a:defRPr/>
              </a:pPr>
              <a:t>21</a:t>
            </a:fld>
            <a:endParaRPr lang="en-US" altLang="ar-JO"/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04008D9D-B988-4597-927E-919C55137E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15900" y="101600"/>
            <a:ext cx="8712200" cy="65690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</a:rPr>
              <a:t>Iris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</a:rPr>
              <a:t>(mydriasis), bronchi 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(</a:t>
            </a: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</a:rPr>
              <a:t>bronchodilatation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)</a:t>
            </a:r>
          </a:p>
          <a:p>
            <a:pPr eaLnBrk="1" hangingPunct="1">
              <a:defRPr/>
            </a:pP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</a:rPr>
              <a:t>Sphincters of gut &amp; bladder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</a:rPr>
              <a:t>show contraction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, while walls of gut &amp; bladder show relaxation</a:t>
            </a:r>
            <a:endParaRPr lang="en-US" altLang="en-US" sz="3000" b="1" dirty="0">
              <a:solidFill>
                <a:schemeClr val="accent4">
                  <a:lumMod val="10000"/>
                </a:schemeClr>
              </a:solidFill>
            </a:endParaRPr>
          </a:p>
          <a:p>
            <a:pPr eaLnBrk="1" hangingPunct="1">
              <a:defRPr/>
            </a:pP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</a:rPr>
              <a:t>Metabolic effects: 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adrenaline </a:t>
            </a: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</a:rPr>
              <a:t>increases blood glucose</a:t>
            </a:r>
            <a:endParaRPr lang="en-US" altLang="en-US" sz="3000" u="sng" dirty="0">
              <a:solidFill>
                <a:schemeClr val="accent4">
                  <a:lumMod val="10000"/>
                </a:schemeClr>
              </a:solidFill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3600" b="1" u="sng" dirty="0">
                <a:solidFill>
                  <a:schemeClr val="accent4">
                    <a:lumMod val="10000"/>
                  </a:schemeClr>
                </a:solidFill>
              </a:rPr>
              <a:t>Effect on blood pressure:</a:t>
            </a:r>
            <a:endParaRPr lang="en-US" altLang="en-US" sz="3600" b="1" dirty="0">
              <a:solidFill>
                <a:schemeClr val="accent4">
                  <a:lumMod val="10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en-US" altLang="en-US" sz="3000" b="1" u="sng" dirty="0">
                <a:solidFill>
                  <a:schemeClr val="accent4">
                    <a:lumMod val="10000"/>
                  </a:schemeClr>
                </a:solidFill>
              </a:rPr>
              <a:t>Small</a:t>
            </a:r>
            <a:r>
              <a:rPr lang="en-US" altLang="en-US" sz="3000" u="sng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3000" b="1" u="sng" dirty="0">
                <a:solidFill>
                  <a:schemeClr val="accent4">
                    <a:lumMod val="10000"/>
                  </a:schemeClr>
                </a:solidFill>
              </a:rPr>
              <a:t>doses</a:t>
            </a:r>
            <a:r>
              <a:rPr lang="en-US" altLang="en-US" sz="3000" u="sng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of adrenaline given by Sc or  </a:t>
            </a:r>
            <a:r>
              <a:rPr lang="en-US" altLang="en-US" sz="3000" dirty="0" err="1">
                <a:solidFill>
                  <a:schemeClr val="accent4">
                    <a:lumMod val="10000"/>
                  </a:schemeClr>
                </a:solidFill>
              </a:rPr>
              <a:t>i.m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 will </a:t>
            </a: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</a:rPr>
              <a:t>increase SBP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 (</a:t>
            </a: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sz="3000" b="1" baseline="-25000" dirty="0">
                <a:solidFill>
                  <a:schemeClr val="accent4">
                    <a:lumMod val="10000"/>
                  </a:schemeClr>
                </a:solidFill>
              </a:rPr>
              <a:t>1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 effect on heart) &amp; </a:t>
            </a: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</a:rPr>
              <a:t>decrease DBP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 (</a:t>
            </a: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sz="3000" b="1" baseline="-25000" dirty="0">
                <a:solidFill>
                  <a:schemeClr val="accent4">
                    <a:lumMod val="10000"/>
                  </a:schemeClr>
                </a:solidFill>
              </a:rPr>
              <a:t>2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 vasodilatation of skeletal BV) (</a:t>
            </a: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 effect predominate)</a:t>
            </a:r>
            <a:endParaRPr lang="en-US" altLang="en-US" sz="3000" dirty="0">
              <a:solidFill>
                <a:schemeClr val="accent4">
                  <a:lumMod val="10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- Giving adrenaline in </a:t>
            </a:r>
            <a:r>
              <a:rPr lang="en-US" altLang="en-US" sz="3000" b="1" u="sng" dirty="0">
                <a:solidFill>
                  <a:schemeClr val="accent4">
                    <a:lumMod val="10000"/>
                  </a:schemeClr>
                </a:solidFill>
              </a:rPr>
              <a:t>large doses</a:t>
            </a:r>
            <a:r>
              <a:rPr lang="en-US" altLang="en-US" sz="3000" u="sng" dirty="0">
                <a:solidFill>
                  <a:schemeClr val="accent4">
                    <a:lumMod val="10000"/>
                  </a:schemeClr>
                </a:solidFill>
              </a:rPr>
              <a:t> or </a:t>
            </a:r>
            <a:r>
              <a:rPr lang="en-US" altLang="en-US" sz="3000" b="1" u="sng" dirty="0">
                <a:solidFill>
                  <a:schemeClr val="accent4">
                    <a:lumMod val="10000"/>
                  </a:schemeClr>
                </a:solidFill>
              </a:rPr>
              <a:t>by IV administration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 will </a:t>
            </a: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</a:rPr>
              <a:t>increase both SBP &amp;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</a:rPr>
              <a:t>DBP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 (predominant </a:t>
            </a: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en-US" altLang="en-US" sz="3000" b="1" dirty="0">
                <a:solidFill>
                  <a:schemeClr val="accent4">
                    <a:lumMod val="10000"/>
                  </a:schemeClr>
                </a:solidFill>
              </a:rPr>
              <a:t>1 effect</a:t>
            </a:r>
            <a:r>
              <a:rPr lang="en-US" altLang="en-US" sz="3000" dirty="0">
                <a:solidFill>
                  <a:schemeClr val="accent4">
                    <a:lumMod val="10000"/>
                  </a:schemeClr>
                </a:solidFill>
              </a:rPr>
              <a:t>)    </a:t>
            </a:r>
            <a:endParaRPr lang="en-US" altLang="en-US" sz="3000" b="1" dirty="0">
              <a:solidFill>
                <a:schemeClr val="accent4">
                  <a:lumMod val="10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3000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38A44DBF-0603-48C1-82AB-2D54F23E2F8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1139825"/>
          </a:xfrm>
        </p:spPr>
        <p:txBody>
          <a:bodyPr/>
          <a:lstStyle/>
          <a:p>
            <a:pPr>
              <a:defRPr/>
            </a:pPr>
            <a:r>
              <a:rPr lang="en-US" altLang="en-US" sz="4000" u="sng" dirty="0">
                <a:solidFill>
                  <a:schemeClr val="accent4">
                    <a:lumMod val="10000"/>
                  </a:schemeClr>
                </a:solidFill>
              </a:rPr>
              <a:t>Adrenaline (Epinephrine)</a:t>
            </a:r>
          </a:p>
        </p:txBody>
      </p:sp>
      <p:sp>
        <p:nvSpPr>
          <p:cNvPr id="69635" name="Rectangle 3">
            <a:extLst>
              <a:ext uri="{FF2B5EF4-FFF2-40B4-BE49-F238E27FC236}">
                <a16:creationId xmlns:a16="http://schemas.microsoft.com/office/drawing/2014/main" id="{F480AD29-8AAC-410A-8E27-83BF1D6F83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17500" y="1700213"/>
            <a:ext cx="8507413" cy="4525962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  <a:defRPr/>
            </a:pPr>
            <a:r>
              <a:rPr lang="en-US" sz="4000" b="1" u="sng" dirty="0">
                <a:solidFill>
                  <a:schemeClr val="accent4">
                    <a:lumMod val="10000"/>
                  </a:schemeClr>
                </a:solidFill>
              </a:rPr>
              <a:t>Pharmacokinetics: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4000" dirty="0">
                <a:solidFill>
                  <a:schemeClr val="accent4">
                    <a:lumMod val="10000"/>
                  </a:schemeClr>
                </a:solidFill>
              </a:rPr>
              <a:t>Has rapid onset &amp; brief duration of action </a:t>
            </a:r>
          </a:p>
          <a:p>
            <a:pPr>
              <a:buFont typeface="Wingdings" panose="05000000000000000000" pitchFamily="2" charset="2"/>
              <a:buChar char="q"/>
              <a:defRPr/>
            </a:pPr>
            <a:r>
              <a:rPr lang="en-US" sz="4000" b="1" dirty="0">
                <a:solidFill>
                  <a:schemeClr val="accent4">
                    <a:lumMod val="10000"/>
                  </a:schemeClr>
                </a:solidFill>
              </a:rPr>
              <a:t> Is given iv, sc, by inhalation or topically to the eye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01B1574-C6FE-4687-B5D3-B9B1D678CE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FB99D35B-7E0C-4026-9803-349CC84A4378}" type="slidenum">
              <a:rPr lang="ar-SA" altLang="ar-JO" smtClean="0"/>
              <a:pPr>
                <a:defRPr/>
              </a:pPr>
              <a:t>23</a:t>
            </a:fld>
            <a:endParaRPr lang="en-US" altLang="ar-JO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E90359CA-7AF7-4C86-A3BA-7F78D7DD09E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36525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4700" u="sng">
                <a:latin typeface="Times New Roman" panose="02020603050405020304" pitchFamily="18" charset="0"/>
                <a:cs typeface="Times New Roman" panose="02020603050405020304" pitchFamily="18" charset="0"/>
              </a:rPr>
              <a:t>Therapeutic uses</a:t>
            </a:r>
          </a:p>
        </p:txBody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064417E5-6B58-4C68-9867-D6AAA869E9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374775"/>
            <a:ext cx="8686800" cy="534670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Cardiac arrest</a:t>
            </a:r>
          </a:p>
          <a:p>
            <a:pPr eaLnBrk="1" hangingPunct="1">
              <a:defRPr/>
            </a:pP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Severe allergic reactions (anaphylactic shock &amp; angioedema):</a:t>
            </a: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Physiological antagonist to histamine &amp; stabilizer of mast cells  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Vasoconstrictor with LA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Chronic open angle glaucoma (topically):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vasoconstriction; reduces aqueous humor production &amp; IOP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4021A14-F34E-48E4-8BE6-102B7B93B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5EF3AD2-A615-4D75-B0FD-902974CD6AE3}" type="slidenum">
              <a:rPr lang="ar-SA" altLang="ar-JO" smtClean="0"/>
              <a:pPr>
                <a:defRPr/>
              </a:pPr>
              <a:t>24</a:t>
            </a:fld>
            <a:endParaRPr lang="en-US" altLang="ar-JO"/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2F69C18A-1FCF-44A9-B663-4217E600AF8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Adverse effects</a:t>
            </a:r>
          </a:p>
        </p:txBody>
      </p:sp>
      <p:sp>
        <p:nvSpPr>
          <p:cNvPr id="35844" name="Rectangle 3">
            <a:extLst>
              <a:ext uri="{FF2B5EF4-FFF2-40B4-BE49-F238E27FC236}">
                <a16:creationId xmlns:a16="http://schemas.microsoft.com/office/drawing/2014/main" id="{6A3216A4-487A-44BE-B35E-D7037CD486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424863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4000" b="1" dirty="0">
                <a:solidFill>
                  <a:schemeClr val="accent4">
                    <a:lumMod val="10000"/>
                  </a:schemeClr>
                </a:solidFill>
              </a:rPr>
              <a:t>CNS disturbances: Headache, tremor, anxiety</a:t>
            </a:r>
          </a:p>
          <a:p>
            <a:pPr eaLnBrk="1" hangingPunct="1">
              <a:defRPr/>
            </a:pPr>
            <a:r>
              <a:rPr lang="en-US" altLang="en-US" sz="4000" b="1" dirty="0">
                <a:solidFill>
                  <a:schemeClr val="accent4">
                    <a:lumMod val="10000"/>
                  </a:schemeClr>
                </a:solidFill>
              </a:rPr>
              <a:t>High doses</a:t>
            </a:r>
            <a:r>
              <a:rPr lang="en-US" altLang="en-US" sz="4000" dirty="0">
                <a:solidFill>
                  <a:schemeClr val="accent4">
                    <a:lumMod val="10000"/>
                  </a:schemeClr>
                </a:solidFill>
              </a:rPr>
              <a:t> may </a:t>
            </a:r>
            <a:r>
              <a:rPr lang="en-US" altLang="en-US" sz="4000" b="1" dirty="0">
                <a:solidFill>
                  <a:schemeClr val="accent4">
                    <a:lumMod val="10000"/>
                  </a:schemeClr>
                </a:solidFill>
              </a:rPr>
              <a:t>increase ABP, precipitate cerebral</a:t>
            </a:r>
            <a:r>
              <a:rPr lang="en-US" altLang="en-US" sz="40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4000" b="1" dirty="0" err="1">
                <a:solidFill>
                  <a:schemeClr val="accent4">
                    <a:lumMod val="10000"/>
                  </a:schemeClr>
                </a:solidFill>
              </a:rPr>
              <a:t>haemorrhage</a:t>
            </a:r>
            <a:r>
              <a:rPr lang="en-US" altLang="en-US" sz="4000" dirty="0">
                <a:solidFill>
                  <a:schemeClr val="accent4">
                    <a:lumMod val="10000"/>
                  </a:schemeClr>
                </a:solidFill>
              </a:rPr>
              <a:t>, </a:t>
            </a:r>
            <a:r>
              <a:rPr lang="en-US" altLang="en-US" sz="4000" b="1" dirty="0">
                <a:solidFill>
                  <a:schemeClr val="accent4">
                    <a:lumMod val="10000"/>
                  </a:schemeClr>
                </a:solidFill>
              </a:rPr>
              <a:t>cardiac</a:t>
            </a:r>
            <a:r>
              <a:rPr lang="en-US" altLang="en-US" sz="40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4000" b="1" dirty="0">
                <a:solidFill>
                  <a:schemeClr val="accent4">
                    <a:lumMod val="10000"/>
                  </a:schemeClr>
                </a:solidFill>
              </a:rPr>
              <a:t>arrythmias</a:t>
            </a:r>
            <a:r>
              <a:rPr lang="en-US" altLang="en-US" sz="4000" dirty="0">
                <a:solidFill>
                  <a:schemeClr val="accent4">
                    <a:lumMod val="10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FC37B8A-EED9-402B-97AE-4C470C531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7D5B3D52-0169-47FC-956F-C49B9EEC3F21}" type="slidenum">
              <a:rPr lang="ar-SA" altLang="ar-JO" smtClean="0"/>
              <a:pPr>
                <a:defRPr/>
              </a:pPr>
              <a:t>25</a:t>
            </a:fld>
            <a:endParaRPr lang="en-US" altLang="ar-JO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DD63E8F2-5EC4-492B-8E02-A492079F72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61925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4000" u="sng"/>
              <a:t>Noradrenaline (Norepinephrine)</a:t>
            </a:r>
          </a:p>
        </p:txBody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FBE31D6C-E062-489B-9DE2-DB2B204B4C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22960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It has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alpha agonist,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sz="3600" b="1" baseline="-25000" dirty="0">
                <a:solidFill>
                  <a:schemeClr val="accent4">
                    <a:lumMod val="10000"/>
                  </a:schemeClr>
                </a:solidFill>
              </a:rPr>
              <a:t>1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-agonist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&amp;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weak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</a:t>
            </a:r>
            <a:r>
              <a:rPr lang="en-US" altLang="en-US" sz="3600" b="1" baseline="-25000" dirty="0">
                <a:solidFill>
                  <a:schemeClr val="accent4">
                    <a:lumMod val="10000"/>
                  </a:schemeClr>
                </a:solidFill>
              </a:rPr>
              <a:t>2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agonist effects</a:t>
            </a:r>
          </a:p>
          <a:p>
            <a:pPr eaLnBrk="1" hangingPunct="1">
              <a:defRPr/>
            </a:pP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It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increases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both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SBP &amp; DBP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(potent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1 effect) 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associated with a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reflex decrease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in heart rate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</a:t>
            </a:r>
          </a:p>
          <a:p>
            <a:pPr eaLnBrk="1" hangingPunct="1">
              <a:defRPr/>
            </a:pP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It is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mainly used to treat shock 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as a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 vasoconstrictor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5B3A620-F30A-4EF3-B9E5-4E797DADB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62C5256-54A5-47C5-916C-D7501E39AEFC}" type="slidenum">
              <a:rPr lang="ar-SA" altLang="ar-JO" smtClean="0"/>
              <a:pPr>
                <a:defRPr/>
              </a:pPr>
              <a:t>26</a:t>
            </a:fld>
            <a:endParaRPr lang="en-US" altLang="ar-JO"/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A370AAB7-E6F1-4D94-BC53-1D977EF987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333375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4000" u="sng"/>
              <a:t>Dopamine </a:t>
            </a:r>
            <a:br>
              <a:rPr lang="en-US" altLang="en-US" sz="4000"/>
            </a:br>
            <a:endParaRPr lang="en-US" altLang="en-US" sz="4000"/>
          </a:p>
        </p:txBody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DB6CD106-C6E9-4BA1-9711-AA8F6743F08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351837" cy="475297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2800">
                <a:solidFill>
                  <a:schemeClr val="accent4">
                    <a:lumMod val="10000"/>
                  </a:schemeClr>
                </a:solidFill>
              </a:rPr>
              <a:t>It is an </a:t>
            </a:r>
            <a:r>
              <a:rPr lang="en-US" altLang="en-US" sz="2800" b="1">
                <a:solidFill>
                  <a:schemeClr val="accent4">
                    <a:lumMod val="10000"/>
                  </a:schemeClr>
                </a:solidFill>
              </a:rPr>
              <a:t>alpha, beta &amp; dopaminergic</a:t>
            </a:r>
            <a:r>
              <a:rPr lang="en-US" altLang="en-US" sz="2800">
                <a:solidFill>
                  <a:schemeClr val="accent4">
                    <a:lumMod val="10000"/>
                  </a:schemeClr>
                </a:solidFill>
              </a:rPr>
              <a:t> agonist </a:t>
            </a:r>
          </a:p>
          <a:p>
            <a:pPr eaLnBrk="1" hangingPunct="1">
              <a:defRPr/>
            </a:pPr>
            <a:r>
              <a:rPr lang="en-US" altLang="en-US" sz="2800" b="1">
                <a:solidFill>
                  <a:schemeClr val="accent4">
                    <a:lumMod val="10000"/>
                  </a:schemeClr>
                </a:solidFill>
              </a:rPr>
              <a:t>At low dose</a:t>
            </a:r>
            <a:r>
              <a:rPr lang="en-US" altLang="en-US" sz="2800">
                <a:solidFill>
                  <a:schemeClr val="accent4">
                    <a:lumMod val="10000"/>
                  </a:schemeClr>
                </a:solidFill>
              </a:rPr>
              <a:t>, </a:t>
            </a:r>
            <a:r>
              <a:rPr lang="en-US" altLang="en-US" sz="2800" b="1">
                <a:solidFill>
                  <a:schemeClr val="accent4">
                    <a:lumMod val="10000"/>
                  </a:schemeClr>
                </a:solidFill>
              </a:rPr>
              <a:t>increases renal blood flow</a:t>
            </a:r>
            <a:r>
              <a:rPr lang="en-US" altLang="en-US" sz="2800">
                <a:solidFill>
                  <a:schemeClr val="accent4">
                    <a:lumMod val="10000"/>
                  </a:schemeClr>
                </a:solidFill>
              </a:rPr>
              <a:t> due to </a:t>
            </a:r>
            <a:r>
              <a:rPr lang="en-US" altLang="en-US" sz="2800" b="1" u="sng">
                <a:solidFill>
                  <a:schemeClr val="accent4">
                    <a:lumMod val="10000"/>
                  </a:schemeClr>
                </a:solidFill>
              </a:rPr>
              <a:t>D1 vasodilatory</a:t>
            </a:r>
            <a:r>
              <a:rPr lang="en-US" altLang="en-US" sz="2800" u="sng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2800">
                <a:solidFill>
                  <a:schemeClr val="accent4">
                    <a:lumMod val="10000"/>
                  </a:schemeClr>
                </a:solidFill>
              </a:rPr>
              <a:t>effect on </a:t>
            </a:r>
            <a:r>
              <a:rPr lang="en-US" altLang="en-US" sz="2800" b="1">
                <a:solidFill>
                  <a:schemeClr val="accent4">
                    <a:lumMod val="10000"/>
                  </a:schemeClr>
                </a:solidFill>
              </a:rPr>
              <a:t>renal circulation</a:t>
            </a:r>
          </a:p>
          <a:p>
            <a:pPr eaLnBrk="1" hangingPunct="1">
              <a:defRPr/>
            </a:pPr>
            <a:r>
              <a:rPr lang="en-US" altLang="en-US" sz="2800" b="1">
                <a:solidFill>
                  <a:schemeClr val="accent4">
                    <a:lumMod val="10000"/>
                  </a:schemeClr>
                </a:solidFill>
              </a:rPr>
              <a:t>At low dose, activates B1 receptors on heart</a:t>
            </a:r>
            <a:r>
              <a:rPr lang="en-US" altLang="en-US" sz="2800">
                <a:solidFill>
                  <a:schemeClr val="accent4">
                    <a:lumMod val="10000"/>
                  </a:schemeClr>
                </a:solidFill>
              </a:rPr>
              <a:t>,  </a:t>
            </a:r>
            <a:r>
              <a:rPr lang="en-US" altLang="en-US" sz="2800" b="1">
                <a:solidFill>
                  <a:schemeClr val="accent4">
                    <a:lumMod val="10000"/>
                  </a:schemeClr>
                </a:solidFill>
              </a:rPr>
              <a:t>increases cardiac output, heart rate &amp; ABP</a:t>
            </a:r>
          </a:p>
          <a:p>
            <a:pPr eaLnBrk="1" hangingPunct="1">
              <a:defRPr/>
            </a:pPr>
            <a:r>
              <a:rPr lang="en-US" altLang="en-US" sz="2800" b="1">
                <a:solidFill>
                  <a:schemeClr val="accent4">
                    <a:lumMod val="10000"/>
                  </a:schemeClr>
                </a:solidFill>
              </a:rPr>
              <a:t>At very high doses, activates alpha  receptors, causes </a:t>
            </a:r>
            <a:r>
              <a:rPr lang="en-US" altLang="en-US" sz="2800" b="1" u="sng">
                <a:solidFill>
                  <a:schemeClr val="accent4">
                    <a:lumMod val="10000"/>
                  </a:schemeClr>
                </a:solidFill>
              </a:rPr>
              <a:t>vasoconstriction</a:t>
            </a:r>
          </a:p>
          <a:p>
            <a:pPr eaLnBrk="1" hangingPunct="1">
              <a:defRPr/>
            </a:pPr>
            <a:r>
              <a:rPr lang="en-US" altLang="en-US" sz="2800">
                <a:solidFill>
                  <a:schemeClr val="accent4">
                    <a:lumMod val="10000"/>
                  </a:schemeClr>
                </a:solidFill>
              </a:rPr>
              <a:t>Is the drug of choice for </a:t>
            </a:r>
            <a:r>
              <a:rPr lang="en-US" altLang="en-US" sz="2800" b="1">
                <a:solidFill>
                  <a:schemeClr val="accent4">
                    <a:lumMod val="10000"/>
                  </a:schemeClr>
                </a:solidFill>
              </a:rPr>
              <a:t>shock (cardiogenic &amp; septic)</a:t>
            </a:r>
            <a:r>
              <a:rPr lang="en-US" altLang="en-US" sz="2800">
                <a:solidFill>
                  <a:schemeClr val="accent4">
                    <a:lumMod val="10000"/>
                  </a:schemeClr>
                </a:solidFill>
              </a:rPr>
              <a:t> and is given by continuous infusion to improve renal blood flow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C787025-8482-4C5A-A700-4939D1C29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EA768FB-56F7-4BE9-8F5A-21F505F83593}" type="slidenum">
              <a:rPr lang="ar-SA" altLang="ar-JO" smtClean="0"/>
              <a:pPr>
                <a:defRPr/>
              </a:pPr>
              <a:t>27</a:t>
            </a:fld>
            <a:endParaRPr lang="en-US" altLang="ar-JO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6B4833CB-D8C9-48B2-95E3-F43F2F5AF5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80975" y="333375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3600" u="sng"/>
              <a:t>Indirect-acting sympathomimetics</a:t>
            </a:r>
            <a:br>
              <a:rPr lang="en-US" altLang="en-US" sz="4000" u="sng"/>
            </a:br>
            <a:endParaRPr lang="en-US" altLang="en-US" sz="4000" u="sng"/>
          </a:p>
        </p:txBody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232FCBC4-888C-4693-B3FD-727AF98BEE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8313" y="1196975"/>
            <a:ext cx="8424862" cy="5184775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   </a:t>
            </a:r>
            <a:r>
              <a:rPr lang="en-US" altLang="en-US" sz="3600" b="1" u="sng" dirty="0">
                <a:solidFill>
                  <a:schemeClr val="accent4">
                    <a:lumMod val="10000"/>
                  </a:schemeClr>
                </a:solidFill>
              </a:rPr>
              <a:t>Amphetamines</a:t>
            </a:r>
          </a:p>
          <a:p>
            <a:pPr eaLnBrk="1" hangingPunct="1">
              <a:defRPr/>
            </a:pP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Are important because can be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misused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as a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central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psychostimulants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that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improve mood &amp; alertness</a:t>
            </a:r>
          </a:p>
          <a:p>
            <a:pPr eaLnBrk="1" hangingPunct="1">
              <a:defRPr/>
            </a:pP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Acts by releasing endogenous NA 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from adrenergic neurons after being taken up into neurons</a:t>
            </a:r>
          </a:p>
        </p:txBody>
      </p:sp>
      <p:pic>
        <p:nvPicPr>
          <p:cNvPr id="31749" name="Picture 7" descr="398px-Ritalin-SR-20mg-full">
            <a:hlinkClick r:id="rId2"/>
            <a:extLst>
              <a:ext uri="{FF2B5EF4-FFF2-40B4-BE49-F238E27FC236}">
                <a16:creationId xmlns:a16="http://schemas.microsoft.com/office/drawing/2014/main" id="{345509D1-313E-48FE-AD38-7BBD01E19E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0"/>
            <a:ext cx="108585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0AF4E0C9-2426-4868-B559-FED2B08756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F5A8584-3547-4361-8308-E1C5476ADB15}" type="slidenum">
              <a:rPr lang="ar-SA" altLang="ar-JO" smtClean="0"/>
              <a:pPr>
                <a:defRPr/>
              </a:pPr>
              <a:t>28</a:t>
            </a:fld>
            <a:endParaRPr lang="en-US" altLang="ar-JO"/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9D9EC6BE-DA50-4093-A60B-3D1287097C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12700"/>
            <a:ext cx="8229600" cy="1139825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u="sng" dirty="0">
                <a:solidFill>
                  <a:schemeClr val="accent4">
                    <a:lumMod val="10000"/>
                  </a:schemeClr>
                </a:solidFill>
              </a:rPr>
              <a:t>Amphetamines</a:t>
            </a:r>
          </a:p>
        </p:txBody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C8274B3C-1616-4CDD-81E8-929854A9B3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55895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Its effects include increase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alertness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&amp; improved mood &amp;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decreased fatigability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It has also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central anorectic effects (depress appetite) due to its action in hypothalamic feeding center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Paradoxically,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it produces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sedation in children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endParaRPr lang="en-US" altLang="en-US" b="1" dirty="0">
              <a:solidFill>
                <a:schemeClr val="accent4">
                  <a:lumMod val="10000"/>
                </a:schemeClr>
              </a:solidFill>
            </a:endParaRP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Peripheral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effects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include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increase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in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ABP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&amp;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arrhythmias</a:t>
            </a:r>
            <a:endParaRPr lang="en-US" altLang="en-US" dirty="0">
              <a:solidFill>
                <a:schemeClr val="accent4">
                  <a:lumMod val="10000"/>
                </a:schemeClr>
              </a:solidFill>
            </a:endParaRP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It produces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emotional dependence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US" altLang="en-US" b="1" dirty="0">
              <a:solidFill>
                <a:schemeClr val="accent4">
                  <a:lumMod val="10000"/>
                </a:schemeClr>
              </a:solidFill>
            </a:endParaRPr>
          </a:p>
          <a:p>
            <a:pPr eaLnBrk="1" hangingPunct="1">
              <a:defRPr/>
            </a:pPr>
            <a:endParaRPr lang="en-US" altLang="en-US" b="1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A6F0A08-1FF0-4513-8F31-70C8D8766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F619E4F3-6A95-4EA8-9BA6-5B4E30B5481F}" type="slidenum">
              <a:rPr lang="ar-SA" altLang="ar-JO" smtClean="0"/>
              <a:pPr>
                <a:defRPr/>
              </a:pPr>
              <a:t>29</a:t>
            </a:fld>
            <a:endParaRPr lang="en-US" altLang="ar-JO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9EEEA427-8F86-4137-929B-AD99D0A3F7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1963" y="173038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3600" u="sng"/>
              <a:t>Therapeutic uses of amphetamines</a:t>
            </a:r>
          </a:p>
        </p:txBody>
      </p:sp>
      <p:sp>
        <p:nvSpPr>
          <p:cNvPr id="41988" name="Rectangle 3">
            <a:extLst>
              <a:ext uri="{FF2B5EF4-FFF2-40B4-BE49-F238E27FC236}">
                <a16:creationId xmlns:a16="http://schemas.microsoft.com/office/drawing/2014/main" id="{B972FBB4-658F-4F4B-B648-7DBD3A5456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9875" y="1268413"/>
            <a:ext cx="8604250" cy="43195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 Narcolepsy (excessive abnormal sleep in adults- daytime )</a:t>
            </a:r>
          </a:p>
          <a:p>
            <a:pPr eaLnBrk="1" hangingPunct="1">
              <a:defRPr/>
            </a:pP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Attention deficit hyperkinetic disorder (ADHD) in children (abnormal pathological hyperactivity): amphetamines improve attention, reduce hyperkinesia)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33BAAB9-0906-4116-9BC0-B51FC3C79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2B480074-0CD9-45B7-8E80-7D69AEAE4847}" type="slidenum">
              <a:rPr lang="ar-SA" altLang="en-US" smtClean="0"/>
              <a:pPr>
                <a:defRPr/>
              </a:pPr>
              <a:t>3</a:t>
            </a:fld>
            <a:endParaRPr lang="en-US" altLang="en-US"/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C826B676-7FC4-4A74-A684-0EBDB358DF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u="sng"/>
              <a:t>Sympathomimetics</a:t>
            </a:r>
            <a:endParaRPr lang="en-US" altLang="en-US"/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4A9D26BE-0FAA-4E77-AE44-A1CB94CD0E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  </a:t>
            </a:r>
            <a:r>
              <a:rPr lang="en-US" u="sng" dirty="0">
                <a:solidFill>
                  <a:schemeClr val="accent4">
                    <a:lumMod val="10000"/>
                  </a:schemeClr>
                </a:solidFill>
              </a:rPr>
              <a:t>They are also classified into:</a:t>
            </a:r>
          </a:p>
          <a:p>
            <a:pPr eaLnBrk="1" hangingPunct="1">
              <a:defRPr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Catecholamines: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(adrenaline, NA, dopamine, dobutamine, isoprenaline)</a:t>
            </a:r>
          </a:p>
          <a:p>
            <a:pPr eaLnBrk="1" hangingPunct="1">
              <a:defRPr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Non-catecholamines: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 (synthetic alpha-agonists &amp; beta-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 agonists, e.g.  phenylephrine, ephedrine,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 amphetamine)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6BDC7B9-EA90-4A33-AB0E-092566935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0549BD2E-B89F-4329-A007-6190DB4216C1}" type="slidenum">
              <a:rPr lang="ar-SA" altLang="ar-JO" smtClean="0"/>
              <a:pPr>
                <a:defRPr/>
              </a:pPr>
              <a:t>30</a:t>
            </a:fld>
            <a:endParaRPr lang="en-US" altLang="ar-JO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F0B0AA79-405A-472C-9A12-B9F7BD5A0D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36525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u="sng"/>
              <a:t>Adverse effects</a:t>
            </a:r>
            <a:r>
              <a:rPr lang="en-US" altLang="en-US"/>
              <a:t> </a:t>
            </a:r>
          </a:p>
        </p:txBody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9F64DA6A-D6BF-45ED-9D31-F6196D40BE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604963"/>
            <a:ext cx="8686800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CNS: insomnia, irritability, dizziness, tremor 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CVS: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Palpitations, cardiac arrhythmias, HTN, angina pain</a:t>
            </a:r>
            <a:endParaRPr lang="en-US" altLang="en-US" b="1" dirty="0">
              <a:solidFill>
                <a:schemeClr val="accent4">
                  <a:lumMod val="10000"/>
                </a:schemeClr>
              </a:solidFill>
            </a:endParaRP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Emotional dependence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Psychosis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(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Schizophrenia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-like with hallucinations &amp; delusions)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Anorexia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22FF6FC-0D51-4AE7-9A68-126EC9F41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6B5369C0-7B5B-452F-8A05-C2191739EB16}" type="slidenum">
              <a:rPr lang="ar-SA" altLang="ar-JO" smtClean="0"/>
              <a:pPr>
                <a:defRPr/>
              </a:pPr>
              <a:t>31</a:t>
            </a:fld>
            <a:endParaRPr lang="en-US" altLang="ar-JO"/>
          </a:p>
        </p:txBody>
      </p:sp>
      <p:sp>
        <p:nvSpPr>
          <p:cNvPr id="35843" name="Rectangle 2">
            <a:extLst>
              <a:ext uri="{FF2B5EF4-FFF2-40B4-BE49-F238E27FC236}">
                <a16:creationId xmlns:a16="http://schemas.microsoft.com/office/drawing/2014/main" id="{9C1BD5CF-263C-453C-B7B7-38E300ABA2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-31750"/>
            <a:ext cx="8686800" cy="923925"/>
          </a:xfrm>
        </p:spPr>
        <p:txBody>
          <a:bodyPr/>
          <a:lstStyle/>
          <a:p>
            <a:pPr eaLnBrk="1" hangingPunct="1"/>
            <a:r>
              <a:rPr lang="en-US" altLang="en-US" sz="3600" u="sng"/>
              <a:t>Direct &amp; indirect sympathomimetics</a:t>
            </a:r>
            <a:r>
              <a:rPr lang="en-US" altLang="en-US"/>
              <a:t> </a:t>
            </a:r>
          </a:p>
        </p:txBody>
      </p:sp>
      <p:sp>
        <p:nvSpPr>
          <p:cNvPr id="44036" name="Rectangle 3">
            <a:extLst>
              <a:ext uri="{FF2B5EF4-FFF2-40B4-BE49-F238E27FC236}">
                <a16:creationId xmlns:a16="http://schemas.microsoft.com/office/drawing/2014/main" id="{89537013-5043-49EA-A841-535927AD0B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892175"/>
            <a:ext cx="8686800" cy="595630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   </a:t>
            </a: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Ephedrine</a:t>
            </a:r>
          </a:p>
          <a:p>
            <a:pPr eaLnBrk="1" hangingPunct="1">
              <a:defRPr/>
            </a:pPr>
            <a:r>
              <a:rPr lang="en-US" altLang="en-US" sz="2800" dirty="0">
                <a:solidFill>
                  <a:schemeClr val="accent4">
                    <a:lumMod val="10000"/>
                  </a:schemeClr>
                </a:solidFill>
              </a:rPr>
              <a:t>Mixed-action drugs induce release of NA from pre-synaptic terminals and they activate adrenergic receptor on postsynaptic membrane</a:t>
            </a:r>
          </a:p>
          <a:p>
            <a:pPr eaLnBrk="1" hangingPunct="1">
              <a:defRPr/>
            </a:pPr>
            <a:r>
              <a:rPr lang="en-US" altLang="en-US" sz="2800" dirty="0">
                <a:solidFill>
                  <a:schemeClr val="accent4">
                    <a:lumMod val="10000"/>
                  </a:schemeClr>
                </a:solidFill>
              </a:rPr>
              <a:t>Non-catecholamine</a:t>
            </a:r>
          </a:p>
          <a:p>
            <a:pPr>
              <a:defRPr/>
            </a:pPr>
            <a:r>
              <a:rPr lang="en-US" altLang="en-US" sz="2800" dirty="0">
                <a:solidFill>
                  <a:schemeClr val="accent4">
                    <a:lumMod val="10000"/>
                  </a:schemeClr>
                </a:solidFill>
              </a:rPr>
              <a:t>It is non-selective agonist, stimulate both alpha &amp; beta receptors &amp; its effects are similar to that of adrenaline</a:t>
            </a:r>
          </a:p>
          <a:p>
            <a:pPr>
              <a:defRPr/>
            </a:pPr>
            <a:r>
              <a:rPr lang="en-US" altLang="en-US" sz="2800" dirty="0">
                <a:solidFill>
                  <a:schemeClr val="accent4">
                    <a:lumMod val="10000"/>
                  </a:schemeClr>
                </a:solidFill>
              </a:rPr>
              <a:t>Ephedrine raises systolic &amp; diastolic blood pressure by vasoconstriction &amp; cardiac stimulation</a:t>
            </a:r>
          </a:p>
          <a:p>
            <a:pPr>
              <a:defRPr/>
            </a:pPr>
            <a:r>
              <a:rPr lang="en-US" altLang="en-US" sz="2800" dirty="0">
                <a:solidFill>
                  <a:schemeClr val="accent4">
                    <a:lumMod val="10000"/>
                  </a:schemeClr>
                </a:solidFill>
              </a:rPr>
              <a:t>It causes bronchodilation</a:t>
            </a:r>
          </a:p>
          <a:p>
            <a:pPr>
              <a:defRPr/>
            </a:pPr>
            <a:r>
              <a:rPr lang="en-US" altLang="en-US" sz="2800" dirty="0">
                <a:solidFill>
                  <a:schemeClr val="accent4">
                    <a:lumMod val="10000"/>
                  </a:schemeClr>
                </a:solidFill>
              </a:rPr>
              <a:t>Is give orally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461B6F8-1878-4267-99C3-30954B5D8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097EE147-187B-4E78-9CA1-B33508A27406}" type="slidenum">
              <a:rPr lang="ar-SA" altLang="ar-JO" smtClean="0"/>
              <a:pPr>
                <a:defRPr/>
              </a:pPr>
              <a:t>32</a:t>
            </a:fld>
            <a:endParaRPr lang="en-US" altLang="ar-JO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7C18069D-7318-45AB-A663-5C555B9F53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u="sng"/>
              <a:t>Therapeutic uses</a:t>
            </a:r>
            <a:r>
              <a:rPr lang="en-US" altLang="en-US"/>
              <a:t> </a:t>
            </a:r>
          </a:p>
        </p:txBody>
      </p:sp>
      <p:sp>
        <p:nvSpPr>
          <p:cNvPr id="46084" name="Rectangle 3">
            <a:extLst>
              <a:ext uri="{FF2B5EF4-FFF2-40B4-BE49-F238E27FC236}">
                <a16:creationId xmlns:a16="http://schemas.microsoft.com/office/drawing/2014/main" id="{3E6F1E1A-374A-4419-B152-6F55493034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0" y="1341438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Bronchial asthma</a:t>
            </a:r>
          </a:p>
          <a:p>
            <a:pPr eaLnBrk="1" hangingPunct="1">
              <a:defRPr/>
            </a:pP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Mydriatic agent</a:t>
            </a:r>
            <a:r>
              <a:rPr lang="en-US" altLang="en-US">
                <a:solidFill>
                  <a:schemeClr val="accent4">
                    <a:lumMod val="10000"/>
                  </a:schemeClr>
                </a:solidFill>
              </a:rPr>
              <a:t> &amp; 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nasal mucosal decongestant </a:t>
            </a:r>
          </a:p>
          <a:p>
            <a:pPr eaLnBrk="1" hangingPunct="1">
              <a:defRPr/>
            </a:pP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Pressor agent</a:t>
            </a:r>
            <a:r>
              <a:rPr lang="en-US" altLang="en-US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in chronic orthostatic hypotension</a:t>
            </a:r>
          </a:p>
          <a:p>
            <a:pPr eaLnBrk="1" hangingPunct="1">
              <a:defRPr/>
            </a:pP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Heart block</a:t>
            </a:r>
            <a:r>
              <a:rPr lang="en-US" altLang="en-US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</a:rPr>
              <a:t>to increase heart rate</a:t>
            </a:r>
          </a:p>
          <a:p>
            <a:pPr eaLnBrk="1" hangingPunct="1">
              <a:defRPr/>
            </a:pPr>
            <a:endParaRPr lang="en-US" altLang="en-US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6C02314-5115-4247-9C0D-7E17AA127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0388133F-3F88-4934-B358-679CACB2EBEB}" type="slidenum">
              <a:rPr lang="ar-SA" altLang="en-US" smtClean="0"/>
              <a:pPr>
                <a:defRPr/>
              </a:pPr>
              <a:t>4</a:t>
            </a:fld>
            <a:endParaRPr lang="en-US" altLang="en-US"/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C9D91BA0-E733-4D6A-A289-8809A54B97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052513"/>
          </a:xfrm>
        </p:spPr>
        <p:txBody>
          <a:bodyPr/>
          <a:lstStyle/>
          <a:p>
            <a:pPr eaLnBrk="1" hangingPunct="1"/>
            <a:r>
              <a:rPr lang="en-US" altLang="en-US" u="sng">
                <a:latin typeface="Times New Roman" panose="02020603050405020304" pitchFamily="18" charset="0"/>
                <a:cs typeface="Times New Roman" panose="02020603050405020304" pitchFamily="18" charset="0"/>
              </a:rPr>
              <a:t>PK of Sympathomimetics</a:t>
            </a:r>
            <a:r>
              <a:rPr lang="en-US" altLang="en-US" sz="47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6F0EAE9F-4D18-49B6-9AC5-43D061355E5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975" y="1052513"/>
            <a:ext cx="9036050" cy="5805487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Catecholamines 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Parenteral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Rapid onset of action, brief duration of action (have short t</a:t>
            </a:r>
            <a:r>
              <a:rPr lang="ar-JO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½)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Enzymatic metabolism by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MAO &amp; COMT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Poor penetration into CNS</a:t>
            </a:r>
          </a:p>
          <a:p>
            <a:pPr eaLnBrk="1" hangingPunct="1">
              <a:defRPr/>
            </a:pP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Non-catecholamines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Oral &amp; parenteral</a:t>
            </a:r>
            <a:endParaRPr lang="en-US" altLang="en-US" dirty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Slower onset &amp; longer duration of action 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Less enzymatic degradation</a:t>
            </a:r>
          </a:p>
          <a:p>
            <a:pPr lvl="1"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More central effects (CNS effects)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endParaRPr lang="en-US" altLang="en-US" b="1" dirty="0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216DAA-D838-4EF9-902E-819BE94D1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1B5EA30D-1983-42EE-BCF6-90B5852794CB}" type="slidenum">
              <a:rPr lang="ar-SA" altLang="en-US" smtClean="0"/>
              <a:pPr>
                <a:defRPr/>
              </a:pPr>
              <a:t>5</a:t>
            </a:fld>
            <a:endParaRPr lang="en-US" altLang="en-US"/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5221771-302A-4B9B-84F9-74BE48E06F4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 u="sng">
                <a:latin typeface="Times New Roman" panose="02020603050405020304" pitchFamily="18" charset="0"/>
                <a:cs typeface="Times New Roman" panose="02020603050405020304" pitchFamily="18" charset="0"/>
              </a:rPr>
              <a:t>Locations &amp; Functions of  adrenoceptors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AA0AE2EB-7EE3-4697-851C-75CB5E599B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00063" y="1785938"/>
            <a:ext cx="8229600" cy="4525962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b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-adrenoceptors:</a:t>
            </a:r>
            <a:r>
              <a:rPr lang="en-US" altLang="en-US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&amp; 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 b="1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b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-adrenoceptors:</a:t>
            </a:r>
            <a:r>
              <a:rPr lang="en-US" altLang="en-US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subtypes of 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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-receptors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US" altLang="en-US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defRPr/>
            </a:pPr>
            <a:r>
              <a:rPr lang="en-US" altLang="en-US" b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Dopamine receptors:</a:t>
            </a:r>
            <a:r>
              <a:rPr lang="en-US" altLang="en-US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>
                <a:solidFill>
                  <a:schemeClr val="accent4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subtypes </a:t>
            </a:r>
            <a:endParaRPr lang="en-US" altLang="en-US" b="1">
              <a:solidFill>
                <a:schemeClr val="accent4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01325F0-FA20-43F8-A2FF-34A83E870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36C21F5C-7AD6-49BB-930D-54CAD0C68835}" type="slidenum">
              <a:rPr lang="ar-SA" altLang="en-US" smtClean="0"/>
              <a:pPr>
                <a:defRPr/>
              </a:pPr>
              <a:t>6</a:t>
            </a:fld>
            <a:endParaRPr lang="en-US" altLang="en-US"/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D3215E3F-6177-4E03-91E1-6F5996F9B9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338"/>
            <a:ext cx="8229600" cy="650875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1-Adrenoceptors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Vascular smooth M		  → Vasoconstriction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Radial M. of iris 		  →  Mydriasis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Bladder sphincter 		  →  Contraction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Intestine sphincter		   →  Contraction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Male sex organs 		   → Ejaculation</a:t>
            </a:r>
          </a:p>
          <a:p>
            <a:pPr eaLnBrk="1" hangingPunct="1">
              <a:lnSpc>
                <a:spcPct val="90000"/>
              </a:lnSpc>
              <a:spcAft>
                <a:spcPts val="1200"/>
              </a:spcAft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Inhibits entry of K into cells → Hyperkalemia</a:t>
            </a:r>
            <a:endParaRPr lang="en-US" alt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Increase peripheral vascular resistance (PVR)</a:t>
            </a: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2-adrenoceptors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Presynaptic                     → Inhibits NA release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endParaRPr lang="en-US" alt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3DDA5C0A-973D-4F93-B93D-88CAC89DEF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r>
              <a:rPr lang="en-US" altLang="en-US" u="sng"/>
              <a:t>Alpha-stimulants</a:t>
            </a:r>
            <a:endParaRPr lang="ar-JO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25F92-AA05-484E-8825-54DD2951E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30338"/>
            <a:ext cx="8229600" cy="452437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Pressor agents: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   - Phenylephrine</a:t>
            </a:r>
          </a:p>
          <a:p>
            <a:pPr marL="514350" indent="-514350">
              <a:buFont typeface="+mj-lt"/>
              <a:buAutoNum type="arabicPeriod" startAt="2"/>
              <a:defRPr/>
            </a:pPr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Mucosal decongestants: 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   - Pseudoephedrine, Oxymetazoline</a:t>
            </a:r>
          </a:p>
          <a:p>
            <a:pPr marL="514350" indent="-514350">
              <a:buFont typeface="+mj-lt"/>
              <a:buAutoNum type="arabicPeriod" startAt="3"/>
              <a:defRPr/>
            </a:pPr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Alpha 2-agonists: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    - Clonidine </a:t>
            </a:r>
            <a:r>
              <a:rPr lang="en-US" dirty="0">
                <a:solidFill>
                  <a:schemeClr val="accent4">
                    <a:lumMod val="10000"/>
                  </a:schemeClr>
                </a:solidFill>
              </a:rPr>
              <a:t>&amp;</a:t>
            </a:r>
            <a:r>
              <a:rPr lang="en-US" b="1" dirty="0">
                <a:solidFill>
                  <a:schemeClr val="accent4">
                    <a:lumMod val="10000"/>
                  </a:schemeClr>
                </a:solidFill>
              </a:rPr>
              <a:t> alpha-methyldopa</a:t>
            </a:r>
          </a:p>
          <a:p>
            <a:pPr>
              <a:defRPr/>
            </a:pPr>
            <a:endParaRPr lang="ar-JO" dirty="0">
              <a:solidFill>
                <a:schemeClr val="accent4">
                  <a:lumMod val="10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D977AD-DDDB-46A5-9CFB-33FC5E664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C87AE38-4226-4E45-985C-8F7B982C91F2}" type="slidenum">
              <a:rPr lang="ar-SA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F4D3DC9-0C5B-4BA2-ABD3-554EA5784A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BEC4E951-C9D5-401B-9039-7D644919CAF4}" type="slidenum">
              <a:rPr lang="ar-SA" altLang="en-US" smtClean="0"/>
              <a:pPr>
                <a:defRPr/>
              </a:pPr>
              <a:t>8</a:t>
            </a:fld>
            <a:endParaRPr lang="en-US" altLang="en-US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CE061362-3238-45E2-B3A9-7F0BEC7F34D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u="sng"/>
              <a:t>Alpha-stimulants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E3479B91-7255-471C-829A-7A8D043DBD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71475" y="1268413"/>
            <a:ext cx="8424863" cy="5256212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  1. Pressor agents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These are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non-catecholamines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that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increase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peripheral vascular resistance (PVR) 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&amp;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arterial blood pressure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(both SBP &amp; DBP)</a:t>
            </a:r>
          </a:p>
          <a:p>
            <a:pPr marL="609600" indent="-609600" eaLnBrk="1" hangingPunct="1">
              <a:lnSpc>
                <a:spcPct val="90000"/>
              </a:lnSpc>
              <a:defRPr/>
            </a:pP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They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reduce renal blood flow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(RBF)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 &amp;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splanchnic blood flow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 due to 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en-US" altLang="en-US" sz="3600" b="1" dirty="0">
                <a:solidFill>
                  <a:schemeClr val="accent4">
                    <a:lumMod val="10000"/>
                  </a:schemeClr>
                </a:solidFill>
              </a:rPr>
              <a:t>1</a:t>
            </a:r>
            <a:r>
              <a:rPr lang="en-US" altLang="en-US" sz="3600" dirty="0">
                <a:solidFill>
                  <a:schemeClr val="accent4">
                    <a:lumMod val="10000"/>
                  </a:schemeClr>
                </a:solidFill>
              </a:rPr>
              <a:t>-vasoconstriction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E578737-584F-4C44-8FED-B5B05994C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89E9550F-128E-4C4F-B570-ED69FA1EDB05}" type="slidenum">
              <a:rPr lang="ar-SA" altLang="en-US" smtClean="0"/>
              <a:pPr>
                <a:defRPr/>
              </a:pPr>
              <a:t>9</a:t>
            </a:fld>
            <a:endParaRPr lang="en-US" altLang="en-US"/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DEE044AE-BE57-475C-9A5A-C21E8006A4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 sz="4000" u="sng"/>
              <a:t>Phenylephrine 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46FB37A-D2F4-48FE-B2B8-FEEA2F547C9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3038" y="1371600"/>
            <a:ext cx="8820150" cy="5111750"/>
          </a:xfrm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Is a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direct acting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, synthetic adrenergic drug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It has predominantly direct </a:t>
            </a: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  <a:sym typeface="Symbol" panose="05050102010706020507" pitchFamily="18" charset="2"/>
              </a:rPr>
              <a:t></a:t>
            </a:r>
            <a:r>
              <a:rPr lang="en-US" altLang="en-US" b="1" u="sng" dirty="0">
                <a:solidFill>
                  <a:schemeClr val="accent4">
                    <a:lumMod val="10000"/>
                  </a:schemeClr>
                </a:solidFill>
              </a:rPr>
              <a:t>1-agonist</a:t>
            </a:r>
            <a:r>
              <a:rPr lang="en-US" altLang="en-US" u="sng" dirty="0">
                <a:solidFill>
                  <a:schemeClr val="accent4">
                    <a:lumMod val="10000"/>
                  </a:schemeClr>
                </a:solidFill>
              </a:rPr>
              <a:t> effect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, </a:t>
            </a: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a vasoconstrictor 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&amp; It is used as: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Pressor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agent 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Nasal decongestant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agent (vasoconstriction)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Mydriatic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agent (ophthalmic solutions)</a:t>
            </a:r>
          </a:p>
          <a:p>
            <a:pPr eaLnBrk="1" hangingPunct="1">
              <a:defRPr/>
            </a:pPr>
            <a:r>
              <a:rPr lang="en-US" altLang="en-US" b="1" dirty="0">
                <a:solidFill>
                  <a:schemeClr val="accent4">
                    <a:lumMod val="10000"/>
                  </a:schemeClr>
                </a:solidFill>
              </a:rPr>
              <a:t>Vasoconstrictor</a:t>
            </a:r>
            <a:r>
              <a:rPr lang="en-US" altLang="en-US" dirty="0">
                <a:solidFill>
                  <a:schemeClr val="accent4">
                    <a:lumMod val="10000"/>
                  </a:schemeClr>
                </a:solidFill>
              </a:rPr>
              <a:t> agent with local anesthetics (LA)</a:t>
            </a:r>
          </a:p>
          <a:p>
            <a:pPr eaLnBrk="1" hangingPunct="1">
              <a:defRPr/>
            </a:pPr>
            <a:endParaRPr lang="en-US" altLang="en-US" dirty="0">
              <a:solidFill>
                <a:schemeClr val="accent4">
                  <a:lumMod val="1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ippl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Rippl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3900</TotalTime>
  <Words>1481</Words>
  <Application>Microsoft Office PowerPoint</Application>
  <PresentationFormat>On-screen Show (4:3)</PresentationFormat>
  <Paragraphs>228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Wingdings</vt:lpstr>
      <vt:lpstr>Algerian</vt:lpstr>
      <vt:lpstr>Times New Roman</vt:lpstr>
      <vt:lpstr>Symbol</vt:lpstr>
      <vt:lpstr>Ripple</vt:lpstr>
      <vt:lpstr>Sympathomimetics  (Adrenergic Agonists) </vt:lpstr>
      <vt:lpstr>Classification of Sympathomimetics </vt:lpstr>
      <vt:lpstr>Sympathomimetics</vt:lpstr>
      <vt:lpstr>PK of Sympathomimetics </vt:lpstr>
      <vt:lpstr>Locations &amp; Functions of  adrenoceptors</vt:lpstr>
      <vt:lpstr>PowerPoint Presentation</vt:lpstr>
      <vt:lpstr>Alpha-stimulants</vt:lpstr>
      <vt:lpstr>Alpha-stimulants</vt:lpstr>
      <vt:lpstr>Phenylephrine </vt:lpstr>
      <vt:lpstr>2. Mucosal decongestants:   Pseudoephedrine, Oxymetazoline </vt:lpstr>
      <vt:lpstr>Alpha 2-agonists  (Clonidine &amp; alpha-methyldopa)</vt:lpstr>
      <vt:lpstr>Beta-adrenoceptors (receptors) </vt:lpstr>
      <vt:lpstr>2-adrenoceptors </vt:lpstr>
      <vt:lpstr> -Stimulants </vt:lpstr>
      <vt:lpstr>1. Selective 2 agonists: </vt:lpstr>
      <vt:lpstr>Salmeterol &amp; Formoterol</vt:lpstr>
      <vt:lpstr>2. Selective 1-agonist </vt:lpstr>
      <vt:lpstr>3. Non-selective -stimulants: </vt:lpstr>
      <vt:lpstr>Mixed Alpha &amp; Beta agonists </vt:lpstr>
      <vt:lpstr>Pharmacodynamic effects </vt:lpstr>
      <vt:lpstr>PowerPoint Presentation</vt:lpstr>
      <vt:lpstr>Adrenaline (Epinephrine)</vt:lpstr>
      <vt:lpstr>Therapeutic uses</vt:lpstr>
      <vt:lpstr>Adverse effects</vt:lpstr>
      <vt:lpstr>Noradrenaline (Norepinephrine)</vt:lpstr>
      <vt:lpstr>Dopamine  </vt:lpstr>
      <vt:lpstr>Indirect-acting sympathomimetics </vt:lpstr>
      <vt:lpstr>Amphetamines</vt:lpstr>
      <vt:lpstr>Therapeutic uses of amphetamines</vt:lpstr>
      <vt:lpstr>Adverse effects </vt:lpstr>
      <vt:lpstr>Direct &amp; indirect sympathomimetics </vt:lpstr>
      <vt:lpstr>Therapeutic uses </vt:lpstr>
    </vt:vector>
  </TitlesOfParts>
  <Company>mutah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Cholinoceptor Antagonists</dc:title>
  <dc:creator>moham</dc:creator>
  <cp:lastModifiedBy>mahmoud barakat</cp:lastModifiedBy>
  <cp:revision>736</cp:revision>
  <dcterms:created xsi:type="dcterms:W3CDTF">2009-01-20T10:55:14Z</dcterms:created>
  <dcterms:modified xsi:type="dcterms:W3CDTF">2019-11-13T19:01:16Z</dcterms:modified>
</cp:coreProperties>
</file>