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86" r:id="rId8"/>
    <p:sldId id="285" r:id="rId9"/>
    <p:sldId id="261" r:id="rId10"/>
    <p:sldId id="262" r:id="rId11"/>
    <p:sldId id="263" r:id="rId12"/>
    <p:sldId id="264" r:id="rId13"/>
    <p:sldId id="265" r:id="rId14"/>
    <p:sldId id="289" r:id="rId15"/>
    <p:sldId id="266" r:id="rId16"/>
    <p:sldId id="287" r:id="rId17"/>
    <p:sldId id="267" r:id="rId18"/>
    <p:sldId id="268" r:id="rId19"/>
    <p:sldId id="269" r:id="rId20"/>
    <p:sldId id="270" r:id="rId21"/>
    <p:sldId id="271" r:id="rId22"/>
    <p:sldId id="272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5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029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12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92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9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577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16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165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776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545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077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588CCB-EE49-4CC6-B132-980D53FDFB53}" type="datetimeFigureOut">
              <a:rPr lang="ar-JO" smtClean="0"/>
              <a:t>11/07/1445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485ADB-B7C7-4400-9F92-D6699F9D4B03}" type="slidenum">
              <a:rPr lang="ar-JO" smtClean="0"/>
              <a:t>‹#›</a:t>
            </a:fld>
            <a:endParaRPr lang="ar-J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0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22E39-A88B-8253-C44E-6CADDA32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18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DF39E-E7AF-249A-C16B-C9BCA738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882" y="-2602616"/>
            <a:ext cx="10058400" cy="356616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Reaction  to stress and adjustment  disorders  </a:t>
            </a:r>
            <a:endParaRPr lang="ar-JO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E7697-8A7B-BFAE-73A0-F489584AE572}"/>
              </a:ext>
            </a:extLst>
          </p:cNvPr>
          <p:cNvSpPr txBox="1"/>
          <p:nvPr/>
        </p:nvSpPr>
        <p:spPr>
          <a:xfrm>
            <a:off x="147918" y="4424082"/>
            <a:ext cx="21380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Done by :</a:t>
            </a:r>
            <a:b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KAREEM SENAWI 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MOSTAFA QASIM </a:t>
            </a:r>
          </a:p>
          <a:p>
            <a:endParaRPr lang="ar-JO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80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0E43-1AD5-E5E2-3E98-5D076911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F57A8-A384-D1AF-0D7C-82357FB6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0"/>
            <a:ext cx="872714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C9194-F088-0591-3094-016ADE03606B}"/>
              </a:ext>
            </a:extLst>
          </p:cNvPr>
          <p:cNvSpPr txBox="1"/>
          <p:nvPr/>
        </p:nvSpPr>
        <p:spPr>
          <a:xfrm>
            <a:off x="7516906" y="316077"/>
            <a:ext cx="26490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Sympathetic stimulation (adrenalin)</a:t>
            </a:r>
            <a:endParaRPr lang="ar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13EC7-40ED-C32B-8B1B-60678B828ABE}"/>
              </a:ext>
            </a:extLst>
          </p:cNvPr>
          <p:cNvSpPr txBox="1"/>
          <p:nvPr/>
        </p:nvSpPr>
        <p:spPr>
          <a:xfrm>
            <a:off x="8001000" y="2864224"/>
            <a:ext cx="15598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HPA (cortisol)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6077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B357-4F28-6288-803E-153EEC95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52367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and symptoms of stress </a:t>
            </a:r>
            <a:endParaRPr lang="ar-JO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1BCF3-AE8D-7F51-E7EC-7124B253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765"/>
            <a:ext cx="12192000" cy="57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45DF-0EC0-5F1B-C577-78EA147E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5" y="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control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33C7D-CF6E-D9C4-4305-4F127C32B9C4}"/>
              </a:ext>
            </a:extLst>
          </p:cNvPr>
          <p:cNvSpPr txBox="1"/>
          <p:nvPr/>
        </p:nvSpPr>
        <p:spPr>
          <a:xfrm>
            <a:off x="1066800" y="2022064"/>
            <a:ext cx="982531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most important point is to </a:t>
            </a:r>
            <a:r>
              <a:rPr lang="en-US" sz="2200" b="1" dirty="0">
                <a:solidFill>
                  <a:srgbClr val="FF0000"/>
                </a:solidFill>
              </a:rPr>
              <a:t>recognize the source of negative stress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/>
              <a:t>Stress control, </a:t>
            </a:r>
            <a:r>
              <a:rPr lang="en-US" sz="2200" b="1" dirty="0"/>
              <a:t>ABC strategy</a:t>
            </a:r>
          </a:p>
          <a:p>
            <a:endParaRPr lang="en-US" sz="2200" dirty="0"/>
          </a:p>
          <a:p>
            <a:r>
              <a:rPr lang="en-US" sz="2200" b="1" dirty="0"/>
              <a:t>A </a:t>
            </a:r>
            <a:r>
              <a:rPr lang="en-US" sz="2200" dirty="0"/>
              <a:t>= Awareness (what causes your stress?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B </a:t>
            </a:r>
            <a:r>
              <a:rPr lang="en-US" sz="2200" dirty="0"/>
              <a:t>= Balance (there is a fine line between positive and negative stress, how much can you cope with before it becomes negative ?)</a:t>
            </a:r>
          </a:p>
          <a:p>
            <a:endParaRPr lang="en-US" sz="2200" dirty="0"/>
          </a:p>
          <a:p>
            <a:r>
              <a:rPr lang="en-US" sz="2200" b="1" dirty="0"/>
              <a:t>C</a:t>
            </a:r>
            <a:r>
              <a:rPr lang="en-US" sz="2200" dirty="0"/>
              <a:t> = Control (what can you do to help your self?)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323282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F707-5A95-2C4E-E4FF-F6E09F54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37625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Management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5FA17-08C1-F67B-F748-586BBA2D0B58}"/>
              </a:ext>
            </a:extLst>
          </p:cNvPr>
          <p:cNvSpPr txBox="1"/>
          <p:nvPr/>
        </p:nvSpPr>
        <p:spPr>
          <a:xfrm>
            <a:off x="723900" y="1922928"/>
            <a:ext cx="10744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1- Plan daily relaxation program</a:t>
            </a:r>
          </a:p>
          <a:p>
            <a:endParaRPr lang="en-US" dirty="0"/>
          </a:p>
          <a:p>
            <a:r>
              <a:rPr lang="en-US" dirty="0"/>
              <a:t>2-  Establish a regular pattern of exercise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3-  Study assertive techniques. Learn to say "no"</a:t>
            </a:r>
          </a:p>
          <a:p>
            <a:endParaRPr lang="en-US" dirty="0"/>
          </a:p>
          <a:p>
            <a:r>
              <a:rPr lang="en-US" dirty="0"/>
              <a:t>4- Learn to accept failures</a:t>
            </a:r>
          </a:p>
          <a:p>
            <a:endParaRPr lang="en-US" dirty="0"/>
          </a:p>
          <a:p>
            <a:r>
              <a:rPr lang="en-US" dirty="0"/>
              <a:t> 5- Accept what cannot be changed</a:t>
            </a:r>
          </a:p>
          <a:p>
            <a:endParaRPr lang="en-US" dirty="0"/>
          </a:p>
          <a:p>
            <a:r>
              <a:rPr lang="en-US" dirty="0"/>
              <a:t> 6- Develop collegial support</a:t>
            </a:r>
          </a:p>
          <a:p>
            <a:endParaRPr lang="en-US" dirty="0"/>
          </a:p>
          <a:p>
            <a:r>
              <a:rPr lang="en-US" dirty="0"/>
              <a:t>7- Participate in professional organization</a:t>
            </a:r>
          </a:p>
          <a:p>
            <a:endParaRPr lang="en-US" dirty="0"/>
          </a:p>
          <a:p>
            <a:r>
              <a:rPr lang="en-US" dirty="0"/>
              <a:t>8- Seek counseling</a:t>
            </a:r>
            <a:endParaRPr lang="ar-J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7E622-6019-371E-D9DB-B21A4CE6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9162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B152E-FB59-5C0B-174B-E95148A3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12" y="207574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related illnesses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0AF8A7-F102-9066-AAEC-885F6175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78932" cy="4023360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Stress is linked to the six leading causes of death: heart disease, cancer, lung disease, accidents, liver cirrhosis, and suicide.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43% of all adults suffer adverse effects from stress. (American psychological Association )</a:t>
            </a:r>
            <a:endParaRPr lang="ar-JO" sz="2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0E6F2-8FD2-8D32-7681-A6B843BED7D8}"/>
              </a:ext>
            </a:extLst>
          </p:cNvPr>
          <p:cNvSpPr txBox="1"/>
          <p:nvPr/>
        </p:nvSpPr>
        <p:spPr>
          <a:xfrm>
            <a:off x="963705" y="2921684"/>
            <a:ext cx="60982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</a:rPr>
              <a:t>Stress my cause:</a:t>
            </a:r>
            <a:endParaRPr lang="en-US" sz="2200" dirty="0"/>
          </a:p>
          <a:p>
            <a:r>
              <a:rPr lang="en-US" sz="2200" dirty="0"/>
              <a:t>Cardiovascular diseases</a:t>
            </a:r>
          </a:p>
          <a:p>
            <a:r>
              <a:rPr lang="en-US" sz="2200" dirty="0"/>
              <a:t>Immune system disease</a:t>
            </a:r>
          </a:p>
          <a:p>
            <a:r>
              <a:rPr lang="en-US" sz="2200" dirty="0"/>
              <a:t>Asthma</a:t>
            </a:r>
          </a:p>
          <a:p>
            <a:r>
              <a:rPr lang="en-US" sz="2200" dirty="0"/>
              <a:t>Diabetic Ulcer</a:t>
            </a:r>
          </a:p>
          <a:p>
            <a:r>
              <a:rPr lang="en-US" sz="2200" dirty="0"/>
              <a:t>Headache</a:t>
            </a:r>
          </a:p>
          <a:p>
            <a:r>
              <a:rPr lang="en-US" sz="2200" dirty="0"/>
              <a:t>Depression</a:t>
            </a:r>
          </a:p>
          <a:p>
            <a:r>
              <a:rPr lang="en-US" sz="2200" dirty="0"/>
              <a:t>Anxiety</a:t>
            </a:r>
          </a:p>
        </p:txBody>
      </p:sp>
    </p:spTree>
    <p:extLst>
      <p:ext uri="{BB962C8B-B14F-4D97-AF65-F5344CB8AC3E}">
        <p14:creationId xmlns:p14="http://schemas.microsoft.com/office/powerpoint/2010/main" val="1061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9D8B-16F6-76F7-9D91-3A574C14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4" y="17158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PTSD and ASD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DCB50-DA8A-E9D2-18F4-DEB30F995E1E}"/>
              </a:ext>
            </a:extLst>
          </p:cNvPr>
          <p:cNvSpPr txBox="1"/>
          <p:nvPr/>
        </p:nvSpPr>
        <p:spPr>
          <a:xfrm>
            <a:off x="407894" y="1872787"/>
            <a:ext cx="1137621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</a:rPr>
              <a:t>Posttraumatic stress disorder (PTSD) </a:t>
            </a:r>
            <a:r>
              <a:rPr lang="en-US" sz="2200" dirty="0"/>
              <a:t>: is characterized by the development of </a:t>
            </a:r>
            <a:r>
              <a:rPr lang="en-US" sz="2200" dirty="0">
                <a:solidFill>
                  <a:srgbClr val="FF0000"/>
                </a:solidFill>
              </a:rPr>
              <a:t>multiple symptoms after exposure to one or more traumatic events</a:t>
            </a:r>
            <a:r>
              <a:rPr lang="en-US" sz="2200" dirty="0"/>
              <a:t>, the symptoms last for </a:t>
            </a:r>
            <a:r>
              <a:rPr lang="en-US" sz="2200" dirty="0">
                <a:solidFill>
                  <a:srgbClr val="FF0000"/>
                </a:solidFill>
              </a:rPr>
              <a:t>at least a month </a:t>
            </a:r>
            <a:r>
              <a:rPr lang="en-US" sz="2200" dirty="0"/>
              <a:t>and may occur </a:t>
            </a:r>
            <a:r>
              <a:rPr lang="en-US" sz="2200" u="sng" dirty="0"/>
              <a:t>immediately</a:t>
            </a:r>
            <a:r>
              <a:rPr lang="en-US" sz="2200" dirty="0"/>
              <a:t> after the trauma or with </a:t>
            </a:r>
            <a:r>
              <a:rPr lang="en-US" sz="2200" u="sng" dirty="0"/>
              <a:t>delayed</a:t>
            </a:r>
            <a:r>
              <a:rPr lang="en-US" sz="2200" dirty="0"/>
              <a:t> expression.</a:t>
            </a:r>
          </a:p>
          <a:p>
            <a:endParaRPr lang="en-US" sz="2200" dirty="0"/>
          </a:p>
          <a:p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</a:rPr>
              <a:t>Acute stress disorder (ASD ) : </a:t>
            </a:r>
            <a:r>
              <a:rPr lang="en-US" sz="2200" dirty="0"/>
              <a:t>is diagnosed in patients who experience a major traumatic event and suffer from similar symptoms as PTSD but for a </a:t>
            </a:r>
            <a:r>
              <a:rPr lang="en-US" sz="2200" dirty="0">
                <a:solidFill>
                  <a:srgbClr val="FF0000"/>
                </a:solidFill>
              </a:rPr>
              <a:t>shorter duration</a:t>
            </a:r>
            <a:r>
              <a:rPr lang="en-US" sz="2200" dirty="0"/>
              <a:t>. The onset of symptoms occurs </a:t>
            </a:r>
            <a:r>
              <a:rPr lang="en-US" sz="2200" u="sng" dirty="0"/>
              <a:t>within 1 month of the traumatic event </a:t>
            </a:r>
            <a:r>
              <a:rPr lang="en-US" sz="2200" dirty="0"/>
              <a:t> and symptoms last for </a:t>
            </a:r>
            <a:r>
              <a:rPr lang="en-US" sz="2200" dirty="0">
                <a:solidFill>
                  <a:srgbClr val="FF0000"/>
                </a:solidFill>
              </a:rPr>
              <a:t>less than 1 month</a:t>
            </a:r>
            <a:r>
              <a:rPr lang="en-US" sz="2200" dirty="0"/>
              <a:t>.</a:t>
            </a:r>
            <a:endParaRPr lang="ar-JO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AEC1C-A9DE-7AF4-53C6-CA629F53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89" y="4585447"/>
            <a:ext cx="10080812" cy="1704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5286D2-43DC-8497-C291-3378F3C75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68" y="20734"/>
            <a:ext cx="2340732" cy="18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F3F4-117F-F5FD-0AFD-EE2EE10F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9" y="286603"/>
            <a:ext cx="10873292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                         course and prognosis 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52725-F2E6-7461-8B4B-9A188AB38DE4}"/>
              </a:ext>
            </a:extLst>
          </p:cNvPr>
          <p:cNvSpPr txBox="1"/>
          <p:nvPr/>
        </p:nvSpPr>
        <p:spPr>
          <a:xfrm>
            <a:off x="147919" y="1735288"/>
            <a:ext cx="551329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Etiology of PTSD: </a:t>
            </a:r>
            <a:r>
              <a:rPr lang="en-US" sz="2200" b="1" dirty="0">
                <a:solidFill>
                  <a:srgbClr val="FF0000"/>
                </a:solidFill>
              </a:rPr>
              <a:t>TRAUMA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raumatic event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R</a:t>
            </a:r>
            <a:r>
              <a:rPr lang="en-US" sz="2200" dirty="0"/>
              <a:t>eexperience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voidance </a:t>
            </a:r>
            <a:r>
              <a:rPr lang="en-US" sz="1400" dirty="0"/>
              <a:t>“</a:t>
            </a:r>
            <a:r>
              <a:rPr lang="en-US" sz="1400" b="0" i="0" dirty="0">
                <a:solidFill>
                  <a:srgbClr val="040C28"/>
                </a:solidFill>
                <a:effectLst/>
                <a:latin typeface="Google Sans"/>
              </a:rPr>
              <a:t>signaling the individual that the memories are in </a:t>
            </a:r>
            <a:br>
              <a:rPr lang="en-US" sz="1400" b="0" i="0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1400" b="0" i="0" dirty="0">
                <a:solidFill>
                  <a:srgbClr val="040C28"/>
                </a:solidFill>
                <a:effectLst/>
                <a:latin typeface="Google Sans"/>
              </a:rPr>
              <a:t> fact is dangerous ”</a:t>
            </a:r>
            <a:endParaRPr lang="en-US" sz="1400" dirty="0"/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U</a:t>
            </a:r>
            <a:r>
              <a:rPr lang="en-US" sz="2200" dirty="0"/>
              <a:t>nable to function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dirty="0"/>
              <a:t>onth or more of symptoms</a:t>
            </a:r>
            <a:br>
              <a:rPr lang="en-US" sz="2200" dirty="0"/>
            </a:br>
            <a:br>
              <a:rPr lang="en-US" sz="2200" dirty="0"/>
            </a:b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rousal increased</a:t>
            </a:r>
            <a:endParaRPr lang="ar-JO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820BE-9658-AA8E-DB3A-E237310E6CDD}"/>
              </a:ext>
            </a:extLst>
          </p:cNvPr>
          <p:cNvSpPr txBox="1"/>
          <p:nvPr/>
        </p:nvSpPr>
        <p:spPr>
          <a:xfrm>
            <a:off x="5656728" y="1118795"/>
            <a:ext cx="638735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- Usually the symptoms begin within 3 months after the trauma.</a:t>
            </a:r>
          </a:p>
          <a:p>
            <a:endParaRPr lang="en-US" sz="2200" dirty="0"/>
          </a:p>
          <a:p>
            <a:r>
              <a:rPr lang="en-US" sz="2200" dirty="0"/>
              <a:t>- Symptoms may manifest after a delayed expression.</a:t>
            </a:r>
          </a:p>
          <a:p>
            <a:endParaRPr lang="en-US" sz="2200" dirty="0"/>
          </a:p>
          <a:p>
            <a:r>
              <a:rPr lang="en-US" sz="2200" dirty="0"/>
              <a:t>- Fifty percent of patients with PTSD have complete recovery within3 months.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- Symptoms tend to diminish with older age.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- 80% of patients with PTSD have a comorbid mental disorder (e.g., MDD, bipolar disorder, anxiety disorder, substance use disorder</a:t>
            </a:r>
          </a:p>
          <a:p>
            <a:endParaRPr lang="en-US" sz="2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E9140-3B87-5D44-4D48-B019373FBC47}"/>
              </a:ext>
            </a:extLst>
          </p:cNvPr>
          <p:cNvCxnSpPr/>
          <p:nvPr/>
        </p:nvCxnSpPr>
        <p:spPr>
          <a:xfrm>
            <a:off x="5238671" y="1859340"/>
            <a:ext cx="0" cy="4430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7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6C7A-51FA-2682-148E-C0A91196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70" y="108184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DSM-5 criteria to diagnose PTSD 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90B4F-6D44-81EF-7104-AFE8F3738BE6}"/>
              </a:ext>
            </a:extLst>
          </p:cNvPr>
          <p:cNvSpPr txBox="1"/>
          <p:nvPr/>
        </p:nvSpPr>
        <p:spPr>
          <a:xfrm>
            <a:off x="497540" y="2006301"/>
            <a:ext cx="1146586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DSM-5 divides PTSD symptoms into :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1- Exposure to actual or threatened death, serious injury, or sexual violence by directly experiencing or witnessing the trauma.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2-Recurrent intrusions of re-experiencing the event via memories, nightmares, or dissociative reactions (e.g., flashbacks ) 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3- Active avoidance of triggering stimuli (e.g., memories, feelings, people, places, objects) associated with the trauma.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827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4C15CE-0367-7990-7386-2B705C07B50A}"/>
              </a:ext>
            </a:extLst>
          </p:cNvPr>
          <p:cNvSpPr txBox="1"/>
          <p:nvPr/>
        </p:nvSpPr>
        <p:spPr>
          <a:xfrm>
            <a:off x="645460" y="2568388"/>
            <a:ext cx="1087867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5- At least two of the following symptoms of increased arousal/reactivity: hypervigilance(constantly in guard ) , hyperarousal ( exaggerated startle response)which in turn lead to :  irritability/angry outbursts, impaired concentration and  insomnia.</a:t>
            </a:r>
          </a:p>
          <a:p>
            <a:endParaRPr lang="en-US" sz="2200" dirty="0"/>
          </a:p>
          <a:p>
            <a:r>
              <a:rPr lang="en-US" sz="2200" dirty="0"/>
              <a:t> 6-Symptoms not caused by the direct effects of a substance or another medical condition.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7- Symptoms result in significant impairment in social or occupational functioning.</a:t>
            </a:r>
          </a:p>
          <a:p>
            <a:endParaRPr lang="en-US" sz="2200" dirty="0"/>
          </a:p>
          <a:p>
            <a:r>
              <a:rPr lang="en-US" sz="2200" dirty="0"/>
              <a:t> 8- The presentation differs in children &lt;7 years of age.</a:t>
            </a:r>
            <a:endParaRPr lang="ar-JO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0F876-166A-6C4E-8B32-4B24F9C3078E}"/>
              </a:ext>
            </a:extLst>
          </p:cNvPr>
          <p:cNvSpPr txBox="1"/>
          <p:nvPr/>
        </p:nvSpPr>
        <p:spPr>
          <a:xfrm>
            <a:off x="667869" y="2014390"/>
            <a:ext cx="109727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4- At least two of the following negative cognitions /mood: dissociative amnesia, negative feelings of self/others/world, self-blame, negative emotions (</a:t>
            </a:r>
            <a:r>
              <a:rPr lang="en-US" sz="2200" dirty="0" err="1"/>
              <a:t>eg</a:t>
            </a:r>
            <a:r>
              <a:rPr lang="en-US" sz="2200" dirty="0"/>
              <a:t> , fear, horror, anger, guilt), anhedonia, feelings of detachment, inability to experience positive emotions.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103807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0FCA-225A-7803-AA0E-BB8A3869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PTSD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3C3D0-1136-FE78-3627-20BEC4A2AD17}"/>
              </a:ext>
            </a:extLst>
          </p:cNvPr>
          <p:cNvSpPr txBox="1"/>
          <p:nvPr/>
        </p:nvSpPr>
        <p:spPr>
          <a:xfrm>
            <a:off x="100853" y="1625421"/>
            <a:ext cx="1199029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Pharmacological</a:t>
            </a:r>
          </a:p>
          <a:p>
            <a:endParaRPr lang="en-US" sz="2200" dirty="0"/>
          </a:p>
          <a:p>
            <a:r>
              <a:rPr lang="en-US" sz="2200" dirty="0"/>
              <a:t>First-line antidepressants: SSRIs (e.g., sertraline, citalopram) or SNRIs (e.g., venlafaxine). </a:t>
            </a:r>
            <a:br>
              <a:rPr lang="en-US" sz="2200" dirty="0"/>
            </a:br>
            <a:r>
              <a:rPr lang="en-US" sz="2200" dirty="0"/>
              <a:t>Prazosin, Alpha receptor antagonist, targets nightmares and hypervigilance. May augment with atypical (second-generation) antipsychotics in severe cases.</a:t>
            </a:r>
          </a:p>
          <a:p>
            <a:endParaRPr lang="en-US" sz="2200" dirty="0"/>
          </a:p>
          <a:p>
            <a:r>
              <a:rPr lang="en-US" sz="2200" dirty="0"/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Psychotherapy</a:t>
            </a:r>
          </a:p>
          <a:p>
            <a:endParaRPr lang="en-US" sz="2200" dirty="0"/>
          </a:p>
          <a:p>
            <a:r>
              <a:rPr lang="en-US" sz="2200" dirty="0"/>
              <a:t>Specialized forms of CBT (e.g., exposure therapy, cognitive processing therapy).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Supportive and psychodynamic therapy.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Couples/family therapy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275614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0D89-EEDB-3516-3E48-99846BBA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ar-JO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2" descr="Red Heart">
            <a:extLst>
              <a:ext uri="{FF2B5EF4-FFF2-40B4-BE49-F238E27FC236}">
                <a16:creationId xmlns:a16="http://schemas.microsoft.com/office/drawing/2014/main" id="{438E7FC3-0554-1A90-15B8-E46127DE6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047" y="32229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133ED-6595-2DA3-7A8C-B495C603A29E}"/>
              </a:ext>
            </a:extLst>
          </p:cNvPr>
          <p:cNvSpPr txBox="1"/>
          <p:nvPr/>
        </p:nvSpPr>
        <p:spPr>
          <a:xfrm>
            <a:off x="564776" y="1928848"/>
            <a:ext cx="93860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Stress :</a:t>
            </a:r>
            <a:r>
              <a:rPr lang="en-US" sz="2000" dirty="0"/>
              <a:t> is a state of emotional strain or tension caused by demanding circumstances</a:t>
            </a:r>
            <a:br>
              <a:rPr lang="en-US" sz="2000" dirty="0"/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Selye</a:t>
            </a:r>
            <a:r>
              <a:rPr lang="en-US" sz="2000" dirty="0"/>
              <a:t> :non specific response of the body to any kind of demand made upon it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stress is </a:t>
            </a:r>
            <a:r>
              <a:rPr lang="en-US" sz="2000" dirty="0">
                <a:solidFill>
                  <a:srgbClr val="FF0000"/>
                </a:solidFill>
              </a:rPr>
              <a:t>normal up to a point </a:t>
            </a:r>
            <a:r>
              <a:rPr lang="en-US" sz="2000" dirty="0"/>
              <a:t>, and can be optimal for certain performance related tasks , it becomes a problem when it interferes with a person's ability to do daily life tasks or impacts their health.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The perception and threshold for stress differs from one person to another where a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certain amount of stressor can give us 2 completely different reaction from 2 persons due to their perception</a:t>
            </a:r>
            <a:r>
              <a:rPr lang="en-US" sz="2000" dirty="0"/>
              <a:t>. Some are more </a:t>
            </a:r>
            <a:r>
              <a:rPr lang="en-US" sz="2000" b="1" dirty="0">
                <a:solidFill>
                  <a:srgbClr val="FF0000"/>
                </a:solidFill>
              </a:rPr>
              <a:t>sensitive</a:t>
            </a:r>
            <a:r>
              <a:rPr lang="en-US" sz="2000" dirty="0"/>
              <a:t> than others and these differences can be attributed to </a:t>
            </a:r>
            <a:r>
              <a:rPr lang="en-US" sz="2000" b="1" u="sng" dirty="0"/>
              <a:t>childhood experiences ,influence of parents, teachers, religion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78A83-0F5A-42DA-2EFB-C55CB4161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1" t="3335" r="20422" b="12845"/>
          <a:stretch/>
        </p:blipFill>
        <p:spPr>
          <a:xfrm>
            <a:off x="9477936" y="0"/>
            <a:ext cx="2714064" cy="28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C496-23C2-B7F5-3184-5521FCB5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7" y="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Adjustment disorders </a:t>
            </a:r>
            <a:endParaRPr lang="ar-JO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2EFD-1A4F-8FED-0207-AE488391E558}"/>
              </a:ext>
            </a:extLst>
          </p:cNvPr>
          <p:cNvSpPr txBox="1"/>
          <p:nvPr/>
        </p:nvSpPr>
        <p:spPr>
          <a:xfrm>
            <a:off x="968187" y="2026041"/>
            <a:ext cx="1050215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2200" dirty="0"/>
              <a:t> :Adjustment disorders occur when behavioral or emotional symptoms develop after a </a:t>
            </a:r>
            <a:r>
              <a:rPr lang="en-US" sz="2200" u="sng" dirty="0"/>
              <a:t>non-life-threatening, stressful life event </a:t>
            </a:r>
            <a:r>
              <a:rPr lang="en-US" sz="2200" dirty="0"/>
              <a:t>(e.g., divorce, death of a loved one, or loss of a job</a:t>
            </a:r>
            <a:r>
              <a:rPr lang="ar-JO" sz="2200" dirty="0"/>
              <a:t> (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60DC0-5C0C-DC20-5136-48FD0A3D20F5}"/>
              </a:ext>
            </a:extLst>
          </p:cNvPr>
          <p:cNvSpPr txBox="1"/>
          <p:nvPr/>
        </p:nvSpPr>
        <p:spPr>
          <a:xfrm>
            <a:off x="1066800" y="3186544"/>
            <a:ext cx="805030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</a:t>
            </a:r>
          </a:p>
          <a:p>
            <a:br>
              <a:rPr lang="en-US" sz="2200" dirty="0"/>
            </a:br>
            <a:r>
              <a:rPr lang="en-US" sz="2200" dirty="0"/>
              <a:t>Triggered by psychosocial factors.</a:t>
            </a:r>
          </a:p>
          <a:p>
            <a:endParaRPr lang="en-US" sz="2200" dirty="0"/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Prognosis</a:t>
            </a:r>
          </a:p>
          <a:p>
            <a:endParaRPr lang="en-US" sz="2200" dirty="0"/>
          </a:p>
          <a:p>
            <a:r>
              <a:rPr lang="en-US" sz="2200" dirty="0"/>
              <a:t>May be chronic if the stressor is chronic or recurrent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250754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54B-1D69-AA17-D7F5-3983DECF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0" y="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912D9-2E7A-3064-CDBB-E957BA1733A1}"/>
              </a:ext>
            </a:extLst>
          </p:cNvPr>
          <p:cNvSpPr txBox="1"/>
          <p:nvPr/>
        </p:nvSpPr>
        <p:spPr>
          <a:xfrm>
            <a:off x="443753" y="1737360"/>
            <a:ext cx="1126863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Diagnosis and DSM-5 Criteria</a:t>
            </a:r>
          </a:p>
          <a:p>
            <a:endParaRPr lang="en-US" sz="2200" dirty="0"/>
          </a:p>
          <a:p>
            <a:r>
              <a:rPr lang="en-US" sz="2200" dirty="0"/>
              <a:t>1. Development of emotional or behavioral symptoms within 3 months in response to an identifiable stressful life event. These symptoms produce either: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-Excessive distress in relation to the event.</a:t>
            </a:r>
          </a:p>
          <a:p>
            <a:r>
              <a:rPr lang="en-US" sz="2200" dirty="0"/>
              <a:t> -Significant impairment in daily functioning.</a:t>
            </a:r>
          </a:p>
          <a:p>
            <a:endParaRPr lang="en-US" sz="2200" dirty="0"/>
          </a:p>
          <a:p>
            <a:r>
              <a:rPr lang="en-US" sz="2200" dirty="0"/>
              <a:t>2. The symptoms are not those of normal bereavement.</a:t>
            </a:r>
          </a:p>
          <a:p>
            <a:endParaRPr lang="en-US" sz="2200" dirty="0"/>
          </a:p>
          <a:p>
            <a:r>
              <a:rPr lang="en-US" sz="2200" dirty="0"/>
              <a:t>3. Symptoms resolve within 6 months after stressor has terminated.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4. The stress-related disturbance does not meet criteria for another mental disorder.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416942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4CC4-71AE-5B54-9A93-2960904C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85" y="741114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br>
              <a:rPr lang="en-US" dirty="0"/>
            </a:br>
            <a:endParaRPr lang="ar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4500B-9596-A8F5-FE0B-885B6C4AC747}"/>
              </a:ext>
            </a:extLst>
          </p:cNvPr>
          <p:cNvSpPr txBox="1"/>
          <p:nvPr/>
        </p:nvSpPr>
        <p:spPr>
          <a:xfrm>
            <a:off x="1097280" y="2191871"/>
            <a:ext cx="80500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dirty="0"/>
              <a:t>1- Supportive psychotherapy.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2- Group therapy.</a:t>
            </a:r>
          </a:p>
          <a:p>
            <a:endParaRPr lang="en-US" sz="2200" dirty="0"/>
          </a:p>
          <a:p>
            <a:r>
              <a:rPr lang="en-US" sz="2200" dirty="0"/>
              <a:t>3- If necessary, pharmacotherapy can target associated symptoms (insomnia , anxiety, or depression).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99437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C060-D344-07FA-1640-836A328D4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185" y="758952"/>
            <a:ext cx="10055629" cy="3566160"/>
          </a:xfrm>
        </p:spPr>
        <p:txBody>
          <a:bodyPr/>
          <a:lstStyle/>
          <a:p>
            <a:pPr algn="ctr"/>
            <a:r>
              <a:rPr lang="en-US" dirty="0">
                <a:latin typeface="Chiller" panose="04020404031007020602" pitchFamily="82" charset="0"/>
                <a:cs typeface="Courier New" panose="02070309020205020404" pitchFamily="49" charset="0"/>
              </a:rPr>
              <a:t>THANK YOU</a:t>
            </a:r>
            <a:endParaRPr lang="ar-JO" dirty="0">
              <a:latin typeface="Chiller" panose="04020404031007020602" pitchFamily="8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0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E6F3-B88E-8299-7C8E-20CDDB72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Stressor </a:t>
            </a:r>
            <a:endParaRPr lang="ar-JO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9BC38-6BA2-8D94-96EC-824E2CE557CA}"/>
              </a:ext>
            </a:extLst>
          </p:cNvPr>
          <p:cNvSpPr txBox="1"/>
          <p:nvPr/>
        </p:nvSpPr>
        <p:spPr>
          <a:xfrm>
            <a:off x="1097280" y="1990165"/>
            <a:ext cx="982173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stressor </a:t>
            </a:r>
            <a:r>
              <a:rPr lang="en-US" sz="2200" dirty="0"/>
              <a:t>: Any event or stimulus that causes an individual to experience stress</a:t>
            </a:r>
          </a:p>
          <a:p>
            <a:endParaRPr lang="en-US" sz="2200" dirty="0"/>
          </a:p>
          <a:p>
            <a:r>
              <a:rPr lang="en-US" sz="2200" dirty="0"/>
              <a:t>They may neither positive or negative, but they have positive or negative effects</a:t>
            </a:r>
          </a:p>
          <a:p>
            <a:endParaRPr lang="en-US" sz="2200" dirty="0"/>
          </a:p>
          <a:p>
            <a:r>
              <a:rPr lang="en-US" sz="2200" b="1" u="sng" dirty="0"/>
              <a:t>Internal Stressor </a:t>
            </a:r>
            <a:r>
              <a:rPr lang="en-US" sz="2200" dirty="0"/>
              <a:t>(illness, hormonal change, fear)</a:t>
            </a:r>
          </a:p>
          <a:p>
            <a:endParaRPr lang="en-US" sz="2200" dirty="0"/>
          </a:p>
          <a:p>
            <a:r>
              <a:rPr lang="en-US" sz="2200" b="1" u="sng" dirty="0"/>
              <a:t>External Stressor </a:t>
            </a:r>
            <a:r>
              <a:rPr lang="en-US" sz="2200" dirty="0"/>
              <a:t>(loud noise, cold temperature)</a:t>
            </a:r>
          </a:p>
          <a:p>
            <a:endParaRPr lang="en-US" sz="2200" dirty="0"/>
          </a:p>
          <a:p>
            <a:r>
              <a:rPr lang="en-US" sz="2200" b="1" u="sng" dirty="0"/>
              <a:t>Developmental Stressor </a:t>
            </a:r>
          </a:p>
          <a:p>
            <a:endParaRPr lang="en-US" sz="2200" b="1" u="sng" dirty="0"/>
          </a:p>
          <a:p>
            <a:r>
              <a:rPr lang="en-US" sz="2200" b="1" u="sng" dirty="0"/>
              <a:t>Situational Stressor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664ED-EA2D-9F24-2898-E2E68259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10" y="3699061"/>
            <a:ext cx="29908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7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6411-C23B-75ED-C745-F924FE2A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Characteristics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7D440-E615-4302-8482-D3C8314A3740}"/>
              </a:ext>
            </a:extLst>
          </p:cNvPr>
          <p:cNvSpPr txBox="1"/>
          <p:nvPr/>
        </p:nvSpPr>
        <p:spPr>
          <a:xfrm>
            <a:off x="1097280" y="1828801"/>
            <a:ext cx="80500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dirty="0"/>
              <a:t>1- It is a universal phenomenon.</a:t>
            </a:r>
          </a:p>
          <a:p>
            <a:endParaRPr lang="en-US" sz="2200" dirty="0"/>
          </a:p>
          <a:p>
            <a:r>
              <a:rPr lang="en-US" sz="2200" dirty="0"/>
              <a:t>2- It is an individual experience.</a:t>
            </a:r>
          </a:p>
          <a:p>
            <a:endParaRPr lang="en-US" sz="2200" dirty="0"/>
          </a:p>
          <a:p>
            <a:r>
              <a:rPr lang="en-US" sz="2200" dirty="0"/>
              <a:t>3- It provides stimulus for growth and change.</a:t>
            </a:r>
          </a:p>
          <a:p>
            <a:endParaRPr lang="en-US" sz="2200" dirty="0"/>
          </a:p>
          <a:p>
            <a:r>
              <a:rPr lang="en-US" sz="2200" dirty="0"/>
              <a:t>4- It affects all dimension of life.</a:t>
            </a:r>
          </a:p>
          <a:p>
            <a:endParaRPr lang="en-US" sz="2200" dirty="0"/>
          </a:p>
          <a:p>
            <a:r>
              <a:rPr lang="en-US" sz="2200" dirty="0"/>
              <a:t>5- It is not a nervous energy</a:t>
            </a:r>
            <a:endParaRPr lang="ar-JO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13EAC-A39C-0CAB-ADEC-1978CBBE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99" y="2138082"/>
            <a:ext cx="4295535" cy="380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75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3B38-8DAA-A89C-ADD9-D12C9816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 1 </a:t>
            </a:r>
            <a:r>
              <a:rPr lang="ar-JO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/>
            </a:br>
            <a:endParaRPr lang="ar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056A0-22A1-1EFB-E320-DA1A4A292818}"/>
              </a:ext>
            </a:extLst>
          </p:cNvPr>
          <p:cNvSpPr txBox="1"/>
          <p:nvPr/>
        </p:nvSpPr>
        <p:spPr>
          <a:xfrm>
            <a:off x="578223" y="1392721"/>
            <a:ext cx="969533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 </a:t>
            </a:r>
            <a:r>
              <a:rPr lang="en-US" sz="2200" b="1" u="sng" dirty="0">
                <a:solidFill>
                  <a:schemeClr val="accent2">
                    <a:lumMod val="50000"/>
                  </a:schemeClr>
                </a:solidFill>
              </a:rPr>
              <a:t>Eustress (good stress): </a:t>
            </a:r>
            <a:r>
              <a:rPr lang="en-US" sz="2200" dirty="0"/>
              <a:t>- motivates you to move into action to get things accomplished; happens in fun and exciting situations.</a:t>
            </a:r>
          </a:p>
          <a:p>
            <a:endParaRPr lang="en-US" sz="2200" dirty="0"/>
          </a:p>
          <a:p>
            <a:r>
              <a:rPr lang="en-US" sz="2200" dirty="0"/>
              <a:t> </a:t>
            </a:r>
            <a:r>
              <a:rPr lang="en-US" sz="2200" b="1" u="sng" dirty="0">
                <a:solidFill>
                  <a:schemeClr val="accent2">
                    <a:lumMod val="50000"/>
                  </a:schemeClr>
                </a:solidFill>
              </a:rPr>
              <a:t>Distress (bad stress): </a:t>
            </a:r>
            <a:r>
              <a:rPr lang="en-US" sz="2200" dirty="0"/>
              <a:t>- most common form of stress; something we all go through in our daily lives and often we don't even notice it happening.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6E2FD-B35E-E5BD-E466-523C33BD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05" y="3737089"/>
            <a:ext cx="23526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9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E238-85F0-14FA-C07D-5059DF6C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87" y="10617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 2</a:t>
            </a:r>
            <a:endParaRPr lang="ar-JO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4EDB-DA27-2371-B64B-09C573CD5AC7}"/>
              </a:ext>
            </a:extLst>
          </p:cNvPr>
          <p:cNvSpPr txBox="1"/>
          <p:nvPr/>
        </p:nvSpPr>
        <p:spPr>
          <a:xfrm>
            <a:off x="726140" y="1896036"/>
            <a:ext cx="1146586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Acute stress </a:t>
            </a:r>
            <a:r>
              <a:rPr lang="en-US" sz="2200" dirty="0"/>
              <a:t>: is the most common type of stress , it comes on </a:t>
            </a:r>
            <a:r>
              <a:rPr lang="en-US" sz="2200" dirty="0">
                <a:solidFill>
                  <a:srgbClr val="FF0000"/>
                </a:solidFill>
              </a:rPr>
              <a:t>suddenly </a:t>
            </a:r>
            <a:r>
              <a:rPr lang="en-US" sz="2200" dirty="0"/>
              <a:t>and lasts for a short time    </a:t>
            </a:r>
            <a:r>
              <a:rPr lang="en-US" sz="2200" dirty="0">
                <a:solidFill>
                  <a:srgbClr val="FF0000"/>
                </a:solidFill>
              </a:rPr>
              <a:t>( 3 days - a month ) </a:t>
            </a:r>
            <a:br>
              <a:rPr lang="en-US" sz="2200" dirty="0"/>
            </a:br>
            <a:r>
              <a:rPr lang="en-US" sz="2200" dirty="0"/>
              <a:t>    </a:t>
            </a:r>
            <a:br>
              <a:rPr lang="en-US" sz="2200" dirty="0"/>
            </a:br>
            <a:r>
              <a:rPr lang="en-US" sz="2200" dirty="0"/>
              <a:t>           emotional distress, muscle tension, jaw ache, upset stomach, rapid heartbeat .</a:t>
            </a:r>
            <a:br>
              <a:rPr lang="en-US" sz="2200" dirty="0"/>
            </a:b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Episodic Stress </a:t>
            </a:r>
            <a:r>
              <a:rPr lang="en-US" sz="2200" dirty="0"/>
              <a:t>: is a type of stress that happens </a:t>
            </a:r>
            <a:r>
              <a:rPr lang="en-US" sz="2200" dirty="0">
                <a:solidFill>
                  <a:srgbClr val="FF0000"/>
                </a:solidFill>
              </a:rPr>
              <a:t>frequently </a:t>
            </a:r>
            <a:r>
              <a:rPr lang="en-US" sz="2200" dirty="0"/>
              <a:t>to people </a:t>
            </a:r>
            <a:r>
              <a:rPr lang="en-US" sz="2200" dirty="0">
                <a:solidFill>
                  <a:srgbClr val="FF0000"/>
                </a:solidFill>
              </a:rPr>
              <a:t>overloaded </a:t>
            </a:r>
            <a:r>
              <a:rPr lang="en-US" sz="2200" dirty="0"/>
              <a:t>with responsibilities and schedules.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      acute stress symptoms, irritability, unintended hostility, relationship problems</a:t>
            </a:r>
            <a:br>
              <a:rPr lang="en-US" sz="2200" dirty="0"/>
            </a:b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Chronic stress </a:t>
            </a:r>
            <a:r>
              <a:rPr lang="en-US" sz="2200" dirty="0"/>
              <a:t>: is caused by </a:t>
            </a:r>
            <a:r>
              <a:rPr lang="en-US" sz="2200" dirty="0">
                <a:solidFill>
                  <a:srgbClr val="FF0000"/>
                </a:solidFill>
              </a:rPr>
              <a:t>long-term exposure to stressors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such as a</a:t>
            </a:r>
            <a:r>
              <a:rPr lang="en-US" sz="2200" b="1" dirty="0"/>
              <a:t> </a:t>
            </a:r>
            <a:r>
              <a:rPr lang="en-US" sz="2200" dirty="0"/>
              <a:t>horrible job, a critical boss, a chronic illness, or relationship conflict. ongoing stress resulting from long-term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       emotional pressure ; fight or flight response without recovery time acute &amp; episodic stress symptoms, heart disease, adverse health effects</a:t>
            </a:r>
          </a:p>
          <a:p>
            <a:endParaRPr lang="ar-JO" sz="2200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0941565D-6815-3CC8-871A-45A1F2B94448}"/>
              </a:ext>
            </a:extLst>
          </p:cNvPr>
          <p:cNvSpPr/>
          <p:nvPr/>
        </p:nvSpPr>
        <p:spPr>
          <a:xfrm rot="5400000">
            <a:off x="770964" y="2736481"/>
            <a:ext cx="591670" cy="33617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58D3D8-3333-37D7-C84F-F9AC1228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5" y="3984664"/>
            <a:ext cx="365792" cy="62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C91D59-5748-7E74-5C02-0057F6EA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5" y="5302479"/>
            <a:ext cx="36579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0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B080-C8C2-B7E1-95B5-6464CA3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286604"/>
            <a:ext cx="10133704" cy="6412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body response to stress </a:t>
            </a:r>
            <a:endParaRPr lang="ar-JO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E34D1-E111-ED4E-E764-4B9644D6AC10}"/>
              </a:ext>
            </a:extLst>
          </p:cNvPr>
          <p:cNvSpPr txBox="1"/>
          <p:nvPr/>
        </p:nvSpPr>
        <p:spPr>
          <a:xfrm>
            <a:off x="1129553" y="1815353"/>
            <a:ext cx="1046181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Stress response is controlled by the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</a:rPr>
              <a:t>endocrine system </a:t>
            </a: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</a:rPr>
              <a:t>(adrenal gland )</a:t>
            </a:r>
            <a:r>
              <a:rPr lang="en-US" sz="2200" dirty="0"/>
              <a:t>, it results in hormone secretion :</a:t>
            </a:r>
          </a:p>
          <a:p>
            <a:endParaRPr lang="en-US" sz="2200" dirty="0"/>
          </a:p>
          <a:p>
            <a:r>
              <a:rPr lang="en-US" sz="2200" dirty="0"/>
              <a:t>1-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Adrenaline and nor adrenaline</a:t>
            </a:r>
            <a:r>
              <a:rPr lang="en-US" sz="2200" dirty="0"/>
              <a:t>: increase HR, RR, Stroke volume, and depth of breathing. vasoconstriction to skin vessels and vasodilatation to muscle and main organs. Bronchioles dilatation, pupils dilatation, Increase brain blood flow to </a:t>
            </a:r>
            <a:r>
              <a:rPr lang="en-US" sz="2200"/>
              <a:t>increase sight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/>
              <a:t>2-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Cortisol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200" dirty="0"/>
              <a:t> increase blood pressure, Increase lipolysis, gluconeogenesis and glycogenolysis</a:t>
            </a:r>
          </a:p>
          <a:p>
            <a:endParaRPr lang="en-US" sz="2200" dirty="0"/>
          </a:p>
          <a:p>
            <a:r>
              <a:rPr lang="en-US" sz="2200" dirty="0"/>
              <a:t>3-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Aldosterone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2200" dirty="0"/>
              <a:t>ncrease plasma volume by increasing water renal reabsorption and decreasing perspiration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193349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961C-DDF5-4036-492C-806573CC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59DCA-50C4-E06A-6EDF-50AAD91C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7476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6774-009E-2573-7B68-929A25DC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09" y="-574009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adaptation syndrome </a:t>
            </a:r>
            <a:endParaRPr lang="ar-JO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0D27E-44CE-206F-D2C6-C953A45E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4597"/>
            <a:ext cx="5992625" cy="425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A6454-D98A-F74D-F62B-9B92D6A41ADA}"/>
              </a:ext>
            </a:extLst>
          </p:cNvPr>
          <p:cNvSpPr txBox="1"/>
          <p:nvPr/>
        </p:nvSpPr>
        <p:spPr>
          <a:xfrm>
            <a:off x="238685" y="1974947"/>
            <a:ext cx="54897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The general adaptation syndrome (GAS), </a:t>
            </a:r>
            <a:r>
              <a:rPr lang="en-US" sz="2000" dirty="0"/>
              <a:t>developed by Hans Selye,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Physiologic responses of the whole body to stressors</a:t>
            </a:r>
            <a:br>
              <a:rPr lang="en-US" sz="2000" dirty="0"/>
            </a:br>
            <a:r>
              <a:rPr lang="en-US" sz="2000" b="0" i="0" dirty="0">
                <a:effectLst/>
                <a:latin typeface="Roboto" panose="02000000000000000000" pitchFamily="2" charset="0"/>
              </a:rPr>
              <a:t>Involves the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Autonomic Nervous System , and Endocrine System</a:t>
            </a:r>
            <a:br>
              <a:rPr lang="en-US" sz="2000" dirty="0"/>
            </a:br>
            <a:r>
              <a:rPr lang="en-US" sz="2000" b="0" i="0" dirty="0">
                <a:effectLst/>
                <a:latin typeface="Roboto" panose="02000000000000000000" pitchFamily="2" charset="0"/>
              </a:rPr>
              <a:t>Occurs with the release of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adaptive hormones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and subsequent changes in the WHOLE body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There are three stages:</a:t>
            </a:r>
            <a:r>
              <a:rPr lang="en-US" sz="2000" dirty="0"/>
              <a:t> alarm, resistance, and exhaustion</a:t>
            </a:r>
            <a:endParaRPr lang="ar-JO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47E78-484B-1786-956D-8034795E82FD}"/>
              </a:ext>
            </a:extLst>
          </p:cNvPr>
          <p:cNvSpPr txBox="1"/>
          <p:nvPr/>
        </p:nvSpPr>
        <p:spPr>
          <a:xfrm>
            <a:off x="8390964" y="1250577"/>
            <a:ext cx="29852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Stages of GAS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2043730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1414</TotalTime>
  <Words>1494</Words>
  <Application>Microsoft Office PowerPoint</Application>
  <PresentationFormat>شاشة عريضة</PresentationFormat>
  <Paragraphs>153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Andalus</vt:lpstr>
      <vt:lpstr>Calibri</vt:lpstr>
      <vt:lpstr>Calibri Light</vt:lpstr>
      <vt:lpstr>Chiller</vt:lpstr>
      <vt:lpstr>Google Sans</vt:lpstr>
      <vt:lpstr>Roboto</vt:lpstr>
      <vt:lpstr>Retrospect</vt:lpstr>
      <vt:lpstr>Reaction  to stress and adjustment  disorders  </vt:lpstr>
      <vt:lpstr>Stress </vt:lpstr>
      <vt:lpstr>Stressor </vt:lpstr>
      <vt:lpstr>Stress Characteristics </vt:lpstr>
      <vt:lpstr>Types of Stress 1   </vt:lpstr>
      <vt:lpstr>Types of stress 2</vt:lpstr>
      <vt:lpstr>Physiological body response to stress </vt:lpstr>
      <vt:lpstr>عرض تقديمي في PowerPoint</vt:lpstr>
      <vt:lpstr>General adaptation syndrome </vt:lpstr>
      <vt:lpstr>عرض تقديمي في PowerPoint</vt:lpstr>
      <vt:lpstr>Sign and symptoms of stress </vt:lpstr>
      <vt:lpstr>Stress control</vt:lpstr>
      <vt:lpstr>Stress Management </vt:lpstr>
      <vt:lpstr>Stress related illnesses </vt:lpstr>
      <vt:lpstr>PTSD and ASD </vt:lpstr>
      <vt:lpstr>Etiology                          course and prognosis  </vt:lpstr>
      <vt:lpstr>DSM-5 criteria to diagnose PTSD  </vt:lpstr>
      <vt:lpstr>عرض تقديمي في PowerPoint</vt:lpstr>
      <vt:lpstr>Treatment of PTSD </vt:lpstr>
      <vt:lpstr>Adjustment disorders </vt:lpstr>
      <vt:lpstr>Diagnosis </vt:lpstr>
      <vt:lpstr>Treatment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 to stress and adjustment  disorders  </dc:title>
  <dc:creator>mona samer</dc:creator>
  <cp:lastModifiedBy>mostafa qasim</cp:lastModifiedBy>
  <cp:revision>7</cp:revision>
  <dcterms:created xsi:type="dcterms:W3CDTF">2023-07-08T11:56:29Z</dcterms:created>
  <dcterms:modified xsi:type="dcterms:W3CDTF">2024-01-21T17:33:00Z</dcterms:modified>
</cp:coreProperties>
</file>