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29" r:id="rId2"/>
    <p:sldId id="330" r:id="rId3"/>
    <p:sldId id="268" r:id="rId4"/>
    <p:sldId id="318" r:id="rId5"/>
    <p:sldId id="331" r:id="rId6"/>
    <p:sldId id="258" r:id="rId7"/>
    <p:sldId id="259" r:id="rId8"/>
    <p:sldId id="260" r:id="rId9"/>
    <p:sldId id="261"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88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33F880-6943-4A1B-94F2-E91FC9AC864F}" type="datetimeFigureOut">
              <a:rPr lang="en-US" smtClean="0"/>
              <a:t>5/6/2023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D54CE1-C183-4539-B2F2-804A3F488698}" type="slidenum">
              <a:rPr lang="en-US" smtClean="0"/>
              <a:t>‹#›</a:t>
            </a:fld>
            <a:endParaRPr lang="en-US"/>
          </a:p>
        </p:txBody>
      </p:sp>
    </p:spTree>
    <p:extLst>
      <p:ext uri="{BB962C8B-B14F-4D97-AF65-F5344CB8AC3E}">
        <p14:creationId xmlns:p14="http://schemas.microsoft.com/office/powerpoint/2010/main" val="532453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AABEA05-1AEF-479A-9145-4C37C3CE7940}" type="slidenum">
              <a:rPr lang="en-US" smtClean="0"/>
              <a:t>8</a:t>
            </a:fld>
            <a:endParaRPr lang="en-US"/>
          </a:p>
        </p:txBody>
      </p:sp>
    </p:spTree>
    <p:extLst>
      <p:ext uri="{BB962C8B-B14F-4D97-AF65-F5344CB8AC3E}">
        <p14:creationId xmlns:p14="http://schemas.microsoft.com/office/powerpoint/2010/main" val="835458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25BA-A685-4AB3-8F3D-58AFAF8E46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9A0E344-97E8-4B72-A3CF-D698938626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6C3D3B-4F8D-4EDF-AAFB-71F5C9A475DE}"/>
              </a:ext>
            </a:extLst>
          </p:cNvPr>
          <p:cNvSpPr>
            <a:spLocks noGrp="1"/>
          </p:cNvSpPr>
          <p:nvPr>
            <p:ph type="dt" sz="half" idx="10"/>
          </p:nvPr>
        </p:nvSpPr>
        <p:spPr/>
        <p:txBody>
          <a:bodyPr/>
          <a:lstStyle/>
          <a:p>
            <a:fld id="{E32BB752-F58F-4AF7-8073-7FA4E9795530}" type="datetimeFigureOut">
              <a:rPr lang="en-US" smtClean="0"/>
              <a:t>5/6/2023</a:t>
            </a:fld>
            <a:endParaRPr lang="en-US"/>
          </a:p>
        </p:txBody>
      </p:sp>
      <p:sp>
        <p:nvSpPr>
          <p:cNvPr id="5" name="Footer Placeholder 4">
            <a:extLst>
              <a:ext uri="{FF2B5EF4-FFF2-40B4-BE49-F238E27FC236}">
                <a16:creationId xmlns:a16="http://schemas.microsoft.com/office/drawing/2014/main" id="{09F4157E-AC01-44FA-8487-B250BE157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56898A-F355-4998-A533-72833FA6CB4A}"/>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98288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FE649-24AB-4049-A531-28AAA73AE9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EF111A-1463-45F0-A03A-FC18719CCC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A8A01-5188-4E22-81E5-2CE3360F0739}"/>
              </a:ext>
            </a:extLst>
          </p:cNvPr>
          <p:cNvSpPr>
            <a:spLocks noGrp="1"/>
          </p:cNvSpPr>
          <p:nvPr>
            <p:ph type="dt" sz="half" idx="10"/>
          </p:nvPr>
        </p:nvSpPr>
        <p:spPr/>
        <p:txBody>
          <a:bodyPr/>
          <a:lstStyle/>
          <a:p>
            <a:fld id="{E32BB752-F58F-4AF7-8073-7FA4E9795530}" type="datetimeFigureOut">
              <a:rPr lang="en-US" smtClean="0"/>
              <a:t>5/6/2023</a:t>
            </a:fld>
            <a:endParaRPr lang="en-US"/>
          </a:p>
        </p:txBody>
      </p:sp>
      <p:sp>
        <p:nvSpPr>
          <p:cNvPr id="5" name="Footer Placeholder 4">
            <a:extLst>
              <a:ext uri="{FF2B5EF4-FFF2-40B4-BE49-F238E27FC236}">
                <a16:creationId xmlns:a16="http://schemas.microsoft.com/office/drawing/2014/main" id="{EC91DC63-0543-4F5A-B635-72C4A60C00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B96735-2D6A-4A6F-8A9A-225862423F69}"/>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1660567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217917-E42D-4724-8D28-8481B69ECB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7CD17E-B22A-4224-B735-90CEB2C0EC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811560-456A-46A7-8AB7-2EFD878747B1}"/>
              </a:ext>
            </a:extLst>
          </p:cNvPr>
          <p:cNvSpPr>
            <a:spLocks noGrp="1"/>
          </p:cNvSpPr>
          <p:nvPr>
            <p:ph type="dt" sz="half" idx="10"/>
          </p:nvPr>
        </p:nvSpPr>
        <p:spPr/>
        <p:txBody>
          <a:bodyPr/>
          <a:lstStyle/>
          <a:p>
            <a:fld id="{E32BB752-F58F-4AF7-8073-7FA4E9795530}" type="datetimeFigureOut">
              <a:rPr lang="en-US" smtClean="0"/>
              <a:t>5/6/2023</a:t>
            </a:fld>
            <a:endParaRPr lang="en-US"/>
          </a:p>
        </p:txBody>
      </p:sp>
      <p:sp>
        <p:nvSpPr>
          <p:cNvPr id="5" name="Footer Placeholder 4">
            <a:extLst>
              <a:ext uri="{FF2B5EF4-FFF2-40B4-BE49-F238E27FC236}">
                <a16:creationId xmlns:a16="http://schemas.microsoft.com/office/drawing/2014/main" id="{AE491C46-3733-4007-8A57-3226376593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F20C76-FCB2-4465-8793-37EA07E9DFD9}"/>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377725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7E02E-62D2-4ECF-A0E3-37B24D2082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964A48-7171-4A1C-B223-785CB6F760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AB81B6-929C-4835-96AB-4FB145ECE8AE}"/>
              </a:ext>
            </a:extLst>
          </p:cNvPr>
          <p:cNvSpPr>
            <a:spLocks noGrp="1"/>
          </p:cNvSpPr>
          <p:nvPr>
            <p:ph type="dt" sz="half" idx="10"/>
          </p:nvPr>
        </p:nvSpPr>
        <p:spPr/>
        <p:txBody>
          <a:bodyPr/>
          <a:lstStyle/>
          <a:p>
            <a:fld id="{E32BB752-F58F-4AF7-8073-7FA4E9795530}" type="datetimeFigureOut">
              <a:rPr lang="en-US" smtClean="0"/>
              <a:t>5/6/2023</a:t>
            </a:fld>
            <a:endParaRPr lang="en-US"/>
          </a:p>
        </p:txBody>
      </p:sp>
      <p:sp>
        <p:nvSpPr>
          <p:cNvPr id="5" name="Footer Placeholder 4">
            <a:extLst>
              <a:ext uri="{FF2B5EF4-FFF2-40B4-BE49-F238E27FC236}">
                <a16:creationId xmlns:a16="http://schemas.microsoft.com/office/drawing/2014/main" id="{FE400C7E-8571-46BF-A48B-7E968EC95E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8A7B98-2A3F-4837-BB20-205571049424}"/>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3721467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D520-A16B-46DF-A1FD-347D4AA692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46E7134-19CF-4C05-A002-49380D870B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8F6EC9-F121-4E14-8D2F-AF623D31737D}"/>
              </a:ext>
            </a:extLst>
          </p:cNvPr>
          <p:cNvSpPr>
            <a:spLocks noGrp="1"/>
          </p:cNvSpPr>
          <p:nvPr>
            <p:ph type="dt" sz="half" idx="10"/>
          </p:nvPr>
        </p:nvSpPr>
        <p:spPr/>
        <p:txBody>
          <a:bodyPr/>
          <a:lstStyle/>
          <a:p>
            <a:fld id="{E32BB752-F58F-4AF7-8073-7FA4E9795530}" type="datetimeFigureOut">
              <a:rPr lang="en-US" smtClean="0"/>
              <a:t>5/6/2023</a:t>
            </a:fld>
            <a:endParaRPr lang="en-US"/>
          </a:p>
        </p:txBody>
      </p:sp>
      <p:sp>
        <p:nvSpPr>
          <p:cNvPr id="5" name="Footer Placeholder 4">
            <a:extLst>
              <a:ext uri="{FF2B5EF4-FFF2-40B4-BE49-F238E27FC236}">
                <a16:creationId xmlns:a16="http://schemas.microsoft.com/office/drawing/2014/main" id="{F553634D-5A8E-4757-8CF8-535FFF67B5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7882F-3C6B-4FD6-96A6-7A931023733F}"/>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3840699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A005B-E4BB-44FA-B873-0B6E989D9B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A5AAD9-EE33-4E84-B83C-9E0E173C6B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98C084-8F89-4CDF-9C11-F1469F7C4DC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29DE59-F2B4-4913-8193-D44BFE2EC513}"/>
              </a:ext>
            </a:extLst>
          </p:cNvPr>
          <p:cNvSpPr>
            <a:spLocks noGrp="1"/>
          </p:cNvSpPr>
          <p:nvPr>
            <p:ph type="dt" sz="half" idx="10"/>
          </p:nvPr>
        </p:nvSpPr>
        <p:spPr/>
        <p:txBody>
          <a:bodyPr/>
          <a:lstStyle/>
          <a:p>
            <a:fld id="{E32BB752-F58F-4AF7-8073-7FA4E9795530}" type="datetimeFigureOut">
              <a:rPr lang="en-US" smtClean="0"/>
              <a:t>5/6/2023</a:t>
            </a:fld>
            <a:endParaRPr lang="en-US"/>
          </a:p>
        </p:txBody>
      </p:sp>
      <p:sp>
        <p:nvSpPr>
          <p:cNvPr id="6" name="Footer Placeholder 5">
            <a:extLst>
              <a:ext uri="{FF2B5EF4-FFF2-40B4-BE49-F238E27FC236}">
                <a16:creationId xmlns:a16="http://schemas.microsoft.com/office/drawing/2014/main" id="{32CF4BE2-763C-4A29-8D9D-847FE2775A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CD0426-971E-4717-AE4F-8BCD04AD018B}"/>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124483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98CB8-6CA1-44F3-BF8F-E318F8313ED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645362-662D-4E66-844A-7ECFEB30D0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5FA901-2CF9-4DCF-809F-9FED6822B7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E0155EC-09D3-4F90-A22E-802A6B375C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4CB263-4BD8-4A55-A3C6-5C2F01EE49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4F231A0-336D-483A-9FE4-FCEF98AC38B6}"/>
              </a:ext>
            </a:extLst>
          </p:cNvPr>
          <p:cNvSpPr>
            <a:spLocks noGrp="1"/>
          </p:cNvSpPr>
          <p:nvPr>
            <p:ph type="dt" sz="half" idx="10"/>
          </p:nvPr>
        </p:nvSpPr>
        <p:spPr/>
        <p:txBody>
          <a:bodyPr/>
          <a:lstStyle/>
          <a:p>
            <a:fld id="{E32BB752-F58F-4AF7-8073-7FA4E9795530}" type="datetimeFigureOut">
              <a:rPr lang="en-US" smtClean="0"/>
              <a:t>5/6/2023</a:t>
            </a:fld>
            <a:endParaRPr lang="en-US"/>
          </a:p>
        </p:txBody>
      </p:sp>
      <p:sp>
        <p:nvSpPr>
          <p:cNvPr id="8" name="Footer Placeholder 7">
            <a:extLst>
              <a:ext uri="{FF2B5EF4-FFF2-40B4-BE49-F238E27FC236}">
                <a16:creationId xmlns:a16="http://schemas.microsoft.com/office/drawing/2014/main" id="{EDB043C3-DE96-495A-BCB2-4E64136B711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CD7D2D-3F2B-47D7-9F9C-35F81359640F}"/>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2939248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2CF32-8906-4778-B7EF-C436FE9B10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0A04CAD-8421-46AF-A37F-E9589E989F16}"/>
              </a:ext>
            </a:extLst>
          </p:cNvPr>
          <p:cNvSpPr>
            <a:spLocks noGrp="1"/>
          </p:cNvSpPr>
          <p:nvPr>
            <p:ph type="dt" sz="half" idx="10"/>
          </p:nvPr>
        </p:nvSpPr>
        <p:spPr/>
        <p:txBody>
          <a:bodyPr/>
          <a:lstStyle/>
          <a:p>
            <a:fld id="{E32BB752-F58F-4AF7-8073-7FA4E9795530}" type="datetimeFigureOut">
              <a:rPr lang="en-US" smtClean="0"/>
              <a:t>5/6/2023</a:t>
            </a:fld>
            <a:endParaRPr lang="en-US"/>
          </a:p>
        </p:txBody>
      </p:sp>
      <p:sp>
        <p:nvSpPr>
          <p:cNvPr id="4" name="Footer Placeholder 3">
            <a:extLst>
              <a:ext uri="{FF2B5EF4-FFF2-40B4-BE49-F238E27FC236}">
                <a16:creationId xmlns:a16="http://schemas.microsoft.com/office/drawing/2014/main" id="{B8B4350F-56F3-4F7B-8095-99761D98A38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8C3785-006E-4321-998B-98B37AE192A7}"/>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844754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4B06B7-5CDF-458A-89C2-6C4C422D06E4}"/>
              </a:ext>
            </a:extLst>
          </p:cNvPr>
          <p:cNvSpPr>
            <a:spLocks noGrp="1"/>
          </p:cNvSpPr>
          <p:nvPr>
            <p:ph type="dt" sz="half" idx="10"/>
          </p:nvPr>
        </p:nvSpPr>
        <p:spPr/>
        <p:txBody>
          <a:bodyPr/>
          <a:lstStyle/>
          <a:p>
            <a:fld id="{E32BB752-F58F-4AF7-8073-7FA4E9795530}" type="datetimeFigureOut">
              <a:rPr lang="en-US" smtClean="0"/>
              <a:t>5/6/2023</a:t>
            </a:fld>
            <a:endParaRPr lang="en-US"/>
          </a:p>
        </p:txBody>
      </p:sp>
      <p:sp>
        <p:nvSpPr>
          <p:cNvPr id="3" name="Footer Placeholder 2">
            <a:extLst>
              <a:ext uri="{FF2B5EF4-FFF2-40B4-BE49-F238E27FC236}">
                <a16:creationId xmlns:a16="http://schemas.microsoft.com/office/drawing/2014/main" id="{AB0D52D4-33A6-42A0-A5E0-D31855EAD1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F9EAE9-A9A6-4EE8-937E-A487C7305BA0}"/>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2054773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75868-AC07-4253-8A2B-2A89C4F149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C29FDC-467A-4FD3-97B3-0F063FA559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654B6B-CAF0-4F40-A001-F8F20AFCA6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D8315E-2C9E-494C-8836-82BCB826FFA9}"/>
              </a:ext>
            </a:extLst>
          </p:cNvPr>
          <p:cNvSpPr>
            <a:spLocks noGrp="1"/>
          </p:cNvSpPr>
          <p:nvPr>
            <p:ph type="dt" sz="half" idx="10"/>
          </p:nvPr>
        </p:nvSpPr>
        <p:spPr/>
        <p:txBody>
          <a:bodyPr/>
          <a:lstStyle/>
          <a:p>
            <a:fld id="{E32BB752-F58F-4AF7-8073-7FA4E9795530}" type="datetimeFigureOut">
              <a:rPr lang="en-US" smtClean="0"/>
              <a:t>5/6/2023</a:t>
            </a:fld>
            <a:endParaRPr lang="en-US"/>
          </a:p>
        </p:txBody>
      </p:sp>
      <p:sp>
        <p:nvSpPr>
          <p:cNvPr id="6" name="Footer Placeholder 5">
            <a:extLst>
              <a:ext uri="{FF2B5EF4-FFF2-40B4-BE49-F238E27FC236}">
                <a16:creationId xmlns:a16="http://schemas.microsoft.com/office/drawing/2014/main" id="{57DCDCCC-DD6C-409D-B057-F57BB4EE97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4A090D-CCBC-4709-B831-5A31E3BD64AA}"/>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917747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24B15-4D82-4620-934A-A6CC9761D0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66EBE2F-10AB-4987-B652-BD77F68F20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40536F-7D2A-4532-8241-112D69DEF9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ED4F90-D20A-4212-9B6F-CAD4968D3784}"/>
              </a:ext>
            </a:extLst>
          </p:cNvPr>
          <p:cNvSpPr>
            <a:spLocks noGrp="1"/>
          </p:cNvSpPr>
          <p:nvPr>
            <p:ph type="dt" sz="half" idx="10"/>
          </p:nvPr>
        </p:nvSpPr>
        <p:spPr/>
        <p:txBody>
          <a:bodyPr/>
          <a:lstStyle/>
          <a:p>
            <a:fld id="{E32BB752-F58F-4AF7-8073-7FA4E9795530}" type="datetimeFigureOut">
              <a:rPr lang="en-US" smtClean="0"/>
              <a:t>5/6/2023</a:t>
            </a:fld>
            <a:endParaRPr lang="en-US"/>
          </a:p>
        </p:txBody>
      </p:sp>
      <p:sp>
        <p:nvSpPr>
          <p:cNvPr id="6" name="Footer Placeholder 5">
            <a:extLst>
              <a:ext uri="{FF2B5EF4-FFF2-40B4-BE49-F238E27FC236}">
                <a16:creationId xmlns:a16="http://schemas.microsoft.com/office/drawing/2014/main" id="{8EF744BB-ED6F-4E70-ACFD-7E07856A5F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80E7A8-FC65-4D65-A63E-F0D0715C93B3}"/>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3372523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13489F-72CB-49FF-92A0-17685542C2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B5699B-AC13-4696-903C-FAF9658C07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627697-C5C2-44B1-AE3B-CC47C2C46B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BB752-F58F-4AF7-8073-7FA4E9795530}" type="datetimeFigureOut">
              <a:rPr lang="en-US" smtClean="0"/>
              <a:t>5/6/2023</a:t>
            </a:fld>
            <a:endParaRPr lang="en-US"/>
          </a:p>
        </p:txBody>
      </p:sp>
      <p:sp>
        <p:nvSpPr>
          <p:cNvPr id="5" name="Footer Placeholder 4">
            <a:extLst>
              <a:ext uri="{FF2B5EF4-FFF2-40B4-BE49-F238E27FC236}">
                <a16:creationId xmlns:a16="http://schemas.microsoft.com/office/drawing/2014/main" id="{D3240E6C-6756-4553-93B1-30381ADEF7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AFA3AA5-60F0-4262-8EBB-A6D3D7709F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8B2859-8345-4380-83A0-281CE65B2F9E}" type="slidenum">
              <a:rPr lang="en-US" smtClean="0"/>
              <a:t>‹#›</a:t>
            </a:fld>
            <a:endParaRPr lang="en-US"/>
          </a:p>
        </p:txBody>
      </p:sp>
    </p:spTree>
    <p:extLst>
      <p:ext uri="{BB962C8B-B14F-4D97-AF65-F5344CB8AC3E}">
        <p14:creationId xmlns:p14="http://schemas.microsoft.com/office/powerpoint/2010/main" val="36466770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ABD76D-2EE3-43BC-A80E-3AB92D81B5B5}"/>
              </a:ext>
            </a:extLst>
          </p:cNvPr>
          <p:cNvSpPr>
            <a:spLocks noGrp="1"/>
          </p:cNvSpPr>
          <p:nvPr>
            <p:ph type="ctrTitle"/>
          </p:nvPr>
        </p:nvSpPr>
        <p:spPr>
          <a:xfrm>
            <a:off x="1116428" y="2050027"/>
            <a:ext cx="9231410" cy="1494838"/>
          </a:xfrm>
        </p:spPr>
        <p:txBody>
          <a:bodyPr anchor="b">
            <a:normAutofit fontScale="90000"/>
          </a:bodyPr>
          <a:lstStyle/>
          <a:p>
            <a:pPr algn="l"/>
            <a:r>
              <a:rPr lang="en-US" sz="5500" dirty="0"/>
              <a:t>Frank- starling mechanism and mechanical efficiency </a:t>
            </a:r>
          </a:p>
        </p:txBody>
      </p:sp>
      <p:sp>
        <p:nvSpPr>
          <p:cNvPr id="3" name="Subtitle 2">
            <a:extLst>
              <a:ext uri="{FF2B5EF4-FFF2-40B4-BE49-F238E27FC236}">
                <a16:creationId xmlns:a16="http://schemas.microsoft.com/office/drawing/2014/main" id="{55C7789A-4A7A-4057-9924-8ACFEE57E7AD}"/>
              </a:ext>
            </a:extLst>
          </p:cNvPr>
          <p:cNvSpPr>
            <a:spLocks noGrp="1"/>
          </p:cNvSpPr>
          <p:nvPr>
            <p:ph type="subTitle" idx="1"/>
          </p:nvPr>
        </p:nvSpPr>
        <p:spPr>
          <a:xfrm>
            <a:off x="1285241" y="4582814"/>
            <a:ext cx="7132335" cy="1312657"/>
          </a:xfrm>
        </p:spPr>
        <p:txBody>
          <a:bodyPr anchor="t">
            <a:normAutofit/>
          </a:bodyPr>
          <a:lstStyle/>
          <a:p>
            <a:pPr algn="l"/>
            <a:r>
              <a:rPr lang="en-US" dirty="0"/>
              <a:t>DR. Arwa Rawashdeh </a:t>
            </a:r>
            <a:endParaRPr lang="en-US"/>
          </a:p>
        </p:txBody>
      </p:sp>
    </p:spTree>
    <p:extLst>
      <p:ext uri="{BB962C8B-B14F-4D97-AF65-F5344CB8AC3E}">
        <p14:creationId xmlns:p14="http://schemas.microsoft.com/office/powerpoint/2010/main" val="1881983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714D8-F24D-40B9-8135-BA07F341A5A8}"/>
              </a:ext>
            </a:extLst>
          </p:cNvPr>
          <p:cNvSpPr>
            <a:spLocks noGrp="1"/>
          </p:cNvSpPr>
          <p:nvPr>
            <p:ph type="title"/>
          </p:nvPr>
        </p:nvSpPr>
        <p:spPr>
          <a:xfrm>
            <a:off x="1057192" y="225139"/>
            <a:ext cx="4431792" cy="1499616"/>
          </a:xfrm>
        </p:spPr>
        <p:txBody>
          <a:bodyPr>
            <a:normAutofit/>
          </a:bodyPr>
          <a:lstStyle/>
          <a:p>
            <a:r>
              <a:rPr lang="en-US" sz="3200" dirty="0"/>
              <a:t>Continued Cross –sectional area and velocity </a:t>
            </a:r>
          </a:p>
        </p:txBody>
      </p:sp>
      <p:sp>
        <p:nvSpPr>
          <p:cNvPr id="3" name="Content Placeholder 2">
            <a:extLst>
              <a:ext uri="{FF2B5EF4-FFF2-40B4-BE49-F238E27FC236}">
                <a16:creationId xmlns:a16="http://schemas.microsoft.com/office/drawing/2014/main" id="{88BADDD5-5FBB-4014-A64C-EC391898D7C0}"/>
              </a:ext>
            </a:extLst>
          </p:cNvPr>
          <p:cNvSpPr>
            <a:spLocks noGrp="1"/>
          </p:cNvSpPr>
          <p:nvPr>
            <p:ph idx="1"/>
          </p:nvPr>
        </p:nvSpPr>
        <p:spPr>
          <a:xfrm>
            <a:off x="478302" y="1832371"/>
            <a:ext cx="5331653" cy="4248441"/>
          </a:xfrm>
        </p:spPr>
        <p:txBody>
          <a:bodyPr>
            <a:normAutofit fontScale="77500" lnSpcReduction="20000"/>
          </a:bodyPr>
          <a:lstStyle/>
          <a:p>
            <a:pPr>
              <a:buFont typeface="Arial" panose="020B0604020202020204" pitchFamily="34" charset="0"/>
              <a:buChar char="•"/>
            </a:pPr>
            <a:r>
              <a:rPr lang="en-US" i="1" dirty="0"/>
              <a:t>This big one here is aorta (1) then the aorta splits it gives off arteries (2) then arterial branches (3)  and then capillary branches  ten to hundred per capillary bed (4) and after drain from the capillary bed then they go to what called venules (5) and from the venules they come eventually into the veins (6) and again to vena cava system</a:t>
            </a:r>
          </a:p>
          <a:p>
            <a:pPr>
              <a:buFont typeface="Arial" panose="020B0604020202020204" pitchFamily="34" charset="0"/>
              <a:buChar char="•"/>
            </a:pPr>
            <a:r>
              <a:rPr lang="en-US" i="1" dirty="0"/>
              <a:t> compare the cross sectional are the capillary and cross-sectional area aorta  and velocity</a:t>
            </a:r>
          </a:p>
          <a:p>
            <a:pPr>
              <a:buFont typeface="Arial" panose="020B0604020202020204" pitchFamily="34" charset="0"/>
              <a:buChar char="•"/>
            </a:pPr>
            <a:r>
              <a:rPr lang="en-US" i="1" dirty="0"/>
              <a:t>As you increase the cross-sectional area the velocity decrease </a:t>
            </a:r>
          </a:p>
          <a:p>
            <a:pPr>
              <a:buFont typeface="Arial" panose="020B0604020202020204" pitchFamily="34" charset="0"/>
              <a:buChar char="•"/>
            </a:pPr>
            <a:r>
              <a:rPr lang="en-US" i="1" dirty="0"/>
              <a:t>The velocity is the slowest in the capillaries and faster in the aorta  </a:t>
            </a:r>
          </a:p>
        </p:txBody>
      </p:sp>
      <p:pic>
        <p:nvPicPr>
          <p:cNvPr id="5" name="Picture 4">
            <a:extLst>
              <a:ext uri="{FF2B5EF4-FFF2-40B4-BE49-F238E27FC236}">
                <a16:creationId xmlns:a16="http://schemas.microsoft.com/office/drawing/2014/main" id="{06B73888-6DCD-4D04-90AD-43FDF332EED8}"/>
              </a:ext>
            </a:extLst>
          </p:cNvPr>
          <p:cNvPicPr>
            <a:picLocks noChangeAspect="1"/>
          </p:cNvPicPr>
          <p:nvPr/>
        </p:nvPicPr>
        <p:blipFill>
          <a:blip r:embed="rId2"/>
          <a:stretch>
            <a:fillRect/>
          </a:stretch>
        </p:blipFill>
        <p:spPr>
          <a:xfrm>
            <a:off x="6096000" y="1674111"/>
            <a:ext cx="5455921" cy="4248442"/>
          </a:xfrm>
          <a:prstGeom prst="rect">
            <a:avLst/>
          </a:prstGeom>
        </p:spPr>
      </p:pic>
      <p:sp>
        <p:nvSpPr>
          <p:cNvPr id="6" name="TextBox 5">
            <a:extLst>
              <a:ext uri="{FF2B5EF4-FFF2-40B4-BE49-F238E27FC236}">
                <a16:creationId xmlns:a16="http://schemas.microsoft.com/office/drawing/2014/main" id="{B58F9816-7F8D-40B1-8532-0848F35EC6FE}"/>
              </a:ext>
            </a:extLst>
          </p:cNvPr>
          <p:cNvSpPr txBox="1"/>
          <p:nvPr/>
        </p:nvSpPr>
        <p:spPr>
          <a:xfrm>
            <a:off x="6471138" y="3429000"/>
            <a:ext cx="239151" cy="369332"/>
          </a:xfrm>
          <a:prstGeom prst="rect">
            <a:avLst/>
          </a:prstGeom>
          <a:noFill/>
        </p:spPr>
        <p:txBody>
          <a:bodyPr wrap="square" rtlCol="0">
            <a:spAutoFit/>
          </a:bodyPr>
          <a:lstStyle/>
          <a:p>
            <a:r>
              <a:rPr lang="en-US" dirty="0"/>
              <a:t>1</a:t>
            </a:r>
          </a:p>
        </p:txBody>
      </p:sp>
      <p:sp>
        <p:nvSpPr>
          <p:cNvPr id="7" name="TextBox 6">
            <a:extLst>
              <a:ext uri="{FF2B5EF4-FFF2-40B4-BE49-F238E27FC236}">
                <a16:creationId xmlns:a16="http://schemas.microsoft.com/office/drawing/2014/main" id="{2753DDCE-1C4A-42DF-B325-F34CDF094EF6}"/>
              </a:ext>
            </a:extLst>
          </p:cNvPr>
          <p:cNvSpPr txBox="1"/>
          <p:nvPr/>
        </p:nvSpPr>
        <p:spPr>
          <a:xfrm>
            <a:off x="7371471" y="3244334"/>
            <a:ext cx="239151" cy="369332"/>
          </a:xfrm>
          <a:prstGeom prst="rect">
            <a:avLst/>
          </a:prstGeom>
          <a:noFill/>
        </p:spPr>
        <p:txBody>
          <a:bodyPr wrap="square" rtlCol="0">
            <a:spAutoFit/>
          </a:bodyPr>
          <a:lstStyle/>
          <a:p>
            <a:r>
              <a:rPr lang="en-US" dirty="0"/>
              <a:t>2</a:t>
            </a:r>
          </a:p>
        </p:txBody>
      </p:sp>
      <p:cxnSp>
        <p:nvCxnSpPr>
          <p:cNvPr id="9" name="Straight Arrow Connector 8">
            <a:extLst>
              <a:ext uri="{FF2B5EF4-FFF2-40B4-BE49-F238E27FC236}">
                <a16:creationId xmlns:a16="http://schemas.microsoft.com/office/drawing/2014/main" id="{7FA30738-C720-4B57-BD66-6251DD373347}"/>
              </a:ext>
            </a:extLst>
          </p:cNvPr>
          <p:cNvCxnSpPr>
            <a:cxnSpLocks/>
          </p:cNvCxnSpPr>
          <p:nvPr/>
        </p:nvCxnSpPr>
        <p:spPr>
          <a:xfrm>
            <a:off x="7491044" y="3043869"/>
            <a:ext cx="0" cy="16406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28BAB586-D9FC-4F72-98DE-C56BD20E88BE}"/>
              </a:ext>
            </a:extLst>
          </p:cNvPr>
          <p:cNvCxnSpPr>
            <a:cxnSpLocks/>
          </p:cNvCxnSpPr>
          <p:nvPr/>
        </p:nvCxnSpPr>
        <p:spPr>
          <a:xfrm>
            <a:off x="6893169" y="3613666"/>
            <a:ext cx="0" cy="4518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355EBA3-AC5D-4C5F-A534-BAE78C686C22}"/>
              </a:ext>
            </a:extLst>
          </p:cNvPr>
          <p:cNvCxnSpPr>
            <a:cxnSpLocks/>
          </p:cNvCxnSpPr>
          <p:nvPr/>
        </p:nvCxnSpPr>
        <p:spPr>
          <a:xfrm>
            <a:off x="8558524" y="2028454"/>
            <a:ext cx="0" cy="3539756"/>
          </a:xfrm>
          <a:prstGeom prst="straightConnector1">
            <a:avLst/>
          </a:prstGeom>
          <a:ln cap="sq" cmpd="tri">
            <a:solidFill>
              <a:schemeClr val="accent5"/>
            </a:solidFill>
            <a:headEnd w="lg" len="med"/>
            <a:tailEnd type="triangle"/>
          </a:ln>
          <a:scene3d>
            <a:camera prst="orthographicFront"/>
            <a:lightRig rig="threePt" dir="t"/>
          </a:scene3d>
          <a:sp3d>
            <a:bevelB prst="angle"/>
          </a:sp3d>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3D69F10-4665-4D64-8A5D-29DBD45FC7C3}"/>
              </a:ext>
            </a:extLst>
          </p:cNvPr>
          <p:cNvSpPr txBox="1"/>
          <p:nvPr/>
        </p:nvSpPr>
        <p:spPr>
          <a:xfrm>
            <a:off x="8276489" y="2062702"/>
            <a:ext cx="6098344" cy="369332"/>
          </a:xfrm>
          <a:prstGeom prst="rect">
            <a:avLst/>
          </a:prstGeom>
          <a:noFill/>
        </p:spPr>
        <p:txBody>
          <a:bodyPr wrap="square">
            <a:spAutoFit/>
          </a:bodyPr>
          <a:lstStyle/>
          <a:p>
            <a:r>
              <a:rPr lang="en-US" dirty="0"/>
              <a:t>3</a:t>
            </a:r>
          </a:p>
        </p:txBody>
      </p:sp>
      <p:cxnSp>
        <p:nvCxnSpPr>
          <p:cNvPr id="16" name="Straight Arrow Connector 15">
            <a:extLst>
              <a:ext uri="{FF2B5EF4-FFF2-40B4-BE49-F238E27FC236}">
                <a16:creationId xmlns:a16="http://schemas.microsoft.com/office/drawing/2014/main" id="{15E942BF-8CF2-4DC6-B8E6-CA02AB0086A7}"/>
              </a:ext>
            </a:extLst>
          </p:cNvPr>
          <p:cNvCxnSpPr>
            <a:cxnSpLocks/>
          </p:cNvCxnSpPr>
          <p:nvPr/>
        </p:nvCxnSpPr>
        <p:spPr>
          <a:xfrm>
            <a:off x="8963462" y="2028454"/>
            <a:ext cx="0" cy="3539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8715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7CD9C-271F-4A57-AF8D-9AF587675D6D}"/>
              </a:ext>
            </a:extLst>
          </p:cNvPr>
          <p:cNvSpPr>
            <a:spLocks noGrp="1"/>
          </p:cNvSpPr>
          <p:nvPr>
            <p:ph type="title"/>
          </p:nvPr>
        </p:nvSpPr>
        <p:spPr>
          <a:xfrm>
            <a:off x="990600" y="338328"/>
            <a:ext cx="10210800" cy="1078992"/>
          </a:xfrm>
        </p:spPr>
        <p:txBody>
          <a:bodyPr vert="horz" lIns="91440" tIns="45720" rIns="91440" bIns="45720" rtlCol="0" anchor="b">
            <a:normAutofit/>
          </a:bodyPr>
          <a:lstStyle/>
          <a:p>
            <a:pPr algn="ctr"/>
            <a:r>
              <a:rPr lang="en-US" sz="5400" dirty="0"/>
              <a:t>Frank starling mechanism</a:t>
            </a:r>
          </a:p>
        </p:txBody>
      </p:sp>
      <p:sp>
        <p:nvSpPr>
          <p:cNvPr id="14" name="Rectangle 13">
            <a:extLst>
              <a:ext uri="{FF2B5EF4-FFF2-40B4-BE49-F238E27FC236}">
                <a16:creationId xmlns:a16="http://schemas.microsoft.com/office/drawing/2014/main" id="{70BDD0CE-06A4-404B-8A13-580229C1C9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41750"/>
            <a:ext cx="12192000" cy="471625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26">
            <a:extLst>
              <a:ext uri="{FF2B5EF4-FFF2-40B4-BE49-F238E27FC236}">
                <a16:creationId xmlns:a16="http://schemas.microsoft.com/office/drawing/2014/main" id="{EE9899FA-8881-472C-AA59-D08A89CA8A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564" y="2423160"/>
            <a:ext cx="5613569"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783682BD-7A82-42E5-AA6A-99B00E100147}"/>
              </a:ext>
            </a:extLst>
          </p:cNvPr>
          <p:cNvPicPr>
            <a:picLocks noGrp="1" noChangeAspect="1"/>
          </p:cNvPicPr>
          <p:nvPr>
            <p:ph idx="1"/>
          </p:nvPr>
        </p:nvPicPr>
        <p:blipFill>
          <a:blip r:embed="rId2"/>
          <a:stretch>
            <a:fillRect/>
          </a:stretch>
        </p:blipFill>
        <p:spPr>
          <a:xfrm>
            <a:off x="824330" y="2742397"/>
            <a:ext cx="4603972" cy="3291840"/>
          </a:xfrm>
          <a:prstGeom prst="rect">
            <a:avLst/>
          </a:prstGeom>
        </p:spPr>
      </p:pic>
      <p:sp>
        <p:nvSpPr>
          <p:cNvPr id="18" name="Rounded Rectangle 16">
            <a:extLst>
              <a:ext uri="{FF2B5EF4-FFF2-40B4-BE49-F238E27FC236}">
                <a16:creationId xmlns:a16="http://schemas.microsoft.com/office/drawing/2014/main" id="{080B7D90-3DF1-4514-B26D-616BE35553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4749" y="2423160"/>
            <a:ext cx="5613569"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FD02A0-350F-402C-A527-C173509E3A41}"/>
              </a:ext>
            </a:extLst>
          </p:cNvPr>
          <p:cNvPicPr>
            <a:picLocks noChangeAspect="1"/>
          </p:cNvPicPr>
          <p:nvPr/>
        </p:nvPicPr>
        <p:blipFill>
          <a:blip r:embed="rId3"/>
          <a:stretch>
            <a:fillRect/>
          </a:stretch>
        </p:blipFill>
        <p:spPr>
          <a:xfrm>
            <a:off x="6609087" y="2744731"/>
            <a:ext cx="4913194" cy="3291840"/>
          </a:xfrm>
          <a:prstGeom prst="rect">
            <a:avLst/>
          </a:prstGeom>
        </p:spPr>
      </p:pic>
    </p:spTree>
    <p:extLst>
      <p:ext uri="{BB962C8B-B14F-4D97-AF65-F5344CB8AC3E}">
        <p14:creationId xmlns:p14="http://schemas.microsoft.com/office/powerpoint/2010/main" val="3595850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B8272EBE-C7D8-4964-9D29-F766E4DB40A3}"/>
              </a:ext>
            </a:extLst>
          </p:cNvPr>
          <p:cNvSpPr>
            <a:spLocks noGrp="1"/>
          </p:cNvSpPr>
          <p:nvPr>
            <p:ph type="title"/>
          </p:nvPr>
        </p:nvSpPr>
        <p:spPr/>
        <p:txBody>
          <a:bodyPr/>
          <a:lstStyle/>
          <a:p>
            <a:pPr eaLnBrk="1" hangingPunct="1"/>
            <a:r>
              <a:rPr lang="en-US" altLang="en-US">
                <a:cs typeface="Times New Roman" panose="02020603050405020304" pitchFamily="18" charset="0"/>
              </a:rPr>
              <a:t>Frank – Starling Principle</a:t>
            </a:r>
            <a:endParaRPr lang="en-US" altLang="en-US"/>
          </a:p>
        </p:txBody>
      </p:sp>
      <p:sp>
        <p:nvSpPr>
          <p:cNvPr id="3" name="Content Placeholder 2">
            <a:extLst>
              <a:ext uri="{FF2B5EF4-FFF2-40B4-BE49-F238E27FC236}">
                <a16:creationId xmlns:a16="http://schemas.microsoft.com/office/drawing/2014/main" id="{F8BFCC75-EF5B-4D8F-99CC-AF9C0DE0E881}"/>
              </a:ext>
            </a:extLst>
          </p:cNvPr>
          <p:cNvSpPr>
            <a:spLocks noGrp="1"/>
          </p:cNvSpPr>
          <p:nvPr>
            <p:ph idx="1"/>
          </p:nvPr>
        </p:nvSpPr>
        <p:spPr>
          <a:xfrm>
            <a:off x="1052733" y="1334729"/>
            <a:ext cx="8229600" cy="5715000"/>
          </a:xfrm>
        </p:spPr>
        <p:txBody>
          <a:bodyPr rtlCol="0">
            <a:normAutofit fontScale="70000" lnSpcReduction="20000"/>
          </a:bodyPr>
          <a:lstStyle/>
          <a:p>
            <a:pPr>
              <a:defRPr/>
            </a:pPr>
            <a:r>
              <a:rPr lang="en-US" dirty="0"/>
              <a:t>The Frank–Starling law of the heart (also known as Starling's law and the Frank–Starling mechanism) represents the relationship between stroke volume and end diastolic pressure</a:t>
            </a:r>
          </a:p>
          <a:p>
            <a:pPr>
              <a:defRPr/>
            </a:pPr>
            <a:r>
              <a:rPr lang="en-US" dirty="0"/>
              <a:t>This principle illustrates the relationship between cardiac output and left ventricular end diastolic volume</a:t>
            </a:r>
          </a:p>
          <a:p>
            <a:pPr>
              <a:defRPr/>
            </a:pPr>
            <a:r>
              <a:rPr lang="en-US" dirty="0"/>
              <a:t>The law states that the stroke volume of the heart increases in response to an increase in the volume of blood in the ventricles, before contraction (the end diastolic volume), when all other factors remain constant.</a:t>
            </a:r>
          </a:p>
          <a:p>
            <a:pPr>
              <a:defRPr/>
            </a:pPr>
            <a:r>
              <a:rPr lang="en-US" dirty="0"/>
              <a:t> As a larger volume of blood flows into the ventricle, the blood stretches the cardiac muscle fibers, leading to an increase in the force of contraction. </a:t>
            </a:r>
          </a:p>
          <a:p>
            <a:pPr>
              <a:defRPr/>
            </a:pPr>
            <a:r>
              <a:rPr lang="en-US" dirty="0"/>
              <a:t>The Frank-Starling mechanism allows the cardiac output to be synchronized with the venous return, arterial blood supply</a:t>
            </a:r>
          </a:p>
          <a:p>
            <a:pPr>
              <a:defRPr/>
            </a:pPr>
            <a:r>
              <a:rPr lang="en-US" dirty="0"/>
              <a:t>The physiological importance of the mechanism lies mainly in maintaining left and right ventricular output equality</a:t>
            </a:r>
          </a:p>
          <a:p>
            <a:pPr>
              <a:defRPr/>
            </a:pPr>
            <a:r>
              <a:rPr lang="en-US" dirty="0"/>
              <a:t>If this mechanism did not exist and the right and left cardiac outputs were not equivalent, blood would accumulate in the pulmonary circulation (were the right ventricle producing more output than the left) or the systemic circulation (were the left ventricle producing more output than the right).</a:t>
            </a:r>
          </a:p>
        </p:txBody>
      </p:sp>
    </p:spTree>
    <p:extLst>
      <p:ext uri="{BB962C8B-B14F-4D97-AF65-F5344CB8AC3E}">
        <p14:creationId xmlns:p14="http://schemas.microsoft.com/office/powerpoint/2010/main" val="2753018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9D25F302-27C5-414F-97F8-6EA0A6C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46" name="Picture 7">
            <a:extLst>
              <a:ext uri="{FF2B5EF4-FFF2-40B4-BE49-F238E27FC236}">
                <a16:creationId xmlns:a16="http://schemas.microsoft.com/office/drawing/2014/main" id="{B2EE48CE-5E3B-4EF7-B4D2-680BFC5CD8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2453" t="15303" r="12430" b="9026"/>
          <a:stretch>
            <a:fillRect/>
          </a:stretch>
        </p:blipFill>
        <p:spPr bwMode="auto">
          <a:xfrm>
            <a:off x="297627" y="1439878"/>
            <a:ext cx="5474323" cy="426010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 name="Right Triangle 75">
            <a:extLst>
              <a:ext uri="{FF2B5EF4-FFF2-40B4-BE49-F238E27FC236}">
                <a16:creationId xmlns:a16="http://schemas.microsoft.com/office/drawing/2014/main" id="{830A36F8-48C2-4842-A87B-8CE8DF4E7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086A5A31-B10A-4793-84D4-D785959AE5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5201" y="623275"/>
            <a:ext cx="5141626"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8" name="Rectangle 2">
            <a:extLst>
              <a:ext uri="{FF2B5EF4-FFF2-40B4-BE49-F238E27FC236}">
                <a16:creationId xmlns:a16="http://schemas.microsoft.com/office/drawing/2014/main" id="{6878A9C3-3068-4EA3-B7BF-DA02D76A1256}"/>
              </a:ext>
            </a:extLst>
          </p:cNvPr>
          <p:cNvSpPr>
            <a:spLocks noGrp="1" noChangeArrowheads="1"/>
          </p:cNvSpPr>
          <p:nvPr>
            <p:ph type="title"/>
          </p:nvPr>
        </p:nvSpPr>
        <p:spPr>
          <a:xfrm>
            <a:off x="6889831" y="641264"/>
            <a:ext cx="4656995" cy="1597228"/>
          </a:xfrm>
        </p:spPr>
        <p:txBody>
          <a:bodyPr rtlCol="0">
            <a:normAutofit/>
          </a:bodyPr>
          <a:lstStyle/>
          <a:p>
            <a:pPr marL="838200" indent="-838200">
              <a:defRPr/>
            </a:pPr>
            <a:r>
              <a:rPr lang="en-US" sz="3400" dirty="0">
                <a:cs typeface="Times New Roman" pitchFamily="18" charset="0"/>
              </a:rPr>
              <a:t>Frank – Starling Principle </a:t>
            </a:r>
            <a:br>
              <a:rPr lang="en-US" sz="3400" dirty="0"/>
            </a:br>
            <a:endParaRPr lang="en-US" sz="3400" dirty="0"/>
          </a:p>
        </p:txBody>
      </p:sp>
      <p:sp>
        <p:nvSpPr>
          <p:cNvPr id="14339" name="Rectangle 3">
            <a:extLst>
              <a:ext uri="{FF2B5EF4-FFF2-40B4-BE49-F238E27FC236}">
                <a16:creationId xmlns:a16="http://schemas.microsoft.com/office/drawing/2014/main" id="{2379EFA6-37C2-4412-A930-35F10B0490A2}"/>
              </a:ext>
            </a:extLst>
          </p:cNvPr>
          <p:cNvSpPr>
            <a:spLocks noGrp="1" noChangeArrowheads="1"/>
          </p:cNvSpPr>
          <p:nvPr>
            <p:ph type="body" idx="1"/>
          </p:nvPr>
        </p:nvSpPr>
        <p:spPr>
          <a:xfrm>
            <a:off x="6405200" y="1603717"/>
            <a:ext cx="5141626" cy="3530991"/>
          </a:xfrm>
        </p:spPr>
        <p:txBody>
          <a:bodyPr rtlCol="0" anchor="t">
            <a:normAutofit/>
          </a:bodyPr>
          <a:lstStyle/>
          <a:p>
            <a:pPr>
              <a:defRPr/>
            </a:pPr>
            <a:r>
              <a:rPr lang="en-US" sz="2400" dirty="0"/>
              <a:t>End diastolic volume: volume: The amount of blood that remains in the ventricle just before  ventricular early systole is the EDV</a:t>
            </a:r>
          </a:p>
          <a:p>
            <a:pPr>
              <a:defRPr/>
            </a:pPr>
            <a:r>
              <a:rPr lang="en-US" sz="2400" dirty="0"/>
              <a:t>End systolic volume: The amount of blood that remains in the ventricle at the end of ventricular systole is the ESV</a:t>
            </a:r>
          </a:p>
          <a:p>
            <a:pPr>
              <a:defRPr/>
            </a:pPr>
            <a:endParaRPr lang="en-US" sz="1700" dirty="0">
              <a:latin typeface="Comic Sans MS" pitchFamily="66" charset="0"/>
            </a:endParaRPr>
          </a:p>
        </p:txBody>
      </p:sp>
      <p:sp>
        <p:nvSpPr>
          <p:cNvPr id="6" name="Rectangle 5">
            <a:extLst>
              <a:ext uri="{FF2B5EF4-FFF2-40B4-BE49-F238E27FC236}">
                <a16:creationId xmlns:a16="http://schemas.microsoft.com/office/drawing/2014/main" id="{ADA8045D-FAA8-4676-A651-32948D163D56}"/>
              </a:ext>
            </a:extLst>
          </p:cNvPr>
          <p:cNvSpPr/>
          <p:nvPr/>
        </p:nvSpPr>
        <p:spPr>
          <a:xfrm>
            <a:off x="1524000" y="1"/>
            <a:ext cx="3265638" cy="1277273"/>
          </a:xfrm>
          <a:prstGeom prst="rect">
            <a:avLst/>
          </a:prstGeom>
        </p:spPr>
        <p:txBody>
          <a:bodyPr wrap="none">
            <a:spAutoFit/>
          </a:bodyPr>
          <a:lstStyle/>
          <a:p>
            <a:pPr marL="0" marR="0" lvl="0" indent="0" algn="l" defTabSz="914400" rtl="0" eaLnBrk="1" fontAlgn="auto" latinLnBrk="0" hangingPunct="1">
              <a:spcBef>
                <a:spcPts val="0"/>
              </a:spcBef>
              <a:spcAft>
                <a:spcPts val="600"/>
              </a:spcAft>
              <a:buClrTx/>
              <a:buSzTx/>
              <a:buFontTx/>
              <a:buNone/>
              <a:tabLst/>
              <a:defRPr/>
            </a:pPr>
            <a:r>
              <a:rPr kumimoji="0" lang="en-US" sz="3200" b="1" i="0" u="none" strike="noStrike" kern="1200" cap="none" spc="0" normalizeH="0" baseline="0" noProof="0">
                <a:ln>
                  <a:noFill/>
                </a:ln>
                <a:solidFill>
                  <a:prstClr val="black"/>
                </a:solidFill>
                <a:effectLst/>
                <a:uLnTx/>
                <a:uFillTx/>
                <a:latin typeface="Calibri Light" panose="020F0302020204030204"/>
                <a:ea typeface="+mn-ea"/>
                <a:cs typeface="+mn-cs"/>
              </a:rPr>
              <a:t>Stroke Volume</a:t>
            </a:r>
            <a:r>
              <a:rPr kumimoji="0" lang="en-US" sz="3200" b="1" i="0" u="none" strike="noStrike" kern="1200" cap="none" spc="0" normalizeH="0" baseline="0" noProof="0">
                <a:ln>
                  <a:noFill/>
                </a:ln>
                <a:solidFill>
                  <a:prstClr val="black"/>
                </a:solidFill>
                <a:effectLst/>
                <a:uLnTx/>
                <a:uFillTx/>
                <a:latin typeface="Calibri Light" panose="020F0302020204030204"/>
                <a:ea typeface="+mn-ea"/>
                <a:cs typeface="Times New Roman" pitchFamily="18" charset="0"/>
              </a:rPr>
              <a:t>(SV) </a:t>
            </a:r>
            <a:endParaRPr kumimoji="0" lang="en-US" sz="3200" b="1" i="0" u="none" strike="noStrike" kern="1200" cap="none" spc="0" normalizeH="0" baseline="0" noProof="0">
              <a:ln>
                <a:noFill/>
              </a:ln>
              <a:solidFill>
                <a:prstClr val="black"/>
              </a:solidFill>
              <a:effectLst/>
              <a:uLnTx/>
              <a:uFillTx/>
              <a:latin typeface="Calibri Light" panose="020F0302020204030204"/>
              <a:ea typeface="+mn-ea"/>
              <a:cs typeface="+mn-cs"/>
            </a:endParaRPr>
          </a:p>
          <a:p>
            <a:pPr marL="0" marR="0" lvl="0" indent="0" algn="l" defTabSz="914400" rtl="0" eaLnBrk="1" fontAlgn="auto" latinLnBrk="0" hangingPunct="1">
              <a:spcBef>
                <a:spcPts val="0"/>
              </a:spcBef>
              <a:spcAft>
                <a:spcPts val="600"/>
              </a:spcAft>
              <a:buClrTx/>
              <a:buSzTx/>
              <a:buFontTx/>
              <a:buNone/>
              <a:tabLst/>
              <a:defRPr/>
            </a:pPr>
            <a:r>
              <a:rPr kumimoji="0" lang="en-US" sz="4000" b="1" i="0" u="none" strike="noStrike" kern="1200" cap="none" spc="0" normalizeH="0" baseline="0" noProof="0">
                <a:ln>
                  <a:noFill/>
                </a:ln>
                <a:solidFill>
                  <a:prstClr val="black"/>
                </a:solidFill>
                <a:effectLst/>
                <a:uLnTx/>
                <a:uFillTx/>
                <a:latin typeface="Calibri" panose="020F0502020204030204"/>
                <a:ea typeface="+mn-ea"/>
                <a:cs typeface="+mn-cs"/>
              </a:rPr>
              <a:t>  </a:t>
            </a:r>
            <a:endParaRPr kumimoji="0" lang="en-US" sz="40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247" name="Rectangle 9">
            <a:extLst>
              <a:ext uri="{FF2B5EF4-FFF2-40B4-BE49-F238E27FC236}">
                <a16:creationId xmlns:a16="http://schemas.microsoft.com/office/drawing/2014/main" id="{20F7ED82-E78C-496E-A0EF-3CCA6812C706}"/>
              </a:ext>
            </a:extLst>
          </p:cNvPr>
          <p:cNvSpPr>
            <a:spLocks noChangeArrowheads="1"/>
          </p:cNvSpPr>
          <p:nvPr/>
        </p:nvSpPr>
        <p:spPr bwMode="auto">
          <a:xfrm>
            <a:off x="7387513" y="4890176"/>
            <a:ext cx="274620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spcBef>
                <a:spcPts val="0"/>
              </a:spcBef>
              <a:spcAft>
                <a:spcPts val="600"/>
              </a:spcAft>
              <a:buClrTx/>
              <a:buSzTx/>
              <a:buFontTx/>
              <a:buNone/>
              <a:tabLst/>
              <a:defRPr/>
            </a:pPr>
            <a:r>
              <a:rPr kumimoji="0" lang="en-US" altLang="en-US" sz="3200" b="0" i="0" u="none" strike="noStrike" kern="1200" cap="none" spc="0" normalizeH="0" baseline="0" noProof="0" dirty="0">
                <a:ln>
                  <a:noFill/>
                </a:ln>
                <a:solidFill>
                  <a:prstClr val="black"/>
                </a:solidFill>
                <a:effectLst/>
                <a:uLnTx/>
                <a:uFillTx/>
                <a:latin typeface="Comic Strip"/>
                <a:cs typeface="Times New Roman" panose="02020603050405020304" pitchFamily="18" charset="0"/>
              </a:rPr>
              <a:t>SV = EDV - ESV</a:t>
            </a:r>
            <a:r>
              <a:rPr kumimoji="0" lang="en-US" altLang="en-US" sz="3200" b="0" i="0" u="none" strike="noStrike" kern="1200" cap="none" spc="0" normalizeH="0" baseline="0" noProof="0" dirty="0">
                <a:ln>
                  <a:noFill/>
                </a:ln>
                <a:solidFill>
                  <a:prstClr val="black"/>
                </a:solidFill>
                <a:effectLst/>
                <a:uLnTx/>
                <a:uFillTx/>
                <a:latin typeface="Verdana" panose="020B0604030504040204" pitchFamily="34" charset="0"/>
              </a:rPr>
              <a:t> </a:t>
            </a:r>
            <a:endParaRPr kumimoji="0" lang="en-US" altLang="en-US" sz="3200" b="0" i="0" u="none" strike="noStrike" kern="1200" cap="none" spc="0" normalizeH="0" baseline="0" noProof="0" dirty="0">
              <a:ln>
                <a:noFill/>
              </a:ln>
              <a:solidFill>
                <a:prstClr val="black"/>
              </a:solidFill>
              <a:effectLst/>
              <a:uLnTx/>
              <a:uFillTx/>
              <a:latin typeface="Calibri" panose="020F0502020204030204" pitchFamily="34" charset="0"/>
            </a:endParaRPr>
          </a:p>
        </p:txBody>
      </p:sp>
    </p:spTree>
    <p:extLst>
      <p:ext uri="{BB962C8B-B14F-4D97-AF65-F5344CB8AC3E}">
        <p14:creationId xmlns:p14="http://schemas.microsoft.com/office/powerpoint/2010/main" val="1686149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CB191-CC3F-928B-BEB3-646ECD81553F}"/>
              </a:ext>
            </a:extLst>
          </p:cNvPr>
          <p:cNvSpPr>
            <a:spLocks noGrp="1"/>
          </p:cNvSpPr>
          <p:nvPr>
            <p:ph type="title"/>
          </p:nvPr>
        </p:nvSpPr>
        <p:spPr/>
        <p:txBody>
          <a:bodyPr/>
          <a:lstStyle/>
          <a:p>
            <a:r>
              <a:rPr lang="en-US" dirty="0"/>
              <a:t>Starling Forces</a:t>
            </a:r>
          </a:p>
        </p:txBody>
      </p:sp>
      <p:sp>
        <p:nvSpPr>
          <p:cNvPr id="3" name="Content Placeholder 2">
            <a:extLst>
              <a:ext uri="{FF2B5EF4-FFF2-40B4-BE49-F238E27FC236}">
                <a16:creationId xmlns:a16="http://schemas.microsoft.com/office/drawing/2014/main" id="{90D9F6EE-4989-CAAD-C445-997B74E6475D}"/>
              </a:ext>
            </a:extLst>
          </p:cNvPr>
          <p:cNvSpPr>
            <a:spLocks noGrp="1"/>
          </p:cNvSpPr>
          <p:nvPr>
            <p:ph idx="1"/>
          </p:nvPr>
        </p:nvSpPr>
        <p:spPr/>
        <p:txBody>
          <a:bodyPr>
            <a:normAutofit fontScale="62500" lnSpcReduction="20000"/>
          </a:bodyPr>
          <a:lstStyle/>
          <a:p>
            <a:r>
              <a:rPr lang="en-US" dirty="0"/>
              <a:t>Kidney      net filtration             favoring – opposing 10mmHg capillary and </a:t>
            </a:r>
            <a:r>
              <a:rPr lang="en-US" dirty="0" err="1"/>
              <a:t>Bowman”s</a:t>
            </a:r>
            <a:r>
              <a:rPr lang="en-US" dirty="0"/>
              <a:t> capsule</a:t>
            </a:r>
          </a:p>
          <a:p>
            <a:endParaRPr lang="en-US" dirty="0"/>
          </a:p>
          <a:p>
            <a:pPr marL="0" indent="0">
              <a:buNone/>
            </a:pPr>
            <a:r>
              <a:rPr lang="en-US" dirty="0"/>
              <a:t>Capillary   O2 arteriole side, CO2 to venous side</a:t>
            </a:r>
          </a:p>
          <a:p>
            <a:pPr marL="0" indent="0">
              <a:buNone/>
            </a:pPr>
            <a:r>
              <a:rPr lang="en-US" dirty="0"/>
              <a:t>Hydrostatic capillary and oncotic interstitial     favoring filtration</a:t>
            </a:r>
          </a:p>
          <a:p>
            <a:pPr marL="0" indent="0">
              <a:buNone/>
            </a:pPr>
            <a:r>
              <a:rPr lang="en-US" dirty="0"/>
              <a:t>Oncotic capillary and hydrostatic interstitial      opposing filtration</a:t>
            </a:r>
          </a:p>
          <a:p>
            <a:pPr marL="0" indent="0">
              <a:buNone/>
            </a:pPr>
            <a:endParaRPr lang="en-US" dirty="0"/>
          </a:p>
          <a:p>
            <a:pPr marL="0" indent="0">
              <a:buNone/>
            </a:pPr>
            <a:r>
              <a:rPr lang="en-US" dirty="0"/>
              <a:t>Hypoproteinemia</a:t>
            </a:r>
          </a:p>
          <a:p>
            <a:pPr marL="0" indent="0">
              <a:buNone/>
            </a:pPr>
            <a:r>
              <a:rPr lang="en-US" dirty="0"/>
              <a:t> Nephrotic syndrome  protein in urine &gt; 300mg/day  albumin, lipoprotein, anti. Thrombosis III, gout</a:t>
            </a:r>
          </a:p>
          <a:p>
            <a:pPr marL="0" indent="0">
              <a:buNone/>
            </a:pPr>
            <a:r>
              <a:rPr lang="en-US" dirty="0"/>
              <a:t>Malnutrition</a:t>
            </a:r>
          </a:p>
          <a:p>
            <a:pPr marL="0" indent="0">
              <a:buNone/>
            </a:pPr>
            <a:r>
              <a:rPr lang="en-US" dirty="0"/>
              <a:t>Chronic liver disease</a:t>
            </a:r>
          </a:p>
          <a:p>
            <a:pPr marL="0" indent="0">
              <a:buNone/>
            </a:pPr>
            <a:r>
              <a:rPr lang="en-US" dirty="0"/>
              <a:t>Sever Burns</a:t>
            </a:r>
          </a:p>
          <a:p>
            <a:pPr marL="0" indent="0">
              <a:buNone/>
            </a:pPr>
            <a:r>
              <a:rPr lang="en-US" dirty="0"/>
              <a:t>Malabsorption  </a:t>
            </a:r>
          </a:p>
          <a:p>
            <a:pPr marL="0" indent="0">
              <a:buNone/>
            </a:pPr>
            <a:r>
              <a:rPr lang="en-US" dirty="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50554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A456F-EBA1-4ACD-9190-73AF2B25BF9D}"/>
              </a:ext>
            </a:extLst>
          </p:cNvPr>
          <p:cNvSpPr>
            <a:spLocks noGrp="1"/>
          </p:cNvSpPr>
          <p:nvPr>
            <p:ph type="title"/>
          </p:nvPr>
        </p:nvSpPr>
        <p:spPr>
          <a:xfrm>
            <a:off x="1024128" y="585216"/>
            <a:ext cx="9720072" cy="1046636"/>
          </a:xfrm>
        </p:spPr>
        <p:txBody>
          <a:bodyPr/>
          <a:lstStyle/>
          <a:p>
            <a:r>
              <a:rPr lang="en-US" dirty="0"/>
              <a:t>Blood pressure </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7AA47DE8-5D6C-49F5-B715-0AC2BC29D4C2}"/>
                  </a:ext>
                </a:extLst>
              </p:cNvPr>
              <p:cNvSpPr>
                <a:spLocks noGrp="1"/>
              </p:cNvSpPr>
              <p:nvPr>
                <p:ph idx="1"/>
              </p:nvPr>
            </p:nvSpPr>
            <p:spPr>
              <a:xfrm>
                <a:off x="911586" y="1934307"/>
                <a:ext cx="9720073" cy="4023360"/>
              </a:xfrm>
            </p:spPr>
            <p:txBody>
              <a:bodyPr>
                <a:normAutofit fontScale="92500" lnSpcReduction="20000"/>
              </a:bodyPr>
              <a:lstStyle/>
              <a:p>
                <a:pPr>
                  <a:buFont typeface="Wingdings" panose="05000000000000000000" pitchFamily="2" charset="2"/>
                  <a:buChar char="v"/>
                </a:pPr>
                <a:r>
                  <a:rPr lang="en-US" dirty="0"/>
                  <a:t>Blood pressure =cardiac output X total peripheral resistance </a:t>
                </a:r>
              </a:p>
              <a:p>
                <a14:m>
                  <m:oMath xmlns:m="http://schemas.openxmlformats.org/officeDocument/2006/math">
                    <m:r>
                      <a:rPr lang="en-US" sz="2800" b="1" i="1" dirty="0" smtClean="0">
                        <a:solidFill>
                          <a:srgbClr val="002060"/>
                        </a:solidFill>
                        <a:latin typeface="Cambria Math" panose="02040503050406030204" pitchFamily="18" charset="0"/>
                      </a:rPr>
                      <m:t>𝑩𝑷</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𝑪𝑶</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𝑿</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𝑻𝑷𝑹</m:t>
                    </m:r>
                  </m:oMath>
                </a14:m>
                <a:endParaRPr lang="en-US" sz="2800" b="1" dirty="0">
                  <a:solidFill>
                    <a:srgbClr val="002060"/>
                  </a:solidFill>
                </a:endParaRPr>
              </a:p>
              <a:p>
                <a:endParaRPr lang="en-US" sz="2800" b="1" dirty="0">
                  <a:solidFill>
                    <a:srgbClr val="002060"/>
                  </a:solidFill>
                </a:endParaRPr>
              </a:p>
              <a:p>
                <a:pPr marL="0" indent="0">
                  <a:buNone/>
                </a:pPr>
                <a:r>
                  <a:rPr lang="en-US" sz="2600" b="1" dirty="0"/>
                  <a:t>First, we want to decide what CO and TPR is , then we get to the right meaning of BP</a:t>
                </a:r>
              </a:p>
              <a:p>
                <a:pPr>
                  <a:buFont typeface="Wingdings" panose="05000000000000000000" pitchFamily="2" charset="2"/>
                  <a:buChar char="v"/>
                </a:pPr>
                <a:endParaRPr lang="en-US" dirty="0"/>
              </a:p>
              <a:p>
                <a:pPr>
                  <a:buFont typeface="Wingdings" panose="05000000000000000000" pitchFamily="2" charset="2"/>
                  <a:buChar char="v"/>
                </a:pPr>
                <a:r>
                  <a:rPr lang="en-US" dirty="0"/>
                  <a:t>Cardiac output (Flow)= Heart rate X Stroke volume </a:t>
                </a:r>
              </a:p>
              <a:p>
                <a:pPr marL="0" indent="0">
                  <a:buNone/>
                </a:pPr>
                <a:r>
                  <a:rPr lang="en-US" dirty="0"/>
                  <a:t> </a:t>
                </a:r>
                <a14:m>
                  <m:oMath xmlns:m="http://schemas.openxmlformats.org/officeDocument/2006/math">
                    <m:r>
                      <a:rPr lang="en-US" sz="2800" b="1" i="1" dirty="0" smtClean="0">
                        <a:solidFill>
                          <a:srgbClr val="002060"/>
                        </a:solidFill>
                        <a:latin typeface="Cambria Math" panose="02040503050406030204" pitchFamily="18" charset="0"/>
                      </a:rPr>
                      <m:t>𝑪𝑶</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𝑭</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𝑯𝑹</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𝑿</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𝑺𝑽</m:t>
                    </m:r>
                  </m:oMath>
                </a14:m>
                <a:endParaRPr lang="en-US" sz="2800" b="1" dirty="0">
                  <a:solidFill>
                    <a:srgbClr val="002060"/>
                  </a:solidFill>
                </a:endParaRPr>
              </a:p>
              <a:p>
                <a:pPr marL="0" indent="0">
                  <a:buNone/>
                </a:pPr>
                <a:r>
                  <a:rPr lang="en-US" dirty="0"/>
                  <a:t> ml/min= Beat/min X ml/ Beat </a:t>
                </a:r>
              </a:p>
              <a:p>
                <a:pPr marL="0" indent="0">
                  <a:buNone/>
                </a:pPr>
                <a:r>
                  <a:rPr lang="en-US" dirty="0"/>
                  <a:t>              </a:t>
                </a:r>
              </a:p>
              <a:p>
                <a:pPr>
                  <a:buFont typeface="Wingdings" panose="05000000000000000000" pitchFamily="2" charset="2"/>
                  <a:buChar char="v"/>
                </a:pPr>
                <a:endParaRPr lang="en-US" dirty="0"/>
              </a:p>
              <a:p>
                <a:pPr>
                  <a:buFont typeface="Wingdings" panose="05000000000000000000" pitchFamily="2" charset="2"/>
                  <a:buChar char="v"/>
                </a:pPr>
                <a:endParaRPr lang="en-US" dirty="0"/>
              </a:p>
              <a:p>
                <a:pPr marL="0" indent="0">
                  <a:buNone/>
                </a:pPr>
                <a:endParaRPr lang="en-US" dirty="0"/>
              </a:p>
              <a:p>
                <a:pPr>
                  <a:buFont typeface="Wingdings" panose="05000000000000000000" pitchFamily="2" charset="2"/>
                  <a:buChar char="v"/>
                </a:pPr>
                <a:endParaRPr lang="en-US" dirty="0"/>
              </a:p>
              <a:p>
                <a:pPr marL="0" indent="0">
                  <a:buNone/>
                </a:pPr>
                <a:endParaRPr lang="en-US" dirty="0"/>
              </a:p>
              <a:p>
                <a:pPr>
                  <a:buFont typeface="Wingdings" panose="05000000000000000000" pitchFamily="2" charset="2"/>
                  <a:buChar char="v"/>
                </a:pPr>
                <a:endParaRPr lang="en-US" dirty="0"/>
              </a:p>
              <a:p>
                <a:pPr>
                  <a:buFont typeface="Wingdings" panose="05000000000000000000" pitchFamily="2" charset="2"/>
                  <a:buChar char="v"/>
                </a:pPr>
                <a:endParaRPr lang="en-US" dirty="0"/>
              </a:p>
              <a:p>
                <a:endParaRPr lang="en-US" dirty="0"/>
              </a:p>
            </p:txBody>
          </p:sp>
        </mc:Choice>
        <mc:Fallback>
          <p:sp>
            <p:nvSpPr>
              <p:cNvPr id="3" name="Content Placeholder 2">
                <a:extLst>
                  <a:ext uri="{FF2B5EF4-FFF2-40B4-BE49-F238E27FC236}">
                    <a16:creationId xmlns:a16="http://schemas.microsoft.com/office/drawing/2014/main" id="{7AA47DE8-5D6C-49F5-B715-0AC2BC29D4C2}"/>
                  </a:ext>
                </a:extLst>
              </p:cNvPr>
              <p:cNvSpPr>
                <a:spLocks noGrp="1" noRot="1" noChangeAspect="1" noMove="1" noResize="1" noEditPoints="1" noAdjustHandles="1" noChangeArrowheads="1" noChangeShapeType="1" noTextEdit="1"/>
              </p:cNvSpPr>
              <p:nvPr>
                <p:ph idx="1"/>
              </p:nvPr>
            </p:nvSpPr>
            <p:spPr>
              <a:xfrm>
                <a:off x="911586" y="1934307"/>
                <a:ext cx="9720073" cy="4023360"/>
              </a:xfrm>
              <a:blipFill>
                <a:blip r:embed="rId2"/>
                <a:stretch>
                  <a:fillRect l="-1004" t="-3788"/>
                </a:stretch>
              </a:blipFill>
            </p:spPr>
            <p:txBody>
              <a:bodyPr/>
              <a:lstStyle/>
              <a:p>
                <a:r>
                  <a:rPr lang="en-US">
                    <a:noFill/>
                  </a:rPr>
                  <a:t> </a:t>
                </a:r>
              </a:p>
            </p:txBody>
          </p:sp>
        </mc:Fallback>
      </mc:AlternateContent>
    </p:spTree>
    <p:extLst>
      <p:ext uri="{BB962C8B-B14F-4D97-AF65-F5344CB8AC3E}">
        <p14:creationId xmlns:p14="http://schemas.microsoft.com/office/powerpoint/2010/main" val="1548762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3FE2B-6B21-4325-9375-DFB2E08D43B5}"/>
              </a:ext>
            </a:extLst>
          </p:cNvPr>
          <p:cNvSpPr>
            <a:spLocks noGrp="1"/>
          </p:cNvSpPr>
          <p:nvPr>
            <p:ph type="title"/>
          </p:nvPr>
        </p:nvSpPr>
        <p:spPr>
          <a:xfrm>
            <a:off x="925654" y="0"/>
            <a:ext cx="9720072" cy="1499616"/>
          </a:xfrm>
        </p:spPr>
        <p:txBody>
          <a:bodyPr>
            <a:normAutofit/>
          </a:bodyPr>
          <a:lstStyle/>
          <a:p>
            <a:r>
              <a:rPr lang="en-US" sz="3600" dirty="0"/>
              <a:t>Cardia out put </a:t>
            </a:r>
          </a:p>
        </p:txBody>
      </p:sp>
      <p:sp>
        <p:nvSpPr>
          <p:cNvPr id="3" name="Content Placeholder 2">
            <a:extLst>
              <a:ext uri="{FF2B5EF4-FFF2-40B4-BE49-F238E27FC236}">
                <a16:creationId xmlns:a16="http://schemas.microsoft.com/office/drawing/2014/main" id="{A8FCD01B-4D72-41E6-BE09-20D9B68A5528}"/>
              </a:ext>
            </a:extLst>
          </p:cNvPr>
          <p:cNvSpPr>
            <a:spLocks noGrp="1"/>
          </p:cNvSpPr>
          <p:nvPr>
            <p:ph idx="1"/>
          </p:nvPr>
        </p:nvSpPr>
        <p:spPr>
          <a:xfrm>
            <a:off x="925653" y="1244991"/>
            <a:ext cx="9720073" cy="4023360"/>
          </a:xfrm>
        </p:spPr>
        <p:txBody>
          <a:bodyPr>
            <a:normAutofit fontScale="85000" lnSpcReduction="20000"/>
          </a:bodyPr>
          <a:lstStyle/>
          <a:p>
            <a:r>
              <a:rPr lang="en-US" b="1" dirty="0"/>
              <a:t>HR</a:t>
            </a:r>
          </a:p>
          <a:p>
            <a:pPr>
              <a:buFont typeface="Arial" panose="020B0604020202020204" pitchFamily="34" charset="0"/>
              <a:buChar char="•"/>
            </a:pPr>
            <a:r>
              <a:rPr lang="en-US" dirty="0"/>
              <a:t>PSNS -</a:t>
            </a:r>
          </a:p>
          <a:p>
            <a:pPr>
              <a:buFont typeface="Arial" panose="020B0604020202020204" pitchFamily="34" charset="0"/>
              <a:buChar char="•"/>
            </a:pPr>
            <a:r>
              <a:rPr lang="en-US" dirty="0"/>
              <a:t>SNS +</a:t>
            </a:r>
          </a:p>
          <a:p>
            <a:pPr>
              <a:buFont typeface="Arial" panose="020B0604020202020204" pitchFamily="34" charset="0"/>
              <a:buChar char="•"/>
            </a:pPr>
            <a:r>
              <a:rPr lang="en-US" dirty="0"/>
              <a:t>Hormones (EPI, NE) +</a:t>
            </a:r>
          </a:p>
          <a:p>
            <a:pPr>
              <a:buFont typeface="Arial" panose="020B0604020202020204" pitchFamily="34" charset="0"/>
              <a:buChar char="•"/>
            </a:pPr>
            <a:r>
              <a:rPr lang="en-US" dirty="0"/>
              <a:t> IONS: Ca++, Na+ , K+ dependents on their level increase or decrease</a:t>
            </a:r>
          </a:p>
          <a:p>
            <a:pPr marL="0" indent="0">
              <a:buNone/>
            </a:pPr>
            <a:r>
              <a:rPr lang="en-US" b="1" dirty="0"/>
              <a:t>SV</a:t>
            </a:r>
          </a:p>
          <a:p>
            <a:pPr marL="0" indent="0">
              <a:buNone/>
            </a:pPr>
            <a:r>
              <a:rPr lang="en-US" dirty="0"/>
              <a:t>+  Preload ; Increase the blood volume returns increase diastolic volume </a:t>
            </a:r>
          </a:p>
          <a:p>
            <a:pPr marL="0" indent="0">
              <a:buNone/>
            </a:pPr>
            <a:r>
              <a:rPr lang="en-US" dirty="0"/>
              <a:t> + Contractility ; SNS (EPI,NE+), Hormones (glucagon,T3 and T4), IONS  like Ca++</a:t>
            </a:r>
          </a:p>
          <a:p>
            <a:pPr marL="0" indent="0">
              <a:buNone/>
            </a:pPr>
            <a:r>
              <a:rPr lang="en-US" dirty="0"/>
              <a:t> -  Afterload;  Hypertension, Atherosclerotic plaques , TPR  </a:t>
            </a:r>
          </a:p>
        </p:txBody>
      </p:sp>
    </p:spTree>
    <p:extLst>
      <p:ext uri="{BB962C8B-B14F-4D97-AF65-F5344CB8AC3E}">
        <p14:creationId xmlns:p14="http://schemas.microsoft.com/office/powerpoint/2010/main" val="231653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B44F-1268-41C3-9204-2454542FFDF9}"/>
              </a:ext>
            </a:extLst>
          </p:cNvPr>
          <p:cNvSpPr>
            <a:spLocks noGrp="1"/>
          </p:cNvSpPr>
          <p:nvPr>
            <p:ph type="title"/>
          </p:nvPr>
        </p:nvSpPr>
        <p:spPr>
          <a:xfrm>
            <a:off x="310039" y="640080"/>
            <a:ext cx="2981801" cy="5613236"/>
          </a:xfrm>
        </p:spPr>
        <p:txBody>
          <a:bodyPr anchor="ctr">
            <a:normAutofit/>
          </a:bodyPr>
          <a:lstStyle/>
          <a:p>
            <a:r>
              <a:rPr lang="en-US" dirty="0">
                <a:solidFill>
                  <a:srgbClr val="FFFFFF"/>
                </a:solidFill>
              </a:rPr>
              <a:t>Continued cardia output </a:t>
            </a:r>
          </a:p>
        </p:txBody>
      </p:sp>
      <p:sp>
        <p:nvSpPr>
          <p:cNvPr id="3" name="Content Placeholder 2">
            <a:extLst>
              <a:ext uri="{FF2B5EF4-FFF2-40B4-BE49-F238E27FC236}">
                <a16:creationId xmlns:a16="http://schemas.microsoft.com/office/drawing/2014/main" id="{32067299-7B88-4F28-AA15-62DBE1C4FEF1}"/>
              </a:ext>
            </a:extLst>
          </p:cNvPr>
          <p:cNvSpPr>
            <a:spLocks noGrp="1"/>
          </p:cNvSpPr>
          <p:nvPr>
            <p:ph idx="1"/>
          </p:nvPr>
        </p:nvSpPr>
        <p:spPr>
          <a:xfrm>
            <a:off x="4699818" y="225084"/>
            <a:ext cx="7172138" cy="4459458"/>
          </a:xfrm>
        </p:spPr>
        <p:txBody>
          <a:bodyPr>
            <a:noAutofit/>
          </a:bodyPr>
          <a:lstStyle/>
          <a:p>
            <a:pPr>
              <a:buFont typeface="Wingdings" panose="05000000000000000000" pitchFamily="2" charset="2"/>
              <a:buChar char="v"/>
            </a:pPr>
            <a:r>
              <a:rPr lang="en-US" sz="2400" dirty="0"/>
              <a:t>Anther formula relate to CO</a:t>
            </a:r>
          </a:p>
          <a:p>
            <a:r>
              <a:rPr lang="en-US" sz="2400" dirty="0"/>
              <a:t>1 ml= 1 Cm3</a:t>
            </a:r>
          </a:p>
          <a:p>
            <a:r>
              <a:rPr lang="en-US" sz="2400" dirty="0"/>
              <a:t>Flow = Cm3/min </a:t>
            </a:r>
          </a:p>
          <a:p>
            <a:pPr>
              <a:buFont typeface="Wingdings" panose="05000000000000000000" pitchFamily="2" charset="2"/>
              <a:buChar char="v"/>
            </a:pPr>
            <a:r>
              <a:rPr lang="en-US" sz="2400" dirty="0"/>
              <a:t>Anther formula relate to flow </a:t>
            </a:r>
          </a:p>
          <a:p>
            <a:r>
              <a:rPr lang="en-US" sz="2400" dirty="0"/>
              <a:t>Velocity (Cm2/min</a:t>
            </a:r>
            <a:r>
              <a:rPr lang="en-US" sz="2400" u="sng" dirty="0"/>
              <a:t>)= Flow (cm3/min)</a:t>
            </a:r>
          </a:p>
          <a:p>
            <a:pPr marL="128016" lvl="1" indent="0">
              <a:buNone/>
            </a:pPr>
            <a:r>
              <a:rPr lang="en-US" sz="2400" b="1" dirty="0"/>
              <a:t>                            Cross sectional area (Cm2) </a:t>
            </a:r>
            <a:r>
              <a:rPr lang="en-US" sz="2400" dirty="0"/>
              <a:t>                         </a:t>
            </a:r>
          </a:p>
          <a:p>
            <a:r>
              <a:rPr lang="en-US" sz="2400" b="1" dirty="0">
                <a:effectLst>
                  <a:outerShdw blurRad="38100" dist="38100" dir="2700000" algn="tl">
                    <a:srgbClr val="000000">
                      <a:alpha val="43137"/>
                    </a:srgbClr>
                  </a:outerShdw>
                </a:effectLst>
              </a:rPr>
              <a:t>V= F/A</a:t>
            </a:r>
          </a:p>
          <a:p>
            <a:pPr>
              <a:buFont typeface="Wingdings" panose="05000000000000000000" pitchFamily="2" charset="2"/>
              <a:buChar char="v"/>
            </a:pPr>
            <a:r>
              <a:rPr lang="en-US" sz="2400" dirty="0"/>
              <a:t>How to relate this to cardiac output </a:t>
            </a:r>
          </a:p>
          <a:p>
            <a:pPr>
              <a:buFont typeface="Arial" panose="020B0604020202020204" pitchFamily="34" charset="0"/>
              <a:buChar char="•"/>
            </a:pPr>
            <a:r>
              <a:rPr lang="en-US" sz="2400" dirty="0"/>
              <a:t>Increase Flow (CO)       Increase V</a:t>
            </a:r>
          </a:p>
          <a:p>
            <a:pPr>
              <a:buFont typeface="Arial" panose="020B0604020202020204" pitchFamily="34" charset="0"/>
              <a:buChar char="•"/>
            </a:pPr>
            <a:r>
              <a:rPr lang="en-US" sz="2400" dirty="0"/>
              <a:t>Cross sectional area; measured in units of bier square because the blood vessels are cylinder in shape </a:t>
            </a:r>
          </a:p>
          <a:p>
            <a:pPr marL="0" indent="0">
              <a:buNone/>
            </a:pPr>
            <a:r>
              <a:rPr lang="en-US" sz="2400" dirty="0"/>
              <a:t>A (</a:t>
            </a:r>
            <a:r>
              <a:rPr lang="el-GR" sz="2400" dirty="0"/>
              <a:t>π</a:t>
            </a:r>
            <a:r>
              <a:rPr lang="en-US" sz="2400" dirty="0"/>
              <a:t>r2); Increase A        Decrease V</a:t>
            </a:r>
          </a:p>
          <a:p>
            <a:pPr marL="0" indent="0">
              <a:buNone/>
            </a:pPr>
            <a:r>
              <a:rPr lang="en-US" sz="2400" dirty="0"/>
              <a:t>Imagine a hose and water coming out of the hose at a nice pace then I put my thumb on the edge of the hose and I make A smaller the flow of the water is going to shooting out that means the velocity increases  </a:t>
            </a:r>
          </a:p>
          <a:p>
            <a:pPr marL="0" indent="0">
              <a:buNone/>
            </a:pPr>
            <a:endParaRPr lang="en-US" sz="2400" dirty="0"/>
          </a:p>
          <a:p>
            <a:pPr marL="0" indent="0">
              <a:buNone/>
            </a:pPr>
            <a:endParaRPr lang="en-US" sz="2400" dirty="0"/>
          </a:p>
        </p:txBody>
      </p:sp>
      <p:pic>
        <p:nvPicPr>
          <p:cNvPr id="15" name="Picture 14">
            <a:extLst>
              <a:ext uri="{FF2B5EF4-FFF2-40B4-BE49-F238E27FC236}">
                <a16:creationId xmlns:a16="http://schemas.microsoft.com/office/drawing/2014/main" id="{865588A7-8BED-48FC-BE09-4819B4231D38}"/>
              </a:ext>
            </a:extLst>
          </p:cNvPr>
          <p:cNvPicPr>
            <a:picLocks noChangeAspect="1"/>
          </p:cNvPicPr>
          <p:nvPr/>
        </p:nvPicPr>
        <p:blipFill>
          <a:blip r:embed="rId3"/>
          <a:stretch>
            <a:fillRect/>
          </a:stretch>
        </p:blipFill>
        <p:spPr>
          <a:xfrm>
            <a:off x="0" y="1696632"/>
            <a:ext cx="4804400" cy="780757"/>
          </a:xfrm>
          <a:prstGeom prst="rect">
            <a:avLst/>
          </a:prstGeom>
        </p:spPr>
      </p:pic>
    </p:spTree>
    <p:extLst>
      <p:ext uri="{BB962C8B-B14F-4D97-AF65-F5344CB8AC3E}">
        <p14:creationId xmlns:p14="http://schemas.microsoft.com/office/powerpoint/2010/main" val="986549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6C050-FF51-4ADC-892A-177CF12AC959}"/>
              </a:ext>
            </a:extLst>
          </p:cNvPr>
          <p:cNvSpPr>
            <a:spLocks noGrp="1"/>
          </p:cNvSpPr>
          <p:nvPr>
            <p:ph type="title"/>
          </p:nvPr>
        </p:nvSpPr>
        <p:spPr>
          <a:xfrm>
            <a:off x="1010062" y="198354"/>
            <a:ext cx="4431792" cy="883451"/>
          </a:xfrm>
        </p:spPr>
        <p:txBody>
          <a:bodyPr>
            <a:noAutofit/>
          </a:bodyPr>
          <a:lstStyle/>
          <a:p>
            <a:r>
              <a:rPr lang="en-US" sz="3200" dirty="0"/>
              <a:t>Velocity and cross-sectional area </a:t>
            </a:r>
          </a:p>
        </p:txBody>
      </p:sp>
      <p:sp>
        <p:nvSpPr>
          <p:cNvPr id="3" name="Content Placeholder 2">
            <a:extLst>
              <a:ext uri="{FF2B5EF4-FFF2-40B4-BE49-F238E27FC236}">
                <a16:creationId xmlns:a16="http://schemas.microsoft.com/office/drawing/2014/main" id="{52A12BC0-4329-40E4-BAD3-538A4B82AB12}"/>
              </a:ext>
            </a:extLst>
          </p:cNvPr>
          <p:cNvSpPr>
            <a:spLocks noGrp="1"/>
          </p:cNvSpPr>
          <p:nvPr>
            <p:ph idx="1"/>
          </p:nvPr>
        </p:nvSpPr>
        <p:spPr>
          <a:xfrm>
            <a:off x="906032" y="1347684"/>
            <a:ext cx="4966058" cy="3931920"/>
          </a:xfrm>
        </p:spPr>
        <p:txBody>
          <a:bodyPr>
            <a:noAutofit/>
          </a:bodyPr>
          <a:lstStyle/>
          <a:p>
            <a:pPr>
              <a:buFont typeface="Arial" panose="020B0604020202020204" pitchFamily="34" charset="0"/>
              <a:buChar char="•"/>
            </a:pPr>
            <a:r>
              <a:rPr lang="en-US" sz="1800" dirty="0"/>
              <a:t>The cross-sectional area for the aorta is going to be very </a:t>
            </a:r>
            <a:r>
              <a:rPr lang="en-US" sz="1800" dirty="0" err="1"/>
              <a:t>very</a:t>
            </a:r>
            <a:r>
              <a:rPr lang="en-US" sz="1800" dirty="0"/>
              <a:t> small as you start to move toward arterioles to capillaries it is going to start rising </a:t>
            </a:r>
          </a:p>
          <a:p>
            <a:pPr>
              <a:buFont typeface="Arial" panose="020B0604020202020204" pitchFamily="34" charset="0"/>
              <a:buChar char="•"/>
            </a:pPr>
            <a:r>
              <a:rPr lang="en-US" sz="1800" dirty="0"/>
              <a:t>As you get towards the venules it starts decreasing again and comes back down</a:t>
            </a:r>
          </a:p>
          <a:p>
            <a:pPr>
              <a:buFont typeface="Arial" panose="020B0604020202020204" pitchFamily="34" charset="0"/>
              <a:buChar char="•"/>
            </a:pPr>
            <a:r>
              <a:rPr lang="en-US" sz="1800" dirty="0"/>
              <a:t>You have noticed so far that the aorta and arteries don’t change much they change a just little bit </a:t>
            </a:r>
          </a:p>
          <a:p>
            <a:pPr>
              <a:buFont typeface="Arial" panose="020B0604020202020204" pitchFamily="34" charset="0"/>
              <a:buChar char="•"/>
            </a:pPr>
            <a:r>
              <a:rPr lang="en-US" sz="1800" dirty="0"/>
              <a:t>But once you hit the arterioles that's when the actual specifically the cross-sectional area increases  </a:t>
            </a:r>
          </a:p>
          <a:p>
            <a:pPr marL="0" indent="0">
              <a:buNone/>
            </a:pPr>
            <a:r>
              <a:rPr lang="en-US" sz="1800" b="1" i="1" u="sng" dirty="0"/>
              <a:t>But we have said that the aorta has a vey big diameter??</a:t>
            </a:r>
          </a:p>
          <a:p>
            <a:pPr>
              <a:buFont typeface="Arial" panose="020B0604020202020204" pitchFamily="34" charset="0"/>
              <a:buChar char="•"/>
            </a:pPr>
            <a:r>
              <a:rPr lang="en-US" sz="1800" dirty="0"/>
              <a:t>We are going to compare between each one of theses vessels </a:t>
            </a:r>
          </a:p>
          <a:p>
            <a:pPr>
              <a:buFont typeface="Arial" panose="020B0604020202020204" pitchFamily="34" charset="0"/>
              <a:buChar char="•"/>
            </a:pPr>
            <a:r>
              <a:rPr lang="en-US" sz="1800" dirty="0"/>
              <a:t>We are going to take these numbers and correlate what we are going to talk in the next slide </a:t>
            </a:r>
          </a:p>
        </p:txBody>
      </p:sp>
      <p:pic>
        <p:nvPicPr>
          <p:cNvPr id="5" name="Picture 4">
            <a:extLst>
              <a:ext uri="{FF2B5EF4-FFF2-40B4-BE49-F238E27FC236}">
                <a16:creationId xmlns:a16="http://schemas.microsoft.com/office/drawing/2014/main" id="{B099CC19-7DE0-48D1-9211-7D80AA26D0ED}"/>
              </a:ext>
            </a:extLst>
          </p:cNvPr>
          <p:cNvPicPr>
            <a:picLocks noChangeAspect="1"/>
          </p:cNvPicPr>
          <p:nvPr/>
        </p:nvPicPr>
        <p:blipFill>
          <a:blip r:embed="rId2"/>
          <a:stretch>
            <a:fillRect/>
          </a:stretch>
        </p:blipFill>
        <p:spPr>
          <a:xfrm>
            <a:off x="6288258" y="1237957"/>
            <a:ext cx="5387927" cy="5134708"/>
          </a:xfrm>
          <a:prstGeom prst="rect">
            <a:avLst/>
          </a:prstGeom>
        </p:spPr>
      </p:pic>
      <p:sp>
        <p:nvSpPr>
          <p:cNvPr id="6" name="TextBox 5">
            <a:extLst>
              <a:ext uri="{FF2B5EF4-FFF2-40B4-BE49-F238E27FC236}">
                <a16:creationId xmlns:a16="http://schemas.microsoft.com/office/drawing/2014/main" id="{CD784850-A296-415B-B5B4-9385C0F37370}"/>
              </a:ext>
            </a:extLst>
          </p:cNvPr>
          <p:cNvSpPr txBox="1"/>
          <p:nvPr/>
        </p:nvSpPr>
        <p:spPr>
          <a:xfrm>
            <a:off x="7525908" y="6003333"/>
            <a:ext cx="311304" cy="369332"/>
          </a:xfrm>
          <a:prstGeom prst="rect">
            <a:avLst/>
          </a:prstGeom>
          <a:noFill/>
        </p:spPr>
        <p:txBody>
          <a:bodyPr wrap="none" rtlCol="0">
            <a:spAutoFit/>
          </a:bodyPr>
          <a:lstStyle/>
          <a:p>
            <a:r>
              <a:rPr lang="en-US" dirty="0"/>
              <a:t>1</a:t>
            </a:r>
          </a:p>
        </p:txBody>
      </p:sp>
      <p:sp>
        <p:nvSpPr>
          <p:cNvPr id="7" name="TextBox 6">
            <a:extLst>
              <a:ext uri="{FF2B5EF4-FFF2-40B4-BE49-F238E27FC236}">
                <a16:creationId xmlns:a16="http://schemas.microsoft.com/office/drawing/2014/main" id="{D50D0E2A-86D4-49DC-87D2-89DE301CCA78}"/>
              </a:ext>
            </a:extLst>
          </p:cNvPr>
          <p:cNvSpPr txBox="1"/>
          <p:nvPr/>
        </p:nvSpPr>
        <p:spPr>
          <a:xfrm>
            <a:off x="8135284" y="6003333"/>
            <a:ext cx="311304" cy="369332"/>
          </a:xfrm>
          <a:prstGeom prst="rect">
            <a:avLst/>
          </a:prstGeom>
          <a:noFill/>
        </p:spPr>
        <p:txBody>
          <a:bodyPr wrap="none" rtlCol="0">
            <a:spAutoFit/>
          </a:bodyPr>
          <a:lstStyle/>
          <a:p>
            <a:r>
              <a:rPr lang="en-US" dirty="0"/>
              <a:t>2</a:t>
            </a:r>
          </a:p>
        </p:txBody>
      </p:sp>
      <p:sp>
        <p:nvSpPr>
          <p:cNvPr id="8" name="TextBox 7">
            <a:extLst>
              <a:ext uri="{FF2B5EF4-FFF2-40B4-BE49-F238E27FC236}">
                <a16:creationId xmlns:a16="http://schemas.microsoft.com/office/drawing/2014/main" id="{E19D0461-CF22-4EC7-88BB-CFB723C437EF}"/>
              </a:ext>
            </a:extLst>
          </p:cNvPr>
          <p:cNvSpPr txBox="1"/>
          <p:nvPr/>
        </p:nvSpPr>
        <p:spPr>
          <a:xfrm>
            <a:off x="8530615" y="6033254"/>
            <a:ext cx="311304" cy="369332"/>
          </a:xfrm>
          <a:prstGeom prst="rect">
            <a:avLst/>
          </a:prstGeom>
          <a:noFill/>
        </p:spPr>
        <p:txBody>
          <a:bodyPr wrap="none" rtlCol="0">
            <a:spAutoFit/>
          </a:bodyPr>
          <a:lstStyle/>
          <a:p>
            <a:r>
              <a:rPr lang="en-US" dirty="0"/>
              <a:t>3</a:t>
            </a:r>
          </a:p>
        </p:txBody>
      </p:sp>
      <p:sp>
        <p:nvSpPr>
          <p:cNvPr id="9" name="TextBox 8">
            <a:extLst>
              <a:ext uri="{FF2B5EF4-FFF2-40B4-BE49-F238E27FC236}">
                <a16:creationId xmlns:a16="http://schemas.microsoft.com/office/drawing/2014/main" id="{D1919C78-FA15-41E0-8AE6-3D5F1FAA3F9D}"/>
              </a:ext>
            </a:extLst>
          </p:cNvPr>
          <p:cNvSpPr txBox="1"/>
          <p:nvPr/>
        </p:nvSpPr>
        <p:spPr>
          <a:xfrm>
            <a:off x="9020641" y="6217920"/>
            <a:ext cx="311304" cy="369332"/>
          </a:xfrm>
          <a:prstGeom prst="rect">
            <a:avLst/>
          </a:prstGeom>
          <a:noFill/>
        </p:spPr>
        <p:txBody>
          <a:bodyPr wrap="none" rtlCol="0">
            <a:spAutoFit/>
          </a:bodyPr>
          <a:lstStyle/>
          <a:p>
            <a:r>
              <a:rPr lang="en-US" dirty="0"/>
              <a:t>4</a:t>
            </a:r>
          </a:p>
        </p:txBody>
      </p:sp>
      <p:sp>
        <p:nvSpPr>
          <p:cNvPr id="4" name="TextBox 3">
            <a:extLst>
              <a:ext uri="{FF2B5EF4-FFF2-40B4-BE49-F238E27FC236}">
                <a16:creationId xmlns:a16="http://schemas.microsoft.com/office/drawing/2014/main" id="{EAA47164-CD67-47AA-A39E-CDF1E89C6F5F}"/>
              </a:ext>
            </a:extLst>
          </p:cNvPr>
          <p:cNvSpPr txBox="1"/>
          <p:nvPr/>
        </p:nvSpPr>
        <p:spPr>
          <a:xfrm>
            <a:off x="9598324" y="6033254"/>
            <a:ext cx="311304" cy="369332"/>
          </a:xfrm>
          <a:prstGeom prst="rect">
            <a:avLst/>
          </a:prstGeom>
          <a:noFill/>
        </p:spPr>
        <p:txBody>
          <a:bodyPr wrap="none" rtlCol="0">
            <a:spAutoFit/>
          </a:bodyPr>
          <a:lstStyle/>
          <a:p>
            <a:r>
              <a:rPr lang="en-US" dirty="0"/>
              <a:t>5</a:t>
            </a:r>
          </a:p>
        </p:txBody>
      </p:sp>
      <p:sp>
        <p:nvSpPr>
          <p:cNvPr id="10" name="TextBox 9">
            <a:extLst>
              <a:ext uri="{FF2B5EF4-FFF2-40B4-BE49-F238E27FC236}">
                <a16:creationId xmlns:a16="http://schemas.microsoft.com/office/drawing/2014/main" id="{86F57D2A-F262-4B39-8E58-B43E84377F3F}"/>
              </a:ext>
            </a:extLst>
          </p:cNvPr>
          <p:cNvSpPr txBox="1"/>
          <p:nvPr/>
        </p:nvSpPr>
        <p:spPr>
          <a:xfrm>
            <a:off x="9993655" y="6003333"/>
            <a:ext cx="311304" cy="369332"/>
          </a:xfrm>
          <a:prstGeom prst="rect">
            <a:avLst/>
          </a:prstGeom>
          <a:noFill/>
        </p:spPr>
        <p:txBody>
          <a:bodyPr wrap="none" rtlCol="0">
            <a:spAutoFit/>
          </a:bodyPr>
          <a:lstStyle/>
          <a:p>
            <a:r>
              <a:rPr lang="en-US" dirty="0"/>
              <a:t>6</a:t>
            </a:r>
          </a:p>
        </p:txBody>
      </p:sp>
    </p:spTree>
    <p:extLst>
      <p:ext uri="{BB962C8B-B14F-4D97-AF65-F5344CB8AC3E}">
        <p14:creationId xmlns:p14="http://schemas.microsoft.com/office/powerpoint/2010/main" val="15796617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TotalTime>
  <Words>874</Words>
  <Application>Microsoft Office PowerPoint</Application>
  <PresentationFormat>Widescreen</PresentationFormat>
  <Paragraphs>93</Paragraphs>
  <Slides>10</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Calibri</vt:lpstr>
      <vt:lpstr>Calibri Light</vt:lpstr>
      <vt:lpstr>Cambria Math</vt:lpstr>
      <vt:lpstr>Comic Sans MS</vt:lpstr>
      <vt:lpstr>Comic Strip</vt:lpstr>
      <vt:lpstr>Verdana</vt:lpstr>
      <vt:lpstr>Wingdings</vt:lpstr>
      <vt:lpstr>Office Theme</vt:lpstr>
      <vt:lpstr>Frank- starling mechanism and mechanical efficiency </vt:lpstr>
      <vt:lpstr>Frank starling mechanism</vt:lpstr>
      <vt:lpstr>Frank – Starling Principle</vt:lpstr>
      <vt:lpstr>Frank – Starling Principle  </vt:lpstr>
      <vt:lpstr>Starling Forces</vt:lpstr>
      <vt:lpstr>Blood pressure </vt:lpstr>
      <vt:lpstr>Cardia out put </vt:lpstr>
      <vt:lpstr>Continued cardia output </vt:lpstr>
      <vt:lpstr>Velocity and cross-sectional area </vt:lpstr>
      <vt:lpstr>Continued Cross –sectional area and velocity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Conduction system or Electrophysiology system </dc:title>
  <dc:creator>arwa rawashdeh</dc:creator>
  <cp:lastModifiedBy>arwa rawashdeh</cp:lastModifiedBy>
  <cp:revision>20</cp:revision>
  <dcterms:created xsi:type="dcterms:W3CDTF">2021-05-03T09:11:57Z</dcterms:created>
  <dcterms:modified xsi:type="dcterms:W3CDTF">2023-05-06T18:30:11Z</dcterms:modified>
</cp:coreProperties>
</file>