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Lst>
  <p:sldIdLst>
    <p:sldId id="260" r:id="rId4"/>
    <p:sldId id="261" r:id="rId5"/>
    <p:sldId id="262" r:id="rId6"/>
    <p:sldId id="263" r:id="rId7"/>
    <p:sldId id="266" r:id="rId8"/>
    <p:sldId id="264" r:id="rId9"/>
    <p:sldId id="265" r:id="rId10"/>
    <p:sldId id="369" r:id="rId11"/>
    <p:sldId id="388" r:id="rId12"/>
    <p:sldId id="389" r:id="rId13"/>
    <p:sldId id="392" r:id="rId14"/>
    <p:sldId id="269" r:id="rId15"/>
    <p:sldId id="387" r:id="rId16"/>
    <p:sldId id="390" r:id="rId17"/>
    <p:sldId id="391" r:id="rId18"/>
    <p:sldId id="393" r:id="rId19"/>
    <p:sldId id="394" r:id="rId20"/>
    <p:sldId id="370" r:id="rId21"/>
    <p:sldId id="271" r:id="rId22"/>
    <p:sldId id="272" r:id="rId23"/>
    <p:sldId id="409" r:id="rId24"/>
    <p:sldId id="273" r:id="rId25"/>
    <p:sldId id="274" r:id="rId26"/>
    <p:sldId id="277" r:id="rId27"/>
    <p:sldId id="278" r:id="rId28"/>
    <p:sldId id="279" r:id="rId29"/>
    <p:sldId id="315" r:id="rId30"/>
    <p:sldId id="359" r:id="rId31"/>
    <p:sldId id="357" r:id="rId32"/>
    <p:sldId id="358" r:id="rId33"/>
    <p:sldId id="316" r:id="rId34"/>
    <p:sldId id="317" r:id="rId35"/>
    <p:sldId id="321" r:id="rId36"/>
    <p:sldId id="320" r:id="rId37"/>
    <p:sldId id="322" r:id="rId38"/>
    <p:sldId id="334" r:id="rId39"/>
    <p:sldId id="325" r:id="rId40"/>
    <p:sldId id="371" r:id="rId41"/>
    <p:sldId id="376" r:id="rId42"/>
    <p:sldId id="326" r:id="rId43"/>
    <p:sldId id="327" r:id="rId44"/>
    <p:sldId id="328" r:id="rId45"/>
    <p:sldId id="336" r:id="rId46"/>
    <p:sldId id="329" r:id="rId47"/>
    <p:sldId id="372" r:id="rId48"/>
    <p:sldId id="374" r:id="rId49"/>
    <p:sldId id="337" r:id="rId50"/>
    <p:sldId id="368" r:id="rId51"/>
    <p:sldId id="338" r:id="rId52"/>
    <p:sldId id="340" r:id="rId53"/>
    <p:sldId id="341" r:id="rId54"/>
    <p:sldId id="360" r:id="rId55"/>
    <p:sldId id="346" r:id="rId56"/>
    <p:sldId id="342" r:id="rId57"/>
    <p:sldId id="343" r:id="rId58"/>
    <p:sldId id="344" r:id="rId59"/>
    <p:sldId id="345" r:id="rId60"/>
    <p:sldId id="365" r:id="rId61"/>
    <p:sldId id="377" r:id="rId62"/>
    <p:sldId id="347" r:id="rId63"/>
    <p:sldId id="361" r:id="rId64"/>
    <p:sldId id="363" r:id="rId65"/>
    <p:sldId id="318" r:id="rId66"/>
    <p:sldId id="319" r:id="rId67"/>
    <p:sldId id="405" r:id="rId68"/>
    <p:sldId id="403" r:id="rId69"/>
    <p:sldId id="313" r:id="rId70"/>
    <p:sldId id="314" r:id="rId71"/>
    <p:sldId id="348" r:id="rId72"/>
    <p:sldId id="414" r:id="rId73"/>
    <p:sldId id="420" r:id="rId74"/>
    <p:sldId id="353" r:id="rId75"/>
    <p:sldId id="355" r:id="rId76"/>
    <p:sldId id="402" r:id="rId77"/>
    <p:sldId id="384" r:id="rId78"/>
    <p:sldId id="386" r:id="rId79"/>
    <p:sldId id="412" r:id="rId80"/>
    <p:sldId id="308"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0B0"/>
    <a:srgbClr val="12AE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660"/>
  </p:normalViewPr>
  <p:slideViewPr>
    <p:cSldViewPr>
      <p:cViewPr>
        <p:scale>
          <a:sx n="66" d="100"/>
          <a:sy n="66" d="100"/>
        </p:scale>
        <p:origin x="-1518"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presProps" Target="presProp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671512-6811-40F6-8DDA-F1FBFECE3FE7}"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1F466-1014-4970-83F8-D6A0F0DD0DF3}" type="slidenum">
              <a:rPr lang="en-US" smtClean="0"/>
              <a:pPr/>
              <a:t>‹#›</a:t>
            </a:fld>
            <a:endParaRPr lang="en-US"/>
          </a:p>
        </p:txBody>
      </p:sp>
    </p:spTree>
    <p:extLst>
      <p:ext uri="{BB962C8B-B14F-4D97-AF65-F5344CB8AC3E}">
        <p14:creationId xmlns:p14="http://schemas.microsoft.com/office/powerpoint/2010/main" val="197863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71512-6811-40F6-8DDA-F1FBFECE3FE7}"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1F466-1014-4970-83F8-D6A0F0DD0DF3}" type="slidenum">
              <a:rPr lang="en-US" smtClean="0"/>
              <a:pPr/>
              <a:t>‹#›</a:t>
            </a:fld>
            <a:endParaRPr lang="en-US"/>
          </a:p>
        </p:txBody>
      </p:sp>
    </p:spTree>
    <p:extLst>
      <p:ext uri="{BB962C8B-B14F-4D97-AF65-F5344CB8AC3E}">
        <p14:creationId xmlns:p14="http://schemas.microsoft.com/office/powerpoint/2010/main" val="263337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71512-6811-40F6-8DDA-F1FBFECE3FE7}"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1F466-1014-4970-83F8-D6A0F0DD0DF3}" type="slidenum">
              <a:rPr lang="en-US" smtClean="0"/>
              <a:pPr/>
              <a:t>‹#›</a:t>
            </a:fld>
            <a:endParaRPr lang="en-US"/>
          </a:p>
        </p:txBody>
      </p:sp>
    </p:spTree>
    <p:extLst>
      <p:ext uri="{BB962C8B-B14F-4D97-AF65-F5344CB8AC3E}">
        <p14:creationId xmlns:p14="http://schemas.microsoft.com/office/powerpoint/2010/main" val="1407756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73C1ECF-9953-43CA-A549-39BD3CA78A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0316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53250" name="Group 2"/>
          <p:cNvGrpSpPr>
            <a:grpSpLocks/>
          </p:cNvGrpSpPr>
          <p:nvPr/>
        </p:nvGrpSpPr>
        <p:grpSpPr bwMode="auto">
          <a:xfrm>
            <a:off x="0" y="0"/>
            <a:ext cx="9144000" cy="6934200"/>
            <a:chOff x="0" y="0"/>
            <a:chExt cx="5760" cy="4368"/>
          </a:xfrm>
        </p:grpSpPr>
        <p:sp>
          <p:nvSpPr>
            <p:cNvPr id="53251"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52"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53"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54"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55"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56"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57"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58"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59"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60"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61"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62"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63"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64"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65"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66"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67"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68"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grpSp>
      <p:sp>
        <p:nvSpPr>
          <p:cNvPr id="53269"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ar-SA" noProof="0" smtClean="0"/>
              <a:t>انقر لتحرير نمط العنوان الرئيسي</a:t>
            </a:r>
          </a:p>
        </p:txBody>
      </p:sp>
      <p:sp>
        <p:nvSpPr>
          <p:cNvPr id="5327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ar-SA" noProof="0" smtClean="0"/>
              <a:t>انقر لتحرير نمط العنوان الثانوي الرئيسي</a:t>
            </a:r>
          </a:p>
        </p:txBody>
      </p:sp>
      <p:sp>
        <p:nvSpPr>
          <p:cNvPr id="53271" name="Rectangle 23"/>
          <p:cNvSpPr>
            <a:spLocks noGrp="1" noChangeArrowheads="1"/>
          </p:cNvSpPr>
          <p:nvPr>
            <p:ph type="dt" sz="quarter" idx="2"/>
          </p:nvPr>
        </p:nvSpPr>
        <p:spPr/>
        <p:txBody>
          <a:bodyPr/>
          <a:lstStyle>
            <a:lvl1pPr>
              <a:defRPr/>
            </a:lvl1pPr>
          </a:lstStyle>
          <a:p>
            <a:endParaRPr lang="en-US">
              <a:solidFill>
                <a:srgbClr val="000000"/>
              </a:solidFill>
            </a:endParaRPr>
          </a:p>
        </p:txBody>
      </p:sp>
      <p:sp>
        <p:nvSpPr>
          <p:cNvPr id="53272" name="Rectangle 24"/>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53273" name="Rectangle 25"/>
          <p:cNvSpPr>
            <a:spLocks noGrp="1" noChangeArrowheads="1"/>
          </p:cNvSpPr>
          <p:nvPr>
            <p:ph type="sldNum" sz="quarter" idx="4"/>
          </p:nvPr>
        </p:nvSpPr>
        <p:spPr/>
        <p:txBody>
          <a:bodyPr/>
          <a:lstStyle>
            <a:lvl1pPr>
              <a:defRPr/>
            </a:lvl1pPr>
          </a:lstStyle>
          <a:p>
            <a:fld id="{FE2398C5-70F1-4DF9-AB72-2DAD22324F90}"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7712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3269"/>
                                        </p:tgtEl>
                                        <p:attrNameLst>
                                          <p:attrName>style.visibility</p:attrName>
                                        </p:attrNameLst>
                                      </p:cBhvr>
                                      <p:to>
                                        <p:strVal val="visible"/>
                                      </p:to>
                                    </p:set>
                                    <p:animEffect transition="in" filter="fade">
                                      <p:cBhvr>
                                        <p:cTn id="7" dur="1000">
                                          <p:stCondLst>
                                            <p:cond delay="0"/>
                                          </p:stCondLst>
                                        </p:cTn>
                                        <p:tgtEl>
                                          <p:spTgt spid="53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3270">
                                            <p:txEl>
                                              <p:pRg st="0" end="0"/>
                                            </p:txEl>
                                          </p:spTgt>
                                        </p:tgtEl>
                                        <p:attrNameLst>
                                          <p:attrName>style.visibility</p:attrName>
                                        </p:attrNameLst>
                                      </p:cBhvr>
                                      <p:to>
                                        <p:strVal val="visible"/>
                                      </p:to>
                                    </p:set>
                                    <p:animEffect transition="in" filter="fade">
                                      <p:cBhvr>
                                        <p:cTn id="12" dur="500">
                                          <p:stCondLst>
                                            <p:cond delay="0"/>
                                          </p:stCondLst>
                                        </p:cTn>
                                        <p:tgtEl>
                                          <p:spTgt spid="532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9" grpId="0"/>
      <p:bldP spid="53270"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53270"/>
                        </p:tgtEl>
                        <p:attrNameLst>
                          <p:attrName>style.visibility</p:attrName>
                        </p:attrNameLst>
                      </p:cBhvr>
                      <p:to>
                        <p:strVal val="visible"/>
                      </p:to>
                    </p:set>
                    <p:animEffect transition="in" filter="fade">
                      <p:cBhvr>
                        <p:cTn dur="500">
                          <p:stCondLst>
                            <p:cond delay="0"/>
                          </p:stCondLst>
                        </p:cTn>
                        <p:tgtEl>
                          <p:spTgt spid="5327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8578D6-1721-4062-B7B1-68E5CF58062B}"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0250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EEFF96-48ED-45F6-9E87-C51AD802396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8966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BF5D308-AB32-41D4-879F-362122116DD8}"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4669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7900DD2-9692-4FEE-897D-54FE5EB8C9E9}"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6798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ECC2977-5D54-4FD1-88E8-5734EA51F1B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609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52245CC-B68C-4A72-9A28-A1AE90EB4B08}"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5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71512-6811-40F6-8DDA-F1FBFECE3FE7}"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1F466-1014-4970-83F8-D6A0F0DD0DF3}" type="slidenum">
              <a:rPr lang="en-US" smtClean="0"/>
              <a:pPr/>
              <a:t>‹#›</a:t>
            </a:fld>
            <a:endParaRPr lang="en-US"/>
          </a:p>
        </p:txBody>
      </p:sp>
    </p:spTree>
    <p:extLst>
      <p:ext uri="{BB962C8B-B14F-4D97-AF65-F5344CB8AC3E}">
        <p14:creationId xmlns:p14="http://schemas.microsoft.com/office/powerpoint/2010/main" val="1511257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9F838D-80D7-4311-B499-B719179F366F}"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0806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52B7B0-B9C4-4F0F-8086-9F30E2F43C45}"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7518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1AAFE1-0298-4377-8454-D85FFD7AC4A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1341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96F23A-AE53-4A8E-956C-3A2D82E41A63}"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4991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73C1ECF-9953-43CA-A549-39BD3CA78A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0316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53250" name="Group 2"/>
          <p:cNvGrpSpPr>
            <a:grpSpLocks/>
          </p:cNvGrpSpPr>
          <p:nvPr/>
        </p:nvGrpSpPr>
        <p:grpSpPr bwMode="auto">
          <a:xfrm>
            <a:off x="0" y="0"/>
            <a:ext cx="9144000" cy="6934200"/>
            <a:chOff x="0" y="0"/>
            <a:chExt cx="5760" cy="4368"/>
          </a:xfrm>
        </p:grpSpPr>
        <p:sp>
          <p:nvSpPr>
            <p:cNvPr id="53251"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52"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53"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54"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55"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56"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57"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58"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59"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60"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61"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62"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63"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64"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65"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66"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67"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3268"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grpSp>
      <p:sp>
        <p:nvSpPr>
          <p:cNvPr id="53269"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ar-SA" noProof="0" smtClean="0"/>
              <a:t>انقر لتحرير نمط العنوان الرئيسي</a:t>
            </a:r>
          </a:p>
        </p:txBody>
      </p:sp>
      <p:sp>
        <p:nvSpPr>
          <p:cNvPr id="5327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ar-SA" noProof="0" smtClean="0"/>
              <a:t>انقر لتحرير نمط العنوان الثانوي الرئيسي</a:t>
            </a:r>
          </a:p>
        </p:txBody>
      </p:sp>
      <p:sp>
        <p:nvSpPr>
          <p:cNvPr id="53271" name="Rectangle 23"/>
          <p:cNvSpPr>
            <a:spLocks noGrp="1" noChangeArrowheads="1"/>
          </p:cNvSpPr>
          <p:nvPr>
            <p:ph type="dt" sz="quarter" idx="2"/>
          </p:nvPr>
        </p:nvSpPr>
        <p:spPr/>
        <p:txBody>
          <a:bodyPr/>
          <a:lstStyle>
            <a:lvl1pPr>
              <a:defRPr/>
            </a:lvl1pPr>
          </a:lstStyle>
          <a:p>
            <a:endParaRPr lang="en-US">
              <a:solidFill>
                <a:srgbClr val="000000"/>
              </a:solidFill>
            </a:endParaRPr>
          </a:p>
        </p:txBody>
      </p:sp>
      <p:sp>
        <p:nvSpPr>
          <p:cNvPr id="53272" name="Rectangle 24"/>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53273" name="Rectangle 25"/>
          <p:cNvSpPr>
            <a:spLocks noGrp="1" noChangeArrowheads="1"/>
          </p:cNvSpPr>
          <p:nvPr>
            <p:ph type="sldNum" sz="quarter" idx="4"/>
          </p:nvPr>
        </p:nvSpPr>
        <p:spPr/>
        <p:txBody>
          <a:bodyPr/>
          <a:lstStyle>
            <a:lvl1pPr>
              <a:defRPr/>
            </a:lvl1pPr>
          </a:lstStyle>
          <a:p>
            <a:fld id="{FE2398C5-70F1-4DF9-AB72-2DAD22324F90}"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1904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3269"/>
                                        </p:tgtEl>
                                        <p:attrNameLst>
                                          <p:attrName>style.visibility</p:attrName>
                                        </p:attrNameLst>
                                      </p:cBhvr>
                                      <p:to>
                                        <p:strVal val="visible"/>
                                      </p:to>
                                    </p:set>
                                    <p:animEffect transition="in" filter="fade">
                                      <p:cBhvr>
                                        <p:cTn id="7" dur="1000">
                                          <p:stCondLst>
                                            <p:cond delay="0"/>
                                          </p:stCondLst>
                                        </p:cTn>
                                        <p:tgtEl>
                                          <p:spTgt spid="53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3270">
                                            <p:txEl>
                                              <p:pRg st="0" end="0"/>
                                            </p:txEl>
                                          </p:spTgt>
                                        </p:tgtEl>
                                        <p:attrNameLst>
                                          <p:attrName>style.visibility</p:attrName>
                                        </p:attrNameLst>
                                      </p:cBhvr>
                                      <p:to>
                                        <p:strVal val="visible"/>
                                      </p:to>
                                    </p:set>
                                    <p:animEffect transition="in" filter="fade">
                                      <p:cBhvr>
                                        <p:cTn id="12" dur="500">
                                          <p:stCondLst>
                                            <p:cond delay="0"/>
                                          </p:stCondLst>
                                        </p:cTn>
                                        <p:tgtEl>
                                          <p:spTgt spid="532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9" grpId="0"/>
      <p:bldP spid="53270"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53270"/>
                        </p:tgtEl>
                        <p:attrNameLst>
                          <p:attrName>style.visibility</p:attrName>
                        </p:attrNameLst>
                      </p:cBhvr>
                      <p:to>
                        <p:strVal val="visible"/>
                      </p:to>
                    </p:set>
                    <p:animEffect transition="in" filter="fade">
                      <p:cBhvr>
                        <p:cTn dur="500">
                          <p:stCondLst>
                            <p:cond delay="0"/>
                          </p:stCondLst>
                        </p:cTn>
                        <p:tgtEl>
                          <p:spTgt spid="53270"/>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8578D6-1721-4062-B7B1-68E5CF58062B}"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1368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EEFF96-48ED-45F6-9E87-C51AD802396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9396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BF5D308-AB32-41D4-879F-362122116DD8}"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9563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7900DD2-9692-4FEE-897D-54FE5EB8C9E9}"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845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671512-6811-40F6-8DDA-F1FBFECE3FE7}"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1F466-1014-4970-83F8-D6A0F0DD0DF3}" type="slidenum">
              <a:rPr lang="en-US" smtClean="0"/>
              <a:pPr/>
              <a:t>‹#›</a:t>
            </a:fld>
            <a:endParaRPr lang="en-US"/>
          </a:p>
        </p:txBody>
      </p:sp>
    </p:spTree>
    <p:extLst>
      <p:ext uri="{BB962C8B-B14F-4D97-AF65-F5344CB8AC3E}">
        <p14:creationId xmlns:p14="http://schemas.microsoft.com/office/powerpoint/2010/main" val="2330328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ECC2977-5D54-4FD1-88E8-5734EA51F1B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8138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52245CC-B68C-4A72-9A28-A1AE90EB4B08}"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0942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9F838D-80D7-4311-B499-B719179F366F}"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4140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52B7B0-B9C4-4F0F-8086-9F30E2F43C45}"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4720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1AAFE1-0298-4377-8454-D85FFD7AC4A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0627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96F23A-AE53-4A8E-956C-3A2D82E41A63}"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9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671512-6811-40F6-8DDA-F1FBFECE3FE7}" type="datetimeFigureOut">
              <a:rPr lang="en-US" smtClean="0"/>
              <a:pPr/>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1F466-1014-4970-83F8-D6A0F0DD0DF3}" type="slidenum">
              <a:rPr lang="en-US" smtClean="0"/>
              <a:pPr/>
              <a:t>‹#›</a:t>
            </a:fld>
            <a:endParaRPr lang="en-US"/>
          </a:p>
        </p:txBody>
      </p:sp>
    </p:spTree>
    <p:extLst>
      <p:ext uri="{BB962C8B-B14F-4D97-AF65-F5344CB8AC3E}">
        <p14:creationId xmlns:p14="http://schemas.microsoft.com/office/powerpoint/2010/main" val="140114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671512-6811-40F6-8DDA-F1FBFECE3FE7}" type="datetimeFigureOut">
              <a:rPr lang="en-US" smtClean="0"/>
              <a:pPr/>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F1F466-1014-4970-83F8-D6A0F0DD0DF3}" type="slidenum">
              <a:rPr lang="en-US" smtClean="0"/>
              <a:pPr/>
              <a:t>‹#›</a:t>
            </a:fld>
            <a:endParaRPr lang="en-US"/>
          </a:p>
        </p:txBody>
      </p:sp>
    </p:spTree>
    <p:extLst>
      <p:ext uri="{BB962C8B-B14F-4D97-AF65-F5344CB8AC3E}">
        <p14:creationId xmlns:p14="http://schemas.microsoft.com/office/powerpoint/2010/main" val="115025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671512-6811-40F6-8DDA-F1FBFECE3FE7}" type="datetimeFigureOut">
              <a:rPr lang="en-US" smtClean="0"/>
              <a:pPr/>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F1F466-1014-4970-83F8-D6A0F0DD0DF3}" type="slidenum">
              <a:rPr lang="en-US" smtClean="0"/>
              <a:pPr/>
              <a:t>‹#›</a:t>
            </a:fld>
            <a:endParaRPr lang="en-US"/>
          </a:p>
        </p:txBody>
      </p:sp>
    </p:spTree>
    <p:extLst>
      <p:ext uri="{BB962C8B-B14F-4D97-AF65-F5344CB8AC3E}">
        <p14:creationId xmlns:p14="http://schemas.microsoft.com/office/powerpoint/2010/main" val="257497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71512-6811-40F6-8DDA-F1FBFECE3FE7}" type="datetimeFigureOut">
              <a:rPr lang="en-US" smtClean="0"/>
              <a:pPr/>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F1F466-1014-4970-83F8-D6A0F0DD0DF3}" type="slidenum">
              <a:rPr lang="en-US" smtClean="0"/>
              <a:pPr/>
              <a:t>‹#›</a:t>
            </a:fld>
            <a:endParaRPr lang="en-US"/>
          </a:p>
        </p:txBody>
      </p:sp>
    </p:spTree>
    <p:extLst>
      <p:ext uri="{BB962C8B-B14F-4D97-AF65-F5344CB8AC3E}">
        <p14:creationId xmlns:p14="http://schemas.microsoft.com/office/powerpoint/2010/main" val="579519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71512-6811-40F6-8DDA-F1FBFECE3FE7}" type="datetimeFigureOut">
              <a:rPr lang="en-US" smtClean="0"/>
              <a:pPr/>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1F466-1014-4970-83F8-D6A0F0DD0DF3}" type="slidenum">
              <a:rPr lang="en-US" smtClean="0"/>
              <a:pPr/>
              <a:t>‹#›</a:t>
            </a:fld>
            <a:endParaRPr lang="en-US"/>
          </a:p>
        </p:txBody>
      </p:sp>
    </p:spTree>
    <p:extLst>
      <p:ext uri="{BB962C8B-B14F-4D97-AF65-F5344CB8AC3E}">
        <p14:creationId xmlns:p14="http://schemas.microsoft.com/office/powerpoint/2010/main" val="267968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71512-6811-40F6-8DDA-F1FBFECE3FE7}" type="datetimeFigureOut">
              <a:rPr lang="en-US" smtClean="0"/>
              <a:pPr/>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1F466-1014-4970-83F8-D6A0F0DD0DF3}" type="slidenum">
              <a:rPr lang="en-US" smtClean="0"/>
              <a:pPr/>
              <a:t>‹#›</a:t>
            </a:fld>
            <a:endParaRPr lang="en-US"/>
          </a:p>
        </p:txBody>
      </p:sp>
    </p:spTree>
    <p:extLst>
      <p:ext uri="{BB962C8B-B14F-4D97-AF65-F5344CB8AC3E}">
        <p14:creationId xmlns:p14="http://schemas.microsoft.com/office/powerpoint/2010/main" val="186466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71512-6811-40F6-8DDA-F1FBFECE3FE7}" type="datetimeFigureOut">
              <a:rPr lang="en-US" smtClean="0"/>
              <a:pPr/>
              <a:t>2/18/2021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1F466-1014-4970-83F8-D6A0F0DD0DF3}" type="slidenum">
              <a:rPr lang="en-US" smtClean="0"/>
              <a:pPr/>
              <a:t>‹#›</a:t>
            </a:fld>
            <a:endParaRPr lang="en-US"/>
          </a:p>
        </p:txBody>
      </p:sp>
    </p:spTree>
    <p:extLst>
      <p:ext uri="{BB962C8B-B14F-4D97-AF65-F5344CB8AC3E}">
        <p14:creationId xmlns:p14="http://schemas.microsoft.com/office/powerpoint/2010/main" val="1014114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52226" name="Group 2"/>
          <p:cNvGrpSpPr>
            <a:grpSpLocks/>
          </p:cNvGrpSpPr>
          <p:nvPr/>
        </p:nvGrpSpPr>
        <p:grpSpPr bwMode="auto">
          <a:xfrm>
            <a:off x="0" y="0"/>
            <a:ext cx="9144000" cy="6934200"/>
            <a:chOff x="0" y="0"/>
            <a:chExt cx="5760" cy="4368"/>
          </a:xfrm>
        </p:grpSpPr>
        <p:sp>
          <p:nvSpPr>
            <p:cNvPr id="52227"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28"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29"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30"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31"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32"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33"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34"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35"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36"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37"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38"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39"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40"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41"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42"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43"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44"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grpSp>
      <p:sp>
        <p:nvSpPr>
          <p:cNvPr id="52245"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52246"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52247"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a:defRPr sz="1400">
                <a:effectLst>
                  <a:outerShdw blurRad="38100" dist="38100" dir="2700000" algn="tl">
                    <a:srgbClr val="FFFFFF"/>
                  </a:outerShdw>
                </a:effectLst>
              </a:defRPr>
            </a:lvl1pPr>
          </a:lstStyle>
          <a:p>
            <a:pPr fontAlgn="base">
              <a:spcBef>
                <a:spcPct val="0"/>
              </a:spcBef>
              <a:spcAft>
                <a:spcPct val="0"/>
              </a:spcAft>
            </a:pPr>
            <a:endParaRPr lang="en-US">
              <a:solidFill>
                <a:srgbClr val="000000"/>
              </a:solidFill>
            </a:endParaRPr>
          </a:p>
        </p:txBody>
      </p:sp>
      <p:sp>
        <p:nvSpPr>
          <p:cNvPr id="52248"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a:defRPr sz="1400">
                <a:effectLst>
                  <a:outerShdw blurRad="38100" dist="38100" dir="2700000" algn="tl">
                    <a:srgbClr val="FFFFFF"/>
                  </a:outerShdw>
                </a:effectLst>
              </a:defRPr>
            </a:lvl1pPr>
          </a:lstStyle>
          <a:p>
            <a:pPr fontAlgn="base">
              <a:spcBef>
                <a:spcPct val="0"/>
              </a:spcBef>
              <a:spcAft>
                <a:spcPct val="0"/>
              </a:spcAft>
            </a:pPr>
            <a:endParaRPr lang="en-US">
              <a:solidFill>
                <a:srgbClr val="000000"/>
              </a:solidFill>
            </a:endParaRPr>
          </a:p>
        </p:txBody>
      </p:sp>
      <p:sp>
        <p:nvSpPr>
          <p:cNvPr id="52249"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0">
              <a:defRPr sz="1400">
                <a:effectLst>
                  <a:outerShdw blurRad="38100" dist="38100" dir="2700000" algn="tl">
                    <a:srgbClr val="FFFFFF"/>
                  </a:outerShdw>
                </a:effectLst>
              </a:defRPr>
            </a:lvl1pPr>
          </a:lstStyle>
          <a:p>
            <a:pPr algn="r" fontAlgn="base">
              <a:spcBef>
                <a:spcPct val="0"/>
              </a:spcBef>
              <a:spcAft>
                <a:spcPct val="0"/>
              </a:spcAft>
            </a:pPr>
            <a:fld id="{6F219601-BDB5-4669-BA1E-6D07FF3EDF2C}" type="slidenum">
              <a:rPr lang="ar-SA">
                <a:solidFill>
                  <a:srgbClr val="000000"/>
                </a:solidFill>
              </a:rPr>
              <a:pPr algn="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965949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2245"/>
                                        </p:tgtEl>
                                        <p:attrNameLst>
                                          <p:attrName>style.visibility</p:attrName>
                                        </p:attrNameLst>
                                      </p:cBhvr>
                                      <p:to>
                                        <p:strVal val="visible"/>
                                      </p:to>
                                    </p:set>
                                    <p:animEffect transition="in" filter="fade">
                                      <p:cBhvr>
                                        <p:cTn id="7" dur="1000">
                                          <p:stCondLst>
                                            <p:cond delay="0"/>
                                          </p:stCondLst>
                                        </p:cTn>
                                        <p:tgtEl>
                                          <p:spTgt spid="52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2246">
                                            <p:txEl>
                                              <p:pRg st="0" end="0"/>
                                            </p:txEl>
                                          </p:spTgt>
                                        </p:tgtEl>
                                        <p:attrNameLst>
                                          <p:attrName>style.visibility</p:attrName>
                                        </p:attrNameLst>
                                      </p:cBhvr>
                                      <p:to>
                                        <p:strVal val="visible"/>
                                      </p:to>
                                    </p:set>
                                    <p:animEffect transition="in" filter="fade">
                                      <p:cBhvr>
                                        <p:cTn id="12" dur="500">
                                          <p:stCondLst>
                                            <p:cond delay="0"/>
                                          </p:stCondLst>
                                        </p:cTn>
                                        <p:tgtEl>
                                          <p:spTgt spid="52246">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52246">
                                            <p:txEl>
                                              <p:pRg st="1" end="1"/>
                                            </p:txEl>
                                          </p:spTgt>
                                        </p:tgtEl>
                                        <p:attrNameLst>
                                          <p:attrName>style.visibility</p:attrName>
                                        </p:attrNameLst>
                                      </p:cBhvr>
                                      <p:to>
                                        <p:strVal val="visible"/>
                                      </p:to>
                                    </p:set>
                                    <p:animEffect transition="in" filter="fade">
                                      <p:cBhvr>
                                        <p:cTn id="15" dur="500">
                                          <p:stCondLst>
                                            <p:cond delay="0"/>
                                          </p:stCondLst>
                                        </p:cTn>
                                        <p:tgtEl>
                                          <p:spTgt spid="52246">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52246">
                                            <p:txEl>
                                              <p:pRg st="2" end="2"/>
                                            </p:txEl>
                                          </p:spTgt>
                                        </p:tgtEl>
                                        <p:attrNameLst>
                                          <p:attrName>style.visibility</p:attrName>
                                        </p:attrNameLst>
                                      </p:cBhvr>
                                      <p:to>
                                        <p:strVal val="visible"/>
                                      </p:to>
                                    </p:set>
                                    <p:animEffect transition="in" filter="fade">
                                      <p:cBhvr>
                                        <p:cTn id="18" dur="500">
                                          <p:stCondLst>
                                            <p:cond delay="0"/>
                                          </p:stCondLst>
                                        </p:cTn>
                                        <p:tgtEl>
                                          <p:spTgt spid="52246">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52246">
                                            <p:txEl>
                                              <p:pRg st="3" end="3"/>
                                            </p:txEl>
                                          </p:spTgt>
                                        </p:tgtEl>
                                        <p:attrNameLst>
                                          <p:attrName>style.visibility</p:attrName>
                                        </p:attrNameLst>
                                      </p:cBhvr>
                                      <p:to>
                                        <p:strVal val="visible"/>
                                      </p:to>
                                    </p:set>
                                    <p:animEffect transition="in" filter="fade">
                                      <p:cBhvr>
                                        <p:cTn id="21" dur="500">
                                          <p:stCondLst>
                                            <p:cond delay="0"/>
                                          </p:stCondLst>
                                        </p:cTn>
                                        <p:tgtEl>
                                          <p:spTgt spid="52246">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52246">
                                            <p:txEl>
                                              <p:pRg st="4" end="4"/>
                                            </p:txEl>
                                          </p:spTgt>
                                        </p:tgtEl>
                                        <p:attrNameLst>
                                          <p:attrName>style.visibility</p:attrName>
                                        </p:attrNameLst>
                                      </p:cBhvr>
                                      <p:to>
                                        <p:strVal val="visible"/>
                                      </p:to>
                                    </p:set>
                                    <p:animEffect transition="in" filter="fade">
                                      <p:cBhvr>
                                        <p:cTn id="24" dur="500">
                                          <p:stCondLst>
                                            <p:cond delay="0"/>
                                          </p:stCondLst>
                                        </p:cTn>
                                        <p:tgtEl>
                                          <p:spTgt spid="522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5" grpId="0"/>
      <p:bldP spid="52246"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52246"/>
                        </p:tgtEl>
                        <p:attrNameLst>
                          <p:attrName>style.visibility</p:attrName>
                        </p:attrNameLst>
                      </p:cBhvr>
                      <p:to>
                        <p:strVal val="visible"/>
                      </p:to>
                    </p:set>
                    <p:animEffect transition="in" filter="fade">
                      <p:cBhvr>
                        <p:cTn dur="500">
                          <p:stCondLst>
                            <p:cond delay="0"/>
                          </p:stCondLst>
                        </p:cTn>
                        <p:tgtEl>
                          <p:spTgt spid="52246"/>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52246"/>
                        </p:tgtEl>
                        <p:attrNameLst>
                          <p:attrName>style.visibility</p:attrName>
                        </p:attrNameLst>
                      </p:cBhvr>
                      <p:to>
                        <p:strVal val="visible"/>
                      </p:to>
                    </p:set>
                    <p:animEffect transition="in" filter="fade">
                      <p:cBhvr>
                        <p:cTn dur="500">
                          <p:stCondLst>
                            <p:cond delay="0"/>
                          </p:stCondLst>
                        </p:cTn>
                        <p:tgtEl>
                          <p:spTgt spid="52246"/>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52246"/>
                        </p:tgtEl>
                        <p:attrNameLst>
                          <p:attrName>style.visibility</p:attrName>
                        </p:attrNameLst>
                      </p:cBhvr>
                      <p:to>
                        <p:strVal val="visible"/>
                      </p:to>
                    </p:set>
                    <p:animEffect transition="in" filter="fade">
                      <p:cBhvr>
                        <p:cTn dur="500">
                          <p:stCondLst>
                            <p:cond delay="0"/>
                          </p:stCondLst>
                        </p:cTn>
                        <p:tgtEl>
                          <p:spTgt spid="52246"/>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52246"/>
                        </p:tgtEl>
                        <p:attrNameLst>
                          <p:attrName>style.visibility</p:attrName>
                        </p:attrNameLst>
                      </p:cBhvr>
                      <p:to>
                        <p:strVal val="visible"/>
                      </p:to>
                    </p:set>
                    <p:animEffect transition="in" filter="fade">
                      <p:cBhvr>
                        <p:cTn dur="500">
                          <p:stCondLst>
                            <p:cond delay="0"/>
                          </p:stCondLst>
                        </p:cTn>
                        <p:tgtEl>
                          <p:spTgt spid="52246"/>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52246"/>
                        </p:tgtEl>
                        <p:attrNameLst>
                          <p:attrName>style.visibility</p:attrName>
                        </p:attrNameLst>
                      </p:cBhvr>
                      <p:to>
                        <p:strVal val="visible"/>
                      </p:to>
                    </p:set>
                    <p:animEffect transition="in" filter="fade">
                      <p:cBhvr>
                        <p:cTn dur="500">
                          <p:stCondLst>
                            <p:cond delay="0"/>
                          </p:stCondLst>
                        </p:cTn>
                        <p:tgtEl>
                          <p:spTgt spid="52246"/>
                        </p:tgtEl>
                      </p:cBhvr>
                    </p:animEffect>
                  </p:childTnLst>
                </p:cTn>
              </p:par>
            </p:tnLst>
          </p:tmpl>
        </p:tmplLst>
      </p:bldP>
    </p:bldLst>
  </p:timing>
  <p:txStyles>
    <p:titleStyle>
      <a:lvl1pPr algn="ctr" rtl="1"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r" rtl="1"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r" rtl="1"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FFFFFF"/>
            </a:outerShdw>
          </a:effectLst>
          <a:latin typeface="+mn-lt"/>
          <a:cs typeface="+mn-cs"/>
        </a:defRPr>
      </a:lvl2pPr>
      <a:lvl3pPr marL="1143000" indent="-228600" algn="r" rtl="1"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FFFFFF"/>
            </a:outerShdw>
          </a:effectLst>
          <a:latin typeface="+mn-lt"/>
          <a:cs typeface="+mn-cs"/>
        </a:defRPr>
      </a:lvl3pPr>
      <a:lvl4pPr marL="1600200" indent="-228600" algn="r" rtl="1"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4pPr>
      <a:lvl5pPr marL="20574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5pPr>
      <a:lvl6pPr marL="25146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6pPr>
      <a:lvl7pPr marL="29718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7pPr>
      <a:lvl8pPr marL="34290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8pPr>
      <a:lvl9pPr marL="38862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52226" name="Group 2"/>
          <p:cNvGrpSpPr>
            <a:grpSpLocks/>
          </p:cNvGrpSpPr>
          <p:nvPr/>
        </p:nvGrpSpPr>
        <p:grpSpPr bwMode="auto">
          <a:xfrm>
            <a:off x="0" y="0"/>
            <a:ext cx="9144000" cy="6934200"/>
            <a:chOff x="0" y="0"/>
            <a:chExt cx="5760" cy="4368"/>
          </a:xfrm>
        </p:grpSpPr>
        <p:sp>
          <p:nvSpPr>
            <p:cNvPr id="52227"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28"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29"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30"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31"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32"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33"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34"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35"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36"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37"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38"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39"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40"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41"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42"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43"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52244"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en-US">
                <a:solidFill>
                  <a:srgbClr val="000000"/>
                </a:solidFill>
              </a:endParaRPr>
            </a:p>
          </p:txBody>
        </p:sp>
      </p:grpSp>
      <p:sp>
        <p:nvSpPr>
          <p:cNvPr id="52245"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52246"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52247"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a:defRPr sz="1400">
                <a:effectLst>
                  <a:outerShdw blurRad="38100" dist="38100" dir="2700000" algn="tl">
                    <a:srgbClr val="FFFFFF"/>
                  </a:outerShdw>
                </a:effectLst>
              </a:defRPr>
            </a:lvl1pPr>
          </a:lstStyle>
          <a:p>
            <a:pPr fontAlgn="base">
              <a:spcBef>
                <a:spcPct val="0"/>
              </a:spcBef>
              <a:spcAft>
                <a:spcPct val="0"/>
              </a:spcAft>
            </a:pPr>
            <a:endParaRPr lang="en-US">
              <a:solidFill>
                <a:srgbClr val="000000"/>
              </a:solidFill>
            </a:endParaRPr>
          </a:p>
        </p:txBody>
      </p:sp>
      <p:sp>
        <p:nvSpPr>
          <p:cNvPr id="52248"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a:defRPr sz="1400">
                <a:effectLst>
                  <a:outerShdw blurRad="38100" dist="38100" dir="2700000" algn="tl">
                    <a:srgbClr val="FFFFFF"/>
                  </a:outerShdw>
                </a:effectLst>
              </a:defRPr>
            </a:lvl1pPr>
          </a:lstStyle>
          <a:p>
            <a:pPr fontAlgn="base">
              <a:spcBef>
                <a:spcPct val="0"/>
              </a:spcBef>
              <a:spcAft>
                <a:spcPct val="0"/>
              </a:spcAft>
            </a:pPr>
            <a:endParaRPr lang="en-US">
              <a:solidFill>
                <a:srgbClr val="000000"/>
              </a:solidFill>
            </a:endParaRPr>
          </a:p>
        </p:txBody>
      </p:sp>
      <p:sp>
        <p:nvSpPr>
          <p:cNvPr id="52249"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0">
              <a:defRPr sz="1400">
                <a:effectLst>
                  <a:outerShdw blurRad="38100" dist="38100" dir="2700000" algn="tl">
                    <a:srgbClr val="FFFFFF"/>
                  </a:outerShdw>
                </a:effectLst>
              </a:defRPr>
            </a:lvl1pPr>
          </a:lstStyle>
          <a:p>
            <a:pPr algn="r" fontAlgn="base">
              <a:spcBef>
                <a:spcPct val="0"/>
              </a:spcBef>
              <a:spcAft>
                <a:spcPct val="0"/>
              </a:spcAft>
            </a:pPr>
            <a:fld id="{6F219601-BDB5-4669-BA1E-6D07FF3EDF2C}" type="slidenum">
              <a:rPr lang="ar-SA">
                <a:solidFill>
                  <a:srgbClr val="000000"/>
                </a:solidFill>
              </a:rPr>
              <a:pPr algn="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6991757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2245"/>
                                        </p:tgtEl>
                                        <p:attrNameLst>
                                          <p:attrName>style.visibility</p:attrName>
                                        </p:attrNameLst>
                                      </p:cBhvr>
                                      <p:to>
                                        <p:strVal val="visible"/>
                                      </p:to>
                                    </p:set>
                                    <p:animEffect transition="in" filter="fade">
                                      <p:cBhvr>
                                        <p:cTn id="7" dur="1000">
                                          <p:stCondLst>
                                            <p:cond delay="0"/>
                                          </p:stCondLst>
                                        </p:cTn>
                                        <p:tgtEl>
                                          <p:spTgt spid="52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2246">
                                            <p:txEl>
                                              <p:pRg st="0" end="0"/>
                                            </p:txEl>
                                          </p:spTgt>
                                        </p:tgtEl>
                                        <p:attrNameLst>
                                          <p:attrName>style.visibility</p:attrName>
                                        </p:attrNameLst>
                                      </p:cBhvr>
                                      <p:to>
                                        <p:strVal val="visible"/>
                                      </p:to>
                                    </p:set>
                                    <p:animEffect transition="in" filter="fade">
                                      <p:cBhvr>
                                        <p:cTn id="12" dur="500">
                                          <p:stCondLst>
                                            <p:cond delay="0"/>
                                          </p:stCondLst>
                                        </p:cTn>
                                        <p:tgtEl>
                                          <p:spTgt spid="52246">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52246">
                                            <p:txEl>
                                              <p:pRg st="1" end="1"/>
                                            </p:txEl>
                                          </p:spTgt>
                                        </p:tgtEl>
                                        <p:attrNameLst>
                                          <p:attrName>style.visibility</p:attrName>
                                        </p:attrNameLst>
                                      </p:cBhvr>
                                      <p:to>
                                        <p:strVal val="visible"/>
                                      </p:to>
                                    </p:set>
                                    <p:animEffect transition="in" filter="fade">
                                      <p:cBhvr>
                                        <p:cTn id="15" dur="500">
                                          <p:stCondLst>
                                            <p:cond delay="0"/>
                                          </p:stCondLst>
                                        </p:cTn>
                                        <p:tgtEl>
                                          <p:spTgt spid="52246">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52246">
                                            <p:txEl>
                                              <p:pRg st="2" end="2"/>
                                            </p:txEl>
                                          </p:spTgt>
                                        </p:tgtEl>
                                        <p:attrNameLst>
                                          <p:attrName>style.visibility</p:attrName>
                                        </p:attrNameLst>
                                      </p:cBhvr>
                                      <p:to>
                                        <p:strVal val="visible"/>
                                      </p:to>
                                    </p:set>
                                    <p:animEffect transition="in" filter="fade">
                                      <p:cBhvr>
                                        <p:cTn id="18" dur="500">
                                          <p:stCondLst>
                                            <p:cond delay="0"/>
                                          </p:stCondLst>
                                        </p:cTn>
                                        <p:tgtEl>
                                          <p:spTgt spid="52246">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52246">
                                            <p:txEl>
                                              <p:pRg st="3" end="3"/>
                                            </p:txEl>
                                          </p:spTgt>
                                        </p:tgtEl>
                                        <p:attrNameLst>
                                          <p:attrName>style.visibility</p:attrName>
                                        </p:attrNameLst>
                                      </p:cBhvr>
                                      <p:to>
                                        <p:strVal val="visible"/>
                                      </p:to>
                                    </p:set>
                                    <p:animEffect transition="in" filter="fade">
                                      <p:cBhvr>
                                        <p:cTn id="21" dur="500">
                                          <p:stCondLst>
                                            <p:cond delay="0"/>
                                          </p:stCondLst>
                                        </p:cTn>
                                        <p:tgtEl>
                                          <p:spTgt spid="52246">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52246">
                                            <p:txEl>
                                              <p:pRg st="4" end="4"/>
                                            </p:txEl>
                                          </p:spTgt>
                                        </p:tgtEl>
                                        <p:attrNameLst>
                                          <p:attrName>style.visibility</p:attrName>
                                        </p:attrNameLst>
                                      </p:cBhvr>
                                      <p:to>
                                        <p:strVal val="visible"/>
                                      </p:to>
                                    </p:set>
                                    <p:animEffect transition="in" filter="fade">
                                      <p:cBhvr>
                                        <p:cTn id="24" dur="500">
                                          <p:stCondLst>
                                            <p:cond delay="0"/>
                                          </p:stCondLst>
                                        </p:cTn>
                                        <p:tgtEl>
                                          <p:spTgt spid="522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5" grpId="0"/>
      <p:bldP spid="52246"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52246"/>
                        </p:tgtEl>
                        <p:attrNameLst>
                          <p:attrName>style.visibility</p:attrName>
                        </p:attrNameLst>
                      </p:cBhvr>
                      <p:to>
                        <p:strVal val="visible"/>
                      </p:to>
                    </p:set>
                    <p:animEffect transition="in" filter="fade">
                      <p:cBhvr>
                        <p:cTn dur="500">
                          <p:stCondLst>
                            <p:cond delay="0"/>
                          </p:stCondLst>
                        </p:cTn>
                        <p:tgtEl>
                          <p:spTgt spid="52246"/>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52246"/>
                        </p:tgtEl>
                        <p:attrNameLst>
                          <p:attrName>style.visibility</p:attrName>
                        </p:attrNameLst>
                      </p:cBhvr>
                      <p:to>
                        <p:strVal val="visible"/>
                      </p:to>
                    </p:set>
                    <p:animEffect transition="in" filter="fade">
                      <p:cBhvr>
                        <p:cTn dur="500">
                          <p:stCondLst>
                            <p:cond delay="0"/>
                          </p:stCondLst>
                        </p:cTn>
                        <p:tgtEl>
                          <p:spTgt spid="52246"/>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52246"/>
                        </p:tgtEl>
                        <p:attrNameLst>
                          <p:attrName>style.visibility</p:attrName>
                        </p:attrNameLst>
                      </p:cBhvr>
                      <p:to>
                        <p:strVal val="visible"/>
                      </p:to>
                    </p:set>
                    <p:animEffect transition="in" filter="fade">
                      <p:cBhvr>
                        <p:cTn dur="500">
                          <p:stCondLst>
                            <p:cond delay="0"/>
                          </p:stCondLst>
                        </p:cTn>
                        <p:tgtEl>
                          <p:spTgt spid="52246"/>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52246"/>
                        </p:tgtEl>
                        <p:attrNameLst>
                          <p:attrName>style.visibility</p:attrName>
                        </p:attrNameLst>
                      </p:cBhvr>
                      <p:to>
                        <p:strVal val="visible"/>
                      </p:to>
                    </p:set>
                    <p:animEffect transition="in" filter="fade">
                      <p:cBhvr>
                        <p:cTn dur="500">
                          <p:stCondLst>
                            <p:cond delay="0"/>
                          </p:stCondLst>
                        </p:cTn>
                        <p:tgtEl>
                          <p:spTgt spid="52246"/>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52246"/>
                        </p:tgtEl>
                        <p:attrNameLst>
                          <p:attrName>style.visibility</p:attrName>
                        </p:attrNameLst>
                      </p:cBhvr>
                      <p:to>
                        <p:strVal val="visible"/>
                      </p:to>
                    </p:set>
                    <p:animEffect transition="in" filter="fade">
                      <p:cBhvr>
                        <p:cTn dur="500">
                          <p:stCondLst>
                            <p:cond delay="0"/>
                          </p:stCondLst>
                        </p:cTn>
                        <p:tgtEl>
                          <p:spTgt spid="52246"/>
                        </p:tgtEl>
                      </p:cBhvr>
                    </p:animEffect>
                  </p:childTnLst>
                </p:cTn>
              </p:par>
            </p:tnLst>
          </p:tmpl>
        </p:tmplLst>
      </p:bldP>
    </p:bldLst>
  </p:timing>
  <p:txStyles>
    <p:titleStyle>
      <a:lvl1pPr algn="ctr" rtl="1"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1"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r" rtl="1"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r" rtl="1"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FFFFFF"/>
            </a:outerShdw>
          </a:effectLst>
          <a:latin typeface="+mn-lt"/>
          <a:cs typeface="+mn-cs"/>
        </a:defRPr>
      </a:lvl2pPr>
      <a:lvl3pPr marL="1143000" indent="-228600" algn="r" rtl="1"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FFFFFF"/>
            </a:outerShdw>
          </a:effectLst>
          <a:latin typeface="+mn-lt"/>
          <a:cs typeface="+mn-cs"/>
        </a:defRPr>
      </a:lvl3pPr>
      <a:lvl4pPr marL="1600200" indent="-228600" algn="r" rtl="1"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4pPr>
      <a:lvl5pPr marL="20574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5pPr>
      <a:lvl6pPr marL="25146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6pPr>
      <a:lvl7pPr marL="29718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7pPr>
      <a:lvl8pPr marL="34290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8pPr>
      <a:lvl9pPr marL="3886200" indent="-228600" algn="r" rtl="1"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Lung" TargetMode="External"/><Relationship Id="rId2" Type="http://schemas.openxmlformats.org/officeDocument/2006/relationships/hyperlink" Target="http://en.wikipedia.org/wiki/Radiologic_sign" TargetMode="Externa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Vasoconstriction" TargetMode="External"/><Relationship Id="rId2" Type="http://schemas.openxmlformats.org/officeDocument/2006/relationships/hyperlink" Target="http://en.wikipedia.org/wiki/Oligemia" TargetMode="External"/><Relationship Id="rId1" Type="http://schemas.openxmlformats.org/officeDocument/2006/relationships/slideLayout" Target="../slideLayouts/slideLayout12.xml"/><Relationship Id="rId6" Type="http://schemas.openxmlformats.org/officeDocument/2006/relationships/hyperlink" Target="http://en.wikipedia.org/wiki/Proximal" TargetMode="External"/><Relationship Id="rId5" Type="http://schemas.openxmlformats.org/officeDocument/2006/relationships/hyperlink" Target="http://en.wikipedia.org/wiki/Pulmonary_arteries" TargetMode="External"/><Relationship Id="rId4" Type="http://schemas.openxmlformats.org/officeDocument/2006/relationships/hyperlink" Target="http://en.wikipedia.org/wiki/Pulmonary_embolis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1.xml"/></Relationships>
</file>

<file path=ppt/slides/_rels/slide7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p:txBody>
          <a:bodyPr/>
          <a:lstStyle/>
          <a:p>
            <a:r>
              <a:rPr lang="en-US" dirty="0"/>
              <a:t>Pulmonary Embolism</a:t>
            </a:r>
            <a:br>
              <a:rPr lang="en-US" dirty="0"/>
            </a:br>
            <a:endParaRPr lang="en-US" sz="3200" dirty="0"/>
          </a:p>
        </p:txBody>
      </p:sp>
      <p:sp>
        <p:nvSpPr>
          <p:cNvPr id="2051" name="Rectangle 3"/>
          <p:cNvSpPr>
            <a:spLocks noGrp="1" noChangeArrowheads="1"/>
          </p:cNvSpPr>
          <p:nvPr>
            <p:ph type="subTitle" sz="quarter" idx="1"/>
          </p:nvPr>
        </p:nvSpPr>
        <p:spPr>
          <a:xfrm>
            <a:off x="1371600" y="3886200"/>
            <a:ext cx="6400800" cy="1257312"/>
          </a:xfrm>
        </p:spPr>
        <p:txBody>
          <a:bodyPr/>
          <a:lstStyle/>
          <a:p>
            <a:r>
              <a:rPr lang="en-US" b="1" i="1" dirty="0">
                <a:solidFill>
                  <a:srgbClr val="FF0000"/>
                </a:solidFill>
              </a:rPr>
              <a:t>Dr. </a:t>
            </a:r>
            <a:r>
              <a:rPr lang="en-US" b="1" i="1" dirty="0" err="1" smtClean="0">
                <a:solidFill>
                  <a:srgbClr val="FF0000"/>
                </a:solidFill>
              </a:rPr>
              <a:t>Samah</a:t>
            </a:r>
            <a:r>
              <a:rPr lang="en-US" b="1" i="1" dirty="0" smtClean="0">
                <a:solidFill>
                  <a:srgbClr val="FF0000"/>
                </a:solidFill>
              </a:rPr>
              <a:t> M. </a:t>
            </a:r>
            <a:r>
              <a:rPr lang="en-US" b="1" i="1" dirty="0" err="1" smtClean="0">
                <a:solidFill>
                  <a:srgbClr val="FF0000"/>
                </a:solidFill>
              </a:rPr>
              <a:t>Shehata</a:t>
            </a:r>
            <a:r>
              <a:rPr lang="en-US" b="1" i="1" dirty="0" smtClean="0">
                <a:solidFill>
                  <a:srgbClr val="FF0000"/>
                </a:solidFill>
              </a:rPr>
              <a:t>; </a:t>
            </a:r>
            <a:r>
              <a:rPr lang="en-US" b="1" i="1" dirty="0">
                <a:solidFill>
                  <a:srgbClr val="FF0000"/>
                </a:solidFill>
              </a:rPr>
              <a:t>MD</a:t>
            </a:r>
          </a:p>
          <a:p>
            <a:pPr rtl="0"/>
            <a:r>
              <a:rPr lang="en-US" b="1" i="1" dirty="0" smtClean="0">
                <a:solidFill>
                  <a:srgbClr val="0070C0"/>
                </a:solidFill>
              </a:rPr>
              <a:t>Associate Prof</a:t>
            </a:r>
            <a:r>
              <a:rPr lang="en-US" b="1" i="1" dirty="0">
                <a:solidFill>
                  <a:srgbClr val="0070C0"/>
                </a:solidFill>
              </a:rPr>
              <a:t>.  Of </a:t>
            </a:r>
            <a:r>
              <a:rPr lang="en-US" b="1" i="1" dirty="0" smtClean="0">
                <a:solidFill>
                  <a:srgbClr val="0070C0"/>
                </a:solidFill>
              </a:rPr>
              <a:t>Chest diseases</a:t>
            </a:r>
            <a:endParaRPr lang="en-US" b="1" i="1" dirty="0">
              <a:solidFill>
                <a:srgbClr val="0070C0"/>
              </a:solidFill>
            </a:endParaRPr>
          </a:p>
        </p:txBody>
      </p:sp>
    </p:spTree>
    <p:extLst>
      <p:ext uri="{BB962C8B-B14F-4D97-AF65-F5344CB8AC3E}">
        <p14:creationId xmlns:p14="http://schemas.microsoft.com/office/powerpoint/2010/main" val="1145914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Mac mahon venice pe pdf"/>
          <p:cNvPicPr>
            <a:picLocks noChangeAspect="1" noChangeArrowheads="1"/>
          </p:cNvPicPr>
          <p:nvPr/>
        </p:nvPicPr>
        <p:blipFill>
          <a:blip r:embed="rId2"/>
          <a:srcRect b="16283"/>
          <a:stretch>
            <a:fillRect/>
          </a:stretch>
        </p:blipFill>
        <p:spPr bwMode="auto">
          <a:xfrm>
            <a:off x="204493" y="571480"/>
            <a:ext cx="8751665" cy="55007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Pulmonary embolism"/>
          <p:cNvPicPr>
            <a:picLocks noChangeAspect="1" noChangeArrowheads="1"/>
          </p:cNvPicPr>
          <p:nvPr/>
        </p:nvPicPr>
        <p:blipFill>
          <a:blip r:embed="rId2"/>
          <a:srcRect l="35267" t="12526"/>
          <a:stretch>
            <a:fillRect/>
          </a:stretch>
        </p:blipFill>
        <p:spPr bwMode="auto">
          <a:xfrm>
            <a:off x="1713643" y="132471"/>
            <a:ext cx="5573001" cy="5653983"/>
          </a:xfrm>
          <a:prstGeom prst="rect">
            <a:avLst/>
          </a:prstGeom>
          <a:noFill/>
        </p:spPr>
      </p:pic>
      <p:sp>
        <p:nvSpPr>
          <p:cNvPr id="3" name="TextBox 2"/>
          <p:cNvSpPr txBox="1"/>
          <p:nvPr/>
        </p:nvSpPr>
        <p:spPr>
          <a:xfrm>
            <a:off x="1643042" y="6027003"/>
            <a:ext cx="6715172" cy="830997"/>
          </a:xfrm>
          <a:prstGeom prst="rect">
            <a:avLst/>
          </a:prstGeom>
          <a:noFill/>
        </p:spPr>
        <p:txBody>
          <a:bodyPr wrap="square" rtlCol="0">
            <a:spAutoFit/>
          </a:bodyPr>
          <a:lstStyle/>
          <a:p>
            <a:pPr algn="ctr"/>
            <a:r>
              <a:rPr lang="en-US" sz="2400" b="1" dirty="0" smtClean="0">
                <a:solidFill>
                  <a:srgbClr val="FF0000"/>
                </a:solidFill>
              </a:rPr>
              <a:t>Elevated left </a:t>
            </a:r>
            <a:r>
              <a:rPr lang="en-US" sz="2400" b="1" dirty="0" err="1" smtClean="0">
                <a:solidFill>
                  <a:srgbClr val="FF0000"/>
                </a:solidFill>
              </a:rPr>
              <a:t>diaphragm,denoting</a:t>
            </a:r>
            <a:r>
              <a:rPr lang="en-US" sz="2400" b="1" dirty="0" smtClean="0">
                <a:solidFill>
                  <a:srgbClr val="FF0000"/>
                </a:solidFill>
              </a:rPr>
              <a:t> volume loss at left lung</a:t>
            </a:r>
            <a:endParaRPr lang="en-US" sz="2400"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ln w="28575">
            <a:solidFill>
              <a:srgbClr val="FF0000"/>
            </a:solidFill>
          </a:ln>
        </p:spPr>
        <p:txBody>
          <a:bodyPr/>
          <a:lstStyle/>
          <a:p>
            <a:r>
              <a:rPr lang="en-US" dirty="0"/>
              <a:t>Hampton Hump</a:t>
            </a:r>
          </a:p>
        </p:txBody>
      </p:sp>
      <p:sp>
        <p:nvSpPr>
          <p:cNvPr id="11" name="Content Placeholder 10"/>
          <p:cNvSpPr>
            <a:spLocks noGrp="1"/>
          </p:cNvSpPr>
          <p:nvPr>
            <p:ph sz="half" idx="1"/>
          </p:nvPr>
        </p:nvSpPr>
        <p:spPr>
          <a:xfrm>
            <a:off x="285720" y="1600200"/>
            <a:ext cx="3571900" cy="4614882"/>
          </a:xfrm>
        </p:spPr>
        <p:txBody>
          <a:bodyPr/>
          <a:lstStyle/>
          <a:p>
            <a:pPr marL="0" indent="0" algn="just" rtl="0">
              <a:buNone/>
            </a:pPr>
            <a:r>
              <a:rPr lang="en-US" sz="3600" dirty="0" smtClean="0">
                <a:effectLst/>
                <a:hlinkClick r:id="rId2" action="ppaction://hlinkfile" tooltip="Radiologic sign"/>
              </a:rPr>
              <a:t>Radiologic </a:t>
            </a:r>
            <a:r>
              <a:rPr lang="en-US" sz="3600" dirty="0">
                <a:effectLst/>
                <a:hlinkClick r:id="rId2" action="ppaction://hlinkfile" tooltip="Radiologic sign"/>
              </a:rPr>
              <a:t>sign</a:t>
            </a:r>
            <a:r>
              <a:rPr lang="en-US" sz="3600" dirty="0">
                <a:effectLst/>
              </a:rPr>
              <a:t> which consists of a shallow wedge-shaped opacity in the periphery of the </a:t>
            </a:r>
            <a:r>
              <a:rPr lang="en-US" sz="3600" dirty="0">
                <a:effectLst/>
                <a:hlinkClick r:id="rId3" action="ppaction://hlinkfile" tooltip="Lung"/>
              </a:rPr>
              <a:t>lung</a:t>
            </a:r>
            <a:r>
              <a:rPr lang="en-US" sz="3600" dirty="0">
                <a:effectLst/>
              </a:rPr>
              <a:t> with its base against the pleural surface.</a:t>
            </a:r>
            <a:endParaRPr lang="en-US" sz="3600" dirty="0"/>
          </a:p>
        </p:txBody>
      </p:sp>
      <p:pic>
        <p:nvPicPr>
          <p:cNvPr id="102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143372" y="2000240"/>
            <a:ext cx="4758155" cy="409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bwMode="auto">
          <a:xfrm flipH="1">
            <a:off x="5562600" y="4267200"/>
            <a:ext cx="609600" cy="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flipH="1">
            <a:off x="4857752" y="4786322"/>
            <a:ext cx="609600" cy="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77231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ep Venous Thrombosis and Pulmonary Embolism : Diagnostic Approach a…"/>
          <p:cNvPicPr>
            <a:picLocks noChangeAspect="1" noChangeArrowheads="1"/>
          </p:cNvPicPr>
          <p:nvPr/>
        </p:nvPicPr>
        <p:blipFill>
          <a:blip r:embed="rId2"/>
          <a:srcRect/>
          <a:stretch>
            <a:fillRect/>
          </a:stretch>
        </p:blipFill>
        <p:spPr bwMode="auto">
          <a:xfrm>
            <a:off x="142845" y="285728"/>
            <a:ext cx="8834498" cy="642942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Westermark Sign</a:t>
            </a:r>
          </a:p>
        </p:txBody>
      </p:sp>
      <p:sp>
        <p:nvSpPr>
          <p:cNvPr id="2" name="Text Placeholder 1"/>
          <p:cNvSpPr>
            <a:spLocks noGrp="1"/>
          </p:cNvSpPr>
          <p:nvPr>
            <p:ph type="body" sz="half" idx="1"/>
          </p:nvPr>
        </p:nvSpPr>
        <p:spPr>
          <a:xfrm>
            <a:off x="285720" y="1357298"/>
            <a:ext cx="8501122" cy="4768865"/>
          </a:xfrm>
        </p:spPr>
        <p:txBody>
          <a:bodyPr/>
          <a:lstStyle/>
          <a:p>
            <a:pPr algn="l" rtl="0"/>
            <a:r>
              <a:rPr lang="en-US" sz="2800" dirty="0"/>
              <a:t>represents a focus of </a:t>
            </a:r>
            <a:r>
              <a:rPr lang="en-US" sz="2800" dirty="0" err="1">
                <a:hlinkClick r:id="rId2" action="ppaction://hlinkfile" tooltip="Oligemia"/>
              </a:rPr>
              <a:t>oligemia</a:t>
            </a:r>
            <a:r>
              <a:rPr lang="en-US" sz="2800" dirty="0"/>
              <a:t> (</a:t>
            </a:r>
            <a:r>
              <a:rPr lang="en-US" sz="2800" dirty="0">
                <a:hlinkClick r:id="rId3" action="ppaction://hlinkfile" tooltip="Vasoconstriction"/>
              </a:rPr>
              <a:t>vasoconstriction</a:t>
            </a:r>
            <a:r>
              <a:rPr lang="en-US" sz="2800" dirty="0"/>
              <a:t>) seen distal to a </a:t>
            </a:r>
            <a:r>
              <a:rPr lang="en-US" sz="2800" dirty="0">
                <a:hlinkClick r:id="rId4" action="ppaction://hlinkfile" tooltip="Pulmonary embolism"/>
              </a:rPr>
              <a:t>pulmonary </a:t>
            </a:r>
            <a:r>
              <a:rPr lang="en-US" sz="2800" dirty="0" err="1" smtClean="0">
                <a:hlinkClick r:id="rId4" action="ppaction://hlinkfile" tooltip="Pulmonary embolism"/>
              </a:rPr>
              <a:t>embolism</a:t>
            </a:r>
            <a:r>
              <a:rPr lang="en-US" sz="2800" dirty="0" err="1" smtClean="0"/>
              <a:t>.While</a:t>
            </a:r>
            <a:r>
              <a:rPr lang="en-US" sz="2800" dirty="0" smtClean="0"/>
              <a:t> </a:t>
            </a:r>
            <a:r>
              <a:rPr lang="en-US" sz="2800" dirty="0"/>
              <a:t>the chest x-ray is normal in the majority of PE </a:t>
            </a:r>
            <a:r>
              <a:rPr lang="en-US" sz="2800" dirty="0" smtClean="0"/>
              <a:t>cases,</a:t>
            </a:r>
            <a:r>
              <a:rPr lang="en-US" sz="2800" baseline="30000" dirty="0"/>
              <a:t> </a:t>
            </a:r>
            <a:r>
              <a:rPr lang="en-US" sz="2800" dirty="0" smtClean="0"/>
              <a:t>the </a:t>
            </a:r>
            <a:r>
              <a:rPr lang="en-US" sz="2800" dirty="0" err="1"/>
              <a:t>Westermark</a:t>
            </a:r>
            <a:r>
              <a:rPr lang="en-US" sz="2800" dirty="0"/>
              <a:t> sign is seen in 2% of patients</a:t>
            </a:r>
            <a:r>
              <a:rPr lang="en-US" sz="2800" dirty="0" smtClean="0"/>
              <a:t>.</a:t>
            </a:r>
          </a:p>
          <a:p>
            <a:pPr algn="l" rtl="0">
              <a:buNone/>
            </a:pPr>
            <a:endParaRPr lang="en-US" sz="2800" dirty="0"/>
          </a:p>
          <a:p>
            <a:pPr algn="l" rtl="0"/>
            <a:r>
              <a:rPr lang="en-US" sz="2800" dirty="0"/>
              <a:t>The sign results from a combination of:</a:t>
            </a:r>
          </a:p>
          <a:p>
            <a:pPr lvl="1" algn="l" rtl="0"/>
            <a:r>
              <a:rPr lang="en-US" dirty="0" smtClean="0"/>
              <a:t>The </a:t>
            </a:r>
            <a:r>
              <a:rPr lang="en-US" dirty="0"/>
              <a:t>dilation of the </a:t>
            </a:r>
            <a:r>
              <a:rPr lang="en-US" dirty="0">
                <a:hlinkClick r:id="rId5" action="ppaction://hlinkfile" tooltip="Pulmonary arteries"/>
              </a:rPr>
              <a:t>pulmonary arteries</a:t>
            </a:r>
            <a:r>
              <a:rPr lang="en-US" dirty="0"/>
              <a:t> </a:t>
            </a:r>
            <a:r>
              <a:rPr lang="en-US" dirty="0">
                <a:hlinkClick r:id="rId6" action="ppaction://hlinkfile" tooltip="Proximal"/>
              </a:rPr>
              <a:t>proximal</a:t>
            </a:r>
            <a:r>
              <a:rPr lang="en-US" dirty="0"/>
              <a:t> to the embolus and</a:t>
            </a:r>
          </a:p>
          <a:p>
            <a:pPr lvl="1" algn="l" rtl="0"/>
            <a:r>
              <a:rPr lang="en-US" dirty="0"/>
              <a:t>the collapse of the distal vasculature creating the appearance of a sharp cut off on chest radiography.</a:t>
            </a:r>
          </a:p>
          <a:p>
            <a:pPr algn="l" rtl="0"/>
            <a:endParaRPr lang="en-US" sz="2800" dirty="0"/>
          </a:p>
        </p:txBody>
      </p:sp>
    </p:spTree>
    <p:extLst>
      <p:ext uri="{BB962C8B-B14F-4D97-AF65-F5344CB8AC3E}">
        <p14:creationId xmlns:p14="http://schemas.microsoft.com/office/powerpoint/2010/main" val="27489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ft Westermark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72" y="571479"/>
            <a:ext cx="8143932" cy="590954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5286381" y="2928934"/>
            <a:ext cx="1532858" cy="1214446"/>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sp>
        <p:nvSpPr>
          <p:cNvPr id="7" name="Oval 6"/>
          <p:cNvSpPr/>
          <p:nvPr/>
        </p:nvSpPr>
        <p:spPr bwMode="auto">
          <a:xfrm>
            <a:off x="6215074" y="2714620"/>
            <a:ext cx="1857388" cy="2071702"/>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Pulmonary Embolism"/>
          <p:cNvPicPr>
            <a:picLocks noChangeAspect="1" noChangeArrowheads="1"/>
          </p:cNvPicPr>
          <p:nvPr/>
        </p:nvPicPr>
        <p:blipFill>
          <a:blip r:embed="rId2"/>
          <a:srcRect/>
          <a:stretch>
            <a:fillRect/>
          </a:stretch>
        </p:blipFill>
        <p:spPr bwMode="auto">
          <a:xfrm>
            <a:off x="142845" y="1267720"/>
            <a:ext cx="9001156" cy="506491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7813"/>
            <a:ext cx="8229600" cy="722295"/>
          </a:xfrm>
        </p:spPr>
        <p:txBody>
          <a:bodyPr>
            <a:normAutofit fontScale="90000"/>
          </a:bodyPr>
          <a:lstStyle/>
          <a:p>
            <a:r>
              <a:rPr lang="en-US" dirty="0"/>
              <a:t>EKG Findings</a:t>
            </a:r>
          </a:p>
        </p:txBody>
      </p:sp>
      <p:pic>
        <p:nvPicPr>
          <p:cNvPr id="88066" name="Picture 2" descr="ECG changes in Pulmonary embolism | Epomedicine"/>
          <p:cNvPicPr>
            <a:picLocks noChangeAspect="1" noChangeArrowheads="1"/>
          </p:cNvPicPr>
          <p:nvPr/>
        </p:nvPicPr>
        <p:blipFill>
          <a:blip r:embed="rId2"/>
          <a:srcRect/>
          <a:stretch>
            <a:fillRect/>
          </a:stretch>
        </p:blipFill>
        <p:spPr bwMode="auto">
          <a:xfrm>
            <a:off x="81963" y="1162841"/>
            <a:ext cx="9062037" cy="5320936"/>
          </a:xfrm>
          <a:prstGeom prst="rect">
            <a:avLst/>
          </a:prstGeom>
          <a:noFill/>
        </p:spPr>
      </p:pic>
    </p:spTree>
    <p:extLst>
      <p:ext uri="{BB962C8B-B14F-4D97-AF65-F5344CB8AC3E}">
        <p14:creationId xmlns:p14="http://schemas.microsoft.com/office/powerpoint/2010/main" val="2606286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44" y="214290"/>
            <a:ext cx="8858312" cy="597086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Unfortunately, only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patients with proven PE have any of these classic ECG abnormalities.</a:t>
            </a:r>
          </a:p>
          <a:p>
            <a:pPr marL="0" marR="0" lvl="0" indent="0" algn="l"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ECG abnormalities in the setting of PE are:</a:t>
            </a: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Tachycardia (the most common)</a:t>
            </a: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S1-Q3-T3 (nonspecific and insensitive)</a:t>
            </a: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Classic findings of </a:t>
            </a:r>
            <a:r>
              <a:rPr kumimoji="0" lang="en-US" sz="2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Right heart strain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acute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cor</a:t>
            </a:r>
            <a:r>
              <a:rPr lang="en-US" sz="2400" dirty="0" smtClean="0">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pulmonale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are: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914400" marR="0" lvl="2" indent="0" algn="l" defTabSz="914400" rtl="0" eaLnBrk="0" fontAlgn="base" latinLnBrk="0" hangingPunct="0">
              <a:lnSpc>
                <a:spcPct val="100000"/>
              </a:lnSpc>
              <a:spcBef>
                <a:spcPct val="0"/>
              </a:spcBef>
              <a:spcAft>
                <a:spcPct val="0"/>
              </a:spcAft>
              <a:buClrTx/>
              <a:buSzPct val="100000"/>
              <a:buFont typeface="Courier New" pitchFamily="49" charset="0"/>
              <a:buChar char="o"/>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Right axis deviation, and Right bundle-branch block,</a:t>
            </a:r>
          </a:p>
          <a:p>
            <a:pPr marL="914400" marR="0" lvl="2" indent="0" algn="l" defTabSz="914400" rtl="0" eaLnBrk="0" fontAlgn="base" latinLnBrk="0" hangingPunct="0">
              <a:lnSpc>
                <a:spcPct val="100000"/>
              </a:lnSpc>
              <a:spcBef>
                <a:spcPct val="0"/>
              </a:spcBef>
              <a:spcAft>
                <a:spcPct val="0"/>
              </a:spcAft>
              <a:buClrTx/>
              <a:buSzPct val="100000"/>
              <a:buFont typeface="Courier New" pitchFamily="49" charset="0"/>
              <a:buChar char="o"/>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pulmonale</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(Tall, peaked P waves in lead II), </a:t>
            </a:r>
          </a:p>
          <a:p>
            <a:pPr marL="914400" marR="0" lvl="2" indent="0" algn="l" defTabSz="914400" rtl="0" eaLnBrk="0" fontAlgn="base" latinLnBrk="0" hangingPunct="0">
              <a:lnSpc>
                <a:spcPct val="100000"/>
              </a:lnSpc>
              <a:spcBef>
                <a:spcPct val="0"/>
              </a:spcBef>
              <a:spcAft>
                <a:spcPct val="0"/>
              </a:spcAft>
              <a:buClrTx/>
              <a:buSzPct val="100000"/>
              <a:buFont typeface="Courier New" pitchFamily="49" charset="0"/>
              <a:buChar char="o"/>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T-wave inversion in leads III and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aVF</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or in leads VI-V4</a:t>
            </a:r>
          </a:p>
          <a:p>
            <a:pPr marL="914400" marR="0" lvl="2" indent="0" algn="l" defTabSz="914400" rtl="0" eaLnBrk="0" fontAlgn="base" latinLnBrk="0" hangingPunct="0">
              <a:lnSpc>
                <a:spcPct val="100000"/>
              </a:lnSpc>
              <a:spcBef>
                <a:spcPct val="0"/>
              </a:spcBef>
              <a:spcAft>
                <a:spcPct val="0"/>
              </a:spcAft>
              <a:buClrTx/>
              <a:buSzPct val="100000"/>
              <a:buFont typeface="Courier New" pitchFamily="49" charset="0"/>
              <a:buChar char="o"/>
              <a:tabLst/>
            </a:pP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Atrial</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fibrillation. </a:t>
            </a:r>
          </a:p>
          <a:p>
            <a:pPr marL="914400" marR="0" lvl="2" indent="0" algn="l" defTabSz="914400" rtl="0" eaLnBrk="0" fontAlgn="base" latinLnBrk="0" hangingPunct="0">
              <a:lnSpc>
                <a:spcPct val="100000"/>
              </a:lnSpc>
              <a:spcBef>
                <a:spcPct val="0"/>
              </a:spcBef>
              <a:spcAft>
                <a:spcPct val="0"/>
              </a:spcAft>
              <a:buClrTx/>
              <a:buSzPct val="100000"/>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sz="2400" b="1" u="sng" dirty="0" smtClean="0">
                <a:solidFill>
                  <a:srgbClr val="FF0000"/>
                </a:solidFill>
                <a:latin typeface="Times New Roman" pitchFamily="18" charset="0"/>
                <a:ea typeface="Times New Roman" pitchFamily="18" charset="0"/>
                <a:cs typeface="Times New Roman" pitchFamily="18" charset="0"/>
              </a:rPr>
              <a:t>The following ECG abnormalities have been associated with poor prognosis(from above) :</a:t>
            </a:r>
          </a:p>
          <a:p>
            <a:pPr marL="457200" marR="0" lvl="1" indent="0" algn="l" defTabSz="914400" rtl="0" eaLnBrk="0" fontAlgn="base" latinLnBrk="0" hangingPunct="0">
              <a:lnSpc>
                <a:spcPct val="100000"/>
              </a:lnSpc>
              <a:spcBef>
                <a:spcPct val="0"/>
              </a:spcBef>
              <a:spcAft>
                <a:spcPct val="0"/>
              </a:spcAft>
              <a:buClrTx/>
              <a:buSzTx/>
              <a:buFont typeface="Wingdings" pitchFamily="2" charset="2"/>
              <a:buAutoNum type="arabicPeriod"/>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Right bundle branch block</a:t>
            </a:r>
          </a:p>
          <a:p>
            <a:pPr marL="457200" marR="0" lvl="1" indent="0" algn="l" defTabSz="914400" rtl="0" eaLnBrk="0" fontAlgn="base" latinLnBrk="0" hangingPunct="0">
              <a:lnSpc>
                <a:spcPct val="100000"/>
              </a:lnSpc>
              <a:spcBef>
                <a:spcPct val="0"/>
              </a:spcBef>
              <a:spcAft>
                <a:spcPct val="0"/>
              </a:spcAft>
              <a:buClrTx/>
              <a:buSzTx/>
              <a:buFont typeface="Wingdings" pitchFamily="2" charset="2"/>
              <a:buAutoNum type="arabicPeriod"/>
              <a:tabLst/>
            </a:pP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Precordial</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T-wave inversion </a:t>
            </a:r>
            <a:endParaRPr lang="en-US" sz="2400" dirty="0" smtClean="0">
              <a:latin typeface="Times New Roman" pitchFamily="18"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AutoNum type="arabicPeriod"/>
              <a:tabLst/>
            </a:pP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Atrial</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arrhythmias</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8596" y="142852"/>
            <a:ext cx="8229600" cy="725470"/>
          </a:xfrm>
        </p:spPr>
        <p:txBody>
          <a:bodyPr/>
          <a:lstStyle/>
          <a:p>
            <a:r>
              <a:rPr lang="en-US" dirty="0"/>
              <a:t>Evaluation and Diagnosis</a:t>
            </a:r>
          </a:p>
        </p:txBody>
      </p:sp>
      <p:sp>
        <p:nvSpPr>
          <p:cNvPr id="8195" name="Rectangle 3"/>
          <p:cNvSpPr>
            <a:spLocks noGrp="1" noChangeArrowheads="1"/>
          </p:cNvSpPr>
          <p:nvPr>
            <p:ph type="body" sz="half" idx="1"/>
          </p:nvPr>
        </p:nvSpPr>
        <p:spPr>
          <a:xfrm>
            <a:off x="142844" y="1071546"/>
            <a:ext cx="3857652" cy="5572164"/>
          </a:xfrm>
        </p:spPr>
        <p:txBody>
          <a:bodyPr/>
          <a:lstStyle/>
          <a:p>
            <a:pPr algn="l" rtl="0">
              <a:lnSpc>
                <a:spcPct val="90000"/>
              </a:lnSpc>
            </a:pPr>
            <a:r>
              <a:rPr lang="en-US" dirty="0"/>
              <a:t>Evaluation and imaging is dependent upon estimated pretest probability </a:t>
            </a:r>
            <a:r>
              <a:rPr lang="en-US" sz="3600" b="1" dirty="0">
                <a:solidFill>
                  <a:srgbClr val="12AE19"/>
                </a:solidFill>
                <a:latin typeface="AR ESSENCE" pitchFamily="2" charset="0"/>
              </a:rPr>
              <a:t>(Modified Wells’ Criteria</a:t>
            </a:r>
            <a:r>
              <a:rPr lang="en-US" sz="3600" b="1" dirty="0" smtClean="0">
                <a:solidFill>
                  <a:srgbClr val="12AE19"/>
                </a:solidFill>
                <a:latin typeface="AR ESSENCE" pitchFamily="2" charset="0"/>
              </a:rPr>
              <a:t>)</a:t>
            </a:r>
            <a:endParaRPr lang="en-US" dirty="0" smtClean="0"/>
          </a:p>
          <a:p>
            <a:pPr algn="l" rtl="0">
              <a:lnSpc>
                <a:spcPct val="90000"/>
              </a:lnSpc>
            </a:pPr>
            <a:r>
              <a:rPr lang="en-US" dirty="0" smtClean="0"/>
              <a:t>Pretest </a:t>
            </a:r>
            <a:r>
              <a:rPr lang="en-US" dirty="0"/>
              <a:t>probability:</a:t>
            </a:r>
          </a:p>
          <a:p>
            <a:pPr lvl="1" algn="l" rtl="0">
              <a:lnSpc>
                <a:spcPct val="90000"/>
              </a:lnSpc>
            </a:pPr>
            <a:r>
              <a:rPr lang="en-US" dirty="0"/>
              <a:t>Low (&lt;2 points)</a:t>
            </a:r>
          </a:p>
          <a:p>
            <a:pPr lvl="1" algn="l" rtl="0">
              <a:lnSpc>
                <a:spcPct val="90000"/>
              </a:lnSpc>
            </a:pPr>
            <a:r>
              <a:rPr lang="en-US" dirty="0"/>
              <a:t>Intermediate (2-6 points)</a:t>
            </a:r>
          </a:p>
          <a:p>
            <a:pPr lvl="1" algn="l" rtl="0">
              <a:lnSpc>
                <a:spcPct val="90000"/>
              </a:lnSpc>
            </a:pPr>
            <a:r>
              <a:rPr lang="en-US" dirty="0"/>
              <a:t>High (&gt;6 points)</a:t>
            </a:r>
          </a:p>
        </p:txBody>
      </p:sp>
      <p:graphicFrame>
        <p:nvGraphicFramePr>
          <p:cNvPr id="8263" name="Group 71"/>
          <p:cNvGraphicFramePr>
            <a:graphicFrameLocks noGrp="1"/>
          </p:cNvGraphicFramePr>
          <p:nvPr>
            <p:ph sz="half" idx="2"/>
          </p:nvPr>
        </p:nvGraphicFramePr>
        <p:xfrm>
          <a:off x="3929058" y="1071544"/>
          <a:ext cx="4857784" cy="5500727"/>
        </p:xfrm>
        <a:graphic>
          <a:graphicData uri="http://schemas.openxmlformats.org/drawingml/2006/table">
            <a:tbl>
              <a:tblPr/>
              <a:tblGrid>
                <a:gridCol w="2566376"/>
                <a:gridCol w="2291408"/>
              </a:tblGrid>
              <a:tr h="5831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VARIABLE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POINTS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S/S of DVT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HR &gt;100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95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Immobilization (bed rest &gt;/= 3d) OR surgery within 4 weeks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Prior DVT or 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2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Hemoptysis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95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Malignancy (treated within the past 6 months or palliative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97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Other diagnoses less likely than 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72146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7813"/>
            <a:ext cx="8229600" cy="722295"/>
          </a:xfrm>
        </p:spPr>
        <p:txBody>
          <a:bodyPr/>
          <a:lstStyle/>
          <a:p>
            <a:r>
              <a:rPr lang="en-US" dirty="0"/>
              <a:t>Pulmonary Embolism</a:t>
            </a:r>
          </a:p>
        </p:txBody>
      </p:sp>
      <p:sp>
        <p:nvSpPr>
          <p:cNvPr id="3075" name="Rectangle 3"/>
          <p:cNvSpPr>
            <a:spLocks noGrp="1" noChangeArrowheads="1"/>
          </p:cNvSpPr>
          <p:nvPr>
            <p:ph idx="1"/>
          </p:nvPr>
        </p:nvSpPr>
        <p:spPr>
          <a:xfrm>
            <a:off x="357158" y="1000108"/>
            <a:ext cx="8572560" cy="5857892"/>
          </a:xfrm>
        </p:spPr>
        <p:txBody>
          <a:bodyPr/>
          <a:lstStyle/>
          <a:p>
            <a:pPr algn="l" rtl="0">
              <a:lnSpc>
                <a:spcPct val="150000"/>
              </a:lnSpc>
            </a:pPr>
            <a:r>
              <a:rPr lang="en-US" sz="2400" b="1" dirty="0" smtClean="0">
                <a:solidFill>
                  <a:srgbClr val="FF0000"/>
                </a:solidFill>
              </a:rPr>
              <a:t>Thrombosis (</a:t>
            </a:r>
            <a:r>
              <a:rPr lang="en-US" sz="2400" b="1" dirty="0" err="1" smtClean="0">
                <a:solidFill>
                  <a:srgbClr val="FF0000"/>
                </a:solidFill>
              </a:rPr>
              <a:t>Thrombo</a:t>
            </a:r>
            <a:r>
              <a:rPr lang="en-US" sz="2400" b="1" dirty="0" smtClean="0">
                <a:solidFill>
                  <a:srgbClr val="FF0000"/>
                </a:solidFill>
              </a:rPr>
              <a:t>-embolic) </a:t>
            </a:r>
            <a:r>
              <a:rPr lang="en-US" sz="2400" dirty="0"/>
              <a:t>that originates in the venous system and </a:t>
            </a:r>
            <a:r>
              <a:rPr lang="en-US" sz="2400" dirty="0" err="1"/>
              <a:t>embolizes</a:t>
            </a:r>
            <a:r>
              <a:rPr lang="en-US" sz="2400" dirty="0"/>
              <a:t> to the pulmonary arterial </a:t>
            </a:r>
            <a:r>
              <a:rPr lang="en-US" sz="2400" dirty="0" smtClean="0"/>
              <a:t>circulation:</a:t>
            </a:r>
            <a:endParaRPr lang="en-US" sz="2400" dirty="0"/>
          </a:p>
          <a:p>
            <a:pPr lvl="1" algn="l" rtl="0">
              <a:lnSpc>
                <a:spcPct val="150000"/>
              </a:lnSpc>
              <a:buFont typeface="Wingdings" pitchFamily="2" charset="2"/>
              <a:buChar char="ü"/>
            </a:pPr>
            <a:r>
              <a:rPr lang="en-US" sz="2400" dirty="0" smtClean="0"/>
              <a:t>Thrombus in the </a:t>
            </a:r>
            <a:r>
              <a:rPr lang="en-US" sz="2400" dirty="0" err="1" smtClean="0"/>
              <a:t>popliteal</a:t>
            </a:r>
            <a:r>
              <a:rPr lang="en-US" sz="2400" dirty="0" smtClean="0"/>
              <a:t> segment of the femoral vein is the cause of PE in </a:t>
            </a:r>
            <a:r>
              <a:rPr lang="en-US" sz="2400" u="sng" dirty="0" smtClean="0"/>
              <a:t>&gt; </a:t>
            </a:r>
            <a:r>
              <a:rPr lang="en-US" sz="2400" b="1" u="sng" dirty="0" smtClean="0"/>
              <a:t>60%</a:t>
            </a:r>
            <a:r>
              <a:rPr lang="en-US" sz="2400" dirty="0" smtClean="0"/>
              <a:t> of cases.</a:t>
            </a:r>
          </a:p>
          <a:p>
            <a:pPr lvl="1" algn="l" rtl="0">
              <a:lnSpc>
                <a:spcPct val="150000"/>
              </a:lnSpc>
              <a:buFont typeface="Wingdings" pitchFamily="2" charset="2"/>
              <a:buChar char="ü"/>
            </a:pPr>
            <a:r>
              <a:rPr lang="en-US" sz="2400" dirty="0" smtClean="0"/>
              <a:t>PE can arise from DVT </a:t>
            </a:r>
            <a:r>
              <a:rPr lang="en-US" sz="2400" u="sng" dirty="0" smtClean="0"/>
              <a:t>anywhere in the body</a:t>
            </a:r>
            <a:r>
              <a:rPr lang="en-US" sz="2400" dirty="0" smtClean="0"/>
              <a:t>. </a:t>
            </a:r>
          </a:p>
          <a:p>
            <a:pPr lvl="1" algn="l" rtl="0">
              <a:buFont typeface="Wingdings" pitchFamily="2" charset="2"/>
              <a:buChar char="ü"/>
            </a:pPr>
            <a:r>
              <a:rPr lang="en-US" sz="2400" u="sng" dirty="0" smtClean="0"/>
              <a:t>Fatal PE often results from thrombus that originates in </a:t>
            </a:r>
            <a:r>
              <a:rPr lang="en-US" sz="2000" u="sng" dirty="0" smtClean="0"/>
              <a:t>:</a:t>
            </a:r>
            <a:endParaRPr lang="en-US" sz="2400" dirty="0" smtClean="0"/>
          </a:p>
          <a:p>
            <a:pPr lvl="2" algn="l" rtl="0">
              <a:buFont typeface="Wingdings" pitchFamily="2" charset="2"/>
              <a:buChar char="Ø"/>
            </a:pPr>
            <a:r>
              <a:rPr lang="en-US" sz="2000" dirty="0" smtClean="0"/>
              <a:t>Veins of the pelvis.</a:t>
            </a:r>
          </a:p>
          <a:p>
            <a:pPr lvl="2" algn="l" rtl="0">
              <a:buFont typeface="Wingdings" pitchFamily="2" charset="2"/>
              <a:buChar char="Ø"/>
            </a:pPr>
            <a:r>
              <a:rPr lang="en-US" sz="2000" dirty="0" err="1" smtClean="0"/>
              <a:t>Axillary</a:t>
            </a:r>
            <a:r>
              <a:rPr lang="en-US" sz="2000" dirty="0" smtClean="0"/>
              <a:t> or </a:t>
            </a:r>
            <a:r>
              <a:rPr lang="en-US" sz="2000" dirty="0" err="1" smtClean="0"/>
              <a:t>subclavian</a:t>
            </a:r>
            <a:r>
              <a:rPr lang="en-US" sz="2000" dirty="0" smtClean="0"/>
              <a:t> veins (deep veins of the arm or shoulder)</a:t>
            </a:r>
          </a:p>
          <a:p>
            <a:pPr lvl="2" algn="l" rtl="0">
              <a:buFont typeface="Wingdings" pitchFamily="2" charset="2"/>
              <a:buChar char="Ø"/>
            </a:pPr>
            <a:r>
              <a:rPr lang="en-US" sz="2000" dirty="0" smtClean="0"/>
              <a:t>Thrombus that forms around indwelling central venous catheters. </a:t>
            </a:r>
          </a:p>
          <a:p>
            <a:pPr algn="l" rtl="0">
              <a:lnSpc>
                <a:spcPct val="150000"/>
              </a:lnSpc>
            </a:pPr>
            <a:r>
              <a:rPr lang="en-US" sz="2400" b="1" dirty="0" smtClean="0">
                <a:solidFill>
                  <a:srgbClr val="FF0000"/>
                </a:solidFill>
              </a:rPr>
              <a:t>Air </a:t>
            </a:r>
            <a:r>
              <a:rPr lang="en-US" sz="2400" b="1" dirty="0">
                <a:solidFill>
                  <a:srgbClr val="FF0000"/>
                </a:solidFill>
              </a:rPr>
              <a:t>embolism.</a:t>
            </a:r>
          </a:p>
          <a:p>
            <a:pPr algn="l" rtl="0">
              <a:lnSpc>
                <a:spcPct val="150000"/>
              </a:lnSpc>
            </a:pPr>
            <a:r>
              <a:rPr lang="en-US" sz="2400" b="1" dirty="0">
                <a:solidFill>
                  <a:srgbClr val="FF0000"/>
                </a:solidFill>
              </a:rPr>
              <a:t>Fat embolism.</a:t>
            </a:r>
          </a:p>
        </p:txBody>
      </p:sp>
    </p:spTree>
    <p:extLst>
      <p:ext uri="{BB962C8B-B14F-4D97-AF65-F5344CB8AC3E}">
        <p14:creationId xmlns:p14="http://schemas.microsoft.com/office/powerpoint/2010/main" val="345080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14282" y="142852"/>
            <a:ext cx="8929718" cy="436543"/>
          </a:xfrm>
          <a:solidFill>
            <a:schemeClr val="accent3"/>
          </a:solidFill>
        </p:spPr>
        <p:txBody>
          <a:bodyPr/>
          <a:lstStyle/>
          <a:p>
            <a:r>
              <a:rPr lang="en-US" sz="3600" dirty="0"/>
              <a:t>D-</a:t>
            </a:r>
            <a:r>
              <a:rPr lang="en-US" sz="3600" dirty="0" err="1"/>
              <a:t>dimer</a:t>
            </a:r>
            <a:r>
              <a:rPr lang="en-US" sz="3600" dirty="0"/>
              <a:t> in evaluation of PE</a:t>
            </a:r>
          </a:p>
        </p:txBody>
      </p:sp>
      <p:sp>
        <p:nvSpPr>
          <p:cNvPr id="24579" name="Rectangle 3"/>
          <p:cNvSpPr>
            <a:spLocks noGrp="1" noChangeArrowheads="1"/>
          </p:cNvSpPr>
          <p:nvPr>
            <p:ph idx="1"/>
          </p:nvPr>
        </p:nvSpPr>
        <p:spPr>
          <a:xfrm>
            <a:off x="285720" y="714356"/>
            <a:ext cx="8429684" cy="5929354"/>
          </a:xfrm>
        </p:spPr>
        <p:txBody>
          <a:bodyPr/>
          <a:lstStyle/>
          <a:p>
            <a:pPr marL="342900" lvl="1" indent="-342900" algn="just" rtl="0">
              <a:buClr>
                <a:schemeClr val="hlink"/>
              </a:buClr>
            </a:pPr>
            <a:r>
              <a:rPr lang="en-US" sz="2400" dirty="0" smtClean="0"/>
              <a:t>D-</a:t>
            </a:r>
            <a:r>
              <a:rPr lang="en-US" sz="2400" dirty="0" err="1" smtClean="0"/>
              <a:t>dimer</a:t>
            </a:r>
            <a:r>
              <a:rPr lang="en-US" sz="2400" dirty="0" smtClean="0"/>
              <a:t> levels are elevated in plasma in the presence of acute thrombosis as it is a degradation product of cross-linked fibrin.</a:t>
            </a:r>
          </a:p>
          <a:p>
            <a:pPr marL="342900" lvl="1" indent="-342900" algn="just" rtl="0">
              <a:buClr>
                <a:schemeClr val="hlink"/>
              </a:buClr>
              <a:buNone/>
            </a:pPr>
            <a:endParaRPr lang="en-US" sz="2400" dirty="0" smtClean="0"/>
          </a:p>
          <a:p>
            <a:pPr algn="just" rtl="0"/>
            <a:r>
              <a:rPr lang="en-US" sz="2400" b="1" dirty="0" smtClean="0">
                <a:solidFill>
                  <a:srgbClr val="FF0000"/>
                </a:solidFill>
              </a:rPr>
              <a:t>The negative predictive value of D-</a:t>
            </a:r>
            <a:r>
              <a:rPr lang="en-US" sz="2400" b="1" dirty="0" err="1" smtClean="0">
                <a:solidFill>
                  <a:srgbClr val="FF0000"/>
                </a:solidFill>
              </a:rPr>
              <a:t>dimer</a:t>
            </a:r>
            <a:r>
              <a:rPr lang="en-US" sz="2400" b="1" dirty="0" smtClean="0">
                <a:solidFill>
                  <a:srgbClr val="FF0000"/>
                </a:solidFill>
              </a:rPr>
              <a:t> testing </a:t>
            </a:r>
            <a:r>
              <a:rPr lang="en-US" sz="2400" dirty="0" smtClean="0"/>
              <a:t>is high, and a normal D-</a:t>
            </a:r>
            <a:r>
              <a:rPr lang="en-US" sz="2400" dirty="0" err="1" smtClean="0"/>
              <a:t>dimer</a:t>
            </a:r>
            <a:r>
              <a:rPr lang="en-US" sz="2400" dirty="0" smtClean="0"/>
              <a:t> level renders acute PE or DVT unlikely. </a:t>
            </a:r>
          </a:p>
          <a:p>
            <a:pPr algn="just" rtl="0">
              <a:buNone/>
            </a:pPr>
            <a:endParaRPr lang="en-US" sz="2400" dirty="0" smtClean="0"/>
          </a:p>
          <a:p>
            <a:pPr algn="just" rtl="0"/>
            <a:r>
              <a:rPr lang="en-US" sz="2400" dirty="0" smtClean="0"/>
              <a:t>On the other hand, </a:t>
            </a:r>
            <a:r>
              <a:rPr lang="en-US" sz="2400" b="1" dirty="0" smtClean="0">
                <a:solidFill>
                  <a:srgbClr val="FF0000"/>
                </a:solidFill>
              </a:rPr>
              <a:t>the positive predictive value of elevated D-</a:t>
            </a:r>
            <a:r>
              <a:rPr lang="en-US" sz="2400" b="1" dirty="0" err="1" smtClean="0">
                <a:solidFill>
                  <a:srgbClr val="FF0000"/>
                </a:solidFill>
              </a:rPr>
              <a:t>dimer</a:t>
            </a:r>
            <a:r>
              <a:rPr lang="en-US" sz="2400" b="1" dirty="0" smtClean="0">
                <a:solidFill>
                  <a:srgbClr val="FF0000"/>
                </a:solidFill>
              </a:rPr>
              <a:t> levels is low </a:t>
            </a:r>
            <a:r>
              <a:rPr lang="en-US" sz="2400" dirty="0" smtClean="0"/>
              <a:t>and D-</a:t>
            </a:r>
            <a:r>
              <a:rPr lang="en-US" sz="2400" dirty="0" err="1" smtClean="0"/>
              <a:t>dimer</a:t>
            </a:r>
            <a:r>
              <a:rPr lang="en-US" sz="2400" dirty="0" smtClean="0"/>
              <a:t> testing is not useful for confirmation of PE. D-</a:t>
            </a:r>
            <a:r>
              <a:rPr lang="en-US" sz="2400" dirty="0" err="1" smtClean="0"/>
              <a:t>dimer</a:t>
            </a:r>
            <a:r>
              <a:rPr lang="en-US" sz="2400" dirty="0" smtClean="0"/>
              <a:t> is also more frequently elevated in patients with cancer, in hospitalized patients ,in severe infection or inflammatory disease, and during pregnancy.</a:t>
            </a:r>
          </a:p>
          <a:p>
            <a:pPr algn="just" rtl="0">
              <a:buNone/>
            </a:pPr>
            <a:endParaRPr lang="en-US" sz="2400" dirty="0" smtClean="0"/>
          </a:p>
          <a:p>
            <a:pPr algn="l" rtl="0"/>
            <a:r>
              <a:rPr lang="en-US" sz="2400" b="1" u="sng" dirty="0" smtClean="0"/>
              <a:t>Negative</a:t>
            </a:r>
            <a:r>
              <a:rPr lang="en-US" sz="2400" dirty="0" smtClean="0"/>
              <a:t> </a:t>
            </a:r>
            <a:r>
              <a:rPr lang="en-US" sz="2400" dirty="0"/>
              <a:t>ELISA has &gt;95% negative predictive value and </a:t>
            </a:r>
            <a:r>
              <a:rPr lang="en-US" sz="2400" dirty="0" smtClean="0"/>
              <a:t>can be used to exclude PE in patients with either low or intermediate pre-test probability.</a:t>
            </a:r>
            <a:endParaRPr lang="en-US" sz="2400" dirty="0"/>
          </a:p>
        </p:txBody>
      </p:sp>
    </p:spTree>
    <p:extLst>
      <p:ext uri="{BB962C8B-B14F-4D97-AF65-F5344CB8AC3E}">
        <p14:creationId xmlns:p14="http://schemas.microsoft.com/office/powerpoint/2010/main" val="2545479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50857"/>
          </a:xfrm>
          <a:solidFill>
            <a:schemeClr val="accent3">
              <a:lumMod val="90000"/>
            </a:schemeClr>
          </a:solidFill>
        </p:spPr>
        <p:txBody>
          <a:bodyPr/>
          <a:lstStyle/>
          <a:p>
            <a:r>
              <a:rPr lang="en-US" sz="5400" u="sng" dirty="0" smtClean="0">
                <a:latin typeface="Baskerville Old Face" pitchFamily="18" charset="0"/>
              </a:rPr>
              <a:t/>
            </a:r>
            <a:br>
              <a:rPr lang="en-US" sz="5400" u="sng" dirty="0" smtClean="0">
                <a:latin typeface="Baskerville Old Face" pitchFamily="18" charset="0"/>
              </a:rPr>
            </a:br>
            <a:r>
              <a:rPr lang="en-US" sz="5400" u="sng" dirty="0" smtClean="0">
                <a:latin typeface="Baskerville Old Face" pitchFamily="18" charset="0"/>
              </a:rPr>
              <a:t>Arterial blood gases</a:t>
            </a:r>
            <a:r>
              <a:rPr lang="en-US" sz="5400" dirty="0" smtClean="0">
                <a:latin typeface="Baskerville Old Face" pitchFamily="18" charset="0"/>
              </a:rPr>
              <a:t> </a:t>
            </a:r>
            <a:r>
              <a:rPr lang="en-US" sz="4800" dirty="0" smtClean="0">
                <a:latin typeface="Baskerville Old Face" pitchFamily="18" charset="0"/>
              </a:rPr>
              <a:t/>
            </a:r>
            <a:br>
              <a:rPr lang="en-US" sz="4800" dirty="0" smtClean="0">
                <a:latin typeface="Baskerville Old Face" pitchFamily="18" charset="0"/>
              </a:rPr>
            </a:br>
            <a:endParaRPr lang="en-US" sz="5400" dirty="0">
              <a:latin typeface="Baskerville Old Face" pitchFamily="18" charset="0"/>
            </a:endParaRPr>
          </a:p>
        </p:txBody>
      </p:sp>
      <p:sp>
        <p:nvSpPr>
          <p:cNvPr id="3" name="Content Placeholder 2"/>
          <p:cNvSpPr>
            <a:spLocks noGrp="1"/>
          </p:cNvSpPr>
          <p:nvPr>
            <p:ph idx="1"/>
          </p:nvPr>
        </p:nvSpPr>
        <p:spPr>
          <a:xfrm>
            <a:off x="142844" y="1071546"/>
            <a:ext cx="8858312" cy="5786454"/>
          </a:xfrm>
        </p:spPr>
        <p:txBody>
          <a:bodyPr/>
          <a:lstStyle/>
          <a:p>
            <a:pPr lvl="0" algn="l" rtl="0"/>
            <a:r>
              <a:rPr lang="en-US" sz="2800" u="sng" dirty="0" smtClean="0"/>
              <a:t>ABGs usually reveal</a:t>
            </a:r>
            <a:r>
              <a:rPr lang="en-US" sz="2800" dirty="0" smtClean="0"/>
              <a:t> :</a:t>
            </a:r>
            <a:endParaRPr lang="en-US" dirty="0" smtClean="0"/>
          </a:p>
          <a:p>
            <a:pPr lvl="1" algn="l" rtl="0"/>
            <a:r>
              <a:rPr lang="en-US" sz="2400" dirty="0" smtClean="0"/>
              <a:t>Hypoxemia, </a:t>
            </a:r>
            <a:endParaRPr lang="en-US" dirty="0" smtClean="0"/>
          </a:p>
          <a:p>
            <a:pPr lvl="1" algn="l" rtl="0"/>
            <a:r>
              <a:rPr lang="en-US" sz="2400" dirty="0" err="1" smtClean="0"/>
              <a:t>Hypocapnia</a:t>
            </a:r>
            <a:r>
              <a:rPr lang="en-US" sz="2400" dirty="0" smtClean="0"/>
              <a:t>, </a:t>
            </a:r>
            <a:endParaRPr lang="en-US" dirty="0" smtClean="0"/>
          </a:p>
          <a:p>
            <a:pPr lvl="1" algn="l" rtl="0"/>
            <a:r>
              <a:rPr lang="en-US" sz="2400" dirty="0" smtClean="0"/>
              <a:t>Respiratory alkalosis. </a:t>
            </a:r>
            <a:endParaRPr lang="en-US" dirty="0" smtClean="0"/>
          </a:p>
          <a:p>
            <a:pPr lvl="1" algn="l" rtl="0"/>
            <a:endParaRPr lang="en-US" sz="2400" dirty="0" smtClean="0"/>
          </a:p>
          <a:p>
            <a:pPr algn="l" rtl="0"/>
            <a:r>
              <a:rPr lang="en-US" dirty="0" smtClean="0"/>
              <a:t>Massive PE with hypotension and respiratory collapse can cause </a:t>
            </a:r>
          </a:p>
          <a:p>
            <a:pPr lvl="2" algn="l" rtl="0"/>
            <a:r>
              <a:rPr lang="en-US" dirty="0" err="1" smtClean="0"/>
              <a:t>Hypercapnia</a:t>
            </a:r>
            <a:r>
              <a:rPr lang="en-US" dirty="0" smtClean="0"/>
              <a:t> </a:t>
            </a:r>
            <a:endParaRPr lang="en-US" sz="2800" dirty="0" smtClean="0"/>
          </a:p>
          <a:p>
            <a:pPr lvl="2" algn="l" rtl="0"/>
            <a:r>
              <a:rPr lang="en-US" dirty="0" smtClean="0"/>
              <a:t>Combined respiratory and metabolic acidosis (the latter due to lactic acidosis).</a:t>
            </a:r>
            <a:endParaRPr lang="en-US" sz="2800" dirty="0" smtClean="0"/>
          </a:p>
          <a:p>
            <a:pPr algn="l" rtl="0"/>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600" dirty="0"/>
              <a:t>Helical </a:t>
            </a:r>
            <a:r>
              <a:rPr lang="en-US" sz="3600" dirty="0" smtClean="0"/>
              <a:t>CT (CT pulmonary angiography)</a:t>
            </a:r>
            <a:endParaRPr lang="en-US" sz="3600" dirty="0"/>
          </a:p>
        </p:txBody>
      </p:sp>
      <p:sp>
        <p:nvSpPr>
          <p:cNvPr id="13315" name="Rectangle 3"/>
          <p:cNvSpPr>
            <a:spLocks noGrp="1" noChangeArrowheads="1"/>
          </p:cNvSpPr>
          <p:nvPr>
            <p:ph idx="1"/>
          </p:nvPr>
        </p:nvSpPr>
        <p:spPr/>
        <p:txBody>
          <a:bodyPr/>
          <a:lstStyle/>
          <a:p>
            <a:pPr algn="l" rtl="0"/>
            <a:r>
              <a:rPr lang="en-US" dirty="0"/>
              <a:t>Sensitivity 85% (more sensitive for proximal emboli)</a:t>
            </a:r>
          </a:p>
          <a:p>
            <a:pPr algn="l" rtl="0"/>
            <a:r>
              <a:rPr lang="en-US" dirty="0"/>
              <a:t>Specificity 95%</a:t>
            </a:r>
          </a:p>
          <a:p>
            <a:pPr algn="l" rtl="0"/>
            <a:r>
              <a:rPr lang="en-US" dirty="0"/>
              <a:t>Values vary widely in literature</a:t>
            </a:r>
          </a:p>
        </p:txBody>
      </p:sp>
    </p:spTree>
    <p:extLst>
      <p:ext uri="{BB962C8B-B14F-4D97-AF65-F5344CB8AC3E}">
        <p14:creationId xmlns:p14="http://schemas.microsoft.com/office/powerpoint/2010/main" val="2515889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944562"/>
          </a:xfrm>
        </p:spPr>
        <p:txBody>
          <a:bodyPr/>
          <a:lstStyle/>
          <a:p>
            <a:r>
              <a:rPr lang="en-US"/>
              <a:t>Bilateral PE</a:t>
            </a:r>
          </a:p>
        </p:txBody>
      </p:sp>
      <p:pic>
        <p:nvPicPr>
          <p:cNvPr id="14340" name="Picture 4" descr="Bilateral 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6910388"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053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793733"/>
          </a:xfrm>
        </p:spPr>
        <p:txBody>
          <a:bodyPr/>
          <a:lstStyle/>
          <a:p>
            <a:r>
              <a:rPr lang="en-US" sz="2800" dirty="0"/>
              <a:t>Duplex US with compression of the lower extremities</a:t>
            </a:r>
          </a:p>
        </p:txBody>
      </p:sp>
      <p:sp>
        <p:nvSpPr>
          <p:cNvPr id="30723" name="Rectangle 3"/>
          <p:cNvSpPr>
            <a:spLocks noGrp="1" noChangeArrowheads="1"/>
          </p:cNvSpPr>
          <p:nvPr>
            <p:ph idx="1"/>
          </p:nvPr>
        </p:nvSpPr>
        <p:spPr>
          <a:xfrm>
            <a:off x="357158" y="1071546"/>
            <a:ext cx="8229600" cy="4530725"/>
          </a:xfrm>
        </p:spPr>
        <p:txBody>
          <a:bodyPr/>
          <a:lstStyle/>
          <a:p>
            <a:pPr lvl="0" algn="l" rtl="0"/>
            <a:r>
              <a:rPr lang="en-US" sz="2400" dirty="0" smtClean="0"/>
              <a:t>Lower extremity ultrasound is sometimes performed in the diagnostic evaluation of PE.</a:t>
            </a:r>
            <a:endParaRPr lang="en-US" sz="2800" dirty="0" smtClean="0"/>
          </a:p>
          <a:p>
            <a:pPr lvl="0" algn="l" rtl="0"/>
            <a:r>
              <a:rPr lang="en-US" sz="2400" dirty="0" smtClean="0"/>
              <a:t>Only </a:t>
            </a:r>
            <a:r>
              <a:rPr lang="en-US" sz="2400" b="1" dirty="0" smtClean="0"/>
              <a:t>30-50%</a:t>
            </a:r>
            <a:r>
              <a:rPr lang="en-US" sz="2400" dirty="0" smtClean="0"/>
              <a:t> of patients with PE had venous thrombosis detected by compression ultrasound . </a:t>
            </a:r>
            <a:endParaRPr lang="en-US" sz="2800" dirty="0" smtClean="0"/>
          </a:p>
          <a:p>
            <a:pPr lvl="0" algn="l" rtl="0"/>
            <a:r>
              <a:rPr lang="en-US" sz="2400" u="sng" dirty="0" smtClean="0"/>
              <a:t>Procedures:</a:t>
            </a:r>
            <a:endParaRPr lang="en-US" sz="2800" dirty="0" smtClean="0"/>
          </a:p>
          <a:p>
            <a:pPr lvl="1" algn="l" rtl="0"/>
            <a:r>
              <a:rPr lang="en-US" sz="2000" dirty="0" smtClean="0"/>
              <a:t>Ultrasound transducer is placed against the skin and then is pressed inward firmly enough to compress the vein being examined.</a:t>
            </a:r>
            <a:endParaRPr lang="en-US" sz="2400" dirty="0" smtClean="0"/>
          </a:p>
          <a:p>
            <a:pPr lvl="1" algn="l" rtl="0"/>
            <a:r>
              <a:rPr lang="en-US" sz="2000" dirty="0" smtClean="0"/>
              <a:t>In an area of normal veins, the veins are easily compressed completely closed, while the muscular arteries are extremely resistant to compression.</a:t>
            </a:r>
            <a:endParaRPr lang="en-US" sz="2400" dirty="0" smtClean="0"/>
          </a:p>
          <a:p>
            <a:pPr lvl="1" algn="l" rtl="0"/>
            <a:r>
              <a:rPr lang="en-US" sz="2000" dirty="0" smtClean="0"/>
              <a:t>Where DVT is present, the veins do not collapse completely when pressure is applied using the ultrasound probe.</a:t>
            </a:r>
            <a:endParaRPr lang="en-US" sz="2400" dirty="0" smtClean="0"/>
          </a:p>
          <a:p>
            <a:pPr lvl="0" algn="l" rtl="0"/>
            <a:r>
              <a:rPr lang="en-US" sz="2400" dirty="0" smtClean="0"/>
              <a:t>A negative ultrasound scan does not rule out DVT, because many DVTs occur in areas that are inaccessible to ultrasonic examination.</a:t>
            </a:r>
          </a:p>
          <a:p>
            <a:pPr marL="0" indent="0" algn="l" rtl="0">
              <a:buNone/>
            </a:pPr>
            <a:endParaRPr lang="en-US" sz="2400" dirty="0"/>
          </a:p>
        </p:txBody>
      </p:sp>
    </p:spTree>
    <p:extLst>
      <p:ext uri="{BB962C8B-B14F-4D97-AF65-F5344CB8AC3E}">
        <p14:creationId xmlns:p14="http://schemas.microsoft.com/office/powerpoint/2010/main" val="2353802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Pulmonary Angiography</a:t>
            </a:r>
          </a:p>
        </p:txBody>
      </p:sp>
      <p:sp>
        <p:nvSpPr>
          <p:cNvPr id="27651" name="Rectangle 3"/>
          <p:cNvSpPr>
            <a:spLocks noGrp="1" noChangeArrowheads="1"/>
          </p:cNvSpPr>
          <p:nvPr>
            <p:ph idx="1"/>
          </p:nvPr>
        </p:nvSpPr>
        <p:spPr/>
        <p:txBody>
          <a:bodyPr/>
          <a:lstStyle/>
          <a:p>
            <a:pPr algn="l" rtl="0"/>
            <a:r>
              <a:rPr lang="en-US" sz="3600" dirty="0"/>
              <a:t>“Gold Standard”</a:t>
            </a:r>
          </a:p>
          <a:p>
            <a:pPr algn="l" rtl="0"/>
            <a:r>
              <a:rPr lang="en-US" sz="3600" dirty="0"/>
              <a:t>Invasive study</a:t>
            </a:r>
          </a:p>
          <a:p>
            <a:pPr algn="l" rtl="0"/>
            <a:r>
              <a:rPr lang="en-US" sz="3600" dirty="0"/>
              <a:t>5% morbidity</a:t>
            </a:r>
          </a:p>
          <a:p>
            <a:pPr algn="l" rtl="0"/>
            <a:r>
              <a:rPr lang="en-US" sz="3600" dirty="0"/>
              <a:t>&lt; 0.5% mortality</a:t>
            </a:r>
          </a:p>
          <a:p>
            <a:pPr algn="l" rtl="0"/>
            <a:r>
              <a:rPr lang="en-US" sz="3600" dirty="0"/>
              <a:t>Indicated if the diagnosis remains uncertain after noninvasive testing</a:t>
            </a:r>
          </a:p>
        </p:txBody>
      </p:sp>
    </p:spTree>
    <p:extLst>
      <p:ext uri="{BB962C8B-B14F-4D97-AF65-F5344CB8AC3E}">
        <p14:creationId xmlns:p14="http://schemas.microsoft.com/office/powerpoint/2010/main" val="1162174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PE on pulmonary angiogram</a:t>
            </a:r>
          </a:p>
        </p:txBody>
      </p:sp>
      <p:pic>
        <p:nvPicPr>
          <p:cNvPr id="28676" name="Picture 4" descr="PE angi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5657850" cy="454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932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1276" r="1905"/>
          <a:stretch>
            <a:fillRect/>
          </a:stretch>
        </p:blipFill>
        <p:spPr bwMode="auto">
          <a:xfrm>
            <a:off x="1785886" y="0"/>
            <a:ext cx="7358114" cy="6858000"/>
          </a:xfrm>
          <a:prstGeom prst="rect">
            <a:avLst/>
          </a:prstGeom>
          <a:noFill/>
          <a:ln w="9525">
            <a:noFill/>
            <a:miter lim="800000"/>
            <a:headEnd/>
            <a:tailEnd/>
          </a:ln>
          <a:effectLst/>
        </p:spPr>
      </p:pic>
      <p:sp>
        <p:nvSpPr>
          <p:cNvPr id="5" name="Rectangle 4"/>
          <p:cNvSpPr/>
          <p:nvPr/>
        </p:nvSpPr>
        <p:spPr>
          <a:xfrm>
            <a:off x="0" y="2643182"/>
            <a:ext cx="1785918" cy="1631216"/>
          </a:xfrm>
          <a:prstGeom prst="rect">
            <a:avLst/>
          </a:prstGeom>
        </p:spPr>
        <p:txBody>
          <a:bodyPr wrap="square">
            <a:spAutoFit/>
          </a:bodyPr>
          <a:lstStyle/>
          <a:p>
            <a:pPr algn="ctr"/>
            <a:r>
              <a:rPr lang="en-US" sz="2000" dirty="0" smtClean="0">
                <a:solidFill>
                  <a:srgbClr val="FF0000"/>
                </a:solidFill>
                <a:latin typeface="AR ESSENCE" pitchFamily="2" charset="0"/>
              </a:rPr>
              <a:t>2019 ESC GUIDELINES</a:t>
            </a:r>
          </a:p>
          <a:p>
            <a:pPr algn="ctr"/>
            <a:r>
              <a:rPr lang="en-US" sz="2000" dirty="0" smtClean="0">
                <a:solidFill>
                  <a:srgbClr val="FF0000"/>
                </a:solidFill>
                <a:latin typeface="AR ESSENCE" pitchFamily="2" charset="0"/>
              </a:rPr>
              <a:t>ACUTE PULMONARY EMBOLISM</a:t>
            </a:r>
            <a:endParaRPr lang="en-US" sz="2000" dirty="0">
              <a:solidFill>
                <a:srgbClr val="FF0000"/>
              </a:solidFill>
              <a:latin typeface="AR ESSENCE" pitchFamily="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The Treatment | Film Television and Arts Interviews | KCRW"/>
          <p:cNvPicPr>
            <a:picLocks noChangeAspect="1" noChangeArrowheads="1"/>
          </p:cNvPicPr>
          <p:nvPr/>
        </p:nvPicPr>
        <p:blipFill>
          <a:blip r:embed="rId2"/>
          <a:srcRect b="53191"/>
          <a:stretch>
            <a:fillRect/>
          </a:stretch>
        </p:blipFill>
        <p:spPr bwMode="auto">
          <a:xfrm>
            <a:off x="1285852" y="1785926"/>
            <a:ext cx="6715172" cy="314327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a:srcRect/>
          <a:stretch>
            <a:fillRect/>
          </a:stretch>
        </p:blipFill>
        <p:spPr bwMode="auto">
          <a:xfrm>
            <a:off x="191306" y="285728"/>
            <a:ext cx="8661826" cy="621510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How Common?</a:t>
            </a:r>
          </a:p>
        </p:txBody>
      </p:sp>
      <p:sp>
        <p:nvSpPr>
          <p:cNvPr id="7171" name="Rectangle 3"/>
          <p:cNvSpPr>
            <a:spLocks noGrp="1" noChangeArrowheads="1"/>
          </p:cNvSpPr>
          <p:nvPr>
            <p:ph idx="1"/>
          </p:nvPr>
        </p:nvSpPr>
        <p:spPr/>
        <p:txBody>
          <a:bodyPr/>
          <a:lstStyle/>
          <a:p>
            <a:pPr algn="l" rtl="0"/>
            <a:r>
              <a:rPr lang="en-US" dirty="0"/>
              <a:t>650,000 cases in the US each year</a:t>
            </a:r>
          </a:p>
          <a:p>
            <a:pPr algn="l" rtl="0"/>
            <a:r>
              <a:rPr lang="en-US" dirty="0"/>
              <a:t>150,000 – 200,000 US deaths each year</a:t>
            </a:r>
          </a:p>
          <a:p>
            <a:pPr algn="l" rtl="0"/>
            <a:r>
              <a:rPr lang="en-US" dirty="0"/>
              <a:t>Most common preventable cause of hospital death</a:t>
            </a:r>
          </a:p>
          <a:p>
            <a:pPr algn="l" rtl="0"/>
            <a:r>
              <a:rPr lang="en-US" dirty="0"/>
              <a:t>3</a:t>
            </a:r>
            <a:r>
              <a:rPr lang="en-US" baseline="30000" dirty="0"/>
              <a:t>rd</a:t>
            </a:r>
            <a:r>
              <a:rPr lang="en-US" dirty="0"/>
              <a:t> most common acute cardiovascular emergency (MI and stroke)</a:t>
            </a:r>
          </a:p>
        </p:txBody>
      </p:sp>
    </p:spTree>
    <p:extLst>
      <p:ext uri="{BB962C8B-B14F-4D97-AF65-F5344CB8AC3E}">
        <p14:creationId xmlns:p14="http://schemas.microsoft.com/office/powerpoint/2010/main" val="5972246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a:srcRect/>
          <a:stretch>
            <a:fillRect/>
          </a:stretch>
        </p:blipFill>
        <p:spPr bwMode="auto">
          <a:xfrm>
            <a:off x="227030" y="214290"/>
            <a:ext cx="8702688" cy="6438851"/>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lassification of Anticoagulants – AcrossPG"/>
          <p:cNvPicPr>
            <a:picLocks noChangeAspect="1" noChangeArrowheads="1"/>
          </p:cNvPicPr>
          <p:nvPr/>
        </p:nvPicPr>
        <p:blipFill>
          <a:blip r:embed="rId2"/>
          <a:srcRect/>
          <a:stretch>
            <a:fillRect/>
          </a:stretch>
        </p:blipFill>
        <p:spPr bwMode="auto">
          <a:xfrm>
            <a:off x="77574" y="851092"/>
            <a:ext cx="9066425" cy="406855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srcRect/>
          <a:stretch>
            <a:fillRect/>
          </a:stretch>
        </p:blipFill>
        <p:spPr bwMode="auto">
          <a:xfrm>
            <a:off x="857223" y="69894"/>
            <a:ext cx="7506847" cy="6788106"/>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srcRect/>
          <a:stretch>
            <a:fillRect/>
          </a:stretch>
        </p:blipFill>
        <p:spPr bwMode="auto">
          <a:xfrm>
            <a:off x="404813" y="719138"/>
            <a:ext cx="8334375" cy="541972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srcRect/>
          <a:stretch>
            <a:fillRect/>
          </a:stretch>
        </p:blipFill>
        <p:spPr bwMode="auto">
          <a:xfrm>
            <a:off x="214282" y="1571612"/>
            <a:ext cx="8786874" cy="5029224"/>
          </a:xfrm>
          <a:prstGeom prst="rect">
            <a:avLst/>
          </a:prstGeom>
          <a:noFill/>
          <a:ln w="9525">
            <a:noFill/>
            <a:miter lim="800000"/>
            <a:headEnd/>
            <a:tailEnd/>
          </a:ln>
          <a:effectLst/>
        </p:spPr>
      </p:pic>
      <p:pic>
        <p:nvPicPr>
          <p:cNvPr id="83971" name="Picture 3"/>
          <p:cNvPicPr>
            <a:picLocks noChangeAspect="1" noChangeArrowheads="1"/>
          </p:cNvPicPr>
          <p:nvPr/>
        </p:nvPicPr>
        <p:blipFill>
          <a:blip r:embed="rId3"/>
          <a:srcRect/>
          <a:stretch>
            <a:fillRect/>
          </a:stretch>
        </p:blipFill>
        <p:spPr bwMode="auto">
          <a:xfrm>
            <a:off x="214282" y="500042"/>
            <a:ext cx="8771048" cy="752476"/>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srcRect/>
          <a:stretch>
            <a:fillRect/>
          </a:stretch>
        </p:blipFill>
        <p:spPr bwMode="auto">
          <a:xfrm>
            <a:off x="123038" y="571480"/>
            <a:ext cx="8857813" cy="5786478"/>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Mechanism of action of heparin, low-molecular-weight heparin (LMWH ..."/>
          <p:cNvPicPr>
            <a:picLocks noChangeAspect="1" noChangeArrowheads="1"/>
          </p:cNvPicPr>
          <p:nvPr/>
        </p:nvPicPr>
        <p:blipFill>
          <a:blip r:embed="rId2"/>
          <a:srcRect/>
          <a:stretch>
            <a:fillRect/>
          </a:stretch>
        </p:blipFill>
        <p:spPr bwMode="auto">
          <a:xfrm>
            <a:off x="285720" y="0"/>
            <a:ext cx="8501122" cy="676275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srcRect/>
          <a:stretch>
            <a:fillRect/>
          </a:stretch>
        </p:blipFill>
        <p:spPr bwMode="auto">
          <a:xfrm>
            <a:off x="159415" y="500042"/>
            <a:ext cx="8832886" cy="607223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rgbClr val="002060"/>
                </a:solidFill>
              </a:rPr>
              <a:t>Unfractionated</a:t>
            </a:r>
            <a:r>
              <a:rPr lang="en-US" b="1" dirty="0" smtClean="0">
                <a:solidFill>
                  <a:srgbClr val="002060"/>
                </a:solidFill>
              </a:rPr>
              <a:t> heparin therapy</a:t>
            </a:r>
            <a:r>
              <a:rPr lang="en-US" b="1" dirty="0" smtClean="0"/>
              <a:t/>
            </a:r>
            <a:br>
              <a:rPr lang="en-US" b="1" dirty="0" smtClean="0"/>
            </a:br>
            <a:endParaRPr lang="ar-EG" dirty="0"/>
          </a:p>
        </p:txBody>
      </p:sp>
      <p:sp>
        <p:nvSpPr>
          <p:cNvPr id="3" name="Content Placeholder 2"/>
          <p:cNvSpPr>
            <a:spLocks noGrp="1"/>
          </p:cNvSpPr>
          <p:nvPr>
            <p:ph idx="1"/>
          </p:nvPr>
        </p:nvSpPr>
        <p:spPr>
          <a:xfrm>
            <a:off x="285720" y="928670"/>
            <a:ext cx="8443914" cy="5643602"/>
          </a:xfrm>
        </p:spPr>
        <p:txBody>
          <a:bodyPr>
            <a:noAutofit/>
          </a:bodyPr>
          <a:lstStyle/>
          <a:p>
            <a:pPr algn="just" rtl="0">
              <a:lnSpc>
                <a:spcPct val="170000"/>
              </a:lnSpc>
            </a:pPr>
            <a:r>
              <a:rPr lang="en-US" sz="2400" dirty="0" smtClean="0"/>
              <a:t>If IV UFH is chosen, an initial bolus of 80 U/kg or 5000 U followed by an infusion of 18 U/kg/h or 1300 U/h should be given.</a:t>
            </a:r>
          </a:p>
          <a:p>
            <a:pPr algn="just" rtl="0">
              <a:lnSpc>
                <a:spcPct val="170000"/>
              </a:lnSpc>
            </a:pPr>
            <a:r>
              <a:rPr lang="en-US" sz="2400" b="1" dirty="0" smtClean="0">
                <a:solidFill>
                  <a:srgbClr val="FF0000"/>
                </a:solidFill>
              </a:rPr>
              <a:t>The efficacy of heparin therapy depends on achieving a critical therapeutic level of heparin within the first 24 hours of treatment</a:t>
            </a:r>
            <a:r>
              <a:rPr lang="en-US" sz="2400" dirty="0" smtClean="0"/>
              <a:t>. The critical therapeutic level of heparin </a:t>
            </a:r>
            <a:r>
              <a:rPr lang="en-US" sz="2400" u="sng" dirty="0" smtClean="0"/>
              <a:t>is 1.5 times the baseline control value </a:t>
            </a:r>
            <a:r>
              <a:rPr lang="en-US" sz="2400" dirty="0" smtClean="0"/>
              <a:t>or the upper limit of normal range of the activated partial </a:t>
            </a:r>
            <a:r>
              <a:rPr lang="en-US" sz="2400" dirty="0" err="1" smtClean="0"/>
              <a:t>thromboplastin</a:t>
            </a:r>
            <a:r>
              <a:rPr lang="en-US" sz="2400" dirty="0" smtClean="0"/>
              <a:t> time (</a:t>
            </a:r>
            <a:r>
              <a:rPr lang="en-US" sz="2400" dirty="0" err="1" smtClean="0"/>
              <a:t>aPTT</a:t>
            </a:r>
            <a:r>
              <a:rPr lang="en-US" sz="2400" dirty="0" smtClean="0"/>
              <a:t>). </a:t>
            </a:r>
          </a:p>
          <a:p>
            <a:pPr algn="just" rtl="0">
              <a:lnSpc>
                <a:spcPct val="170000"/>
              </a:lnSpc>
            </a:pPr>
            <a:endParaRPr lang="en-US" sz="2400" dirty="0"/>
          </a:p>
        </p:txBody>
      </p:sp>
    </p:spTree>
    <p:extLst>
      <p:ext uri="{BB962C8B-B14F-4D97-AF65-F5344CB8AC3E}">
        <p14:creationId xmlns:p14="http://schemas.microsoft.com/office/powerpoint/2010/main" val="26336818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2"/>
          <a:srcRect/>
          <a:stretch>
            <a:fillRect/>
          </a:stretch>
        </p:blipFill>
        <p:spPr bwMode="auto">
          <a:xfrm>
            <a:off x="255614" y="285728"/>
            <a:ext cx="8730872" cy="635798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
            <a:ext cx="9144000" cy="785794"/>
          </a:xfrm>
          <a:solidFill>
            <a:schemeClr val="accent3"/>
          </a:solidFill>
        </p:spPr>
        <p:txBody>
          <a:bodyPr/>
          <a:lstStyle/>
          <a:p>
            <a:r>
              <a:rPr lang="en-US" sz="3200" u="sng" dirty="0" smtClean="0"/>
              <a:t>Predisposing factors for venous </a:t>
            </a:r>
            <a:r>
              <a:rPr lang="en-US" sz="3200" u="sng" dirty="0" err="1" smtClean="0"/>
              <a:t>thromboembolism</a:t>
            </a:r>
            <a:r>
              <a:rPr lang="en-US" sz="3200" u="sng" dirty="0" smtClean="0"/>
              <a:t> </a:t>
            </a:r>
            <a:endParaRPr lang="en-US" sz="3200" dirty="0"/>
          </a:p>
        </p:txBody>
      </p:sp>
      <p:graphicFrame>
        <p:nvGraphicFramePr>
          <p:cNvPr id="5" name="Table 4"/>
          <p:cNvGraphicFramePr>
            <a:graphicFrameLocks noGrp="1"/>
          </p:cNvGraphicFramePr>
          <p:nvPr/>
        </p:nvGraphicFramePr>
        <p:xfrm>
          <a:off x="0" y="857232"/>
          <a:ext cx="9144001" cy="5834058"/>
        </p:xfrm>
        <a:graphic>
          <a:graphicData uri="http://schemas.openxmlformats.org/drawingml/2006/table">
            <a:tbl>
              <a:tblPr/>
              <a:tblGrid>
                <a:gridCol w="3000364"/>
                <a:gridCol w="3256458"/>
                <a:gridCol w="2887179"/>
              </a:tblGrid>
              <a:tr h="866820">
                <a:tc>
                  <a:txBody>
                    <a:bodyPr/>
                    <a:lstStyle/>
                    <a:p>
                      <a:pPr marL="0" marR="0" algn="ctr">
                        <a:lnSpc>
                          <a:spcPct val="150000"/>
                        </a:lnSpc>
                        <a:spcBef>
                          <a:spcPts val="0"/>
                        </a:spcBef>
                        <a:spcAft>
                          <a:spcPts val="0"/>
                        </a:spcAft>
                      </a:pPr>
                      <a:r>
                        <a:rPr lang="en-US" sz="2000" b="1" dirty="0">
                          <a:solidFill>
                            <a:srgbClr val="000000"/>
                          </a:solidFill>
                          <a:latin typeface="Times New Roman"/>
                          <a:ea typeface="Times New Roman"/>
                        </a:rPr>
                        <a:t>Strong predisposing factors</a:t>
                      </a:r>
                      <a:endParaRPr lang="en-US" sz="1600" dirty="0">
                        <a:solidFill>
                          <a:srgbClr val="000000"/>
                        </a:solidFill>
                        <a:latin typeface="Times New Roman"/>
                        <a:ea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a:solidFill>
                            <a:srgbClr val="000000"/>
                          </a:solidFill>
                          <a:latin typeface="Times New Roman"/>
                          <a:ea typeface="Times New Roman"/>
                        </a:rPr>
                        <a:t>Moderate predisposing factors</a:t>
                      </a:r>
                      <a:endParaRPr lang="en-US" sz="1600">
                        <a:solidFill>
                          <a:srgbClr val="000000"/>
                        </a:solidFill>
                        <a:latin typeface="Times New Roman"/>
                        <a:ea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a:solidFill>
                            <a:srgbClr val="000000"/>
                          </a:solidFill>
                          <a:latin typeface="Times New Roman"/>
                          <a:ea typeface="Times New Roman"/>
                        </a:rPr>
                        <a:t>Weak predisposing factors</a:t>
                      </a:r>
                      <a:endParaRPr lang="en-US" sz="1600">
                        <a:solidFill>
                          <a:srgbClr val="000000"/>
                        </a:solidFill>
                        <a:latin typeface="Times New Roman"/>
                        <a:ea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9658">
                <a:tc>
                  <a:txBody>
                    <a:bodyPr/>
                    <a:lstStyle/>
                    <a:p>
                      <a:pPr marL="342900" marR="0" lvl="0" indent="-342900" rtl="0">
                        <a:lnSpc>
                          <a:spcPct val="115000"/>
                        </a:lnSpc>
                        <a:spcBef>
                          <a:spcPts val="0"/>
                        </a:spcBef>
                        <a:spcAft>
                          <a:spcPts val="0"/>
                        </a:spcAft>
                        <a:buFont typeface="Wingdings"/>
                        <a:buChar char=""/>
                      </a:pPr>
                      <a:r>
                        <a:rPr lang="en-US" sz="2000" dirty="0">
                          <a:solidFill>
                            <a:srgbClr val="000000"/>
                          </a:solidFill>
                          <a:latin typeface="Times New Roman"/>
                          <a:ea typeface="Times New Roman"/>
                        </a:rPr>
                        <a:t>Fracture (hip or leg) </a:t>
                      </a:r>
                      <a:endParaRPr lang="en-US" sz="1600" dirty="0">
                        <a:solidFill>
                          <a:srgbClr val="000000"/>
                        </a:solidFill>
                        <a:latin typeface="Times New Roman"/>
                        <a:ea typeface="Times New Roman"/>
                      </a:endParaRPr>
                    </a:p>
                    <a:p>
                      <a:pPr marL="342900" marR="0" lvl="0" indent="-342900">
                        <a:lnSpc>
                          <a:spcPct val="115000"/>
                        </a:lnSpc>
                        <a:spcBef>
                          <a:spcPts val="0"/>
                        </a:spcBef>
                        <a:spcAft>
                          <a:spcPts val="0"/>
                        </a:spcAft>
                        <a:buFont typeface="Wingdings"/>
                        <a:buChar char=""/>
                      </a:pPr>
                      <a:r>
                        <a:rPr lang="en-US" sz="2000" dirty="0">
                          <a:solidFill>
                            <a:srgbClr val="000000"/>
                          </a:solidFill>
                          <a:latin typeface="Times New Roman"/>
                          <a:ea typeface="Times New Roman"/>
                        </a:rPr>
                        <a:t>Hip or knee replacement </a:t>
                      </a:r>
                      <a:endParaRPr lang="en-US" sz="2000" dirty="0" smtClean="0">
                        <a:solidFill>
                          <a:srgbClr val="000000"/>
                        </a:solidFill>
                        <a:latin typeface="Times New Roman"/>
                        <a:ea typeface="Times New Roman"/>
                      </a:endParaRPr>
                    </a:p>
                    <a:p>
                      <a:pPr marL="342900" marR="0" lvl="0" indent="-342900">
                        <a:lnSpc>
                          <a:spcPct val="115000"/>
                        </a:lnSpc>
                        <a:spcBef>
                          <a:spcPts val="0"/>
                        </a:spcBef>
                        <a:spcAft>
                          <a:spcPts val="0"/>
                        </a:spcAft>
                        <a:buFont typeface="Wingdings"/>
                        <a:buChar char=""/>
                      </a:pPr>
                      <a:r>
                        <a:rPr lang="en-US" sz="2000" b="1" kern="1200" dirty="0" smtClean="0">
                          <a:solidFill>
                            <a:srgbClr val="FF0000"/>
                          </a:solidFill>
                          <a:latin typeface="Times New Roman"/>
                          <a:ea typeface="Times New Roman"/>
                          <a:cs typeface="+mn-cs"/>
                        </a:rPr>
                        <a:t>Hospitalization for heart failure or </a:t>
                      </a:r>
                      <a:r>
                        <a:rPr lang="en-US" sz="2000" b="1" kern="1200" dirty="0" err="1" smtClean="0">
                          <a:solidFill>
                            <a:srgbClr val="FF0000"/>
                          </a:solidFill>
                          <a:latin typeface="Times New Roman"/>
                          <a:ea typeface="Times New Roman"/>
                          <a:cs typeface="+mn-cs"/>
                        </a:rPr>
                        <a:t>atrial</a:t>
                      </a:r>
                      <a:r>
                        <a:rPr lang="en-US" sz="2000" b="1" kern="1200" dirty="0" smtClean="0">
                          <a:solidFill>
                            <a:srgbClr val="FF0000"/>
                          </a:solidFill>
                          <a:latin typeface="Times New Roman"/>
                          <a:ea typeface="Times New Roman"/>
                          <a:cs typeface="+mn-cs"/>
                        </a:rPr>
                        <a:t> fibrillation/flutter </a:t>
                      </a:r>
                      <a:r>
                        <a:rPr lang="en-US" sz="2000" kern="1200" dirty="0" smtClean="0">
                          <a:solidFill>
                            <a:srgbClr val="000000"/>
                          </a:solidFill>
                          <a:latin typeface="Times New Roman"/>
                          <a:ea typeface="Times New Roman"/>
                          <a:cs typeface="+mn-cs"/>
                        </a:rPr>
                        <a:t>(within previous 3 months)</a:t>
                      </a:r>
                    </a:p>
                    <a:p>
                      <a:pPr marL="342900" marR="0" lvl="0" indent="-342900">
                        <a:lnSpc>
                          <a:spcPct val="115000"/>
                        </a:lnSpc>
                        <a:spcBef>
                          <a:spcPts val="0"/>
                        </a:spcBef>
                        <a:spcAft>
                          <a:spcPts val="0"/>
                        </a:spcAft>
                        <a:buFont typeface="Wingdings"/>
                        <a:buChar char=""/>
                      </a:pPr>
                      <a:r>
                        <a:rPr lang="en-US" sz="2000" b="1" kern="1200" dirty="0" smtClean="0">
                          <a:solidFill>
                            <a:srgbClr val="FF0000"/>
                          </a:solidFill>
                          <a:latin typeface="Times New Roman"/>
                          <a:ea typeface="Times New Roman"/>
                          <a:cs typeface="+mn-cs"/>
                        </a:rPr>
                        <a:t>Myocardial infarction </a:t>
                      </a:r>
                      <a:r>
                        <a:rPr lang="en-US" sz="2000" kern="1200" dirty="0" smtClean="0">
                          <a:solidFill>
                            <a:srgbClr val="000000"/>
                          </a:solidFill>
                          <a:latin typeface="Times New Roman"/>
                          <a:ea typeface="Times New Roman"/>
                          <a:cs typeface="+mn-cs"/>
                        </a:rPr>
                        <a:t>(within previous 3 months)</a:t>
                      </a:r>
                    </a:p>
                    <a:p>
                      <a:pPr marL="342900" marR="0" lvl="0" indent="-342900">
                        <a:lnSpc>
                          <a:spcPct val="115000"/>
                        </a:lnSpc>
                        <a:spcBef>
                          <a:spcPts val="0"/>
                        </a:spcBef>
                        <a:spcAft>
                          <a:spcPts val="0"/>
                        </a:spcAft>
                        <a:buFont typeface="Wingdings"/>
                        <a:buChar char=""/>
                      </a:pPr>
                      <a:r>
                        <a:rPr lang="en-US" sz="2000" b="1" kern="1200" dirty="0" smtClean="0">
                          <a:solidFill>
                            <a:srgbClr val="FF0000"/>
                          </a:solidFill>
                          <a:latin typeface="Times New Roman"/>
                          <a:ea typeface="Times New Roman"/>
                          <a:cs typeface="+mn-cs"/>
                        </a:rPr>
                        <a:t>Previous VTE</a:t>
                      </a:r>
                      <a:endParaRPr lang="en-US" sz="2000" b="1" kern="1200" dirty="0">
                        <a:solidFill>
                          <a:srgbClr val="FF0000"/>
                        </a:solidFill>
                        <a:latin typeface="Times New Roman"/>
                        <a:ea typeface="Times New Roman"/>
                        <a:cs typeface="+mn-cs"/>
                      </a:endParaRPr>
                    </a:p>
                    <a:p>
                      <a:pPr marL="342900" marR="0" lvl="0" indent="-342900">
                        <a:lnSpc>
                          <a:spcPct val="115000"/>
                        </a:lnSpc>
                        <a:spcBef>
                          <a:spcPts val="0"/>
                        </a:spcBef>
                        <a:spcAft>
                          <a:spcPts val="0"/>
                        </a:spcAft>
                        <a:buFont typeface="Wingdings"/>
                        <a:buChar char=""/>
                      </a:pPr>
                      <a:r>
                        <a:rPr lang="en-US" sz="2000" dirty="0">
                          <a:solidFill>
                            <a:srgbClr val="000000"/>
                          </a:solidFill>
                          <a:latin typeface="Times New Roman"/>
                          <a:ea typeface="Times New Roman"/>
                        </a:rPr>
                        <a:t>Major general surgery </a:t>
                      </a:r>
                      <a:endParaRPr lang="en-US" sz="1600" dirty="0">
                        <a:solidFill>
                          <a:srgbClr val="000000"/>
                        </a:solidFill>
                        <a:latin typeface="Times New Roman"/>
                        <a:ea typeface="Times New Roman"/>
                      </a:endParaRPr>
                    </a:p>
                    <a:p>
                      <a:pPr marL="342900" marR="0" lvl="0" indent="-342900">
                        <a:lnSpc>
                          <a:spcPct val="115000"/>
                        </a:lnSpc>
                        <a:spcBef>
                          <a:spcPts val="0"/>
                        </a:spcBef>
                        <a:spcAft>
                          <a:spcPts val="0"/>
                        </a:spcAft>
                        <a:buFont typeface="Wingdings"/>
                        <a:buChar char=""/>
                      </a:pPr>
                      <a:r>
                        <a:rPr lang="en-US" sz="2000" dirty="0">
                          <a:solidFill>
                            <a:srgbClr val="000000"/>
                          </a:solidFill>
                          <a:latin typeface="Times New Roman"/>
                          <a:ea typeface="Times New Roman"/>
                        </a:rPr>
                        <a:t>Major trauma </a:t>
                      </a:r>
                      <a:endParaRPr lang="en-US" sz="1600" dirty="0">
                        <a:solidFill>
                          <a:srgbClr val="000000"/>
                        </a:solidFill>
                        <a:latin typeface="Times New Roman"/>
                        <a:ea typeface="Times New Roman"/>
                      </a:endParaRPr>
                    </a:p>
                    <a:p>
                      <a:pPr marL="342900" marR="0" lvl="0" indent="-342900">
                        <a:lnSpc>
                          <a:spcPct val="115000"/>
                        </a:lnSpc>
                        <a:spcBef>
                          <a:spcPts val="0"/>
                        </a:spcBef>
                        <a:spcAft>
                          <a:spcPts val="0"/>
                        </a:spcAft>
                        <a:buFont typeface="Wingdings"/>
                        <a:buChar char=""/>
                      </a:pPr>
                      <a:r>
                        <a:rPr lang="en-US" sz="2000" dirty="0">
                          <a:solidFill>
                            <a:srgbClr val="000000"/>
                          </a:solidFill>
                          <a:latin typeface="Times New Roman"/>
                          <a:ea typeface="Times New Roman"/>
                        </a:rPr>
                        <a:t>Spinal cord injury</a:t>
                      </a:r>
                      <a:endParaRPr lang="en-US" sz="1600" dirty="0">
                        <a:solidFill>
                          <a:srgbClr val="000000"/>
                        </a:solidFill>
                        <a:latin typeface="Times New Roman"/>
                        <a:ea typeface="Times New Roman"/>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rtl="0">
                        <a:lnSpc>
                          <a:spcPct val="115000"/>
                        </a:lnSpc>
                        <a:spcBef>
                          <a:spcPts val="0"/>
                        </a:spcBef>
                        <a:spcAft>
                          <a:spcPts val="0"/>
                        </a:spcAft>
                        <a:buFont typeface="Wingdings"/>
                        <a:buChar char=""/>
                      </a:pPr>
                      <a:r>
                        <a:rPr lang="en-US" sz="2000" dirty="0">
                          <a:solidFill>
                            <a:srgbClr val="000000"/>
                          </a:solidFill>
                          <a:latin typeface="Times New Roman"/>
                          <a:ea typeface="Times New Roman"/>
                        </a:rPr>
                        <a:t>Arthroscopic knee surgery </a:t>
                      </a:r>
                      <a:endParaRPr lang="en-US" sz="1600" dirty="0">
                        <a:solidFill>
                          <a:srgbClr val="000000"/>
                        </a:solidFill>
                        <a:latin typeface="Times New Roman"/>
                        <a:ea typeface="Times New Roman"/>
                      </a:endParaRPr>
                    </a:p>
                    <a:p>
                      <a:pPr marL="342900" marR="0" lvl="0" indent="-342900">
                        <a:lnSpc>
                          <a:spcPct val="115000"/>
                        </a:lnSpc>
                        <a:spcBef>
                          <a:spcPts val="0"/>
                        </a:spcBef>
                        <a:spcAft>
                          <a:spcPts val="0"/>
                        </a:spcAft>
                        <a:buFont typeface="Wingdings"/>
                        <a:buChar char=""/>
                      </a:pPr>
                      <a:r>
                        <a:rPr lang="en-US" sz="2000" dirty="0">
                          <a:solidFill>
                            <a:srgbClr val="000000"/>
                          </a:solidFill>
                          <a:latin typeface="Times New Roman"/>
                          <a:ea typeface="Times New Roman"/>
                        </a:rPr>
                        <a:t>Central venous lines </a:t>
                      </a:r>
                      <a:endParaRPr lang="en-US" sz="1600" dirty="0">
                        <a:solidFill>
                          <a:srgbClr val="000000"/>
                        </a:solidFill>
                        <a:latin typeface="Times New Roman"/>
                        <a:ea typeface="Times New Roman"/>
                      </a:endParaRPr>
                    </a:p>
                    <a:p>
                      <a:pPr marL="342900" marR="0" lvl="0" indent="-342900">
                        <a:lnSpc>
                          <a:spcPct val="115000"/>
                        </a:lnSpc>
                        <a:spcBef>
                          <a:spcPts val="0"/>
                        </a:spcBef>
                        <a:spcAft>
                          <a:spcPts val="0"/>
                        </a:spcAft>
                        <a:buFont typeface="Wingdings"/>
                        <a:buChar char=""/>
                      </a:pPr>
                      <a:r>
                        <a:rPr lang="en-US" sz="2000" dirty="0">
                          <a:solidFill>
                            <a:srgbClr val="000000"/>
                          </a:solidFill>
                          <a:latin typeface="Times New Roman"/>
                          <a:ea typeface="Times New Roman"/>
                        </a:rPr>
                        <a:t>Chemotherapy </a:t>
                      </a:r>
                      <a:endParaRPr lang="en-US" sz="1600" dirty="0">
                        <a:solidFill>
                          <a:srgbClr val="000000"/>
                        </a:solidFill>
                        <a:latin typeface="Times New Roman"/>
                        <a:ea typeface="Times New Roman"/>
                      </a:endParaRPr>
                    </a:p>
                    <a:p>
                      <a:pPr marL="342900" marR="0" lvl="0" indent="-342900">
                        <a:lnSpc>
                          <a:spcPct val="115000"/>
                        </a:lnSpc>
                        <a:spcBef>
                          <a:spcPts val="0"/>
                        </a:spcBef>
                        <a:spcAft>
                          <a:spcPts val="0"/>
                        </a:spcAft>
                        <a:buFont typeface="Wingdings"/>
                        <a:buChar char=""/>
                      </a:pPr>
                      <a:r>
                        <a:rPr lang="en-US" sz="2000" dirty="0" smtClean="0">
                          <a:solidFill>
                            <a:srgbClr val="000000"/>
                          </a:solidFill>
                          <a:latin typeface="Times New Roman"/>
                          <a:ea typeface="Times New Roman"/>
                        </a:rPr>
                        <a:t>Congestive heart </a:t>
                      </a:r>
                      <a:r>
                        <a:rPr lang="en-US" sz="2000" dirty="0">
                          <a:solidFill>
                            <a:srgbClr val="000000"/>
                          </a:solidFill>
                          <a:latin typeface="Times New Roman"/>
                          <a:ea typeface="Times New Roman"/>
                        </a:rPr>
                        <a:t>or respiratory failure</a:t>
                      </a:r>
                      <a:endParaRPr lang="en-US" sz="1600" dirty="0">
                        <a:solidFill>
                          <a:srgbClr val="000000"/>
                        </a:solidFill>
                        <a:latin typeface="Times New Roman"/>
                        <a:ea typeface="Times New Roman"/>
                      </a:endParaRPr>
                    </a:p>
                    <a:p>
                      <a:pPr marL="342900" marR="0" lvl="0" indent="-342900">
                        <a:lnSpc>
                          <a:spcPct val="115000"/>
                        </a:lnSpc>
                        <a:spcBef>
                          <a:spcPts val="0"/>
                        </a:spcBef>
                        <a:spcAft>
                          <a:spcPts val="0"/>
                        </a:spcAft>
                        <a:buFont typeface="Wingdings"/>
                        <a:buChar char=""/>
                      </a:pPr>
                      <a:r>
                        <a:rPr lang="en-US" sz="2000" dirty="0">
                          <a:solidFill>
                            <a:srgbClr val="000000"/>
                          </a:solidFill>
                          <a:latin typeface="Times New Roman"/>
                          <a:ea typeface="Times New Roman"/>
                        </a:rPr>
                        <a:t>Hormone replacement therapy</a:t>
                      </a:r>
                      <a:endParaRPr lang="en-US" sz="1600" dirty="0">
                        <a:solidFill>
                          <a:srgbClr val="000000"/>
                        </a:solidFill>
                        <a:latin typeface="Times New Roman"/>
                        <a:ea typeface="Times New Roman"/>
                      </a:endParaRPr>
                    </a:p>
                    <a:p>
                      <a:pPr marL="342900" marR="0" lvl="0" indent="-342900">
                        <a:lnSpc>
                          <a:spcPct val="115000"/>
                        </a:lnSpc>
                        <a:spcBef>
                          <a:spcPts val="0"/>
                        </a:spcBef>
                        <a:spcAft>
                          <a:spcPts val="0"/>
                        </a:spcAft>
                        <a:buFont typeface="Wingdings"/>
                        <a:buChar char=""/>
                      </a:pPr>
                      <a:r>
                        <a:rPr lang="en-US" sz="2000" dirty="0">
                          <a:solidFill>
                            <a:srgbClr val="000000"/>
                          </a:solidFill>
                          <a:latin typeface="Times New Roman"/>
                          <a:ea typeface="Times New Roman"/>
                        </a:rPr>
                        <a:t>Malignancy </a:t>
                      </a:r>
                      <a:endParaRPr lang="en-US" sz="1600" dirty="0">
                        <a:solidFill>
                          <a:srgbClr val="000000"/>
                        </a:solidFill>
                        <a:latin typeface="Times New Roman"/>
                        <a:ea typeface="Times New Roman"/>
                      </a:endParaRPr>
                    </a:p>
                    <a:p>
                      <a:pPr marL="342900" marR="0" lvl="0" indent="-342900">
                        <a:lnSpc>
                          <a:spcPct val="115000"/>
                        </a:lnSpc>
                        <a:spcBef>
                          <a:spcPts val="0"/>
                        </a:spcBef>
                        <a:spcAft>
                          <a:spcPts val="0"/>
                        </a:spcAft>
                        <a:buFont typeface="Wingdings"/>
                        <a:buChar char=""/>
                      </a:pPr>
                      <a:r>
                        <a:rPr lang="en-US" sz="2000" dirty="0">
                          <a:solidFill>
                            <a:srgbClr val="000000"/>
                          </a:solidFill>
                          <a:latin typeface="Times New Roman"/>
                          <a:ea typeface="Times New Roman"/>
                        </a:rPr>
                        <a:t>Oral contraceptive therapy</a:t>
                      </a:r>
                      <a:endParaRPr lang="en-US" sz="1600" dirty="0">
                        <a:solidFill>
                          <a:srgbClr val="000000"/>
                        </a:solidFill>
                        <a:latin typeface="Times New Roman"/>
                        <a:ea typeface="Times New Roman"/>
                      </a:endParaRPr>
                    </a:p>
                    <a:p>
                      <a:pPr marL="342900" marR="0" lvl="0" indent="-342900">
                        <a:lnSpc>
                          <a:spcPct val="115000"/>
                        </a:lnSpc>
                        <a:spcBef>
                          <a:spcPts val="0"/>
                        </a:spcBef>
                        <a:spcAft>
                          <a:spcPts val="0"/>
                        </a:spcAft>
                        <a:buFont typeface="Wingdings"/>
                        <a:buChar char=""/>
                      </a:pPr>
                      <a:r>
                        <a:rPr lang="en-US" sz="2000" dirty="0">
                          <a:solidFill>
                            <a:srgbClr val="000000"/>
                          </a:solidFill>
                          <a:latin typeface="Times New Roman"/>
                          <a:ea typeface="Times New Roman"/>
                        </a:rPr>
                        <a:t>Paralytic stroke </a:t>
                      </a:r>
                      <a:endParaRPr lang="en-US" sz="1600" dirty="0">
                        <a:solidFill>
                          <a:srgbClr val="000000"/>
                        </a:solidFill>
                        <a:latin typeface="Times New Roman"/>
                        <a:ea typeface="Times New Roman"/>
                      </a:endParaRPr>
                    </a:p>
                    <a:p>
                      <a:pPr marL="342900" marR="0" lvl="0" indent="-342900">
                        <a:lnSpc>
                          <a:spcPct val="115000"/>
                        </a:lnSpc>
                        <a:spcBef>
                          <a:spcPts val="0"/>
                        </a:spcBef>
                        <a:spcAft>
                          <a:spcPts val="0"/>
                        </a:spcAft>
                        <a:buFont typeface="Wingdings"/>
                        <a:buChar char=""/>
                      </a:pPr>
                      <a:r>
                        <a:rPr lang="en-US" sz="2000" dirty="0">
                          <a:solidFill>
                            <a:srgbClr val="000000"/>
                          </a:solidFill>
                          <a:latin typeface="Times New Roman"/>
                          <a:ea typeface="Times New Roman"/>
                        </a:rPr>
                        <a:t>Pregnancy/postpartum </a:t>
                      </a:r>
                      <a:endParaRPr lang="en-US" sz="1600" dirty="0">
                        <a:solidFill>
                          <a:srgbClr val="000000"/>
                        </a:solidFill>
                        <a:latin typeface="Times New Roman"/>
                        <a:ea typeface="Times New Roman"/>
                      </a:endParaRPr>
                    </a:p>
                    <a:p>
                      <a:pPr marL="342900" marR="0" lvl="0" indent="-342900">
                        <a:lnSpc>
                          <a:spcPct val="115000"/>
                        </a:lnSpc>
                        <a:spcBef>
                          <a:spcPts val="0"/>
                        </a:spcBef>
                        <a:spcAft>
                          <a:spcPts val="0"/>
                        </a:spcAft>
                        <a:buFont typeface="Wingdings"/>
                        <a:buChar char=""/>
                      </a:pPr>
                      <a:r>
                        <a:rPr lang="en-US" sz="2000" dirty="0" err="1" smtClean="0">
                          <a:solidFill>
                            <a:srgbClr val="000000"/>
                          </a:solidFill>
                          <a:latin typeface="Times New Roman"/>
                          <a:ea typeface="Times New Roman"/>
                        </a:rPr>
                        <a:t>Thrombophilia</a:t>
                      </a:r>
                      <a:endParaRPr lang="en-US" sz="1600" dirty="0">
                        <a:solidFill>
                          <a:srgbClr val="000000"/>
                        </a:solidFill>
                        <a:latin typeface="Times New Roman"/>
                        <a:ea typeface="Times New Roman"/>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rtl="0">
                        <a:lnSpc>
                          <a:spcPct val="115000"/>
                        </a:lnSpc>
                        <a:spcBef>
                          <a:spcPts val="0"/>
                        </a:spcBef>
                        <a:spcAft>
                          <a:spcPts val="0"/>
                        </a:spcAft>
                        <a:buFont typeface="Wingdings"/>
                        <a:buChar char=""/>
                      </a:pPr>
                      <a:r>
                        <a:rPr lang="en-US" sz="2000" dirty="0">
                          <a:solidFill>
                            <a:srgbClr val="000000"/>
                          </a:solidFill>
                          <a:latin typeface="Times New Roman"/>
                          <a:ea typeface="Times New Roman"/>
                        </a:rPr>
                        <a:t>Bed rest &gt;3 days </a:t>
                      </a:r>
                      <a:endParaRPr lang="en-US" sz="1600" dirty="0">
                        <a:solidFill>
                          <a:srgbClr val="000000"/>
                        </a:solidFill>
                        <a:latin typeface="Times New Roman"/>
                        <a:ea typeface="Times New Roman"/>
                      </a:endParaRPr>
                    </a:p>
                    <a:p>
                      <a:pPr marL="342900" marR="0" lvl="0" indent="-342900">
                        <a:lnSpc>
                          <a:spcPct val="115000"/>
                        </a:lnSpc>
                        <a:spcBef>
                          <a:spcPts val="0"/>
                        </a:spcBef>
                        <a:spcAft>
                          <a:spcPts val="0"/>
                        </a:spcAft>
                        <a:buFont typeface="Wingdings"/>
                        <a:buChar char=""/>
                      </a:pPr>
                      <a:r>
                        <a:rPr lang="en-US" sz="2000" dirty="0">
                          <a:solidFill>
                            <a:srgbClr val="000000"/>
                          </a:solidFill>
                          <a:latin typeface="Times New Roman"/>
                          <a:ea typeface="Times New Roman"/>
                        </a:rPr>
                        <a:t>Immobility due to sitting (e.g. prolonged car or air travel)</a:t>
                      </a:r>
                      <a:endParaRPr lang="en-US" sz="1600" dirty="0">
                        <a:solidFill>
                          <a:srgbClr val="000000"/>
                        </a:solidFill>
                        <a:latin typeface="Times New Roman"/>
                        <a:ea typeface="Times New Roman"/>
                      </a:endParaRPr>
                    </a:p>
                    <a:p>
                      <a:pPr marL="342900" marR="0" lvl="0" indent="-342900">
                        <a:lnSpc>
                          <a:spcPct val="115000"/>
                        </a:lnSpc>
                        <a:spcBef>
                          <a:spcPts val="0"/>
                        </a:spcBef>
                        <a:spcAft>
                          <a:spcPts val="0"/>
                        </a:spcAft>
                        <a:buFont typeface="Wingdings"/>
                        <a:buChar char=""/>
                      </a:pPr>
                      <a:r>
                        <a:rPr lang="en-US" sz="2000" dirty="0">
                          <a:solidFill>
                            <a:srgbClr val="000000"/>
                          </a:solidFill>
                          <a:latin typeface="Times New Roman"/>
                          <a:ea typeface="Times New Roman"/>
                        </a:rPr>
                        <a:t>Increasing age </a:t>
                      </a:r>
                      <a:endParaRPr lang="en-US" sz="1600" dirty="0">
                        <a:solidFill>
                          <a:srgbClr val="000000"/>
                        </a:solidFill>
                        <a:latin typeface="Times New Roman"/>
                        <a:ea typeface="Times New Roman"/>
                      </a:endParaRPr>
                    </a:p>
                    <a:p>
                      <a:pPr marL="342900" marR="0" lvl="0" indent="-342900">
                        <a:lnSpc>
                          <a:spcPct val="115000"/>
                        </a:lnSpc>
                        <a:spcBef>
                          <a:spcPts val="0"/>
                        </a:spcBef>
                        <a:spcAft>
                          <a:spcPts val="0"/>
                        </a:spcAft>
                        <a:buFont typeface="Wingdings"/>
                        <a:buChar char=""/>
                      </a:pPr>
                      <a:r>
                        <a:rPr lang="en-US" sz="2000" dirty="0">
                          <a:solidFill>
                            <a:srgbClr val="000000"/>
                          </a:solidFill>
                          <a:latin typeface="Times New Roman"/>
                          <a:ea typeface="Times New Roman"/>
                        </a:rPr>
                        <a:t>Laparoscopic </a:t>
                      </a:r>
                      <a:r>
                        <a:rPr lang="en-US" sz="2000" dirty="0" smtClean="0">
                          <a:solidFill>
                            <a:srgbClr val="000000"/>
                          </a:solidFill>
                          <a:latin typeface="Times New Roman"/>
                          <a:ea typeface="Times New Roman"/>
                        </a:rPr>
                        <a:t>surgery</a:t>
                      </a:r>
                      <a:r>
                        <a:rPr lang="en-US" sz="1600" baseline="0" dirty="0" smtClean="0">
                          <a:solidFill>
                            <a:srgbClr val="000000"/>
                          </a:solidFill>
                          <a:latin typeface="Times New Roman"/>
                          <a:ea typeface="Times New Roman"/>
                        </a:rPr>
                        <a:t> </a:t>
                      </a:r>
                      <a:r>
                        <a:rPr lang="en-US" sz="2000" dirty="0" smtClean="0">
                          <a:solidFill>
                            <a:srgbClr val="000000"/>
                          </a:solidFill>
                          <a:latin typeface="Times New Roman"/>
                          <a:ea typeface="Times New Roman"/>
                        </a:rPr>
                        <a:t>(e.g.</a:t>
                      </a:r>
                      <a:r>
                        <a:rPr lang="en-US" sz="2000" baseline="0" dirty="0" smtClean="0">
                          <a:solidFill>
                            <a:srgbClr val="000000"/>
                          </a:solidFill>
                          <a:latin typeface="Times New Roman"/>
                          <a:ea typeface="Times New Roman"/>
                        </a:rPr>
                        <a:t> </a:t>
                      </a:r>
                      <a:r>
                        <a:rPr lang="en-US" sz="2000" dirty="0" err="1" smtClean="0">
                          <a:solidFill>
                            <a:srgbClr val="000000"/>
                          </a:solidFill>
                          <a:latin typeface="Times New Roman"/>
                          <a:ea typeface="Times New Roman"/>
                        </a:rPr>
                        <a:t>cholecystectomy</a:t>
                      </a:r>
                      <a:r>
                        <a:rPr lang="en-US" sz="2000" dirty="0">
                          <a:solidFill>
                            <a:srgbClr val="000000"/>
                          </a:solidFill>
                          <a:latin typeface="Times New Roman"/>
                          <a:ea typeface="Times New Roman"/>
                        </a:rPr>
                        <a:t>)</a:t>
                      </a:r>
                      <a:endParaRPr lang="en-US" sz="1600" dirty="0">
                        <a:solidFill>
                          <a:srgbClr val="000000"/>
                        </a:solidFill>
                        <a:latin typeface="Times New Roman"/>
                        <a:ea typeface="Times New Roman"/>
                      </a:endParaRPr>
                    </a:p>
                    <a:p>
                      <a:pPr marL="342900" marR="0" lvl="0" indent="-342900">
                        <a:lnSpc>
                          <a:spcPct val="115000"/>
                        </a:lnSpc>
                        <a:spcBef>
                          <a:spcPts val="0"/>
                        </a:spcBef>
                        <a:spcAft>
                          <a:spcPts val="0"/>
                        </a:spcAft>
                        <a:buFont typeface="Wingdings"/>
                        <a:buChar char=""/>
                      </a:pPr>
                      <a:r>
                        <a:rPr lang="en-US" sz="2000" dirty="0">
                          <a:solidFill>
                            <a:srgbClr val="000000"/>
                          </a:solidFill>
                          <a:latin typeface="Times New Roman"/>
                          <a:ea typeface="Times New Roman"/>
                        </a:rPr>
                        <a:t>Obesity</a:t>
                      </a:r>
                      <a:endParaRPr lang="en-US" sz="1600" dirty="0">
                        <a:solidFill>
                          <a:srgbClr val="000000"/>
                        </a:solidFill>
                        <a:latin typeface="Times New Roman"/>
                        <a:ea typeface="Times New Roman"/>
                      </a:endParaRPr>
                    </a:p>
                    <a:p>
                      <a:pPr marL="342900" marR="0" lvl="0" indent="-342900">
                        <a:lnSpc>
                          <a:spcPct val="115000"/>
                        </a:lnSpc>
                        <a:spcBef>
                          <a:spcPts val="0"/>
                        </a:spcBef>
                        <a:spcAft>
                          <a:spcPts val="0"/>
                        </a:spcAft>
                        <a:buFont typeface="Wingdings"/>
                        <a:buChar char=""/>
                      </a:pPr>
                      <a:r>
                        <a:rPr lang="en-US" sz="2000" dirty="0">
                          <a:solidFill>
                            <a:srgbClr val="000000"/>
                          </a:solidFill>
                          <a:latin typeface="Times New Roman"/>
                          <a:ea typeface="Times New Roman"/>
                        </a:rPr>
                        <a:t>Pregnancy/</a:t>
                      </a:r>
                      <a:r>
                        <a:rPr lang="en-US" sz="2000" dirty="0" err="1">
                          <a:solidFill>
                            <a:srgbClr val="000000"/>
                          </a:solidFill>
                          <a:latin typeface="Times New Roman"/>
                          <a:ea typeface="Times New Roman"/>
                        </a:rPr>
                        <a:t>antepartum</a:t>
                      </a:r>
                      <a:r>
                        <a:rPr lang="en-US" sz="2000" dirty="0">
                          <a:solidFill>
                            <a:srgbClr val="000000"/>
                          </a:solidFill>
                          <a:latin typeface="Times New Roman"/>
                          <a:ea typeface="Times New Roman"/>
                        </a:rPr>
                        <a:t> </a:t>
                      </a:r>
                      <a:endParaRPr lang="en-US" sz="1600" dirty="0">
                        <a:solidFill>
                          <a:srgbClr val="000000"/>
                        </a:solidFill>
                        <a:latin typeface="Times New Roman"/>
                        <a:ea typeface="Times New Roman"/>
                      </a:endParaRPr>
                    </a:p>
                    <a:p>
                      <a:pPr marL="342900" marR="0" lvl="0" indent="-342900">
                        <a:lnSpc>
                          <a:spcPct val="115000"/>
                        </a:lnSpc>
                        <a:spcBef>
                          <a:spcPts val="0"/>
                        </a:spcBef>
                        <a:spcAft>
                          <a:spcPts val="0"/>
                        </a:spcAft>
                        <a:buFont typeface="Wingdings"/>
                        <a:buChar char=""/>
                      </a:pPr>
                      <a:r>
                        <a:rPr lang="en-US" sz="2000" dirty="0">
                          <a:solidFill>
                            <a:srgbClr val="000000"/>
                          </a:solidFill>
                          <a:latin typeface="Times New Roman"/>
                          <a:ea typeface="Times New Roman"/>
                        </a:rPr>
                        <a:t>Varicose veins </a:t>
                      </a:r>
                      <a:endParaRPr lang="en-US" sz="2000" dirty="0" smtClean="0">
                        <a:solidFill>
                          <a:srgbClr val="000000"/>
                        </a:solidFill>
                        <a:latin typeface="Times New Roman"/>
                        <a:ea typeface="Times New Roman"/>
                      </a:endParaRPr>
                    </a:p>
                    <a:p>
                      <a:pPr marL="342900" marR="0" lvl="0" indent="-342900">
                        <a:lnSpc>
                          <a:spcPct val="115000"/>
                        </a:lnSpc>
                        <a:spcBef>
                          <a:spcPts val="0"/>
                        </a:spcBef>
                        <a:spcAft>
                          <a:spcPts val="0"/>
                        </a:spcAft>
                        <a:buFont typeface="Wingdings"/>
                        <a:buChar char=""/>
                      </a:pPr>
                      <a:r>
                        <a:rPr lang="en-US" sz="2000" kern="1200" dirty="0" smtClean="0">
                          <a:solidFill>
                            <a:srgbClr val="000000"/>
                          </a:solidFill>
                          <a:latin typeface="Times New Roman"/>
                          <a:ea typeface="Times New Roman"/>
                          <a:cs typeface="+mn-cs"/>
                        </a:rPr>
                        <a:t>Diabetes mellitus</a:t>
                      </a:r>
                    </a:p>
                    <a:p>
                      <a:pPr marL="342900" marR="0" lvl="0" indent="-342900">
                        <a:lnSpc>
                          <a:spcPct val="115000"/>
                        </a:lnSpc>
                        <a:spcBef>
                          <a:spcPts val="0"/>
                        </a:spcBef>
                        <a:spcAft>
                          <a:spcPts val="0"/>
                        </a:spcAft>
                        <a:buFont typeface="Wingdings"/>
                        <a:buChar char=""/>
                      </a:pPr>
                      <a:r>
                        <a:rPr lang="en-US" sz="2000" kern="1200" dirty="0" smtClean="0">
                          <a:solidFill>
                            <a:srgbClr val="000000"/>
                          </a:solidFill>
                          <a:latin typeface="Times New Roman"/>
                          <a:ea typeface="Times New Roman"/>
                          <a:cs typeface="+mn-cs"/>
                        </a:rPr>
                        <a:t>Arterial hypertension</a:t>
                      </a:r>
                      <a:endParaRPr lang="en-US" sz="2000" kern="1200" dirty="0">
                        <a:solidFill>
                          <a:srgbClr val="000000"/>
                        </a:solidFill>
                        <a:latin typeface="Times New Roman"/>
                        <a:ea typeface="Times New Roman"/>
                        <a:cs typeface="+mn-cs"/>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46962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srcRect/>
          <a:stretch>
            <a:fillRect/>
          </a:stretch>
        </p:blipFill>
        <p:spPr bwMode="auto">
          <a:xfrm>
            <a:off x="128120" y="428604"/>
            <a:ext cx="8873035" cy="5786478"/>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srcRect/>
          <a:stretch>
            <a:fillRect/>
          </a:stretch>
        </p:blipFill>
        <p:spPr bwMode="auto">
          <a:xfrm>
            <a:off x="256920" y="357166"/>
            <a:ext cx="8718034" cy="607223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285720" y="214290"/>
            <a:ext cx="8477250" cy="4295775"/>
          </a:xfrm>
          <a:prstGeom prst="rect">
            <a:avLst/>
          </a:prstGeom>
          <a:noFill/>
          <a:ln w="9525">
            <a:noFill/>
            <a:miter lim="800000"/>
            <a:headEnd/>
            <a:tailEnd/>
          </a:ln>
          <a:effectLst/>
        </p:spPr>
      </p:pic>
      <p:pic>
        <p:nvPicPr>
          <p:cNvPr id="92163" name="Picture 3"/>
          <p:cNvPicPr>
            <a:picLocks noChangeAspect="1" noChangeArrowheads="1"/>
          </p:cNvPicPr>
          <p:nvPr/>
        </p:nvPicPr>
        <p:blipFill>
          <a:blip r:embed="rId3"/>
          <a:srcRect/>
          <a:stretch>
            <a:fillRect/>
          </a:stretch>
        </p:blipFill>
        <p:spPr bwMode="auto">
          <a:xfrm>
            <a:off x="285721" y="4643446"/>
            <a:ext cx="8512824" cy="2214554"/>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srcRect/>
          <a:stretch>
            <a:fillRect/>
          </a:stretch>
        </p:blipFill>
        <p:spPr bwMode="auto">
          <a:xfrm>
            <a:off x="118987" y="357166"/>
            <a:ext cx="8906027" cy="6143668"/>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srcRect/>
          <a:stretch>
            <a:fillRect/>
          </a:stretch>
        </p:blipFill>
        <p:spPr bwMode="auto">
          <a:xfrm>
            <a:off x="101288" y="714356"/>
            <a:ext cx="9042712" cy="5643602"/>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594304"/>
          </a:xfrm>
        </p:spPr>
        <p:txBody>
          <a:bodyPr>
            <a:normAutofit fontScale="90000"/>
          </a:bodyPr>
          <a:lstStyle/>
          <a:p>
            <a:r>
              <a:rPr lang="en-US" sz="4000" b="1" dirty="0" smtClean="0">
                <a:solidFill>
                  <a:srgbClr val="002060"/>
                </a:solidFill>
              </a:rPr>
              <a:t>Low-molecular-weight heparin therapy</a:t>
            </a:r>
            <a:endParaRPr lang="ar-EG" dirty="0"/>
          </a:p>
        </p:txBody>
      </p:sp>
      <p:sp>
        <p:nvSpPr>
          <p:cNvPr id="3" name="Content Placeholder 2"/>
          <p:cNvSpPr>
            <a:spLocks noGrp="1"/>
          </p:cNvSpPr>
          <p:nvPr>
            <p:ph idx="1"/>
          </p:nvPr>
        </p:nvSpPr>
        <p:spPr>
          <a:xfrm>
            <a:off x="214282" y="1000108"/>
            <a:ext cx="8643998" cy="4786346"/>
          </a:xfrm>
          <a:ln>
            <a:noFill/>
          </a:ln>
        </p:spPr>
        <p:txBody>
          <a:bodyPr>
            <a:noAutofit/>
          </a:bodyPr>
          <a:lstStyle/>
          <a:p>
            <a:pPr algn="just" rtl="0"/>
            <a:r>
              <a:rPr lang="en-US" sz="2800" dirty="0" smtClean="0"/>
              <a:t>Current guidelines for patients with </a:t>
            </a:r>
            <a:r>
              <a:rPr lang="en-US" sz="2800" dirty="0" smtClean="0">
                <a:solidFill>
                  <a:srgbClr val="FF0000"/>
                </a:solidFill>
              </a:rPr>
              <a:t>acute </a:t>
            </a:r>
            <a:r>
              <a:rPr lang="en-US" sz="2800" dirty="0" err="1" smtClean="0">
                <a:solidFill>
                  <a:srgbClr val="FF0000"/>
                </a:solidFill>
              </a:rPr>
              <a:t>nonmassive</a:t>
            </a:r>
            <a:r>
              <a:rPr lang="en-US" sz="2800" dirty="0" smtClean="0">
                <a:solidFill>
                  <a:srgbClr val="FF0000"/>
                </a:solidFill>
              </a:rPr>
              <a:t> pulmonary embolism recommend LMWH over UFH </a:t>
            </a:r>
            <a:r>
              <a:rPr lang="en-US" sz="2800" dirty="0" smtClean="0"/>
              <a:t>(grade 1A).</a:t>
            </a:r>
            <a:r>
              <a:rPr lang="en-US" sz="2800" baseline="30000" dirty="0" smtClean="0"/>
              <a:t> </a:t>
            </a:r>
            <a:endParaRPr lang="en-US" sz="2800" dirty="0" smtClean="0"/>
          </a:p>
          <a:p>
            <a:pPr algn="just" rtl="0"/>
            <a:endParaRPr lang="en-US" sz="2800" dirty="0" smtClean="0"/>
          </a:p>
          <a:p>
            <a:pPr algn="just"/>
            <a:r>
              <a:rPr lang="en-US" sz="2800" dirty="0" smtClean="0"/>
              <a:t>LMWH can be administered safely in an outpatient setting. This has lead to the development of programs in which clinically stable patients with pulmonary embolism are treated at home, at substantial cost savings.</a:t>
            </a:r>
          </a:p>
          <a:p>
            <a:pPr algn="just" rtl="0">
              <a:buNone/>
            </a:pPr>
            <a:endParaRPr lang="en-US" sz="2400" i="1" dirty="0" smtClean="0"/>
          </a:p>
        </p:txBody>
      </p:sp>
    </p:spTree>
    <p:extLst>
      <p:ext uri="{BB962C8B-B14F-4D97-AF65-F5344CB8AC3E}">
        <p14:creationId xmlns:p14="http://schemas.microsoft.com/office/powerpoint/2010/main" val="23979227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Dosing of Low Molecular Weight Heparins for Established Deep ..."/>
          <p:cNvPicPr>
            <a:picLocks noChangeAspect="1" noChangeArrowheads="1"/>
          </p:cNvPicPr>
          <p:nvPr/>
        </p:nvPicPr>
        <p:blipFill>
          <a:blip r:embed="rId2"/>
          <a:srcRect b="58240"/>
          <a:stretch>
            <a:fillRect/>
          </a:stretch>
        </p:blipFill>
        <p:spPr bwMode="auto">
          <a:xfrm>
            <a:off x="362308" y="1214422"/>
            <a:ext cx="8327136" cy="4000528"/>
          </a:xfrm>
          <a:prstGeom prst="rect">
            <a:avLst/>
          </a:prstGeom>
          <a:noFill/>
        </p:spPr>
      </p:pic>
      <p:cxnSp>
        <p:nvCxnSpPr>
          <p:cNvPr id="4" name="Straight Connector 3"/>
          <p:cNvCxnSpPr>
            <a:stCxn id="133122" idx="1"/>
          </p:cNvCxnSpPr>
          <p:nvPr/>
        </p:nvCxnSpPr>
        <p:spPr>
          <a:xfrm rot="10800000" flipH="1">
            <a:off x="362308" y="3214686"/>
            <a:ext cx="1566486"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flipH="1">
            <a:off x="285720" y="4857760"/>
            <a:ext cx="1566486"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PPT - New Oral Anticoagulants: A Review PowerPoint Presentation ..."/>
          <p:cNvPicPr>
            <a:picLocks noChangeAspect="1" noChangeArrowheads="1"/>
          </p:cNvPicPr>
          <p:nvPr/>
        </p:nvPicPr>
        <p:blipFill>
          <a:blip r:embed="rId2"/>
          <a:srcRect l="27381" t="27445" r="21428" b="61904"/>
          <a:stretch>
            <a:fillRect/>
          </a:stretch>
        </p:blipFill>
        <p:spPr bwMode="auto">
          <a:xfrm>
            <a:off x="1000100" y="2500306"/>
            <a:ext cx="7512270" cy="1500198"/>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p:cNvPicPr>
            <a:picLocks noChangeAspect="1" noChangeArrowheads="1"/>
          </p:cNvPicPr>
          <p:nvPr/>
        </p:nvPicPr>
        <p:blipFill>
          <a:blip r:embed="rId2"/>
          <a:srcRect/>
          <a:stretch>
            <a:fillRect/>
          </a:stretch>
        </p:blipFill>
        <p:spPr bwMode="auto">
          <a:xfrm>
            <a:off x="219075" y="781050"/>
            <a:ext cx="8705850" cy="52959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Direct Oral Anticoagulants (DOAs) Comparison | Meds Review 101"/>
          <p:cNvPicPr>
            <a:picLocks noChangeAspect="1" noChangeArrowheads="1"/>
          </p:cNvPicPr>
          <p:nvPr/>
        </p:nvPicPr>
        <p:blipFill>
          <a:blip r:embed="rId2"/>
          <a:srcRect/>
          <a:stretch>
            <a:fillRect/>
          </a:stretch>
        </p:blipFill>
        <p:spPr bwMode="auto">
          <a:xfrm>
            <a:off x="68768" y="0"/>
            <a:ext cx="886095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85720" y="1000109"/>
            <a:ext cx="8572560" cy="5857892"/>
          </a:xfrm>
        </p:spPr>
        <p:txBody>
          <a:bodyPr/>
          <a:lstStyle/>
          <a:p>
            <a:pPr algn="just" rtl="0"/>
            <a:r>
              <a:rPr lang="en-US" dirty="0">
                <a:solidFill>
                  <a:srgbClr val="FF0000"/>
                </a:solidFill>
              </a:rPr>
              <a:t>Stasis:</a:t>
            </a:r>
            <a:r>
              <a:rPr lang="en-US" dirty="0"/>
              <a:t>  mainly caused by heart failure, prolonged immobility</a:t>
            </a:r>
          </a:p>
          <a:p>
            <a:pPr algn="just" rtl="0"/>
            <a:r>
              <a:rPr lang="en-US" dirty="0">
                <a:solidFill>
                  <a:srgbClr val="FF0000"/>
                </a:solidFill>
              </a:rPr>
              <a:t>Endothelial injury: </a:t>
            </a:r>
            <a:r>
              <a:rPr lang="en-US" dirty="0"/>
              <a:t>mainly caused by either direct trauma (severed vein) or local irritation (by chemotherapy, past DVT, phlebitis)</a:t>
            </a:r>
          </a:p>
          <a:p>
            <a:pPr algn="just" rtl="0"/>
            <a:r>
              <a:rPr lang="en-US" dirty="0">
                <a:solidFill>
                  <a:srgbClr val="FF0000"/>
                </a:solidFill>
              </a:rPr>
              <a:t>Hypercoagulability: </a:t>
            </a:r>
            <a:r>
              <a:rPr lang="en-US" dirty="0"/>
              <a:t>inherited (AT III def., protein C, S deficiency) or acquired (malignancy, pregnancy, AT III def., protein C, S deficiency as in nephritic syndrome, DIC and liver failure.</a:t>
            </a:r>
          </a:p>
        </p:txBody>
      </p:sp>
      <p:sp>
        <p:nvSpPr>
          <p:cNvPr id="3" name="Rectangle 2"/>
          <p:cNvSpPr/>
          <p:nvPr/>
        </p:nvSpPr>
        <p:spPr>
          <a:xfrm>
            <a:off x="2857488" y="285728"/>
            <a:ext cx="3523529" cy="535531"/>
          </a:xfrm>
          <a:prstGeom prst="rect">
            <a:avLst/>
          </a:prstGeom>
          <a:solidFill>
            <a:schemeClr val="accent3"/>
          </a:solidFill>
        </p:spPr>
        <p:txBody>
          <a:bodyPr wrap="none">
            <a:spAutoFit/>
          </a:bodyPr>
          <a:lstStyle/>
          <a:p>
            <a:pPr>
              <a:lnSpc>
                <a:spcPct val="80000"/>
              </a:lnSpc>
            </a:pPr>
            <a:r>
              <a:rPr lang="en-US" sz="3600" b="1" dirty="0" smtClean="0">
                <a:solidFill>
                  <a:srgbClr val="FF0000"/>
                </a:solidFill>
              </a:rPr>
              <a:t>Virchow’s Triad:</a:t>
            </a:r>
            <a:endParaRPr lang="en-US" sz="3600" b="1" dirty="0">
              <a:solidFill>
                <a:srgbClr val="FF0000"/>
              </a:solidFill>
            </a:endParaRPr>
          </a:p>
        </p:txBody>
      </p:sp>
    </p:spTree>
    <p:extLst>
      <p:ext uri="{BB962C8B-B14F-4D97-AF65-F5344CB8AC3E}">
        <p14:creationId xmlns:p14="http://schemas.microsoft.com/office/powerpoint/2010/main" val="16329696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srcRect/>
          <a:stretch>
            <a:fillRect/>
          </a:stretch>
        </p:blipFill>
        <p:spPr bwMode="auto">
          <a:xfrm>
            <a:off x="214283" y="357166"/>
            <a:ext cx="8829616" cy="607223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srcRect/>
          <a:stretch>
            <a:fillRect/>
          </a:stretch>
        </p:blipFill>
        <p:spPr bwMode="auto">
          <a:xfrm>
            <a:off x="95021" y="785794"/>
            <a:ext cx="8885707" cy="4962545"/>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Warfarin | Health Navigator NZ"/>
          <p:cNvPicPr>
            <a:picLocks noChangeAspect="1" noChangeArrowheads="1"/>
          </p:cNvPicPr>
          <p:nvPr/>
        </p:nvPicPr>
        <p:blipFill>
          <a:blip r:embed="rId2"/>
          <a:srcRect/>
          <a:stretch>
            <a:fillRect/>
          </a:stretch>
        </p:blipFill>
        <p:spPr bwMode="auto">
          <a:xfrm>
            <a:off x="214282" y="1285860"/>
            <a:ext cx="8587386" cy="3700258"/>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650857"/>
          </a:xfrm>
        </p:spPr>
        <p:txBody>
          <a:bodyPr>
            <a:normAutofit fontScale="90000"/>
          </a:bodyPr>
          <a:lstStyle/>
          <a:p>
            <a:pPr rtl="0"/>
            <a:r>
              <a:rPr lang="en-US" sz="4000" b="1" dirty="0" smtClean="0">
                <a:solidFill>
                  <a:srgbClr val="002060"/>
                </a:solidFill>
              </a:rPr>
              <a:t>VKA: </a:t>
            </a:r>
            <a:r>
              <a:rPr lang="en-US" sz="4000" b="1" dirty="0" err="1" smtClean="0">
                <a:solidFill>
                  <a:srgbClr val="002060"/>
                </a:solidFill>
              </a:rPr>
              <a:t>Warfarin</a:t>
            </a:r>
            <a:r>
              <a:rPr lang="en-US" sz="4000" b="1" dirty="0" smtClean="0">
                <a:solidFill>
                  <a:srgbClr val="002060"/>
                </a:solidFill>
              </a:rPr>
              <a:t> therapy</a:t>
            </a:r>
            <a:endParaRPr lang="ar-EG" sz="4000" dirty="0">
              <a:solidFill>
                <a:srgbClr val="002060"/>
              </a:solidFill>
            </a:endParaRPr>
          </a:p>
        </p:txBody>
      </p:sp>
      <p:sp>
        <p:nvSpPr>
          <p:cNvPr id="3" name="Content Placeholder 2"/>
          <p:cNvSpPr>
            <a:spLocks noGrp="1"/>
          </p:cNvSpPr>
          <p:nvPr>
            <p:ph idx="1"/>
          </p:nvPr>
        </p:nvSpPr>
        <p:spPr>
          <a:xfrm>
            <a:off x="285720" y="857232"/>
            <a:ext cx="8715436" cy="5786478"/>
          </a:xfrm>
        </p:spPr>
        <p:txBody>
          <a:bodyPr>
            <a:noAutofit/>
          </a:bodyPr>
          <a:lstStyle/>
          <a:p>
            <a:pPr algn="just" rtl="0">
              <a:buNone/>
            </a:pPr>
            <a:r>
              <a:rPr lang="en-US" sz="2800" dirty="0" smtClean="0"/>
              <a:t>.</a:t>
            </a:r>
          </a:p>
          <a:p>
            <a:pPr algn="just" rtl="0"/>
            <a:r>
              <a:rPr lang="en-US" sz="2800" dirty="0" smtClean="0">
                <a:solidFill>
                  <a:srgbClr val="FF0000"/>
                </a:solidFill>
              </a:rPr>
              <a:t>A </a:t>
            </a:r>
            <a:r>
              <a:rPr lang="en-US" sz="2800" dirty="0" err="1" smtClean="0">
                <a:solidFill>
                  <a:srgbClr val="FF0000"/>
                </a:solidFill>
              </a:rPr>
              <a:t>prothrombin</a:t>
            </a:r>
            <a:r>
              <a:rPr lang="en-US" sz="2800" dirty="0" smtClean="0">
                <a:solidFill>
                  <a:srgbClr val="FF0000"/>
                </a:solidFill>
              </a:rPr>
              <a:t> time ratio is expressed as an INR </a:t>
            </a:r>
            <a:r>
              <a:rPr lang="en-US" sz="2800" dirty="0" smtClean="0"/>
              <a:t>and is monitored to assess the adequacy of </a:t>
            </a:r>
            <a:r>
              <a:rPr lang="en-US" sz="2800" dirty="0" err="1" smtClean="0"/>
              <a:t>warfarin</a:t>
            </a:r>
            <a:r>
              <a:rPr lang="en-US" sz="2800" dirty="0" smtClean="0"/>
              <a:t> therapy. The recommended therapeutic range for venous </a:t>
            </a:r>
            <a:r>
              <a:rPr lang="en-US" sz="2800" dirty="0" err="1" smtClean="0"/>
              <a:t>thromboembolism</a:t>
            </a:r>
            <a:r>
              <a:rPr lang="en-US" sz="2800" dirty="0" smtClean="0"/>
              <a:t> is an INR of 2-3.</a:t>
            </a:r>
          </a:p>
          <a:p>
            <a:pPr algn="just" rtl="0">
              <a:buNone/>
            </a:pPr>
            <a:endParaRPr lang="en-US" sz="2800" dirty="0" smtClean="0"/>
          </a:p>
          <a:p>
            <a:pPr algn="just" rtl="0"/>
            <a:r>
              <a:rPr lang="en-US" sz="2800" dirty="0" smtClean="0"/>
              <a:t> Initially, INR measurements are performed on a daily basis; once the patient is stabilized on a specific dose of </a:t>
            </a:r>
            <a:r>
              <a:rPr lang="en-US" sz="2800" dirty="0" err="1" smtClean="0"/>
              <a:t>warfarin</a:t>
            </a:r>
            <a:r>
              <a:rPr lang="en-US" sz="2800" dirty="0" smtClean="0"/>
              <a:t>, the INR determinations may be performed every 1-2 weeks or at longer intervals. </a:t>
            </a:r>
          </a:p>
          <a:p>
            <a:pPr algn="just" rtl="0"/>
            <a:endParaRPr lang="ar-EG" sz="2800" dirty="0"/>
          </a:p>
        </p:txBody>
      </p:sp>
    </p:spTree>
    <p:extLst>
      <p:ext uri="{BB962C8B-B14F-4D97-AF65-F5344CB8AC3E}">
        <p14:creationId xmlns:p14="http://schemas.microsoft.com/office/powerpoint/2010/main" val="21402743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a:srcRect/>
          <a:stretch>
            <a:fillRect/>
          </a:stretch>
        </p:blipFill>
        <p:spPr bwMode="auto">
          <a:xfrm>
            <a:off x="39143" y="621312"/>
            <a:ext cx="9104857" cy="559377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a:srcRect/>
          <a:stretch>
            <a:fillRect/>
          </a:stretch>
        </p:blipFill>
        <p:spPr bwMode="auto">
          <a:xfrm>
            <a:off x="131160" y="357166"/>
            <a:ext cx="8896093" cy="6286544"/>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Warfarin Diet and Vitamin K - ENT Wellbeing Sydney"/>
          <p:cNvPicPr>
            <a:picLocks noChangeAspect="1" noChangeArrowheads="1"/>
          </p:cNvPicPr>
          <p:nvPr/>
        </p:nvPicPr>
        <p:blipFill>
          <a:blip r:embed="rId2"/>
          <a:srcRect/>
          <a:stretch>
            <a:fillRect/>
          </a:stretch>
        </p:blipFill>
        <p:spPr bwMode="auto">
          <a:xfrm>
            <a:off x="1142976" y="709816"/>
            <a:ext cx="7033622" cy="6148184"/>
          </a:xfrm>
          <a:prstGeom prst="rect">
            <a:avLst/>
          </a:prstGeom>
          <a:noFill/>
        </p:spPr>
      </p:pic>
      <p:sp>
        <p:nvSpPr>
          <p:cNvPr id="4" name="TextBox 3"/>
          <p:cNvSpPr txBox="1"/>
          <p:nvPr/>
        </p:nvSpPr>
        <p:spPr>
          <a:xfrm>
            <a:off x="1071538" y="0"/>
            <a:ext cx="7072362" cy="584775"/>
          </a:xfrm>
          <a:prstGeom prst="rect">
            <a:avLst/>
          </a:prstGeom>
          <a:solidFill>
            <a:schemeClr val="accent5">
              <a:lumMod val="50000"/>
            </a:schemeClr>
          </a:solidFill>
        </p:spPr>
        <p:txBody>
          <a:bodyPr wrap="square" rtlCol="0">
            <a:spAutoFit/>
          </a:bodyPr>
          <a:lstStyle/>
          <a:p>
            <a:pPr algn="ctr"/>
            <a:r>
              <a:rPr lang="en-US" sz="3200" b="1" dirty="0" smtClean="0">
                <a:solidFill>
                  <a:srgbClr val="FFFF00"/>
                </a:solidFill>
                <a:latin typeface="Times New Roman" pitchFamily="18" charset="0"/>
                <a:cs typeface="Times New Roman" pitchFamily="18" charset="0"/>
              </a:rPr>
              <a:t>Vitamin K containing food</a:t>
            </a:r>
            <a:endParaRPr lang="en-US" sz="3200" b="1" dirty="0">
              <a:solidFill>
                <a:srgbClr val="FFFF00"/>
              </a:solidFill>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a:srcRect/>
          <a:stretch>
            <a:fillRect/>
          </a:stretch>
        </p:blipFill>
        <p:spPr bwMode="auto">
          <a:xfrm>
            <a:off x="214282" y="237912"/>
            <a:ext cx="8643998" cy="6492216"/>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a:srcRect/>
          <a:stretch>
            <a:fillRect/>
          </a:stretch>
        </p:blipFill>
        <p:spPr bwMode="auto">
          <a:xfrm>
            <a:off x="214282" y="857232"/>
            <a:ext cx="8699680" cy="4787824"/>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119 Best medical. images | Medical, Icu nursing, Cardiac nursing"/>
          <p:cNvPicPr>
            <a:picLocks noChangeAspect="1" noChangeArrowheads="1"/>
          </p:cNvPicPr>
          <p:nvPr/>
        </p:nvPicPr>
        <p:blipFill>
          <a:blip r:embed="rId2"/>
          <a:srcRect/>
          <a:stretch>
            <a:fillRect/>
          </a:stretch>
        </p:blipFill>
        <p:spPr bwMode="auto">
          <a:xfrm>
            <a:off x="285721" y="428604"/>
            <a:ext cx="8286803" cy="621510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7813"/>
            <a:ext cx="8229600" cy="722295"/>
          </a:xfrm>
        </p:spPr>
        <p:txBody>
          <a:bodyPr/>
          <a:lstStyle/>
          <a:p>
            <a:r>
              <a:rPr lang="en-US" dirty="0"/>
              <a:t>Clinical Presentation</a:t>
            </a:r>
          </a:p>
        </p:txBody>
      </p:sp>
      <p:sp>
        <p:nvSpPr>
          <p:cNvPr id="5123" name="Rectangle 3"/>
          <p:cNvSpPr>
            <a:spLocks noGrp="1" noChangeArrowheads="1"/>
          </p:cNvSpPr>
          <p:nvPr>
            <p:ph idx="1"/>
          </p:nvPr>
        </p:nvSpPr>
        <p:spPr>
          <a:xfrm>
            <a:off x="285720" y="1142984"/>
            <a:ext cx="8572560" cy="5357850"/>
          </a:xfrm>
        </p:spPr>
        <p:txBody>
          <a:bodyPr/>
          <a:lstStyle/>
          <a:p>
            <a:pPr algn="just" rtl="0">
              <a:lnSpc>
                <a:spcPct val="80000"/>
              </a:lnSpc>
            </a:pPr>
            <a:r>
              <a:rPr lang="en-US" dirty="0"/>
              <a:t>Asymptomatic</a:t>
            </a:r>
          </a:p>
          <a:p>
            <a:pPr algn="just" rtl="0">
              <a:lnSpc>
                <a:spcPct val="80000"/>
              </a:lnSpc>
            </a:pPr>
            <a:r>
              <a:rPr lang="en-US" dirty="0"/>
              <a:t>Sudden onset of unexplained dyspnea</a:t>
            </a:r>
          </a:p>
          <a:p>
            <a:pPr algn="just" rtl="0">
              <a:lnSpc>
                <a:spcPct val="80000"/>
              </a:lnSpc>
            </a:pPr>
            <a:r>
              <a:rPr lang="en-US" dirty="0" err="1"/>
              <a:t>Pleuritic</a:t>
            </a:r>
            <a:r>
              <a:rPr lang="en-US" dirty="0"/>
              <a:t> chest pain</a:t>
            </a:r>
          </a:p>
          <a:p>
            <a:pPr algn="just" rtl="0">
              <a:lnSpc>
                <a:spcPct val="80000"/>
              </a:lnSpc>
            </a:pPr>
            <a:r>
              <a:rPr lang="en-US" dirty="0"/>
              <a:t>Tachypnea</a:t>
            </a:r>
          </a:p>
          <a:p>
            <a:pPr algn="just" rtl="0">
              <a:lnSpc>
                <a:spcPct val="80000"/>
              </a:lnSpc>
            </a:pPr>
            <a:r>
              <a:rPr lang="en-US" dirty="0"/>
              <a:t>Tachycardia</a:t>
            </a:r>
          </a:p>
          <a:p>
            <a:pPr algn="just" rtl="0">
              <a:lnSpc>
                <a:spcPct val="80000"/>
              </a:lnSpc>
            </a:pPr>
            <a:r>
              <a:rPr lang="en-US" dirty="0"/>
              <a:t>Anxiety/agitation, cough, hemoptysis, syncope, fever, cyanosis, isolated crackles, pleural friction rub, loud P2, right-sided S3, pulmonary insufficiency murmur, elevated JVP, right ventricular heave, </a:t>
            </a:r>
            <a:r>
              <a:rPr lang="en-US" sz="4000" b="1" dirty="0">
                <a:solidFill>
                  <a:srgbClr val="12AE19"/>
                </a:solidFill>
                <a:latin typeface="AR ESSENCE" pitchFamily="2" charset="0"/>
              </a:rPr>
              <a:t>acute worsening of heart failure or lung disease</a:t>
            </a:r>
            <a:endParaRPr lang="en-US" b="1" dirty="0">
              <a:solidFill>
                <a:srgbClr val="12AE19"/>
              </a:solidFill>
              <a:latin typeface="AR ESSENCE" pitchFamily="2" charset="0"/>
            </a:endParaRPr>
          </a:p>
          <a:p>
            <a:pPr algn="just" rtl="0">
              <a:lnSpc>
                <a:spcPct val="80000"/>
              </a:lnSpc>
            </a:pPr>
            <a:endParaRPr lang="en-US" dirty="0"/>
          </a:p>
          <a:p>
            <a:pPr algn="just" rtl="0">
              <a:lnSpc>
                <a:spcPct val="80000"/>
              </a:lnSpc>
            </a:pPr>
            <a:endParaRPr lang="en-US" dirty="0"/>
          </a:p>
        </p:txBody>
      </p:sp>
    </p:spTree>
    <p:extLst>
      <p:ext uri="{BB962C8B-B14F-4D97-AF65-F5344CB8AC3E}">
        <p14:creationId xmlns:p14="http://schemas.microsoft.com/office/powerpoint/2010/main" val="10142646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Replacing warfarin with a NOAC in patients on chronic ..."/>
          <p:cNvPicPr>
            <a:picLocks noChangeAspect="1" noChangeArrowheads="1"/>
          </p:cNvPicPr>
          <p:nvPr/>
        </p:nvPicPr>
        <p:blipFill>
          <a:blip r:embed="rId2"/>
          <a:srcRect/>
          <a:stretch>
            <a:fillRect/>
          </a:stretch>
        </p:blipFill>
        <p:spPr bwMode="auto">
          <a:xfrm>
            <a:off x="-33" y="857232"/>
            <a:ext cx="9154221" cy="4271971"/>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https://www2.gov.bc.ca/assets/gov/health/practitioner-pro/bc-guidelines/images/anticoag_2015_table3.jpg"/>
          <p:cNvPicPr>
            <a:picLocks noChangeAspect="1" noChangeArrowheads="1"/>
          </p:cNvPicPr>
          <p:nvPr/>
        </p:nvPicPr>
        <p:blipFill>
          <a:blip r:embed="rId2"/>
          <a:srcRect/>
          <a:stretch>
            <a:fillRect/>
          </a:stretch>
        </p:blipFill>
        <p:spPr bwMode="auto">
          <a:xfrm>
            <a:off x="0" y="642918"/>
            <a:ext cx="9082155" cy="5000659"/>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Non-vitamin K antagonist oral anticoagulants (NOACs) - ppt video ..."/>
          <p:cNvPicPr>
            <a:picLocks noChangeAspect="1" noChangeArrowheads="1"/>
          </p:cNvPicPr>
          <p:nvPr/>
        </p:nvPicPr>
        <p:blipFill>
          <a:blip r:embed="rId2"/>
          <a:srcRect/>
          <a:stretch>
            <a:fillRect/>
          </a:stretch>
        </p:blipFill>
        <p:spPr bwMode="auto">
          <a:xfrm>
            <a:off x="60262" y="205931"/>
            <a:ext cx="8583704" cy="6437779"/>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Mechanism of action of the non-vitamin K antagonist oral anticoagulants (NOACs). Anti-Xa agents inhibit activated factor X, while dabigatran inhibit thrombin. Prothrombin time (PT) is specific for factors VII and X and as such is more suitable for measuring Xa blockers while activated partial thromboplastin time (APTT) is specific to clotting factors VIII, IX, and XI and thus measures thrombin generation which is affected by dabigatran. The most sensitive test for dabigatran is thrombin time (TT) which measures conversion of fibrinogen to fibrin by the action of thrombin. "/>
          <p:cNvPicPr>
            <a:picLocks noChangeAspect="1" noChangeArrowheads="1"/>
          </p:cNvPicPr>
          <p:nvPr/>
        </p:nvPicPr>
        <p:blipFill>
          <a:blip r:embed="rId2"/>
          <a:srcRect/>
          <a:stretch>
            <a:fillRect/>
          </a:stretch>
        </p:blipFill>
        <p:spPr bwMode="auto">
          <a:xfrm>
            <a:off x="214282" y="680918"/>
            <a:ext cx="8715436" cy="6039429"/>
          </a:xfrm>
          <a:prstGeom prst="rect">
            <a:avLst/>
          </a:prstGeom>
          <a:noFill/>
        </p:spPr>
      </p:pic>
      <p:sp>
        <p:nvSpPr>
          <p:cNvPr id="5" name="Rectangle 4"/>
          <p:cNvSpPr/>
          <p:nvPr/>
        </p:nvSpPr>
        <p:spPr>
          <a:xfrm>
            <a:off x="1285852" y="0"/>
            <a:ext cx="6929486" cy="830997"/>
          </a:xfrm>
          <a:prstGeom prst="rect">
            <a:avLst/>
          </a:prstGeom>
          <a:solidFill>
            <a:schemeClr val="accent6">
              <a:lumMod val="20000"/>
              <a:lumOff val="80000"/>
            </a:schemeClr>
          </a:solidFill>
        </p:spPr>
        <p:txBody>
          <a:bodyPr wrap="square">
            <a:spAutoFit/>
          </a:bodyPr>
          <a:lstStyle/>
          <a:p>
            <a:pPr algn="ctr"/>
            <a:r>
              <a:rPr lang="en-US" sz="2400" b="1" dirty="0" smtClean="0">
                <a:solidFill>
                  <a:srgbClr val="FF0000"/>
                </a:solidFill>
                <a:latin typeface="Times New Roman" pitchFamily="18" charset="0"/>
                <a:cs typeface="Times New Roman" pitchFamily="18" charset="0"/>
              </a:rPr>
              <a:t>Mechanism of action of the non-vitamin K antagonist oral anticoagulants (NOACs).</a:t>
            </a:r>
            <a:endParaRPr lang="en-US" sz="2400" b="1" dirty="0">
              <a:solidFill>
                <a:srgbClr val="FF0000"/>
              </a:solidFill>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571480"/>
            <a:ext cx="8501122" cy="5632311"/>
          </a:xfrm>
          <a:prstGeom prst="rect">
            <a:avLst/>
          </a:prstGeom>
          <a:solidFill>
            <a:schemeClr val="accent4">
              <a:lumMod val="20000"/>
              <a:lumOff val="80000"/>
            </a:schemeClr>
          </a:solidFill>
        </p:spPr>
        <p:txBody>
          <a:bodyPr wrap="square">
            <a:spAutoFit/>
          </a:bodyPr>
          <a:lstStyle/>
          <a:p>
            <a:pPr algn="just">
              <a:lnSpc>
                <a:spcPct val="150000"/>
              </a:lnSpc>
            </a:pPr>
            <a:r>
              <a:rPr lang="en-US" sz="2400" dirty="0" smtClean="0">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Prothrombin</a:t>
            </a:r>
            <a:r>
              <a:rPr lang="en-US" sz="2400" b="1" dirty="0" smtClean="0">
                <a:solidFill>
                  <a:srgbClr val="FF0000"/>
                </a:solidFill>
                <a:latin typeface="Times New Roman" pitchFamily="18" charset="0"/>
                <a:cs typeface="Times New Roman" pitchFamily="18" charset="0"/>
              </a:rPr>
              <a:t> time (PT) </a:t>
            </a:r>
            <a:r>
              <a:rPr lang="en-US" sz="2400" dirty="0" smtClean="0">
                <a:latin typeface="Times New Roman" pitchFamily="18" charset="0"/>
                <a:cs typeface="Times New Roman" pitchFamily="18" charset="0"/>
              </a:rPr>
              <a:t>is specific for factors VII and X and as such is more suitable for measuring </a:t>
            </a:r>
            <a:r>
              <a:rPr lang="en-US" sz="2400" dirty="0" err="1" smtClean="0">
                <a:latin typeface="Times New Roman" pitchFamily="18" charset="0"/>
                <a:cs typeface="Times New Roman" pitchFamily="18" charset="0"/>
              </a:rPr>
              <a:t>Xa</a:t>
            </a:r>
            <a:r>
              <a:rPr lang="en-US" sz="2400" dirty="0" smtClean="0">
                <a:latin typeface="Times New Roman" pitchFamily="18" charset="0"/>
                <a:cs typeface="Times New Roman" pitchFamily="18" charset="0"/>
              </a:rPr>
              <a:t> blockers.</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 while </a:t>
            </a:r>
            <a:r>
              <a:rPr lang="en-US" sz="2400" b="1" dirty="0" smtClean="0">
                <a:solidFill>
                  <a:srgbClr val="FF0000"/>
                </a:solidFill>
                <a:latin typeface="Times New Roman" pitchFamily="18" charset="0"/>
                <a:cs typeface="Times New Roman" pitchFamily="18" charset="0"/>
              </a:rPr>
              <a:t>activated partial </a:t>
            </a:r>
            <a:r>
              <a:rPr lang="en-US" sz="2400" b="1" dirty="0" err="1" smtClean="0">
                <a:solidFill>
                  <a:srgbClr val="FF0000"/>
                </a:solidFill>
                <a:latin typeface="Times New Roman" pitchFamily="18" charset="0"/>
                <a:cs typeface="Times New Roman" pitchFamily="18" charset="0"/>
              </a:rPr>
              <a:t>thromboplastin</a:t>
            </a:r>
            <a:r>
              <a:rPr lang="en-US" sz="2400" b="1" dirty="0" smtClean="0">
                <a:solidFill>
                  <a:srgbClr val="FF0000"/>
                </a:solidFill>
                <a:latin typeface="Times New Roman" pitchFamily="18" charset="0"/>
                <a:cs typeface="Times New Roman" pitchFamily="18" charset="0"/>
              </a:rPr>
              <a:t> time (APTT) </a:t>
            </a:r>
            <a:r>
              <a:rPr lang="en-US" sz="2400" dirty="0" smtClean="0">
                <a:latin typeface="Times New Roman" pitchFamily="18" charset="0"/>
                <a:cs typeface="Times New Roman" pitchFamily="18" charset="0"/>
              </a:rPr>
              <a:t>is specific to clotting factors VIII, IX, and XI and thus measures thrombin generation which is affected by </a:t>
            </a:r>
            <a:r>
              <a:rPr lang="en-US" sz="2400" dirty="0" err="1" smtClean="0">
                <a:latin typeface="Times New Roman" pitchFamily="18" charset="0"/>
                <a:cs typeface="Times New Roman" pitchFamily="18" charset="0"/>
              </a:rPr>
              <a:t>dabigatran</a:t>
            </a:r>
            <a:r>
              <a:rPr lang="en-US" sz="2400" dirty="0" smtClean="0">
                <a:latin typeface="Times New Roman" pitchFamily="18" charset="0"/>
                <a:cs typeface="Times New Roman" pitchFamily="18" charset="0"/>
              </a:rPr>
              <a:t>. </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The most sensitive test for </a:t>
            </a:r>
            <a:r>
              <a:rPr lang="en-US" sz="2400" dirty="0" err="1" smtClean="0">
                <a:latin typeface="Times New Roman" pitchFamily="18" charset="0"/>
                <a:cs typeface="Times New Roman" pitchFamily="18" charset="0"/>
              </a:rPr>
              <a:t>dabigatran</a:t>
            </a:r>
            <a:r>
              <a:rPr lang="en-US" sz="2400" dirty="0" smtClean="0">
                <a:latin typeface="Times New Roman" pitchFamily="18" charset="0"/>
                <a:cs typeface="Times New Roman" pitchFamily="18" charset="0"/>
              </a:rPr>
              <a:t> is </a:t>
            </a:r>
            <a:r>
              <a:rPr lang="en-US" sz="2400" b="1" dirty="0" smtClean="0">
                <a:solidFill>
                  <a:srgbClr val="FF0000"/>
                </a:solidFill>
                <a:latin typeface="Times New Roman" pitchFamily="18" charset="0"/>
                <a:cs typeface="Times New Roman" pitchFamily="18" charset="0"/>
              </a:rPr>
              <a:t>thrombin time (TT) </a:t>
            </a:r>
            <a:r>
              <a:rPr lang="en-US" sz="2400" dirty="0" smtClean="0">
                <a:latin typeface="Times New Roman" pitchFamily="18" charset="0"/>
                <a:cs typeface="Times New Roman" pitchFamily="18" charset="0"/>
              </a:rPr>
              <a:t>which measures conversion of fibrinogen to fibrin by the action of thrombin. </a:t>
            </a:r>
            <a:endParaRPr lang="en-US" sz="2400" dirty="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Anticoagulants and Treatment of Venous Thromboembolism | SpringerLink"/>
          <p:cNvPicPr>
            <a:picLocks noChangeAspect="1" noChangeArrowheads="1"/>
          </p:cNvPicPr>
          <p:nvPr/>
        </p:nvPicPr>
        <p:blipFill>
          <a:blip r:embed="rId2"/>
          <a:srcRect/>
          <a:stretch>
            <a:fillRect/>
          </a:stretch>
        </p:blipFill>
        <p:spPr bwMode="auto">
          <a:xfrm>
            <a:off x="0" y="0"/>
            <a:ext cx="9109588" cy="5813747"/>
          </a:xfrm>
          <a:prstGeom prst="rect">
            <a:avLst/>
          </a:prstGeom>
          <a:noFill/>
        </p:spPr>
      </p:pic>
      <p:sp>
        <p:nvSpPr>
          <p:cNvPr id="5" name="Rectangle 4"/>
          <p:cNvSpPr/>
          <p:nvPr/>
        </p:nvSpPr>
        <p:spPr>
          <a:xfrm>
            <a:off x="0" y="6211669"/>
            <a:ext cx="9144000" cy="646331"/>
          </a:xfrm>
          <a:prstGeom prst="rect">
            <a:avLst/>
          </a:prstGeom>
          <a:solidFill>
            <a:srgbClr val="92D050"/>
          </a:solidFill>
        </p:spPr>
        <p:txBody>
          <a:bodyPr wrap="square">
            <a:spAutoFit/>
          </a:bodyPr>
          <a:lstStyle/>
          <a:p>
            <a:pPr algn="ctr"/>
            <a:r>
              <a:rPr lang="en-US" b="1" dirty="0" smtClean="0">
                <a:solidFill>
                  <a:schemeClr val="tx1">
                    <a:lumMod val="95000"/>
                    <a:lumOff val="5000"/>
                  </a:schemeClr>
                </a:solidFill>
              </a:rPr>
              <a:t>Burnett A., Ansell J. (2019) Anticoagulants and Treatment of Venous </a:t>
            </a:r>
            <a:r>
              <a:rPr lang="en-US" b="1" dirty="0" err="1" smtClean="0">
                <a:solidFill>
                  <a:schemeClr val="tx1">
                    <a:lumMod val="95000"/>
                    <a:lumOff val="5000"/>
                  </a:schemeClr>
                </a:solidFill>
              </a:rPr>
              <a:t>Thromboembolism</a:t>
            </a:r>
            <a:r>
              <a:rPr lang="en-US" b="1" dirty="0" smtClean="0">
                <a:solidFill>
                  <a:schemeClr val="tx1">
                    <a:lumMod val="95000"/>
                    <a:lumOff val="5000"/>
                  </a:schemeClr>
                </a:solidFill>
              </a:rPr>
              <a:t>. In: Lazarus H., </a:t>
            </a:r>
            <a:r>
              <a:rPr lang="en-US" b="1" dirty="0" err="1" smtClean="0">
                <a:solidFill>
                  <a:schemeClr val="tx1">
                    <a:lumMod val="95000"/>
                    <a:lumOff val="5000"/>
                  </a:schemeClr>
                </a:solidFill>
              </a:rPr>
              <a:t>Schmaier</a:t>
            </a:r>
            <a:r>
              <a:rPr lang="en-US" b="1" dirty="0" smtClean="0">
                <a:solidFill>
                  <a:schemeClr val="tx1">
                    <a:lumMod val="95000"/>
                    <a:lumOff val="5000"/>
                  </a:schemeClr>
                </a:solidFill>
              </a:rPr>
              <a:t> A. (</a:t>
            </a:r>
            <a:r>
              <a:rPr lang="en-US" b="1" dirty="0" err="1" smtClean="0">
                <a:solidFill>
                  <a:schemeClr val="tx1">
                    <a:lumMod val="95000"/>
                    <a:lumOff val="5000"/>
                  </a:schemeClr>
                </a:solidFill>
              </a:rPr>
              <a:t>eds</a:t>
            </a:r>
            <a:r>
              <a:rPr lang="en-US" b="1" dirty="0" smtClean="0">
                <a:solidFill>
                  <a:schemeClr val="tx1">
                    <a:lumMod val="95000"/>
                    <a:lumOff val="5000"/>
                  </a:schemeClr>
                </a:solidFill>
              </a:rPr>
              <a:t>) Concise Guide to Hematology. Springer, Cham</a:t>
            </a:r>
            <a:endParaRPr lang="en-US" b="1" dirty="0">
              <a:solidFill>
                <a:schemeClr val="tx1">
                  <a:lumMod val="95000"/>
                  <a:lumOff val="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2"/>
          <a:srcRect b="39352"/>
          <a:stretch>
            <a:fillRect/>
          </a:stretch>
        </p:blipFill>
        <p:spPr bwMode="auto">
          <a:xfrm>
            <a:off x="54394" y="571480"/>
            <a:ext cx="9089606" cy="5786478"/>
          </a:xfrm>
          <a:prstGeom prst="rect">
            <a:avLst/>
          </a:prstGeom>
          <a:noFill/>
          <a:ln w="9525">
            <a:noFill/>
            <a:miter lim="800000"/>
            <a:headEnd/>
            <a:tailEnd/>
          </a:ln>
          <a:effectLst/>
        </p:spPr>
      </p:pic>
      <p:sp>
        <p:nvSpPr>
          <p:cNvPr id="3" name="Rectangle 2"/>
          <p:cNvSpPr/>
          <p:nvPr/>
        </p:nvSpPr>
        <p:spPr>
          <a:xfrm>
            <a:off x="1071538" y="6457890"/>
            <a:ext cx="6429420" cy="400110"/>
          </a:xfrm>
          <a:prstGeom prst="rect">
            <a:avLst/>
          </a:prstGeom>
        </p:spPr>
        <p:txBody>
          <a:bodyPr wrap="square">
            <a:spAutoFit/>
          </a:bodyPr>
          <a:lstStyle/>
          <a:p>
            <a:pPr algn="ctr"/>
            <a:r>
              <a:rPr lang="en-US" sz="2000" dirty="0" smtClean="0">
                <a:solidFill>
                  <a:srgbClr val="FF0000"/>
                </a:solidFill>
                <a:latin typeface="AR ESSENCE" pitchFamily="2" charset="0"/>
              </a:rPr>
              <a:t>2019 ESC GUIDELINES ACUTE PULMONARY EMBOLISM</a:t>
            </a:r>
            <a:endParaRPr lang="en-US" sz="2000" dirty="0">
              <a:solidFill>
                <a:srgbClr val="FF0000"/>
              </a:solidFill>
              <a:latin typeface="AR ESSENCE" pitchFamily="2" charset="0"/>
            </a:endParaRPr>
          </a:p>
        </p:txBody>
      </p:sp>
      <p:cxnSp>
        <p:nvCxnSpPr>
          <p:cNvPr id="5" name="Straight Connector 4"/>
          <p:cNvCxnSpPr/>
          <p:nvPr/>
        </p:nvCxnSpPr>
        <p:spPr bwMode="auto">
          <a:xfrm>
            <a:off x="357158" y="3857628"/>
            <a:ext cx="1571636" cy="1588"/>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3357554" y="6143644"/>
            <a:ext cx="1571636" cy="1588"/>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214546" y="5572140"/>
            <a:ext cx="1571636" cy="1588"/>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1571604" y="4643446"/>
            <a:ext cx="1571636" cy="1588"/>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bright="-20000"/>
          </a:blip>
          <a:srcRect/>
          <a:stretch>
            <a:fillRect/>
          </a:stretch>
        </p:blipFill>
        <p:spPr bwMode="auto">
          <a:xfrm>
            <a:off x="38725" y="285728"/>
            <a:ext cx="9097727" cy="6286544"/>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0"/>
            <a:ext cx="8715436" cy="3139321"/>
          </a:xfrm>
          <a:prstGeom prst="rect">
            <a:avLst/>
          </a:prstGeom>
          <a:solidFill>
            <a:schemeClr val="accent5">
              <a:lumMod val="60000"/>
              <a:lumOff val="40000"/>
            </a:schemeClr>
          </a:solidFill>
        </p:spPr>
        <p:txBody>
          <a:bodyPr wrap="square">
            <a:spAutoFit/>
          </a:bodyPr>
          <a:lstStyle/>
          <a:p>
            <a:pPr algn="just">
              <a:lnSpc>
                <a:spcPct val="150000"/>
              </a:lnSpc>
            </a:pPr>
            <a:r>
              <a:rPr lang="en-US" sz="2800" b="1" dirty="0" smtClean="0">
                <a:solidFill>
                  <a:srgbClr val="FF0000"/>
                </a:solidFill>
                <a:latin typeface="Times New Roman" pitchFamily="18" charset="0"/>
                <a:cs typeface="Times New Roman" pitchFamily="18" charset="0"/>
              </a:rPr>
              <a:t>What is the hemodynamic instability?</a:t>
            </a:r>
          </a:p>
          <a:p>
            <a:pPr algn="just">
              <a:lnSpc>
                <a:spcPct val="150000"/>
              </a:lnSpc>
            </a:pPr>
            <a:r>
              <a:rPr lang="en-US" sz="2400" dirty="0" smtClean="0">
                <a:latin typeface="Times New Roman" pitchFamily="18" charset="0"/>
                <a:cs typeface="Times New Roman" pitchFamily="18" charset="0"/>
              </a:rPr>
              <a:t>Any One of the following clinical presentations:</a:t>
            </a:r>
          </a:p>
          <a:p>
            <a:pPr marL="342900" indent="-342900" algn="just">
              <a:buFont typeface="+mj-lt"/>
              <a:buAutoNum type="arabicPeriod"/>
            </a:pPr>
            <a:r>
              <a:rPr lang="en-US" sz="2400" dirty="0" smtClean="0">
                <a:latin typeface="Times New Roman" pitchFamily="18" charset="0"/>
                <a:cs typeface="Times New Roman" pitchFamily="18" charset="0"/>
              </a:rPr>
              <a:t>cardiac arrest, </a:t>
            </a:r>
          </a:p>
          <a:p>
            <a:pPr marL="342900" indent="-342900" algn="just">
              <a:buFont typeface="+mj-lt"/>
              <a:buAutoNum type="arabicPeriod"/>
            </a:pPr>
            <a:r>
              <a:rPr lang="en-US" sz="2400" dirty="0" smtClean="0">
                <a:latin typeface="Times New Roman" pitchFamily="18" charset="0"/>
                <a:cs typeface="Times New Roman" pitchFamily="18" charset="0"/>
              </a:rPr>
              <a:t>obstructive shock (systolic BP &lt;90 mmHg or </a:t>
            </a:r>
            <a:r>
              <a:rPr lang="en-US" sz="2400" dirty="0" err="1" smtClean="0">
                <a:latin typeface="Times New Roman" pitchFamily="18" charset="0"/>
                <a:cs typeface="Times New Roman" pitchFamily="18" charset="0"/>
              </a:rPr>
              <a:t>vasopressors</a:t>
            </a:r>
            <a:r>
              <a:rPr lang="en-US" sz="2400" dirty="0" smtClean="0">
                <a:latin typeface="Times New Roman" pitchFamily="18" charset="0"/>
                <a:cs typeface="Times New Roman" pitchFamily="18" charset="0"/>
              </a:rPr>
              <a:t> required to achieve a BP ⩾90 mmHg) , in combination with end-organ </a:t>
            </a:r>
            <a:r>
              <a:rPr lang="en-US" sz="2400" dirty="0" err="1" smtClean="0">
                <a:latin typeface="Times New Roman" pitchFamily="18" charset="0"/>
                <a:cs typeface="Times New Roman" pitchFamily="18" charset="0"/>
              </a:rPr>
              <a:t>hypoperfusion</a:t>
            </a:r>
            <a:r>
              <a:rPr lang="da-DK" sz="2400" dirty="0" smtClean="0">
                <a:latin typeface="Times New Roman" pitchFamily="18" charset="0"/>
                <a:cs typeface="Times New Roman" pitchFamily="18" charset="0"/>
              </a:rPr>
              <a:t> (altered mental status; </a:t>
            </a:r>
            <a:r>
              <a:rPr lang="en-US" sz="2400" dirty="0" smtClean="0">
                <a:latin typeface="Times New Roman" pitchFamily="18" charset="0"/>
                <a:cs typeface="Times New Roman" pitchFamily="18" charset="0"/>
              </a:rPr>
              <a:t>cold, clammy skin; </a:t>
            </a:r>
            <a:r>
              <a:rPr lang="en-US" sz="2400" dirty="0" err="1" smtClean="0">
                <a:latin typeface="Times New Roman" pitchFamily="18" charset="0"/>
                <a:cs typeface="Times New Roman" pitchFamily="18" charset="0"/>
              </a:rPr>
              <a:t>oliguria</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anuria</a:t>
            </a:r>
            <a:r>
              <a:rPr lang="en-US" sz="2400" dirty="0" smtClean="0">
                <a:latin typeface="Times New Roman" pitchFamily="18" charset="0"/>
                <a:cs typeface="Times New Roman" pitchFamily="18" charset="0"/>
              </a:rPr>
              <a:t>; increased serum lactate)</a:t>
            </a:r>
            <a:endParaRPr lang="en-US" sz="2400" dirty="0">
              <a:latin typeface="Times New Roman" pitchFamily="18" charset="0"/>
              <a:cs typeface="Times New Roman" pitchFamily="18" charset="0"/>
            </a:endParaRPr>
          </a:p>
        </p:txBody>
      </p:sp>
      <p:sp>
        <p:nvSpPr>
          <p:cNvPr id="3" name="Rectangle 2"/>
          <p:cNvSpPr/>
          <p:nvPr/>
        </p:nvSpPr>
        <p:spPr>
          <a:xfrm>
            <a:off x="142844" y="3286124"/>
            <a:ext cx="8786874" cy="2000548"/>
          </a:xfrm>
          <a:prstGeom prst="rect">
            <a:avLst/>
          </a:prstGeom>
          <a:solidFill>
            <a:schemeClr val="accent2">
              <a:lumMod val="40000"/>
              <a:lumOff val="60000"/>
            </a:schemeClr>
          </a:solidFill>
        </p:spPr>
        <p:txBody>
          <a:bodyPr wrap="square">
            <a:spAutoFit/>
          </a:bodyPr>
          <a:lstStyle/>
          <a:p>
            <a:pPr algn="just"/>
            <a:r>
              <a:rPr lang="en-US" sz="2800" b="1" dirty="0" smtClean="0">
                <a:solidFill>
                  <a:srgbClr val="FF0000"/>
                </a:solidFill>
                <a:latin typeface="Times New Roman" pitchFamily="18" charset="0"/>
                <a:cs typeface="Times New Roman" pitchFamily="18" charset="0"/>
              </a:rPr>
              <a:t>Who is the high-risk PE category ??</a:t>
            </a:r>
            <a:endParaRPr lang="en-US" sz="2400" dirty="0" smtClean="0">
              <a:latin typeface="Times New Roman" pitchFamily="18" charset="0"/>
              <a:cs typeface="Times New Roman" pitchFamily="18" charset="0"/>
            </a:endParaRPr>
          </a:p>
          <a:p>
            <a:pPr algn="just"/>
            <a:r>
              <a:rPr lang="en-US" sz="2400" dirty="0" err="1" smtClean="0">
                <a:latin typeface="Times New Roman" pitchFamily="18" charset="0"/>
                <a:cs typeface="Times New Roman" pitchFamily="18" charset="0"/>
              </a:rPr>
              <a:t>Haemodynamic</a:t>
            </a:r>
            <a:r>
              <a:rPr lang="en-US" sz="2400" dirty="0" smtClean="0">
                <a:latin typeface="Times New Roman" pitchFamily="18" charset="0"/>
                <a:cs typeface="Times New Roman" pitchFamily="18" charset="0"/>
              </a:rPr>
              <a:t> instability, combined with PE confirmation on CTPA and/or evidence of RV dysfunction on TTE, is sufficient to classify a patient into the high-risk PE category {the risk of early (in-hospital or 30 day) death}</a:t>
            </a:r>
            <a:endParaRPr lang="en-US" sz="2400" dirty="0">
              <a:latin typeface="Times New Roman" pitchFamily="18" charset="0"/>
              <a:cs typeface="Times New Roman" pitchFamily="18" charset="0"/>
            </a:endParaRPr>
          </a:p>
        </p:txBody>
      </p:sp>
      <p:sp>
        <p:nvSpPr>
          <p:cNvPr id="4" name="Rectangle 3"/>
          <p:cNvSpPr/>
          <p:nvPr/>
        </p:nvSpPr>
        <p:spPr>
          <a:xfrm>
            <a:off x="214282" y="5473005"/>
            <a:ext cx="8715436" cy="954107"/>
          </a:xfrm>
          <a:prstGeom prst="rect">
            <a:avLst/>
          </a:prstGeom>
          <a:solidFill>
            <a:schemeClr val="accent6">
              <a:lumMod val="75000"/>
            </a:schemeClr>
          </a:solidFill>
        </p:spPr>
        <p:txBody>
          <a:bodyPr wrap="square">
            <a:spAutoFit/>
          </a:bodyPr>
          <a:lstStyle/>
          <a:p>
            <a:pPr algn="just"/>
            <a:r>
              <a:rPr lang="en-US" sz="2800" dirty="0" smtClean="0">
                <a:solidFill>
                  <a:schemeClr val="bg1"/>
                </a:solidFill>
                <a:latin typeface="Times New Roman" pitchFamily="18" charset="0"/>
                <a:cs typeface="Times New Roman" pitchFamily="18" charset="0"/>
              </a:rPr>
              <a:t>After </a:t>
            </a:r>
            <a:r>
              <a:rPr lang="en-US" sz="2800" dirty="0" err="1" smtClean="0">
                <a:solidFill>
                  <a:schemeClr val="bg1"/>
                </a:solidFill>
                <a:latin typeface="Times New Roman" pitchFamily="18" charset="0"/>
                <a:cs typeface="Times New Roman" pitchFamily="18" charset="0"/>
              </a:rPr>
              <a:t>haemodynamic</a:t>
            </a:r>
            <a:r>
              <a:rPr lang="en-US" sz="2800" dirty="0" smtClean="0">
                <a:solidFill>
                  <a:schemeClr val="bg1"/>
                </a:solidFill>
                <a:latin typeface="Times New Roman" pitchFamily="18" charset="0"/>
                <a:cs typeface="Times New Roman" pitchFamily="18" charset="0"/>
              </a:rPr>
              <a:t> stabilization of the patient, continue with anticoagulation treatment as in non high-risk PE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srcRect/>
          <a:stretch>
            <a:fillRect/>
          </a:stretch>
        </p:blipFill>
        <p:spPr bwMode="auto">
          <a:xfrm>
            <a:off x="123836" y="246396"/>
            <a:ext cx="9020164" cy="604012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rtl="0"/>
            <a:r>
              <a:rPr lang="en-US" dirty="0"/>
              <a:t>Differential Diagnosis</a:t>
            </a:r>
          </a:p>
        </p:txBody>
      </p:sp>
      <p:sp>
        <p:nvSpPr>
          <p:cNvPr id="6147" name="Rectangle 3"/>
          <p:cNvSpPr>
            <a:spLocks noGrp="1" noChangeArrowheads="1"/>
          </p:cNvSpPr>
          <p:nvPr>
            <p:ph idx="1"/>
          </p:nvPr>
        </p:nvSpPr>
        <p:spPr/>
        <p:txBody>
          <a:bodyPr/>
          <a:lstStyle/>
          <a:p>
            <a:pPr algn="l" rtl="0">
              <a:lnSpc>
                <a:spcPct val="90000"/>
              </a:lnSpc>
            </a:pPr>
            <a:r>
              <a:rPr lang="en-US" sz="2800" dirty="0"/>
              <a:t>Pneumothorax</a:t>
            </a:r>
          </a:p>
          <a:p>
            <a:pPr algn="l" rtl="0">
              <a:lnSpc>
                <a:spcPct val="90000"/>
              </a:lnSpc>
            </a:pPr>
            <a:r>
              <a:rPr lang="en-US" sz="2800" dirty="0"/>
              <a:t>Myocardial ischemia</a:t>
            </a:r>
          </a:p>
          <a:p>
            <a:pPr algn="l" rtl="0">
              <a:lnSpc>
                <a:spcPct val="90000"/>
              </a:lnSpc>
            </a:pPr>
            <a:r>
              <a:rPr lang="en-US" sz="2800" dirty="0" err="1" smtClean="0"/>
              <a:t>Pericarditis</a:t>
            </a:r>
            <a:endParaRPr lang="en-US" sz="2800" dirty="0"/>
          </a:p>
          <a:p>
            <a:pPr algn="l" rtl="0">
              <a:lnSpc>
                <a:spcPct val="90000"/>
              </a:lnSpc>
            </a:pPr>
            <a:r>
              <a:rPr lang="en-US" sz="2800" dirty="0"/>
              <a:t>Pneumonia</a:t>
            </a:r>
          </a:p>
          <a:p>
            <a:pPr algn="l" rtl="0">
              <a:lnSpc>
                <a:spcPct val="90000"/>
              </a:lnSpc>
            </a:pPr>
            <a:r>
              <a:rPr lang="en-US" sz="2800" dirty="0"/>
              <a:t>MI with cardiogenic shock</a:t>
            </a:r>
          </a:p>
          <a:p>
            <a:pPr algn="l" rtl="0">
              <a:lnSpc>
                <a:spcPct val="90000"/>
              </a:lnSpc>
            </a:pPr>
            <a:r>
              <a:rPr lang="en-US" sz="2800" dirty="0"/>
              <a:t>Cardiac </a:t>
            </a:r>
            <a:r>
              <a:rPr lang="en-US" sz="2800" dirty="0" err="1"/>
              <a:t>tamponade</a:t>
            </a:r>
            <a:endParaRPr lang="en-US" sz="2800" dirty="0"/>
          </a:p>
          <a:p>
            <a:pPr algn="l" rtl="0">
              <a:lnSpc>
                <a:spcPct val="90000"/>
              </a:lnSpc>
            </a:pPr>
            <a:r>
              <a:rPr lang="en-US" sz="2800" dirty="0"/>
              <a:t>Aortic dissection</a:t>
            </a:r>
          </a:p>
          <a:p>
            <a:pPr algn="l" rtl="0">
              <a:lnSpc>
                <a:spcPct val="90000"/>
              </a:lnSpc>
            </a:pPr>
            <a:r>
              <a:rPr lang="en-US" sz="2800" dirty="0" err="1"/>
              <a:t>etc</a:t>
            </a:r>
            <a:r>
              <a:rPr lang="en-US" sz="2800" dirty="0"/>
              <a:t>, </a:t>
            </a:r>
            <a:r>
              <a:rPr lang="en-US" sz="2800" dirty="0" err="1"/>
              <a:t>etc</a:t>
            </a:r>
            <a:r>
              <a:rPr lang="en-US" sz="2800" dirty="0"/>
              <a:t>, </a:t>
            </a:r>
            <a:r>
              <a:rPr lang="en-US" sz="2800" dirty="0" err="1"/>
              <a:t>etc</a:t>
            </a:r>
            <a:endParaRPr lang="en-US" sz="2800" dirty="0"/>
          </a:p>
        </p:txBody>
      </p:sp>
    </p:spTree>
    <p:extLst>
      <p:ext uri="{BB962C8B-B14F-4D97-AF65-F5344CB8AC3E}">
        <p14:creationId xmlns:p14="http://schemas.microsoft.com/office/powerpoint/2010/main" val="38925062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THROMBOLYTIC DRUGS (Fibrinolytic drugs) By Prof. Hanan Hagar Dr ..."/>
          <p:cNvPicPr>
            <a:picLocks noChangeAspect="1" noChangeArrowheads="1"/>
          </p:cNvPicPr>
          <p:nvPr/>
        </p:nvPicPr>
        <p:blipFill>
          <a:blip r:embed="rId2"/>
          <a:srcRect b="14514"/>
          <a:stretch>
            <a:fillRect/>
          </a:stretch>
        </p:blipFill>
        <p:spPr bwMode="auto">
          <a:xfrm>
            <a:off x="0" y="357166"/>
            <a:ext cx="9144000" cy="5862632"/>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HROMBOLYTIC DRUGS (Fibrinolytic drugs) By Prof. Hanan Hagar - ppt ..."/>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a:srcRect/>
          <a:stretch>
            <a:fillRect/>
          </a:stretch>
        </p:blipFill>
        <p:spPr bwMode="auto">
          <a:xfrm>
            <a:off x="183457" y="285728"/>
            <a:ext cx="8886799" cy="6286544"/>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lum bright="-20000"/>
          </a:blip>
          <a:srcRect t="1425" b="4037"/>
          <a:stretch>
            <a:fillRect/>
          </a:stretch>
        </p:blipFill>
        <p:spPr bwMode="auto">
          <a:xfrm>
            <a:off x="1071538" y="0"/>
            <a:ext cx="7286644" cy="6645517"/>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a:srcRect/>
          <a:stretch>
            <a:fillRect/>
          </a:stretch>
        </p:blipFill>
        <p:spPr bwMode="auto">
          <a:xfrm>
            <a:off x="714348" y="2214554"/>
            <a:ext cx="8072494" cy="2021734"/>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1071538" y="785794"/>
            <a:ext cx="7150932" cy="523220"/>
          </a:xfrm>
          <a:prstGeom prst="rect">
            <a:avLst/>
          </a:prstGeom>
          <a:solidFill>
            <a:schemeClr val="accent6">
              <a:lumMod val="20000"/>
              <a:lumOff val="80000"/>
            </a:schemeClr>
          </a:solidFill>
        </p:spPr>
        <p:txBody>
          <a:bodyPr wrap="none">
            <a:spAutoFit/>
          </a:bodyPr>
          <a:lstStyle/>
          <a:p>
            <a:r>
              <a:rPr lang="pt-BR" sz="2800" b="1" dirty="0" smtClean="0">
                <a:solidFill>
                  <a:srgbClr val="FF0000"/>
                </a:solidFill>
              </a:rPr>
              <a:t>Recommendations for inferior vena cava filters</a:t>
            </a:r>
            <a:endParaRPr lang="en-US" sz="2800" b="1" dirty="0">
              <a:solidFill>
                <a:srgbClr val="FF0000"/>
              </a:solidFill>
            </a:endParaRPr>
          </a:p>
        </p:txBody>
      </p:sp>
      <p:sp>
        <p:nvSpPr>
          <p:cNvPr id="4" name="Rectangle 3"/>
          <p:cNvSpPr/>
          <p:nvPr/>
        </p:nvSpPr>
        <p:spPr>
          <a:xfrm>
            <a:off x="571472" y="5286388"/>
            <a:ext cx="8072494" cy="400110"/>
          </a:xfrm>
          <a:prstGeom prst="rect">
            <a:avLst/>
          </a:prstGeom>
          <a:solidFill>
            <a:srgbClr val="FFFF00"/>
          </a:solidFill>
        </p:spPr>
        <p:txBody>
          <a:bodyPr wrap="square">
            <a:spAutoFit/>
          </a:bodyPr>
          <a:lstStyle/>
          <a:p>
            <a:pPr algn="ctr"/>
            <a:r>
              <a:rPr lang="en-US" sz="2000" dirty="0" smtClean="0">
                <a:solidFill>
                  <a:srgbClr val="FF0000"/>
                </a:solidFill>
                <a:latin typeface="AR ESSENCE" pitchFamily="2" charset="0"/>
              </a:rPr>
              <a:t>2019 ESC GUIDELINES ACUTE PULMONARY EMBOLISM</a:t>
            </a:r>
            <a:endParaRPr lang="en-US" sz="2000" dirty="0">
              <a:solidFill>
                <a:srgbClr val="FF0000"/>
              </a:solidFill>
              <a:latin typeface="AR ESSENCE" pitchFamily="2"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2"/>
          <a:srcRect/>
          <a:stretch>
            <a:fillRect/>
          </a:stretch>
        </p:blipFill>
        <p:spPr bwMode="auto">
          <a:xfrm>
            <a:off x="671259" y="1"/>
            <a:ext cx="8061504" cy="6643710"/>
          </a:xfrm>
          <a:prstGeom prst="rect">
            <a:avLst/>
          </a:prstGeom>
          <a:noFill/>
          <a:ln w="9525">
            <a:noFill/>
            <a:miter lim="800000"/>
            <a:headEnd/>
            <a:tailEnd/>
          </a:ln>
          <a:effectLst/>
        </p:spPr>
      </p:pic>
      <p:sp>
        <p:nvSpPr>
          <p:cNvPr id="3" name="Rectangle 2"/>
          <p:cNvSpPr/>
          <p:nvPr/>
        </p:nvSpPr>
        <p:spPr>
          <a:xfrm>
            <a:off x="571472" y="6457890"/>
            <a:ext cx="8072494" cy="400110"/>
          </a:xfrm>
          <a:prstGeom prst="rect">
            <a:avLst/>
          </a:prstGeom>
          <a:solidFill>
            <a:srgbClr val="FFFF00"/>
          </a:solidFill>
        </p:spPr>
        <p:txBody>
          <a:bodyPr wrap="square">
            <a:spAutoFit/>
          </a:bodyPr>
          <a:lstStyle/>
          <a:p>
            <a:pPr algn="ctr"/>
            <a:r>
              <a:rPr lang="en-US" sz="2000" dirty="0" smtClean="0">
                <a:solidFill>
                  <a:srgbClr val="FF0000"/>
                </a:solidFill>
                <a:latin typeface="AR ESSENCE" pitchFamily="2" charset="0"/>
              </a:rPr>
              <a:t>2019 ESC GUIDELINES ACUTE PULMONARY EMBOLISM</a:t>
            </a:r>
            <a:endParaRPr lang="en-US" sz="2000" dirty="0">
              <a:solidFill>
                <a:srgbClr val="FF0000"/>
              </a:solidFill>
              <a:latin typeface="AR ESSENCE" pitchFamily="2"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2"/>
          <a:srcRect t="4367" b="31880"/>
          <a:stretch>
            <a:fillRect/>
          </a:stretch>
        </p:blipFill>
        <p:spPr bwMode="auto">
          <a:xfrm>
            <a:off x="83264" y="680609"/>
            <a:ext cx="8917892" cy="5534473"/>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357158" y="142852"/>
            <a:ext cx="8001056" cy="461665"/>
          </a:xfrm>
          <a:prstGeom prst="rect">
            <a:avLst/>
          </a:prstGeom>
          <a:solidFill>
            <a:schemeClr val="accent1">
              <a:lumMod val="20000"/>
              <a:lumOff val="80000"/>
            </a:schemeClr>
          </a:solidFill>
        </p:spPr>
        <p:txBody>
          <a:bodyPr wrap="square">
            <a:spAutoFit/>
          </a:bodyPr>
          <a:lstStyle/>
          <a:p>
            <a:pPr algn="ctr"/>
            <a:r>
              <a:rPr lang="en-US" sz="2400" b="1" dirty="0" smtClean="0">
                <a:solidFill>
                  <a:srgbClr val="FF0000"/>
                </a:solidFill>
              </a:rPr>
              <a:t>Recommendations for </a:t>
            </a:r>
            <a:r>
              <a:rPr lang="en-US" sz="2400" b="1" dirty="0" smtClean="0">
                <a:solidFill>
                  <a:srgbClr val="FF0000"/>
                </a:solidFill>
                <a:latin typeface="Baskerville Old Face" pitchFamily="18" charset="0"/>
              </a:rPr>
              <a:t>pulmonary</a:t>
            </a:r>
            <a:r>
              <a:rPr lang="en-US" sz="2400" b="1" dirty="0" smtClean="0">
                <a:solidFill>
                  <a:srgbClr val="FF0000"/>
                </a:solidFill>
              </a:rPr>
              <a:t> embolism in pregnancy</a:t>
            </a:r>
            <a:endParaRPr lang="en-US" sz="2400" b="1" dirty="0">
              <a:solidFill>
                <a:srgbClr val="FF0000"/>
              </a:solidFill>
            </a:endParaRPr>
          </a:p>
        </p:txBody>
      </p:sp>
      <p:sp>
        <p:nvSpPr>
          <p:cNvPr id="4" name="Rectangle 3"/>
          <p:cNvSpPr/>
          <p:nvPr/>
        </p:nvSpPr>
        <p:spPr>
          <a:xfrm>
            <a:off x="1643042" y="6286520"/>
            <a:ext cx="6429420" cy="400110"/>
          </a:xfrm>
          <a:prstGeom prst="rect">
            <a:avLst/>
          </a:prstGeom>
          <a:solidFill>
            <a:srgbClr val="FFFF00"/>
          </a:solidFill>
        </p:spPr>
        <p:txBody>
          <a:bodyPr wrap="square">
            <a:spAutoFit/>
          </a:bodyPr>
          <a:lstStyle/>
          <a:p>
            <a:pPr algn="ctr"/>
            <a:r>
              <a:rPr lang="en-US" sz="2000" dirty="0" smtClean="0">
                <a:solidFill>
                  <a:srgbClr val="FF0000"/>
                </a:solidFill>
                <a:latin typeface="AR ESSENCE" pitchFamily="2" charset="0"/>
              </a:rPr>
              <a:t>2019 ESC GUIDELINES ACUTE PULMONARY EMBOLISM</a:t>
            </a:r>
            <a:endParaRPr lang="en-US" sz="2000" dirty="0">
              <a:solidFill>
                <a:srgbClr val="FF0000"/>
              </a:solidFill>
              <a:latin typeface="AR ESSENCE" pitchFamily="2"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14282" y="214290"/>
            <a:ext cx="8929718" cy="649408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Duration of anticoagulation in pregnancy</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Patients who </a:t>
            </a:r>
            <a:r>
              <a:rPr kumimoji="0" lang="en-US" sz="32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sustain a DVT or PE </a:t>
            </a:r>
            <a:r>
              <a:rPr kumimoji="0" lang="en-US" sz="3200" b="0" i="0"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antepartum</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should receive anticoagulation therapy with heparin throughout the pregnancy.</a:t>
            </a:r>
          </a:p>
          <a:p>
            <a:pPr marL="0" marR="0" lvl="0" indent="0" algn="just" defTabSz="914400" rtl="0" eaLnBrk="0" fontAlgn="base" latinLnBrk="0" hangingPunct="0">
              <a:lnSpc>
                <a:spcPct val="100000"/>
              </a:lnSpc>
              <a:spcBef>
                <a:spcPct val="0"/>
              </a:spcBef>
              <a:spcAft>
                <a:spcPct val="0"/>
              </a:spcAft>
              <a:buClrTx/>
              <a:buSzTx/>
              <a:tabLst/>
            </a:pPr>
            <a:endPar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After delivery, heparin treatment may be replaced by anticoagulation with VKA. </a:t>
            </a:r>
            <a:r>
              <a:rPr kumimoji="0" lang="en-US" sz="32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Anticoagulant treatment should be administered for</a:t>
            </a:r>
            <a:r>
              <a:rPr kumimoji="0" lang="en-US" sz="20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at least 6 weeks after delivery and with a minimum overall treatment duration of 3 months.</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VKAs can be given to breast-feeding mothers.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0+ Thank You Stock Images, Photos &amp; Vectors | Shutterstock"/>
          <p:cNvPicPr>
            <a:picLocks noChangeAspect="1" noChangeArrowheads="1"/>
          </p:cNvPicPr>
          <p:nvPr/>
        </p:nvPicPr>
        <p:blipFill>
          <a:blip r:embed="rId2"/>
          <a:srcRect b="8928"/>
          <a:stretch>
            <a:fillRect/>
          </a:stretch>
        </p:blipFill>
        <p:spPr bwMode="auto">
          <a:xfrm>
            <a:off x="1214414" y="785794"/>
            <a:ext cx="6918239" cy="5428194"/>
          </a:xfrm>
          <a:prstGeom prst="rect">
            <a:avLst/>
          </a:prstGeom>
          <a:ln>
            <a:noFill/>
          </a:ln>
          <a:effectLst>
            <a:softEdge rad="112500"/>
          </a:effectLst>
        </p:spPr>
      </p:pic>
    </p:spTree>
    <p:extLst>
      <p:ext uri="{BB962C8B-B14F-4D97-AF65-F5344CB8AC3E}">
        <p14:creationId xmlns:p14="http://schemas.microsoft.com/office/powerpoint/2010/main" val="625553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XR in Emergency Department - ppt video online download"/>
          <p:cNvPicPr>
            <a:picLocks noChangeAspect="1" noChangeArrowheads="1"/>
          </p:cNvPicPr>
          <p:nvPr/>
        </p:nvPicPr>
        <p:blipFill>
          <a:blip r:embed="rId2"/>
          <a:srcRect/>
          <a:stretch>
            <a:fillRect/>
          </a:stretch>
        </p:blipFill>
        <p:spPr bwMode="auto">
          <a:xfrm>
            <a:off x="1" y="258343"/>
            <a:ext cx="9144000" cy="659965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descr="Pulmonary Embolism : Chest X-ray Signs | Epomedicine"/>
          <p:cNvPicPr>
            <a:picLocks noChangeAspect="1" noChangeArrowheads="1"/>
          </p:cNvPicPr>
          <p:nvPr/>
        </p:nvPicPr>
        <p:blipFill>
          <a:blip r:embed="rId2"/>
          <a:srcRect/>
          <a:stretch>
            <a:fillRect/>
          </a:stretch>
        </p:blipFill>
        <p:spPr bwMode="auto">
          <a:xfrm>
            <a:off x="184203" y="1000108"/>
            <a:ext cx="8959797" cy="500676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1030</TotalTime>
  <Words>1466</Words>
  <Application>Microsoft Office PowerPoint</Application>
  <PresentationFormat>عرض على الشاشة (3:4)‏</PresentationFormat>
  <Paragraphs>193</Paragraphs>
  <Slides>78</Slides>
  <Notes>0</Notes>
  <HiddenSlides>0</HiddenSlides>
  <MMClips>0</MMClips>
  <ScaleCrop>false</ScaleCrop>
  <HeadingPairs>
    <vt:vector size="4" baseType="variant">
      <vt:variant>
        <vt:lpstr>نسق</vt:lpstr>
      </vt:variant>
      <vt:variant>
        <vt:i4>3</vt:i4>
      </vt:variant>
      <vt:variant>
        <vt:lpstr>عناوين الشرائح</vt:lpstr>
      </vt:variant>
      <vt:variant>
        <vt:i4>78</vt:i4>
      </vt:variant>
    </vt:vector>
  </HeadingPairs>
  <TitlesOfParts>
    <vt:vector size="81" baseType="lpstr">
      <vt:lpstr>Office Theme</vt:lpstr>
      <vt:lpstr>Maple</vt:lpstr>
      <vt:lpstr>1_Maple</vt:lpstr>
      <vt:lpstr>Pulmonary Embolism </vt:lpstr>
      <vt:lpstr>Pulmonary Embolism</vt:lpstr>
      <vt:lpstr>How Common?</vt:lpstr>
      <vt:lpstr>Predisposing factors for venous thromboembolism </vt:lpstr>
      <vt:lpstr>عرض تقديمي في PowerPoint</vt:lpstr>
      <vt:lpstr>Clinical Presentation</vt:lpstr>
      <vt:lpstr>Differential Diagnosis</vt:lpstr>
      <vt:lpstr>عرض تقديمي في PowerPoint</vt:lpstr>
      <vt:lpstr>عرض تقديمي في PowerPoint</vt:lpstr>
      <vt:lpstr>عرض تقديمي في PowerPoint</vt:lpstr>
      <vt:lpstr>عرض تقديمي في PowerPoint</vt:lpstr>
      <vt:lpstr>Hampton Hump</vt:lpstr>
      <vt:lpstr>عرض تقديمي في PowerPoint</vt:lpstr>
      <vt:lpstr>Westermark Sign</vt:lpstr>
      <vt:lpstr>عرض تقديمي في PowerPoint</vt:lpstr>
      <vt:lpstr>عرض تقديمي في PowerPoint</vt:lpstr>
      <vt:lpstr>EKG Findings</vt:lpstr>
      <vt:lpstr>عرض تقديمي في PowerPoint</vt:lpstr>
      <vt:lpstr>Evaluation and Diagnosis</vt:lpstr>
      <vt:lpstr>D-dimer in evaluation of PE</vt:lpstr>
      <vt:lpstr> Arterial blood gases  </vt:lpstr>
      <vt:lpstr>Helical CT (CT pulmonary angiography)</vt:lpstr>
      <vt:lpstr>Bilateral PE</vt:lpstr>
      <vt:lpstr>Duplex US with compression of the lower extremities</vt:lpstr>
      <vt:lpstr>Pulmonary Angiography</vt:lpstr>
      <vt:lpstr>PE on pulmonary angiogram</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Unfractionated heparin therapy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Low-molecular-weight heparin therapy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VKA: Warfarin therapy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VIP</dc:creator>
  <cp:lastModifiedBy>MCC</cp:lastModifiedBy>
  <cp:revision>204</cp:revision>
  <dcterms:created xsi:type="dcterms:W3CDTF">2013-01-01T23:13:50Z</dcterms:created>
  <dcterms:modified xsi:type="dcterms:W3CDTF">2021-02-18T13:22:28Z</dcterms:modified>
</cp:coreProperties>
</file>