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6" r:id="rId5"/>
    <p:sldId id="261" r:id="rId6"/>
    <p:sldId id="267" r:id="rId7"/>
    <p:sldId id="262" r:id="rId8"/>
    <p:sldId id="263" r:id="rId9"/>
    <p:sldId id="268" r:id="rId10"/>
    <p:sldId id="264" r:id="rId11"/>
    <p:sldId id="265" r:id="rId12"/>
    <p:sldId id="270"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66B81-23D5-4972-B6EA-D6916BE866C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4AA44D3-007E-48C3-A211-691EC6A026C3}">
      <dgm:prSet/>
      <dgm:spPr/>
      <dgm:t>
        <a:bodyPr/>
        <a:lstStyle/>
        <a:p>
          <a:r>
            <a:rPr lang="en-US"/>
            <a:t>Muscle spindle </a:t>
          </a:r>
        </a:p>
      </dgm:t>
    </dgm:pt>
    <dgm:pt modelId="{299D1835-947D-4D4D-81D1-5F47A1FC150A}" type="parTrans" cxnId="{0E17F624-89CA-4974-BD83-DF27AEDB509D}">
      <dgm:prSet/>
      <dgm:spPr/>
      <dgm:t>
        <a:bodyPr/>
        <a:lstStyle/>
        <a:p>
          <a:endParaRPr lang="en-US"/>
        </a:p>
      </dgm:t>
    </dgm:pt>
    <dgm:pt modelId="{13EA2719-28A3-4291-8258-758BF551DCE3}" type="sibTrans" cxnId="{0E17F624-89CA-4974-BD83-DF27AEDB509D}">
      <dgm:prSet/>
      <dgm:spPr/>
      <dgm:t>
        <a:bodyPr/>
        <a:lstStyle/>
        <a:p>
          <a:endParaRPr lang="en-US"/>
        </a:p>
      </dgm:t>
    </dgm:pt>
    <dgm:pt modelId="{92656F74-7F04-4FE6-A8B1-DF795F653938}">
      <dgm:prSet/>
      <dgm:spPr/>
      <dgm:t>
        <a:bodyPr/>
        <a:lstStyle/>
        <a:p>
          <a:r>
            <a:rPr lang="en-US"/>
            <a:t>Stretch reflex</a:t>
          </a:r>
        </a:p>
      </dgm:t>
    </dgm:pt>
    <dgm:pt modelId="{9D8EF29B-81E8-415B-BA36-C7E54E49496F}" type="parTrans" cxnId="{0CA0781B-AAE9-42D8-9CEA-4AA4DA89D16B}">
      <dgm:prSet/>
      <dgm:spPr/>
      <dgm:t>
        <a:bodyPr/>
        <a:lstStyle/>
        <a:p>
          <a:endParaRPr lang="en-US"/>
        </a:p>
      </dgm:t>
    </dgm:pt>
    <dgm:pt modelId="{A2B2D985-F083-4B6A-A81B-A925EFE10B6D}" type="sibTrans" cxnId="{0CA0781B-AAE9-42D8-9CEA-4AA4DA89D16B}">
      <dgm:prSet/>
      <dgm:spPr/>
      <dgm:t>
        <a:bodyPr/>
        <a:lstStyle/>
        <a:p>
          <a:endParaRPr lang="en-US"/>
        </a:p>
      </dgm:t>
    </dgm:pt>
    <dgm:pt modelId="{B5F8745F-1284-401D-88F4-9F96A45F9A3D}">
      <dgm:prSet/>
      <dgm:spPr/>
      <dgm:t>
        <a:bodyPr/>
        <a:lstStyle/>
        <a:p>
          <a:r>
            <a:rPr lang="en-US"/>
            <a:t>Golgi tendon organ </a:t>
          </a:r>
        </a:p>
      </dgm:t>
    </dgm:pt>
    <dgm:pt modelId="{5E8B21C3-5909-4589-B81E-54D04EBCA14D}" type="parTrans" cxnId="{1BCFB462-7505-42DC-8D5A-BD01D7C0A9C3}">
      <dgm:prSet/>
      <dgm:spPr/>
      <dgm:t>
        <a:bodyPr/>
        <a:lstStyle/>
        <a:p>
          <a:endParaRPr lang="en-US"/>
        </a:p>
      </dgm:t>
    </dgm:pt>
    <dgm:pt modelId="{ABDB6AAD-BCAA-4234-8A94-28AEACAC595B}" type="sibTrans" cxnId="{1BCFB462-7505-42DC-8D5A-BD01D7C0A9C3}">
      <dgm:prSet/>
      <dgm:spPr/>
      <dgm:t>
        <a:bodyPr/>
        <a:lstStyle/>
        <a:p>
          <a:endParaRPr lang="en-US"/>
        </a:p>
      </dgm:t>
    </dgm:pt>
    <dgm:pt modelId="{740FC15D-2831-446A-BCA4-2D9A26FD31A5}">
      <dgm:prSet/>
      <dgm:spPr/>
      <dgm:t>
        <a:bodyPr/>
        <a:lstStyle/>
        <a:p>
          <a:r>
            <a:rPr lang="en-US" dirty="0"/>
            <a:t>Type of reflexes ( monosynaptic, polysynaptic)</a:t>
          </a:r>
        </a:p>
      </dgm:t>
    </dgm:pt>
    <dgm:pt modelId="{2680F3A6-02B8-4F2F-B8A8-6089265DE3BC}" type="parTrans" cxnId="{EE7D0624-A55D-4C0A-8001-17C081CE8CCB}">
      <dgm:prSet/>
      <dgm:spPr/>
      <dgm:t>
        <a:bodyPr/>
        <a:lstStyle/>
        <a:p>
          <a:endParaRPr lang="en-US"/>
        </a:p>
      </dgm:t>
    </dgm:pt>
    <dgm:pt modelId="{82CBB77C-4E2A-4D78-8476-6260748EB83A}" type="sibTrans" cxnId="{EE7D0624-A55D-4C0A-8001-17C081CE8CCB}">
      <dgm:prSet/>
      <dgm:spPr/>
      <dgm:t>
        <a:bodyPr/>
        <a:lstStyle/>
        <a:p>
          <a:endParaRPr lang="en-US"/>
        </a:p>
      </dgm:t>
    </dgm:pt>
    <dgm:pt modelId="{1B2039EB-17A5-437D-8CBD-623C6856E28A}" type="pres">
      <dgm:prSet presAssocID="{FCC66B81-23D5-4972-B6EA-D6916BE866C9}" presName="linear" presStyleCnt="0">
        <dgm:presLayoutVars>
          <dgm:animLvl val="lvl"/>
          <dgm:resizeHandles val="exact"/>
        </dgm:presLayoutVars>
      </dgm:prSet>
      <dgm:spPr/>
    </dgm:pt>
    <dgm:pt modelId="{93042593-1ADA-4B98-95AE-6E12C4ACE8EB}" type="pres">
      <dgm:prSet presAssocID="{84AA44D3-007E-48C3-A211-691EC6A026C3}" presName="parentText" presStyleLbl="node1" presStyleIdx="0" presStyleCnt="4">
        <dgm:presLayoutVars>
          <dgm:chMax val="0"/>
          <dgm:bulletEnabled val="1"/>
        </dgm:presLayoutVars>
      </dgm:prSet>
      <dgm:spPr/>
    </dgm:pt>
    <dgm:pt modelId="{6FD21392-2A33-4DD0-B76A-352F6A3E01DD}" type="pres">
      <dgm:prSet presAssocID="{13EA2719-28A3-4291-8258-758BF551DCE3}" presName="spacer" presStyleCnt="0"/>
      <dgm:spPr/>
    </dgm:pt>
    <dgm:pt modelId="{0959DB7D-37AD-41D0-BC98-76216FAD1F06}" type="pres">
      <dgm:prSet presAssocID="{92656F74-7F04-4FE6-A8B1-DF795F653938}" presName="parentText" presStyleLbl="node1" presStyleIdx="1" presStyleCnt="4">
        <dgm:presLayoutVars>
          <dgm:chMax val="0"/>
          <dgm:bulletEnabled val="1"/>
        </dgm:presLayoutVars>
      </dgm:prSet>
      <dgm:spPr/>
    </dgm:pt>
    <dgm:pt modelId="{EC4FDAEA-B121-4167-8838-DAF469D8A452}" type="pres">
      <dgm:prSet presAssocID="{A2B2D985-F083-4B6A-A81B-A925EFE10B6D}" presName="spacer" presStyleCnt="0"/>
      <dgm:spPr/>
    </dgm:pt>
    <dgm:pt modelId="{5BA25635-3EC1-43E3-8AE0-4527BCA15777}" type="pres">
      <dgm:prSet presAssocID="{B5F8745F-1284-401D-88F4-9F96A45F9A3D}" presName="parentText" presStyleLbl="node1" presStyleIdx="2" presStyleCnt="4">
        <dgm:presLayoutVars>
          <dgm:chMax val="0"/>
          <dgm:bulletEnabled val="1"/>
        </dgm:presLayoutVars>
      </dgm:prSet>
      <dgm:spPr/>
    </dgm:pt>
    <dgm:pt modelId="{35BB468E-3A5A-4272-93F3-1002B7A5389B}" type="pres">
      <dgm:prSet presAssocID="{ABDB6AAD-BCAA-4234-8A94-28AEACAC595B}" presName="spacer" presStyleCnt="0"/>
      <dgm:spPr/>
    </dgm:pt>
    <dgm:pt modelId="{0BEDBE4B-2936-4BA2-A8A0-CA28A4567F4A}" type="pres">
      <dgm:prSet presAssocID="{740FC15D-2831-446A-BCA4-2D9A26FD31A5}" presName="parentText" presStyleLbl="node1" presStyleIdx="3" presStyleCnt="4">
        <dgm:presLayoutVars>
          <dgm:chMax val="0"/>
          <dgm:bulletEnabled val="1"/>
        </dgm:presLayoutVars>
      </dgm:prSet>
      <dgm:spPr/>
    </dgm:pt>
  </dgm:ptLst>
  <dgm:cxnLst>
    <dgm:cxn modelId="{0CA0781B-AAE9-42D8-9CEA-4AA4DA89D16B}" srcId="{FCC66B81-23D5-4972-B6EA-D6916BE866C9}" destId="{92656F74-7F04-4FE6-A8B1-DF795F653938}" srcOrd="1" destOrd="0" parTransId="{9D8EF29B-81E8-415B-BA36-C7E54E49496F}" sibTransId="{A2B2D985-F083-4B6A-A81B-A925EFE10B6D}"/>
    <dgm:cxn modelId="{4F8F5B23-C8FA-4B6D-B471-016200145FC2}" type="presOf" srcId="{B5F8745F-1284-401D-88F4-9F96A45F9A3D}" destId="{5BA25635-3EC1-43E3-8AE0-4527BCA15777}" srcOrd="0" destOrd="0" presId="urn:microsoft.com/office/officeart/2005/8/layout/vList2"/>
    <dgm:cxn modelId="{EE7D0624-A55D-4C0A-8001-17C081CE8CCB}" srcId="{FCC66B81-23D5-4972-B6EA-D6916BE866C9}" destId="{740FC15D-2831-446A-BCA4-2D9A26FD31A5}" srcOrd="3" destOrd="0" parTransId="{2680F3A6-02B8-4F2F-B8A8-6089265DE3BC}" sibTransId="{82CBB77C-4E2A-4D78-8476-6260748EB83A}"/>
    <dgm:cxn modelId="{0E17F624-89CA-4974-BD83-DF27AEDB509D}" srcId="{FCC66B81-23D5-4972-B6EA-D6916BE866C9}" destId="{84AA44D3-007E-48C3-A211-691EC6A026C3}" srcOrd="0" destOrd="0" parTransId="{299D1835-947D-4D4D-81D1-5F47A1FC150A}" sibTransId="{13EA2719-28A3-4291-8258-758BF551DCE3}"/>
    <dgm:cxn modelId="{1F21585B-751E-4B15-AE02-2A8F3FAD9B44}" type="presOf" srcId="{84AA44D3-007E-48C3-A211-691EC6A026C3}" destId="{93042593-1ADA-4B98-95AE-6E12C4ACE8EB}" srcOrd="0" destOrd="0" presId="urn:microsoft.com/office/officeart/2005/8/layout/vList2"/>
    <dgm:cxn modelId="{1BCFB462-7505-42DC-8D5A-BD01D7C0A9C3}" srcId="{FCC66B81-23D5-4972-B6EA-D6916BE866C9}" destId="{B5F8745F-1284-401D-88F4-9F96A45F9A3D}" srcOrd="2" destOrd="0" parTransId="{5E8B21C3-5909-4589-B81E-54D04EBCA14D}" sibTransId="{ABDB6AAD-BCAA-4234-8A94-28AEACAC595B}"/>
    <dgm:cxn modelId="{16451E66-22FC-49C4-8F5F-4B720FDC36EB}" type="presOf" srcId="{FCC66B81-23D5-4972-B6EA-D6916BE866C9}" destId="{1B2039EB-17A5-437D-8CBD-623C6856E28A}" srcOrd="0" destOrd="0" presId="urn:microsoft.com/office/officeart/2005/8/layout/vList2"/>
    <dgm:cxn modelId="{3C4EF0FC-17A9-4C18-9B73-72DE9BE32E61}" type="presOf" srcId="{92656F74-7F04-4FE6-A8B1-DF795F653938}" destId="{0959DB7D-37AD-41D0-BC98-76216FAD1F06}" srcOrd="0" destOrd="0" presId="urn:microsoft.com/office/officeart/2005/8/layout/vList2"/>
    <dgm:cxn modelId="{50D165FD-F0D4-4664-BB5B-48D7EC7F74C7}" type="presOf" srcId="{740FC15D-2831-446A-BCA4-2D9A26FD31A5}" destId="{0BEDBE4B-2936-4BA2-A8A0-CA28A4567F4A}" srcOrd="0" destOrd="0" presId="urn:microsoft.com/office/officeart/2005/8/layout/vList2"/>
    <dgm:cxn modelId="{0C4E8C9C-5F29-4CA7-AD2A-B814680906EC}" type="presParOf" srcId="{1B2039EB-17A5-437D-8CBD-623C6856E28A}" destId="{93042593-1ADA-4B98-95AE-6E12C4ACE8EB}" srcOrd="0" destOrd="0" presId="urn:microsoft.com/office/officeart/2005/8/layout/vList2"/>
    <dgm:cxn modelId="{560A6D0D-BB2B-41AD-866A-6C49A7AA90AB}" type="presParOf" srcId="{1B2039EB-17A5-437D-8CBD-623C6856E28A}" destId="{6FD21392-2A33-4DD0-B76A-352F6A3E01DD}" srcOrd="1" destOrd="0" presId="urn:microsoft.com/office/officeart/2005/8/layout/vList2"/>
    <dgm:cxn modelId="{AF8716CA-E0E8-4C1D-A0CD-2417E64900BA}" type="presParOf" srcId="{1B2039EB-17A5-437D-8CBD-623C6856E28A}" destId="{0959DB7D-37AD-41D0-BC98-76216FAD1F06}" srcOrd="2" destOrd="0" presId="urn:microsoft.com/office/officeart/2005/8/layout/vList2"/>
    <dgm:cxn modelId="{42185382-CED0-452C-8A54-7775DDEA65A5}" type="presParOf" srcId="{1B2039EB-17A5-437D-8CBD-623C6856E28A}" destId="{EC4FDAEA-B121-4167-8838-DAF469D8A452}" srcOrd="3" destOrd="0" presId="urn:microsoft.com/office/officeart/2005/8/layout/vList2"/>
    <dgm:cxn modelId="{2BFA5123-40F1-4410-8BDE-005E922AFAB4}" type="presParOf" srcId="{1B2039EB-17A5-437D-8CBD-623C6856E28A}" destId="{5BA25635-3EC1-43E3-8AE0-4527BCA15777}" srcOrd="4" destOrd="0" presId="urn:microsoft.com/office/officeart/2005/8/layout/vList2"/>
    <dgm:cxn modelId="{D8DA572B-FF51-446F-9F2A-0DD86A537272}" type="presParOf" srcId="{1B2039EB-17A5-437D-8CBD-623C6856E28A}" destId="{35BB468E-3A5A-4272-93F3-1002B7A5389B}" srcOrd="5" destOrd="0" presId="urn:microsoft.com/office/officeart/2005/8/layout/vList2"/>
    <dgm:cxn modelId="{5363304D-2394-433E-AC49-0B592D37FD97}" type="presParOf" srcId="{1B2039EB-17A5-437D-8CBD-623C6856E28A}" destId="{0BEDBE4B-2936-4BA2-A8A0-CA28A4567F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42593-1ADA-4B98-95AE-6E12C4ACE8EB}">
      <dsp:nvSpPr>
        <dsp:cNvPr id="0" name=""/>
        <dsp:cNvSpPr/>
      </dsp:nvSpPr>
      <dsp:spPr>
        <a:xfrm>
          <a:off x="0" y="35509"/>
          <a:ext cx="6832212" cy="123147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Muscle spindle </a:t>
          </a:r>
        </a:p>
      </dsp:txBody>
      <dsp:txXfrm>
        <a:off x="60116" y="95625"/>
        <a:ext cx="6711980" cy="1111247"/>
      </dsp:txXfrm>
    </dsp:sp>
    <dsp:sp modelId="{0959DB7D-37AD-41D0-BC98-76216FAD1F06}">
      <dsp:nvSpPr>
        <dsp:cNvPr id="0" name=""/>
        <dsp:cNvSpPr/>
      </dsp:nvSpPr>
      <dsp:spPr>
        <a:xfrm>
          <a:off x="0" y="1356269"/>
          <a:ext cx="6832212" cy="1231479"/>
        </a:xfrm>
        <a:prstGeom prst="roundRect">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Stretch reflex</a:t>
          </a:r>
        </a:p>
      </dsp:txBody>
      <dsp:txXfrm>
        <a:off x="60116" y="1416385"/>
        <a:ext cx="6711980" cy="1111247"/>
      </dsp:txXfrm>
    </dsp:sp>
    <dsp:sp modelId="{5BA25635-3EC1-43E3-8AE0-4527BCA15777}">
      <dsp:nvSpPr>
        <dsp:cNvPr id="0" name=""/>
        <dsp:cNvSpPr/>
      </dsp:nvSpPr>
      <dsp:spPr>
        <a:xfrm>
          <a:off x="0" y="2677029"/>
          <a:ext cx="6832212" cy="1231479"/>
        </a:xfrm>
        <a:prstGeom prst="roundRect">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Golgi tendon organ </a:t>
          </a:r>
        </a:p>
      </dsp:txBody>
      <dsp:txXfrm>
        <a:off x="60116" y="2737145"/>
        <a:ext cx="6711980" cy="1111247"/>
      </dsp:txXfrm>
    </dsp:sp>
    <dsp:sp modelId="{0BEDBE4B-2936-4BA2-A8A0-CA28A4567F4A}">
      <dsp:nvSpPr>
        <dsp:cNvPr id="0" name=""/>
        <dsp:cNvSpPr/>
      </dsp:nvSpPr>
      <dsp:spPr>
        <a:xfrm>
          <a:off x="0" y="3997789"/>
          <a:ext cx="6832212" cy="123147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Type of reflexes ( monosynaptic, polysynaptic)</a:t>
          </a:r>
        </a:p>
      </dsp:txBody>
      <dsp:txXfrm>
        <a:off x="60116" y="4057905"/>
        <a:ext cx="6711980" cy="1111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93324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90373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01AA53-47EA-409D-811A-9A2A0DDB0E4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33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371503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01AA53-47EA-409D-811A-9A2A0DDB0E4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992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1081357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262925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45987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346184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226672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D7AC4-B699-4A29-8380-0A30808459B6}" type="datetimeFigureOut">
              <a:rPr lang="en-US" smtClean="0"/>
              <a:t>12/20/2020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75669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12175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6D7AC4-B699-4A29-8380-0A30808459B6}" type="datetimeFigureOut">
              <a:rPr lang="en-US" smtClean="0"/>
              <a:t>12/20/2020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289962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6D7AC4-B699-4A29-8380-0A30808459B6}" type="datetimeFigureOut">
              <a:rPr lang="en-US" smtClean="0"/>
              <a:t>12/20/2020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96470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D7AC4-B699-4A29-8380-0A30808459B6}" type="datetimeFigureOut">
              <a:rPr lang="en-US" smtClean="0"/>
              <a:t>12/20/2020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291759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316423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6D7AC4-B699-4A29-8380-0A30808459B6}" type="datetimeFigureOut">
              <a:rPr lang="en-US" smtClean="0"/>
              <a:t>12/20/2020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01AA53-47EA-409D-811A-9A2A0DDB0E47}" type="slidenum">
              <a:rPr lang="en-US" smtClean="0"/>
              <a:t>‹#›</a:t>
            </a:fld>
            <a:endParaRPr lang="en-US"/>
          </a:p>
        </p:txBody>
      </p:sp>
    </p:spTree>
    <p:extLst>
      <p:ext uri="{BB962C8B-B14F-4D97-AF65-F5344CB8AC3E}">
        <p14:creationId xmlns:p14="http://schemas.microsoft.com/office/powerpoint/2010/main" val="232223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6D7AC4-B699-4A29-8380-0A30808459B6}" type="datetimeFigureOut">
              <a:rPr lang="en-US" smtClean="0"/>
              <a:t>12/20/2020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01AA53-47EA-409D-811A-9A2A0DDB0E47}" type="slidenum">
              <a:rPr lang="en-US" smtClean="0"/>
              <a:t>‹#›</a:t>
            </a:fld>
            <a:endParaRPr lang="en-US"/>
          </a:p>
        </p:txBody>
      </p:sp>
    </p:spTree>
    <p:extLst>
      <p:ext uri="{BB962C8B-B14F-4D97-AF65-F5344CB8AC3E}">
        <p14:creationId xmlns:p14="http://schemas.microsoft.com/office/powerpoint/2010/main" val="14517668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DDD5-395E-4FF2-A3D1-6999A24EC9E9}"/>
              </a:ext>
            </a:extLst>
          </p:cNvPr>
          <p:cNvSpPr>
            <a:spLocks noGrp="1"/>
          </p:cNvSpPr>
          <p:nvPr>
            <p:ph type="ctrTitle"/>
          </p:nvPr>
        </p:nvSpPr>
        <p:spPr/>
        <p:txBody>
          <a:bodyPr/>
          <a:lstStyle/>
          <a:p>
            <a:r>
              <a:rPr lang="en-US" dirty="0"/>
              <a:t>Spinal cord reflexes</a:t>
            </a:r>
          </a:p>
        </p:txBody>
      </p:sp>
      <p:sp>
        <p:nvSpPr>
          <p:cNvPr id="3" name="Subtitle 2">
            <a:extLst>
              <a:ext uri="{FF2B5EF4-FFF2-40B4-BE49-F238E27FC236}">
                <a16:creationId xmlns:a16="http://schemas.microsoft.com/office/drawing/2014/main" id="{BC2890AF-7DF0-462F-A539-03B50B76DC7F}"/>
              </a:ext>
            </a:extLst>
          </p:cNvPr>
          <p:cNvSpPr>
            <a:spLocks noGrp="1"/>
          </p:cNvSpPr>
          <p:nvPr>
            <p:ph type="subTitle" idx="1"/>
          </p:nvPr>
        </p:nvSpPr>
        <p:spPr/>
        <p:txBody>
          <a:bodyPr/>
          <a:lstStyle/>
          <a:p>
            <a:r>
              <a:rPr lang="en-US" dirty="0"/>
              <a:t>Dr. Arwa Rawashdeh </a:t>
            </a:r>
          </a:p>
        </p:txBody>
      </p:sp>
    </p:spTree>
    <p:extLst>
      <p:ext uri="{BB962C8B-B14F-4D97-AF65-F5344CB8AC3E}">
        <p14:creationId xmlns:p14="http://schemas.microsoft.com/office/powerpoint/2010/main" val="352360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2F0CC-B3AE-4FF3-A634-95CDD7E7313A}"/>
              </a:ext>
            </a:extLst>
          </p:cNvPr>
          <p:cNvSpPr>
            <a:spLocks noGrp="1"/>
          </p:cNvSpPr>
          <p:nvPr>
            <p:ph type="title"/>
          </p:nvPr>
        </p:nvSpPr>
        <p:spPr>
          <a:xfrm>
            <a:off x="649224" y="645106"/>
            <a:ext cx="5122652" cy="1259894"/>
          </a:xfrm>
        </p:spPr>
        <p:txBody>
          <a:bodyPr>
            <a:normAutofit/>
          </a:bodyPr>
          <a:lstStyle/>
          <a:p>
            <a:r>
              <a:rPr lang="en-US"/>
              <a:t>Golgi tendon organ </a:t>
            </a:r>
            <a:endParaRPr lang="en-US" dirty="0"/>
          </a:p>
        </p:txBody>
      </p:sp>
      <p:sp>
        <p:nvSpPr>
          <p:cNvPr id="21" name="Rectangle 20">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2C1253F-C704-4468-917B-9AA6D902D978}"/>
              </a:ext>
            </a:extLst>
          </p:cNvPr>
          <p:cNvSpPr>
            <a:spLocks noGrp="1"/>
          </p:cNvSpPr>
          <p:nvPr>
            <p:ph sz="quarter" idx="13"/>
          </p:nvPr>
        </p:nvSpPr>
        <p:spPr>
          <a:xfrm>
            <a:off x="649225" y="2133600"/>
            <a:ext cx="5122652" cy="3759253"/>
          </a:xfrm>
        </p:spPr>
        <p:txBody>
          <a:bodyPr>
            <a:normAutofit/>
          </a:bodyPr>
          <a:lstStyle/>
          <a:p>
            <a:pPr>
              <a:lnSpc>
                <a:spcPct val="90000"/>
              </a:lnSpc>
            </a:pPr>
            <a:r>
              <a:rPr lang="en-US" sz="1400" dirty="0"/>
              <a:t>Inside the tendon we have ( interconnecting rope between the muscle and bone) </a:t>
            </a:r>
          </a:p>
          <a:p>
            <a:pPr marL="0" indent="0">
              <a:lnSpc>
                <a:spcPct val="90000"/>
              </a:lnSpc>
              <a:buNone/>
            </a:pPr>
            <a:r>
              <a:rPr lang="en-US" sz="1400" dirty="0"/>
              <a:t>Collagen fibrils</a:t>
            </a:r>
          </a:p>
          <a:p>
            <a:pPr marL="0" indent="0">
              <a:lnSpc>
                <a:spcPct val="90000"/>
              </a:lnSpc>
              <a:buNone/>
            </a:pPr>
            <a:r>
              <a:rPr lang="en-US" sz="1400" dirty="0"/>
              <a:t>Golgi tendon organs </a:t>
            </a:r>
          </a:p>
          <a:p>
            <a:pPr marL="0" indent="0">
              <a:lnSpc>
                <a:spcPct val="90000"/>
              </a:lnSpc>
              <a:buNone/>
            </a:pPr>
            <a:r>
              <a:rPr lang="en-US" sz="1400" dirty="0"/>
              <a:t>Sensory fibrils Type 1b </a:t>
            </a:r>
          </a:p>
          <a:p>
            <a:pPr marL="0" indent="0">
              <a:lnSpc>
                <a:spcPct val="90000"/>
              </a:lnSpc>
              <a:buNone/>
            </a:pPr>
            <a:r>
              <a:rPr lang="en-US" sz="1400" dirty="0"/>
              <a:t>Collagen tendon organs contains proprioceptors that sense the tension in the tendon; that develops because of muscle contraction preventing tendon avulsion </a:t>
            </a:r>
          </a:p>
          <a:p>
            <a:pPr marL="0" indent="0">
              <a:lnSpc>
                <a:spcPct val="90000"/>
              </a:lnSpc>
              <a:buNone/>
            </a:pPr>
            <a:r>
              <a:rPr lang="en-US" sz="1400" dirty="0"/>
              <a:t>Activating type 1b fiber generate action potential  and send that information to CNS</a:t>
            </a:r>
          </a:p>
          <a:p>
            <a:pPr marL="0" indent="0">
              <a:lnSpc>
                <a:spcPct val="90000"/>
              </a:lnSpc>
              <a:buNone/>
            </a:pPr>
            <a:r>
              <a:rPr lang="en-US" sz="1400" dirty="0"/>
              <a:t>All proprioceptors in general tell us the position of the ligament, tendon in three-dimensional space </a:t>
            </a:r>
          </a:p>
          <a:p>
            <a:pPr marL="0" indent="0">
              <a:lnSpc>
                <a:spcPct val="90000"/>
              </a:lnSpc>
              <a:buNone/>
            </a:pPr>
            <a:r>
              <a:rPr lang="en-US" sz="1400" dirty="0"/>
              <a:t> </a:t>
            </a:r>
          </a:p>
          <a:p>
            <a:pPr marL="0" indent="0">
              <a:lnSpc>
                <a:spcPct val="90000"/>
              </a:lnSpc>
              <a:buNone/>
            </a:pPr>
            <a:endParaRPr lang="en-US" sz="1400" dirty="0"/>
          </a:p>
          <a:p>
            <a:pPr marL="0" indent="0">
              <a:lnSpc>
                <a:spcPct val="90000"/>
              </a:lnSpc>
              <a:buNone/>
            </a:pPr>
            <a:endParaRPr lang="en-US" sz="1400" dirty="0"/>
          </a:p>
        </p:txBody>
      </p:sp>
      <p:pic>
        <p:nvPicPr>
          <p:cNvPr id="5" name="Picture 4">
            <a:extLst>
              <a:ext uri="{FF2B5EF4-FFF2-40B4-BE49-F238E27FC236}">
                <a16:creationId xmlns:a16="http://schemas.microsoft.com/office/drawing/2014/main" id="{E36121B7-CB28-4BAF-88F1-F240D622BB0D}"/>
              </a:ext>
            </a:extLst>
          </p:cNvPr>
          <p:cNvPicPr>
            <a:picLocks noChangeAspect="1"/>
          </p:cNvPicPr>
          <p:nvPr/>
        </p:nvPicPr>
        <p:blipFill>
          <a:blip r:embed="rId2"/>
          <a:stretch>
            <a:fillRect/>
          </a:stretch>
        </p:blipFill>
        <p:spPr>
          <a:xfrm>
            <a:off x="6091916" y="723131"/>
            <a:ext cx="5451627" cy="5091696"/>
          </a:xfrm>
          <a:prstGeom prst="rect">
            <a:avLst/>
          </a:prstGeom>
        </p:spPr>
      </p:pic>
      <p:sp>
        <p:nvSpPr>
          <p:cNvPr id="2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61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B5898079-081F-4617-AC6B-429026673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5CECE-BA78-4A2E-964F-028B498C6221}"/>
              </a:ext>
            </a:extLst>
          </p:cNvPr>
          <p:cNvSpPr>
            <a:spLocks noGrp="1"/>
          </p:cNvSpPr>
          <p:nvPr>
            <p:ph type="title"/>
          </p:nvPr>
        </p:nvSpPr>
        <p:spPr>
          <a:xfrm>
            <a:off x="581376" y="238374"/>
            <a:ext cx="5122652" cy="1259894"/>
          </a:xfrm>
        </p:spPr>
        <p:txBody>
          <a:bodyPr>
            <a:normAutofit/>
          </a:bodyPr>
          <a:lstStyle/>
          <a:p>
            <a:r>
              <a:rPr lang="en-US" dirty="0"/>
              <a:t>Inverse Myotatic reflex </a:t>
            </a:r>
          </a:p>
        </p:txBody>
      </p:sp>
      <p:sp>
        <p:nvSpPr>
          <p:cNvPr id="27" name="Rectangle 22">
            <a:extLst>
              <a:ext uri="{FF2B5EF4-FFF2-40B4-BE49-F238E27FC236}">
                <a16:creationId xmlns:a16="http://schemas.microsoft.com/office/drawing/2014/main" id="{BB829EC8-5B3D-469E-942E-5E6E569E5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6D34CD6-C180-4C69-BB7E-9A6B1DA9C469}"/>
              </a:ext>
            </a:extLst>
          </p:cNvPr>
          <p:cNvSpPr>
            <a:spLocks noGrp="1"/>
          </p:cNvSpPr>
          <p:nvPr>
            <p:ph sz="quarter" idx="13"/>
          </p:nvPr>
        </p:nvSpPr>
        <p:spPr>
          <a:xfrm>
            <a:off x="581376" y="1628902"/>
            <a:ext cx="5122652" cy="3759253"/>
          </a:xfrm>
        </p:spPr>
        <p:txBody>
          <a:bodyPr>
            <a:normAutofit/>
          </a:bodyPr>
          <a:lstStyle/>
          <a:p>
            <a:pPr marL="0" indent="0">
              <a:lnSpc>
                <a:spcPct val="90000"/>
              </a:lnSpc>
              <a:buNone/>
            </a:pPr>
            <a:r>
              <a:rPr lang="en-US" sz="1300" dirty="0"/>
              <a:t>Type 1 b fibers Go to the dorsal root ganglion moves into posterior gray horn and bifurcate into on two different types of interneurons </a:t>
            </a:r>
          </a:p>
          <a:p>
            <a:pPr marL="0" indent="0">
              <a:lnSpc>
                <a:spcPct val="90000"/>
              </a:lnSpc>
              <a:buNone/>
            </a:pPr>
            <a:r>
              <a:rPr lang="en-US" sz="1300" dirty="0"/>
              <a:t>If your biceps muscle is contracting so much that is at risk of pulling the tendon off the bone do you  want this muscle to keep contracting? </a:t>
            </a:r>
          </a:p>
          <a:p>
            <a:pPr marL="0" indent="0">
              <a:lnSpc>
                <a:spcPct val="90000"/>
              </a:lnSpc>
              <a:buNone/>
            </a:pPr>
            <a:r>
              <a:rPr lang="en-US" sz="1300" dirty="0"/>
              <a:t>If it does it is going to cause so much tension to develop that eventually that tendon is going to rip right off; so, the inhibitory interneuron is going to take the signals ( by neurotransmitter called glycine; hyperpolarize the cell) via alpha motor neuron to inhibit the contracting muscle and causing that muscle to relax  and stimulate the antagonistic by stimulating interneuron ( glutamate) </a:t>
            </a:r>
          </a:p>
          <a:p>
            <a:pPr marL="0" indent="0">
              <a:lnSpc>
                <a:spcPct val="90000"/>
              </a:lnSpc>
              <a:buNone/>
            </a:pPr>
            <a:r>
              <a:rPr lang="en-US" sz="1300" dirty="0"/>
              <a:t>Called reciprocal activation compared to reciprocal inhibition ( muscle spindle)</a:t>
            </a:r>
          </a:p>
          <a:p>
            <a:pPr marL="0" indent="0">
              <a:lnSpc>
                <a:spcPct val="90000"/>
              </a:lnSpc>
              <a:buNone/>
            </a:pPr>
            <a:r>
              <a:rPr lang="en-US" sz="1300" dirty="0"/>
              <a:t>Autogenic inhibition  </a:t>
            </a:r>
          </a:p>
          <a:p>
            <a:pPr marL="0" indent="0">
              <a:lnSpc>
                <a:spcPct val="90000"/>
              </a:lnSpc>
              <a:buNone/>
            </a:pPr>
            <a:r>
              <a:rPr lang="en-US" sz="1300" dirty="0"/>
              <a:t> </a:t>
            </a:r>
          </a:p>
        </p:txBody>
      </p:sp>
      <p:pic>
        <p:nvPicPr>
          <p:cNvPr id="7" name="Picture 6">
            <a:extLst>
              <a:ext uri="{FF2B5EF4-FFF2-40B4-BE49-F238E27FC236}">
                <a16:creationId xmlns:a16="http://schemas.microsoft.com/office/drawing/2014/main" id="{B466A970-6AB4-4347-926B-6DA2A62418BB}"/>
              </a:ext>
            </a:extLst>
          </p:cNvPr>
          <p:cNvPicPr>
            <a:picLocks noChangeAspect="1"/>
          </p:cNvPicPr>
          <p:nvPr/>
        </p:nvPicPr>
        <p:blipFill>
          <a:blip r:embed="rId2"/>
          <a:stretch>
            <a:fillRect/>
          </a:stretch>
        </p:blipFill>
        <p:spPr>
          <a:xfrm>
            <a:off x="7730405" y="645107"/>
            <a:ext cx="2174648" cy="2027756"/>
          </a:xfrm>
          <a:prstGeom prst="rect">
            <a:avLst/>
          </a:prstGeom>
        </p:spPr>
      </p:pic>
      <p:pic>
        <p:nvPicPr>
          <p:cNvPr id="5" name="Picture 4">
            <a:extLst>
              <a:ext uri="{FF2B5EF4-FFF2-40B4-BE49-F238E27FC236}">
                <a16:creationId xmlns:a16="http://schemas.microsoft.com/office/drawing/2014/main" id="{8C6F7C65-24BE-4971-9395-2D765D1A71C2}"/>
              </a:ext>
            </a:extLst>
          </p:cNvPr>
          <p:cNvPicPr>
            <a:picLocks noChangeAspect="1"/>
          </p:cNvPicPr>
          <p:nvPr/>
        </p:nvPicPr>
        <p:blipFill>
          <a:blip r:embed="rId3"/>
          <a:stretch>
            <a:fillRect/>
          </a:stretch>
        </p:blipFill>
        <p:spPr>
          <a:xfrm>
            <a:off x="6096000" y="2808247"/>
            <a:ext cx="5385249" cy="3759253"/>
          </a:xfrm>
          <a:prstGeom prst="rect">
            <a:avLst/>
          </a:prstGeom>
        </p:spPr>
      </p:pic>
      <p:sp>
        <p:nvSpPr>
          <p:cNvPr id="25" name="Freeform 12">
            <a:extLst>
              <a:ext uri="{FF2B5EF4-FFF2-40B4-BE49-F238E27FC236}">
                <a16:creationId xmlns:a16="http://schemas.microsoft.com/office/drawing/2014/main" id="{55D72A3F-A083-4502-838A-2C32C9800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49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2"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3"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4"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05"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6"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07"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8"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09"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0"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1"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2"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3"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5" name="Group 114">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6"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7"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8"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9"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0"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1"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2"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3"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4"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5"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6"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7"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9" name="Rectangle 128">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1"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33" name="Rectangle 132">
            <a:extLst>
              <a:ext uri="{FF2B5EF4-FFF2-40B4-BE49-F238E27FC236}">
                <a16:creationId xmlns:a16="http://schemas.microsoft.com/office/drawing/2014/main" id="{04FFCB0A-A21A-4D0F-AE1C-6EC8ED79A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481DDC0B-F2D9-4A55-A60C-E0532B46C9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6" name="Freeform 11">
              <a:extLst>
                <a:ext uri="{FF2B5EF4-FFF2-40B4-BE49-F238E27FC236}">
                  <a16:creationId xmlns:a16="http://schemas.microsoft.com/office/drawing/2014/main" id="{60C4C88B-2AA4-43CA-9F8F-3FB2B5D7D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7" name="Freeform 12">
              <a:extLst>
                <a:ext uri="{FF2B5EF4-FFF2-40B4-BE49-F238E27FC236}">
                  <a16:creationId xmlns:a16="http://schemas.microsoft.com/office/drawing/2014/main" id="{1E062DFF-2E6B-420E-AEFE-FB8082B29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8" name="Freeform 13">
              <a:extLst>
                <a:ext uri="{FF2B5EF4-FFF2-40B4-BE49-F238E27FC236}">
                  <a16:creationId xmlns:a16="http://schemas.microsoft.com/office/drawing/2014/main" id="{37DD0A2B-B295-4280-B8DA-0DC58312C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9" name="Freeform 14">
              <a:extLst>
                <a:ext uri="{FF2B5EF4-FFF2-40B4-BE49-F238E27FC236}">
                  <a16:creationId xmlns:a16="http://schemas.microsoft.com/office/drawing/2014/main" id="{83B6198C-5321-4CBD-A21D-B413234BF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0" name="Freeform 15">
              <a:extLst>
                <a:ext uri="{FF2B5EF4-FFF2-40B4-BE49-F238E27FC236}">
                  <a16:creationId xmlns:a16="http://schemas.microsoft.com/office/drawing/2014/main" id="{CA21CB5E-7E99-4448-8DD0-FA87EAC3C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1" name="Freeform 16">
              <a:extLst>
                <a:ext uri="{FF2B5EF4-FFF2-40B4-BE49-F238E27FC236}">
                  <a16:creationId xmlns:a16="http://schemas.microsoft.com/office/drawing/2014/main" id="{5675BC7F-097E-4C82-8B98-05F11E34F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2" name="Freeform 17">
              <a:extLst>
                <a:ext uri="{FF2B5EF4-FFF2-40B4-BE49-F238E27FC236}">
                  <a16:creationId xmlns:a16="http://schemas.microsoft.com/office/drawing/2014/main" id="{CF36D428-039F-4D57-83E9-C9E49A8EE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43" name="Freeform 18">
              <a:extLst>
                <a:ext uri="{FF2B5EF4-FFF2-40B4-BE49-F238E27FC236}">
                  <a16:creationId xmlns:a16="http://schemas.microsoft.com/office/drawing/2014/main" id="{9C846992-7277-412B-8F89-BF12BBBBE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4" name="Freeform 19">
              <a:extLst>
                <a:ext uri="{FF2B5EF4-FFF2-40B4-BE49-F238E27FC236}">
                  <a16:creationId xmlns:a16="http://schemas.microsoft.com/office/drawing/2014/main" id="{2FFB1517-7128-4059-90D1-7FE4A515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5" name="Freeform 20">
              <a:extLst>
                <a:ext uri="{FF2B5EF4-FFF2-40B4-BE49-F238E27FC236}">
                  <a16:creationId xmlns:a16="http://schemas.microsoft.com/office/drawing/2014/main" id="{C0835D29-A969-4B36-823D-20413585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6" name="Freeform 21">
              <a:extLst>
                <a:ext uri="{FF2B5EF4-FFF2-40B4-BE49-F238E27FC236}">
                  <a16:creationId xmlns:a16="http://schemas.microsoft.com/office/drawing/2014/main" id="{E513FF63-116C-4620-AA46-03788BE5F1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7" name="Freeform 22">
              <a:extLst>
                <a:ext uri="{FF2B5EF4-FFF2-40B4-BE49-F238E27FC236}">
                  <a16:creationId xmlns:a16="http://schemas.microsoft.com/office/drawing/2014/main" id="{EF361EF8-880C-41F9-8051-9F05A8C20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21A0E4DF-8BB5-42C3-B694-3EE1BC02327C}"/>
              </a:ext>
            </a:extLst>
          </p:cNvPr>
          <p:cNvSpPr>
            <a:spLocks noGrp="1"/>
          </p:cNvSpPr>
          <p:nvPr>
            <p:ph type="title"/>
          </p:nvPr>
        </p:nvSpPr>
        <p:spPr>
          <a:xfrm>
            <a:off x="2292715" y="5581248"/>
            <a:ext cx="8915399" cy="1162423"/>
          </a:xfrm>
        </p:spPr>
        <p:txBody>
          <a:bodyPr vert="horz" lIns="91440" tIns="45720" rIns="91440" bIns="45720" rtlCol="0" anchor="b">
            <a:normAutofit/>
          </a:bodyPr>
          <a:lstStyle/>
          <a:p>
            <a:pPr>
              <a:lnSpc>
                <a:spcPct val="90000"/>
              </a:lnSpc>
            </a:pPr>
            <a:r>
              <a:rPr lang="en-US" sz="3800" dirty="0"/>
              <a:t>Polysynaptic reflexes</a:t>
            </a:r>
            <a:br>
              <a:rPr lang="en-US" sz="3800" dirty="0"/>
            </a:br>
            <a:endParaRPr lang="en-US" sz="3800" dirty="0"/>
          </a:p>
        </p:txBody>
      </p:sp>
      <p:grpSp>
        <p:nvGrpSpPr>
          <p:cNvPr id="149" name="Group 148">
            <a:extLst>
              <a:ext uri="{FF2B5EF4-FFF2-40B4-BE49-F238E27FC236}">
                <a16:creationId xmlns:a16="http://schemas.microsoft.com/office/drawing/2014/main" id="{FBF9A995-2C32-4FB7-B5F3-E417B7DE06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50" name="Freeform 27">
              <a:extLst>
                <a:ext uri="{FF2B5EF4-FFF2-40B4-BE49-F238E27FC236}">
                  <a16:creationId xmlns:a16="http://schemas.microsoft.com/office/drawing/2014/main" id="{0F4ECCFB-A0C2-4B4D-B6E2-77341F6FE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51" name="Freeform 28">
              <a:extLst>
                <a:ext uri="{FF2B5EF4-FFF2-40B4-BE49-F238E27FC236}">
                  <a16:creationId xmlns:a16="http://schemas.microsoft.com/office/drawing/2014/main" id="{5476CBB8-CCD6-4739-8729-8927DC09D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52" name="Freeform 29">
              <a:extLst>
                <a:ext uri="{FF2B5EF4-FFF2-40B4-BE49-F238E27FC236}">
                  <a16:creationId xmlns:a16="http://schemas.microsoft.com/office/drawing/2014/main" id="{695B716E-8BF4-4DD9-96A5-4238FDC07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53" name="Freeform 30">
              <a:extLst>
                <a:ext uri="{FF2B5EF4-FFF2-40B4-BE49-F238E27FC236}">
                  <a16:creationId xmlns:a16="http://schemas.microsoft.com/office/drawing/2014/main" id="{6A3F7DBC-E3BC-4902-BE4C-6F3542E33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4" name="Freeform 31">
              <a:extLst>
                <a:ext uri="{FF2B5EF4-FFF2-40B4-BE49-F238E27FC236}">
                  <a16:creationId xmlns:a16="http://schemas.microsoft.com/office/drawing/2014/main" id="{70379707-5601-41BA-8F25-82825A8E3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5" name="Freeform 32">
              <a:extLst>
                <a:ext uri="{FF2B5EF4-FFF2-40B4-BE49-F238E27FC236}">
                  <a16:creationId xmlns:a16="http://schemas.microsoft.com/office/drawing/2014/main" id="{1C7E7640-A719-4104-8E66-10B2FB848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6" name="Freeform 33">
              <a:extLst>
                <a:ext uri="{FF2B5EF4-FFF2-40B4-BE49-F238E27FC236}">
                  <a16:creationId xmlns:a16="http://schemas.microsoft.com/office/drawing/2014/main" id="{9A4C4222-3F93-463D-9B22-69ECBF8E0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7" name="Freeform 34">
              <a:extLst>
                <a:ext uri="{FF2B5EF4-FFF2-40B4-BE49-F238E27FC236}">
                  <a16:creationId xmlns:a16="http://schemas.microsoft.com/office/drawing/2014/main" id="{B263D752-00B8-466F-A4DD-D4F58CAE1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8" name="Freeform 35">
              <a:extLst>
                <a:ext uri="{FF2B5EF4-FFF2-40B4-BE49-F238E27FC236}">
                  <a16:creationId xmlns:a16="http://schemas.microsoft.com/office/drawing/2014/main" id="{45470F50-BCB7-4793-B6EE-C07E5779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9" name="Freeform 36">
              <a:extLst>
                <a:ext uri="{FF2B5EF4-FFF2-40B4-BE49-F238E27FC236}">
                  <a16:creationId xmlns:a16="http://schemas.microsoft.com/office/drawing/2014/main" id="{3FE3B154-4827-4A59-B611-C15FE093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60" name="Freeform 37">
              <a:extLst>
                <a:ext uri="{FF2B5EF4-FFF2-40B4-BE49-F238E27FC236}">
                  <a16:creationId xmlns:a16="http://schemas.microsoft.com/office/drawing/2014/main" id="{4856C74D-7893-4686-8C69-93ADFAD94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61" name="Freeform 38">
              <a:extLst>
                <a:ext uri="{FF2B5EF4-FFF2-40B4-BE49-F238E27FC236}">
                  <a16:creationId xmlns:a16="http://schemas.microsoft.com/office/drawing/2014/main" id="{D9855B44-5A4E-48D3-B20E-74C69EF51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63" name="Rectangle 162">
            <a:extLst>
              <a:ext uri="{FF2B5EF4-FFF2-40B4-BE49-F238E27FC236}">
                <a16:creationId xmlns:a16="http://schemas.microsoft.com/office/drawing/2014/main" id="{4DF306C4-90F2-4BFE-B2AD-FAFB31C46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Diagram&#10;&#10;Description automatically generated">
            <a:extLst>
              <a:ext uri="{FF2B5EF4-FFF2-40B4-BE49-F238E27FC236}">
                <a16:creationId xmlns:a16="http://schemas.microsoft.com/office/drawing/2014/main" id="{FAA8C730-2EF0-4FAB-90AA-22E3C3BE1D17}"/>
              </a:ext>
            </a:extLst>
          </p:cNvPr>
          <p:cNvPicPr>
            <a:picLocks noChangeAspect="1"/>
          </p:cNvPicPr>
          <p:nvPr/>
        </p:nvPicPr>
        <p:blipFill>
          <a:blip r:embed="rId2"/>
          <a:stretch>
            <a:fillRect/>
          </a:stretch>
        </p:blipFill>
        <p:spPr>
          <a:xfrm>
            <a:off x="1437399" y="408457"/>
            <a:ext cx="5320266" cy="4463657"/>
          </a:xfrm>
          <a:prstGeom prst="rect">
            <a:avLst/>
          </a:prstGeom>
        </p:spPr>
      </p:pic>
      <p:pic>
        <p:nvPicPr>
          <p:cNvPr id="5" name="Picture 4" descr="Diagram&#10;&#10;Description automatically generated">
            <a:extLst>
              <a:ext uri="{FF2B5EF4-FFF2-40B4-BE49-F238E27FC236}">
                <a16:creationId xmlns:a16="http://schemas.microsoft.com/office/drawing/2014/main" id="{23696938-43BA-4615-998C-52D9FEAD5604}"/>
              </a:ext>
            </a:extLst>
          </p:cNvPr>
          <p:cNvPicPr>
            <a:picLocks noChangeAspect="1"/>
          </p:cNvPicPr>
          <p:nvPr/>
        </p:nvPicPr>
        <p:blipFill>
          <a:blip r:embed="rId3"/>
          <a:stretch>
            <a:fillRect/>
          </a:stretch>
        </p:blipFill>
        <p:spPr>
          <a:xfrm>
            <a:off x="6977576" y="408457"/>
            <a:ext cx="5085816" cy="4463657"/>
          </a:xfrm>
          <a:prstGeom prst="rect">
            <a:avLst/>
          </a:prstGeom>
        </p:spPr>
      </p:pic>
      <p:sp>
        <p:nvSpPr>
          <p:cNvPr id="165" name="Freeform 33">
            <a:extLst>
              <a:ext uri="{FF2B5EF4-FFF2-40B4-BE49-F238E27FC236}">
                <a16:creationId xmlns:a16="http://schemas.microsoft.com/office/drawing/2014/main" id="{AA07F762-5743-4CB0-9102-37CFC56F2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51261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1" name="Group 57">
            <a:extLst>
              <a:ext uri="{FF2B5EF4-FFF2-40B4-BE49-F238E27FC236}">
                <a16:creationId xmlns:a16="http://schemas.microsoft.com/office/drawing/2014/main" id="{5D1F2FD8-11FD-4495-9EFA-1D11D791D8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9" name="Freeform 11">
              <a:extLst>
                <a:ext uri="{FF2B5EF4-FFF2-40B4-BE49-F238E27FC236}">
                  <a16:creationId xmlns:a16="http://schemas.microsoft.com/office/drawing/2014/main" id="{F07E62E0-C435-4556-B265-2AC622C08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0" name="Freeform 12">
              <a:extLst>
                <a:ext uri="{FF2B5EF4-FFF2-40B4-BE49-F238E27FC236}">
                  <a16:creationId xmlns:a16="http://schemas.microsoft.com/office/drawing/2014/main" id="{A31AA73F-4D24-48A1-B14B-50392BB2C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1" name="Freeform 13">
              <a:extLst>
                <a:ext uri="{FF2B5EF4-FFF2-40B4-BE49-F238E27FC236}">
                  <a16:creationId xmlns:a16="http://schemas.microsoft.com/office/drawing/2014/main" id="{B1A912C9-FD8E-4C0D-A7B5-5240BF154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2" name="Freeform 14">
              <a:extLst>
                <a:ext uri="{FF2B5EF4-FFF2-40B4-BE49-F238E27FC236}">
                  <a16:creationId xmlns:a16="http://schemas.microsoft.com/office/drawing/2014/main" id="{0C687240-9008-4C95-9A83-BAE72BF3D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3" name="Freeform 15">
              <a:extLst>
                <a:ext uri="{FF2B5EF4-FFF2-40B4-BE49-F238E27FC236}">
                  <a16:creationId xmlns:a16="http://schemas.microsoft.com/office/drawing/2014/main" id="{7E87EBB2-C786-4064-9E78-21C52E76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4" name="Freeform 16">
              <a:extLst>
                <a:ext uri="{FF2B5EF4-FFF2-40B4-BE49-F238E27FC236}">
                  <a16:creationId xmlns:a16="http://schemas.microsoft.com/office/drawing/2014/main" id="{6AEC0C10-BB8D-4A8E-8160-9B514B5F7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5" name="Freeform 17">
              <a:extLst>
                <a:ext uri="{FF2B5EF4-FFF2-40B4-BE49-F238E27FC236}">
                  <a16:creationId xmlns:a16="http://schemas.microsoft.com/office/drawing/2014/main" id="{3E2AE5E5-81C4-4817-85A9-6700C135C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6" name="Freeform 18">
              <a:extLst>
                <a:ext uri="{FF2B5EF4-FFF2-40B4-BE49-F238E27FC236}">
                  <a16:creationId xmlns:a16="http://schemas.microsoft.com/office/drawing/2014/main" id="{0E29C0C2-2A04-4AC1-9181-B811A06B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7" name="Freeform 19">
              <a:extLst>
                <a:ext uri="{FF2B5EF4-FFF2-40B4-BE49-F238E27FC236}">
                  <a16:creationId xmlns:a16="http://schemas.microsoft.com/office/drawing/2014/main" id="{13DA17A5-17E1-4B7D-9ABD-C7ED44F1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8" name="Freeform 20">
              <a:extLst>
                <a:ext uri="{FF2B5EF4-FFF2-40B4-BE49-F238E27FC236}">
                  <a16:creationId xmlns:a16="http://schemas.microsoft.com/office/drawing/2014/main" id="{7C6F6843-161E-4C29-A663-8DBA4D483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9" name="Freeform 21">
              <a:extLst>
                <a:ext uri="{FF2B5EF4-FFF2-40B4-BE49-F238E27FC236}">
                  <a16:creationId xmlns:a16="http://schemas.microsoft.com/office/drawing/2014/main" id="{A516671D-8E1D-4713-BE9D-81B0C35FE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0" name="Freeform 22">
              <a:extLst>
                <a:ext uri="{FF2B5EF4-FFF2-40B4-BE49-F238E27FC236}">
                  <a16:creationId xmlns:a16="http://schemas.microsoft.com/office/drawing/2014/main" id="{4E04D4C8-7532-4BBD-9AF8-3249324AF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2" name="Group 71">
            <a:extLst>
              <a:ext uri="{FF2B5EF4-FFF2-40B4-BE49-F238E27FC236}">
                <a16:creationId xmlns:a16="http://schemas.microsoft.com/office/drawing/2014/main" id="{B87488CD-16CF-4BC7-BD9F-4F4EB13B0B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3" name="Freeform 27">
              <a:extLst>
                <a:ext uri="{FF2B5EF4-FFF2-40B4-BE49-F238E27FC236}">
                  <a16:creationId xmlns:a16="http://schemas.microsoft.com/office/drawing/2014/main" id="{40224168-C932-4F63-8CEA-2465E192B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4" name="Freeform 28">
              <a:extLst>
                <a:ext uri="{FF2B5EF4-FFF2-40B4-BE49-F238E27FC236}">
                  <a16:creationId xmlns:a16="http://schemas.microsoft.com/office/drawing/2014/main" id="{F2291983-5E57-490B-B713-0A78B584F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5" name="Freeform 29">
              <a:extLst>
                <a:ext uri="{FF2B5EF4-FFF2-40B4-BE49-F238E27FC236}">
                  <a16:creationId xmlns:a16="http://schemas.microsoft.com/office/drawing/2014/main" id="{815C3A19-E287-48A6-9ECB-D0409D37F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6" name="Freeform 30">
              <a:extLst>
                <a:ext uri="{FF2B5EF4-FFF2-40B4-BE49-F238E27FC236}">
                  <a16:creationId xmlns:a16="http://schemas.microsoft.com/office/drawing/2014/main" id="{0196FC81-2B97-4747-859B-2475FFD12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7" name="Freeform 31">
              <a:extLst>
                <a:ext uri="{FF2B5EF4-FFF2-40B4-BE49-F238E27FC236}">
                  <a16:creationId xmlns:a16="http://schemas.microsoft.com/office/drawing/2014/main" id="{43A76FF0-4A33-44A0-AE53-92146AA8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8" name="Freeform 32">
              <a:extLst>
                <a:ext uri="{FF2B5EF4-FFF2-40B4-BE49-F238E27FC236}">
                  <a16:creationId xmlns:a16="http://schemas.microsoft.com/office/drawing/2014/main" id="{B94FC67F-70D7-496B-BFA2-B2AACF2ED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9" name="Freeform 33">
              <a:extLst>
                <a:ext uri="{FF2B5EF4-FFF2-40B4-BE49-F238E27FC236}">
                  <a16:creationId xmlns:a16="http://schemas.microsoft.com/office/drawing/2014/main" id="{761C78BD-A48E-4171-AC10-D066FDF46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0" name="Freeform 34">
              <a:extLst>
                <a:ext uri="{FF2B5EF4-FFF2-40B4-BE49-F238E27FC236}">
                  <a16:creationId xmlns:a16="http://schemas.microsoft.com/office/drawing/2014/main" id="{8DD13455-5B55-48B7-AA52-981C48B3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1" name="Freeform 35">
              <a:extLst>
                <a:ext uri="{FF2B5EF4-FFF2-40B4-BE49-F238E27FC236}">
                  <a16:creationId xmlns:a16="http://schemas.microsoft.com/office/drawing/2014/main" id="{8AFF35F4-12AC-44F3-AC19-88F2E3F9B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2" name="Freeform 36">
              <a:extLst>
                <a:ext uri="{FF2B5EF4-FFF2-40B4-BE49-F238E27FC236}">
                  <a16:creationId xmlns:a16="http://schemas.microsoft.com/office/drawing/2014/main" id="{410D4BFE-B9DB-440B-BF78-21B4F317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3" name="Freeform 37">
              <a:extLst>
                <a:ext uri="{FF2B5EF4-FFF2-40B4-BE49-F238E27FC236}">
                  <a16:creationId xmlns:a16="http://schemas.microsoft.com/office/drawing/2014/main" id="{8F0E6EB0-F23E-4342-9FBD-3178F4B81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4" name="Freeform 38">
              <a:extLst>
                <a:ext uri="{FF2B5EF4-FFF2-40B4-BE49-F238E27FC236}">
                  <a16:creationId xmlns:a16="http://schemas.microsoft.com/office/drawing/2014/main" id="{3A4E0803-C8CF-4E6B-95EF-BBEBF237E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3" name="Rectangle 85">
            <a:extLst>
              <a:ext uri="{FF2B5EF4-FFF2-40B4-BE49-F238E27FC236}">
                <a16:creationId xmlns:a16="http://schemas.microsoft.com/office/drawing/2014/main" id="{F6D9986E-2FC4-4377-B163-42766AD82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6">
            <a:extLst>
              <a:ext uri="{FF2B5EF4-FFF2-40B4-BE49-F238E27FC236}">
                <a16:creationId xmlns:a16="http://schemas.microsoft.com/office/drawing/2014/main" id="{5DAD59F4-58F1-4349-B03E-23A62291C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77AFAE5C-A3BC-475A-943C-DF58CF7ED394}"/>
              </a:ext>
            </a:extLst>
          </p:cNvPr>
          <p:cNvSpPr>
            <a:spLocks noGrp="1"/>
          </p:cNvSpPr>
          <p:nvPr>
            <p:ph type="title"/>
          </p:nvPr>
        </p:nvSpPr>
        <p:spPr>
          <a:xfrm>
            <a:off x="2589213" y="4529540"/>
            <a:ext cx="8915399" cy="1162423"/>
          </a:xfrm>
        </p:spPr>
        <p:txBody>
          <a:bodyPr vert="horz" lIns="91440" tIns="45720" rIns="91440" bIns="45720" rtlCol="0" anchor="b">
            <a:normAutofit/>
          </a:bodyPr>
          <a:lstStyle/>
          <a:p>
            <a:r>
              <a:rPr lang="en-US" sz="5400"/>
              <a:t>Summary </a:t>
            </a:r>
          </a:p>
        </p:txBody>
      </p:sp>
      <p:sp>
        <p:nvSpPr>
          <p:cNvPr id="90" name="Rectangle 89">
            <a:extLst>
              <a:ext uri="{FF2B5EF4-FFF2-40B4-BE49-F238E27FC236}">
                <a16:creationId xmlns:a16="http://schemas.microsoft.com/office/drawing/2014/main" id="{780C519C-BAF3-42D9-9854-52407DF7C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35331"/>
            <a:ext cx="8962708" cy="3607485"/>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8C5851-6CED-4EBD-9630-99A8E1555279}"/>
              </a:ext>
            </a:extLst>
          </p:cNvPr>
          <p:cNvPicPr>
            <a:picLocks noChangeAspect="1"/>
          </p:cNvPicPr>
          <p:nvPr/>
        </p:nvPicPr>
        <p:blipFill>
          <a:blip r:embed="rId2"/>
          <a:stretch>
            <a:fillRect/>
          </a:stretch>
        </p:blipFill>
        <p:spPr>
          <a:xfrm>
            <a:off x="2752937" y="1400598"/>
            <a:ext cx="2769268" cy="2076951"/>
          </a:xfrm>
          <a:prstGeom prst="rect">
            <a:avLst/>
          </a:prstGeom>
        </p:spPr>
      </p:pic>
      <p:pic>
        <p:nvPicPr>
          <p:cNvPr id="6" name="Content Placeholder 5">
            <a:extLst>
              <a:ext uri="{FF2B5EF4-FFF2-40B4-BE49-F238E27FC236}">
                <a16:creationId xmlns:a16="http://schemas.microsoft.com/office/drawing/2014/main" id="{FE7B8F0D-03B2-4339-B38D-FBA5EFAEBE13}"/>
              </a:ext>
            </a:extLst>
          </p:cNvPr>
          <p:cNvPicPr>
            <a:picLocks noChangeAspect="1"/>
          </p:cNvPicPr>
          <p:nvPr/>
        </p:nvPicPr>
        <p:blipFill>
          <a:blip r:embed="rId3"/>
          <a:stretch>
            <a:fillRect/>
          </a:stretch>
        </p:blipFill>
        <p:spPr>
          <a:xfrm>
            <a:off x="5566211" y="1398453"/>
            <a:ext cx="2772128" cy="2079096"/>
          </a:xfrm>
          <a:prstGeom prst="rect">
            <a:avLst/>
          </a:prstGeom>
        </p:spPr>
      </p:pic>
      <p:pic>
        <p:nvPicPr>
          <p:cNvPr id="4" name="Content Placeholder 3" descr="Graphical user interface, application&#10;&#10;Description automatically generated">
            <a:extLst>
              <a:ext uri="{FF2B5EF4-FFF2-40B4-BE49-F238E27FC236}">
                <a16:creationId xmlns:a16="http://schemas.microsoft.com/office/drawing/2014/main" id="{4543D4F7-BADC-400A-B5C4-0928169498FD}"/>
              </a:ext>
            </a:extLst>
          </p:cNvPr>
          <p:cNvPicPr>
            <a:picLocks noChangeAspect="1"/>
          </p:cNvPicPr>
          <p:nvPr/>
        </p:nvPicPr>
        <p:blipFill rotWithShape="1">
          <a:blip r:embed="rId4"/>
          <a:srcRect l="6844" r="10342"/>
          <a:stretch/>
        </p:blipFill>
        <p:spPr>
          <a:xfrm>
            <a:off x="8618925" y="1185088"/>
            <a:ext cx="2769268" cy="2507971"/>
          </a:xfrm>
          <a:prstGeom prst="rect">
            <a:avLst/>
          </a:prstGeom>
        </p:spPr>
      </p:pic>
    </p:spTree>
    <p:extLst>
      <p:ext uri="{BB962C8B-B14F-4D97-AF65-F5344CB8AC3E}">
        <p14:creationId xmlns:p14="http://schemas.microsoft.com/office/powerpoint/2010/main" val="319641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B3000C-BF9C-4B61-98EB-6CB260E90F48}"/>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Objectives </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7D48BD7-40A7-4830-AFFE-48FD1A99916F}"/>
              </a:ext>
            </a:extLst>
          </p:cNvPr>
          <p:cNvGraphicFramePr>
            <a:graphicFrameLocks noGrp="1"/>
          </p:cNvGraphicFramePr>
          <p:nvPr>
            <p:ph sz="quarter" idx="13"/>
            <p:extLst>
              <p:ext uri="{D42A27DB-BD31-4B8C-83A1-F6EECF244321}">
                <p14:modId xmlns:p14="http://schemas.microsoft.com/office/powerpoint/2010/main" val="102029109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61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8232C-1E66-48BD-B58A-526E48B5B337}"/>
              </a:ext>
            </a:extLst>
          </p:cNvPr>
          <p:cNvSpPr>
            <a:spLocks noGrp="1"/>
          </p:cNvSpPr>
          <p:nvPr>
            <p:ph type="title"/>
          </p:nvPr>
        </p:nvSpPr>
        <p:spPr>
          <a:xfrm>
            <a:off x="649224" y="645106"/>
            <a:ext cx="5122652" cy="1259894"/>
          </a:xfrm>
        </p:spPr>
        <p:txBody>
          <a:bodyPr>
            <a:normAutofit/>
          </a:bodyPr>
          <a:lstStyle/>
          <a:p>
            <a:r>
              <a:rPr lang="en-US"/>
              <a:t>Muscle spindle </a:t>
            </a:r>
          </a:p>
        </p:txBody>
      </p:sp>
      <p:sp>
        <p:nvSpPr>
          <p:cNvPr id="35" name="Rectangle 25">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9EC30AC-1772-466C-BEA4-9F031A89ED0A}"/>
              </a:ext>
            </a:extLst>
          </p:cNvPr>
          <p:cNvSpPr>
            <a:spLocks noGrp="1"/>
          </p:cNvSpPr>
          <p:nvPr>
            <p:ph sz="quarter" idx="13"/>
          </p:nvPr>
        </p:nvSpPr>
        <p:spPr>
          <a:xfrm>
            <a:off x="649225" y="2133600"/>
            <a:ext cx="5122652" cy="3759253"/>
          </a:xfrm>
        </p:spPr>
        <p:txBody>
          <a:bodyPr>
            <a:normAutofit/>
          </a:bodyPr>
          <a:lstStyle/>
          <a:p>
            <a:pPr>
              <a:lnSpc>
                <a:spcPct val="90000"/>
              </a:lnSpc>
            </a:pPr>
            <a:r>
              <a:rPr lang="en-US" sz="1500"/>
              <a:t>Two types of fibers you must differentiate between in the  skeletal muscle </a:t>
            </a:r>
          </a:p>
          <a:p>
            <a:pPr>
              <a:lnSpc>
                <a:spcPct val="90000"/>
              </a:lnSpc>
              <a:buFont typeface="Wingdings" panose="05000000000000000000" pitchFamily="2" charset="2"/>
              <a:buChar char="q"/>
            </a:pPr>
            <a:r>
              <a:rPr lang="en-US" sz="1500"/>
              <a:t>Extrafusal muscle fibers ( attach to tendons so whenever the extrafusal muscle contract they pull on the tendon and pull on the bone and that going to generate movement)</a:t>
            </a:r>
          </a:p>
          <a:p>
            <a:pPr>
              <a:lnSpc>
                <a:spcPct val="90000"/>
              </a:lnSpc>
              <a:buFont typeface="Wingdings" panose="05000000000000000000" pitchFamily="2" charset="2"/>
              <a:buChar char="q"/>
            </a:pPr>
            <a:r>
              <a:rPr lang="en-US" sz="1500"/>
              <a:t>Inside there is a connective tissue capsule encases these fiber inside and called intrafusal muscle fibers </a:t>
            </a:r>
          </a:p>
          <a:p>
            <a:pPr>
              <a:lnSpc>
                <a:spcPct val="90000"/>
              </a:lnSpc>
              <a:buFont typeface="Wingdings" panose="05000000000000000000" pitchFamily="2" charset="2"/>
              <a:buChar char="q"/>
            </a:pPr>
            <a:r>
              <a:rPr lang="en-US" sz="1500"/>
              <a:t>not really connecting tendons these are what called proprioceptors (tell you the position of your muscles, joint……. In three-dimensional space allows you basically to close my eyes and able to know where my hand is extended or flexed</a:t>
            </a:r>
          </a:p>
          <a:p>
            <a:pPr marL="0" indent="0">
              <a:lnSpc>
                <a:spcPct val="90000"/>
              </a:lnSpc>
              <a:buNone/>
            </a:pPr>
            <a:r>
              <a:rPr lang="en-US" sz="1500"/>
              <a:t>Bunch of intrafusal muscle (spindle muscle)</a:t>
            </a:r>
          </a:p>
          <a:p>
            <a:pPr marL="0" indent="0">
              <a:lnSpc>
                <a:spcPct val="90000"/>
              </a:lnSpc>
              <a:buNone/>
            </a:pPr>
            <a:endParaRPr lang="en-US" sz="1500"/>
          </a:p>
          <a:p>
            <a:pPr marL="0" indent="0">
              <a:lnSpc>
                <a:spcPct val="90000"/>
              </a:lnSpc>
              <a:buNone/>
            </a:pPr>
            <a:endParaRPr lang="en-US" sz="1500"/>
          </a:p>
        </p:txBody>
      </p:sp>
      <p:pic>
        <p:nvPicPr>
          <p:cNvPr id="5" name="Picture 4">
            <a:extLst>
              <a:ext uri="{FF2B5EF4-FFF2-40B4-BE49-F238E27FC236}">
                <a16:creationId xmlns:a16="http://schemas.microsoft.com/office/drawing/2014/main" id="{153A68D1-FBEA-4041-A5B5-F7C161F826CA}"/>
              </a:ext>
            </a:extLst>
          </p:cNvPr>
          <p:cNvPicPr>
            <a:picLocks noChangeAspect="1"/>
          </p:cNvPicPr>
          <p:nvPr/>
        </p:nvPicPr>
        <p:blipFill>
          <a:blip r:embed="rId2"/>
          <a:stretch>
            <a:fillRect/>
          </a:stretch>
        </p:blipFill>
        <p:spPr>
          <a:xfrm>
            <a:off x="6091916" y="1753919"/>
            <a:ext cx="5451627" cy="3030120"/>
          </a:xfrm>
          <a:prstGeom prst="rect">
            <a:avLst/>
          </a:prstGeom>
        </p:spPr>
      </p:pic>
      <p:sp>
        <p:nvSpPr>
          <p:cNvPr id="28"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75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8" name="Rectangle 51">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112ED-9D6B-45FC-B410-4B24209C6F33}"/>
              </a:ext>
            </a:extLst>
          </p:cNvPr>
          <p:cNvSpPr>
            <a:spLocks noGrp="1"/>
          </p:cNvSpPr>
          <p:nvPr>
            <p:ph type="title"/>
          </p:nvPr>
        </p:nvSpPr>
        <p:spPr>
          <a:xfrm>
            <a:off x="7855527" y="685800"/>
            <a:ext cx="3649085" cy="5225422"/>
          </a:xfrm>
        </p:spPr>
        <p:txBody>
          <a:bodyPr anchor="ctr">
            <a:normAutofit/>
          </a:bodyPr>
          <a:lstStyle/>
          <a:p>
            <a:r>
              <a:rPr lang="en-US"/>
              <a:t>Intrafusal muscle </a:t>
            </a:r>
          </a:p>
        </p:txBody>
      </p:sp>
      <p:sp>
        <p:nvSpPr>
          <p:cNvPr id="59" name="Rectangle 53">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C44B08E-5925-4F88-96F0-CD84E63CA1D9}"/>
              </a:ext>
            </a:extLst>
          </p:cNvPr>
          <p:cNvSpPr>
            <a:spLocks noGrp="1"/>
          </p:cNvSpPr>
          <p:nvPr>
            <p:ph sz="quarter" idx="13"/>
          </p:nvPr>
        </p:nvSpPr>
        <p:spPr>
          <a:xfrm>
            <a:off x="1101554" y="685800"/>
            <a:ext cx="5970162" cy="5225422"/>
          </a:xfrm>
        </p:spPr>
        <p:txBody>
          <a:bodyPr anchor="ctr">
            <a:normAutofit/>
          </a:bodyPr>
          <a:lstStyle/>
          <a:p>
            <a:r>
              <a:rPr lang="en-US" dirty="0"/>
              <a:t>If we want to be specific for intrafusal fibers the type of sensation</a:t>
            </a:r>
          </a:p>
          <a:p>
            <a:pPr>
              <a:buFont typeface="Wingdings" panose="05000000000000000000" pitchFamily="2" charset="2"/>
              <a:buChar char="Ø"/>
            </a:pPr>
            <a:r>
              <a:rPr lang="en-US" dirty="0"/>
              <a:t> they are going to pick up is the length ( the degree of  stretch) </a:t>
            </a:r>
          </a:p>
          <a:p>
            <a:pPr>
              <a:buFont typeface="Wingdings" panose="05000000000000000000" pitchFamily="2" charset="2"/>
              <a:buChar char="Ø"/>
            </a:pPr>
            <a:r>
              <a:rPr lang="en-US" dirty="0"/>
              <a:t>and the velocity ( the speed at which is being stretched)</a:t>
            </a:r>
          </a:p>
          <a:p>
            <a:pPr marL="0" indent="0">
              <a:buNone/>
            </a:pPr>
            <a:endParaRPr lang="en-US" dirty="0"/>
          </a:p>
          <a:p>
            <a:r>
              <a:rPr lang="en-US" dirty="0"/>
              <a:t>Two types of intrafusal muscle fibers </a:t>
            </a:r>
          </a:p>
          <a:p>
            <a:pPr>
              <a:buFont typeface="Wingdings" panose="05000000000000000000" pitchFamily="2" charset="2"/>
              <a:buChar char="v"/>
            </a:pPr>
            <a:r>
              <a:rPr lang="en-US" dirty="0"/>
              <a:t>Nuclear bag fibers ( dynamic and static)</a:t>
            </a:r>
          </a:p>
          <a:p>
            <a:pPr>
              <a:buFont typeface="Wingdings" panose="05000000000000000000" pitchFamily="2" charset="2"/>
              <a:buChar char="v"/>
            </a:pPr>
            <a:r>
              <a:rPr lang="en-US" dirty="0"/>
              <a:t>Nuclear chain fibers </a:t>
            </a:r>
          </a:p>
          <a:p>
            <a:endParaRPr lang="en-US" dirty="0"/>
          </a:p>
        </p:txBody>
      </p:sp>
      <p:cxnSp>
        <p:nvCxnSpPr>
          <p:cNvPr id="60" name="Straight Connector 55">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83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A952-CED1-4D21-92F2-DA29B9E23119}"/>
              </a:ext>
            </a:extLst>
          </p:cNvPr>
          <p:cNvSpPr>
            <a:spLocks noGrp="1"/>
          </p:cNvSpPr>
          <p:nvPr>
            <p:ph type="title"/>
          </p:nvPr>
        </p:nvSpPr>
        <p:spPr>
          <a:xfrm>
            <a:off x="1687669" y="624110"/>
            <a:ext cx="4137059" cy="1280890"/>
          </a:xfrm>
        </p:spPr>
        <p:txBody>
          <a:bodyPr>
            <a:normAutofit/>
          </a:bodyPr>
          <a:lstStyle/>
          <a:p>
            <a:r>
              <a:rPr lang="en-US" sz="3200" dirty="0"/>
              <a:t>The stretch reflex (myotatic reflex)</a:t>
            </a:r>
          </a:p>
        </p:txBody>
      </p:sp>
      <p:sp>
        <p:nvSpPr>
          <p:cNvPr id="3" name="Content Placeholder 2">
            <a:extLst>
              <a:ext uri="{FF2B5EF4-FFF2-40B4-BE49-F238E27FC236}">
                <a16:creationId xmlns:a16="http://schemas.microsoft.com/office/drawing/2014/main" id="{0C98F826-E57B-4BB9-95C7-0BDBA5352652}"/>
              </a:ext>
            </a:extLst>
          </p:cNvPr>
          <p:cNvSpPr>
            <a:spLocks noGrp="1"/>
          </p:cNvSpPr>
          <p:nvPr>
            <p:ph sz="quarter" idx="13"/>
          </p:nvPr>
        </p:nvSpPr>
        <p:spPr>
          <a:xfrm>
            <a:off x="1683956" y="2133600"/>
            <a:ext cx="4140772" cy="3777622"/>
          </a:xfrm>
        </p:spPr>
        <p:txBody>
          <a:bodyPr>
            <a:normAutofit/>
          </a:bodyPr>
          <a:lstStyle/>
          <a:p>
            <a:pPr>
              <a:lnSpc>
                <a:spcPct val="90000"/>
              </a:lnSpc>
            </a:pPr>
            <a:r>
              <a:rPr lang="en-US" sz="1400">
                <a:solidFill>
                  <a:srgbClr val="000000"/>
                </a:solidFill>
              </a:rPr>
              <a:t>The stretch reflex depends on the structure of intrafusal fibers </a:t>
            </a:r>
          </a:p>
          <a:p>
            <a:pPr>
              <a:lnSpc>
                <a:spcPct val="90000"/>
              </a:lnSpc>
            </a:pPr>
            <a:r>
              <a:rPr lang="en-US" sz="1400">
                <a:solidFill>
                  <a:srgbClr val="000000"/>
                </a:solidFill>
              </a:rPr>
              <a:t>So, we are going to dig in the structure of these fibers </a:t>
            </a:r>
          </a:p>
          <a:p>
            <a:pPr marL="0" indent="0">
              <a:lnSpc>
                <a:spcPct val="90000"/>
              </a:lnSpc>
              <a:buNone/>
            </a:pPr>
            <a:r>
              <a:rPr lang="en-US" sz="1400">
                <a:solidFill>
                  <a:srgbClr val="000000"/>
                </a:solidFill>
              </a:rPr>
              <a:t>Nuclear bag fiber; is a kind of nucleic centrally located in the bulbous portion and sensitive to length and velocity</a:t>
            </a:r>
          </a:p>
          <a:p>
            <a:pPr marL="0" indent="0">
              <a:lnSpc>
                <a:spcPct val="90000"/>
              </a:lnSpc>
              <a:buNone/>
            </a:pPr>
            <a:r>
              <a:rPr lang="en-US" sz="1400">
                <a:solidFill>
                  <a:srgbClr val="000000"/>
                </a:solidFill>
              </a:rPr>
              <a:t>Nuclear chain fibers;  is a kind of nuclei centrally arranged in a linear or chain fashion and is sensitive to length </a:t>
            </a:r>
          </a:p>
          <a:p>
            <a:pPr marL="0" indent="0">
              <a:lnSpc>
                <a:spcPct val="90000"/>
              </a:lnSpc>
              <a:buNone/>
            </a:pPr>
            <a:r>
              <a:rPr lang="en-US" sz="1400">
                <a:solidFill>
                  <a:srgbClr val="000000"/>
                </a:solidFill>
              </a:rPr>
              <a:t> Type 1a fibers ( annulo spiral ending ) in both Nuclear bag fibers and nuclear chain fibers </a:t>
            </a:r>
          </a:p>
          <a:p>
            <a:pPr marL="0" indent="0">
              <a:lnSpc>
                <a:spcPct val="90000"/>
              </a:lnSpc>
              <a:buNone/>
            </a:pPr>
            <a:r>
              <a:rPr lang="en-US" sz="1400">
                <a:solidFill>
                  <a:srgbClr val="000000"/>
                </a:solidFill>
              </a:rPr>
              <a:t>Type II fibers (flower spray endings) primarily found on nuclear chain </a:t>
            </a:r>
          </a:p>
          <a:p>
            <a:pPr marL="0" indent="0">
              <a:lnSpc>
                <a:spcPct val="90000"/>
              </a:lnSpc>
              <a:buNone/>
            </a:pPr>
            <a:endParaRPr lang="en-US" sz="1400">
              <a:solidFill>
                <a:srgbClr val="000000"/>
              </a:solidFill>
            </a:endParaRPr>
          </a:p>
        </p:txBody>
      </p:sp>
      <p:pic>
        <p:nvPicPr>
          <p:cNvPr id="5" name="Picture 4">
            <a:extLst>
              <a:ext uri="{FF2B5EF4-FFF2-40B4-BE49-F238E27FC236}">
                <a16:creationId xmlns:a16="http://schemas.microsoft.com/office/drawing/2014/main" id="{4589CDDD-4EAF-4DD4-8E85-5E482D080651}"/>
              </a:ext>
            </a:extLst>
          </p:cNvPr>
          <p:cNvPicPr>
            <a:picLocks noChangeAspect="1"/>
          </p:cNvPicPr>
          <p:nvPr/>
        </p:nvPicPr>
        <p:blipFill>
          <a:blip r:embed="rId2"/>
          <a:stretch>
            <a:fillRect/>
          </a:stretch>
        </p:blipFill>
        <p:spPr>
          <a:xfrm>
            <a:off x="6096000" y="1275053"/>
            <a:ext cx="5451627" cy="4849902"/>
          </a:xfrm>
          <a:prstGeom prst="rect">
            <a:avLst/>
          </a:prstGeom>
        </p:spPr>
      </p:pic>
    </p:spTree>
    <p:extLst>
      <p:ext uri="{BB962C8B-B14F-4D97-AF65-F5344CB8AC3E}">
        <p14:creationId xmlns:p14="http://schemas.microsoft.com/office/powerpoint/2010/main" val="1983370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0C72-21B2-4C11-B3E6-6AF4266388FE}"/>
              </a:ext>
            </a:extLst>
          </p:cNvPr>
          <p:cNvSpPr>
            <a:spLocks noGrp="1"/>
          </p:cNvSpPr>
          <p:nvPr>
            <p:ph type="title"/>
          </p:nvPr>
        </p:nvSpPr>
        <p:spPr>
          <a:xfrm>
            <a:off x="2592926" y="624110"/>
            <a:ext cx="4790008" cy="1280890"/>
          </a:xfrm>
        </p:spPr>
        <p:txBody>
          <a:bodyPr>
            <a:normAutofit/>
          </a:bodyPr>
          <a:lstStyle/>
          <a:p>
            <a:pPr>
              <a:lnSpc>
                <a:spcPct val="90000"/>
              </a:lnSpc>
            </a:pPr>
            <a:r>
              <a:rPr lang="en-US" sz="3100"/>
              <a:t>Deep tendon reflex and neuromuscular junction </a:t>
            </a:r>
          </a:p>
        </p:txBody>
      </p:sp>
      <p:sp>
        <p:nvSpPr>
          <p:cNvPr id="3" name="Content Placeholder 2">
            <a:extLst>
              <a:ext uri="{FF2B5EF4-FFF2-40B4-BE49-F238E27FC236}">
                <a16:creationId xmlns:a16="http://schemas.microsoft.com/office/drawing/2014/main" id="{7F8D2B96-44DE-4824-B96C-2015DC9842FB}"/>
              </a:ext>
            </a:extLst>
          </p:cNvPr>
          <p:cNvSpPr>
            <a:spLocks noGrp="1"/>
          </p:cNvSpPr>
          <p:nvPr>
            <p:ph sz="quarter" idx="13"/>
          </p:nvPr>
        </p:nvSpPr>
        <p:spPr>
          <a:xfrm>
            <a:off x="2589213" y="2040467"/>
            <a:ext cx="4802188" cy="3870755"/>
          </a:xfrm>
        </p:spPr>
        <p:txBody>
          <a:bodyPr>
            <a:normAutofit/>
          </a:bodyPr>
          <a:lstStyle/>
          <a:p>
            <a:pPr>
              <a:lnSpc>
                <a:spcPct val="90000"/>
              </a:lnSpc>
            </a:pPr>
            <a:r>
              <a:rPr lang="en-US" sz="1500"/>
              <a:t>If we want to zoom in the  type 1a fiber and look at microscopely how the contraction occurs As you stretched stimulate  </a:t>
            </a:r>
          </a:p>
          <a:p>
            <a:pPr>
              <a:lnSpc>
                <a:spcPct val="90000"/>
              </a:lnSpc>
            </a:pPr>
            <a:r>
              <a:rPr lang="en-US" sz="1500"/>
              <a:t>specific channels on sensory neuron called mechanically gated ion channels and sodium start to flow in hits the resting membrane to threshold ; once it hits the threshold it opens anther channel called voltage gated channels again the sodium would flow in dramatically and generate action potential </a:t>
            </a:r>
          </a:p>
          <a:p>
            <a:pPr>
              <a:lnSpc>
                <a:spcPct val="90000"/>
              </a:lnSpc>
            </a:pPr>
            <a:r>
              <a:rPr lang="en-US" sz="1500"/>
              <a:t>At the polar end you have gamma fiber release Ach and stretch the fiber </a:t>
            </a:r>
          </a:p>
          <a:p>
            <a:pPr>
              <a:lnSpc>
                <a:spcPct val="90000"/>
              </a:lnSpc>
            </a:pPr>
            <a:r>
              <a:rPr lang="en-US" sz="1500"/>
              <a:t>When ever it contracts at the end it stretches the fiber activate the sensory fibers </a:t>
            </a:r>
          </a:p>
          <a:p>
            <a:pPr>
              <a:lnSpc>
                <a:spcPct val="90000"/>
              </a:lnSpc>
            </a:pPr>
            <a:endParaRPr lang="en-US" sz="1500"/>
          </a:p>
        </p:txBody>
      </p:sp>
      <p:pic>
        <p:nvPicPr>
          <p:cNvPr id="6" name="Picture 5">
            <a:extLst>
              <a:ext uri="{FF2B5EF4-FFF2-40B4-BE49-F238E27FC236}">
                <a16:creationId xmlns:a16="http://schemas.microsoft.com/office/drawing/2014/main" id="{373EC4B6-34E7-4078-AACF-498034F5D0C5}"/>
              </a:ext>
            </a:extLst>
          </p:cNvPr>
          <p:cNvPicPr>
            <a:picLocks noChangeAspect="1"/>
          </p:cNvPicPr>
          <p:nvPr/>
        </p:nvPicPr>
        <p:blipFill rotWithShape="1">
          <a:blip r:embed="rId2"/>
          <a:srcRect r="-2" b="30280"/>
          <a:stretch/>
        </p:blipFill>
        <p:spPr>
          <a:xfrm>
            <a:off x="7736146" y="624111"/>
            <a:ext cx="3768466" cy="2627322"/>
          </a:xfrm>
          <a:prstGeom prst="rect">
            <a:avLst/>
          </a:prstGeom>
        </p:spPr>
      </p:pic>
      <p:pic>
        <p:nvPicPr>
          <p:cNvPr id="5" name="Picture 4">
            <a:extLst>
              <a:ext uri="{FF2B5EF4-FFF2-40B4-BE49-F238E27FC236}">
                <a16:creationId xmlns:a16="http://schemas.microsoft.com/office/drawing/2014/main" id="{C2DF3B94-51D7-4FEB-A375-9ABD34065019}"/>
              </a:ext>
            </a:extLst>
          </p:cNvPr>
          <p:cNvPicPr>
            <a:picLocks noChangeAspect="1"/>
          </p:cNvPicPr>
          <p:nvPr/>
        </p:nvPicPr>
        <p:blipFill rotWithShape="1">
          <a:blip r:embed="rId3"/>
          <a:srcRect l="10713" r="-5" b="-5"/>
          <a:stretch/>
        </p:blipFill>
        <p:spPr>
          <a:xfrm>
            <a:off x="7736146" y="3416024"/>
            <a:ext cx="3768466" cy="2627323"/>
          </a:xfrm>
          <a:prstGeom prst="rect">
            <a:avLst/>
          </a:prstGeom>
        </p:spPr>
      </p:pic>
    </p:spTree>
    <p:extLst>
      <p:ext uri="{BB962C8B-B14F-4D97-AF65-F5344CB8AC3E}">
        <p14:creationId xmlns:p14="http://schemas.microsoft.com/office/powerpoint/2010/main" val="344195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62745-D3CF-4E60-B263-B3558B94B48B}"/>
              </a:ext>
            </a:extLst>
          </p:cNvPr>
          <p:cNvSpPr>
            <a:spLocks noGrp="1"/>
          </p:cNvSpPr>
          <p:nvPr>
            <p:ph type="title"/>
          </p:nvPr>
        </p:nvSpPr>
        <p:spPr>
          <a:xfrm>
            <a:off x="649224" y="645106"/>
            <a:ext cx="5122652" cy="1259894"/>
          </a:xfrm>
        </p:spPr>
        <p:txBody>
          <a:bodyPr>
            <a:normAutofit/>
          </a:bodyPr>
          <a:lstStyle/>
          <a:p>
            <a:r>
              <a:rPr lang="en-US" dirty="0"/>
              <a:t>Clinical application of deep tendon reflex </a:t>
            </a:r>
          </a:p>
        </p:txBody>
      </p:sp>
      <p:sp>
        <p:nvSpPr>
          <p:cNvPr id="21" name="Rectangle 20">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946A327-52BD-48A4-AEEC-141E6198647E}"/>
              </a:ext>
            </a:extLst>
          </p:cNvPr>
          <p:cNvSpPr>
            <a:spLocks noGrp="1"/>
          </p:cNvSpPr>
          <p:nvPr>
            <p:ph sz="quarter" idx="13"/>
          </p:nvPr>
        </p:nvSpPr>
        <p:spPr>
          <a:xfrm>
            <a:off x="649225" y="2133600"/>
            <a:ext cx="5122652" cy="3759253"/>
          </a:xfrm>
        </p:spPr>
        <p:txBody>
          <a:bodyPr>
            <a:normAutofit/>
          </a:bodyPr>
          <a:lstStyle/>
          <a:p>
            <a:pPr>
              <a:lnSpc>
                <a:spcPct val="90000"/>
              </a:lnSpc>
            </a:pPr>
            <a:r>
              <a:rPr lang="en-US" sz="1000"/>
              <a:t>Deep tendon reflex involve spindle muscle not Golgi tendon </a:t>
            </a:r>
          </a:p>
          <a:p>
            <a:pPr marL="0" indent="0">
              <a:lnSpc>
                <a:spcPct val="90000"/>
              </a:lnSpc>
              <a:buNone/>
            </a:pPr>
            <a:r>
              <a:rPr lang="en-US" sz="1000"/>
              <a:t>Put all the things in practice </a:t>
            </a:r>
          </a:p>
          <a:p>
            <a:pPr marL="0" indent="0">
              <a:lnSpc>
                <a:spcPct val="90000"/>
              </a:lnSpc>
              <a:buNone/>
            </a:pPr>
            <a:r>
              <a:rPr lang="en-US" sz="1000"/>
              <a:t>You are going to do patellar reflex </a:t>
            </a:r>
          </a:p>
          <a:p>
            <a:pPr marL="0" indent="0">
              <a:lnSpc>
                <a:spcPct val="90000"/>
              </a:lnSpc>
              <a:buNone/>
            </a:pPr>
            <a:r>
              <a:rPr lang="en-US" sz="1000"/>
              <a:t>Tap on patellar reflex stretch the quadriceps muscles </a:t>
            </a:r>
          </a:p>
          <a:p>
            <a:pPr marL="0" indent="0">
              <a:lnSpc>
                <a:spcPct val="90000"/>
              </a:lnSpc>
              <a:buNone/>
            </a:pPr>
            <a:r>
              <a:rPr lang="en-US" sz="1000"/>
              <a:t>1. Type 1a and type II is going to pick the sensation down to your dorsal ganglia and synapses directly onto a motor neuron and going out into the muscle and cause the muscle to contract ; one sensory neuron led to one motor neuron that is called monosynaptic reflex or ipsilateral monosynaptic reflex occurring at the same side </a:t>
            </a:r>
          </a:p>
          <a:p>
            <a:pPr marL="0" indent="0">
              <a:lnSpc>
                <a:spcPct val="90000"/>
              </a:lnSpc>
              <a:buNone/>
            </a:pPr>
            <a:r>
              <a:rPr lang="en-US" sz="1000"/>
              <a:t>When even you tap on the tendon you stretch the muscle, but what is the main job of these spindle muscle  / the big job is to prevent over stretching of the muscle by shortening by contracting </a:t>
            </a:r>
          </a:p>
          <a:p>
            <a:pPr marL="0" indent="0">
              <a:lnSpc>
                <a:spcPct val="90000"/>
              </a:lnSpc>
              <a:buNone/>
            </a:pPr>
            <a:r>
              <a:rPr lang="en-US" sz="1000"/>
              <a:t>2. . Type 1a and type II is going to pick the sensation down to your dorsal ganglia and synapses to interneuron this would inhibit the motor neuron and not sending it to skeletal muscle and inhibit the antagonistic muscle or hamstring muscle, so they relax </a:t>
            </a:r>
          </a:p>
          <a:p>
            <a:pPr marL="0" indent="0">
              <a:lnSpc>
                <a:spcPct val="90000"/>
              </a:lnSpc>
              <a:buNone/>
            </a:pPr>
            <a:r>
              <a:rPr lang="en-US" sz="1000"/>
              <a:t>And this is called </a:t>
            </a:r>
            <a:r>
              <a:rPr lang="en-US" sz="1000" b="1" u="sng">
                <a:effectLst>
                  <a:outerShdw blurRad="38100" dist="38100" dir="2700000" algn="tl">
                    <a:srgbClr val="000000">
                      <a:alpha val="43137"/>
                    </a:srgbClr>
                  </a:outerShdw>
                </a:effectLst>
              </a:rPr>
              <a:t>reciprocal inhibition </a:t>
            </a:r>
          </a:p>
          <a:p>
            <a:pPr marL="0" indent="0">
              <a:lnSpc>
                <a:spcPct val="90000"/>
              </a:lnSpc>
              <a:buNone/>
            </a:pPr>
            <a:r>
              <a:rPr lang="en-US" sz="1000"/>
              <a:t>The motor neuron we are talking about is alpha motor neuron that contract the extrafusal fiber muscle and inhibit the antagonistic muscle</a:t>
            </a:r>
          </a:p>
          <a:p>
            <a:pPr marL="0" indent="0">
              <a:lnSpc>
                <a:spcPct val="90000"/>
              </a:lnSpc>
              <a:buNone/>
            </a:pPr>
            <a:endParaRPr lang="en-US" sz="1000"/>
          </a:p>
          <a:p>
            <a:pPr marL="0" indent="0">
              <a:lnSpc>
                <a:spcPct val="90000"/>
              </a:lnSpc>
              <a:buNone/>
            </a:pPr>
            <a:endParaRPr lang="en-US" sz="1000"/>
          </a:p>
        </p:txBody>
      </p:sp>
      <p:pic>
        <p:nvPicPr>
          <p:cNvPr id="5" name="Picture 4">
            <a:extLst>
              <a:ext uri="{FF2B5EF4-FFF2-40B4-BE49-F238E27FC236}">
                <a16:creationId xmlns:a16="http://schemas.microsoft.com/office/drawing/2014/main" id="{9E32C78F-40C1-42D4-BA3C-2BFF8759A82E}"/>
              </a:ext>
            </a:extLst>
          </p:cNvPr>
          <p:cNvPicPr>
            <a:picLocks noChangeAspect="1"/>
          </p:cNvPicPr>
          <p:nvPr/>
        </p:nvPicPr>
        <p:blipFill>
          <a:blip r:embed="rId2"/>
          <a:stretch>
            <a:fillRect/>
          </a:stretch>
        </p:blipFill>
        <p:spPr>
          <a:xfrm>
            <a:off x="6238222" y="2133600"/>
            <a:ext cx="5451627" cy="3620086"/>
          </a:xfrm>
          <a:prstGeom prst="rect">
            <a:avLst/>
          </a:prstGeom>
        </p:spPr>
      </p:pic>
      <p:sp>
        <p:nvSpPr>
          <p:cNvPr id="23"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70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DBEE42-77D3-4A0F-8F3E-9EBE39BE7162}"/>
              </a:ext>
            </a:extLst>
          </p:cNvPr>
          <p:cNvSpPr>
            <a:spLocks noGrp="1"/>
          </p:cNvSpPr>
          <p:nvPr>
            <p:ph type="title"/>
          </p:nvPr>
        </p:nvSpPr>
        <p:spPr>
          <a:xfrm>
            <a:off x="649224" y="645106"/>
            <a:ext cx="5122652" cy="1259894"/>
          </a:xfrm>
        </p:spPr>
        <p:txBody>
          <a:bodyPr>
            <a:normAutofit/>
          </a:bodyPr>
          <a:lstStyle/>
          <a:p>
            <a:r>
              <a:rPr lang="en-US" dirty="0"/>
              <a:t>Continued clinical application </a:t>
            </a:r>
          </a:p>
        </p:txBody>
      </p:sp>
      <p:sp>
        <p:nvSpPr>
          <p:cNvPr id="32" name="Rectangle 31">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D2B38A6-38AE-4642-8F2F-7C9F0B86B6B7}"/>
              </a:ext>
            </a:extLst>
          </p:cNvPr>
          <p:cNvSpPr>
            <a:spLocks noGrp="1"/>
          </p:cNvSpPr>
          <p:nvPr>
            <p:ph sz="quarter" idx="13"/>
          </p:nvPr>
        </p:nvSpPr>
        <p:spPr>
          <a:xfrm>
            <a:off x="649225" y="2133600"/>
            <a:ext cx="5122652" cy="3759253"/>
          </a:xfrm>
        </p:spPr>
        <p:txBody>
          <a:bodyPr>
            <a:normAutofit/>
          </a:bodyPr>
          <a:lstStyle/>
          <a:p>
            <a:pPr>
              <a:lnSpc>
                <a:spcPct val="90000"/>
              </a:lnSpc>
            </a:pPr>
            <a:r>
              <a:rPr lang="en-US" sz="1500" dirty="0"/>
              <a:t>The same thing is happening to gamma neuron (intrafusal muscle) </a:t>
            </a:r>
          </a:p>
          <a:p>
            <a:pPr>
              <a:lnSpc>
                <a:spcPct val="90000"/>
              </a:lnSpc>
            </a:pPr>
            <a:r>
              <a:rPr lang="en-US" sz="1500" dirty="0"/>
              <a:t>This is called alpha and gamma co activation </a:t>
            </a:r>
          </a:p>
          <a:p>
            <a:pPr>
              <a:lnSpc>
                <a:spcPct val="90000"/>
              </a:lnSpc>
            </a:pPr>
            <a:r>
              <a:rPr lang="en-US" sz="1500" dirty="0"/>
              <a:t>The other thing I would like to add because it is clinically relevant is ; you have  tracks here located  in the lateral white column and called corticospinal tract these contains upper motor neuron synapses and modulate the activity of these gamma motor neurons </a:t>
            </a:r>
          </a:p>
          <a:p>
            <a:pPr>
              <a:lnSpc>
                <a:spcPct val="90000"/>
              </a:lnSpc>
            </a:pPr>
            <a:r>
              <a:rPr lang="en-US" sz="1500" dirty="0"/>
              <a:t>But why is this important??</a:t>
            </a:r>
          </a:p>
          <a:p>
            <a:pPr marL="0" indent="0">
              <a:lnSpc>
                <a:spcPct val="90000"/>
              </a:lnSpc>
              <a:buNone/>
            </a:pPr>
            <a:r>
              <a:rPr lang="en-US" sz="1500" dirty="0"/>
              <a:t>If you have a lesion that damage the spinal cord neuron this will lead to gamma motor neuron activation because it modulate or inhibit the gamma naturally and that causes the muscle to have a lot of tone can lead to hypertonia or spasticity</a:t>
            </a:r>
          </a:p>
        </p:txBody>
      </p:sp>
      <p:pic>
        <p:nvPicPr>
          <p:cNvPr id="9" name="Picture 8">
            <a:extLst>
              <a:ext uri="{FF2B5EF4-FFF2-40B4-BE49-F238E27FC236}">
                <a16:creationId xmlns:a16="http://schemas.microsoft.com/office/drawing/2014/main" id="{EA3F40CF-4A6B-4161-83D7-20EF320E5DED}"/>
              </a:ext>
            </a:extLst>
          </p:cNvPr>
          <p:cNvPicPr>
            <a:picLocks noChangeAspect="1"/>
          </p:cNvPicPr>
          <p:nvPr/>
        </p:nvPicPr>
        <p:blipFill>
          <a:blip r:embed="rId2"/>
          <a:stretch>
            <a:fillRect/>
          </a:stretch>
        </p:blipFill>
        <p:spPr>
          <a:xfrm>
            <a:off x="6553810" y="645106"/>
            <a:ext cx="4527838" cy="5247747"/>
          </a:xfrm>
          <a:prstGeom prst="rect">
            <a:avLst/>
          </a:prstGeom>
        </p:spPr>
      </p:pic>
      <p:sp>
        <p:nvSpPr>
          <p:cNvPr id="34"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0752B-2EA7-4F0E-A6C7-87B2870B92DB}"/>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Alpha and Gamma co activation </a:t>
            </a:r>
            <a:br>
              <a:rPr lang="en-US" sz="2800"/>
            </a:br>
            <a:endParaRPr lang="en-US" sz="2800"/>
          </a:p>
        </p:txBody>
      </p:sp>
      <p:sp>
        <p:nvSpPr>
          <p:cNvPr id="13" name="Rectangle 1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3ABA5AB2-F915-4DA8-A3BE-52AEA8BA87DA}"/>
              </a:ext>
            </a:extLst>
          </p:cNvPr>
          <p:cNvSpPr txBox="1"/>
          <p:nvPr/>
        </p:nvSpPr>
        <p:spPr>
          <a:xfrm>
            <a:off x="383458" y="2133600"/>
            <a:ext cx="3916045" cy="3759253"/>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500">
                <a:solidFill>
                  <a:schemeClr val="tx1">
                    <a:lumMod val="75000"/>
                    <a:lumOff val="25000"/>
                  </a:schemeClr>
                </a:solidFill>
              </a:rPr>
              <a:t>If you stretch the muscle </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The Extra and intrafusal muscle stretched activate sensory fiber </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If we only contract the extrafusal muscle the intrafusal is slack means very lose not able to open mechanical channel and generate action potential </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How to combat that ?</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Extrafusal contract they shorten the muscle by alpha </a:t>
            </a:r>
          </a:p>
          <a:p>
            <a:pPr>
              <a:lnSpc>
                <a:spcPct val="90000"/>
              </a:lnSpc>
              <a:spcBef>
                <a:spcPts val="1000"/>
              </a:spcBef>
              <a:buClr>
                <a:schemeClr val="accent1"/>
              </a:buClr>
              <a:buFont typeface="Wingdings 3" charset="2"/>
              <a:buChar char=""/>
            </a:pPr>
            <a:r>
              <a:rPr lang="en-US" sz="1500">
                <a:solidFill>
                  <a:schemeClr val="tx1">
                    <a:lumMod val="75000"/>
                    <a:lumOff val="25000"/>
                  </a:schemeClr>
                </a:solidFill>
              </a:rPr>
              <a:t>Intrafusal contract  they length and stretch the muscle by gamma  At the same time   </a:t>
            </a:r>
          </a:p>
        </p:txBody>
      </p:sp>
      <p:pic>
        <p:nvPicPr>
          <p:cNvPr id="4" name="Content Placeholder 3">
            <a:extLst>
              <a:ext uri="{FF2B5EF4-FFF2-40B4-BE49-F238E27FC236}">
                <a16:creationId xmlns:a16="http://schemas.microsoft.com/office/drawing/2014/main" id="{559016F9-1151-486A-A2F9-E8508056C12D}"/>
              </a:ext>
            </a:extLst>
          </p:cNvPr>
          <p:cNvPicPr>
            <a:picLocks noGrp="1" noChangeAspect="1"/>
          </p:cNvPicPr>
          <p:nvPr>
            <p:ph sz="quarter" idx="13"/>
          </p:nvPr>
        </p:nvPicPr>
        <p:blipFill>
          <a:blip r:embed="rId2"/>
          <a:stretch>
            <a:fillRect/>
          </a:stretch>
        </p:blipFill>
        <p:spPr>
          <a:xfrm>
            <a:off x="4619543" y="1032629"/>
            <a:ext cx="6953577" cy="4467674"/>
          </a:xfrm>
          <a:prstGeom prst="rect">
            <a:avLst/>
          </a:prstGeom>
        </p:spPr>
      </p:pic>
      <p:sp>
        <p:nvSpPr>
          <p:cNvPr id="1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37932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60A3FABA4A04CA8C8F93AF1FDCBA7" ma:contentTypeVersion="2" ma:contentTypeDescription="Create a new document." ma:contentTypeScope="" ma:versionID="f41312c69caf1ffd3d49f2fb3aed95f3">
  <xsd:schema xmlns:xsd="http://www.w3.org/2001/XMLSchema" xmlns:xs="http://www.w3.org/2001/XMLSchema" xmlns:p="http://schemas.microsoft.com/office/2006/metadata/properties" xmlns:ns2="20a449d1-f8ac-4040-aa3d-c83356f31b04" targetNamespace="http://schemas.microsoft.com/office/2006/metadata/properties" ma:root="true" ma:fieldsID="6b6fb25973389350444f2df26890bd63" ns2:_="">
    <xsd:import namespace="20a449d1-f8ac-4040-aa3d-c83356f31b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449d1-f8ac-4040-aa3d-c83356f31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311113-1489-458A-8D7C-D72F0178AF9C}"/>
</file>

<file path=customXml/itemProps2.xml><?xml version="1.0" encoding="utf-8"?>
<ds:datastoreItem xmlns:ds="http://schemas.openxmlformats.org/officeDocument/2006/customXml" ds:itemID="{DB0335B5-CE7E-42F3-87A4-D2CBEAFBB8BA}"/>
</file>

<file path=customXml/itemProps3.xml><?xml version="1.0" encoding="utf-8"?>
<ds:datastoreItem xmlns:ds="http://schemas.openxmlformats.org/officeDocument/2006/customXml" ds:itemID="{1DE6CB8C-C84A-48F5-B472-2F13ECE3354C}"/>
</file>

<file path=docProps/app.xml><?xml version="1.0" encoding="utf-8"?>
<Properties xmlns="http://schemas.openxmlformats.org/officeDocument/2006/extended-properties" xmlns:vt="http://schemas.openxmlformats.org/officeDocument/2006/docPropsVTypes">
  <TotalTime>116</TotalTime>
  <Words>1019</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Wisp</vt:lpstr>
      <vt:lpstr>Spinal cord reflexes</vt:lpstr>
      <vt:lpstr>Objectives </vt:lpstr>
      <vt:lpstr>Muscle spindle </vt:lpstr>
      <vt:lpstr>Intrafusal muscle </vt:lpstr>
      <vt:lpstr>The stretch reflex (myotatic reflex)</vt:lpstr>
      <vt:lpstr>Deep tendon reflex and neuromuscular junction </vt:lpstr>
      <vt:lpstr>Clinical application of deep tendon reflex </vt:lpstr>
      <vt:lpstr>Continued clinical application </vt:lpstr>
      <vt:lpstr>Alpha and Gamma co activation  </vt:lpstr>
      <vt:lpstr>Golgi tendon organ </vt:lpstr>
      <vt:lpstr>Inverse Myotatic reflex </vt:lpstr>
      <vt:lpstr>Polysynaptic reflexes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cord reflexes</dc:title>
  <dc:creator>arwa rawashdeh</dc:creator>
  <cp:lastModifiedBy>arwa rawashdeh</cp:lastModifiedBy>
  <cp:revision>12</cp:revision>
  <dcterms:created xsi:type="dcterms:W3CDTF">2020-12-12T14:03:45Z</dcterms:created>
  <dcterms:modified xsi:type="dcterms:W3CDTF">2020-12-20T11:58:12Z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0x0101005D260A3FABA4A04CA8C8F93AF1FDCBA7</vt:lpwstr>
  </property>
</Properties>
</file>