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29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3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D5C7216-3741-4747-B283-3D0E0B1A9F3A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B9E4545-6C4A-4439-8596-BCCF67595371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90682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DE08F0-8FCA-4BB4-A51F-3BA94BB1BEA5}" type="slidenum">
              <a:rPr lang="en-MY" smtClean="0"/>
              <a:t>15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8935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3089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44287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944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647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3863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52153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7972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91375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89420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0333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263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BC0A6-2B3D-4230-BD25-52E1EB3B94E3}" type="datetimeFigureOut">
              <a:rPr lang="ar-JO" smtClean="0"/>
              <a:t>08/09/1443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6F3D5-D0E1-46C6-B9C3-3F4C05E6506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003857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16268" y="1255491"/>
            <a:ext cx="48011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Psycho-social </a:t>
            </a:r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hazards</a:t>
            </a:r>
            <a:endParaRPr lang="en-MY" sz="3600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6" name="Picture 1" descr="painter Nikolas Sider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395" y="1255491"/>
            <a:ext cx="2456591" cy="32134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395938" y="4959626"/>
            <a:ext cx="3921523" cy="398187"/>
          </a:xfrm>
          <a:prstGeom prst="rect">
            <a:avLst/>
          </a:prstGeom>
          <a:noFill/>
        </p:spPr>
        <p:txBody>
          <a:bodyPr wrap="none" lIns="51435" tIns="25718" rIns="51435" bIns="25718">
            <a:spAutoFit/>
          </a:bodyPr>
          <a:lstStyle/>
          <a:p>
            <a:pPr algn="ctr"/>
            <a:r>
              <a:rPr lang="en-US" sz="225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 Dr. WAQAR  AL-KUBAISY</a:t>
            </a:r>
            <a:endParaRPr lang="en-MY" sz="225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0327" y="3107558"/>
            <a:ext cx="12363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VII</a:t>
            </a:r>
            <a:endParaRPr lang="en-MY" sz="36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66887" y="5858745"/>
            <a:ext cx="1649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13 </a:t>
            </a:r>
            <a:r>
              <a:rPr lang="en-US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April  2022 </a:t>
            </a:r>
            <a:endParaRPr lang="en-MY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392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566" y="429855"/>
            <a:ext cx="6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Consequences of work-related stress</a:t>
            </a:r>
            <a:endParaRPr lang="en-MY" sz="32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62130" y="3867928"/>
            <a:ext cx="76500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1</a:t>
            </a:r>
            <a:r>
              <a:rPr lang="en-US" sz="27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.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Physiological reactions to stress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heart rate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blood pressure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increasing muscle tension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sweating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increased adrenaline production and secretion, </a:t>
            </a:r>
          </a:p>
        </p:txBody>
      </p:sp>
      <p:sp>
        <p:nvSpPr>
          <p:cNvPr id="6" name="Rectangle 5"/>
          <p:cNvSpPr/>
          <p:nvPr/>
        </p:nvSpPr>
        <p:spPr>
          <a:xfrm>
            <a:off x="814770" y="1361454"/>
            <a:ext cx="490345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5763" indent="-385763">
              <a:buFont typeface="+mj-lt"/>
              <a:buAutoNum type="arabicPeriod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Physiological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Emotional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Cognitive reactions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400" b="1" dirty="0" err="1">
                <a:solidFill>
                  <a:srgbClr val="002060"/>
                </a:solidFill>
                <a:latin typeface="Garamond" pitchFamily="18" charset="0"/>
              </a:rPr>
              <a:t>Behavioural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reactions</a:t>
            </a:r>
          </a:p>
          <a:p>
            <a:pPr marL="385763" indent="-385763">
              <a:buFont typeface="+mj-lt"/>
              <a:buAutoNum type="arabicPeriod"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Long-term risks </a:t>
            </a:r>
          </a:p>
          <a:p>
            <a:pPr marL="385763" indent="-385763">
              <a:buFont typeface="+mj-lt"/>
              <a:buAutoNum type="arabicPeriod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Mental and physical </a:t>
            </a:r>
            <a:r>
              <a:rPr lang="en-US" sz="2400" b="1" dirty="0">
                <a:latin typeface="Garamond" pitchFamily="18" charset="0"/>
              </a:rPr>
              <a:t>disorders</a:t>
            </a:r>
            <a:endParaRPr lang="en-MY" sz="2400" dirty="0"/>
          </a:p>
        </p:txBody>
      </p:sp>
      <p:pic>
        <p:nvPicPr>
          <p:cNvPr id="7" name="Picture 6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843" y="716088"/>
            <a:ext cx="1921249" cy="237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ight Arrow 4"/>
          <p:cNvSpPr/>
          <p:nvPr/>
        </p:nvSpPr>
        <p:spPr>
          <a:xfrm>
            <a:off x="7119747" y="635635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BBF30-5C1D-4B83-AA36-9DD0ED39BF9D}" type="datetime1">
              <a:rPr lang="en-MY" smtClean="0"/>
              <a:t>9/4/2022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10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858843" y="129773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71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3300" y="780565"/>
            <a:ext cx="560552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7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2.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Emotional reactions may include</a:t>
            </a: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fear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irritation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depressive mood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anxiety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anger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diminished motivation</a:t>
            </a:r>
            <a:endParaRPr lang="ar-EG" altLang="en-US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3" name="Picture 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306" y="2841654"/>
            <a:ext cx="1466490" cy="146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107115" y="1660068"/>
            <a:ext cx="487868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3. Cognitive reactions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 may include</a:t>
            </a:r>
            <a:r>
              <a:rPr lang="en-US" alt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Decreased attention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Narrowing of perception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Forgetfulness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less effective thinking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less problem solving,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Reduced learning abili</a:t>
            </a:r>
            <a:r>
              <a:rPr lang="en-US" altLang="en-US" sz="1725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ty</a:t>
            </a:r>
          </a:p>
        </p:txBody>
      </p:sp>
      <p:sp>
        <p:nvSpPr>
          <p:cNvPr id="5" name="Rectangle 4"/>
          <p:cNvSpPr/>
          <p:nvPr/>
        </p:nvSpPr>
        <p:spPr>
          <a:xfrm>
            <a:off x="344511" y="4177450"/>
            <a:ext cx="807827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4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Garamond" pitchFamily="18" charset="0"/>
              </a:rPr>
              <a:t>Behavioural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Reactions</a:t>
            </a:r>
            <a:r>
              <a:rPr lang="en-US" sz="2400" b="1" dirty="0">
                <a:latin typeface="Garamond" pitchFamily="18" charset="0"/>
              </a:rPr>
              <a:t> may include: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Decreasing Productivity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Increasing Smoking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Increasing Drug Use </a:t>
            </a:r>
            <a:r>
              <a:rPr lang="en-US" sz="2400" b="1" dirty="0" err="1">
                <a:solidFill>
                  <a:srgbClr val="002060"/>
                </a:solidFill>
                <a:latin typeface="Garamond" pitchFamily="18" charset="0"/>
              </a:rPr>
              <a:t>And/Or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 Alcohol Consumption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Making Errors,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Reporting Sick</a:t>
            </a:r>
            <a:endParaRPr lang="ar-EG" sz="24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45274" y="298343"/>
            <a:ext cx="3726414" cy="307777"/>
          </a:xfrm>
          <a:prstGeom prst="rect">
            <a:avLst/>
          </a:prstGeom>
          <a:ln w="15875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Consequences of work-related stress  </a:t>
            </a:r>
            <a:r>
              <a:rPr lang="en-US" sz="1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Cont</a:t>
            </a: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….</a:t>
            </a:r>
            <a:endParaRPr lang="en-MY" sz="1400" dirty="0"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7688977" y="6485774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4FE0B-B55F-4536-9143-279C5FCEB2E9}" type="datetime1">
              <a:rPr lang="en-MY" smtClean="0"/>
              <a:t>9/4/2022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11</a:t>
            </a:fld>
            <a:endParaRPr lang="en-MY"/>
          </a:p>
        </p:txBody>
      </p:sp>
      <p:sp>
        <p:nvSpPr>
          <p:cNvPr id="10" name="Rectangle 9"/>
          <p:cNvSpPr/>
          <p:nvPr/>
        </p:nvSpPr>
        <p:spPr>
          <a:xfrm>
            <a:off x="6078828" y="243220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473628" y="452231"/>
            <a:ext cx="1512168" cy="81945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Consequences of work-related stress</a:t>
            </a:r>
          </a:p>
          <a:p>
            <a:r>
              <a:rPr lang="en-MY" sz="675" dirty="0"/>
              <a:t>Physiological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Emotional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Cognitive reactions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Behavioural Reactions</a:t>
            </a:r>
          </a:p>
          <a:p>
            <a:r>
              <a:rPr lang="en-MY" sz="675" dirty="0"/>
              <a:t> Long-term risks </a:t>
            </a:r>
          </a:p>
          <a:p>
            <a:r>
              <a:rPr lang="en-MY" sz="675" dirty="0"/>
              <a:t>Mental and physical disorders</a:t>
            </a:r>
          </a:p>
        </p:txBody>
      </p:sp>
    </p:spTree>
    <p:extLst>
      <p:ext uri="{BB962C8B-B14F-4D97-AF65-F5344CB8AC3E}">
        <p14:creationId xmlns:p14="http://schemas.microsoft.com/office/powerpoint/2010/main" val="3084725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2843" y="262165"/>
            <a:ext cx="3726414" cy="300082"/>
          </a:xfrm>
          <a:prstGeom prst="rect">
            <a:avLst/>
          </a:prstGeom>
          <a:ln w="15875"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Consequences of work-related stress  </a:t>
            </a:r>
            <a:r>
              <a:rPr lang="en-US" sz="105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Cont</a:t>
            </a:r>
            <a:r>
              <a:rPr 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….</a:t>
            </a:r>
            <a:endParaRPr lang="en-MY" sz="135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4678" y="748813"/>
            <a:ext cx="78059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5. Long-term risks of reduced health and disease </a:t>
            </a:r>
          </a:p>
          <a:p>
            <a:pPr>
              <a:defRPr/>
            </a:pP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    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for the worker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expressed in :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high blood pressure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angina complaints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burnout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and </a:t>
            </a: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affective disorders</a:t>
            </a:r>
            <a:r>
              <a:rPr lang="ar-AE" altLang="en-US" sz="105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الإرهاق والاضطرابات العاطفية</a:t>
            </a:r>
            <a:endParaRPr lang="en-US" altLang="en-US" sz="1050" b="1" dirty="0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depression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disturbed metabolism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(risk of </a:t>
            </a: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Type II diabetes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alcohol dependence</a:t>
            </a:r>
            <a:r>
              <a:rPr lang="en-US" altLang="en-US" sz="2400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altLang="en-US" sz="24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musculoskeletal disorders</a:t>
            </a:r>
            <a:endParaRPr lang="en-US" altLang="en-US" sz="2400" dirty="0">
              <a:solidFill>
                <a:srgbClr val="002060"/>
              </a:solidFill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7736" y="4165133"/>
            <a:ext cx="86546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6.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When exposure to stress does not decrease </a:t>
            </a:r>
            <a:r>
              <a:rPr lang="en-US" sz="2400" dirty="0">
                <a:latin typeface="Garamond" pitchFamily="18" charset="0"/>
              </a:rPr>
              <a:t>and </a:t>
            </a:r>
            <a:r>
              <a:rPr lang="en-US" sz="2400" b="1" dirty="0">
                <a:latin typeface="Garamond" pitchFamily="18" charset="0"/>
              </a:rPr>
              <a:t>continues over prolonged periods,</a:t>
            </a:r>
            <a:r>
              <a:rPr lang="en-US" sz="2400" dirty="0">
                <a:latin typeface="Garamond" pitchFamily="18" charset="0"/>
              </a:rPr>
              <a:t> workers do not have enough time to recover.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latin typeface="Garamond" pitchFamily="18" charset="0"/>
              </a:rPr>
              <a:t>Stress may </a:t>
            </a:r>
            <a:r>
              <a:rPr lang="en-US" sz="2400" b="1" dirty="0">
                <a:latin typeface="Garamond" pitchFamily="18" charset="0"/>
              </a:rPr>
              <a:t>eventually cause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mental and physical </a:t>
            </a:r>
            <a:r>
              <a:rPr lang="en-US" sz="2400" b="1" dirty="0">
                <a:latin typeface="Garamond" pitchFamily="18" charset="0"/>
              </a:rPr>
              <a:t>disorders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b="1" dirty="0">
                <a:latin typeface="Garamond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impair the immune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system</a:t>
            </a:r>
            <a:r>
              <a:rPr lang="en-US" sz="2400" dirty="0">
                <a:latin typeface="Garamond" pitchFamily="18" charset="0"/>
              </a:rPr>
              <a:t>, resulting in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sickness</a:t>
            </a:r>
            <a:r>
              <a:rPr lang="en-US" sz="2400" dirty="0">
                <a:latin typeface="Garamond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absence </a:t>
            </a:r>
            <a:r>
              <a:rPr lang="en-US" sz="2400" dirty="0">
                <a:latin typeface="Garamond" pitchFamily="18" charset="0"/>
              </a:rPr>
              <a:t>from work 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work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disability</a:t>
            </a:r>
            <a:endParaRPr lang="en-MY" sz="24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5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7438" y="1105786"/>
            <a:ext cx="2014901" cy="1831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9299-9C60-47ED-A8FB-3DEC4E5DC1E0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12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7540171" y="99765"/>
            <a:ext cx="1512168" cy="819455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Consequences of work-related stress</a:t>
            </a:r>
          </a:p>
          <a:p>
            <a:r>
              <a:rPr lang="en-MY" sz="675" dirty="0"/>
              <a:t>Physiological reactions </a:t>
            </a:r>
          </a:p>
          <a:p>
            <a:r>
              <a:rPr lang="en-MY" sz="675" dirty="0"/>
              <a:t>Emotional reactions </a:t>
            </a:r>
          </a:p>
          <a:p>
            <a:r>
              <a:rPr lang="en-MY" sz="675" dirty="0"/>
              <a:t>Cognitive reactions </a:t>
            </a:r>
          </a:p>
          <a:p>
            <a:r>
              <a:rPr lang="en-MY" sz="675" dirty="0"/>
              <a:t>Behavioural Reactions</a:t>
            </a:r>
          </a:p>
          <a:p>
            <a:r>
              <a:rPr lang="en-MY" sz="675" dirty="0"/>
              <a:t> </a:t>
            </a:r>
            <a:r>
              <a:rPr lang="en-MY" sz="675" dirty="0">
                <a:solidFill>
                  <a:srgbClr val="FF0000"/>
                </a:solidFill>
              </a:rPr>
              <a:t>Long-term risks </a:t>
            </a:r>
          </a:p>
          <a:p>
            <a:r>
              <a:rPr lang="en-MY" sz="675" dirty="0">
                <a:solidFill>
                  <a:srgbClr val="FF0000"/>
                </a:solidFill>
              </a:rPr>
              <a:t>Mental and physical disorders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7212655" y="6494526"/>
            <a:ext cx="1113127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</p:spTree>
    <p:extLst>
      <p:ext uri="{BB962C8B-B14F-4D97-AF65-F5344CB8AC3E}">
        <p14:creationId xmlns:p14="http://schemas.microsoft.com/office/powerpoint/2010/main" val="282915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41"/>
            <a:ext cx="882509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MANAGING WORK-RELATED STRESS</a:t>
            </a:r>
          </a:p>
          <a:p>
            <a:pPr algn="ctr">
              <a:defRPr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Employees are less likely to experience work-related stress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when: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Garamond" pitchFamily="18" charset="0"/>
              </a:rPr>
              <a:t> A.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Demands</a:t>
            </a:r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and pressures of </a:t>
            </a:r>
            <a:r>
              <a:rPr lang="en-US" sz="2400" dirty="0">
                <a:latin typeface="Garamond" pitchFamily="18" charset="0"/>
              </a:rPr>
              <a:t>work are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</a:rPr>
              <a:t>matched to </a:t>
            </a:r>
            <a:r>
              <a:rPr lang="en-US" sz="2400" dirty="0">
                <a:latin typeface="Garamond" pitchFamily="18" charset="0"/>
              </a:rPr>
              <a:t>their </a:t>
            </a:r>
            <a:r>
              <a:rPr lang="en-US" sz="2400" b="1" dirty="0">
                <a:latin typeface="Garamond" pitchFamily="18" charset="0"/>
              </a:rPr>
              <a:t>knowledge </a:t>
            </a:r>
          </a:p>
          <a:p>
            <a:pPr>
              <a:defRPr/>
            </a:pPr>
            <a:r>
              <a:rPr lang="en-US" sz="2400" b="1" dirty="0">
                <a:latin typeface="Garamond" pitchFamily="18" charset="0"/>
              </a:rPr>
              <a:t>                  and abilities.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 B. Control</a:t>
            </a:r>
            <a:r>
              <a:rPr lang="en-US" sz="2400" dirty="0">
                <a:latin typeface="Garamond" pitchFamily="18" charset="0"/>
              </a:rPr>
              <a:t> can be exercised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over their work</a:t>
            </a:r>
            <a:r>
              <a:rPr lang="en-US" sz="2400" dirty="0">
                <a:latin typeface="Garamond" pitchFamily="18" charset="0"/>
              </a:rPr>
              <a:t> and the way they do it.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C. Support</a:t>
            </a:r>
            <a:r>
              <a:rPr lang="en-US" sz="2400" b="1" dirty="0">
                <a:latin typeface="Garamond" pitchFamily="18" charset="0"/>
              </a:rPr>
              <a:t> is received from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supervisors </a:t>
            </a:r>
            <a:r>
              <a:rPr lang="en-US" sz="2400" b="1" dirty="0">
                <a:latin typeface="Garamond" pitchFamily="18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colleagues</a:t>
            </a:r>
            <a:r>
              <a:rPr lang="en-US" sz="2400" b="1" dirty="0">
                <a:latin typeface="Garamond" pitchFamily="18" charset="0"/>
              </a:rPr>
              <a:t>.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 D. Participatio</a:t>
            </a:r>
            <a:r>
              <a:rPr lang="en-US" sz="2400" b="1" dirty="0">
                <a:latin typeface="Garamond" pitchFamily="18" charset="0"/>
              </a:rPr>
              <a:t>n</a:t>
            </a:r>
            <a:r>
              <a:rPr lang="en-US" sz="2400" dirty="0">
                <a:latin typeface="Garamond" pitchFamily="18" charset="0"/>
              </a:rPr>
              <a:t> in </a:t>
            </a:r>
            <a:r>
              <a:rPr lang="en-US" sz="2400" b="1" dirty="0">
                <a:latin typeface="Garamond" pitchFamily="18" charset="0"/>
              </a:rPr>
              <a:t>decisions</a:t>
            </a:r>
            <a:r>
              <a:rPr lang="en-US" sz="2400" dirty="0">
                <a:latin typeface="Garamond" pitchFamily="18" charset="0"/>
              </a:rPr>
              <a:t> that </a:t>
            </a:r>
            <a:r>
              <a:rPr lang="en-US" sz="2400" b="1" dirty="0">
                <a:latin typeface="Garamond" pitchFamily="18" charset="0"/>
              </a:rPr>
              <a:t>concern their jobs </a:t>
            </a:r>
            <a:r>
              <a:rPr lang="en-US" sz="2400" dirty="0">
                <a:latin typeface="Garamond" pitchFamily="18" charset="0"/>
              </a:rPr>
              <a:t>is provided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0304" y="3587905"/>
            <a:ext cx="89636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  </a:t>
            </a:r>
            <a:r>
              <a:rPr lang="en-US" sz="27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</a:t>
            </a:r>
            <a:r>
              <a:rPr lang="en-US" sz="27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385763" indent="-385763">
              <a:buAutoNum type="alphaUcPeriod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Actions and solutions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should primarily focus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on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changes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 in </a:t>
            </a:r>
            <a:r>
              <a:rPr lang="en-US" sz="27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the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culture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 and the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 of </a:t>
            </a:r>
            <a:r>
              <a:rPr lang="en-US" sz="27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work</a:t>
            </a:r>
            <a:endParaRPr lang="en-US" sz="2700" b="1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endParaRPr lang="en-US" sz="2700" b="1" dirty="0">
              <a:solidFill>
                <a:srgbClr val="0070C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 B.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Improving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workers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’ individual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abilities, </a:t>
            </a:r>
            <a:r>
              <a:rPr lang="en-US" sz="2700" b="1" dirty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skills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and coping capacity</a:t>
            </a:r>
            <a:r>
              <a:rPr lang="en-US" sz="27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through</a:t>
            </a:r>
            <a:r>
              <a:rPr lang="en-US" sz="27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training and education</a:t>
            </a:r>
            <a:endParaRPr lang="en-MY" sz="2700" dirty="0">
              <a:solidFill>
                <a:srgbClr val="0070C0"/>
              </a:solidFill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7555069" y="637816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1C3BB-76C5-430C-B797-103E200DCACA}" type="datetime1">
              <a:rPr lang="en-MY" smtClean="0"/>
              <a:t>9/4/2022</a:t>
            </a:fld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7267193" y="157998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03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2842" y="640086"/>
            <a:ext cx="87350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Times New Roman" pitchFamily="18" charset="0"/>
              </a:rPr>
              <a:t>          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Stress:</a:t>
            </a:r>
          </a:p>
          <a:p>
            <a:pPr algn="ctr">
              <a:defRPr/>
            </a:pPr>
            <a:r>
              <a:rPr lang="en-US" sz="2400" b="1" dirty="0">
                <a:latin typeface="Garamond" pitchFamily="18" charset="0"/>
                <a:cs typeface="Arial" pitchFamily="34" charset="0"/>
              </a:rPr>
              <a:t>A.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Actions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and solutions should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primarily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focus on changes in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the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culture</a:t>
            </a:r>
            <a:r>
              <a:rPr lang="en-US" sz="2400" b="1" u="sng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and the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 of work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, s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uch as: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1, Redistributing work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among colleagues,</a:t>
            </a:r>
          </a:p>
          <a:p>
            <a:pPr algn="ctr"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2.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Introducing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job rotation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(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moving to a number of different tasks usually according to a rotation plan),</a:t>
            </a:r>
          </a:p>
          <a:p>
            <a:pPr algn="ctr"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3.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Introducing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job enlargement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adding more tasks of the same  difficulty</a:t>
            </a:r>
            <a:r>
              <a:rPr 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),</a:t>
            </a:r>
          </a:p>
          <a:p>
            <a:pPr>
              <a:defRPr/>
            </a:pP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4.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Introducing</a:t>
            </a: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job enrichment </a:t>
            </a: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400" b="1" dirty="0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adding more difficult tasks</a:t>
            </a: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),</a:t>
            </a:r>
          </a:p>
          <a:p>
            <a:pPr algn="ctr">
              <a:defRPr/>
            </a:pPr>
            <a:r>
              <a:rPr lang="en-US" altLang="en-US" sz="24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5.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Improving</a:t>
            </a:r>
            <a:r>
              <a:rPr lang="en-US" altLang="en-US" sz="24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managerial ability 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400" dirty="0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for example </a:t>
            </a:r>
            <a:r>
              <a:rPr lang="en-US" altLang="en-US" sz="2400" b="1" dirty="0">
                <a:solidFill>
                  <a:srgbClr val="0070C0"/>
                </a:solidFill>
                <a:latin typeface="Garamond" pitchFamily="18" charset="0"/>
                <a:cs typeface="Arial" panose="020B0604020202020204" pitchFamily="34" charset="0"/>
              </a:rPr>
              <a:t>by management  skills   training)</a:t>
            </a:r>
            <a:endParaRPr lang="en-US" altLang="en-US" sz="2400" b="1" u="sng" dirty="0">
              <a:solidFill>
                <a:srgbClr val="0070C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400" b="1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6.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Ergonomic improvements</a:t>
            </a:r>
            <a:r>
              <a:rPr lang="en-US" altLang="en-US" sz="2400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in the work place</a:t>
            </a:r>
            <a:endParaRPr lang="en-US" altLang="en-US" sz="2400" u="sng" dirty="0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altLang="en-US" sz="2400" dirty="0">
              <a:solidFill>
                <a:srgbClr val="CC000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altLang="en-US" sz="24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7.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Improving</a:t>
            </a:r>
            <a:r>
              <a:rPr lang="en-US" altLang="en-US" sz="24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b="1" dirty="0">
                <a:latin typeface="Garamond" pitchFamily="18" charset="0"/>
                <a:cs typeface="Arial" panose="020B0604020202020204" pitchFamily="34" charset="0"/>
              </a:rPr>
              <a:t>working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schedules </a:t>
            </a: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and </a:t>
            </a:r>
            <a:r>
              <a:rPr lang="en-US" altLang="en-US" sz="24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working</a:t>
            </a:r>
            <a:r>
              <a:rPr lang="en-US" altLang="en-US" sz="2400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latin typeface="Garamond" pitchFamily="18" charset="0"/>
                <a:cs typeface="Arial" panose="020B0604020202020204" pitchFamily="34" charset="0"/>
              </a:rPr>
              <a:t>and</a:t>
            </a:r>
            <a:r>
              <a:rPr lang="en-US" altLang="en-US" sz="24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resting times 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(</a:t>
            </a:r>
            <a:r>
              <a:rPr lang="en-US" alt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for example </a:t>
            </a:r>
            <a:r>
              <a:rPr lang="en-US" altLang="en-US" sz="2400" b="1" dirty="0">
                <a:solidFill>
                  <a:schemeClr val="tx2"/>
                </a:solidFill>
                <a:latin typeface="Garamond" pitchFamily="18" charset="0"/>
                <a:cs typeface="Arial" panose="020B0604020202020204" pitchFamily="34" charset="0"/>
              </a:rPr>
              <a:t>forward or backward rotation of shifts</a:t>
            </a:r>
            <a:r>
              <a:rPr lang="en-US" alt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)</a:t>
            </a:r>
            <a:r>
              <a:rPr lang="en-US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</a:t>
            </a:r>
          </a:p>
        </p:txBody>
      </p:sp>
      <p:sp>
        <p:nvSpPr>
          <p:cNvPr id="5" name="Right Arrow 4"/>
          <p:cNvSpPr/>
          <p:nvPr/>
        </p:nvSpPr>
        <p:spPr>
          <a:xfrm>
            <a:off x="6507668" y="6413841"/>
            <a:ext cx="2430270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en-US" sz="135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8.Implementing </a:t>
            </a:r>
            <a:r>
              <a:rPr lang="en-US" altLang="en-US" sz="135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direct worker </a:t>
            </a:r>
            <a:endParaRPr lang="en-MY" sz="135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8589-4A78-4D7A-A450-699051F4210A}" type="datetime1">
              <a:rPr lang="en-MY" smtClean="0"/>
              <a:t>9/4/2022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67559" y="5585877"/>
            <a:ext cx="1600200" cy="273844"/>
          </a:xfrm>
        </p:spPr>
        <p:txBody>
          <a:bodyPr/>
          <a:lstStyle/>
          <a:p>
            <a:fld id="{D819953F-14D9-4A57-ADB3-952A261CB07E}" type="slidenum">
              <a:rPr lang="en-MY" smtClean="0"/>
              <a:t>14</a:t>
            </a:fld>
            <a:endParaRPr lang="en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320" y="128357"/>
            <a:ext cx="1810940" cy="3702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588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44699" y="1266424"/>
            <a:ext cx="756632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8.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Implementing</a:t>
            </a: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direct worker consultation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at work,</a:t>
            </a:r>
          </a:p>
          <a:p>
            <a:pPr>
              <a:defRPr/>
            </a:pPr>
            <a:r>
              <a:rPr lang="en-US" altLang="en-US" sz="2600" dirty="0">
                <a:solidFill>
                  <a:srgbClr val="CC0000"/>
                </a:solidFill>
                <a:latin typeface="Garamond" pitchFamily="18" charset="0"/>
                <a:cs typeface="Arial" panose="020B0604020202020204" pitchFamily="34" charset="0"/>
              </a:rPr>
              <a:t>9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.Improving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communication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between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groups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of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workers,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or between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the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client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and the workers, and between workers and </a:t>
            </a:r>
            <a:r>
              <a:rPr lang="en-US" altLang="en-US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supervisors,</a:t>
            </a:r>
          </a:p>
          <a:p>
            <a:pPr>
              <a:defRPr/>
            </a:pP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10.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Providing</a:t>
            </a:r>
            <a:r>
              <a:rPr lang="en-US" altLang="en-US" sz="2600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clear job descriptions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or tasks, </a:t>
            </a:r>
          </a:p>
          <a:p>
            <a:pPr>
              <a:defRPr/>
            </a:pP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11. Providing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clear job promotion rules </a:t>
            </a:r>
            <a:r>
              <a:rPr lang="en-US" altLang="en-US" sz="26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and </a:t>
            </a:r>
            <a:r>
              <a:rPr lang="en-US" altLang="en-US" sz="2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paths.</a:t>
            </a:r>
            <a:endParaRPr lang="ar-EG" altLang="en-US" sz="2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94842" y="172727"/>
            <a:ext cx="4050450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sp>
        <p:nvSpPr>
          <p:cNvPr id="7" name="Rectangle 6"/>
          <p:cNvSpPr/>
          <p:nvPr/>
        </p:nvSpPr>
        <p:spPr>
          <a:xfrm>
            <a:off x="463639" y="4046124"/>
            <a:ext cx="8051711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       Note : </a:t>
            </a:r>
          </a:p>
          <a:p>
            <a:pPr>
              <a:defRPr/>
            </a:pPr>
            <a:r>
              <a:rPr lang="en-US" altLang="en-US" sz="260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    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The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 </a:t>
            </a:r>
            <a:r>
              <a:rPr lang="en-US" altLang="en-US" sz="26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advantage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of this approach is that: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  it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deals directly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with the </a:t>
            </a:r>
            <a:r>
              <a:rPr lang="en-US" altLang="en-US" sz="2600" b="1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causes of stress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in the work  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environment, </a:t>
            </a:r>
          </a:p>
          <a:p>
            <a:pPr algn="ctr">
              <a:buFont typeface="Wingdings" panose="05000000000000000000" pitchFamily="2" charset="2"/>
              <a:buChar char="q"/>
              <a:defRPr/>
            </a:pP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may have a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positive effect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on the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total workforce</a:t>
            </a:r>
            <a:r>
              <a:rPr lang="en-US" altLang="en-US" sz="2600" dirty="0">
                <a:latin typeface="Garamond" pitchFamily="18" charset="0"/>
                <a:cs typeface="Arial" panose="020B0604020202020204" pitchFamily="34" charset="0"/>
              </a:rPr>
              <a:t> of a   company.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409507" y="6407481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4" name="Rectangle 3"/>
          <p:cNvSpPr/>
          <p:nvPr/>
        </p:nvSpPr>
        <p:spPr>
          <a:xfrm>
            <a:off x="1194842" y="679632"/>
            <a:ext cx="4266474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latin typeface="Garamond" pitchFamily="18" charset="0"/>
                <a:cs typeface="Arial" pitchFamily="34" charset="0"/>
              </a:rPr>
              <a:t>Actions focus on organization culture and work, Cont. .. </a:t>
            </a:r>
            <a:endParaRPr lang="en-MY" sz="1350" dirty="0"/>
          </a:p>
        </p:txBody>
      </p:sp>
      <p:pic>
        <p:nvPicPr>
          <p:cNvPr id="8" name="Picture 8" descr="Businessman's Hand Pressing Blue Stress Ball On White Des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4142" y="829673"/>
            <a:ext cx="1485650" cy="213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2FD10-45BA-4D65-B74C-69A4AB845EEF}" type="datetime1">
              <a:rPr lang="en-MY" smtClean="0"/>
              <a:t>9/4/2022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15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6904088" y="167013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66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335" y="885271"/>
            <a:ext cx="848744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B.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Improving workers’ individual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abilities, skills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and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coping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capacity</a:t>
            </a:r>
            <a:r>
              <a:rPr lang="en-US" sz="2400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through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training and education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 </a:t>
            </a:r>
            <a:r>
              <a:rPr lang="en-US" sz="2400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such as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courses</a:t>
            </a:r>
            <a:r>
              <a:rPr lang="en-US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in: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1.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Time management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2.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Dealing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with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aggressive customers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3.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Lifting heavy goods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4.Using appropriate </a:t>
            </a:r>
            <a:r>
              <a:rPr lang="en-US" sz="2400" b="1" dirty="0">
                <a:latin typeface="Garamond" pitchFamily="18" charset="0"/>
              </a:rPr>
              <a:t>machines or equipment</a:t>
            </a:r>
            <a:r>
              <a:rPr lang="en-US" sz="2400" dirty="0">
                <a:latin typeface="Garamond" pitchFamily="18" charset="0"/>
              </a:rPr>
              <a:t>,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</a:rPr>
              <a:t>5. </a:t>
            </a:r>
            <a:r>
              <a:rPr lang="en-US" sz="2400" b="1" dirty="0">
                <a:latin typeface="Garamond" pitchFamily="18" charset="0"/>
              </a:rPr>
              <a:t>stress management</a:t>
            </a:r>
            <a:r>
              <a:rPr lang="en-US" sz="2400" dirty="0">
                <a:latin typeface="Garamond" pitchFamily="18" charset="0"/>
              </a:rPr>
              <a:t>, and training,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6.seeking support </a:t>
            </a:r>
            <a:r>
              <a:rPr lang="en-US" sz="2400" b="1" dirty="0">
                <a:latin typeface="Garamond" pitchFamily="18" charset="0"/>
              </a:rPr>
              <a:t>from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family, community</a:t>
            </a:r>
            <a:r>
              <a:rPr lang="en-US" sz="2400" dirty="0">
                <a:latin typeface="Garamond" pitchFamily="18" charset="0"/>
              </a:rPr>
              <a:t>, and religion and spirituality.</a:t>
            </a:r>
            <a:endParaRPr lang="ar-EG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74107" y="223566"/>
            <a:ext cx="313234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pic>
        <p:nvPicPr>
          <p:cNvPr id="5" name="Picture 8" descr="Businessman's Hand Pressing Blue Stress Ball On White Des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3416" y="1918356"/>
            <a:ext cx="1754814" cy="135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28650" y="4301591"/>
            <a:ext cx="83909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latin typeface="Garamond" pitchFamily="18" charset="0"/>
                <a:cs typeface="Arial" pitchFamily="34" charset="0"/>
              </a:rPr>
              <a:t>      </a:t>
            </a:r>
            <a:r>
              <a:rPr lang="en-US" sz="2400" b="1" u="sng" dirty="0">
                <a:latin typeface="Garamond" pitchFamily="18" charset="0"/>
                <a:cs typeface="Arial" pitchFamily="34" charset="0"/>
              </a:rPr>
              <a:t> Note: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sz="2400" b="1" dirty="0">
                <a:latin typeface="Garamond" pitchFamily="18" charset="0"/>
                <a:cs typeface="Arial" pitchFamily="34" charset="0"/>
              </a:rPr>
              <a:t>  This individual-focused approach has </a:t>
            </a: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two</a:t>
            </a:r>
            <a:r>
              <a:rPr lang="en-US" sz="2400" b="1" u="sng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disadvantages 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when there are major problems in the work place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:</a:t>
            </a:r>
            <a:endParaRPr lang="en-US" sz="2400" b="1" dirty="0">
              <a:solidFill>
                <a:srgbClr val="00206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4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1.The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beneficial effects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on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stress symptoms 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are often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short lived;</a:t>
            </a:r>
          </a:p>
          <a:p>
            <a:pPr>
              <a:defRPr/>
            </a:pP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Important causes of stress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in the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work environment are</a:t>
            </a:r>
          </a:p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    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ignored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and will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continue to cause work stress</a:t>
            </a: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</a:t>
            </a:r>
            <a:endParaRPr lang="ar-EG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6891160" y="6531302"/>
            <a:ext cx="73380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5D550-A1FE-4A95-A007-3FBE5E880F6A}" type="datetime1">
              <a:rPr lang="en-MY" smtClean="0"/>
              <a:t>9/4/2022</a:t>
            </a:fld>
            <a:endParaRPr lang="en-MY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16</a:t>
            </a:fld>
            <a:endParaRPr lang="en-MY"/>
          </a:p>
        </p:txBody>
      </p:sp>
      <p:sp>
        <p:nvSpPr>
          <p:cNvPr id="9" name="Rectangle 8"/>
          <p:cNvSpPr/>
          <p:nvPr/>
        </p:nvSpPr>
        <p:spPr>
          <a:xfrm>
            <a:off x="7486650" y="0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84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577" y="719833"/>
            <a:ext cx="870098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 As a general rule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organizational strategies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to prevent work-</a:t>
            </a:r>
          </a:p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              related stress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should be given top priority</a:t>
            </a:r>
            <a:r>
              <a:rPr lang="en-US" sz="2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</a:p>
          <a:p>
            <a:pPr>
              <a:defRPr/>
            </a:pPr>
            <a:r>
              <a:rPr lang="en-US" sz="2400" dirty="0">
                <a:latin typeface="Garamond" pitchFamily="18" charset="0"/>
                <a:cs typeface="Arial" pitchFamily="34" charset="0"/>
              </a:rPr>
              <a:t>However, even the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most </a:t>
            </a:r>
            <a:r>
              <a:rPr lang="en-MY" sz="2400" dirty="0">
                <a:latin typeface="Garamond" pitchFamily="18" charset="0"/>
              </a:rPr>
              <a:t>Reliable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efforts to improve working conditions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are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unlikely to eliminate stress completely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for all workers.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 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For this reason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 combination</a:t>
            </a:r>
            <a:r>
              <a:rPr lang="en-US" sz="2400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of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organizational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 and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individual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400" b="1" u="sng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approach is </a:t>
            </a:r>
            <a:r>
              <a:rPr lang="en-US" sz="2400" u="sng" dirty="0">
                <a:latin typeface="Garamond" pitchFamily="18" charset="0"/>
                <a:cs typeface="Arial" pitchFamily="34" charset="0"/>
              </a:rPr>
              <a:t>often the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most useful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way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 to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prevent </a:t>
            </a:r>
            <a:r>
              <a:rPr lang="en-US" sz="2400" dirty="0">
                <a:latin typeface="Garamond" pitchFamily="18" charset="0"/>
                <a:cs typeface="Arial" pitchFamily="34" charset="0"/>
              </a:rPr>
              <a:t>work-related stress </a:t>
            </a:r>
            <a:r>
              <a:rPr lang="en-US" sz="2400" b="1" dirty="0">
                <a:latin typeface="Garamond" pitchFamily="18" charset="0"/>
                <a:cs typeface="Arial" pitchFamily="34" charset="0"/>
              </a:rPr>
              <a:t>while staying focused on organizational </a:t>
            </a:r>
          </a:p>
          <a:p>
            <a:pPr algn="ctr">
              <a:defRPr/>
            </a:pPr>
            <a:r>
              <a:rPr lang="en-US" sz="2400" b="1" dirty="0">
                <a:latin typeface="Garamond" pitchFamily="18" charset="0"/>
                <a:cs typeface="Arial" pitchFamily="34" charset="0"/>
              </a:rPr>
              <a:t>and work-organizational measures.</a:t>
            </a:r>
          </a:p>
          <a:p>
            <a:pPr algn="ctr">
              <a:defRPr/>
            </a:pPr>
            <a:endParaRPr lang="en-US" sz="2400" b="1" dirty="0"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Arial" pitchFamily="34" charset="0"/>
              </a:rPr>
              <a:t>   The occupational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health service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, professional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psychologists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 or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  <a:cs typeface="Arial" pitchFamily="34" charset="0"/>
              </a:rPr>
              <a:t>professionals with a related expertise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,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If they are available, can advise 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the employer about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prevention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 measures or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interventions</a:t>
            </a:r>
            <a:r>
              <a:rPr lang="en-MY" sz="2400" b="1" dirty="0">
                <a:latin typeface="Garamond" pitchFamily="18" charset="0"/>
                <a:cs typeface="Arial" pitchFamily="34" charset="0"/>
              </a:rPr>
              <a:t> which are best indicated for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the identified risk situations</a:t>
            </a:r>
            <a:r>
              <a:rPr lang="en-MY" sz="1725" b="1" dirty="0" smtClean="0">
                <a:latin typeface="Garamond" pitchFamily="18" charset="0"/>
                <a:cs typeface="Arial" pitchFamily="34" charset="0"/>
              </a:rPr>
              <a:t>.</a:t>
            </a:r>
            <a:endParaRPr lang="en-MY" sz="1725" b="1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30488" y="183368"/>
            <a:ext cx="3132348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Managing Work-related Stress Cont.  ..</a:t>
            </a:r>
            <a:endParaRPr lang="en-MY" sz="135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3774B-6F38-4956-AE1C-EF5076FD1429}" type="datetime1">
              <a:rPr lang="en-MY" smtClean="0"/>
              <a:t>9/4/2022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17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7213918" y="183368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00219" y="508237"/>
            <a:ext cx="375363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3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MANAGING WORK-RELATED STRESS: Examples:</a:t>
            </a:r>
            <a:r>
              <a:rPr lang="en-US" altLang="en-US" sz="15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 </a:t>
            </a:r>
            <a:endParaRPr lang="en-MY" sz="135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8650" y="1548645"/>
            <a:ext cx="8004362" cy="4986625"/>
          </a:xfrm>
          <a:prstGeom prst="rect">
            <a:avLst/>
          </a:prstGeom>
          <a:noFill/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DC95C-2C2E-4A91-9DF3-5BD1B4601DBE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18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6286639" y="83140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979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487" y="1268760"/>
            <a:ext cx="7627513" cy="2286975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2841013" y="869053"/>
            <a:ext cx="5146477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105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anose="02020603050405020304" pitchFamily="18" charset="0"/>
              </a:rPr>
              <a:t>MANAGING WORK-RELATED STRESS: Examples</a:t>
            </a:r>
            <a:endParaRPr lang="en-MY" sz="105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0456" y="3634861"/>
            <a:ext cx="8244894" cy="3223139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7210F-311C-4854-912B-97E02251B24F}" type="datetime1">
              <a:rPr lang="en-MY" smtClean="0"/>
              <a:t>9/4/2022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19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6286639" y="83140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611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6248" y="4373373"/>
            <a:ext cx="373189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33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0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971" y="1010499"/>
            <a:ext cx="3089312" cy="2214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95E18-925B-460C-A284-431DE551232B}" type="datetime1">
              <a:rPr lang="en-MY" smtClean="0"/>
              <a:t>9/4/2022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2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817695" y="3267558"/>
            <a:ext cx="305359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500" b="1" dirty="0">
                <a:latin typeface="Garamond" pitchFamily="18" charset="0"/>
                <a:cs typeface="Times New Roman" pitchFamily="18" charset="0"/>
              </a:rPr>
              <a:t>Psycho-social hazards at workplace</a:t>
            </a:r>
            <a:endParaRPr lang="en-MY" sz="15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8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Thank You, Polaroid, Letters, Thank You Very Much, Wo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620688"/>
            <a:ext cx="6993396" cy="5380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CB31-76AC-4DE5-BBB9-782FC4B5D547}" type="datetime1">
              <a:rPr lang="en-MY" smtClean="0"/>
              <a:t>9/4/2022</a:t>
            </a:fld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20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882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2654" y="907140"/>
            <a:ext cx="8731875" cy="59508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700" b="1" i="1" dirty="0" smtClean="0">
                <a:solidFill>
                  <a:srgbClr val="CC0000"/>
                </a:solidFill>
                <a:latin typeface="Garamond" pitchFamily="18" charset="0"/>
                <a:cs typeface="Times New Roman" pitchFamily="18" charset="0"/>
              </a:rPr>
              <a:t>Introduction:</a:t>
            </a:r>
            <a:r>
              <a:rPr lang="en-US" sz="2700" b="1" i="1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Workplace stress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is an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epidemic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 that has hit the workplace</a:t>
            </a:r>
          </a:p>
          <a:p>
            <a:pPr>
              <a:lnSpc>
                <a:spcPct val="90000"/>
              </a:lnSpc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 in the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current era of high technology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endParaRPr lang="en-US" sz="2600" dirty="0" smtClean="0">
              <a:latin typeface="Garamond" pitchFamily="18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Managers must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prevent stress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from affecting their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workers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  as it is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very costly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to correct the situation later</a:t>
            </a:r>
            <a:endParaRPr lang="en-US" sz="2600" dirty="0" smtClean="0">
              <a:latin typeface="Garamond" pitchFamily="18" charset="0"/>
              <a:cs typeface="Arial" pitchFamily="34" charset="0"/>
            </a:endParaRP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v"/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It is capable of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reducing productivity</a:t>
            </a:r>
            <a:r>
              <a:rPr lang="en-US" sz="2600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resulting in the</a:t>
            </a:r>
          </a:p>
          <a:p>
            <a:pPr marL="342900" indent="-342900">
              <a:lnSpc>
                <a:spcPct val="90000"/>
              </a:lnSpc>
              <a:buFont typeface="Wingdings" pitchFamily="2" charset="2"/>
              <a:buChar char="ü"/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decline of the performance</a:t>
            </a:r>
            <a:r>
              <a:rPr lang="en-US" sz="2600" dirty="0" smtClean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of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their workers.</a:t>
            </a:r>
          </a:p>
          <a:p>
            <a:pPr>
              <a:lnSpc>
                <a:spcPct val="90000"/>
              </a:lnSpc>
              <a:defRPr/>
            </a:pPr>
            <a:endParaRPr lang="en-US" sz="2600" b="1" dirty="0" smtClean="0">
              <a:latin typeface="Garamond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Implementing an </a:t>
            </a:r>
            <a:r>
              <a:rPr lang="en-US" sz="2600" b="1" dirty="0" smtClean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effective strategy</a:t>
            </a:r>
            <a:r>
              <a:rPr lang="en-US" sz="2600" dirty="0" smtClean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;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will prevent 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organizations from </a:t>
            </a:r>
            <a:r>
              <a:rPr lang="en-MY" sz="2600" dirty="0" smtClean="0">
                <a:latin typeface="Garamond" pitchFamily="18" charset="0"/>
              </a:rPr>
              <a:t>bear </a:t>
            </a:r>
            <a:r>
              <a:rPr lang="en-US" sz="2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losses</a:t>
            </a:r>
            <a:r>
              <a:rPr lang="en-US" sz="2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a</a:t>
            </a:r>
            <a:r>
              <a:rPr lang="en-US" sz="26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nd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will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enable </a:t>
            </a:r>
            <a:r>
              <a:rPr lang="en-US" sz="2600" b="1" dirty="0" smtClean="0">
                <a:solidFill>
                  <a:srgbClr val="00B050"/>
                </a:solidFill>
                <a:latin typeface="Garamond" pitchFamily="18" charset="0"/>
                <a:cs typeface="Arial" pitchFamily="34" charset="0"/>
              </a:rPr>
              <a:t>workers to enjoy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a healthy, harmonious and </a:t>
            </a:r>
          </a:p>
          <a:p>
            <a:pPr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            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quality life.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US" sz="2600" dirty="0" smtClean="0">
                <a:latin typeface="Garamond" pitchFamily="18" charset="0"/>
                <a:cs typeface="Arial" pitchFamily="34" charset="0"/>
              </a:rPr>
              <a:t>Furthermore it will </a:t>
            </a:r>
            <a:r>
              <a:rPr lang="en-US" sz="2600" b="1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enhance the productivity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of the</a:t>
            </a:r>
            <a:r>
              <a:rPr lang="en-US" sz="2600" b="1" dirty="0" smtClean="0">
                <a:solidFill>
                  <a:schemeClr val="accent1"/>
                </a:solidFill>
                <a:latin typeface="Garamond" pitchFamily="18" charset="0"/>
                <a:cs typeface="Arial" pitchFamily="34" charset="0"/>
              </a:rPr>
              <a:t> workers </a:t>
            </a:r>
            <a:r>
              <a:rPr lang="en-US" sz="2600" dirty="0" smtClean="0">
                <a:latin typeface="Garamond" pitchFamily="18" charset="0"/>
                <a:cs typeface="Arial" pitchFamily="34" charset="0"/>
              </a:rPr>
              <a:t>and </a:t>
            </a:r>
            <a:r>
              <a:rPr lang="en-US" sz="2600" b="1" dirty="0" smtClean="0">
                <a:latin typeface="Garamond" pitchFamily="18" charset="0"/>
                <a:cs typeface="Arial" pitchFamily="34" charset="0"/>
              </a:rPr>
              <a:t>organizations</a:t>
            </a:r>
            <a:endParaRPr lang="en-US" sz="2600" b="1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8713" y="450528"/>
            <a:ext cx="35698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 related stress</a:t>
            </a:r>
            <a:endParaRPr lang="ar-EG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6" descr="Young Businessman Stressed Out At Work Surrounded By Businesspeop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890" y="180592"/>
            <a:ext cx="1230228" cy="10847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F69C1-C7C3-441B-8BF0-6E9569DF63FC}" type="datetime1">
              <a:rPr lang="en-MY" smtClean="0"/>
              <a:t>9/4/2022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3</a:t>
            </a:fld>
            <a:endParaRPr lang="en-MY"/>
          </a:p>
        </p:txBody>
      </p:sp>
      <p:sp>
        <p:nvSpPr>
          <p:cNvPr id="7" name="Rectangle 6"/>
          <p:cNvSpPr/>
          <p:nvPr/>
        </p:nvSpPr>
        <p:spPr>
          <a:xfrm>
            <a:off x="5179056" y="238707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58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446" y="1170947"/>
            <a:ext cx="8742129" cy="507831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       </a:t>
            </a:r>
            <a:r>
              <a:rPr lang="en-US" sz="2700" b="1" dirty="0">
                <a:solidFill>
                  <a:srgbClr val="C00000"/>
                </a:solidFill>
                <a:latin typeface="Garamond" pitchFamily="18" charset="0"/>
              </a:rPr>
              <a:t>Definition:</a:t>
            </a:r>
            <a:r>
              <a:rPr lang="en-US" sz="2700" dirty="0">
                <a:latin typeface="Garamond" pitchFamily="18" charset="0"/>
              </a:rPr>
              <a:t> </a:t>
            </a:r>
          </a:p>
          <a:p>
            <a:pPr>
              <a:defRPr/>
            </a:pPr>
            <a:r>
              <a:rPr lang="en-US" sz="2700" dirty="0">
                <a:latin typeface="Garamond" pitchFamily="18" charset="0"/>
              </a:rPr>
              <a:t>    Work-related </a:t>
            </a:r>
            <a:r>
              <a:rPr lang="en-US" sz="2700" b="1" dirty="0">
                <a:latin typeface="Garamond" pitchFamily="18" charset="0"/>
              </a:rPr>
              <a:t>stress</a:t>
            </a:r>
            <a:r>
              <a:rPr lang="en-US" sz="2700" dirty="0">
                <a:latin typeface="Garamond" pitchFamily="18" charset="0"/>
              </a:rPr>
              <a:t> is </a:t>
            </a:r>
            <a:r>
              <a:rPr lang="en-US" sz="2700" b="1" dirty="0">
                <a:latin typeface="Garamond" pitchFamily="18" charset="0"/>
              </a:rPr>
              <a:t>a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</a:rPr>
              <a:t>pattern of reactions </a:t>
            </a:r>
            <a:r>
              <a:rPr lang="en-US" sz="2700" b="1" dirty="0">
                <a:latin typeface="Garamond" pitchFamily="18" charset="0"/>
              </a:rPr>
              <a:t>that occurs  </a:t>
            </a:r>
          </a:p>
          <a:p>
            <a:pPr>
              <a:defRPr/>
            </a:pPr>
            <a:r>
              <a:rPr lang="en-US" sz="2700" b="1" dirty="0">
                <a:latin typeface="Garamond" pitchFamily="18" charset="0"/>
              </a:rPr>
              <a:t>    when workers are presented with </a:t>
            </a:r>
            <a:r>
              <a:rPr lang="en-US" sz="2700" b="1" dirty="0">
                <a:solidFill>
                  <a:schemeClr val="accent1"/>
                </a:solidFill>
                <a:latin typeface="Garamond" pitchFamily="18" charset="0"/>
              </a:rPr>
              <a:t>work demands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</a:rPr>
              <a:t>not </a:t>
            </a:r>
            <a:r>
              <a:rPr lang="en-US" sz="2700" b="1" dirty="0" smtClean="0">
                <a:solidFill>
                  <a:srgbClr val="FF0000"/>
                </a:solidFill>
                <a:latin typeface="Garamond" pitchFamily="18" charset="0"/>
              </a:rPr>
              <a:t>matched </a:t>
            </a:r>
            <a:r>
              <a:rPr lang="en-US" sz="2700" b="1" dirty="0" smtClean="0">
                <a:solidFill>
                  <a:srgbClr val="002060"/>
                </a:solidFill>
                <a:latin typeface="Garamond" pitchFamily="18" charset="0"/>
              </a:rPr>
              <a:t>to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their  knowledge</a:t>
            </a:r>
            <a:r>
              <a:rPr lang="en-US" sz="2700" dirty="0">
                <a:latin typeface="Garamond" pitchFamily="18" charset="0"/>
              </a:rPr>
              <a:t>,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skills or abilities 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</a:rPr>
              <a:t>and which challenge their ability to cope</a:t>
            </a:r>
          </a:p>
          <a:p>
            <a:pPr>
              <a:defRPr/>
            </a:pP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</a:t>
            </a:r>
            <a:endParaRPr lang="en-US" sz="2700" b="1" u="sng" dirty="0" smtClean="0">
              <a:solidFill>
                <a:srgbClr val="FF0000"/>
              </a:solidFill>
              <a:latin typeface="Garamond" pitchFamily="18" charset="0"/>
              <a:cs typeface="Arial" pitchFamily="34" charset="0"/>
            </a:endParaRPr>
          </a:p>
          <a:p>
            <a:pPr>
              <a:defRPr/>
            </a:pPr>
            <a:r>
              <a:rPr lang="en-US" sz="2700" b="1" u="sng" dirty="0" smtClean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Work-related stress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is the </a:t>
            </a:r>
            <a:r>
              <a:rPr lang="en-US" sz="2700" b="1" dirty="0">
                <a:solidFill>
                  <a:srgbClr val="CC0000"/>
                </a:solidFill>
                <a:latin typeface="Garamond" pitchFamily="18" charset="0"/>
                <a:cs typeface="Arial" pitchFamily="34" charset="0"/>
              </a:rPr>
              <a:t>response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people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may have, 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when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presented with work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demands a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nd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pressures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 that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are not matched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to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their 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knowledge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and</a:t>
            </a:r>
            <a:r>
              <a:rPr lang="en-US" sz="2700" b="1" dirty="0">
                <a:solidFill>
                  <a:srgbClr val="7030A0"/>
                </a:solidFill>
                <a:latin typeface="Garamond" pitchFamily="18" charset="0"/>
                <a:cs typeface="Arial" pitchFamily="34" charset="0"/>
              </a:rPr>
              <a:t> abilities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and which </a:t>
            </a:r>
            <a:r>
              <a:rPr lang="en-US" sz="27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challenge their ability</a:t>
            </a:r>
            <a:r>
              <a:rPr lang="en-US" sz="2700" b="1" dirty="0">
                <a:solidFill>
                  <a:srgbClr val="0070C0"/>
                </a:solidFill>
                <a:latin typeface="Garamond" pitchFamily="18" charset="0"/>
                <a:cs typeface="Arial" pitchFamily="34" charset="0"/>
              </a:rPr>
              <a:t> to cope.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77633" y="545031"/>
            <a:ext cx="40413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Work-related Stress </a:t>
            </a:r>
          </a:p>
        </p:txBody>
      </p:sp>
      <p:pic>
        <p:nvPicPr>
          <p:cNvPr id="5" name="Picture 4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5599" y="17680"/>
            <a:ext cx="1288401" cy="1753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2810580"/>
            <a:ext cx="2415593" cy="1800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64FDC-B726-47EC-B125-3BA9DEE1B067}" type="datetime1">
              <a:rPr lang="en-MY" smtClean="0"/>
              <a:t>9/4/2022</a:t>
            </a:fld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4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567697" y="94932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599089" y="6290401"/>
            <a:ext cx="246283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050" dirty="0"/>
              <a:t>Stress-related</a:t>
            </a:r>
            <a:r>
              <a:rPr lang="en-MY" sz="1050" b="1" dirty="0"/>
              <a:t> hazards </a:t>
            </a:r>
            <a:r>
              <a:rPr lang="en-MY" sz="1050" dirty="0"/>
              <a:t>at work</a:t>
            </a:r>
          </a:p>
        </p:txBody>
      </p:sp>
    </p:spTree>
    <p:extLst>
      <p:ext uri="{BB962C8B-B14F-4D97-AF65-F5344CB8AC3E}">
        <p14:creationId xmlns:p14="http://schemas.microsoft.com/office/powerpoint/2010/main" val="391307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8657" y="322634"/>
            <a:ext cx="380046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Stress-related </a:t>
            </a:r>
            <a:r>
              <a:rPr lang="en-US" sz="2100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hazards</a:t>
            </a:r>
            <a:r>
              <a:rPr lang="en-US" sz="2100" b="1" dirty="0">
                <a:solidFill>
                  <a:srgbClr val="C00000"/>
                </a:solidFill>
                <a:latin typeface="Garamond" pitchFamily="18" charset="0"/>
                <a:cs typeface="Arial" pitchFamily="34" charset="0"/>
              </a:rPr>
              <a:t> at work</a:t>
            </a:r>
            <a:endParaRPr lang="en-MY" sz="21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8114" y="882632"/>
            <a:ext cx="66712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Stress related </a:t>
            </a:r>
            <a:r>
              <a:rPr lang="en-US" sz="2400" b="1" u="sng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hazards</a:t>
            </a: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 at work can </a:t>
            </a:r>
            <a:r>
              <a:rPr lang="en-US" sz="2400" b="1" u="sng" dirty="0">
                <a:solidFill>
                  <a:srgbClr val="FF0000"/>
                </a:solidFill>
                <a:latin typeface="Garamond" panose="02020404030301010803" pitchFamily="18" charset="0"/>
                <a:cs typeface="Arial" pitchFamily="34" charset="0"/>
              </a:rPr>
              <a:t>be divided into</a:t>
            </a:r>
            <a:r>
              <a:rPr lang="en-US" sz="2400" b="1" dirty="0">
                <a:solidFill>
                  <a:schemeClr val="tx2"/>
                </a:solidFill>
                <a:latin typeface="Garamond" panose="02020404030301010803" pitchFamily="18" charset="0"/>
                <a:cs typeface="Arial" pitchFamily="34" charset="0"/>
              </a:rPr>
              <a:t>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content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anose="02020404030301010803" pitchFamily="18" charset="0"/>
                <a:cs typeface="Arial" pitchFamily="34" charset="0"/>
              </a:rPr>
              <a:t>. 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Garamond" panose="02020404030301010803" pitchFamily="18" charset="0"/>
                <a:cs typeface="Arial" pitchFamily="34" charset="0"/>
              </a:rPr>
              <a:t>Work context  (</a:t>
            </a:r>
            <a:r>
              <a:rPr lang="en-US" sz="2400" dirty="0">
                <a:latin typeface="Garamond" panose="02020404030301010803" pitchFamily="18" charset="0"/>
              </a:rPr>
              <a:t> circumstances</a:t>
            </a:r>
            <a:r>
              <a:rPr lang="en-US" sz="2400" dirty="0">
                <a:latin typeface="Georgia" panose="02040502050405020303" pitchFamily="18" charset="0"/>
              </a:rPr>
              <a:t>)</a:t>
            </a:r>
            <a:r>
              <a:rPr lang="en-US" sz="2400" b="1" dirty="0">
                <a:solidFill>
                  <a:srgbClr val="0070C0"/>
                </a:solidFill>
                <a:latin typeface="Georgia" panose="02040502050405020303" pitchFamily="18" charset="0"/>
                <a:cs typeface="Arial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.</a:t>
            </a:r>
            <a:r>
              <a:rPr lang="ar-AE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Georgia" panose="02040502050405020303" pitchFamily="18" charset="0"/>
                <a:cs typeface="Arial" pitchFamily="34" charset="0"/>
              </a:rPr>
              <a:t> 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80786" y="3972700"/>
            <a:ext cx="3897165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7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Job content: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monotony, (routine)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under-stimulation,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meaningless of tasks,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lack of variety, etc</a:t>
            </a:r>
            <a:r>
              <a:rPr lang="en-US" alt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628650" y="2572317"/>
            <a:ext cx="4134413" cy="52322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19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I </a:t>
            </a:r>
            <a:r>
              <a:rPr lang="en-US" alt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 content includes: </a:t>
            </a:r>
          </a:p>
        </p:txBody>
      </p:sp>
      <p:pic>
        <p:nvPicPr>
          <p:cNvPr id="13" name="Picture 12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369" y="1024518"/>
            <a:ext cx="2224205" cy="264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289574" y="3181866"/>
            <a:ext cx="138564" cy="4847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350">
                <a:latin typeface="Arial" pitchFamily="34" charset="0"/>
                <a:cs typeface="Arial" pitchFamily="34" charset="0"/>
              </a:rPr>
              <a:t/>
            </a:r>
            <a:br>
              <a:rPr lang="en-US" sz="1350">
                <a:latin typeface="Arial" pitchFamily="34" charset="0"/>
                <a:cs typeface="Arial" pitchFamily="34" charset="0"/>
              </a:rPr>
            </a:br>
            <a:endParaRPr lang="en-US" sz="135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65F17-9773-4E3F-A128-546638B3E22F}" type="datetime1">
              <a:rPr lang="en-MY" smtClean="0"/>
              <a:t>9/4/2022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5</a:t>
            </a:fld>
            <a:endParaRPr lang="en-MY"/>
          </a:p>
        </p:txBody>
      </p:sp>
      <p:sp>
        <p:nvSpPr>
          <p:cNvPr id="14" name="Rectangle 13"/>
          <p:cNvSpPr/>
          <p:nvPr/>
        </p:nvSpPr>
        <p:spPr>
          <a:xfrm>
            <a:off x="7136644" y="290189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1220" y="3095537"/>
            <a:ext cx="46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b="1" dirty="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. Job content</a:t>
            </a:r>
          </a:p>
          <a:p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2. Work load and work pace</a:t>
            </a:r>
          </a:p>
          <a:p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3.Working hours</a:t>
            </a:r>
          </a:p>
          <a:p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4.Participation and control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514542" y="6409066"/>
            <a:ext cx="194421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050" dirty="0"/>
              <a:t>Cont. ..Work content includes</a:t>
            </a:r>
          </a:p>
        </p:txBody>
      </p:sp>
    </p:spTree>
    <p:extLst>
      <p:ext uri="{BB962C8B-B14F-4D97-AF65-F5344CB8AC3E}">
        <p14:creationId xmlns:p14="http://schemas.microsoft.com/office/powerpoint/2010/main" val="10048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43E7-E781-4FEA-B401-0ACC5374639F}" type="datetime1">
              <a:rPr lang="en-MY" smtClean="0"/>
              <a:t>9/4/2022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6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2725788" y="2235462"/>
            <a:ext cx="606595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3.Working hours: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strict or inflexible,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long and unsocial,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unpredictable,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latin typeface="Garamond" pitchFamily="18" charset="0"/>
                <a:cs typeface="Arial" pitchFamily="34" charset="0"/>
              </a:rPr>
              <a:t>badly designed shift systems</a:t>
            </a: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 </a:t>
            </a:r>
            <a:endParaRPr lang="en-US" sz="2700" b="1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2188" y="4374397"/>
            <a:ext cx="718075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4.Participation and control:</a:t>
            </a: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lack of</a:t>
            </a: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 participation in 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decision-making, </a:t>
            </a: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lack of 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control over work </a:t>
            </a:r>
            <a:r>
              <a:rPr 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processes</a:t>
            </a:r>
            <a:r>
              <a:rPr 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, pace, hours, methods, and the work environment</a:t>
            </a:r>
            <a:endParaRPr lang="en-MY" sz="2700" dirty="0"/>
          </a:p>
        </p:txBody>
      </p:sp>
      <p:sp>
        <p:nvSpPr>
          <p:cNvPr id="7" name="Right Arrow 6"/>
          <p:cNvSpPr/>
          <p:nvPr/>
        </p:nvSpPr>
        <p:spPr>
          <a:xfrm>
            <a:off x="6870537" y="6410848"/>
            <a:ext cx="1644812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350" b="1" dirty="0"/>
              <a:t> II Work context </a:t>
            </a:r>
          </a:p>
        </p:txBody>
      </p:sp>
      <p:sp>
        <p:nvSpPr>
          <p:cNvPr id="8" name="Rectangle 7"/>
          <p:cNvSpPr/>
          <p:nvPr/>
        </p:nvSpPr>
        <p:spPr>
          <a:xfrm>
            <a:off x="506206" y="659377"/>
            <a:ext cx="5535943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 startAt="2"/>
              <a:defRPr/>
            </a:pPr>
            <a:r>
              <a:rPr lang="en-US" altLang="en-US" sz="28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Work load and work pace</a:t>
            </a:r>
            <a:r>
              <a:rPr lang="ar-AE" sz="2800" dirty="0">
                <a:solidFill>
                  <a:srgbClr val="000000"/>
                </a:solidFill>
                <a:latin typeface="Garamond" panose="02020404030301010803" pitchFamily="18" charset="0"/>
              </a:rPr>
              <a:t> </a:t>
            </a:r>
            <a:r>
              <a:rPr lang="ar-AE" sz="900" dirty="0">
                <a:solidFill>
                  <a:srgbClr val="000000"/>
                </a:solidFill>
              </a:rPr>
              <a:t>طريقة السير </a:t>
            </a:r>
            <a:r>
              <a:rPr lang="en-US" sz="900" dirty="0">
                <a:solidFill>
                  <a:srgbClr val="000000"/>
                </a:solidFill>
              </a:rPr>
              <a:t> </a:t>
            </a:r>
            <a:endParaRPr lang="en-US" altLang="en-US" sz="2100" dirty="0">
              <a:solidFill>
                <a:srgbClr val="FF0000"/>
              </a:solidFill>
              <a:latin typeface="Garamond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latin typeface="Garamond" pitchFamily="18" charset="0"/>
                <a:cs typeface="Arial" panose="020B0604020202020204" pitchFamily="34" charset="0"/>
              </a:rPr>
              <a:t>too much or too little to do</a:t>
            </a:r>
            <a:r>
              <a:rPr lang="en-US" alt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7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work under time pressure</a:t>
            </a:r>
            <a:r>
              <a:rPr lang="en-US" altLang="en-US" sz="2700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, </a:t>
            </a:r>
            <a:r>
              <a:rPr lang="en-US" altLang="en-US" sz="27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etc</a:t>
            </a:r>
            <a:endParaRPr lang="en-US" altLang="en-US" sz="2700" dirty="0">
              <a:effectLst>
                <a:outerShdw blurRad="38100" dist="38100" dir="2700000" algn="tl">
                  <a:srgbClr val="C0C0C0"/>
                </a:outerShdw>
              </a:effectLst>
              <a:latin typeface="Garamond" pitchFamily="18" charset="0"/>
              <a:cs typeface="Arial" panose="020B0604020202020204" pitchFamily="34" charset="0"/>
            </a:endParaRPr>
          </a:p>
        </p:txBody>
      </p:sp>
      <p:pic>
        <p:nvPicPr>
          <p:cNvPr id="9" name="Picture 2" descr="angry boss point fingers blaming to Asian business woman employee at office place - Business conce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8855" y="796105"/>
            <a:ext cx="2637720" cy="2758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730294" y="283058"/>
            <a:ext cx="2366289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35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Cont. ..Work content includes</a:t>
            </a:r>
            <a:endParaRPr lang="en-MY" sz="1350" dirty="0"/>
          </a:p>
        </p:txBody>
      </p:sp>
      <p:sp>
        <p:nvSpPr>
          <p:cNvPr id="11" name="Rectangle 10"/>
          <p:cNvSpPr/>
          <p:nvPr/>
        </p:nvSpPr>
        <p:spPr>
          <a:xfrm>
            <a:off x="7900815" y="127246"/>
            <a:ext cx="1229069" cy="611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Work content 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1</a:t>
            </a:r>
            <a:r>
              <a:rPr lang="en-MY" sz="675" b="1" dirty="0">
                <a:latin typeface="Garamond" pitchFamily="18" charset="0"/>
              </a:rPr>
              <a:t>. Job content</a:t>
            </a:r>
          </a:p>
          <a:p>
            <a:r>
              <a:rPr lang="en-MY" sz="675" b="1" dirty="0">
                <a:latin typeface="Garamond" pitchFamily="18" charset="0"/>
              </a:rPr>
              <a:t>2.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Work load and work pace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3.Working hours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4.Participation and </a:t>
            </a:r>
            <a:r>
              <a:rPr lang="en-MY" sz="675" b="1" dirty="0" err="1">
                <a:solidFill>
                  <a:srgbClr val="FF0000"/>
                </a:solidFill>
                <a:latin typeface="Garamond" pitchFamily="18" charset="0"/>
              </a:rPr>
              <a:t>contro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873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1848" y="553726"/>
            <a:ext cx="4359100" cy="52322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800" b="1" dirty="0">
                <a:latin typeface="Garamond" pitchFamily="18" charset="0"/>
                <a:cs typeface="Arial" panose="020B0604020202020204" pitchFamily="34" charset="0"/>
              </a:rPr>
              <a:t>II- Work context includes: </a:t>
            </a:r>
            <a:endParaRPr lang="en-US" altLang="en-US" sz="2800" b="1" u="sng" dirty="0">
              <a:latin typeface="Garamond" pitchFamily="18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0629" y="3233574"/>
            <a:ext cx="74592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alibri" panose="020F0502020204030204" pitchFamily="34" charset="0"/>
              <a:buAutoNum type="arabicPeriod"/>
              <a:defRPr/>
            </a:pPr>
            <a:r>
              <a:rPr lang="en-US" altLang="en-US" sz="2600" b="1" u="sng" dirty="0">
                <a:solidFill>
                  <a:srgbClr val="FF0000"/>
                </a:solidFill>
                <a:latin typeface="Garamond" pitchFamily="18" charset="0"/>
                <a:cs typeface="Arial" panose="020B0604020202020204" pitchFamily="34" charset="0"/>
              </a:rPr>
              <a:t>Career development, status and pay</a:t>
            </a:r>
            <a:r>
              <a:rPr lang="en-US" altLang="en-US" sz="2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:</a:t>
            </a:r>
            <a:r>
              <a:rPr lang="en-US" altLang="en-US" sz="2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job insecurity,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lack of promotion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 opportunities,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under- or over-promotion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work of 'low social value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',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 piece rate payment schemes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unclear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 or unfair </a:t>
            </a: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performance evaluation systems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, </a:t>
            </a:r>
          </a:p>
          <a:p>
            <a:pPr>
              <a:buFont typeface="Wingdings" panose="05000000000000000000" pitchFamily="2" charset="2"/>
              <a:buChar char="ü"/>
              <a:defRPr/>
            </a:pPr>
            <a:r>
              <a:rPr lang="en-US" altLang="en-US" sz="2600" b="1" dirty="0">
                <a:solidFill>
                  <a:srgbClr val="002060"/>
                </a:solidFill>
                <a:latin typeface="Garamond" pitchFamily="18" charset="0"/>
                <a:cs typeface="Arial" panose="020B0604020202020204" pitchFamily="34" charset="0"/>
              </a:rPr>
              <a:t>being over- or under-skilled </a:t>
            </a:r>
            <a:r>
              <a:rPr lang="en-US" altLang="en-US" sz="2600" b="1" dirty="0">
                <a:latin typeface="Garamond" pitchFamily="18" charset="0"/>
                <a:cs typeface="Arial" panose="020B0604020202020204" pitchFamily="34" charset="0"/>
              </a:rPr>
              <a:t>for a job </a:t>
            </a:r>
            <a:endParaRPr lang="ar-EG" altLang="en-US" sz="2600" b="1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9555" y="4185085"/>
            <a:ext cx="67708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      </a:t>
            </a:r>
            <a:endParaRPr lang="en-US" sz="21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62879" y="4293097"/>
            <a:ext cx="38070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Garamond" pitchFamily="18" charset="0"/>
              </a:rPr>
              <a:t>.</a:t>
            </a:r>
          </a:p>
        </p:txBody>
      </p:sp>
      <p:pic>
        <p:nvPicPr>
          <p:cNvPr id="11" name="Picture 10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446" y="1355241"/>
            <a:ext cx="2134740" cy="1695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60165" y="204003"/>
            <a:ext cx="295619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>
                <a:latin typeface="Garamond" pitchFamily="18" charset="0"/>
                <a:cs typeface="Arial" pitchFamily="34" charset="0"/>
              </a:rPr>
              <a:t>Stress-related hazards at work Cont. ..</a:t>
            </a:r>
            <a:endParaRPr lang="en-MY" sz="1350" dirty="0"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9D7C1-E900-4927-B52E-7B33355CA36A}" type="datetime1">
              <a:rPr lang="en-MY" smtClean="0"/>
              <a:t>9/4/2022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7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558324" y="1077987"/>
            <a:ext cx="589962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1</a:t>
            </a:r>
            <a:r>
              <a:rPr lang="en-MY" sz="2700" b="1" dirty="0">
                <a:solidFill>
                  <a:schemeClr val="tx2"/>
                </a:solidFill>
                <a:latin typeface="Garamond" pitchFamily="18" charset="0"/>
              </a:rPr>
              <a:t>. </a:t>
            </a:r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Career development, status and pay: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 2. Interpersonal relationships: 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3. Role in the organization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4. Organizational culture</a:t>
            </a:r>
          </a:p>
          <a:p>
            <a:r>
              <a:rPr lang="en-MY" sz="2600" b="1" dirty="0">
                <a:solidFill>
                  <a:schemeClr val="tx2"/>
                </a:solidFill>
                <a:latin typeface="Garamond" pitchFamily="18" charset="0"/>
              </a:rPr>
              <a:t>5. Work-life balance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925276" y="280621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303379" y="6486102"/>
            <a:ext cx="215756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</p:spTree>
    <p:extLst>
      <p:ext uri="{BB962C8B-B14F-4D97-AF65-F5344CB8AC3E}">
        <p14:creationId xmlns:p14="http://schemas.microsoft.com/office/powerpoint/2010/main" val="187773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43E7-E781-4FEA-B401-0ACC5374639F}" type="datetime1">
              <a:rPr lang="en-MY" smtClean="0"/>
              <a:t>9/4/2022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8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67425" y="1045160"/>
            <a:ext cx="880914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2. Interpersonal relationships</a:t>
            </a:r>
            <a:r>
              <a:rPr lang="en-US" sz="2800" b="1" u="sng" dirty="0">
                <a:latin typeface="Garamond" pitchFamily="18" charset="0"/>
                <a:cs typeface="Arial" pitchFamily="34" charset="0"/>
              </a:rPr>
              <a:t>:</a:t>
            </a:r>
            <a:r>
              <a:rPr lang="en-US" sz="2800" b="1" dirty="0">
                <a:latin typeface="Garamond" pitchFamily="18" charset="0"/>
                <a:cs typeface="Arial" pitchFamily="34" charset="0"/>
              </a:rPr>
              <a:t> </a:t>
            </a:r>
            <a:endParaRPr lang="en-US" sz="2800" dirty="0">
              <a:latin typeface="Garamond" pitchFamily="18" charset="0"/>
              <a:cs typeface="Arial" pitchFamily="34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US" sz="2800" dirty="0">
                <a:latin typeface="Garamond" pitchFamily="18" charset="0"/>
                <a:cs typeface="Arial" pitchFamily="34" charset="0"/>
              </a:rPr>
              <a:t> 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inadequate,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inconsiderate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 or </a:t>
            </a:r>
            <a:r>
              <a:rPr lang="en-US" sz="27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unsupportive</a:t>
            </a:r>
            <a:r>
              <a:rPr lang="en-US" sz="2700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supervision,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dirty="0">
                <a:latin typeface="Garamond" pitchFamily="18" charset="0"/>
                <a:cs typeface="Arial" pitchFamily="34" charset="0"/>
              </a:rPr>
              <a:t> 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poor relationships </a:t>
            </a:r>
            <a:r>
              <a:rPr lang="en-US" sz="2700" b="1" dirty="0">
                <a:latin typeface="Garamond" pitchFamily="18" charset="0"/>
                <a:cs typeface="Arial" pitchFamily="34" charset="0"/>
              </a:rPr>
              <a:t>with colleagues,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harassment and violence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   isolate or solitary work</a:t>
            </a:r>
            <a:r>
              <a:rPr lang="en-US" sz="2700" dirty="0">
                <a:latin typeface="Garamond" pitchFamily="18" charset="0"/>
                <a:cs typeface="Arial" pitchFamily="34" charset="0"/>
              </a:rPr>
              <a:t>, </a:t>
            </a:r>
            <a:r>
              <a:rPr lang="en-US" sz="2700" dirty="0" err="1">
                <a:latin typeface="Garamond" pitchFamily="18" charset="0"/>
                <a:cs typeface="Arial" pitchFamily="34" charset="0"/>
              </a:rPr>
              <a:t>etc</a:t>
            </a:r>
            <a:endParaRPr lang="en-US" sz="2700" dirty="0">
              <a:latin typeface="Garamond" pitchFamily="18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03238" y="4456703"/>
            <a:ext cx="470079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3. </a:t>
            </a:r>
            <a:r>
              <a:rPr lang="en-MY" sz="27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Ro</a:t>
            </a:r>
            <a:r>
              <a:rPr lang="en-MY" sz="2700" b="1" dirty="0" smtClean="0">
                <a:solidFill>
                  <a:srgbClr val="FF0000"/>
                </a:solidFill>
                <a:latin typeface="Garamond" pitchFamily="18" charset="0"/>
              </a:rPr>
              <a:t>le in the organization</a:t>
            </a:r>
            <a:r>
              <a:rPr lang="en-MY" sz="2700" dirty="0" smtClean="0">
                <a:solidFill>
                  <a:srgbClr val="FF0000"/>
                </a:solidFill>
                <a:latin typeface="Garamond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700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700" b="1" dirty="0" smtClean="0">
                <a:solidFill>
                  <a:schemeClr val="tx2"/>
                </a:solidFill>
                <a:latin typeface="Garamond" pitchFamily="18" charset="0"/>
              </a:rPr>
              <a:t>unclear role,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MY" sz="2700" b="1" dirty="0" smtClean="0">
                <a:solidFill>
                  <a:schemeClr val="tx2"/>
                </a:solidFill>
                <a:latin typeface="Garamond" pitchFamily="18" charset="0"/>
              </a:rPr>
              <a:t> conflicting roles</a:t>
            </a:r>
            <a:r>
              <a:rPr lang="en-MY" sz="2700" b="1" dirty="0" smtClean="0">
                <a:latin typeface="Garamond" pitchFamily="18" charset="0"/>
              </a:rPr>
              <a:t>.</a:t>
            </a:r>
            <a:endParaRPr lang="en-MY" sz="2700" b="1" dirty="0">
              <a:latin typeface="Garamond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11845" y="248964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04028" y="178915"/>
            <a:ext cx="1570391" cy="715581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dirty="0"/>
              <a:t>Work context includes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1.Career development, status and pay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2.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Interpersonal relationships: 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3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. Role in the organization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4. Organizational culture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5. Work-life balance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457950" y="5894204"/>
            <a:ext cx="2083956" cy="3634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350"/>
          </a:p>
        </p:txBody>
      </p:sp>
    </p:spTree>
    <p:extLst>
      <p:ext uri="{BB962C8B-B14F-4D97-AF65-F5344CB8AC3E}">
        <p14:creationId xmlns:p14="http://schemas.microsoft.com/office/powerpoint/2010/main" val="3865419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5993" y="838014"/>
            <a:ext cx="847891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  <a:cs typeface="Arial" pitchFamily="34" charset="0"/>
              </a:rPr>
              <a:t>4. Organizational culture: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poor communication,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poor leadership,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lack of behavioral rule, </a:t>
            </a:r>
          </a:p>
          <a:p>
            <a:pPr marL="214313" indent="-214313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  <a:cs typeface="Arial" pitchFamily="34" charset="0"/>
              </a:rPr>
              <a:t>lack of clarity about organizational objectives, structures and strategies</a:t>
            </a:r>
            <a:r>
              <a:rPr lang="en-US" sz="27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aramond" pitchFamily="18" charset="0"/>
                <a:cs typeface="Arial" pitchFamily="34" charset="0"/>
              </a:rPr>
              <a:t>.</a:t>
            </a:r>
            <a:endParaRPr lang="en-US" sz="2700" b="1" dirty="0">
              <a:solidFill>
                <a:srgbClr val="002060"/>
              </a:solidFill>
              <a:latin typeface="Garamond" pitchFamily="18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28650" y="3813453"/>
            <a:ext cx="803883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950" b="1" dirty="0">
                <a:solidFill>
                  <a:srgbClr val="FF0000"/>
                </a:solidFill>
                <a:latin typeface="Garamond" pitchFamily="18" charset="0"/>
              </a:rPr>
              <a:t>      </a:t>
            </a:r>
            <a:r>
              <a:rPr lang="en-US" sz="2700" b="1" u="sng" dirty="0">
                <a:solidFill>
                  <a:srgbClr val="FF0000"/>
                </a:solidFill>
                <a:latin typeface="Garamond" pitchFamily="18" charset="0"/>
              </a:rPr>
              <a:t>5. Work-life balance: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Conflicting</a:t>
            </a:r>
            <a:r>
              <a:rPr lang="en-US" sz="2700" dirty="0">
                <a:latin typeface="Garamond" pitchFamily="18" charset="0"/>
              </a:rPr>
              <a:t> demands of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work &amp; home,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lack of support </a:t>
            </a:r>
            <a:r>
              <a:rPr lang="en-US" sz="2700" dirty="0">
                <a:latin typeface="Garamond" pitchFamily="18" charset="0"/>
              </a:rPr>
              <a:t>for </a:t>
            </a:r>
            <a:r>
              <a:rPr lang="en-US" sz="2700" b="1" dirty="0">
                <a:latin typeface="Garamond" pitchFamily="18" charset="0"/>
              </a:rPr>
              <a:t>domestic problems at work,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dirty="0">
                <a:latin typeface="Garamond" pitchFamily="18" charset="0"/>
              </a:rPr>
              <a:t>lack of support for work problems at home, </a:t>
            </a:r>
          </a:p>
          <a:p>
            <a:pPr marL="257175" indent="-257175">
              <a:buFont typeface="Arial" pitchFamily="34" charset="0"/>
              <a:buChar char="•"/>
              <a:defRPr/>
            </a:pP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lack of organizational rules </a:t>
            </a:r>
            <a:r>
              <a:rPr lang="en-US" sz="2700" dirty="0">
                <a:latin typeface="Garamond" pitchFamily="18" charset="0"/>
              </a:rPr>
              <a:t>and </a:t>
            </a:r>
            <a:r>
              <a:rPr lang="en-US" sz="2700" b="1" dirty="0">
                <a:solidFill>
                  <a:srgbClr val="002060"/>
                </a:solidFill>
                <a:latin typeface="Garamond" pitchFamily="18" charset="0"/>
              </a:rPr>
              <a:t>policies to support work-life balance</a:t>
            </a:r>
            <a:endParaRPr lang="en-MY" sz="27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woman biting pencil while sitting on chair in front of computer during daytim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040" y="1120737"/>
            <a:ext cx="1895609" cy="1996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45559" y="374907"/>
            <a:ext cx="268208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1350" b="1" dirty="0">
                <a:solidFill>
                  <a:srgbClr val="C00000"/>
                </a:solidFill>
                <a:latin typeface="Garamond" pitchFamily="18" charset="0"/>
                <a:cs typeface="Arial" panose="020B0604020202020204" pitchFamily="34" charset="0"/>
              </a:rPr>
              <a:t>II- Work context includes  Cont. ..</a:t>
            </a:r>
            <a:endParaRPr lang="en-MY" sz="135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609BE-D8AF-42B0-BEBF-F34392F8D3ED}" type="datetime1">
              <a:rPr lang="en-MY" smtClean="0"/>
              <a:t>9/4/2022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9953F-14D9-4A57-ADB3-952A261CB07E}" type="slidenum">
              <a:rPr lang="en-MY" smtClean="0"/>
              <a:t>9</a:t>
            </a:fld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4742480" y="240149"/>
            <a:ext cx="1744645" cy="300082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MY" sz="1350" b="1" dirty="0">
                <a:solidFill>
                  <a:srgbClr val="FF0000"/>
                </a:solidFill>
                <a:latin typeface="Garamond" pitchFamily="18" charset="0"/>
              </a:rPr>
              <a:t>Psychosocial hazards</a:t>
            </a:r>
            <a:endParaRPr lang="en-MY" sz="135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486650" y="107373"/>
            <a:ext cx="1570391" cy="715581"/>
          </a:xfrm>
          <a:prstGeom prst="rect">
            <a:avLst/>
          </a:prstGeom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MY" sz="675" b="1" dirty="0">
                <a:solidFill>
                  <a:schemeClr val="tx2"/>
                </a:solidFill>
              </a:rPr>
              <a:t>Work context includes</a:t>
            </a:r>
          </a:p>
          <a:p>
            <a:r>
              <a:rPr lang="en-MY" sz="675" b="1" dirty="0">
                <a:latin typeface="Garamond" pitchFamily="18" charset="0"/>
              </a:rPr>
              <a:t>1.Career development, status and pay</a:t>
            </a:r>
          </a:p>
          <a:p>
            <a:r>
              <a:rPr lang="en-MY" sz="675" b="1" dirty="0">
                <a:latin typeface="Garamond" pitchFamily="18" charset="0"/>
              </a:rPr>
              <a:t>2. Interpersonal relationships: </a:t>
            </a:r>
          </a:p>
          <a:p>
            <a:r>
              <a:rPr lang="en-MY" sz="675" b="1" dirty="0">
                <a:latin typeface="Garamond" pitchFamily="18" charset="0"/>
              </a:rPr>
              <a:t>3. Role in the organization</a:t>
            </a:r>
          </a:p>
          <a:p>
            <a:r>
              <a:rPr lang="en-MY" sz="675" b="1" dirty="0">
                <a:solidFill>
                  <a:schemeClr val="tx2"/>
                </a:solidFill>
                <a:latin typeface="Garamond" pitchFamily="18" charset="0"/>
              </a:rPr>
              <a:t>4. </a:t>
            </a:r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Organizational culture</a:t>
            </a:r>
          </a:p>
          <a:p>
            <a:r>
              <a:rPr lang="en-MY" sz="675" b="1" dirty="0">
                <a:solidFill>
                  <a:srgbClr val="FF0000"/>
                </a:solidFill>
                <a:latin typeface="Garamond" pitchFamily="18" charset="0"/>
              </a:rPr>
              <a:t>5. Work-life balance</a:t>
            </a:r>
          </a:p>
        </p:txBody>
      </p:sp>
    </p:spTree>
    <p:extLst>
      <p:ext uri="{BB962C8B-B14F-4D97-AF65-F5344CB8AC3E}">
        <p14:creationId xmlns:p14="http://schemas.microsoft.com/office/powerpoint/2010/main" val="134377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C482B4-991E-425D-BB13-8DC1B2599433}"/>
</file>

<file path=customXml/itemProps2.xml><?xml version="1.0" encoding="utf-8"?>
<ds:datastoreItem xmlns:ds="http://schemas.openxmlformats.org/officeDocument/2006/customXml" ds:itemID="{D0DBBC50-49E3-43DE-A998-7DE5BF9FDCFB}"/>
</file>

<file path=customXml/itemProps3.xml><?xml version="1.0" encoding="utf-8"?>
<ds:datastoreItem xmlns:ds="http://schemas.openxmlformats.org/officeDocument/2006/customXml" ds:itemID="{17C04C49-FF6F-4750-B0EC-B1675F1B83D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1516</Words>
  <Application>Microsoft Office PowerPoint</Application>
  <PresentationFormat>On-screen Show (4:3)</PresentationFormat>
  <Paragraphs>284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Garamond</vt:lpstr>
      <vt:lpstr>Georgia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37</cp:revision>
  <dcterms:created xsi:type="dcterms:W3CDTF">2022-04-08T13:00:13Z</dcterms:created>
  <dcterms:modified xsi:type="dcterms:W3CDTF">2022-04-09T07:27:09Z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