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4" r:id="rId3"/>
  </p:sldMasterIdLst>
  <p:notesMasterIdLst>
    <p:notesMasterId r:id="rId57"/>
  </p:notesMasterIdLst>
  <p:sldIdLst>
    <p:sldId id="256" r:id="rId4"/>
    <p:sldId id="259" r:id="rId5"/>
    <p:sldId id="257" r:id="rId6"/>
    <p:sldId id="282" r:id="rId7"/>
    <p:sldId id="258" r:id="rId8"/>
    <p:sldId id="283" r:id="rId9"/>
    <p:sldId id="279" r:id="rId10"/>
    <p:sldId id="280" r:id="rId11"/>
    <p:sldId id="281" r:id="rId12"/>
    <p:sldId id="276" r:id="rId13"/>
    <p:sldId id="260" r:id="rId14"/>
    <p:sldId id="261" r:id="rId15"/>
    <p:sldId id="295" r:id="rId16"/>
    <p:sldId id="284" r:id="rId17"/>
    <p:sldId id="285" r:id="rId18"/>
    <p:sldId id="286" r:id="rId19"/>
    <p:sldId id="287" r:id="rId20"/>
    <p:sldId id="288" r:id="rId21"/>
    <p:sldId id="289" r:id="rId22"/>
    <p:sldId id="296" r:id="rId23"/>
    <p:sldId id="290" r:id="rId24"/>
    <p:sldId id="297" r:id="rId25"/>
    <p:sldId id="323" r:id="rId26"/>
    <p:sldId id="324" r:id="rId27"/>
    <p:sldId id="325" r:id="rId28"/>
    <p:sldId id="327"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3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EFB4F1-9A31-4F46-AD21-9ED692DE1094}" type="datetimeFigureOut">
              <a:rPr lang="en-US" smtClean="0"/>
              <a:pPr/>
              <a:t>11/18/2021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285D74-BBAF-4A74-BEDA-C7A0B3379D10}" type="slidenum">
              <a:rPr lang="en-US" smtClean="0"/>
              <a:pPr/>
              <a:t>‹#›</a:t>
            </a:fld>
            <a:endParaRPr lang="en-US"/>
          </a:p>
        </p:txBody>
      </p:sp>
    </p:spTree>
    <p:extLst>
      <p:ext uri="{BB962C8B-B14F-4D97-AF65-F5344CB8AC3E}">
        <p14:creationId xmlns:p14="http://schemas.microsoft.com/office/powerpoint/2010/main" val="386640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285D74-BBAF-4A74-BEDA-C7A0B3379D1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CB5589F-63D3-4DAA-92AB-46E160F1BDE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5589F-63D3-4DAA-92AB-46E160F1BD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5589F-63D3-4DAA-92AB-46E160F1BDE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23D0F43-E289-4429-8A65-A1785122646E}" type="datetimeFigureOut">
              <a:rPr lang="ar-JO" smtClean="0"/>
              <a:pPr/>
              <a:t>13/04/1443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2C32A09-9A11-4267-8FAA-CBE7A9102A62}" type="slidenum">
              <a:rPr lang="ar-JO" smtClean="0"/>
              <a:pPr/>
              <a:t>‹#›</a:t>
            </a:fld>
            <a:endParaRPr lang="ar-JO"/>
          </a:p>
        </p:txBody>
      </p:sp>
    </p:spTree>
    <p:extLst>
      <p:ext uri="{BB962C8B-B14F-4D97-AF65-F5344CB8AC3E}">
        <p14:creationId xmlns:p14="http://schemas.microsoft.com/office/powerpoint/2010/main" val="206364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191843-AEBA-4621-B502-EBF1BB058BDE}"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2AE1-68B0-4859-A7BD-3C4DA0D89796}" type="slidenum">
              <a:rPr lang="en-US" smtClean="0"/>
              <a:pPr/>
              <a:t>‹#›</a:t>
            </a:fld>
            <a:endParaRPr lang="en-US"/>
          </a:p>
        </p:txBody>
      </p:sp>
    </p:spTree>
    <p:extLst>
      <p:ext uri="{BB962C8B-B14F-4D97-AF65-F5344CB8AC3E}">
        <p14:creationId xmlns:p14="http://schemas.microsoft.com/office/powerpoint/2010/main" val="436656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91843-AEBA-4621-B502-EBF1BB058BDE}"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2AE1-68B0-4859-A7BD-3C4DA0D89796}" type="slidenum">
              <a:rPr lang="en-US" smtClean="0"/>
              <a:pPr/>
              <a:t>‹#›</a:t>
            </a:fld>
            <a:endParaRPr lang="en-US"/>
          </a:p>
        </p:txBody>
      </p:sp>
    </p:spTree>
    <p:extLst>
      <p:ext uri="{BB962C8B-B14F-4D97-AF65-F5344CB8AC3E}">
        <p14:creationId xmlns:p14="http://schemas.microsoft.com/office/powerpoint/2010/main" val="35366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5589F-63D3-4DAA-92AB-46E160F1BDE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CB5589F-63D3-4DAA-92AB-46E160F1BDE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5589F-63D3-4DAA-92AB-46E160F1BDE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B5589F-63D3-4DAA-92AB-46E160F1BDE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B5589F-63D3-4DAA-92AB-46E160F1BD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B5589F-63D3-4DAA-92AB-46E160F1BD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5589F-63D3-4DAA-92AB-46E160F1BDE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6725F6-6DAE-4696-BF37-EAEA71CA5686}" type="datetimeFigureOut">
              <a:rPr lang="en-US" smtClean="0"/>
              <a:pPr/>
              <a:t>11/18/2021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CB5589F-63D3-4DAA-92AB-46E160F1BDE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56725F6-6DAE-4696-BF37-EAEA71CA5686}" type="datetimeFigureOut">
              <a:rPr lang="en-US" smtClean="0"/>
              <a:pPr/>
              <a:t>11/18/2021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B5589F-63D3-4DAA-92AB-46E160F1BD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23D0F43-E289-4429-8A65-A1785122646E}" type="datetimeFigureOut">
              <a:rPr lang="ar-JO" smtClean="0"/>
              <a:pPr/>
              <a:t>13/04/1443</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2C32A09-9A11-4267-8FAA-CBE7A9102A62}" type="slidenum">
              <a:rPr lang="ar-JO" smtClean="0"/>
              <a:pPr/>
              <a:t>‹#›</a:t>
            </a:fld>
            <a:endParaRPr lang="ar-JO"/>
          </a:p>
        </p:txBody>
      </p:sp>
    </p:spTree>
    <p:extLst>
      <p:ext uri="{BB962C8B-B14F-4D97-AF65-F5344CB8AC3E}">
        <p14:creationId xmlns:p14="http://schemas.microsoft.com/office/powerpoint/2010/main" val="2651289230"/>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91843-AEBA-4621-B502-EBF1BB058BDE}" type="datetimeFigureOut">
              <a:rPr lang="en-US" smtClean="0"/>
              <a:pPr/>
              <a:t>11/18/2021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2AE1-68B0-4859-A7BD-3C4DA0D89796}" type="slidenum">
              <a:rPr lang="en-US" smtClean="0"/>
              <a:pPr/>
              <a:t>‹#›</a:t>
            </a:fld>
            <a:endParaRPr lang="en-US"/>
          </a:p>
        </p:txBody>
      </p:sp>
    </p:spTree>
    <p:extLst>
      <p:ext uri="{BB962C8B-B14F-4D97-AF65-F5344CB8AC3E}">
        <p14:creationId xmlns:p14="http://schemas.microsoft.com/office/powerpoint/2010/main" val="948954005"/>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b="1" smtClean="0">
                <a:latin typeface="Arial" pitchFamily="34" charset="0"/>
                <a:cs typeface="Arial" pitchFamily="34" charset="0"/>
              </a:rPr>
              <a:t>Approach to a patient with amenorrhea</a:t>
            </a:r>
            <a:endParaRPr lang="en-US" b="1" dirty="0">
              <a:latin typeface="Arial" pitchFamily="34" charset="0"/>
              <a:cs typeface="Arial" pitchFamily="34" charset="0"/>
            </a:endParaRPr>
          </a:p>
        </p:txBody>
      </p:sp>
      <p:sp>
        <p:nvSpPr>
          <p:cNvPr id="3" name="Content Placeholder 2"/>
          <p:cNvSpPr txBox="1">
            <a:spLocks/>
          </p:cNvSpPr>
          <p:nvPr/>
        </p:nvSpPr>
        <p:spPr>
          <a:xfrm>
            <a:off x="838200" y="3733800"/>
            <a:ext cx="7772400" cy="2743200"/>
          </a:xfrm>
          <a:prstGeom prst="rect">
            <a:avLst/>
          </a:prstGeom>
        </p:spPr>
        <p:txBody>
          <a:bodyPr>
            <a:normAutofit/>
          </a:bodyPr>
          <a:lstStyle/>
          <a:p>
            <a:pPr>
              <a:spcBef>
                <a:spcPts val="580"/>
              </a:spcBef>
              <a:buClr>
                <a:schemeClr val="accent1"/>
              </a:buClr>
              <a:buSzPct val="85000"/>
              <a:defRPr/>
            </a:pPr>
            <a:r>
              <a:rPr lang="en-US" sz="2600" dirty="0">
                <a:latin typeface="Arial" pitchFamily="34" charset="0"/>
                <a:cs typeface="Arial" pitchFamily="34" charset="0"/>
              </a:rPr>
              <a:t>Supervisor : Dr. Ala’ </a:t>
            </a:r>
            <a:r>
              <a:rPr lang="en-US" sz="2600" dirty="0" err="1">
                <a:latin typeface="Arial" pitchFamily="34" charset="0"/>
                <a:cs typeface="Arial" pitchFamily="34" charset="0"/>
              </a:rPr>
              <a:t>owais</a:t>
            </a:r>
            <a:endParaRPr lang="en-US" sz="2600" dirty="0">
              <a:latin typeface="Arial" pitchFamily="34" charset="0"/>
              <a:cs typeface="Arial" pitchFamily="34" charset="0"/>
            </a:endParaRPr>
          </a:p>
          <a:p>
            <a:pPr marL="0" marR="0" lvl="0" indent="0" defTabSz="914400" rtl="0" eaLnBrk="1" fontAlgn="auto" latinLnBrk="0" hangingPunct="1">
              <a:lnSpc>
                <a:spcPct val="100000"/>
              </a:lnSpc>
              <a:spcBef>
                <a:spcPts val="580"/>
              </a:spcBef>
              <a:spcAft>
                <a:spcPts val="0"/>
              </a:spcAft>
              <a:buClr>
                <a:schemeClr val="accent1"/>
              </a:buClr>
              <a:buSzPct val="85000"/>
              <a:tabLst/>
              <a:defRPr/>
            </a:pPr>
            <a:endParaRPr kumimoji="0" lang="en-US" sz="2600" b="0" i="0" u="none" strike="noStrike" kern="1200" cap="none" spc="0" normalizeH="0" baseline="0" noProof="0" dirty="0" smtClean="0">
              <a:ln>
                <a:noFill/>
              </a:ln>
              <a:effectLst/>
              <a:uLnTx/>
              <a:uFillTx/>
              <a:latin typeface="Arial" pitchFamily="34" charset="0"/>
              <a:ea typeface="+mn-ea"/>
              <a:cs typeface="Arial" pitchFamily="34" charset="0"/>
            </a:endParaRPr>
          </a:p>
          <a:p>
            <a:pPr marL="0" marR="0" lvl="0" indent="0" defTabSz="914400" rtl="0" eaLnBrk="1" fontAlgn="auto" latinLnBrk="0" hangingPunct="1">
              <a:lnSpc>
                <a:spcPct val="100000"/>
              </a:lnSpc>
              <a:spcBef>
                <a:spcPts val="580"/>
              </a:spcBef>
              <a:spcAft>
                <a:spcPts val="0"/>
              </a:spcAft>
              <a:buClr>
                <a:schemeClr val="accent1"/>
              </a:buClr>
              <a:buSzPct val="85000"/>
              <a:tabLst/>
              <a:defRPr/>
            </a:pPr>
            <a:r>
              <a:rPr kumimoji="0" lang="en-US" sz="2600" b="0" i="0" u="none" strike="noStrike" kern="1200" cap="none" spc="0" normalizeH="0" baseline="0" noProof="0" dirty="0" err="1" smtClean="0">
                <a:ln>
                  <a:noFill/>
                </a:ln>
                <a:effectLst/>
                <a:uLnTx/>
                <a:uFillTx/>
                <a:latin typeface="Arial" pitchFamily="34" charset="0"/>
                <a:ea typeface="+mn-ea"/>
                <a:cs typeface="Arial" pitchFamily="34" charset="0"/>
              </a:rPr>
              <a:t>Rawan</a:t>
            </a:r>
            <a:r>
              <a:rPr kumimoji="0" lang="en-US" sz="2600" b="0" i="0" u="none" strike="noStrike" kern="1200" cap="none" spc="0" normalizeH="0" noProof="0" dirty="0" smtClean="0">
                <a:ln>
                  <a:noFill/>
                </a:ln>
                <a:effectLst/>
                <a:uLnTx/>
                <a:uFillTx/>
                <a:latin typeface="Arial" pitchFamily="34" charset="0"/>
                <a:ea typeface="+mn-ea"/>
                <a:cs typeface="Arial" pitchFamily="34" charset="0"/>
              </a:rPr>
              <a:t> </a:t>
            </a:r>
            <a:r>
              <a:rPr kumimoji="0" lang="en-US" sz="2600" b="0" i="0" u="none" strike="noStrike" kern="1200" cap="none" spc="0" normalizeH="0" noProof="0" dirty="0" err="1" smtClean="0">
                <a:ln>
                  <a:noFill/>
                </a:ln>
                <a:effectLst/>
                <a:uLnTx/>
                <a:uFillTx/>
                <a:latin typeface="Arial" pitchFamily="34" charset="0"/>
                <a:ea typeface="+mn-ea"/>
                <a:cs typeface="Arial" pitchFamily="34" charset="0"/>
              </a:rPr>
              <a:t>Fayoumi</a:t>
            </a:r>
            <a:endParaRPr kumimoji="0" lang="en-US" sz="2600" b="0" i="0" u="none" strike="noStrike" kern="1200" cap="none" spc="0" normalizeH="0" noProof="0" dirty="0" smtClean="0">
              <a:ln>
                <a:noFill/>
              </a:ln>
              <a:effectLst/>
              <a:uLnTx/>
              <a:uFillTx/>
              <a:latin typeface="Arial" pitchFamily="34" charset="0"/>
              <a:ea typeface="+mn-ea"/>
              <a:cs typeface="Arial" pitchFamily="34" charset="0"/>
            </a:endParaRPr>
          </a:p>
          <a:p>
            <a:pPr marL="0" marR="0" lvl="0" indent="0" defTabSz="914400" rtl="0" eaLnBrk="1" fontAlgn="auto" latinLnBrk="0" hangingPunct="1">
              <a:lnSpc>
                <a:spcPct val="100000"/>
              </a:lnSpc>
              <a:spcBef>
                <a:spcPts val="580"/>
              </a:spcBef>
              <a:spcAft>
                <a:spcPts val="0"/>
              </a:spcAft>
              <a:buClr>
                <a:schemeClr val="accent1"/>
              </a:buClr>
              <a:buSzPct val="85000"/>
              <a:tabLst/>
              <a:defRPr/>
            </a:pPr>
            <a:r>
              <a:rPr lang="en-US" sz="2600" baseline="0" dirty="0" err="1" smtClean="0">
                <a:latin typeface="Arial" pitchFamily="34" charset="0"/>
                <a:cs typeface="Arial" pitchFamily="34" charset="0"/>
              </a:rPr>
              <a:t>Roa’a</a:t>
            </a:r>
            <a:r>
              <a:rPr lang="en-US" sz="2600" baseline="0" dirty="0" smtClean="0">
                <a:latin typeface="Arial" pitchFamily="34" charset="0"/>
                <a:cs typeface="Arial" pitchFamily="34" charset="0"/>
              </a:rPr>
              <a:t> </a:t>
            </a:r>
            <a:r>
              <a:rPr lang="en-US" sz="2600" dirty="0" err="1" smtClean="0">
                <a:latin typeface="Arial" pitchFamily="34" charset="0"/>
                <a:cs typeface="Arial" pitchFamily="34" charset="0"/>
              </a:rPr>
              <a:t>J</a:t>
            </a:r>
            <a:r>
              <a:rPr lang="en-US" sz="2600" baseline="0" dirty="0" err="1" smtClean="0">
                <a:latin typeface="Arial" pitchFamily="34" charset="0"/>
                <a:cs typeface="Arial" pitchFamily="34" charset="0"/>
              </a:rPr>
              <a:t>aradat</a:t>
            </a:r>
            <a:endParaRPr lang="en-US" sz="2600" baseline="0" dirty="0" smtClean="0">
              <a:latin typeface="Arial" pitchFamily="34" charset="0"/>
              <a:cs typeface="Arial" pitchFamily="34" charset="0"/>
            </a:endParaRPr>
          </a:p>
          <a:p>
            <a:pPr marL="0" marR="0" lvl="0" indent="0" defTabSz="914400" rtl="0" eaLnBrk="1" fontAlgn="auto" latinLnBrk="0" hangingPunct="1">
              <a:lnSpc>
                <a:spcPct val="100000"/>
              </a:lnSpc>
              <a:spcBef>
                <a:spcPts val="580"/>
              </a:spcBef>
              <a:spcAft>
                <a:spcPts val="0"/>
              </a:spcAft>
              <a:buClr>
                <a:schemeClr val="accent1"/>
              </a:buClr>
              <a:buSzPct val="85000"/>
              <a:tabLst/>
              <a:defRPr/>
            </a:pPr>
            <a:r>
              <a:rPr kumimoji="0" lang="en-US" sz="2600" b="0" i="0" u="none" strike="noStrike" kern="1200" cap="none" spc="0" normalizeH="0" noProof="0" dirty="0" err="1" smtClean="0">
                <a:ln>
                  <a:noFill/>
                </a:ln>
                <a:effectLst/>
                <a:uLnTx/>
                <a:uFillTx/>
                <a:latin typeface="Arial" pitchFamily="34" charset="0"/>
                <a:ea typeface="+mn-ea"/>
                <a:cs typeface="Arial" pitchFamily="34" charset="0"/>
              </a:rPr>
              <a:t>Mohannad</a:t>
            </a:r>
            <a:r>
              <a:rPr kumimoji="0" lang="en-US" sz="2600" b="0" i="0" u="none" strike="noStrike" kern="1200" cap="none" spc="0" normalizeH="0" noProof="0" dirty="0" smtClean="0">
                <a:ln>
                  <a:noFill/>
                </a:ln>
                <a:effectLst/>
                <a:uLnTx/>
                <a:uFillTx/>
                <a:latin typeface="Arial" pitchFamily="34" charset="0"/>
                <a:ea typeface="+mn-ea"/>
                <a:cs typeface="Arial" pitchFamily="34" charset="0"/>
              </a:rPr>
              <a:t> </a:t>
            </a:r>
            <a:r>
              <a:rPr kumimoji="0" lang="en-US" sz="2600" b="0" i="0" u="none" strike="noStrike" kern="1200" cap="none" spc="0" normalizeH="0" noProof="0" dirty="0" err="1" smtClean="0">
                <a:ln>
                  <a:noFill/>
                </a:ln>
                <a:effectLst/>
                <a:uLnTx/>
                <a:uFillTx/>
                <a:latin typeface="Arial" pitchFamily="34" charset="0"/>
                <a:ea typeface="+mn-ea"/>
                <a:cs typeface="Arial" pitchFamily="34" charset="0"/>
              </a:rPr>
              <a:t>Alzaben</a:t>
            </a:r>
            <a:endParaRPr lang="en-US" sz="2600" dirty="0">
              <a:latin typeface="Arial" pitchFamily="34" charset="0"/>
              <a:cs typeface="Arial" pitchFamily="34" charset="0"/>
            </a:endParaRPr>
          </a:p>
          <a:p>
            <a:pPr marL="0" marR="0" lvl="0" indent="0" defTabSz="914400" rtl="0" eaLnBrk="1" fontAlgn="auto" latinLnBrk="0" hangingPunct="1">
              <a:lnSpc>
                <a:spcPct val="100000"/>
              </a:lnSpc>
              <a:spcBef>
                <a:spcPts val="580"/>
              </a:spcBef>
              <a:spcAft>
                <a:spcPts val="0"/>
              </a:spcAft>
              <a:buClr>
                <a:schemeClr val="accent1"/>
              </a:buClr>
              <a:buSzPct val="85000"/>
              <a:tabLst/>
              <a:defRPr/>
            </a:pPr>
            <a:endParaRPr kumimoji="0" lang="en-US" sz="2600" b="0" i="0" u="none" strike="noStrike" kern="120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FontTx/>
              <a:buChar char="-"/>
            </a:pPr>
            <a:r>
              <a:rPr lang="en-US" b="1" u="sng" dirty="0" smtClean="0">
                <a:latin typeface="Arial" pitchFamily="34" charset="0"/>
                <a:cs typeface="Arial" pitchFamily="34" charset="0"/>
              </a:rPr>
              <a:t>The most common causes of primary amenorrhea</a:t>
            </a:r>
            <a:r>
              <a:rPr lang="en-US" dirty="0" smtClean="0">
                <a:latin typeface="Arial" pitchFamily="34" charset="0"/>
                <a:cs typeface="Arial" pitchFamily="34" charset="0"/>
              </a:rPr>
              <a:t>:</a:t>
            </a:r>
          </a:p>
          <a:p>
            <a:pPr>
              <a:buNone/>
            </a:pPr>
            <a:r>
              <a:rPr lang="en-US" u="sng" dirty="0" err="1" smtClean="0">
                <a:latin typeface="Arial" pitchFamily="34" charset="0"/>
                <a:cs typeface="Arial" pitchFamily="34" charset="0"/>
              </a:rPr>
              <a:t>Gonadal</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dysgenesis</a:t>
            </a:r>
            <a:r>
              <a:rPr lang="en-US" dirty="0" smtClean="0">
                <a:latin typeface="Arial" pitchFamily="34" charset="0"/>
                <a:cs typeface="Arial" pitchFamily="34" charset="0"/>
              </a:rPr>
              <a:t>, including Turner syndrome – </a:t>
            </a:r>
            <a:r>
              <a:rPr lang="en-US" u="sng" dirty="0" smtClean="0">
                <a:solidFill>
                  <a:srgbClr val="FF0000"/>
                </a:solidFill>
                <a:latin typeface="Arial" pitchFamily="34" charset="0"/>
                <a:cs typeface="Arial" pitchFamily="34" charset="0"/>
              </a:rPr>
              <a:t>43</a:t>
            </a:r>
            <a:r>
              <a:rPr lang="en-US" u="sng" dirty="0" smtClean="0">
                <a:latin typeface="Arial" pitchFamily="34" charset="0"/>
                <a:cs typeface="Arial" pitchFamily="34" charset="0"/>
              </a:rPr>
              <a:t> </a:t>
            </a:r>
            <a:r>
              <a:rPr lang="en-US" dirty="0" smtClean="0">
                <a:latin typeface="Arial" pitchFamily="34" charset="0"/>
                <a:cs typeface="Arial" pitchFamily="34" charset="0"/>
              </a:rPr>
              <a:t>percent </a:t>
            </a:r>
          </a:p>
          <a:p>
            <a:pPr>
              <a:buNone/>
            </a:pPr>
            <a:r>
              <a:rPr lang="en-US" u="sng" dirty="0" err="1" smtClean="0">
                <a:latin typeface="Arial" pitchFamily="34" charset="0"/>
                <a:cs typeface="Arial" pitchFamily="34" charset="0"/>
              </a:rPr>
              <a:t>Müllerian</a:t>
            </a:r>
            <a:r>
              <a:rPr lang="en-US" u="sng" dirty="0" smtClean="0">
                <a:latin typeface="Arial" pitchFamily="34" charset="0"/>
                <a:cs typeface="Arial" pitchFamily="34" charset="0"/>
              </a:rPr>
              <a:t> agenesis</a:t>
            </a:r>
            <a:r>
              <a:rPr lang="en-US" dirty="0" smtClean="0">
                <a:latin typeface="Arial" pitchFamily="34" charset="0"/>
                <a:cs typeface="Arial" pitchFamily="34" charset="0"/>
              </a:rPr>
              <a:t> (absence of vagina, sometimes with absence of uterus) – </a:t>
            </a:r>
            <a:r>
              <a:rPr lang="en-US" u="sng" dirty="0" smtClean="0">
                <a:solidFill>
                  <a:srgbClr val="FF0000"/>
                </a:solidFill>
                <a:latin typeface="Arial" pitchFamily="34" charset="0"/>
                <a:cs typeface="Arial" pitchFamily="34" charset="0"/>
              </a:rPr>
              <a:t>15 percent</a:t>
            </a:r>
          </a:p>
          <a:p>
            <a:pPr>
              <a:buNone/>
            </a:pPr>
            <a:r>
              <a:rPr lang="en-US" u="sng" dirty="0" smtClean="0">
                <a:latin typeface="Arial" pitchFamily="34" charset="0"/>
                <a:cs typeface="Arial" pitchFamily="34" charset="0"/>
              </a:rPr>
              <a:t>Physiological delay of puberty </a:t>
            </a:r>
            <a:r>
              <a:rPr lang="en-US" dirty="0" smtClean="0">
                <a:latin typeface="Arial" pitchFamily="34" charset="0"/>
                <a:cs typeface="Arial" pitchFamily="34" charset="0"/>
              </a:rPr>
              <a:t>(constitutional delay of puberty) – </a:t>
            </a:r>
            <a:r>
              <a:rPr lang="en-US" u="sng" dirty="0" smtClean="0">
                <a:solidFill>
                  <a:srgbClr val="FF0000"/>
                </a:solidFill>
                <a:latin typeface="Arial" pitchFamily="34" charset="0"/>
                <a:cs typeface="Arial" pitchFamily="34" charset="0"/>
              </a:rPr>
              <a:t>14 </a:t>
            </a:r>
            <a:r>
              <a:rPr lang="en-US" dirty="0" smtClean="0">
                <a:latin typeface="Arial" pitchFamily="34" charset="0"/>
                <a:cs typeface="Arial" pitchFamily="34" charset="0"/>
              </a:rPr>
              <a:t>percent (of note, constitutional delay of puberty is common in boys but uncommon in girls) </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u="sng" dirty="0" smtClean="0">
                <a:latin typeface="Arial" pitchFamily="34" charset="0"/>
                <a:cs typeface="Arial" pitchFamily="34" charset="0"/>
              </a:rPr>
              <a:t>Polycystic ovary syndrome </a:t>
            </a:r>
            <a:r>
              <a:rPr lang="en-US" dirty="0" smtClean="0">
                <a:latin typeface="Arial" pitchFamily="34" charset="0"/>
                <a:cs typeface="Arial" pitchFamily="34" charset="0"/>
              </a:rPr>
              <a:t>(PCOS) – </a:t>
            </a:r>
            <a:r>
              <a:rPr lang="en-US" dirty="0" smtClean="0">
                <a:solidFill>
                  <a:srgbClr val="FF0000"/>
                </a:solidFill>
                <a:latin typeface="Arial" pitchFamily="34" charset="0"/>
                <a:cs typeface="Arial" pitchFamily="34" charset="0"/>
              </a:rPr>
              <a:t>7 percent</a:t>
            </a:r>
          </a:p>
          <a:p>
            <a:pPr>
              <a:buNone/>
            </a:pPr>
            <a:r>
              <a:rPr lang="en-US" u="sng" dirty="0" smtClean="0">
                <a:latin typeface="Arial" pitchFamily="34" charset="0"/>
                <a:cs typeface="Arial" pitchFamily="34" charset="0"/>
              </a:rPr>
              <a:t>Isolated </a:t>
            </a:r>
            <a:r>
              <a:rPr lang="en-US" u="sng" dirty="0" err="1" smtClean="0">
                <a:latin typeface="Arial" pitchFamily="34" charset="0"/>
                <a:cs typeface="Arial" pitchFamily="34" charset="0"/>
              </a:rPr>
              <a:t>gonadotropin</a:t>
            </a:r>
            <a:r>
              <a:rPr lang="en-US" u="sng" dirty="0" smtClean="0">
                <a:latin typeface="Arial" pitchFamily="34" charset="0"/>
                <a:cs typeface="Arial" pitchFamily="34" charset="0"/>
              </a:rPr>
              <a:t>-releasing hormone (</a:t>
            </a:r>
            <a:r>
              <a:rPr lang="en-US" u="sng" dirty="0" err="1" smtClean="0">
                <a:latin typeface="Arial" pitchFamily="34" charset="0"/>
                <a:cs typeface="Arial" pitchFamily="34" charset="0"/>
              </a:rPr>
              <a:t>GnRH</a:t>
            </a:r>
            <a:r>
              <a:rPr lang="en-US" u="sng" dirty="0" smtClean="0">
                <a:latin typeface="Arial" pitchFamily="34" charset="0"/>
                <a:cs typeface="Arial" pitchFamily="34" charset="0"/>
              </a:rPr>
              <a:t>) deficiency</a:t>
            </a:r>
            <a:r>
              <a:rPr lang="en-US" dirty="0" smtClean="0">
                <a:latin typeface="Arial" pitchFamily="34" charset="0"/>
                <a:cs typeface="Arial" pitchFamily="34" charset="0"/>
              </a:rPr>
              <a:t> – </a:t>
            </a:r>
            <a:r>
              <a:rPr lang="en-US" dirty="0" smtClean="0">
                <a:solidFill>
                  <a:srgbClr val="FF0000"/>
                </a:solidFill>
                <a:latin typeface="Arial" pitchFamily="34" charset="0"/>
                <a:cs typeface="Arial" pitchFamily="34" charset="0"/>
              </a:rPr>
              <a:t>5 percent </a:t>
            </a:r>
            <a:r>
              <a:rPr lang="en-US" dirty="0" smtClean="0">
                <a:latin typeface="Arial" pitchFamily="34" charset="0"/>
                <a:cs typeface="Arial" pitchFamily="34" charset="0"/>
              </a:rPr>
              <a:t>(</a:t>
            </a:r>
            <a:r>
              <a:rPr lang="en-US" u="sng" dirty="0" smtClean="0">
                <a:latin typeface="Arial" pitchFamily="34" charset="0"/>
                <a:cs typeface="Arial" pitchFamily="34" charset="0"/>
              </a:rPr>
              <a:t>extremely rare</a:t>
            </a:r>
            <a:r>
              <a:rPr lang="en-US" dirty="0" smtClean="0">
                <a:latin typeface="Arial" pitchFamily="34" charset="0"/>
                <a:cs typeface="Arial" pitchFamily="34" charset="0"/>
              </a:rPr>
              <a:t>; the frequency seen in this study likely reflects that it was performed in an academic referral center; the incidence in females based upon a national hospital database was only 1 out of 125,000 )</a:t>
            </a:r>
          </a:p>
          <a:p>
            <a:pPr>
              <a:buNone/>
            </a:pPr>
            <a:r>
              <a:rPr lang="en-US" u="sng" dirty="0" smtClean="0">
                <a:latin typeface="Arial" pitchFamily="34" charset="0"/>
                <a:cs typeface="Arial" pitchFamily="34" charset="0"/>
              </a:rPr>
              <a:t>Transverse vaginal septum </a:t>
            </a:r>
            <a:r>
              <a:rPr lang="en-US" dirty="0" smtClean="0">
                <a:latin typeface="Arial" pitchFamily="34" charset="0"/>
                <a:cs typeface="Arial" pitchFamily="34" charset="0"/>
              </a:rPr>
              <a:t>– </a:t>
            </a:r>
            <a:r>
              <a:rPr lang="en-US" dirty="0" smtClean="0">
                <a:solidFill>
                  <a:srgbClr val="FF0000"/>
                </a:solidFill>
                <a:latin typeface="Arial" pitchFamily="34" charset="0"/>
                <a:cs typeface="Arial" pitchFamily="34" charset="0"/>
              </a:rPr>
              <a:t>3 percent</a:t>
            </a:r>
          </a:p>
          <a:p>
            <a:pPr>
              <a:buNone/>
            </a:pPr>
            <a:r>
              <a:rPr lang="en-US" u="sng" dirty="0" smtClean="0">
                <a:latin typeface="Arial" pitchFamily="34" charset="0"/>
                <a:cs typeface="Arial" pitchFamily="34" charset="0"/>
              </a:rPr>
              <a:t>Weight loss/anorexia nervosa </a:t>
            </a:r>
            <a:r>
              <a:rPr lang="en-US" dirty="0" smtClean="0">
                <a:latin typeface="Arial" pitchFamily="34" charset="0"/>
                <a:cs typeface="Arial" pitchFamily="34" charset="0"/>
              </a:rPr>
              <a:t>– </a:t>
            </a:r>
            <a:r>
              <a:rPr lang="en-US" dirty="0" smtClean="0">
                <a:solidFill>
                  <a:srgbClr val="FF0000"/>
                </a:solidFill>
                <a:latin typeface="Arial" pitchFamily="34" charset="0"/>
                <a:cs typeface="Arial" pitchFamily="34" charset="0"/>
              </a:rPr>
              <a:t>2 percent</a:t>
            </a:r>
          </a:p>
          <a:p>
            <a:pPr>
              <a:buNone/>
            </a:pPr>
            <a:r>
              <a:rPr lang="en-US" u="sng" dirty="0" err="1" smtClean="0">
                <a:latin typeface="Arial" pitchFamily="34" charset="0"/>
                <a:cs typeface="Arial" pitchFamily="34" charset="0"/>
              </a:rPr>
              <a:t>Hypopituitarism</a:t>
            </a:r>
            <a:r>
              <a:rPr lang="en-US" dirty="0" smtClean="0">
                <a:latin typeface="Arial" pitchFamily="34" charset="0"/>
                <a:cs typeface="Arial" pitchFamily="34" charset="0"/>
              </a:rPr>
              <a:t> – </a:t>
            </a:r>
            <a:r>
              <a:rPr lang="en-US" dirty="0" smtClean="0">
                <a:solidFill>
                  <a:srgbClr val="FF0000"/>
                </a:solidFill>
                <a:latin typeface="Arial" pitchFamily="34" charset="0"/>
                <a:cs typeface="Arial" pitchFamily="34" charset="0"/>
              </a:rPr>
              <a:t>2 percent</a:t>
            </a:r>
            <a:endParaRPr lang="en-US"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609600"/>
            <a:ext cx="7772400" cy="4572000"/>
          </a:xfrm>
        </p:spPr>
        <p:txBody>
          <a:bodyPr>
            <a:noAutofit/>
          </a:bodyPr>
          <a:lstStyle/>
          <a:p>
            <a:pPr>
              <a:buNone/>
            </a:pPr>
            <a:r>
              <a:rPr lang="en-US" sz="2400" dirty="0" smtClean="0">
                <a:latin typeface="Arial" pitchFamily="34" charset="0"/>
                <a:cs typeface="Arial" pitchFamily="34" charset="0"/>
              </a:rPr>
              <a:t>The </a:t>
            </a:r>
            <a:r>
              <a:rPr lang="en-US" sz="2400" u="sng" dirty="0" smtClean="0">
                <a:latin typeface="Arial" pitchFamily="34" charset="0"/>
                <a:cs typeface="Arial" pitchFamily="34" charset="0"/>
              </a:rPr>
              <a:t>least common etiologies </a:t>
            </a:r>
            <a:r>
              <a:rPr lang="en-US" sz="2400" dirty="0" smtClean="0">
                <a:latin typeface="Arial" pitchFamily="34" charset="0"/>
                <a:cs typeface="Arial" pitchFamily="34" charset="0"/>
              </a:rPr>
              <a:t>(</a:t>
            </a:r>
            <a:r>
              <a:rPr lang="en-US" sz="2400" dirty="0" smtClean="0">
                <a:solidFill>
                  <a:srgbClr val="FF0000"/>
                </a:solidFill>
                <a:latin typeface="Arial" pitchFamily="34" charset="0"/>
                <a:cs typeface="Arial" pitchFamily="34" charset="0"/>
              </a:rPr>
              <a:t>≤1 percent each</a:t>
            </a:r>
            <a:r>
              <a:rPr lang="en-US" sz="2400" dirty="0" smtClean="0">
                <a:latin typeface="Arial" pitchFamily="34" charset="0"/>
                <a:cs typeface="Arial" pitchFamily="34" charset="0"/>
              </a:rPr>
              <a:t>) included</a:t>
            </a:r>
          </a:p>
          <a:p>
            <a:pPr>
              <a:buFontTx/>
              <a:buChar char="-"/>
            </a:pPr>
            <a:r>
              <a:rPr lang="en-US" sz="2400" dirty="0" smtClean="0">
                <a:latin typeface="Arial" pitchFamily="34" charset="0"/>
                <a:cs typeface="Arial" pitchFamily="34" charset="0"/>
              </a:rPr>
              <a:t>imperforate hymen.</a:t>
            </a:r>
          </a:p>
          <a:p>
            <a:pPr>
              <a:buFontTx/>
              <a:buChar char="-"/>
            </a:pPr>
            <a:r>
              <a:rPr lang="en-US" sz="2400" dirty="0" smtClean="0">
                <a:latin typeface="Arial" pitchFamily="34" charset="0"/>
                <a:cs typeface="Arial" pitchFamily="34" charset="0"/>
              </a:rPr>
              <a:t>complete androgen insensitivity syndrome.</a:t>
            </a:r>
          </a:p>
          <a:p>
            <a:pPr>
              <a:buFontTx/>
              <a:buChar char="-"/>
            </a:pPr>
            <a:r>
              <a:rPr lang="en-US" sz="2400" dirty="0" err="1" smtClean="0">
                <a:latin typeface="Arial" pitchFamily="34" charset="0"/>
                <a:cs typeface="Arial" pitchFamily="34" charset="0"/>
              </a:rPr>
              <a:t>hyperprolactinemia</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prolactinoma</a:t>
            </a:r>
            <a:r>
              <a:rPr lang="en-US" sz="2400" dirty="0" smtClean="0">
                <a:latin typeface="Arial" pitchFamily="34" charset="0"/>
                <a:cs typeface="Arial" pitchFamily="34" charset="0"/>
              </a:rPr>
              <a:t>, other pituitary tumors.</a:t>
            </a:r>
          </a:p>
          <a:p>
            <a:pPr>
              <a:buFontTx/>
              <a:buChar char="-"/>
            </a:pPr>
            <a:r>
              <a:rPr lang="en-US" sz="2400" dirty="0" smtClean="0">
                <a:latin typeface="Arial" pitchFamily="34" charset="0"/>
                <a:cs typeface="Arial" pitchFamily="34" charset="0"/>
              </a:rPr>
              <a:t>congenital adrenal hyperplasia.</a:t>
            </a:r>
          </a:p>
          <a:p>
            <a:pPr>
              <a:buFontTx/>
              <a:buChar char="-"/>
            </a:pPr>
            <a:r>
              <a:rPr lang="en-US" sz="2400" dirty="0" smtClean="0">
                <a:latin typeface="Arial" pitchFamily="34" charset="0"/>
                <a:cs typeface="Arial" pitchFamily="34" charset="0"/>
              </a:rPr>
              <a:t>Hypothyroidism.</a:t>
            </a:r>
          </a:p>
          <a:p>
            <a:pPr>
              <a:buFontTx/>
              <a:buChar char="-"/>
            </a:pPr>
            <a:r>
              <a:rPr lang="en-US" sz="2400" dirty="0" smtClean="0">
                <a:latin typeface="Arial" pitchFamily="34" charset="0"/>
                <a:cs typeface="Arial" pitchFamily="34" charset="0"/>
              </a:rPr>
              <a:t>central nervous system defects, </a:t>
            </a:r>
            <a:r>
              <a:rPr lang="en-US" sz="2400" dirty="0" err="1" smtClean="0">
                <a:latin typeface="Arial" pitchFamily="34" charset="0"/>
                <a:cs typeface="Arial" pitchFamily="34" charset="0"/>
              </a:rPr>
              <a:t>craniopharyngioma</a:t>
            </a:r>
            <a:r>
              <a:rPr lang="en-US" sz="2400" dirty="0" smtClean="0">
                <a:latin typeface="Arial" pitchFamily="34" charset="0"/>
                <a:cs typeface="Arial" pitchFamily="34" charset="0"/>
              </a:rPr>
              <a:t>.</a:t>
            </a:r>
          </a:p>
          <a:p>
            <a:pPr>
              <a:buFontTx/>
              <a:buChar char="-"/>
            </a:pPr>
            <a:r>
              <a:rPr lang="en-US" sz="2400" dirty="0" smtClean="0">
                <a:latin typeface="Arial" pitchFamily="34" charset="0"/>
                <a:cs typeface="Arial" pitchFamily="34" charset="0"/>
              </a:rPr>
              <a:t>Cushing's disease. </a:t>
            </a:r>
          </a:p>
          <a:p>
            <a:pPr>
              <a:buFontTx/>
              <a:buChar char="-"/>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Note: In geographies with a high incidence of tuberculosis, pelvic tuberculosis can also be a cause of primary amenorrhea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solidFill>
                  <a:srgbClr val="FF0000"/>
                </a:solidFill>
                <a:latin typeface="Arial" pitchFamily="34" charset="0"/>
                <a:cs typeface="Arial" pitchFamily="34" charset="0"/>
              </a:rPr>
              <a:t>Initial approach</a:t>
            </a:r>
            <a:endParaRPr lang="en-US" sz="3600"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buNone/>
            </a:pPr>
            <a:r>
              <a:rPr lang="en-US" dirty="0" smtClean="0">
                <a:latin typeface="Arial" pitchFamily="34" charset="0"/>
                <a:cs typeface="Arial" pitchFamily="34" charset="0"/>
              </a:rPr>
              <a:t> Primary amenorrhea is evaluated most efficiently by focusing on:</a:t>
            </a:r>
          </a:p>
          <a:p>
            <a:pPr>
              <a:buFontTx/>
              <a:buChar char="-"/>
            </a:pPr>
            <a:r>
              <a:rPr lang="en-US" u="sng" dirty="0" smtClean="0">
                <a:latin typeface="Arial" pitchFamily="34" charset="0"/>
                <a:cs typeface="Arial" pitchFamily="34" charset="0"/>
              </a:rPr>
              <a:t>The presence or absence of breast development </a:t>
            </a:r>
            <a:r>
              <a:rPr lang="en-US" dirty="0" smtClean="0">
                <a:latin typeface="Arial" pitchFamily="34" charset="0"/>
                <a:cs typeface="Arial" pitchFamily="34" charset="0"/>
              </a:rPr>
              <a:t>(a marker of estrogen action and therefore function of the ovary)</a:t>
            </a:r>
          </a:p>
          <a:p>
            <a:pPr>
              <a:buFontTx/>
              <a:buChar char="-"/>
            </a:pPr>
            <a:r>
              <a:rPr lang="en-US" dirty="0" smtClean="0">
                <a:latin typeface="Arial" pitchFamily="34" charset="0"/>
                <a:cs typeface="Arial" pitchFamily="34" charset="0"/>
              </a:rPr>
              <a:t> </a:t>
            </a:r>
            <a:r>
              <a:rPr lang="en-US" u="sng" dirty="0" smtClean="0">
                <a:latin typeface="Arial" pitchFamily="34" charset="0"/>
                <a:cs typeface="Arial" pitchFamily="34" charset="0"/>
              </a:rPr>
              <a:t>The presence or absence of the uterus </a:t>
            </a:r>
            <a:r>
              <a:rPr lang="en-US" dirty="0" smtClean="0">
                <a:latin typeface="Arial" pitchFamily="34" charset="0"/>
                <a:cs typeface="Arial" pitchFamily="34" charset="0"/>
              </a:rPr>
              <a:t>(as determined by ultrasound, or in more complex cases by magnetic resonance imaging [MRI])</a:t>
            </a:r>
          </a:p>
          <a:p>
            <a:pPr>
              <a:buFontTx/>
              <a:buChar char="-"/>
            </a:pPr>
            <a:r>
              <a:rPr lang="en-US" dirty="0" smtClean="0">
                <a:latin typeface="Arial" pitchFamily="34" charset="0"/>
                <a:cs typeface="Arial" pitchFamily="34" charset="0"/>
              </a:rPr>
              <a:t> </a:t>
            </a:r>
            <a:r>
              <a:rPr lang="en-US" u="sng" dirty="0" smtClean="0">
                <a:latin typeface="Arial" pitchFamily="34" charset="0"/>
                <a:cs typeface="Arial" pitchFamily="34" charset="0"/>
              </a:rPr>
              <a:t>The follicle-stimulating hormone (FSH) level </a:t>
            </a:r>
            <a:endParaRPr lang="en-US"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b="1" u="sng" dirty="0" smtClean="0">
                <a:solidFill>
                  <a:srgbClr val="FF0000"/>
                </a:solidFill>
                <a:latin typeface="Arial" pitchFamily="34" charset="0"/>
                <a:cs typeface="Arial" pitchFamily="34" charset="0"/>
              </a:rPr>
              <a:t>History</a:t>
            </a:r>
          </a:p>
          <a:p>
            <a:pPr>
              <a:buNone/>
            </a:pPr>
            <a:r>
              <a:rPr lang="en-US" dirty="0" smtClean="0">
                <a:latin typeface="Arial" pitchFamily="34" charset="0"/>
                <a:cs typeface="Arial" pitchFamily="34" charset="0"/>
              </a:rPr>
              <a:t>- Has she completed </a:t>
            </a:r>
            <a:r>
              <a:rPr lang="en-US" u="sng" dirty="0" smtClean="0">
                <a:solidFill>
                  <a:srgbClr val="FF0000"/>
                </a:solidFill>
                <a:latin typeface="Arial" pitchFamily="34" charset="0"/>
                <a:cs typeface="Arial" pitchFamily="34" charset="0"/>
              </a:rPr>
              <a:t>other stages of puberty</a:t>
            </a:r>
            <a:r>
              <a:rPr lang="en-US" dirty="0" smtClean="0">
                <a:latin typeface="Arial" pitchFamily="34" charset="0"/>
                <a:cs typeface="Arial" pitchFamily="34" charset="0"/>
              </a:rPr>
              <a:t>, including a growth spurt, development of </a:t>
            </a:r>
            <a:r>
              <a:rPr lang="en-US" dirty="0" err="1" smtClean="0">
                <a:latin typeface="Arial" pitchFamily="34" charset="0"/>
                <a:cs typeface="Arial" pitchFamily="34" charset="0"/>
              </a:rPr>
              <a:t>axillary</a:t>
            </a:r>
            <a:r>
              <a:rPr lang="en-US" dirty="0" smtClean="0">
                <a:latin typeface="Arial" pitchFamily="34" charset="0"/>
                <a:cs typeface="Arial" pitchFamily="34" charset="0"/>
              </a:rPr>
              <a:t> and pubic hair, </a:t>
            </a:r>
            <a:r>
              <a:rPr lang="en-US" dirty="0" err="1" smtClean="0">
                <a:latin typeface="Arial" pitchFamily="34" charset="0"/>
                <a:cs typeface="Arial" pitchFamily="34" charset="0"/>
              </a:rPr>
              <a:t>apocrine</a:t>
            </a:r>
            <a:r>
              <a:rPr lang="en-US" dirty="0" smtClean="0">
                <a:latin typeface="Arial" pitchFamily="34" charset="0"/>
                <a:cs typeface="Arial" pitchFamily="34" charset="0"/>
              </a:rPr>
              <a:t> sweat glands, and breast development? Lack of pubertal development suggests deficient </a:t>
            </a:r>
            <a:r>
              <a:rPr lang="en-US" dirty="0" err="1" smtClean="0">
                <a:latin typeface="Arial" pitchFamily="34" charset="0"/>
                <a:cs typeface="Arial" pitchFamily="34" charset="0"/>
              </a:rPr>
              <a:t>estradiol</a:t>
            </a:r>
            <a:r>
              <a:rPr lang="en-US" dirty="0" smtClean="0">
                <a:latin typeface="Arial" pitchFamily="34" charset="0"/>
                <a:cs typeface="Arial" pitchFamily="34" charset="0"/>
              </a:rPr>
              <a:t> secretion, which could be due to a hypothalamic or pituitary disorder, ovarian failure, and/or a chromosomal abnormality.</a:t>
            </a:r>
          </a:p>
          <a:p>
            <a:pPr>
              <a:buNone/>
            </a:pPr>
            <a:r>
              <a:rPr lang="en-US" dirty="0" smtClean="0">
                <a:latin typeface="Arial" pitchFamily="34" charset="0"/>
                <a:cs typeface="Arial" pitchFamily="34" charset="0"/>
              </a:rPr>
              <a:t>- Is there a </a:t>
            </a:r>
            <a:r>
              <a:rPr lang="en-US" u="sng" dirty="0" smtClean="0">
                <a:solidFill>
                  <a:srgbClr val="FF0000"/>
                </a:solidFill>
                <a:latin typeface="Arial" pitchFamily="34" charset="0"/>
                <a:cs typeface="Arial" pitchFamily="34" charset="0"/>
              </a:rPr>
              <a:t>family history </a:t>
            </a:r>
            <a:r>
              <a:rPr lang="en-US" dirty="0" smtClean="0">
                <a:latin typeface="Arial" pitchFamily="34" charset="0"/>
                <a:cs typeface="Arial" pitchFamily="34" charset="0"/>
              </a:rPr>
              <a:t>of delayed or absent puberty (suggesting a possible familial disorder)?</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latin typeface="Arial" pitchFamily="34" charset="0"/>
                <a:cs typeface="Arial" pitchFamily="34" charset="0"/>
              </a:rPr>
              <a:t>- What is </a:t>
            </a:r>
            <a:r>
              <a:rPr lang="en-US" u="sng" dirty="0" smtClean="0">
                <a:solidFill>
                  <a:srgbClr val="FF0000"/>
                </a:solidFill>
                <a:latin typeface="Arial" pitchFamily="34" charset="0"/>
                <a:cs typeface="Arial" pitchFamily="34" charset="0"/>
              </a:rPr>
              <a:t>the woman's height </a:t>
            </a:r>
            <a:r>
              <a:rPr lang="en-US" dirty="0" smtClean="0">
                <a:latin typeface="Arial" pitchFamily="34" charset="0"/>
                <a:cs typeface="Arial" pitchFamily="34" charset="0"/>
              </a:rPr>
              <a:t>relative to family members? Short stature may indicate Turner syndrome or growth hormone deficiency due to hypothalamic-pituitary disease</a:t>
            </a:r>
          </a:p>
          <a:p>
            <a:pPr>
              <a:buNone/>
            </a:pPr>
            <a:r>
              <a:rPr lang="en-US" dirty="0" smtClean="0">
                <a:latin typeface="Arial" pitchFamily="34" charset="0"/>
                <a:cs typeface="Arial" pitchFamily="34" charset="0"/>
              </a:rPr>
              <a:t>- Were </a:t>
            </a:r>
            <a:r>
              <a:rPr lang="en-US" u="sng" dirty="0" smtClean="0">
                <a:solidFill>
                  <a:srgbClr val="FF0000"/>
                </a:solidFill>
                <a:latin typeface="Arial" pitchFamily="34" charset="0"/>
                <a:cs typeface="Arial" pitchFamily="34" charset="0"/>
              </a:rPr>
              <a:t>neonatal and childhood </a:t>
            </a:r>
            <a:r>
              <a:rPr lang="en-US" dirty="0" smtClean="0">
                <a:latin typeface="Arial" pitchFamily="34" charset="0"/>
                <a:cs typeface="Arial" pitchFamily="34" charset="0"/>
              </a:rPr>
              <a:t>health normal? Neonatal crisis suggests congenital adrenal hyperplasia. Alternatively, poor health may be a manifestation of hypothalamic-pituitary disease.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None/>
            </a:pPr>
            <a:r>
              <a:rPr lang="en-US" dirty="0" smtClean="0">
                <a:latin typeface="Arial" pitchFamily="34" charset="0"/>
                <a:cs typeface="Arial" pitchFamily="34" charset="0"/>
              </a:rPr>
              <a:t>- Are there any symptoms of </a:t>
            </a:r>
            <a:r>
              <a:rPr lang="en-US" u="sng" dirty="0" err="1" smtClean="0">
                <a:solidFill>
                  <a:srgbClr val="FF0000"/>
                </a:solidFill>
                <a:latin typeface="Arial" pitchFamily="34" charset="0"/>
                <a:cs typeface="Arial" pitchFamily="34" charset="0"/>
              </a:rPr>
              <a:t>hyperandrogenism</a:t>
            </a:r>
            <a:r>
              <a:rPr lang="en-US" dirty="0" smtClean="0">
                <a:latin typeface="Arial" pitchFamily="34" charset="0"/>
                <a:cs typeface="Arial" pitchFamily="34" charset="0"/>
              </a:rPr>
              <a:t> (acne, </a:t>
            </a:r>
            <a:r>
              <a:rPr lang="en-US" dirty="0" err="1" smtClean="0">
                <a:latin typeface="Arial" pitchFamily="34" charset="0"/>
                <a:cs typeface="Arial" pitchFamily="34" charset="0"/>
              </a:rPr>
              <a:t>hirsutism</a:t>
            </a:r>
            <a:r>
              <a:rPr lang="en-US" dirty="0" smtClean="0">
                <a:latin typeface="Arial" pitchFamily="34" charset="0"/>
                <a:cs typeface="Arial" pitchFamily="34" charset="0"/>
              </a:rPr>
              <a:t>) or </a:t>
            </a:r>
            <a:r>
              <a:rPr lang="en-US" u="sng" dirty="0" err="1" smtClean="0">
                <a:solidFill>
                  <a:srgbClr val="FF0000"/>
                </a:solidFill>
                <a:latin typeface="Arial" pitchFamily="34" charset="0"/>
                <a:cs typeface="Arial" pitchFamily="34" charset="0"/>
              </a:rPr>
              <a:t>virilization</a:t>
            </a:r>
            <a:r>
              <a:rPr lang="en-US" dirty="0" smtClean="0">
                <a:latin typeface="Arial" pitchFamily="34" charset="0"/>
                <a:cs typeface="Arial" pitchFamily="34" charset="0"/>
              </a:rPr>
              <a:t>? The presence of acne or </a:t>
            </a:r>
            <a:r>
              <a:rPr lang="en-US" dirty="0" err="1" smtClean="0">
                <a:latin typeface="Arial" pitchFamily="34" charset="0"/>
                <a:cs typeface="Arial" pitchFamily="34" charset="0"/>
              </a:rPr>
              <a:t>hirsutism</a:t>
            </a:r>
            <a:r>
              <a:rPr lang="en-US" dirty="0" smtClean="0">
                <a:latin typeface="Arial" pitchFamily="34" charset="0"/>
                <a:cs typeface="Arial" pitchFamily="34" charset="0"/>
              </a:rPr>
              <a:t> is consistent with a diagnosis of PCOS, while </a:t>
            </a:r>
            <a:r>
              <a:rPr lang="en-US" dirty="0" err="1" smtClean="0">
                <a:latin typeface="Arial" pitchFamily="34" charset="0"/>
                <a:cs typeface="Arial" pitchFamily="34" charset="0"/>
              </a:rPr>
              <a:t>virilization</a:t>
            </a:r>
            <a:r>
              <a:rPr lang="en-US" dirty="0" smtClean="0">
                <a:latin typeface="Arial" pitchFamily="34" charset="0"/>
                <a:cs typeface="Arial" pitchFamily="34" charset="0"/>
              </a:rPr>
              <a:t> suggests more severe androgen excess, due to an androgen-secreting ovarian or adrenal tumor, or 5-alpha-reductase deficiency.</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Has there been </a:t>
            </a:r>
            <a:r>
              <a:rPr lang="en-US" u="sng" dirty="0" smtClean="0">
                <a:solidFill>
                  <a:srgbClr val="FF0000"/>
                </a:solidFill>
                <a:latin typeface="Arial" pitchFamily="34" charset="0"/>
                <a:cs typeface="Arial" pitchFamily="34" charset="0"/>
              </a:rPr>
              <a:t>stress</a:t>
            </a:r>
            <a:r>
              <a:rPr lang="en-US" dirty="0" smtClean="0">
                <a:latin typeface="Arial" pitchFamily="34" charset="0"/>
                <a:cs typeface="Arial" pitchFamily="34" charset="0"/>
              </a:rPr>
              <a:t>; change in weight, diet, or exercise habits; or illness that might result in hypothalamic amenorrhea?</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latin typeface="Arial" pitchFamily="34" charset="0"/>
                <a:cs typeface="Arial" pitchFamily="34" charset="0"/>
              </a:rPr>
              <a:t>- Is she taking </a:t>
            </a:r>
            <a:r>
              <a:rPr lang="en-US" u="sng" dirty="0" smtClean="0">
                <a:solidFill>
                  <a:srgbClr val="FF0000"/>
                </a:solidFill>
                <a:latin typeface="Arial" pitchFamily="34" charset="0"/>
                <a:cs typeface="Arial" pitchFamily="34" charset="0"/>
              </a:rPr>
              <a:t>any drugs </a:t>
            </a:r>
            <a:r>
              <a:rPr lang="en-US" dirty="0" smtClean="0">
                <a:latin typeface="Arial" pitchFamily="34" charset="0"/>
                <a:cs typeface="Arial" pitchFamily="34" charset="0"/>
              </a:rPr>
              <a:t>that might cause or be associated with amenorrhea? The medication may be taken for a systemic illness that itself can cause hypothalamic amenorrhea (</a:t>
            </a:r>
            <a:r>
              <a:rPr lang="en-US" dirty="0" err="1" smtClean="0">
                <a:latin typeface="Arial" pitchFamily="34" charset="0"/>
                <a:cs typeface="Arial" pitchFamily="34" charset="0"/>
              </a:rPr>
              <a:t>eg</a:t>
            </a:r>
            <a:r>
              <a:rPr lang="en-US" dirty="0" smtClean="0">
                <a:latin typeface="Arial" pitchFamily="34" charset="0"/>
                <a:cs typeface="Arial" pitchFamily="34" charset="0"/>
              </a:rPr>
              <a:t>, </a:t>
            </a:r>
            <a:r>
              <a:rPr lang="en-US" dirty="0" err="1" smtClean="0">
                <a:latin typeface="Arial" pitchFamily="34" charset="0"/>
                <a:cs typeface="Arial" pitchFamily="34" charset="0"/>
              </a:rPr>
              <a:t>sarcoidosis</a:t>
            </a:r>
            <a:r>
              <a:rPr lang="en-US" dirty="0" smtClean="0">
                <a:latin typeface="Arial" pitchFamily="34" charset="0"/>
                <a:cs typeface="Arial" pitchFamily="34" charset="0"/>
              </a:rPr>
              <a:t>). Alternatively, drugs such as heroin and methadone can decrease </a:t>
            </a:r>
            <a:r>
              <a:rPr lang="en-US" dirty="0" err="1" smtClean="0">
                <a:latin typeface="Arial" pitchFamily="34" charset="0"/>
                <a:cs typeface="Arial" pitchFamily="34" charset="0"/>
              </a:rPr>
              <a:t>GnRH</a:t>
            </a:r>
            <a:r>
              <a:rPr lang="en-US" dirty="0" smtClean="0">
                <a:latin typeface="Arial" pitchFamily="34" charset="0"/>
                <a:cs typeface="Arial" pitchFamily="34" charset="0"/>
              </a:rPr>
              <a:t> and, therefore, </a:t>
            </a:r>
            <a:r>
              <a:rPr lang="en-US" dirty="0" err="1" smtClean="0">
                <a:latin typeface="Arial" pitchFamily="34" charset="0"/>
                <a:cs typeface="Arial" pitchFamily="34" charset="0"/>
              </a:rPr>
              <a:t>gonadotropin</a:t>
            </a:r>
            <a:r>
              <a:rPr lang="en-US" dirty="0" smtClean="0">
                <a:latin typeface="Arial" pitchFamily="34" charset="0"/>
                <a:cs typeface="Arial" pitchFamily="34" charset="0"/>
              </a:rPr>
              <a:t> secretion.</a:t>
            </a:r>
          </a:p>
          <a:p>
            <a:pPr>
              <a:buFontTx/>
              <a:buChar char="-"/>
            </a:pPr>
            <a:r>
              <a:rPr lang="en-US" dirty="0" smtClean="0">
                <a:latin typeface="Arial" pitchFamily="34" charset="0"/>
                <a:cs typeface="Arial" pitchFamily="34" charset="0"/>
              </a:rPr>
              <a:t>Does she have </a:t>
            </a:r>
            <a:r>
              <a:rPr lang="en-US" u="sng" dirty="0" err="1" smtClean="0">
                <a:solidFill>
                  <a:srgbClr val="FF0000"/>
                </a:solidFill>
                <a:latin typeface="Arial" pitchFamily="34" charset="0"/>
                <a:cs typeface="Arial" pitchFamily="34" charset="0"/>
              </a:rPr>
              <a:t>galactorrhea</a:t>
            </a:r>
            <a:r>
              <a:rPr lang="en-US" dirty="0" smtClean="0">
                <a:latin typeface="Arial" pitchFamily="34" charset="0"/>
                <a:cs typeface="Arial" pitchFamily="34" charset="0"/>
              </a:rPr>
              <a:t>, which would suggest excess </a:t>
            </a:r>
            <a:r>
              <a:rPr lang="en-US" dirty="0" err="1" smtClean="0">
                <a:latin typeface="Arial" pitchFamily="34" charset="0"/>
                <a:cs typeface="Arial" pitchFamily="34" charset="0"/>
              </a:rPr>
              <a:t>prolactin</a:t>
            </a:r>
            <a:r>
              <a:rPr lang="en-US" dirty="0" smtClean="0">
                <a:latin typeface="Arial" pitchFamily="34" charset="0"/>
                <a:cs typeface="Arial" pitchFamily="34" charset="0"/>
              </a:rPr>
              <a:t>? This could be caused by hypothalamic or pituitary disease or by drugs, such as </a:t>
            </a:r>
            <a:r>
              <a:rPr lang="en-US" dirty="0" err="1" smtClean="0">
                <a:latin typeface="Arial" pitchFamily="34" charset="0"/>
                <a:cs typeface="Arial" pitchFamily="34" charset="0"/>
              </a:rPr>
              <a:t>metoclopramide</a:t>
            </a:r>
            <a:r>
              <a:rPr lang="en-US" dirty="0" smtClean="0">
                <a:latin typeface="Arial" pitchFamily="34" charset="0"/>
                <a:cs typeface="Arial" pitchFamily="34" charset="0"/>
              </a:rPr>
              <a:t> and antipsychotic drugs. </a:t>
            </a:r>
          </a:p>
          <a:p>
            <a:pPr>
              <a:buNone/>
            </a:pPr>
            <a:r>
              <a:rPr lang="en-US" dirty="0" smtClean="0">
                <a:latin typeface="Arial" pitchFamily="34" charset="0"/>
                <a:cs typeface="Arial" pitchFamily="34" charset="0"/>
              </a:rPr>
              <a:t>-   Are there </a:t>
            </a:r>
            <a:r>
              <a:rPr lang="en-US" u="sng" dirty="0" smtClean="0">
                <a:solidFill>
                  <a:srgbClr val="FF0000"/>
                </a:solidFill>
                <a:latin typeface="Arial" pitchFamily="34" charset="0"/>
                <a:cs typeface="Arial" pitchFamily="34" charset="0"/>
              </a:rPr>
              <a:t>symptoms of other hypothalamic-pituitary </a:t>
            </a:r>
            <a:r>
              <a:rPr lang="en-US" dirty="0" smtClean="0">
                <a:latin typeface="Arial" pitchFamily="34" charset="0"/>
                <a:cs typeface="Arial" pitchFamily="34" charset="0"/>
              </a:rPr>
              <a:t>disease, including headaches, visual field defects, fatigue?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FF0000"/>
                </a:solidFill>
                <a:latin typeface="Arial" pitchFamily="34" charset="0"/>
                <a:cs typeface="Arial" pitchFamily="34" charset="0"/>
              </a:rPr>
              <a:t>Physical examination</a:t>
            </a:r>
            <a:endParaRPr lang="en-US" sz="3200" b="1"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fontScale="85000" lnSpcReduction="10000"/>
          </a:bodyPr>
          <a:lstStyle/>
          <a:p>
            <a:pPr>
              <a:buFontTx/>
              <a:buChar char="-"/>
            </a:pPr>
            <a:r>
              <a:rPr lang="en-US" dirty="0" smtClean="0">
                <a:latin typeface="Arial" pitchFamily="34" charset="0"/>
                <a:cs typeface="Arial" pitchFamily="34" charset="0"/>
              </a:rPr>
              <a:t>The </a:t>
            </a:r>
            <a:r>
              <a:rPr lang="en-US" u="sng" dirty="0" smtClean="0">
                <a:solidFill>
                  <a:srgbClr val="FF0000"/>
                </a:solidFill>
                <a:latin typeface="Arial" pitchFamily="34" charset="0"/>
                <a:cs typeface="Arial" pitchFamily="34" charset="0"/>
              </a:rPr>
              <a:t>single most important step in the evaluation </a:t>
            </a:r>
            <a:r>
              <a:rPr lang="en-US" dirty="0" smtClean="0">
                <a:latin typeface="Arial" pitchFamily="34" charset="0"/>
                <a:cs typeface="Arial" pitchFamily="34" charset="0"/>
              </a:rPr>
              <a:t>is to determine by physical examination (or </a:t>
            </a:r>
            <a:r>
              <a:rPr lang="en-US" dirty="0" err="1" smtClean="0">
                <a:latin typeface="Arial" pitchFamily="34" charset="0"/>
                <a:cs typeface="Arial" pitchFamily="34" charset="0"/>
              </a:rPr>
              <a:t>ultrasonography</a:t>
            </a:r>
            <a:r>
              <a:rPr lang="en-US" dirty="0" smtClean="0">
                <a:latin typeface="Arial" pitchFamily="34" charset="0"/>
                <a:cs typeface="Arial" pitchFamily="34" charset="0"/>
              </a:rPr>
              <a:t> or MRI if needed) </a:t>
            </a:r>
            <a:r>
              <a:rPr lang="en-US" u="sng" dirty="0" smtClean="0">
                <a:solidFill>
                  <a:srgbClr val="FF0000"/>
                </a:solidFill>
                <a:latin typeface="Arial" pitchFamily="34" charset="0"/>
                <a:cs typeface="Arial" pitchFamily="34" charset="0"/>
              </a:rPr>
              <a:t>if a uterus is present</a:t>
            </a:r>
            <a:r>
              <a:rPr lang="en-US" dirty="0" smtClean="0">
                <a:latin typeface="Arial" pitchFamily="34" charset="0"/>
                <a:cs typeface="Arial" pitchFamily="34" charset="0"/>
              </a:rPr>
              <a:t>. In addition, the vagina and cervix should be examined for anatomic abnormalities. </a:t>
            </a:r>
          </a:p>
          <a:p>
            <a:pPr>
              <a:buFontTx/>
              <a:buChar char="-"/>
            </a:pPr>
            <a:r>
              <a:rPr lang="en-US" u="sng" dirty="0" smtClean="0">
                <a:latin typeface="Arial" pitchFamily="34" charset="0"/>
                <a:cs typeface="Arial" pitchFamily="34" charset="0"/>
              </a:rPr>
              <a:t>Anatomic abnormalities </a:t>
            </a:r>
            <a:r>
              <a:rPr lang="en-US" dirty="0" smtClean="0">
                <a:latin typeface="Arial" pitchFamily="34" charset="0"/>
                <a:cs typeface="Arial" pitchFamily="34" charset="0"/>
              </a:rPr>
              <a:t>intact hymen, transverse vaginal septum, or vaginal agenesis, also known as </a:t>
            </a:r>
            <a:r>
              <a:rPr lang="en-US" dirty="0" err="1" smtClean="0">
                <a:latin typeface="Arial" pitchFamily="34" charset="0"/>
                <a:cs typeface="Arial" pitchFamily="34" charset="0"/>
              </a:rPr>
              <a:t>müllerian</a:t>
            </a:r>
            <a:r>
              <a:rPr lang="en-US" dirty="0" smtClean="0">
                <a:latin typeface="Arial" pitchFamily="34" charset="0"/>
                <a:cs typeface="Arial" pitchFamily="34" charset="0"/>
              </a:rPr>
              <a:t> agenesis or Mayer-</a:t>
            </a:r>
            <a:r>
              <a:rPr lang="en-US" dirty="0" err="1" smtClean="0">
                <a:latin typeface="Arial" pitchFamily="34" charset="0"/>
                <a:cs typeface="Arial" pitchFamily="34" charset="0"/>
              </a:rPr>
              <a:t>Rokitansky</a:t>
            </a:r>
            <a:r>
              <a:rPr lang="en-US" dirty="0" smtClean="0">
                <a:latin typeface="Arial" pitchFamily="34" charset="0"/>
                <a:cs typeface="Arial" pitchFamily="34" charset="0"/>
              </a:rPr>
              <a:t>-</a:t>
            </a:r>
            <a:r>
              <a:rPr lang="en-US" dirty="0" err="1" smtClean="0">
                <a:latin typeface="Arial" pitchFamily="34" charset="0"/>
                <a:cs typeface="Arial" pitchFamily="34" charset="0"/>
              </a:rPr>
              <a:t>Küster</a:t>
            </a:r>
            <a:r>
              <a:rPr lang="en-US" dirty="0" smtClean="0">
                <a:latin typeface="Arial" pitchFamily="34" charset="0"/>
                <a:cs typeface="Arial" pitchFamily="34" charset="0"/>
              </a:rPr>
              <a:t>-Hauser (MRKH) syndrome.</a:t>
            </a:r>
          </a:p>
          <a:p>
            <a:pPr>
              <a:buFontTx/>
              <a:buChar char="-"/>
            </a:pPr>
            <a:r>
              <a:rPr lang="en-US" dirty="0" err="1" smtClean="0">
                <a:latin typeface="Arial" pitchFamily="34" charset="0"/>
                <a:cs typeface="Arial" pitchFamily="34" charset="0"/>
              </a:rPr>
              <a:t>Mullerian</a:t>
            </a:r>
            <a:r>
              <a:rPr lang="en-US" dirty="0" smtClean="0">
                <a:latin typeface="Arial" pitchFamily="34" charset="0"/>
                <a:cs typeface="Arial" pitchFamily="34" charset="0"/>
              </a:rPr>
              <a:t> agenesis refers to congenital absence of the vagina with variable uterine development. It is usually accompanied by cervical and uterine agenesis; however, 7 to 10 percent of women have a normal but obstructed or rudimentary uterus with functional </a:t>
            </a:r>
            <a:r>
              <a:rPr lang="en-US" dirty="0" err="1" smtClean="0">
                <a:latin typeface="Arial" pitchFamily="34" charset="0"/>
                <a:cs typeface="Arial" pitchFamily="34" charset="0"/>
              </a:rPr>
              <a:t>endometrium</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normAutofit/>
          </a:bodyPr>
          <a:lstStyle/>
          <a:p>
            <a:r>
              <a:rPr lang="en-US" sz="3200" b="1" u="sng" dirty="0" smtClean="0">
                <a:solidFill>
                  <a:srgbClr val="FF0000"/>
                </a:solidFill>
                <a:latin typeface="Arial" pitchFamily="34" charset="0"/>
                <a:cs typeface="Arial" pitchFamily="34" charset="0"/>
              </a:rPr>
              <a:t>Other findings</a:t>
            </a:r>
            <a:endParaRPr lang="en-US" sz="3200" b="1"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a:xfrm>
            <a:off x="304800" y="1447800"/>
            <a:ext cx="6096000" cy="4572000"/>
          </a:xfrm>
        </p:spPr>
        <p:txBody>
          <a:bodyPr>
            <a:normAutofit fontScale="85000" lnSpcReduction="10000"/>
          </a:bodyPr>
          <a:lstStyle/>
          <a:p>
            <a:pPr>
              <a:buFontTx/>
              <a:buChar char="-"/>
            </a:pPr>
            <a:r>
              <a:rPr lang="en-US" u="sng" dirty="0" smtClean="0">
                <a:solidFill>
                  <a:srgbClr val="FF0000"/>
                </a:solidFill>
                <a:latin typeface="Arial" pitchFamily="34" charset="0"/>
                <a:cs typeface="Arial" pitchFamily="34" charset="0"/>
              </a:rPr>
              <a:t>Breast development</a:t>
            </a:r>
            <a:r>
              <a:rPr lang="en-US" dirty="0" smtClean="0">
                <a:latin typeface="Arial" pitchFamily="34" charset="0"/>
                <a:cs typeface="Arial" pitchFamily="34" charset="0"/>
              </a:rPr>
              <a:t>, as assessed by Tanner staging</a:t>
            </a:r>
          </a:p>
          <a:p>
            <a:pPr>
              <a:buFontTx/>
              <a:buChar char="-"/>
            </a:pPr>
            <a:r>
              <a:rPr lang="en-US" u="sng" dirty="0" smtClean="0">
                <a:solidFill>
                  <a:srgbClr val="FF0000"/>
                </a:solidFill>
                <a:latin typeface="Arial" pitchFamily="34" charset="0"/>
                <a:cs typeface="Arial" pitchFamily="34" charset="0"/>
              </a:rPr>
              <a:t>Growth</a:t>
            </a:r>
            <a:r>
              <a:rPr lang="en-US" dirty="0" smtClean="0">
                <a:latin typeface="Arial" pitchFamily="34" charset="0"/>
                <a:cs typeface="Arial" pitchFamily="34" charset="0"/>
              </a:rPr>
              <a:t>, including height, weight, and arm span (normal arm span for adults is within 5cm of height) and the growth chart.</a:t>
            </a:r>
          </a:p>
          <a:p>
            <a:pPr>
              <a:buFontTx/>
              <a:buChar char="-"/>
            </a:pPr>
            <a:r>
              <a:rPr lang="en-US" u="sng" dirty="0" smtClean="0">
                <a:solidFill>
                  <a:srgbClr val="FF0000"/>
                </a:solidFill>
                <a:latin typeface="Arial" pitchFamily="34" charset="0"/>
                <a:cs typeface="Arial" pitchFamily="34" charset="0"/>
              </a:rPr>
              <a:t>Skin findings </a:t>
            </a:r>
            <a:r>
              <a:rPr lang="en-US" dirty="0" smtClean="0">
                <a:latin typeface="Arial" pitchFamily="34" charset="0"/>
                <a:cs typeface="Arial" pitchFamily="34" charset="0"/>
              </a:rPr>
              <a:t>such as </a:t>
            </a:r>
            <a:r>
              <a:rPr lang="en-US" dirty="0" err="1" smtClean="0">
                <a:latin typeface="Arial" pitchFamily="34" charset="0"/>
                <a:cs typeface="Arial" pitchFamily="34" charset="0"/>
              </a:rPr>
              <a:t>hirsutism</a:t>
            </a:r>
            <a:r>
              <a:rPr lang="en-US" dirty="0" smtClean="0">
                <a:latin typeface="Arial" pitchFamily="34" charset="0"/>
                <a:cs typeface="Arial" pitchFamily="34" charset="0"/>
              </a:rPr>
              <a:t>, acne, </a:t>
            </a:r>
            <a:r>
              <a:rPr lang="en-US" dirty="0" err="1" smtClean="0">
                <a:latin typeface="Arial" pitchFamily="34" charset="0"/>
                <a:cs typeface="Arial" pitchFamily="34" charset="0"/>
              </a:rPr>
              <a:t>striae</a:t>
            </a:r>
            <a:r>
              <a:rPr lang="en-US" dirty="0" smtClean="0">
                <a:latin typeface="Arial" pitchFamily="34" charset="0"/>
                <a:cs typeface="Arial" pitchFamily="34" charset="0"/>
              </a:rPr>
              <a:t>, increased pigmentation.</a:t>
            </a:r>
          </a:p>
          <a:p>
            <a:pPr>
              <a:buFontTx/>
              <a:buChar char="-"/>
            </a:pPr>
            <a:r>
              <a:rPr lang="en-US" u="sng" dirty="0" smtClean="0">
                <a:solidFill>
                  <a:srgbClr val="FF0000"/>
                </a:solidFill>
                <a:latin typeface="Arial" pitchFamily="34" charset="0"/>
                <a:cs typeface="Arial" pitchFamily="34" charset="0"/>
              </a:rPr>
              <a:t>Physical features of Turner syndrome </a:t>
            </a:r>
            <a:r>
              <a:rPr lang="en-US" dirty="0" smtClean="0">
                <a:latin typeface="Arial" pitchFamily="34" charset="0"/>
                <a:cs typeface="Arial" pitchFamily="34" charset="0"/>
              </a:rPr>
              <a:t>such as low hairline, webbed neck, shield chest, and widely spaced nipples. The blood pressure should be measured in both arms if Turner syndrome is suspected because it is associated with an increased incidence of </a:t>
            </a:r>
            <a:r>
              <a:rPr lang="en-US" dirty="0" err="1" smtClean="0">
                <a:latin typeface="Arial" pitchFamily="34" charset="0"/>
                <a:cs typeface="Arial" pitchFamily="34" charset="0"/>
              </a:rPr>
              <a:t>coarctation</a:t>
            </a:r>
            <a:r>
              <a:rPr lang="en-US" dirty="0" smtClean="0">
                <a:latin typeface="Arial" pitchFamily="34" charset="0"/>
                <a:cs typeface="Arial" pitchFamily="34" charset="0"/>
              </a:rPr>
              <a:t> of the aorta. </a:t>
            </a:r>
            <a:endParaRPr lang="en-US" dirty="0">
              <a:latin typeface="Arial" pitchFamily="34" charset="0"/>
              <a:cs typeface="Arial" pitchFamily="34" charset="0"/>
            </a:endParaRPr>
          </a:p>
        </p:txBody>
      </p:sp>
      <p:pic>
        <p:nvPicPr>
          <p:cNvPr id="4" name="Picture 3" descr="turners_syndrome_high.jpg"/>
          <p:cNvPicPr>
            <a:picLocks noChangeAspect="1"/>
          </p:cNvPicPr>
          <p:nvPr/>
        </p:nvPicPr>
        <p:blipFill>
          <a:blip r:embed="rId2"/>
          <a:stretch>
            <a:fillRect/>
          </a:stretch>
        </p:blipFill>
        <p:spPr>
          <a:xfrm>
            <a:off x="6553200" y="1219200"/>
            <a:ext cx="2318897" cy="52578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FF0000"/>
                </a:solidFill>
                <a:latin typeface="Arial" pitchFamily="34" charset="0"/>
                <a:cs typeface="Arial" pitchFamily="34" charset="0"/>
              </a:rPr>
              <a:t>Introduction</a:t>
            </a:r>
            <a:endParaRPr lang="en-US" sz="3200" b="1"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a:bodyPr>
          <a:lstStyle/>
          <a:p>
            <a:pPr>
              <a:buFontTx/>
              <a:buChar char="-"/>
            </a:pPr>
            <a:r>
              <a:rPr lang="en-US" u="sng" dirty="0" smtClean="0">
                <a:latin typeface="Arial" pitchFamily="34" charset="0"/>
                <a:cs typeface="Arial" pitchFamily="34" charset="0"/>
              </a:rPr>
              <a:t>Amenorrhea means absence of menses.</a:t>
            </a: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It can be a transient, intermittent, or permanent condition resulting from dysfunction of the hypothalamus, pituitary, ovaries, uterus, or vagina.</a:t>
            </a:r>
          </a:p>
          <a:p>
            <a:pPr>
              <a:buNone/>
            </a:pPr>
            <a:r>
              <a:rPr lang="en-US" u="sng" dirty="0" smtClean="0">
                <a:latin typeface="Arial" pitchFamily="34" charset="0"/>
                <a:cs typeface="Arial" pitchFamily="34" charset="0"/>
              </a:rPr>
              <a:t>Classification</a:t>
            </a:r>
          </a:p>
          <a:p>
            <a:pPr>
              <a:buFontTx/>
              <a:buChar char="-"/>
            </a:pPr>
            <a:r>
              <a:rPr lang="en-US" dirty="0" smtClean="0">
                <a:latin typeface="Arial" pitchFamily="34" charset="0"/>
                <a:cs typeface="Arial" pitchFamily="34" charset="0"/>
              </a:rPr>
              <a:t>primary (absence of menarche by age15 years or thereafter)</a:t>
            </a:r>
          </a:p>
          <a:p>
            <a:pPr>
              <a:buFontTx/>
              <a:buChar char="-"/>
            </a:pPr>
            <a:r>
              <a:rPr lang="en-US" dirty="0" smtClean="0">
                <a:latin typeface="Arial" pitchFamily="34" charset="0"/>
                <a:cs typeface="Arial" pitchFamily="34" charset="0"/>
              </a:rPr>
              <a:t>secondary (absence of menses for more than </a:t>
            </a:r>
            <a:r>
              <a:rPr lang="en-US" u="sng" dirty="0" smtClean="0">
                <a:latin typeface="Arial" pitchFamily="34" charset="0"/>
                <a:cs typeface="Arial" pitchFamily="34" charset="0"/>
              </a:rPr>
              <a:t>three months</a:t>
            </a:r>
            <a:r>
              <a:rPr lang="en-US" dirty="0" smtClean="0">
                <a:latin typeface="Arial" pitchFamily="34" charset="0"/>
                <a:cs typeface="Arial" pitchFamily="34" charset="0"/>
              </a:rPr>
              <a:t> in girls or women who previously had </a:t>
            </a:r>
            <a:r>
              <a:rPr lang="en-US" u="sng" dirty="0" smtClean="0">
                <a:latin typeface="Arial" pitchFamily="34" charset="0"/>
                <a:cs typeface="Arial" pitchFamily="34" charset="0"/>
              </a:rPr>
              <a:t>regular</a:t>
            </a:r>
            <a:r>
              <a:rPr lang="en-US" dirty="0" smtClean="0">
                <a:latin typeface="Arial" pitchFamily="34" charset="0"/>
                <a:cs typeface="Arial" pitchFamily="34" charset="0"/>
              </a:rPr>
              <a:t> menstrual cycles or </a:t>
            </a:r>
            <a:r>
              <a:rPr lang="en-US" u="sng" dirty="0" smtClean="0">
                <a:latin typeface="Arial" pitchFamily="34" charset="0"/>
                <a:cs typeface="Arial" pitchFamily="34" charset="0"/>
              </a:rPr>
              <a:t>six months </a:t>
            </a:r>
            <a:r>
              <a:rPr lang="en-US" dirty="0" smtClean="0">
                <a:latin typeface="Arial" pitchFamily="34" charset="0"/>
                <a:cs typeface="Arial" pitchFamily="34" charset="0"/>
              </a:rPr>
              <a:t>in girls or women who had </a:t>
            </a:r>
            <a:r>
              <a:rPr lang="en-US" u="sng" dirty="0" smtClean="0">
                <a:latin typeface="Arial" pitchFamily="34" charset="0"/>
                <a:cs typeface="Arial" pitchFamily="34" charset="0"/>
              </a:rPr>
              <a:t>irregular</a:t>
            </a:r>
            <a:r>
              <a:rPr lang="en-US" dirty="0" smtClean="0">
                <a:latin typeface="Arial" pitchFamily="34" charset="0"/>
                <a:cs typeface="Arial" pitchFamily="34" charset="0"/>
              </a:rPr>
              <a:t> menses).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a:stretch>
            <a:fillRect/>
          </a:stretch>
        </p:blipFill>
        <p:spPr bwMode="auto">
          <a:xfrm>
            <a:off x="990600" y="838200"/>
            <a:ext cx="6858000" cy="2905125"/>
          </a:xfrm>
          <a:prstGeom prst="rect">
            <a:avLst/>
          </a:prstGeom>
          <a:noFill/>
          <a:ln w="9525">
            <a:noFill/>
            <a:miter lim="800000"/>
            <a:headEnd/>
            <a:tailEnd/>
          </a:ln>
          <a:effectLst/>
        </p:spPr>
      </p:pic>
      <p:sp>
        <p:nvSpPr>
          <p:cNvPr id="5" name="Rectangle 4"/>
          <p:cNvSpPr/>
          <p:nvPr/>
        </p:nvSpPr>
        <p:spPr>
          <a:xfrm>
            <a:off x="1066800" y="2590800"/>
            <a:ext cx="7162800" cy="3970318"/>
          </a:xfrm>
          <a:prstGeom prst="rect">
            <a:avLst/>
          </a:prstGeom>
        </p:spPr>
        <p:txBody>
          <a:bodyPr wrap="square">
            <a:spAutoFit/>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b="1" u="sng" dirty="0" smtClean="0">
                <a:latin typeface="Arial" pitchFamily="34" charset="0"/>
                <a:cs typeface="Arial" pitchFamily="34" charset="0"/>
              </a:rPr>
              <a:t>Stage 1</a:t>
            </a:r>
            <a:r>
              <a:rPr lang="en-US" dirty="0" smtClean="0">
                <a:latin typeface="Arial" pitchFamily="34" charset="0"/>
                <a:cs typeface="Arial" pitchFamily="34" charset="0"/>
              </a:rPr>
              <a:t>: </a:t>
            </a:r>
            <a:r>
              <a:rPr lang="en-US" dirty="0" err="1" smtClean="0">
                <a:latin typeface="Arial" pitchFamily="34" charset="0"/>
                <a:cs typeface="Arial" pitchFamily="34" charset="0"/>
              </a:rPr>
              <a:t>Prepubertal</a:t>
            </a:r>
            <a:r>
              <a:rPr lang="en-US" dirty="0" smtClean="0">
                <a:latin typeface="Arial" pitchFamily="34" charset="0"/>
                <a:cs typeface="Arial" pitchFamily="34" charset="0"/>
              </a:rPr>
              <a:t>	</a:t>
            </a:r>
          </a:p>
          <a:p>
            <a:r>
              <a:rPr lang="en-US" b="1" u="sng" dirty="0" smtClean="0">
                <a:latin typeface="Arial" pitchFamily="34" charset="0"/>
                <a:cs typeface="Arial" pitchFamily="34" charset="0"/>
              </a:rPr>
              <a:t>Stage 2</a:t>
            </a:r>
            <a:r>
              <a:rPr lang="en-US" dirty="0" smtClean="0">
                <a:latin typeface="Arial" pitchFamily="34" charset="0"/>
                <a:cs typeface="Arial" pitchFamily="34" charset="0"/>
              </a:rPr>
              <a:t>: Breast bud stage with elevation of breast and papilla; enlargement of areola	</a:t>
            </a:r>
          </a:p>
          <a:p>
            <a:r>
              <a:rPr lang="en-US" b="1" u="sng" dirty="0" smtClean="0">
                <a:latin typeface="Arial" pitchFamily="34" charset="0"/>
                <a:cs typeface="Arial" pitchFamily="34" charset="0"/>
              </a:rPr>
              <a:t>Stage 3</a:t>
            </a:r>
            <a:r>
              <a:rPr lang="en-US" dirty="0" smtClean="0">
                <a:latin typeface="Arial" pitchFamily="34" charset="0"/>
                <a:cs typeface="Arial" pitchFamily="34" charset="0"/>
              </a:rPr>
              <a:t>: Further enlargement of breast and areola; no separation of their contour	</a:t>
            </a:r>
          </a:p>
          <a:p>
            <a:r>
              <a:rPr lang="en-US" b="1" u="sng" dirty="0" smtClean="0">
                <a:latin typeface="Arial" pitchFamily="34" charset="0"/>
                <a:cs typeface="Arial" pitchFamily="34" charset="0"/>
              </a:rPr>
              <a:t>Stage 4</a:t>
            </a:r>
            <a:r>
              <a:rPr lang="en-US" dirty="0" smtClean="0">
                <a:latin typeface="Arial" pitchFamily="34" charset="0"/>
                <a:cs typeface="Arial" pitchFamily="34" charset="0"/>
              </a:rPr>
              <a:t>: Areola and papilla form a secondary mound above level of breast	</a:t>
            </a:r>
          </a:p>
          <a:p>
            <a:r>
              <a:rPr lang="en-US" b="1" u="sng" dirty="0" smtClean="0">
                <a:latin typeface="Arial" pitchFamily="34" charset="0"/>
                <a:cs typeface="Arial" pitchFamily="34" charset="0"/>
              </a:rPr>
              <a:t>Stage 5</a:t>
            </a:r>
            <a:r>
              <a:rPr lang="en-US" dirty="0" smtClean="0">
                <a:latin typeface="Arial" pitchFamily="34" charset="0"/>
                <a:cs typeface="Arial" pitchFamily="34" charset="0"/>
              </a:rPr>
              <a:t>: Mature stage: Projection of papilla only, related to recession of areola	</a:t>
            </a:r>
          </a:p>
        </p:txBody>
      </p:sp>
      <p:sp>
        <p:nvSpPr>
          <p:cNvPr id="6" name="Rectangle 5"/>
          <p:cNvSpPr/>
          <p:nvPr/>
        </p:nvSpPr>
        <p:spPr>
          <a:xfrm>
            <a:off x="914400" y="457200"/>
            <a:ext cx="7315200" cy="461665"/>
          </a:xfrm>
          <a:prstGeom prst="rect">
            <a:avLst/>
          </a:prstGeom>
        </p:spPr>
        <p:txBody>
          <a:bodyPr wrap="square">
            <a:spAutoFit/>
          </a:bodyPr>
          <a:lstStyle/>
          <a:p>
            <a:r>
              <a:rPr lang="en-US" sz="2400" b="1" u="sng" dirty="0" smtClean="0">
                <a:solidFill>
                  <a:srgbClr val="FF0000"/>
                </a:solidFill>
                <a:latin typeface="Arial" pitchFamily="34" charset="0"/>
                <a:cs typeface="Arial" pitchFamily="34" charset="0"/>
              </a:rPr>
              <a:t>Tanner staging of breast development in girls</a:t>
            </a:r>
            <a:endParaRPr lang="en-US" sz="2400" b="1" u="sng"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latin typeface="Arial" pitchFamily="34" charset="0"/>
                <a:cs typeface="Arial" pitchFamily="34" charset="0"/>
              </a:rPr>
              <a:t>-  A </a:t>
            </a:r>
            <a:r>
              <a:rPr lang="en-US" u="sng" dirty="0" smtClean="0">
                <a:solidFill>
                  <a:srgbClr val="FF0000"/>
                </a:solidFill>
                <a:latin typeface="Arial" pitchFamily="34" charset="0"/>
                <a:cs typeface="Arial" pitchFamily="34" charset="0"/>
              </a:rPr>
              <a:t>careful genital examination </a:t>
            </a:r>
            <a:r>
              <a:rPr lang="en-US" dirty="0" smtClean="0">
                <a:latin typeface="Arial" pitchFamily="34" charset="0"/>
                <a:cs typeface="Arial" pitchFamily="34" charset="0"/>
              </a:rPr>
              <a:t>should be performed for clitoral size, pubic hair development, intactness of the hymen, vaginal length, and presence of a cervix, uterus, and ovaries. If the vagina cannot be penetrated with a small cotton swab (Q-tip) or finger, rectal examination may allow evaluation of the internal organs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normAutofit/>
          </a:bodyPr>
          <a:lstStyle/>
          <a:p>
            <a:r>
              <a:rPr lang="en-US" sz="2800" b="1" u="sng" dirty="0" smtClean="0">
                <a:solidFill>
                  <a:srgbClr val="FF0000"/>
                </a:solidFill>
                <a:latin typeface="Arial" pitchFamily="34" charset="0"/>
                <a:cs typeface="Arial" pitchFamily="34" charset="0"/>
              </a:rPr>
              <a:t>Tanner staging of pubic development in girls</a:t>
            </a:r>
            <a:br>
              <a:rPr lang="en-US" sz="2800" b="1" u="sng" dirty="0" smtClean="0">
                <a:solidFill>
                  <a:srgbClr val="FF0000"/>
                </a:solidFill>
                <a:latin typeface="Arial" pitchFamily="34" charset="0"/>
                <a:cs typeface="Arial" pitchFamily="34" charset="0"/>
              </a:rPr>
            </a:br>
            <a:endParaRPr lang="en-US" sz="2800" dirty="0"/>
          </a:p>
        </p:txBody>
      </p:sp>
      <p:sp>
        <p:nvSpPr>
          <p:cNvPr id="3" name="Content Placeholder 2"/>
          <p:cNvSpPr>
            <a:spLocks noGrp="1"/>
          </p:cNvSpPr>
          <p:nvPr>
            <p:ph sz="quarter" idx="1"/>
          </p:nvPr>
        </p:nvSpPr>
        <p:spPr>
          <a:xfrm>
            <a:off x="533400" y="1600200"/>
            <a:ext cx="8382000" cy="1752600"/>
          </a:xfrm>
        </p:spPr>
        <p:txBody>
          <a:bodyPr>
            <a:noAutofit/>
          </a:bodyPr>
          <a:lstStyle/>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endParaRPr lang="en-US" sz="1800" dirty="0" smtClean="0">
              <a:latin typeface="Arial" pitchFamily="34" charset="0"/>
              <a:cs typeface="Arial" pitchFamily="34" charset="0"/>
            </a:endParaRPr>
          </a:p>
          <a:p>
            <a:pPr>
              <a:buNone/>
            </a:pPr>
            <a:r>
              <a:rPr lang="en-US" sz="1800" b="1" u="sng" dirty="0" smtClean="0">
                <a:latin typeface="Arial" pitchFamily="34" charset="0"/>
                <a:cs typeface="Arial" pitchFamily="34" charset="0"/>
              </a:rPr>
              <a:t>Stage 1</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Prepubertal</a:t>
            </a:r>
            <a:r>
              <a:rPr lang="en-US" sz="1800" dirty="0" smtClean="0">
                <a:latin typeface="Arial" pitchFamily="34" charset="0"/>
                <a:cs typeface="Arial" pitchFamily="34" charset="0"/>
              </a:rPr>
              <a:t> (the pubic area may have </a:t>
            </a:r>
            <a:r>
              <a:rPr lang="en-US" sz="1800" dirty="0" err="1" smtClean="0">
                <a:latin typeface="Arial" pitchFamily="34" charset="0"/>
                <a:cs typeface="Arial" pitchFamily="34" charset="0"/>
              </a:rPr>
              <a:t>vellus</a:t>
            </a:r>
            <a:r>
              <a:rPr lang="en-US" sz="1800" dirty="0" smtClean="0">
                <a:latin typeface="Arial" pitchFamily="34" charset="0"/>
                <a:cs typeface="Arial" pitchFamily="34" charset="0"/>
              </a:rPr>
              <a:t> hair, similar to that of forearms)	</a:t>
            </a:r>
          </a:p>
          <a:p>
            <a:pPr>
              <a:buNone/>
            </a:pPr>
            <a:r>
              <a:rPr lang="en-US" sz="1800" b="1" u="sng" dirty="0" smtClean="0">
                <a:latin typeface="Arial" pitchFamily="34" charset="0"/>
                <a:cs typeface="Arial" pitchFamily="34" charset="0"/>
              </a:rPr>
              <a:t>Stage 2</a:t>
            </a:r>
            <a:r>
              <a:rPr lang="en-US" sz="1800" dirty="0" smtClean="0">
                <a:latin typeface="Arial" pitchFamily="34" charset="0"/>
                <a:cs typeface="Arial" pitchFamily="34" charset="0"/>
              </a:rPr>
              <a:t>: Sparse growth of long, slightly pigmented hair, straight or curled  along labia	</a:t>
            </a:r>
          </a:p>
          <a:p>
            <a:pPr>
              <a:buNone/>
            </a:pPr>
            <a:r>
              <a:rPr lang="en-US" sz="1800" b="1" u="sng" dirty="0" smtClean="0">
                <a:latin typeface="Arial" pitchFamily="34" charset="0"/>
                <a:cs typeface="Arial" pitchFamily="34" charset="0"/>
              </a:rPr>
              <a:t>Stage 3</a:t>
            </a:r>
            <a:r>
              <a:rPr lang="en-US" sz="1800" dirty="0" smtClean="0">
                <a:latin typeface="Arial" pitchFamily="34" charset="0"/>
                <a:cs typeface="Arial" pitchFamily="34" charset="0"/>
              </a:rPr>
              <a:t>: Darker, coarser, and more curled hair, spreading sparsely over junction of pubes	</a:t>
            </a:r>
          </a:p>
          <a:p>
            <a:pPr>
              <a:buNone/>
            </a:pPr>
            <a:r>
              <a:rPr lang="en-US" sz="1800" b="1" u="sng" dirty="0" smtClean="0">
                <a:latin typeface="Arial" pitchFamily="34" charset="0"/>
                <a:cs typeface="Arial" pitchFamily="34" charset="0"/>
              </a:rPr>
              <a:t>Stage 4</a:t>
            </a:r>
            <a:r>
              <a:rPr lang="en-US" sz="1800" dirty="0" smtClean="0">
                <a:latin typeface="Arial" pitchFamily="34" charset="0"/>
                <a:cs typeface="Arial" pitchFamily="34" charset="0"/>
              </a:rPr>
              <a:t>: Hair adult in type, but covering smaller area than in adult; no spread to medial surface of thighs	</a:t>
            </a:r>
          </a:p>
          <a:p>
            <a:pPr>
              <a:buNone/>
            </a:pPr>
            <a:r>
              <a:rPr lang="en-US" sz="1800" b="1" u="sng" dirty="0" smtClean="0">
                <a:latin typeface="Arial" pitchFamily="34" charset="0"/>
                <a:cs typeface="Arial" pitchFamily="34" charset="0"/>
              </a:rPr>
              <a:t>Stage 5</a:t>
            </a:r>
            <a:r>
              <a:rPr lang="en-US" sz="1800" dirty="0" smtClean="0">
                <a:latin typeface="Arial" pitchFamily="34" charset="0"/>
                <a:cs typeface="Arial" pitchFamily="34" charset="0"/>
              </a:rPr>
              <a:t>: Adult in type and quantity, with horizontal upper border	</a:t>
            </a:r>
          </a:p>
          <a:p>
            <a:pPr>
              <a:buNone/>
            </a:pPr>
            <a:endParaRPr lang="en-US" sz="1800" dirty="0">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533400" y="1524000"/>
            <a:ext cx="8077200" cy="1533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70C0"/>
                </a:solidFill>
                <a:latin typeface="Arial" pitchFamily="34" charset="0"/>
                <a:cs typeface="Arial" pitchFamily="34" charset="0"/>
              </a:rPr>
              <a:t>Initial laboratory tests</a:t>
            </a:r>
            <a:endParaRPr lang="en-US" sz="3200" b="1" u="sng" dirty="0">
              <a:solidFill>
                <a:srgbClr val="0070C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a:bodyPr>
          <a:lstStyle/>
          <a:p>
            <a:pPr marL="0" indent="0" algn="l">
              <a:buNone/>
            </a:pPr>
            <a:r>
              <a:rPr lang="en-US" u="sng" dirty="0" smtClean="0">
                <a:latin typeface="Arial" pitchFamily="34" charset="0"/>
                <a:cs typeface="Arial" pitchFamily="34" charset="0"/>
              </a:rPr>
              <a:t>1-serum human chorionic gonadotropin (</a:t>
            </a:r>
            <a:r>
              <a:rPr lang="en-US" u="sng" dirty="0" err="1" smtClean="0">
                <a:latin typeface="Arial" pitchFamily="34" charset="0"/>
                <a:cs typeface="Arial" pitchFamily="34" charset="0"/>
              </a:rPr>
              <a:t>hCG</a:t>
            </a:r>
            <a:r>
              <a:rPr lang="en-US" u="sng" dirty="0" smtClean="0">
                <a:latin typeface="Arial" pitchFamily="34" charset="0"/>
                <a:cs typeface="Arial" pitchFamily="34" charset="0"/>
              </a:rPr>
              <a:t>)</a:t>
            </a:r>
          </a:p>
          <a:p>
            <a:pPr marL="0" indent="0" algn="l">
              <a:buNone/>
            </a:pPr>
            <a:r>
              <a:rPr lang="en-US" u="sng" dirty="0" smtClean="0">
                <a:latin typeface="Arial" pitchFamily="34" charset="0"/>
                <a:cs typeface="Arial" pitchFamily="34" charset="0"/>
              </a:rPr>
              <a:t>2-FSH</a:t>
            </a:r>
            <a:r>
              <a:rPr lang="en-US" dirty="0" smtClean="0">
                <a:latin typeface="Arial" pitchFamily="34" charset="0"/>
                <a:cs typeface="Arial" pitchFamily="34" charset="0"/>
              </a:rPr>
              <a:t>.</a:t>
            </a:r>
          </a:p>
          <a:p>
            <a:pPr marL="0" indent="0" algn="l">
              <a:buNone/>
            </a:pPr>
            <a:r>
              <a:rPr lang="en-US" u="sng" dirty="0" smtClean="0">
                <a:latin typeface="Arial" pitchFamily="34" charset="0"/>
                <a:cs typeface="Arial" pitchFamily="34" charset="0"/>
              </a:rPr>
              <a:t>3-thyroid-stimulating hormone (TSH).</a:t>
            </a:r>
          </a:p>
          <a:p>
            <a:pPr marL="0" indent="0" algn="l">
              <a:buNone/>
            </a:pPr>
            <a:r>
              <a:rPr lang="en-US" u="sng" dirty="0" smtClean="0">
                <a:latin typeface="Arial" pitchFamily="34" charset="0"/>
                <a:cs typeface="Arial" pitchFamily="34" charset="0"/>
              </a:rPr>
              <a:t>4-prolactin (PRL) </a:t>
            </a:r>
          </a:p>
          <a:p>
            <a:pPr marL="0" indent="0" algn="l">
              <a:buNone/>
            </a:pPr>
            <a:r>
              <a:rPr lang="en-US" dirty="0" smtClean="0">
                <a:latin typeface="Arial" pitchFamily="34" charset="0"/>
                <a:cs typeface="Arial" pitchFamily="34" charset="0"/>
              </a:rPr>
              <a:t>Some clinicians suggest additional testing, including </a:t>
            </a:r>
            <a:r>
              <a:rPr lang="en-US" u="sng" dirty="0" smtClean="0">
                <a:latin typeface="Arial" pitchFamily="34" charset="0"/>
                <a:cs typeface="Arial" pitchFamily="34" charset="0"/>
              </a:rPr>
              <a:t>serum </a:t>
            </a:r>
            <a:r>
              <a:rPr lang="en-US" u="sng" dirty="0" err="1" smtClean="0">
                <a:latin typeface="Arial" pitchFamily="34" charset="0"/>
                <a:cs typeface="Arial" pitchFamily="34" charset="0"/>
              </a:rPr>
              <a:t>estradiol</a:t>
            </a:r>
            <a:r>
              <a:rPr lang="en-US" u="sng" dirty="0" smtClean="0">
                <a:latin typeface="Arial" pitchFamily="34" charset="0"/>
                <a:cs typeface="Arial" pitchFamily="34" charset="0"/>
              </a:rPr>
              <a:t> (E2) </a:t>
            </a:r>
            <a:r>
              <a:rPr lang="en-US" dirty="0" smtClean="0">
                <a:latin typeface="Arial" pitchFamily="34" charset="0"/>
                <a:cs typeface="Arial" pitchFamily="34" charset="0"/>
              </a:rPr>
              <a:t>to assess estrogen status.</a:t>
            </a:r>
          </a:p>
          <a:p>
            <a:pPr marL="0" indent="0" algn="l">
              <a:buNone/>
            </a:pPr>
            <a:r>
              <a:rPr lang="en-US" dirty="0" smtClean="0">
                <a:latin typeface="Arial" pitchFamily="34" charset="0"/>
                <a:cs typeface="Arial" pitchFamily="34" charset="0"/>
              </a:rPr>
              <a:t>We measure </a:t>
            </a:r>
            <a:r>
              <a:rPr lang="en-US" u="sng" dirty="0" smtClean="0">
                <a:latin typeface="Arial" pitchFamily="34" charset="0"/>
                <a:cs typeface="Arial" pitchFamily="34" charset="0"/>
              </a:rPr>
              <a:t>free T4</a:t>
            </a:r>
            <a:r>
              <a:rPr lang="en-US" dirty="0" smtClean="0">
                <a:latin typeface="Arial" pitchFamily="34" charset="0"/>
                <a:cs typeface="Arial" pitchFamily="34" charset="0"/>
              </a:rPr>
              <a:t> only when central hypothyroidism is suspected.</a:t>
            </a:r>
          </a:p>
          <a:p>
            <a:pPr marL="0" indent="0" algn="l">
              <a:buNone/>
            </a:pPr>
            <a:r>
              <a:rPr lang="en-US" dirty="0" smtClean="0">
                <a:latin typeface="Arial" pitchFamily="34" charset="0"/>
                <a:cs typeface="Arial" pitchFamily="34" charset="0"/>
              </a:rPr>
              <a:t>Additional testing depends upon the results of the physical exam; in particular, whether </a:t>
            </a:r>
            <a:r>
              <a:rPr lang="en-US" dirty="0" err="1" smtClean="0">
                <a:latin typeface="Arial" pitchFamily="34" charset="0"/>
                <a:cs typeface="Arial" pitchFamily="34" charset="0"/>
              </a:rPr>
              <a:t>müllerian</a:t>
            </a:r>
            <a:r>
              <a:rPr lang="en-US" dirty="0" smtClean="0">
                <a:latin typeface="Arial" pitchFamily="34" charset="0"/>
                <a:cs typeface="Arial" pitchFamily="34" charset="0"/>
              </a:rPr>
              <a:t> structures are present or absent.</a:t>
            </a:r>
            <a:endParaRPr lang="en-US" dirty="0">
              <a:latin typeface="Arial" pitchFamily="34" charset="0"/>
              <a:cs typeface="Arial" pitchFamily="34" charset="0"/>
            </a:endParaRPr>
          </a:p>
        </p:txBody>
      </p:sp>
    </p:spTree>
    <p:extLst>
      <p:ext uri="{BB962C8B-B14F-4D97-AF65-F5344CB8AC3E}">
        <p14:creationId xmlns:p14="http://schemas.microsoft.com/office/powerpoint/2010/main" val="20227391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lgn="l">
              <a:buNone/>
            </a:pPr>
            <a:r>
              <a:rPr lang="en-US" b="1" u="sng"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Note</a:t>
            </a:r>
            <a:r>
              <a:rPr lang="en-US" dirty="0" smtClean="0">
                <a:latin typeface="Arial" pitchFamily="34" charset="0"/>
                <a:cs typeface="Arial" pitchFamily="34" charset="0"/>
              </a:rPr>
              <a:t>:                                                                 </a:t>
            </a:r>
            <a:r>
              <a:rPr lang="en-US" u="sng" dirty="0" smtClean="0">
                <a:latin typeface="Arial" pitchFamily="34" charset="0"/>
                <a:cs typeface="Arial" pitchFamily="34" charset="0"/>
              </a:rPr>
              <a:t>pelvic </a:t>
            </a:r>
            <a:r>
              <a:rPr lang="en-US" u="sng" dirty="0" err="1" smtClean="0">
                <a:latin typeface="Arial" pitchFamily="34" charset="0"/>
                <a:cs typeface="Arial" pitchFamily="34" charset="0"/>
              </a:rPr>
              <a:t>ultrasonography</a:t>
            </a:r>
            <a:r>
              <a:rPr lang="en-US" dirty="0" smtClean="0">
                <a:latin typeface="Arial" pitchFamily="34" charset="0"/>
                <a:cs typeface="Arial" pitchFamily="34" charset="0"/>
              </a:rPr>
              <a:t> should be performed:</a:t>
            </a:r>
          </a:p>
          <a:p>
            <a:pPr algn="l">
              <a:buNone/>
            </a:pPr>
            <a:r>
              <a:rPr lang="en-US" dirty="0" smtClean="0">
                <a:latin typeface="Arial" pitchFamily="34" charset="0"/>
                <a:cs typeface="Arial" pitchFamily="34" charset="0"/>
              </a:rPr>
              <a:t>1-  To confirm the presence or absence of ovaries, uterus, and cervix if a normal vagina or uterus is not obviously present on physical examination.</a:t>
            </a:r>
          </a:p>
          <a:p>
            <a:pPr algn="l">
              <a:buNone/>
            </a:pPr>
            <a:r>
              <a:rPr lang="en-US" dirty="0" smtClean="0">
                <a:latin typeface="Arial" pitchFamily="34" charset="0"/>
                <a:cs typeface="Arial" pitchFamily="34" charset="0"/>
              </a:rPr>
              <a:t>2-  To look for vaginal or cervical outlet obstruction in patients with amenorrhea and cyclic pain.</a:t>
            </a:r>
            <a:endParaRPr lang="en-US" dirty="0">
              <a:latin typeface="Arial" pitchFamily="34" charset="0"/>
              <a:cs typeface="Arial" pitchFamily="34" charset="0"/>
            </a:endParaRP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5887906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5" y="1387890"/>
            <a:ext cx="4392488" cy="3456384"/>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1412776"/>
            <a:ext cx="4608512" cy="3168352"/>
          </a:xfrm>
          <a:prstGeom prst="rect">
            <a:avLst/>
          </a:prstGeom>
        </p:spPr>
      </p:pic>
      <p:sp>
        <p:nvSpPr>
          <p:cNvPr id="8" name="TextBox 7"/>
          <p:cNvSpPr txBox="1"/>
          <p:nvPr/>
        </p:nvSpPr>
        <p:spPr>
          <a:xfrm>
            <a:off x="611560" y="5101153"/>
            <a:ext cx="2232248" cy="400110"/>
          </a:xfrm>
          <a:prstGeom prst="rect">
            <a:avLst/>
          </a:prstGeom>
          <a:noFill/>
        </p:spPr>
        <p:txBody>
          <a:bodyPr wrap="square" rtlCol="1">
            <a:spAutoFit/>
          </a:bodyPr>
          <a:lstStyle/>
          <a:p>
            <a:r>
              <a:rPr lang="en-US" sz="2000" b="1" dirty="0" smtClean="0">
                <a:effectLst>
                  <a:outerShdw blurRad="38100" dist="38100" dir="2700000" algn="tl">
                    <a:srgbClr val="000000">
                      <a:alpha val="43137"/>
                    </a:srgbClr>
                  </a:outerShdw>
                </a:effectLst>
              </a:rPr>
              <a:t>Present uterus </a:t>
            </a:r>
            <a:endParaRPr lang="ar-JO" sz="2000" b="1" dirty="0">
              <a:effectLst>
                <a:outerShdw blurRad="38100" dist="38100" dir="2700000" algn="tl">
                  <a:srgbClr val="000000">
                    <a:alpha val="43137"/>
                  </a:srgbClr>
                </a:outerShdw>
              </a:effectLst>
            </a:endParaRPr>
          </a:p>
        </p:txBody>
      </p:sp>
      <p:sp>
        <p:nvSpPr>
          <p:cNvPr id="9" name="TextBox 8"/>
          <p:cNvSpPr txBox="1"/>
          <p:nvPr/>
        </p:nvSpPr>
        <p:spPr>
          <a:xfrm>
            <a:off x="5220072" y="5078690"/>
            <a:ext cx="2448272" cy="400110"/>
          </a:xfrm>
          <a:prstGeom prst="rect">
            <a:avLst/>
          </a:prstGeom>
          <a:noFill/>
        </p:spPr>
        <p:txBody>
          <a:bodyPr wrap="square" rtlCol="1">
            <a:spAutoFit/>
          </a:bodyPr>
          <a:lstStyle/>
          <a:p>
            <a:r>
              <a:rPr lang="en-US" sz="2000" b="1" dirty="0" smtClean="0">
                <a:effectLst>
                  <a:outerShdw blurRad="38100" dist="38100" dir="2700000" algn="tl">
                    <a:srgbClr val="000000">
                      <a:alpha val="43137"/>
                    </a:srgbClr>
                  </a:outerShdw>
                </a:effectLst>
              </a:rPr>
              <a:t>Absent uterus </a:t>
            </a:r>
            <a:endParaRPr lang="ar-JO"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8748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52" y="-13139"/>
            <a:ext cx="9157952" cy="6871139"/>
          </a:xfrm>
        </p:spPr>
      </p:pic>
    </p:spTree>
    <p:extLst>
      <p:ext uri="{BB962C8B-B14F-4D97-AF65-F5344CB8AC3E}">
        <p14:creationId xmlns:p14="http://schemas.microsoft.com/office/powerpoint/2010/main" val="1704149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dirty="0" smtClean="0">
                <a:solidFill>
                  <a:srgbClr val="0070C0"/>
                </a:solidFill>
                <a:effectLst>
                  <a:outerShdw blurRad="38100" dist="38100" dir="2700000" algn="tl">
                    <a:srgbClr val="000000">
                      <a:alpha val="43137"/>
                    </a:srgbClr>
                  </a:outerShdw>
                </a:effectLst>
              </a:rPr>
              <a:t>Further evaluation</a:t>
            </a:r>
            <a:endParaRPr lang="ar-JO"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96752"/>
            <a:ext cx="8229600" cy="4929411"/>
          </a:xfrm>
          <a:ln>
            <a:solidFill>
              <a:schemeClr val="bg1"/>
            </a:solidFill>
          </a:ln>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lgn="l">
              <a:buNone/>
            </a:pPr>
            <a:r>
              <a:rPr lang="en-US" b="1" dirty="0" smtClean="0">
                <a:solidFill>
                  <a:schemeClr val="accent2">
                    <a:lumMod val="60000"/>
                    <a:lumOff val="40000"/>
                  </a:schemeClr>
                </a:solidFill>
                <a:effectLst>
                  <a:outerShdw blurRad="38100" dist="38100" dir="2700000" algn="tl">
                    <a:srgbClr val="000000">
                      <a:alpha val="43137"/>
                    </a:srgbClr>
                  </a:outerShdw>
                </a:effectLst>
              </a:rPr>
              <a:t>                               </a:t>
            </a:r>
            <a:r>
              <a:rPr lang="en-US" sz="4100" b="1" dirty="0" smtClean="0">
                <a:solidFill>
                  <a:schemeClr val="accent2">
                    <a:lumMod val="60000"/>
                    <a:lumOff val="40000"/>
                  </a:schemeClr>
                </a:solidFill>
                <a:effectLst>
                  <a:outerShdw blurRad="38100" dist="38100" dir="2700000" algn="tl">
                    <a:srgbClr val="000000">
                      <a:alpha val="43137"/>
                    </a:srgbClr>
                  </a:outerShdw>
                </a:effectLst>
              </a:rPr>
              <a:t> </a:t>
            </a:r>
            <a:r>
              <a:rPr lang="en-US" sz="4100" b="1" dirty="0" smtClean="0">
                <a:solidFill>
                  <a:srgbClr val="0070C0"/>
                </a:solidFill>
                <a:effectLst>
                  <a:outerShdw blurRad="38100" dist="38100" dir="2700000" algn="tl">
                    <a:srgbClr val="000000">
                      <a:alpha val="43137"/>
                    </a:srgbClr>
                  </a:outerShdw>
                </a:effectLst>
              </a:rPr>
              <a:t>  If Uterus present</a:t>
            </a:r>
            <a:r>
              <a:rPr lang="en-US" b="1" dirty="0" smtClean="0">
                <a:solidFill>
                  <a:srgbClr val="0070C0"/>
                </a:solidFill>
                <a:effectLst>
                  <a:outerShdw blurRad="38100" dist="38100" dir="2700000" algn="tl">
                    <a:srgbClr val="000000">
                      <a:alpha val="43137"/>
                    </a:srgbClr>
                  </a:outerShdw>
                </a:effectLst>
              </a:rPr>
              <a:t> </a:t>
            </a:r>
          </a:p>
          <a:p>
            <a:pPr marL="0" indent="0" algn="l">
              <a:buNone/>
            </a:pPr>
            <a:r>
              <a:rPr lang="en-US" b="1" dirty="0" smtClean="0">
                <a:solidFill>
                  <a:schemeClr val="accent2">
                    <a:lumMod val="60000"/>
                    <a:lumOff val="40000"/>
                  </a:schemeClr>
                </a:solidFill>
                <a:effectLst>
                  <a:outerShdw blurRad="38100" dist="38100" dir="2700000" algn="tl">
                    <a:srgbClr val="000000">
                      <a:alpha val="43137"/>
                    </a:srgbClr>
                  </a:outerShdw>
                </a:effectLst>
              </a:rPr>
              <a:t>   </a:t>
            </a:r>
            <a:r>
              <a:rPr lang="en-US" dirty="0" smtClean="0"/>
              <a:t/>
            </a:r>
            <a:br>
              <a:rPr lang="en-US" dirty="0" smtClean="0"/>
            </a:br>
            <a:r>
              <a:rPr lang="en-US" dirty="0" smtClean="0"/>
              <a:t> Most women with primary amenorrhea have a uterus and most of these have chromosomal abnormalities causing : </a:t>
            </a:r>
          </a:p>
          <a:p>
            <a:pPr marL="0" indent="0" algn="l">
              <a:buNone/>
            </a:pPr>
            <a:r>
              <a:rPr lang="en-US" dirty="0" smtClean="0"/>
              <a:t>1-gonadal </a:t>
            </a:r>
            <a:r>
              <a:rPr lang="en-US" dirty="0" err="1" smtClean="0"/>
              <a:t>dysgenesis</a:t>
            </a:r>
            <a:r>
              <a:rPr lang="en-US" dirty="0" smtClean="0"/>
              <a:t> </a:t>
            </a:r>
            <a:endParaRPr lang="en-US" dirty="0"/>
          </a:p>
          <a:p>
            <a:pPr marL="0" indent="0" algn="l">
              <a:buNone/>
            </a:pPr>
            <a:r>
              <a:rPr lang="en-US" dirty="0" smtClean="0"/>
              <a:t>2- ovarian insufficiency due to the premature depletion of all oocytes and follicles) so  do further evaluation :</a:t>
            </a:r>
          </a:p>
          <a:p>
            <a:pPr marL="0" indent="0" algn="l">
              <a:buNone/>
            </a:pPr>
            <a:r>
              <a:rPr lang="en-US" dirty="0" smtClean="0"/>
              <a:t>1-</a:t>
            </a:r>
            <a:r>
              <a:rPr lang="en-US" u="sng" dirty="0" smtClean="0">
                <a:solidFill>
                  <a:srgbClr val="0070C0"/>
                </a:solidFill>
              </a:rPr>
              <a:t>lab tests  </a:t>
            </a:r>
            <a:r>
              <a:rPr lang="en-US" dirty="0" smtClean="0"/>
              <a:t>(most importantly FSH, and sometimes PRL or TSH).</a:t>
            </a:r>
          </a:p>
          <a:p>
            <a:pPr marL="0" indent="0" algn="l">
              <a:buNone/>
            </a:pPr>
            <a:r>
              <a:rPr lang="en-US" dirty="0" smtClean="0"/>
              <a:t>2-the presence or absence of </a:t>
            </a:r>
            <a:r>
              <a:rPr lang="en-US" u="sng" dirty="0" smtClean="0">
                <a:solidFill>
                  <a:srgbClr val="0070C0"/>
                </a:solidFill>
              </a:rPr>
              <a:t>breast development</a:t>
            </a:r>
            <a:r>
              <a:rPr lang="en-US" u="sng" dirty="0" smtClean="0">
                <a:solidFill>
                  <a:schemeClr val="accent2">
                    <a:lumMod val="60000"/>
                    <a:lumOff val="40000"/>
                  </a:schemeClr>
                </a:solidFill>
              </a:rPr>
              <a:t> </a:t>
            </a:r>
            <a:r>
              <a:rPr lang="en-US" dirty="0" smtClean="0"/>
              <a:t>(usually a marker of ovarian function, except in the case of complete androgen insensitivity syndrome).</a:t>
            </a:r>
          </a:p>
          <a:p>
            <a:pPr marL="0" indent="0" algn="l">
              <a:buNone/>
            </a:pPr>
            <a:r>
              <a:rPr lang="en-US" dirty="0" smtClean="0"/>
              <a:t>3- presence or absence of any </a:t>
            </a:r>
            <a:r>
              <a:rPr lang="en-US" u="sng" dirty="0" smtClean="0">
                <a:solidFill>
                  <a:srgbClr val="0070C0"/>
                </a:solidFill>
              </a:rPr>
              <a:t>anatomic abnormalities </a:t>
            </a:r>
            <a:r>
              <a:rPr lang="en-US" dirty="0" smtClean="0"/>
              <a:t>on physical exam that suggest an outflow tract disorder</a:t>
            </a:r>
          </a:p>
          <a:p>
            <a:pPr marL="0" indent="0" algn="l">
              <a:buNone/>
            </a:pPr>
            <a:endParaRPr lang="ar-JO" dirty="0"/>
          </a:p>
        </p:txBody>
      </p:sp>
    </p:spTree>
    <p:extLst>
      <p:ext uri="{BB962C8B-B14F-4D97-AF65-F5344CB8AC3E}">
        <p14:creationId xmlns:p14="http://schemas.microsoft.com/office/powerpoint/2010/main" val="3812676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71"/>
            <a:ext cx="8229600" cy="1143000"/>
          </a:xfrm>
        </p:spPr>
        <p:txBody>
          <a:bodyPr/>
          <a:lstStyle/>
          <a:p>
            <a:r>
              <a:rPr lang="en-US" dirty="0">
                <a:solidFill>
                  <a:srgbClr val="0070C0"/>
                </a:solidFill>
                <a:effectLst>
                  <a:outerShdw blurRad="38100" dist="38100" dir="2700000" algn="tl">
                    <a:srgbClr val="000000">
                      <a:alpha val="43137"/>
                    </a:srgbClr>
                  </a:outerShdw>
                </a:effectLst>
              </a:rPr>
              <a:t>High FSH</a:t>
            </a:r>
            <a:endParaRPr lang="ar-JO"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1340768"/>
            <a:ext cx="8229600" cy="5257800"/>
          </a:xfrm>
        </p:spPr>
        <p:txBody>
          <a:bodyPr>
            <a:normAutofit fontScale="92500" lnSpcReduction="10000"/>
          </a:bodyPr>
          <a:lstStyle/>
          <a:p>
            <a:pPr marL="0" indent="0" algn="l">
              <a:buNone/>
            </a:pPr>
            <a:r>
              <a:rPr lang="en-US" sz="2800" dirty="0" smtClean="0"/>
              <a:t>is indicative of primary ovarian insufficiency (</a:t>
            </a:r>
            <a:r>
              <a:rPr lang="en-US" sz="2800" b="1" u="sng" dirty="0" smtClean="0">
                <a:effectLst>
                  <a:outerShdw blurRad="38100" dist="38100" dir="2700000" algn="tl">
                    <a:srgbClr val="000000">
                      <a:alpha val="43137"/>
                    </a:srgbClr>
                  </a:outerShdw>
                </a:effectLst>
              </a:rPr>
              <a:t>POI: premature ovarian failure</a:t>
            </a:r>
            <a:r>
              <a:rPr lang="en-US" sz="2800" dirty="0" smtClean="0"/>
              <a:t>) so a  karyotype is then required and may demonstrate :</a:t>
            </a:r>
          </a:p>
          <a:p>
            <a:pPr marL="0" indent="0" algn="l">
              <a:buNone/>
            </a:pPr>
            <a:r>
              <a:rPr lang="en-US" sz="2800" dirty="0" smtClean="0"/>
              <a:t>1-complete or partial deletion of the X chromosome </a:t>
            </a:r>
            <a:r>
              <a:rPr lang="en-US" sz="2800" dirty="0" smtClean="0">
                <a:solidFill>
                  <a:srgbClr val="0070C0"/>
                </a:solidFill>
              </a:rPr>
              <a:t>(</a:t>
            </a:r>
            <a:r>
              <a:rPr lang="en-US" sz="2800" b="1" u="sng" dirty="0" smtClean="0">
                <a:solidFill>
                  <a:srgbClr val="0070C0"/>
                </a:solidFill>
                <a:effectLst>
                  <a:outerShdw blurRad="38100" dist="38100" dir="2700000" algn="tl">
                    <a:srgbClr val="000000">
                      <a:alpha val="43137"/>
                    </a:srgbClr>
                  </a:outerShdw>
                </a:effectLst>
              </a:rPr>
              <a:t>Turner syndrome</a:t>
            </a:r>
            <a:r>
              <a:rPr lang="en-US" sz="2800" dirty="0" smtClean="0">
                <a:solidFill>
                  <a:srgbClr val="0070C0"/>
                </a:solidFill>
              </a:rPr>
              <a:t>) </a:t>
            </a:r>
          </a:p>
          <a:p>
            <a:pPr marL="0" indent="0" algn="l">
              <a:buNone/>
            </a:pPr>
            <a:r>
              <a:rPr lang="en-US" sz="2800" dirty="0" smtClean="0"/>
              <a:t>2-the presence of Y chromatin </a:t>
            </a:r>
            <a:r>
              <a:rPr lang="en-US" sz="2800" b="1" u="sng" dirty="0" smtClean="0">
                <a:solidFill>
                  <a:srgbClr val="0070C0"/>
                </a:solidFill>
                <a:effectLst>
                  <a:outerShdw blurRad="38100" dist="38100" dir="2700000" algn="tl">
                    <a:srgbClr val="000000">
                      <a:alpha val="43137"/>
                    </a:srgbClr>
                  </a:outerShdw>
                </a:effectLst>
              </a:rPr>
              <a:t>(</a:t>
            </a:r>
            <a:r>
              <a:rPr lang="en-US" sz="2800" b="1" u="sng" dirty="0" err="1" smtClean="0">
                <a:solidFill>
                  <a:srgbClr val="0070C0"/>
                </a:solidFill>
                <a:effectLst>
                  <a:outerShdw blurRad="38100" dist="38100" dir="2700000" algn="tl">
                    <a:srgbClr val="000000">
                      <a:alpha val="43137"/>
                    </a:srgbClr>
                  </a:outerShdw>
                </a:effectLst>
              </a:rPr>
              <a:t>swyer</a:t>
            </a:r>
            <a:r>
              <a:rPr lang="en-US" sz="2800" b="1" u="sng" dirty="0" smtClean="0">
                <a:solidFill>
                  <a:srgbClr val="0070C0"/>
                </a:solidFill>
                <a:effectLst>
                  <a:outerShdw blurRad="38100" dist="38100" dir="2700000" algn="tl">
                    <a:srgbClr val="000000">
                      <a:alpha val="43137"/>
                    </a:srgbClr>
                  </a:outerShdw>
                </a:effectLst>
              </a:rPr>
              <a:t> syndrome) </a:t>
            </a:r>
            <a:r>
              <a:rPr lang="en-US" sz="2800" dirty="0" smtClean="0">
                <a:solidFill>
                  <a:srgbClr val="0070C0"/>
                </a:solidFill>
              </a:rPr>
              <a:t> </a:t>
            </a:r>
            <a:r>
              <a:rPr lang="en-US" sz="2800" dirty="0" smtClean="0"/>
              <a:t>associated with a higher risk of gonadal tumors and makes</a:t>
            </a:r>
            <a:r>
              <a:rPr lang="en-US" sz="2800" dirty="0"/>
              <a:t> </a:t>
            </a:r>
            <a:r>
              <a:rPr lang="en-US" sz="2800" dirty="0" err="1" smtClean="0"/>
              <a:t>gonadectomy</a:t>
            </a:r>
            <a:r>
              <a:rPr lang="en-US" sz="2800" dirty="0" smtClean="0"/>
              <a:t> </a:t>
            </a:r>
            <a:r>
              <a:rPr lang="en-US" sz="2800" dirty="0"/>
              <a:t>mandatory </a:t>
            </a:r>
            <a:endParaRPr lang="en-US" sz="2800" dirty="0" smtClean="0"/>
          </a:p>
          <a:p>
            <a:pPr marL="0" indent="0" algn="l">
              <a:buNone/>
            </a:pPr>
            <a:r>
              <a:rPr lang="en-US" sz="2800" dirty="0" smtClean="0"/>
              <a:t>In Turner syndrome evaluation  </a:t>
            </a:r>
            <a:r>
              <a:rPr lang="en-US" sz="2800" dirty="0"/>
              <a:t>should be </a:t>
            </a:r>
            <a:r>
              <a:rPr lang="en-US" sz="2800" dirty="0" smtClean="0"/>
              <a:t>performed </a:t>
            </a:r>
            <a:r>
              <a:rPr lang="en-US" sz="2800" dirty="0"/>
              <a:t>for other diseases associated with </a:t>
            </a:r>
            <a:r>
              <a:rPr lang="en-US" sz="2800" dirty="0" smtClean="0"/>
              <a:t>it as  examples:</a:t>
            </a:r>
          </a:p>
          <a:p>
            <a:pPr marL="0" indent="0" algn="l">
              <a:buNone/>
            </a:pPr>
            <a:r>
              <a:rPr lang="en-US" sz="2800" dirty="0" smtClean="0"/>
              <a:t> A-congenital </a:t>
            </a:r>
            <a:r>
              <a:rPr lang="en-US" sz="2800" dirty="0"/>
              <a:t>heart </a:t>
            </a:r>
            <a:r>
              <a:rPr lang="en-US" sz="2800" dirty="0" smtClean="0"/>
              <a:t>disease</a:t>
            </a:r>
          </a:p>
          <a:p>
            <a:pPr marL="0" indent="0" algn="l">
              <a:buNone/>
            </a:pPr>
            <a:r>
              <a:rPr lang="en-US" sz="2800" dirty="0" smtClean="0"/>
              <a:t> B- hypertension </a:t>
            </a:r>
          </a:p>
          <a:p>
            <a:pPr marL="0" indent="0" algn="l">
              <a:buNone/>
            </a:pPr>
            <a:r>
              <a:rPr lang="en-US" sz="2800" dirty="0" smtClean="0"/>
              <a:t> C- </a:t>
            </a:r>
            <a:r>
              <a:rPr lang="en-US" sz="2800" dirty="0"/>
              <a:t>hearing </a:t>
            </a:r>
            <a:r>
              <a:rPr lang="en-US" sz="2800" dirty="0" smtClean="0"/>
              <a:t>loss</a:t>
            </a:r>
            <a:endParaRPr lang="ar-JO" sz="2800" dirty="0"/>
          </a:p>
        </p:txBody>
      </p:sp>
    </p:spTree>
    <p:extLst>
      <p:ext uri="{BB962C8B-B14F-4D97-AF65-F5344CB8AC3E}">
        <p14:creationId xmlns:p14="http://schemas.microsoft.com/office/powerpoint/2010/main" val="2628200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568952" cy="5256584"/>
          </a:xfrm>
        </p:spPr>
        <p:txBody>
          <a:bodyPr>
            <a:normAutofit/>
          </a:bodyPr>
          <a:lstStyle/>
          <a:p>
            <a:pPr marL="0" indent="0" algn="l">
              <a:buNone/>
            </a:pPr>
            <a:r>
              <a:rPr lang="en-US" dirty="0" smtClean="0"/>
              <a:t>For girls with high FSH who are also hypertensive and who may have other features of 17-alpha-hydroxylase [CYP17] deficiency  such as: </a:t>
            </a:r>
          </a:p>
          <a:p>
            <a:pPr marL="0" indent="0" algn="l">
              <a:buNone/>
            </a:pPr>
            <a:r>
              <a:rPr lang="en-US" dirty="0" smtClean="0"/>
              <a:t>1-minimal body hair </a:t>
            </a:r>
          </a:p>
          <a:p>
            <a:pPr marL="0" indent="0" algn="l">
              <a:buNone/>
            </a:pPr>
            <a:r>
              <a:rPr lang="en-US" dirty="0" smtClean="0"/>
              <a:t>2-absent secondary sexual characteristics</a:t>
            </a:r>
          </a:p>
          <a:p>
            <a:pPr marL="0" indent="0" algn="l">
              <a:buNone/>
            </a:pPr>
            <a:r>
              <a:rPr lang="en-US" dirty="0" smtClean="0"/>
              <a:t>So blood tests should be drawn for evaluation for CYP17 deficiency. </a:t>
            </a:r>
          </a:p>
          <a:p>
            <a:pPr marL="0" indent="0" algn="l">
              <a:buNone/>
            </a:pPr>
            <a:r>
              <a:rPr lang="en-US" dirty="0" smtClean="0">
                <a:solidFill>
                  <a:srgbClr val="0070C0"/>
                </a:solidFill>
                <a:effectLst>
                  <a:outerShdw blurRad="38100" dist="38100" dir="2700000" algn="tl">
                    <a:srgbClr val="000000">
                      <a:alpha val="43137"/>
                    </a:srgbClr>
                  </a:outerShdw>
                </a:effectLst>
              </a:rPr>
              <a:t>The findings :</a:t>
            </a:r>
          </a:p>
          <a:p>
            <a:pPr marL="0" indent="0" algn="l">
              <a:buNone/>
            </a:pPr>
            <a:r>
              <a:rPr lang="en-US" dirty="0" smtClean="0"/>
              <a:t>A- elevations in serum progesterone (&gt;3 </a:t>
            </a:r>
            <a:r>
              <a:rPr lang="en-US" dirty="0" err="1" smtClean="0"/>
              <a:t>ng</a:t>
            </a:r>
            <a:r>
              <a:rPr lang="en-US" dirty="0" smtClean="0"/>
              <a:t>/mL [9.5 </a:t>
            </a:r>
            <a:r>
              <a:rPr lang="en-US" dirty="0" err="1" smtClean="0"/>
              <a:t>nmol</a:t>
            </a:r>
            <a:r>
              <a:rPr lang="en-US" dirty="0" smtClean="0"/>
              <a:t>/L]) and </a:t>
            </a:r>
            <a:r>
              <a:rPr lang="en-US" dirty="0" err="1" smtClean="0"/>
              <a:t>deoxycorticosterone</a:t>
            </a:r>
            <a:r>
              <a:rPr lang="en-US" dirty="0" smtClean="0"/>
              <a:t> </a:t>
            </a:r>
            <a:endParaRPr lang="en-US" dirty="0"/>
          </a:p>
          <a:p>
            <a:pPr marL="0" indent="0" algn="l">
              <a:buNone/>
            </a:pPr>
            <a:r>
              <a:rPr lang="en-US" dirty="0" smtClean="0"/>
              <a:t>B-low serum 17-alphahydroxyprogesterone</a:t>
            </a:r>
            <a:endParaRPr lang="ar-JO" dirty="0"/>
          </a:p>
        </p:txBody>
      </p:sp>
    </p:spTree>
    <p:extLst>
      <p:ext uri="{BB962C8B-B14F-4D97-AF65-F5344CB8AC3E}">
        <p14:creationId xmlns:p14="http://schemas.microsoft.com/office/powerpoint/2010/main" val="4046146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FF0000"/>
                </a:solidFill>
                <a:latin typeface="Arial" pitchFamily="34" charset="0"/>
                <a:cs typeface="Arial" pitchFamily="34" charset="0"/>
              </a:rPr>
              <a:t>Definition of primary amenorrhea</a:t>
            </a:r>
            <a:endParaRPr lang="en-US" sz="3200" b="1"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buFontTx/>
              <a:buChar char="-"/>
            </a:pPr>
            <a:r>
              <a:rPr lang="en-US" sz="2400" dirty="0" smtClean="0">
                <a:latin typeface="Arial" pitchFamily="34" charset="0"/>
                <a:cs typeface="Arial" pitchFamily="34" charset="0"/>
              </a:rPr>
              <a:t>The </a:t>
            </a:r>
            <a:r>
              <a:rPr lang="en-US" sz="2400" u="sng" dirty="0" smtClean="0">
                <a:latin typeface="Arial" pitchFamily="34" charset="0"/>
                <a:cs typeface="Arial" pitchFamily="34" charset="0"/>
              </a:rPr>
              <a:t>absence</a:t>
            </a:r>
            <a:r>
              <a:rPr lang="en-US" sz="2400" dirty="0" smtClean="0">
                <a:latin typeface="Arial" pitchFamily="34" charset="0"/>
                <a:cs typeface="Arial" pitchFamily="34" charset="0"/>
              </a:rPr>
              <a:t> of menses </a:t>
            </a:r>
            <a:r>
              <a:rPr lang="en-US" sz="2400" u="sng" dirty="0" smtClean="0">
                <a:latin typeface="Arial" pitchFamily="34" charset="0"/>
                <a:cs typeface="Arial" pitchFamily="34" charset="0"/>
              </a:rPr>
              <a:t>at age 15 </a:t>
            </a:r>
            <a:r>
              <a:rPr lang="en-US" sz="2400" dirty="0" smtClean="0">
                <a:latin typeface="Arial" pitchFamily="34" charset="0"/>
                <a:cs typeface="Arial" pitchFamily="34" charset="0"/>
              </a:rPr>
              <a:t>years in the </a:t>
            </a:r>
            <a:r>
              <a:rPr lang="en-US" sz="2400" u="sng" dirty="0" smtClean="0">
                <a:latin typeface="Arial" pitchFamily="34" charset="0"/>
                <a:cs typeface="Arial" pitchFamily="34" charset="0"/>
              </a:rPr>
              <a:t>presence</a:t>
            </a:r>
            <a:r>
              <a:rPr lang="en-US" sz="2400" dirty="0" smtClean="0">
                <a:latin typeface="Arial" pitchFamily="34" charset="0"/>
                <a:cs typeface="Arial" pitchFamily="34" charset="0"/>
              </a:rPr>
              <a:t> of normal growth and secondary sexual characteristics.</a:t>
            </a:r>
          </a:p>
          <a:p>
            <a:pPr>
              <a:buFontTx/>
              <a:buChar char="-"/>
            </a:pPr>
            <a:r>
              <a:rPr lang="en-US" sz="2400" dirty="0" smtClean="0">
                <a:latin typeface="Arial" pitchFamily="34" charset="0"/>
                <a:cs typeface="Arial" pitchFamily="34" charset="0"/>
              </a:rPr>
              <a:t>The </a:t>
            </a:r>
            <a:r>
              <a:rPr lang="en-US" sz="2400" u="sng" dirty="0" smtClean="0">
                <a:latin typeface="Arial" pitchFamily="34" charset="0"/>
                <a:cs typeface="Arial" pitchFamily="34" charset="0"/>
              </a:rPr>
              <a:t>absence </a:t>
            </a:r>
            <a:r>
              <a:rPr lang="en-US" sz="2400" dirty="0" smtClean="0">
                <a:latin typeface="Arial" pitchFamily="34" charset="0"/>
                <a:cs typeface="Arial" pitchFamily="34" charset="0"/>
              </a:rPr>
              <a:t>of menses </a:t>
            </a:r>
            <a:r>
              <a:rPr lang="en-US" sz="2400" u="sng" dirty="0" smtClean="0">
                <a:latin typeface="Arial" pitchFamily="34" charset="0"/>
                <a:cs typeface="Arial" pitchFamily="34" charset="0"/>
              </a:rPr>
              <a:t>at age 13 </a:t>
            </a:r>
            <a:r>
              <a:rPr lang="en-US" sz="2400" dirty="0" smtClean="0">
                <a:latin typeface="Arial" pitchFamily="34" charset="0"/>
                <a:cs typeface="Arial" pitchFamily="34" charset="0"/>
              </a:rPr>
              <a:t>years with a complete </a:t>
            </a:r>
            <a:r>
              <a:rPr lang="en-US" sz="2400" u="sng" dirty="0" smtClean="0">
                <a:latin typeface="Arial" pitchFamily="34" charset="0"/>
                <a:cs typeface="Arial" pitchFamily="34" charset="0"/>
              </a:rPr>
              <a:t>absence</a:t>
            </a:r>
            <a:r>
              <a:rPr lang="en-US" sz="2400" dirty="0" smtClean="0">
                <a:latin typeface="Arial" pitchFamily="34" charset="0"/>
                <a:cs typeface="Arial" pitchFamily="34" charset="0"/>
              </a:rPr>
              <a:t> of secondary sexual characteristics such as breast development.</a:t>
            </a:r>
          </a:p>
          <a:p>
            <a:pPr>
              <a:buFontTx/>
              <a:buChar char="-"/>
            </a:pPr>
            <a:r>
              <a:rPr lang="en-US" sz="2400" dirty="0" smtClean="0">
                <a:latin typeface="Arial" pitchFamily="34" charset="0"/>
                <a:cs typeface="Arial" pitchFamily="34" charset="0"/>
              </a:rPr>
              <a:t> In addition, some girls with secondary sexual characteristics may present before age15 years with amenorrhea and cyclic pelvic pain. These girls should be evaluated for possible outflow tract obstruction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lstStyle/>
          <a:p>
            <a:r>
              <a:rPr lang="en-US" dirty="0" smtClean="0">
                <a:solidFill>
                  <a:srgbClr val="0070C0"/>
                </a:solidFill>
                <a:effectLst>
                  <a:outerShdw blurRad="38100" dist="38100" dir="2700000" algn="tl">
                    <a:srgbClr val="000000">
                      <a:alpha val="43137"/>
                    </a:srgbClr>
                  </a:outerShdw>
                </a:effectLst>
              </a:rPr>
              <a:t>Low or normal FSH</a:t>
            </a:r>
            <a:endParaRPr lang="ar-JO"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052736"/>
            <a:ext cx="8229600" cy="5688632"/>
          </a:xfrm>
        </p:spPr>
        <p:txBody>
          <a:bodyPr>
            <a:normAutofit fontScale="92500" lnSpcReduction="10000"/>
          </a:bodyPr>
          <a:lstStyle/>
          <a:p>
            <a:pPr marL="0" indent="0" algn="l">
              <a:buNone/>
            </a:pPr>
            <a:r>
              <a:rPr lang="en-US" dirty="0" smtClean="0"/>
              <a:t>A low or normal (FSH) concentration suggests:</a:t>
            </a:r>
          </a:p>
          <a:p>
            <a:pPr marL="0" indent="0" algn="l">
              <a:buNone/>
            </a:pPr>
            <a:r>
              <a:rPr lang="en-US" dirty="0" smtClean="0"/>
              <a:t>1- central hypothalamic-pituitary process </a:t>
            </a:r>
          </a:p>
          <a:p>
            <a:pPr marL="0" indent="0" algn="l">
              <a:buNone/>
            </a:pPr>
            <a:r>
              <a:rPr lang="en-US" dirty="0" smtClean="0"/>
              <a:t>2- outflow tract disorder due to an </a:t>
            </a:r>
            <a:r>
              <a:rPr lang="en-US" b="1" u="sng" dirty="0" smtClean="0">
                <a:solidFill>
                  <a:srgbClr val="0070C0"/>
                </a:solidFill>
                <a:effectLst>
                  <a:outerShdw blurRad="38100" dist="38100" dir="2700000" algn="tl">
                    <a:srgbClr val="000000">
                      <a:alpha val="43137"/>
                    </a:srgbClr>
                  </a:outerShdw>
                </a:effectLst>
              </a:rPr>
              <a:t>anatomic </a:t>
            </a:r>
            <a:r>
              <a:rPr lang="ar-JO" b="1" u="sng" dirty="0" smtClean="0">
                <a:solidFill>
                  <a:srgbClr val="0070C0"/>
                </a:solidFill>
                <a:effectLst>
                  <a:outerShdw blurRad="38100" dist="38100" dir="2700000" algn="tl">
                    <a:srgbClr val="000000">
                      <a:alpha val="43137"/>
                    </a:srgbClr>
                  </a:outerShdw>
                </a:effectLst>
              </a:rPr>
              <a:t> </a:t>
            </a:r>
            <a:r>
              <a:rPr lang="en-US" b="1" u="sng" dirty="0" smtClean="0">
                <a:solidFill>
                  <a:srgbClr val="0070C0"/>
                </a:solidFill>
                <a:effectLst>
                  <a:outerShdw blurRad="38100" dist="38100" dir="2700000" algn="tl">
                    <a:srgbClr val="000000">
                      <a:alpha val="43137"/>
                    </a:srgbClr>
                  </a:outerShdw>
                </a:effectLst>
              </a:rPr>
              <a:t>abnormality</a:t>
            </a:r>
            <a:r>
              <a:rPr lang="en-US" b="1" u="sng" dirty="0" smtClean="0">
                <a:effectLst>
                  <a:outerShdw blurRad="38100" dist="38100" dir="2700000" algn="tl">
                    <a:srgbClr val="000000">
                      <a:alpha val="43137"/>
                    </a:srgbClr>
                  </a:outerShdw>
                </a:effectLst>
              </a:rPr>
              <a:t>(</a:t>
            </a:r>
            <a:r>
              <a:rPr lang="en-US" dirty="0"/>
              <a:t>imperforate hymen, transverse vaginal septum, or </a:t>
            </a:r>
            <a:r>
              <a:rPr lang="en-US" dirty="0" err="1"/>
              <a:t>müllerian</a:t>
            </a:r>
            <a:r>
              <a:rPr lang="en-US" dirty="0"/>
              <a:t> </a:t>
            </a:r>
            <a:r>
              <a:rPr lang="en-US" dirty="0" smtClean="0"/>
              <a:t>agenesis</a:t>
            </a:r>
            <a:r>
              <a:rPr lang="en-US" b="1" u="sng" dirty="0">
                <a:effectLst>
                  <a:outerShdw blurRad="38100" dist="38100" dir="2700000" algn="tl">
                    <a:srgbClr val="000000">
                      <a:alpha val="43137"/>
                    </a:srgbClr>
                  </a:outerShdw>
                </a:effectLst>
              </a:rPr>
              <a:t>)</a:t>
            </a:r>
            <a:endParaRPr lang="en-US" dirty="0"/>
          </a:p>
          <a:p>
            <a:pPr marL="0" indent="0" algn="l">
              <a:buNone/>
            </a:pPr>
            <a:r>
              <a:rPr lang="en-US" dirty="0" smtClean="0"/>
              <a:t>3- </a:t>
            </a:r>
            <a:r>
              <a:rPr lang="en-US" b="1" u="sng" dirty="0" smtClean="0">
                <a:solidFill>
                  <a:srgbClr val="0070C0"/>
                </a:solidFill>
                <a:effectLst>
                  <a:outerShdw blurRad="38100" dist="38100" dir="2700000" algn="tl">
                    <a:srgbClr val="000000">
                      <a:alpha val="43137"/>
                    </a:srgbClr>
                  </a:outerShdw>
                </a:effectLst>
              </a:rPr>
              <a:t>endocrine</a:t>
            </a:r>
            <a:r>
              <a:rPr lang="en-US" dirty="0" smtClean="0">
                <a:solidFill>
                  <a:srgbClr val="0070C0"/>
                </a:solidFill>
              </a:rPr>
              <a:t> </a:t>
            </a:r>
            <a:r>
              <a:rPr lang="en-US" b="1" u="sng" dirty="0" smtClean="0">
                <a:solidFill>
                  <a:srgbClr val="0070C0"/>
                </a:solidFill>
                <a:effectLst>
                  <a:outerShdw blurRad="38100" dist="38100" dir="2700000" algn="tl">
                    <a:srgbClr val="000000">
                      <a:alpha val="43137"/>
                    </a:srgbClr>
                  </a:outerShdw>
                </a:effectLst>
              </a:rPr>
              <a:t>disorder</a:t>
            </a:r>
            <a:r>
              <a:rPr lang="en-US" dirty="0" smtClean="0">
                <a:solidFill>
                  <a:srgbClr val="0070C0"/>
                </a:solidFill>
                <a:effectLst>
                  <a:outerShdw blurRad="38100" dist="38100" dir="2700000" algn="tl">
                    <a:srgbClr val="000000">
                      <a:alpha val="43137"/>
                    </a:srgbClr>
                  </a:outerShdw>
                </a:effectLst>
              </a:rPr>
              <a:t> </a:t>
            </a:r>
            <a:r>
              <a:rPr lang="en-US" dirty="0"/>
              <a:t>(PCOS, </a:t>
            </a:r>
            <a:r>
              <a:rPr lang="en-US" dirty="0" err="1"/>
              <a:t>hyperprolactinemia</a:t>
            </a:r>
            <a:r>
              <a:rPr lang="en-US" dirty="0"/>
              <a:t>, or thyroid disease, that </a:t>
            </a:r>
            <a:r>
              <a:rPr lang="en-US" dirty="0" smtClean="0"/>
              <a:t>more typically causes secondary amenorrhea). </a:t>
            </a:r>
          </a:p>
          <a:p>
            <a:pPr marL="0" indent="0" algn="l">
              <a:buNone/>
            </a:pPr>
            <a:r>
              <a:rPr lang="en-US" dirty="0" smtClean="0"/>
              <a:t>The presence or absence of breast development (an indicator of ovarian function and estrogen secretion) </a:t>
            </a:r>
          </a:p>
          <a:p>
            <a:pPr marL="0" indent="0" algn="l">
              <a:buNone/>
            </a:pPr>
            <a:r>
              <a:rPr lang="en-US" dirty="0" smtClean="0"/>
              <a:t>Girls </a:t>
            </a:r>
            <a:r>
              <a:rPr lang="en-US" dirty="0"/>
              <a:t>with low/normal FSH and breast development have either </a:t>
            </a:r>
            <a:r>
              <a:rPr lang="en-US" dirty="0" smtClean="0"/>
              <a:t>:</a:t>
            </a:r>
          </a:p>
          <a:p>
            <a:pPr marL="0" indent="0" algn="l">
              <a:buNone/>
            </a:pPr>
            <a:r>
              <a:rPr lang="en-US" dirty="0" smtClean="0"/>
              <a:t>1-anatomic </a:t>
            </a:r>
            <a:r>
              <a:rPr lang="en-US" dirty="0"/>
              <a:t>abnormality </a:t>
            </a:r>
            <a:r>
              <a:rPr lang="en-US" dirty="0" smtClean="0"/>
              <a:t>( </a:t>
            </a:r>
            <a:r>
              <a:rPr lang="en-US" dirty="0"/>
              <a:t>the ultrasound or MRI detects accumulated blood in the uterus (</a:t>
            </a:r>
            <a:r>
              <a:rPr lang="en-US" dirty="0" err="1">
                <a:solidFill>
                  <a:srgbClr val="0070C0"/>
                </a:solidFill>
              </a:rPr>
              <a:t>hematometra</a:t>
            </a:r>
            <a:r>
              <a:rPr lang="en-US" dirty="0"/>
              <a:t>) or vagina (</a:t>
            </a:r>
            <a:r>
              <a:rPr lang="en-US" dirty="0" err="1">
                <a:solidFill>
                  <a:srgbClr val="0070C0"/>
                </a:solidFill>
              </a:rPr>
              <a:t>hematocolpos</a:t>
            </a:r>
            <a:r>
              <a:rPr lang="en-US" dirty="0"/>
              <a:t>), an obstructed outflow tract is present</a:t>
            </a:r>
            <a:r>
              <a:rPr lang="en-US" dirty="0" smtClean="0"/>
              <a:t> </a:t>
            </a:r>
          </a:p>
          <a:p>
            <a:pPr marL="0" indent="0" algn="l">
              <a:buNone/>
            </a:pPr>
            <a:r>
              <a:rPr lang="en-US" dirty="0" smtClean="0"/>
              <a:t>2-endocrine </a:t>
            </a:r>
            <a:r>
              <a:rPr lang="en-US" dirty="0"/>
              <a:t>disorder.</a:t>
            </a:r>
            <a:endParaRPr lang="ar-JO" dirty="0"/>
          </a:p>
          <a:p>
            <a:pPr marL="0" indent="0" algn="l">
              <a:buNone/>
            </a:pPr>
            <a:endParaRPr lang="en-US" dirty="0" smtClean="0"/>
          </a:p>
          <a:p>
            <a:pPr marL="0" indent="0" algn="l">
              <a:buNone/>
            </a:pPr>
            <a:endParaRPr lang="ar-JO" dirty="0"/>
          </a:p>
        </p:txBody>
      </p:sp>
    </p:spTree>
    <p:extLst>
      <p:ext uri="{BB962C8B-B14F-4D97-AF65-F5344CB8AC3E}">
        <p14:creationId xmlns:p14="http://schemas.microsoft.com/office/powerpoint/2010/main" val="1188700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260648"/>
            <a:ext cx="5976664" cy="2790112"/>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4077072"/>
            <a:ext cx="5904656" cy="2520280"/>
          </a:xfrm>
          <a:prstGeom prst="rect">
            <a:avLst/>
          </a:prstGeom>
        </p:spPr>
      </p:pic>
      <p:sp>
        <p:nvSpPr>
          <p:cNvPr id="9" name="TextBox 8"/>
          <p:cNvSpPr txBox="1"/>
          <p:nvPr/>
        </p:nvSpPr>
        <p:spPr>
          <a:xfrm>
            <a:off x="2699792" y="3429000"/>
            <a:ext cx="2736304" cy="461665"/>
          </a:xfrm>
          <a:prstGeom prst="rect">
            <a:avLst/>
          </a:prstGeom>
          <a:noFill/>
        </p:spPr>
        <p:txBody>
          <a:bodyPr wrap="square" rtlCol="1">
            <a:spAutoFit/>
          </a:bodyPr>
          <a:lstStyle/>
          <a:p>
            <a:r>
              <a:rPr lang="en-US" sz="2400" b="1" dirty="0" err="1">
                <a:effectLst>
                  <a:outerShdw blurRad="38100" dist="38100" dir="2700000" algn="tl">
                    <a:srgbClr val="000000">
                      <a:alpha val="43137"/>
                    </a:srgbClr>
                  </a:outerShdw>
                </a:effectLst>
              </a:rPr>
              <a:t>hematometra</a:t>
            </a:r>
            <a:endParaRPr lang="ar-JO"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42976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620688"/>
            <a:ext cx="6192688" cy="4668008"/>
          </a:xfrm>
        </p:spPr>
      </p:pic>
      <p:sp>
        <p:nvSpPr>
          <p:cNvPr id="5" name="TextBox 4"/>
          <p:cNvSpPr txBox="1"/>
          <p:nvPr/>
        </p:nvSpPr>
        <p:spPr>
          <a:xfrm>
            <a:off x="2627784" y="5589240"/>
            <a:ext cx="3456384" cy="461665"/>
          </a:xfrm>
          <a:prstGeom prst="rect">
            <a:avLst/>
          </a:prstGeom>
          <a:noFill/>
        </p:spPr>
        <p:txBody>
          <a:bodyPr wrap="square" rtlCol="1">
            <a:spAutoFit/>
          </a:bodyPr>
          <a:lstStyle/>
          <a:p>
            <a:pPr algn="ctr"/>
            <a:r>
              <a:rPr lang="en-US" sz="2400" b="1" dirty="0" err="1">
                <a:effectLst>
                  <a:outerShdw blurRad="38100" dist="38100" dir="2700000" algn="tl">
                    <a:srgbClr val="000000">
                      <a:alpha val="43137"/>
                    </a:srgbClr>
                  </a:outerShdw>
                </a:effectLst>
              </a:rPr>
              <a:t>hematocolpos</a:t>
            </a:r>
            <a:endParaRPr lang="ar-JO"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02698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620688"/>
            <a:ext cx="8496944" cy="5184576"/>
          </a:xfrm>
        </p:spPr>
      </p:pic>
    </p:spTree>
    <p:extLst>
      <p:ext uri="{BB962C8B-B14F-4D97-AF65-F5344CB8AC3E}">
        <p14:creationId xmlns:p14="http://schemas.microsoft.com/office/powerpoint/2010/main" val="2373370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399" y="836712"/>
            <a:ext cx="8964488" cy="4813995"/>
          </a:xfrm>
        </p:spPr>
        <p:txBody>
          <a:bodyPr>
            <a:noAutofit/>
          </a:bodyPr>
          <a:lstStyle/>
          <a:p>
            <a:pPr marL="0" indent="0" algn="l">
              <a:buNone/>
            </a:pPr>
            <a:r>
              <a:rPr lang="en-US" sz="2400" dirty="0" smtClean="0"/>
              <a:t>Approximately 15 percent of girls with primary amenorrhea will have an anatomic abnormality identified on ultrasound or exam (Cyclic pelvic or lower abdominal pain is a common presenting symptom in these girls)</a:t>
            </a:r>
          </a:p>
          <a:p>
            <a:pPr marL="0" indent="0" algn="l">
              <a:buNone/>
            </a:pPr>
            <a:r>
              <a:rPr lang="en-US" sz="2400" dirty="0" smtClean="0"/>
              <a:t> A high serum prolactin should be repeated once to confirm </a:t>
            </a:r>
            <a:r>
              <a:rPr lang="en-US" sz="2400" dirty="0" err="1" smtClean="0"/>
              <a:t>hyperprolactinemia</a:t>
            </a:r>
            <a:r>
              <a:rPr lang="en-US" sz="2400" dirty="0" smtClean="0"/>
              <a:t> prior to performing pituitary MRI. </a:t>
            </a:r>
          </a:p>
          <a:p>
            <a:pPr marL="0" indent="0" algn="l">
              <a:buNone/>
            </a:pPr>
            <a:r>
              <a:rPr lang="en-US" sz="2400" dirty="0" smtClean="0">
                <a:solidFill>
                  <a:srgbClr val="0070C0"/>
                </a:solidFill>
              </a:rPr>
              <a:t>Hypothyroidism</a:t>
            </a:r>
            <a:r>
              <a:rPr lang="en-US" sz="2400" dirty="0" smtClean="0"/>
              <a:t> as a cause of </a:t>
            </a:r>
            <a:r>
              <a:rPr lang="en-US" sz="2400" dirty="0" err="1" smtClean="0">
                <a:solidFill>
                  <a:srgbClr val="0070C0"/>
                </a:solidFill>
              </a:rPr>
              <a:t>hyperprolactinemia</a:t>
            </a:r>
            <a:r>
              <a:rPr lang="en-US" sz="2400" dirty="0" smtClean="0">
                <a:solidFill>
                  <a:srgbClr val="0070C0"/>
                </a:solidFill>
              </a:rPr>
              <a:t> </a:t>
            </a:r>
            <a:r>
              <a:rPr lang="en-US" sz="2400" dirty="0" smtClean="0"/>
              <a:t>should be ruled out by measuring serum TSH</a:t>
            </a:r>
          </a:p>
          <a:p>
            <a:pPr marL="0" indent="0" algn="l">
              <a:buNone/>
            </a:pPr>
            <a:r>
              <a:rPr lang="en-US" sz="2400" dirty="0" smtClean="0"/>
              <a:t> If </a:t>
            </a:r>
            <a:r>
              <a:rPr lang="en-US" sz="2400" dirty="0"/>
              <a:t>there are signs or symptoms of </a:t>
            </a:r>
            <a:r>
              <a:rPr lang="en-US" sz="2400" dirty="0" err="1"/>
              <a:t>hyperandrogenism</a:t>
            </a:r>
            <a:r>
              <a:rPr lang="en-US" sz="2400" dirty="0"/>
              <a:t>, serum testosterone and </a:t>
            </a:r>
            <a:r>
              <a:rPr lang="en-US" sz="2400" dirty="0" err="1"/>
              <a:t>dehydroepiandrosterone</a:t>
            </a:r>
            <a:r>
              <a:rPr lang="en-US" sz="2400" dirty="0"/>
              <a:t> sulfate (DHEAS) should be measured. While most adolescents presenting with </a:t>
            </a:r>
            <a:r>
              <a:rPr lang="en-US" sz="2400" dirty="0" err="1"/>
              <a:t>hyperandrogenism</a:t>
            </a:r>
            <a:r>
              <a:rPr lang="en-US" sz="2400" dirty="0"/>
              <a:t> and primary amenorrhea likely have </a:t>
            </a:r>
            <a:r>
              <a:rPr lang="en-US" sz="2400" dirty="0">
                <a:solidFill>
                  <a:srgbClr val="0070C0"/>
                </a:solidFill>
              </a:rPr>
              <a:t>PCOS</a:t>
            </a:r>
            <a:r>
              <a:rPr lang="en-US" sz="2400" dirty="0"/>
              <a:t>, </a:t>
            </a:r>
            <a:r>
              <a:rPr lang="en-US" sz="2400" dirty="0">
                <a:solidFill>
                  <a:srgbClr val="0070C0"/>
                </a:solidFill>
              </a:rPr>
              <a:t>androgen-secreting tumors </a:t>
            </a:r>
            <a:r>
              <a:rPr lang="en-US" sz="2400" dirty="0"/>
              <a:t>must be ruled out in those with </a:t>
            </a:r>
            <a:r>
              <a:rPr lang="en-US" sz="2400" dirty="0" err="1"/>
              <a:t>virilization</a:t>
            </a:r>
            <a:r>
              <a:rPr lang="en-US" sz="2400" dirty="0"/>
              <a:t> and/or severe </a:t>
            </a:r>
            <a:r>
              <a:rPr lang="en-US" sz="2400" dirty="0" err="1"/>
              <a:t>hyperandrogenemia</a:t>
            </a:r>
            <a:r>
              <a:rPr lang="en-US" sz="2400" dirty="0"/>
              <a:t> (</a:t>
            </a:r>
            <a:endParaRPr lang="en-US" sz="2400" dirty="0" smtClean="0"/>
          </a:p>
          <a:p>
            <a:pPr marL="0" indent="0" algn="l">
              <a:buNone/>
            </a:pPr>
            <a:endParaRPr lang="ar-JO" sz="2400" dirty="0"/>
          </a:p>
        </p:txBody>
      </p:sp>
    </p:spTree>
    <p:extLst>
      <p:ext uri="{BB962C8B-B14F-4D97-AF65-F5344CB8AC3E}">
        <p14:creationId xmlns:p14="http://schemas.microsoft.com/office/powerpoint/2010/main" val="36464474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4525963"/>
          </a:xfrm>
        </p:spPr>
        <p:txBody>
          <a:bodyPr>
            <a:noAutofit/>
          </a:bodyPr>
          <a:lstStyle/>
          <a:p>
            <a:pPr marL="0" indent="0" algn="l">
              <a:buNone/>
            </a:pPr>
            <a:r>
              <a:rPr lang="en-US" sz="2400" dirty="0"/>
              <a:t>Girls with low or normal FSH and no evidence of breast development most likely have a </a:t>
            </a:r>
            <a:r>
              <a:rPr lang="en-US" sz="2400" b="1" dirty="0">
                <a:solidFill>
                  <a:srgbClr val="0070C0"/>
                </a:solidFill>
                <a:effectLst>
                  <a:outerShdw blurRad="38100" dist="38100" dir="2700000" algn="tl">
                    <a:srgbClr val="000000">
                      <a:alpha val="43137"/>
                    </a:srgbClr>
                  </a:outerShdw>
                </a:effectLst>
              </a:rPr>
              <a:t>central hypothalamic-pituitary disorder</a:t>
            </a:r>
            <a:r>
              <a:rPr lang="en-US" sz="2400" dirty="0"/>
              <a:t>; they should have a second serum sample obtained for both luteinizing hormone (LH) and FSH measurements</a:t>
            </a:r>
            <a:endParaRPr lang="ar-JO" sz="2400" dirty="0"/>
          </a:p>
          <a:p>
            <a:pPr marL="0" indent="0" algn="l">
              <a:buNone/>
            </a:pPr>
            <a:r>
              <a:rPr lang="en-US" sz="2400" dirty="0"/>
              <a:t>if LH and FSH are both very low (undetectable or near the lower limit of the </a:t>
            </a:r>
            <a:r>
              <a:rPr lang="en-US" sz="2400" dirty="0" smtClean="0"/>
              <a:t>assay) :</a:t>
            </a:r>
          </a:p>
          <a:p>
            <a:pPr marL="0" indent="0" algn="l">
              <a:buNone/>
            </a:pPr>
            <a:r>
              <a:rPr lang="en-US" sz="2400" dirty="0" smtClean="0"/>
              <a:t>1 congenital </a:t>
            </a:r>
            <a:r>
              <a:rPr lang="en-US" sz="2400" dirty="0" err="1"/>
              <a:t>GnRH</a:t>
            </a:r>
            <a:r>
              <a:rPr lang="en-US" sz="2400" dirty="0"/>
              <a:t> </a:t>
            </a:r>
            <a:r>
              <a:rPr lang="en-US" sz="2400" dirty="0" smtClean="0"/>
              <a:t>deficiency</a:t>
            </a:r>
          </a:p>
          <a:p>
            <a:pPr marL="0" indent="0" algn="l">
              <a:buNone/>
            </a:pPr>
            <a:r>
              <a:rPr lang="en-US" sz="2400" dirty="0" smtClean="0"/>
              <a:t>2-constitutional </a:t>
            </a:r>
            <a:r>
              <a:rPr lang="en-US" sz="2400" dirty="0"/>
              <a:t>delay of puberty (very uncommon in girls </a:t>
            </a:r>
            <a:r>
              <a:rPr lang="en-US" sz="2400" dirty="0" smtClean="0"/>
              <a:t>)</a:t>
            </a:r>
          </a:p>
          <a:p>
            <a:pPr marL="0" indent="0" algn="l">
              <a:buNone/>
            </a:pPr>
            <a:r>
              <a:rPr lang="en-US" sz="2400" dirty="0" smtClean="0"/>
              <a:t>3-other </a:t>
            </a:r>
            <a:r>
              <a:rPr lang="en-US" sz="2400" dirty="0"/>
              <a:t>disorders of the hypothalamic-pituitary axis should be considered. </a:t>
            </a:r>
            <a:endParaRPr lang="en-US" sz="2400" dirty="0" smtClean="0"/>
          </a:p>
          <a:p>
            <a:pPr marL="0" indent="0" algn="l">
              <a:buNone/>
            </a:pPr>
            <a:r>
              <a:rPr lang="en-US" sz="2400" dirty="0" smtClean="0"/>
              <a:t>For </a:t>
            </a:r>
            <a:r>
              <a:rPr lang="en-US" sz="2400" dirty="0"/>
              <a:t>girls with primary amenorrhea a due to </a:t>
            </a:r>
            <a:r>
              <a:rPr lang="en-US" sz="2400" dirty="0" err="1"/>
              <a:t>hypogonadotropic</a:t>
            </a:r>
            <a:r>
              <a:rPr lang="en-US" sz="2400" dirty="0"/>
              <a:t> </a:t>
            </a:r>
            <a:r>
              <a:rPr lang="en-US" sz="2400" dirty="0" err="1"/>
              <a:t>hypogonadism</a:t>
            </a:r>
            <a:r>
              <a:rPr lang="en-US" sz="2400" dirty="0"/>
              <a:t> who are undergoing evaluation for hypothalamic or pituitary disease, a serum T4 and TSH should be drawn to look for central </a:t>
            </a:r>
            <a:r>
              <a:rPr lang="en-US" sz="2400" dirty="0" smtClean="0"/>
              <a:t>hypothyroidism.</a:t>
            </a:r>
            <a:endParaRPr lang="en-US" sz="2400" dirty="0"/>
          </a:p>
          <a:p>
            <a:pPr marL="0" indent="0" algn="l">
              <a:buNone/>
            </a:pPr>
            <a:endParaRPr lang="ar-JO" sz="2400" dirty="0"/>
          </a:p>
          <a:p>
            <a:endParaRPr lang="ar-JO" sz="2400" dirty="0"/>
          </a:p>
        </p:txBody>
      </p:sp>
    </p:spTree>
    <p:extLst>
      <p:ext uri="{BB962C8B-B14F-4D97-AF65-F5344CB8AC3E}">
        <p14:creationId xmlns:p14="http://schemas.microsoft.com/office/powerpoint/2010/main" val="35781832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fontScale="92500"/>
          </a:bodyPr>
          <a:lstStyle/>
          <a:p>
            <a:pPr marL="0" indent="0" algn="l">
              <a:buNone/>
            </a:pPr>
            <a:r>
              <a:rPr lang="en-US" dirty="0" smtClean="0"/>
              <a:t>If LH is low and FSH is low or normal, functional hypothalamic amenorrhea is likely if there is also a history of </a:t>
            </a:r>
            <a:r>
              <a:rPr lang="en-US" dirty="0" smtClean="0">
                <a:effectLst>
                  <a:outerShdw blurRad="38100" dist="38100" dir="2700000" algn="tl">
                    <a:srgbClr val="000000">
                      <a:alpha val="43137"/>
                    </a:srgbClr>
                  </a:outerShdw>
                </a:effectLst>
              </a:rPr>
              <a:t>an</a:t>
            </a:r>
            <a:r>
              <a:rPr lang="en-US" dirty="0" smtClean="0">
                <a:solidFill>
                  <a:srgbClr val="0070C0"/>
                </a:solidFill>
                <a:effectLst>
                  <a:outerShdw blurRad="38100" dist="38100" dir="2700000" algn="tl">
                    <a:srgbClr val="000000">
                      <a:alpha val="43137"/>
                    </a:srgbClr>
                  </a:outerShdw>
                </a:effectLst>
              </a:rPr>
              <a:t> eating disorder, excessive exercise, or stress</a:t>
            </a:r>
            <a:r>
              <a:rPr lang="en-US" dirty="0" smtClean="0"/>
              <a:t>.</a:t>
            </a:r>
          </a:p>
          <a:p>
            <a:pPr marL="0" indent="0" algn="l">
              <a:buNone/>
            </a:pPr>
            <a:r>
              <a:rPr lang="en-US" dirty="0" smtClean="0"/>
              <a:t> Systemic illness may be associated with menstrual cycle disorders (including delayed puberty/primary amenorrhea) when it is severe enough to result in a decrease in hypothalamic </a:t>
            </a:r>
            <a:r>
              <a:rPr lang="en-US" dirty="0" err="1" smtClean="0"/>
              <a:t>GnRH</a:t>
            </a:r>
            <a:r>
              <a:rPr lang="en-US" dirty="0" smtClean="0"/>
              <a:t> secretion and/or when it is associated with nutritional deficiencies. Examples include </a:t>
            </a:r>
            <a:r>
              <a:rPr lang="en-US" dirty="0" smtClean="0">
                <a:solidFill>
                  <a:srgbClr val="0070C0"/>
                </a:solidFill>
                <a:effectLst>
                  <a:outerShdw blurRad="38100" dist="38100" dir="2700000" algn="tl">
                    <a:srgbClr val="000000">
                      <a:alpha val="43137"/>
                    </a:srgbClr>
                  </a:outerShdw>
                </a:effectLst>
              </a:rPr>
              <a:t>celiac disease, type 1 diabetes mellitus, and inflammatory bowel disease</a:t>
            </a:r>
            <a:r>
              <a:rPr lang="en-US" dirty="0" smtClean="0"/>
              <a:t>. We therefore suggest measurement of fasting blood glucose or </a:t>
            </a:r>
            <a:r>
              <a:rPr lang="en-US" dirty="0" err="1" smtClean="0"/>
              <a:t>glycated</a:t>
            </a:r>
            <a:r>
              <a:rPr lang="en-US" dirty="0" smtClean="0"/>
              <a:t> hemoglobin (A1C) to rule out diabetes mellitus and serologic screening for celiac disease with immunoglobulin A (IgA) antibodies against tissue </a:t>
            </a:r>
            <a:r>
              <a:rPr lang="en-US" dirty="0" err="1" smtClean="0"/>
              <a:t>transglutaminase</a:t>
            </a:r>
            <a:endParaRPr lang="ar-JO" dirty="0"/>
          </a:p>
        </p:txBody>
      </p:sp>
    </p:spTree>
    <p:extLst>
      <p:ext uri="{BB962C8B-B14F-4D97-AF65-F5344CB8AC3E}">
        <p14:creationId xmlns:p14="http://schemas.microsoft.com/office/powerpoint/2010/main" val="31330886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268760"/>
            <a:ext cx="8229600" cy="4525963"/>
          </a:xfrm>
        </p:spPr>
        <p:txBody>
          <a:bodyPr>
            <a:normAutofit/>
          </a:bodyPr>
          <a:lstStyle/>
          <a:p>
            <a:pPr marL="0" indent="0" algn="l">
              <a:buNone/>
            </a:pPr>
            <a:r>
              <a:rPr lang="en-US" dirty="0" smtClean="0"/>
              <a:t>We recommend pituitary </a:t>
            </a:r>
            <a:r>
              <a:rPr lang="en-US" dirty="0">
                <a:solidFill>
                  <a:srgbClr val="0070C0"/>
                </a:solidFill>
                <a:effectLst>
                  <a:outerShdw blurRad="38100" dist="38100" dir="2700000" algn="tl">
                    <a:srgbClr val="000000">
                      <a:alpha val="43137"/>
                    </a:srgbClr>
                  </a:outerShdw>
                </a:effectLst>
              </a:rPr>
              <a:t>Contrast-enhanced MRI </a:t>
            </a:r>
            <a:r>
              <a:rPr lang="en-US" dirty="0"/>
              <a:t>of the </a:t>
            </a:r>
            <a:r>
              <a:rPr lang="en-US" dirty="0" err="1"/>
              <a:t>sella</a:t>
            </a:r>
            <a:r>
              <a:rPr lang="en-US" dirty="0"/>
              <a:t> region in </a:t>
            </a:r>
            <a:r>
              <a:rPr lang="en-US" dirty="0" smtClean="0"/>
              <a:t>all women with:</a:t>
            </a:r>
          </a:p>
          <a:p>
            <a:pPr marL="0" indent="0" algn="l">
              <a:buNone/>
            </a:pPr>
            <a:r>
              <a:rPr lang="en-US" dirty="0" smtClean="0"/>
              <a:t>1- </a:t>
            </a:r>
            <a:r>
              <a:rPr lang="en-US" dirty="0" err="1" smtClean="0"/>
              <a:t>hypogonadotropic</a:t>
            </a:r>
            <a:r>
              <a:rPr lang="en-US" dirty="0" smtClean="0"/>
              <a:t> </a:t>
            </a:r>
            <a:r>
              <a:rPr lang="en-US" dirty="0" err="1" smtClean="0"/>
              <a:t>hypogonadism</a:t>
            </a:r>
            <a:endParaRPr lang="en-US" dirty="0" smtClean="0"/>
          </a:p>
          <a:p>
            <a:pPr marL="0" indent="0" algn="l">
              <a:buNone/>
            </a:pPr>
            <a:r>
              <a:rPr lang="en-US" dirty="0" smtClean="0"/>
              <a:t>2-visual field defects</a:t>
            </a:r>
          </a:p>
          <a:p>
            <a:pPr marL="0" indent="0" algn="l">
              <a:buNone/>
            </a:pPr>
            <a:r>
              <a:rPr lang="en-US" dirty="0" smtClean="0"/>
              <a:t>3-headaches</a:t>
            </a:r>
          </a:p>
          <a:p>
            <a:pPr marL="0" indent="0" algn="l">
              <a:buNone/>
            </a:pPr>
            <a:r>
              <a:rPr lang="en-US" dirty="0" smtClean="0"/>
              <a:t>4- any other signs of hypothalamic-pituitary dysfunction</a:t>
            </a:r>
          </a:p>
          <a:p>
            <a:pPr marL="0" indent="0" algn="l">
              <a:buNone/>
            </a:pPr>
            <a:r>
              <a:rPr lang="en-US" dirty="0" smtClean="0"/>
              <a:t> Pituitary MRI may not be required in those with a clear explanation for their </a:t>
            </a:r>
            <a:r>
              <a:rPr lang="en-US" dirty="0" err="1" smtClean="0"/>
              <a:t>hypogonadotropic</a:t>
            </a:r>
            <a:r>
              <a:rPr lang="en-US" dirty="0" smtClean="0"/>
              <a:t> amenorrhea (</a:t>
            </a:r>
            <a:r>
              <a:rPr lang="en-US" dirty="0" err="1" smtClean="0"/>
              <a:t>eg</a:t>
            </a:r>
            <a:r>
              <a:rPr lang="en-US" dirty="0" smtClean="0"/>
              <a:t>, celiac disease, type 1 diabetes mellitus, or inflammatory bowel disease). •</a:t>
            </a:r>
            <a:endParaRPr lang="ar-JO" dirty="0"/>
          </a:p>
        </p:txBody>
      </p:sp>
    </p:spTree>
    <p:extLst>
      <p:ext uri="{BB962C8B-B14F-4D97-AF65-F5344CB8AC3E}">
        <p14:creationId xmlns:p14="http://schemas.microsoft.com/office/powerpoint/2010/main" val="25238541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124744"/>
            <a:ext cx="8064896" cy="3381375"/>
          </a:xfrm>
        </p:spPr>
      </p:pic>
      <p:sp>
        <p:nvSpPr>
          <p:cNvPr id="5" name="TextBox 4"/>
          <p:cNvSpPr txBox="1"/>
          <p:nvPr/>
        </p:nvSpPr>
        <p:spPr>
          <a:xfrm>
            <a:off x="3203848" y="5029145"/>
            <a:ext cx="2160240" cy="400110"/>
          </a:xfrm>
          <a:prstGeom prst="rect">
            <a:avLst/>
          </a:prstGeom>
          <a:noFill/>
        </p:spPr>
        <p:txBody>
          <a:bodyPr wrap="square" rtlCol="1">
            <a:spAutoFit/>
          </a:bodyPr>
          <a:lstStyle/>
          <a:p>
            <a:r>
              <a:rPr lang="en-US" sz="2000" b="1" dirty="0" smtClean="0">
                <a:effectLst>
                  <a:outerShdw blurRad="38100" dist="38100" dir="2700000" algn="tl">
                    <a:srgbClr val="000000">
                      <a:alpha val="43137"/>
                    </a:srgbClr>
                  </a:outerShdw>
                </a:effectLst>
              </a:rPr>
              <a:t>Pituitary adenoma</a:t>
            </a:r>
            <a:endParaRPr lang="ar-JO"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16561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58001"/>
          </a:xfrm>
        </p:spPr>
      </p:pic>
    </p:spTree>
    <p:extLst>
      <p:ext uri="{BB962C8B-B14F-4D97-AF65-F5344CB8AC3E}">
        <p14:creationId xmlns:p14="http://schemas.microsoft.com/office/powerpoint/2010/main" val="2113369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err="1" smtClean="0">
                <a:solidFill>
                  <a:srgbClr val="FF0000"/>
                </a:solidFill>
                <a:latin typeface="Arial" pitchFamily="34" charset="0"/>
                <a:cs typeface="Arial" pitchFamily="34" charset="0"/>
              </a:rPr>
              <a:t>Pathophysiology</a:t>
            </a:r>
            <a:r>
              <a:rPr lang="en-US" sz="2400" b="1" u="sng" dirty="0" smtClean="0">
                <a:solidFill>
                  <a:srgbClr val="FF0000"/>
                </a:solidFill>
                <a:latin typeface="Arial" pitchFamily="34" charset="0"/>
                <a:cs typeface="Arial" pitchFamily="34" charset="0"/>
              </a:rPr>
              <a:t> of normal menstruation</a:t>
            </a:r>
            <a:endParaRPr lang="en-US" sz="2400" b="1" u="sng" dirty="0">
              <a:solidFill>
                <a:srgbClr val="FF0000"/>
              </a:solidFill>
              <a:latin typeface="Arial" pitchFamily="34" charset="0"/>
              <a:cs typeface="Arial" pitchFamily="34" charset="0"/>
            </a:endParaRPr>
          </a:p>
        </p:txBody>
      </p:sp>
      <p:pic>
        <p:nvPicPr>
          <p:cNvPr id="1026" name="Picture 2"/>
          <p:cNvPicPr>
            <a:picLocks noGrp="1" noChangeAspect="1" noChangeArrowheads="1"/>
          </p:cNvPicPr>
          <p:nvPr>
            <p:ph sz="quarter" idx="1"/>
          </p:nvPr>
        </p:nvPicPr>
        <p:blipFill>
          <a:blip r:embed="rId2"/>
          <a:srcRect/>
          <a:stretch>
            <a:fillRect/>
          </a:stretch>
        </p:blipFill>
        <p:spPr bwMode="auto">
          <a:xfrm>
            <a:off x="914400" y="1752600"/>
            <a:ext cx="69342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Uterus absent</a:t>
            </a:r>
            <a:endParaRPr lang="ar-JO" dirty="0"/>
          </a:p>
        </p:txBody>
      </p:sp>
      <p:sp>
        <p:nvSpPr>
          <p:cNvPr id="3" name="Content Placeholder 2"/>
          <p:cNvSpPr>
            <a:spLocks noGrp="1"/>
          </p:cNvSpPr>
          <p:nvPr>
            <p:ph idx="1"/>
          </p:nvPr>
        </p:nvSpPr>
        <p:spPr/>
        <p:txBody>
          <a:bodyPr>
            <a:normAutofit fontScale="70000" lnSpcReduction="20000"/>
          </a:bodyPr>
          <a:lstStyle/>
          <a:p>
            <a:pPr marL="0" indent="0" algn="l">
              <a:buNone/>
            </a:pPr>
            <a:r>
              <a:rPr lang="en-US" dirty="0" smtClean="0"/>
              <a:t>further evaluation should include a karyotype and measurement of serum total testosterone . The history, physical exam, and results of these tests should distinguish between </a:t>
            </a:r>
            <a:r>
              <a:rPr lang="en-US" b="1" u="sng" dirty="0" smtClean="0">
                <a:effectLst>
                  <a:outerShdw blurRad="38100" dist="38100" dir="2700000" algn="tl">
                    <a:srgbClr val="000000">
                      <a:alpha val="43137"/>
                    </a:srgbClr>
                  </a:outerShdw>
                </a:effectLst>
              </a:rPr>
              <a:t>abnormal</a:t>
            </a:r>
            <a:r>
              <a:rPr lang="en-US" dirty="0" smtClean="0"/>
              <a:t> </a:t>
            </a:r>
            <a:r>
              <a:rPr lang="en-US" b="1" u="sng" dirty="0" err="1" smtClean="0">
                <a:effectLst>
                  <a:outerShdw blurRad="38100" dist="38100" dir="2700000" algn="tl">
                    <a:srgbClr val="000000">
                      <a:alpha val="43137"/>
                    </a:srgbClr>
                  </a:outerShdw>
                </a:effectLst>
              </a:rPr>
              <a:t>müllerian</a:t>
            </a:r>
            <a:r>
              <a:rPr lang="en-US" b="1" u="sng" dirty="0" smtClean="0">
                <a:effectLst>
                  <a:outerShdw blurRad="38100" dist="38100" dir="2700000" algn="tl">
                    <a:srgbClr val="000000">
                      <a:alpha val="43137"/>
                    </a:srgbClr>
                  </a:outerShdw>
                </a:effectLst>
              </a:rPr>
              <a:t> development </a:t>
            </a:r>
            <a:r>
              <a:rPr lang="en-US" dirty="0" smtClean="0"/>
              <a:t>(a normal 46,XX karyotype, female phenotype, and normal female serum testosterone concentrations) and </a:t>
            </a:r>
            <a:r>
              <a:rPr lang="en-US" b="1" u="sng" dirty="0" smtClean="0">
                <a:effectLst>
                  <a:outerShdw blurRad="38100" dist="38100" dir="2700000" algn="tl">
                    <a:srgbClr val="000000">
                      <a:alpha val="43137"/>
                    </a:srgbClr>
                  </a:outerShdw>
                </a:effectLst>
              </a:rPr>
              <a:t>complete androgen insensitivity syndrome </a:t>
            </a:r>
            <a:r>
              <a:rPr lang="en-US" dirty="0" smtClean="0"/>
              <a:t>(46,XY karyotype, normal female phenotype, sparse axillary and pubic hair, and normal male serum </a:t>
            </a:r>
            <a:r>
              <a:rPr lang="en-US" dirty="0" err="1" smtClean="0"/>
              <a:t>testosteron</a:t>
            </a:r>
            <a:r>
              <a:rPr lang="en-US" dirty="0" smtClean="0"/>
              <a:t> concentrations)</a:t>
            </a:r>
          </a:p>
          <a:p>
            <a:pPr marL="0" indent="0" algn="l">
              <a:buNone/>
            </a:pPr>
            <a:r>
              <a:rPr lang="en-US" dirty="0"/>
              <a:t>Patients with </a:t>
            </a:r>
            <a:r>
              <a:rPr lang="en-US" b="1" u="sng" dirty="0">
                <a:effectLst>
                  <a:outerShdw blurRad="38100" dist="38100" dir="2700000" algn="tl">
                    <a:srgbClr val="000000">
                      <a:alpha val="43137"/>
                    </a:srgbClr>
                  </a:outerShdw>
                </a:effectLst>
              </a:rPr>
              <a:t>5-alpha-reductase deficiency </a:t>
            </a:r>
            <a:r>
              <a:rPr lang="en-US" dirty="0"/>
              <a:t>also have a 46,XY karyotype and normal male serum testosterone concentrations, but in contrast to the androgen insensitivity syndrome</a:t>
            </a:r>
            <a:endParaRPr lang="ar-JO" dirty="0"/>
          </a:p>
          <a:p>
            <a:pPr marL="0" indent="0" algn="l">
              <a:buNone/>
            </a:pPr>
            <a:r>
              <a:rPr lang="en-US" dirty="0"/>
              <a:t>(which is associated with a female phenotype), these patients undergo striking </a:t>
            </a:r>
            <a:r>
              <a:rPr lang="en-US" dirty="0" err="1"/>
              <a:t>virilization</a:t>
            </a:r>
            <a:r>
              <a:rPr lang="en-US" dirty="0"/>
              <a:t> at the time of puberty (normal development of secondary sexual hair, muscle mass, and deepening of the voice). </a:t>
            </a:r>
            <a:endParaRPr lang="ar-JO" dirty="0"/>
          </a:p>
          <a:p>
            <a:pPr marL="0" indent="0" algn="l">
              <a:buNone/>
            </a:pPr>
            <a:r>
              <a:rPr lang="en-US" dirty="0" smtClean="0"/>
              <a:t> </a:t>
            </a:r>
            <a:endParaRPr lang="ar-JO" dirty="0"/>
          </a:p>
        </p:txBody>
      </p:sp>
    </p:spTree>
    <p:extLst>
      <p:ext uri="{BB962C8B-B14F-4D97-AF65-F5344CB8AC3E}">
        <p14:creationId xmlns:p14="http://schemas.microsoft.com/office/powerpoint/2010/main" val="5753820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8229600" cy="1828800"/>
          </a:xfrm>
        </p:spPr>
        <p:txBody>
          <a:bodyPr>
            <a:normAutofit fontScale="90000"/>
          </a:bodyPr>
          <a:lstStyle/>
          <a:p>
            <a:r>
              <a:rPr lang="en-US" b="0" dirty="0"/>
              <a:t/>
            </a:r>
            <a:br>
              <a:rPr lang="en-US" b="0" dirty="0"/>
            </a:br>
            <a:r>
              <a:rPr lang="en-US" b="0" dirty="0"/>
              <a:t/>
            </a:r>
            <a:br>
              <a:rPr lang="en-US" b="0" dirty="0"/>
            </a:br>
            <a:r>
              <a:rPr lang="en-US" b="0" dirty="0"/>
              <a:t/>
            </a:r>
            <a:br>
              <a:rPr lang="en-US" b="0" dirty="0"/>
            </a:br>
            <a:r>
              <a:rPr lang="en-US" b="0" dirty="0"/>
              <a:t/>
            </a:r>
            <a:br>
              <a:rPr lang="en-US" b="0" dirty="0"/>
            </a:br>
            <a:r>
              <a:rPr lang="en-US" b="0" dirty="0"/>
              <a:t/>
            </a:r>
            <a:br>
              <a:rPr lang="en-US" b="0" dirty="0"/>
            </a:br>
            <a:r>
              <a:rPr lang="en-US" dirty="0"/>
              <a:t>MANAGEMENT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350472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686800" cy="4709160"/>
          </a:xfrm>
        </p:spPr>
        <p:txBody>
          <a:bodyPr>
            <a:normAutofit/>
          </a:bodyPr>
          <a:lstStyle/>
          <a:p>
            <a:pPr marL="137160" indent="0">
              <a:buNone/>
            </a:pPr>
            <a:endParaRPr lang="en-US" dirty="0"/>
          </a:p>
          <a:p>
            <a:endParaRPr lang="en-US" dirty="0"/>
          </a:p>
          <a:p>
            <a:r>
              <a:rPr lang="en-US" dirty="0"/>
              <a:t>Treatment of primary amenorrhea is directed at correcting the underlying pathology (</a:t>
            </a:r>
            <a:r>
              <a:rPr lang="en-US" dirty="0" smtClean="0"/>
              <a:t>if possible</a:t>
            </a:r>
            <a:r>
              <a:rPr lang="en-US" dirty="0"/>
              <a:t>), helping the woman to achieve fertility (</a:t>
            </a:r>
            <a:r>
              <a:rPr lang="en-US" dirty="0" smtClean="0"/>
              <a:t>if desired</a:t>
            </a:r>
            <a:r>
              <a:rPr lang="en-US" dirty="0"/>
              <a:t>), and prevention of complications of the disease process (</a:t>
            </a:r>
            <a:r>
              <a:rPr lang="en-US" dirty="0" err="1"/>
              <a:t>eg</a:t>
            </a:r>
            <a:r>
              <a:rPr lang="en-US" dirty="0"/>
              <a:t>, estrogen replacement to prevent osteoporosis). </a:t>
            </a:r>
          </a:p>
        </p:txBody>
      </p:sp>
    </p:spTree>
    <p:extLst>
      <p:ext uri="{BB962C8B-B14F-4D97-AF65-F5344CB8AC3E}">
        <p14:creationId xmlns:p14="http://schemas.microsoft.com/office/powerpoint/2010/main" val="33605279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371600"/>
            <a:ext cx="8382000" cy="4953000"/>
          </a:xfrm>
        </p:spPr>
        <p:txBody>
          <a:bodyPr>
            <a:normAutofit fontScale="85000" lnSpcReduction="20000"/>
          </a:bodyPr>
          <a:lstStyle/>
          <a:p>
            <a:pPr marL="137160" indent="0">
              <a:buNone/>
            </a:pPr>
            <a:endParaRPr lang="en-US" dirty="0"/>
          </a:p>
          <a:p>
            <a:r>
              <a:rPr lang="en-US" dirty="0" smtClean="0"/>
              <a:t>All </a:t>
            </a:r>
            <a:r>
              <a:rPr lang="en-US" dirty="0"/>
              <a:t>women with primary amenorrhea should be counseled regarding its cause, potential treatment, and their reproductive potential</a:t>
            </a:r>
            <a:r>
              <a:rPr lang="en-US" dirty="0" smtClean="0"/>
              <a:t>.</a:t>
            </a:r>
          </a:p>
          <a:p>
            <a:endParaRPr lang="en-US" dirty="0" smtClean="0"/>
          </a:p>
          <a:p>
            <a:r>
              <a:rPr lang="en-US" dirty="0" smtClean="0"/>
              <a:t>psychological </a:t>
            </a:r>
            <a:r>
              <a:rPr lang="en-US" dirty="0"/>
              <a:t>counseling is particularly important in patients with absent </a:t>
            </a:r>
            <a:r>
              <a:rPr lang="en-US" dirty="0" err="1"/>
              <a:t>müllerian</a:t>
            </a:r>
            <a:r>
              <a:rPr lang="en-US" dirty="0"/>
              <a:t> structures and/or a Y </a:t>
            </a:r>
            <a:r>
              <a:rPr lang="en-US" dirty="0" smtClean="0"/>
              <a:t>chromosome</a:t>
            </a:r>
            <a:endParaRPr lang="en-US" dirty="0"/>
          </a:p>
          <a:p>
            <a:endParaRPr lang="en-US" dirty="0"/>
          </a:p>
          <a:p>
            <a:r>
              <a:rPr lang="en-US" dirty="0"/>
              <a:t>Surgery may be required in patients with either congenital anatomic lesions or Y chromosome material. The etiology of the </a:t>
            </a:r>
            <a:r>
              <a:rPr lang="en-US" dirty="0" smtClean="0"/>
              <a:t>primary amenorrhea </a:t>
            </a:r>
            <a:r>
              <a:rPr lang="en-US" dirty="0"/>
              <a:t>will determine the type of surgical procedure required. </a:t>
            </a:r>
            <a:r>
              <a:rPr lang="en-US" dirty="0" smtClean="0"/>
              <a:t> </a:t>
            </a:r>
            <a:endParaRPr lang="en-US" dirty="0"/>
          </a:p>
        </p:txBody>
      </p:sp>
    </p:spTree>
    <p:extLst>
      <p:ext uri="{BB962C8B-B14F-4D97-AF65-F5344CB8AC3E}">
        <p14:creationId xmlns:p14="http://schemas.microsoft.com/office/powerpoint/2010/main" val="1667270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In those patients in whom Y chromosomal material is found, </a:t>
            </a:r>
            <a:r>
              <a:rPr lang="en-US" dirty="0" err="1"/>
              <a:t>gonadectomy</a:t>
            </a:r>
            <a:r>
              <a:rPr lang="en-US" dirty="0"/>
              <a:t> should be performed to prevent the development of gonadal neoplasia .</a:t>
            </a:r>
          </a:p>
          <a:p>
            <a:endParaRPr lang="en-US" dirty="0"/>
          </a:p>
          <a:p>
            <a:r>
              <a:rPr lang="en-US" dirty="0"/>
              <a:t> </a:t>
            </a:r>
            <a:r>
              <a:rPr lang="en-US" dirty="0" err="1"/>
              <a:t>Gonadectomy</a:t>
            </a:r>
            <a:r>
              <a:rPr lang="en-US" dirty="0"/>
              <a:t> is now typically delayed until after puberty in patients with complete androgen insensitivity syndrome, These patients have a normal pubertal growth spurt and feminize at the time of expected puberty; tumors do not usually develop until after this time</a:t>
            </a:r>
          </a:p>
          <a:p>
            <a:endParaRPr lang="en-US" dirty="0"/>
          </a:p>
        </p:txBody>
      </p:sp>
    </p:spTree>
    <p:extLst>
      <p:ext uri="{BB962C8B-B14F-4D97-AF65-F5344CB8AC3E}">
        <p14:creationId xmlns:p14="http://schemas.microsoft.com/office/powerpoint/2010/main" val="33722122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709160"/>
          </a:xfrm>
        </p:spPr>
        <p:txBody>
          <a:bodyPr>
            <a:normAutofit/>
          </a:bodyPr>
          <a:lstStyle/>
          <a:p>
            <a:pPr marL="137160" indent="0">
              <a:buNone/>
            </a:pPr>
            <a:endParaRPr lang="en-US" dirty="0"/>
          </a:p>
          <a:p>
            <a:r>
              <a:rPr lang="en-US" dirty="0"/>
              <a:t>surgical correction of a vaginal outlet obstruction </a:t>
            </a:r>
            <a:r>
              <a:rPr lang="en-US" dirty="0" smtClean="0"/>
              <a:t>is necessary </a:t>
            </a:r>
            <a:r>
              <a:rPr lang="en-US" dirty="0"/>
              <a:t>as soon as the diagnosis is made after menarche to allow passage of menstrual blood. </a:t>
            </a:r>
          </a:p>
        </p:txBody>
      </p:sp>
    </p:spTree>
    <p:extLst>
      <p:ext uri="{BB962C8B-B14F-4D97-AF65-F5344CB8AC3E}">
        <p14:creationId xmlns:p14="http://schemas.microsoft.com/office/powerpoint/2010/main" val="16834262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Times New Roman" pitchFamily="18" charset="0"/>
              </a:rPr>
              <a:t>Transverse vaginal septum</a:t>
            </a:r>
            <a:endParaRPr lang="en-US" dirty="0"/>
          </a:p>
        </p:txBody>
      </p:sp>
      <p:sp>
        <p:nvSpPr>
          <p:cNvPr id="3" name="Content Placeholder 2"/>
          <p:cNvSpPr>
            <a:spLocks noGrp="1"/>
          </p:cNvSpPr>
          <p:nvPr>
            <p:ph idx="1"/>
          </p:nvPr>
        </p:nvSpPr>
        <p:spPr/>
        <p:txBody>
          <a:bodyPr/>
          <a:lstStyle/>
          <a:p>
            <a:r>
              <a:rPr lang="en-US" altLang="en-US" dirty="0">
                <a:cs typeface="Times New Roman" pitchFamily="18" charset="0"/>
              </a:rPr>
              <a:t> </a:t>
            </a:r>
            <a:r>
              <a:rPr lang="en-US" altLang="en-US" sz="2300" dirty="0">
                <a:cs typeface="Times New Roman" pitchFamily="18" charset="0"/>
              </a:rPr>
              <a:t>A transverse vaginal septum results when there is failure of fusion and/or canalization of the urogenital sinus and </a:t>
            </a:r>
            <a:r>
              <a:rPr lang="en-US" altLang="en-US" sz="2300" dirty="0" err="1">
                <a:cs typeface="Times New Roman" pitchFamily="18" charset="0"/>
              </a:rPr>
              <a:t>müllerian</a:t>
            </a:r>
            <a:r>
              <a:rPr lang="en-US" altLang="en-US" sz="2300" dirty="0">
                <a:cs typeface="Times New Roman" pitchFamily="18" charset="0"/>
              </a:rPr>
              <a:t> ducts, These septa may be located at various levels in the </a:t>
            </a:r>
            <a:r>
              <a:rPr lang="en-US" altLang="en-US" sz="2300" dirty="0" smtClean="0">
                <a:cs typeface="Times New Roman" pitchFamily="18" charset="0"/>
              </a:rPr>
              <a:t>vagina</a:t>
            </a:r>
          </a:p>
          <a:p>
            <a:endParaRPr lang="en-US" altLang="en-US" sz="2300" dirty="0" smtClean="0">
              <a:cs typeface="Times New Roman" pitchFamily="18" charset="0"/>
            </a:endParaRPr>
          </a:p>
          <a:p>
            <a:r>
              <a:rPr lang="en-US" altLang="en-US" sz="2400" b="1" u="sng" dirty="0">
                <a:cs typeface="Times New Roman" pitchFamily="18" charset="0"/>
              </a:rPr>
              <a:t>For treatment</a:t>
            </a:r>
            <a:r>
              <a:rPr lang="en-US" altLang="en-US" sz="2400" b="1" dirty="0">
                <a:cs typeface="Times New Roman" pitchFamily="18" charset="0"/>
              </a:rPr>
              <a:t>, a small, thin septum can be primarily resected, followed by an end-to-end anastomosis of the upper and lower vaginal mucosa.</a:t>
            </a:r>
          </a:p>
          <a:p>
            <a:endParaRPr lang="en-US" sz="2300" dirty="0"/>
          </a:p>
        </p:txBody>
      </p:sp>
    </p:spTree>
    <p:extLst>
      <p:ext uri="{BB962C8B-B14F-4D97-AF65-F5344CB8AC3E}">
        <p14:creationId xmlns:p14="http://schemas.microsoft.com/office/powerpoint/2010/main" val="17290146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ar-SA" sz="4400" dirty="0">
                <a:solidFill>
                  <a:srgbClr val="FF6600"/>
                </a:solidFill>
              </a:rPr>
              <a:t>Imperforate hymen</a:t>
            </a:r>
            <a:endParaRPr lang="en-US" dirty="0"/>
          </a:p>
        </p:txBody>
      </p:sp>
      <p:sp>
        <p:nvSpPr>
          <p:cNvPr id="3" name="Content Placeholder 2"/>
          <p:cNvSpPr>
            <a:spLocks noGrp="1"/>
          </p:cNvSpPr>
          <p:nvPr>
            <p:ph idx="1"/>
          </p:nvPr>
        </p:nvSpPr>
        <p:spPr/>
        <p:txBody>
          <a:bodyPr>
            <a:normAutofit fontScale="92500" lnSpcReduction="20000"/>
          </a:bodyPr>
          <a:lstStyle/>
          <a:p>
            <a:pPr marL="137160" indent="0">
              <a:buNone/>
            </a:pPr>
            <a:endParaRPr lang="en-US" dirty="0"/>
          </a:p>
          <a:p>
            <a:r>
              <a:rPr lang="en-US" dirty="0"/>
              <a:t>An imperforate hymen is the simplest defect that results in primary amenorrhea. It may be associated with </a:t>
            </a:r>
            <a:r>
              <a:rPr lang="en-US" dirty="0" smtClean="0"/>
              <a:t>cyclic pelvic </a:t>
            </a:r>
            <a:r>
              <a:rPr lang="en-US" dirty="0"/>
              <a:t>pain and a perirectal mass from sequestration of blood in the vagina (</a:t>
            </a:r>
            <a:r>
              <a:rPr lang="en-US" dirty="0" err="1"/>
              <a:t>hematocolpos</a:t>
            </a:r>
            <a:r>
              <a:rPr lang="en-US" dirty="0"/>
              <a:t>). </a:t>
            </a:r>
            <a:endParaRPr lang="en-US" dirty="0" smtClean="0"/>
          </a:p>
          <a:p>
            <a:endParaRPr lang="en-US" dirty="0" smtClean="0"/>
          </a:p>
          <a:p>
            <a:r>
              <a:rPr lang="en-US" altLang="en-US" b="1" dirty="0" smtClean="0">
                <a:cs typeface="Arial" charset="0"/>
              </a:rPr>
              <a:t>Treatment - </a:t>
            </a:r>
            <a:r>
              <a:rPr lang="en-US" altLang="en-US" dirty="0" smtClean="0">
                <a:cs typeface="Arial" charset="0"/>
              </a:rPr>
              <a:t>Surgical </a:t>
            </a:r>
            <a:r>
              <a:rPr lang="en-US" altLang="en-US" dirty="0">
                <a:cs typeface="Arial" charset="0"/>
              </a:rPr>
              <a:t>repair, performed under anesthesia, consists of an oval incision in the membrane close to the </a:t>
            </a:r>
            <a:r>
              <a:rPr lang="en-US" altLang="en-US" dirty="0" err="1">
                <a:cs typeface="Arial" charset="0"/>
              </a:rPr>
              <a:t>hymenal</a:t>
            </a:r>
            <a:r>
              <a:rPr lang="en-US" altLang="en-US" dirty="0">
                <a:cs typeface="Arial" charset="0"/>
              </a:rPr>
              <a:t> ring . followed by evacuation of the obstructed material</a:t>
            </a:r>
            <a:endParaRPr lang="en-US" dirty="0"/>
          </a:p>
        </p:txBody>
      </p:sp>
    </p:spTree>
    <p:extLst>
      <p:ext uri="{BB962C8B-B14F-4D97-AF65-F5344CB8AC3E}">
        <p14:creationId xmlns:p14="http://schemas.microsoft.com/office/powerpoint/2010/main" val="37727748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Primary </a:t>
            </a:r>
            <a:r>
              <a:rPr lang="en-US" dirty="0"/>
              <a:t>ovarian insufficiency (POI)</a:t>
            </a:r>
          </a:p>
        </p:txBody>
      </p:sp>
      <p:sp>
        <p:nvSpPr>
          <p:cNvPr id="3" name="Content Placeholder 2"/>
          <p:cNvSpPr>
            <a:spLocks noGrp="1"/>
          </p:cNvSpPr>
          <p:nvPr>
            <p:ph idx="1"/>
          </p:nvPr>
        </p:nvSpPr>
        <p:spPr/>
        <p:txBody>
          <a:bodyPr>
            <a:normAutofit/>
          </a:bodyPr>
          <a:lstStyle/>
          <a:p>
            <a:pPr marL="137160" indent="0">
              <a:buNone/>
            </a:pPr>
            <a:endParaRPr lang="en-US" dirty="0"/>
          </a:p>
          <a:p>
            <a:r>
              <a:rPr lang="en-US" sz="2300" dirty="0"/>
              <a:t>46,XX primary ovarian insufficiency (POI) is defined as the development of clinical menopause </a:t>
            </a:r>
            <a:r>
              <a:rPr lang="en-US" sz="2300" dirty="0" smtClean="0"/>
              <a:t>before the </a:t>
            </a:r>
            <a:r>
              <a:rPr lang="en-US" sz="2300" dirty="0"/>
              <a:t>age of 40 years in women who have a normal karyotype. POI usually presents as secondary amenorrhea and can be due to chemotherapy </a:t>
            </a:r>
            <a:r>
              <a:rPr lang="en-US" sz="2300" dirty="0" smtClean="0"/>
              <a:t>or radiation</a:t>
            </a:r>
            <a:r>
              <a:rPr lang="en-US" sz="2300" dirty="0"/>
              <a:t>, autoimmune </a:t>
            </a:r>
            <a:r>
              <a:rPr lang="en-US" sz="2300" dirty="0" err="1" smtClean="0"/>
              <a:t>oophoritis</a:t>
            </a:r>
            <a:r>
              <a:rPr lang="en-US" sz="2300" dirty="0" smtClean="0"/>
              <a:t>. </a:t>
            </a:r>
            <a:r>
              <a:rPr lang="en-US" sz="2300" dirty="0"/>
              <a:t>Although most women present with secondary </a:t>
            </a:r>
            <a:r>
              <a:rPr lang="en-US" sz="2300" dirty="0" err="1"/>
              <a:t>amenorrhea,some</a:t>
            </a:r>
            <a:r>
              <a:rPr lang="en-US" sz="2300" dirty="0"/>
              <a:t> present with primary amenorrhea.</a:t>
            </a:r>
          </a:p>
        </p:txBody>
      </p:sp>
    </p:spTree>
    <p:extLst>
      <p:ext uri="{BB962C8B-B14F-4D97-AF65-F5344CB8AC3E}">
        <p14:creationId xmlns:p14="http://schemas.microsoft.com/office/powerpoint/2010/main" val="7710067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37160" indent="0">
              <a:buNone/>
            </a:pPr>
            <a:endParaRPr lang="en-US" dirty="0"/>
          </a:p>
          <a:p>
            <a:r>
              <a:rPr lang="en-US" sz="2500" dirty="0"/>
              <a:t>Women with primary ovarian insufficiency (POI) should be counseled regarding the benefits and risks of hormone therapy. For </a:t>
            </a:r>
            <a:r>
              <a:rPr lang="en-US" sz="2500" dirty="0" smtClean="0"/>
              <a:t>young women</a:t>
            </a:r>
            <a:r>
              <a:rPr lang="en-US" sz="2500" dirty="0"/>
              <a:t>, the benefits and risks of hormone therapy are markedly different than those for a 50-year-old woman. In general, in women </a:t>
            </a:r>
            <a:r>
              <a:rPr lang="en-US" sz="2500" dirty="0" smtClean="0"/>
              <a:t>of reproductive </a:t>
            </a:r>
            <a:r>
              <a:rPr lang="en-US" sz="2500" dirty="0"/>
              <a:t>age with </a:t>
            </a:r>
            <a:r>
              <a:rPr lang="en-US" sz="2500" dirty="0" err="1"/>
              <a:t>hypoestrogenism</a:t>
            </a:r>
            <a:r>
              <a:rPr lang="en-US" sz="2500" dirty="0"/>
              <a:t>, hormone replacement is important to prevent bone loss and to prevent the potential excess risk </a:t>
            </a:r>
            <a:r>
              <a:rPr lang="en-US" sz="2500" dirty="0" smtClean="0"/>
              <a:t>of premature </a:t>
            </a:r>
            <a:r>
              <a:rPr lang="en-US" sz="2500" dirty="0"/>
              <a:t>coronary heart disease</a:t>
            </a:r>
          </a:p>
        </p:txBody>
      </p:sp>
    </p:spTree>
    <p:extLst>
      <p:ext uri="{BB962C8B-B14F-4D97-AF65-F5344CB8AC3E}">
        <p14:creationId xmlns:p14="http://schemas.microsoft.com/office/powerpoint/2010/main" val="4182704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FF0000"/>
                </a:solidFill>
                <a:latin typeface="Arial" pitchFamily="34" charset="0"/>
                <a:cs typeface="Arial" pitchFamily="34" charset="0"/>
              </a:rPr>
              <a:t>Causes</a:t>
            </a:r>
            <a:endParaRPr lang="en-US" sz="3200" b="1" u="sng" dirty="0">
              <a:solidFill>
                <a:srgbClr val="FF0000"/>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a:buNone/>
            </a:pPr>
            <a:r>
              <a:rPr lang="en-US" u="sng" dirty="0" smtClean="0">
                <a:solidFill>
                  <a:srgbClr val="FF0000"/>
                </a:solidFill>
                <a:latin typeface="Arial" pitchFamily="34" charset="0"/>
                <a:cs typeface="Arial" pitchFamily="34" charset="0"/>
              </a:rPr>
              <a:t>Anatomic abnormalities</a:t>
            </a:r>
          </a:p>
          <a:p>
            <a:pPr>
              <a:buFontTx/>
              <a:buChar char="-"/>
            </a:pPr>
            <a:r>
              <a:rPr lang="en-US" b="1" dirty="0" smtClean="0">
                <a:latin typeface="Arial" pitchFamily="34" charset="0"/>
                <a:cs typeface="Arial" pitchFamily="34" charset="0"/>
              </a:rPr>
              <a:t>Congenital abnormalities in </a:t>
            </a:r>
            <a:r>
              <a:rPr lang="en-US" b="1" dirty="0" err="1" smtClean="0">
                <a:latin typeface="Arial" pitchFamily="34" charset="0"/>
                <a:cs typeface="Arial" pitchFamily="34" charset="0"/>
              </a:rPr>
              <a:t>mullerian</a:t>
            </a:r>
            <a:r>
              <a:rPr lang="en-US" b="1" dirty="0" smtClean="0">
                <a:latin typeface="Arial" pitchFamily="34" charset="0"/>
                <a:cs typeface="Arial" pitchFamily="34" charset="0"/>
              </a:rPr>
              <a:t> development</a:t>
            </a:r>
          </a:p>
          <a:p>
            <a:pPr>
              <a:buFontTx/>
              <a:buChar char="-"/>
            </a:pPr>
            <a:r>
              <a:rPr lang="en-US" dirty="0" smtClean="0">
                <a:latin typeface="Arial" pitchFamily="34" charset="0"/>
                <a:cs typeface="Arial" pitchFamily="34" charset="0"/>
              </a:rPr>
              <a:t>Isolated defect </a:t>
            </a:r>
          </a:p>
          <a:p>
            <a:pPr>
              <a:buFontTx/>
              <a:buChar char="-"/>
            </a:pPr>
            <a:r>
              <a:rPr lang="en-US" dirty="0" smtClean="0">
                <a:latin typeface="Arial" pitchFamily="34" charset="0"/>
                <a:cs typeface="Arial" pitchFamily="34" charset="0"/>
              </a:rPr>
              <a:t> Androgen insensitivity syndrome</a:t>
            </a:r>
          </a:p>
          <a:p>
            <a:pPr>
              <a:buFontTx/>
              <a:buChar char="-"/>
            </a:pPr>
            <a:r>
              <a:rPr lang="en-US" dirty="0" smtClean="0">
                <a:latin typeface="Arial" pitchFamily="34" charset="0"/>
                <a:cs typeface="Arial" pitchFamily="34" charset="0"/>
              </a:rPr>
              <a:t> </a:t>
            </a:r>
            <a:r>
              <a:rPr lang="en-US" dirty="0" smtClean="0">
                <a:solidFill>
                  <a:schemeClr val="dk1"/>
                </a:solidFill>
                <a:latin typeface="Arial" pitchFamily="34" charset="0"/>
                <a:cs typeface="Arial" pitchFamily="34" charset="0"/>
              </a:rPr>
              <a:t>5- alpha </a:t>
            </a:r>
            <a:r>
              <a:rPr lang="en-US" dirty="0" err="1" smtClean="0">
                <a:solidFill>
                  <a:schemeClr val="dk1"/>
                </a:solidFill>
                <a:latin typeface="Arial" pitchFamily="34" charset="0"/>
                <a:cs typeface="Arial" pitchFamily="34" charset="0"/>
              </a:rPr>
              <a:t>reductase</a:t>
            </a:r>
            <a:r>
              <a:rPr lang="en-US" dirty="0" smtClean="0">
                <a:solidFill>
                  <a:schemeClr val="dk1"/>
                </a:solidFill>
                <a:latin typeface="Arial" pitchFamily="34" charset="0"/>
                <a:cs typeface="Arial" pitchFamily="34" charset="0"/>
              </a:rPr>
              <a:t> </a:t>
            </a:r>
            <a:r>
              <a:rPr lang="en-US" dirty="0" err="1" smtClean="0">
                <a:solidFill>
                  <a:schemeClr val="dk1"/>
                </a:solidFill>
                <a:latin typeface="Arial" pitchFamily="34" charset="0"/>
                <a:cs typeface="Arial" pitchFamily="34" charset="0"/>
              </a:rPr>
              <a:t>defiency</a:t>
            </a:r>
            <a:endParaRPr lang="en-US" dirty="0" smtClean="0">
              <a:solidFill>
                <a:schemeClr val="dk1"/>
              </a:solidFill>
              <a:latin typeface="Arial" pitchFamily="34" charset="0"/>
              <a:cs typeface="Arial" pitchFamily="34" charset="0"/>
            </a:endParaRPr>
          </a:p>
          <a:p>
            <a:pPr>
              <a:buFontTx/>
              <a:buChar char="-"/>
            </a:pPr>
            <a:r>
              <a:rPr lang="en-US" b="1" dirty="0" smtClean="0">
                <a:latin typeface="Arial" pitchFamily="34" charset="0"/>
                <a:cs typeface="Arial" pitchFamily="34" charset="0"/>
              </a:rPr>
              <a:t>Congenital defect of </a:t>
            </a:r>
            <a:r>
              <a:rPr lang="en-US" b="1" dirty="0" err="1" smtClean="0">
                <a:latin typeface="Arial" pitchFamily="34" charset="0"/>
                <a:cs typeface="Arial" pitchFamily="34" charset="0"/>
              </a:rPr>
              <a:t>urogenital</a:t>
            </a:r>
            <a:r>
              <a:rPr lang="en-US" b="1" dirty="0" smtClean="0">
                <a:latin typeface="Arial" pitchFamily="34" charset="0"/>
                <a:cs typeface="Arial" pitchFamily="34" charset="0"/>
              </a:rPr>
              <a:t> sinus development</a:t>
            </a:r>
          </a:p>
          <a:p>
            <a:pPr>
              <a:buFontTx/>
              <a:buChar char="-"/>
            </a:pPr>
            <a:r>
              <a:rPr lang="en-US" dirty="0" smtClean="0">
                <a:latin typeface="Arial" pitchFamily="34" charset="0"/>
                <a:cs typeface="Arial" pitchFamily="34" charset="0"/>
              </a:rPr>
              <a:t>Agenesis of lower vagina </a:t>
            </a:r>
          </a:p>
          <a:p>
            <a:pPr>
              <a:buFontTx/>
              <a:buChar char="-"/>
            </a:pPr>
            <a:r>
              <a:rPr lang="en-US" dirty="0" smtClean="0">
                <a:latin typeface="Arial" pitchFamily="34" charset="0"/>
                <a:cs typeface="Arial" pitchFamily="34" charset="0"/>
              </a:rPr>
              <a:t> Imperforate hymen</a:t>
            </a:r>
          </a:p>
          <a:p>
            <a:pPr>
              <a:buFontTx/>
              <a:buChar char="-"/>
            </a:pPr>
            <a:endParaRPr lang="en-US" b="1" dirty="0" smtClean="0">
              <a:latin typeface="Arial" pitchFamily="34" charset="0"/>
              <a:cs typeface="Arial" pitchFamily="34" charset="0"/>
            </a:endParaRPr>
          </a:p>
          <a:p>
            <a:pPr>
              <a:buFontTx/>
              <a:buChar char="-"/>
            </a:pPr>
            <a:endParaRPr lang="en-US" b="1" dirty="0" smtClean="0">
              <a:latin typeface="Arial" pitchFamily="34" charset="0"/>
              <a:cs typeface="Arial" pitchFamily="34" charset="0"/>
            </a:endParaRPr>
          </a:p>
          <a:p>
            <a:pPr>
              <a:buFontTx/>
              <a:buChar char="-"/>
            </a:pPr>
            <a:endParaRPr lang="en-US" dirty="0" smtClean="0">
              <a:latin typeface="Arial" pitchFamily="34" charset="0"/>
              <a:cs typeface="Arial" pitchFamily="34" charset="0"/>
            </a:endParaRPr>
          </a:p>
          <a:p>
            <a:pPr>
              <a:buNone/>
            </a:pPr>
            <a:endParaRPr lang="en-US" b="1" dirty="0" smtClean="0">
              <a:latin typeface="Arial" pitchFamily="34" charset="0"/>
              <a:cs typeface="Arial" pitchFamily="34" charset="0"/>
            </a:endParaRPr>
          </a:p>
          <a:p>
            <a:pPr>
              <a:buFontTx/>
              <a:buChar char="-"/>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fontScale="90000"/>
          </a:bodyPr>
          <a:lstStyle/>
          <a:p>
            <a:r>
              <a:rPr lang="en-US" dirty="0" smtClean="0"/>
              <a:t>Functional </a:t>
            </a:r>
            <a:r>
              <a:rPr lang="en-US" dirty="0"/>
              <a:t>hypothalamic amenorrhea</a:t>
            </a:r>
          </a:p>
        </p:txBody>
      </p:sp>
      <p:sp>
        <p:nvSpPr>
          <p:cNvPr id="3" name="Content Placeholder 2"/>
          <p:cNvSpPr>
            <a:spLocks noGrp="1"/>
          </p:cNvSpPr>
          <p:nvPr>
            <p:ph idx="1"/>
          </p:nvPr>
        </p:nvSpPr>
        <p:spPr>
          <a:xfrm>
            <a:off x="14689" y="1752600"/>
            <a:ext cx="8763000" cy="4709160"/>
          </a:xfrm>
        </p:spPr>
        <p:txBody>
          <a:bodyPr>
            <a:normAutofit/>
          </a:bodyPr>
          <a:lstStyle/>
          <a:p>
            <a:r>
              <a:rPr lang="en-US" sz="2300" dirty="0" smtClean="0"/>
              <a:t>It </a:t>
            </a:r>
            <a:r>
              <a:rPr lang="en-US" sz="2300" dirty="0"/>
              <a:t>is characterized by abnormal hypothalamic GnRH secretion leading to decreased gonadotropin pulsations, low or normal serum </a:t>
            </a:r>
            <a:r>
              <a:rPr lang="en-US" sz="2300" dirty="0" smtClean="0"/>
              <a:t>luteinizing hormone </a:t>
            </a:r>
            <a:r>
              <a:rPr lang="en-US" sz="2300" dirty="0"/>
              <a:t>(LH) concentrations, absent LH surges, absence of normal follicular development, anovulation, and low serum concentrations </a:t>
            </a:r>
            <a:r>
              <a:rPr lang="en-US" sz="2300" dirty="0" smtClean="0"/>
              <a:t>of estradiol Serum </a:t>
            </a:r>
            <a:r>
              <a:rPr lang="en-US" sz="2300" dirty="0"/>
              <a:t>follicle-stimulating hormone (FSH) concentrations are often in the normal range, with a high FSH-to-LH ratio similar to </a:t>
            </a:r>
            <a:r>
              <a:rPr lang="en-US" sz="2300" dirty="0" smtClean="0"/>
              <a:t>the pattern </a:t>
            </a:r>
            <a:r>
              <a:rPr lang="en-US" sz="2300" dirty="0"/>
              <a:t>in </a:t>
            </a:r>
            <a:r>
              <a:rPr lang="en-US" sz="2300" dirty="0" err="1"/>
              <a:t>prepubertal</a:t>
            </a:r>
            <a:r>
              <a:rPr lang="en-US" sz="2300" dirty="0"/>
              <a:t> </a:t>
            </a:r>
            <a:r>
              <a:rPr lang="en-US" sz="2300" dirty="0" smtClean="0"/>
              <a:t>girls</a:t>
            </a:r>
            <a:r>
              <a:rPr lang="en-US" sz="2300" dirty="0"/>
              <a:t>.</a:t>
            </a:r>
            <a:endParaRPr lang="en-US" sz="2400" dirty="0"/>
          </a:p>
          <a:p>
            <a:pPr marL="137160" indent="0">
              <a:buNone/>
            </a:pPr>
            <a:endParaRPr lang="en-US" sz="2400" dirty="0"/>
          </a:p>
          <a:p>
            <a:r>
              <a:rPr lang="en-US" sz="2400" dirty="0"/>
              <a:t>Multiple factors may contribute to the pathogenesis of functional hypothalamic amenorrhea, including eating disorders (such as </a:t>
            </a:r>
            <a:r>
              <a:rPr lang="en-US" sz="2400" dirty="0" smtClean="0"/>
              <a:t>anorexia nervosa</a:t>
            </a:r>
            <a:r>
              <a:rPr lang="en-US" sz="2400" dirty="0"/>
              <a:t>), exercise, and stress</a:t>
            </a:r>
            <a:endParaRPr lang="en-US" sz="2300" dirty="0"/>
          </a:p>
        </p:txBody>
      </p:sp>
    </p:spTree>
    <p:extLst>
      <p:ext uri="{BB962C8B-B14F-4D97-AF65-F5344CB8AC3E}">
        <p14:creationId xmlns:p14="http://schemas.microsoft.com/office/powerpoint/2010/main" val="36225819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137160" indent="0">
              <a:buNone/>
            </a:pPr>
            <a:endParaRPr lang="en-US" dirty="0"/>
          </a:p>
          <a:p>
            <a:r>
              <a:rPr lang="en-US" dirty="0"/>
              <a:t>Functional hypothalamic amenorrhea can usually be reversed by weight gain, reduction in the intensity of exercise, and/or resolution </a:t>
            </a:r>
            <a:r>
              <a:rPr lang="en-US" dirty="0" smtClean="0"/>
              <a:t>of illness </a:t>
            </a:r>
            <a:r>
              <a:rPr lang="en-US" dirty="0"/>
              <a:t>or emotional stress. For women who want to continue to exercise or are unable to improve their nutritional health, estrogen-progestin replacement therapy should be given to those not seeking fertility as it has been demonstrated to improve bone mineral </a:t>
            </a:r>
            <a:r>
              <a:rPr lang="en-US" dirty="0" smtClean="0"/>
              <a:t>density. </a:t>
            </a:r>
          </a:p>
        </p:txBody>
      </p:sp>
    </p:spTree>
    <p:extLst>
      <p:ext uri="{BB962C8B-B14F-4D97-AF65-F5344CB8AC3E}">
        <p14:creationId xmlns:p14="http://schemas.microsoft.com/office/powerpoint/2010/main" val="27657241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137160" indent="0">
              <a:buNone/>
            </a:pPr>
            <a:endParaRPr lang="en-US" dirty="0"/>
          </a:p>
          <a:p>
            <a:r>
              <a:rPr lang="en-US" dirty="0"/>
              <a:t>The same considerations apply to women with hypothalamic or pituitary dysfunction that is not reversible (</a:t>
            </a:r>
            <a:r>
              <a:rPr lang="en-US" dirty="0" err="1"/>
              <a:t>eg</a:t>
            </a:r>
            <a:r>
              <a:rPr lang="en-US" dirty="0"/>
              <a:t>, congenital GnRH deficiency).For women who want to become pregnant, either exogenous gonadotropins or pulsatile GnRH can be given. </a:t>
            </a:r>
            <a:endParaRPr lang="en-US" dirty="0" smtClean="0"/>
          </a:p>
          <a:p>
            <a:r>
              <a:rPr lang="en-US" dirty="0" smtClean="0"/>
              <a:t>pulsatile </a:t>
            </a:r>
            <a:r>
              <a:rPr lang="en-US" dirty="0"/>
              <a:t>GnRH produced a higher rate of conception (96 versus 72 percent) and a lower rate of higher-order multiple gestations</a:t>
            </a:r>
          </a:p>
        </p:txBody>
      </p:sp>
    </p:spTree>
    <p:extLst>
      <p:ext uri="{BB962C8B-B14F-4D97-AF65-F5344CB8AC3E}">
        <p14:creationId xmlns:p14="http://schemas.microsoft.com/office/powerpoint/2010/main" val="9545329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485" y="1905000"/>
            <a:ext cx="8229600" cy="4525963"/>
          </a:xfrm>
        </p:spPr>
        <p:txBody>
          <a:bodyPr>
            <a:normAutofit lnSpcReduction="10000"/>
          </a:bodyPr>
          <a:lstStyle/>
          <a:p>
            <a:pPr>
              <a:buNone/>
            </a:pPr>
            <a:endParaRPr lang="en-US" sz="2400" dirty="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400" dirty="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400" dirty="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Reference:</a:t>
            </a:r>
          </a:p>
          <a:p>
            <a:pPr>
              <a:buNone/>
            </a:pPr>
            <a:r>
              <a:rPr lang="en-US" sz="2400" dirty="0" smtClean="0">
                <a:latin typeface="Arial" pitchFamily="34" charset="0"/>
                <a:cs typeface="Arial" pitchFamily="34" charset="0"/>
              </a:rPr>
              <a:t>Evaluation and management of primary amenorrhea - </a:t>
            </a:r>
            <a:r>
              <a:rPr lang="en-US" sz="2400" dirty="0" err="1" smtClean="0">
                <a:latin typeface="Arial" pitchFamily="34" charset="0"/>
                <a:cs typeface="Arial" pitchFamily="34" charset="0"/>
              </a:rPr>
              <a:t>UpToDate</a:t>
            </a:r>
            <a:r>
              <a:rPr lang="en-US" sz="2400" dirty="0" smtClean="0">
                <a:latin typeface="Arial" pitchFamily="34" charset="0"/>
                <a:cs typeface="Arial" pitchFamily="34" charset="0"/>
              </a:rPr>
              <a:t> </a:t>
            </a:r>
          </a:p>
          <a:p>
            <a:pPr>
              <a:buNone/>
            </a:pPr>
            <a:endParaRPr lang="en-US" sz="2400" dirty="0">
              <a:latin typeface="Arial" pitchFamily="34" charset="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485" y="1284363"/>
            <a:ext cx="7467600" cy="381105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g"/>
          <p:cNvPicPr>
            <a:picLocks noGrp="1" noChangeAspect="1"/>
          </p:cNvPicPr>
          <p:nvPr>
            <p:ph sz="quarter" idx="1"/>
          </p:nvPr>
        </p:nvPicPr>
        <p:blipFill>
          <a:blip r:embed="rId2"/>
          <a:stretch>
            <a:fillRect/>
          </a:stretch>
        </p:blipFill>
        <p:spPr>
          <a:xfrm>
            <a:off x="1295400" y="1600200"/>
            <a:ext cx="6629399" cy="21431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solidFill>
                  <a:srgbClr val="FF0000"/>
                </a:solidFill>
                <a:latin typeface="Arial" pitchFamily="34" charset="0"/>
                <a:cs typeface="Arial" pitchFamily="34" charset="0"/>
              </a:rPr>
              <a:t>Major causes of amenorrhea due to abnormalities in the hypothalamic- pituitary- ovarian axis</a:t>
            </a:r>
            <a:endParaRPr lang="en-US" sz="2400" b="1" u="sng" dirty="0">
              <a:solidFill>
                <a:srgbClr val="FF0000"/>
              </a:solidFill>
              <a:latin typeface="Arial" pitchFamily="34" charset="0"/>
              <a:cs typeface="Arial" pitchFamily="34" charset="0"/>
            </a:endParaRPr>
          </a:p>
        </p:txBody>
      </p:sp>
      <p:sp>
        <p:nvSpPr>
          <p:cNvPr id="5" name="Content Placeholder 4"/>
          <p:cNvSpPr>
            <a:spLocks noGrp="1"/>
          </p:cNvSpPr>
          <p:nvPr>
            <p:ph sz="quarter" idx="1"/>
          </p:nvPr>
        </p:nvSpPr>
        <p:spPr/>
        <p:txBody>
          <a:bodyPr>
            <a:normAutofit fontScale="85000" lnSpcReduction="20000"/>
          </a:bodyPr>
          <a:lstStyle/>
          <a:p>
            <a:pPr>
              <a:buNone/>
            </a:pPr>
            <a:r>
              <a:rPr lang="en-US" dirty="0" smtClean="0">
                <a:solidFill>
                  <a:srgbClr val="FF0000"/>
                </a:solidFill>
                <a:latin typeface="Arial" pitchFamily="34" charset="0"/>
                <a:cs typeface="Arial" pitchFamily="34" charset="0"/>
              </a:rPr>
              <a:t>1- Hypothalamic dysfunction</a:t>
            </a:r>
          </a:p>
          <a:p>
            <a:pPr>
              <a:buFontTx/>
              <a:buChar char="-"/>
            </a:pPr>
            <a:r>
              <a:rPr lang="en-US" u="sng" dirty="0" smtClean="0">
                <a:latin typeface="Arial" pitchFamily="34" charset="0"/>
                <a:cs typeface="Arial" pitchFamily="34" charset="0"/>
              </a:rPr>
              <a:t>Isolated </a:t>
            </a:r>
            <a:r>
              <a:rPr lang="en-US" u="sng" dirty="0" err="1" smtClean="0">
                <a:latin typeface="Arial" pitchFamily="34" charset="0"/>
                <a:cs typeface="Arial" pitchFamily="34" charset="0"/>
              </a:rPr>
              <a:t>GnRH</a:t>
            </a:r>
            <a:r>
              <a:rPr lang="en-US" u="sng" dirty="0" smtClean="0">
                <a:latin typeface="Arial" pitchFamily="34" charset="0"/>
                <a:cs typeface="Arial" pitchFamily="34" charset="0"/>
              </a:rPr>
              <a:t> deficiency</a:t>
            </a:r>
          </a:p>
          <a:p>
            <a:pPr>
              <a:buFontTx/>
              <a:buChar char="-"/>
            </a:pPr>
            <a:r>
              <a:rPr lang="en-US" u="sng" dirty="0" smtClean="0">
                <a:latin typeface="Arial" pitchFamily="34" charset="0"/>
                <a:cs typeface="Arial" pitchFamily="34" charset="0"/>
              </a:rPr>
              <a:t>Functional hypothalamic amenorrhea</a:t>
            </a:r>
          </a:p>
          <a:p>
            <a:pPr>
              <a:buFontTx/>
              <a:buChar char="-"/>
            </a:pPr>
            <a:r>
              <a:rPr lang="en-US" dirty="0" smtClean="0">
                <a:latin typeface="Arial" pitchFamily="34" charset="0"/>
                <a:cs typeface="Arial" pitchFamily="34" charset="0"/>
              </a:rPr>
              <a:t>Weight loss, eating disorders(anorexia nervosa)</a:t>
            </a:r>
          </a:p>
          <a:p>
            <a:pPr>
              <a:buFontTx/>
              <a:buChar char="-"/>
            </a:pPr>
            <a:r>
              <a:rPr lang="en-US" dirty="0" smtClean="0">
                <a:latin typeface="Arial" pitchFamily="34" charset="0"/>
                <a:cs typeface="Arial" pitchFamily="34" charset="0"/>
              </a:rPr>
              <a:t>Excessive exercise</a:t>
            </a:r>
          </a:p>
          <a:p>
            <a:pPr>
              <a:buFontTx/>
              <a:buChar char="-"/>
            </a:pPr>
            <a:r>
              <a:rPr lang="en-US" dirty="0" smtClean="0">
                <a:latin typeface="Arial" pitchFamily="34" charset="0"/>
                <a:cs typeface="Arial" pitchFamily="34" charset="0"/>
              </a:rPr>
              <a:t>Stress</a:t>
            </a:r>
          </a:p>
          <a:p>
            <a:pPr>
              <a:buFontTx/>
              <a:buChar char="-"/>
            </a:pPr>
            <a:r>
              <a:rPr lang="en-US" dirty="0" smtClean="0">
                <a:latin typeface="Arial" pitchFamily="34" charset="0"/>
                <a:cs typeface="Arial" pitchFamily="34" charset="0"/>
              </a:rPr>
              <a:t>Severe or prolonged illnesses</a:t>
            </a:r>
          </a:p>
          <a:p>
            <a:pPr>
              <a:buFontTx/>
              <a:buChar char="-"/>
            </a:pPr>
            <a:r>
              <a:rPr lang="en-US" u="sng" dirty="0" smtClean="0">
                <a:latin typeface="Arial" pitchFamily="34" charset="0"/>
                <a:cs typeface="Arial" pitchFamily="34" charset="0"/>
              </a:rPr>
              <a:t>Inflammatory or infiltrative diseases</a:t>
            </a:r>
          </a:p>
          <a:p>
            <a:pPr>
              <a:buFontTx/>
              <a:buChar char="-"/>
            </a:pPr>
            <a:r>
              <a:rPr lang="en-US" u="sng" dirty="0" smtClean="0">
                <a:latin typeface="Arial" pitchFamily="34" charset="0"/>
                <a:cs typeface="Arial" pitchFamily="34" charset="0"/>
              </a:rPr>
              <a:t>Brain tumors(</a:t>
            </a:r>
            <a:r>
              <a:rPr lang="en-US" u="sng" dirty="0" err="1" smtClean="0">
                <a:latin typeface="Arial" pitchFamily="34" charset="0"/>
                <a:cs typeface="Arial" pitchFamily="34" charset="0"/>
              </a:rPr>
              <a:t>craniopharyngioma</a:t>
            </a:r>
            <a:r>
              <a:rPr lang="en-US" u="sng" dirty="0" smtClean="0">
                <a:latin typeface="Arial" pitchFamily="34" charset="0"/>
                <a:cs typeface="Arial" pitchFamily="34" charset="0"/>
              </a:rPr>
              <a:t>)</a:t>
            </a:r>
          </a:p>
          <a:p>
            <a:pPr>
              <a:buFontTx/>
              <a:buChar char="-"/>
            </a:pPr>
            <a:r>
              <a:rPr lang="en-US" u="sng" dirty="0" smtClean="0">
                <a:latin typeface="Arial" pitchFamily="34" charset="0"/>
                <a:cs typeface="Arial" pitchFamily="34" charset="0"/>
              </a:rPr>
              <a:t>Cranial irradiation</a:t>
            </a:r>
          </a:p>
          <a:p>
            <a:pPr>
              <a:buFontTx/>
              <a:buChar char="-"/>
            </a:pPr>
            <a:r>
              <a:rPr lang="en-US" u="sng" dirty="0" smtClean="0">
                <a:latin typeface="Arial" pitchFamily="34" charset="0"/>
                <a:cs typeface="Arial" pitchFamily="34" charset="0"/>
              </a:rPr>
              <a:t>Traumatic brain injury</a:t>
            </a:r>
          </a:p>
          <a:p>
            <a:pPr>
              <a:buFontTx/>
              <a:buChar char="-"/>
            </a:pPr>
            <a:r>
              <a:rPr lang="en-US" u="sng" dirty="0" smtClean="0">
                <a:latin typeface="Arial" pitchFamily="34" charset="0"/>
                <a:cs typeface="Arial" pitchFamily="34" charset="0"/>
              </a:rPr>
              <a:t>Other syndromes: </a:t>
            </a:r>
            <a:r>
              <a:rPr lang="en-US" u="sng" dirty="0" err="1" smtClean="0">
                <a:latin typeface="Arial" pitchFamily="34" charset="0"/>
                <a:cs typeface="Arial" pitchFamily="34" charset="0"/>
              </a:rPr>
              <a:t>Prader</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Willi</a:t>
            </a:r>
            <a:r>
              <a:rPr lang="en-US" u="sng" dirty="0" smtClean="0">
                <a:latin typeface="Arial" pitchFamily="34" charset="0"/>
                <a:cs typeface="Arial" pitchFamily="34" charset="0"/>
              </a:rPr>
              <a:t>, Laurence-Moon-</a:t>
            </a:r>
            <a:r>
              <a:rPr lang="en-US" u="sng" dirty="0" err="1" smtClean="0">
                <a:latin typeface="Arial" pitchFamily="34" charset="0"/>
                <a:cs typeface="Arial" pitchFamily="34" charset="0"/>
              </a:rPr>
              <a:t>Biedl</a:t>
            </a:r>
            <a:r>
              <a:rPr lang="en-US" u="sng" dirty="0" smtClean="0">
                <a:latin typeface="Arial" pitchFamily="34" charset="0"/>
                <a:cs typeface="Arial" pitchFamily="34" charset="0"/>
              </a:rPr>
              <a:t>, </a:t>
            </a:r>
            <a:r>
              <a:rPr lang="en-US" u="sng" dirty="0" err="1" smtClean="0">
                <a:latin typeface="Arial" pitchFamily="34" charset="0"/>
                <a:cs typeface="Arial" pitchFamily="34" charset="0"/>
              </a:rPr>
              <a:t>Leptin</a:t>
            </a:r>
            <a:r>
              <a:rPr lang="en-US" u="sng" dirty="0" smtClean="0">
                <a:latin typeface="Arial" pitchFamily="34" charset="0"/>
                <a:cs typeface="Arial" pitchFamily="34" charset="0"/>
              </a:rPr>
              <a:t> mutations</a:t>
            </a:r>
            <a:endParaRPr lang="en-US"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400" u="sng" dirty="0" smtClean="0">
                <a:solidFill>
                  <a:srgbClr val="FF0000"/>
                </a:solidFill>
                <a:latin typeface="Arial" pitchFamily="34" charset="0"/>
                <a:cs typeface="Arial" pitchFamily="34" charset="0"/>
              </a:rPr>
              <a:t>2- Pituitary dysfunction</a:t>
            </a:r>
          </a:p>
          <a:p>
            <a:pPr>
              <a:buFontTx/>
              <a:buChar char="-"/>
            </a:pPr>
            <a:r>
              <a:rPr lang="en-US" sz="2400" dirty="0" err="1" smtClean="0">
                <a:latin typeface="Arial" pitchFamily="34" charset="0"/>
                <a:cs typeface="Arial" pitchFamily="34" charset="0"/>
              </a:rPr>
              <a:t>Hyperprolactinemia</a:t>
            </a:r>
            <a:r>
              <a:rPr lang="en-US" sz="2400" dirty="0" smtClean="0">
                <a:latin typeface="Arial" pitchFamily="34" charset="0"/>
                <a:cs typeface="Arial" pitchFamily="34" charset="0"/>
              </a:rPr>
              <a:t>, including </a:t>
            </a:r>
            <a:r>
              <a:rPr lang="en-US" sz="2400" dirty="0" err="1" smtClean="0">
                <a:latin typeface="Arial" pitchFamily="34" charset="0"/>
                <a:cs typeface="Arial" pitchFamily="34" charset="0"/>
              </a:rPr>
              <a:t>lactotroph</a:t>
            </a:r>
            <a:r>
              <a:rPr lang="en-US" sz="2400" dirty="0" smtClean="0">
                <a:latin typeface="Arial" pitchFamily="34" charset="0"/>
                <a:cs typeface="Arial" pitchFamily="34" charset="0"/>
              </a:rPr>
              <a:t> adenoma</a:t>
            </a:r>
          </a:p>
          <a:p>
            <a:pPr>
              <a:buFontTx/>
              <a:buChar char="-"/>
            </a:pPr>
            <a:r>
              <a:rPr lang="en-US" sz="2400" dirty="0" smtClean="0">
                <a:latin typeface="Arial" pitchFamily="34" charset="0"/>
                <a:cs typeface="Arial" pitchFamily="34" charset="0"/>
              </a:rPr>
              <a:t>Other pituitary tumors- </a:t>
            </a:r>
            <a:r>
              <a:rPr lang="en-US" sz="2400" dirty="0" err="1" smtClean="0">
                <a:latin typeface="Arial" pitchFamily="34" charset="0"/>
                <a:cs typeface="Arial" pitchFamily="34" charset="0"/>
              </a:rPr>
              <a:t>acromegaly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corticotroph</a:t>
            </a:r>
            <a:r>
              <a:rPr lang="en-US" sz="2400" dirty="0" smtClean="0">
                <a:latin typeface="Arial" pitchFamily="34" charset="0"/>
                <a:cs typeface="Arial" pitchFamily="34" charset="0"/>
              </a:rPr>
              <a:t> adenoma(</a:t>
            </a:r>
            <a:r>
              <a:rPr lang="en-US" sz="2400" dirty="0" err="1" smtClean="0">
                <a:latin typeface="Arial" pitchFamily="34" charset="0"/>
                <a:cs typeface="Arial" pitchFamily="34" charset="0"/>
              </a:rPr>
              <a:t>cushing</a:t>
            </a:r>
            <a:r>
              <a:rPr lang="en-US" sz="2400" dirty="0" smtClean="0">
                <a:latin typeface="Arial" pitchFamily="34" charset="0"/>
                <a:cs typeface="Arial" pitchFamily="34" charset="0"/>
              </a:rPr>
              <a:t>’ disease)</a:t>
            </a:r>
          </a:p>
          <a:p>
            <a:pPr>
              <a:buFontTx/>
              <a:buChar char="-"/>
            </a:pPr>
            <a:r>
              <a:rPr lang="en-US" sz="2400" dirty="0" smtClean="0">
                <a:latin typeface="Arial" pitchFamily="34" charset="0"/>
                <a:cs typeface="Arial" pitchFamily="34" charset="0"/>
              </a:rPr>
              <a:t>Other tumors – </a:t>
            </a:r>
            <a:r>
              <a:rPr lang="en-US" sz="2400" dirty="0" err="1" smtClean="0">
                <a:latin typeface="Arial" pitchFamily="34" charset="0"/>
                <a:cs typeface="Arial" pitchFamily="34" charset="0"/>
              </a:rPr>
              <a:t>meningioma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germinoma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glioma</a:t>
            </a:r>
            <a:endParaRPr lang="en-US" sz="2400" dirty="0" smtClean="0">
              <a:latin typeface="Arial" pitchFamily="34" charset="0"/>
              <a:cs typeface="Arial" pitchFamily="34" charset="0"/>
            </a:endParaRPr>
          </a:p>
          <a:p>
            <a:pPr>
              <a:buFontTx/>
              <a:buChar char="-"/>
            </a:pPr>
            <a:r>
              <a:rPr lang="en-US" sz="2400" dirty="0" smtClean="0">
                <a:latin typeface="Arial" pitchFamily="34" charset="0"/>
                <a:cs typeface="Arial" pitchFamily="34" charset="0"/>
              </a:rPr>
              <a:t>Genetic causes of </a:t>
            </a:r>
            <a:r>
              <a:rPr lang="en-US" sz="2400" dirty="0" err="1" smtClean="0">
                <a:latin typeface="Arial" pitchFamily="34" charset="0"/>
                <a:cs typeface="Arial" pitchFamily="34" charset="0"/>
              </a:rPr>
              <a:t>hypopituitarism</a:t>
            </a:r>
            <a:r>
              <a:rPr lang="en-US" sz="2400" dirty="0" smtClean="0">
                <a:latin typeface="Arial" pitchFamily="34" charset="0"/>
                <a:cs typeface="Arial" pitchFamily="34" charset="0"/>
              </a:rPr>
              <a:t>	</a:t>
            </a:r>
          </a:p>
          <a:p>
            <a:pPr>
              <a:buFontTx/>
              <a:buChar char="-"/>
            </a:pPr>
            <a:r>
              <a:rPr lang="en-US" sz="2400" dirty="0" smtClean="0">
                <a:latin typeface="Arial" pitchFamily="34" charset="0"/>
                <a:cs typeface="Arial" pitchFamily="34" charset="0"/>
              </a:rPr>
              <a:t>Empty </a:t>
            </a:r>
            <a:r>
              <a:rPr lang="en-US" sz="2400" dirty="0" err="1" smtClean="0">
                <a:latin typeface="Arial" pitchFamily="34" charset="0"/>
                <a:cs typeface="Arial" pitchFamily="34" charset="0"/>
              </a:rPr>
              <a:t>sella</a:t>
            </a:r>
            <a:r>
              <a:rPr lang="en-US" sz="2400" dirty="0" smtClean="0">
                <a:latin typeface="Arial" pitchFamily="34" charset="0"/>
                <a:cs typeface="Arial" pitchFamily="34" charset="0"/>
              </a:rPr>
              <a:t> syndrome	</a:t>
            </a:r>
          </a:p>
          <a:p>
            <a:pPr>
              <a:buFontTx/>
              <a:buChar char="-"/>
            </a:pPr>
            <a:r>
              <a:rPr lang="en-US" sz="2400" dirty="0" smtClean="0">
                <a:latin typeface="Arial" pitchFamily="34" charset="0"/>
                <a:cs typeface="Arial" pitchFamily="34" charset="0"/>
              </a:rPr>
              <a:t>Pituitary infarct or apoplexy	</a:t>
            </a:r>
          </a:p>
          <a:p>
            <a:pPr>
              <a:buFontTx/>
              <a:buChar char="-"/>
            </a:pP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US" u="sng" dirty="0" smtClean="0">
                <a:solidFill>
                  <a:srgbClr val="FF0000"/>
                </a:solidFill>
                <a:latin typeface="Arial" pitchFamily="34" charset="0"/>
                <a:cs typeface="Arial" pitchFamily="34" charset="0"/>
              </a:rPr>
              <a:t>3- Ovarian dysfunction</a:t>
            </a:r>
          </a:p>
          <a:p>
            <a:pPr>
              <a:buNone/>
            </a:pPr>
            <a:r>
              <a:rPr lang="en-US" dirty="0" smtClean="0">
                <a:latin typeface="Arial" pitchFamily="34" charset="0"/>
                <a:cs typeface="Arial" pitchFamily="34" charset="0"/>
              </a:rPr>
              <a:t>Primary ovarian insufficiency (premature ovarian failure)	</a:t>
            </a:r>
          </a:p>
          <a:p>
            <a:pPr>
              <a:buFontTx/>
              <a:buChar char="-"/>
            </a:pPr>
            <a:r>
              <a:rPr lang="en-US" dirty="0" smtClean="0">
                <a:latin typeface="Arial" pitchFamily="34" charset="0"/>
                <a:cs typeface="Arial" pitchFamily="34" charset="0"/>
              </a:rPr>
              <a:t>Turner syndrome, fragile X permutation, chemotherapy and radiotherapy, somatic chromosomal defects, autoimmune, idiopathic</a:t>
            </a:r>
          </a:p>
          <a:p>
            <a:pPr>
              <a:buNone/>
            </a:pPr>
            <a:r>
              <a:rPr lang="en-US" u="sng" dirty="0" smtClean="0">
                <a:solidFill>
                  <a:srgbClr val="FF0000"/>
                </a:solidFill>
                <a:latin typeface="Arial" pitchFamily="34" charset="0"/>
                <a:cs typeface="Arial" pitchFamily="34" charset="0"/>
              </a:rPr>
              <a:t>4- Others</a:t>
            </a:r>
          </a:p>
          <a:p>
            <a:pPr>
              <a:buFontTx/>
              <a:buChar char="-"/>
            </a:pPr>
            <a:r>
              <a:rPr lang="en-US" dirty="0" smtClean="0">
                <a:latin typeface="Arial" pitchFamily="34" charset="0"/>
                <a:cs typeface="Arial" pitchFamily="34" charset="0"/>
              </a:rPr>
              <a:t>Polycystic ovary syndrome	</a:t>
            </a:r>
          </a:p>
          <a:p>
            <a:pPr>
              <a:buFontTx/>
              <a:buChar char="-"/>
            </a:pPr>
            <a:r>
              <a:rPr lang="en-US" dirty="0" smtClean="0">
                <a:latin typeface="Arial" pitchFamily="34" charset="0"/>
                <a:cs typeface="Arial" pitchFamily="34" charset="0"/>
              </a:rPr>
              <a:t>Hyperthyroidism	</a:t>
            </a:r>
          </a:p>
          <a:p>
            <a:pPr>
              <a:buFontTx/>
              <a:buChar char="-"/>
            </a:pPr>
            <a:r>
              <a:rPr lang="en-US" dirty="0" smtClean="0">
                <a:latin typeface="Arial" pitchFamily="34" charset="0"/>
                <a:cs typeface="Arial" pitchFamily="34" charset="0"/>
              </a:rPr>
              <a:t>Hypothyroidism	</a:t>
            </a:r>
          </a:p>
          <a:p>
            <a:pPr>
              <a:buFontTx/>
              <a:buChar char="-"/>
            </a:pPr>
            <a:r>
              <a:rPr lang="en-US" dirty="0" smtClean="0">
                <a:latin typeface="Arial" pitchFamily="34" charset="0"/>
                <a:cs typeface="Arial" pitchFamily="34" charset="0"/>
              </a:rPr>
              <a:t>Uncontrolled diabetes mellitus types 1 and 2	</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p>
          <a:p>
            <a:pP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1622</TotalTime>
  <Words>2782</Words>
  <Application>Microsoft Office PowerPoint</Application>
  <PresentationFormat>On-screen Show (4:3)</PresentationFormat>
  <Paragraphs>248</Paragraphs>
  <Slides>53</Slides>
  <Notes>1</Notes>
  <HiddenSlides>0</HiddenSlides>
  <MMClips>0</MMClips>
  <ScaleCrop>false</ScaleCrop>
  <HeadingPairs>
    <vt:vector size="4" baseType="variant">
      <vt:variant>
        <vt:lpstr>Theme</vt:lpstr>
      </vt:variant>
      <vt:variant>
        <vt:i4>3</vt:i4>
      </vt:variant>
      <vt:variant>
        <vt:lpstr>Slide Titles</vt:lpstr>
      </vt:variant>
      <vt:variant>
        <vt:i4>53</vt:i4>
      </vt:variant>
    </vt:vector>
  </HeadingPairs>
  <TitlesOfParts>
    <vt:vector size="56" baseType="lpstr">
      <vt:lpstr>Equity</vt:lpstr>
      <vt:lpstr>Office Theme</vt:lpstr>
      <vt:lpstr>1_Office Theme</vt:lpstr>
      <vt:lpstr>Approach to a patient with amenorrhea</vt:lpstr>
      <vt:lpstr>Introduction</vt:lpstr>
      <vt:lpstr>Definition of primary amenorrhea</vt:lpstr>
      <vt:lpstr>Pathophysiology of normal menstruation</vt:lpstr>
      <vt:lpstr>Causes</vt:lpstr>
      <vt:lpstr>PowerPoint Presentation</vt:lpstr>
      <vt:lpstr>Major causes of amenorrhea due to abnormalities in the hypothalamic- pituitary- ovarian axis</vt:lpstr>
      <vt:lpstr>PowerPoint Presentation</vt:lpstr>
      <vt:lpstr>PowerPoint Presentation</vt:lpstr>
      <vt:lpstr>PowerPoint Presentation</vt:lpstr>
      <vt:lpstr>PowerPoint Presentation</vt:lpstr>
      <vt:lpstr>PowerPoint Presentation</vt:lpstr>
      <vt:lpstr>Initial approach</vt:lpstr>
      <vt:lpstr>PowerPoint Presentation</vt:lpstr>
      <vt:lpstr>PowerPoint Presentation</vt:lpstr>
      <vt:lpstr>PowerPoint Presentation</vt:lpstr>
      <vt:lpstr>PowerPoint Presentation</vt:lpstr>
      <vt:lpstr>Physical examination</vt:lpstr>
      <vt:lpstr>Other findings</vt:lpstr>
      <vt:lpstr>PowerPoint Presentation</vt:lpstr>
      <vt:lpstr>PowerPoint Presentation</vt:lpstr>
      <vt:lpstr>Tanner staging of pubic development in girls </vt:lpstr>
      <vt:lpstr>Initial laboratory tests</vt:lpstr>
      <vt:lpstr>PowerPoint Presentation</vt:lpstr>
      <vt:lpstr>PowerPoint Presentation</vt:lpstr>
      <vt:lpstr>PowerPoint Presentation</vt:lpstr>
      <vt:lpstr>Further evaluation</vt:lpstr>
      <vt:lpstr>High FSH</vt:lpstr>
      <vt:lpstr>PowerPoint Presentation</vt:lpstr>
      <vt:lpstr>Low or normal FSH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Uterus absent</vt:lpstr>
      <vt:lpstr>     MANAGEMENT</vt:lpstr>
      <vt:lpstr>PowerPoint Presentation</vt:lpstr>
      <vt:lpstr>PowerPoint Presentation</vt:lpstr>
      <vt:lpstr>PowerPoint Presentation</vt:lpstr>
      <vt:lpstr>PowerPoint Presentation</vt:lpstr>
      <vt:lpstr>Transverse vaginal septum</vt:lpstr>
      <vt:lpstr>Imperforate hymen</vt:lpstr>
      <vt:lpstr>Primary ovarian insufficiency (POI)</vt:lpstr>
      <vt:lpstr>PowerPoint Presentation</vt:lpstr>
      <vt:lpstr>Functional hypothalamic amenorrhea</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a patient with amenorrhea</dc:title>
  <dc:creator>majd</dc:creator>
  <cp:lastModifiedBy>pc1</cp:lastModifiedBy>
  <cp:revision>26</cp:revision>
  <dcterms:created xsi:type="dcterms:W3CDTF">2021-11-14T21:27:51Z</dcterms:created>
  <dcterms:modified xsi:type="dcterms:W3CDTF">2021-11-18T06:09:14Z</dcterms:modified>
</cp:coreProperties>
</file>