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83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84" r:id="rId23"/>
    <p:sldId id="277" r:id="rId24"/>
    <p:sldId id="278" r:id="rId25"/>
    <p:sldId id="279" r:id="rId26"/>
    <p:sldId id="280" r:id="rId27"/>
    <p:sldId id="275" r:id="rId28"/>
    <p:sldId id="281" r:id="rId29"/>
    <p:sldId id="282" r:id="rId30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5"/>
    <a:srgbClr val="CC0066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3012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3811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7106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7709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5492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9964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530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1629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7197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1774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5140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F5EB1-146F-4AF4-BFEA-E2C750A635A9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FE3C-138D-48D9-B39C-5273B1C8346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2646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Psychiatric Interview</a:t>
            </a:r>
            <a:endParaRPr lang="ar-JO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Najib Alqsous MD, JBP</a:t>
            </a:r>
          </a:p>
          <a:p>
            <a:r>
              <a:rPr lang="en-US" dirty="0" smtClean="0"/>
              <a:t>Psychiatry Specialist</a:t>
            </a:r>
          </a:p>
          <a:p>
            <a:r>
              <a:rPr lang="en-US" dirty="0" smtClean="0"/>
              <a:t>Royal Medical Services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1764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5404" y="698740"/>
            <a:ext cx="8746346" cy="5589917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4200" b="1" dirty="0" smtClean="0">
                <a:solidFill>
                  <a:srgbClr val="00B050"/>
                </a:solidFill>
              </a:rPr>
              <a:t>History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Patient Profile</a:t>
            </a:r>
          </a:p>
          <a:p>
            <a:pPr algn="l"/>
            <a:r>
              <a:rPr lang="en-US" dirty="0" smtClean="0"/>
              <a:t>Reason and source of referral</a:t>
            </a:r>
          </a:p>
          <a:p>
            <a:pPr algn="l"/>
            <a:r>
              <a:rPr lang="en-US" dirty="0" smtClean="0"/>
              <a:t>Chief Complaint(s)</a:t>
            </a:r>
          </a:p>
          <a:p>
            <a:pPr algn="l"/>
            <a:r>
              <a:rPr lang="en-US" dirty="0" smtClean="0"/>
              <a:t>History of present illness</a:t>
            </a:r>
          </a:p>
          <a:p>
            <a:pPr algn="l"/>
            <a:r>
              <a:rPr lang="en-US" dirty="0" smtClean="0"/>
              <a:t>Past Psychiatric History </a:t>
            </a:r>
          </a:p>
          <a:p>
            <a:pPr algn="l"/>
            <a:r>
              <a:rPr lang="en-US" dirty="0" smtClean="0"/>
              <a:t>Past Medical and Surgical History</a:t>
            </a:r>
          </a:p>
          <a:p>
            <a:pPr algn="l"/>
            <a:r>
              <a:rPr lang="en-US" dirty="0" smtClean="0"/>
              <a:t>Drug History</a:t>
            </a:r>
          </a:p>
          <a:p>
            <a:pPr algn="l"/>
            <a:r>
              <a:rPr lang="en-US" dirty="0" smtClean="0"/>
              <a:t>Family History</a:t>
            </a:r>
          </a:p>
          <a:p>
            <a:pPr algn="l"/>
            <a:r>
              <a:rPr lang="en-US" dirty="0" smtClean="0"/>
              <a:t>Developmental and Personal History</a:t>
            </a:r>
          </a:p>
          <a:p>
            <a:pPr algn="l"/>
            <a:r>
              <a:rPr lang="en-US" dirty="0" smtClean="0"/>
              <a:t>Forensic History</a:t>
            </a:r>
          </a:p>
          <a:p>
            <a:pPr algn="l"/>
            <a:r>
              <a:rPr lang="en-US" dirty="0" smtClean="0"/>
              <a:t>Social History</a:t>
            </a:r>
          </a:p>
          <a:p>
            <a:pPr algn="l"/>
            <a:r>
              <a:rPr lang="en-US" dirty="0" smtClean="0"/>
              <a:t>Premorbid History </a:t>
            </a:r>
          </a:p>
          <a:p>
            <a:pPr algn="l"/>
            <a:r>
              <a:rPr lang="en-US" dirty="0" smtClean="0"/>
              <a:t>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9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9951" y="770988"/>
            <a:ext cx="648706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dirty="0" smtClean="0">
                <a:solidFill>
                  <a:srgbClr val="00B050"/>
                </a:solidFill>
              </a:rPr>
              <a:t>Patient Profile</a:t>
            </a:r>
          </a:p>
        </p:txBody>
      </p:sp>
      <p:sp>
        <p:nvSpPr>
          <p:cNvPr id="3" name="Rectangle 2"/>
          <p:cNvSpPr/>
          <p:nvPr/>
        </p:nvSpPr>
        <p:spPr>
          <a:xfrm>
            <a:off x="1475131" y="1828798"/>
            <a:ext cx="9523558" cy="2665564"/>
          </a:xfrm>
          <a:prstGeom prst="rect">
            <a:avLst/>
          </a:prstGeom>
          <a:solidFill>
            <a:schemeClr val="bg1"/>
          </a:soli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" name="TextBox 3"/>
          <p:cNvSpPr txBox="1"/>
          <p:nvPr/>
        </p:nvSpPr>
        <p:spPr>
          <a:xfrm>
            <a:off x="1889189" y="2027205"/>
            <a:ext cx="276908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Patient’s name :</a:t>
            </a:r>
            <a:endParaRPr lang="ar-JO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952229" y="2027206"/>
            <a:ext cx="15700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Age :</a:t>
            </a:r>
            <a:endParaRPr lang="ar-JO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962190" y="2056603"/>
            <a:ext cx="92302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Sex:</a:t>
            </a:r>
            <a:endParaRPr lang="ar-JO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889178" y="2756834"/>
            <a:ext cx="62196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Marital status: </a:t>
            </a:r>
            <a:r>
              <a:rPr lang="en-US" sz="1600" dirty="0" smtClean="0"/>
              <a:t>(if married ; number of off springs)</a:t>
            </a:r>
            <a:endParaRPr lang="ar-JO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893173" y="2769076"/>
            <a:ext cx="255341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Occupation* :</a:t>
            </a:r>
            <a:endParaRPr lang="ar-JO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975464" y="3321167"/>
            <a:ext cx="6081623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1600" i="1" dirty="0" smtClean="0"/>
              <a:t>*If in the military</a:t>
            </a:r>
          </a:p>
          <a:p>
            <a:pPr algn="l"/>
            <a:r>
              <a:rPr lang="en-US" sz="2800" dirty="0" smtClean="0"/>
              <a:t>Years of service :                   Rank :</a:t>
            </a:r>
            <a:endParaRPr lang="ar-JO" sz="2800" dirty="0"/>
          </a:p>
        </p:txBody>
      </p:sp>
      <p:sp>
        <p:nvSpPr>
          <p:cNvPr id="12" name="Rectangle 11"/>
          <p:cNvSpPr/>
          <p:nvPr/>
        </p:nvSpPr>
        <p:spPr>
          <a:xfrm>
            <a:off x="1466507" y="4848691"/>
            <a:ext cx="9532182" cy="141876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5" name="TextBox 14"/>
          <p:cNvSpPr txBox="1"/>
          <p:nvPr/>
        </p:nvSpPr>
        <p:spPr>
          <a:xfrm>
            <a:off x="1937363" y="5038725"/>
            <a:ext cx="479681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Source and reason of referral :</a:t>
            </a:r>
          </a:p>
          <a:p>
            <a:pPr algn="l"/>
            <a:r>
              <a:rPr lang="en-US" sz="2800" dirty="0" smtClean="0"/>
              <a:t>Source of information : 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74255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7900" y="1304925"/>
            <a:ext cx="7867650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b="1" dirty="0" smtClean="0">
                <a:solidFill>
                  <a:srgbClr val="00B050"/>
                </a:solidFill>
              </a:rPr>
              <a:t>Chief Complaint(s) 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sz="2800" dirty="0" smtClean="0"/>
              <a:t>Patient’s presenting complaint (most troublesome symptom) ideally in his/her </a:t>
            </a:r>
            <a:r>
              <a:rPr lang="en-US" sz="2800" dirty="0" smtClean="0">
                <a:solidFill>
                  <a:srgbClr val="FF0000"/>
                </a:solidFill>
              </a:rPr>
              <a:t>own words</a:t>
            </a:r>
            <a:r>
              <a:rPr lang="en-US" sz="2800" dirty="0" smtClean="0"/>
              <a:t> and the duration of each.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e.g. “I’m depressed” or “ I have a lot of anxiety” 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6777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1149" y="571500"/>
            <a:ext cx="9029701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dirty="0" smtClean="0">
                <a:solidFill>
                  <a:srgbClr val="00B050"/>
                </a:solidFill>
              </a:rPr>
              <a:t>History Of Present Illness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A detailed account of the illness from the earliest time at which a change was noted until the admission/OPC visit </a:t>
            </a:r>
          </a:p>
          <a:p>
            <a:pPr algn="l"/>
            <a:r>
              <a:rPr lang="en-US" sz="2800" dirty="0" smtClean="0"/>
              <a:t>The sequence of various symptoms should be dated approximately</a:t>
            </a:r>
          </a:p>
          <a:p>
            <a:pPr algn="l"/>
            <a:endParaRPr lang="en-US" dirty="0"/>
          </a:p>
          <a:p>
            <a:pPr algn="l"/>
            <a:r>
              <a:rPr lang="en-US" sz="2800" dirty="0" smtClean="0"/>
              <a:t>The patient may provide much of the essential information for this section in response to an open-ended question</a:t>
            </a:r>
          </a:p>
          <a:p>
            <a:pPr algn="l"/>
            <a:r>
              <a:rPr lang="en-US" sz="2800" dirty="0" smtClean="0">
                <a:solidFill>
                  <a:srgbClr val="FF8205"/>
                </a:solidFill>
              </a:rPr>
              <a:t>e.g. “can you tell me in your own words what brings you here today”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3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4642" y="627534"/>
            <a:ext cx="874395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3600" b="1" dirty="0" smtClean="0">
                <a:solidFill>
                  <a:srgbClr val="00B050"/>
                </a:solidFill>
              </a:rPr>
              <a:t>History Of Present Illness</a:t>
            </a:r>
          </a:p>
          <a:p>
            <a:pPr lvl="0" algn="l"/>
            <a:endParaRPr lang="en-US" sz="2800" dirty="0" smtClean="0">
              <a:solidFill>
                <a:prstClr val="black"/>
              </a:solidFill>
            </a:endParaRPr>
          </a:p>
          <a:p>
            <a:pPr marL="457200" lvl="0" indent="-457200" algn="l" rtl="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Should include:</a:t>
            </a:r>
          </a:p>
          <a:p>
            <a:pPr marL="457200" lvl="0" indent="-457200" algn="l" rtl="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8205"/>
                </a:solidFill>
              </a:rPr>
              <a:t>Associated </a:t>
            </a:r>
            <a:r>
              <a:rPr lang="en-US" sz="2800" b="1" dirty="0">
                <a:solidFill>
                  <a:srgbClr val="FF8205"/>
                </a:solidFill>
              </a:rPr>
              <a:t>Impairments</a:t>
            </a:r>
          </a:p>
          <a:p>
            <a:pPr lvl="0" algn="l"/>
            <a:r>
              <a:rPr lang="en-US" sz="2800" dirty="0">
                <a:solidFill>
                  <a:prstClr val="black"/>
                </a:solidFill>
              </a:rPr>
              <a:t>Any other changes that have occurred during this same time period;</a:t>
            </a:r>
          </a:p>
          <a:p>
            <a:pPr lvl="0" algn="l"/>
            <a:r>
              <a:rPr lang="en-US" sz="2800" dirty="0">
                <a:solidFill>
                  <a:prstClr val="black"/>
                </a:solidFill>
              </a:rPr>
              <a:t>Pt’s interest, interpersonal relationships, behaviors, personal habits; alteration in sleep , eating, weight, excretory functions and drinking and smoking habits </a:t>
            </a:r>
            <a:endParaRPr lang="en-US" sz="2800" dirty="0" smtClean="0">
              <a:solidFill>
                <a:prstClr val="black"/>
              </a:solidFill>
            </a:endParaRPr>
          </a:p>
          <a:p>
            <a:pPr lvl="0" algn="l"/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l" rtl="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Any </a:t>
            </a:r>
            <a:r>
              <a:rPr lang="en-US" sz="2800" b="1" dirty="0" smtClean="0">
                <a:solidFill>
                  <a:srgbClr val="FF8205"/>
                </a:solidFill>
              </a:rPr>
              <a:t>fluctuation</a:t>
            </a:r>
            <a:r>
              <a:rPr lang="en-US" sz="2800" dirty="0" smtClean="0">
                <a:solidFill>
                  <a:srgbClr val="FF8205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in the nature or severity of these symptoms over time should be noted</a:t>
            </a:r>
          </a:p>
          <a:p>
            <a:pPr lvl="0" algn="l"/>
            <a:endParaRPr lang="ar-JO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87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9236" y="370936"/>
            <a:ext cx="9696092" cy="63709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dirty="0" smtClean="0">
                <a:solidFill>
                  <a:srgbClr val="00B050"/>
                </a:solidFill>
              </a:rPr>
              <a:t>History Of Present Illness</a:t>
            </a:r>
          </a:p>
          <a:p>
            <a:pPr algn="l"/>
            <a:endParaRPr lang="en-US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Presence or absence of </a:t>
            </a:r>
            <a:r>
              <a:rPr lang="en-US" sz="2800" b="1" dirty="0" smtClean="0">
                <a:solidFill>
                  <a:srgbClr val="FF8205"/>
                </a:solidFill>
              </a:rPr>
              <a:t>stressors</a:t>
            </a:r>
            <a:r>
              <a:rPr lang="en-US" sz="2800" dirty="0" smtClean="0"/>
              <a:t>; </a:t>
            </a:r>
            <a:r>
              <a:rPr lang="en-US" sz="2400" dirty="0" smtClean="0"/>
              <a:t>may include situations at home, work, school, legal issues, medical comorbidities and interpersonal difficulties</a:t>
            </a:r>
          </a:p>
          <a:p>
            <a:pPr algn="l"/>
            <a:endParaRPr lang="en-US" sz="16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8205"/>
                </a:solidFill>
              </a:rPr>
              <a:t>Factors alleviating or exacerbating </a:t>
            </a:r>
            <a:r>
              <a:rPr lang="en-US" sz="2800" dirty="0" smtClean="0"/>
              <a:t>the symptoms </a:t>
            </a:r>
            <a:r>
              <a:rPr lang="en-US" sz="2400" dirty="0" smtClean="0"/>
              <a:t>such us ; medications, support, coping skills or time of the day</a:t>
            </a:r>
          </a:p>
          <a:p>
            <a:pPr algn="l"/>
            <a:endParaRPr lang="en-US" sz="16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Why is the </a:t>
            </a:r>
            <a:r>
              <a:rPr lang="en-US" sz="2800" dirty="0" err="1" smtClean="0"/>
              <a:t>pt</a:t>
            </a:r>
            <a:r>
              <a:rPr lang="en-US" sz="2800" dirty="0" smtClean="0"/>
              <a:t> seeking help now ? What are the triggering factors ?</a:t>
            </a:r>
          </a:p>
          <a:p>
            <a:pPr algn="l"/>
            <a:endParaRPr lang="en-US" sz="1600" dirty="0"/>
          </a:p>
          <a:p>
            <a:pPr marL="457200" indent="-45720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Document any </a:t>
            </a:r>
            <a:r>
              <a:rPr lang="en-US" sz="2800" b="1" dirty="0" smtClean="0">
                <a:solidFill>
                  <a:srgbClr val="FF8205"/>
                </a:solidFill>
              </a:rPr>
              <a:t>treatment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that has been received for the current episode</a:t>
            </a:r>
          </a:p>
          <a:p>
            <a:pPr algn="l"/>
            <a:r>
              <a:rPr lang="en-US" sz="2400" dirty="0" smtClean="0"/>
              <a:t>Include : who saw the </a:t>
            </a:r>
            <a:r>
              <a:rPr lang="en-US" sz="2400" dirty="0" err="1" smtClean="0"/>
              <a:t>pt</a:t>
            </a:r>
            <a:r>
              <a:rPr lang="en-US" sz="2400" dirty="0" smtClean="0"/>
              <a:t> ? how often ? What was done ? If still on treatment if not why  </a:t>
            </a:r>
          </a:p>
          <a:p>
            <a:pPr algn="l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7471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0199" y="334633"/>
            <a:ext cx="8798943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dirty="0" smtClean="0">
                <a:solidFill>
                  <a:srgbClr val="00B050"/>
                </a:solidFill>
              </a:rPr>
              <a:t>History Of Present Illness</a:t>
            </a:r>
          </a:p>
          <a:p>
            <a:pPr algn="l"/>
            <a:endParaRPr lang="en-US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Psychiatric review of system </a:t>
            </a:r>
          </a:p>
          <a:p>
            <a:pPr algn="l" rtl="0"/>
            <a:r>
              <a:rPr lang="en-US" sz="2400" dirty="0" smtClean="0"/>
              <a:t>[ help to rule in or out psychiatric dx , identify if there are comorbid disorders]</a:t>
            </a:r>
            <a:endParaRPr lang="en-US" sz="1400" dirty="0"/>
          </a:p>
          <a:p>
            <a:pPr algn="l" rtl="0"/>
            <a:r>
              <a:rPr lang="en-US" sz="2400" dirty="0" smtClean="0"/>
              <a:t>Can be split into 4 major categories :</a:t>
            </a:r>
          </a:p>
        </p:txBody>
      </p:sp>
      <p:sp>
        <p:nvSpPr>
          <p:cNvPr id="3" name="Rectangle 2"/>
          <p:cNvSpPr/>
          <p:nvPr/>
        </p:nvSpPr>
        <p:spPr>
          <a:xfrm>
            <a:off x="1856475" y="2868640"/>
            <a:ext cx="3492000" cy="3758603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/>
          </a:p>
        </p:txBody>
      </p:sp>
      <p:sp>
        <p:nvSpPr>
          <p:cNvPr id="4" name="TextBox 3"/>
          <p:cNvSpPr txBox="1"/>
          <p:nvPr/>
        </p:nvSpPr>
        <p:spPr>
          <a:xfrm>
            <a:off x="2171699" y="2962275"/>
            <a:ext cx="3138675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CC0066"/>
                </a:solidFill>
              </a:rPr>
              <a:t>Mood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Depression</a:t>
            </a:r>
          </a:p>
          <a:p>
            <a:pPr algn="l" rtl="0"/>
            <a:r>
              <a:rPr lang="en-US" sz="1600" dirty="0" smtClean="0"/>
              <a:t>Sadness, tearfulness, sleep, appetite, energy, concentration, libido, guilt, psychomotor agitation/slowing, interest, suicidality</a:t>
            </a:r>
          </a:p>
          <a:p>
            <a:pPr algn="l" rtl="0"/>
            <a:endParaRPr lang="en-US" sz="1400" dirty="0"/>
          </a:p>
          <a:p>
            <a:pPr algn="l" rtl="0"/>
            <a:r>
              <a:rPr lang="en-US" sz="1600" b="1" dirty="0" smtClean="0"/>
              <a:t>b.    Mania</a:t>
            </a:r>
          </a:p>
          <a:p>
            <a:pPr algn="l" rtl="0"/>
            <a:r>
              <a:rPr lang="en-US" sz="1600" dirty="0" smtClean="0"/>
              <a:t>Impulsivity, grandiosity, recklessness, excessive energy, decreased need for sleep, increased spending, talkativeness, racing thoughts, </a:t>
            </a:r>
            <a:r>
              <a:rPr lang="en-US" sz="1600" dirty="0" err="1" smtClean="0"/>
              <a:t>hypersexuality</a:t>
            </a:r>
            <a:endParaRPr lang="ar-JO" sz="1600" dirty="0"/>
          </a:p>
        </p:txBody>
      </p:sp>
      <p:sp>
        <p:nvSpPr>
          <p:cNvPr id="5" name="Rectangle 4"/>
          <p:cNvSpPr/>
          <p:nvPr/>
        </p:nvSpPr>
        <p:spPr>
          <a:xfrm>
            <a:off x="6638025" y="2868640"/>
            <a:ext cx="3492000" cy="3758603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/>
          </a:p>
        </p:txBody>
      </p:sp>
      <p:sp>
        <p:nvSpPr>
          <p:cNvPr id="6" name="TextBox 5"/>
          <p:cNvSpPr txBox="1"/>
          <p:nvPr/>
        </p:nvSpPr>
        <p:spPr>
          <a:xfrm>
            <a:off x="6896100" y="3009900"/>
            <a:ext cx="306705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CC0066"/>
                </a:solidFill>
              </a:rPr>
              <a:t>Anxiety</a:t>
            </a:r>
          </a:p>
          <a:p>
            <a:pPr marL="342900" indent="-342900" algn="l" rtl="0">
              <a:buAutoNum type="alphaUcPeriod"/>
            </a:pPr>
            <a:r>
              <a:rPr lang="en-US" sz="1600" b="1" dirty="0" smtClean="0"/>
              <a:t>Generalized anxiety </a:t>
            </a:r>
            <a:r>
              <a:rPr lang="en-US" sz="1600" b="1" dirty="0" err="1" smtClean="0"/>
              <a:t>Sx</a:t>
            </a:r>
            <a:r>
              <a:rPr lang="en-US" sz="1600" b="1" dirty="0" smtClean="0"/>
              <a:t> </a:t>
            </a:r>
            <a:r>
              <a:rPr lang="en-US" sz="1600" dirty="0" smtClean="0"/>
              <a:t>: where, when, who, how long, how frequent?</a:t>
            </a:r>
          </a:p>
          <a:p>
            <a:pPr marL="342900" indent="-342900" algn="l" rtl="0">
              <a:buAutoNum type="alphaUcPeriod"/>
            </a:pPr>
            <a:r>
              <a:rPr lang="en-US" sz="1600" b="1" dirty="0" smtClean="0"/>
              <a:t>Panic disorder </a:t>
            </a:r>
            <a:r>
              <a:rPr lang="en-US" sz="1600" b="1" dirty="0" err="1" smtClean="0"/>
              <a:t>Sx</a:t>
            </a:r>
            <a:r>
              <a:rPr lang="en-US" sz="1600" b="1" dirty="0" smtClean="0"/>
              <a:t> </a:t>
            </a:r>
            <a:r>
              <a:rPr lang="en-US" sz="1600" dirty="0" smtClean="0"/>
              <a:t>: racing heart, sweating, SOB, sense of doom, fear of recurrence</a:t>
            </a:r>
          </a:p>
          <a:p>
            <a:pPr marL="342900" indent="-342900" algn="l" rtl="0">
              <a:buAutoNum type="alphaUcPeriod"/>
            </a:pPr>
            <a:r>
              <a:rPr lang="en-US" sz="1600" b="1" dirty="0" smtClean="0"/>
              <a:t>OC </a:t>
            </a:r>
            <a:r>
              <a:rPr lang="en-US" sz="1600" b="1" dirty="0" err="1" smtClean="0"/>
              <a:t>Sx</a:t>
            </a:r>
            <a:r>
              <a:rPr lang="en-US" sz="1600" b="1" dirty="0" smtClean="0"/>
              <a:t> </a:t>
            </a:r>
            <a:r>
              <a:rPr lang="en-US" sz="1600" dirty="0" smtClean="0"/>
              <a:t>: checking, cleaning, organizing, rituals vs. irrational beliefs</a:t>
            </a:r>
          </a:p>
          <a:p>
            <a:pPr marL="342900" indent="-342900" algn="l" rtl="0">
              <a:buAutoNum type="alphaUcPeriod"/>
            </a:pPr>
            <a:r>
              <a:rPr lang="en-US" sz="1600" b="1" dirty="0" smtClean="0"/>
              <a:t>PTSD</a:t>
            </a:r>
            <a:r>
              <a:rPr lang="en-US" sz="1600" dirty="0" smtClean="0"/>
              <a:t> : nightmares, flashbacks, startle response, avoidance</a:t>
            </a:r>
          </a:p>
          <a:p>
            <a:pPr marL="342900" indent="-342900" algn="l" rtl="0">
              <a:buAutoNum type="alphaUcPeriod"/>
            </a:pPr>
            <a:r>
              <a:rPr lang="en-US" sz="1600" b="1" dirty="0" smtClean="0"/>
              <a:t>Social anxiety </a:t>
            </a:r>
            <a:r>
              <a:rPr lang="en-US" sz="1600" b="1" dirty="0" err="1" smtClean="0"/>
              <a:t>Sx</a:t>
            </a:r>
            <a:endParaRPr lang="en-US" sz="1600" b="1" dirty="0" smtClean="0"/>
          </a:p>
          <a:p>
            <a:pPr marL="342900" indent="-342900" algn="l" rtl="0">
              <a:buAutoNum type="alphaUcPeriod"/>
            </a:pPr>
            <a:r>
              <a:rPr lang="en-US" sz="1600" b="1" dirty="0" smtClean="0"/>
              <a:t>Simple phobias </a:t>
            </a:r>
            <a:endParaRPr lang="ar-JO" sz="1600" b="1" dirty="0"/>
          </a:p>
        </p:txBody>
      </p:sp>
    </p:spTree>
    <p:extLst>
      <p:ext uri="{BB962C8B-B14F-4D97-AF65-F5344CB8AC3E}">
        <p14:creationId xmlns:p14="http://schemas.microsoft.com/office/powerpoint/2010/main" val="78610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1750" y="973165"/>
            <a:ext cx="3492000" cy="3758603"/>
          </a:xfrm>
          <a:prstGeom prst="rect">
            <a:avLst/>
          </a:prstGeom>
          <a:solidFill>
            <a:schemeClr val="bg1"/>
          </a:solidFill>
          <a:ln w="317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/>
          </a:p>
        </p:txBody>
      </p:sp>
      <p:sp>
        <p:nvSpPr>
          <p:cNvPr id="3" name="TextBox 2"/>
          <p:cNvSpPr txBox="1"/>
          <p:nvPr/>
        </p:nvSpPr>
        <p:spPr>
          <a:xfrm>
            <a:off x="2571897" y="1133475"/>
            <a:ext cx="2708856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b="1" dirty="0" smtClean="0">
                <a:solidFill>
                  <a:srgbClr val="CC0066"/>
                </a:solidFill>
              </a:rPr>
              <a:t>Psychosis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Hallucinations</a:t>
            </a:r>
            <a:r>
              <a:rPr lang="en-US" sz="1600" dirty="0" smtClean="0"/>
              <a:t> : auditory, visual, olfactory, tactile.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Paranoia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Delusions</a:t>
            </a:r>
            <a:r>
              <a:rPr lang="en-US" sz="1600" dirty="0" smtClean="0"/>
              <a:t> : TV, radio, thought broadcasting, mind control, ideas of reference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Pt’s</a:t>
            </a:r>
            <a:r>
              <a:rPr lang="en-US" sz="1600" dirty="0" smtClean="0"/>
              <a:t> </a:t>
            </a:r>
            <a:r>
              <a:rPr lang="en-US" sz="1600" b="1" dirty="0" smtClean="0"/>
              <a:t>perception</a:t>
            </a:r>
            <a:r>
              <a:rPr lang="en-US" sz="1600" dirty="0" smtClean="0"/>
              <a:t> : spiritual or cultural context of </a:t>
            </a:r>
            <a:r>
              <a:rPr lang="en-US" sz="1600" dirty="0" err="1" smtClean="0"/>
              <a:t>Sx</a:t>
            </a:r>
            <a:endParaRPr lang="en-US" sz="1600" dirty="0" smtClean="0"/>
          </a:p>
          <a:p>
            <a:pPr marL="342900" indent="-342900" algn="l" rtl="0">
              <a:buAutoNum type="alphaLcPeriod"/>
            </a:pPr>
            <a:endParaRPr lang="en-US" sz="1600" dirty="0"/>
          </a:p>
          <a:p>
            <a:pPr algn="l" rtl="0"/>
            <a:r>
              <a:rPr lang="en-US" sz="1600" b="1" dirty="0" smtClean="0">
                <a:solidFill>
                  <a:srgbClr val="CC0066"/>
                </a:solidFill>
              </a:rPr>
              <a:t>Other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ADHD</a:t>
            </a:r>
          </a:p>
          <a:p>
            <a:pPr marL="342900" indent="-342900" algn="l" rtl="0">
              <a:buAutoNum type="alphaLcPeriod"/>
            </a:pPr>
            <a:r>
              <a:rPr lang="en-US" sz="1600" b="1" dirty="0" smtClean="0"/>
              <a:t>Eating disorder </a:t>
            </a:r>
            <a:r>
              <a:rPr lang="en-US" sz="1600" b="1" dirty="0" err="1" smtClean="0"/>
              <a:t>Sx</a:t>
            </a:r>
            <a:endParaRPr lang="ar-JO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296150" y="992215"/>
            <a:ext cx="37719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How to ask ?</a:t>
            </a:r>
            <a:endParaRPr lang="ar-JO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8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2625" y="457200"/>
            <a:ext cx="8705850" cy="63709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Past Psychiatric History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sz="2800" dirty="0" smtClean="0"/>
              <a:t>Obtain information about all psychiatric illnesses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 smtClean="0"/>
              <a:t>Description of past </a:t>
            </a:r>
            <a:r>
              <a:rPr lang="en-US" sz="2800" dirty="0" err="1" smtClean="0"/>
              <a:t>Sx</a:t>
            </a:r>
            <a:r>
              <a:rPr lang="en-US" sz="2800" dirty="0" smtClean="0"/>
              <a:t> should include 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When they occurred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How long they lasted ?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Frequency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Severity of episodes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Treatment</a:t>
            </a:r>
            <a:r>
              <a:rPr lang="en-US" sz="2400" dirty="0" smtClean="0"/>
              <a:t> </a:t>
            </a:r>
            <a:r>
              <a:rPr lang="en-US" sz="2400" b="1" dirty="0" smtClean="0"/>
              <a:t>[</a:t>
            </a:r>
            <a:r>
              <a:rPr lang="en-US" sz="2400" dirty="0" smtClean="0"/>
              <a:t> how long, doses?, if stopped why?, response, side effect, compliance</a:t>
            </a:r>
            <a:r>
              <a:rPr lang="en-US" sz="2400" b="1" dirty="0" smtClean="0"/>
              <a:t>]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 smtClean="0"/>
              <a:t>Record all forms of previous self injury, suicidal and para-suicidal behavior</a:t>
            </a:r>
            <a:endParaRPr lang="en-US" sz="2800" dirty="0"/>
          </a:p>
          <a:p>
            <a:pPr algn="l" rt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122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0700" y="742950"/>
            <a:ext cx="9525000" cy="59400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Past medical and Surgical History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 smtClean="0"/>
              <a:t>Contains an account of major medical illnesses and conditions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 smtClean="0"/>
              <a:t>Any past surgeries should be documented</a:t>
            </a:r>
          </a:p>
          <a:p>
            <a:pPr algn="l" rtl="0"/>
            <a:r>
              <a:rPr lang="en-US" sz="2800" dirty="0" smtClean="0"/>
              <a:t> </a:t>
            </a:r>
          </a:p>
          <a:p>
            <a:pPr algn="l" rtl="0"/>
            <a:r>
              <a:rPr lang="en-US" sz="2800" dirty="0" smtClean="0"/>
              <a:t>Understand the </a:t>
            </a:r>
            <a:r>
              <a:rPr lang="en-US" sz="2800" dirty="0" err="1" smtClean="0"/>
              <a:t>pt’s</a:t>
            </a:r>
            <a:r>
              <a:rPr lang="en-US" sz="2800" dirty="0" smtClean="0"/>
              <a:t> reaction to these illnesses and the coping skills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b="1" dirty="0" smtClean="0">
                <a:solidFill>
                  <a:srgbClr val="FF8205"/>
                </a:solidFill>
              </a:rPr>
              <a:t>Menstrual </a:t>
            </a:r>
            <a:r>
              <a:rPr lang="en-US" sz="2800" b="1" dirty="0" err="1" smtClean="0">
                <a:solidFill>
                  <a:srgbClr val="FF8205"/>
                </a:solidFill>
              </a:rPr>
              <a:t>hx</a:t>
            </a:r>
            <a:r>
              <a:rPr lang="en-US" sz="2800" b="1" dirty="0" smtClean="0">
                <a:solidFill>
                  <a:srgbClr val="FF8205"/>
                </a:solidFill>
              </a:rPr>
              <a:t> </a:t>
            </a:r>
            <a:r>
              <a:rPr lang="en-US" sz="2800" dirty="0" smtClean="0"/>
              <a:t>if a female </a:t>
            </a:r>
            <a:r>
              <a:rPr lang="en-US" sz="2800" dirty="0" err="1" smtClean="0"/>
              <a:t>pt</a:t>
            </a:r>
            <a:r>
              <a:rPr lang="en-US" sz="2800" dirty="0" smtClean="0"/>
              <a:t> : regularity , pain, duration, abnormalities, date of last period</a:t>
            </a:r>
          </a:p>
          <a:p>
            <a:pPr algn="l" rtl="0"/>
            <a:endParaRPr lang="en-US" sz="2800" dirty="0"/>
          </a:p>
          <a:p>
            <a:pPr marL="342900" indent="-342900" algn="l" rtl="0">
              <a:buAutoNum type="arabicPeriod"/>
            </a:pPr>
            <a:endParaRPr lang="en-US" dirty="0"/>
          </a:p>
          <a:p>
            <a:pPr algn="l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6797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27540" y="1975449"/>
            <a:ext cx="715129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Clinical interviewing is the </a:t>
            </a:r>
            <a:r>
              <a:rPr lang="en-US" sz="2800" b="1" dirty="0" smtClean="0">
                <a:solidFill>
                  <a:srgbClr val="FF0000"/>
                </a:solidFill>
              </a:rPr>
              <a:t>central skill </a:t>
            </a:r>
            <a:r>
              <a:rPr lang="en-US" sz="2800" dirty="0" smtClean="0"/>
              <a:t>of the psychiatrist</a:t>
            </a:r>
          </a:p>
        </p:txBody>
      </p:sp>
    </p:spTree>
    <p:extLst>
      <p:ext uri="{BB962C8B-B14F-4D97-AF65-F5344CB8AC3E}">
        <p14:creationId xmlns:p14="http://schemas.microsoft.com/office/powerpoint/2010/main" val="17975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2149" y="676275"/>
            <a:ext cx="8562975" cy="62170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Drug History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 smtClean="0"/>
              <a:t>Careful review of all current medications 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Including :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Medications for the </a:t>
            </a:r>
            <a:r>
              <a:rPr lang="en-US" sz="2800" dirty="0" err="1" smtClean="0"/>
              <a:t>pt’s</a:t>
            </a:r>
            <a:r>
              <a:rPr lang="en-US" sz="2800" dirty="0" smtClean="0"/>
              <a:t> medical illness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current psychiatric medications </a:t>
            </a:r>
            <a:r>
              <a:rPr lang="en-US" sz="2400" dirty="0" smtClean="0"/>
              <a:t>(how long they have been used and compliance, side effects)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OTC medications, sleep aids, herbal and alternative medications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Allergies to medication; it’s nature, extent, treatment to the allergic response 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502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2100" y="419100"/>
            <a:ext cx="8972550" cy="55707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Family History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800" dirty="0" smtClean="0"/>
              <a:t>Family tree, detailing : names, ages, relationships</a:t>
            </a:r>
          </a:p>
          <a:p>
            <a:pPr algn="l" rtl="0"/>
            <a:r>
              <a:rPr lang="en-US" sz="2800" dirty="0" smtClean="0"/>
              <a:t>Occupation of the parents , age and cause of death if dead  and reaction to their death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800" dirty="0" smtClean="0"/>
              <a:t>Psychiatric diagnosis, medications, hospitalization, substance use disorder, </a:t>
            </a:r>
            <a:r>
              <a:rPr lang="en-US" sz="2800" dirty="0" err="1" smtClean="0"/>
              <a:t>hx</a:t>
            </a:r>
            <a:r>
              <a:rPr lang="en-US" sz="2800" dirty="0" smtClean="0"/>
              <a:t> of suicide , medical illnesses 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800" dirty="0" smtClean="0"/>
              <a:t>Family traditions beliefs and expectation may play a role in the development, expression or course of these illness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800" dirty="0" smtClean="0"/>
              <a:t>Identifying potential support as well as stresses</a:t>
            </a:r>
          </a:p>
        </p:txBody>
      </p:sp>
    </p:spTree>
    <p:extLst>
      <p:ext uri="{BB962C8B-B14F-4D97-AF65-F5344CB8AC3E}">
        <p14:creationId xmlns:p14="http://schemas.microsoft.com/office/powerpoint/2010/main" val="25364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237" y="914400"/>
            <a:ext cx="6815138" cy="475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7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8825" y="914400"/>
            <a:ext cx="8658225" cy="46782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Developmental And Personal </a:t>
            </a:r>
            <a:r>
              <a:rPr lang="en-US" sz="3600" b="1" dirty="0" err="1" smtClean="0">
                <a:solidFill>
                  <a:srgbClr val="00B050"/>
                </a:solidFill>
              </a:rPr>
              <a:t>Hx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pPr algn="l" rtl="0"/>
            <a:endParaRPr lang="en-US" sz="2800" dirty="0"/>
          </a:p>
          <a:p>
            <a:pPr algn="l" rtl="0"/>
            <a:r>
              <a:rPr lang="en-US" sz="2400" b="1" dirty="0" smtClean="0">
                <a:solidFill>
                  <a:srgbClr val="CC0066"/>
                </a:solidFill>
              </a:rPr>
              <a:t>Childhood</a:t>
            </a:r>
          </a:p>
          <a:p>
            <a:pPr algn="l" rtl="0"/>
            <a:endParaRPr lang="en-US" sz="2400" b="1" dirty="0">
              <a:solidFill>
                <a:srgbClr val="CC0066"/>
              </a:solidFill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Problems during pregnancy, or delivery, post partum complications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Reaching developmental mile stones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Family relationships and environment </a:t>
            </a:r>
            <a:endParaRPr lang="en-US" sz="2400" dirty="0"/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Any </a:t>
            </a:r>
            <a:r>
              <a:rPr lang="en-US" sz="2400" dirty="0">
                <a:solidFill>
                  <a:prstClr val="black"/>
                </a:solidFill>
              </a:rPr>
              <a:t>problems of : bedwetting, stammering, fears, shyness, hyperactivity, delinquency, ability to make </a:t>
            </a:r>
            <a:r>
              <a:rPr lang="en-US" sz="2400" dirty="0" smtClean="0">
                <a:solidFill>
                  <a:prstClr val="black"/>
                </a:solidFill>
              </a:rPr>
              <a:t>and keep friendships, attitudes to siblings, parents, strangers</a:t>
            </a:r>
            <a:endParaRPr lang="en-US" sz="2400" dirty="0" smtClean="0"/>
          </a:p>
          <a:p>
            <a:pPr lvl="0" algn="l" rtl="0"/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93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7401" y="964764"/>
            <a:ext cx="82010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3600" b="1" dirty="0" smtClean="0">
                <a:solidFill>
                  <a:srgbClr val="00B050"/>
                </a:solidFill>
              </a:rPr>
              <a:t>Developmental And Personal History </a:t>
            </a:r>
          </a:p>
          <a:p>
            <a:pPr lvl="0" algn="l" rtl="0"/>
            <a:endParaRPr lang="en-US" sz="2800" b="1" dirty="0" smtClean="0">
              <a:solidFill>
                <a:srgbClr val="CC0066"/>
              </a:solidFill>
            </a:endParaRPr>
          </a:p>
          <a:p>
            <a:pPr lvl="0" algn="l" rtl="0"/>
            <a:r>
              <a:rPr lang="en-US" sz="2800" b="1" dirty="0" smtClean="0">
                <a:solidFill>
                  <a:srgbClr val="CC0066"/>
                </a:solidFill>
              </a:rPr>
              <a:t>Education</a:t>
            </a:r>
          </a:p>
          <a:p>
            <a:pPr lvl="0" algn="l" rtl="0"/>
            <a:endParaRPr lang="en-US" sz="2800" b="1" dirty="0">
              <a:solidFill>
                <a:srgbClr val="CC0066"/>
              </a:solidFill>
            </a:endParaRP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Which primary and secondary schools the </a:t>
            </a:r>
            <a:r>
              <a:rPr lang="en-US" sz="2400" dirty="0" err="1">
                <a:solidFill>
                  <a:prstClr val="black"/>
                </a:solidFill>
              </a:rPr>
              <a:t>pt</a:t>
            </a:r>
            <a:r>
              <a:rPr lang="en-US" sz="2400" dirty="0">
                <a:solidFill>
                  <a:prstClr val="black"/>
                </a:solidFill>
              </a:rPr>
              <a:t> went to ? If more than one ? Why ?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Did they attend specialist school ?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Prolonged </a:t>
            </a:r>
            <a:r>
              <a:rPr lang="en-US" sz="2400" dirty="0" smtClean="0">
                <a:solidFill>
                  <a:prstClr val="black"/>
                </a:solidFill>
              </a:rPr>
              <a:t>absence </a:t>
            </a:r>
            <a:r>
              <a:rPr lang="en-US" sz="2400" dirty="0">
                <a:solidFill>
                  <a:prstClr val="black"/>
                </a:solidFill>
              </a:rPr>
              <a:t>from school ? Why ?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Relationship </a:t>
            </a:r>
            <a:r>
              <a:rPr lang="en-US" sz="2400" dirty="0">
                <a:solidFill>
                  <a:prstClr val="black"/>
                </a:solidFill>
              </a:rPr>
              <a:t>with peers and teachers </a:t>
            </a:r>
            <a:r>
              <a:rPr lang="en-US" sz="2400" dirty="0" smtClean="0">
                <a:solidFill>
                  <a:prstClr val="black"/>
                </a:solidFill>
              </a:rPr>
              <a:t>?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Academic performance</a:t>
            </a:r>
            <a:endParaRPr lang="en-US" sz="2400" dirty="0">
              <a:solidFill>
                <a:prstClr val="black"/>
              </a:solidFill>
            </a:endParaRP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Any difficulties ; reading, bulling or </a:t>
            </a:r>
            <a:r>
              <a:rPr lang="en-US" sz="2400" dirty="0" smtClean="0">
                <a:solidFill>
                  <a:prstClr val="black"/>
                </a:solidFill>
              </a:rPr>
              <a:t>teasing, abuse ?</a:t>
            </a:r>
            <a:endParaRPr lang="en-US" sz="2400" dirty="0">
              <a:solidFill>
                <a:prstClr val="black"/>
              </a:solidFill>
            </a:endParaRP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At what age did they leave school ? Why? With what qualifications ? Type of further education</a:t>
            </a:r>
          </a:p>
        </p:txBody>
      </p:sp>
    </p:spTree>
    <p:extLst>
      <p:ext uri="{BB962C8B-B14F-4D97-AF65-F5344CB8AC3E}">
        <p14:creationId xmlns:p14="http://schemas.microsoft.com/office/powerpoint/2010/main" val="33260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4549" y="942975"/>
            <a:ext cx="8010525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Developmental And Personal History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b="1" dirty="0" smtClean="0">
                <a:solidFill>
                  <a:srgbClr val="CC0066"/>
                </a:solidFill>
              </a:rPr>
              <a:t>Occupations</a:t>
            </a:r>
          </a:p>
          <a:p>
            <a:pPr algn="l" rtl="0"/>
            <a:endParaRPr lang="en-US" sz="2400" dirty="0" smtClean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Age at starting work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Jobs held and if multiple ;</a:t>
            </a:r>
          </a:p>
          <a:p>
            <a:pPr algn="l" rtl="0"/>
            <a:r>
              <a:rPr lang="en-US" sz="2800" dirty="0"/>
              <a:t> </a:t>
            </a:r>
            <a:r>
              <a:rPr lang="en-US" sz="2800" dirty="0" smtClean="0"/>
              <a:t>   chronological order, duration ? reason of change ?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Satisfaction in work or reasons of dissatisfaction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Is the job consistent with the </a:t>
            </a:r>
            <a:r>
              <a:rPr lang="en-US" sz="2800" dirty="0" err="1" smtClean="0"/>
              <a:t>pt’s</a:t>
            </a:r>
            <a:r>
              <a:rPr lang="en-US" sz="2800" dirty="0" smtClean="0"/>
              <a:t> level of education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Relationships at work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n-US" sz="2800" dirty="0" smtClean="0"/>
              <a:t>Pt’s Income financial issues , debt ? Insurance?</a:t>
            </a:r>
          </a:p>
          <a:p>
            <a:pPr algn="l" rt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308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6926" y="752475"/>
            <a:ext cx="8705850" cy="55707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Developmental And Personal History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400" b="1" dirty="0" smtClean="0">
                <a:solidFill>
                  <a:srgbClr val="CC0066"/>
                </a:solidFill>
              </a:rPr>
              <a:t>Military History </a:t>
            </a:r>
          </a:p>
          <a:p>
            <a:pPr algn="l" rtl="0"/>
            <a:endParaRPr lang="en-US" sz="1400" dirty="0"/>
          </a:p>
          <a:p>
            <a:pPr algn="l" rtl="0"/>
            <a:r>
              <a:rPr lang="en-US" sz="2400" dirty="0" smtClean="0"/>
              <a:t>Rank achieved, combat exposure, disciplinary actions, discharge status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b="1" dirty="0" smtClean="0">
                <a:solidFill>
                  <a:srgbClr val="CC0066"/>
                </a:solidFill>
              </a:rPr>
              <a:t>Marriage and relationships</a:t>
            </a:r>
          </a:p>
          <a:p>
            <a:pPr algn="l" rtl="0"/>
            <a:endParaRPr lang="en-US" sz="1400" dirty="0" smtClean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number of previous engagements, age at marriage, associated circumstances, duration of courtship 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Personality of spouse , marital relationship, problems ?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Current family structure 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Extramarital affairs </a:t>
            </a:r>
          </a:p>
          <a:p>
            <a:pPr algn="l" rtl="0"/>
            <a:r>
              <a:rPr lang="en-US" sz="2400" dirty="0" smtClean="0"/>
              <a:t>** If applicable date of death of spouses, divorces, or separations</a:t>
            </a:r>
          </a:p>
        </p:txBody>
      </p:sp>
    </p:spTree>
    <p:extLst>
      <p:ext uri="{BB962C8B-B14F-4D97-AF65-F5344CB8AC3E}">
        <p14:creationId xmlns:p14="http://schemas.microsoft.com/office/powerpoint/2010/main" val="6679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1175" y="809625"/>
            <a:ext cx="8286750" cy="6124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Forensic History</a:t>
            </a:r>
          </a:p>
          <a:p>
            <a:pPr algn="l" rtl="0"/>
            <a:endParaRPr lang="en-US" sz="2400" dirty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Any charges or lawsuits in the past or currently 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What sentence did they receive ?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Social History</a:t>
            </a:r>
          </a:p>
          <a:p>
            <a:pPr algn="l" rtl="0"/>
            <a:endParaRPr lang="en-US" sz="2000" dirty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Current accommodation, occupation, family/relationship situation</a:t>
            </a:r>
          </a:p>
          <a:p>
            <a:pPr algn="l" rtl="0"/>
            <a:endParaRPr lang="en-US" sz="1200" dirty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en-US" sz="2400" dirty="0" smtClean="0"/>
              <a:t>Smoking , alcohol and illicit drug use</a:t>
            </a:r>
          </a:p>
          <a:p>
            <a:pPr algn="l" rtl="0"/>
            <a:r>
              <a:rPr lang="en-US" sz="2400" dirty="0" smtClean="0"/>
              <a:t>     Hobbies, interest, pets leisure time activities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dirty="0" smtClean="0"/>
          </a:p>
          <a:p>
            <a:pPr algn="l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1436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6425" y="953399"/>
            <a:ext cx="8753475" cy="52322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Premorbid Personality </a:t>
            </a:r>
          </a:p>
          <a:p>
            <a:pPr algn="l" rtl="0"/>
            <a:endParaRPr lang="en-US" dirty="0"/>
          </a:p>
          <a:p>
            <a:pPr algn="l" rtl="0"/>
            <a:r>
              <a:rPr lang="en-US" sz="2800" dirty="0" smtClean="0"/>
              <a:t>How would they describe themselves before they became ill ? How would others have described them ?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 smtClean="0"/>
              <a:t>- Includes :</a:t>
            </a:r>
          </a:p>
          <a:p>
            <a:pPr algn="l" rtl="0"/>
            <a:r>
              <a:rPr lang="en-US" sz="2800" dirty="0" smtClean="0"/>
              <a:t>Predominant mood</a:t>
            </a:r>
          </a:p>
          <a:p>
            <a:pPr algn="l" rtl="0"/>
            <a:r>
              <a:rPr lang="en-US" sz="2800" dirty="0" smtClean="0"/>
              <a:t>Attitude</a:t>
            </a:r>
          </a:p>
          <a:p>
            <a:pPr algn="l" rtl="0"/>
            <a:r>
              <a:rPr lang="en-US" sz="2800" dirty="0" smtClean="0"/>
              <a:t>Manners</a:t>
            </a:r>
          </a:p>
          <a:p>
            <a:pPr algn="l" rtl="0"/>
            <a:r>
              <a:rPr lang="en-US" sz="2800" dirty="0" smtClean="0"/>
              <a:t>Social relationships</a:t>
            </a:r>
          </a:p>
          <a:p>
            <a:pPr algn="l" rtl="0"/>
            <a:r>
              <a:rPr lang="en-US" sz="2800" dirty="0" smtClean="0"/>
              <a:t>Leisure time </a:t>
            </a:r>
          </a:p>
          <a:p>
            <a:pPr algn="l" rtl="0"/>
            <a:r>
              <a:rPr lang="en-US" sz="2800" dirty="0" smtClean="0"/>
              <a:t>hobbies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99861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7225" y="4791075"/>
            <a:ext cx="26860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 smtClean="0">
                <a:solidFill>
                  <a:srgbClr val="CC0066"/>
                </a:solidFill>
              </a:rPr>
              <a:t>Thank You</a:t>
            </a:r>
            <a:endParaRPr lang="ar-JO" sz="3600" b="1" dirty="0">
              <a:solidFill>
                <a:srgbClr val="CC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1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92651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The purpose of an interview is to gather information that will help the examiner to reach a diagnosis.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psychiatric diagnosis is based on :</a:t>
            </a:r>
            <a:br>
              <a:rPr lang="en-US" sz="2800" dirty="0" smtClean="0"/>
            </a:br>
            <a:r>
              <a:rPr lang="en-US" sz="2800" dirty="0" smtClean="0"/>
              <a:t>signs , symptoms and clinical course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The psychiatric assessment include both :</a:t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FF0000"/>
                </a:solidFill>
              </a:rPr>
              <a:t>history taking </a:t>
            </a:r>
            <a:r>
              <a:rPr lang="en-US" sz="2800" dirty="0" smtClean="0"/>
              <a:t>and </a:t>
            </a:r>
            <a:r>
              <a:rPr lang="en-US" sz="2800" b="1" dirty="0" smtClean="0">
                <a:solidFill>
                  <a:srgbClr val="FF0000"/>
                </a:solidFill>
              </a:rPr>
              <a:t>mental state examination </a:t>
            </a:r>
            <a:endParaRPr lang="ar-JO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1276" y="767751"/>
            <a:ext cx="456337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dirty="0" smtClean="0"/>
              <a:t>Psychiatric </a:t>
            </a:r>
            <a:r>
              <a:rPr lang="en-US" sz="3600" b="1" dirty="0"/>
              <a:t>I</a:t>
            </a:r>
            <a:r>
              <a:rPr lang="en-US" sz="3600" b="1" dirty="0" smtClean="0"/>
              <a:t>nterview </a:t>
            </a:r>
            <a:endParaRPr lang="ar-JO" sz="3600" b="1" dirty="0"/>
          </a:p>
        </p:txBody>
      </p:sp>
    </p:spTree>
    <p:extLst>
      <p:ext uri="{BB962C8B-B14F-4D97-AF65-F5344CB8AC3E}">
        <p14:creationId xmlns:p14="http://schemas.microsoft.com/office/powerpoint/2010/main" val="25982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199" y="983412"/>
            <a:ext cx="5943600" cy="32008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dirty="0" smtClean="0"/>
              <a:t>Preparing the interview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Setting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Seating arrangement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Introduction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Explanation</a:t>
            </a:r>
          </a:p>
          <a:p>
            <a:pPr algn="r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619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9130" y="1061049"/>
            <a:ext cx="7884545" cy="46166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b="1" dirty="0" smtClean="0"/>
              <a:t>The interview room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800" dirty="0" smtClean="0"/>
              <a:t>Characterized by :</a:t>
            </a:r>
            <a:endParaRPr lang="ar-JO" sz="2800" dirty="0" smtClean="0"/>
          </a:p>
          <a:p>
            <a:pPr algn="l"/>
            <a:endParaRPr lang="en-US" sz="1400" dirty="0" smtClean="0"/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Relatively soundproof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Pleasant not distracting décor</a:t>
            </a:r>
          </a:p>
          <a:p>
            <a:pPr marL="285750" indent="-285750" algn="l" rtl="0">
              <a:buFontTx/>
              <a:buChar char="-"/>
            </a:pPr>
            <a:r>
              <a:rPr lang="en-US" sz="2800" dirty="0" smtClean="0"/>
              <a:t>Ideally has two doors ; one for the Doctor and  one for the patient</a:t>
            </a:r>
          </a:p>
          <a:p>
            <a:pPr marL="285750" indent="-285750" algn="l" rtl="0">
              <a:buFontTx/>
              <a:buChar char="-"/>
            </a:pPr>
            <a:r>
              <a:rPr lang="en-US" sz="2800" b="1" dirty="0" smtClean="0">
                <a:solidFill>
                  <a:srgbClr val="00B050"/>
                </a:solidFill>
              </a:rPr>
              <a:t>The seating </a:t>
            </a:r>
            <a:r>
              <a:rPr lang="en-US" sz="2800" dirty="0" smtClean="0"/>
              <a:t>: 2 or more comfortable chairs of same height , oriented to each other at an angle , and around 4-6 feet apart </a:t>
            </a:r>
          </a:p>
        </p:txBody>
      </p:sp>
    </p:spTree>
    <p:extLst>
      <p:ext uri="{BB962C8B-B14F-4D97-AF65-F5344CB8AC3E}">
        <p14:creationId xmlns:p14="http://schemas.microsoft.com/office/powerpoint/2010/main" val="103017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317" y="1995488"/>
            <a:ext cx="5492658" cy="289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79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2151" y="448574"/>
            <a:ext cx="8341743" cy="54476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200" b="1" dirty="0" smtClean="0"/>
              <a:t>Introduction</a:t>
            </a:r>
          </a:p>
          <a:p>
            <a:pPr algn="l"/>
            <a:endParaRPr lang="en-US" dirty="0"/>
          </a:p>
          <a:p>
            <a:pPr algn="l"/>
            <a:r>
              <a:rPr lang="en-US" sz="2800" dirty="0" smtClean="0"/>
              <a:t>The examiner should be aware of the normal social forms when meeting someone for the first time</a:t>
            </a:r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Introduce yourself and any accompanying staff member by name and status</a:t>
            </a:r>
          </a:p>
          <a:p>
            <a:pPr algn="l"/>
            <a:r>
              <a:rPr lang="en-US" sz="2800" dirty="0" smtClean="0">
                <a:solidFill>
                  <a:srgbClr val="00B050"/>
                </a:solidFill>
              </a:rPr>
              <a:t>[ it is best to introduce yourself by title and surname and refer to the patient by title and surname]</a:t>
            </a:r>
          </a:p>
          <a:p>
            <a:pPr algn="l"/>
            <a:r>
              <a:rPr lang="en-US" sz="2800" dirty="0" smtClean="0"/>
              <a:t> </a:t>
            </a:r>
          </a:p>
          <a:p>
            <a:pPr algn="l"/>
            <a:r>
              <a:rPr lang="en-US" sz="2800" dirty="0" smtClean="0"/>
              <a:t>Ensure to know the names and relationship of any people accompanying the patient</a:t>
            </a:r>
          </a:p>
          <a:p>
            <a:pPr algn="l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3506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6491" y="552095"/>
            <a:ext cx="9247517" cy="58785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3600" b="1" dirty="0" smtClean="0"/>
              <a:t>Explanation</a:t>
            </a:r>
          </a:p>
          <a:p>
            <a:pPr algn="l"/>
            <a:endParaRPr lang="en-US" dirty="0"/>
          </a:p>
          <a:p>
            <a:pPr algn="l"/>
            <a:r>
              <a:rPr lang="en-US" sz="2800" dirty="0" smtClean="0"/>
              <a:t>Explain the purpose of the interview , the reasons for referral as you understand them</a:t>
            </a:r>
            <a:endParaRPr lang="en-US" sz="2800" dirty="0"/>
          </a:p>
          <a:p>
            <a:pPr algn="l"/>
            <a:endParaRPr lang="en-US" sz="1400" dirty="0" smtClean="0"/>
          </a:p>
          <a:p>
            <a:pPr algn="l"/>
            <a:r>
              <a:rPr lang="en-US" sz="2800" dirty="0" smtClean="0"/>
              <a:t>Inform the patient of the information you have been told by the referrer</a:t>
            </a:r>
            <a:endParaRPr lang="ar-JO" sz="2800" dirty="0" smtClean="0"/>
          </a:p>
          <a:p>
            <a:pPr algn="l"/>
            <a:endParaRPr lang="ar-JO" sz="2800" dirty="0"/>
          </a:p>
          <a:p>
            <a:pPr algn="l"/>
            <a:r>
              <a:rPr lang="en-US" sz="2800" dirty="0" smtClean="0"/>
              <a:t>Describe to the patient how long the interview will last (allows both of you to plan your time so as not to omit vital topics)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Ensure the patient that the contents of the session(s) will remain confidential except for what needs to be shared with the referring physician or treatment team</a:t>
            </a:r>
          </a:p>
        </p:txBody>
      </p:sp>
    </p:spTree>
    <p:extLst>
      <p:ext uri="{BB962C8B-B14F-4D97-AF65-F5344CB8AC3E}">
        <p14:creationId xmlns:p14="http://schemas.microsoft.com/office/powerpoint/2010/main" val="70939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73483"/>
            <a:ext cx="10515600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Interview Structure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0070C0"/>
                </a:solidFill>
              </a:rPr>
              <a:t>1. Initiation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 smtClean="0">
                <a:solidFill>
                  <a:srgbClr val="0070C0"/>
                </a:solidFill>
              </a:rPr>
              <a:t>2. Patient led history </a:t>
            </a:r>
            <a:r>
              <a:rPr lang="en-US" sz="2800" dirty="0" smtClean="0"/>
              <a:t>; invite the </a:t>
            </a:r>
            <a:r>
              <a:rPr lang="en-US" sz="2800" dirty="0" err="1" smtClean="0"/>
              <a:t>pt</a:t>
            </a:r>
            <a:r>
              <a:rPr lang="en-US" sz="2800" dirty="0" smtClean="0"/>
              <a:t> to talk about their presenting complaint</a:t>
            </a:r>
            <a:br>
              <a:rPr lang="en-US" sz="2800" dirty="0" smtClean="0"/>
            </a:br>
            <a:r>
              <a:rPr lang="en-US" sz="2800" dirty="0" smtClean="0"/>
              <a:t>use general opening questions and prompt further elaboration</a:t>
            </a:r>
            <a:br>
              <a:rPr lang="en-US" sz="2800" dirty="0" smtClean="0"/>
            </a:br>
            <a:r>
              <a:rPr lang="en-US" sz="2800" dirty="0" smtClean="0"/>
              <a:t>let the </a:t>
            </a:r>
            <a:r>
              <a:rPr lang="en-US" sz="2800" dirty="0" err="1" smtClean="0"/>
              <a:t>pt</a:t>
            </a:r>
            <a:r>
              <a:rPr lang="en-US" sz="2800" dirty="0" smtClean="0"/>
              <a:t> do most of the talking 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 smtClean="0">
                <a:solidFill>
                  <a:srgbClr val="0070C0"/>
                </a:solidFill>
              </a:rPr>
              <a:t>3. Doctor led history ; </a:t>
            </a:r>
            <a:r>
              <a:rPr lang="en-US" sz="2800" dirty="0" smtClean="0"/>
              <a:t>clarify the details in the </a:t>
            </a:r>
            <a:r>
              <a:rPr lang="en-US" sz="2800" dirty="0" err="1" smtClean="0"/>
              <a:t>hx</a:t>
            </a:r>
            <a:r>
              <a:rPr lang="en-US" sz="2800" dirty="0" smtClean="0"/>
              <a:t> thus far with appropriate questions, explore significant areas not mentioned spontaneously by the </a:t>
            </a:r>
            <a:r>
              <a:rPr lang="en-US" sz="2800" dirty="0" err="1" smtClean="0"/>
              <a:t>pt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 smtClean="0">
                <a:solidFill>
                  <a:srgbClr val="0070C0"/>
                </a:solidFill>
              </a:rPr>
              <a:t>4.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Background history ;</a:t>
            </a:r>
            <a:r>
              <a:rPr lang="en-US" sz="2800" dirty="0"/>
              <a:t> </a:t>
            </a:r>
            <a:r>
              <a:rPr lang="en-US" sz="2800" dirty="0" smtClean="0"/>
              <a:t>complete </a:t>
            </a:r>
            <a:r>
              <a:rPr lang="en-US" sz="2800" dirty="0" err="1" smtClean="0"/>
              <a:t>hx</a:t>
            </a:r>
            <a:r>
              <a:rPr lang="en-US" sz="2800" dirty="0" smtClean="0"/>
              <a:t> by direct enquiry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0070C0"/>
                </a:solidFill>
              </a:rPr>
              <a:t>5. Summing up ; </a:t>
            </a:r>
            <a:r>
              <a:rPr lang="en-US" sz="2800" dirty="0" smtClean="0"/>
              <a:t>recount the </a:t>
            </a:r>
            <a:r>
              <a:rPr lang="en-US" sz="2800" dirty="0" err="1" smtClean="0"/>
              <a:t>hx</a:t>
            </a:r>
            <a:r>
              <a:rPr lang="en-US" sz="2800" dirty="0" smtClean="0"/>
              <a:t> as you have understood it back to the </a:t>
            </a:r>
            <a:r>
              <a:rPr lang="en-US" sz="2800" dirty="0" err="1" smtClean="0"/>
              <a:t>pt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indicate you would like to obtain other third-party info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72698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1480</Words>
  <Application>Microsoft Office PowerPoint</Application>
  <PresentationFormat>Widescreen</PresentationFormat>
  <Paragraphs>235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 Theme</vt:lpstr>
      <vt:lpstr>Psychiatric Interview</vt:lpstr>
      <vt:lpstr>PowerPoint Presentation</vt:lpstr>
      <vt:lpstr>The purpose of an interview is to gather information that will help the examiner to reach a diagnosis.  psychiatric diagnosis is based on : signs , symptoms and clinical course  The psychiatric assessment include both : history taking and mental state examination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Interview Structure  1. Initiation   2. Patient led history ; invite the pt to talk about their presenting complaint use general opening questions and prompt further elaboration let the pt do most of the talking   3. Doctor led history ; clarify the details in the hx thus far with appropriate questions, explore significant areas not mentioned spontaneously by the pt    4. Background history ; complete hx by direct enquiry  5. Summing up ; recount the hx as you have understood it back to the pt  indicate you would like to obtain other third-party info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Psychiatric interview</dc:title>
  <dc:creator>Home</dc:creator>
  <cp:lastModifiedBy>Najib Alqsous</cp:lastModifiedBy>
  <cp:revision>60</cp:revision>
  <dcterms:created xsi:type="dcterms:W3CDTF">2017-07-08T12:10:36Z</dcterms:created>
  <dcterms:modified xsi:type="dcterms:W3CDTF">2023-08-06T02:38:00Z</dcterms:modified>
</cp:coreProperties>
</file>