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60" r:id="rId5"/>
    <p:sldId id="259" r:id="rId6"/>
    <p:sldId id="261" r:id="rId7"/>
    <p:sldId id="262" r:id="rId8"/>
    <p:sldId id="263" r:id="rId9"/>
    <p:sldId id="265" r:id="rId10"/>
    <p:sldId id="26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yana bawalsah" initials="jb" lastIdx="1" clrIdx="0">
    <p:extLst>
      <p:ext uri="{19B8F6BF-5375-455C-9EA6-DF929625EA0E}">
        <p15:presenceInfo xmlns:p15="http://schemas.microsoft.com/office/powerpoint/2012/main" userId="d5e160beabaafbd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4629"/>
  </p:normalViewPr>
  <p:slideViewPr>
    <p:cSldViewPr snapToGrid="0" snapToObjects="1">
      <p:cViewPr varScale="1">
        <p:scale>
          <a:sx n="81" d="100"/>
          <a:sy n="81" d="100"/>
        </p:scale>
        <p:origin x="67" y="365"/>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commentAuthors" Target="commentAuthors.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7-06T23:47:51.198" idx="1">
    <p:pos x="7411" y="1957"/>
    <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30725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05373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131823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488384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393280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598611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537650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17251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6381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28022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10/18/2023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47329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10/18/2023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09344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10/18/2023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09916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10/18/2023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0041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30007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10/18/2023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64600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10/18/2023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991427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4.jpeg" /><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comments" Target="../comments/comment1.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F88E7-ED94-1349-8FD1-B10BDBDF3D58}"/>
              </a:ext>
            </a:extLst>
          </p:cNvPr>
          <p:cNvSpPr>
            <a:spLocks noGrp="1"/>
          </p:cNvSpPr>
          <p:nvPr>
            <p:ph type="ctrTitle"/>
          </p:nvPr>
        </p:nvSpPr>
        <p:spPr>
          <a:xfrm>
            <a:off x="1507067" y="63966"/>
            <a:ext cx="7766936" cy="1646302"/>
          </a:xfrm>
        </p:spPr>
        <p:txBody>
          <a:bodyPr/>
          <a:lstStyle/>
          <a:p>
            <a:r>
              <a:rPr lang="en-US" sz="6600" b="1" dirty="0">
                <a:solidFill>
                  <a:schemeClr val="accent4">
                    <a:lumMod val="50000"/>
                  </a:schemeClr>
                </a:solidFill>
              </a:rPr>
              <a:t>M</a:t>
            </a:r>
            <a:r>
              <a:rPr lang="x-none" sz="6600" b="1" dirty="0">
                <a:solidFill>
                  <a:schemeClr val="accent4">
                    <a:lumMod val="50000"/>
                  </a:schemeClr>
                </a:solidFill>
              </a:rPr>
              <a:t>yasthenia gravis</a:t>
            </a:r>
          </a:p>
        </p:txBody>
      </p:sp>
      <p:sp>
        <p:nvSpPr>
          <p:cNvPr id="3" name="Subtitle 2">
            <a:extLst>
              <a:ext uri="{FF2B5EF4-FFF2-40B4-BE49-F238E27FC236}">
                <a16:creationId xmlns:a16="http://schemas.microsoft.com/office/drawing/2014/main" id="{4B61298A-0565-024F-BECC-3ABB7D4FED30}"/>
              </a:ext>
            </a:extLst>
          </p:cNvPr>
          <p:cNvSpPr>
            <a:spLocks noGrp="1"/>
          </p:cNvSpPr>
          <p:nvPr>
            <p:ph type="subTitle" idx="1"/>
          </p:nvPr>
        </p:nvSpPr>
        <p:spPr>
          <a:xfrm rot="10800000" flipV="1">
            <a:off x="910382" y="3293460"/>
            <a:ext cx="7512022" cy="1049959"/>
          </a:xfrm>
        </p:spPr>
        <p:txBody>
          <a:bodyPr>
            <a:noAutofit/>
          </a:bodyPr>
          <a:lstStyle/>
          <a:p>
            <a:pPr algn="l"/>
            <a:r>
              <a:rPr lang="en-US" sz="3600" b="1" dirty="0">
                <a:solidFill>
                  <a:schemeClr val="accent4">
                    <a:lumMod val="50000"/>
                  </a:schemeClr>
                </a:solidFill>
              </a:rPr>
              <a:t>Done by : </a:t>
            </a:r>
            <a:r>
              <a:rPr lang="en-US" sz="3600" b="1" dirty="0" err="1">
                <a:solidFill>
                  <a:schemeClr val="accent4">
                    <a:lumMod val="50000"/>
                  </a:schemeClr>
                </a:solidFill>
              </a:rPr>
              <a:t>Batool</a:t>
            </a:r>
            <a:r>
              <a:rPr lang="en-US" sz="3600" b="1" dirty="0">
                <a:solidFill>
                  <a:schemeClr val="accent4">
                    <a:lumMod val="50000"/>
                  </a:schemeClr>
                </a:solidFill>
              </a:rPr>
              <a:t> </a:t>
            </a:r>
            <a:r>
              <a:rPr lang="en-US" sz="3600" b="1" dirty="0" err="1">
                <a:solidFill>
                  <a:schemeClr val="accent4">
                    <a:lumMod val="50000"/>
                  </a:schemeClr>
                </a:solidFill>
              </a:rPr>
              <a:t>Gharaibeh</a:t>
            </a:r>
            <a:r>
              <a:rPr lang="en-US" sz="3600" b="1" dirty="0">
                <a:solidFill>
                  <a:schemeClr val="accent4">
                    <a:lumMod val="50000"/>
                  </a:schemeClr>
                </a:solidFill>
              </a:rPr>
              <a:t> </a:t>
            </a:r>
            <a:br>
              <a:rPr lang="en-US" sz="3600" b="1" dirty="0">
                <a:solidFill>
                  <a:schemeClr val="accent4">
                    <a:lumMod val="50000"/>
                  </a:schemeClr>
                </a:solidFill>
              </a:rPr>
            </a:br>
            <a:endParaRPr lang="x-none" sz="3600" b="1" dirty="0">
              <a:solidFill>
                <a:schemeClr val="accent4">
                  <a:lumMod val="50000"/>
                </a:schemeClr>
              </a:solidFill>
            </a:endParaRPr>
          </a:p>
        </p:txBody>
      </p:sp>
    </p:spTree>
    <p:extLst>
      <p:ext uri="{BB962C8B-B14F-4D97-AF65-F5344CB8AC3E}">
        <p14:creationId xmlns:p14="http://schemas.microsoft.com/office/powerpoint/2010/main" val="399952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4575B-15D5-F79D-C5AE-BEF9E2D5FBBD}"/>
              </a:ext>
            </a:extLst>
          </p:cNvPr>
          <p:cNvSpPr>
            <a:spLocks noGrp="1"/>
          </p:cNvSpPr>
          <p:nvPr>
            <p:ph type="ctrTitle"/>
          </p:nvPr>
        </p:nvSpPr>
        <p:spPr/>
        <p:txBody>
          <a:bodyPr/>
          <a:lstStyle/>
          <a:p>
            <a:r>
              <a:rPr lang="en-US" dirty="0"/>
              <a:t>THANK YOU ! </a:t>
            </a:r>
          </a:p>
        </p:txBody>
      </p:sp>
      <p:sp>
        <p:nvSpPr>
          <p:cNvPr id="3" name="Subtitle 2">
            <a:extLst>
              <a:ext uri="{FF2B5EF4-FFF2-40B4-BE49-F238E27FC236}">
                <a16:creationId xmlns:a16="http://schemas.microsoft.com/office/drawing/2014/main" id="{96C49055-9513-DB7B-0A31-DD34EB815217}"/>
              </a:ext>
            </a:extLst>
          </p:cNvPr>
          <p:cNvSpPr>
            <a:spLocks noGrp="1"/>
          </p:cNvSpPr>
          <p:nvPr>
            <p:ph type="subTitle" idx="1"/>
          </p:nvPr>
        </p:nvSpPr>
        <p:spPr>
          <a:xfrm>
            <a:off x="1648469" y="2205873"/>
            <a:ext cx="7766936" cy="3120969"/>
          </a:xfrm>
        </p:spPr>
        <p:txBody>
          <a:bodyPr/>
          <a:lstStyle/>
          <a:p>
            <a:endParaRPr lang="en-US" dirty="0"/>
          </a:p>
        </p:txBody>
      </p:sp>
    </p:spTree>
    <p:extLst>
      <p:ext uri="{BB962C8B-B14F-4D97-AF65-F5344CB8AC3E}">
        <p14:creationId xmlns:p14="http://schemas.microsoft.com/office/powerpoint/2010/main" val="3717892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EAB05D-E4C5-4B4C-BE74-D8DADA670448}"/>
              </a:ext>
            </a:extLst>
          </p:cNvPr>
          <p:cNvSpPr>
            <a:spLocks noGrp="1"/>
          </p:cNvSpPr>
          <p:nvPr>
            <p:ph type="title"/>
          </p:nvPr>
        </p:nvSpPr>
        <p:spPr>
          <a:xfrm>
            <a:off x="677333" y="344905"/>
            <a:ext cx="8596669" cy="1585495"/>
          </a:xfrm>
        </p:spPr>
        <p:txBody>
          <a:bodyPr/>
          <a:lstStyle/>
          <a:p>
            <a:pPr algn="ctr"/>
            <a:r>
              <a:rPr lang="x-none" dirty="0"/>
              <a:t>definition</a:t>
            </a:r>
          </a:p>
        </p:txBody>
      </p:sp>
      <p:sp>
        <p:nvSpPr>
          <p:cNvPr id="5" name="Content Placeholder 4">
            <a:extLst>
              <a:ext uri="{FF2B5EF4-FFF2-40B4-BE49-F238E27FC236}">
                <a16:creationId xmlns:a16="http://schemas.microsoft.com/office/drawing/2014/main" id="{50E65982-8579-6245-A597-B34D256B0A43}"/>
              </a:ext>
            </a:extLst>
          </p:cNvPr>
          <p:cNvSpPr>
            <a:spLocks noGrp="1"/>
          </p:cNvSpPr>
          <p:nvPr>
            <p:ph idx="1"/>
          </p:nvPr>
        </p:nvSpPr>
        <p:spPr>
          <a:xfrm>
            <a:off x="677333" y="1002633"/>
            <a:ext cx="11734933" cy="5038730"/>
          </a:xfrm>
        </p:spPr>
        <p:txBody>
          <a:bodyPr>
            <a:normAutofit/>
          </a:bodyPr>
          <a:lstStyle/>
          <a:p>
            <a:r>
              <a:rPr lang="en-US" sz="2800" b="1" dirty="0">
                <a:solidFill>
                  <a:schemeClr val="tx1"/>
                </a:solidFill>
              </a:rPr>
              <a:t>Myasthenia gravis  :</a:t>
            </a:r>
            <a:br>
              <a:rPr lang="en-US" sz="2800" b="1" dirty="0">
                <a:solidFill>
                  <a:schemeClr val="tx1"/>
                </a:solidFill>
              </a:rPr>
            </a:br>
            <a:r>
              <a:rPr lang="en-US" sz="2800" b="1" dirty="0">
                <a:solidFill>
                  <a:schemeClr val="tx1"/>
                </a:solidFill>
              </a:rPr>
              <a:t>chronic autoimmune NMJ disorder caused by nicotinic ACH receptor autoantibodies These autoantibodies bind to nicotinic ACH receptors on the postsynaptic neuromuscular membrane which results in a fatiguing Muscular Weakness </a:t>
            </a:r>
            <a:endParaRPr lang="en-US" sz="2800" dirty="0"/>
          </a:p>
          <a:p>
            <a:endParaRPr lang="x-none" dirty="0"/>
          </a:p>
        </p:txBody>
      </p:sp>
      <p:pic>
        <p:nvPicPr>
          <p:cNvPr id="2" name="Picture 1">
            <a:extLst>
              <a:ext uri="{FF2B5EF4-FFF2-40B4-BE49-F238E27FC236}">
                <a16:creationId xmlns:a16="http://schemas.microsoft.com/office/drawing/2014/main" id="{23B19033-836F-184B-B69F-BCF42A8438E6}"/>
              </a:ext>
            </a:extLst>
          </p:cNvPr>
          <p:cNvPicPr>
            <a:picLocks noChangeAspect="1"/>
          </p:cNvPicPr>
          <p:nvPr/>
        </p:nvPicPr>
        <p:blipFill>
          <a:blip r:embed="rId2"/>
          <a:stretch>
            <a:fillRect/>
          </a:stretch>
        </p:blipFill>
        <p:spPr>
          <a:xfrm>
            <a:off x="172560" y="3159523"/>
            <a:ext cx="5819753" cy="3714750"/>
          </a:xfrm>
          <a:prstGeom prst="rect">
            <a:avLst/>
          </a:prstGeom>
        </p:spPr>
      </p:pic>
      <p:pic>
        <p:nvPicPr>
          <p:cNvPr id="6" name="Picture 5">
            <a:extLst>
              <a:ext uri="{FF2B5EF4-FFF2-40B4-BE49-F238E27FC236}">
                <a16:creationId xmlns:a16="http://schemas.microsoft.com/office/drawing/2014/main" id="{7BFD8ADD-C61E-1731-6D34-07BE34993BA4}"/>
              </a:ext>
            </a:extLst>
          </p:cNvPr>
          <p:cNvPicPr>
            <a:picLocks noChangeAspect="1"/>
          </p:cNvPicPr>
          <p:nvPr/>
        </p:nvPicPr>
        <p:blipFill>
          <a:blip r:embed="rId3"/>
          <a:stretch>
            <a:fillRect/>
          </a:stretch>
        </p:blipFill>
        <p:spPr>
          <a:xfrm>
            <a:off x="6309329" y="3143249"/>
            <a:ext cx="5710111" cy="3714751"/>
          </a:xfrm>
          <a:prstGeom prst="rect">
            <a:avLst/>
          </a:prstGeom>
        </p:spPr>
      </p:pic>
    </p:spTree>
    <p:extLst>
      <p:ext uri="{BB962C8B-B14F-4D97-AF65-F5344CB8AC3E}">
        <p14:creationId xmlns:p14="http://schemas.microsoft.com/office/powerpoint/2010/main" val="1260140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81A63D08-4290-8248-9C6B-C320CA04D944}"/>
              </a:ext>
            </a:extLst>
          </p:cNvPr>
          <p:cNvSpPr>
            <a:spLocks noGrp="1"/>
          </p:cNvSpPr>
          <p:nvPr>
            <p:ph idx="1"/>
          </p:nvPr>
        </p:nvSpPr>
        <p:spPr>
          <a:xfrm>
            <a:off x="186912" y="749213"/>
            <a:ext cx="11818176" cy="5359573"/>
          </a:xfrm>
        </p:spPr>
        <p:txBody>
          <a:bodyPr/>
          <a:lstStyle/>
          <a:p>
            <a:r>
              <a:rPr lang="en-US" b="1" dirty="0">
                <a:solidFill>
                  <a:schemeClr val="accent4">
                    <a:lumMod val="50000"/>
                  </a:schemeClr>
                </a:solidFill>
              </a:rPr>
              <a:t>Bimodal distribution : </a:t>
            </a:r>
            <a:br>
              <a:rPr lang="en-US" b="1" dirty="0">
                <a:solidFill>
                  <a:schemeClr val="accent4">
                    <a:lumMod val="50000"/>
                  </a:schemeClr>
                </a:solidFill>
              </a:rPr>
            </a:br>
            <a:r>
              <a:rPr lang="en-US" dirty="0"/>
              <a:t> Six specific age distribution, Women aged 20-30 years and men aged 60-80 years. </a:t>
            </a:r>
          </a:p>
          <a:p>
            <a:br>
              <a:rPr lang="en-US" dirty="0"/>
            </a:br>
            <a:endParaRPr lang="en-US" dirty="0"/>
          </a:p>
          <a:p>
            <a:r>
              <a:rPr lang="en-US" dirty="0"/>
              <a:t>Thymus is abnormal in 75% of cases (15% thymoma, 85% thymic hyperplasia). </a:t>
            </a:r>
            <a:br>
              <a:rPr lang="en-US" dirty="0"/>
            </a:br>
            <a:endParaRPr lang="en-US" dirty="0"/>
          </a:p>
          <a:p>
            <a:r>
              <a:rPr lang="en-US" b="1" dirty="0">
                <a:solidFill>
                  <a:schemeClr val="accent5">
                    <a:lumMod val="50000"/>
                  </a:schemeClr>
                </a:solidFill>
              </a:rPr>
              <a:t>Commonly affects Upper</a:t>
            </a:r>
            <a:r>
              <a:rPr lang="en-US" sz="2000" b="1" dirty="0">
                <a:solidFill>
                  <a:schemeClr val="accent5">
                    <a:lumMod val="50000"/>
                  </a:schemeClr>
                </a:solidFill>
              </a:rPr>
              <a:t> /</a:t>
            </a:r>
            <a:r>
              <a:rPr lang="en-US" sz="2000" b="1" dirty="0">
                <a:solidFill>
                  <a:schemeClr val="accent4">
                    <a:lumMod val="50000"/>
                  </a:schemeClr>
                </a:solidFill>
              </a:rPr>
              <a:t>lower  extremity &gt;&gt; muscles  weakness notably worse at the end of the day and with sustained activity</a:t>
            </a:r>
          </a:p>
          <a:p>
            <a:r>
              <a:rPr lang="en-US" sz="2000" b="1" dirty="0">
                <a:solidFill>
                  <a:schemeClr val="accent4">
                    <a:lumMod val="50000"/>
                  </a:schemeClr>
                </a:solidFill>
              </a:rPr>
              <a:t>Eye muscle weakness &gt;&gt; results in ocular symptoms ptosis, diplopia</a:t>
            </a:r>
          </a:p>
          <a:p>
            <a:r>
              <a:rPr lang="en-US" sz="2000" b="1" dirty="0">
                <a:solidFill>
                  <a:schemeClr val="accent4">
                    <a:lumMod val="50000"/>
                  </a:schemeClr>
                </a:solidFill>
              </a:rPr>
              <a:t>Bulbar symptoms &gt;&gt; chewing fatigue, dysphagia, Dysarthria </a:t>
            </a:r>
          </a:p>
          <a:p>
            <a:r>
              <a:rPr lang="en-US" sz="2000" b="1" dirty="0">
                <a:solidFill>
                  <a:schemeClr val="accent4">
                    <a:lumMod val="50000"/>
                  </a:schemeClr>
                </a:solidFill>
              </a:rPr>
              <a:t>Respiratory muscle weakness &gt;&gt; dyspnea </a:t>
            </a:r>
          </a:p>
          <a:p>
            <a:endParaRPr lang="x-none" sz="2000" b="1" dirty="0">
              <a:solidFill>
                <a:schemeClr val="accent4">
                  <a:lumMod val="50000"/>
                </a:schemeClr>
              </a:solidFill>
            </a:endParaRPr>
          </a:p>
          <a:p>
            <a:r>
              <a:rPr lang="en-US" dirty="0"/>
              <a:t>Myasthenia snarl or sneer </a:t>
            </a:r>
          </a:p>
        </p:txBody>
      </p:sp>
    </p:spTree>
    <p:extLst>
      <p:ext uri="{BB962C8B-B14F-4D97-AF65-F5344CB8AC3E}">
        <p14:creationId xmlns:p14="http://schemas.microsoft.com/office/powerpoint/2010/main" val="2428751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9E602-A203-1845-BDAC-52737317ED86}"/>
              </a:ext>
            </a:extLst>
          </p:cNvPr>
          <p:cNvSpPr>
            <a:spLocks noGrp="1"/>
          </p:cNvSpPr>
          <p:nvPr>
            <p:ph type="title"/>
          </p:nvPr>
        </p:nvSpPr>
        <p:spPr>
          <a:xfrm rot="10800000" flipV="1">
            <a:off x="5699075" y="4009429"/>
            <a:ext cx="6465095" cy="4750594"/>
          </a:xfrm>
        </p:spPr>
        <p:txBody>
          <a:bodyPr>
            <a:normAutofit/>
          </a:bodyPr>
          <a:lstStyle/>
          <a:p>
            <a:pPr algn="ctr"/>
            <a:r>
              <a:rPr lang="en-US" sz="2400" b="1" dirty="0">
                <a:solidFill>
                  <a:schemeClr val="tx1"/>
                </a:solidFill>
              </a:rPr>
              <a:t>Poor retraction and elevation of the Corners of the mouth when attempting to smile or grimace may result in a “vertical smile;” referred to as a </a:t>
            </a:r>
            <a:r>
              <a:rPr lang="en-US" sz="2400" b="1" dirty="0" err="1">
                <a:solidFill>
                  <a:schemeClr val="tx1"/>
                </a:solidFill>
              </a:rPr>
              <a:t>myasthenic</a:t>
            </a:r>
            <a:r>
              <a:rPr lang="en-US" sz="2400" b="1" dirty="0">
                <a:solidFill>
                  <a:schemeClr val="tx1"/>
                </a:solidFill>
              </a:rPr>
              <a:t> snarl or sneer.</a:t>
            </a:r>
            <a:endParaRPr lang="x-none" sz="2400" b="1" dirty="0">
              <a:solidFill>
                <a:schemeClr val="tx1"/>
              </a:solidFill>
            </a:endParaRPr>
          </a:p>
        </p:txBody>
      </p:sp>
      <p:pic>
        <p:nvPicPr>
          <p:cNvPr id="4" name="Content Placeholder 3">
            <a:extLst>
              <a:ext uri="{FF2B5EF4-FFF2-40B4-BE49-F238E27FC236}">
                <a16:creationId xmlns:a16="http://schemas.microsoft.com/office/drawing/2014/main" id="{A3DB0933-7E75-EF9A-4DB7-356DB237BD10}"/>
              </a:ext>
            </a:extLst>
          </p:cNvPr>
          <p:cNvPicPr>
            <a:picLocks noGrp="1" noChangeAspect="1"/>
          </p:cNvPicPr>
          <p:nvPr>
            <p:ph idx="1"/>
          </p:nvPr>
        </p:nvPicPr>
        <p:blipFill>
          <a:blip r:embed="rId2"/>
          <a:stretch>
            <a:fillRect/>
          </a:stretch>
        </p:blipFill>
        <p:spPr>
          <a:xfrm>
            <a:off x="5799311" y="142875"/>
            <a:ext cx="4953000" cy="3771900"/>
          </a:xfrm>
        </p:spPr>
      </p:pic>
      <p:pic>
        <p:nvPicPr>
          <p:cNvPr id="5" name="Picture 4">
            <a:extLst>
              <a:ext uri="{FF2B5EF4-FFF2-40B4-BE49-F238E27FC236}">
                <a16:creationId xmlns:a16="http://schemas.microsoft.com/office/drawing/2014/main" id="{CBACDD0B-54E2-461E-D07C-1A10CE71A792}"/>
              </a:ext>
            </a:extLst>
          </p:cNvPr>
          <p:cNvPicPr>
            <a:picLocks noChangeAspect="1"/>
          </p:cNvPicPr>
          <p:nvPr/>
        </p:nvPicPr>
        <p:blipFill>
          <a:blip r:embed="rId3"/>
          <a:stretch>
            <a:fillRect/>
          </a:stretch>
        </p:blipFill>
        <p:spPr>
          <a:xfrm>
            <a:off x="277862" y="473273"/>
            <a:ext cx="5162326" cy="5911453"/>
          </a:xfrm>
          <a:prstGeom prst="rect">
            <a:avLst/>
          </a:prstGeom>
        </p:spPr>
      </p:pic>
    </p:spTree>
    <p:extLst>
      <p:ext uri="{BB962C8B-B14F-4D97-AF65-F5344CB8AC3E}">
        <p14:creationId xmlns:p14="http://schemas.microsoft.com/office/powerpoint/2010/main" val="4194039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92CD4-3C63-E540-B993-0B5234F10C0E}"/>
              </a:ext>
            </a:extLst>
          </p:cNvPr>
          <p:cNvSpPr>
            <a:spLocks noGrp="1"/>
          </p:cNvSpPr>
          <p:nvPr>
            <p:ph type="title"/>
          </p:nvPr>
        </p:nvSpPr>
        <p:spPr>
          <a:xfrm>
            <a:off x="677334" y="625642"/>
            <a:ext cx="8596668" cy="1320800"/>
          </a:xfrm>
        </p:spPr>
        <p:txBody>
          <a:bodyPr/>
          <a:lstStyle/>
          <a:p>
            <a:pPr algn="ctr"/>
            <a:r>
              <a:rPr lang="x-none" dirty="0"/>
              <a:t>investigations</a:t>
            </a:r>
          </a:p>
        </p:txBody>
      </p:sp>
      <p:sp>
        <p:nvSpPr>
          <p:cNvPr id="3" name="Content Placeholder 2">
            <a:extLst>
              <a:ext uri="{FF2B5EF4-FFF2-40B4-BE49-F238E27FC236}">
                <a16:creationId xmlns:a16="http://schemas.microsoft.com/office/drawing/2014/main" id="{2571CF1E-31B9-F846-9729-F0E1442D44D4}"/>
              </a:ext>
            </a:extLst>
          </p:cNvPr>
          <p:cNvSpPr>
            <a:spLocks noGrp="1"/>
          </p:cNvSpPr>
          <p:nvPr>
            <p:ph idx="1"/>
          </p:nvPr>
        </p:nvSpPr>
        <p:spPr>
          <a:xfrm>
            <a:off x="677334" y="1286042"/>
            <a:ext cx="9343359" cy="4573509"/>
          </a:xfrm>
        </p:spPr>
        <p:txBody>
          <a:bodyPr>
            <a:normAutofit fontScale="92500" lnSpcReduction="20000"/>
          </a:bodyPr>
          <a:lstStyle/>
          <a:p>
            <a:r>
              <a:rPr lang="en-US" sz="2400" b="1" dirty="0">
                <a:solidFill>
                  <a:schemeClr val="accent5"/>
                </a:solidFill>
              </a:rPr>
              <a:t>Best initial Test </a:t>
            </a:r>
            <a:r>
              <a:rPr lang="en-US" sz="2400" dirty="0"/>
              <a:t> - S</a:t>
            </a:r>
            <a:r>
              <a:rPr lang="x-none" sz="2400" dirty="0"/>
              <a:t>erum acetylcholine receptor </a:t>
            </a:r>
            <a:r>
              <a:rPr lang="en-US" sz="2400" dirty="0"/>
              <a:t>autoantibodies</a:t>
            </a:r>
            <a:r>
              <a:rPr lang="x-none" sz="2400" dirty="0"/>
              <a:t> </a:t>
            </a:r>
            <a:r>
              <a:rPr lang="en-US" sz="2400" dirty="0" err="1"/>
              <a:t>AChR</a:t>
            </a:r>
            <a:r>
              <a:rPr lang="en-US" sz="2400" dirty="0"/>
              <a:t>-AB</a:t>
            </a:r>
            <a:r>
              <a:rPr lang="x-none" sz="2400" dirty="0"/>
              <a:t>  </a:t>
            </a:r>
            <a:endParaRPr lang="en-US" sz="2400" dirty="0"/>
          </a:p>
          <a:p>
            <a:endParaRPr lang="x-none" sz="2400" dirty="0"/>
          </a:p>
          <a:p>
            <a:r>
              <a:rPr lang="en-US" sz="2400" b="1" dirty="0">
                <a:solidFill>
                  <a:schemeClr val="accent5"/>
                </a:solidFill>
              </a:rPr>
              <a:t>Most accurate test -</a:t>
            </a:r>
            <a:r>
              <a:rPr lang="en-US" sz="2400" dirty="0"/>
              <a:t>  electromyography it will  show decremental muscle response on repetitive  nerve stimulation.</a:t>
            </a:r>
          </a:p>
          <a:p>
            <a:endParaRPr lang="en-US" sz="2400" dirty="0"/>
          </a:p>
          <a:p>
            <a:r>
              <a:rPr lang="en-US" sz="2400" b="1" dirty="0">
                <a:solidFill>
                  <a:schemeClr val="accent5"/>
                </a:solidFill>
              </a:rPr>
              <a:t>Best initial imaging test</a:t>
            </a:r>
            <a:r>
              <a:rPr lang="en-US" sz="2400" dirty="0"/>
              <a:t> – contrast Ct scan of the anterior mediastinum for </a:t>
            </a:r>
            <a:r>
              <a:rPr lang="en-US" sz="2400" dirty="0" err="1"/>
              <a:t>thymic</a:t>
            </a:r>
            <a:r>
              <a:rPr lang="en-US" sz="2400" dirty="0"/>
              <a:t> disease .</a:t>
            </a:r>
          </a:p>
          <a:p>
            <a:endParaRPr lang="en-US" sz="2400" dirty="0">
              <a:solidFill>
                <a:schemeClr val="accent5"/>
              </a:solidFill>
            </a:endParaRPr>
          </a:p>
          <a:p>
            <a:pPr marL="0" marR="0" lvl="0" indent="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lang="en-US" sz="2400" dirty="0">
                <a:solidFill>
                  <a:schemeClr val="accent5"/>
                </a:solidFill>
              </a:rPr>
              <a:t>    </a:t>
            </a:r>
            <a:r>
              <a:rPr lang="en-US" sz="2400" b="1" dirty="0">
                <a:solidFill>
                  <a:schemeClr val="accent5"/>
                </a:solidFill>
              </a:rPr>
              <a:t>DX confirmed by </a:t>
            </a:r>
            <a:r>
              <a:rPr kumimoji="0" lang="x-none" sz="2400" b="1" i="0" u="none" strike="noStrike" kern="1200" cap="none" spc="0" normalizeH="0" baseline="0" noProof="0" dirty="0">
                <a:ln>
                  <a:noFill/>
                </a:ln>
                <a:solidFill>
                  <a:schemeClr val="accent5"/>
                </a:solidFill>
                <a:effectLst/>
                <a:uLnTx/>
                <a:uFillTx/>
                <a:latin typeface="Trebuchet MS" panose="020B0603020202020204"/>
                <a:ea typeface="+mn-ea"/>
                <a:cs typeface="+mn-cs"/>
              </a:rPr>
              <a:t>edrophonium</a:t>
            </a:r>
            <a:r>
              <a:rPr kumimoji="0" lang="x-none" sz="240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(Tensilon tes</a:t>
            </a:r>
            <a:r>
              <a:rPr kumimoji="0" lang="en-US" sz="240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t )  </a:t>
            </a:r>
            <a:r>
              <a:rPr kumimoji="0" lang="en-US" sz="240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sym typeface="Wingdings" panose="05000000000000000000" pitchFamily="2" charset="2"/>
              </a:rPr>
              <a:t> </a:t>
            </a:r>
            <a:br>
              <a:rPr kumimoji="0" lang="en-US" sz="240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sym typeface="Wingdings" panose="05000000000000000000" pitchFamily="2" charset="2"/>
              </a:rPr>
            </a:br>
            <a:r>
              <a:rPr kumimoji="0" lang="en-US" sz="240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sym typeface="Wingdings" panose="05000000000000000000" pitchFamily="2" charset="2"/>
              </a:rPr>
              <a:t>IV edrophonium chloride or neostigmine will block Acetylcholinesterase + increase Ach will improve symptoms temporarily , </a:t>
            </a:r>
            <a:r>
              <a:rPr kumimoji="0" lang="en-US" sz="240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Muscle power increase in 20 seconds and persist for 2-3mins . </a:t>
            </a:r>
            <a:endParaRPr kumimoji="0" lang="x-none" sz="240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endParaRPr kumimoji="0" lang="en-US" sz="240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sym typeface="Wingdings" panose="05000000000000000000" pitchFamily="2" charset="2"/>
            </a:endParaRPr>
          </a:p>
          <a:p>
            <a:endParaRPr lang="x-none" dirty="0"/>
          </a:p>
        </p:txBody>
      </p:sp>
    </p:spTree>
    <p:extLst>
      <p:ext uri="{BB962C8B-B14F-4D97-AF65-F5344CB8AC3E}">
        <p14:creationId xmlns:p14="http://schemas.microsoft.com/office/powerpoint/2010/main" val="953057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8131D-F591-3C49-959C-64F8FEB098AD}"/>
              </a:ext>
            </a:extLst>
          </p:cNvPr>
          <p:cNvSpPr>
            <a:spLocks noGrp="1"/>
          </p:cNvSpPr>
          <p:nvPr>
            <p:ph type="title"/>
          </p:nvPr>
        </p:nvSpPr>
        <p:spPr/>
        <p:txBody>
          <a:bodyPr/>
          <a:lstStyle/>
          <a:p>
            <a:pPr algn="ctr"/>
            <a:r>
              <a:rPr lang="x-none" dirty="0"/>
              <a:t>MANAGEMENT </a:t>
            </a:r>
          </a:p>
        </p:txBody>
      </p:sp>
      <p:sp>
        <p:nvSpPr>
          <p:cNvPr id="3" name="Content Placeholder 2">
            <a:extLst>
              <a:ext uri="{FF2B5EF4-FFF2-40B4-BE49-F238E27FC236}">
                <a16:creationId xmlns:a16="http://schemas.microsoft.com/office/drawing/2014/main" id="{C8DC1F14-B7D5-6541-8082-52621054E356}"/>
              </a:ext>
            </a:extLst>
          </p:cNvPr>
          <p:cNvSpPr>
            <a:spLocks noGrp="1"/>
          </p:cNvSpPr>
          <p:nvPr>
            <p:ph idx="1"/>
          </p:nvPr>
        </p:nvSpPr>
        <p:spPr>
          <a:xfrm>
            <a:off x="677334" y="2160589"/>
            <a:ext cx="8596668" cy="357583"/>
          </a:xfrm>
        </p:spPr>
        <p:txBody>
          <a:bodyPr>
            <a:normAutofit fontScale="25000" lnSpcReduction="20000"/>
          </a:bodyPr>
          <a:lstStyle/>
          <a:p>
            <a:r>
              <a:rPr lang="x-none" sz="9600" b="1" dirty="0">
                <a:solidFill>
                  <a:schemeClr val="accent5"/>
                </a:solidFill>
              </a:rPr>
              <a:t>A</a:t>
            </a:r>
            <a:r>
              <a:rPr lang="en-US" sz="9600" b="1" dirty="0" err="1">
                <a:solidFill>
                  <a:schemeClr val="accent5"/>
                </a:solidFill>
              </a:rPr>
              <a:t>nticholinesterase</a:t>
            </a:r>
            <a:r>
              <a:rPr lang="en-US" sz="9600" dirty="0"/>
              <a:t> </a:t>
            </a:r>
            <a:r>
              <a:rPr lang="en-US" sz="9600" dirty="0" err="1"/>
              <a:t>pyridostagmine</a:t>
            </a:r>
            <a:r>
              <a:rPr lang="en-US" sz="9600" dirty="0"/>
              <a:t> , provide symptomatic relief.</a:t>
            </a:r>
          </a:p>
          <a:p>
            <a:endParaRPr lang="en-US" sz="9600" dirty="0"/>
          </a:p>
          <a:p>
            <a:r>
              <a:rPr lang="en-US" sz="9600" b="1" dirty="0">
                <a:solidFill>
                  <a:schemeClr val="accent5"/>
                </a:solidFill>
              </a:rPr>
              <a:t>Corticosteroids</a:t>
            </a:r>
            <a:r>
              <a:rPr lang="en-US" sz="9600" dirty="0"/>
              <a:t>, </a:t>
            </a:r>
            <a:r>
              <a:rPr lang="en-US" sz="9600" dirty="0" err="1"/>
              <a:t>eg.</a:t>
            </a:r>
            <a:r>
              <a:rPr lang="en-US" sz="9600" dirty="0"/>
              <a:t> Prednisolone </a:t>
            </a:r>
          </a:p>
          <a:p>
            <a:endParaRPr lang="en-US" sz="9600" dirty="0"/>
          </a:p>
          <a:p>
            <a:r>
              <a:rPr lang="en-US" sz="9600" b="1" dirty="0" err="1">
                <a:solidFill>
                  <a:schemeClr val="accent5"/>
                </a:solidFill>
              </a:rPr>
              <a:t>Immunosuppresion</a:t>
            </a:r>
            <a:r>
              <a:rPr lang="en-US" sz="9600" dirty="0"/>
              <a:t>, </a:t>
            </a:r>
            <a:r>
              <a:rPr lang="en-US" sz="9600" dirty="0" err="1"/>
              <a:t>eg.</a:t>
            </a:r>
            <a:r>
              <a:rPr lang="en-US" sz="9600" dirty="0"/>
              <a:t> With azathioprine used in combination with steroids</a:t>
            </a:r>
          </a:p>
          <a:p>
            <a:endParaRPr lang="en-US" sz="9600" dirty="0"/>
          </a:p>
          <a:p>
            <a:r>
              <a:rPr lang="en-US" sz="9600" b="1" dirty="0" err="1">
                <a:solidFill>
                  <a:schemeClr val="accent5"/>
                </a:solidFill>
              </a:rPr>
              <a:t>Thymectomy</a:t>
            </a:r>
            <a:r>
              <a:rPr lang="en-US" sz="9600" dirty="0"/>
              <a:t> Indicated for all patient  with </a:t>
            </a:r>
            <a:r>
              <a:rPr lang="en-US" sz="9600" dirty="0" err="1"/>
              <a:t>thymoma</a:t>
            </a:r>
            <a:r>
              <a:rPr lang="en-US" sz="9600" dirty="0"/>
              <a:t>, and for all  patients less than 60 years of age with to moderate disease.</a:t>
            </a:r>
            <a:endParaRPr lang="x-none" sz="9600" dirty="0"/>
          </a:p>
        </p:txBody>
      </p:sp>
    </p:spTree>
    <p:extLst>
      <p:ext uri="{BB962C8B-B14F-4D97-AF65-F5344CB8AC3E}">
        <p14:creationId xmlns:p14="http://schemas.microsoft.com/office/powerpoint/2010/main" val="1925261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C5B5B-D711-894B-AFF1-E77C4B1EE025}"/>
              </a:ext>
            </a:extLst>
          </p:cNvPr>
          <p:cNvSpPr>
            <a:spLocks noGrp="1"/>
          </p:cNvSpPr>
          <p:nvPr>
            <p:ph type="title"/>
          </p:nvPr>
        </p:nvSpPr>
        <p:spPr/>
        <p:txBody>
          <a:bodyPr>
            <a:normAutofit/>
          </a:bodyPr>
          <a:lstStyle/>
          <a:p>
            <a:pPr algn="ctr"/>
            <a:r>
              <a:rPr lang="x-none" sz="4800" b="1" dirty="0">
                <a:solidFill>
                  <a:schemeClr val="accent4">
                    <a:lumMod val="50000"/>
                  </a:schemeClr>
                </a:solidFill>
              </a:rPr>
              <a:t>MYASTHENIC CRISIS</a:t>
            </a:r>
          </a:p>
        </p:txBody>
      </p:sp>
      <p:sp>
        <p:nvSpPr>
          <p:cNvPr id="3" name="Content Placeholder 2">
            <a:extLst>
              <a:ext uri="{FF2B5EF4-FFF2-40B4-BE49-F238E27FC236}">
                <a16:creationId xmlns:a16="http://schemas.microsoft.com/office/drawing/2014/main" id="{38D3EEEE-82B7-734D-924A-6DA170C9FD34}"/>
              </a:ext>
            </a:extLst>
          </p:cNvPr>
          <p:cNvSpPr>
            <a:spLocks noGrp="1"/>
          </p:cNvSpPr>
          <p:nvPr>
            <p:ph idx="1"/>
          </p:nvPr>
        </p:nvSpPr>
        <p:spPr>
          <a:xfrm>
            <a:off x="0" y="2141595"/>
            <a:ext cx="10876260" cy="973169"/>
          </a:xfrm>
        </p:spPr>
        <p:txBody>
          <a:bodyPr>
            <a:normAutofit fontScale="25000" lnSpcReduction="20000"/>
          </a:bodyPr>
          <a:lstStyle/>
          <a:p>
            <a:r>
              <a:rPr lang="en-US" sz="9600" b="1" dirty="0">
                <a:solidFill>
                  <a:srgbClr val="FF0000"/>
                </a:solidFill>
              </a:rPr>
              <a:t>Acute life threatening complication of Myasthenia gravis results from rapid worsening of Muscular Weakness because it can lead to respiratory distress due respiratory muscle fatigue and airway obstruction (build up of secretions) due to bulbar muscle fatigue</a:t>
            </a:r>
          </a:p>
          <a:p>
            <a:r>
              <a:rPr lang="en-US" sz="9600" b="1" dirty="0">
                <a:solidFill>
                  <a:srgbClr val="FF0000"/>
                </a:solidFill>
              </a:rPr>
              <a:t>.precipitating factors </a:t>
            </a:r>
          </a:p>
          <a:p>
            <a:r>
              <a:rPr lang="en-US" sz="9600" b="1" dirty="0">
                <a:solidFill>
                  <a:srgbClr val="FF0000"/>
                </a:solidFill>
              </a:rPr>
              <a:t> infections (most common)</a:t>
            </a:r>
          </a:p>
          <a:p>
            <a:r>
              <a:rPr lang="en-US" sz="9600" b="1" dirty="0">
                <a:solidFill>
                  <a:srgbClr val="FF0000"/>
                </a:solidFill>
              </a:rPr>
              <a:t> surgery </a:t>
            </a:r>
          </a:p>
          <a:p>
            <a:r>
              <a:rPr lang="en-US" sz="9600" b="1" dirty="0">
                <a:solidFill>
                  <a:srgbClr val="FF0000"/>
                </a:solidFill>
              </a:rPr>
              <a:t>Pregnancy </a:t>
            </a:r>
          </a:p>
          <a:p>
            <a:r>
              <a:rPr lang="en-US" sz="9600" b="1" dirty="0">
                <a:solidFill>
                  <a:srgbClr val="FF0000"/>
                </a:solidFill>
              </a:rPr>
              <a:t>drugs notably antibiotics ( aminoglycoside, </a:t>
            </a:r>
            <a:r>
              <a:rPr lang="en-US" sz="9600" b="1" dirty="0" err="1">
                <a:solidFill>
                  <a:srgbClr val="FF0000"/>
                </a:solidFill>
              </a:rPr>
              <a:t>fluoroquinolones</a:t>
            </a:r>
            <a:r>
              <a:rPr lang="en-US" sz="9600" b="1" dirty="0">
                <a:solidFill>
                  <a:srgbClr val="FF0000"/>
                </a:solidFill>
              </a:rPr>
              <a:t>), </a:t>
            </a:r>
            <a:r>
              <a:rPr lang="en-US" sz="9600" b="1" dirty="0" err="1">
                <a:solidFill>
                  <a:srgbClr val="FF0000"/>
                </a:solidFill>
              </a:rPr>
              <a:t>hydroxychloroquine</a:t>
            </a:r>
            <a:r>
              <a:rPr lang="en-US" sz="9600" b="1" dirty="0">
                <a:solidFill>
                  <a:srgbClr val="FF0000"/>
                </a:solidFill>
              </a:rPr>
              <a:t> and B-Blockers </a:t>
            </a:r>
          </a:p>
          <a:p>
            <a:endParaRPr lang="en-US" sz="9600" b="1" dirty="0">
              <a:solidFill>
                <a:srgbClr val="FF0000"/>
              </a:solidFill>
            </a:endParaRPr>
          </a:p>
          <a:p>
            <a:pPr>
              <a:buFont typeface="+mj-lt"/>
              <a:buAutoNum type="arabicPeriod"/>
            </a:pPr>
            <a:endParaRPr lang="x-none" dirty="0">
              <a:solidFill>
                <a:srgbClr val="FF0000"/>
              </a:solidFill>
            </a:endParaRPr>
          </a:p>
        </p:txBody>
      </p:sp>
    </p:spTree>
    <p:extLst>
      <p:ext uri="{BB962C8B-B14F-4D97-AF65-F5344CB8AC3E}">
        <p14:creationId xmlns:p14="http://schemas.microsoft.com/office/powerpoint/2010/main" val="237724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B5948-45A4-D34C-915F-0388895C97A6}"/>
              </a:ext>
            </a:extLst>
          </p:cNvPr>
          <p:cNvSpPr>
            <a:spLocks noGrp="1"/>
          </p:cNvSpPr>
          <p:nvPr>
            <p:ph type="title"/>
          </p:nvPr>
        </p:nvSpPr>
        <p:spPr/>
        <p:txBody>
          <a:bodyPr/>
          <a:lstStyle/>
          <a:p>
            <a:pPr algn="ctr"/>
            <a:r>
              <a:rPr lang="en-US" dirty="0"/>
              <a:t>C</a:t>
            </a:r>
            <a:r>
              <a:rPr lang="x-none" dirty="0"/>
              <a:t>linical presentation</a:t>
            </a:r>
          </a:p>
        </p:txBody>
      </p:sp>
      <p:sp>
        <p:nvSpPr>
          <p:cNvPr id="3" name="Content Placeholder 2">
            <a:extLst>
              <a:ext uri="{FF2B5EF4-FFF2-40B4-BE49-F238E27FC236}">
                <a16:creationId xmlns:a16="http://schemas.microsoft.com/office/drawing/2014/main" id="{8411E5E8-F70B-6544-BB96-946E2FA97357}"/>
              </a:ext>
            </a:extLst>
          </p:cNvPr>
          <p:cNvSpPr>
            <a:spLocks noGrp="1"/>
          </p:cNvSpPr>
          <p:nvPr>
            <p:ph idx="1"/>
          </p:nvPr>
        </p:nvSpPr>
        <p:spPr>
          <a:xfrm>
            <a:off x="677334" y="2160589"/>
            <a:ext cx="8596668" cy="571895"/>
          </a:xfrm>
        </p:spPr>
        <p:txBody>
          <a:bodyPr>
            <a:normAutofit fontScale="25000" lnSpcReduction="20000"/>
          </a:bodyPr>
          <a:lstStyle/>
          <a:p>
            <a:r>
              <a:rPr lang="en-US" sz="11200" dirty="0"/>
              <a:t> </a:t>
            </a:r>
          </a:p>
          <a:p>
            <a:r>
              <a:rPr lang="en-US" sz="11200" dirty="0">
                <a:solidFill>
                  <a:srgbClr val="FF0000"/>
                </a:solidFill>
              </a:rPr>
              <a:t> respiratory muscle difficulty may fatigue </a:t>
            </a:r>
            <a:r>
              <a:rPr lang="en-US" sz="11200" dirty="0" err="1">
                <a:solidFill>
                  <a:srgbClr val="FF0000"/>
                </a:solidFill>
              </a:rPr>
              <a:t>suddey</a:t>
            </a:r>
            <a:endParaRPr lang="en-US" sz="11200" dirty="0"/>
          </a:p>
          <a:p>
            <a:pPr marL="0" indent="0">
              <a:buNone/>
            </a:pPr>
            <a:r>
              <a:rPr lang="en-US" sz="11200" dirty="0"/>
              <a:t> and can lead to respiratory </a:t>
            </a:r>
            <a:r>
              <a:rPr lang="en-US" sz="11200" dirty="0" err="1"/>
              <a:t>collapse.Symptoms</a:t>
            </a:r>
            <a:r>
              <a:rPr lang="en-US" sz="11200" dirty="0"/>
              <a:t> of dyspnea, severe with weak cough.
Signs of respiratory muscle weakness such as poor respiratory effort, shallow breathing, </a:t>
            </a:r>
          </a:p>
          <a:p>
            <a:r>
              <a:rPr lang="en-US" sz="11200" dirty="0">
                <a:solidFill>
                  <a:srgbClr val="FF0000"/>
                </a:solidFill>
              </a:rPr>
              <a:t>Bulbar weakness </a:t>
            </a:r>
            <a:r>
              <a:rPr lang="en-US" sz="11200" dirty="0"/>
              <a:t>may cause aspiration and upper airway obstruction and Severe dysphagia . </a:t>
            </a:r>
          </a:p>
          <a:p>
            <a:endParaRPr lang="en-US" sz="11200" dirty="0"/>
          </a:p>
          <a:p>
            <a:endParaRPr lang="en-US" sz="11200" dirty="0"/>
          </a:p>
          <a:p>
            <a:endParaRPr lang="en-US" sz="11200" dirty="0"/>
          </a:p>
          <a:p>
            <a:endParaRPr lang="x-none" dirty="0"/>
          </a:p>
        </p:txBody>
      </p:sp>
    </p:spTree>
    <p:extLst>
      <p:ext uri="{BB962C8B-B14F-4D97-AF65-F5344CB8AC3E}">
        <p14:creationId xmlns:p14="http://schemas.microsoft.com/office/powerpoint/2010/main" val="2268286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80E05-F0C7-D94D-AB63-FE6887576A89}"/>
              </a:ext>
            </a:extLst>
          </p:cNvPr>
          <p:cNvSpPr>
            <a:spLocks noGrp="1"/>
          </p:cNvSpPr>
          <p:nvPr>
            <p:ph type="title"/>
          </p:nvPr>
        </p:nvSpPr>
        <p:spPr/>
        <p:txBody>
          <a:bodyPr/>
          <a:lstStyle/>
          <a:p>
            <a:endParaRPr lang="x-none"/>
          </a:p>
        </p:txBody>
      </p:sp>
      <p:sp>
        <p:nvSpPr>
          <p:cNvPr id="3" name="Content Placeholder 2">
            <a:extLst>
              <a:ext uri="{FF2B5EF4-FFF2-40B4-BE49-F238E27FC236}">
                <a16:creationId xmlns:a16="http://schemas.microsoft.com/office/drawing/2014/main" id="{E9FEEF9A-77AA-5749-9273-9197AF3192D4}"/>
              </a:ext>
            </a:extLst>
          </p:cNvPr>
          <p:cNvSpPr>
            <a:spLocks noGrp="1"/>
          </p:cNvSpPr>
          <p:nvPr>
            <p:ph idx="1"/>
          </p:nvPr>
        </p:nvSpPr>
        <p:spPr/>
        <p:txBody>
          <a:bodyPr/>
          <a:lstStyle/>
          <a:p>
            <a:r>
              <a:rPr lang="en-US" dirty="0"/>
              <a:t>E</a:t>
            </a:r>
            <a:r>
              <a:rPr lang="x-none" dirty="0"/>
              <a:t>arly management, in addition to </a:t>
            </a:r>
            <a:r>
              <a:rPr lang="x-none" b="1" dirty="0">
                <a:solidFill>
                  <a:srgbClr val="FF0000"/>
                </a:solidFill>
              </a:rPr>
              <a:t>protection of the airway and ventilatory support</a:t>
            </a:r>
            <a:r>
              <a:rPr lang="x-none" dirty="0"/>
              <a:t>, involves </a:t>
            </a:r>
            <a:r>
              <a:rPr lang="x-none" b="1" dirty="0">
                <a:solidFill>
                  <a:srgbClr val="FF0000"/>
                </a:solidFill>
              </a:rPr>
              <a:t>plasma exchange</a:t>
            </a:r>
            <a:r>
              <a:rPr lang="x-none" dirty="0"/>
              <a:t> or </a:t>
            </a:r>
            <a:r>
              <a:rPr lang="x-none" b="1" dirty="0">
                <a:solidFill>
                  <a:srgbClr val="FF0000"/>
                </a:solidFill>
              </a:rPr>
              <a:t>intravenous immunoglobulin</a:t>
            </a:r>
            <a:r>
              <a:rPr lang="x-none" dirty="0"/>
              <a:t> to gain rapid temporary control of the underlying disorder.</a:t>
            </a:r>
          </a:p>
          <a:p>
            <a:r>
              <a:rPr lang="en-US" dirty="0"/>
              <a:t>H</a:t>
            </a:r>
            <a:r>
              <a:rPr lang="x-none" dirty="0"/>
              <a:t>ow to asses if the patient needs ventilation</a:t>
            </a:r>
            <a:r>
              <a:rPr lang="en-US" dirty="0"/>
              <a:t>  </a:t>
            </a:r>
            <a:r>
              <a:rPr lang="en-US" sz="4000" b="1" dirty="0">
                <a:solidFill>
                  <a:schemeClr val="accent4">
                    <a:lumMod val="50000"/>
                  </a:schemeClr>
                </a:solidFill>
              </a:rPr>
              <a:t>IF </a:t>
            </a:r>
            <a:r>
              <a:rPr lang="x-none" sz="4000" b="1" dirty="0">
                <a:solidFill>
                  <a:schemeClr val="accent4">
                    <a:lumMod val="50000"/>
                  </a:schemeClr>
                </a:solidFill>
              </a:rPr>
              <a:t>FVC </a:t>
            </a:r>
            <a:r>
              <a:rPr lang="x-none" sz="3600" b="1" dirty="0">
                <a:solidFill>
                  <a:schemeClr val="accent4">
                    <a:lumMod val="50000"/>
                  </a:schemeClr>
                </a:solidFill>
              </a:rPr>
              <a:t>is less than 15ml/kg</a:t>
            </a:r>
            <a:r>
              <a:rPr lang="en-US" sz="3600" b="1" dirty="0">
                <a:solidFill>
                  <a:schemeClr val="accent4">
                    <a:lumMod val="50000"/>
                  </a:schemeClr>
                </a:solidFill>
              </a:rPr>
              <a:t> . </a:t>
            </a:r>
            <a:endParaRPr lang="x-none" sz="3600" b="1" dirty="0">
              <a:solidFill>
                <a:schemeClr val="accent4">
                  <a:lumMod val="50000"/>
                </a:schemeClr>
              </a:solidFill>
            </a:endParaRPr>
          </a:p>
        </p:txBody>
      </p:sp>
    </p:spTree>
    <p:extLst>
      <p:ext uri="{BB962C8B-B14F-4D97-AF65-F5344CB8AC3E}">
        <p14:creationId xmlns:p14="http://schemas.microsoft.com/office/powerpoint/2010/main" val="368807152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208</TotalTime>
  <Words>773</Words>
  <Application>Microsoft Office PowerPoint</Application>
  <PresentationFormat>Widescreen</PresentationFormat>
  <Paragraphs>54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Facet</vt:lpstr>
      <vt:lpstr>Myasthenia gravis</vt:lpstr>
      <vt:lpstr>definition</vt:lpstr>
      <vt:lpstr>PowerPoint Presentation</vt:lpstr>
      <vt:lpstr>Poor retraction and elevation of the Corners of the mouth when attempting to smile or grimace may result in a “vertical smile;” referred to as a myasthenic snarl or sneer.</vt:lpstr>
      <vt:lpstr>investigations</vt:lpstr>
      <vt:lpstr>MANAGEMENT </vt:lpstr>
      <vt:lpstr>MYASTHENIC CRISIS</vt:lpstr>
      <vt:lpstr>Clinical presentation</vt:lpstr>
      <vt:lpstr>PowerPoint Presentation</vt:lpstr>
      <vt:lpstr>THANK YOU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Myasthenia gravis</dc:title>
  <dc:creator>Alhaddadein,Dana</dc:creator>
  <cp:lastModifiedBy>leengh433@gmail.com</cp:lastModifiedBy>
  <cp:revision>14</cp:revision>
  <dcterms:created xsi:type="dcterms:W3CDTF">2021-07-26T11:18:44Z</dcterms:created>
  <dcterms:modified xsi:type="dcterms:W3CDTF">2023-10-18T16:00:21Z</dcterms:modified>
</cp:coreProperties>
</file>