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18" r:id="rId4"/>
    <p:sldId id="319" r:id="rId5"/>
    <p:sldId id="320" r:id="rId6"/>
    <p:sldId id="317" r:id="rId7"/>
    <p:sldId id="258" r:id="rId8"/>
    <p:sldId id="322" r:id="rId9"/>
    <p:sldId id="326" r:id="rId10"/>
    <p:sldId id="261" r:id="rId11"/>
    <p:sldId id="262" r:id="rId12"/>
    <p:sldId id="260" r:id="rId13"/>
    <p:sldId id="312" r:id="rId14"/>
    <p:sldId id="323" r:id="rId15"/>
    <p:sldId id="315" r:id="rId16"/>
    <p:sldId id="266" r:id="rId17"/>
    <p:sldId id="268" r:id="rId18"/>
    <p:sldId id="269" r:id="rId19"/>
    <p:sldId id="272" r:id="rId20"/>
    <p:sldId id="271" r:id="rId21"/>
    <p:sldId id="274" r:id="rId22"/>
    <p:sldId id="324" r:id="rId23"/>
    <p:sldId id="270" r:id="rId24"/>
    <p:sldId id="273" r:id="rId25"/>
    <p:sldId id="275" r:id="rId26"/>
    <p:sldId id="276" r:id="rId27"/>
    <p:sldId id="310" r:id="rId28"/>
    <p:sldId id="278" r:id="rId29"/>
    <p:sldId id="311" r:id="rId30"/>
    <p:sldId id="279" r:id="rId31"/>
    <p:sldId id="327" r:id="rId32"/>
    <p:sldId id="280" r:id="rId33"/>
    <p:sldId id="325" r:id="rId34"/>
    <p:sldId id="328" r:id="rId35"/>
    <p:sldId id="282" r:id="rId36"/>
    <p:sldId id="329" r:id="rId37"/>
    <p:sldId id="316" r:id="rId38"/>
    <p:sldId id="31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C4629-2F80-4C0A-97DF-005550F203D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C8F0BB-9810-47DE-B3D0-0AE47507ABD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1- Cell Adhesion Molecules         (CAMs)</a:t>
          </a:r>
        </a:p>
      </dgm:t>
    </dgm:pt>
    <dgm:pt modelId="{EA53148F-1E25-4173-91DC-34A28F68246E}" type="parTrans" cxnId="{DF6BDC67-05D6-4AAF-9030-149F9ACD3C57}">
      <dgm:prSet/>
      <dgm:spPr/>
      <dgm:t>
        <a:bodyPr/>
        <a:lstStyle/>
        <a:p>
          <a:endParaRPr lang="en-US"/>
        </a:p>
      </dgm:t>
    </dgm:pt>
    <dgm:pt modelId="{71B7C855-84D9-49B3-8C90-F96EA21CA7B4}" type="sibTrans" cxnId="{DF6BDC67-05D6-4AAF-9030-149F9ACD3C57}">
      <dgm:prSet/>
      <dgm:spPr/>
      <dgm:t>
        <a:bodyPr/>
        <a:lstStyle/>
        <a:p>
          <a:endParaRPr lang="en-US"/>
        </a:p>
      </dgm:t>
    </dgm:pt>
    <dgm:pt modelId="{44AEEF0E-7AED-493C-890A-95721B622DF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>
              <a:solidFill>
                <a:schemeClr val="tx1"/>
              </a:solidFill>
            </a:rPr>
            <a:t>2- Intercellular junctions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>
              <a:solidFill>
                <a:schemeClr val="tx1"/>
              </a:solidFill>
            </a:rPr>
            <a:t>(Adhesions)</a:t>
          </a:r>
        </a:p>
      </dgm:t>
    </dgm:pt>
    <dgm:pt modelId="{BB6B28E3-116E-4B2E-A57E-91C8C860BD8F}" type="parTrans" cxnId="{DC062A51-66A9-49FD-8E43-D9E8EF365404}">
      <dgm:prSet/>
      <dgm:spPr/>
      <dgm:t>
        <a:bodyPr/>
        <a:lstStyle/>
        <a:p>
          <a:endParaRPr lang="en-US"/>
        </a:p>
      </dgm:t>
    </dgm:pt>
    <dgm:pt modelId="{5ECA2D6D-AA2E-4A9F-B70C-43988761F9B3}" type="sibTrans" cxnId="{DC062A51-66A9-49FD-8E43-D9E8EF365404}">
      <dgm:prSet/>
      <dgm:spPr/>
      <dgm:t>
        <a:bodyPr/>
        <a:lstStyle/>
        <a:p>
          <a:endParaRPr lang="en-US"/>
        </a:p>
      </dgm:t>
    </dgm:pt>
    <dgm:pt modelId="{8E9E95D7-316D-4956-9F44-1E22E98FA073}" type="pres">
      <dgm:prSet presAssocID="{61DC4629-2F80-4C0A-97DF-005550F203D2}" presName="diagram" presStyleCnt="0">
        <dgm:presLayoutVars>
          <dgm:dir/>
          <dgm:resizeHandles val="exact"/>
        </dgm:presLayoutVars>
      </dgm:prSet>
      <dgm:spPr/>
    </dgm:pt>
    <dgm:pt modelId="{C158EF2E-8F2B-4E0C-AE6B-89142C6282EC}" type="pres">
      <dgm:prSet presAssocID="{88C8F0BB-9810-47DE-B3D0-0AE47507ABD1}" presName="node" presStyleLbl="node1" presStyleIdx="0" presStyleCnt="2" custLinFactNeighborX="-26" custLinFactNeighborY="-27926">
        <dgm:presLayoutVars>
          <dgm:bulletEnabled val="1"/>
        </dgm:presLayoutVars>
      </dgm:prSet>
      <dgm:spPr/>
    </dgm:pt>
    <dgm:pt modelId="{6A6C095B-50B7-411A-84D5-7661A8BCF950}" type="pres">
      <dgm:prSet presAssocID="{71B7C855-84D9-49B3-8C90-F96EA21CA7B4}" presName="sibTrans" presStyleCnt="0"/>
      <dgm:spPr/>
    </dgm:pt>
    <dgm:pt modelId="{770B9EAE-7A32-4F8A-B946-68B4375C2CC8}" type="pres">
      <dgm:prSet presAssocID="{44AEEF0E-7AED-493C-890A-95721B622DFD}" presName="node" presStyleLbl="node1" presStyleIdx="1" presStyleCnt="2" custLinFactNeighborX="26" custLinFactNeighborY="-27926">
        <dgm:presLayoutVars>
          <dgm:bulletEnabled val="1"/>
        </dgm:presLayoutVars>
      </dgm:prSet>
      <dgm:spPr/>
    </dgm:pt>
  </dgm:ptLst>
  <dgm:cxnLst>
    <dgm:cxn modelId="{DF6BDC67-05D6-4AAF-9030-149F9ACD3C57}" srcId="{61DC4629-2F80-4C0A-97DF-005550F203D2}" destId="{88C8F0BB-9810-47DE-B3D0-0AE47507ABD1}" srcOrd="0" destOrd="0" parTransId="{EA53148F-1E25-4173-91DC-34A28F68246E}" sibTransId="{71B7C855-84D9-49B3-8C90-F96EA21CA7B4}"/>
    <dgm:cxn modelId="{DC062A51-66A9-49FD-8E43-D9E8EF365404}" srcId="{61DC4629-2F80-4C0A-97DF-005550F203D2}" destId="{44AEEF0E-7AED-493C-890A-95721B622DFD}" srcOrd="1" destOrd="0" parTransId="{BB6B28E3-116E-4B2E-A57E-91C8C860BD8F}" sibTransId="{5ECA2D6D-AA2E-4A9F-B70C-43988761F9B3}"/>
    <dgm:cxn modelId="{60490BA2-FA76-452D-BE2C-6A6282252311}" type="presOf" srcId="{44AEEF0E-7AED-493C-890A-95721B622DFD}" destId="{770B9EAE-7A32-4F8A-B946-68B4375C2CC8}" srcOrd="0" destOrd="0" presId="urn:microsoft.com/office/officeart/2005/8/layout/default#1"/>
    <dgm:cxn modelId="{DA39B8A4-B320-4C9E-91E2-CDEBFB16E037}" type="presOf" srcId="{88C8F0BB-9810-47DE-B3D0-0AE47507ABD1}" destId="{C158EF2E-8F2B-4E0C-AE6B-89142C6282EC}" srcOrd="0" destOrd="0" presId="urn:microsoft.com/office/officeart/2005/8/layout/default#1"/>
    <dgm:cxn modelId="{483DA1DC-86BB-4BFF-A7E8-DC88F55A56C8}" type="presOf" srcId="{61DC4629-2F80-4C0A-97DF-005550F203D2}" destId="{8E9E95D7-316D-4956-9F44-1E22E98FA073}" srcOrd="0" destOrd="0" presId="urn:microsoft.com/office/officeart/2005/8/layout/default#1"/>
    <dgm:cxn modelId="{E692A908-2BEA-4CC5-A3D5-1084927D055C}" type="presParOf" srcId="{8E9E95D7-316D-4956-9F44-1E22E98FA073}" destId="{C158EF2E-8F2B-4E0C-AE6B-89142C6282EC}" srcOrd="0" destOrd="0" presId="urn:microsoft.com/office/officeart/2005/8/layout/default#1"/>
    <dgm:cxn modelId="{84ABE9AB-CDA3-4A6B-9ADB-1210BFFC2B5F}" type="presParOf" srcId="{8E9E95D7-316D-4956-9F44-1E22E98FA073}" destId="{6A6C095B-50B7-411A-84D5-7661A8BCF950}" srcOrd="1" destOrd="0" presId="urn:microsoft.com/office/officeart/2005/8/layout/default#1"/>
    <dgm:cxn modelId="{772727E2-E2B0-410E-958B-670C3E7BB262}" type="presParOf" srcId="{8E9E95D7-316D-4956-9F44-1E22E98FA073}" destId="{770B9EAE-7A32-4F8A-B946-68B4375C2CC8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B3E07-FCA7-453C-A27D-BCA61AA37443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135896-699F-45F4-86C9-B30F6BFA2E2D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6500" dirty="0"/>
            <a:t> </a:t>
          </a:r>
          <a:r>
            <a:rPr lang="en-US" sz="3200" b="1" dirty="0"/>
            <a:t>selectins</a:t>
          </a:r>
        </a:p>
      </dgm:t>
    </dgm:pt>
    <dgm:pt modelId="{5BBB93D5-714D-4639-99A3-05DD41578393}" type="parTrans" cxnId="{45B71457-1F54-4F43-A0E9-76BC8261903C}">
      <dgm:prSet/>
      <dgm:spPr/>
      <dgm:t>
        <a:bodyPr/>
        <a:lstStyle/>
        <a:p>
          <a:endParaRPr lang="en-US"/>
        </a:p>
      </dgm:t>
    </dgm:pt>
    <dgm:pt modelId="{64D7436B-C2C9-452E-A338-6D8FDFCD9ABD}" type="sibTrans" cxnId="{45B71457-1F54-4F43-A0E9-76BC8261903C}">
      <dgm:prSet/>
      <dgm:spPr/>
      <dgm:t>
        <a:bodyPr/>
        <a:lstStyle/>
        <a:p>
          <a:endParaRPr lang="en-US"/>
        </a:p>
      </dgm:t>
    </dgm:pt>
    <dgm:pt modelId="{0482451D-C6D3-4580-98D1-290D28F8E36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/>
            <a:t>Immunoglobulin superfamily</a:t>
          </a:r>
        </a:p>
      </dgm:t>
    </dgm:pt>
    <dgm:pt modelId="{E0161654-020A-47B1-86FE-E30B8AF3C4C3}" type="parTrans" cxnId="{84631F95-3E03-4C47-8379-E4ECF599552D}">
      <dgm:prSet/>
      <dgm:spPr/>
      <dgm:t>
        <a:bodyPr/>
        <a:lstStyle/>
        <a:p>
          <a:endParaRPr lang="en-US"/>
        </a:p>
      </dgm:t>
    </dgm:pt>
    <dgm:pt modelId="{7C110742-B87F-46C9-84B3-898A089302C8}" type="sibTrans" cxnId="{84631F95-3E03-4C47-8379-E4ECF599552D}">
      <dgm:prSet/>
      <dgm:spPr/>
      <dgm:t>
        <a:bodyPr/>
        <a:lstStyle/>
        <a:p>
          <a:endParaRPr lang="en-US"/>
        </a:p>
      </dgm:t>
    </dgm:pt>
    <dgm:pt modelId="{F8E5C34B-EC74-4AC4-BB70-43089665BF75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/>
            <a:t>Integrins</a:t>
          </a:r>
        </a:p>
      </dgm:t>
    </dgm:pt>
    <dgm:pt modelId="{435A5DDE-BAA5-49D9-A469-951367EF694F}" type="parTrans" cxnId="{9C696B71-1DB0-42E4-B334-F2117A0615EA}">
      <dgm:prSet/>
      <dgm:spPr/>
      <dgm:t>
        <a:bodyPr/>
        <a:lstStyle/>
        <a:p>
          <a:endParaRPr lang="en-US"/>
        </a:p>
      </dgm:t>
    </dgm:pt>
    <dgm:pt modelId="{28D5D22D-E58D-4F92-8552-032B2A0850EB}" type="sibTrans" cxnId="{9C696B71-1DB0-42E4-B334-F2117A0615EA}">
      <dgm:prSet/>
      <dgm:spPr/>
      <dgm:t>
        <a:bodyPr/>
        <a:lstStyle/>
        <a:p>
          <a:endParaRPr lang="en-US"/>
        </a:p>
      </dgm:t>
    </dgm:pt>
    <dgm:pt modelId="{3E601D62-20B1-42AA-B85B-557B1124269B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altLang="zh-CN" sz="3900" dirty="0"/>
            <a:t> </a:t>
          </a:r>
          <a:r>
            <a:rPr lang="en-US" altLang="zh-CN" sz="3200" b="1" dirty="0"/>
            <a:t>cadherin</a:t>
          </a:r>
          <a:r>
            <a:rPr lang="en-US" altLang="zh-CN" sz="3900" dirty="0"/>
            <a:t> </a:t>
          </a:r>
        </a:p>
      </dgm:t>
    </dgm:pt>
    <dgm:pt modelId="{8A84831B-EA20-4E5D-AB6C-725FB3740231}" type="parTrans" cxnId="{A420BE9D-A4F2-44FC-BF25-732ADAF06502}">
      <dgm:prSet/>
      <dgm:spPr/>
      <dgm:t>
        <a:bodyPr/>
        <a:lstStyle/>
        <a:p>
          <a:endParaRPr lang="en-US"/>
        </a:p>
      </dgm:t>
    </dgm:pt>
    <dgm:pt modelId="{E3B21B94-9A34-4D86-84F9-2CFEDC0E467A}" type="sibTrans" cxnId="{A420BE9D-A4F2-44FC-BF25-732ADAF06502}">
      <dgm:prSet/>
      <dgm:spPr/>
      <dgm:t>
        <a:bodyPr/>
        <a:lstStyle/>
        <a:p>
          <a:endParaRPr lang="en-US"/>
        </a:p>
      </dgm:t>
    </dgm:pt>
    <dgm:pt modelId="{BF18980B-2BF1-4346-8C55-D258C4D413CF}" type="pres">
      <dgm:prSet presAssocID="{24FB3E07-FCA7-453C-A27D-BCA61AA37443}" presName="diagram" presStyleCnt="0">
        <dgm:presLayoutVars>
          <dgm:dir/>
          <dgm:resizeHandles val="exact"/>
        </dgm:presLayoutVars>
      </dgm:prSet>
      <dgm:spPr/>
    </dgm:pt>
    <dgm:pt modelId="{C743A468-95B1-4B68-A18E-94A6FC40E291}" type="pres">
      <dgm:prSet presAssocID="{3E601D62-20B1-42AA-B85B-557B1124269B}" presName="node" presStyleLbl="node1" presStyleIdx="0" presStyleCnt="4">
        <dgm:presLayoutVars>
          <dgm:bulletEnabled val="1"/>
        </dgm:presLayoutVars>
      </dgm:prSet>
      <dgm:spPr/>
    </dgm:pt>
    <dgm:pt modelId="{6897EDC8-165E-40C5-A1C3-06D2CB6F390B}" type="pres">
      <dgm:prSet presAssocID="{E3B21B94-9A34-4D86-84F9-2CFEDC0E467A}" presName="sibTrans" presStyleCnt="0"/>
      <dgm:spPr/>
    </dgm:pt>
    <dgm:pt modelId="{3223EE33-9F93-41AA-A270-E786ABAEB895}" type="pres">
      <dgm:prSet presAssocID="{B9135896-699F-45F4-86C9-B30F6BFA2E2D}" presName="node" presStyleLbl="node1" presStyleIdx="1" presStyleCnt="4">
        <dgm:presLayoutVars>
          <dgm:bulletEnabled val="1"/>
        </dgm:presLayoutVars>
      </dgm:prSet>
      <dgm:spPr/>
    </dgm:pt>
    <dgm:pt modelId="{5BCA8366-956A-43E3-9EB5-5ADDD795830A}" type="pres">
      <dgm:prSet presAssocID="{64D7436B-C2C9-452E-A338-6D8FDFCD9ABD}" presName="sibTrans" presStyleCnt="0"/>
      <dgm:spPr/>
    </dgm:pt>
    <dgm:pt modelId="{1527268C-1A73-47F7-AC87-45C0BBA47C7A}" type="pres">
      <dgm:prSet presAssocID="{0482451D-C6D3-4580-98D1-290D28F8E366}" presName="node" presStyleLbl="node1" presStyleIdx="2" presStyleCnt="4">
        <dgm:presLayoutVars>
          <dgm:bulletEnabled val="1"/>
        </dgm:presLayoutVars>
      </dgm:prSet>
      <dgm:spPr/>
    </dgm:pt>
    <dgm:pt modelId="{267E358D-D476-4691-B579-D6D1B9F2A77D}" type="pres">
      <dgm:prSet presAssocID="{7C110742-B87F-46C9-84B3-898A089302C8}" presName="sibTrans" presStyleCnt="0"/>
      <dgm:spPr/>
    </dgm:pt>
    <dgm:pt modelId="{271BD8F7-ADCB-4251-BC2A-258B21643870}" type="pres">
      <dgm:prSet presAssocID="{F8E5C34B-EC74-4AC4-BB70-43089665BF75}" presName="node" presStyleLbl="node1" presStyleIdx="3" presStyleCnt="4">
        <dgm:presLayoutVars>
          <dgm:bulletEnabled val="1"/>
        </dgm:presLayoutVars>
      </dgm:prSet>
      <dgm:spPr/>
    </dgm:pt>
  </dgm:ptLst>
  <dgm:cxnLst>
    <dgm:cxn modelId="{7C0C2803-599F-43D3-AABC-6E48BDFB4BA2}" type="presOf" srcId="{0482451D-C6D3-4580-98D1-290D28F8E366}" destId="{1527268C-1A73-47F7-AC87-45C0BBA47C7A}" srcOrd="0" destOrd="0" presId="urn:microsoft.com/office/officeart/2005/8/layout/default#2"/>
    <dgm:cxn modelId="{C59D070F-F882-44B0-A001-98488F95C4A4}" type="presOf" srcId="{B9135896-699F-45F4-86C9-B30F6BFA2E2D}" destId="{3223EE33-9F93-41AA-A270-E786ABAEB895}" srcOrd="0" destOrd="0" presId="urn:microsoft.com/office/officeart/2005/8/layout/default#2"/>
    <dgm:cxn modelId="{C505E547-9B8C-4CB5-BB88-FFB6FC1BE95E}" type="presOf" srcId="{24FB3E07-FCA7-453C-A27D-BCA61AA37443}" destId="{BF18980B-2BF1-4346-8C55-D258C4D413CF}" srcOrd="0" destOrd="0" presId="urn:microsoft.com/office/officeart/2005/8/layout/default#2"/>
    <dgm:cxn modelId="{9C696B71-1DB0-42E4-B334-F2117A0615EA}" srcId="{24FB3E07-FCA7-453C-A27D-BCA61AA37443}" destId="{F8E5C34B-EC74-4AC4-BB70-43089665BF75}" srcOrd="3" destOrd="0" parTransId="{435A5DDE-BAA5-49D9-A469-951367EF694F}" sibTransId="{28D5D22D-E58D-4F92-8552-032B2A0850EB}"/>
    <dgm:cxn modelId="{45B71457-1F54-4F43-A0E9-76BC8261903C}" srcId="{24FB3E07-FCA7-453C-A27D-BCA61AA37443}" destId="{B9135896-699F-45F4-86C9-B30F6BFA2E2D}" srcOrd="1" destOrd="0" parTransId="{5BBB93D5-714D-4639-99A3-05DD41578393}" sibTransId="{64D7436B-C2C9-452E-A338-6D8FDFCD9ABD}"/>
    <dgm:cxn modelId="{84631F95-3E03-4C47-8379-E4ECF599552D}" srcId="{24FB3E07-FCA7-453C-A27D-BCA61AA37443}" destId="{0482451D-C6D3-4580-98D1-290D28F8E366}" srcOrd="2" destOrd="0" parTransId="{E0161654-020A-47B1-86FE-E30B8AF3C4C3}" sibTransId="{7C110742-B87F-46C9-84B3-898A089302C8}"/>
    <dgm:cxn modelId="{AEDF299B-C85D-4826-B35B-852CE7D15AD2}" type="presOf" srcId="{3E601D62-20B1-42AA-B85B-557B1124269B}" destId="{C743A468-95B1-4B68-A18E-94A6FC40E291}" srcOrd="0" destOrd="0" presId="urn:microsoft.com/office/officeart/2005/8/layout/default#2"/>
    <dgm:cxn modelId="{A420BE9D-A4F2-44FC-BF25-732ADAF06502}" srcId="{24FB3E07-FCA7-453C-A27D-BCA61AA37443}" destId="{3E601D62-20B1-42AA-B85B-557B1124269B}" srcOrd="0" destOrd="0" parTransId="{8A84831B-EA20-4E5D-AB6C-725FB3740231}" sibTransId="{E3B21B94-9A34-4D86-84F9-2CFEDC0E467A}"/>
    <dgm:cxn modelId="{FB91BBC2-D198-4EF2-9E98-AF8FEB2008EB}" type="presOf" srcId="{F8E5C34B-EC74-4AC4-BB70-43089665BF75}" destId="{271BD8F7-ADCB-4251-BC2A-258B21643870}" srcOrd="0" destOrd="0" presId="urn:microsoft.com/office/officeart/2005/8/layout/default#2"/>
    <dgm:cxn modelId="{A22000A3-1D93-4C73-A22C-540859C74E96}" type="presParOf" srcId="{BF18980B-2BF1-4346-8C55-D258C4D413CF}" destId="{C743A468-95B1-4B68-A18E-94A6FC40E291}" srcOrd="0" destOrd="0" presId="urn:microsoft.com/office/officeart/2005/8/layout/default#2"/>
    <dgm:cxn modelId="{C408F799-2820-4C15-9F03-95D88DDF5379}" type="presParOf" srcId="{BF18980B-2BF1-4346-8C55-D258C4D413CF}" destId="{6897EDC8-165E-40C5-A1C3-06D2CB6F390B}" srcOrd="1" destOrd="0" presId="urn:microsoft.com/office/officeart/2005/8/layout/default#2"/>
    <dgm:cxn modelId="{1D44B0A7-803C-49C6-8AB5-FD922F4500A9}" type="presParOf" srcId="{BF18980B-2BF1-4346-8C55-D258C4D413CF}" destId="{3223EE33-9F93-41AA-A270-E786ABAEB895}" srcOrd="2" destOrd="0" presId="urn:microsoft.com/office/officeart/2005/8/layout/default#2"/>
    <dgm:cxn modelId="{33C516EB-BED0-4C63-A73A-19233C18A806}" type="presParOf" srcId="{BF18980B-2BF1-4346-8C55-D258C4D413CF}" destId="{5BCA8366-956A-43E3-9EB5-5ADDD795830A}" srcOrd="3" destOrd="0" presId="urn:microsoft.com/office/officeart/2005/8/layout/default#2"/>
    <dgm:cxn modelId="{742EECC8-BF48-4BF9-A6A5-08871FAA60ED}" type="presParOf" srcId="{BF18980B-2BF1-4346-8C55-D258C4D413CF}" destId="{1527268C-1A73-47F7-AC87-45C0BBA47C7A}" srcOrd="4" destOrd="0" presId="urn:microsoft.com/office/officeart/2005/8/layout/default#2"/>
    <dgm:cxn modelId="{5B907478-FD06-4791-9BAE-8EE092209812}" type="presParOf" srcId="{BF18980B-2BF1-4346-8C55-D258C4D413CF}" destId="{267E358D-D476-4691-B579-D6D1B9F2A77D}" srcOrd="5" destOrd="0" presId="urn:microsoft.com/office/officeart/2005/8/layout/default#2"/>
    <dgm:cxn modelId="{3374451F-B71F-4340-BEA1-5EF045210241}" type="presParOf" srcId="{BF18980B-2BF1-4346-8C55-D258C4D413CF}" destId="{271BD8F7-ADCB-4251-BC2A-258B21643870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8EF2E-8F2B-4E0C-AE6B-89142C6282EC}">
      <dsp:nvSpPr>
        <dsp:cNvPr id="0" name=""/>
        <dsp:cNvSpPr/>
      </dsp:nvSpPr>
      <dsp:spPr>
        <a:xfrm>
          <a:off x="0" y="420661"/>
          <a:ext cx="3446301" cy="206778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1- Cell Adhesion Molecules         (CAMs)</a:t>
          </a:r>
        </a:p>
      </dsp:txBody>
      <dsp:txXfrm>
        <a:off x="0" y="420661"/>
        <a:ext cx="3446301" cy="2067780"/>
      </dsp:txXfrm>
    </dsp:sp>
    <dsp:sp modelId="{770B9EAE-7A32-4F8A-B946-68B4375C2CC8}">
      <dsp:nvSpPr>
        <dsp:cNvPr id="0" name=""/>
        <dsp:cNvSpPr/>
      </dsp:nvSpPr>
      <dsp:spPr>
        <a:xfrm>
          <a:off x="3792698" y="420661"/>
          <a:ext cx="3446301" cy="206778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2- Intercellular junctions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(Adhesions)</a:t>
          </a:r>
        </a:p>
      </dsp:txBody>
      <dsp:txXfrm>
        <a:off x="3792698" y="420661"/>
        <a:ext cx="3446301" cy="2067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3A468-95B1-4B68-A18E-94A6FC40E291}">
      <dsp:nvSpPr>
        <dsp:cNvPr id="0" name=""/>
        <dsp:cNvSpPr/>
      </dsp:nvSpPr>
      <dsp:spPr>
        <a:xfrm>
          <a:off x="948" y="198344"/>
          <a:ext cx="3700239" cy="2220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 </a:t>
          </a:r>
          <a:r>
            <a:rPr lang="en-US" altLang="zh-CN" sz="3200" b="1" kern="1200" dirty="0"/>
            <a:t>cadherin</a:t>
          </a:r>
          <a:r>
            <a:rPr lang="en-US" altLang="zh-CN" sz="3900" kern="1200" dirty="0"/>
            <a:t> </a:t>
          </a:r>
        </a:p>
      </dsp:txBody>
      <dsp:txXfrm>
        <a:off x="948" y="198344"/>
        <a:ext cx="3700239" cy="2220143"/>
      </dsp:txXfrm>
    </dsp:sp>
    <dsp:sp modelId="{3223EE33-9F93-41AA-A270-E786ABAEB895}">
      <dsp:nvSpPr>
        <dsp:cNvPr id="0" name=""/>
        <dsp:cNvSpPr/>
      </dsp:nvSpPr>
      <dsp:spPr>
        <a:xfrm>
          <a:off x="4071211" y="198344"/>
          <a:ext cx="3700239" cy="2220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r>
            <a:rPr lang="en-US" sz="3200" b="1" kern="1200" dirty="0"/>
            <a:t>selectins</a:t>
          </a:r>
        </a:p>
      </dsp:txBody>
      <dsp:txXfrm>
        <a:off x="4071211" y="198344"/>
        <a:ext cx="3700239" cy="2220143"/>
      </dsp:txXfrm>
    </dsp:sp>
    <dsp:sp modelId="{1527268C-1A73-47F7-AC87-45C0BBA47C7A}">
      <dsp:nvSpPr>
        <dsp:cNvPr id="0" name=""/>
        <dsp:cNvSpPr/>
      </dsp:nvSpPr>
      <dsp:spPr>
        <a:xfrm>
          <a:off x="948" y="2788511"/>
          <a:ext cx="3700239" cy="2220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Immunoglobulin superfamily</a:t>
          </a:r>
        </a:p>
      </dsp:txBody>
      <dsp:txXfrm>
        <a:off x="948" y="2788511"/>
        <a:ext cx="3700239" cy="2220143"/>
      </dsp:txXfrm>
    </dsp:sp>
    <dsp:sp modelId="{271BD8F7-ADCB-4251-BC2A-258B21643870}">
      <dsp:nvSpPr>
        <dsp:cNvPr id="0" name=""/>
        <dsp:cNvSpPr/>
      </dsp:nvSpPr>
      <dsp:spPr>
        <a:xfrm>
          <a:off x="4071211" y="2788511"/>
          <a:ext cx="3700239" cy="2220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Integrins</a:t>
          </a:r>
        </a:p>
      </dsp:txBody>
      <dsp:txXfrm>
        <a:off x="4071211" y="2788511"/>
        <a:ext cx="3700239" cy="2220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13A28-6045-4475-8FD2-9DF6B2B0AD35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FE049-A63D-404F-A152-18A7503AB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C333-181B-4260-87EF-A0739140A653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1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CEC2-997A-4248-95EC-863F9CB0E0FE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0ADB-BFC4-4F60-A70B-2E924D523223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2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047DD37-CDA8-49D3-B21F-5A91A5098888}" type="datetime1">
              <a:rPr lang="en-US" altLang="en-US" smtClean="0"/>
              <a:pPr/>
              <a:t>11/7/2021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2FDC5605-8371-4D57-BD65-02DDC5717006}" type="slidenum">
              <a:rPr lang="en-US" altLang="en-US"/>
              <a:pPr/>
              <a:t>‹#›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2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E30A-6507-4507-8887-7FFEE9F68DF9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0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6C16-4F8C-438D-A837-20197A30F8FD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9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F0DE1-0F06-4C2B-A288-6707300042BF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8729-A2C7-423C-B6FA-F4FF1E4ADE5A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638E2-C069-49FA-8A2A-9D484B80B56C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8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86DE-BC1E-4DB5-A3D0-49331ABB460D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F35A-5AAD-4814-825A-720A8C7EC709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DF86-95B2-4381-8F76-30F0B608D16F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E380D-47DF-4453-93B4-775C569B606A}" type="datetime1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5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25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31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34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8.wdp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3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46.wdp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92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Cell Junctions &amp; Cell Communication</a:t>
            </a:r>
          </a:p>
        </p:txBody>
      </p:sp>
      <p:sp>
        <p:nvSpPr>
          <p:cNvPr id="7" name="AutoShape 2" descr="نتيجة بحث الصور عن ‪cell junction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http://www.bio.miami.edu/dana/pix/signal_transduct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654896"/>
            <a:ext cx="3312367" cy="2510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7/7b/Desmosome_Cell_Jun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77208"/>
            <a:ext cx="3526160" cy="2588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comps.canstockphoto.com/can-stock-photo_csp26023011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8" b="52728"/>
          <a:stretch/>
        </p:blipFill>
        <p:spPr bwMode="auto">
          <a:xfrm>
            <a:off x="4790364" y="1196752"/>
            <a:ext cx="3310027" cy="23084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thumbs.dreamstime.com/z/traffic-cop-28718671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" t="5195" r="5486" b="13767"/>
          <a:stretch/>
        </p:blipFill>
        <p:spPr bwMode="auto">
          <a:xfrm>
            <a:off x="685800" y="1196752"/>
            <a:ext cx="3526160" cy="223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71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Cell Adhesion Molecules (CAMs)</a:t>
            </a:r>
            <a:br>
              <a:rPr lang="en-US" b="1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799"/>
            <a:ext cx="9144000" cy="611078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Proteins</a:t>
            </a:r>
            <a:r>
              <a:rPr lang="en-US" sz="2800" dirty="0"/>
              <a:t> located on the cell surface</a:t>
            </a:r>
          </a:p>
          <a:p>
            <a:pPr>
              <a:buNone/>
            </a:pPr>
            <a:r>
              <a:rPr lang="en-US" sz="2800" i="1" dirty="0">
                <a:solidFill>
                  <a:srgbClr val="7030A0"/>
                </a:solidFill>
              </a:rPr>
              <a:t>    (typically trans-membrane proteins)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They </a:t>
            </a:r>
            <a:r>
              <a:rPr lang="en-US" sz="2800" u="sng" dirty="0">
                <a:solidFill>
                  <a:srgbClr val="FF0000"/>
                </a:solidFill>
              </a:rPr>
              <a:t>help in attaching cells </a:t>
            </a:r>
            <a:r>
              <a:rPr lang="en-US" sz="2800" dirty="0"/>
              <a:t>e each </a:t>
            </a:r>
          </a:p>
          <a:p>
            <a:pPr marL="0" indent="0">
              <a:buNone/>
            </a:pPr>
            <a:r>
              <a:rPr lang="en-US" sz="2800" dirty="0"/>
              <a:t>      other &amp; e their EC matrix</a:t>
            </a:r>
          </a:p>
          <a:p>
            <a:pPr marL="0" indent="0">
              <a:buNone/>
            </a:pPr>
            <a:r>
              <a:rPr lang="en-US" sz="2800" dirty="0"/>
              <a:t>   also </a:t>
            </a:r>
            <a:r>
              <a:rPr lang="en-US" sz="2800" u="sng" dirty="0">
                <a:solidFill>
                  <a:srgbClr val="FF0000"/>
                </a:solidFill>
              </a:rPr>
              <a:t>Play a </a:t>
            </a:r>
            <a:r>
              <a:rPr lang="en-US" sz="2800" u="sng" dirty="0">
                <a:solidFill>
                  <a:srgbClr val="C00000"/>
                </a:solidFill>
              </a:rPr>
              <a:t>role in immunity &amp; cancer </a:t>
            </a:r>
            <a:endParaRPr lang="en-US" altLang="zh-CN" sz="2800" u="sng" dirty="0">
              <a:solidFill>
                <a:srgbClr val="C00000"/>
              </a:solidFill>
            </a:endParaRPr>
          </a:p>
          <a:p>
            <a:r>
              <a:rPr lang="en-US" sz="2800" dirty="0"/>
              <a:t> composed of </a:t>
            </a:r>
            <a:r>
              <a:rPr lang="en-US" sz="2800" b="1" u="sng" dirty="0">
                <a:solidFill>
                  <a:srgbClr val="FF0000"/>
                </a:solidFill>
              </a:rPr>
              <a:t>3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>
                <a:solidFill>
                  <a:srgbClr val="FF0000"/>
                </a:solidFill>
              </a:rPr>
              <a:t>domains</a:t>
            </a:r>
            <a:r>
              <a:rPr lang="en-US" sz="2800" dirty="0"/>
              <a:t>: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</a:rPr>
              <a:t>    Intracellular domain </a:t>
            </a:r>
            <a:r>
              <a:rPr lang="en-US" sz="2800" dirty="0"/>
              <a:t>that interacts with the </a:t>
            </a:r>
            <a:r>
              <a:rPr lang="en-US" sz="2800" u="sng" dirty="0">
                <a:solidFill>
                  <a:srgbClr val="FF0000"/>
                </a:solidFill>
              </a:rPr>
              <a:t>cytoskeleton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           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</a:rPr>
              <a:t>    Transmembrane domain : </a:t>
            </a:r>
            <a:r>
              <a:rPr lang="en-US" sz="2800" dirty="0"/>
              <a:t>span across the membrane </a:t>
            </a:r>
            <a:endParaRPr lang="en-US" sz="2800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</a:rPr>
              <a:t>    Extracellular domain </a:t>
            </a:r>
            <a:r>
              <a:rPr lang="en-US" sz="2800" dirty="0"/>
              <a:t>that interacts either with other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CAMs of the </a:t>
            </a:r>
            <a:r>
              <a:rPr lang="en-US" sz="2800" u="sng" dirty="0"/>
              <a:t>same kind </a:t>
            </a:r>
            <a:r>
              <a:rPr lang="en-US" sz="2800" dirty="0"/>
              <a:t>(</a:t>
            </a:r>
            <a:r>
              <a:rPr lang="en-US" sz="2800" b="1" i="1" dirty="0"/>
              <a:t>homophilic</a:t>
            </a:r>
            <a:r>
              <a:rPr lang="en-US" sz="2800" i="1" dirty="0"/>
              <a:t> </a:t>
            </a:r>
            <a:r>
              <a:rPr lang="en-US" sz="2800" b="1" i="1" dirty="0"/>
              <a:t>binding</a:t>
            </a:r>
            <a:r>
              <a:rPr lang="en-US" sz="2800" dirty="0"/>
              <a:t>) or e </a:t>
            </a:r>
            <a:r>
              <a:rPr lang="en-US" sz="2800" u="sng" dirty="0"/>
              <a:t>different</a:t>
            </a:r>
            <a:r>
              <a:rPr lang="en-US" sz="2800" dirty="0"/>
              <a:t>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CAMs or the </a:t>
            </a:r>
            <a:r>
              <a:rPr lang="en-US" sz="2800" u="sng" dirty="0"/>
              <a:t>extracellular matrix </a:t>
            </a:r>
            <a:r>
              <a:rPr lang="en-US" sz="2800" dirty="0"/>
              <a:t>(</a:t>
            </a:r>
            <a:r>
              <a:rPr lang="en-US" sz="2800" b="1" i="1" dirty="0"/>
              <a:t>heterophilic binding</a:t>
            </a:r>
            <a:r>
              <a:rPr lang="en-US" sz="2800" dirty="0"/>
              <a:t>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https://upload.wikimedia.org/wikipedia/commons/5/5d/Adhesion_diagra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5" y="730943"/>
            <a:ext cx="3070747" cy="29860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FB15A0-7FAD-4CE5-8433-DA0D8AC3E7B4}"/>
              </a:ext>
            </a:extLst>
          </p:cNvPr>
          <p:cNvCxnSpPr>
            <a:cxnSpLocks/>
          </p:cNvCxnSpPr>
          <p:nvPr/>
        </p:nvCxnSpPr>
        <p:spPr>
          <a:xfrm>
            <a:off x="6948264" y="548680"/>
            <a:ext cx="504056" cy="144016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u="sng" dirty="0"/>
              <a:t>CAMs express 3 major domains:</a:t>
            </a:r>
          </a:p>
          <a:p>
            <a:pPr marL="0" indent="0"/>
            <a:r>
              <a:rPr lang="en-US" altLang="zh-CN" sz="2800" u="sng" dirty="0">
                <a:solidFill>
                  <a:srgbClr val="FF0000"/>
                </a:solidFill>
              </a:rPr>
              <a:t>The extracellular domain</a:t>
            </a:r>
            <a:r>
              <a:rPr lang="en-US" altLang="zh-CN" sz="2800" dirty="0">
                <a:solidFill>
                  <a:srgbClr val="FF0000"/>
                </a:solidFill>
              </a:rPr>
              <a:t>:  </a:t>
            </a:r>
            <a:r>
              <a:rPr lang="en-US" altLang="zh-CN" sz="2800" dirty="0"/>
              <a:t>allows one CAM to bind with another CAM on an adjacent cell.</a:t>
            </a:r>
          </a:p>
          <a:p>
            <a:pPr marL="0" indent="0"/>
            <a:r>
              <a:rPr lang="en-US" altLang="zh-CN" sz="2800" u="sng" dirty="0">
                <a:solidFill>
                  <a:srgbClr val="FF0000"/>
                </a:solidFill>
              </a:rPr>
              <a:t>The </a:t>
            </a:r>
            <a:r>
              <a:rPr lang="en-US" altLang="zh-CN" sz="2800" u="sng" dirty="0" err="1">
                <a:solidFill>
                  <a:srgbClr val="FF0000"/>
                </a:solidFill>
              </a:rPr>
              <a:t>transmembrane</a:t>
            </a:r>
            <a:r>
              <a:rPr lang="en-US" altLang="zh-CN" sz="2800" u="sng" dirty="0">
                <a:solidFill>
                  <a:srgbClr val="FF0000"/>
                </a:solidFill>
              </a:rPr>
              <a:t> domain: </a:t>
            </a:r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/>
              <a:t>links the CAM to the plasma   membrane through </a:t>
            </a:r>
            <a:r>
              <a:rPr lang="en-US" altLang="zh-CN" sz="2800" b="1" u="sng" dirty="0">
                <a:solidFill>
                  <a:srgbClr val="0070C0"/>
                </a:solidFill>
              </a:rPr>
              <a:t>hydrophobic forces</a:t>
            </a:r>
            <a:r>
              <a:rPr lang="en-US" altLang="zh-CN" sz="2800" dirty="0"/>
              <a:t>.</a:t>
            </a:r>
          </a:p>
          <a:p>
            <a:pPr marL="0" indent="0"/>
            <a:r>
              <a:rPr lang="en-US" altLang="zh-CN" sz="2800" u="sng" dirty="0">
                <a:solidFill>
                  <a:srgbClr val="FF0000"/>
                </a:solidFill>
              </a:rPr>
              <a:t>The </a:t>
            </a:r>
            <a:r>
              <a:rPr lang="en-US" altLang="zh-CN" sz="2800" u="sng" dirty="0" err="1">
                <a:solidFill>
                  <a:srgbClr val="FF0000"/>
                </a:solidFill>
              </a:rPr>
              <a:t>cytoplasmic</a:t>
            </a:r>
            <a:r>
              <a:rPr lang="en-US" altLang="zh-CN" sz="2800" u="sng" dirty="0">
                <a:solidFill>
                  <a:srgbClr val="FF0000"/>
                </a:solidFill>
              </a:rPr>
              <a:t> domain: </a:t>
            </a:r>
            <a:r>
              <a:rPr lang="en-US" altLang="zh-CN" sz="2800" dirty="0"/>
              <a:t>is directly connected to the cytoskeleton by </a:t>
            </a:r>
            <a:r>
              <a:rPr lang="en-US" altLang="zh-CN" sz="2800" u="sng" dirty="0">
                <a:solidFill>
                  <a:srgbClr val="FF0000"/>
                </a:solidFill>
              </a:rPr>
              <a:t>linker proteins.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4" descr="Ch11_07.jpg                                                    00002FA4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72390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5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5943600"/>
          </a:xfrm>
        </p:spPr>
        <p:txBody>
          <a:bodyPr/>
          <a:lstStyle/>
          <a:p>
            <a:r>
              <a:rPr lang="en-US" altLang="zh-CN" sz="2800" b="1" dirty="0"/>
              <a:t>CAMs can be divided into 4 major protein families: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18682021"/>
              </p:ext>
            </p:extLst>
          </p:nvPr>
        </p:nvGraphicFramePr>
        <p:xfrm>
          <a:off x="762000" y="1041400"/>
          <a:ext cx="777240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879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357166"/>
            <a:ext cx="8229600" cy="91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800" b="1" u="sng" dirty="0"/>
              <a:t>Interactions between CAMs can be mediated by </a:t>
            </a:r>
            <a:r>
              <a:rPr lang="en-US" altLang="zh-CN" sz="2800" dirty="0"/>
              <a:t>: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02"/>
          <a:stretch>
            <a:fillRect/>
          </a:stretch>
        </p:blipFill>
        <p:spPr bwMode="auto">
          <a:xfrm>
            <a:off x="265113" y="1357298"/>
            <a:ext cx="8613775" cy="2598737"/>
          </a:xfrm>
          <a:prstGeom prst="rect">
            <a:avLst/>
          </a:prstGeom>
          <a:noFill/>
          <a:ln w="9525" cmpd="sng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Box 3"/>
          <p:cNvSpPr>
            <a:spLocks noChangeArrowheads="1"/>
          </p:cNvSpPr>
          <p:nvPr/>
        </p:nvSpPr>
        <p:spPr bwMode="auto">
          <a:xfrm>
            <a:off x="265113" y="4748951"/>
            <a:ext cx="2478087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Binding of CAM on one cell to the same CAM on a second cell </a:t>
            </a:r>
          </a:p>
          <a:p>
            <a:r>
              <a:rPr lang="en-US" b="1" i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Cadherin - cadherin</a:t>
            </a:r>
            <a:endParaRPr lang="en-US" altLang="en-US" b="1" dirty="0"/>
          </a:p>
        </p:txBody>
      </p:sp>
      <p:sp>
        <p:nvSpPr>
          <p:cNvPr id="7174" name="TextBox 5"/>
          <p:cNvSpPr>
            <a:spLocks noChangeArrowheads="1"/>
          </p:cNvSpPr>
          <p:nvPr/>
        </p:nvSpPr>
        <p:spPr bwMode="auto">
          <a:xfrm>
            <a:off x="3333750" y="4077072"/>
            <a:ext cx="2476500" cy="147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CAM on one cell type binds to a different type of CAM on a second cell</a:t>
            </a:r>
            <a:endParaRPr lang="en-US" altLang="en-US" b="1" dirty="0">
              <a:solidFill>
                <a:srgbClr val="000000"/>
              </a:solidFill>
              <a:latin typeface="Constantia" pitchFamily="18" charset="0"/>
              <a:ea typeface="Constantia" pitchFamily="18" charset="0"/>
              <a:cs typeface="Constantia" pitchFamily="18" charset="0"/>
              <a:sym typeface="Constantia" pitchFamily="18" charset="0"/>
            </a:endParaRPr>
          </a:p>
          <a:p>
            <a:pPr algn="ctr"/>
            <a:r>
              <a:rPr lang="en-US" b="1" i="1" dirty="0" err="1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Selectins</a:t>
            </a:r>
            <a:r>
              <a:rPr lang="en-US" b="1" i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 – </a:t>
            </a:r>
            <a:r>
              <a:rPr lang="en-US" b="1" i="1" dirty="0" err="1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mucins</a:t>
            </a:r>
            <a:endParaRPr lang="en-US" b="1" i="1" dirty="0">
              <a:solidFill>
                <a:srgbClr val="000000"/>
              </a:solidFill>
              <a:latin typeface="Constantia" pitchFamily="18" charset="0"/>
              <a:ea typeface="Constantia" pitchFamily="18" charset="0"/>
              <a:cs typeface="Constantia" pitchFamily="18" charset="0"/>
              <a:sym typeface="Constantia" pitchFamily="18" charset="0"/>
            </a:endParaRPr>
          </a:p>
        </p:txBody>
      </p:sp>
      <p:sp>
        <p:nvSpPr>
          <p:cNvPr id="7175" name="TextBox 6"/>
          <p:cNvSpPr>
            <a:spLocks noChangeArrowheads="1"/>
          </p:cNvSpPr>
          <p:nvPr/>
        </p:nvSpPr>
        <p:spPr bwMode="auto">
          <a:xfrm>
            <a:off x="6400800" y="4365104"/>
            <a:ext cx="2478088" cy="203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The linker molecule in most cases is </a:t>
            </a:r>
            <a:r>
              <a:rPr lang="en-US" b="1" i="1" dirty="0" err="1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Laminin</a:t>
            </a:r>
            <a:r>
              <a:rPr lang="en-US" b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, a family of large cross shaped molecules with multiple receptor domains.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13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5662989"/>
            <a:ext cx="27363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CAM  binds to EC matrix is also a heterophilic binding </a:t>
            </a:r>
          </a:p>
        </p:txBody>
      </p:sp>
    </p:spTree>
    <p:extLst>
      <p:ext uri="{BB962C8B-B14F-4D97-AF65-F5344CB8AC3E}">
        <p14:creationId xmlns:p14="http://schemas.microsoft.com/office/powerpoint/2010/main" val="360294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4B9EC5-5D25-47D4-8B1E-30FD11303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8BC90-07EC-4A2A-9A22-2BBEAF2F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Adhesion Molecules | Cancer | Research Sources | Absci | Absci">
            <a:extLst>
              <a:ext uri="{FF2B5EF4-FFF2-40B4-BE49-F238E27FC236}">
                <a16:creationId xmlns:a16="http://schemas.microsoft.com/office/drawing/2014/main" id="{3E111F0A-478B-4874-BB27-CBFA30CC8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" y="562612"/>
            <a:ext cx="8075240" cy="46665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293161-C972-4BF5-91AA-FDE493562393}"/>
              </a:ext>
            </a:extLst>
          </p:cNvPr>
          <p:cNvSpPr txBox="1"/>
          <p:nvPr/>
        </p:nvSpPr>
        <p:spPr>
          <a:xfrm>
            <a:off x="115016" y="5478323"/>
            <a:ext cx="8687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CAMs Families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7030A0"/>
                </a:solidFill>
              </a:rPr>
              <a:t>Integrins</a:t>
            </a:r>
            <a:r>
              <a:rPr lang="en-US" sz="2400" b="1" dirty="0"/>
              <a:t> typically binds to the extracellular matrix,</a:t>
            </a:r>
          </a:p>
          <a:p>
            <a:r>
              <a:rPr lang="en-US" sz="2400" b="1" dirty="0"/>
              <a:t> while </a:t>
            </a:r>
            <a:r>
              <a:rPr lang="en-US" sz="2400" b="1" dirty="0">
                <a:solidFill>
                  <a:srgbClr val="7030A0"/>
                </a:solidFill>
              </a:rPr>
              <a:t>selectins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7030A0"/>
                </a:solidFill>
              </a:rPr>
              <a:t>cadherins</a:t>
            </a:r>
            <a:r>
              <a:rPr lang="en-US" sz="2400" b="1" dirty="0"/>
              <a:t> , and </a:t>
            </a:r>
            <a:r>
              <a:rPr lang="en-US" sz="2400" b="1" dirty="0" err="1">
                <a:solidFill>
                  <a:srgbClr val="7030A0"/>
                </a:solidFill>
              </a:rPr>
              <a:t>IgSF</a:t>
            </a:r>
            <a:r>
              <a:rPr lang="en-US" sz="2400" b="1" dirty="0">
                <a:solidFill>
                  <a:srgbClr val="7030A0"/>
                </a:solidFill>
              </a:rPr>
              <a:t> members </a:t>
            </a:r>
            <a:r>
              <a:rPr lang="en-US" sz="2400" b="1" dirty="0"/>
              <a:t>are associated</a:t>
            </a:r>
          </a:p>
          <a:p>
            <a:r>
              <a:rPr lang="en-US" sz="2400" b="1" dirty="0"/>
              <a:t> with cell- cell adhesion  </a:t>
            </a:r>
          </a:p>
        </p:txBody>
      </p:sp>
    </p:spTree>
    <p:extLst>
      <p:ext uri="{BB962C8B-B14F-4D97-AF65-F5344CB8AC3E}">
        <p14:creationId xmlns:p14="http://schemas.microsoft.com/office/powerpoint/2010/main" val="355991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36526"/>
            <a:ext cx="4038600" cy="65849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Epithelial Cells are polar in nature because :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Epithelial Cells rest on  basal lamina &amp; have apical &amp; lateral borders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Adjacent cells attach with CAMs &amp; intercellular junctions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CAMs Protect &amp; hold the tissues together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15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098" name="Picture 2" descr="Histology Lecture #3 (Epithelium I) (Histology) Flashcards | Memorang">
            <a:extLst>
              <a:ext uri="{FF2B5EF4-FFF2-40B4-BE49-F238E27FC236}">
                <a16:creationId xmlns:a16="http://schemas.microsoft.com/office/drawing/2014/main" id="{B8A4B849-6669-4202-9D2D-8E1A5DEA6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597" r="4180" b="7426"/>
          <a:stretch/>
        </p:blipFill>
        <p:spPr bwMode="auto">
          <a:xfrm>
            <a:off x="4572000" y="1412776"/>
            <a:ext cx="4464496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78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664"/>
            <a:ext cx="8229600" cy="62236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A. Cell- Cell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08029"/>
            <a:ext cx="9036496" cy="6013446"/>
          </a:xfrm>
        </p:spPr>
        <p:txBody>
          <a:bodyPr>
            <a:noAutofit/>
          </a:bodyPr>
          <a:lstStyle/>
          <a:p>
            <a:r>
              <a:rPr lang="en-US" sz="2800" dirty="0"/>
              <a:t>Cell junctions consist of </a:t>
            </a:r>
            <a:r>
              <a:rPr lang="en-US" sz="2800" u="sng" dirty="0">
                <a:solidFill>
                  <a:srgbClr val="FF0000"/>
                </a:solidFill>
              </a:rPr>
              <a:t>multi-protein complexes</a:t>
            </a:r>
          </a:p>
          <a:p>
            <a:r>
              <a:rPr lang="en-US" sz="2800" dirty="0"/>
              <a:t>They are particularly plentiful in epithelial tissue </a:t>
            </a:r>
          </a:p>
          <a:p>
            <a:r>
              <a:rPr lang="en-US" sz="2800" dirty="0"/>
              <a:t>Types of cell junctions :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003300"/>
                </a:solidFill>
              </a:rPr>
              <a:t>1- </a:t>
            </a:r>
            <a:r>
              <a:rPr lang="en-US" sz="2800" u="sng" dirty="0">
                <a:solidFill>
                  <a:srgbClr val="FF0000"/>
                </a:solidFill>
              </a:rPr>
              <a:t>Occluding/Tight junctions: </a:t>
            </a:r>
            <a:r>
              <a:rPr lang="en-US" sz="2800" dirty="0">
                <a:solidFill>
                  <a:srgbClr val="003300"/>
                </a:solidFill>
              </a:rPr>
              <a:t>Seal cells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3300"/>
                </a:solidFill>
              </a:rPr>
              <a:t>Together like a sheet </a:t>
            </a:r>
            <a:r>
              <a:rPr lang="en-US" sz="2800" dirty="0"/>
              <a:t>to prevent flow of </a:t>
            </a:r>
          </a:p>
          <a:p>
            <a:pPr marL="0" indent="0">
              <a:buNone/>
            </a:pPr>
            <a:r>
              <a:rPr lang="en-US" sz="2800" dirty="0"/>
              <a:t>molecules even water or ions  between cells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003300"/>
                </a:solidFill>
              </a:rPr>
              <a:t>2- </a:t>
            </a:r>
            <a:r>
              <a:rPr lang="en-US" sz="2800" u="sng" dirty="0">
                <a:solidFill>
                  <a:srgbClr val="FF0000"/>
                </a:solidFill>
              </a:rPr>
              <a:t>Anchoring junctions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attach cells &amp; their</a:t>
            </a:r>
          </a:p>
          <a:p>
            <a:pPr marL="0" indent="0">
              <a:buNone/>
            </a:pPr>
            <a:r>
              <a:rPr lang="en-US" sz="2800" dirty="0"/>
              <a:t> cytoskeleton to other cells or to ECM </a:t>
            </a:r>
          </a:p>
          <a:p>
            <a:pPr marL="0" indent="0">
              <a:buNone/>
            </a:pPr>
            <a:r>
              <a:rPr lang="en-US" sz="2800" dirty="0"/>
              <a:t>   provide mechanical support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003300"/>
                </a:solidFill>
              </a:rPr>
              <a:t>3- </a:t>
            </a:r>
            <a:r>
              <a:rPr lang="en-US" sz="2800" u="sng" dirty="0">
                <a:solidFill>
                  <a:srgbClr val="FF0000"/>
                </a:solidFill>
              </a:rPr>
              <a:t>Gap junctions: </a:t>
            </a:r>
            <a:r>
              <a:rPr lang="en-US" sz="2800" dirty="0"/>
              <a:t>allow exchange of chemical / electrical information between adjacent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3012" name="AutoShape 4" descr="https://cellbiology.med.unsw.edu.au/cellbiology/images/0/00/Cell_adhesion_summary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3014" name="AutoShape 6" descr="https://cellbiology.med.unsw.edu.au/cellbiology/images/0/00/Cell_adhesion_summary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1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7391"/>
          <a:stretch>
            <a:fillRect/>
          </a:stretch>
        </p:blipFill>
        <p:spPr bwMode="auto">
          <a:xfrm>
            <a:off x="6660232" y="1835178"/>
            <a:ext cx="2376264" cy="28179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914400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258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260648"/>
            <a:ext cx="8704584" cy="514350"/>
          </a:xfrm>
          <a:ln/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+mn-lt"/>
                <a:sym typeface="Times New Roman" pitchFamily="18" charset="0"/>
              </a:rPr>
              <a:t>   </a:t>
            </a:r>
            <a:r>
              <a:rPr lang="en-US" altLang="zh-CN" sz="3200" b="1" u="sng" dirty="0">
                <a:solidFill>
                  <a:schemeClr val="tx1"/>
                </a:solidFill>
                <a:latin typeface="+mn-lt"/>
                <a:sym typeface="Times New Roman" pitchFamily="18" charset="0"/>
              </a:rPr>
              <a:t>Types of cell junctions in multicellular organism </a:t>
            </a:r>
          </a:p>
        </p:txBody>
      </p:sp>
      <p:pic>
        <p:nvPicPr>
          <p:cNvPr id="14339" name="Picture 4" descr="figure 19-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29600" cy="39604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3808" y="5374957"/>
            <a:ext cx="20274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Tight junctions (</a:t>
            </a:r>
            <a:r>
              <a:rPr lang="en-US" b="1" dirty="0" err="1"/>
              <a:t>zonula</a:t>
            </a:r>
            <a:r>
              <a:rPr lang="en-US" b="1" dirty="0"/>
              <a:t> </a:t>
            </a:r>
            <a:r>
              <a:rPr lang="en-US" b="1" dirty="0" err="1"/>
              <a:t>occludens</a:t>
            </a:r>
            <a:r>
              <a:rPr lang="en-US" b="1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169966"/>
            <a:ext cx="2376264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1- </a:t>
            </a:r>
            <a:r>
              <a:rPr lang="en-US" b="1" dirty="0" err="1"/>
              <a:t>Adherens</a:t>
            </a:r>
            <a:r>
              <a:rPr lang="en-US" b="1" dirty="0"/>
              <a:t> junction, 2- Desmosome, </a:t>
            </a:r>
          </a:p>
          <a:p>
            <a:pPr lvl="0"/>
            <a:r>
              <a:rPr lang="en-US" b="1" dirty="0"/>
              <a:t>3- </a:t>
            </a:r>
            <a:r>
              <a:rPr lang="en-US" b="1" dirty="0" err="1"/>
              <a:t>Hemidesmosome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 flipH="1">
            <a:off x="1475656" y="1547861"/>
            <a:ext cx="51724" cy="4409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1279916" y="1547861"/>
            <a:ext cx="51724" cy="4409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14901" y="1637731"/>
            <a:ext cx="518724" cy="81887"/>
          </a:xfrm>
          <a:custGeom>
            <a:avLst/>
            <a:gdLst>
              <a:gd name="connsiteX0" fmla="*/ 0 w 518724"/>
              <a:gd name="connsiteY0" fmla="*/ 27296 h 81887"/>
              <a:gd name="connsiteX1" fmla="*/ 150126 w 518724"/>
              <a:gd name="connsiteY1" fmla="*/ 40944 h 81887"/>
              <a:gd name="connsiteX2" fmla="*/ 232012 w 518724"/>
              <a:gd name="connsiteY2" fmla="*/ 13648 h 81887"/>
              <a:gd name="connsiteX3" fmla="*/ 272956 w 518724"/>
              <a:gd name="connsiteY3" fmla="*/ 0 h 81887"/>
              <a:gd name="connsiteX4" fmla="*/ 341195 w 518724"/>
              <a:gd name="connsiteY4" fmla="*/ 13648 h 81887"/>
              <a:gd name="connsiteX5" fmla="*/ 423081 w 518724"/>
              <a:gd name="connsiteY5" fmla="*/ 81887 h 81887"/>
              <a:gd name="connsiteX6" fmla="*/ 491320 w 518724"/>
              <a:gd name="connsiteY6" fmla="*/ 68239 h 81887"/>
              <a:gd name="connsiteX7" fmla="*/ 518615 w 518724"/>
              <a:gd name="connsiteY7" fmla="*/ 27296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724" h="81887">
                <a:moveTo>
                  <a:pt x="0" y="27296"/>
                </a:moveTo>
                <a:cubicBezTo>
                  <a:pt x="81893" y="60053"/>
                  <a:pt x="57672" y="64057"/>
                  <a:pt x="150126" y="40944"/>
                </a:cubicBezTo>
                <a:cubicBezTo>
                  <a:pt x="178039" y="33966"/>
                  <a:pt x="204717" y="22747"/>
                  <a:pt x="232012" y="13648"/>
                </a:cubicBezTo>
                <a:lnTo>
                  <a:pt x="272956" y="0"/>
                </a:lnTo>
                <a:cubicBezTo>
                  <a:pt x="295702" y="4549"/>
                  <a:pt x="319475" y="5503"/>
                  <a:pt x="341195" y="13648"/>
                </a:cubicBezTo>
                <a:cubicBezTo>
                  <a:pt x="371595" y="25048"/>
                  <a:pt x="401842" y="60648"/>
                  <a:pt x="423081" y="81887"/>
                </a:cubicBezTo>
                <a:cubicBezTo>
                  <a:pt x="445827" y="77338"/>
                  <a:pt x="472019" y="81106"/>
                  <a:pt x="491320" y="68239"/>
                </a:cubicBezTo>
                <a:cubicBezTo>
                  <a:pt x="559208" y="22980"/>
                  <a:pt x="473886" y="27296"/>
                  <a:pt x="518615" y="27296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9684" y="1651379"/>
            <a:ext cx="573206" cy="81887"/>
          </a:xfrm>
          <a:custGeom>
            <a:avLst/>
            <a:gdLst>
              <a:gd name="connsiteX0" fmla="*/ 573206 w 573206"/>
              <a:gd name="connsiteY0" fmla="*/ 40943 h 81887"/>
              <a:gd name="connsiteX1" fmla="*/ 504967 w 573206"/>
              <a:gd name="connsiteY1" fmla="*/ 27296 h 81887"/>
              <a:gd name="connsiteX2" fmla="*/ 423080 w 573206"/>
              <a:gd name="connsiteY2" fmla="*/ 81887 h 81887"/>
              <a:gd name="connsiteX3" fmla="*/ 341194 w 573206"/>
              <a:gd name="connsiteY3" fmla="*/ 68239 h 81887"/>
              <a:gd name="connsiteX4" fmla="*/ 313898 w 573206"/>
              <a:gd name="connsiteY4" fmla="*/ 27296 h 81887"/>
              <a:gd name="connsiteX5" fmla="*/ 272955 w 573206"/>
              <a:gd name="connsiteY5" fmla="*/ 0 h 81887"/>
              <a:gd name="connsiteX6" fmla="*/ 232012 w 573206"/>
              <a:gd name="connsiteY6" fmla="*/ 40943 h 81887"/>
              <a:gd name="connsiteX7" fmla="*/ 95534 w 573206"/>
              <a:gd name="connsiteY7" fmla="*/ 81887 h 81887"/>
              <a:gd name="connsiteX8" fmla="*/ 0 w 573206"/>
              <a:gd name="connsiteY8" fmla="*/ 54591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06" h="81887">
                <a:moveTo>
                  <a:pt x="573206" y="40943"/>
                </a:moveTo>
                <a:cubicBezTo>
                  <a:pt x="550460" y="36394"/>
                  <a:pt x="527346" y="21192"/>
                  <a:pt x="504967" y="27296"/>
                </a:cubicBezTo>
                <a:cubicBezTo>
                  <a:pt x="473318" y="35928"/>
                  <a:pt x="423080" y="81887"/>
                  <a:pt x="423080" y="81887"/>
                </a:cubicBezTo>
                <a:cubicBezTo>
                  <a:pt x="395785" y="77338"/>
                  <a:pt x="365944" y="80614"/>
                  <a:pt x="341194" y="68239"/>
                </a:cubicBezTo>
                <a:cubicBezTo>
                  <a:pt x="326523" y="60904"/>
                  <a:pt x="325496" y="38894"/>
                  <a:pt x="313898" y="27296"/>
                </a:cubicBezTo>
                <a:cubicBezTo>
                  <a:pt x="302300" y="15698"/>
                  <a:pt x="286603" y="9099"/>
                  <a:pt x="272955" y="0"/>
                </a:cubicBezTo>
                <a:cubicBezTo>
                  <a:pt x="259307" y="13648"/>
                  <a:pt x="248884" y="31570"/>
                  <a:pt x="232012" y="40943"/>
                </a:cubicBezTo>
                <a:cubicBezTo>
                  <a:pt x="204826" y="56046"/>
                  <a:pt x="130777" y="73076"/>
                  <a:pt x="95534" y="81887"/>
                </a:cubicBezTo>
                <a:cubicBezTo>
                  <a:pt x="7301" y="67181"/>
                  <a:pt x="33213" y="87807"/>
                  <a:pt x="0" y="54591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55576" y="1772816"/>
            <a:ext cx="573206" cy="81887"/>
          </a:xfrm>
          <a:custGeom>
            <a:avLst/>
            <a:gdLst>
              <a:gd name="connsiteX0" fmla="*/ 573206 w 573206"/>
              <a:gd name="connsiteY0" fmla="*/ 40943 h 81887"/>
              <a:gd name="connsiteX1" fmla="*/ 504967 w 573206"/>
              <a:gd name="connsiteY1" fmla="*/ 27296 h 81887"/>
              <a:gd name="connsiteX2" fmla="*/ 423080 w 573206"/>
              <a:gd name="connsiteY2" fmla="*/ 81887 h 81887"/>
              <a:gd name="connsiteX3" fmla="*/ 341194 w 573206"/>
              <a:gd name="connsiteY3" fmla="*/ 68239 h 81887"/>
              <a:gd name="connsiteX4" fmla="*/ 313898 w 573206"/>
              <a:gd name="connsiteY4" fmla="*/ 27296 h 81887"/>
              <a:gd name="connsiteX5" fmla="*/ 272955 w 573206"/>
              <a:gd name="connsiteY5" fmla="*/ 0 h 81887"/>
              <a:gd name="connsiteX6" fmla="*/ 232012 w 573206"/>
              <a:gd name="connsiteY6" fmla="*/ 40943 h 81887"/>
              <a:gd name="connsiteX7" fmla="*/ 95534 w 573206"/>
              <a:gd name="connsiteY7" fmla="*/ 81887 h 81887"/>
              <a:gd name="connsiteX8" fmla="*/ 0 w 573206"/>
              <a:gd name="connsiteY8" fmla="*/ 54591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06" h="81887">
                <a:moveTo>
                  <a:pt x="573206" y="40943"/>
                </a:moveTo>
                <a:cubicBezTo>
                  <a:pt x="550460" y="36394"/>
                  <a:pt x="527346" y="21192"/>
                  <a:pt x="504967" y="27296"/>
                </a:cubicBezTo>
                <a:cubicBezTo>
                  <a:pt x="473318" y="35928"/>
                  <a:pt x="423080" y="81887"/>
                  <a:pt x="423080" y="81887"/>
                </a:cubicBezTo>
                <a:cubicBezTo>
                  <a:pt x="395785" y="77338"/>
                  <a:pt x="365944" y="80614"/>
                  <a:pt x="341194" y="68239"/>
                </a:cubicBezTo>
                <a:cubicBezTo>
                  <a:pt x="326523" y="60904"/>
                  <a:pt x="325496" y="38894"/>
                  <a:pt x="313898" y="27296"/>
                </a:cubicBezTo>
                <a:cubicBezTo>
                  <a:pt x="302300" y="15698"/>
                  <a:pt x="286603" y="9099"/>
                  <a:pt x="272955" y="0"/>
                </a:cubicBezTo>
                <a:cubicBezTo>
                  <a:pt x="259307" y="13648"/>
                  <a:pt x="248884" y="31570"/>
                  <a:pt x="232012" y="40943"/>
                </a:cubicBezTo>
                <a:cubicBezTo>
                  <a:pt x="204826" y="56046"/>
                  <a:pt x="130777" y="73076"/>
                  <a:pt x="95534" y="81887"/>
                </a:cubicBezTo>
                <a:cubicBezTo>
                  <a:pt x="7301" y="67181"/>
                  <a:pt x="33213" y="87807"/>
                  <a:pt x="0" y="54591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475656" y="1790131"/>
            <a:ext cx="518724" cy="81887"/>
          </a:xfrm>
          <a:custGeom>
            <a:avLst/>
            <a:gdLst>
              <a:gd name="connsiteX0" fmla="*/ 0 w 518724"/>
              <a:gd name="connsiteY0" fmla="*/ 27296 h 81887"/>
              <a:gd name="connsiteX1" fmla="*/ 150126 w 518724"/>
              <a:gd name="connsiteY1" fmla="*/ 40944 h 81887"/>
              <a:gd name="connsiteX2" fmla="*/ 232012 w 518724"/>
              <a:gd name="connsiteY2" fmla="*/ 13648 h 81887"/>
              <a:gd name="connsiteX3" fmla="*/ 272956 w 518724"/>
              <a:gd name="connsiteY3" fmla="*/ 0 h 81887"/>
              <a:gd name="connsiteX4" fmla="*/ 341195 w 518724"/>
              <a:gd name="connsiteY4" fmla="*/ 13648 h 81887"/>
              <a:gd name="connsiteX5" fmla="*/ 423081 w 518724"/>
              <a:gd name="connsiteY5" fmla="*/ 81887 h 81887"/>
              <a:gd name="connsiteX6" fmla="*/ 491320 w 518724"/>
              <a:gd name="connsiteY6" fmla="*/ 68239 h 81887"/>
              <a:gd name="connsiteX7" fmla="*/ 518615 w 518724"/>
              <a:gd name="connsiteY7" fmla="*/ 27296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724" h="81887">
                <a:moveTo>
                  <a:pt x="0" y="27296"/>
                </a:moveTo>
                <a:cubicBezTo>
                  <a:pt x="81893" y="60053"/>
                  <a:pt x="57672" y="64057"/>
                  <a:pt x="150126" y="40944"/>
                </a:cubicBezTo>
                <a:cubicBezTo>
                  <a:pt x="178039" y="33966"/>
                  <a:pt x="204717" y="22747"/>
                  <a:pt x="232012" y="13648"/>
                </a:cubicBezTo>
                <a:lnTo>
                  <a:pt x="272956" y="0"/>
                </a:lnTo>
                <a:cubicBezTo>
                  <a:pt x="295702" y="4549"/>
                  <a:pt x="319475" y="5503"/>
                  <a:pt x="341195" y="13648"/>
                </a:cubicBezTo>
                <a:cubicBezTo>
                  <a:pt x="371595" y="25048"/>
                  <a:pt x="401842" y="60648"/>
                  <a:pt x="423081" y="81887"/>
                </a:cubicBezTo>
                <a:cubicBezTo>
                  <a:pt x="445827" y="77338"/>
                  <a:pt x="472019" y="81106"/>
                  <a:pt x="491320" y="68239"/>
                </a:cubicBezTo>
                <a:cubicBezTo>
                  <a:pt x="559208" y="22980"/>
                  <a:pt x="473886" y="27296"/>
                  <a:pt x="518615" y="27296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48064" y="5579948"/>
            <a:ext cx="149912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b="1" dirty="0"/>
              <a:t>Gap junctions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4288" y="5517232"/>
            <a:ext cx="9657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Synapse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504" y="1124744"/>
            <a:ext cx="648072" cy="512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9904" y="2123925"/>
            <a:ext cx="648072" cy="512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496" y="3132037"/>
            <a:ext cx="648072" cy="512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3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1- Occluding junctions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92696"/>
            <a:ext cx="8610600" cy="616530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3000" dirty="0">
                <a:sym typeface="Times New Roman" pitchFamily="18" charset="0"/>
              </a:rPr>
              <a:t>Also called </a:t>
            </a:r>
            <a:r>
              <a:rPr lang="en-US" altLang="zh-CN" sz="3000" b="1" u="sng" dirty="0">
                <a:solidFill>
                  <a:srgbClr val="FF0000"/>
                </a:solidFill>
                <a:sym typeface="Times New Roman" pitchFamily="18" charset="0"/>
              </a:rPr>
              <a:t>tight</a:t>
            </a:r>
            <a:r>
              <a:rPr lang="en-US" altLang="zh-CN" sz="3000" dirty="0">
                <a:sym typeface="Times New Roman" pitchFamily="18" charset="0"/>
              </a:rPr>
              <a:t> Junctions / </a:t>
            </a:r>
            <a:r>
              <a:rPr lang="en-US" altLang="zh-CN" sz="3000" u="sng" dirty="0" err="1">
                <a:solidFill>
                  <a:srgbClr val="FF0000"/>
                </a:solidFill>
                <a:sym typeface="Times New Roman" pitchFamily="18" charset="0"/>
              </a:rPr>
              <a:t>zonula</a:t>
            </a:r>
            <a:r>
              <a:rPr lang="en-US" altLang="zh-CN" sz="3000" u="sng" dirty="0">
                <a:solidFill>
                  <a:srgbClr val="FF0000"/>
                </a:solidFill>
                <a:sym typeface="Times New Roman" pitchFamily="18" charset="0"/>
              </a:rPr>
              <a:t> </a:t>
            </a:r>
            <a:r>
              <a:rPr lang="en-US" altLang="zh-CN" sz="3000" u="sng" dirty="0" err="1">
                <a:solidFill>
                  <a:srgbClr val="FF0000"/>
                </a:solidFill>
                <a:sym typeface="Times New Roman" pitchFamily="18" charset="0"/>
              </a:rPr>
              <a:t>occludens</a:t>
            </a:r>
            <a:endParaRPr lang="en-US" altLang="zh-CN" sz="3000" u="sng" dirty="0">
              <a:solidFill>
                <a:srgbClr val="FF0000"/>
              </a:solidFill>
              <a:sym typeface="Times New Roman" pitchFamily="18" charset="0"/>
            </a:endParaRPr>
          </a:p>
          <a:p>
            <a:endParaRPr lang="en-US" sz="3000" dirty="0"/>
          </a:p>
          <a:p>
            <a:r>
              <a:rPr lang="en-US" sz="3000" dirty="0"/>
              <a:t>Seal adjacent </a:t>
            </a:r>
            <a:r>
              <a:rPr lang="en-US" sz="3000" u="sng" dirty="0"/>
              <a:t>epithelial cells</a:t>
            </a:r>
            <a:r>
              <a:rPr lang="en-US" sz="3000" dirty="0"/>
              <a:t> &amp; is</a:t>
            </a:r>
            <a:endParaRPr lang="en-US" sz="3000" u="sng" dirty="0"/>
          </a:p>
          <a:p>
            <a:pPr>
              <a:buNone/>
            </a:pPr>
            <a:r>
              <a:rPr lang="en-US" sz="3000" dirty="0"/>
              <a:t>    the most apical type of junctions</a:t>
            </a:r>
          </a:p>
          <a:p>
            <a:endParaRPr lang="en-US" sz="3000" dirty="0"/>
          </a:p>
          <a:p>
            <a:r>
              <a:rPr lang="en-US" sz="3000" dirty="0"/>
              <a:t>Belt-like structure encircle each cell  </a:t>
            </a:r>
          </a:p>
          <a:p>
            <a:pPr>
              <a:buNone/>
            </a:pPr>
            <a:r>
              <a:rPr lang="en-US" sz="3000" dirty="0"/>
              <a:t>     completely just below the free surface</a:t>
            </a:r>
          </a:p>
          <a:p>
            <a:pPr>
              <a:buNone/>
            </a:pPr>
            <a:r>
              <a:rPr lang="en-US" sz="3000" dirty="0"/>
              <a:t>     Water &amp; ion molecules cant pass through that</a:t>
            </a:r>
          </a:p>
          <a:p>
            <a:pPr>
              <a:buNone/>
            </a:pPr>
            <a:r>
              <a:rPr lang="en-US" sz="3000" dirty="0"/>
              <a:t>     junction (passaging either through active transport or facilitated diffusion</a:t>
            </a:r>
          </a:p>
          <a:p>
            <a:pPr>
              <a:buNone/>
            </a:pPr>
            <a:endParaRPr lang="en-US" sz="3000" dirty="0"/>
          </a:p>
          <a:p>
            <a:r>
              <a:rPr lang="en-US" sz="3000" dirty="0"/>
              <a:t>The membranes of adjacent cells </a:t>
            </a:r>
            <a:r>
              <a:rPr lang="en-US" sz="3000" b="1" dirty="0">
                <a:solidFill>
                  <a:srgbClr val="FF0000"/>
                </a:solidFill>
              </a:rPr>
              <a:t>fuse</a:t>
            </a:r>
            <a:r>
              <a:rPr lang="en-US" sz="3000" dirty="0"/>
              <a:t> at the tight junction completely</a:t>
            </a:r>
            <a:r>
              <a:rPr lang="en-US" altLang="zh-CN" sz="30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3000" dirty="0">
                <a:sym typeface="Times New Roman" pitchFamily="18" charset="0"/>
              </a:rPr>
              <a:t>forming </a:t>
            </a:r>
            <a:r>
              <a:rPr lang="en-US" altLang="zh-CN" sz="3000" b="1" dirty="0">
                <a:solidFill>
                  <a:srgbClr val="FF0000"/>
                </a:solidFill>
                <a:sym typeface="Times New Roman" pitchFamily="18" charset="0"/>
              </a:rPr>
              <a:t>impermeable barrier </a:t>
            </a:r>
          </a:p>
          <a:p>
            <a:pPr marL="0" indent="0">
              <a:buNone/>
            </a:pPr>
            <a:endParaRPr lang="en-US" altLang="zh-CN" sz="3000" dirty="0">
              <a:latin typeface="Times New Roman" pitchFamily="18" charset="0"/>
              <a:sym typeface="Times New Roman" pitchFamily="18" charset="0"/>
            </a:endParaRPr>
          </a:p>
          <a:p>
            <a:r>
              <a:rPr lang="en-US" altLang="zh-CN" sz="3000" dirty="0">
                <a:sym typeface="Times New Roman" pitchFamily="18" charset="0"/>
              </a:rPr>
              <a:t>Proteins forming this junction are </a:t>
            </a:r>
            <a:r>
              <a:rPr lang="en-US" altLang="zh-CN" sz="3000" b="1" dirty="0" err="1">
                <a:solidFill>
                  <a:srgbClr val="FF0000"/>
                </a:solidFill>
                <a:sym typeface="Times New Roman" pitchFamily="18" charset="0"/>
              </a:rPr>
              <a:t>occludins</a:t>
            </a:r>
            <a:r>
              <a:rPr lang="en-US" altLang="zh-CN" sz="3000" dirty="0">
                <a:sym typeface="Times New Roman" pitchFamily="18" charset="0"/>
              </a:rPr>
              <a:t> and </a:t>
            </a:r>
            <a:r>
              <a:rPr lang="en-US" altLang="zh-CN" sz="3000" b="1" dirty="0">
                <a:solidFill>
                  <a:srgbClr val="FF0000"/>
                </a:solidFill>
                <a:sym typeface="Times New Roman" pitchFamily="18" charset="0"/>
              </a:rPr>
              <a:t>claudins</a:t>
            </a:r>
            <a:r>
              <a:rPr lang="en-US" altLang="zh-CN" sz="3000" dirty="0">
                <a:sym typeface="Times New Roman" pitchFamily="18" charset="0"/>
              </a:rPr>
              <a:t> &amp; </a:t>
            </a:r>
            <a:r>
              <a:rPr lang="en-US" altLang="zh-CN" sz="3000" b="1" dirty="0">
                <a:solidFill>
                  <a:srgbClr val="FF0000"/>
                </a:solidFill>
                <a:sym typeface="Times New Roman" pitchFamily="18" charset="0"/>
              </a:rPr>
              <a:t>members of IG superfamily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18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39940" name="Picture 4" descr="https://classconnection.s3.amazonaws.com/999/flashcards/386999/jpg/tightjunction113163918289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9832"/>
          <a:stretch>
            <a:fillRect/>
          </a:stretch>
        </p:blipFill>
        <p:spPr bwMode="auto">
          <a:xfrm>
            <a:off x="5148064" y="1285860"/>
            <a:ext cx="1788800" cy="1351052"/>
          </a:xfrm>
          <a:prstGeom prst="rect">
            <a:avLst/>
          </a:prstGeom>
          <a:noFill/>
        </p:spPr>
      </p:pic>
      <p:pic>
        <p:nvPicPr>
          <p:cNvPr id="3074" name="Picture 2" descr="JaypeeDigital | eBook Reader">
            <a:extLst>
              <a:ext uri="{FF2B5EF4-FFF2-40B4-BE49-F238E27FC236}">
                <a16:creationId xmlns:a16="http://schemas.microsoft.com/office/drawing/2014/main" id="{9D1A1D86-F91C-436D-9B7D-A5694485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28" y="136525"/>
            <a:ext cx="2133600" cy="31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85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8530"/>
            <a:ext cx="5334001" cy="50267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652582" y="1609716"/>
            <a:ext cx="2133600" cy="533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 descr="http://classes.midlandstech.edu/carterp/Courses/bio110/chap04/Slide22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955"/>
          <a:stretch/>
        </p:blipFill>
        <p:spPr bwMode="auto">
          <a:xfrm>
            <a:off x="5841816" y="1306448"/>
            <a:ext cx="2834640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69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Cell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Definition &amp; classification:</a:t>
            </a:r>
          </a:p>
          <a:p>
            <a:r>
              <a:rPr lang="en-US" altLang="zh-CN" sz="2800" dirty="0">
                <a:sym typeface="Times New Roman" pitchFamily="18" charset="0"/>
              </a:rPr>
              <a:t>Cell junction is the connection between </a:t>
            </a:r>
            <a:r>
              <a:rPr lang="en-US" altLang="zh-CN" sz="2800" u="sng" dirty="0">
                <a:sym typeface="Times New Roman" pitchFamily="18" charset="0"/>
              </a:rPr>
              <a:t>adjacent cells</a:t>
            </a:r>
            <a:r>
              <a:rPr lang="en-US" altLang="zh-CN" sz="2800" dirty="0">
                <a:sym typeface="Times New Roman" pitchFamily="18" charset="0"/>
              </a:rPr>
              <a:t> or between </a:t>
            </a:r>
            <a:r>
              <a:rPr lang="en-US" altLang="zh-CN" sz="2800" u="sng" dirty="0">
                <a:sym typeface="Times New Roman" pitchFamily="18" charset="0"/>
              </a:rPr>
              <a:t>the cell and extracellular matrix           </a:t>
            </a:r>
          </a:p>
          <a:p>
            <a:endParaRPr lang="en-US" altLang="zh-CN" sz="2800" b="1" dirty="0">
              <a:solidFill>
                <a:srgbClr val="C00000"/>
              </a:solidFill>
              <a:sym typeface="Times New Roman" pitchFamily="18" charset="0"/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C00000"/>
              </a:solidFill>
              <a:sym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C00000"/>
                </a:solidFill>
                <a:sym typeface="Times New Roman" pitchFamily="18" charset="0"/>
              </a:rPr>
              <a:t>1-</a:t>
            </a:r>
            <a:r>
              <a:rPr lang="en-US" altLang="zh-CN" sz="2800" b="1" dirty="0">
                <a:sym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sym typeface="Times New Roman" pitchFamily="18" charset="0"/>
              </a:rPr>
              <a:t>cell- cell adhesion</a:t>
            </a:r>
            <a:endParaRPr lang="en-US" altLang="zh-CN" sz="2800" b="1" dirty="0">
              <a:sym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FF0000"/>
                </a:solidFill>
                <a:sym typeface="Times New Roman" pitchFamily="18" charset="0"/>
              </a:rPr>
              <a:t>2- cell- matrix adhesion</a:t>
            </a:r>
            <a:endParaRPr lang="en-US" altLang="zh-CN" sz="2800" b="1" dirty="0">
              <a:sym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en-US" altLang="zh-CN" sz="2800" dirty="0">
              <a:sym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http://163.178.103.176/Fisiologia/general/celulas/Membrane%20Structure%20and%20Function_archivos/adhesion.gif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" r="38351" b="4126"/>
          <a:stretch/>
        </p:blipFill>
        <p:spPr bwMode="auto">
          <a:xfrm>
            <a:off x="3857620" y="2666999"/>
            <a:ext cx="5210180" cy="3619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4876800" y="3124200"/>
            <a:ext cx="1295400" cy="2590800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5572140"/>
            <a:ext cx="3048000" cy="1209660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ohhaitrish.files.wordpress.com/2012/02/junction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01" r="65901" b="56920"/>
          <a:stretch/>
        </p:blipFill>
        <p:spPr bwMode="auto">
          <a:xfrm>
            <a:off x="6956178" y="127547"/>
            <a:ext cx="1864294" cy="15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AutoShape 2" descr="نتيجة بحث الصور عن ‪connection between the cell and extracellular matrix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9156" name="AutoShape 4" descr="نتيجة بحث الصور عن ‪connection between the cell and extracellular matrix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68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30138"/>
            <a:ext cx="8229600" cy="590550"/>
          </a:xfrm>
          <a:ln/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              </a:t>
            </a:r>
            <a:r>
              <a:rPr lang="en-US" altLang="zh-CN" sz="3200" b="1" u="sng" dirty="0">
                <a:solidFill>
                  <a:schemeClr val="tx1"/>
                </a:solidFill>
              </a:rPr>
              <a:t>Functions of Tight Junction</a:t>
            </a:r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4294967295"/>
          </p:nvPr>
        </p:nvSpPr>
        <p:spPr bwMode="auto">
          <a:xfrm>
            <a:off x="35496" y="641176"/>
            <a:ext cx="9108504" cy="617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altLang="zh-CN" sz="2400" b="1" dirty="0"/>
              <a:t>Protection: Seals cells thus it creates barriers to prevent leaks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Blood-brain barrier &amp; </a:t>
            </a:r>
          </a:p>
          <a:p>
            <a:pPr marL="0" indent="0">
              <a:buNone/>
            </a:pPr>
            <a:r>
              <a:rPr lang="en-US" altLang="zh-CN" sz="2400" b="1" dirty="0"/>
              <a:t>    other barriers in the body </a:t>
            </a:r>
          </a:p>
          <a:p>
            <a:pPr marL="0" indent="0">
              <a:buNone/>
            </a:pPr>
            <a:endParaRPr lang="en-US" altLang="zh-CN" sz="2400" b="1" dirty="0"/>
          </a:p>
          <a:p>
            <a:r>
              <a:rPr lang="en-US" altLang="zh-CN" sz="2400" b="1" dirty="0"/>
              <a:t>Maintain cell polarity: p</a:t>
            </a:r>
            <a:r>
              <a:rPr lang="en-US" sz="2400" b="1" dirty="0"/>
              <a:t>revent </a:t>
            </a:r>
          </a:p>
          <a:p>
            <a:pPr marL="0" indent="0">
              <a:buNone/>
            </a:pPr>
            <a:r>
              <a:rPr lang="en-US" sz="2400" b="1" dirty="0"/>
              <a:t>     membrane proteins of apical surface</a:t>
            </a:r>
          </a:p>
          <a:p>
            <a:pPr marL="0" indent="0">
              <a:buNone/>
            </a:pPr>
            <a:r>
              <a:rPr lang="en-US" sz="2400" b="1" dirty="0"/>
              <a:t>     from being moved to</a:t>
            </a:r>
            <a:r>
              <a:rPr lang="en-US" sz="2400" b="1" u="sng" dirty="0"/>
              <a:t> basolateral </a:t>
            </a:r>
            <a:r>
              <a:rPr lang="en-US" sz="2400" b="1" dirty="0"/>
              <a:t>surface </a:t>
            </a:r>
          </a:p>
          <a:p>
            <a:pPr marL="0" indent="0">
              <a:buNone/>
            </a:pPr>
            <a:r>
              <a:rPr lang="en-US" sz="2400" b="1" dirty="0"/>
              <a:t>     to maintain cell receptors &amp; function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Ensure unidirectional transport, the apical set of transport proteins </a:t>
            </a:r>
          </a:p>
          <a:p>
            <a:pPr marL="0" indent="0">
              <a:buNone/>
            </a:pPr>
            <a:r>
              <a:rPr lang="en-US" sz="2400" b="1" dirty="0"/>
              <a:t>     must not be allowed to migrate to the basolateral surface &amp; vice      </a:t>
            </a:r>
          </a:p>
          <a:p>
            <a:pPr marL="0" indent="0">
              <a:buNone/>
            </a:pPr>
            <a:r>
              <a:rPr lang="en-US" sz="2400" b="1" dirty="0"/>
              <a:t>     versa </a:t>
            </a:r>
            <a:endParaRPr lang="en-US" altLang="zh-CN" sz="2400" b="1" dirty="0"/>
          </a:p>
        </p:txBody>
      </p:sp>
      <p:sp>
        <p:nvSpPr>
          <p:cNvPr id="37890" name="AutoShape 2" descr="https://cellbiology.med.unsw.edu.au/cellbiology/images/thumb/9/9b/Tight_junction_membrane_polarity.jpg/400px-Tight_junction_membrane_polarity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7892" name="AutoShape 4" descr="https://cellbiology.med.unsw.edu.au/cellbiology/images/thumb/9/9b/Tight_junction_membrane_polarity.jpg/400px-Tight_junction_membrane_polarity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26" name="Picture 2" descr="https://cellbiology.med.unsw.edu.au/cellbiology/images/thumb/9/9b/Tight_junction_membrane_polarity.jpg/400px-Tight_junction_membrane_polar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3168352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clipartbest.com/cliparts/LTK/dd8/LTKdd8X5c.sv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7894" name="AutoShape 6" descr="http://www.clipartbest.com/cliparts/LTK/dd8/LTKdd8X5c.sv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20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9938" name="AutoShape 2" descr="Related imag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9940" name="AutoShape 4" descr="Related imag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9942" name="AutoShape 6" descr="Related imag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1165" r="66191" b="29489"/>
          <a:stretch/>
        </p:blipFill>
        <p:spPr bwMode="auto">
          <a:xfrm>
            <a:off x="4355976" y="1528192"/>
            <a:ext cx="1512168" cy="1540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96144"/>
            <a:ext cx="297944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240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21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941168"/>
            <a:ext cx="7859215" cy="1938992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Leaky gut syndrome :</a:t>
            </a:r>
            <a:r>
              <a:rPr lang="en-US" sz="2000" b="1" u="sng" dirty="0"/>
              <a:t>   </a:t>
            </a:r>
            <a:r>
              <a:rPr lang="en-US" sz="2000" b="1" dirty="0"/>
              <a:t>is a disease happen  when tight junctions between intestinal epithelial cells (</a:t>
            </a:r>
            <a:r>
              <a:rPr lang="en-US" sz="2000" b="1" dirty="0">
                <a:solidFill>
                  <a:srgbClr val="FF0000"/>
                </a:solidFill>
              </a:rPr>
              <a:t>intestinal barrier</a:t>
            </a:r>
            <a:r>
              <a:rPr lang="en-US" sz="2000" b="1" dirty="0"/>
              <a:t>) become defective → abnormal increases in the intestinal permeability → leaking of  a undigested food particles, toxins &amp; microbes from the lumen into the bloodstream</a:t>
            </a:r>
            <a:r>
              <a:rPr lang="en-US" sz="2000" dirty="0"/>
              <a:t> </a:t>
            </a:r>
            <a:r>
              <a:rPr lang="en-US" sz="2000" b="1" dirty="0"/>
              <a:t>→ digestive disorders and various inflammatory and immune diseases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2" y="404664"/>
            <a:ext cx="7315200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9592" y="404664"/>
            <a:ext cx="12961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2D6016-0771-48B6-BEE4-BBB9C5CDF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6264696"/>
          </a:xfrm>
        </p:spPr>
        <p:txBody>
          <a:bodyPr>
            <a:normAutofit/>
          </a:bodyPr>
          <a:lstStyle/>
          <a:p>
            <a:r>
              <a:rPr lang="en-US" sz="2800" dirty="0"/>
              <a:t>Most cancers originate from epithelial cells. </a:t>
            </a:r>
          </a:p>
          <a:p>
            <a:r>
              <a:rPr lang="en-US" sz="2800" u="sng" dirty="0">
                <a:solidFill>
                  <a:srgbClr val="FF0000"/>
                </a:solidFill>
              </a:rPr>
              <a:t>Down regulation of Tight junctions </a:t>
            </a:r>
            <a:r>
              <a:rPr lang="en-US" sz="2800" dirty="0"/>
              <a:t>adhesion proteins lead to tumor dissociation and subsequent metastasis.</a:t>
            </a:r>
          </a:p>
          <a:p>
            <a:r>
              <a:rPr lang="en-US" sz="2800" dirty="0"/>
              <a:t> Researchers observed low expression of TJ among highly metastatic cancer cells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A998E2-AC89-4A7D-B0EF-C5410381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35AE8-C562-472A-A34F-033B72B0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222" name="Picture 6" descr="Figure 2 from SDA and IDA - Two aptamers to inhibit cancer cell adhesion. |  Semantic Scholar">
            <a:extLst>
              <a:ext uri="{FF2B5EF4-FFF2-40B4-BE49-F238E27FC236}">
                <a16:creationId xmlns:a16="http://schemas.microsoft.com/office/drawing/2014/main" id="{B70D9988-6055-4CA9-B12B-00463856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66231"/>
            <a:ext cx="6336704" cy="35150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21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2- Anchoring junctions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2800" dirty="0"/>
              <a:t>Cell – cell:         </a:t>
            </a:r>
            <a:r>
              <a:rPr lang="en-US" sz="2800" dirty="0" err="1"/>
              <a:t>Adherens</a:t>
            </a:r>
            <a:r>
              <a:rPr lang="en-US" sz="2800" dirty="0"/>
              <a:t> junction</a:t>
            </a:r>
          </a:p>
          <a:p>
            <a:pPr marL="0" indent="0">
              <a:buNone/>
            </a:pPr>
            <a:r>
              <a:rPr lang="en-US" sz="2800" dirty="0"/>
              <a:t>                                Desmosome</a:t>
            </a:r>
          </a:p>
          <a:p>
            <a:r>
              <a:rPr lang="en-US" sz="2800" dirty="0"/>
              <a:t>Cell – matrix:    Hemi-</a:t>
            </a:r>
            <a:r>
              <a:rPr lang="en-US" sz="2800" dirty="0" err="1"/>
              <a:t>desmosome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2895600" y="1219200"/>
            <a:ext cx="152400" cy="6858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2933131" y="2133600"/>
            <a:ext cx="114869" cy="5334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3" r="17808" b="6250"/>
          <a:stretch>
            <a:fillRect/>
          </a:stretch>
        </p:blipFill>
        <p:spPr bwMode="auto">
          <a:xfrm>
            <a:off x="396214" y="2786058"/>
            <a:ext cx="4461537" cy="36672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99592" y="3857628"/>
            <a:ext cx="3672408" cy="85725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6" name="Oval 15"/>
          <p:cNvSpPr/>
          <p:nvPr/>
        </p:nvSpPr>
        <p:spPr>
          <a:xfrm>
            <a:off x="539552" y="5319885"/>
            <a:ext cx="1656184" cy="1133451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08585"/>
            <a:ext cx="3960440" cy="3644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E0A949-214D-409F-9DC2-04B029467FB6}"/>
              </a:ext>
            </a:extLst>
          </p:cNvPr>
          <p:cNvCxnSpPr/>
          <p:nvPr/>
        </p:nvCxnSpPr>
        <p:spPr>
          <a:xfrm flipH="1">
            <a:off x="8244408" y="3068960"/>
            <a:ext cx="576064" cy="9361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36F0CA8-4366-4F63-97DF-E2CB4CB07762}"/>
              </a:ext>
            </a:extLst>
          </p:cNvPr>
          <p:cNvSpPr/>
          <p:nvPr/>
        </p:nvSpPr>
        <p:spPr>
          <a:xfrm>
            <a:off x="6300192" y="4067200"/>
            <a:ext cx="648072" cy="1450032"/>
          </a:xfrm>
          <a:prstGeom prst="ellipse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05C198-D896-44FD-95CF-E921844EBABC}"/>
              </a:ext>
            </a:extLst>
          </p:cNvPr>
          <p:cNvSpPr/>
          <p:nvPr/>
        </p:nvSpPr>
        <p:spPr>
          <a:xfrm>
            <a:off x="6732240" y="5661248"/>
            <a:ext cx="1152128" cy="488950"/>
          </a:xfrm>
          <a:prstGeom prst="ellipse">
            <a:avLst/>
          </a:prstGeom>
          <a:noFill/>
          <a:ln>
            <a:solidFill>
              <a:srgbClr val="00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2- A-  </a:t>
            </a:r>
            <a:r>
              <a:rPr lang="en-US" sz="3200" b="1" u="sng" dirty="0" err="1"/>
              <a:t>Adherens</a:t>
            </a:r>
            <a:r>
              <a:rPr lang="en-US" sz="3200" b="1" u="sng" dirty="0"/>
              <a:t> junction/</a:t>
            </a:r>
            <a:r>
              <a:rPr lang="en-US" sz="3200" b="1" u="sng" dirty="0" err="1"/>
              <a:t>Zonula</a:t>
            </a:r>
            <a:r>
              <a:rPr lang="en-US" sz="3200" b="1" u="sng" dirty="0"/>
              <a:t> </a:t>
            </a:r>
            <a:r>
              <a:rPr lang="en-US" sz="3200" b="1" u="sng" dirty="0" err="1"/>
              <a:t>adherens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990600"/>
            <a:ext cx="9120634" cy="5867400"/>
          </a:xfrm>
        </p:spPr>
        <p:txBody>
          <a:bodyPr>
            <a:normAutofit/>
          </a:bodyPr>
          <a:lstStyle/>
          <a:p>
            <a:r>
              <a:rPr lang="en-US" sz="2800" dirty="0"/>
              <a:t>Integral membrane proteins, connect the cell cytoskeleton to another cell</a:t>
            </a:r>
          </a:p>
          <a:p>
            <a:r>
              <a:rPr lang="en-US" sz="2800" dirty="0"/>
              <a:t>Encircle the cell, just  </a:t>
            </a:r>
            <a:r>
              <a:rPr lang="en-US" sz="2800" b="1" u="sng" dirty="0"/>
              <a:t>below ZO</a:t>
            </a:r>
            <a:r>
              <a:rPr lang="en-US" sz="2800" b="1" dirty="0"/>
              <a:t>,</a:t>
            </a:r>
            <a:r>
              <a:rPr lang="en-US" sz="2800" dirty="0"/>
              <a:t> but </a:t>
            </a:r>
            <a:r>
              <a:rPr lang="en-US" sz="2800" u="sng" dirty="0">
                <a:solidFill>
                  <a:srgbClr val="FF0000"/>
                </a:solidFill>
              </a:rPr>
              <a:t>don’t seal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Found in tissues subject to </a:t>
            </a:r>
            <a:r>
              <a:rPr lang="en-US" sz="2800" b="1" dirty="0"/>
              <a:t>Stretch t</a:t>
            </a:r>
            <a:r>
              <a:rPr lang="en-US" sz="2800" dirty="0"/>
              <a:t>o resist separation during contraction (</a:t>
            </a:r>
            <a:r>
              <a:rPr lang="en-US" sz="2800" dirty="0">
                <a:solidFill>
                  <a:srgbClr val="FF0000"/>
                </a:solidFill>
              </a:rPr>
              <a:t>bladder, uterus</a:t>
            </a:r>
            <a:r>
              <a:rPr lang="en-US" sz="2800" dirty="0"/>
              <a:t>,</a:t>
            </a:r>
            <a:r>
              <a:rPr lang="en-US" sz="2800" dirty="0">
                <a:solidFill>
                  <a:srgbClr val="FF0000"/>
                </a:solidFill>
              </a:rPr>
              <a:t> skin</a:t>
            </a:r>
            <a:r>
              <a:rPr lang="en-US" sz="2800" dirty="0"/>
              <a:t>).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opposing plasma membranes has a narrow space in-between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cytoplasmic surfaces of adjacent cell membranes at the junction have electron dense plaques (glycoprotein)</a:t>
            </a:r>
          </a:p>
          <a:p>
            <a:pPr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5848" name="AutoShape 8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0" name="AutoShape 10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2" name="AutoShape 12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4" name="AutoShape 14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6" name="AutoShape 16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8" name="AutoShape 18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69621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6074" y="44624"/>
            <a:ext cx="8568414" cy="6520706"/>
          </a:xfrm>
        </p:spPr>
        <p:txBody>
          <a:bodyPr>
            <a:normAutofit/>
          </a:bodyPr>
          <a:lstStyle/>
          <a:p>
            <a:r>
              <a:rPr lang="en-US" sz="2800" dirty="0"/>
              <a:t>Proteins forming the Junction  are </a:t>
            </a:r>
            <a:r>
              <a:rPr lang="en-US" sz="2800" b="1" dirty="0" err="1">
                <a:solidFill>
                  <a:srgbClr val="FF0000"/>
                </a:solidFill>
              </a:rPr>
              <a:t>Cadherins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FF0000"/>
                </a:solidFill>
              </a:rPr>
              <a:t>Catenin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The plaques(catenin)  provide attachment for transmembrane protein (cadherins) and  for </a:t>
            </a:r>
            <a:r>
              <a:rPr lang="en-US" sz="2400" u="sng" dirty="0">
                <a:solidFill>
                  <a:srgbClr val="FF0000"/>
                </a:solidFill>
              </a:rPr>
              <a:t>the fine cytoskeleton filaments </a:t>
            </a:r>
            <a:r>
              <a:rPr lang="en-US" sz="2400" dirty="0"/>
              <a:t>(</a:t>
            </a:r>
            <a:r>
              <a:rPr lang="en-US" sz="2400" b="1" dirty="0">
                <a:solidFill>
                  <a:srgbClr val="FF0000"/>
                </a:solidFill>
              </a:rPr>
              <a:t>actin filaments).</a:t>
            </a:r>
            <a:r>
              <a:rPr lang="en-US" sz="2400" b="1" dirty="0"/>
              <a:t> </a:t>
            </a:r>
            <a:r>
              <a:rPr lang="en-US" sz="2400" dirty="0"/>
              <a:t>This junction  makes the </a:t>
            </a:r>
            <a:r>
              <a:rPr lang="en-US" sz="2400" b="1" dirty="0"/>
              <a:t>Terminal Web </a:t>
            </a:r>
            <a:r>
              <a:rPr lang="en-US" sz="2400" dirty="0"/>
              <a:t>at the apical part of epithelial cells having microvilli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5" name="Picture 4" descr="1909_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" r="27680" b="18738"/>
          <a:stretch/>
        </p:blipFill>
        <p:spPr bwMode="auto">
          <a:xfrm>
            <a:off x="2267744" y="620688"/>
            <a:ext cx="4392488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619672" y="548680"/>
            <a:ext cx="1728192" cy="22322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48064" y="476672"/>
            <a:ext cx="1728192" cy="22322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istología: mayo 2016">
            <a:extLst>
              <a:ext uri="{FF2B5EF4-FFF2-40B4-BE49-F238E27FC236}">
                <a16:creationId xmlns:a16="http://schemas.microsoft.com/office/drawing/2014/main" id="{1CB343DA-ADEA-461D-BFA3-1B39F385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1"/>
            <a:ext cx="2808312" cy="25723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Figure 4-1 The Polarity of Epithelial Cells - ppt video online download">
            <a:extLst>
              <a:ext uri="{FF2B5EF4-FFF2-40B4-BE49-F238E27FC236}">
                <a16:creationId xmlns:a16="http://schemas.microsoft.com/office/drawing/2014/main" id="{1D1F26BC-D65F-47FF-B1DC-7DBC3F51DB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hapter 4: Organization at the Tissue Level - ppt download">
            <a:extLst>
              <a:ext uri="{FF2B5EF4-FFF2-40B4-BE49-F238E27FC236}">
                <a16:creationId xmlns:a16="http://schemas.microsoft.com/office/drawing/2014/main" id="{D4F65FA5-4230-4BBD-9AFD-D9C4F4F7A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267" r="19287" b="15818"/>
          <a:stretch/>
        </p:blipFill>
        <p:spPr bwMode="auto">
          <a:xfrm>
            <a:off x="2846512" y="4221089"/>
            <a:ext cx="2455912" cy="2488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D68EF8-B163-47F3-975B-4224CE2E19B5}"/>
              </a:ext>
            </a:extLst>
          </p:cNvPr>
          <p:cNvCxnSpPr>
            <a:cxnSpLocks/>
          </p:cNvCxnSpPr>
          <p:nvPr/>
        </p:nvCxnSpPr>
        <p:spPr>
          <a:xfrm>
            <a:off x="4644008" y="4721724"/>
            <a:ext cx="936104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Intestinal epithelial cell stock illustration. Illustration of microbiology  - 66289270">
            <a:extLst>
              <a:ext uri="{FF2B5EF4-FFF2-40B4-BE49-F238E27FC236}">
                <a16:creationId xmlns:a16="http://schemas.microsoft.com/office/drawing/2014/main" id="{BCFB04D3-01A6-44F6-ABEA-789D19315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 bwMode="auto">
          <a:xfrm>
            <a:off x="251520" y="4221089"/>
            <a:ext cx="2368624" cy="2488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45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2- B-  Desmosomes/Macula </a:t>
            </a:r>
            <a:r>
              <a:rPr lang="en-US" sz="3200" b="1" u="sng" dirty="0" err="1"/>
              <a:t>adherens</a:t>
            </a:r>
            <a:endParaRPr lang="en-US" sz="3200" b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764704"/>
            <a:ext cx="8915400" cy="5976664"/>
          </a:xfrm>
        </p:spPr>
        <p:txBody>
          <a:bodyPr>
            <a:normAutofit/>
          </a:bodyPr>
          <a:lstStyle/>
          <a:p>
            <a:r>
              <a:rPr lang="en-US" sz="2800" dirty="0"/>
              <a:t>Scattered disc- shaped structures, </a:t>
            </a:r>
            <a:r>
              <a:rPr lang="en-US" sz="2800" b="1" dirty="0">
                <a:solidFill>
                  <a:srgbClr val="FF0000"/>
                </a:solidFill>
              </a:rPr>
              <a:t>do not form belt (spot- like) </a:t>
            </a:r>
            <a:r>
              <a:rPr lang="en-US" sz="2800" dirty="0"/>
              <a:t>randomly arranged on lateral sides of  cells</a:t>
            </a:r>
          </a:p>
          <a:p>
            <a:endParaRPr lang="en-US" sz="2800" dirty="0"/>
          </a:p>
          <a:p>
            <a:r>
              <a:rPr lang="en-US" sz="2800" dirty="0"/>
              <a:t>Disc plaque at  the surface of one cell </a:t>
            </a:r>
          </a:p>
          <a:p>
            <a:pPr marL="0" indent="0">
              <a:buNone/>
            </a:pPr>
            <a:r>
              <a:rPr lang="en-US" sz="2800" dirty="0"/>
              <a:t>    connects with an identical one at </a:t>
            </a:r>
          </a:p>
          <a:p>
            <a:pPr marL="0" indent="0">
              <a:buNone/>
            </a:pPr>
            <a:r>
              <a:rPr lang="en-US" sz="2800" dirty="0"/>
              <a:t>     the surface of the adjacent cell</a:t>
            </a:r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/>
              <a:t>Proteins forming the junction of the desmosome are </a:t>
            </a:r>
            <a:r>
              <a:rPr lang="en-US" altLang="zh-CN" sz="2800" dirty="0" err="1"/>
              <a:t>desmoplakin</a:t>
            </a:r>
            <a:r>
              <a:rPr lang="en-US" altLang="zh-CN" sz="2800" dirty="0"/>
              <a:t> (plaque) &amp; </a:t>
            </a:r>
            <a:r>
              <a:rPr lang="en-US" altLang="zh-CN" sz="2800" dirty="0" err="1"/>
              <a:t>desmoglein</a:t>
            </a:r>
            <a:r>
              <a:rPr lang="en-US" altLang="zh-CN" sz="2800" dirty="0"/>
              <a:t>( transmembrane proteins, members of the cadherin family)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122" name="Picture 2" descr="http://163.178.103.176/Fisiologia/general/celulas/Membrane%20Structure%20and%20Function_archivos/celljunction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5" t="9759"/>
          <a:stretch/>
        </p:blipFill>
        <p:spPr bwMode="auto">
          <a:xfrm>
            <a:off x="6084168" y="1740496"/>
            <a:ext cx="2880320" cy="2513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iology.arizona.edu/cell_bio/problem_sets/membranes/graphics/desmosomes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048055" cy="15841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4" r="53593" b="11787"/>
          <a:stretch/>
        </p:blipFill>
        <p:spPr bwMode="auto">
          <a:xfrm>
            <a:off x="3779912" y="3717032"/>
            <a:ext cx="2304256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22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7200"/>
            <a:ext cx="8803312" cy="5668963"/>
          </a:xfrm>
        </p:spPr>
        <p:txBody>
          <a:bodyPr/>
          <a:lstStyle/>
          <a:p>
            <a:r>
              <a:rPr lang="en-US" sz="2800" dirty="0"/>
              <a:t>Within the cell, the plaque of the desmosome provide insertion to </a:t>
            </a:r>
            <a:r>
              <a:rPr lang="en-US" sz="2800" u="sng" dirty="0">
                <a:solidFill>
                  <a:srgbClr val="FF0000"/>
                </a:solidFill>
              </a:rPr>
              <a:t>intermediate cytoskeleton filaments </a:t>
            </a:r>
            <a:r>
              <a:rPr lang="en-US" sz="2800" b="1" u="sng" dirty="0">
                <a:solidFill>
                  <a:srgbClr val="FF0000"/>
                </a:solidFill>
              </a:rPr>
              <a:t>(keratin)</a:t>
            </a:r>
            <a:endParaRPr lang="en-US" sz="2800" dirty="0"/>
          </a:p>
          <a:p>
            <a:r>
              <a:rPr lang="en-US" sz="2800" dirty="0"/>
              <a:t>Found in tissues of constant state of stretching  and stress e.g. skin, intestine, between cardiac muscles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4747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320480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2- </a:t>
            </a:r>
            <a:r>
              <a:rPr lang="en-US" sz="3200" b="1" u="sng" dirty="0" err="1"/>
              <a:t>Hemidesmosomes</a:t>
            </a:r>
            <a:endParaRPr lang="en-US" sz="3200" b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791200"/>
          </a:xfrm>
        </p:spPr>
        <p:txBody>
          <a:bodyPr>
            <a:normAutofit/>
          </a:bodyPr>
          <a:lstStyle/>
          <a:p>
            <a:r>
              <a:rPr lang="en-US" sz="2800" dirty="0"/>
              <a:t>Half desmosome (</a:t>
            </a:r>
            <a:r>
              <a:rPr lang="en-US" sz="2800" dirty="0">
                <a:solidFill>
                  <a:srgbClr val="FF0000"/>
                </a:solidFill>
              </a:rPr>
              <a:t>cell – basal lamina /ECM)  </a:t>
            </a:r>
          </a:p>
          <a:p>
            <a:r>
              <a:rPr lang="en-US" sz="2800" dirty="0"/>
              <a:t>At the base of epithelial cells</a:t>
            </a:r>
          </a:p>
          <a:p>
            <a:r>
              <a:rPr lang="en-US" sz="2800" dirty="0"/>
              <a:t>Bind  epithelial cells to basal lamina</a:t>
            </a:r>
          </a:p>
          <a:p>
            <a:r>
              <a:rPr lang="en-US" sz="2800" dirty="0"/>
              <a:t>The transmembrane protein is </a:t>
            </a:r>
            <a:r>
              <a:rPr lang="en-US" sz="2800" b="1" dirty="0">
                <a:solidFill>
                  <a:srgbClr val="FF0000"/>
                </a:solidFill>
              </a:rPr>
              <a:t>integrins</a:t>
            </a:r>
            <a:r>
              <a:rPr lang="en-US" sz="2800" dirty="0"/>
              <a:t> protein</a:t>
            </a:r>
          </a:p>
          <a:p>
            <a:r>
              <a:rPr lang="en-US" sz="2800" dirty="0"/>
              <a:t>Plaques  provide attachment for </a:t>
            </a:r>
            <a:r>
              <a:rPr lang="en-US" sz="2800" b="1" dirty="0"/>
              <a:t>keratin filaments</a:t>
            </a:r>
          </a:p>
          <a:p>
            <a:r>
              <a:rPr lang="en-US" altLang="zh-CN" sz="2800" dirty="0"/>
              <a:t>integrin molecules connect to </a:t>
            </a:r>
            <a:r>
              <a:rPr lang="en-US" altLang="zh-CN" sz="2800" b="1" dirty="0">
                <a:solidFill>
                  <a:srgbClr val="FF0000"/>
                </a:solidFill>
              </a:rPr>
              <a:t>laminin</a:t>
            </a:r>
            <a:r>
              <a:rPr lang="en-US" altLang="zh-CN" sz="2800" dirty="0"/>
              <a:t> of basal lamina in turn connect e collagen in ECM → cell-matrix adhesion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5362" name="Picture 2" descr="http://202.20.99.17/~jjkim/Lecture/Cellbiol/Note/ch21/21_27_Hemidesmoso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97" b="13191"/>
          <a:stretch/>
        </p:blipFill>
        <p:spPr bwMode="auto">
          <a:xfrm>
            <a:off x="228600" y="4495801"/>
            <a:ext cx="50292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tudydroid.com/imageCards/0n/oa/card-24914386-b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6" t="16259" r="16228" b="10666"/>
          <a:stretch/>
        </p:blipFill>
        <p:spPr bwMode="auto">
          <a:xfrm>
            <a:off x="5581650" y="4495801"/>
            <a:ext cx="340995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257800" y="58674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Cell adhesion molecules, Cell junctions types, definition &amp; function |  Science online">
            <a:extLst>
              <a:ext uri="{FF2B5EF4-FFF2-40B4-BE49-F238E27FC236}">
                <a16:creationId xmlns:a16="http://schemas.microsoft.com/office/drawing/2014/main" id="{D5717DAE-9454-4193-BFE6-2C8A5795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52" y="404664"/>
            <a:ext cx="2187352" cy="21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C9E4E8-3AE7-4D4F-B006-314173F08234}"/>
              </a:ext>
            </a:extLst>
          </p:cNvPr>
          <p:cNvSpPr/>
          <p:nvPr/>
        </p:nvSpPr>
        <p:spPr>
          <a:xfrm>
            <a:off x="7020272" y="1752600"/>
            <a:ext cx="1460848" cy="762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Function of anchoring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en-US" sz="2800" dirty="0"/>
              <a:t>Stabilize cells against mechanical stress</a:t>
            </a:r>
          </a:p>
          <a:p>
            <a:r>
              <a:rPr lang="en-US" sz="2800" dirty="0"/>
              <a:t>Mechanically attach cells &amp; their </a:t>
            </a:r>
            <a:r>
              <a:rPr lang="en-US" sz="2800" b="1" dirty="0"/>
              <a:t>cytoskeleton</a:t>
            </a:r>
            <a:r>
              <a:rPr lang="en-US" sz="2800" dirty="0"/>
              <a:t> to their </a:t>
            </a:r>
            <a:r>
              <a:rPr lang="en-US" sz="2800" b="1" dirty="0"/>
              <a:t>neighbor cells  </a:t>
            </a:r>
            <a:r>
              <a:rPr lang="en-US" sz="2800" dirty="0"/>
              <a:t>or to the </a:t>
            </a:r>
            <a:r>
              <a:rPr lang="en-US" sz="2800" b="1" dirty="0"/>
              <a:t>extra cellular matrix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2" descr="https://classconnection.s3.amazonaws.com/479/flashcards/788479/png/cytoskeleton13230553876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43"/>
          <a:stretch/>
        </p:blipFill>
        <p:spPr bwMode="auto">
          <a:xfrm>
            <a:off x="467544" y="2780928"/>
            <a:ext cx="4896544" cy="3359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hat are anchoring junctions? | MBInfo">
            <a:extLst>
              <a:ext uri="{FF2B5EF4-FFF2-40B4-BE49-F238E27FC236}">
                <a16:creationId xmlns:a16="http://schemas.microsoft.com/office/drawing/2014/main" id="{2E7EB189-9775-4869-A553-E92D6DADB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0" r="29513" b="24919"/>
          <a:stretch/>
        </p:blipFill>
        <p:spPr bwMode="auto">
          <a:xfrm>
            <a:off x="5580112" y="2780928"/>
            <a:ext cx="3117032" cy="328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0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B5EBC-ECAD-42DF-ACA7-D061984FF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57199"/>
          </a:xfrm>
        </p:spPr>
        <p:txBody>
          <a:bodyPr>
            <a:noAutofit/>
          </a:bodyPr>
          <a:lstStyle/>
          <a:p>
            <a:r>
              <a:rPr lang="en-US" sz="3200" b="1" u="sng" dirty="0"/>
              <a:t>Cell membrane proteins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37B5-5845-42CD-ADCC-84067B79B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3831"/>
            <a:ext cx="9144000" cy="595151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They are of two types either </a:t>
            </a:r>
            <a:r>
              <a:rPr lang="en-US" sz="2800" dirty="0">
                <a:solidFill>
                  <a:srgbClr val="FF0000"/>
                </a:solidFill>
              </a:rPr>
              <a:t>peripheral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FF0000"/>
                </a:solidFill>
              </a:rPr>
              <a:t>integral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Peripheral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  <a:r>
              <a:rPr lang="en-US" sz="2800" dirty="0"/>
              <a:t> are </a:t>
            </a:r>
            <a:r>
              <a:rPr lang="en-US" sz="2800" u="sng" dirty="0">
                <a:solidFill>
                  <a:srgbClr val="FF0000"/>
                </a:solidFill>
              </a:rPr>
              <a:t>temporary attached </a:t>
            </a:r>
            <a:r>
              <a:rPr lang="en-US" sz="2800" dirty="0"/>
              <a:t>to the cell membrane. Found on the outside &amp; inside surfaces of the cell membrane. Can be dissociate from membrane following treatment with salty solutions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u="sng" dirty="0">
                <a:solidFill>
                  <a:srgbClr val="C00000"/>
                </a:solidFill>
              </a:rPr>
              <a:t>Integral 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are </a:t>
            </a:r>
            <a:r>
              <a:rPr lang="en-US" sz="2800" u="sng" dirty="0">
                <a:solidFill>
                  <a:srgbClr val="FF0000"/>
                </a:solidFill>
              </a:rPr>
              <a:t>permanently attached </a:t>
            </a:r>
            <a:r>
              <a:rPr lang="en-US" sz="2800" dirty="0"/>
              <a:t>to the membrane. They are of two types :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i="1" u="sng" dirty="0">
                <a:solidFill>
                  <a:srgbClr val="0070C0"/>
                </a:solidFill>
              </a:rPr>
              <a:t>Transmembrane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proteins that span across the cell membrane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i="1" u="sng" dirty="0">
                <a:solidFill>
                  <a:srgbClr val="0070C0"/>
                </a:solidFill>
              </a:rPr>
              <a:t>Monotopic</a:t>
            </a:r>
            <a:r>
              <a:rPr lang="en-US" sz="2800" dirty="0"/>
              <a:t> : proteins attached to only one side of the membrane and do not span the whole way across.</a:t>
            </a:r>
          </a:p>
          <a:p>
            <a:pPr>
              <a:spcBef>
                <a:spcPts val="0"/>
              </a:spcBef>
            </a:pP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58349-4F66-43E0-A0A1-BE758F4C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FD9EE-9BE8-4913-AF24-16DBFA25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18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669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3- Gap junction (GJ)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07193"/>
            <a:ext cx="8534400" cy="569840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800" dirty="0"/>
              <a:t>Transmembrane proteins form </a:t>
            </a:r>
            <a:r>
              <a:rPr lang="en-US" altLang="zh-CN" sz="2800" u="sng" dirty="0">
                <a:solidFill>
                  <a:srgbClr val="FF0000"/>
                </a:solidFill>
              </a:rPr>
              <a:t>intercellular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</a:rPr>
              <a:t>    </a:t>
            </a:r>
            <a:r>
              <a:rPr lang="en-US" altLang="zh-CN" sz="2800" u="sng" dirty="0">
                <a:solidFill>
                  <a:srgbClr val="FF0000"/>
                </a:solidFill>
              </a:rPr>
              <a:t>channels</a:t>
            </a:r>
            <a:r>
              <a:rPr lang="en-US" altLang="zh-CN" sz="2800" dirty="0"/>
              <a:t> that allow direct  transfer of ions, small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molecules, electric  impulses between cytoplasm of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adjacent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800" dirty="0"/>
              <a:t>This type of junction makes the cells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 chemically or electrically coupled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800" dirty="0"/>
              <a:t>This type of junction is important in heart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muscle cells. It provides </a:t>
            </a:r>
            <a:r>
              <a:rPr lang="en-US" altLang="zh-CN" sz="2800" u="sng" dirty="0">
                <a:solidFill>
                  <a:srgbClr val="C00000"/>
                </a:solidFill>
              </a:rPr>
              <a:t>low resistance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ions pathways through GJ allowing the cell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to contract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800" dirty="0"/>
              <a:t>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8" name="Picture 4" descr="http://users.rcn.com/jkimball.ma.ultranet/BiologyPages/C/CellJunction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616"/>
          <a:stretch/>
        </p:blipFill>
        <p:spPr bwMode="auto">
          <a:xfrm>
            <a:off x="6823769" y="2924944"/>
            <a:ext cx="1951742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876256" y="4077072"/>
            <a:ext cx="1800200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404 - File or directory not found. | การศึกษา">
            <a:extLst>
              <a:ext uri="{FF2B5EF4-FFF2-40B4-BE49-F238E27FC236}">
                <a16:creationId xmlns:a16="http://schemas.microsoft.com/office/drawing/2014/main" id="{BF558716-10B7-48FA-BFA4-147FB94B3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08"/>
          <a:stretch/>
        </p:blipFill>
        <p:spPr bwMode="auto">
          <a:xfrm>
            <a:off x="6948264" y="64517"/>
            <a:ext cx="2083688" cy="14202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7DAF21-1177-45CA-AD37-09D3B150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434E7-3BA6-40A3-8066-7537083A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074" name="Picture 2" descr="What are Gap Junctions? – KEOpS">
            <a:extLst>
              <a:ext uri="{FF2B5EF4-FFF2-40B4-BE49-F238E27FC236}">
                <a16:creationId xmlns:a16="http://schemas.microsoft.com/office/drawing/2014/main" id="{CB2B2657-CCB8-4E21-B63B-C81670AF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45" y="1916832"/>
            <a:ext cx="5567311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4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36525"/>
            <a:ext cx="8856984" cy="64928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* The protein </a:t>
            </a:r>
            <a:r>
              <a:rPr lang="en-US" sz="2800" dirty="0">
                <a:solidFill>
                  <a:srgbClr val="FF0000"/>
                </a:solidFill>
              </a:rPr>
              <a:t>subunit</a:t>
            </a:r>
            <a:r>
              <a:rPr lang="en-US" sz="2800" dirty="0"/>
              <a:t> forming the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junction is called </a:t>
            </a:r>
            <a:r>
              <a:rPr lang="en-US" sz="2800" u="sng" dirty="0"/>
              <a:t>Connexin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CN" sz="2800" dirty="0">
              <a:sym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800" dirty="0">
                <a:sym typeface="Times New Roman" pitchFamily="18" charset="0"/>
              </a:rPr>
              <a:t>* Each channel called </a:t>
            </a:r>
            <a:r>
              <a:rPr lang="en-US" altLang="zh-CN" sz="2800" b="1" dirty="0">
                <a:sym typeface="Times New Roman" pitchFamily="18" charset="0"/>
              </a:rPr>
              <a:t>Connexon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800" dirty="0">
                <a:sym typeface="Times New Roman" pitchFamily="18" charset="0"/>
              </a:rPr>
              <a:t> is formed by </a:t>
            </a:r>
            <a:r>
              <a:rPr lang="en-US" altLang="zh-CN" sz="2800" b="1" dirty="0">
                <a:solidFill>
                  <a:srgbClr val="FF0000"/>
                </a:solidFill>
                <a:sym typeface="Times New Roman" pitchFamily="18" charset="0"/>
              </a:rPr>
              <a:t>6 Connexins </a:t>
            </a:r>
            <a:r>
              <a:rPr lang="en-US" altLang="zh-CN" sz="2800" dirty="0">
                <a:sym typeface="Times New Roman" pitchFamily="18" charset="0"/>
              </a:rPr>
              <a:t>subunits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800" dirty="0">
                <a:sym typeface="Times New Roman" pitchFamily="18" charset="0"/>
              </a:rPr>
              <a:t> </a:t>
            </a:r>
            <a:r>
              <a:rPr lang="en-US" sz="2800" dirty="0"/>
              <a:t>which span the lipid bilayer of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cell membrane (hydrophobic)  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800" dirty="0"/>
              <a:t>* The connexons tubes of 2 cells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800" dirty="0"/>
              <a:t>   join together to make a GJ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* GJ tend to close by high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concentration of Ca⁺ ions or low pH.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The closing of the GJ serves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seal normal cells from traumatized or dying neighbors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 descr="http://www.mun.ca/biology/desmid/brian/BIOL2060/BIOL2060-17/17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263" b="6038"/>
          <a:stretch/>
        </p:blipFill>
        <p:spPr bwMode="auto">
          <a:xfrm>
            <a:off x="5580111" y="136526"/>
            <a:ext cx="3384377" cy="256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876256" y="1666882"/>
            <a:ext cx="792088" cy="6099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347864" y="1919738"/>
            <a:ext cx="3528391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Gap junction modulation - Wikipedia">
            <a:extLst>
              <a:ext uri="{FF2B5EF4-FFF2-40B4-BE49-F238E27FC236}">
                <a16:creationId xmlns:a16="http://schemas.microsoft.com/office/drawing/2014/main" id="{DA5CBC37-F5C3-4A08-AE9B-8D150035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384377" cy="1656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15544F-68DD-4E46-9229-061212B01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1" y="2771760"/>
            <a:ext cx="3384377" cy="17373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E6E820-1278-4866-AEB9-AA5535EBE830}"/>
              </a:ext>
            </a:extLst>
          </p:cNvPr>
          <p:cNvCxnSpPr>
            <a:cxnSpLocks/>
          </p:cNvCxnSpPr>
          <p:nvPr/>
        </p:nvCxnSpPr>
        <p:spPr>
          <a:xfrm>
            <a:off x="4355976" y="924530"/>
            <a:ext cx="1548171" cy="203141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222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CA3C-DA31-44C5-BC1C-6BB74F31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59531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br>
              <a:rPr lang="en-US" altLang="zh-CN" sz="2800" u="sng" dirty="0">
                <a:solidFill>
                  <a:prstClr val="black"/>
                </a:solidFill>
                <a:cs typeface="+mn-cs"/>
                <a:sym typeface="Times New Roman" pitchFamily="18" charset="0"/>
              </a:rPr>
            </a:br>
            <a:r>
              <a:rPr lang="en-US" altLang="zh-CN" sz="3100" b="1" u="sng" dirty="0">
                <a:solidFill>
                  <a:prstClr val="black"/>
                </a:solidFill>
                <a:sym typeface="Times New Roman" pitchFamily="18" charset="0"/>
              </a:rPr>
              <a:t>Electrical &amp; </a:t>
            </a:r>
            <a:r>
              <a:rPr lang="en-US" altLang="zh-CN" sz="3100" b="1" u="sng" dirty="0">
                <a:solidFill>
                  <a:prstClr val="black"/>
                </a:solidFill>
                <a:cs typeface="+mn-cs"/>
                <a:sym typeface="Times New Roman" pitchFamily="18" charset="0"/>
              </a:rPr>
              <a:t>Chemical synapses</a:t>
            </a:r>
            <a:br>
              <a:rPr lang="en-US" altLang="zh-CN" sz="2800" u="sng" dirty="0">
                <a:solidFill>
                  <a:prstClr val="black"/>
                </a:solidFill>
                <a:cs typeface="+mn-cs"/>
                <a:sym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10FBB-9FD1-4CF1-BF2D-DE7AB5A0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5976664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en-US" altLang="zh-CN" sz="2800" dirty="0">
                <a:solidFill>
                  <a:prstClr val="black"/>
                </a:solidFill>
                <a:sym typeface="Times New Roman" pitchFamily="18" charset="0"/>
              </a:rPr>
              <a:t>Synapse is a type of GJ where information is transmitted between adjacent cells. </a:t>
            </a:r>
            <a:r>
              <a:rPr lang="en-US" altLang="zh-CN" sz="2800" u="sng" dirty="0">
                <a:solidFill>
                  <a:prstClr val="black"/>
                </a:solidFill>
                <a:sym typeface="Times New Roman" pitchFamily="18" charset="0"/>
              </a:rPr>
              <a:t>There are 2 types:</a:t>
            </a:r>
          </a:p>
          <a:p>
            <a:pPr marL="514350" indent="-514350" algn="ctr">
              <a:buAutoNum type="alphaUcPeriod"/>
            </a:pPr>
            <a:r>
              <a:rPr lang="en-US" sz="2800" u="sng" dirty="0">
                <a:solidFill>
                  <a:srgbClr val="FF0000"/>
                </a:solidFill>
              </a:rPr>
              <a:t>Electrical synapse  </a:t>
            </a:r>
          </a:p>
          <a:p>
            <a:pPr marL="0" indent="0">
              <a:buNone/>
            </a:pPr>
            <a:r>
              <a:rPr lang="en-US" sz="2800" dirty="0"/>
              <a:t>is a GJ which has channel proteins connecting the adjacent cells.  The signal in electric synapse can travel faster . Found between: </a:t>
            </a:r>
            <a:r>
              <a:rPr lang="en-US" sz="2800" u="sng" dirty="0">
                <a:solidFill>
                  <a:srgbClr val="C00000"/>
                </a:solidFill>
              </a:rPr>
              <a:t>cardiac muscles (intercalated discs) </a:t>
            </a:r>
            <a:r>
              <a:rPr lang="en-US" sz="2800" dirty="0"/>
              <a:t>, and in </a:t>
            </a:r>
            <a:r>
              <a:rPr lang="en-US" sz="2800" u="sng" dirty="0">
                <a:solidFill>
                  <a:srgbClr val="FF0000"/>
                </a:solidFill>
              </a:rPr>
              <a:t>synapses between neurons involved in reflexes </a:t>
            </a:r>
            <a:r>
              <a:rPr lang="en-US" sz="2800" dirty="0"/>
              <a:t>in </a:t>
            </a:r>
            <a:r>
              <a:rPr lang="en-US" sz="2800" u="sng" dirty="0">
                <a:solidFill>
                  <a:srgbClr val="FF0000"/>
                </a:solidFill>
              </a:rPr>
              <a:t>nervous system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*Intercalated discs:</a:t>
            </a:r>
            <a:r>
              <a:rPr lang="en-US" sz="2800" dirty="0"/>
              <a:t> contain both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u="sng" dirty="0">
                <a:solidFill>
                  <a:srgbClr val="FF0000"/>
                </a:solidFill>
              </a:rPr>
              <a:t>GJs</a:t>
            </a:r>
          </a:p>
          <a:p>
            <a:pPr marL="0" indent="0">
              <a:buNone/>
            </a:pPr>
            <a:r>
              <a:rPr lang="en-US" sz="2800" dirty="0"/>
              <a:t>(to allow flow of ions from one cell to </a:t>
            </a:r>
          </a:p>
          <a:p>
            <a:pPr marL="0" lvl="0" indent="0">
              <a:buNone/>
            </a:pPr>
            <a:r>
              <a:rPr lang="en-US" sz="2800" dirty="0"/>
              <a:t>  another </a:t>
            </a:r>
            <a:r>
              <a:rPr lang="en-US" sz="2800" dirty="0">
                <a:solidFill>
                  <a:prstClr val="black"/>
                </a:solidFill>
              </a:rPr>
              <a:t>→</a:t>
            </a:r>
            <a:r>
              <a:rPr lang="en-US" sz="2800" dirty="0"/>
              <a:t> spread of actional potential)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b="1" u="sng" dirty="0">
                <a:solidFill>
                  <a:srgbClr val="FF0000"/>
                </a:solidFill>
              </a:rPr>
              <a:t>&amp; </a:t>
            </a:r>
            <a:r>
              <a:rPr lang="en-US" sz="2800" u="sng" dirty="0">
                <a:solidFill>
                  <a:srgbClr val="FF0000"/>
                </a:solidFill>
              </a:rPr>
              <a:t>Desmosomes</a:t>
            </a:r>
            <a:r>
              <a:rPr lang="en-US" sz="2800" dirty="0"/>
              <a:t>(to hold cells together)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AF486-AC7D-406D-A017-A65E629C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Prof. Dr. Hala </a:t>
            </a:r>
            <a:r>
              <a:rPr lang="es-ES" dirty="0" err="1"/>
              <a:t>Elmazar</a:t>
            </a:r>
            <a:endParaRPr lang="en-US" dirty="0"/>
          </a:p>
        </p:txBody>
      </p:sp>
      <p:pic>
        <p:nvPicPr>
          <p:cNvPr id="6" name="Picture 4" descr="http://www.78stepshealth.us/human-physiology/images/3204_454_645-gap-junctions-smooth-muscle.jpg">
            <a:extLst>
              <a:ext uri="{FF2B5EF4-FFF2-40B4-BE49-F238E27FC236}">
                <a16:creationId xmlns:a16="http://schemas.microsoft.com/office/drawing/2014/main" id="{D58C8A0F-67E5-4EFB-90B3-9B67E52C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5"/>
            <a:ext cx="2808312" cy="23669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B19F0D-D356-4C18-93FF-5DDC61360F48}"/>
              </a:ext>
            </a:extLst>
          </p:cNvPr>
          <p:cNvSpPr txBox="1"/>
          <p:nvPr/>
        </p:nvSpPr>
        <p:spPr>
          <a:xfrm>
            <a:off x="6732240" y="6309320"/>
            <a:ext cx="170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Cardiac muscles</a:t>
            </a:r>
          </a:p>
        </p:txBody>
      </p:sp>
    </p:spTree>
    <p:extLst>
      <p:ext uri="{BB962C8B-B14F-4D97-AF65-F5344CB8AC3E}">
        <p14:creationId xmlns:p14="http://schemas.microsoft.com/office/powerpoint/2010/main" val="253482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FA5EF1-B174-43A6-B4F1-D1BEC0AA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89AE2-026F-4D3D-8F7D-258E50A7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098" name="Picture 2" descr="Gap Junction - an overview | ScienceDirect Topics">
            <a:extLst>
              <a:ext uri="{FF2B5EF4-FFF2-40B4-BE49-F238E27FC236}">
                <a16:creationId xmlns:a16="http://schemas.microsoft.com/office/drawing/2014/main" id="{89F30085-BA8B-4558-ACCB-030D0C73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1"/>
            <a:ext cx="4824537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6C103-0727-46D2-BCB9-465713BE0420}"/>
              </a:ext>
            </a:extLst>
          </p:cNvPr>
          <p:cNvSpPr txBox="1"/>
          <p:nvPr/>
        </p:nvSpPr>
        <p:spPr>
          <a:xfrm>
            <a:off x="3419872" y="6063679"/>
            <a:ext cx="22768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Electric synapse </a:t>
            </a:r>
          </a:p>
        </p:txBody>
      </p:sp>
    </p:spTree>
    <p:extLst>
      <p:ext uri="{BB962C8B-B14F-4D97-AF65-F5344CB8AC3E}">
        <p14:creationId xmlns:p14="http://schemas.microsoft.com/office/powerpoint/2010/main" val="2142283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5"/>
            <a:ext cx="8534400" cy="6584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u="sng" dirty="0"/>
              <a:t>4-</a:t>
            </a:r>
            <a:r>
              <a:rPr lang="en-US" sz="2800" u="sng" dirty="0">
                <a:solidFill>
                  <a:srgbClr val="FF0000"/>
                </a:solidFill>
              </a:rPr>
              <a:t> B- chemical synapse (</a:t>
            </a:r>
            <a:r>
              <a:rPr lang="en-US" sz="2800" u="sng" dirty="0"/>
              <a:t>Signal relaying junction</a:t>
            </a:r>
            <a:r>
              <a:rPr lang="en-US" sz="2800" u="sng" dirty="0">
                <a:solidFill>
                  <a:srgbClr val="FF0000"/>
                </a:solidFill>
              </a:rPr>
              <a:t>) </a:t>
            </a:r>
            <a:endParaRPr lang="en-US" altLang="zh-CN" sz="2800" dirty="0">
              <a:solidFill>
                <a:srgbClr val="FF0000"/>
              </a:solidFill>
              <a:sym typeface="Times New Roman" pitchFamily="18" charset="0"/>
            </a:endParaRPr>
          </a:p>
          <a:p>
            <a:r>
              <a:rPr lang="en-US" altLang="zh-CN" sz="2800" dirty="0">
                <a:sym typeface="Times New Roman" pitchFamily="18" charset="0"/>
              </a:rPr>
              <a:t>Junction between a nerve fiber and a muscle fiber (</a:t>
            </a:r>
            <a:r>
              <a:rPr lang="en-US" altLang="zh-CN" sz="2800" b="1" dirty="0">
                <a:solidFill>
                  <a:srgbClr val="C00000"/>
                </a:solidFill>
                <a:sym typeface="Times New Roman" pitchFamily="18" charset="0"/>
              </a:rPr>
              <a:t>motor end plate</a:t>
            </a:r>
            <a:r>
              <a:rPr lang="en-US" altLang="zh-CN" sz="2800" dirty="0">
                <a:sym typeface="Times New Roman" pitchFamily="18" charset="0"/>
              </a:rPr>
              <a:t>) or between two neurons </a:t>
            </a:r>
          </a:p>
          <a:p>
            <a:r>
              <a:rPr lang="en-US" altLang="zh-CN" sz="2800" dirty="0">
                <a:sym typeface="Times New Roman" pitchFamily="18" charset="0"/>
              </a:rPr>
              <a:t>The neuron transmitting the signal is called </a:t>
            </a:r>
            <a:r>
              <a:rPr lang="en-US" altLang="zh-CN" sz="2800" b="1" dirty="0">
                <a:solidFill>
                  <a:srgbClr val="C00000"/>
                </a:solidFill>
                <a:sym typeface="Times New Roman" pitchFamily="18" charset="0"/>
              </a:rPr>
              <a:t>presynaptic neuron</a:t>
            </a:r>
            <a:r>
              <a:rPr lang="en-US" altLang="zh-CN" sz="2800" dirty="0">
                <a:sym typeface="Times New Roman" pitchFamily="18" charset="0"/>
              </a:rPr>
              <a:t>. </a:t>
            </a:r>
            <a:r>
              <a:rPr lang="en-US" altLang="zh-CN" sz="2800" b="1" dirty="0">
                <a:solidFill>
                  <a:srgbClr val="C00000"/>
                </a:solidFill>
                <a:sym typeface="Times New Roman" pitchFamily="18" charset="0"/>
              </a:rPr>
              <a:t>Synaptic vesicles </a:t>
            </a:r>
            <a:r>
              <a:rPr lang="en-US" altLang="zh-CN" sz="2800" dirty="0">
                <a:sym typeface="Times New Roman" pitchFamily="18" charset="0"/>
              </a:rPr>
              <a:t>containing neurotransmitters    are found in the presynaptic neurons </a:t>
            </a:r>
          </a:p>
          <a:p>
            <a:r>
              <a:rPr lang="en-US" altLang="zh-CN" sz="2800" dirty="0">
                <a:sym typeface="Times New Roman" pitchFamily="18" charset="0"/>
              </a:rPr>
              <a:t>These neurotransmitters will be released into the </a:t>
            </a:r>
            <a:r>
              <a:rPr lang="en-US" altLang="zh-CN" sz="2800" b="1" dirty="0">
                <a:solidFill>
                  <a:srgbClr val="C00000"/>
                </a:solidFill>
                <a:sym typeface="Times New Roman" pitchFamily="18" charset="0"/>
              </a:rPr>
              <a:t>synaptic cleft </a:t>
            </a:r>
            <a:r>
              <a:rPr lang="en-US" altLang="zh-CN" sz="2800" dirty="0">
                <a:sym typeface="Times New Roman" pitchFamily="18" charset="0"/>
              </a:rPr>
              <a:t>(space between pre &amp; postsynaptic membranes). Neurotransmitter will bind to protein receptors on the </a:t>
            </a:r>
            <a:r>
              <a:rPr lang="en-US" altLang="zh-CN" sz="2800" b="1" dirty="0">
                <a:solidFill>
                  <a:srgbClr val="C00000"/>
                </a:solidFill>
                <a:sym typeface="Times New Roman" pitchFamily="18" charset="0"/>
              </a:rPr>
              <a:t>postsynaptic membra</a:t>
            </a:r>
            <a:r>
              <a:rPr lang="en-US" altLang="zh-CN" sz="2800" b="1" dirty="0">
                <a:solidFill>
                  <a:srgbClr val="FF0000"/>
                </a:solidFill>
                <a:sym typeface="Times New Roman" pitchFamily="18" charset="0"/>
              </a:rPr>
              <a:t>n</a:t>
            </a:r>
            <a:r>
              <a:rPr lang="en-US" altLang="zh-CN" sz="2800" dirty="0">
                <a:solidFill>
                  <a:srgbClr val="FF0000"/>
                </a:solidFill>
                <a:sym typeface="Times New Roman" pitchFamily="18" charset="0"/>
              </a:rPr>
              <a:t>e</a:t>
            </a:r>
            <a:r>
              <a:rPr lang="en-US" altLang="zh-CN" sz="2800" dirty="0">
                <a:sym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8" name="Picture 2" descr="https://upload.wikimedia.org/wikipedia/en/a/a6/Chemical_synapse_sch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5" y="4745036"/>
            <a:ext cx="2736302" cy="1924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00B8E-E081-4058-B72F-4AAB62CA3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30" y="4797152"/>
            <a:ext cx="2690058" cy="19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9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AE0A-D521-4583-A69E-CF40A965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B8889-E300-44DA-A8F4-A83D3E93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146" name="Picture 2" descr="Chapter 8">
            <a:extLst>
              <a:ext uri="{FF2B5EF4-FFF2-40B4-BE49-F238E27FC236}">
                <a16:creationId xmlns:a16="http://schemas.microsoft.com/office/drawing/2014/main" id="{3EC1E422-0560-4C86-AD8E-D3BE9AB3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60648"/>
            <a:ext cx="5760640" cy="56067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9ED24-C7F2-4B34-B9E1-851600568390}"/>
              </a:ext>
            </a:extLst>
          </p:cNvPr>
          <p:cNvSpPr txBox="1"/>
          <p:nvPr/>
        </p:nvSpPr>
        <p:spPr>
          <a:xfrm>
            <a:off x="3324232" y="5949280"/>
            <a:ext cx="25106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Chemical synapse </a:t>
            </a:r>
          </a:p>
        </p:txBody>
      </p:sp>
    </p:spTree>
    <p:extLst>
      <p:ext uri="{BB962C8B-B14F-4D97-AF65-F5344CB8AC3E}">
        <p14:creationId xmlns:p14="http://schemas.microsoft.com/office/powerpoint/2010/main" val="301255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812"/>
            <a:ext cx="8229600" cy="5807508"/>
          </a:xfrm>
        </p:spPr>
        <p:txBody>
          <a:bodyPr>
            <a:normAutofit/>
          </a:bodyPr>
          <a:lstStyle/>
          <a:p>
            <a:r>
              <a:rPr lang="en-US" sz="2800" dirty="0"/>
              <a:t>Gap junctions also found between many cells e.g. osteocytes, astrocytes, endocrine cells , smooth muscles</a:t>
            </a:r>
          </a:p>
          <a:p>
            <a:endParaRPr lang="en-US" sz="2800" dirty="0"/>
          </a:p>
          <a:p>
            <a:r>
              <a:rPr lang="en-US" sz="2800" dirty="0"/>
              <a:t>Cancer cells don’t have gap junctions so that they fail to transfer their mitotic activity to each other which may explain their uncontrolled growth </a:t>
            </a:r>
          </a:p>
          <a:p>
            <a:endParaRPr lang="en-US" sz="2800" dirty="0"/>
          </a:p>
          <a:p>
            <a:r>
              <a:rPr lang="en-US" sz="2800" dirty="0"/>
              <a:t>Changes in the number and distribution of gap junctions has been reported </a:t>
            </a:r>
            <a:r>
              <a:rPr lang="en-US" sz="2800" dirty="0">
                <a:solidFill>
                  <a:srgbClr val="FF0000"/>
                </a:solidFill>
              </a:rPr>
              <a:t>in many cardiac diseases </a:t>
            </a:r>
            <a:r>
              <a:rPr lang="en-US" sz="2800" dirty="0"/>
              <a:t>e.g. arrhythmias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23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052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50" y="2780928"/>
            <a:ext cx="371475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7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E3047-5B55-4CC8-8E29-A9136E18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Prof. Dr. Hala </a:t>
            </a:r>
            <a:r>
              <a:rPr lang="es-ES" dirty="0" err="1"/>
              <a:t>Elmazar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C43F3-A713-415A-A55B-32483A35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Cell Membranes">
            <a:extLst>
              <a:ext uri="{FF2B5EF4-FFF2-40B4-BE49-F238E27FC236}">
                <a16:creationId xmlns:a16="http://schemas.microsoft.com/office/drawing/2014/main" id="{41E28D02-AAA4-4DD8-A170-5238DAF485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424936" cy="54726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B6D0A-5CBB-4134-91D7-9D058FD152D0}"/>
              </a:ext>
            </a:extLst>
          </p:cNvPr>
          <p:cNvSpPr txBox="1"/>
          <p:nvPr/>
        </p:nvSpPr>
        <p:spPr>
          <a:xfrm>
            <a:off x="2267744" y="594928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Types of cell membrane proteins </a:t>
            </a:r>
          </a:p>
        </p:txBody>
      </p:sp>
    </p:spTree>
    <p:extLst>
      <p:ext uri="{BB962C8B-B14F-4D97-AF65-F5344CB8AC3E}">
        <p14:creationId xmlns:p14="http://schemas.microsoft.com/office/powerpoint/2010/main" val="193572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C1BF-BBED-4C57-B2C5-AD2AC7AC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988219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Function of integral membrane proteins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838C-7503-495D-919D-51AAEBD4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472608"/>
          </a:xfrm>
        </p:spPr>
        <p:txBody>
          <a:bodyPr>
            <a:normAutofit fontScale="92500"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Junctions</a:t>
            </a:r>
            <a:r>
              <a:rPr lang="en-US" sz="3000" dirty="0"/>
              <a:t> – Serve to connect and join the cells together 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Enzymes</a:t>
            </a:r>
            <a:r>
              <a:rPr lang="en-US" sz="3000" dirty="0"/>
              <a:t> – Fixing to membranes to perform a localized metabolic pathways 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Transport</a:t>
            </a:r>
            <a:r>
              <a:rPr lang="en-US" sz="3000" dirty="0"/>
              <a:t> – Responsible for facilitated diffusion and active transport 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Recognition</a:t>
            </a:r>
            <a:r>
              <a:rPr lang="en-US" sz="3000" dirty="0"/>
              <a:t> – May function as markers for cellular identification 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Anchorage</a:t>
            </a:r>
            <a:r>
              <a:rPr lang="en-US" sz="3000" dirty="0"/>
              <a:t> – Attachment points for cytoskeleton and extracellular matrix </a:t>
            </a:r>
          </a:p>
          <a:p>
            <a:r>
              <a:rPr lang="en-US" sz="3000" b="1" dirty="0">
                <a:solidFill>
                  <a:srgbClr val="FF0000"/>
                </a:solidFill>
              </a:rPr>
              <a:t>Transduction</a:t>
            </a:r>
            <a:r>
              <a:rPr lang="en-US" sz="3000" dirty="0"/>
              <a:t> – Function as receptors for peptide hormones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57FAC-AE7D-4D2A-BB5B-F59335C6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64805-12BF-455A-AD9A-AF49A149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9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26F88-D3D6-4A4D-B2D4-C4AD0B3D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3A393-BFEA-4D0B-9ECB-137C8BD2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69509-4F8F-4C23-AEF4-974ED0E8E538}"/>
              </a:ext>
            </a:extLst>
          </p:cNvPr>
          <p:cNvSpPr txBox="1"/>
          <p:nvPr/>
        </p:nvSpPr>
        <p:spPr>
          <a:xfrm>
            <a:off x="1835696" y="6351711"/>
            <a:ext cx="58348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Function of cell membrane integral proteins</a:t>
            </a:r>
          </a:p>
        </p:txBody>
      </p:sp>
      <p:pic>
        <p:nvPicPr>
          <p:cNvPr id="6" name="Picture 2" descr="membrane protein functions 2">
            <a:extLst>
              <a:ext uri="{FF2B5EF4-FFF2-40B4-BE49-F238E27FC236}">
                <a16:creationId xmlns:a16="http://schemas.microsoft.com/office/drawing/2014/main" id="{F4933EFA-887D-4BDF-B261-491905AA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8859670" cy="33843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1: Cells Flashcards | Quizlet">
            <a:extLst>
              <a:ext uri="{FF2B5EF4-FFF2-40B4-BE49-F238E27FC236}">
                <a16:creationId xmlns:a16="http://schemas.microsoft.com/office/drawing/2014/main" id="{0E970A02-0D81-45C7-B73C-B7E82A4F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6525"/>
            <a:ext cx="5112568" cy="2624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7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612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Function of cell- cell junctions (adhesions)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Communication between adjacent cells.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 Support &amp; reduce stress placed upon cells.</a:t>
            </a:r>
            <a:endParaRPr lang="en-US" sz="2800" b="1" u="sng" dirty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Cell adhesion (junction) is due to the action of :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</a:pPr>
            <a:endParaRPr lang="en-US" altLang="zh-CN" sz="2800" dirty="0">
              <a:sym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en-US" altLang="zh-CN" sz="2800" dirty="0">
              <a:sym typeface="Times New Roman" pitchFamily="18" charset="0"/>
            </a:endParaRPr>
          </a:p>
          <a:p>
            <a:pPr marL="0" indent="0">
              <a:buNone/>
            </a:pPr>
            <a:endParaRPr lang="en-US" b="1" u="sng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Dr. Hala Elmazar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294298-E0C2-4F23-8443-5B113B0AD3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838200" y="3722718"/>
          <a:ext cx="7239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0" name="Picture 2" descr="http://image.slidesharecdn.com/cellcommunication-140903233655-phpapp02/95/cell-communication-8-638.jpg?cb=140978749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404" t="10333" r="50627" b="59917"/>
          <a:stretch>
            <a:fillRect/>
          </a:stretch>
        </p:blipFill>
        <p:spPr bwMode="auto">
          <a:xfrm>
            <a:off x="1065838" y="1882552"/>
            <a:ext cx="2786082" cy="1224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429652" y="1214422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0" name="Picture 6" descr="http://i.dailymail.co.uk/i/pix/2014/06/23/article-0-1E26886000000578-759_638x3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2552"/>
            <a:ext cx="2736304" cy="12241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8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3CDF-7C1D-432E-A174-F0C0C2FB3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7"/>
            <a:ext cx="8856984" cy="6460827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Cell adhesion molecules (CAMs)</a:t>
            </a:r>
          </a:p>
          <a:p>
            <a:pPr marL="0" indent="0">
              <a:buNone/>
            </a:pPr>
            <a:r>
              <a:rPr lang="en-US" sz="2800" dirty="0"/>
              <a:t>A group of </a:t>
            </a:r>
            <a:r>
              <a:rPr lang="en-US" sz="2800" u="sng" dirty="0">
                <a:solidFill>
                  <a:srgbClr val="FF0000"/>
                </a:solidFill>
              </a:rPr>
              <a:t>cell proteins </a:t>
            </a:r>
            <a:r>
              <a:rPr lang="en-US" sz="2800" dirty="0"/>
              <a:t>located on the cell surface &amp; involved in binding of the cell with </a:t>
            </a:r>
            <a:r>
              <a:rPr lang="en-US" sz="2800" u="sng" dirty="0"/>
              <a:t>other cells </a:t>
            </a:r>
            <a:r>
              <a:rPr lang="en-US" sz="2800" dirty="0"/>
              <a:t>or </a:t>
            </a:r>
            <a:r>
              <a:rPr lang="en-US" sz="2800" u="sng" dirty="0"/>
              <a:t>with the extracellular matrix </a:t>
            </a:r>
            <a:r>
              <a:rPr lang="en-US" sz="2800" dirty="0"/>
              <a:t>in a process called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cell adhesion</a:t>
            </a:r>
            <a:r>
              <a:rPr lang="en-US" sz="2800" dirty="0"/>
              <a:t>)  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b="1" u="sng" dirty="0">
                <a:solidFill>
                  <a:srgbClr val="FF0000"/>
                </a:solidFill>
              </a:rPr>
              <a:t>Cell-cell junctions (Adhesions)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Represent the mechanism behind how cells interact with each other, this is achieved by </a:t>
            </a:r>
            <a:r>
              <a:rPr lang="en-US" sz="2800" u="sng" dirty="0">
                <a:solidFill>
                  <a:srgbClr val="C00000"/>
                </a:solidFill>
              </a:rPr>
              <a:t>molecules</a:t>
            </a:r>
            <a:r>
              <a:rPr lang="en-US" sz="2800" dirty="0"/>
              <a:t>  (CAMs) present at the surface of both cells. Cell junctions is crucial for multicellular structural maintenance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F6ABA-E806-4327-AC1A-3EE74F37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4B7C5-B76B-43AB-A40B-EF64066F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1435C-D33D-4B9E-84EB-1F06DA43F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5300"/>
          <a:stretch/>
        </p:blipFill>
        <p:spPr>
          <a:xfrm>
            <a:off x="5914605" y="1772816"/>
            <a:ext cx="2617835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751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96905B-42AB-4379-83A4-BA66E192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Prof.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EA702F-59E5-47B6-9EA8-ECB7354C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Cytoskeleton- Definition, Structure, Functions and Diagram">
            <a:extLst>
              <a:ext uri="{FF2B5EF4-FFF2-40B4-BE49-F238E27FC236}">
                <a16:creationId xmlns:a16="http://schemas.microsoft.com/office/drawing/2014/main" id="{F0B6517F-F82A-4AA4-994C-E39B0C1B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6" y="692696"/>
            <a:ext cx="7620000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1E417-DDE7-471A-BEC9-72AD4F8ABC0D}"/>
              </a:ext>
            </a:extLst>
          </p:cNvPr>
          <p:cNvSpPr txBox="1"/>
          <p:nvPr/>
        </p:nvSpPr>
        <p:spPr>
          <a:xfrm>
            <a:off x="229277" y="5180999"/>
            <a:ext cx="880721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Inside the cell there are 3 types of cytoskeletons : actin filament , intermediate filament &amp; </a:t>
            </a:r>
          </a:p>
          <a:p>
            <a:r>
              <a:rPr lang="en-US" b="1" dirty="0"/>
              <a:t>Microtubules</a:t>
            </a:r>
          </a:p>
          <a:p>
            <a:r>
              <a:rPr lang="en-US" b="1" dirty="0"/>
              <a:t>Theses cytoskeleton is responsible for contraction, motility , movement of organelles,</a:t>
            </a:r>
          </a:p>
          <a:p>
            <a:r>
              <a:rPr lang="en-US" b="1" dirty="0"/>
              <a:t> organization of the cytoplasm &amp; polarity of the cell</a:t>
            </a:r>
          </a:p>
        </p:txBody>
      </p:sp>
    </p:spTree>
    <p:extLst>
      <p:ext uri="{BB962C8B-B14F-4D97-AF65-F5344CB8AC3E}">
        <p14:creationId xmlns:p14="http://schemas.microsoft.com/office/powerpoint/2010/main" val="205605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5BB03D6046351C4894A55A872A1AEAC2" ma:contentTypeVersion="2" ma:contentTypeDescription="إنشاء مستند جديد." ma:contentTypeScope="" ma:versionID="1263bbc3dd026c441c5cdfe92f2d7aa8">
  <xsd:schema xmlns:xsd="http://www.w3.org/2001/XMLSchema" xmlns:xs="http://www.w3.org/2001/XMLSchema" xmlns:p="http://schemas.microsoft.com/office/2006/metadata/properties" xmlns:ns2="57b6909c-27f9-42ec-8453-afea44024d73" targetNamespace="http://schemas.microsoft.com/office/2006/metadata/properties" ma:root="true" ma:fieldsID="08a27ca06d597f5a92f102c1bb46b790" ns2:_="">
    <xsd:import namespace="57b6909c-27f9-42ec-8453-afea44024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b6909c-27f9-42ec-8453-afea44024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BCE0A5-C493-4A0E-8F38-F084606ABD5D}"/>
</file>

<file path=customXml/itemProps2.xml><?xml version="1.0" encoding="utf-8"?>
<ds:datastoreItem xmlns:ds="http://schemas.openxmlformats.org/officeDocument/2006/customXml" ds:itemID="{51F389C6-213A-4E4E-A92E-59EA808D37BB}"/>
</file>

<file path=customXml/itemProps3.xml><?xml version="1.0" encoding="utf-8"?>
<ds:datastoreItem xmlns:ds="http://schemas.openxmlformats.org/officeDocument/2006/customXml" ds:itemID="{4466ED5A-5763-4940-A391-4C532FCB7330}"/>
</file>

<file path=docProps/app.xml><?xml version="1.0" encoding="utf-8"?>
<Properties xmlns="http://schemas.openxmlformats.org/officeDocument/2006/extended-properties" xmlns:vt="http://schemas.openxmlformats.org/officeDocument/2006/docPropsVTypes">
  <TotalTime>6406</TotalTime>
  <Words>1999</Words>
  <Application>Microsoft Office PowerPoint</Application>
  <PresentationFormat>On-screen Show (4:3)</PresentationFormat>
  <Paragraphs>305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Constantia</vt:lpstr>
      <vt:lpstr>Times New Roman</vt:lpstr>
      <vt:lpstr>Wingdings</vt:lpstr>
      <vt:lpstr>Wingdings 2</vt:lpstr>
      <vt:lpstr>Office Theme</vt:lpstr>
      <vt:lpstr>Cell Junctions &amp; Cell Communication</vt:lpstr>
      <vt:lpstr>Cell Junctions</vt:lpstr>
      <vt:lpstr>Cell membrane proteins </vt:lpstr>
      <vt:lpstr>PowerPoint Presentation</vt:lpstr>
      <vt:lpstr>Function of integral membrane proteins </vt:lpstr>
      <vt:lpstr>PowerPoint Presentation</vt:lpstr>
      <vt:lpstr>PowerPoint Presentation</vt:lpstr>
      <vt:lpstr>PowerPoint Presentation</vt:lpstr>
      <vt:lpstr>PowerPoint Presentation</vt:lpstr>
      <vt:lpstr>Cell Adhesion Molecules (CAMs)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Cell- Cell junctions</vt:lpstr>
      <vt:lpstr>   Types of cell junctions in multicellular organism </vt:lpstr>
      <vt:lpstr>1- Occluding junctions</vt:lpstr>
      <vt:lpstr>PowerPoint Presentation</vt:lpstr>
      <vt:lpstr>              Functions of Tight Junction</vt:lpstr>
      <vt:lpstr>PowerPoint Presentation</vt:lpstr>
      <vt:lpstr>PowerPoint Presentation</vt:lpstr>
      <vt:lpstr>2- Anchoring junctions</vt:lpstr>
      <vt:lpstr>2- A-  Adherens junction/Zonula adherens</vt:lpstr>
      <vt:lpstr>PowerPoint Presentation</vt:lpstr>
      <vt:lpstr>2- B-  Desmosomes/Macula adherens</vt:lpstr>
      <vt:lpstr>PowerPoint Presentation</vt:lpstr>
      <vt:lpstr>2- Hemidesmosomes</vt:lpstr>
      <vt:lpstr>Function of anchoring junctions</vt:lpstr>
      <vt:lpstr>3- Gap junction (GJ)</vt:lpstr>
      <vt:lpstr>PowerPoint Presentation</vt:lpstr>
      <vt:lpstr>PowerPoint Presentation</vt:lpstr>
      <vt:lpstr> Electrical &amp; Chemical synapses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junctions,</dc:title>
  <dc:creator>lion</dc:creator>
  <cp:lastModifiedBy>Hala M. Al-Mazar</cp:lastModifiedBy>
  <cp:revision>484</cp:revision>
  <dcterms:created xsi:type="dcterms:W3CDTF">2015-10-03T08:57:28Z</dcterms:created>
  <dcterms:modified xsi:type="dcterms:W3CDTF">2021-11-07T17:43:43Z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0x0101005BB03D6046351C4894A55A872A1AEAC2</vt:lpwstr>
  </property>
</Properties>
</file>