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7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EBB0-3B37-4B24-99B2-CDAFAE5C86A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0312-A440-4F3A-87B8-0ACE05D5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8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>
            <a:extLst>
              <a:ext uri="{FF2B5EF4-FFF2-40B4-BE49-F238E27FC236}">
                <a16:creationId xmlns:a16="http://schemas.microsoft.com/office/drawing/2014/main" xmlns="" id="{0ABE9A39-E549-4690-9FED-08B49C906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>
            <a:extLst>
              <a:ext uri="{FF2B5EF4-FFF2-40B4-BE49-F238E27FC236}">
                <a16:creationId xmlns:a16="http://schemas.microsoft.com/office/drawing/2014/main" xmlns="" id="{D7A711EE-D9C0-4E6C-A519-7C6215AED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Slide Number Placeholder 3">
            <a:extLst>
              <a:ext uri="{FF2B5EF4-FFF2-40B4-BE49-F238E27FC236}">
                <a16:creationId xmlns:a16="http://schemas.microsoft.com/office/drawing/2014/main" xmlns="" id="{38B9F6DF-E9ED-47EE-B128-C5E0C3985E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59910-6608-4AAA-93C6-CB19B1D950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6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5908C-D4F6-44D4-A7D6-5A419E1693F6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7C8A-B781-4F64-8E3F-35610E9BB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09CEC1-E08E-46DF-A4F5-2A75A2A46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4" y="85732"/>
            <a:ext cx="8067675" cy="225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40DA720-5E7B-4723-8F86-089DF33B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" y="2343159"/>
            <a:ext cx="8713788" cy="266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65929" tIns="32964" rIns="65929" bIns="32964" rtlCol="1"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SA" sz="97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الأستاذ </a:t>
            </a:r>
            <a:r>
              <a:rPr lang="ar-SA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الدكتور</a:t>
            </a:r>
            <a:r>
              <a:rPr lang="ar-EG" sz="97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7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أستاذ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التشريح وعلم الأجنة</a:t>
            </a:r>
            <a:r>
              <a:rPr lang="ar-EG" sz="6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6200" dirty="0">
              <a:solidFill>
                <a:prstClr val="black"/>
              </a:solidFill>
              <a:latin typeface="Calibri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6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كلية الطب – جامعة مؤتة - الأردن</a:t>
            </a:r>
            <a:endParaRPr lang="ar-EG" sz="6200" b="1" dirty="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كلية الطب – </a:t>
            </a:r>
            <a:r>
              <a:rPr lang="ar-EG" sz="6200" b="1" i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جامعة </a:t>
            </a:r>
            <a:r>
              <a:rPr lang="ar-EG" sz="6200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الزقازيق- مصر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دكتوراة</a:t>
            </a:r>
            <a:r>
              <a:rPr lang="ar-EG" sz="6200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62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2300" b="1" dirty="0">
              <a:solidFill>
                <a:srgbClr val="00206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AF4624ED-1496-4C92-8569-9544B4B2D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74" y="102696"/>
            <a:ext cx="2087563" cy="6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29" tIns="32964" rIns="65929" bIns="329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9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39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55C6F5F6-AC35-42E5-982E-29AB75DB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2702"/>
            <a:ext cx="2305050" cy="6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929" tIns="32964" rIns="65929" bIns="329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ar-EG" altLang="en-US" sz="3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35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6F1D-206F-4627-8E1C-1C98388AC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" y="0"/>
            <a:ext cx="91330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5"/>
            <a:ext cx="9149084" cy="514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8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9"/>
            <a:ext cx="9154585" cy="51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95350"/>
            <a:ext cx="76200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Posterior cerebral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558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588"/>
            <a:ext cx="8763000" cy="4920762"/>
          </a:xfrm>
          <a:prstGeom prst="rect">
            <a:avLst/>
          </a:prstGeom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400800" y="-95250"/>
            <a:ext cx="2514600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Cerebral peduncle of Midbrain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361950"/>
            <a:ext cx="3733800" cy="35052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361950"/>
            <a:ext cx="373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• Posterior Cerebral </a:t>
            </a:r>
            <a:r>
              <a:rPr lang="en-US" sz="22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200" b="1" dirty="0" smtClean="0">
                <a:solidFill>
                  <a:srgbClr val="0000FF"/>
                </a:solidFill>
              </a:rPr>
              <a:t>**Origin</a:t>
            </a:r>
            <a:r>
              <a:rPr lang="en-US" sz="2200" b="1" dirty="0">
                <a:solidFill>
                  <a:srgbClr val="0000FF"/>
                </a:solidFill>
              </a:rPr>
              <a:t>: </a:t>
            </a:r>
            <a:r>
              <a:rPr lang="en-US" sz="2200" dirty="0"/>
              <a:t>one of the two terminal branches of the basilar artery. </a:t>
            </a:r>
            <a:endParaRPr lang="en-US" sz="2200" dirty="0" smtClean="0"/>
          </a:p>
          <a:p>
            <a:r>
              <a:rPr lang="en-US" sz="2200" b="1" dirty="0" smtClean="0">
                <a:solidFill>
                  <a:srgbClr val="0000FF"/>
                </a:solidFill>
              </a:rPr>
              <a:t>** </a:t>
            </a:r>
            <a:r>
              <a:rPr lang="en-US" sz="2200" b="1" dirty="0">
                <a:solidFill>
                  <a:srgbClr val="0000FF"/>
                </a:solidFill>
              </a:rPr>
              <a:t>Course; </a:t>
            </a:r>
            <a:r>
              <a:rPr lang="en-US" sz="2200" dirty="0"/>
              <a:t>It winds round the cerebral peduncle to reach the </a:t>
            </a:r>
            <a:r>
              <a:rPr lang="en-US" sz="2200" b="1" dirty="0" err="1"/>
              <a:t>tentorial</a:t>
            </a:r>
            <a:r>
              <a:rPr lang="en-US" sz="2200" b="1" dirty="0"/>
              <a:t> surface </a:t>
            </a:r>
            <a:r>
              <a:rPr lang="en-US" sz="2200" dirty="0"/>
              <a:t>of the cerebral hemisphere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-It runs backward to reach the occipital pole.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647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" y="0"/>
            <a:ext cx="9133055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028950"/>
            <a:ext cx="6395328" cy="2038350"/>
          </a:xfrm>
          <a:prstGeom prst="rect">
            <a:avLst/>
          </a:prstGeom>
          <a:ln w="28575"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2971383"/>
            <a:ext cx="6395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Cortical branches of Posterior cerebral artery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00FF"/>
                </a:solidFill>
              </a:rPr>
              <a:t>1- </a:t>
            </a:r>
            <a:r>
              <a:rPr lang="en-US" sz="2200" b="1" dirty="0" err="1">
                <a:solidFill>
                  <a:srgbClr val="0000FF"/>
                </a:solidFill>
              </a:rPr>
              <a:t>Tentorial</a:t>
            </a:r>
            <a:r>
              <a:rPr lang="en-US" sz="2200" b="1" dirty="0">
                <a:solidFill>
                  <a:srgbClr val="0000FF"/>
                </a:solidFill>
              </a:rPr>
              <a:t> surface </a:t>
            </a:r>
            <a:r>
              <a:rPr lang="en-US" sz="2200" dirty="0"/>
              <a:t>of the cerebral hemisphere </a:t>
            </a:r>
            <a:r>
              <a:rPr lang="en-US" sz="2200" b="1" dirty="0"/>
              <a:t>except</a:t>
            </a:r>
            <a:r>
              <a:rPr lang="en-US" sz="2200" dirty="0"/>
              <a:t> temporal pole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2- One finger breadth on the </a:t>
            </a:r>
            <a:r>
              <a:rPr lang="en-US" sz="2200" dirty="0" err="1"/>
              <a:t>superolateral</a:t>
            </a:r>
            <a:r>
              <a:rPr lang="en-US" sz="2200" dirty="0"/>
              <a:t> surface along the inferior border. </a:t>
            </a:r>
            <a:endParaRPr lang="en-US" sz="2200" dirty="0" smtClean="0"/>
          </a:p>
          <a:p>
            <a:r>
              <a:rPr lang="en-US" sz="2200" dirty="0" smtClean="0"/>
              <a:t>3- </a:t>
            </a:r>
            <a:r>
              <a:rPr lang="en-US" sz="2200" dirty="0"/>
              <a:t>All surfaces of the occipital lobe (</a:t>
            </a:r>
            <a:r>
              <a:rPr lang="en-US" sz="2200" b="1" dirty="0">
                <a:solidFill>
                  <a:srgbClr val="0000FF"/>
                </a:solidFill>
              </a:rPr>
              <a:t>visual center</a:t>
            </a:r>
            <a:r>
              <a:rPr lang="en-US" sz="2200" dirty="0"/>
              <a:t>)</a:t>
            </a:r>
          </a:p>
          <a:p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9434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28"/>
            <a:ext cx="9152601" cy="5138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99" y="285749"/>
            <a:ext cx="3916101" cy="3477875"/>
          </a:xfrm>
          <a:prstGeom prst="rect">
            <a:avLst/>
          </a:prstGeom>
          <a:ln w="28575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298" y="235387"/>
            <a:ext cx="391610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cs typeface="Arial" pitchFamily="34" charset="0"/>
              </a:rPr>
              <a:t>• Central branches; pass through posterior the perforated substance </a:t>
            </a:r>
            <a:endParaRPr lang="en-US" sz="23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2300" dirty="0" smtClean="0">
                <a:cs typeface="Arial" pitchFamily="34" charset="0"/>
              </a:rPr>
              <a:t>a) Thalamus </a:t>
            </a:r>
            <a:r>
              <a:rPr lang="en-US" sz="2300" dirty="0">
                <a:cs typeface="Arial" pitchFamily="34" charset="0"/>
              </a:rPr>
              <a:t>and hypothalamus. </a:t>
            </a:r>
            <a:endParaRPr lang="en-US" sz="2300" dirty="0" smtClean="0">
              <a:cs typeface="Arial" pitchFamily="34" charset="0"/>
            </a:endParaRPr>
          </a:p>
          <a:p>
            <a:r>
              <a:rPr lang="en-US" sz="2300" dirty="0" smtClean="0">
                <a:cs typeface="Arial" pitchFamily="34" charset="0"/>
              </a:rPr>
              <a:t>b</a:t>
            </a:r>
            <a:r>
              <a:rPr lang="en-US" sz="2300" dirty="0">
                <a:cs typeface="Arial" pitchFamily="34" charset="0"/>
              </a:rPr>
              <a:t>) Midbrain and Pineal body. </a:t>
            </a:r>
            <a:endParaRPr lang="en-US" sz="2300" dirty="0" smtClean="0">
              <a:cs typeface="Arial" pitchFamily="34" charset="0"/>
            </a:endParaRPr>
          </a:p>
          <a:p>
            <a:r>
              <a:rPr lang="en-US" sz="2300" dirty="0" smtClean="0">
                <a:cs typeface="Arial" pitchFamily="34" charset="0"/>
              </a:rPr>
              <a:t>c) </a:t>
            </a:r>
            <a:r>
              <a:rPr lang="en-US" sz="2300" dirty="0" err="1" smtClean="0">
                <a:cs typeface="Arial" pitchFamily="34" charset="0"/>
              </a:rPr>
              <a:t>Splenium</a:t>
            </a:r>
            <a:r>
              <a:rPr lang="en-US" sz="2300" dirty="0" smtClean="0">
                <a:cs typeface="Arial" pitchFamily="34" charset="0"/>
              </a:rPr>
              <a:t> </a:t>
            </a:r>
            <a:r>
              <a:rPr lang="en-US" sz="2300" dirty="0">
                <a:cs typeface="Arial" pitchFamily="34" charset="0"/>
              </a:rPr>
              <a:t>of the corpus </a:t>
            </a:r>
            <a:r>
              <a:rPr lang="en-US" sz="2300" dirty="0" err="1">
                <a:cs typeface="Arial" pitchFamily="34" charset="0"/>
              </a:rPr>
              <a:t>callosium</a:t>
            </a:r>
            <a:r>
              <a:rPr lang="en-US" sz="2300" dirty="0">
                <a:cs typeface="Arial" pitchFamily="34" charset="0"/>
              </a:rPr>
              <a:t>. </a:t>
            </a:r>
            <a:endParaRPr lang="en-US" sz="2300" dirty="0" smtClean="0">
              <a:cs typeface="Arial" pitchFamily="34" charset="0"/>
            </a:endParaRPr>
          </a:p>
          <a:p>
            <a:r>
              <a:rPr lang="en-US" sz="2300" dirty="0" smtClean="0">
                <a:cs typeface="Arial" pitchFamily="34" charset="0"/>
              </a:rPr>
              <a:t>d</a:t>
            </a:r>
            <a:r>
              <a:rPr lang="en-US" sz="2300" dirty="0">
                <a:cs typeface="Arial" pitchFamily="34" charset="0"/>
              </a:rPr>
              <a:t>) Choroid plexuses of the 3rd and lateral ventricles.</a:t>
            </a:r>
          </a:p>
        </p:txBody>
      </p:sp>
    </p:spTree>
    <p:extLst>
      <p:ext uri="{BB962C8B-B14F-4D97-AF65-F5344CB8AC3E}">
        <p14:creationId xmlns:p14="http://schemas.microsoft.com/office/powerpoint/2010/main" val="2126103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70" y="-5527"/>
            <a:ext cx="5433060" cy="4213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476750"/>
            <a:ext cx="76200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Medial surface of right cerebral </a:t>
            </a:r>
            <a:r>
              <a:rPr lang="en-US" sz="3200" b="1" dirty="0" smtClean="0">
                <a:solidFill>
                  <a:srgbClr val="FF0000"/>
                </a:solidFill>
              </a:rPr>
              <a:t>hemisphere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32"/>
          <p:cNvSpPr>
            <a:spLocks/>
          </p:cNvSpPr>
          <p:nvPr/>
        </p:nvSpPr>
        <p:spPr bwMode="auto">
          <a:xfrm flipH="1">
            <a:off x="838200" y="-19050"/>
            <a:ext cx="2559341" cy="520253"/>
          </a:xfrm>
          <a:prstGeom prst="callout2">
            <a:avLst>
              <a:gd name="adj1" fmla="val 50288"/>
              <a:gd name="adj2" fmla="val 10115"/>
              <a:gd name="adj3" fmla="val 64124"/>
              <a:gd name="adj4" fmla="val -9768"/>
              <a:gd name="adj5" fmla="val 255764"/>
              <a:gd name="adj6" fmla="val -25843"/>
            </a:avLst>
          </a:prstGeom>
          <a:noFill/>
          <a:ln w="5715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D60093"/>
                </a:solidFill>
                <a:latin typeface="Calibri"/>
              </a:rPr>
              <a:t>Area supplied by ACA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utoShape 32"/>
          <p:cNvSpPr>
            <a:spLocks/>
          </p:cNvSpPr>
          <p:nvPr/>
        </p:nvSpPr>
        <p:spPr bwMode="auto">
          <a:xfrm flipH="1">
            <a:off x="-44741" y="882203"/>
            <a:ext cx="2559341" cy="520253"/>
          </a:xfrm>
          <a:prstGeom prst="callout2">
            <a:avLst>
              <a:gd name="adj1" fmla="val 50288"/>
              <a:gd name="adj2" fmla="val 8306"/>
              <a:gd name="adj3" fmla="val 64124"/>
              <a:gd name="adj4" fmla="val -9768"/>
              <a:gd name="adj5" fmla="val 226842"/>
              <a:gd name="adj6" fmla="val -37602"/>
            </a:avLst>
          </a:prstGeom>
          <a:noFill/>
          <a:ln w="5715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D60093"/>
                </a:solidFill>
                <a:latin typeface="Calibri"/>
              </a:rPr>
              <a:t>Corpus callosum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utoShape 32"/>
          <p:cNvSpPr>
            <a:spLocks/>
          </p:cNvSpPr>
          <p:nvPr/>
        </p:nvSpPr>
        <p:spPr bwMode="auto">
          <a:xfrm flipH="1">
            <a:off x="-76200" y="2266950"/>
            <a:ext cx="2559341" cy="520253"/>
          </a:xfrm>
          <a:prstGeom prst="callout2">
            <a:avLst>
              <a:gd name="adj1" fmla="val 48062"/>
              <a:gd name="adj2" fmla="val 9210"/>
              <a:gd name="adj3" fmla="val 35202"/>
              <a:gd name="adj4" fmla="val -9768"/>
              <a:gd name="adj5" fmla="val 26608"/>
              <a:gd name="adj6" fmla="val -25391"/>
            </a:avLst>
          </a:prstGeom>
          <a:noFill/>
          <a:ln w="5715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D60093"/>
                </a:solidFill>
                <a:latin typeface="Calibri"/>
              </a:rPr>
              <a:t>Anterior cerebral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AutoShape 32"/>
          <p:cNvSpPr>
            <a:spLocks/>
          </p:cNvSpPr>
          <p:nvPr/>
        </p:nvSpPr>
        <p:spPr bwMode="auto">
          <a:xfrm flipH="1">
            <a:off x="107659" y="3181350"/>
            <a:ext cx="2559341" cy="520253"/>
          </a:xfrm>
          <a:prstGeom prst="callout2">
            <a:avLst>
              <a:gd name="adj1" fmla="val 61411"/>
              <a:gd name="adj2" fmla="val 8758"/>
              <a:gd name="adj3" fmla="val 84148"/>
              <a:gd name="adj4" fmla="val -15647"/>
              <a:gd name="adj5" fmla="val 35508"/>
              <a:gd name="adj6" fmla="val -33531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Temporal pole by MCA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 flipH="1">
            <a:off x="2667000" y="3956497"/>
            <a:ext cx="2559341" cy="520253"/>
          </a:xfrm>
          <a:prstGeom prst="callout2">
            <a:avLst>
              <a:gd name="adj1" fmla="val 23589"/>
              <a:gd name="adj2" fmla="val 52174"/>
              <a:gd name="adj3" fmla="val -44892"/>
              <a:gd name="adj4" fmla="val 51738"/>
              <a:gd name="adj5" fmla="val -182524"/>
              <a:gd name="adj6" fmla="val 5058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err="1" smtClean="0">
                <a:solidFill>
                  <a:srgbClr val="0000FF"/>
                </a:solidFill>
                <a:latin typeface="Calibri"/>
              </a:rPr>
              <a:t>Uncus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AutoShape 32"/>
          <p:cNvSpPr>
            <a:spLocks/>
          </p:cNvSpPr>
          <p:nvPr/>
        </p:nvSpPr>
        <p:spPr bwMode="auto">
          <a:xfrm flipH="1">
            <a:off x="5060659" y="3575497"/>
            <a:ext cx="2559341" cy="520253"/>
          </a:xfrm>
          <a:prstGeom prst="callout2">
            <a:avLst>
              <a:gd name="adj1" fmla="val 56962"/>
              <a:gd name="adj2" fmla="val 97399"/>
              <a:gd name="adj3" fmla="val 48551"/>
              <a:gd name="adj4" fmla="val 109627"/>
              <a:gd name="adj5" fmla="val -86858"/>
              <a:gd name="adj6" fmla="val 111190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Posterior cerebral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 flipH="1">
            <a:off x="6781800" y="2889697"/>
            <a:ext cx="2559341" cy="520253"/>
          </a:xfrm>
          <a:prstGeom prst="callout2">
            <a:avLst>
              <a:gd name="adj1" fmla="val 63637"/>
              <a:gd name="adj2" fmla="val 92877"/>
              <a:gd name="adj3" fmla="val 95272"/>
              <a:gd name="adj4" fmla="val 118220"/>
              <a:gd name="adj5" fmla="val 31057"/>
              <a:gd name="adj6" fmla="val 15641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Calibri"/>
              </a:rPr>
              <a:t>Tentorial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 surface by PCA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AutoShape 32"/>
          <p:cNvSpPr>
            <a:spLocks/>
          </p:cNvSpPr>
          <p:nvPr/>
        </p:nvSpPr>
        <p:spPr bwMode="auto">
          <a:xfrm flipH="1">
            <a:off x="6781800" y="1670497"/>
            <a:ext cx="2559341" cy="520253"/>
          </a:xfrm>
          <a:prstGeom prst="callout2">
            <a:avLst>
              <a:gd name="adj1" fmla="val 70311"/>
              <a:gd name="adj2" fmla="val 67550"/>
              <a:gd name="adj3" fmla="val 208738"/>
              <a:gd name="adj4" fmla="val 76161"/>
              <a:gd name="adj5" fmla="val 211267"/>
              <a:gd name="adj6" fmla="val 97622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Visual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AutoShape 32"/>
          <p:cNvSpPr>
            <a:spLocks/>
          </p:cNvSpPr>
          <p:nvPr/>
        </p:nvSpPr>
        <p:spPr bwMode="auto">
          <a:xfrm flipH="1">
            <a:off x="6508459" y="832297"/>
            <a:ext cx="2559341" cy="520253"/>
          </a:xfrm>
          <a:prstGeom prst="callout2">
            <a:avLst>
              <a:gd name="adj1" fmla="val 70311"/>
              <a:gd name="adj2" fmla="val 67550"/>
              <a:gd name="adj3" fmla="val 235436"/>
              <a:gd name="adj4" fmla="val 73900"/>
              <a:gd name="adj5" fmla="val 284686"/>
              <a:gd name="adj6" fmla="val 104858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Occipital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66" y="-400050"/>
            <a:ext cx="637066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476750"/>
            <a:ext cx="82296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Suprolateral</a:t>
            </a:r>
            <a:r>
              <a:rPr lang="en-US" sz="3200" b="1" dirty="0" smtClean="0">
                <a:solidFill>
                  <a:srgbClr val="FF0000"/>
                </a:solidFill>
              </a:rPr>
              <a:t> surface of left cerebral </a:t>
            </a:r>
            <a:r>
              <a:rPr lang="en-US" sz="3200" b="1" dirty="0" smtClean="0">
                <a:solidFill>
                  <a:srgbClr val="FF0000"/>
                </a:solidFill>
              </a:rPr>
              <a:t>hemisphere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AutoShape 32"/>
          <p:cNvSpPr>
            <a:spLocks/>
          </p:cNvSpPr>
          <p:nvPr/>
        </p:nvSpPr>
        <p:spPr bwMode="auto">
          <a:xfrm flipH="1">
            <a:off x="228600" y="666750"/>
            <a:ext cx="2559341" cy="520253"/>
          </a:xfrm>
          <a:prstGeom prst="callout2">
            <a:avLst>
              <a:gd name="adj1" fmla="val 50288"/>
              <a:gd name="adj2" fmla="val 10115"/>
              <a:gd name="adj3" fmla="val 144217"/>
              <a:gd name="adj4" fmla="val -8863"/>
              <a:gd name="adj5" fmla="val 157872"/>
              <a:gd name="adj6" fmla="val -31270"/>
            </a:avLst>
          </a:prstGeom>
          <a:noFill/>
          <a:ln w="5715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D60093"/>
                </a:solidFill>
                <a:latin typeface="Calibri"/>
              </a:rPr>
              <a:t>Area supplied by ACA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utoShape 32"/>
          <p:cNvSpPr>
            <a:spLocks/>
          </p:cNvSpPr>
          <p:nvPr/>
        </p:nvSpPr>
        <p:spPr bwMode="auto">
          <a:xfrm flipH="1">
            <a:off x="107659" y="1899097"/>
            <a:ext cx="2559341" cy="520253"/>
          </a:xfrm>
          <a:prstGeom prst="callout2">
            <a:avLst>
              <a:gd name="adj1" fmla="val 50288"/>
              <a:gd name="adj2" fmla="val 12829"/>
              <a:gd name="adj3" fmla="val 50776"/>
              <a:gd name="adj4" fmla="val -14743"/>
              <a:gd name="adj5" fmla="val 46632"/>
              <a:gd name="adj6" fmla="val -575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Writing center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AutoShape 32"/>
          <p:cNvSpPr>
            <a:spLocks/>
          </p:cNvSpPr>
          <p:nvPr/>
        </p:nvSpPr>
        <p:spPr bwMode="auto">
          <a:xfrm flipH="1">
            <a:off x="-76200" y="2584897"/>
            <a:ext cx="2559341" cy="520253"/>
          </a:xfrm>
          <a:prstGeom prst="callout2">
            <a:avLst>
              <a:gd name="adj1" fmla="val 54737"/>
              <a:gd name="adj2" fmla="val 15995"/>
              <a:gd name="adj3" fmla="val 32978"/>
              <a:gd name="adj4" fmla="val -14743"/>
              <a:gd name="adj5" fmla="val -4539"/>
              <a:gd name="adj6" fmla="val -6518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Motor speech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AutoShape 32"/>
          <p:cNvSpPr>
            <a:spLocks/>
          </p:cNvSpPr>
          <p:nvPr/>
        </p:nvSpPr>
        <p:spPr bwMode="auto">
          <a:xfrm>
            <a:off x="-449137" y="3638550"/>
            <a:ext cx="3878137" cy="864096"/>
          </a:xfrm>
          <a:prstGeom prst="callout2">
            <a:avLst>
              <a:gd name="adj1" fmla="val -87789"/>
              <a:gd name="adj2" fmla="val 107712"/>
              <a:gd name="adj3" fmla="val 20538"/>
              <a:gd name="adj4" fmla="val 86731"/>
              <a:gd name="adj5" fmla="val -9286"/>
              <a:gd name="adj6" fmla="val 121071"/>
            </a:avLst>
          </a:prstGeom>
          <a:noFill/>
          <a:ln w="5715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Area supplied by </a:t>
            </a:r>
            <a:r>
              <a:rPr lang="en-US" sz="2400" b="1" dirty="0" smtClean="0">
                <a:solidFill>
                  <a:srgbClr val="FF0000"/>
                </a:solidFill>
              </a:rPr>
              <a:t>MCA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AutoShape 32"/>
          <p:cNvSpPr>
            <a:spLocks/>
          </p:cNvSpPr>
          <p:nvPr/>
        </p:nvSpPr>
        <p:spPr bwMode="auto">
          <a:xfrm flipH="1">
            <a:off x="6781800" y="3423097"/>
            <a:ext cx="2559341" cy="520253"/>
          </a:xfrm>
          <a:prstGeom prst="callout2">
            <a:avLst>
              <a:gd name="adj1" fmla="val 63637"/>
              <a:gd name="adj2" fmla="val 92877"/>
              <a:gd name="adj3" fmla="val 68574"/>
              <a:gd name="adj4" fmla="val 118220"/>
              <a:gd name="adj5" fmla="val 44406"/>
              <a:gd name="adj6" fmla="val 152797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Area supplied by PCA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AutoShape 32"/>
          <p:cNvSpPr>
            <a:spLocks/>
          </p:cNvSpPr>
          <p:nvPr/>
        </p:nvSpPr>
        <p:spPr bwMode="auto">
          <a:xfrm flipH="1">
            <a:off x="6705600" y="1123950"/>
            <a:ext cx="2559341" cy="520253"/>
          </a:xfrm>
          <a:prstGeom prst="callout2">
            <a:avLst>
              <a:gd name="adj1" fmla="val 81435"/>
              <a:gd name="adj2" fmla="val 67551"/>
              <a:gd name="adj3" fmla="val 277707"/>
              <a:gd name="adj4" fmla="val 69377"/>
              <a:gd name="adj5" fmla="val 313609"/>
              <a:gd name="adj6" fmla="val 102145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Calibri"/>
              </a:rPr>
              <a:t>Occipital lobe by PCA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AutoShape 32"/>
          <p:cNvSpPr>
            <a:spLocks/>
          </p:cNvSpPr>
          <p:nvPr/>
        </p:nvSpPr>
        <p:spPr bwMode="auto">
          <a:xfrm flipH="1">
            <a:off x="3581400" y="209550"/>
            <a:ext cx="2559341" cy="520253"/>
          </a:xfrm>
          <a:prstGeom prst="callout2">
            <a:avLst>
              <a:gd name="adj1" fmla="val 72536"/>
              <a:gd name="adj2" fmla="val 49462"/>
              <a:gd name="adj3" fmla="val 137545"/>
              <a:gd name="adj4" fmla="val 36361"/>
              <a:gd name="adj5" fmla="val 289137"/>
              <a:gd name="adj6" fmla="val 46971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Motor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AutoShape 32"/>
          <p:cNvSpPr>
            <a:spLocks/>
          </p:cNvSpPr>
          <p:nvPr/>
        </p:nvSpPr>
        <p:spPr bwMode="auto">
          <a:xfrm flipH="1">
            <a:off x="5594059" y="285750"/>
            <a:ext cx="2559341" cy="520253"/>
          </a:xfrm>
          <a:prstGeom prst="callout2">
            <a:avLst>
              <a:gd name="adj1" fmla="val 70311"/>
              <a:gd name="adj2" fmla="val 72979"/>
              <a:gd name="adj3" fmla="val 101948"/>
              <a:gd name="adj4" fmla="val 96058"/>
              <a:gd name="adj5" fmla="val 291362"/>
              <a:gd name="adj6" fmla="val 10983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Sensory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AutoShape 32"/>
          <p:cNvSpPr>
            <a:spLocks/>
          </p:cNvSpPr>
          <p:nvPr/>
        </p:nvSpPr>
        <p:spPr bwMode="auto">
          <a:xfrm flipH="1">
            <a:off x="3079459" y="4032697"/>
            <a:ext cx="2559341" cy="520253"/>
          </a:xfrm>
          <a:prstGeom prst="callout2">
            <a:avLst>
              <a:gd name="adj1" fmla="val 28039"/>
              <a:gd name="adj2" fmla="val 51723"/>
              <a:gd name="adj3" fmla="val -104961"/>
              <a:gd name="adj4" fmla="val 44954"/>
              <a:gd name="adj5" fmla="val -209222"/>
              <a:gd name="adj6" fmla="val 4018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</a:rPr>
              <a:t>Auditory area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3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637"/>
            <a:ext cx="9044070" cy="48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577775"/>
            <a:ext cx="66294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Inferior surface of left cerebral </a:t>
            </a:r>
            <a:r>
              <a:rPr lang="en-US" sz="2800" b="1" dirty="0" smtClean="0">
                <a:solidFill>
                  <a:srgbClr val="FF0000"/>
                </a:solidFill>
              </a:rPr>
              <a:t>hemisphere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1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71550"/>
            <a:ext cx="7086601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Blood supply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of the brain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5597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895350"/>
            <a:ext cx="76200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err="1" smtClean="0"/>
              <a:t>Interpeduncular</a:t>
            </a:r>
            <a:endParaRPr lang="en-US" altLang="en-US" sz="6000" b="1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fossa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215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9136000" cy="51044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F36-48BD-4382-BADF-B1675B2517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6EE5C8A-591E-44A9-B29D-CE904018A3DA}"/>
              </a:ext>
            </a:extLst>
          </p:cNvPr>
          <p:cNvSpPr/>
          <p:nvPr/>
        </p:nvSpPr>
        <p:spPr>
          <a:xfrm>
            <a:off x="-11338" y="-31027"/>
            <a:ext cx="9143999" cy="5955577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marL="257552" indent="-257552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96980" algn="l"/>
                <a:tab pos="343403" algn="l"/>
                <a:tab pos="4378387" algn="r"/>
              </a:tabLst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Interpeduncular Fossa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701" algn="justLow">
              <a:lnSpc>
                <a:spcPct val="125000"/>
              </a:lnSpc>
              <a:tabLst>
                <a:tab pos="199841" algn="l"/>
                <a:tab pos="359619" algn="l"/>
                <a:tab pos="196980" algn="l"/>
                <a:tab pos="359619" algn="l"/>
                <a:tab pos="4378387" algn="r"/>
              </a:tabLst>
            </a:pP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* Shape and site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; this is a diamond shaped depression at the base of the brain between the two cerebral peduncles.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701" algn="justLow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Boundaries</a:t>
            </a: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3403" algn="justLow">
              <a:lnSpc>
                <a:spcPct val="125000"/>
              </a:lnSpc>
              <a:tabLst>
                <a:tab pos="188872" algn="l"/>
                <a:tab pos="343403" algn="l"/>
                <a:tab pos="4378387" algn="r"/>
              </a:tabLst>
            </a:pP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1- Anteriorly,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Optic chiasma.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</a:t>
            </a: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2- Posteriorly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, Upper border of the pons. 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3403" algn="justLow">
              <a:lnSpc>
                <a:spcPct val="125000"/>
              </a:lnSpc>
              <a:tabLst>
                <a:tab pos="359619" algn="l"/>
                <a:tab pos="343403" algn="l"/>
                <a:tab pos="359619" algn="l"/>
                <a:tab pos="4378387" algn="r"/>
              </a:tabLst>
            </a:pP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3- Anterolaterally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, Optic tracts. 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en-US" sz="1700" b="1" dirty="0">
                <a:latin typeface="Arial" panose="020B0604020202020204" pitchFamily="34" charset="0"/>
                <a:ea typeface="Times New Roman" panose="02020603050405020304" pitchFamily="18" charset="0"/>
              </a:rPr>
              <a:t>4- </a:t>
            </a:r>
            <a:r>
              <a:rPr lang="en-US" sz="17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Posterolaterally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, Cerebral peduncles. 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9254" indent="-257552" algn="justLow">
              <a:lnSpc>
                <a:spcPct val="125000"/>
              </a:lnSpc>
              <a:buFont typeface="Arial" charset="0"/>
              <a:buChar char="•"/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Contents: </a:t>
            </a:r>
            <a:endParaRPr 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6806" algn="justLow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1-Tuber </a:t>
            </a:r>
            <a:r>
              <a:rPr lang="en-US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cinereum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2- Infundibulum.</a:t>
            </a:r>
          </a:p>
          <a:p>
            <a:pPr marL="686806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3- 2 Mammillary bodies.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4- Posterior perforated substances </a:t>
            </a:r>
          </a:p>
          <a:p>
            <a:pPr marL="686806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5- The </a:t>
            </a:r>
            <a:r>
              <a:rPr lang="en-US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oculomotor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(3</a:t>
            </a:r>
            <a:r>
              <a:rPr lang="en-US" sz="17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) nerve exits through the medial sides of the cerebral peduncles.</a:t>
            </a:r>
          </a:p>
          <a:p>
            <a:pPr marL="686806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6- </a:t>
            </a:r>
            <a:r>
              <a:rPr lang="en-US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Interpeduncular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cistern contains: C.S.F &amp; Arteries of the circle of Willis.</a:t>
            </a:r>
          </a:p>
          <a:p>
            <a:pPr marL="431638" indent="-257552">
              <a:lnSpc>
                <a:spcPct val="125000"/>
              </a:lnSpc>
              <a:buFont typeface="Wingdings" pitchFamily="2" charset="2"/>
              <a:buChar char="§"/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Anterior perforating substance :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area in front of optic tract, it is pierced by branches of anterior </a:t>
            </a:r>
            <a:r>
              <a:rPr lang="en-US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choroidal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artery from ICA, anterior &amp; middle cerebral arteries to internal capsule &amp; basal nuclei.</a:t>
            </a:r>
          </a:p>
          <a:p>
            <a:pPr marL="431638" indent="-257552">
              <a:lnSpc>
                <a:spcPct val="125000"/>
              </a:lnSpc>
              <a:buFont typeface="Wingdings" pitchFamily="2" charset="2"/>
              <a:buChar char="§"/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r>
              <a:rPr lang="en-US" sz="1700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Posterior perforating substance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is area in the </a:t>
            </a:r>
            <a:r>
              <a:rPr lang="en-US" sz="1700" dirty="0" err="1">
                <a:latin typeface="Arial" panose="020B0604020202020204" pitchFamily="34" charset="0"/>
                <a:ea typeface="Times New Roman" panose="02020603050405020304" pitchFamily="18" charset="0"/>
              </a:rPr>
              <a:t>interpeduncular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 fossa,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ea typeface="Times New Roman" panose="02020603050405020304" pitchFamily="18" charset="0"/>
              </a:rPr>
              <a:t>it is pierced by branches of posterior cerebral artery to the thalamus.</a:t>
            </a:r>
          </a:p>
          <a:p>
            <a:pPr marL="686806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endParaRPr lang="en-US" sz="17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686806">
              <a:lnSpc>
                <a:spcPct val="125000"/>
              </a:lnSpc>
              <a:tabLst>
                <a:tab pos="310493" algn="l"/>
                <a:tab pos="97297" algn="l"/>
                <a:tab pos="196980" algn="l"/>
                <a:tab pos="310493" algn="l"/>
                <a:tab pos="4378387" algn="r"/>
              </a:tabLst>
            </a:pPr>
            <a:endParaRPr lang="en-US" sz="17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3F36-48BD-4382-BADF-B1675B2517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71550"/>
            <a:ext cx="71628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Circle of </a:t>
            </a:r>
            <a:r>
              <a:rPr lang="en-US" altLang="en-US" sz="6000" b="1" dirty="0" err="1" smtClean="0"/>
              <a:t>willis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6346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6"/>
            <a:ext cx="9151829" cy="51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9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12"/>
            <a:ext cx="9174265" cy="51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1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25"/>
            <a:ext cx="9144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• Circle of </a:t>
            </a:r>
            <a:r>
              <a:rPr lang="en-US" sz="2500" b="1" dirty="0" smtClean="0">
                <a:solidFill>
                  <a:srgbClr val="FF0000"/>
                </a:solidFill>
              </a:rPr>
              <a:t>Willis</a:t>
            </a:r>
          </a:p>
          <a:p>
            <a:r>
              <a:rPr lang="en-US" sz="2500" b="1" dirty="0" smtClean="0"/>
              <a:t>• </a:t>
            </a:r>
            <a:r>
              <a:rPr lang="en-US" sz="2500" b="1" dirty="0"/>
              <a:t>Site; </a:t>
            </a:r>
            <a:r>
              <a:rPr lang="en-US" sz="2500" dirty="0"/>
              <a:t>it is situated in </a:t>
            </a:r>
            <a:r>
              <a:rPr lang="en-US" sz="2500" dirty="0" err="1"/>
              <a:t>interpeduncular</a:t>
            </a:r>
            <a:r>
              <a:rPr lang="en-US" sz="2500" dirty="0"/>
              <a:t> fossa at the base of the brain. </a:t>
            </a:r>
            <a:endParaRPr lang="en-US" sz="2500" dirty="0" smtClean="0"/>
          </a:p>
          <a:p>
            <a:r>
              <a:rPr lang="en-US" sz="2500" b="1" dirty="0" smtClean="0"/>
              <a:t>• </a:t>
            </a:r>
            <a:r>
              <a:rPr lang="en-US" sz="2500" b="1" dirty="0"/>
              <a:t>Formation; </a:t>
            </a:r>
            <a:r>
              <a:rPr lang="en-US" sz="2500" dirty="0"/>
              <a:t>anastomosis between carotid systems and vertebral system. </a:t>
            </a:r>
            <a:endParaRPr lang="en-US" sz="2500" dirty="0" smtClean="0"/>
          </a:p>
          <a:p>
            <a:r>
              <a:rPr lang="en-US" sz="2500" b="1" dirty="0" smtClean="0">
                <a:solidFill>
                  <a:srgbClr val="FF0000"/>
                </a:solidFill>
              </a:rPr>
              <a:t>- The </a:t>
            </a:r>
            <a:r>
              <a:rPr lang="en-US" sz="2500" b="1" dirty="0">
                <a:solidFill>
                  <a:srgbClr val="FF0000"/>
                </a:solidFill>
              </a:rPr>
              <a:t>arteries sharing in the circle are; </a:t>
            </a:r>
            <a:endParaRPr lang="en-US" sz="2500" b="1" dirty="0" smtClean="0">
              <a:solidFill>
                <a:srgbClr val="FF0000"/>
              </a:solidFill>
            </a:endParaRPr>
          </a:p>
          <a:p>
            <a:r>
              <a:rPr lang="en-US" sz="2500" dirty="0" smtClean="0"/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1- </a:t>
            </a:r>
            <a:r>
              <a:rPr lang="en-US" sz="2500" b="1" dirty="0">
                <a:solidFill>
                  <a:srgbClr val="0000FF"/>
                </a:solidFill>
              </a:rPr>
              <a:t>Two internal carotid arteries. </a:t>
            </a:r>
            <a:endParaRPr lang="en-US" sz="2500" b="1" dirty="0" smtClean="0">
              <a:solidFill>
                <a:srgbClr val="0000FF"/>
              </a:solidFill>
            </a:endParaRPr>
          </a:p>
          <a:p>
            <a:r>
              <a:rPr lang="en-US" sz="2500" b="1" dirty="0" smtClean="0">
                <a:solidFill>
                  <a:srgbClr val="0000FF"/>
                </a:solidFill>
              </a:rPr>
              <a:t> 2- </a:t>
            </a:r>
            <a:r>
              <a:rPr lang="en-US" sz="2500" b="1" dirty="0">
                <a:solidFill>
                  <a:srgbClr val="0000FF"/>
                </a:solidFill>
              </a:rPr>
              <a:t>Two anterior cerebral arteries</a:t>
            </a:r>
            <a:r>
              <a:rPr lang="en-US" sz="2500" dirty="0"/>
              <a:t> from internal carotid artery</a:t>
            </a:r>
            <a:r>
              <a:rPr lang="en-US" sz="2500" dirty="0" smtClean="0"/>
              <a:t>.</a:t>
            </a:r>
          </a:p>
          <a:p>
            <a:r>
              <a:rPr lang="en-US" sz="2500" dirty="0"/>
              <a:t> </a:t>
            </a:r>
            <a:r>
              <a:rPr lang="en-US" sz="2500" b="1" dirty="0" smtClean="0">
                <a:solidFill>
                  <a:srgbClr val="FF0000"/>
                </a:solidFill>
              </a:rPr>
              <a:t>3- </a:t>
            </a:r>
            <a:r>
              <a:rPr lang="en-US" sz="2500" b="1" dirty="0">
                <a:solidFill>
                  <a:srgbClr val="FF0000"/>
                </a:solidFill>
              </a:rPr>
              <a:t>One anterior communicating artery</a:t>
            </a:r>
            <a:r>
              <a:rPr lang="en-US" sz="2500" dirty="0"/>
              <a:t>; between 2 anterior cerebral arteries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 </a:t>
            </a:r>
            <a:r>
              <a:rPr lang="en-US" sz="2500" b="1" dirty="0">
                <a:solidFill>
                  <a:srgbClr val="FF0000"/>
                </a:solidFill>
              </a:rPr>
              <a:t>4- Two posterior cerebral arteries </a:t>
            </a:r>
            <a:r>
              <a:rPr lang="en-US" sz="2500" dirty="0"/>
              <a:t>terminal branches of basilar artery. </a:t>
            </a:r>
            <a:endParaRPr lang="en-US" sz="2500" dirty="0" smtClean="0"/>
          </a:p>
          <a:p>
            <a:r>
              <a:rPr lang="en-US" sz="2500" dirty="0"/>
              <a:t> </a:t>
            </a:r>
            <a:r>
              <a:rPr lang="en-US" sz="2500" b="1" dirty="0" smtClean="0">
                <a:solidFill>
                  <a:srgbClr val="0000FF"/>
                </a:solidFill>
              </a:rPr>
              <a:t>5- </a:t>
            </a:r>
            <a:r>
              <a:rPr lang="en-US" sz="2500" b="1" dirty="0">
                <a:solidFill>
                  <a:srgbClr val="0000FF"/>
                </a:solidFill>
              </a:rPr>
              <a:t>Two Posterior communicating arteries</a:t>
            </a:r>
            <a:r>
              <a:rPr lang="en-US" sz="2500" dirty="0"/>
              <a:t> from internal carotid artery to the posterior cerebral artery of the same side.</a:t>
            </a:r>
          </a:p>
        </p:txBody>
      </p:sp>
    </p:spTree>
    <p:extLst>
      <p:ext uri="{BB962C8B-B14F-4D97-AF65-F5344CB8AC3E}">
        <p14:creationId xmlns:p14="http://schemas.microsoft.com/office/powerpoint/2010/main" val="3382513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>
            <a:extLst>
              <a:ext uri="{FF2B5EF4-FFF2-40B4-BE49-F238E27FC236}">
                <a16:creationId xmlns:a16="http://schemas.microsoft.com/office/drawing/2014/main" xmlns="" id="{F0B860A7-0D4C-42E5-B4E0-22F308F0C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1838" y="6905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8" y="690563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3">
            <a:extLst>
              <a:ext uri="{FF2B5EF4-FFF2-40B4-BE49-F238E27FC236}">
                <a16:creationId xmlns:a16="http://schemas.microsoft.com/office/drawing/2014/main" xmlns="" id="{DA9C1CAD-D43B-4F78-9EE0-5C631680F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86138" y="8048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804863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>
            <a:extLst>
              <a:ext uri="{FF2B5EF4-FFF2-40B4-BE49-F238E27FC236}">
                <a16:creationId xmlns:a16="http://schemas.microsoft.com/office/drawing/2014/main" xmlns="" id="{0B696030-8771-4481-BFDA-4B5F40936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8" y="919163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919163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5">
            <a:extLst>
              <a:ext uri="{FF2B5EF4-FFF2-40B4-BE49-F238E27FC236}">
                <a16:creationId xmlns:a16="http://schemas.microsoft.com/office/drawing/2014/main" xmlns="" id="{AAA4FB71-04B9-4681-B4E5-DC1B8C95FA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1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>
            <a:extLst>
              <a:ext uri="{FF2B5EF4-FFF2-40B4-BE49-F238E27FC236}">
                <a16:creationId xmlns:a16="http://schemas.microsoft.com/office/drawing/2014/main" xmlns="" id="{A2248357-9BA9-4AA1-8C93-10417888EC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00500" y="1714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71450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xmlns="" id="{C3758E89-36EC-4AC9-BE13-E0EBB822B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1" y="628650"/>
          <a:ext cx="2600325" cy="376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628650"/>
                        <a:ext cx="2600325" cy="376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8">
            <a:extLst>
              <a:ext uri="{FF2B5EF4-FFF2-40B4-BE49-F238E27FC236}">
                <a16:creationId xmlns:a16="http://schemas.microsoft.com/office/drawing/2014/main" xmlns="" id="{17635952-B541-4317-99CA-FBA078037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0" y="4982766"/>
            <a:ext cx="800100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8" tIns="34339" rIns="68678" bIns="3433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600">
                <a:solidFill>
                  <a:srgbClr val="000000"/>
                </a:solidFill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813573" y="2125268"/>
            <a:ext cx="3886200" cy="28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678" tIns="34339" rIns="68678" bIns="3433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3094435" y="3268266"/>
            <a:ext cx="3886200" cy="28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678" tIns="34339" rIns="68678" bIns="3433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7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22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10"/>
            <a:ext cx="9144000" cy="4878680"/>
          </a:xfrm>
          <a:prstGeom prst="rect">
            <a:avLst/>
          </a:prstGeom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0" y="4248150"/>
            <a:ext cx="2743200" cy="89255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4</a:t>
            </a:r>
            <a:r>
              <a:rPr kumimoji="0" lang="en-US" sz="2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th</a:t>
            </a:r>
            <a:r>
              <a:rPr lang="en-US" sz="2600" b="1" noProof="0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2600" b="1" noProof="0" dirty="0" smtClean="0">
                <a:solidFill>
                  <a:srgbClr val="0000FF"/>
                </a:solidFill>
                <a:latin typeface="Calibri"/>
              </a:rPr>
              <a:t>part of vertebral artery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3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71550"/>
            <a:ext cx="76200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Anterior cerebral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4985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98"/>
            <a:ext cx="9167943" cy="51301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38350"/>
            <a:ext cx="3810000" cy="3105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038350"/>
            <a:ext cx="381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• Anterior Cerebral </a:t>
            </a:r>
            <a:r>
              <a:rPr lang="en-US" sz="2000" b="1" dirty="0" smtClean="0">
                <a:solidFill>
                  <a:srgbClr val="FF0000"/>
                </a:solidFill>
              </a:rPr>
              <a:t>Artery</a:t>
            </a:r>
          </a:p>
          <a:p>
            <a:r>
              <a:rPr lang="en-US" sz="2000" b="1" dirty="0" smtClean="0"/>
              <a:t>**Origin</a:t>
            </a:r>
            <a:r>
              <a:rPr lang="en-US" sz="2000" b="1" dirty="0"/>
              <a:t>: </a:t>
            </a:r>
            <a:r>
              <a:rPr lang="en-US" sz="2000" dirty="0" smtClean="0"/>
              <a:t>one of 2 terminal </a:t>
            </a:r>
            <a:r>
              <a:rPr lang="en-US" sz="2000" dirty="0"/>
              <a:t>branches of internal carotid artery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** Course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It </a:t>
            </a:r>
            <a:r>
              <a:rPr lang="en-US" sz="2000" dirty="0"/>
              <a:t>passes medially above optic nerve to median longitudinal fissure.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It </a:t>
            </a:r>
            <a:r>
              <a:rPr lang="en-US" sz="2000" dirty="0"/>
              <a:t>communicates with the opposite side by anterior communicating artery.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469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46"/>
            <a:ext cx="9170729" cy="51285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37" y="3562350"/>
            <a:ext cx="4585363" cy="1524000"/>
          </a:xfrm>
          <a:prstGeom prst="rect">
            <a:avLst/>
          </a:prstGeom>
          <a:ln w="28575">
            <a:solidFill>
              <a:srgbClr val="D6009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837" y="3562350"/>
            <a:ext cx="4585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 Then, it curves around the genu of corpus callosum &amp; passes in the </a:t>
            </a:r>
            <a:r>
              <a:rPr lang="en-US" sz="2200" b="1" dirty="0" err="1" smtClean="0"/>
              <a:t>callosal</a:t>
            </a:r>
            <a:r>
              <a:rPr lang="en-US" sz="2200" b="1" dirty="0" smtClean="0"/>
              <a:t> sulcus </a:t>
            </a:r>
            <a:r>
              <a:rPr lang="en-US" sz="2200" dirty="0" smtClean="0"/>
              <a:t>above the body as far as the </a:t>
            </a:r>
            <a:r>
              <a:rPr lang="en-US" sz="2200" dirty="0" err="1" smtClean="0"/>
              <a:t>parieto</a:t>
            </a:r>
            <a:r>
              <a:rPr lang="en-US" sz="2200" dirty="0" smtClean="0"/>
              <a:t>-occipital sulcus.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117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"/>
            <a:ext cx="9145564" cy="51426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3181350"/>
            <a:ext cx="5562600" cy="196214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3207425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Cortical branches of anterior cerebral artery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2000" dirty="0" smtClean="0"/>
              <a:t>a- </a:t>
            </a:r>
            <a:r>
              <a:rPr lang="en-US" sz="2000" dirty="0"/>
              <a:t>Medial surface except the occipital lobe. </a:t>
            </a:r>
            <a:endParaRPr lang="en-US" sz="2000" dirty="0" smtClean="0"/>
          </a:p>
          <a:p>
            <a:r>
              <a:rPr lang="en-US" sz="2000" dirty="0" smtClean="0"/>
              <a:t>b- </a:t>
            </a:r>
            <a:r>
              <a:rPr lang="en-US" sz="2000" dirty="0"/>
              <a:t>Upper inch of </a:t>
            </a:r>
            <a:r>
              <a:rPr lang="en-US" sz="2000" dirty="0" err="1"/>
              <a:t>superolateral</a:t>
            </a:r>
            <a:r>
              <a:rPr lang="en-US" sz="2000" dirty="0"/>
              <a:t> surface except the occipital lobe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c- </a:t>
            </a:r>
            <a:r>
              <a:rPr lang="en-US" sz="2000" dirty="0"/>
              <a:t>Medial part (1/3) of the orbital surface on the inferior surface.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231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58"/>
            <a:ext cx="8915400" cy="5002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420" y="2952750"/>
            <a:ext cx="4550780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295275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- Central </a:t>
            </a:r>
            <a:r>
              <a:rPr lang="en-US" sz="1700" b="1" dirty="0">
                <a:solidFill>
                  <a:srgbClr val="FF0000"/>
                </a:solidFill>
              </a:rPr>
              <a:t>branches; pass through the anterior perforated substance to supply 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r>
              <a:rPr lang="en-US" sz="1700" dirty="0" smtClean="0"/>
              <a:t>1- </a:t>
            </a:r>
            <a:r>
              <a:rPr lang="en-US" sz="1700" dirty="0"/>
              <a:t>Anterior part of anterior limb of internal capsule. </a:t>
            </a:r>
            <a:endParaRPr lang="en-US" sz="1700" dirty="0" smtClean="0"/>
          </a:p>
          <a:p>
            <a:r>
              <a:rPr lang="en-US" sz="1700" dirty="0" smtClean="0"/>
              <a:t>2- </a:t>
            </a:r>
            <a:r>
              <a:rPr lang="en-US" sz="1700" dirty="0"/>
              <a:t>Head of caudate nucleus. </a:t>
            </a:r>
            <a:endParaRPr lang="en-US" sz="1700" dirty="0" smtClean="0"/>
          </a:p>
          <a:p>
            <a:r>
              <a:rPr lang="en-US" sz="1700" dirty="0" smtClean="0"/>
              <a:t>3- </a:t>
            </a:r>
            <a:r>
              <a:rPr lang="en-US" sz="1700" dirty="0" err="1" smtClean="0"/>
              <a:t>Lentiform</a:t>
            </a:r>
            <a:r>
              <a:rPr lang="en-US" sz="1700" dirty="0" smtClean="0"/>
              <a:t> </a:t>
            </a:r>
            <a:r>
              <a:rPr lang="en-US" sz="1700" dirty="0"/>
              <a:t>nucleus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4- </a:t>
            </a:r>
            <a:r>
              <a:rPr lang="en-US" sz="1700" dirty="0"/>
              <a:t>Corpus callosum except </a:t>
            </a:r>
            <a:r>
              <a:rPr lang="en-US" sz="1700" dirty="0" err="1"/>
              <a:t>splenium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5- </a:t>
            </a:r>
            <a:r>
              <a:rPr lang="en-US" sz="1700" dirty="0"/>
              <a:t>Septum </a:t>
            </a:r>
            <a:r>
              <a:rPr lang="en-US" sz="1700" dirty="0" err="1"/>
              <a:t>pellucidum</a:t>
            </a:r>
            <a:r>
              <a:rPr lang="en-US" sz="1700" dirty="0"/>
              <a:t>.</a:t>
            </a:r>
          </a:p>
          <a:p>
            <a:r>
              <a:rPr lang="en-US" sz="1700" dirty="0" smtClean="0"/>
              <a:t/>
            </a:r>
            <a:br>
              <a:rPr lang="en-US" sz="1700" dirty="0" smtClean="0"/>
            </a:b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5980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xmlns="" id="{F53ADAE6-9495-420E-8607-7177766DB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971550"/>
            <a:ext cx="7620000" cy="34290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87777" tIns="43887" rIns="87777" bIns="438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Middle cerebral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6000" b="1" dirty="0" smtClean="0"/>
              <a:t> artery</a:t>
            </a:r>
            <a:endParaRPr lang="en-US" alt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431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697</Words>
  <Application>Microsoft Office PowerPoint</Application>
  <PresentationFormat>On-screen Show (16:9)</PresentationFormat>
  <Paragraphs>106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15</cp:revision>
  <dcterms:created xsi:type="dcterms:W3CDTF">2020-12-31T09:17:58Z</dcterms:created>
  <dcterms:modified xsi:type="dcterms:W3CDTF">2020-12-31T11:43:05Z</dcterms:modified>
</cp:coreProperties>
</file>