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notesMasterIdLst>
    <p:notesMasterId r:id="rId26"/>
  </p:notesMasterIdLst>
  <p:sldIdLst>
    <p:sldId id="256" r:id="rId2"/>
    <p:sldId id="257" r:id="rId3"/>
    <p:sldId id="281" r:id="rId4"/>
    <p:sldId id="282" r:id="rId5"/>
    <p:sldId id="258" r:id="rId6"/>
    <p:sldId id="259" r:id="rId7"/>
    <p:sldId id="278" r:id="rId8"/>
    <p:sldId id="277" r:id="rId9"/>
    <p:sldId id="283" r:id="rId10"/>
    <p:sldId id="266" r:id="rId11"/>
    <p:sldId id="261" r:id="rId12"/>
    <p:sldId id="279" r:id="rId13"/>
    <p:sldId id="262" r:id="rId14"/>
    <p:sldId id="280" r:id="rId15"/>
    <p:sldId id="265" r:id="rId16"/>
    <p:sldId id="263" r:id="rId17"/>
    <p:sldId id="268" r:id="rId18"/>
    <p:sldId id="269" r:id="rId19"/>
    <p:sldId id="270" r:id="rId20"/>
    <p:sldId id="271" r:id="rId21"/>
    <p:sldId id="272" r:id="rId22"/>
    <p:sldId id="273" r:id="rId23"/>
    <p:sldId id="275"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عتصم متروك" initials="معتصم" lastIdx="1" clrIdx="0">
    <p:extLst>
      <p:ext uri="{19B8F6BF-5375-455C-9EA6-DF929625EA0E}">
        <p15:presenceInfo xmlns:p15="http://schemas.microsoft.com/office/powerpoint/2012/main" userId="معتصم متروك"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82911" autoAdjust="0"/>
  </p:normalViewPr>
  <p:slideViewPr>
    <p:cSldViewPr snapToGrid="0">
      <p:cViewPr varScale="1">
        <p:scale>
          <a:sx n="60" d="100"/>
          <a:sy n="60" d="100"/>
        </p:scale>
        <p:origin x="-12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B5347-DF4A-4BC4-9F55-2572FA1529B3}" type="datetimeFigureOut">
              <a:rPr lang="en-US" smtClean="0"/>
              <a:t>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516CC-8A0C-44A2-ABD5-E88B8B6E21F7}" type="slidenum">
              <a:rPr lang="en-US" smtClean="0"/>
              <a:t>‹#›</a:t>
            </a:fld>
            <a:endParaRPr lang="en-US"/>
          </a:p>
        </p:txBody>
      </p:sp>
    </p:spTree>
    <p:extLst>
      <p:ext uri="{BB962C8B-B14F-4D97-AF65-F5344CB8AC3E}">
        <p14:creationId xmlns:p14="http://schemas.microsoft.com/office/powerpoint/2010/main" val="402379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Blood_seru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Specific_gravity" TargetMode="External"/><Relationship Id="rId5" Type="http://schemas.openxmlformats.org/officeDocument/2006/relationships/hyperlink" Target="https://en.wikipedia.org/wiki/Protein" TargetMode="External"/><Relationship Id="rId4" Type="http://schemas.openxmlformats.org/officeDocument/2006/relationships/hyperlink" Target="https://en.wikipedia.org/wiki/Albumi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23A516CC-8A0C-44A2-ABD5-E88B8B6E21F7}" type="slidenum">
              <a:rPr lang="en-US" smtClean="0"/>
              <a:t>1</a:t>
            </a:fld>
            <a:endParaRPr lang="en-US"/>
          </a:p>
        </p:txBody>
      </p:sp>
    </p:spTree>
    <p:extLst>
      <p:ext uri="{BB962C8B-B14F-4D97-AF65-F5344CB8AC3E}">
        <p14:creationId xmlns:p14="http://schemas.microsoft.com/office/powerpoint/2010/main" val="354598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02122"/>
                </a:solidFill>
                <a:effectLst/>
                <a:latin typeface="Arial" panose="020B0604020202020204" pitchFamily="34" charset="0"/>
              </a:rPr>
              <a:t>SAAG = (</a:t>
            </a:r>
            <a:r>
              <a:rPr lang="en-US" b="0" i="0" u="none" strike="noStrike" dirty="0">
                <a:solidFill>
                  <a:srgbClr val="0B0080"/>
                </a:solidFill>
                <a:effectLst/>
                <a:latin typeface="Arial" panose="020B0604020202020204" pitchFamily="34" charset="0"/>
                <a:hlinkClick r:id="rId3" tooltip="Blood serum"/>
              </a:rPr>
              <a:t>serum</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4" tooltip="Albumin"/>
              </a:rPr>
              <a:t>albumin</a:t>
            </a:r>
            <a:r>
              <a:rPr lang="en-US" b="0" i="0" dirty="0">
                <a:solidFill>
                  <a:srgbClr val="202122"/>
                </a:solidFill>
                <a:effectLst/>
                <a:latin typeface="Arial" panose="020B0604020202020204" pitchFamily="34" charset="0"/>
              </a:rPr>
              <a:t>) − (albumin level of ascitic fluid).</a:t>
            </a:r>
          </a:p>
          <a:p>
            <a:pPr marL="171450" indent="-171450">
              <a:buFont typeface="Arial" panose="020B0604020202020204" pitchFamily="34" charset="0"/>
              <a:buChar char="•"/>
            </a:pPr>
            <a:r>
              <a:rPr lang="en-US" b="1" i="0" dirty="0">
                <a:solidFill>
                  <a:srgbClr val="202122"/>
                </a:solidFill>
                <a:effectLst/>
                <a:latin typeface="Arial" panose="020B0604020202020204" pitchFamily="34" charset="0"/>
              </a:rPr>
              <a:t>Transudate</a:t>
            </a:r>
            <a:r>
              <a:rPr lang="en-US" b="0" i="0" dirty="0">
                <a:solidFill>
                  <a:srgbClr val="202122"/>
                </a:solidFill>
                <a:effectLst/>
                <a:latin typeface="Arial" panose="020B0604020202020204" pitchFamily="34" charset="0"/>
              </a:rPr>
              <a:t> is extravascular fluid with low </a:t>
            </a:r>
            <a:r>
              <a:rPr lang="en-US" b="0" i="0" u="none" strike="noStrike" dirty="0">
                <a:solidFill>
                  <a:srgbClr val="0B0080"/>
                </a:solidFill>
                <a:effectLst/>
                <a:latin typeface="Arial" panose="020B0604020202020204" pitchFamily="34" charset="0"/>
                <a:hlinkClick r:id="rId5" tooltip="Protein"/>
              </a:rPr>
              <a:t>protein</a:t>
            </a:r>
            <a:r>
              <a:rPr lang="en-US" b="0" i="0" dirty="0">
                <a:solidFill>
                  <a:srgbClr val="202122"/>
                </a:solidFill>
                <a:effectLst/>
                <a:latin typeface="Arial" panose="020B0604020202020204" pitchFamily="34" charset="0"/>
              </a:rPr>
              <a:t> content and a low </a:t>
            </a:r>
            <a:r>
              <a:rPr lang="en-US" b="0" i="0" u="none" strike="noStrike" dirty="0">
                <a:solidFill>
                  <a:srgbClr val="0B0080"/>
                </a:solidFill>
                <a:effectLst/>
                <a:latin typeface="Arial" panose="020B0604020202020204" pitchFamily="34" charset="0"/>
                <a:hlinkClick r:id="rId6" tooltip="Specific gravity"/>
              </a:rPr>
              <a:t>specific gravity</a:t>
            </a:r>
            <a:r>
              <a:rPr lang="en-US" b="0" i="0" dirty="0">
                <a:solidFill>
                  <a:srgbClr val="202122"/>
                </a:solidFill>
                <a:effectLst/>
                <a:latin typeface="Arial" panose="020B0604020202020204" pitchFamily="34" charset="0"/>
              </a:rPr>
              <a:t>. It results from increased fluid pressures or diminished colloid oncotic forces in the plasma.</a:t>
            </a:r>
          </a:p>
          <a:p>
            <a:pPr marL="171450" indent="-171450">
              <a:buFont typeface="Arial" panose="020B0604020202020204" pitchFamily="34" charset="0"/>
              <a:buChar char="•"/>
            </a:pPr>
            <a:r>
              <a:rPr lang="en-US" b="0" i="0" dirty="0">
                <a:solidFill>
                  <a:srgbClr val="202122"/>
                </a:solidFill>
                <a:effectLst/>
                <a:latin typeface="Arial" panose="020B0604020202020204" pitchFamily="34" charset="0"/>
              </a:rPr>
              <a:t>Exudative :fluid with high protein content and high specific gravity .it results from increase vessel permeability for  protein </a:t>
            </a:r>
            <a:endParaRPr lang="en-US" dirty="0"/>
          </a:p>
        </p:txBody>
      </p:sp>
      <p:sp>
        <p:nvSpPr>
          <p:cNvPr id="4" name="Slide Number Placeholder 3"/>
          <p:cNvSpPr>
            <a:spLocks noGrp="1"/>
          </p:cNvSpPr>
          <p:nvPr>
            <p:ph type="sldNum" sz="quarter" idx="5"/>
          </p:nvPr>
        </p:nvSpPr>
        <p:spPr/>
        <p:txBody>
          <a:bodyPr/>
          <a:lstStyle/>
          <a:p>
            <a:fld id="{23A516CC-8A0C-44A2-ABD5-E88B8B6E21F7}" type="slidenum">
              <a:rPr lang="en-US" smtClean="0"/>
              <a:t>10</a:t>
            </a:fld>
            <a:endParaRPr lang="en-US"/>
          </a:p>
        </p:txBody>
      </p:sp>
    </p:spTree>
    <p:extLst>
      <p:ext uri="{BB962C8B-B14F-4D97-AF65-F5344CB8AC3E}">
        <p14:creationId xmlns:p14="http://schemas.microsoft.com/office/powerpoint/2010/main" val="275589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23A516CC-8A0C-44A2-ABD5-E88B8B6E21F7}" type="slidenum">
              <a:rPr lang="en-US" smtClean="0"/>
              <a:t>12</a:t>
            </a:fld>
            <a:endParaRPr lang="en-US"/>
          </a:p>
        </p:txBody>
      </p:sp>
    </p:spTree>
    <p:extLst>
      <p:ext uri="{BB962C8B-B14F-4D97-AF65-F5344CB8AC3E}">
        <p14:creationId xmlns:p14="http://schemas.microsoft.com/office/powerpoint/2010/main" val="425922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516CC-8A0C-44A2-ABD5-E88B8B6E21F7}" type="slidenum">
              <a:rPr lang="en-US" smtClean="0"/>
              <a:t>16</a:t>
            </a:fld>
            <a:endParaRPr lang="en-US"/>
          </a:p>
        </p:txBody>
      </p:sp>
    </p:spTree>
    <p:extLst>
      <p:ext uri="{BB962C8B-B14F-4D97-AF65-F5344CB8AC3E}">
        <p14:creationId xmlns:p14="http://schemas.microsoft.com/office/powerpoint/2010/main" val="68035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23A516CC-8A0C-44A2-ABD5-E88B8B6E21F7}" type="slidenum">
              <a:rPr lang="en-US" smtClean="0"/>
              <a:t>19</a:t>
            </a:fld>
            <a:endParaRPr lang="en-US"/>
          </a:p>
        </p:txBody>
      </p:sp>
    </p:spTree>
    <p:extLst>
      <p:ext uri="{BB962C8B-B14F-4D97-AF65-F5344CB8AC3E}">
        <p14:creationId xmlns:p14="http://schemas.microsoft.com/office/powerpoint/2010/main" val="166340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16CC-8A0C-44A2-ABD5-E88B8B6E21F7}" type="slidenum">
              <a:rPr lang="en-US" smtClean="0"/>
              <a:t>22</a:t>
            </a:fld>
            <a:endParaRPr lang="en-US"/>
          </a:p>
        </p:txBody>
      </p:sp>
    </p:spTree>
    <p:extLst>
      <p:ext uri="{BB962C8B-B14F-4D97-AF65-F5344CB8AC3E}">
        <p14:creationId xmlns:p14="http://schemas.microsoft.com/office/powerpoint/2010/main" val="187249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516CC-8A0C-44A2-ABD5-E88B8B6E21F7}" type="slidenum">
              <a:rPr lang="en-US" smtClean="0"/>
              <a:t>23</a:t>
            </a:fld>
            <a:endParaRPr lang="en-US"/>
          </a:p>
        </p:txBody>
      </p:sp>
    </p:spTree>
    <p:extLst>
      <p:ext uri="{BB962C8B-B14F-4D97-AF65-F5344CB8AC3E}">
        <p14:creationId xmlns:p14="http://schemas.microsoft.com/office/powerpoint/2010/main" val="1047184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ar-SA"/>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ar-SA"/>
              <a:t>انقر لتحرير نمط العنوان الرئيسي</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812800" y="274638"/>
            <a:ext cx="10566400" cy="1143000"/>
          </a:xfrm>
        </p:spPr>
        <p:txBody>
          <a:bodyPr/>
          <a:lstStyle/>
          <a:p>
            <a:r>
              <a:rPr lang="ar-SA"/>
              <a:t>انقر لتحرير نمط العنوان الرئيسي</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87DE6118-2437-4B30-8E3C-4D2BE6020583}" type="datetimeFigureOut">
              <a:rPr lang="en-US" smtClean="0"/>
              <a:pPr/>
              <a:t>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7DE6118-2437-4B30-8E3C-4D2BE6020583}" type="datetimeFigureOut">
              <a:rPr lang="en-US" smtClean="0"/>
              <a:pPr/>
              <a:t>2/2/22</a:t>
            </a:fld>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69E57DC2-970A-4B3E-BB1C-7A09969E49D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2EF214-B007-4771-8985-A3041E8F6E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2BF9CC7-88C9-4BDF-845E-2BB24ADD0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B3BDFA9-3CAC-42FD-97D5-4F4FEF5E4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B4B9049-A2D4-40FE-A49C-70450D125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43DE6DC5-6433-482B-970E-3FCDDA394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5C409EFF-FE08-4B90-9C93-B11960F26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B247D5D-6A57-4E15-B30F-EF614BEA0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3DE0615-51F9-4436-BC6F-8B37603C0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687DCF6E-0DB3-4AB1-9CD0-A726BDAE3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230C3CB-B359-4E08-8158-23972151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C28B691-36C0-43DF-BA92-BBDFA8451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Subtitle 2">
            <a:extLst>
              <a:ext uri="{FF2B5EF4-FFF2-40B4-BE49-F238E27FC236}">
                <a16:creationId xmlns:a16="http://schemas.microsoft.com/office/drawing/2014/main" id="{C355AF52-419E-814E-9543-8F3FE70228B6}"/>
              </a:ext>
            </a:extLst>
          </p:cNvPr>
          <p:cNvSpPr>
            <a:spLocks noGrp="1"/>
          </p:cNvSpPr>
          <p:nvPr>
            <p:ph type="subTitle" idx="1"/>
          </p:nvPr>
        </p:nvSpPr>
        <p:spPr>
          <a:xfrm>
            <a:off x="673754" y="2160590"/>
            <a:ext cx="3973943" cy="2678336"/>
          </a:xfrm>
        </p:spPr>
        <p:txBody>
          <a:bodyPr vert="horz" lIns="91440" tIns="45720" rIns="91440" bIns="45720" rtlCol="0">
            <a:normAutofit/>
          </a:bodyPr>
          <a:lstStyle/>
          <a:p>
            <a:pPr algn="l" rtl="0">
              <a:buFont typeface="Wingdings 3" charset="2"/>
              <a:buChar char=""/>
            </a:pPr>
            <a:r>
              <a:rPr lang="en-US" b="1" dirty="0">
                <a:solidFill>
                  <a:schemeClr val="bg1"/>
                </a:solidFill>
                <a:latin typeface="Cavolini" panose="020B0502040204020203" pitchFamily="66" charset="0"/>
                <a:ea typeface="Source Sans Pro Black" panose="020B0803030403020204" pitchFamily="34" charset="0"/>
                <a:cs typeface="Cavolini" panose="020B0502040204020203" pitchFamily="66" charset="0"/>
              </a:rPr>
              <a:t> Supervised by :- DR. </a:t>
            </a:r>
            <a:r>
              <a:rPr lang="en-US" b="1" dirty="0" err="1">
                <a:solidFill>
                  <a:schemeClr val="bg1"/>
                </a:solidFill>
                <a:latin typeface="Cavolini" panose="020B0502040204020203" pitchFamily="66" charset="0"/>
                <a:ea typeface="Source Sans Pro Black" panose="020B0803030403020204" pitchFamily="34" charset="0"/>
                <a:cs typeface="Cavolini" panose="020B0502040204020203" pitchFamily="66" charset="0"/>
              </a:rPr>
              <a:t>Miran</a:t>
            </a:r>
            <a:r>
              <a:rPr lang="en-US" b="1" dirty="0">
                <a:solidFill>
                  <a:schemeClr val="bg1"/>
                </a:solidFill>
                <a:latin typeface="Cavolini" panose="020B0502040204020203" pitchFamily="66" charset="0"/>
                <a:ea typeface="Source Sans Pro Black" panose="020B0803030403020204" pitchFamily="34" charset="0"/>
                <a:cs typeface="Cavolini" panose="020B0502040204020203" pitchFamily="66" charset="0"/>
              </a:rPr>
              <a:t> </a:t>
            </a:r>
            <a:r>
              <a:rPr lang="en-US" b="1" dirty="0" err="1">
                <a:solidFill>
                  <a:schemeClr val="bg1"/>
                </a:solidFill>
                <a:latin typeface="Cavolini" panose="020B0502040204020203" pitchFamily="66" charset="0"/>
                <a:ea typeface="Source Sans Pro Black" panose="020B0803030403020204" pitchFamily="34" charset="0"/>
                <a:cs typeface="Cavolini" panose="020B0502040204020203" pitchFamily="66" charset="0"/>
              </a:rPr>
              <a:t>Bataineh</a:t>
            </a:r>
            <a:endParaRPr lang="en-US" b="1" dirty="0">
              <a:solidFill>
                <a:schemeClr val="bg1"/>
              </a:solidFill>
              <a:latin typeface="Cavolini" panose="020B0502040204020203" pitchFamily="66" charset="0"/>
              <a:ea typeface="Source Sans Pro Black" panose="020B0803030403020204" pitchFamily="34" charset="0"/>
              <a:cs typeface="Cavolini" panose="020B0502040204020203" pitchFamily="66" charset="0"/>
            </a:endParaRPr>
          </a:p>
          <a:p>
            <a:pPr algn="l" rtl="0"/>
            <a:endParaRPr lang="en-US" dirty="0">
              <a:solidFill>
                <a:schemeClr val="bg1"/>
              </a:solidFill>
              <a:latin typeface="Cavolini" panose="020B0502040204020203" pitchFamily="66" charset="0"/>
              <a:ea typeface="Source Sans Pro Black" panose="020B0803030403020204" pitchFamily="34" charset="0"/>
              <a:cs typeface="Cavolini" panose="020B0502040204020203" pitchFamily="66" charset="0"/>
            </a:endParaRPr>
          </a:p>
          <a:p>
            <a:pPr algn="l" rtl="0">
              <a:buFont typeface="Wingdings 3" charset="2"/>
              <a:buChar char=""/>
            </a:pPr>
            <a:r>
              <a:rPr lang="en-US" b="1" dirty="0">
                <a:solidFill>
                  <a:schemeClr val="bg1"/>
                </a:solidFill>
                <a:latin typeface="Cavolini" panose="020B0502040204020203" pitchFamily="66" charset="0"/>
                <a:ea typeface="Source Sans Pro Black" panose="020B0803030403020204" pitchFamily="34" charset="0"/>
                <a:cs typeface="Cavolini" panose="020B0502040204020203" pitchFamily="66" charset="0"/>
              </a:rPr>
              <a:t>Presented</a:t>
            </a:r>
            <a:r>
              <a:rPr lang="en-US" dirty="0">
                <a:solidFill>
                  <a:schemeClr val="bg1"/>
                </a:solidFill>
                <a:latin typeface="Cavolini" panose="020B0502040204020203" pitchFamily="66" charset="0"/>
                <a:ea typeface="Source Sans Pro Black" panose="020B0803030403020204" pitchFamily="34" charset="0"/>
                <a:cs typeface="Cavolini" panose="020B0502040204020203" pitchFamily="66" charset="0"/>
              </a:rPr>
              <a:t> </a:t>
            </a:r>
            <a:r>
              <a:rPr lang="en-US" b="1" dirty="0">
                <a:solidFill>
                  <a:schemeClr val="bg1"/>
                </a:solidFill>
                <a:latin typeface="Cavolini" panose="020B0502040204020203" pitchFamily="66" charset="0"/>
                <a:ea typeface="Source Sans Pro Black" panose="020B0803030403020204" pitchFamily="34" charset="0"/>
                <a:cs typeface="Cavolini" panose="020B0502040204020203" pitchFamily="66" charset="0"/>
              </a:rPr>
              <a:t>by :-</a:t>
            </a:r>
          </a:p>
          <a:p>
            <a:pPr algn="l" rtl="0">
              <a:buFont typeface="Wingdings 3" charset="2"/>
              <a:buChar char=""/>
            </a:pPr>
            <a:r>
              <a:rPr lang="en-US" b="1" dirty="0">
                <a:solidFill>
                  <a:schemeClr val="bg1"/>
                </a:solidFill>
                <a:latin typeface="Cavolini" panose="020B0502040204020203" pitchFamily="66" charset="0"/>
                <a:ea typeface="Source Sans Pro Black" panose="020B0803030403020204" pitchFamily="34" charset="0"/>
                <a:cs typeface="Leelawadee UI" panose="020B0502040204020203" pitchFamily="34" charset="-34"/>
              </a:rPr>
              <a:t>Ahmad AL-</a:t>
            </a:r>
            <a:r>
              <a:rPr lang="en-US" b="1" dirty="0" err="1">
                <a:solidFill>
                  <a:schemeClr val="bg1"/>
                </a:solidFill>
                <a:latin typeface="Cavolini" panose="020B0502040204020203" pitchFamily="66" charset="0"/>
                <a:ea typeface="Source Sans Pro Black" panose="020B0803030403020204" pitchFamily="34" charset="0"/>
                <a:cs typeface="Leelawadee UI" panose="020B0502040204020203" pitchFamily="34" charset="-34"/>
              </a:rPr>
              <a:t>Jawaznah</a:t>
            </a:r>
            <a:endParaRPr lang="en-US" sz="2000" b="1" dirty="0">
              <a:solidFill>
                <a:schemeClr val="bg1"/>
              </a:solidFill>
              <a:latin typeface="Leelawadee UI" panose="020B0502040204020203" pitchFamily="34" charset="-34"/>
              <a:ea typeface="Source Sans Pro Black" panose="020B0803030403020204" pitchFamily="34" charset="0"/>
              <a:cs typeface="Leelawadee UI" panose="020B0502040204020203" pitchFamily="34" charset="-34"/>
            </a:endParaRPr>
          </a:p>
          <a:p>
            <a:pPr algn="l" rtl="0">
              <a:buFont typeface="Wingdings 3" charset="2"/>
              <a:buChar char=""/>
            </a:pPr>
            <a:r>
              <a:rPr lang="en-US" sz="2000" b="1" dirty="0" err="1">
                <a:solidFill>
                  <a:schemeClr val="bg1"/>
                </a:solidFill>
                <a:latin typeface="Leelawadee UI" panose="020B0502040204020203" pitchFamily="34" charset="-34"/>
                <a:ea typeface="Source Sans Pro Black" panose="020B0803030403020204" pitchFamily="34" charset="0"/>
                <a:cs typeface="Leelawadee UI" panose="020B0502040204020203" pitchFamily="34" charset="-34"/>
              </a:rPr>
              <a:t>Orwa</a:t>
            </a:r>
            <a:r>
              <a:rPr lang="en-US" sz="2000" b="1" dirty="0">
                <a:solidFill>
                  <a:schemeClr val="bg1"/>
                </a:solidFill>
                <a:latin typeface="Leelawadee UI" panose="020B0502040204020203" pitchFamily="34" charset="-34"/>
                <a:ea typeface="Source Sans Pro Black" panose="020B0803030403020204" pitchFamily="34" charset="0"/>
                <a:cs typeface="Leelawadee UI" panose="020B0502040204020203" pitchFamily="34" charset="-34"/>
              </a:rPr>
              <a:t> AL-</a:t>
            </a:r>
            <a:r>
              <a:rPr lang="en-US" sz="2000" b="1" dirty="0" err="1">
                <a:solidFill>
                  <a:schemeClr val="bg1"/>
                </a:solidFill>
                <a:latin typeface="Leelawadee UI" panose="020B0502040204020203" pitchFamily="34" charset="-34"/>
                <a:ea typeface="Source Sans Pro Black" panose="020B0803030403020204" pitchFamily="34" charset="0"/>
                <a:cs typeface="Leelawadee UI" panose="020B0502040204020203" pitchFamily="34" charset="-34"/>
              </a:rPr>
              <a:t>Masarwah</a:t>
            </a:r>
            <a:endParaRPr lang="en-US" sz="2000" dirty="0">
              <a:solidFill>
                <a:schemeClr val="bg1"/>
              </a:solidFill>
              <a:latin typeface="Leelawadee UI" panose="020B0502040204020203" pitchFamily="34" charset="-34"/>
              <a:ea typeface="Source Sans Pro Black" panose="020B0803030403020204" pitchFamily="34" charset="0"/>
              <a:cs typeface="Leelawadee UI" panose="020B0502040204020203" pitchFamily="34" charset="-34"/>
            </a:endParaRPr>
          </a:p>
          <a:p>
            <a:pPr algn="l" rtl="0">
              <a:buFont typeface="Wingdings 3" charset="2"/>
              <a:buChar char=""/>
            </a:pPr>
            <a:endParaRPr lang="en-US" dirty="0">
              <a:solidFill>
                <a:schemeClr val="bg1"/>
              </a:solidFill>
              <a:latin typeface="Franklin Gothic Demi" panose="020B0703020102020204" pitchFamily="34" charset="0"/>
              <a:ea typeface="Microsoft GothicNeo" panose="020B0503020000020004" pitchFamily="34" charset="-127"/>
              <a:cs typeface="Leelawadee UI" panose="020B0604020202020204" pitchFamily="34" charset="-34"/>
            </a:endParaRPr>
          </a:p>
        </p:txBody>
      </p:sp>
      <p:sp>
        <p:nvSpPr>
          <p:cNvPr id="2" name="Title 1">
            <a:extLst>
              <a:ext uri="{FF2B5EF4-FFF2-40B4-BE49-F238E27FC236}">
                <a16:creationId xmlns:a16="http://schemas.microsoft.com/office/drawing/2014/main" id="{90EBC823-ED51-674D-B06E-FFE5FD079E99}"/>
              </a:ext>
            </a:extLst>
          </p:cNvPr>
          <p:cNvSpPr>
            <a:spLocks noGrp="1"/>
          </p:cNvSpPr>
          <p:nvPr>
            <p:ph type="ctrTitle"/>
          </p:nvPr>
        </p:nvSpPr>
        <p:spPr>
          <a:xfrm>
            <a:off x="673754" y="643467"/>
            <a:ext cx="4203045" cy="1375608"/>
          </a:xfrm>
        </p:spPr>
        <p:txBody>
          <a:bodyPr vert="horz" lIns="91440" tIns="45720" rIns="91440" bIns="45720" rtlCol="0" anchor="ctr">
            <a:normAutofit/>
          </a:bodyPr>
          <a:lstStyle/>
          <a:p>
            <a:pPr algn="l" rtl="0"/>
            <a:r>
              <a:rPr lang="en-US" sz="3600">
                <a:solidFill>
                  <a:schemeClr val="bg1"/>
                </a:solidFill>
              </a:rPr>
              <a:t>Ascites </a:t>
            </a:r>
          </a:p>
        </p:txBody>
      </p:sp>
      <p:pic>
        <p:nvPicPr>
          <p:cNvPr id="4" name="Picture 4" descr="Diagram&#10;&#10;Description automatically generated">
            <a:extLst>
              <a:ext uri="{FF2B5EF4-FFF2-40B4-BE49-F238E27FC236}">
                <a16:creationId xmlns:a16="http://schemas.microsoft.com/office/drawing/2014/main" id="{5A996FD3-5DEB-4B45-90DE-77BEE2C60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332" y="972608"/>
            <a:ext cx="5038837" cy="4900269"/>
          </a:xfrm>
          <a:prstGeom prst="rect">
            <a:avLst/>
          </a:prstGeom>
        </p:spPr>
      </p:pic>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52120757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F05391-6082-654C-A973-B5793F3376A3}"/>
              </a:ext>
            </a:extLst>
          </p:cNvPr>
          <p:cNvSpPr>
            <a:spLocks noGrp="1"/>
          </p:cNvSpPr>
          <p:nvPr>
            <p:ph sz="quarter" idx="13"/>
          </p:nvPr>
        </p:nvSpPr>
        <p:spPr>
          <a:xfrm>
            <a:off x="256923" y="980962"/>
            <a:ext cx="10796392" cy="3044031"/>
          </a:xfrm>
        </p:spPr>
        <p:txBody>
          <a:bodyPr>
            <a:noAutofit/>
          </a:bodyPr>
          <a:lstStyle/>
          <a:p>
            <a:pPr algn="l" rtl="0"/>
            <a:r>
              <a:rPr lang="en-GB" sz="2800" b="1" u="sng" dirty="0"/>
              <a:t>Causes of high serum ascites albumin gradient(SAAG) are</a:t>
            </a:r>
            <a:r>
              <a:rPr lang="en-GB" sz="1600" b="1" u="sng" dirty="0"/>
              <a:t>:</a:t>
            </a:r>
            <a:endParaRPr lang="en-GB" sz="1600" dirty="0"/>
          </a:p>
          <a:p>
            <a:pPr algn="l" rtl="0">
              <a:buFontTx/>
              <a:buChar char="-"/>
            </a:pPr>
            <a:r>
              <a:rPr lang="en-GB" sz="1600" dirty="0"/>
              <a:t>Hepatic cirrhosis</a:t>
            </a:r>
            <a:r>
              <a:rPr lang="en-US" sz="1600" dirty="0"/>
              <a:t> </a:t>
            </a:r>
          </a:p>
          <a:p>
            <a:pPr algn="l" rtl="0">
              <a:buFontTx/>
              <a:buChar char="-"/>
            </a:pPr>
            <a:r>
              <a:rPr lang="en-US" sz="1600" dirty="0"/>
              <a:t>R.</a:t>
            </a:r>
            <a:r>
              <a:rPr lang="en-GB" sz="1600" dirty="0"/>
              <a:t>Heart failure </a:t>
            </a:r>
            <a:endParaRPr lang="ar-JO" sz="1600" dirty="0"/>
          </a:p>
          <a:p>
            <a:pPr algn="l" rtl="0">
              <a:buFontTx/>
              <a:buChar char="-"/>
            </a:pPr>
            <a:r>
              <a:rPr lang="en-GB" sz="1600" dirty="0"/>
              <a:t>Hepatic venous occlusion as( </a:t>
            </a:r>
            <a:r>
              <a:rPr lang="en-GB" sz="1600" dirty="0" err="1"/>
              <a:t>budd-chiari</a:t>
            </a:r>
            <a:r>
              <a:rPr lang="en-GB" sz="1600" dirty="0"/>
              <a:t> syndrome )</a:t>
            </a:r>
          </a:p>
          <a:p>
            <a:pPr marL="0" indent="0" algn="l" rtl="0">
              <a:buNone/>
            </a:pPr>
            <a:r>
              <a:rPr lang="en-GB" sz="2400" dirty="0"/>
              <a:t>High SAAG            &gt; 1.1 g/dl</a:t>
            </a:r>
          </a:p>
          <a:p>
            <a:pPr marL="0" indent="0" algn="l" rtl="0">
              <a:buNone/>
            </a:pPr>
            <a:endParaRPr lang="en-GB" sz="700" dirty="0"/>
          </a:p>
          <a:p>
            <a:pPr marL="0" indent="0" algn="l" rtl="0">
              <a:buNone/>
            </a:pPr>
            <a:endParaRPr lang="en-GB" sz="700" dirty="0"/>
          </a:p>
          <a:p>
            <a:pPr marL="0" indent="0" algn="l" rtl="0">
              <a:buNone/>
            </a:pPr>
            <a:endParaRPr lang="en-GB" sz="700" dirty="0"/>
          </a:p>
          <a:p>
            <a:pPr algn="l" rtl="0">
              <a:buFontTx/>
              <a:buChar char="-"/>
            </a:pPr>
            <a:endParaRPr lang="en-GB" sz="700" dirty="0"/>
          </a:p>
          <a:p>
            <a:pPr algn="l" rtl="0">
              <a:buFontTx/>
              <a:buChar char="-"/>
            </a:pPr>
            <a:endParaRPr lang="en-GB" sz="700" dirty="0"/>
          </a:p>
          <a:p>
            <a:pPr marL="0" indent="0" algn="l" rtl="0">
              <a:buNone/>
            </a:pPr>
            <a:r>
              <a:rPr lang="en-GB" sz="700" dirty="0"/>
              <a:t> </a:t>
            </a:r>
            <a:endParaRPr lang="en-US" sz="700" dirty="0"/>
          </a:p>
        </p:txBody>
      </p:sp>
      <p:sp>
        <p:nvSpPr>
          <p:cNvPr id="7" name="Content Placeholder 6">
            <a:extLst>
              <a:ext uri="{FF2B5EF4-FFF2-40B4-BE49-F238E27FC236}">
                <a16:creationId xmlns:a16="http://schemas.microsoft.com/office/drawing/2014/main" id="{DCEDE5CA-66FD-4040-86BD-421CEA2CC97E}"/>
              </a:ext>
            </a:extLst>
          </p:cNvPr>
          <p:cNvSpPr>
            <a:spLocks noGrp="1"/>
          </p:cNvSpPr>
          <p:nvPr>
            <p:ph sz="quarter" idx="14"/>
          </p:nvPr>
        </p:nvSpPr>
        <p:spPr>
          <a:xfrm>
            <a:off x="256923" y="3097772"/>
            <a:ext cx="10996715" cy="3760228"/>
          </a:xfrm>
        </p:spPr>
        <p:txBody>
          <a:bodyPr>
            <a:noAutofit/>
          </a:bodyPr>
          <a:lstStyle/>
          <a:p>
            <a:pPr algn="l" rtl="0"/>
            <a:r>
              <a:rPr lang="en-GB" sz="2400" b="1" i="1" u="sng" dirty="0"/>
              <a:t>Cause of low Serum ascites albumin gradient (SAAG) are:</a:t>
            </a:r>
          </a:p>
          <a:p>
            <a:pPr algn="l" rtl="0">
              <a:buFontTx/>
              <a:buChar char="-"/>
            </a:pPr>
            <a:r>
              <a:rPr lang="en-GB" sz="2400" dirty="0"/>
              <a:t>Malignant      * </a:t>
            </a:r>
            <a:r>
              <a:rPr lang="en-US" sz="2400" dirty="0"/>
              <a:t>(</a:t>
            </a:r>
            <a:r>
              <a:rPr lang="en-GB" sz="2400" dirty="0"/>
              <a:t>hepatic </a:t>
            </a:r>
            <a:r>
              <a:rPr lang="en-US" sz="2400" dirty="0"/>
              <a:t>, peritoneal)</a:t>
            </a:r>
          </a:p>
          <a:p>
            <a:pPr algn="l" rtl="0">
              <a:buFontTx/>
              <a:buChar char="-"/>
            </a:pPr>
            <a:r>
              <a:rPr lang="en-US" sz="2400" dirty="0"/>
              <a:t>TB </a:t>
            </a:r>
          </a:p>
          <a:p>
            <a:pPr algn="l" rtl="0">
              <a:buFontTx/>
              <a:buChar char="-"/>
            </a:pPr>
            <a:r>
              <a:rPr lang="en-US" sz="2400" dirty="0"/>
              <a:t>Bacterial / fungal peritonitis </a:t>
            </a:r>
          </a:p>
          <a:p>
            <a:pPr algn="l" rtl="0">
              <a:buFontTx/>
              <a:buChar char="-"/>
            </a:pPr>
            <a:r>
              <a:rPr lang="en-US" sz="2400" dirty="0"/>
              <a:t>Nephrotic syndrome </a:t>
            </a:r>
          </a:p>
          <a:p>
            <a:pPr algn="l" rtl="0">
              <a:buFontTx/>
              <a:buChar char="-"/>
            </a:pPr>
            <a:r>
              <a:rPr lang="en-US" sz="2400" dirty="0"/>
              <a:t>Pancreatitis </a:t>
            </a:r>
            <a:endParaRPr lang="en-GB" sz="2400" dirty="0"/>
          </a:p>
          <a:p>
            <a:pPr marL="0" indent="0" algn="l" rtl="0">
              <a:buNone/>
            </a:pPr>
            <a:r>
              <a:rPr lang="en-GB" sz="2400" dirty="0"/>
              <a:t>                  </a:t>
            </a:r>
            <a:r>
              <a:rPr lang="en-US" sz="2400" dirty="0"/>
              <a:t>Low SAAG               &lt; 1.1 g/dl</a:t>
            </a:r>
          </a:p>
          <a:p>
            <a:pPr marL="0" indent="0" algn="l" rtl="0">
              <a:buNone/>
            </a:pPr>
            <a:endParaRPr lang="en-GB" sz="2400" dirty="0"/>
          </a:p>
        </p:txBody>
      </p:sp>
      <p:sp>
        <p:nvSpPr>
          <p:cNvPr id="2" name="Title 1">
            <a:extLst>
              <a:ext uri="{FF2B5EF4-FFF2-40B4-BE49-F238E27FC236}">
                <a16:creationId xmlns:a16="http://schemas.microsoft.com/office/drawing/2014/main" id="{E0A00D74-6228-5141-830F-52A1EA373DF8}"/>
              </a:ext>
            </a:extLst>
          </p:cNvPr>
          <p:cNvSpPr>
            <a:spLocks noGrp="1"/>
          </p:cNvSpPr>
          <p:nvPr>
            <p:ph type="title"/>
          </p:nvPr>
        </p:nvSpPr>
        <p:spPr>
          <a:xfrm>
            <a:off x="256923" y="185766"/>
            <a:ext cx="10515600" cy="1325563"/>
          </a:xfrm>
        </p:spPr>
        <p:txBody>
          <a:bodyPr/>
          <a:lstStyle/>
          <a:p>
            <a:pPr rtl="0"/>
            <a:r>
              <a:rPr lang="en-GB" sz="4000" dirty="0"/>
              <a:t>Causes: </a:t>
            </a:r>
            <a:br>
              <a:rPr lang="ar-JO" sz="4000" dirty="0"/>
            </a:br>
            <a:endParaRPr lang="en-US" sz="4000" dirty="0"/>
          </a:p>
        </p:txBody>
      </p:sp>
      <p:sp>
        <p:nvSpPr>
          <p:cNvPr id="9" name="TextBox 8">
            <a:extLst>
              <a:ext uri="{FF2B5EF4-FFF2-40B4-BE49-F238E27FC236}">
                <a16:creationId xmlns:a16="http://schemas.microsoft.com/office/drawing/2014/main" id="{A994A7FB-3F3E-2941-81C6-4AB36C963AD4}"/>
              </a:ext>
            </a:extLst>
          </p:cNvPr>
          <p:cNvSpPr txBox="1"/>
          <p:nvPr/>
        </p:nvSpPr>
        <p:spPr>
          <a:xfrm>
            <a:off x="457246" y="5040872"/>
            <a:ext cx="8134304" cy="523220"/>
          </a:xfrm>
          <a:prstGeom prst="rect">
            <a:avLst/>
          </a:prstGeom>
          <a:noFill/>
        </p:spPr>
        <p:txBody>
          <a:bodyPr wrap="square" rtlCol="0">
            <a:spAutoFit/>
          </a:bodyPr>
          <a:lstStyle/>
          <a:p>
            <a:pPr marL="342900" indent="-342900">
              <a:buFont typeface="Wingdings" panose="05000000000000000000" pitchFamily="2" charset="2"/>
              <a:buChar char="§"/>
              <a:tabLst>
                <a:tab pos="5143500" algn="l"/>
              </a:tabLst>
            </a:pPr>
            <a:endParaRPr lang="en-GB" sz="2800" dirty="0"/>
          </a:p>
        </p:txBody>
      </p:sp>
      <p:cxnSp>
        <p:nvCxnSpPr>
          <p:cNvPr id="11" name="Straight Arrow Connector 10">
            <a:extLst>
              <a:ext uri="{FF2B5EF4-FFF2-40B4-BE49-F238E27FC236}">
                <a16:creationId xmlns:a16="http://schemas.microsoft.com/office/drawing/2014/main" id="{76B84833-9DCE-4BE4-9F68-23B2191A4865}"/>
              </a:ext>
            </a:extLst>
          </p:cNvPr>
          <p:cNvCxnSpPr/>
          <p:nvPr/>
        </p:nvCxnSpPr>
        <p:spPr>
          <a:xfrm>
            <a:off x="1934934" y="2890157"/>
            <a:ext cx="60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0A922412-6828-2740-A19C-C4B0F0858CEF}"/>
              </a:ext>
            </a:extLst>
          </p:cNvPr>
          <p:cNvCxnSpPr>
            <a:cxnSpLocks/>
          </p:cNvCxnSpPr>
          <p:nvPr/>
        </p:nvCxnSpPr>
        <p:spPr>
          <a:xfrm>
            <a:off x="3110126" y="6431005"/>
            <a:ext cx="734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34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DD2EA-AF0E-2A40-B2E9-AA0BBF6483E1}"/>
              </a:ext>
            </a:extLst>
          </p:cNvPr>
          <p:cNvSpPr>
            <a:spLocks noGrp="1"/>
          </p:cNvSpPr>
          <p:nvPr>
            <p:ph type="title"/>
          </p:nvPr>
        </p:nvSpPr>
        <p:spPr>
          <a:xfrm>
            <a:off x="4574631" y="1513228"/>
            <a:ext cx="7439380" cy="5396258"/>
          </a:xfrm>
        </p:spPr>
        <p:txBody>
          <a:bodyPr vert="horz" lIns="91440" tIns="45720" rIns="91440" bIns="45720" rtlCol="0" anchor="b">
            <a:noAutofit/>
          </a:bodyPr>
          <a:lstStyle/>
          <a:p>
            <a:pPr rtl="0">
              <a:lnSpc>
                <a:spcPct val="90000"/>
              </a:lnSpc>
            </a:pPr>
            <a:r>
              <a:rPr lang="en-US" sz="2800" dirty="0">
                <a:solidFill>
                  <a:srgbClr val="FFFFFF"/>
                </a:solidFill>
              </a:rPr>
              <a:t>In patients with portal hypertension :</a:t>
            </a:r>
            <a:br>
              <a:rPr lang="en-US" sz="2800" dirty="0">
                <a:solidFill>
                  <a:srgbClr val="FFFFFF"/>
                </a:solidFill>
              </a:rPr>
            </a:br>
            <a:br>
              <a:rPr lang="en-US" sz="2800" dirty="0">
                <a:solidFill>
                  <a:srgbClr val="FFFFFF"/>
                </a:solidFill>
              </a:rPr>
            </a:br>
            <a:br>
              <a:rPr lang="en-US" sz="2800" dirty="0">
                <a:solidFill>
                  <a:srgbClr val="FFFFFF"/>
                </a:solidFill>
              </a:rPr>
            </a:br>
            <a:r>
              <a:rPr lang="en-US" sz="2800" dirty="0">
                <a:solidFill>
                  <a:srgbClr val="FFFFFF"/>
                </a:solidFill>
              </a:rPr>
              <a:t>Splanchnic vasodilation is thought to be main factor leading to ascites in cirrhosis. This is mediated by vasodilators ( nitric  oxide) that are released when portal hypertension causes shunting of blood into the systemic circulation.</a:t>
            </a:r>
            <a:br>
              <a:rPr lang="en-US" sz="2800" dirty="0">
                <a:solidFill>
                  <a:srgbClr val="FFFFFF"/>
                </a:solidFill>
              </a:rPr>
            </a:br>
            <a:br>
              <a:rPr lang="en-US" sz="2800" dirty="0">
                <a:solidFill>
                  <a:srgbClr val="FFFFFF"/>
                </a:solidFill>
              </a:rPr>
            </a:br>
            <a:r>
              <a:rPr lang="en-US" sz="2800" dirty="0">
                <a:solidFill>
                  <a:srgbClr val="FFFFFF"/>
                </a:solidFill>
              </a:rPr>
              <a:t> This lead to fall systemic arterial pressure so this lead to activation renin-angiotensin with secondary aldosteronism Increased sympathetic nervous activity and atrial natriuretic hormone secretion and altered activity  of the </a:t>
            </a:r>
            <a:r>
              <a:rPr lang="en-US" sz="2800" dirty="0" err="1">
                <a:solidFill>
                  <a:srgbClr val="FFFFFF"/>
                </a:solidFill>
              </a:rPr>
              <a:t>kallilrein</a:t>
            </a:r>
            <a:r>
              <a:rPr lang="en-US" sz="2800" dirty="0">
                <a:solidFill>
                  <a:srgbClr val="FFFFFF"/>
                </a:solidFill>
              </a:rPr>
              <a:t>-kinin system . </a:t>
            </a:r>
          </a:p>
        </p:txBody>
      </p:sp>
    </p:spTree>
    <p:extLst>
      <p:ext uri="{BB962C8B-B14F-4D97-AF65-F5344CB8AC3E}">
        <p14:creationId xmlns:p14="http://schemas.microsoft.com/office/powerpoint/2010/main" val="105586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A29CD64-CAAB-4869-BF2C-4D1C2CB5E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43" y="636815"/>
            <a:ext cx="7592786" cy="5780314"/>
          </a:xfrm>
          <a:prstGeom prst="rect">
            <a:avLst/>
          </a:prstGeom>
        </p:spPr>
      </p:pic>
    </p:spTree>
    <p:extLst>
      <p:ext uri="{BB962C8B-B14F-4D97-AF65-F5344CB8AC3E}">
        <p14:creationId xmlns:p14="http://schemas.microsoft.com/office/powerpoint/2010/main" val="93154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CCB6500-7AFD-7242-B6D0-6CF3947F89C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457485" y="507715"/>
            <a:ext cx="5025458" cy="5842569"/>
          </a:xfrm>
        </p:spPr>
      </p:pic>
      <p:sp>
        <p:nvSpPr>
          <p:cNvPr id="6" name="TextBox 5">
            <a:extLst>
              <a:ext uri="{FF2B5EF4-FFF2-40B4-BE49-F238E27FC236}">
                <a16:creationId xmlns:a16="http://schemas.microsoft.com/office/drawing/2014/main" id="{7CFE1C53-1682-C64D-9CDB-B1093A2A326E}"/>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6CB62F9A-24BA-6348-A026-4B33C0633E4B}"/>
              </a:ext>
            </a:extLst>
          </p:cNvPr>
          <p:cNvSpPr txBox="1"/>
          <p:nvPr/>
        </p:nvSpPr>
        <p:spPr>
          <a:xfrm>
            <a:off x="348852" y="1087305"/>
            <a:ext cx="4832748" cy="5262979"/>
          </a:xfrm>
          <a:prstGeom prst="rect">
            <a:avLst/>
          </a:prstGeom>
          <a:noFill/>
        </p:spPr>
        <p:txBody>
          <a:bodyPr wrap="square" rtlCol="0">
            <a:spAutoFit/>
          </a:bodyPr>
          <a:lstStyle/>
          <a:p>
            <a:pPr algn="l"/>
            <a:r>
              <a:rPr lang="en-GB" sz="2800" dirty="0"/>
              <a:t>These systems tend to normalise arterial pressure but produce salt and water retention. </a:t>
            </a:r>
          </a:p>
          <a:p>
            <a:pPr algn="l"/>
            <a:r>
              <a:rPr lang="en-GB" sz="2800" dirty="0"/>
              <a:t>In this setting the combination of splanchnic arterial vasodilation and portal hypertension alters intestinal capillary permeability promoting accumulation fluid within perineum. </a:t>
            </a:r>
            <a:endParaRPr lang="en-US" sz="2800" dirty="0"/>
          </a:p>
        </p:txBody>
      </p:sp>
    </p:spTree>
    <p:extLst>
      <p:ext uri="{BB962C8B-B14F-4D97-AF65-F5344CB8AC3E}">
        <p14:creationId xmlns:p14="http://schemas.microsoft.com/office/powerpoint/2010/main" val="275932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4605-9105-4542-88D2-45B263DCA9CE}"/>
              </a:ext>
            </a:extLst>
          </p:cNvPr>
          <p:cNvSpPr>
            <a:spLocks noGrp="1"/>
          </p:cNvSpPr>
          <p:nvPr>
            <p:ph type="title"/>
          </p:nvPr>
        </p:nvSpPr>
        <p:spPr>
          <a:xfrm>
            <a:off x="187477" y="283028"/>
            <a:ext cx="8596668" cy="1320800"/>
          </a:xfrm>
        </p:spPr>
        <p:txBody>
          <a:bodyPr>
            <a:normAutofit/>
          </a:bodyPr>
          <a:lstStyle/>
          <a:p>
            <a:r>
              <a:rPr lang="en-US" dirty="0"/>
              <a:t>Ascites Diagnosis :</a:t>
            </a:r>
            <a:endParaRPr lang="ar-JO" dirty="0"/>
          </a:p>
        </p:txBody>
      </p:sp>
      <p:sp>
        <p:nvSpPr>
          <p:cNvPr id="6" name="TextBox 5">
            <a:extLst>
              <a:ext uri="{FF2B5EF4-FFF2-40B4-BE49-F238E27FC236}">
                <a16:creationId xmlns:a16="http://schemas.microsoft.com/office/drawing/2014/main" id="{18C15155-BC89-4EC6-85E6-51E792536FFC}"/>
              </a:ext>
            </a:extLst>
          </p:cNvPr>
          <p:cNvSpPr txBox="1"/>
          <p:nvPr/>
        </p:nvSpPr>
        <p:spPr>
          <a:xfrm>
            <a:off x="514048" y="1257300"/>
            <a:ext cx="9087152" cy="5262979"/>
          </a:xfrm>
          <a:prstGeom prst="rect">
            <a:avLst/>
          </a:prstGeom>
          <a:noFill/>
        </p:spPr>
        <p:txBody>
          <a:bodyPr wrap="square" rtlCol="1">
            <a:spAutoFit/>
          </a:bodyPr>
          <a:lstStyle/>
          <a:p>
            <a:r>
              <a:rPr lang="en-US" sz="2400" dirty="0"/>
              <a:t>1 . Physical Exam , as shifting dullness and transmitted thrill.</a:t>
            </a:r>
          </a:p>
          <a:p>
            <a:endParaRPr lang="en-US" sz="2400" dirty="0"/>
          </a:p>
          <a:p>
            <a:r>
              <a:rPr lang="en-US" sz="2400" dirty="0"/>
              <a:t>2 . Labs : </a:t>
            </a:r>
          </a:p>
          <a:p>
            <a:r>
              <a:rPr lang="en-US" sz="2400" dirty="0"/>
              <a:t>            </a:t>
            </a:r>
          </a:p>
          <a:p>
            <a:r>
              <a:rPr lang="en-US" sz="2400" dirty="0"/>
              <a:t>                    1 . Complete Blood Count (CBC)</a:t>
            </a:r>
          </a:p>
          <a:p>
            <a:r>
              <a:rPr lang="en-US" sz="2400" dirty="0"/>
              <a:t>           </a:t>
            </a:r>
          </a:p>
          <a:p>
            <a:r>
              <a:rPr lang="en-US" sz="2400" dirty="0"/>
              <a:t>                    2 . Liver Function Test (LFT)</a:t>
            </a:r>
          </a:p>
          <a:p>
            <a:r>
              <a:rPr lang="en-US" sz="2400" dirty="0"/>
              <a:t>              </a:t>
            </a:r>
          </a:p>
          <a:p>
            <a:r>
              <a:rPr lang="en-US" sz="2400" dirty="0"/>
              <a:t>                    3 . Coagulation Panel </a:t>
            </a:r>
          </a:p>
          <a:p>
            <a:endParaRPr lang="en-US" sz="2400" dirty="0"/>
          </a:p>
          <a:p>
            <a:r>
              <a:rPr lang="en-US" sz="2400" dirty="0"/>
              <a:t>3 . Ultrasound , CT , X-ray.</a:t>
            </a:r>
          </a:p>
          <a:p>
            <a:endParaRPr lang="en-US" sz="2400" dirty="0"/>
          </a:p>
          <a:p>
            <a:endParaRPr lang="en-US" sz="2400" dirty="0"/>
          </a:p>
          <a:p>
            <a:r>
              <a:rPr lang="en-US" sz="2400" dirty="0"/>
              <a:t>4 . Paracentesis / SAAG.</a:t>
            </a:r>
            <a:endParaRPr lang="ar-JO" sz="2400" dirty="0"/>
          </a:p>
        </p:txBody>
      </p:sp>
      <p:pic>
        <p:nvPicPr>
          <p:cNvPr id="3" name="Picture 3">
            <a:extLst>
              <a:ext uri="{FF2B5EF4-FFF2-40B4-BE49-F238E27FC236}">
                <a16:creationId xmlns:a16="http://schemas.microsoft.com/office/drawing/2014/main" id="{AC34E2C5-2921-2F48-B9F8-72BD0C916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4885872"/>
            <a:ext cx="5486400" cy="1689100"/>
          </a:xfrm>
          <a:prstGeom prst="rect">
            <a:avLst/>
          </a:prstGeom>
        </p:spPr>
      </p:pic>
      <p:cxnSp>
        <p:nvCxnSpPr>
          <p:cNvPr id="4" name="Straight Arrow Connector 3">
            <a:extLst>
              <a:ext uri="{FF2B5EF4-FFF2-40B4-BE49-F238E27FC236}">
                <a16:creationId xmlns:a16="http://schemas.microsoft.com/office/drawing/2014/main" id="{3DF97E16-994D-174D-B9F1-E0162690575D}"/>
              </a:ext>
            </a:extLst>
          </p:cNvPr>
          <p:cNvCxnSpPr>
            <a:cxnSpLocks/>
          </p:cNvCxnSpPr>
          <p:nvPr/>
        </p:nvCxnSpPr>
        <p:spPr>
          <a:xfrm>
            <a:off x="3678766" y="6282267"/>
            <a:ext cx="21209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93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B0E4A-6EBA-5B44-B404-32D777F5FFB2}"/>
              </a:ext>
            </a:extLst>
          </p:cNvPr>
          <p:cNvSpPr>
            <a:spLocks noGrp="1"/>
          </p:cNvSpPr>
          <p:nvPr>
            <p:ph sz="quarter" idx="13"/>
          </p:nvPr>
        </p:nvSpPr>
        <p:spPr>
          <a:xfrm>
            <a:off x="983645" y="5648658"/>
            <a:ext cx="2670023" cy="646333"/>
          </a:xfrm>
        </p:spPr>
        <p:txBody>
          <a:bodyPr/>
          <a:lstStyle/>
          <a:p>
            <a:r>
              <a:rPr lang="en-GB" dirty="0"/>
              <a:t>Shifting dullness </a:t>
            </a:r>
            <a:endParaRPr lang="en-US" dirty="0"/>
          </a:p>
        </p:txBody>
      </p:sp>
      <p:pic>
        <p:nvPicPr>
          <p:cNvPr id="5" name="Picture 5">
            <a:extLst>
              <a:ext uri="{FF2B5EF4-FFF2-40B4-BE49-F238E27FC236}">
                <a16:creationId xmlns:a16="http://schemas.microsoft.com/office/drawing/2014/main" id="{2B40EFD2-F433-844E-9C25-A4F301CE0F1B}"/>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34799" y="3810335"/>
            <a:ext cx="4340603" cy="1831297"/>
          </a:xfrm>
        </p:spPr>
      </p:pic>
      <p:sp>
        <p:nvSpPr>
          <p:cNvPr id="2" name="Title 1">
            <a:extLst>
              <a:ext uri="{FF2B5EF4-FFF2-40B4-BE49-F238E27FC236}">
                <a16:creationId xmlns:a16="http://schemas.microsoft.com/office/drawing/2014/main" id="{189DAE6D-53A8-3445-916F-267A19676CFB}"/>
              </a:ext>
            </a:extLst>
          </p:cNvPr>
          <p:cNvSpPr>
            <a:spLocks noGrp="1"/>
          </p:cNvSpPr>
          <p:nvPr>
            <p:ph type="title"/>
          </p:nvPr>
        </p:nvSpPr>
        <p:spPr>
          <a:xfrm>
            <a:off x="363473" y="224861"/>
            <a:ext cx="8596668" cy="1320800"/>
          </a:xfrm>
        </p:spPr>
        <p:txBody>
          <a:bodyPr/>
          <a:lstStyle/>
          <a:p>
            <a:r>
              <a:rPr lang="en-GB" dirty="0"/>
              <a:t>Physical examination </a:t>
            </a:r>
            <a:endParaRPr lang="en-US" dirty="0"/>
          </a:p>
        </p:txBody>
      </p:sp>
      <p:sp>
        <p:nvSpPr>
          <p:cNvPr id="6" name="TextBox 5">
            <a:extLst>
              <a:ext uri="{FF2B5EF4-FFF2-40B4-BE49-F238E27FC236}">
                <a16:creationId xmlns:a16="http://schemas.microsoft.com/office/drawing/2014/main" id="{AE04B3F0-9F88-3A48-AC66-E293297B9640}"/>
              </a:ext>
            </a:extLst>
          </p:cNvPr>
          <p:cNvSpPr txBox="1"/>
          <p:nvPr/>
        </p:nvSpPr>
        <p:spPr>
          <a:xfrm rot="9714589" flipH="1" flipV="1">
            <a:off x="2810059" y="4994327"/>
            <a:ext cx="678288" cy="225641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6F8BBAC3-90DA-B74F-BA89-640A3F592759}"/>
              </a:ext>
            </a:extLst>
          </p:cNvPr>
          <p:cNvSpPr txBox="1"/>
          <p:nvPr/>
        </p:nvSpPr>
        <p:spPr>
          <a:xfrm>
            <a:off x="5181600" y="2740819"/>
            <a:ext cx="1828800" cy="1828800"/>
          </a:xfrm>
          <a:prstGeom prst="rect">
            <a:avLst/>
          </a:prstGeom>
          <a:noFill/>
        </p:spPr>
        <p:txBody>
          <a:bodyPr wrap="square" rtlCol="0">
            <a:spAutoFit/>
          </a:bodyPr>
          <a:lstStyle/>
          <a:p>
            <a:pPr algn="l"/>
            <a:endParaRPr lang="en-US"/>
          </a:p>
        </p:txBody>
      </p:sp>
      <p:sp>
        <p:nvSpPr>
          <p:cNvPr id="8" name="TextBox 7">
            <a:extLst>
              <a:ext uri="{FF2B5EF4-FFF2-40B4-BE49-F238E27FC236}">
                <a16:creationId xmlns:a16="http://schemas.microsoft.com/office/drawing/2014/main" id="{E9C7BFD7-6BE5-184F-B5CB-CE2A508A1132}"/>
              </a:ext>
            </a:extLst>
          </p:cNvPr>
          <p:cNvSpPr txBox="1"/>
          <p:nvPr/>
        </p:nvSpPr>
        <p:spPr>
          <a:xfrm>
            <a:off x="5181600" y="2740819"/>
            <a:ext cx="1828800" cy="182880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8BBA45A4-CFF9-4043-A9AE-A14B65FDE853}"/>
              </a:ext>
            </a:extLst>
          </p:cNvPr>
          <p:cNvSpPr txBox="1"/>
          <p:nvPr/>
        </p:nvSpPr>
        <p:spPr>
          <a:xfrm>
            <a:off x="5181600" y="2740819"/>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A7DDAD5F-DB84-0D44-BD98-B80165A1AFB3}"/>
              </a:ext>
            </a:extLst>
          </p:cNvPr>
          <p:cNvSpPr txBox="1"/>
          <p:nvPr/>
        </p:nvSpPr>
        <p:spPr>
          <a:xfrm rot="10800000" flipV="1">
            <a:off x="4103686" y="5398187"/>
            <a:ext cx="5611814" cy="646331"/>
          </a:xfrm>
          <a:prstGeom prst="rect">
            <a:avLst/>
          </a:prstGeom>
          <a:noFill/>
        </p:spPr>
        <p:txBody>
          <a:bodyPr wrap="square" rtlCol="0">
            <a:spAutoFit/>
          </a:bodyPr>
          <a:lstStyle/>
          <a:p>
            <a:pPr algn="l"/>
            <a:endParaRPr lang="en-GB" dirty="0"/>
          </a:p>
          <a:p>
            <a:pPr algn="l"/>
            <a:r>
              <a:rPr lang="en-GB" dirty="0"/>
              <a:t>                         Transmitted thrill/fluid  wave </a:t>
            </a:r>
          </a:p>
        </p:txBody>
      </p:sp>
      <p:pic>
        <p:nvPicPr>
          <p:cNvPr id="12" name="Picture 12">
            <a:extLst>
              <a:ext uri="{FF2B5EF4-FFF2-40B4-BE49-F238E27FC236}">
                <a16:creationId xmlns:a16="http://schemas.microsoft.com/office/drawing/2014/main" id="{BD30E4F7-F8E9-9249-9EC5-29F8BA90E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369" y="3773353"/>
            <a:ext cx="4120131" cy="1828801"/>
          </a:xfrm>
          <a:prstGeom prst="rect">
            <a:avLst/>
          </a:prstGeom>
        </p:spPr>
      </p:pic>
      <p:sp>
        <p:nvSpPr>
          <p:cNvPr id="4" name="TextBox 3">
            <a:extLst>
              <a:ext uri="{FF2B5EF4-FFF2-40B4-BE49-F238E27FC236}">
                <a16:creationId xmlns:a16="http://schemas.microsoft.com/office/drawing/2014/main" id="{3A588067-ECD5-4CAE-B85F-EDFE270E0160}"/>
              </a:ext>
            </a:extLst>
          </p:cNvPr>
          <p:cNvSpPr txBox="1"/>
          <p:nvPr/>
        </p:nvSpPr>
        <p:spPr>
          <a:xfrm>
            <a:off x="551793" y="1526584"/>
            <a:ext cx="8453114" cy="2246769"/>
          </a:xfrm>
          <a:prstGeom prst="rect">
            <a:avLst/>
          </a:prstGeom>
          <a:noFill/>
        </p:spPr>
        <p:txBody>
          <a:bodyPr wrap="square" rtlCol="1">
            <a:spAutoFit/>
          </a:bodyPr>
          <a:lstStyle/>
          <a:p>
            <a:r>
              <a:rPr lang="en-US" sz="2000" dirty="0"/>
              <a:t>Ascites is detected with physical examination of the abdomen by visible bulging of the flanks in the reclining person ("flank bulging"), "shifting dullness" (difference in percussion note in the flanks that shifts when the person is turned on the side)</a:t>
            </a:r>
          </a:p>
          <a:p>
            <a:endParaRPr lang="en-US" sz="2000" dirty="0"/>
          </a:p>
          <a:p>
            <a:r>
              <a:rPr lang="en-US" sz="2000" dirty="0"/>
              <a:t> OR in massive ascites, with a "fluid thrill" or "fluid wave" (tapping or pushing on one side will generate a wave-like effect through the fluid that can be felt in the opposite side of the abdomen).</a:t>
            </a:r>
          </a:p>
        </p:txBody>
      </p:sp>
    </p:spTree>
    <p:extLst>
      <p:ext uri="{BB962C8B-B14F-4D97-AF65-F5344CB8AC3E}">
        <p14:creationId xmlns:p14="http://schemas.microsoft.com/office/powerpoint/2010/main" val="405941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ED440-5150-E341-82F8-627945956453}"/>
              </a:ext>
            </a:extLst>
          </p:cNvPr>
          <p:cNvSpPr>
            <a:spLocks noGrp="1"/>
          </p:cNvSpPr>
          <p:nvPr>
            <p:ph sz="quarter" idx="13"/>
          </p:nvPr>
        </p:nvSpPr>
        <p:spPr>
          <a:xfrm>
            <a:off x="221814" y="1387929"/>
            <a:ext cx="6588140" cy="5159828"/>
          </a:xfrm>
        </p:spPr>
        <p:txBody>
          <a:bodyPr>
            <a:normAutofit fontScale="32500" lnSpcReduction="20000"/>
          </a:bodyPr>
          <a:lstStyle/>
          <a:p>
            <a:pPr marL="0" indent="0" algn="l">
              <a:buNone/>
            </a:pPr>
            <a:r>
              <a:rPr lang="en-GB" sz="9800" b="1" i="1" u="sng" dirty="0"/>
              <a:t>Ultrasonography</a:t>
            </a:r>
            <a:r>
              <a:rPr lang="en-US" sz="9800" b="1" i="1" u="sng" dirty="0"/>
              <a:t>: </a:t>
            </a:r>
            <a:r>
              <a:rPr lang="en-GB" dirty="0"/>
              <a:t> </a:t>
            </a:r>
            <a:r>
              <a:rPr lang="en-GB" sz="6200" dirty="0"/>
              <a:t>is the best mean of detecting ascites particularly in the obese patient and those with small volumes of fluid.</a:t>
            </a:r>
          </a:p>
          <a:p>
            <a:pPr marL="0" indent="0" algn="l">
              <a:buNone/>
            </a:pPr>
            <a:endParaRPr lang="en-GB" sz="6200" dirty="0"/>
          </a:p>
          <a:p>
            <a:pPr marL="0" indent="0" algn="l">
              <a:buNone/>
            </a:pPr>
            <a:r>
              <a:rPr lang="en-GB" sz="11200" u="sng" dirty="0" err="1"/>
              <a:t>Paracentesis</a:t>
            </a:r>
            <a:r>
              <a:rPr lang="en-GB" sz="11200" u="sng" dirty="0"/>
              <a:t>:</a:t>
            </a:r>
            <a:r>
              <a:rPr lang="en-GB" sz="6200" dirty="0"/>
              <a:t> can be used to obtain ascites fluid for analysis (Peritoneal cavity is punctured by needle to sample peritoneal fluid).</a:t>
            </a:r>
          </a:p>
          <a:p>
            <a:pPr marL="0" indent="0" algn="l">
              <a:buNone/>
            </a:pPr>
            <a:r>
              <a:rPr lang="en-GB" sz="6200" dirty="0"/>
              <a:t>Pleural effusion are found in 10% of patient usually in right side ( hepatic hydrothorax) most small and identified only on chest x ray but occasionally a massive hydrothorax </a:t>
            </a:r>
            <a:r>
              <a:rPr lang="en-GB" sz="6200" dirty="0" err="1"/>
              <a:t>occured</a:t>
            </a:r>
            <a:r>
              <a:rPr lang="en-GB" sz="6200" dirty="0"/>
              <a:t>. Pleural effusion in left side should not be assumed to be due to the ascites.</a:t>
            </a:r>
          </a:p>
          <a:p>
            <a:pPr marL="0" indent="0" algn="l">
              <a:buNone/>
            </a:pPr>
            <a:endParaRPr lang="en-GB" sz="6200" dirty="0"/>
          </a:p>
          <a:p>
            <a:pPr marL="0" indent="0" algn="l">
              <a:buNone/>
            </a:pPr>
            <a:r>
              <a:rPr lang="en-GB" sz="9800" b="1" i="1" u="sng" dirty="0"/>
              <a:t>CT</a:t>
            </a:r>
            <a:r>
              <a:rPr lang="en-GB" sz="11100" dirty="0"/>
              <a:t>:</a:t>
            </a:r>
            <a:r>
              <a:rPr lang="en-GB" sz="7400" dirty="0"/>
              <a:t> The most sensitive technique.</a:t>
            </a:r>
          </a:p>
          <a:p>
            <a:pPr marL="0" indent="0">
              <a:buNone/>
            </a:pPr>
            <a:endParaRPr lang="en-GB" dirty="0"/>
          </a:p>
          <a:p>
            <a:pPr marL="0" indent="0">
              <a:buNone/>
            </a:pPr>
            <a:endParaRPr lang="en-GB" dirty="0"/>
          </a:p>
        </p:txBody>
      </p:sp>
      <p:sp>
        <p:nvSpPr>
          <p:cNvPr id="2" name="Title 1">
            <a:extLst>
              <a:ext uri="{FF2B5EF4-FFF2-40B4-BE49-F238E27FC236}">
                <a16:creationId xmlns:a16="http://schemas.microsoft.com/office/drawing/2014/main" id="{7CD002B7-EE62-E04A-987F-911F3974F5CB}"/>
              </a:ext>
            </a:extLst>
          </p:cNvPr>
          <p:cNvSpPr>
            <a:spLocks noGrp="1"/>
          </p:cNvSpPr>
          <p:nvPr>
            <p:ph type="title"/>
          </p:nvPr>
        </p:nvSpPr>
        <p:spPr>
          <a:xfrm>
            <a:off x="252791" y="315685"/>
            <a:ext cx="6441923" cy="1072244"/>
          </a:xfrm>
        </p:spPr>
        <p:txBody>
          <a:bodyPr>
            <a:normAutofit/>
          </a:bodyPr>
          <a:lstStyle/>
          <a:p>
            <a:r>
              <a:rPr lang="en-GB" sz="4400" dirty="0"/>
              <a:t>Investigation </a:t>
            </a:r>
            <a:endParaRPr lang="en-US" sz="4400" dirty="0"/>
          </a:p>
        </p:txBody>
      </p:sp>
      <p:pic>
        <p:nvPicPr>
          <p:cNvPr id="6" name="Picture 5">
            <a:extLst>
              <a:ext uri="{FF2B5EF4-FFF2-40B4-BE49-F238E27FC236}">
                <a16:creationId xmlns:a16="http://schemas.microsoft.com/office/drawing/2014/main" id="{70FD87DE-6AFF-4863-AC6F-6703FB0F9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643" y="4413496"/>
            <a:ext cx="2976950" cy="2444504"/>
          </a:xfrm>
          <a:prstGeom prst="rect">
            <a:avLst/>
          </a:prstGeom>
        </p:spPr>
      </p:pic>
      <p:pic>
        <p:nvPicPr>
          <p:cNvPr id="7" name="Content Placeholder 7">
            <a:extLst>
              <a:ext uri="{FF2B5EF4-FFF2-40B4-BE49-F238E27FC236}">
                <a16:creationId xmlns:a16="http://schemas.microsoft.com/office/drawing/2014/main" id="{130A008D-FBA7-4E51-909C-C30358F77A22}"/>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6637285" y="0"/>
            <a:ext cx="5554716" cy="4413496"/>
          </a:xfrm>
          <a:prstGeom prst="rect">
            <a:avLst/>
          </a:prstGeom>
        </p:spPr>
      </p:pic>
      <p:pic>
        <p:nvPicPr>
          <p:cNvPr id="8" name="Picture 7">
            <a:extLst>
              <a:ext uri="{FF2B5EF4-FFF2-40B4-BE49-F238E27FC236}">
                <a16:creationId xmlns:a16="http://schemas.microsoft.com/office/drawing/2014/main" id="{D52D260F-85FC-9145-88B9-8D1679D922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7284" y="4413496"/>
            <a:ext cx="2588359" cy="2444504"/>
          </a:xfrm>
          <a:prstGeom prst="rect">
            <a:avLst/>
          </a:prstGeom>
        </p:spPr>
      </p:pic>
    </p:spTree>
    <p:extLst>
      <p:ext uri="{BB962C8B-B14F-4D97-AF65-F5344CB8AC3E}">
        <p14:creationId xmlns:p14="http://schemas.microsoft.com/office/powerpoint/2010/main" val="177390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02B7-EE62-E04A-987F-911F3974F5CB}"/>
              </a:ext>
            </a:extLst>
          </p:cNvPr>
          <p:cNvSpPr>
            <a:spLocks noGrp="1"/>
          </p:cNvSpPr>
          <p:nvPr>
            <p:ph type="title"/>
          </p:nvPr>
        </p:nvSpPr>
        <p:spPr>
          <a:xfrm>
            <a:off x="838200" y="219244"/>
            <a:ext cx="10515600" cy="1325563"/>
          </a:xfrm>
        </p:spPr>
        <p:txBody>
          <a:bodyPr/>
          <a:lstStyle/>
          <a:p>
            <a:r>
              <a:rPr lang="en-US" dirty="0"/>
              <a:t>Management</a:t>
            </a:r>
          </a:p>
        </p:txBody>
      </p:sp>
      <p:sp>
        <p:nvSpPr>
          <p:cNvPr id="12" name="TextBox 11">
            <a:extLst>
              <a:ext uri="{FF2B5EF4-FFF2-40B4-BE49-F238E27FC236}">
                <a16:creationId xmlns:a16="http://schemas.microsoft.com/office/drawing/2014/main" id="{B1DAC53E-05EA-4750-A80F-8F20B7B0B70E}"/>
              </a:ext>
            </a:extLst>
          </p:cNvPr>
          <p:cNvSpPr txBox="1"/>
          <p:nvPr/>
        </p:nvSpPr>
        <p:spPr>
          <a:xfrm>
            <a:off x="632449" y="1544807"/>
            <a:ext cx="9360638" cy="4524315"/>
          </a:xfrm>
          <a:prstGeom prst="rect">
            <a:avLst/>
          </a:prstGeom>
          <a:noFill/>
        </p:spPr>
        <p:txBody>
          <a:bodyPr wrap="square">
            <a:spAutoFit/>
          </a:bodyPr>
          <a:lstStyle/>
          <a:p>
            <a:r>
              <a:rPr lang="en-US" sz="2400" b="1" i="1" u="sng" dirty="0"/>
              <a:t>Treatment of HIGH SAAG ascites :</a:t>
            </a:r>
          </a:p>
          <a:p>
            <a:endParaRPr lang="en-US" sz="2400" b="1" i="1" u="sng" dirty="0"/>
          </a:p>
          <a:p>
            <a:pPr marL="285750" indent="-285750">
              <a:buFont typeface="Arial" panose="020B0604020202020204" pitchFamily="34" charset="0"/>
              <a:buChar char="•"/>
            </a:pPr>
            <a:r>
              <a:rPr lang="en-US" sz="2400" dirty="0"/>
              <a:t>on restricting sodium and water intake</a:t>
            </a:r>
          </a:p>
          <a:p>
            <a:pPr marL="285750" indent="-285750">
              <a:buFont typeface="Arial" panose="020B0604020202020204" pitchFamily="34" charset="0"/>
              <a:buChar char="•"/>
            </a:pPr>
            <a:r>
              <a:rPr lang="en-US" sz="2400" dirty="0"/>
              <a:t> promoting urine output with diuretics </a:t>
            </a:r>
          </a:p>
          <a:p>
            <a:pPr marL="285750" indent="-285750">
              <a:buFont typeface="Arial" panose="020B0604020202020204" pitchFamily="34" charset="0"/>
              <a:buChar char="•"/>
            </a:pPr>
            <a:r>
              <a:rPr lang="en-US" sz="2400" dirty="0"/>
              <a:t>if necessary, removing ascites directly by paracentesis</a:t>
            </a:r>
          </a:p>
          <a:p>
            <a:pPr marL="285750" indent="-285750">
              <a:buFont typeface="Arial" panose="020B0604020202020204" pitchFamily="34" charset="0"/>
              <a:buChar char="•"/>
            </a:pPr>
            <a:r>
              <a:rPr lang="en-US" sz="2400" dirty="0"/>
              <a:t>During management of ascites, the patient should be weighed regularly. Diuretics should be titrated to remove no more than 1 L of fluid daily, so body weight should not fall by more than 1 kg daily to avoid excessive fluid depletion.</a:t>
            </a:r>
          </a:p>
          <a:p>
            <a:endParaRPr lang="en-US" sz="2400" dirty="0"/>
          </a:p>
          <a:p>
            <a:r>
              <a:rPr lang="en-US" sz="2400" b="1" i="1" u="sng" dirty="0"/>
              <a:t>Treatment of LOW SAAG ascites :</a:t>
            </a:r>
          </a:p>
          <a:p>
            <a:pPr marL="342900" indent="-342900">
              <a:buFont typeface="Arial" panose="020B0604020202020204" pitchFamily="34" charset="0"/>
              <a:buChar char="•"/>
            </a:pPr>
            <a:r>
              <a:rPr lang="en-US" sz="2400" dirty="0"/>
              <a:t> is treated with paracentesis</a:t>
            </a:r>
          </a:p>
        </p:txBody>
      </p:sp>
    </p:spTree>
    <p:extLst>
      <p:ext uri="{BB962C8B-B14F-4D97-AF65-F5344CB8AC3E}">
        <p14:creationId xmlns:p14="http://schemas.microsoft.com/office/powerpoint/2010/main" val="117258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ED440-5150-E341-82F8-627945956453}"/>
              </a:ext>
            </a:extLst>
          </p:cNvPr>
          <p:cNvSpPr>
            <a:spLocks noGrp="1"/>
          </p:cNvSpPr>
          <p:nvPr>
            <p:ph sz="quarter" idx="13"/>
          </p:nvPr>
        </p:nvSpPr>
        <p:spPr>
          <a:xfrm>
            <a:off x="754285" y="1469571"/>
            <a:ext cx="8519717" cy="5012872"/>
          </a:xfrm>
        </p:spPr>
        <p:txBody>
          <a:bodyPr>
            <a:noAutofit/>
          </a:bodyPr>
          <a:lstStyle/>
          <a:p>
            <a:pPr algn="l" rtl="0"/>
            <a:r>
              <a:rPr lang="en-US" sz="2400" dirty="0"/>
              <a:t>Restriction of dietary sodium intake is essential to achieve negative sodium balance and a few patients can be managed satisfactorily by this alone.</a:t>
            </a:r>
          </a:p>
          <a:p>
            <a:pPr algn="l" rtl="0"/>
            <a:r>
              <a:rPr lang="en-US" sz="2400" dirty="0"/>
              <a:t>Restriction of sodium intake to 100 mmol/24 </a:t>
            </a:r>
            <a:r>
              <a:rPr lang="en-US" sz="2400" dirty="0" err="1"/>
              <a:t>hrs</a:t>
            </a:r>
            <a:r>
              <a:rPr lang="en-US" sz="2400" dirty="0"/>
              <a:t> (‘no added salt diet’) is usually adequate.</a:t>
            </a:r>
            <a:endParaRPr lang="ar-JO" sz="2400" dirty="0"/>
          </a:p>
          <a:p>
            <a:pPr algn="l" rtl="0"/>
            <a:endParaRPr lang="en-US" sz="2400" dirty="0"/>
          </a:p>
          <a:p>
            <a:pPr algn="l" rtl="0"/>
            <a:r>
              <a:rPr lang="en-US" sz="2400" dirty="0"/>
              <a:t> Drugs containing relatively large amounts of sodium, and those promoting sodium retention, such as non-steroidal anti-inflammatory drugs (NSAIDs), must be avoided. </a:t>
            </a:r>
          </a:p>
          <a:p>
            <a:pPr algn="l" rtl="0"/>
            <a:r>
              <a:rPr lang="en-US" sz="2400" dirty="0"/>
              <a:t>Restriction of water intake to 1.0–1.5 L/24 </a:t>
            </a:r>
            <a:r>
              <a:rPr lang="en-US" sz="2400" dirty="0" err="1"/>
              <a:t>hrs</a:t>
            </a:r>
            <a:r>
              <a:rPr lang="en-US" sz="2400" dirty="0"/>
              <a:t> is necessary only if the plasma sodium falls below 125 </a:t>
            </a:r>
            <a:r>
              <a:rPr lang="en-US" sz="2400" dirty="0" err="1"/>
              <a:t>mmol</a:t>
            </a:r>
            <a:r>
              <a:rPr lang="en-US" sz="2400" dirty="0"/>
              <a:t>/L.</a:t>
            </a:r>
            <a:endParaRPr lang="en-GB" sz="2400" dirty="0"/>
          </a:p>
        </p:txBody>
      </p:sp>
      <p:sp>
        <p:nvSpPr>
          <p:cNvPr id="2" name="Title 1">
            <a:extLst>
              <a:ext uri="{FF2B5EF4-FFF2-40B4-BE49-F238E27FC236}">
                <a16:creationId xmlns:a16="http://schemas.microsoft.com/office/drawing/2014/main" id="{7CD002B7-EE62-E04A-987F-911F3974F5CB}"/>
              </a:ext>
            </a:extLst>
          </p:cNvPr>
          <p:cNvSpPr>
            <a:spLocks noGrp="1"/>
          </p:cNvSpPr>
          <p:nvPr>
            <p:ph type="title"/>
          </p:nvPr>
        </p:nvSpPr>
        <p:spPr/>
        <p:txBody>
          <a:bodyPr/>
          <a:lstStyle/>
          <a:p>
            <a:r>
              <a:rPr lang="en-US" dirty="0"/>
              <a:t>Sodium and water restriction</a:t>
            </a:r>
          </a:p>
        </p:txBody>
      </p:sp>
    </p:spTree>
    <p:extLst>
      <p:ext uri="{BB962C8B-B14F-4D97-AF65-F5344CB8AC3E}">
        <p14:creationId xmlns:p14="http://schemas.microsoft.com/office/powerpoint/2010/main" val="4305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800D144-C8D0-4C3E-9166-18685BB392AE}"/>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36815" y="347997"/>
            <a:ext cx="8445400" cy="4928989"/>
          </a:xfrm>
        </p:spPr>
      </p:pic>
      <p:sp>
        <p:nvSpPr>
          <p:cNvPr id="4" name="TextBox 3">
            <a:extLst>
              <a:ext uri="{FF2B5EF4-FFF2-40B4-BE49-F238E27FC236}">
                <a16:creationId xmlns:a16="http://schemas.microsoft.com/office/drawing/2014/main" id="{A589EEBB-4587-43F5-89B0-E3A32C3244AC}"/>
              </a:ext>
            </a:extLst>
          </p:cNvPr>
          <p:cNvSpPr txBox="1"/>
          <p:nvPr/>
        </p:nvSpPr>
        <p:spPr>
          <a:xfrm rot="10800000" flipV="1">
            <a:off x="636815" y="5477590"/>
            <a:ext cx="7200899" cy="89255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dirty="0">
                <a:solidFill>
                  <a:schemeClr val="tx1"/>
                </a:solidFill>
              </a:rPr>
              <a:t>The safest analgesic drug to give for patients with Ascites is </a:t>
            </a:r>
            <a:r>
              <a:rPr lang="en-US" sz="3200" dirty="0">
                <a:solidFill>
                  <a:schemeClr val="accent1"/>
                </a:solidFill>
              </a:rPr>
              <a:t>Paracetamol</a:t>
            </a:r>
            <a:r>
              <a:rPr lang="en-US" sz="2000" dirty="0">
                <a:solidFill>
                  <a:schemeClr val="tx1"/>
                </a:solidFill>
              </a:rPr>
              <a:t> even in patients with liver cirrhosis</a:t>
            </a:r>
            <a:endParaRPr lang="ar-JO" sz="2000" dirty="0">
              <a:solidFill>
                <a:schemeClr val="tx1"/>
              </a:solidFill>
            </a:endParaRPr>
          </a:p>
        </p:txBody>
      </p:sp>
      <p:sp>
        <p:nvSpPr>
          <p:cNvPr id="2" name="Rectangle 1">
            <a:extLst>
              <a:ext uri="{FF2B5EF4-FFF2-40B4-BE49-F238E27FC236}">
                <a16:creationId xmlns:a16="http://schemas.microsoft.com/office/drawing/2014/main" id="{EA3B7D55-EC3C-43D4-8757-626CAE8D541E}"/>
              </a:ext>
            </a:extLst>
          </p:cNvPr>
          <p:cNvSpPr/>
          <p:nvPr/>
        </p:nvSpPr>
        <p:spPr>
          <a:xfrm>
            <a:off x="7282542" y="2230770"/>
            <a:ext cx="1783344" cy="3755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p>
        </p:txBody>
      </p:sp>
      <p:sp>
        <p:nvSpPr>
          <p:cNvPr id="3" name="TextBox 2">
            <a:extLst>
              <a:ext uri="{FF2B5EF4-FFF2-40B4-BE49-F238E27FC236}">
                <a16:creationId xmlns:a16="http://schemas.microsoft.com/office/drawing/2014/main" id="{AF33D84A-67FA-4CA7-8FC5-DE53A8CF76CD}"/>
              </a:ext>
            </a:extLst>
          </p:cNvPr>
          <p:cNvSpPr txBox="1"/>
          <p:nvPr/>
        </p:nvSpPr>
        <p:spPr>
          <a:xfrm>
            <a:off x="7102929" y="2286000"/>
            <a:ext cx="506185" cy="369332"/>
          </a:xfrm>
          <a:prstGeom prst="rect">
            <a:avLst/>
          </a:prstGeom>
          <a:noFill/>
        </p:spPr>
        <p:txBody>
          <a:bodyPr wrap="square" rtlCol="1">
            <a:spAutoFit/>
          </a:bodyPr>
          <a:lstStyle/>
          <a:p>
            <a:r>
              <a:rPr lang="ar-JO" dirty="0"/>
              <a:t>خ</a:t>
            </a:r>
            <a:r>
              <a:rPr lang="en-US" dirty="0"/>
              <a:t>(</a:t>
            </a:r>
            <a:endParaRPr lang="ar-JO" dirty="0"/>
          </a:p>
        </p:txBody>
      </p:sp>
    </p:spTree>
    <p:extLst>
      <p:ext uri="{BB962C8B-B14F-4D97-AF65-F5344CB8AC3E}">
        <p14:creationId xmlns:p14="http://schemas.microsoft.com/office/powerpoint/2010/main" val="223236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8C39CC-AE2E-6A4E-9B61-45A8E34404D2}"/>
              </a:ext>
            </a:extLst>
          </p:cNvPr>
          <p:cNvSpPr>
            <a:spLocks noGrp="1"/>
          </p:cNvSpPr>
          <p:nvPr>
            <p:ph type="title"/>
          </p:nvPr>
        </p:nvSpPr>
        <p:spPr>
          <a:xfrm>
            <a:off x="677334" y="609599"/>
            <a:ext cx="3843375" cy="5545667"/>
          </a:xfrm>
        </p:spPr>
        <p:txBody>
          <a:bodyPr anchor="ctr">
            <a:normAutofit/>
          </a:bodyPr>
          <a:lstStyle/>
          <a:p>
            <a:r>
              <a:rPr lang="en-GB" dirty="0">
                <a:solidFill>
                  <a:schemeClr val="tx1">
                    <a:lumMod val="85000"/>
                    <a:lumOff val="15000"/>
                  </a:schemeClr>
                </a:solidFill>
              </a:rPr>
              <a:t>Ascites</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3E43913A-D404-6147-96E6-91BCBC10DD91}"/>
              </a:ext>
            </a:extLst>
          </p:cNvPr>
          <p:cNvSpPr>
            <a:spLocks noGrp="1"/>
          </p:cNvSpPr>
          <p:nvPr>
            <p:ph sz="quarter" idx="13"/>
          </p:nvPr>
        </p:nvSpPr>
        <p:spPr>
          <a:xfrm>
            <a:off x="5856266" y="908580"/>
            <a:ext cx="6248025" cy="2520420"/>
          </a:xfrm>
        </p:spPr>
        <p:txBody>
          <a:bodyPr anchor="ctr">
            <a:noAutofit/>
          </a:bodyPr>
          <a:lstStyle/>
          <a:p>
            <a:pPr algn="l" rtl="0"/>
            <a:r>
              <a:rPr lang="en-US" sz="2400" dirty="0">
                <a:solidFill>
                  <a:srgbClr val="FFFFFF"/>
                </a:solidFill>
              </a:rPr>
              <a:t>Normally, the peritoneal cavity contains small amounts of fluid .</a:t>
            </a:r>
          </a:p>
          <a:p>
            <a:pPr algn="l" rtl="0"/>
            <a:r>
              <a:rPr lang="en-US" sz="2400" dirty="0" err="1">
                <a:solidFill>
                  <a:srgbClr val="FFFFFF"/>
                </a:solidFill>
              </a:rPr>
              <a:t>Ascitis</a:t>
            </a:r>
            <a:r>
              <a:rPr lang="en-US" sz="2400" dirty="0">
                <a:solidFill>
                  <a:srgbClr val="FFFFFF"/>
                </a:solidFill>
              </a:rPr>
              <a:t> : </a:t>
            </a:r>
            <a:r>
              <a:rPr lang="en-GB" sz="2400" dirty="0">
                <a:solidFill>
                  <a:srgbClr val="FFFFFF"/>
                </a:solidFill>
              </a:rPr>
              <a:t>Abnormal accumulation of free fluid in the peritoneal cavity.</a:t>
            </a:r>
            <a:r>
              <a:rPr lang="en-US" sz="2400" dirty="0">
                <a:solidFill>
                  <a:srgbClr val="FFFFFF"/>
                </a:solidFill>
              </a:rPr>
              <a:t>( more than 25 ml)</a:t>
            </a:r>
            <a:endParaRPr lang="en-GB" sz="2400" dirty="0">
              <a:solidFill>
                <a:srgbClr val="FFFFFF"/>
              </a:solidFill>
            </a:endParaRPr>
          </a:p>
          <a:p>
            <a:pPr algn="l" rtl="0"/>
            <a:r>
              <a:rPr lang="en-GB" sz="2400" dirty="0">
                <a:solidFill>
                  <a:srgbClr val="FFFFFF"/>
                </a:solidFill>
              </a:rPr>
              <a:t>      </a:t>
            </a:r>
          </a:p>
        </p:txBody>
      </p:sp>
      <p:sp>
        <p:nvSpPr>
          <p:cNvPr id="5" name="TextBox 4">
            <a:extLst>
              <a:ext uri="{FF2B5EF4-FFF2-40B4-BE49-F238E27FC236}">
                <a16:creationId xmlns:a16="http://schemas.microsoft.com/office/drawing/2014/main" id="{9CC854B0-C0E2-0041-8B05-D0C035F69B2B}"/>
              </a:ext>
            </a:extLst>
          </p:cNvPr>
          <p:cNvSpPr txBox="1"/>
          <p:nvPr/>
        </p:nvSpPr>
        <p:spPr>
          <a:xfrm>
            <a:off x="8903279" y="4337580"/>
            <a:ext cx="2110102" cy="508001"/>
          </a:xfrm>
          <a:prstGeom prst="rect">
            <a:avLst/>
          </a:prstGeom>
          <a:noFill/>
        </p:spPr>
        <p:txBody>
          <a:bodyPr wrap="square" rtlCol="0">
            <a:spAutoFit/>
          </a:bodyPr>
          <a:lstStyle/>
          <a:p>
            <a:pPr algn="l"/>
            <a:endParaRPr lang="en-JO" dirty="0"/>
          </a:p>
        </p:txBody>
      </p:sp>
      <p:pic>
        <p:nvPicPr>
          <p:cNvPr id="6" name="Picture 6">
            <a:extLst>
              <a:ext uri="{FF2B5EF4-FFF2-40B4-BE49-F238E27FC236}">
                <a16:creationId xmlns:a16="http://schemas.microsoft.com/office/drawing/2014/main" id="{9C83F6AA-DF88-004D-ABF5-71A80278A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651" y="3429000"/>
            <a:ext cx="7189538" cy="2583656"/>
          </a:xfrm>
          <a:prstGeom prst="rect">
            <a:avLst/>
          </a:prstGeom>
        </p:spPr>
      </p:pic>
    </p:spTree>
    <p:extLst>
      <p:ext uri="{BB962C8B-B14F-4D97-AF65-F5344CB8AC3E}">
        <p14:creationId xmlns:p14="http://schemas.microsoft.com/office/powerpoint/2010/main" val="69207494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2EAA5-EA8D-4DAB-96EB-9BEB232ADFF0}"/>
              </a:ext>
            </a:extLst>
          </p:cNvPr>
          <p:cNvSpPr>
            <a:spLocks noGrp="1"/>
          </p:cNvSpPr>
          <p:nvPr>
            <p:ph sz="quarter" idx="13"/>
          </p:nvPr>
        </p:nvSpPr>
        <p:spPr>
          <a:xfrm>
            <a:off x="530378" y="861786"/>
            <a:ext cx="10360780" cy="5849257"/>
          </a:xfrm>
        </p:spPr>
        <p:txBody>
          <a:bodyPr>
            <a:noAutofit/>
          </a:bodyPr>
          <a:lstStyle/>
          <a:p>
            <a:pPr algn="l" rtl="0"/>
            <a:r>
              <a:rPr lang="en-US" sz="2000" dirty="0"/>
              <a:t>Most patients require diuretics in addition to sodium restriction.</a:t>
            </a:r>
          </a:p>
          <a:p>
            <a:pPr algn="l" rtl="0"/>
            <a:r>
              <a:rPr lang="en-US" sz="2000" dirty="0"/>
              <a:t>Diuresis may be improved if patients are rested in bed, perhaps because renal blood flow increases in the horizontal position.</a:t>
            </a:r>
          </a:p>
          <a:p>
            <a:pPr algn="l" rtl="0"/>
            <a:r>
              <a:rPr lang="en-US" sz="2000" b="1" u="sng" dirty="0"/>
              <a:t>Spironolactone (100–400 mg/day): </a:t>
            </a:r>
            <a:r>
              <a:rPr lang="en-US" sz="2000" dirty="0"/>
              <a:t>is the first-line drug because it is a powerful aldosterone antagonist </a:t>
            </a:r>
          </a:p>
          <a:p>
            <a:pPr marL="0" indent="0" algn="l" rtl="0">
              <a:buNone/>
            </a:pPr>
            <a:r>
              <a:rPr lang="en-US" sz="2000" dirty="0"/>
              <a:t>               </a:t>
            </a:r>
            <a:r>
              <a:rPr lang="en-US" sz="2400" dirty="0"/>
              <a:t> SIDE EFFECT </a:t>
            </a:r>
            <a:r>
              <a:rPr lang="en-US" sz="2000" dirty="0"/>
              <a:t>: painful gynecomastia and hyperkalaemia</a:t>
            </a:r>
          </a:p>
          <a:p>
            <a:pPr algn="l" rtl="0"/>
            <a:r>
              <a:rPr lang="en-US" sz="2000" b="1" i="1" u="sng" dirty="0"/>
              <a:t>amiloride (5–10 mg/day)</a:t>
            </a:r>
            <a:r>
              <a:rPr lang="en-US" sz="2000" dirty="0"/>
              <a:t> can be substitution for spironolactone.</a:t>
            </a:r>
          </a:p>
          <a:p>
            <a:pPr algn="l" rtl="0"/>
            <a:r>
              <a:rPr lang="en-US" sz="2000" b="1" i="1" u="sng" dirty="0"/>
              <a:t>loop diuretics, such as furosemide:</a:t>
            </a:r>
            <a:r>
              <a:rPr lang="en-US" sz="2000" dirty="0"/>
              <a:t> but these can lead to fluid and electrolyte imbalance and renal dysfunction.</a:t>
            </a:r>
          </a:p>
          <a:p>
            <a:pPr algn="l" rtl="0"/>
            <a:r>
              <a:rPr lang="en-US" sz="2800" dirty="0"/>
              <a:t>Usually spironolactone and loop diuretics used as a combination.</a:t>
            </a:r>
          </a:p>
          <a:p>
            <a:pPr algn="l" rtl="0"/>
            <a:r>
              <a:rPr lang="en-US" sz="2000" dirty="0"/>
              <a:t>Patients who do not respond to doses of 400 mg spironolactone and 160 mg furosemide, or who are unable to tolerate these doses due to </a:t>
            </a:r>
            <a:r>
              <a:rPr lang="en-US" sz="2000" dirty="0" err="1"/>
              <a:t>hyponatraemia</a:t>
            </a:r>
            <a:r>
              <a:rPr lang="en-US" sz="2000" dirty="0"/>
              <a:t> or renal impairment, are considered to have refractory or diuretic-resistant ascites and should be treated by other measures.</a:t>
            </a:r>
          </a:p>
        </p:txBody>
      </p:sp>
      <p:sp>
        <p:nvSpPr>
          <p:cNvPr id="2" name="Title 1">
            <a:extLst>
              <a:ext uri="{FF2B5EF4-FFF2-40B4-BE49-F238E27FC236}">
                <a16:creationId xmlns:a16="http://schemas.microsoft.com/office/drawing/2014/main" id="{BDDC2593-9F34-4F23-BE2B-582B9B3C044E}"/>
              </a:ext>
            </a:extLst>
          </p:cNvPr>
          <p:cNvSpPr>
            <a:spLocks noGrp="1"/>
          </p:cNvSpPr>
          <p:nvPr>
            <p:ph type="title"/>
          </p:nvPr>
        </p:nvSpPr>
        <p:spPr>
          <a:xfrm>
            <a:off x="285448" y="201386"/>
            <a:ext cx="8596668" cy="1320800"/>
          </a:xfrm>
        </p:spPr>
        <p:txBody>
          <a:bodyPr/>
          <a:lstStyle/>
          <a:p>
            <a:r>
              <a:rPr lang="en-US" dirty="0"/>
              <a:t>Diuretics</a:t>
            </a:r>
          </a:p>
        </p:txBody>
      </p:sp>
    </p:spTree>
    <p:extLst>
      <p:ext uri="{BB962C8B-B14F-4D97-AF65-F5344CB8AC3E}">
        <p14:creationId xmlns:p14="http://schemas.microsoft.com/office/powerpoint/2010/main" val="47741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E26D5-C680-409B-8E99-7E5808201276}"/>
              </a:ext>
            </a:extLst>
          </p:cNvPr>
          <p:cNvSpPr>
            <a:spLocks noGrp="1"/>
          </p:cNvSpPr>
          <p:nvPr>
            <p:ph sz="quarter" idx="13"/>
          </p:nvPr>
        </p:nvSpPr>
        <p:spPr>
          <a:xfrm>
            <a:off x="579664" y="935953"/>
            <a:ext cx="9454244" cy="3668704"/>
          </a:xfrm>
        </p:spPr>
        <p:txBody>
          <a:bodyPr>
            <a:noAutofit/>
          </a:bodyPr>
          <a:lstStyle/>
          <a:p>
            <a:pPr algn="l" rtl="0"/>
            <a:r>
              <a:rPr lang="en-US" sz="2400" dirty="0"/>
              <a:t>First-line treatment of refractory ascites is large-volume paracentesis.</a:t>
            </a:r>
          </a:p>
          <a:p>
            <a:pPr algn="l" rtl="0"/>
            <a:r>
              <a:rPr lang="en-US" sz="2000" dirty="0"/>
              <a:t> Paracentesis to dryness is safe, provided the circulation is supported with an intravenous colloid such as human albumin (6–8 g albumin for each one liter of aspirated fluid if 5 L removed at once ) .</a:t>
            </a:r>
          </a:p>
          <a:p>
            <a:pPr algn="l" rtl="0"/>
            <a:endParaRPr lang="ar-JO" sz="2000" dirty="0"/>
          </a:p>
          <a:p>
            <a:pPr algn="l" rtl="0"/>
            <a:r>
              <a:rPr lang="en-US" sz="2000" dirty="0"/>
              <a:t>Its important not to do frequent aspiration and every session done with limited amount ( up to 3L ) because frequent aspiration cause hypotension </a:t>
            </a:r>
            <a:endParaRPr lang="ar-JO" sz="2000" dirty="0"/>
          </a:p>
          <a:p>
            <a:pPr algn="l" rtl="0"/>
            <a:r>
              <a:rPr lang="en-US" sz="2000" dirty="0"/>
              <a:t>During aspiration </a:t>
            </a:r>
            <a:r>
              <a:rPr lang="en-US" sz="2800" dirty="0"/>
              <a:t>Albumin</a:t>
            </a:r>
            <a:r>
              <a:rPr lang="en-US" sz="2000" dirty="0"/>
              <a:t> must be given to rise oncotic pressure </a:t>
            </a:r>
            <a:endParaRPr lang="ar-JO" sz="2000" dirty="0"/>
          </a:p>
          <a:p>
            <a:pPr algn="l" rtl="0"/>
            <a:endParaRPr lang="en-US" sz="2000" dirty="0"/>
          </a:p>
        </p:txBody>
      </p:sp>
      <p:sp>
        <p:nvSpPr>
          <p:cNvPr id="2" name="Title 1">
            <a:extLst>
              <a:ext uri="{FF2B5EF4-FFF2-40B4-BE49-F238E27FC236}">
                <a16:creationId xmlns:a16="http://schemas.microsoft.com/office/drawing/2014/main" id="{6CE154EA-D019-4D1D-AAAD-517FB266DCB4}"/>
              </a:ext>
            </a:extLst>
          </p:cNvPr>
          <p:cNvSpPr>
            <a:spLocks noGrp="1"/>
          </p:cNvSpPr>
          <p:nvPr>
            <p:ph type="title"/>
          </p:nvPr>
        </p:nvSpPr>
        <p:spPr>
          <a:xfrm>
            <a:off x="440872" y="70538"/>
            <a:ext cx="8800473" cy="865414"/>
          </a:xfrm>
        </p:spPr>
        <p:txBody>
          <a:bodyPr/>
          <a:lstStyle/>
          <a:p>
            <a:r>
              <a:rPr lang="en-US" dirty="0" err="1"/>
              <a:t>Paracentesis</a:t>
            </a:r>
            <a:endParaRPr lang="en-US" dirty="0"/>
          </a:p>
        </p:txBody>
      </p:sp>
      <p:pic>
        <p:nvPicPr>
          <p:cNvPr id="5" name="Picture 4" descr="Diagram&#10;&#10;Description automatically generated">
            <a:extLst>
              <a:ext uri="{FF2B5EF4-FFF2-40B4-BE49-F238E27FC236}">
                <a16:creationId xmlns:a16="http://schemas.microsoft.com/office/drawing/2014/main" id="{4DC8E7EE-985C-4E22-BC07-5E2B22C77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86" y="4798320"/>
            <a:ext cx="6858000" cy="2059680"/>
          </a:xfrm>
          <a:prstGeom prst="rect">
            <a:avLst/>
          </a:prstGeom>
        </p:spPr>
      </p:pic>
    </p:spTree>
    <p:extLst>
      <p:ext uri="{BB962C8B-B14F-4D97-AF65-F5344CB8AC3E}">
        <p14:creationId xmlns:p14="http://schemas.microsoft.com/office/powerpoint/2010/main" val="2293404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2B62EF-B833-4154-B1CC-6F0BF3933CD8}"/>
              </a:ext>
            </a:extLst>
          </p:cNvPr>
          <p:cNvSpPr>
            <a:spLocks noGrp="1"/>
          </p:cNvSpPr>
          <p:nvPr>
            <p:ph sz="quarter" idx="13"/>
          </p:nvPr>
        </p:nvSpPr>
        <p:spPr>
          <a:xfrm>
            <a:off x="383420" y="1045029"/>
            <a:ext cx="10768994" cy="5666014"/>
          </a:xfrm>
        </p:spPr>
        <p:txBody>
          <a:bodyPr>
            <a:noAutofit/>
          </a:bodyPr>
          <a:lstStyle/>
          <a:p>
            <a:pPr algn="l" rtl="0"/>
            <a:r>
              <a:rPr lang="en-US" sz="2800" b="1" i="1" u="sng" dirty="0"/>
              <a:t>Renal failure </a:t>
            </a:r>
          </a:p>
          <a:p>
            <a:pPr algn="l" rtl="0"/>
            <a:r>
              <a:rPr lang="en-US" sz="2400" dirty="0"/>
              <a:t>It can be pre-renal and due to vasodilatation from sepsis and/or diuretic therapy , or due to hepatorenal syndrome which occurs in 10% of patients with advanced cirrhosis complicated by ascites.</a:t>
            </a:r>
          </a:p>
          <a:p>
            <a:pPr algn="l" rtl="0"/>
            <a:r>
              <a:rPr lang="en-US" sz="2800" b="1" i="1" u="sng" dirty="0"/>
              <a:t>Hepatorenal syndrome </a:t>
            </a:r>
          </a:p>
          <a:p>
            <a:pPr algn="l" rtl="0">
              <a:buFont typeface="Wingdings" panose="05000000000000000000" pitchFamily="2" charset="2"/>
              <a:buChar char="ü"/>
            </a:pPr>
            <a:r>
              <a:rPr lang="en-US" sz="2400" dirty="0"/>
              <a:t>It is a  acute reversible form of renal failure in patient with cirrhosis </a:t>
            </a:r>
          </a:p>
          <a:p>
            <a:pPr algn="l" rtl="0">
              <a:buFont typeface="Wingdings" panose="05000000000000000000" pitchFamily="2" charset="2"/>
              <a:buChar char="ü"/>
            </a:pPr>
            <a:r>
              <a:rPr lang="en-US" sz="2400" dirty="0"/>
              <a:t>Cause : </a:t>
            </a:r>
            <a:r>
              <a:rPr lang="en-US" sz="2400" dirty="0" err="1"/>
              <a:t>unkown</a:t>
            </a:r>
            <a:r>
              <a:rPr lang="en-US" sz="2400" dirty="0"/>
              <a:t> </a:t>
            </a:r>
          </a:p>
          <a:p>
            <a:pPr algn="l" rtl="0">
              <a:buFont typeface="Wingdings" panose="05000000000000000000" pitchFamily="2" charset="2"/>
              <a:buChar char="ü"/>
            </a:pPr>
            <a:r>
              <a:rPr lang="en-US" sz="2400" dirty="0"/>
              <a:t>Triggers: refractory ascites, large volume paracentesis without albumin replacement, SBP.</a:t>
            </a:r>
          </a:p>
          <a:p>
            <a:pPr algn="l" rtl="0">
              <a:buFont typeface="Wingdings" panose="05000000000000000000" pitchFamily="2" charset="2"/>
              <a:buChar char="ü"/>
            </a:pPr>
            <a:r>
              <a:rPr lang="en-US" sz="2400" dirty="0"/>
              <a:t>Caused by combination of VD in splanchnic and VC in renal circulation</a:t>
            </a:r>
          </a:p>
          <a:p>
            <a:pPr algn="l" rtl="0">
              <a:buFont typeface="Wingdings" panose="05000000000000000000" pitchFamily="2" charset="2"/>
              <a:buChar char="ü"/>
            </a:pPr>
            <a:r>
              <a:rPr lang="en-US" sz="2400" dirty="0"/>
              <a:t>The first line of treatment : vasopressin (terlipressin) and albumin </a:t>
            </a:r>
          </a:p>
          <a:p>
            <a:pPr algn="l" rtl="0">
              <a:buFont typeface="Wingdings" panose="05000000000000000000" pitchFamily="2" charset="2"/>
              <a:buChar char="ü"/>
            </a:pPr>
            <a:r>
              <a:rPr lang="en-US" sz="2400" dirty="0"/>
              <a:t>Liver transplantation is the best option esp. for type 1</a:t>
            </a:r>
          </a:p>
        </p:txBody>
      </p:sp>
      <p:sp>
        <p:nvSpPr>
          <p:cNvPr id="2" name="Title 1">
            <a:extLst>
              <a:ext uri="{FF2B5EF4-FFF2-40B4-BE49-F238E27FC236}">
                <a16:creationId xmlns:a16="http://schemas.microsoft.com/office/drawing/2014/main" id="{815E83BD-41DA-4639-8940-2903912ED035}"/>
              </a:ext>
            </a:extLst>
          </p:cNvPr>
          <p:cNvSpPr>
            <a:spLocks noGrp="1"/>
          </p:cNvSpPr>
          <p:nvPr>
            <p:ph type="title"/>
          </p:nvPr>
        </p:nvSpPr>
        <p:spPr>
          <a:xfrm>
            <a:off x="203806" y="185058"/>
            <a:ext cx="8596668" cy="1320800"/>
          </a:xfrm>
        </p:spPr>
        <p:txBody>
          <a:bodyPr/>
          <a:lstStyle/>
          <a:p>
            <a:r>
              <a:rPr lang="en-US" dirty="0"/>
              <a:t>Complications :</a:t>
            </a:r>
          </a:p>
        </p:txBody>
      </p:sp>
    </p:spTree>
    <p:extLst>
      <p:ext uri="{BB962C8B-B14F-4D97-AF65-F5344CB8AC3E}">
        <p14:creationId xmlns:p14="http://schemas.microsoft.com/office/powerpoint/2010/main" val="372859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F70F9-AE5A-4EC4-B953-28904C1D50DD}"/>
              </a:ext>
            </a:extLst>
          </p:cNvPr>
          <p:cNvSpPr>
            <a:spLocks noGrp="1"/>
          </p:cNvSpPr>
          <p:nvPr>
            <p:ph sz="quarter" idx="13"/>
          </p:nvPr>
        </p:nvSpPr>
        <p:spPr>
          <a:xfrm>
            <a:off x="342901" y="473529"/>
            <a:ext cx="10384970" cy="6155871"/>
          </a:xfrm>
        </p:spPr>
        <p:txBody>
          <a:bodyPr>
            <a:noAutofit/>
          </a:bodyPr>
          <a:lstStyle/>
          <a:p>
            <a:pPr algn="l" rtl="0"/>
            <a:r>
              <a:rPr lang="en-US" sz="2800" b="1" i="1" u="sng" dirty="0">
                <a:solidFill>
                  <a:schemeClr val="tx1"/>
                </a:solidFill>
              </a:rPr>
              <a:t>Spontaneous bacterial peritonitis (SBP) :</a:t>
            </a:r>
          </a:p>
          <a:p>
            <a:pPr algn="l" rtl="0">
              <a:buFont typeface="Wingdings" panose="05000000000000000000" pitchFamily="2" charset="2"/>
              <a:buChar char="ü"/>
            </a:pPr>
            <a:r>
              <a:rPr lang="en-US" sz="2300" dirty="0">
                <a:solidFill>
                  <a:schemeClr val="tx1"/>
                </a:solidFill>
              </a:rPr>
              <a:t>Infection of ascites fluid without detectable intra abdominal infection and  caused usually by E.coli</a:t>
            </a:r>
          </a:p>
          <a:p>
            <a:pPr algn="l" rtl="0">
              <a:buFont typeface="Wingdings" panose="05000000000000000000" pitchFamily="2" charset="2"/>
              <a:buChar char="ü"/>
            </a:pPr>
            <a:r>
              <a:rPr lang="en-US" sz="2400" dirty="0">
                <a:solidFill>
                  <a:schemeClr val="tx1"/>
                </a:solidFill>
              </a:rPr>
              <a:t>Mechanism:</a:t>
            </a:r>
          </a:p>
          <a:p>
            <a:pPr marL="0" indent="0" algn="l" rtl="0">
              <a:buNone/>
            </a:pPr>
            <a:r>
              <a:rPr lang="en-US" sz="2300" dirty="0">
                <a:solidFill>
                  <a:schemeClr val="tx1"/>
                </a:solidFill>
              </a:rPr>
              <a:t>1.Translocation of gut bacteria through intestinal wall to colonize mesenteric                                 LN , </a:t>
            </a:r>
            <a:r>
              <a:rPr lang="en-US" sz="2300" b="0" i="0" dirty="0">
                <a:solidFill>
                  <a:schemeClr val="tx1"/>
                </a:solidFill>
                <a:effectLst/>
                <a:latin typeface="BlinkMacSystemFont"/>
              </a:rPr>
              <a:t>thus entering the blood circulation and ascitic fluid</a:t>
            </a:r>
          </a:p>
          <a:p>
            <a:pPr marL="0" indent="0" algn="l" rtl="0">
              <a:buNone/>
            </a:pPr>
            <a:r>
              <a:rPr lang="en-US" sz="2300" dirty="0">
                <a:solidFill>
                  <a:schemeClr val="tx1"/>
                </a:solidFill>
                <a:latin typeface="BlinkMacSystemFont"/>
              </a:rPr>
              <a:t>2. Hematogenous     </a:t>
            </a:r>
            <a:endParaRPr lang="en-US" sz="2300" dirty="0">
              <a:solidFill>
                <a:schemeClr val="tx1"/>
              </a:solidFill>
            </a:endParaRPr>
          </a:p>
          <a:p>
            <a:pPr algn="l" rtl="0">
              <a:buFont typeface="Wingdings" panose="05000000000000000000" pitchFamily="2" charset="2"/>
              <a:buChar char="ü"/>
            </a:pPr>
            <a:r>
              <a:rPr lang="en-US" sz="2300" dirty="0">
                <a:solidFill>
                  <a:schemeClr val="tx1"/>
                </a:solidFill>
              </a:rPr>
              <a:t>Signs and symptoms: fever , abdominal pain and tenderness , rebound tenderness , no bowel sounds , altered mental status</a:t>
            </a:r>
          </a:p>
          <a:p>
            <a:pPr algn="l" rtl="0">
              <a:buFont typeface="Wingdings" panose="05000000000000000000" pitchFamily="2" charset="2"/>
              <a:buChar char="ü"/>
            </a:pPr>
            <a:r>
              <a:rPr lang="en-US" sz="2400" dirty="0">
                <a:solidFill>
                  <a:schemeClr val="tx1"/>
                </a:solidFill>
              </a:rPr>
              <a:t>Diagnosis: </a:t>
            </a:r>
            <a:r>
              <a:rPr lang="en-US" sz="2300" dirty="0">
                <a:solidFill>
                  <a:schemeClr val="tx1"/>
                </a:solidFill>
              </a:rPr>
              <a:t>is based on:</a:t>
            </a:r>
          </a:p>
          <a:p>
            <a:pPr algn="l" rtl="0">
              <a:buFont typeface="Wingdings" panose="05000000000000000000" pitchFamily="2" charset="2"/>
              <a:buChar char="ü"/>
            </a:pPr>
            <a:r>
              <a:rPr lang="en-US" sz="2300" dirty="0">
                <a:solidFill>
                  <a:schemeClr val="tx1"/>
                </a:solidFill>
              </a:rPr>
              <a:t>1.Positive ascitic bacterial culture (monomicrobial)</a:t>
            </a:r>
          </a:p>
          <a:p>
            <a:pPr algn="l" rtl="0">
              <a:buFont typeface="Wingdings" panose="05000000000000000000" pitchFamily="2" charset="2"/>
              <a:buChar char="ü"/>
            </a:pPr>
            <a:r>
              <a:rPr lang="en-US" sz="2300" dirty="0">
                <a:solidFill>
                  <a:schemeClr val="tx1"/>
                </a:solidFill>
              </a:rPr>
              <a:t>2.Elevated absolute PMN count in ascitic fluid (more than 250cells /mm3)</a:t>
            </a:r>
          </a:p>
          <a:p>
            <a:pPr algn="l" rtl="0">
              <a:buFont typeface="Wingdings" panose="05000000000000000000" pitchFamily="2" charset="2"/>
              <a:buChar char="ü"/>
            </a:pPr>
            <a:r>
              <a:rPr lang="en-US" sz="2400" dirty="0">
                <a:solidFill>
                  <a:schemeClr val="tx1"/>
                </a:solidFill>
              </a:rPr>
              <a:t>Treatment</a:t>
            </a:r>
            <a:r>
              <a:rPr lang="en-US" sz="2300" dirty="0">
                <a:solidFill>
                  <a:schemeClr val="tx1"/>
                </a:solidFill>
              </a:rPr>
              <a:t>: broad-spectrum IV antibiotics, such as cefotaxime (5-10 days)</a:t>
            </a:r>
            <a:endParaRPr lang="en-US" sz="2300" b="1" i="1" u="sng" dirty="0">
              <a:solidFill>
                <a:schemeClr val="tx1"/>
              </a:solidFill>
            </a:endParaRPr>
          </a:p>
          <a:p>
            <a:pPr algn="l" rtl="0"/>
            <a:endParaRPr lang="en-US" sz="2000" dirty="0"/>
          </a:p>
        </p:txBody>
      </p:sp>
    </p:spTree>
    <p:extLst>
      <p:ext uri="{BB962C8B-B14F-4D97-AF65-F5344CB8AC3E}">
        <p14:creationId xmlns:p14="http://schemas.microsoft.com/office/powerpoint/2010/main" val="216582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F860F1-DE5B-49F0-803E-DC5BD2AF5094}"/>
              </a:ext>
            </a:extLst>
          </p:cNvPr>
          <p:cNvSpPr/>
          <p:nvPr/>
        </p:nvSpPr>
        <p:spPr>
          <a:xfrm>
            <a:off x="440871" y="2408052"/>
            <a:ext cx="6645728" cy="1323439"/>
          </a:xfrm>
          <a:prstGeom prst="rect">
            <a:avLst/>
          </a:prstGeom>
          <a:noFill/>
        </p:spPr>
        <p:txBody>
          <a:bodyPr wrap="square" lIns="91440" tIns="45720" rIns="91440" bIns="45720">
            <a:spAutoFit/>
          </a:bodyPr>
          <a:lstStyle/>
          <a:p>
            <a:pPr algn="ctr"/>
            <a:r>
              <a:rPr lang="en-US" sz="8000" b="1" i="1" cap="none" spc="0" dirty="0">
                <a:ln w="0"/>
                <a:solidFill>
                  <a:schemeClr val="tx1"/>
                </a:solidFill>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361500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39CC-AE2E-6A4E-9B61-45A8E34404D2}"/>
              </a:ext>
            </a:extLst>
          </p:cNvPr>
          <p:cNvSpPr>
            <a:spLocks noGrp="1"/>
          </p:cNvSpPr>
          <p:nvPr>
            <p:ph type="title"/>
          </p:nvPr>
        </p:nvSpPr>
        <p:spPr>
          <a:xfrm>
            <a:off x="677334" y="609599"/>
            <a:ext cx="3843375" cy="5545667"/>
          </a:xfrm>
        </p:spPr>
        <p:txBody>
          <a:bodyPr anchor="ctr">
            <a:normAutofit/>
          </a:bodyPr>
          <a:lstStyle/>
          <a:p>
            <a:r>
              <a:rPr lang="en-GB" dirty="0">
                <a:solidFill>
                  <a:schemeClr val="tx1">
                    <a:lumMod val="85000"/>
                    <a:lumOff val="15000"/>
                  </a:schemeClr>
                </a:solidFill>
              </a:rPr>
              <a:t>Ascites</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3E43913A-D404-6147-96E6-91BCBC10DD91}"/>
              </a:ext>
            </a:extLst>
          </p:cNvPr>
          <p:cNvSpPr>
            <a:spLocks noGrp="1"/>
          </p:cNvSpPr>
          <p:nvPr>
            <p:ph sz="quarter" idx="13"/>
          </p:nvPr>
        </p:nvSpPr>
        <p:spPr>
          <a:xfrm>
            <a:off x="5856266" y="908580"/>
            <a:ext cx="6248025" cy="2520420"/>
          </a:xfrm>
        </p:spPr>
        <p:txBody>
          <a:bodyPr anchor="ctr">
            <a:noAutofit/>
          </a:bodyPr>
          <a:lstStyle/>
          <a:p>
            <a:pPr algn="l" rtl="0"/>
            <a:r>
              <a:rPr lang="en-GB" sz="2400">
                <a:solidFill>
                  <a:srgbClr val="FFFFFF"/>
                </a:solidFill>
              </a:rPr>
              <a:t>Small amounts of ascites are asymptomatic, but with larger accumulations of fluid more than 1 L there is : </a:t>
            </a:r>
            <a:endParaRPr lang="ar-JO" sz="2400">
              <a:solidFill>
                <a:srgbClr val="FFFFFF"/>
              </a:solidFill>
            </a:endParaRPr>
          </a:p>
          <a:p>
            <a:pPr algn="l" rtl="0"/>
            <a:r>
              <a:rPr lang="en-GB" sz="2400">
                <a:solidFill>
                  <a:srgbClr val="FFFFFF"/>
                </a:solidFill>
              </a:rPr>
              <a:t>* abdominal distension </a:t>
            </a:r>
            <a:endParaRPr lang="ar-JO" sz="2400">
              <a:solidFill>
                <a:srgbClr val="FFFFFF"/>
              </a:solidFill>
            </a:endParaRPr>
          </a:p>
          <a:p>
            <a:pPr algn="l" rtl="0"/>
            <a:r>
              <a:rPr lang="en-GB" sz="2400">
                <a:solidFill>
                  <a:srgbClr val="FFFFFF"/>
                </a:solidFill>
              </a:rPr>
              <a:t>*fullness in the flanks </a:t>
            </a:r>
          </a:p>
          <a:p>
            <a:pPr marL="0" indent="0" algn="l" rtl="0">
              <a:buNone/>
            </a:pPr>
            <a:r>
              <a:rPr lang="en-GB" sz="2400">
                <a:solidFill>
                  <a:srgbClr val="FFFFFF"/>
                </a:solidFill>
              </a:rPr>
              <a:t>* shifting dullness on percussion </a:t>
            </a:r>
          </a:p>
          <a:p>
            <a:pPr marL="0" indent="0" algn="l" rtl="0">
              <a:buNone/>
            </a:pPr>
            <a:r>
              <a:rPr lang="en-GB" sz="2400">
                <a:solidFill>
                  <a:srgbClr val="FFFFFF"/>
                </a:solidFill>
              </a:rPr>
              <a:t>* fluid thrill/ fluid wave when ascites marked </a:t>
            </a:r>
          </a:p>
          <a:p>
            <a:pPr marL="0" indent="0" algn="l" rtl="0">
              <a:buNone/>
            </a:pPr>
            <a:r>
              <a:rPr lang="en-GB" sz="2400">
                <a:solidFill>
                  <a:srgbClr val="FFFFFF"/>
                </a:solidFill>
              </a:rPr>
              <a:t> </a:t>
            </a:r>
            <a:endParaRPr lang="en-GB" sz="2400" dirty="0">
              <a:solidFill>
                <a:srgbClr val="FFFFFF"/>
              </a:solidFill>
            </a:endParaRPr>
          </a:p>
        </p:txBody>
      </p:sp>
      <p:sp>
        <p:nvSpPr>
          <p:cNvPr id="5" name="TextBox 4">
            <a:extLst>
              <a:ext uri="{FF2B5EF4-FFF2-40B4-BE49-F238E27FC236}">
                <a16:creationId xmlns:a16="http://schemas.microsoft.com/office/drawing/2014/main" id="{9CC854B0-C0E2-0041-8B05-D0C035F69B2B}"/>
              </a:ext>
            </a:extLst>
          </p:cNvPr>
          <p:cNvSpPr txBox="1"/>
          <p:nvPr/>
        </p:nvSpPr>
        <p:spPr>
          <a:xfrm>
            <a:off x="8903279" y="4337580"/>
            <a:ext cx="2110102" cy="508001"/>
          </a:xfrm>
          <a:prstGeom prst="rect">
            <a:avLst/>
          </a:prstGeom>
          <a:noFill/>
        </p:spPr>
        <p:txBody>
          <a:bodyPr wrap="square" rtlCol="0">
            <a:spAutoFit/>
          </a:bodyPr>
          <a:lstStyle/>
          <a:p>
            <a:pPr algn="l"/>
            <a:endParaRPr lang="en-JO" dirty="0"/>
          </a:p>
        </p:txBody>
      </p:sp>
    </p:spTree>
    <p:extLst>
      <p:ext uri="{BB962C8B-B14F-4D97-AF65-F5344CB8AC3E}">
        <p14:creationId xmlns:p14="http://schemas.microsoft.com/office/powerpoint/2010/main" val="30767254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8AAF-C74C-FD4C-9F6E-1FA6B5644AD6}"/>
              </a:ext>
            </a:extLst>
          </p:cNvPr>
          <p:cNvSpPr>
            <a:spLocks noGrp="1"/>
          </p:cNvSpPr>
          <p:nvPr>
            <p:ph type="title"/>
          </p:nvPr>
        </p:nvSpPr>
        <p:spPr/>
        <p:txBody>
          <a:bodyPr/>
          <a:lstStyle/>
          <a:p>
            <a:endParaRPr lang="en-JO"/>
          </a:p>
        </p:txBody>
      </p:sp>
      <p:pic>
        <p:nvPicPr>
          <p:cNvPr id="7" name="Picture 7">
            <a:extLst>
              <a:ext uri="{FF2B5EF4-FFF2-40B4-BE49-F238E27FC236}">
                <a16:creationId xmlns:a16="http://schemas.microsoft.com/office/drawing/2014/main" id="{D816EC09-1F8B-7B42-BD64-3941917C6C5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28332" y="0"/>
            <a:ext cx="9917289" cy="6858000"/>
          </a:xfrm>
        </p:spPr>
      </p:pic>
    </p:spTree>
    <p:extLst>
      <p:ext uri="{BB962C8B-B14F-4D97-AF65-F5344CB8AC3E}">
        <p14:creationId xmlns:p14="http://schemas.microsoft.com/office/powerpoint/2010/main" val="221449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7D97AB-9779-BE4A-BAFE-801E7201175B}"/>
              </a:ext>
            </a:extLst>
          </p:cNvPr>
          <p:cNvSpPr>
            <a:spLocks noGrp="1"/>
          </p:cNvSpPr>
          <p:nvPr>
            <p:ph type="title"/>
          </p:nvPr>
        </p:nvSpPr>
        <p:spPr>
          <a:xfrm>
            <a:off x="677334" y="609599"/>
            <a:ext cx="3843375" cy="5545667"/>
          </a:xfrm>
        </p:spPr>
        <p:txBody>
          <a:bodyPr anchor="ctr">
            <a:normAutofit/>
          </a:bodyPr>
          <a:lstStyle/>
          <a:p>
            <a:r>
              <a:rPr lang="en-GB" dirty="0">
                <a:solidFill>
                  <a:schemeClr val="tx1">
                    <a:lumMod val="85000"/>
                    <a:lumOff val="15000"/>
                  </a:schemeClr>
                </a:solidFill>
              </a:rPr>
              <a:t>Feature of ascites </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A0BE90EA-1683-174C-802D-1EB36C28AFA6}"/>
              </a:ext>
            </a:extLst>
          </p:cNvPr>
          <p:cNvSpPr>
            <a:spLocks noGrp="1"/>
          </p:cNvSpPr>
          <p:nvPr>
            <p:ph sz="quarter" idx="13"/>
          </p:nvPr>
        </p:nvSpPr>
        <p:spPr>
          <a:xfrm>
            <a:off x="6116084" y="609600"/>
            <a:ext cx="5836430" cy="6003471"/>
          </a:xfrm>
        </p:spPr>
        <p:txBody>
          <a:bodyPr anchor="ctr">
            <a:noAutofit/>
          </a:bodyPr>
          <a:lstStyle/>
          <a:p>
            <a:pPr algn="l" rtl="0"/>
            <a:r>
              <a:rPr lang="en-GB" sz="2800" dirty="0">
                <a:solidFill>
                  <a:srgbClr val="FFFFFF"/>
                </a:solidFill>
              </a:rPr>
              <a:t>Eversion of umbilicus. </a:t>
            </a:r>
          </a:p>
          <a:p>
            <a:pPr algn="l" rtl="0"/>
            <a:endParaRPr lang="en-GB" sz="2800" dirty="0">
              <a:solidFill>
                <a:srgbClr val="FFFFFF"/>
              </a:solidFill>
            </a:endParaRPr>
          </a:p>
          <a:p>
            <a:pPr algn="l" rtl="0"/>
            <a:r>
              <a:rPr lang="en-GB" sz="2800" dirty="0">
                <a:solidFill>
                  <a:srgbClr val="FFFFFF"/>
                </a:solidFill>
              </a:rPr>
              <a:t>Abdominal striae.</a:t>
            </a:r>
          </a:p>
          <a:p>
            <a:pPr algn="l" rtl="0"/>
            <a:endParaRPr lang="en-GB" sz="2800" dirty="0">
              <a:solidFill>
                <a:srgbClr val="FFFFFF"/>
              </a:solidFill>
            </a:endParaRPr>
          </a:p>
          <a:p>
            <a:pPr algn="l" rtl="0"/>
            <a:r>
              <a:rPr lang="en-GB" sz="2800" dirty="0">
                <a:solidFill>
                  <a:srgbClr val="FFFFFF"/>
                </a:solidFill>
              </a:rPr>
              <a:t>Divarication of recti and scrotal </a:t>
            </a:r>
            <a:r>
              <a:rPr lang="en-GB" sz="2800" dirty="0" err="1">
                <a:solidFill>
                  <a:srgbClr val="FFFFFF"/>
                </a:solidFill>
              </a:rPr>
              <a:t>edema</a:t>
            </a:r>
            <a:r>
              <a:rPr lang="en-GB" sz="2800" dirty="0">
                <a:solidFill>
                  <a:srgbClr val="FFFFFF"/>
                </a:solidFill>
              </a:rPr>
              <a:t>.</a:t>
            </a:r>
          </a:p>
          <a:p>
            <a:pPr algn="l" rtl="0"/>
            <a:endParaRPr lang="en-GB" sz="2800" dirty="0">
              <a:solidFill>
                <a:srgbClr val="FFFFFF"/>
              </a:solidFill>
            </a:endParaRPr>
          </a:p>
          <a:p>
            <a:pPr algn="l" rtl="0"/>
            <a:r>
              <a:rPr lang="en-GB" sz="2800" dirty="0">
                <a:solidFill>
                  <a:srgbClr val="FFFFFF"/>
                </a:solidFill>
              </a:rPr>
              <a:t>Dilated superficial abdominal veins due to portal hypertension.</a:t>
            </a:r>
          </a:p>
        </p:txBody>
      </p:sp>
    </p:spTree>
    <p:extLst>
      <p:ext uri="{BB962C8B-B14F-4D97-AF65-F5344CB8AC3E}">
        <p14:creationId xmlns:p14="http://schemas.microsoft.com/office/powerpoint/2010/main" val="39890789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961098F-056E-F443-89A0-9DE5A4D70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1" y="829622"/>
            <a:ext cx="3841825" cy="2804902"/>
          </a:xfrm>
          <a:prstGeom prst="rect">
            <a:avLst/>
          </a:prstGeom>
        </p:spPr>
      </p:pic>
      <p:pic>
        <p:nvPicPr>
          <p:cNvPr id="2" name="Picture 2">
            <a:extLst>
              <a:ext uri="{FF2B5EF4-FFF2-40B4-BE49-F238E27FC236}">
                <a16:creationId xmlns:a16="http://schemas.microsoft.com/office/drawing/2014/main" id="{48A8DF78-1195-6045-A0C9-2CBB9651A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831" y="829623"/>
            <a:ext cx="3841825" cy="2804902"/>
          </a:xfrm>
          <a:prstGeom prst="rect">
            <a:avLst/>
          </a:prstGeom>
        </p:spPr>
      </p:pic>
      <p:pic>
        <p:nvPicPr>
          <p:cNvPr id="7" name="Picture 7">
            <a:extLst>
              <a:ext uri="{FF2B5EF4-FFF2-40B4-BE49-F238E27FC236}">
                <a16:creationId xmlns:a16="http://schemas.microsoft.com/office/drawing/2014/main" id="{A5B917B4-B4E5-DE47-BCA0-0F1DA8E8B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815" y="3783247"/>
            <a:ext cx="4131128" cy="2804902"/>
          </a:xfrm>
          <a:prstGeom prst="rect">
            <a:avLst/>
          </a:prstGeom>
        </p:spPr>
      </p:pic>
    </p:spTree>
    <p:extLst>
      <p:ext uri="{BB962C8B-B14F-4D97-AF65-F5344CB8AC3E}">
        <p14:creationId xmlns:p14="http://schemas.microsoft.com/office/powerpoint/2010/main" val="31498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643D-8A4B-4378-8EDD-0A5BF2B0C452}"/>
              </a:ext>
            </a:extLst>
          </p:cNvPr>
          <p:cNvSpPr>
            <a:spLocks noGrp="1"/>
          </p:cNvSpPr>
          <p:nvPr>
            <p:ph type="title"/>
          </p:nvPr>
        </p:nvSpPr>
        <p:spPr>
          <a:xfrm>
            <a:off x="212271" y="217715"/>
            <a:ext cx="8914773" cy="778329"/>
          </a:xfrm>
        </p:spPr>
        <p:txBody>
          <a:bodyPr/>
          <a:lstStyle/>
          <a:p>
            <a:r>
              <a:rPr lang="en-US" dirty="0"/>
              <a:t>Signs and symptoms :</a:t>
            </a:r>
            <a:endParaRPr lang="ar-JO" dirty="0"/>
          </a:p>
        </p:txBody>
      </p:sp>
      <p:sp>
        <p:nvSpPr>
          <p:cNvPr id="3" name="Content Placeholder 2">
            <a:extLst>
              <a:ext uri="{FF2B5EF4-FFF2-40B4-BE49-F238E27FC236}">
                <a16:creationId xmlns:a16="http://schemas.microsoft.com/office/drawing/2014/main" id="{57049EE0-B17E-4CED-B08F-76B1DB2F4D2D}"/>
              </a:ext>
            </a:extLst>
          </p:cNvPr>
          <p:cNvSpPr>
            <a:spLocks noGrp="1"/>
          </p:cNvSpPr>
          <p:nvPr>
            <p:ph sz="quarter" idx="13"/>
          </p:nvPr>
        </p:nvSpPr>
        <p:spPr>
          <a:xfrm>
            <a:off x="212271" y="996045"/>
            <a:ext cx="11299372" cy="5731326"/>
          </a:xfrm>
        </p:spPr>
        <p:txBody>
          <a:bodyPr>
            <a:noAutofit/>
          </a:bodyPr>
          <a:lstStyle/>
          <a:p>
            <a:pPr algn="l" rtl="0"/>
            <a:r>
              <a:rPr lang="en-US" sz="2400" dirty="0"/>
              <a:t>	Mild ascites is hard to notice, but severe ascites leads to abdominal distension. People with ascites generally will complain of progressive abdominal heaviness and pressure as well as shortness of breath due to mechanical impingement on the diaphragm.</a:t>
            </a:r>
          </a:p>
          <a:p>
            <a:pPr algn="l" rtl="0"/>
            <a:endParaRPr lang="ar-JO" sz="2400" dirty="0"/>
          </a:p>
          <a:p>
            <a:pPr algn="l" rtl="0"/>
            <a:r>
              <a:rPr lang="en-US" sz="2400" dirty="0"/>
              <a:t>Other signs of ascites may be present due to its underlying cause. For instance, in portal hypertension (perhaps due to cirrhosis or fibrosis of the liver) people may also complain of leg swelling, bruising, gynecomastia, hematemesis, or mental changes due to encephalopathy.</a:t>
            </a:r>
          </a:p>
          <a:p>
            <a:pPr marL="0" indent="0" algn="l" rtl="0">
              <a:buNone/>
            </a:pPr>
            <a:endParaRPr lang="ar-JO" sz="2400" dirty="0"/>
          </a:p>
          <a:p>
            <a:pPr algn="l" rtl="0"/>
            <a:r>
              <a:rPr lang="en-US" sz="2400" dirty="0"/>
              <a:t> Those with ascites due to cancer (peritoneal carcinomatosis) may complain of chronic fatigue or weight loss. Those with ascites due to heart failure may also complain of shortness of breath as well as wheezing and exercise intolerance.</a:t>
            </a:r>
            <a:endParaRPr lang="ar-JO" sz="2400" dirty="0"/>
          </a:p>
        </p:txBody>
      </p:sp>
    </p:spTree>
    <p:extLst>
      <p:ext uri="{BB962C8B-B14F-4D97-AF65-F5344CB8AC3E}">
        <p14:creationId xmlns:p14="http://schemas.microsoft.com/office/powerpoint/2010/main" val="198186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D2B9B9-F776-44AD-A523-C20915ECBA86}"/>
              </a:ext>
            </a:extLst>
          </p:cNvPr>
          <p:cNvSpPr>
            <a:spLocks noGrp="1"/>
          </p:cNvSpPr>
          <p:nvPr>
            <p:ph type="title"/>
          </p:nvPr>
        </p:nvSpPr>
        <p:spPr>
          <a:xfrm>
            <a:off x="233093" y="275166"/>
            <a:ext cx="3843375" cy="5545667"/>
          </a:xfrm>
        </p:spPr>
        <p:txBody>
          <a:bodyPr anchor="ctr">
            <a:normAutofit/>
          </a:bodyPr>
          <a:lstStyle/>
          <a:p>
            <a:r>
              <a:rPr lang="en-US" dirty="0">
                <a:solidFill>
                  <a:schemeClr val="tx1">
                    <a:lumMod val="85000"/>
                    <a:lumOff val="15000"/>
                  </a:schemeClr>
                </a:solidFill>
              </a:rPr>
              <a:t>Serum Ascites Albumin </a:t>
            </a:r>
            <a:r>
              <a:rPr lang="en-US" dirty="0" err="1">
                <a:solidFill>
                  <a:schemeClr val="tx1">
                    <a:lumMod val="85000"/>
                    <a:lumOff val="15000"/>
                  </a:schemeClr>
                </a:solidFill>
              </a:rPr>
              <a:t>Gradiant</a:t>
            </a:r>
            <a:r>
              <a:rPr lang="en-US" dirty="0">
                <a:solidFill>
                  <a:schemeClr val="tx1">
                    <a:lumMod val="85000"/>
                    <a:lumOff val="15000"/>
                  </a:schemeClr>
                </a:solidFill>
              </a:rPr>
              <a:t> (SAAG)</a:t>
            </a:r>
            <a:endParaRPr lang="ar-JO"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59F07359-A3BE-47AA-BB64-EC1CC8D6F492}"/>
              </a:ext>
            </a:extLst>
          </p:cNvPr>
          <p:cNvSpPr>
            <a:spLocks noGrp="1"/>
          </p:cNvSpPr>
          <p:nvPr>
            <p:ph sz="quarter" idx="13"/>
          </p:nvPr>
        </p:nvSpPr>
        <p:spPr>
          <a:xfrm>
            <a:off x="4643801" y="176953"/>
            <a:ext cx="7447403" cy="6689514"/>
          </a:xfrm>
        </p:spPr>
        <p:txBody>
          <a:bodyPr anchor="ctr">
            <a:normAutofit/>
          </a:bodyPr>
          <a:lstStyle/>
          <a:p>
            <a:pPr algn="l" rtl="0"/>
            <a:r>
              <a:rPr lang="en-US" sz="2300" dirty="0">
                <a:solidFill>
                  <a:srgbClr val="FFFFFF"/>
                </a:solidFill>
              </a:rPr>
              <a:t>SAAG is a calculation used in medicine to help determine the cause of ascites </a:t>
            </a:r>
          </a:p>
          <a:p>
            <a:pPr algn="l" rtl="0"/>
            <a:r>
              <a:rPr lang="en-US" sz="2300" dirty="0">
                <a:solidFill>
                  <a:srgbClr val="FFFFFF"/>
                </a:solidFill>
                <a:latin typeface="Arial" panose="020B0604020202020204" pitchFamily="34" charset="0"/>
              </a:rPr>
              <a:t>SAAG = (</a:t>
            </a:r>
            <a:r>
              <a:rPr lang="en-US" sz="2300" dirty="0">
                <a:solidFill>
                  <a:schemeClr val="tx1"/>
                </a:solidFill>
                <a:latin typeface="Arial" panose="020B0604020202020204" pitchFamily="34" charset="0"/>
              </a:rPr>
              <a:t>serum albumin) − (albumin level of ascitic fluid)                </a:t>
            </a:r>
          </a:p>
          <a:p>
            <a:pPr algn="l" rtl="0"/>
            <a:r>
              <a:rPr lang="en-US" sz="2300" dirty="0">
                <a:solidFill>
                  <a:srgbClr val="FFFFFF"/>
                </a:solidFill>
                <a:latin typeface="Arial" panose="020B0604020202020204" pitchFamily="34" charset="0"/>
              </a:rPr>
              <a:t>serum oncotic pressure (pulling fluid back into circulation) is exactly counterbalanced by the serum hydrostatic pressure ( which </a:t>
            </a:r>
            <a:r>
              <a:rPr lang="en-US" sz="2300" dirty="0" err="1">
                <a:solidFill>
                  <a:srgbClr val="FFFFFF"/>
                </a:solidFill>
                <a:latin typeface="Arial" panose="020B0604020202020204" pitchFamily="34" charset="0"/>
              </a:rPr>
              <a:t>puches</a:t>
            </a:r>
            <a:r>
              <a:rPr lang="en-US" sz="2300" dirty="0">
                <a:solidFill>
                  <a:srgbClr val="FFFFFF"/>
                </a:solidFill>
                <a:latin typeface="Arial" panose="020B0604020202020204" pitchFamily="34" charset="0"/>
              </a:rPr>
              <a:t> fluid out of the circulatory system )</a:t>
            </a:r>
          </a:p>
          <a:p>
            <a:pPr algn="l" rtl="0"/>
            <a:endParaRPr lang="en-US" sz="2300" dirty="0">
              <a:solidFill>
                <a:srgbClr val="FFFFFF"/>
              </a:solidFill>
              <a:latin typeface="Arial" panose="020B0604020202020204" pitchFamily="34" charset="0"/>
            </a:endParaRPr>
          </a:p>
          <a:p>
            <a:pPr algn="l" rtl="0"/>
            <a:r>
              <a:rPr lang="en-US" sz="2300" dirty="0">
                <a:solidFill>
                  <a:srgbClr val="FFFFFF"/>
                </a:solidFill>
                <a:latin typeface="Arial" panose="020B0604020202020204" pitchFamily="34" charset="0"/>
              </a:rPr>
              <a:t>The increase in hydrostatic pressure causes more fluid to leave the circulation into the peritoneal space (ascites). The SAAG subsequently increases because there is more free fluid leaving the circulation, concentrating the serum albumin. The albumin does not move across membrane spaces easily because it is a large molecule</a:t>
            </a:r>
            <a:endParaRPr lang="ar-JO" sz="2300" dirty="0">
              <a:solidFill>
                <a:srgbClr val="FFFFFF"/>
              </a:solidFill>
            </a:endParaRPr>
          </a:p>
        </p:txBody>
      </p:sp>
    </p:spTree>
    <p:extLst>
      <p:ext uri="{BB962C8B-B14F-4D97-AF65-F5344CB8AC3E}">
        <p14:creationId xmlns:p14="http://schemas.microsoft.com/office/powerpoint/2010/main" val="337782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2958-12E0-8B4A-BFC0-096495B9DF55}"/>
              </a:ext>
            </a:extLst>
          </p:cNvPr>
          <p:cNvSpPr>
            <a:spLocks noGrp="1"/>
          </p:cNvSpPr>
          <p:nvPr>
            <p:ph type="title"/>
          </p:nvPr>
        </p:nvSpPr>
        <p:spPr/>
        <p:txBody>
          <a:bodyPr/>
          <a:lstStyle/>
          <a:p>
            <a:endParaRPr lang="en-JO"/>
          </a:p>
        </p:txBody>
      </p:sp>
      <p:pic>
        <p:nvPicPr>
          <p:cNvPr id="4" name="Picture 4">
            <a:extLst>
              <a:ext uri="{FF2B5EF4-FFF2-40B4-BE49-F238E27FC236}">
                <a16:creationId xmlns:a16="http://schemas.microsoft.com/office/drawing/2014/main" id="{A4058627-B7A3-BA42-ABE3-C1DB239E65A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83433132"/>
      </p:ext>
    </p:extLst>
  </p:cSld>
  <p:clrMapOvr>
    <a:masterClrMapping/>
  </p:clrMapOvr>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457</TotalTime>
  <Words>1237</Words>
  <Application>Microsoft Office PowerPoint</Application>
  <PresentationFormat>Widescreen</PresentationFormat>
  <Paragraphs>152</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أفق</vt:lpstr>
      <vt:lpstr>Ascites </vt:lpstr>
      <vt:lpstr>Ascites</vt:lpstr>
      <vt:lpstr>Ascites</vt:lpstr>
      <vt:lpstr>PowerPoint Presentation</vt:lpstr>
      <vt:lpstr>Feature of ascites </vt:lpstr>
      <vt:lpstr>PowerPoint Presentation</vt:lpstr>
      <vt:lpstr>Signs and symptoms :</vt:lpstr>
      <vt:lpstr>Serum Ascites Albumin Gradiant (SAAG)</vt:lpstr>
      <vt:lpstr>PowerPoint Presentation</vt:lpstr>
      <vt:lpstr>Causes:  </vt:lpstr>
      <vt:lpstr>In patients with portal hypertension :   Splanchnic vasodilation is thought to be main factor leading to ascites in cirrhosis. This is mediated by vasodilators ( nitric  oxide) that are released when portal hypertension causes shunting of blood into the systemic circulation.   This lead to fall systemic arterial pressure so this lead to activation renin-angiotensin with secondary aldosteronism Increased sympathetic nervous activity and atrial natriuretic hormone secretion and altered activity  of the kallilrein-kinin system . </vt:lpstr>
      <vt:lpstr>PowerPoint Presentation</vt:lpstr>
      <vt:lpstr>PowerPoint Presentation</vt:lpstr>
      <vt:lpstr>Ascites Diagnosis :</vt:lpstr>
      <vt:lpstr>Physical examination </vt:lpstr>
      <vt:lpstr>Investigation </vt:lpstr>
      <vt:lpstr>Management</vt:lpstr>
      <vt:lpstr>Sodium and water restriction</vt:lpstr>
      <vt:lpstr>PowerPoint Presentation</vt:lpstr>
      <vt:lpstr>Diuretics</vt:lpstr>
      <vt:lpstr>Paracentesis</vt:lpstr>
      <vt:lpstr>Complications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Ascites</dc:title>
  <dc:creator>معتصم متروك</dc:creator>
  <cp:lastModifiedBy>orwa masarwa</cp:lastModifiedBy>
  <cp:revision>33</cp:revision>
  <dcterms:created xsi:type="dcterms:W3CDTF">2021-09-26T13:15:10Z</dcterms:created>
  <dcterms:modified xsi:type="dcterms:W3CDTF">2022-02-02T00:16:45Z</dcterms:modified>
</cp:coreProperties>
</file>