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4"/>
  </p:sldMasterIdLst>
  <p:sldIdLst>
    <p:sldId id="256" r:id="rId5"/>
    <p:sldId id="258" r:id="rId6"/>
    <p:sldId id="271" r:id="rId7"/>
    <p:sldId id="272" r:id="rId8"/>
    <p:sldId id="289" r:id="rId9"/>
  </p:sldIdLst>
  <p:sldSz cx="9144000" cy="6858000" type="screen4x3"/>
  <p:notesSz cx="6858000" cy="9144000"/>
  <p:defaultTextStyle>
    <a:defPPr>
      <a:defRPr lang="ar-S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66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8394" autoAdjust="0"/>
    <p:restoredTop sz="94660"/>
  </p:normalViewPr>
  <p:slideViewPr>
    <p:cSldViewPr>
      <p:cViewPr varScale="1">
        <p:scale>
          <a:sx n="68" d="100"/>
          <a:sy n="68" d="100"/>
        </p:scale>
        <p:origin x="-1608" y="-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شكل حر 10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شكل حر 12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6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54A43B-864E-462A-BB1A-1959E610E8E1}" type="datetimeFigureOut">
              <a:rPr lang="ar-SA"/>
              <a:pPr>
                <a:defRPr/>
              </a:pPr>
              <a:t>02/09/1443</a:t>
            </a:fld>
            <a:endParaRPr lang="ar-SA"/>
          </a:p>
        </p:txBody>
      </p:sp>
      <p:sp>
        <p:nvSpPr>
          <p:cNvPr id="7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8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B4471FC-02DE-48C3-81FE-7297836AB8AD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F1626-E535-4D46-BDF4-C0AF03F4AD79}" type="datetimeFigureOut">
              <a:rPr lang="ar-SA"/>
              <a:pPr>
                <a:defRPr/>
              </a:pPr>
              <a:t>02/09/1443</a:t>
            </a:fld>
            <a:endParaRPr lang="ar-SA"/>
          </a:p>
        </p:txBody>
      </p:sp>
      <p:sp>
        <p:nvSpPr>
          <p:cNvPr id="5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FF29D2-6747-4A26-8F96-2A6A02EA4777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47B301-6DB9-4092-ACAE-29D2D8F878A2}" type="datetimeFigureOut">
              <a:rPr lang="ar-SA"/>
              <a:pPr>
                <a:defRPr/>
              </a:pPr>
              <a:t>02/09/1443</a:t>
            </a:fld>
            <a:endParaRPr lang="ar-SA"/>
          </a:p>
        </p:txBody>
      </p:sp>
      <p:sp>
        <p:nvSpPr>
          <p:cNvPr id="5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ECAE2-8F1D-4868-83CB-B130ACDB010E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E899FE-4011-45CC-8974-28D953ED8055}" type="datetimeFigureOut">
              <a:rPr lang="ar-SA"/>
              <a:pPr>
                <a:defRPr/>
              </a:pPr>
              <a:t>02/09/1443</a:t>
            </a:fld>
            <a:endParaRPr lang="ar-SA"/>
          </a:p>
        </p:txBody>
      </p:sp>
      <p:sp>
        <p:nvSpPr>
          <p:cNvPr id="5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C8C633-0986-444A-B3EF-574D1300B01B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شكل حر 10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شكل حر 12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EA62C0-D7F9-408E-95F9-FFAF40ECA76F}" type="datetimeFigureOut">
              <a:rPr lang="ar-SA"/>
              <a:pPr>
                <a:defRPr/>
              </a:pPr>
              <a:t>02/09/1443</a:t>
            </a:fld>
            <a:endParaRPr lang="ar-SA"/>
          </a:p>
        </p:txBody>
      </p:sp>
      <p:sp>
        <p:nvSpPr>
          <p:cNvPr id="7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8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7209684-71AD-4734-9748-80295920D634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703FFE-396B-4438-B6D6-5E82DD33F07B}" type="datetimeFigureOut">
              <a:rPr lang="ar-SA"/>
              <a:pPr>
                <a:defRPr/>
              </a:pPr>
              <a:t>02/09/1443</a:t>
            </a:fld>
            <a:endParaRPr lang="ar-SA"/>
          </a:p>
        </p:txBody>
      </p:sp>
      <p:sp>
        <p:nvSpPr>
          <p:cNvPr id="6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44E63B-1624-472C-BDEC-DABE0EF863A6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F13A9F-2837-4D4B-B1E6-6735693A179F}" type="datetimeFigureOut">
              <a:rPr lang="ar-SA"/>
              <a:pPr>
                <a:defRPr/>
              </a:pPr>
              <a:t>02/09/1443</a:t>
            </a:fld>
            <a:endParaRPr lang="ar-SA"/>
          </a:p>
        </p:txBody>
      </p:sp>
      <p:sp>
        <p:nvSpPr>
          <p:cNvPr id="8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9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B0F2CF-DFD1-4455-9BDE-9B69A5B74921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E0709F-A062-4D05-B9FF-2161B3D0EF52}" type="datetimeFigureOut">
              <a:rPr lang="ar-SA"/>
              <a:pPr>
                <a:defRPr/>
              </a:pPr>
              <a:t>02/09/1443</a:t>
            </a:fld>
            <a:endParaRPr lang="ar-SA"/>
          </a:p>
        </p:txBody>
      </p:sp>
      <p:sp>
        <p:nvSpPr>
          <p:cNvPr id="4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5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AD3B41-7D99-4E57-ACD8-D6382B84D105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223C95-17D6-4868-9128-BB3D44B7BFF8}" type="datetimeFigureOut">
              <a:rPr lang="ar-SA"/>
              <a:pPr>
                <a:defRPr/>
              </a:pPr>
              <a:t>02/09/1443</a:t>
            </a:fld>
            <a:endParaRPr lang="ar-SA"/>
          </a:p>
        </p:txBody>
      </p:sp>
      <p:sp>
        <p:nvSpPr>
          <p:cNvPr id="3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4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1F145C-22D5-4E84-8B9A-E462FC14E7F4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68F7B0-98D5-4DCB-9C04-51E87CB96DF0}" type="datetimeFigureOut">
              <a:rPr lang="ar-SA"/>
              <a:pPr>
                <a:defRPr/>
              </a:pPr>
              <a:t>02/09/1443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E5679B0-4A25-4663-9D4B-A5BB64DE9608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ar-SA" noProof="0" smtClean="0"/>
              <a:t>انقر فوق الرمز لإضافة صورة</a:t>
            </a:r>
            <a:endParaRPr lang="en-US" noProof="0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04D0A4-47AB-4B60-9237-FDE515F57F08}" type="datetimeFigureOut">
              <a:rPr lang="ar-SA"/>
              <a:pPr>
                <a:defRPr/>
              </a:pPr>
              <a:t>02/09/1443</a:t>
            </a:fld>
            <a:endParaRPr lang="ar-SA"/>
          </a:p>
        </p:txBody>
      </p:sp>
      <p:sp>
        <p:nvSpPr>
          <p:cNvPr id="6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CD82B-D7DA-44AB-9F13-F29939F01804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شكل حر 11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شكل حر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عنصر نائب للعنوان 8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نمط العنوان الرئيسي</a:t>
            </a:r>
          </a:p>
        </p:txBody>
      </p:sp>
      <p:sp>
        <p:nvSpPr>
          <p:cNvPr id="1029" name="عنصر نائب للنص 29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أنماط النص الرئيسي</a:t>
            </a:r>
          </a:p>
          <a:p>
            <a:pPr lvl="1"/>
            <a:r>
              <a:rPr lang="ar-SA" altLang="en-US" smtClean="0"/>
              <a:t>المستوى الثاني</a:t>
            </a:r>
          </a:p>
          <a:p>
            <a:pPr lvl="2"/>
            <a:r>
              <a:rPr lang="ar-SA" altLang="en-US" smtClean="0"/>
              <a:t>المستوى الثالث</a:t>
            </a:r>
          </a:p>
          <a:p>
            <a:pPr lvl="3"/>
            <a:r>
              <a:rPr lang="ar-SA" altLang="en-US" smtClean="0"/>
              <a:t>المستوى الرابع</a:t>
            </a:r>
          </a:p>
          <a:p>
            <a:pPr lvl="4"/>
            <a:r>
              <a:rPr lang="ar-SA" altLang="en-US" smtClean="0"/>
              <a:t>المستوى الخامس</a:t>
            </a:r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rtl="1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DBCE393-D633-45A2-8960-FE5966AF9999}" type="datetimeFigureOut">
              <a:rPr lang="ar-SA"/>
              <a:pPr>
                <a:defRPr/>
              </a:pPr>
              <a:t>02/09/1443</a:t>
            </a:fld>
            <a:endParaRPr lang="ar-SA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rtl="1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000" smtClean="0">
                <a:solidFill>
                  <a:srgbClr val="9B9A98"/>
                </a:solidFill>
                <a:latin typeface="Arial" charset="0"/>
                <a:cs typeface="Tahoma" pitchFamily="34" charset="0"/>
              </a:defRPr>
            </a:lvl1pPr>
          </a:lstStyle>
          <a:p>
            <a:pPr>
              <a:defRPr/>
            </a:pPr>
            <a:fld id="{17380719-6B2C-4BCB-B1C2-9E4478B4AA69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37" r:id="rId1"/>
    <p:sldLayoutId id="2147483829" r:id="rId2"/>
    <p:sldLayoutId id="2147483838" r:id="rId3"/>
    <p:sldLayoutId id="2147483830" r:id="rId4"/>
    <p:sldLayoutId id="2147483831" r:id="rId5"/>
    <p:sldLayoutId id="2147483832" r:id="rId6"/>
    <p:sldLayoutId id="2147483833" r:id="rId7"/>
    <p:sldLayoutId id="2147483839" r:id="rId8"/>
    <p:sldLayoutId id="2147483834" r:id="rId9"/>
    <p:sldLayoutId id="2147483835" r:id="rId10"/>
    <p:sldLayoutId id="2147483836" r:id="rId11"/>
  </p:sldLayoutIdLst>
  <p:txStyles>
    <p:titleStyle>
      <a:lvl1pPr algn="l" rtl="1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9pPr>
    </p:titleStyle>
    <p:bodyStyle>
      <a:lvl1pPr marL="419100" indent="-382588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pitchFamily="34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r" rtl="1" eaLnBrk="0" fontAlgn="base" hangingPunct="0">
        <a:spcBef>
          <a:spcPct val="20000"/>
        </a:spcBef>
        <a:spcAft>
          <a:spcPct val="0"/>
        </a:spcAft>
        <a:buClr>
          <a:srgbClr val="8D89A4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r" rtl="1" eaLnBrk="0" fontAlgn="base" hangingPunct="0">
        <a:spcBef>
          <a:spcPct val="20000"/>
        </a:spcBef>
        <a:spcAft>
          <a:spcPct val="0"/>
        </a:spcAft>
        <a:buClr>
          <a:srgbClr val="748560"/>
        </a:buClr>
        <a:buSzPct val="100000"/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r" rtl="1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r" rtl="1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r" rtl="1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11896" y="2232660"/>
            <a:ext cx="7848536" cy="2301240"/>
          </a:xfrm>
          <a:extLst>
            <a:ext uri="{909E8E84-426E-40DD-AFC4-6F175D3DCCD1}"/>
            <a:ext uri="{91240B29-F687-4F45-9708-019B960494DF}"/>
          </a:extLst>
        </p:spPr>
        <p:txBody>
          <a:bodyPr>
            <a:normAutofit/>
          </a:bodyPr>
          <a:lstStyle/>
          <a:p>
            <a:pPr algn="ctr" rtl="0" eaLnBrk="1" fontAlgn="auto" hangingPunct="1">
              <a:spcAft>
                <a:spcPts val="0"/>
              </a:spcAft>
              <a:defRPr/>
            </a:pPr>
            <a:r>
              <a:rPr sz="4000" dirty="0" smtClean="0">
                <a:solidFill>
                  <a:srgbClr val="002060"/>
                </a:solidFill>
              </a:rPr>
              <a:t> </a:t>
            </a:r>
            <a:r>
              <a:rPr sz="4000" dirty="0" smtClean="0">
                <a:solidFill>
                  <a:srgbClr val="002060"/>
                </a:solidFill>
              </a:rPr>
              <a:t>Excitation </a:t>
            </a:r>
            <a:r>
              <a:rPr lang="en-US" sz="4000" dirty="0" smtClean="0">
                <a:solidFill>
                  <a:srgbClr val="002060"/>
                </a:solidFill>
              </a:rPr>
              <a:t>–</a:t>
            </a:r>
            <a:r>
              <a:rPr sz="4000" dirty="0" smtClean="0">
                <a:solidFill>
                  <a:srgbClr val="002060"/>
                </a:solidFill>
              </a:rPr>
              <a:t>contraction coupling.</a:t>
            </a:r>
            <a:endParaRPr lang="ar-SA" sz="4000" dirty="0">
              <a:solidFill>
                <a:srgbClr val="00206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115616" y="4725144"/>
            <a:ext cx="6400800" cy="839788"/>
          </a:xfrm>
        </p:spPr>
        <p:txBody>
          <a:bodyPr>
            <a:normAutofit/>
          </a:bodyPr>
          <a:lstStyle/>
          <a:p>
            <a:pPr algn="ctr" rtl="0" eaLnBrk="1" hangingPunct="1">
              <a:lnSpc>
                <a:spcPct val="70000"/>
              </a:lnSpc>
              <a:defRPr/>
            </a:pPr>
            <a:endParaRPr lang="ar-EG" altLang="en-US" sz="1700" b="1" dirty="0" smtClean="0">
              <a:solidFill>
                <a:srgbClr val="00206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 rtl="0" eaLnBrk="1" hangingPunct="1">
              <a:lnSpc>
                <a:spcPct val="70000"/>
              </a:lnSpc>
              <a:defRPr/>
            </a:pPr>
            <a:r>
              <a:rPr lang="en-US" altLang="en-US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ahoma" pitchFamily="34" charset="0"/>
              </a:rPr>
              <a:t>Prof. </a:t>
            </a:r>
            <a:r>
              <a:rPr lang="en-US" altLang="en-US" sz="1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ahoma" pitchFamily="34" charset="0"/>
              </a:rPr>
              <a:t>Sherif</a:t>
            </a:r>
            <a:r>
              <a:rPr lang="en-US" altLang="en-US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ahoma" pitchFamily="34" charset="0"/>
              </a:rPr>
              <a:t> W. </a:t>
            </a:r>
            <a:r>
              <a:rPr lang="en-US" altLang="en-US" sz="1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ahoma" pitchFamily="34" charset="0"/>
              </a:rPr>
              <a:t>Mansour</a:t>
            </a:r>
            <a:endParaRPr lang="en-US" altLang="en-US" sz="1600" b="1" dirty="0" smtClean="0">
              <a:solidFill>
                <a:srgbClr val="002060"/>
              </a:solidFill>
              <a:effectLst>
                <a:outerShdw blurRad="38100" dist="38100" dir="2700000" algn="tl">
                  <a:srgbClr val="FFFFFF"/>
                </a:outerShdw>
              </a:effectLst>
              <a:cs typeface="Tahoma" pitchFamily="34" charset="0"/>
            </a:endParaRPr>
          </a:p>
          <a:p>
            <a:pPr algn="ctr" rtl="0" eaLnBrk="1" hangingPunct="1">
              <a:lnSpc>
                <a:spcPct val="70000"/>
              </a:lnSpc>
              <a:defRPr/>
            </a:pPr>
            <a:r>
              <a:rPr lang="en-US" altLang="en-US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ahoma" pitchFamily="34" charset="0"/>
              </a:rPr>
              <a:t>Physiology dpt., </a:t>
            </a:r>
            <a:r>
              <a:rPr lang="en-US" altLang="en-US" sz="1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ahoma" pitchFamily="34" charset="0"/>
              </a:rPr>
              <a:t>Mutah</a:t>
            </a:r>
            <a:r>
              <a:rPr lang="en-US" altLang="en-US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ahoma" pitchFamily="34" charset="0"/>
              </a:rPr>
              <a:t> School of medicine</a:t>
            </a:r>
            <a:endParaRPr lang="ar-EG" altLang="en-US" sz="1600" b="1" dirty="0" smtClean="0">
              <a:solidFill>
                <a:srgbClr val="00206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 rtl="0" eaLnBrk="1" hangingPunct="1">
              <a:lnSpc>
                <a:spcPct val="70000"/>
              </a:lnSpc>
              <a:defRPr/>
            </a:pPr>
            <a:r>
              <a:rPr lang="en-US" altLang="en-US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ahoma" pitchFamily="34" charset="0"/>
              </a:rPr>
              <a:t>2021-2022</a:t>
            </a:r>
            <a:endParaRPr lang="ar-SA" altLang="en-US" sz="1600" b="1" dirty="0" smtClean="0">
              <a:solidFill>
                <a:srgbClr val="00206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5124" name="Picture 2" descr="C:\Users\Dr Sherif\Desktop\مؤتة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275" y="357188"/>
            <a:ext cx="1085850" cy="108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333375"/>
            <a:ext cx="8785225" cy="6335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7950" y="0"/>
            <a:ext cx="8928100" cy="6092825"/>
          </a:xfrm>
        </p:spPr>
        <p:txBody>
          <a:bodyPr>
            <a:normAutofit/>
          </a:bodyPr>
          <a:lstStyle/>
          <a:p>
            <a:pPr marL="0" indent="0" algn="ctr" rtl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Muscle proteins</a:t>
            </a:r>
            <a:endParaRPr lang="en-US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 rtl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[A] Contractile proteins:</a:t>
            </a:r>
          </a:p>
          <a:p>
            <a:pPr marL="0" indent="0" algn="l" rtl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 Myosin</a:t>
            </a:r>
            <a:r>
              <a:rPr lang="en-US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           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-Myosin 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complex protein with M.W. 480,000.</a:t>
            </a:r>
          </a:p>
          <a:p>
            <a:pPr marL="0" indent="0" algn="l" rtl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-Composed 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6 polypeptide chains (2 heavy chains and 4 light chains).</a:t>
            </a:r>
          </a:p>
          <a:p>
            <a:pPr marL="0" indent="0" algn="l" rtl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-The 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heavy chains wrap spirally around each other as double helix forming long tail (light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meromyosin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and arm (heavy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meromyosin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while the terminal part combine with the 4 light chains forming 2 globular heads ,one head contains actin-binding sites and the other contain sites of ATP hydrolysis.</a:t>
            </a:r>
          </a:p>
          <a:p>
            <a:pPr marL="0" indent="0" algn="l" rtl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-Cross 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bridges arise from the head with arm of 2 flexible points called hinges (one between arm and tail and the other between the arm and heads) to bind to the actin. </a:t>
            </a:r>
            <a:endParaRPr lang="en-US" sz="1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 rtl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2- Actin</a:t>
            </a:r>
            <a:r>
              <a:rPr lang="en-US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               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It is small globular protein with M.W. 42,000.</a:t>
            </a:r>
          </a:p>
          <a:p>
            <a:pPr marL="0" indent="0" algn="l" rtl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-  The globules attached to each other to form filamentous structure arranged in two chains as long double helix. </a:t>
            </a:r>
          </a:p>
          <a:p>
            <a:pPr marL="274638" indent="-274638" algn="l" rtl="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1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4638" indent="-274638" algn="l" rtl="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1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43" name="Picture 3" descr="screen_shot_2013-10-12_at_60815_pm-141AEB740CE0924E44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3789363"/>
            <a:ext cx="8640762" cy="273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7950" y="0"/>
            <a:ext cx="8928100" cy="6092825"/>
          </a:xfrm>
        </p:spPr>
        <p:txBody>
          <a:bodyPr>
            <a:normAutofit/>
          </a:bodyPr>
          <a:lstStyle/>
          <a:p>
            <a:pPr marL="274638" indent="-274638" algn="l" rtl="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1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 rtl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[B] Regulatory protein:</a:t>
            </a:r>
          </a:p>
          <a:p>
            <a:pPr marL="0" indent="0" algn="l" rtl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1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 rtl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 Tropomyosin:</a:t>
            </a:r>
          </a:p>
          <a:p>
            <a:pPr marL="0" indent="0" algn="l" rtl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-It 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long filament of two polypeptide chains twisting on each other and located between the 2 chains of actin covering  its active sites which combine to myosin and keeps the actin 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structure.</a:t>
            </a:r>
            <a:endParaRPr lang="en-US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 rtl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2- Troponin:</a:t>
            </a:r>
          </a:p>
          <a:p>
            <a:pPr marL="0" indent="0" algn="l" rtl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-Small 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globules located at intervals along tropomyosin.</a:t>
            </a:r>
          </a:p>
          <a:p>
            <a:pPr marL="0" indent="0" algn="l" rtl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-Of 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subunits with MW 18,000-25,000.</a:t>
            </a:r>
          </a:p>
          <a:p>
            <a:pPr marL="0" indent="0" algn="l" rtl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1-Troponin T: binds troponin to tropomyosin.</a:t>
            </a:r>
          </a:p>
          <a:p>
            <a:pPr marL="0" indent="0" algn="l" rtl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2-Troponin I: inhibit binding of actin &amp; myosin.</a:t>
            </a:r>
          </a:p>
          <a:p>
            <a:pPr marL="0" indent="0" algn="l" rtl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3-Troponin C: bind Ca+2 ions  contraction.</a:t>
            </a:r>
          </a:p>
          <a:p>
            <a:pPr marL="274638" indent="-274638" algn="l" rtl="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1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267" name="Picture 2" descr="troponin"/>
          <p:cNvPicPr>
            <a:picLocks noChangeAspect="1" noChangeArrowheads="1"/>
          </p:cNvPicPr>
          <p:nvPr/>
        </p:nvPicPr>
        <p:blipFill>
          <a:blip r:embed="rId2" cstate="print"/>
          <a:srcRect l="6377" r="10240"/>
          <a:stretch>
            <a:fillRect/>
          </a:stretch>
        </p:blipFill>
        <p:spPr bwMode="auto">
          <a:xfrm>
            <a:off x="4859338" y="2492375"/>
            <a:ext cx="3757612" cy="405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2060575"/>
            <a:ext cx="74676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72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</a:t>
            </a:r>
            <a:endParaRPr lang="en-US" sz="7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تقنية">
  <a:themeElements>
    <a:clrScheme name="تقنية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تقنية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تقنية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A8988150612D4E8F70C52144CBAA21" ma:contentTypeVersion="0" ma:contentTypeDescription="Create a new document." ma:contentTypeScope="" ma:versionID="353b249a109a6c9ac34cec99faebdcd6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0967b7be50301903c78f9c39c6fd9af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00A1642F-FD9C-4486-B757-C81F3D911D1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2E7FB8B-1A42-4D82-A0BE-3286AC9EF1AD}"/>
</file>

<file path=customXml/itemProps3.xml><?xml version="1.0" encoding="utf-8"?>
<ds:datastoreItem xmlns:ds="http://schemas.openxmlformats.org/officeDocument/2006/customXml" ds:itemID="{584FC00B-732C-4AAE-BDD5-4885B77A53CB}">
  <ds:schemaRefs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558</TotalTime>
  <Words>280</Words>
  <Application>Microsoft Office PowerPoint</Application>
  <PresentationFormat>On-screen Show (4:3)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Franklin Gothic Book</vt:lpstr>
      <vt:lpstr>Tahoma</vt:lpstr>
      <vt:lpstr>Wingdings 2</vt:lpstr>
      <vt:lpstr>Calibri</vt:lpstr>
      <vt:lpstr>Times New Roman</vt:lpstr>
      <vt:lpstr>Wingdings</vt:lpstr>
      <vt:lpstr>تقنية</vt:lpstr>
      <vt:lpstr> Excitation –contraction coupling.</vt:lpstr>
      <vt:lpstr>Slide 2</vt:lpstr>
      <vt:lpstr>Slide 3</vt:lpstr>
      <vt:lpstr>Slide 4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CARDIAC CYCLE</dc:title>
  <dc:creator>Dr.Waleed R. Ezzat</dc:creator>
  <cp:lastModifiedBy>mutah</cp:lastModifiedBy>
  <cp:revision>70</cp:revision>
  <dcterms:created xsi:type="dcterms:W3CDTF">2018-04-21T22:12:54Z</dcterms:created>
  <dcterms:modified xsi:type="dcterms:W3CDTF">2022-04-03T10:22:53Z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0x0101004EA8988150612D4E8F70C52144CBAA21</vt:lpwstr>
  </property>
</Properties>
</file>