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327" r:id="rId2"/>
    <p:sldId id="256" r:id="rId3"/>
    <p:sldId id="257" r:id="rId4"/>
    <p:sldId id="259" r:id="rId5"/>
    <p:sldId id="260" r:id="rId6"/>
    <p:sldId id="261" r:id="rId7"/>
    <p:sldId id="264" r:id="rId8"/>
    <p:sldId id="265" r:id="rId9"/>
    <p:sldId id="266" r:id="rId10"/>
    <p:sldId id="268" r:id="rId11"/>
    <p:sldId id="269" r:id="rId12"/>
    <p:sldId id="271" r:id="rId13"/>
    <p:sldId id="272" r:id="rId14"/>
    <p:sldId id="273" r:id="rId15"/>
    <p:sldId id="274" r:id="rId16"/>
    <p:sldId id="275" r:id="rId17"/>
    <p:sldId id="276" r:id="rId18"/>
    <p:sldId id="278" r:id="rId19"/>
    <p:sldId id="279" r:id="rId20"/>
    <p:sldId id="280" r:id="rId21"/>
    <p:sldId id="281" r:id="rId22"/>
    <p:sldId id="282" r:id="rId23"/>
    <p:sldId id="283" r:id="rId24"/>
    <p:sldId id="284" r:id="rId25"/>
    <p:sldId id="285" r:id="rId26"/>
    <p:sldId id="326"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299" r:id="rId41"/>
    <p:sldId id="300" r:id="rId42"/>
    <p:sldId id="301" r:id="rId43"/>
    <p:sldId id="302" r:id="rId44"/>
    <p:sldId id="303" r:id="rId45"/>
    <p:sldId id="304" r:id="rId46"/>
    <p:sldId id="305" r:id="rId47"/>
    <p:sldId id="306" r:id="rId48"/>
    <p:sldId id="307" r:id="rId49"/>
    <p:sldId id="308" r:id="rId50"/>
    <p:sldId id="309" r:id="rId51"/>
    <p:sldId id="310" r:id="rId52"/>
    <p:sldId id="311" r:id="rId53"/>
    <p:sldId id="312" r:id="rId54"/>
    <p:sldId id="313" r:id="rId55"/>
    <p:sldId id="314" r:id="rId56"/>
    <p:sldId id="315" r:id="rId57"/>
    <p:sldId id="316" r:id="rId58"/>
    <p:sldId id="317" r:id="rId59"/>
    <p:sldId id="318" r:id="rId60"/>
    <p:sldId id="319" r:id="rId61"/>
    <p:sldId id="320" r:id="rId62"/>
    <p:sldId id="321" r:id="rId63"/>
    <p:sldId id="322" r:id="rId64"/>
    <p:sldId id="323" r:id="rId65"/>
    <p:sldId id="324" r:id="rId66"/>
    <p:sldId id="325" r:id="rId6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102"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slide" Target="slides/slide49.xml" /><Relationship Id="rId55" Type="http://schemas.openxmlformats.org/officeDocument/2006/relationships/slide" Target="slides/slide54.xml" /><Relationship Id="rId63" Type="http://schemas.openxmlformats.org/officeDocument/2006/relationships/slide" Target="slides/slide62.xml" /><Relationship Id="rId68" Type="http://schemas.openxmlformats.org/officeDocument/2006/relationships/presProps" Target="presProps.xml" /><Relationship Id="rId7" Type="http://schemas.openxmlformats.org/officeDocument/2006/relationships/slide" Target="slides/slide6.xml" /><Relationship Id="rId71"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slide" Target="slides/slide15.xml" /><Relationship Id="rId29" Type="http://schemas.openxmlformats.org/officeDocument/2006/relationships/slide" Target="slides/slide28.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slide" Target="slides/slide52.xml" /><Relationship Id="rId58" Type="http://schemas.openxmlformats.org/officeDocument/2006/relationships/slide" Target="slides/slide57.xml" /><Relationship Id="rId66" Type="http://schemas.openxmlformats.org/officeDocument/2006/relationships/slide" Target="slides/slide65.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 Id="rId61" Type="http://schemas.openxmlformats.org/officeDocument/2006/relationships/slide" Target="slides/slide60.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slide" Target="slides/slide59.xml" /><Relationship Id="rId65" Type="http://schemas.openxmlformats.org/officeDocument/2006/relationships/slide" Target="slides/slide64.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slide" Target="slides/slide63.xml" /><Relationship Id="rId69" Type="http://schemas.openxmlformats.org/officeDocument/2006/relationships/viewProps" Target="viewProps.xml" /><Relationship Id="rId8" Type="http://schemas.openxmlformats.org/officeDocument/2006/relationships/slide" Target="slides/slide7.xml" /><Relationship Id="rId51" Type="http://schemas.openxmlformats.org/officeDocument/2006/relationships/slide" Target="slides/slide50.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 Id="rId67" Type="http://schemas.openxmlformats.org/officeDocument/2006/relationships/slide" Target="slides/slide66.xml" /><Relationship Id="rId20" Type="http://schemas.openxmlformats.org/officeDocument/2006/relationships/slide" Target="slides/slide19.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slide" Target="slides/slide61.xml" /><Relationship Id="rId70"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504846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86946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214648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78444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962810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363003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1223708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991703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507921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645578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12/24/2023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90407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12/24/2023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012369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12/24/2023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986807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94908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513230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96946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46CE7D5-CF57-46EF-B807-FDD0502418D4}" type="datetimeFigureOut">
              <a:rPr lang="en-US" smtClean="0"/>
              <a:t>12/24/2023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801337007"/>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3CF8B-8A6C-945C-5A6B-2BD593193D6A}"/>
              </a:ext>
            </a:extLst>
          </p:cNvPr>
          <p:cNvSpPr>
            <a:spLocks noGrp="1"/>
          </p:cNvSpPr>
          <p:nvPr>
            <p:ph type="title"/>
          </p:nvPr>
        </p:nvSpPr>
        <p:spPr>
          <a:xfrm>
            <a:off x="677334" y="1950720"/>
            <a:ext cx="8596668" cy="883920"/>
          </a:xfrm>
        </p:spPr>
        <p:txBody>
          <a:bodyPr>
            <a:normAutofit/>
          </a:bodyPr>
          <a:lstStyle/>
          <a:p>
            <a:pPr algn="ctr"/>
            <a:r>
              <a:rPr lang="en-US" dirty="0">
                <a:latin typeface="Times New Roman" panose="02020603050405020304" pitchFamily="18" charset="0"/>
                <a:cs typeface="Times New Roman" panose="02020603050405020304" pitchFamily="18" charset="0"/>
              </a:rPr>
              <a:t>ANEMIA </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185321C-E4B0-DC5C-3A2D-87A1363A8B23}"/>
              </a:ext>
            </a:extLst>
          </p:cNvPr>
          <p:cNvSpPr>
            <a:spLocks noGrp="1"/>
          </p:cNvSpPr>
          <p:nvPr>
            <p:ph idx="1"/>
          </p:nvPr>
        </p:nvSpPr>
        <p:spPr/>
        <p:txBody>
          <a:bodyPr/>
          <a:lstStyle/>
          <a:p>
            <a:pPr marL="0" indent="0">
              <a:buNone/>
            </a:pPr>
            <a:endParaRPr lang="en-US"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r>
              <a:rPr lang="en-GB" dirty="0"/>
              <a:t>Mohammed Abu-Fara, MD</a:t>
            </a:r>
          </a:p>
          <a:p>
            <a:pPr marL="0" indent="0">
              <a:buNone/>
            </a:pPr>
            <a:r>
              <a:rPr lang="en-GB" dirty="0"/>
              <a:t>November - 2023</a:t>
            </a:r>
          </a:p>
        </p:txBody>
      </p:sp>
    </p:spTree>
    <p:extLst>
      <p:ext uri="{BB962C8B-B14F-4D97-AF65-F5344CB8AC3E}">
        <p14:creationId xmlns:p14="http://schemas.microsoft.com/office/powerpoint/2010/main" val="1064872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D567F-2581-8386-E0CA-01A80A0930B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5DB524B-75A8-EBBA-B424-0A2C8D7436DE}"/>
              </a:ext>
            </a:extLst>
          </p:cNvPr>
          <p:cNvSpPr>
            <a:spLocks noGrp="1"/>
          </p:cNvSpPr>
          <p:nvPr>
            <p:ph idx="1"/>
          </p:nvPr>
        </p:nvSpPr>
        <p:spPr/>
        <p:txBody>
          <a:bodyPr vert="horz" lIns="91440" tIns="45720" rIns="91440" bIns="45720" rtlCol="0" anchor="t">
            <a:normAutofit/>
          </a:bodyPr>
          <a:lstStyle/>
          <a:p>
            <a:r>
              <a:rPr lang="en-US" sz="2400">
                <a:latin typeface="Times New Roman"/>
                <a:cs typeface="Calibri"/>
              </a:rPr>
              <a:t>The peripheral smear</a:t>
            </a:r>
          </a:p>
          <a:p>
            <a:pPr marL="0" indent="0">
              <a:buNone/>
            </a:pPr>
            <a:r>
              <a:rPr lang="en-US" sz="2400">
                <a:latin typeface="Times New Roman"/>
                <a:cs typeface="Calibri"/>
              </a:rPr>
              <a:t> Should be reviewed to assess the morphologic characteristics of RBCs including the shape, size, presence of inclusions, and orientation of cells in relation to each other. RBCs assume many abnormal forms, such as acanthocytes, schistocytes, spherocytes, or tear drop cells, and abnormal orientation such as agglutination or  Rouleaux formation. Each is associated with several specific disease processes that may warrant additional evaluation.</a:t>
            </a:r>
          </a:p>
        </p:txBody>
      </p:sp>
    </p:spTree>
    <p:extLst>
      <p:ext uri="{BB962C8B-B14F-4D97-AF65-F5344CB8AC3E}">
        <p14:creationId xmlns:p14="http://schemas.microsoft.com/office/powerpoint/2010/main" val="4181361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B6BDD-40F0-31DC-D5D2-B80F6716FD28}"/>
              </a:ext>
            </a:extLst>
          </p:cNvPr>
          <p:cNvSpPr>
            <a:spLocks noGrp="1"/>
          </p:cNvSpPr>
          <p:nvPr>
            <p:ph type="title"/>
          </p:nvPr>
        </p:nvSpPr>
        <p:spPr/>
        <p:txBody>
          <a:bodyPr/>
          <a:lstStyle/>
          <a:p>
            <a:r>
              <a:rPr lang="en-US">
                <a:latin typeface="Times New Roman"/>
                <a:cs typeface="Calibri Light"/>
              </a:rPr>
              <a:t>Diagnostic Procedures</a:t>
            </a:r>
            <a:endParaRPr lang="en-US">
              <a:latin typeface="Times New Roman"/>
            </a:endParaRPr>
          </a:p>
        </p:txBody>
      </p:sp>
      <p:sp>
        <p:nvSpPr>
          <p:cNvPr id="3" name="Content Placeholder 2">
            <a:extLst>
              <a:ext uri="{FF2B5EF4-FFF2-40B4-BE49-F238E27FC236}">
                <a16:creationId xmlns:a16="http://schemas.microsoft.com/office/drawing/2014/main" id="{D9D47548-0DBA-FADE-2961-1477DD6DFE17}"/>
              </a:ext>
            </a:extLst>
          </p:cNvPr>
          <p:cNvSpPr>
            <a:spLocks noGrp="1"/>
          </p:cNvSpPr>
          <p:nvPr>
            <p:ph idx="1"/>
          </p:nvPr>
        </p:nvSpPr>
        <p:spPr/>
        <p:txBody>
          <a:bodyPr vert="horz" lIns="91440" tIns="45720" rIns="91440" bIns="45720" rtlCol="0" anchor="t">
            <a:normAutofit/>
          </a:bodyPr>
          <a:lstStyle/>
          <a:p>
            <a:r>
              <a:rPr lang="en-US" sz="2400">
                <a:latin typeface="Times New Roman"/>
                <a:cs typeface="Calibri"/>
              </a:rPr>
              <a:t>A BM biopsy is often indicated in cases of unexplained anemia with a low reticulocyte count or with anemia associated with other </a:t>
            </a:r>
            <a:r>
              <a:rPr lang="en-US" sz="2400" err="1">
                <a:latin typeface="Times New Roman"/>
                <a:cs typeface="Calibri"/>
              </a:rPr>
              <a:t>cytopenias</a:t>
            </a:r>
            <a:r>
              <a:rPr lang="en-US" sz="2400">
                <a:latin typeface="Times New Roman"/>
                <a:cs typeface="Calibri"/>
              </a:rPr>
              <a:t>. </a:t>
            </a:r>
          </a:p>
          <a:p>
            <a:pPr marL="0" indent="0">
              <a:buNone/>
            </a:pPr>
            <a:r>
              <a:rPr lang="en-US" sz="2400">
                <a:latin typeface="Times New Roman"/>
                <a:cs typeface="Calibri"/>
              </a:rPr>
              <a:t>It should be strongly considered if the diagnosis is uncertain and RBC transfusions are required.</a:t>
            </a:r>
          </a:p>
        </p:txBody>
      </p:sp>
    </p:spTree>
    <p:extLst>
      <p:ext uri="{BB962C8B-B14F-4D97-AF65-F5344CB8AC3E}">
        <p14:creationId xmlns:p14="http://schemas.microsoft.com/office/powerpoint/2010/main" val="279400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DF405-3766-17FA-85C8-119A487BD4B8}"/>
              </a:ext>
            </a:extLst>
          </p:cNvPr>
          <p:cNvSpPr>
            <a:spLocks noGrp="1"/>
          </p:cNvSpPr>
          <p:nvPr>
            <p:ph type="title"/>
          </p:nvPr>
        </p:nvSpPr>
        <p:spPr/>
        <p:txBody>
          <a:bodyPr>
            <a:normAutofit/>
          </a:bodyPr>
          <a:lstStyle/>
          <a:p>
            <a:r>
              <a:rPr lang="en-US">
                <a:latin typeface="Times New Roman"/>
                <a:cs typeface="Calibri Light"/>
              </a:rPr>
              <a:t>ANEMIAS ASSOCIATED WITH DECREASED RBC PRODUCTION</a:t>
            </a:r>
            <a:endParaRPr lang="en-US">
              <a:latin typeface="Times New Roman"/>
            </a:endParaRPr>
          </a:p>
        </p:txBody>
      </p:sp>
      <p:sp>
        <p:nvSpPr>
          <p:cNvPr id="3" name="Content Placeholder 2">
            <a:extLst>
              <a:ext uri="{FF2B5EF4-FFF2-40B4-BE49-F238E27FC236}">
                <a16:creationId xmlns:a16="http://schemas.microsoft.com/office/drawing/2014/main" id="{FA4BDF87-7E1B-A4C0-4115-AA25FECEC614}"/>
              </a:ext>
            </a:extLst>
          </p:cNvPr>
          <p:cNvSpPr>
            <a:spLocks noGrp="1"/>
          </p:cNvSpPr>
          <p:nvPr>
            <p:ph idx="1"/>
          </p:nvPr>
        </p:nvSpPr>
        <p:spPr/>
        <p:txBody>
          <a:bodyPr vert="horz" lIns="91440" tIns="45720" rIns="91440" bIns="45720" rtlCol="0" anchor="t">
            <a:normAutofit lnSpcReduction="10000"/>
          </a:bodyPr>
          <a:lstStyle/>
          <a:p>
            <a:r>
              <a:rPr lang="en-US" sz="2400">
                <a:latin typeface="Times New Roman"/>
                <a:cs typeface="Calibri"/>
              </a:rPr>
              <a:t>IDA</a:t>
            </a:r>
          </a:p>
          <a:p>
            <a:r>
              <a:rPr lang="en-US" sz="2400">
                <a:latin typeface="Times New Roman"/>
                <a:cs typeface="Calibri"/>
              </a:rPr>
              <a:t>Thalassemia</a:t>
            </a:r>
          </a:p>
          <a:p>
            <a:r>
              <a:rPr lang="en-US" sz="2400">
                <a:latin typeface="Times New Roman"/>
                <a:cs typeface="Calibri"/>
              </a:rPr>
              <a:t>Sideroblastic anemia</a:t>
            </a:r>
          </a:p>
          <a:p>
            <a:r>
              <a:rPr lang="en-US" sz="2400">
                <a:latin typeface="Times New Roman"/>
                <a:cs typeface="Calibri"/>
              </a:rPr>
              <a:t>Macrocytic / megaloblastic anemia</a:t>
            </a:r>
          </a:p>
          <a:p>
            <a:r>
              <a:rPr lang="en-US" sz="2400">
                <a:latin typeface="Times New Roman"/>
                <a:cs typeface="Calibri"/>
              </a:rPr>
              <a:t>Anemia of chronic disease </a:t>
            </a:r>
          </a:p>
          <a:p>
            <a:r>
              <a:rPr lang="en-US" sz="2400">
                <a:latin typeface="Times New Roman"/>
                <a:cs typeface="Calibri"/>
              </a:rPr>
              <a:t>Anemia in Cancer patient</a:t>
            </a:r>
          </a:p>
          <a:p>
            <a:r>
              <a:rPr lang="en-US" sz="2400">
                <a:latin typeface="Times New Roman"/>
                <a:cs typeface="Calibri"/>
              </a:rPr>
              <a:t>Anemia in HIV </a:t>
            </a:r>
          </a:p>
          <a:p>
            <a:r>
              <a:rPr lang="en-US" sz="2400">
                <a:latin typeface="Times New Roman"/>
                <a:cs typeface="Calibri"/>
              </a:rPr>
              <a:t>Aplastic anemia </a:t>
            </a:r>
          </a:p>
        </p:txBody>
      </p:sp>
    </p:spTree>
    <p:extLst>
      <p:ext uri="{BB962C8B-B14F-4D97-AF65-F5344CB8AC3E}">
        <p14:creationId xmlns:p14="http://schemas.microsoft.com/office/powerpoint/2010/main" val="3232791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DCB9D-FF43-7948-B127-92BAA115E57E}"/>
              </a:ext>
            </a:extLst>
          </p:cNvPr>
          <p:cNvSpPr>
            <a:spLocks noGrp="1"/>
          </p:cNvSpPr>
          <p:nvPr>
            <p:ph type="title"/>
          </p:nvPr>
        </p:nvSpPr>
        <p:spPr/>
        <p:txBody>
          <a:bodyPr/>
          <a:lstStyle/>
          <a:p>
            <a:r>
              <a:rPr lang="en-US">
                <a:latin typeface="Times New Roman"/>
                <a:cs typeface="Calibri Light"/>
              </a:rPr>
              <a:t>ANEMIAS ASSOCIATED WITH INCREASED RBC Destruction</a:t>
            </a:r>
            <a:endParaRPr lang="en-US">
              <a:latin typeface="Times New Roman"/>
            </a:endParaRPr>
          </a:p>
        </p:txBody>
      </p:sp>
      <p:sp>
        <p:nvSpPr>
          <p:cNvPr id="3" name="Content Placeholder 2">
            <a:extLst>
              <a:ext uri="{FF2B5EF4-FFF2-40B4-BE49-F238E27FC236}">
                <a16:creationId xmlns:a16="http://schemas.microsoft.com/office/drawing/2014/main" id="{96DAD8CA-BB2B-C89C-E96C-96D5737E4C5F}"/>
              </a:ext>
            </a:extLst>
          </p:cNvPr>
          <p:cNvSpPr>
            <a:spLocks noGrp="1"/>
          </p:cNvSpPr>
          <p:nvPr>
            <p:ph idx="1"/>
          </p:nvPr>
        </p:nvSpPr>
        <p:spPr/>
        <p:txBody>
          <a:bodyPr vert="horz" lIns="91440" tIns="45720" rIns="91440" bIns="45720" rtlCol="0" anchor="t">
            <a:normAutofit/>
          </a:bodyPr>
          <a:lstStyle/>
          <a:p>
            <a:r>
              <a:rPr lang="en-US" sz="2400" dirty="0">
                <a:latin typeface="Times New Roman"/>
                <a:cs typeface="Calibri"/>
              </a:rPr>
              <a:t>Anemias Associated With Increased Erythropoiesis</a:t>
            </a:r>
          </a:p>
          <a:p>
            <a:pPr marL="0" indent="0">
              <a:buNone/>
            </a:pPr>
            <a:r>
              <a:rPr lang="en-US" sz="2400" dirty="0">
                <a:latin typeface="Times New Roman"/>
                <a:cs typeface="Calibri"/>
              </a:rPr>
              <a:t>(Blood loss and hemolysis)</a:t>
            </a:r>
          </a:p>
          <a:p>
            <a:r>
              <a:rPr lang="en-US" sz="2400" dirty="0">
                <a:latin typeface="Times New Roman"/>
                <a:cs typeface="Calibri"/>
              </a:rPr>
              <a:t>Sickle Cell Disease</a:t>
            </a:r>
          </a:p>
          <a:p>
            <a:r>
              <a:rPr lang="en-US" sz="2400" dirty="0">
                <a:latin typeface="Times New Roman"/>
                <a:cs typeface="Calibri"/>
              </a:rPr>
              <a:t>Glucose-6-Phosphate Dehydrogenase Deficiency (G6PD)</a:t>
            </a:r>
          </a:p>
          <a:p>
            <a:r>
              <a:rPr lang="en-US" sz="2400" dirty="0">
                <a:latin typeface="Times New Roman"/>
                <a:cs typeface="Calibri"/>
              </a:rPr>
              <a:t>Autoimmune Hemolytic Anemia</a:t>
            </a:r>
          </a:p>
          <a:p>
            <a:r>
              <a:rPr lang="en-US" sz="2400" dirty="0">
                <a:latin typeface="Times New Roman"/>
                <a:cs typeface="Calibri"/>
              </a:rPr>
              <a:t>Drug-Induced Hemolytic Anemia</a:t>
            </a:r>
          </a:p>
          <a:p>
            <a:r>
              <a:rPr lang="en-US" sz="2400" dirty="0">
                <a:latin typeface="Times New Roman"/>
                <a:cs typeface="Calibri"/>
              </a:rPr>
              <a:t>Microangiopathic Hemolytic Anemia</a:t>
            </a:r>
          </a:p>
          <a:p>
            <a:endParaRPr lang="en-US" dirty="0">
              <a:cs typeface="Calibri"/>
            </a:endParaRPr>
          </a:p>
        </p:txBody>
      </p:sp>
    </p:spTree>
    <p:extLst>
      <p:ext uri="{BB962C8B-B14F-4D97-AF65-F5344CB8AC3E}">
        <p14:creationId xmlns:p14="http://schemas.microsoft.com/office/powerpoint/2010/main" val="4229073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0F4F3-178C-0303-CAC5-3B66D2C217E0}"/>
              </a:ext>
            </a:extLst>
          </p:cNvPr>
          <p:cNvSpPr>
            <a:spLocks noGrp="1"/>
          </p:cNvSpPr>
          <p:nvPr>
            <p:ph type="title"/>
          </p:nvPr>
        </p:nvSpPr>
        <p:spPr/>
        <p:txBody>
          <a:bodyPr/>
          <a:lstStyle/>
          <a:p>
            <a:r>
              <a:rPr lang="en-US">
                <a:latin typeface="Times New Roman"/>
                <a:cs typeface="Calibri Light"/>
              </a:rPr>
              <a:t>Iron Deficiency Anemia (IDA)</a:t>
            </a:r>
            <a:endParaRPr lang="en-US">
              <a:latin typeface="Times New Roman"/>
            </a:endParaRPr>
          </a:p>
        </p:txBody>
      </p:sp>
      <p:sp>
        <p:nvSpPr>
          <p:cNvPr id="3" name="Content Placeholder 2">
            <a:extLst>
              <a:ext uri="{FF2B5EF4-FFF2-40B4-BE49-F238E27FC236}">
                <a16:creationId xmlns:a16="http://schemas.microsoft.com/office/drawing/2014/main" id="{C25531C1-EA0C-70CF-D997-4C98F8490603}"/>
              </a:ext>
            </a:extLst>
          </p:cNvPr>
          <p:cNvSpPr>
            <a:spLocks noGrp="1"/>
          </p:cNvSpPr>
          <p:nvPr>
            <p:ph idx="1"/>
          </p:nvPr>
        </p:nvSpPr>
        <p:spPr/>
        <p:txBody>
          <a:bodyPr vert="horz" lIns="91440" tIns="45720" rIns="91440" bIns="45720" rtlCol="0" anchor="t">
            <a:normAutofit/>
          </a:bodyPr>
          <a:lstStyle/>
          <a:p>
            <a:r>
              <a:rPr lang="en-US" sz="2400">
                <a:latin typeface="Times New Roman"/>
                <a:cs typeface="Calibri"/>
              </a:rPr>
              <a:t>Iron deficiency</a:t>
            </a:r>
          </a:p>
          <a:p>
            <a:pPr marL="0" indent="0">
              <a:buNone/>
            </a:pPr>
            <a:r>
              <a:rPr lang="en-US" sz="2400">
                <a:latin typeface="Times New Roman"/>
                <a:cs typeface="Calibri"/>
              </a:rPr>
              <a:t> is the most common cause of anemia in the a chronic microcytic anemia. The most common causes of iron deficiency anemia are </a:t>
            </a:r>
            <a:r>
              <a:rPr lang="en-US" sz="2400" u="sng">
                <a:latin typeface="Times New Roman"/>
                <a:cs typeface="Calibri"/>
              </a:rPr>
              <a:t>blood loss</a:t>
            </a:r>
            <a:r>
              <a:rPr lang="en-US" sz="2400">
                <a:latin typeface="Times New Roman"/>
                <a:cs typeface="Calibri"/>
              </a:rPr>
              <a:t> (e.g., menses, GI blood loss), </a:t>
            </a:r>
            <a:r>
              <a:rPr lang="en-US" sz="2400" u="sng">
                <a:latin typeface="Times New Roman"/>
                <a:cs typeface="Calibri"/>
              </a:rPr>
              <a:t>decreased absorption </a:t>
            </a:r>
            <a:r>
              <a:rPr lang="en-US" sz="2400">
                <a:latin typeface="Times New Roman"/>
                <a:cs typeface="Calibri"/>
              </a:rPr>
              <a:t>(e.g., achlorhydria, celiac disease, bariatric surgery, Helicobacter pylori infection), and </a:t>
            </a:r>
            <a:r>
              <a:rPr lang="en-US" sz="2400" u="sng">
                <a:latin typeface="Times New Roman"/>
                <a:cs typeface="Calibri"/>
              </a:rPr>
              <a:t>increased iron requirement</a:t>
            </a:r>
            <a:r>
              <a:rPr lang="en-US" sz="2400">
                <a:latin typeface="Times New Roman"/>
                <a:cs typeface="Calibri"/>
              </a:rPr>
              <a:t> (e.g., pregnancy). It is important to determine the cause of iron deficiency, and in the absence of menstrual bleeding, evaluation of the GI tract should be performed to identify a potential cause including the possibility of an </a:t>
            </a:r>
            <a:r>
              <a:rPr lang="en-US" sz="2400" b="1">
                <a:solidFill>
                  <a:srgbClr val="FF0000"/>
                </a:solidFill>
                <a:latin typeface="Times New Roman"/>
                <a:cs typeface="Calibri"/>
              </a:rPr>
              <a:t>occult malignancy.</a:t>
            </a:r>
          </a:p>
        </p:txBody>
      </p:sp>
    </p:spTree>
    <p:extLst>
      <p:ext uri="{BB962C8B-B14F-4D97-AF65-F5344CB8AC3E}">
        <p14:creationId xmlns:p14="http://schemas.microsoft.com/office/powerpoint/2010/main" val="2239495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BEB19-AFB5-F37F-6587-C492206F6F26}"/>
              </a:ext>
            </a:extLst>
          </p:cNvPr>
          <p:cNvSpPr>
            <a:spLocks noGrp="1"/>
          </p:cNvSpPr>
          <p:nvPr>
            <p:ph type="title"/>
          </p:nvPr>
        </p:nvSpPr>
        <p:spPr/>
        <p:txBody>
          <a:bodyPr/>
          <a:lstStyle/>
          <a:p>
            <a:r>
              <a:rPr lang="en-US">
                <a:latin typeface="Times New Roman"/>
                <a:cs typeface="Calibri Light"/>
              </a:rPr>
              <a:t>DIAGNOSIS</a:t>
            </a:r>
            <a:endParaRPr lang="en-US">
              <a:latin typeface="Times New Roman"/>
            </a:endParaRPr>
          </a:p>
        </p:txBody>
      </p:sp>
      <p:sp>
        <p:nvSpPr>
          <p:cNvPr id="3" name="Content Placeholder 2">
            <a:extLst>
              <a:ext uri="{FF2B5EF4-FFF2-40B4-BE49-F238E27FC236}">
                <a16:creationId xmlns:a16="http://schemas.microsoft.com/office/drawing/2014/main" id="{FF661E36-2856-6A8D-B7A9-740933E5CD34}"/>
              </a:ext>
            </a:extLst>
          </p:cNvPr>
          <p:cNvSpPr>
            <a:spLocks noGrp="1"/>
          </p:cNvSpPr>
          <p:nvPr>
            <p:ph idx="1"/>
          </p:nvPr>
        </p:nvSpPr>
        <p:spPr/>
        <p:txBody>
          <a:bodyPr vert="horz" lIns="91440" tIns="45720" rIns="91440" bIns="45720" rtlCol="0" anchor="t">
            <a:normAutofit fontScale="92500" lnSpcReduction="10000"/>
          </a:bodyPr>
          <a:lstStyle/>
          <a:p>
            <a:pPr marL="0" indent="0">
              <a:buNone/>
            </a:pPr>
            <a:r>
              <a:rPr lang="en-US" sz="2400" b="1" dirty="0">
                <a:latin typeface="Times New Roman"/>
                <a:cs typeface="Calibri"/>
              </a:rPr>
              <a:t>Clinical Presentation: </a:t>
            </a:r>
          </a:p>
          <a:p>
            <a:pPr marL="0" indent="0">
              <a:buNone/>
            </a:pPr>
            <a:r>
              <a:rPr lang="en-US" sz="2400" dirty="0">
                <a:latin typeface="Times New Roman"/>
                <a:cs typeface="Calibri"/>
              </a:rPr>
              <a:t>Patients often present with </a:t>
            </a:r>
          </a:p>
          <a:p>
            <a:pPr marL="342900" indent="-342900"/>
            <a:r>
              <a:rPr lang="en-US" sz="2400" dirty="0">
                <a:latin typeface="Times New Roman"/>
                <a:cs typeface="Calibri"/>
              </a:rPr>
              <a:t>Fatigue or malaise that is typically worsened with activity</a:t>
            </a:r>
            <a:endParaRPr lang="en-US" dirty="0">
              <a:latin typeface="Calibri" panose="020F0502020204030204"/>
              <a:cs typeface="Calibri"/>
            </a:endParaRPr>
          </a:p>
          <a:p>
            <a:pPr marL="342900" indent="-342900"/>
            <a:r>
              <a:rPr lang="en-US" sz="2400" dirty="0">
                <a:latin typeface="Times New Roman"/>
                <a:cs typeface="Calibri"/>
              </a:rPr>
              <a:t>Pica (consumption of substances of no nutritional value such as ice, starch, or clay) occurs in </a:t>
            </a:r>
            <a:r>
              <a:rPr lang="en-US" sz="2400" u="sng" dirty="0">
                <a:latin typeface="Times New Roman"/>
                <a:cs typeface="Calibri"/>
              </a:rPr>
              <a:t>about 25% of patients</a:t>
            </a:r>
            <a:r>
              <a:rPr lang="en-US" sz="2400" dirty="0">
                <a:latin typeface="Times New Roman"/>
                <a:cs typeface="Calibri"/>
              </a:rPr>
              <a:t> with chronic IDA and rarely occurs in other clinical settings</a:t>
            </a:r>
            <a:endParaRPr lang="en-US" dirty="0">
              <a:latin typeface="Calibri" panose="020F0502020204030204"/>
              <a:cs typeface="Calibri"/>
            </a:endParaRPr>
          </a:p>
          <a:p>
            <a:pPr marL="342900" indent="-342900"/>
            <a:r>
              <a:rPr lang="en-US" sz="2400" dirty="0">
                <a:latin typeface="Times New Roman"/>
                <a:cs typeface="Calibri"/>
              </a:rPr>
              <a:t>Restless leg syndrome is a common but a</a:t>
            </a:r>
            <a:r>
              <a:rPr lang="en-US" sz="2400" u="sng" dirty="0">
                <a:latin typeface="Times New Roman"/>
                <a:cs typeface="Calibri"/>
              </a:rPr>
              <a:t> nonspecific finding</a:t>
            </a:r>
            <a:endParaRPr lang="en-US" sz="2400" dirty="0">
              <a:latin typeface="Times New Roman"/>
              <a:cs typeface="Calibri"/>
            </a:endParaRPr>
          </a:p>
          <a:p>
            <a:pPr marL="342900" indent="-342900"/>
            <a:r>
              <a:rPr lang="en-US" sz="2400" dirty="0">
                <a:latin typeface="Times New Roman"/>
                <a:cs typeface="Calibri"/>
              </a:rPr>
              <a:t> Pallor is a common physical finding in patients with IDA but is</a:t>
            </a:r>
            <a:r>
              <a:rPr lang="en-US" sz="2400" u="sng" dirty="0">
                <a:latin typeface="Times New Roman"/>
                <a:cs typeface="Calibri"/>
              </a:rPr>
              <a:t> not specific</a:t>
            </a:r>
            <a:endParaRPr lang="en-US" sz="2400" dirty="0">
              <a:latin typeface="Times New Roman"/>
              <a:cs typeface="Calibri"/>
            </a:endParaRPr>
          </a:p>
          <a:p>
            <a:pPr marL="342900" indent="-342900"/>
            <a:r>
              <a:rPr lang="en-US" sz="2400" dirty="0">
                <a:latin typeface="Times New Roman"/>
                <a:cs typeface="Calibri"/>
              </a:rPr>
              <a:t>Cold intolerance </a:t>
            </a:r>
          </a:p>
        </p:txBody>
      </p:sp>
    </p:spTree>
    <p:extLst>
      <p:ext uri="{BB962C8B-B14F-4D97-AF65-F5344CB8AC3E}">
        <p14:creationId xmlns:p14="http://schemas.microsoft.com/office/powerpoint/2010/main" val="3648191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46EDF-6BAD-DF59-B66C-2419FA915E85}"/>
              </a:ext>
            </a:extLst>
          </p:cNvPr>
          <p:cNvSpPr>
            <a:spLocks noGrp="1"/>
          </p:cNvSpPr>
          <p:nvPr>
            <p:ph type="title"/>
          </p:nvPr>
        </p:nvSpPr>
        <p:spPr/>
        <p:txBody>
          <a:bodyPr/>
          <a:lstStyle/>
          <a:p>
            <a:r>
              <a:rPr lang="en-US">
                <a:latin typeface="Times New Roman"/>
                <a:cs typeface="Calibri Light"/>
              </a:rPr>
              <a:t>Diagnostic Testing </a:t>
            </a:r>
            <a:endParaRPr lang="en-US">
              <a:latin typeface="Times New Roman"/>
            </a:endParaRPr>
          </a:p>
        </p:txBody>
      </p:sp>
      <p:sp>
        <p:nvSpPr>
          <p:cNvPr id="3" name="Content Placeholder 2">
            <a:extLst>
              <a:ext uri="{FF2B5EF4-FFF2-40B4-BE49-F238E27FC236}">
                <a16:creationId xmlns:a16="http://schemas.microsoft.com/office/drawing/2014/main" id="{E8D45C76-152C-69F4-4884-79302FB0A133}"/>
              </a:ext>
            </a:extLst>
          </p:cNvPr>
          <p:cNvSpPr>
            <a:spLocks noGrp="1"/>
          </p:cNvSpPr>
          <p:nvPr>
            <p:ph idx="1"/>
          </p:nvPr>
        </p:nvSpPr>
        <p:spPr/>
        <p:txBody>
          <a:bodyPr vert="horz" lIns="91440" tIns="45720" rIns="91440" bIns="45720" rtlCol="0" anchor="t">
            <a:normAutofit/>
          </a:bodyPr>
          <a:lstStyle/>
          <a:p>
            <a:pPr marL="0" indent="0">
              <a:buNone/>
            </a:pPr>
            <a:r>
              <a:rPr lang="en-US" sz="2400" dirty="0">
                <a:latin typeface="Times New Roman"/>
                <a:cs typeface="Calibri"/>
              </a:rPr>
              <a:t>Peripheral blood smear may shows:</a:t>
            </a:r>
            <a:endParaRPr lang="en-US" dirty="0">
              <a:latin typeface="Calibri" panose="020F0502020204030204"/>
              <a:cs typeface="Calibri"/>
            </a:endParaRPr>
          </a:p>
          <a:p>
            <a:pPr marL="342900" indent="-342900"/>
            <a:r>
              <a:rPr lang="en-US" sz="2400" dirty="0">
                <a:latin typeface="Times New Roman"/>
                <a:cs typeface="Calibri"/>
              </a:rPr>
              <a:t>Hypochromia (increased central pallor of RBCs)</a:t>
            </a:r>
            <a:endParaRPr lang="en-US" dirty="0">
              <a:latin typeface="Calibri" panose="020F0502020204030204"/>
              <a:cs typeface="Calibri"/>
            </a:endParaRPr>
          </a:p>
          <a:p>
            <a:pPr marL="342900" indent="-342900"/>
            <a:r>
              <a:rPr lang="en-US" sz="2400" dirty="0">
                <a:latin typeface="Times New Roman"/>
                <a:cs typeface="Calibri"/>
              </a:rPr>
              <a:t>Microcytosis</a:t>
            </a:r>
            <a:endParaRPr lang="en-US" dirty="0">
              <a:latin typeface="Calibri" panose="020F0502020204030204"/>
              <a:cs typeface="Calibri"/>
            </a:endParaRPr>
          </a:p>
          <a:p>
            <a:pPr marL="342900" indent="-342900"/>
            <a:r>
              <a:rPr lang="en-US" sz="2400" dirty="0">
                <a:latin typeface="Times New Roman"/>
                <a:cs typeface="Calibri"/>
              </a:rPr>
              <a:t>Pencil-shaped cells</a:t>
            </a:r>
            <a:endParaRPr lang="en-US" dirty="0">
              <a:latin typeface="Calibri" panose="020F0502020204030204"/>
              <a:cs typeface="Calibri"/>
            </a:endParaRPr>
          </a:p>
          <a:p>
            <a:pPr marL="0" indent="0">
              <a:buNone/>
            </a:pPr>
            <a:br>
              <a:rPr lang="en-US" sz="2400" dirty="0">
                <a:latin typeface="Times New Roman"/>
                <a:cs typeface="Calibri"/>
              </a:rPr>
            </a:br>
            <a:r>
              <a:rPr lang="en-US" sz="2400" dirty="0">
                <a:latin typeface="Times New Roman"/>
                <a:cs typeface="Calibri"/>
              </a:rPr>
              <a:t>The reticulocyte count is inappropriately low in iron deficiency anemia</a:t>
            </a:r>
            <a:endParaRPr lang="en-US" dirty="0">
              <a:cs typeface="Calibri"/>
            </a:endParaRPr>
          </a:p>
        </p:txBody>
      </p:sp>
    </p:spTree>
    <p:extLst>
      <p:ext uri="{BB962C8B-B14F-4D97-AF65-F5344CB8AC3E}">
        <p14:creationId xmlns:p14="http://schemas.microsoft.com/office/powerpoint/2010/main" val="2440200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88C35-C228-C851-1C5C-7F9667EB3DB2}"/>
              </a:ext>
            </a:extLst>
          </p:cNvPr>
          <p:cNvSpPr>
            <a:spLocks noGrp="1"/>
          </p:cNvSpPr>
          <p:nvPr>
            <p:ph type="title"/>
          </p:nvPr>
        </p:nvSpPr>
        <p:spPr>
          <a:xfrm>
            <a:off x="677334" y="609600"/>
            <a:ext cx="8596668" cy="711201"/>
          </a:xfrm>
        </p:spPr>
        <p:txBody>
          <a:bodyPr/>
          <a:lstStyle/>
          <a:p>
            <a:r>
              <a:rPr lang="en-US" dirty="0">
                <a:latin typeface="Times New Roman"/>
                <a:cs typeface="Calibri Light"/>
              </a:rPr>
              <a:t>Laboratories </a:t>
            </a:r>
            <a:endParaRPr lang="en-US" dirty="0">
              <a:latin typeface="Times New Roman"/>
            </a:endParaRPr>
          </a:p>
        </p:txBody>
      </p:sp>
      <p:sp>
        <p:nvSpPr>
          <p:cNvPr id="3" name="Content Placeholder 2">
            <a:extLst>
              <a:ext uri="{FF2B5EF4-FFF2-40B4-BE49-F238E27FC236}">
                <a16:creationId xmlns:a16="http://schemas.microsoft.com/office/drawing/2014/main" id="{184C661E-5179-D8D3-79BC-B529CD8186A8}"/>
              </a:ext>
            </a:extLst>
          </p:cNvPr>
          <p:cNvSpPr>
            <a:spLocks noGrp="1"/>
          </p:cNvSpPr>
          <p:nvPr>
            <p:ph idx="1"/>
          </p:nvPr>
        </p:nvSpPr>
        <p:spPr>
          <a:xfrm>
            <a:off x="677334" y="1320801"/>
            <a:ext cx="8596668" cy="5333999"/>
          </a:xfrm>
        </p:spPr>
        <p:txBody>
          <a:bodyPr vert="horz" lIns="91440" tIns="45720" rIns="91440" bIns="45720" rtlCol="0" anchor="t">
            <a:noAutofit/>
          </a:bodyPr>
          <a:lstStyle/>
          <a:p>
            <a:r>
              <a:rPr lang="en-US" sz="2400" dirty="0">
                <a:latin typeface="Times New Roman"/>
                <a:cs typeface="Calibri"/>
              </a:rPr>
              <a:t>Ferritin is the primary storage form for iron in the liver and is a specific marker of an absolute iron deficiency. The reference range is 30–400 ng/mL. A ferritin level of </a:t>
            </a:r>
            <a:r>
              <a:rPr lang="en-US" sz="2400" b="1" dirty="0">
                <a:solidFill>
                  <a:srgbClr val="FF0000"/>
                </a:solidFill>
                <a:latin typeface="Times New Roman"/>
                <a:cs typeface="Calibri"/>
              </a:rPr>
              <a:t>&lt;10 ng/mL</a:t>
            </a:r>
            <a:r>
              <a:rPr lang="en-US" sz="2400" dirty="0">
                <a:latin typeface="Times New Roman"/>
                <a:cs typeface="Calibri"/>
              </a:rPr>
              <a:t> in </a:t>
            </a:r>
            <a:r>
              <a:rPr lang="en-US" sz="2400" u="sng" dirty="0">
                <a:latin typeface="Times New Roman"/>
                <a:cs typeface="Calibri"/>
              </a:rPr>
              <a:t>women</a:t>
            </a:r>
            <a:r>
              <a:rPr lang="en-US" sz="2400" dirty="0">
                <a:latin typeface="Times New Roman"/>
                <a:cs typeface="Calibri"/>
              </a:rPr>
              <a:t> or </a:t>
            </a:r>
            <a:r>
              <a:rPr lang="en-US" sz="2400" dirty="0">
                <a:solidFill>
                  <a:srgbClr val="FF0000"/>
                </a:solidFill>
                <a:latin typeface="Times New Roman"/>
                <a:cs typeface="Calibri"/>
              </a:rPr>
              <a:t>&lt;20 ng/mL </a:t>
            </a:r>
            <a:r>
              <a:rPr lang="en-US" sz="2400" dirty="0">
                <a:latin typeface="Times New Roman"/>
                <a:cs typeface="Calibri"/>
              </a:rPr>
              <a:t>in </a:t>
            </a:r>
            <a:r>
              <a:rPr lang="en-US" sz="2400" u="sng" dirty="0">
                <a:latin typeface="Times New Roman"/>
                <a:cs typeface="Calibri"/>
              </a:rPr>
              <a:t>men</a:t>
            </a:r>
            <a:r>
              <a:rPr lang="en-US" sz="2400" dirty="0">
                <a:latin typeface="Times New Roman"/>
                <a:cs typeface="Calibri"/>
              </a:rPr>
              <a:t> almost always reflects low iron stores. </a:t>
            </a:r>
          </a:p>
          <a:p>
            <a:r>
              <a:rPr lang="en-US" sz="2400" dirty="0">
                <a:latin typeface="Times New Roman"/>
                <a:cs typeface="Calibri"/>
              </a:rPr>
              <a:t>Ferritin is an acute-phase reactant, so normal levels may be seen in inflammatory states despite low iron stores</a:t>
            </a:r>
            <a:endParaRPr lang="en-US" sz="2400" dirty="0">
              <a:latin typeface="Times New Roman"/>
              <a:cs typeface="Times New Roman"/>
            </a:endParaRPr>
          </a:p>
          <a:p>
            <a:pPr marL="0" indent="0">
              <a:buNone/>
            </a:pPr>
            <a:r>
              <a:rPr lang="en-US" sz="2400" dirty="0">
                <a:latin typeface="Times New Roman"/>
                <a:cs typeface="Calibri"/>
              </a:rPr>
              <a:t> A serum ferritin level of &gt;200 ng/mL generally excludes an iron deficiency </a:t>
            </a:r>
            <a:endParaRPr lang="en-US" sz="2400" dirty="0">
              <a:latin typeface="Times New Roman"/>
              <a:cs typeface="Times New Roman"/>
            </a:endParaRPr>
          </a:p>
          <a:p>
            <a:pPr marL="0" indent="0">
              <a:buNone/>
            </a:pPr>
            <a:r>
              <a:rPr lang="en-US" sz="2400" dirty="0">
                <a:latin typeface="Times New Roman"/>
                <a:cs typeface="Calibri"/>
              </a:rPr>
              <a:t> Iron, total iron binding capacity (TIBC), and transferrin saturation are often used in combination with ferritin to diagnose iron deficiency anemia. </a:t>
            </a:r>
            <a:r>
              <a:rPr lang="en-US" sz="2400" dirty="0">
                <a:solidFill>
                  <a:srgbClr val="FF0000"/>
                </a:solidFill>
                <a:latin typeface="Times New Roman"/>
                <a:cs typeface="Calibri"/>
              </a:rPr>
              <a:t>Serum iron </a:t>
            </a:r>
            <a:r>
              <a:rPr lang="en-US" sz="2400" dirty="0">
                <a:latin typeface="Times New Roman"/>
                <a:cs typeface="Calibri"/>
              </a:rPr>
              <a:t>level alone is an </a:t>
            </a:r>
            <a:r>
              <a:rPr lang="en-US" sz="2400" u="sng" dirty="0">
                <a:latin typeface="Times New Roman"/>
                <a:cs typeface="Calibri"/>
              </a:rPr>
              <a:t>unreliable indicator</a:t>
            </a:r>
            <a:r>
              <a:rPr lang="en-US" sz="2400" dirty="0">
                <a:latin typeface="Times New Roman"/>
                <a:cs typeface="Calibri"/>
              </a:rPr>
              <a:t> given its significant fluctuation after a meal.</a:t>
            </a:r>
            <a:endParaRPr lang="en-US" sz="2400" dirty="0">
              <a:latin typeface="Times New Roman"/>
              <a:cs typeface="Times New Roman"/>
            </a:endParaRPr>
          </a:p>
        </p:txBody>
      </p:sp>
    </p:spTree>
    <p:extLst>
      <p:ext uri="{BB962C8B-B14F-4D97-AF65-F5344CB8AC3E}">
        <p14:creationId xmlns:p14="http://schemas.microsoft.com/office/powerpoint/2010/main" val="6008030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D30AC-A40E-C354-1E2E-84DD508AC32B}"/>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Diagnostic Procedures</a:t>
            </a:r>
            <a:br>
              <a:rPr lang="en-US" dirty="0"/>
            </a:br>
            <a:endParaRPr lang="en-US" dirty="0"/>
          </a:p>
        </p:txBody>
      </p:sp>
      <p:sp>
        <p:nvSpPr>
          <p:cNvPr id="3" name="Content Placeholder 2">
            <a:extLst>
              <a:ext uri="{FF2B5EF4-FFF2-40B4-BE49-F238E27FC236}">
                <a16:creationId xmlns:a16="http://schemas.microsoft.com/office/drawing/2014/main" id="{C0936595-C506-3A40-0BAD-07B72D869511}"/>
              </a:ext>
            </a:extLst>
          </p:cNvPr>
          <p:cNvSpPr>
            <a:spLocks noGrp="1"/>
          </p:cNvSpPr>
          <p:nvPr>
            <p:ph idx="1"/>
          </p:nvPr>
        </p:nvSpPr>
        <p:spPr/>
        <p:txBody>
          <a:bodyPr vert="horz" lIns="91440" tIns="45720" rIns="91440" bIns="45720" rtlCol="0" anchor="t">
            <a:normAutofit fontScale="92500"/>
          </a:bodyPr>
          <a:lstStyle/>
          <a:p>
            <a:r>
              <a:rPr lang="en-US" sz="2400" dirty="0">
                <a:latin typeface="Times New Roman" panose="02020603050405020304" pitchFamily="18" charset="0"/>
                <a:cs typeface="Times New Roman" panose="02020603050405020304" pitchFamily="18" charset="0"/>
              </a:rPr>
              <a:t> BM biopsy that shows</a:t>
            </a:r>
          </a:p>
          <a:p>
            <a:pPr marL="0" indent="0">
              <a:buNone/>
            </a:pPr>
            <a:r>
              <a:rPr lang="en-US" sz="2400" dirty="0">
                <a:latin typeface="Times New Roman" panose="02020603050405020304" pitchFamily="18" charset="0"/>
                <a:cs typeface="Times New Roman" panose="02020603050405020304" pitchFamily="18" charset="0"/>
              </a:rPr>
              <a:t> absent staining for iron is the definitive test to diagnose IDA</a:t>
            </a:r>
          </a:p>
          <a:p>
            <a:r>
              <a:rPr lang="en-US" sz="2400" dirty="0">
                <a:latin typeface="Times New Roman" panose="02020603050405020304" pitchFamily="18" charset="0"/>
                <a:cs typeface="Times New Roman" panose="02020603050405020304" pitchFamily="18" charset="0"/>
              </a:rPr>
              <a:t> An iron challenge can be performed in the absence of response to oral iron replacement to differentiate poor absorption from other causes (e.g., nonadherence or occult blood loss). After an 8-hour fast, a baseline iron is measured immediately followed by oral intake of liquid ferrous sulfate 5 mg/kg given with orange juice or vitamin C-containing beverage. Serum iron is measured again after 90 minutes. Normal iron absorption will result in an increase of serum iron of at least 50 µg/dL and a lower level is indicative of poor absorption</a:t>
            </a:r>
          </a:p>
        </p:txBody>
      </p:sp>
    </p:spTree>
    <p:extLst>
      <p:ext uri="{BB962C8B-B14F-4D97-AF65-F5344CB8AC3E}">
        <p14:creationId xmlns:p14="http://schemas.microsoft.com/office/powerpoint/2010/main" val="26749145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75B6A-721F-C8EB-343E-A99BE5E1959B}"/>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TREATMENT</a:t>
            </a:r>
          </a:p>
        </p:txBody>
      </p:sp>
      <p:sp>
        <p:nvSpPr>
          <p:cNvPr id="3" name="Content Placeholder 2">
            <a:extLst>
              <a:ext uri="{FF2B5EF4-FFF2-40B4-BE49-F238E27FC236}">
                <a16:creationId xmlns:a16="http://schemas.microsoft.com/office/drawing/2014/main" id="{069A364A-450D-59A3-6030-D6944D8EF0C5}"/>
              </a:ext>
            </a:extLst>
          </p:cNvPr>
          <p:cNvSpPr>
            <a:spLocks noGrp="1"/>
          </p:cNvSpPr>
          <p:nvPr>
            <p:ph idx="1"/>
          </p:nvPr>
        </p:nvSpPr>
        <p:spPr/>
        <p:txBody>
          <a:bodyPr vert="horz" lIns="91440" tIns="45720" rIns="91440" bIns="45720" rtlCol="0" anchor="t">
            <a:normAutofit fontScale="85000" lnSpcReduction="20000"/>
          </a:bodyPr>
          <a:lstStyle/>
          <a:p>
            <a:r>
              <a:rPr lang="en-US" sz="2400" b="1" dirty="0">
                <a:latin typeface="Times New Roman" panose="02020603050405020304" pitchFamily="18" charset="0"/>
                <a:cs typeface="Times New Roman" panose="02020603050405020304" pitchFamily="18" charset="0"/>
              </a:rPr>
              <a:t>Oral iron therapy</a:t>
            </a:r>
          </a:p>
          <a:p>
            <a:pPr marL="0" indent="0">
              <a:buNone/>
            </a:pPr>
            <a:r>
              <a:rPr lang="en-US" sz="2400" dirty="0">
                <a:latin typeface="Times New Roman" panose="02020603050405020304" pitchFamily="18" charset="0"/>
                <a:cs typeface="Times New Roman" panose="02020603050405020304" pitchFamily="18" charset="0"/>
              </a:rPr>
              <a:t> Iron is best absorbed on an empty stomach, and 3–10 mg of elemental iron can be absorbed daily.</a:t>
            </a:r>
          </a:p>
          <a:p>
            <a:pPr marL="0" indent="0">
              <a:buNone/>
            </a:pPr>
            <a:r>
              <a:rPr lang="en-US" sz="2400" dirty="0">
                <a:latin typeface="Times New Roman" panose="02020603050405020304" pitchFamily="18" charset="0"/>
                <a:cs typeface="Times New Roman" panose="02020603050405020304" pitchFamily="18" charset="0"/>
              </a:rPr>
              <a:t> Oral iron ingestion may induce a number of GI side effects, including epigastric distress, bloating, and constipation.</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Ferrous sulfate 325 mg (containing 65 mg elemental iron) </a:t>
            </a:r>
            <a:r>
              <a:rPr lang="en-US" sz="2400" u="sng" dirty="0">
                <a:latin typeface="Times New Roman" panose="02020603050405020304" pitchFamily="18" charset="0"/>
                <a:cs typeface="Times New Roman" panose="02020603050405020304" pitchFamily="18" charset="0"/>
              </a:rPr>
              <a:t>commonly prescribed </a:t>
            </a:r>
            <a:r>
              <a:rPr lang="en-US" sz="2400" dirty="0">
                <a:latin typeface="Times New Roman" panose="02020603050405020304" pitchFamily="18" charset="0"/>
                <a:cs typeface="Times New Roman" panose="02020603050405020304" pitchFamily="18" charset="0"/>
              </a:rPr>
              <a:t>formulation</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Ferrous gluconate 300mg (containing 36 mg elemental iron)</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Ferrous fumarate 100mg (containing 33 mg elemental iron)</a:t>
            </a:r>
          </a:p>
          <a:p>
            <a:pPr marL="0" indent="0">
              <a:buNone/>
            </a:pPr>
            <a:r>
              <a:rPr lang="en-US" sz="2400" dirty="0">
                <a:latin typeface="Times New Roman" panose="02020603050405020304" pitchFamily="18" charset="0"/>
                <a:cs typeface="Times New Roman" panose="02020603050405020304" pitchFamily="18" charset="0"/>
              </a:rPr>
              <a:t> In general, patients responding to oral iron therapy should see an increase in reticulocyte count within 1 week of therapy. Treatment should be continued until the total iron deficit is replete</a:t>
            </a:r>
          </a:p>
        </p:txBody>
      </p:sp>
    </p:spTree>
    <p:extLst>
      <p:ext uri="{BB962C8B-B14F-4D97-AF65-F5344CB8AC3E}">
        <p14:creationId xmlns:p14="http://schemas.microsoft.com/office/powerpoint/2010/main" val="2055394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097280"/>
            <a:ext cx="7766936" cy="1828800"/>
          </a:xfrm>
        </p:spPr>
        <p:txBody>
          <a:bodyPr/>
          <a:lstStyle/>
          <a:p>
            <a:pPr algn="ctr"/>
            <a:r>
              <a:rPr lang="en-US" dirty="0">
                <a:cs typeface="Calibri Light"/>
              </a:rPr>
              <a:t>Anemia </a:t>
            </a:r>
            <a:endParaRPr lang="en-US" dirty="0"/>
          </a:p>
        </p:txBody>
      </p:sp>
      <p:sp>
        <p:nvSpPr>
          <p:cNvPr id="3" name="Subtitle 2"/>
          <p:cNvSpPr>
            <a:spLocks noGrp="1"/>
          </p:cNvSpPr>
          <p:nvPr>
            <p:ph type="subTitle" idx="1"/>
          </p:nvPr>
        </p:nvSpPr>
        <p:spPr>
          <a:xfrm>
            <a:off x="1524000" y="3602038"/>
            <a:ext cx="9144000" cy="2621552"/>
          </a:xfrm>
        </p:spPr>
        <p:txBody>
          <a:bodyPr vert="horz" lIns="91440" tIns="45720" rIns="91440" bIns="45720" rtlCol="0" anchor="t">
            <a:normAutofit/>
          </a:bodyPr>
          <a:lstStyle/>
          <a:p>
            <a:pPr algn="l"/>
            <a:r>
              <a:rPr lang="en-US" b="1">
                <a:cs typeface="Calibri"/>
              </a:rPr>
              <a:t>Definition</a:t>
            </a:r>
            <a:r>
              <a:rPr lang="en-US">
                <a:cs typeface="Calibri"/>
              </a:rPr>
              <a:t> </a:t>
            </a:r>
          </a:p>
          <a:p>
            <a:pPr algn="l"/>
            <a:r>
              <a:rPr lang="en-US">
                <a:cs typeface="Calibri"/>
              </a:rPr>
              <a:t>Defined as decreasing in circulating RBC mass </a:t>
            </a:r>
          </a:p>
          <a:p>
            <a:pPr algn="l"/>
            <a:r>
              <a:rPr lang="en-US">
                <a:cs typeface="Calibri"/>
              </a:rPr>
              <a:t>Hb &lt; 12 mg/dl or Htc &lt;36% for nonpregnant women </a:t>
            </a:r>
          </a:p>
          <a:p>
            <a:pPr algn="l"/>
            <a:r>
              <a:rPr lang="en-US">
                <a:cs typeface="Calibri"/>
              </a:rPr>
              <a:t>Hb &lt; 13 mg/dl or Htc &lt; 39% in men  </a:t>
            </a:r>
            <a:endParaRPr lang="en-US"/>
          </a:p>
        </p:txBody>
      </p:sp>
    </p:spTree>
    <p:extLst>
      <p:ext uri="{BB962C8B-B14F-4D97-AF65-F5344CB8AC3E}">
        <p14:creationId xmlns:p14="http://schemas.microsoft.com/office/powerpoint/2010/main" val="1098572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02296-8CC2-7503-2939-27C73208D0D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1D494AA-7159-7D41-810F-8BCFA7DB0D80}"/>
              </a:ext>
            </a:extLst>
          </p:cNvPr>
          <p:cNvSpPr>
            <a:spLocks noGrp="1"/>
          </p:cNvSpPr>
          <p:nvPr>
            <p:ph idx="1"/>
          </p:nvPr>
        </p:nvSpPr>
        <p:spPr/>
        <p:txBody>
          <a:bodyPr vert="horz" lIns="91440" tIns="45720" rIns="91440" bIns="45720" rtlCol="0" anchor="t">
            <a:normAutofit/>
          </a:bodyPr>
          <a:lstStyle/>
          <a:p>
            <a:r>
              <a:rPr lang="en-US" sz="2400" b="1" dirty="0">
                <a:latin typeface="Times New Roman" panose="02020603050405020304" pitchFamily="18" charset="0"/>
                <a:cs typeface="Times New Roman" panose="02020603050405020304" pitchFamily="18" charset="0"/>
              </a:rPr>
              <a:t>Parenteral iron therapy</a:t>
            </a:r>
          </a:p>
          <a:p>
            <a:pPr marL="0" indent="0">
              <a:buNone/>
            </a:pPr>
            <a:r>
              <a:rPr lang="en-US" sz="2400" dirty="0">
                <a:latin typeface="Times New Roman" panose="02020603050405020304" pitchFamily="18" charset="0"/>
                <a:cs typeface="Times New Roman" panose="02020603050405020304" pitchFamily="18" charset="0"/>
              </a:rPr>
              <a:t> There are several formulations of IV iron, and indications for parenteral iron over oral iron include:</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 Poor absorption (e.g., inflammatory bowel disease, malabsorption)</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Very high iron requirements that cannot be met with oral supplementation (e.g., ongoing bleeding) Intolerance to oral preparations Functional iron deficiency in chronic kidney disease (CKD)</a:t>
            </a:r>
          </a:p>
        </p:txBody>
      </p:sp>
    </p:spTree>
    <p:extLst>
      <p:ext uri="{BB962C8B-B14F-4D97-AF65-F5344CB8AC3E}">
        <p14:creationId xmlns:p14="http://schemas.microsoft.com/office/powerpoint/2010/main" val="25060509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3478E-97F2-BE86-0A96-7CCC529686A3}"/>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Thalassemia</a:t>
            </a:r>
          </a:p>
        </p:txBody>
      </p:sp>
      <p:sp>
        <p:nvSpPr>
          <p:cNvPr id="3" name="Content Placeholder 2">
            <a:extLst>
              <a:ext uri="{FF2B5EF4-FFF2-40B4-BE49-F238E27FC236}">
                <a16:creationId xmlns:a16="http://schemas.microsoft.com/office/drawing/2014/main" id="{12E3E2E7-4F6F-7147-0036-F66D88CEE2F4}"/>
              </a:ext>
            </a:extLst>
          </p:cNvPr>
          <p:cNvSpPr>
            <a:spLocks noGrp="1"/>
          </p:cNvSpPr>
          <p:nvPr>
            <p:ph idx="1"/>
          </p:nvPr>
        </p:nvSpPr>
        <p:spPr/>
        <p:txBody>
          <a:bodyPr vert="horz" lIns="91440" tIns="45720" rIns="91440" bIns="45720" rtlCol="0" anchor="t">
            <a:normAutofit/>
          </a:bodyPr>
          <a:lstStyle/>
          <a:p>
            <a:r>
              <a:rPr lang="en-US" sz="2400" dirty="0">
                <a:latin typeface="Times New Roman" panose="02020603050405020304" pitchFamily="18" charset="0"/>
                <a:cs typeface="Times New Roman" panose="02020603050405020304" pitchFamily="18" charset="0"/>
              </a:rPr>
              <a:t>The thalassemia syndromes are inherited disorders characterized by reduced Hgb synthesis associated with mutations in either the α- or β-gene of the molecule</a:t>
            </a:r>
          </a:p>
          <a:p>
            <a:endParaRPr lang="en-US" dirty="0">
              <a:cs typeface="Calibri"/>
            </a:endParaRPr>
          </a:p>
        </p:txBody>
      </p:sp>
    </p:spTree>
    <p:extLst>
      <p:ext uri="{BB962C8B-B14F-4D97-AF65-F5344CB8AC3E}">
        <p14:creationId xmlns:p14="http://schemas.microsoft.com/office/powerpoint/2010/main" val="16756664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5DF22-9F59-8E2D-4263-F4CA3F9F35C9}"/>
              </a:ext>
            </a:extLst>
          </p:cNvPr>
          <p:cNvSpPr>
            <a:spLocks noGrp="1"/>
          </p:cNvSpPr>
          <p:nvPr>
            <p:ph type="title"/>
          </p:nvPr>
        </p:nvSpPr>
        <p:spPr/>
        <p:txBody>
          <a:bodyPr/>
          <a:lstStyle/>
          <a:p>
            <a:endParaRPr lang="en-US" dirty="0"/>
          </a:p>
        </p:txBody>
      </p:sp>
      <p:pic>
        <p:nvPicPr>
          <p:cNvPr id="4" name="Content Placeholder 3" descr="PPT - Hemoglobin Electrophoresis PowerPoint Presentation - ID:6656725">
            <a:extLst>
              <a:ext uri="{FF2B5EF4-FFF2-40B4-BE49-F238E27FC236}">
                <a16:creationId xmlns:a16="http://schemas.microsoft.com/office/drawing/2014/main" id="{8360E288-39A6-247F-4040-B56A79ADAB7B}"/>
              </a:ext>
            </a:extLst>
          </p:cNvPr>
          <p:cNvPicPr>
            <a:picLocks noGrp="1" noChangeAspect="1"/>
          </p:cNvPicPr>
          <p:nvPr>
            <p:ph idx="1"/>
          </p:nvPr>
        </p:nvPicPr>
        <p:blipFill>
          <a:blip r:embed="rId2"/>
          <a:stretch>
            <a:fillRect/>
          </a:stretch>
        </p:blipFill>
        <p:spPr>
          <a:xfrm>
            <a:off x="2388394" y="2160588"/>
            <a:ext cx="5175249" cy="3881437"/>
          </a:xfrm>
        </p:spPr>
      </p:pic>
    </p:spTree>
    <p:extLst>
      <p:ext uri="{BB962C8B-B14F-4D97-AF65-F5344CB8AC3E}">
        <p14:creationId xmlns:p14="http://schemas.microsoft.com/office/powerpoint/2010/main" val="15601858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D878F-F04E-B388-12E9-68104DFBF0E3}"/>
              </a:ext>
            </a:extLst>
          </p:cNvPr>
          <p:cNvSpPr>
            <a:spLocks noGrp="1"/>
          </p:cNvSpPr>
          <p:nvPr>
            <p:ph type="title"/>
          </p:nvPr>
        </p:nvSpPr>
        <p:spPr/>
        <p:txBody>
          <a:bodyPr/>
          <a:lstStyle/>
          <a:p>
            <a:endParaRPr lang="en-US"/>
          </a:p>
        </p:txBody>
      </p:sp>
      <p:pic>
        <p:nvPicPr>
          <p:cNvPr id="5" name="Content Placeholder 4" descr="Thalassemia">
            <a:extLst>
              <a:ext uri="{FF2B5EF4-FFF2-40B4-BE49-F238E27FC236}">
                <a16:creationId xmlns:a16="http://schemas.microsoft.com/office/drawing/2014/main" id="{9B465D1C-6DF2-8D95-9451-796AA7EA35E3}"/>
              </a:ext>
            </a:extLst>
          </p:cNvPr>
          <p:cNvPicPr>
            <a:picLocks noGrp="1" noChangeAspect="1"/>
          </p:cNvPicPr>
          <p:nvPr>
            <p:ph idx="1"/>
          </p:nvPr>
        </p:nvPicPr>
        <p:blipFill>
          <a:blip r:embed="rId2"/>
          <a:stretch>
            <a:fillRect/>
          </a:stretch>
        </p:blipFill>
        <p:spPr>
          <a:xfrm>
            <a:off x="2388394" y="2160588"/>
            <a:ext cx="5175249" cy="3881437"/>
          </a:xfrm>
        </p:spPr>
      </p:pic>
    </p:spTree>
    <p:extLst>
      <p:ext uri="{BB962C8B-B14F-4D97-AF65-F5344CB8AC3E}">
        <p14:creationId xmlns:p14="http://schemas.microsoft.com/office/powerpoint/2010/main" val="25153024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DC431-39F3-3F15-D618-D8182C150CAF}"/>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DIAGNOSIS</a:t>
            </a:r>
          </a:p>
        </p:txBody>
      </p:sp>
      <p:sp>
        <p:nvSpPr>
          <p:cNvPr id="3" name="Content Placeholder 2">
            <a:extLst>
              <a:ext uri="{FF2B5EF4-FFF2-40B4-BE49-F238E27FC236}">
                <a16:creationId xmlns:a16="http://schemas.microsoft.com/office/drawing/2014/main" id="{12CAD08E-4124-9671-E106-88561090F800}"/>
              </a:ext>
            </a:extLst>
          </p:cNvPr>
          <p:cNvSpPr>
            <a:spLocks noGrp="1"/>
          </p:cNvSpPr>
          <p:nvPr>
            <p:ph idx="1"/>
          </p:nvPr>
        </p:nvSpPr>
        <p:spPr/>
        <p:txBody>
          <a:bodyPr vert="horz" lIns="91440" tIns="45720" rIns="91440" bIns="45720" rtlCol="0" anchor="t">
            <a:normAutofit/>
          </a:bodyPr>
          <a:lstStyle/>
          <a:p>
            <a:r>
              <a:rPr lang="en-US" dirty="0">
                <a:cs typeface="Calibri"/>
              </a:rPr>
              <a:t> </a:t>
            </a:r>
            <a:r>
              <a:rPr lang="en-US" sz="2400" dirty="0">
                <a:latin typeface="Times New Roman" panose="02020603050405020304" pitchFamily="18" charset="0"/>
                <a:cs typeface="Times New Roman" panose="02020603050405020304" pitchFamily="18" charset="0"/>
              </a:rPr>
              <a:t>Peripheral smear may show microcytic hypochromic RBCs, along with poikilocytosis and nucleated RBCs</a:t>
            </a:r>
          </a:p>
          <a:p>
            <a:r>
              <a:rPr lang="en-US" sz="2400" dirty="0">
                <a:latin typeface="Times New Roman" panose="02020603050405020304" pitchFamily="18" charset="0"/>
                <a:cs typeface="Times New Roman" panose="02020603050405020304" pitchFamily="18" charset="0"/>
              </a:rPr>
              <a:t> Hgb electrophoresis is often diagnostic for β-thalassemia showing an increased percentage of Hgb A2 and Hgb F. Silent carriers with a single α-chain loss generally have a normal electrophoresis</a:t>
            </a:r>
          </a:p>
          <a:p>
            <a:pPr marL="0" indent="0">
              <a:buNone/>
            </a:pPr>
            <a:r>
              <a:rPr lang="en-US" sz="2400" dirty="0">
                <a:latin typeface="Times New Roman" panose="02020603050405020304" pitchFamily="18" charset="0"/>
                <a:cs typeface="Times New Roman" panose="02020603050405020304" pitchFamily="18" charset="0"/>
              </a:rPr>
              <a:t> Adults with Hgb H disease demonstrate Hgb H (β-tetramers) on electrophoresis. The diagnosis of α-thalassemia is confirmed by α-globin gene analysis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33626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D8EBB-83B7-EA77-4378-0269C563C410}"/>
              </a:ext>
            </a:extLst>
          </p:cNvPr>
          <p:cNvSpPr>
            <a:spLocks noGrp="1"/>
          </p:cNvSpPr>
          <p:nvPr>
            <p:ph type="title"/>
          </p:nvPr>
        </p:nvSpPr>
        <p:spPr>
          <a:xfrm>
            <a:off x="677334" y="609600"/>
            <a:ext cx="8596668" cy="934720"/>
          </a:xfrm>
        </p:spPr>
        <p:txBody>
          <a:bodyPr>
            <a:normAutofit/>
          </a:bodyPr>
          <a:lstStyle/>
          <a:p>
            <a:r>
              <a:rPr lang="en-US" sz="4000" dirty="0">
                <a:latin typeface="Times New Roman" panose="02020603050405020304" pitchFamily="18" charset="0"/>
                <a:cs typeface="Times New Roman" panose="02020603050405020304" pitchFamily="18" charset="0"/>
              </a:rPr>
              <a:t>TREATMENT</a:t>
            </a:r>
          </a:p>
        </p:txBody>
      </p:sp>
      <p:sp>
        <p:nvSpPr>
          <p:cNvPr id="3" name="Content Placeholder 2">
            <a:extLst>
              <a:ext uri="{FF2B5EF4-FFF2-40B4-BE49-F238E27FC236}">
                <a16:creationId xmlns:a16="http://schemas.microsoft.com/office/drawing/2014/main" id="{00F1CE52-6733-708F-86FF-469710B884A0}"/>
              </a:ext>
            </a:extLst>
          </p:cNvPr>
          <p:cNvSpPr>
            <a:spLocks noGrp="1"/>
          </p:cNvSpPr>
          <p:nvPr>
            <p:ph idx="1"/>
          </p:nvPr>
        </p:nvSpPr>
        <p:spPr>
          <a:xfrm>
            <a:off x="677334" y="2160589"/>
            <a:ext cx="8596668" cy="4087811"/>
          </a:xfrm>
        </p:spPr>
        <p:txBody>
          <a:bodyPr vert="horz" lIns="91440" tIns="45720" rIns="91440" bIns="45720" rtlCol="0" anchor="t">
            <a:noAutofit/>
          </a:bodyPr>
          <a:lstStyle/>
          <a:p>
            <a:r>
              <a:rPr lang="en-US" sz="2000" dirty="0">
                <a:latin typeface="Times New Roman" panose="02020603050405020304" pitchFamily="18" charset="0"/>
                <a:cs typeface="Times New Roman" panose="02020603050405020304" pitchFamily="18" charset="0"/>
              </a:rPr>
              <a:t> Patients with either α- or β-thalassemia trait require no specific treatment.</a:t>
            </a:r>
          </a:p>
          <a:p>
            <a:r>
              <a:rPr lang="en-US" sz="2000" dirty="0">
                <a:latin typeface="Times New Roman" panose="02020603050405020304" pitchFamily="18" charset="0"/>
                <a:cs typeface="Times New Roman" panose="02020603050405020304" pitchFamily="18" charset="0"/>
              </a:rPr>
              <a:t> In patients with more severe forms of the disease, RBC transfusions to maintain an Hgb level of 9–10 g/dL are needed to prevent the skeletal deformities that result from accelerated erythropoiesis</a:t>
            </a:r>
          </a:p>
          <a:p>
            <a:r>
              <a:rPr lang="en-US" sz="2000" dirty="0">
                <a:latin typeface="Times New Roman" panose="02020603050405020304" pitchFamily="18" charset="0"/>
                <a:cs typeface="Times New Roman" panose="02020603050405020304" pitchFamily="18" charset="0"/>
              </a:rPr>
              <a:t>In severe forms of thalassemia, repeated transfusions result in tissue iron overload, which may cause congestive heart failure (CHF), hepatic dysfunction, glucose intolerance, and secondary hypogonadism. Chelation therapy is indicated for transfusion-associated iron overload from any cause. It is indicated in patients with a ferritin consistently &gt;1000 ng/mL, which may occur after a transfusion burden of &gt;20 units of packed RBCs</a:t>
            </a:r>
          </a:p>
          <a:p>
            <a:pPr marL="0" indent="0">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61113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0534F-7F9C-EE68-2EBC-CB128DF5001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DE05C45-1052-A7DA-CA43-F7C2C60DDDA3}"/>
              </a:ext>
            </a:extLst>
          </p:cNvPr>
          <p:cNvSpPr>
            <a:spLocks noGrp="1"/>
          </p:cNvSpPr>
          <p:nvPr>
            <p:ph idx="1"/>
          </p:nvPr>
        </p:nvSpPr>
        <p:spPr>
          <a:xfrm>
            <a:off x="677334" y="1148081"/>
            <a:ext cx="8596668" cy="4893282"/>
          </a:xfrm>
        </p:spPr>
        <p:txBody>
          <a:bodyPr/>
          <a:lstStyle/>
          <a:p>
            <a:r>
              <a:rPr lang="en-US" dirty="0"/>
              <a:t>Stem cell transplantation (SCT) is the only curative therapy and should be considered in young patients with thalassemia major who have HLA-identical donors. Gene therapy is the subject of ongoing research and holds promise</a:t>
            </a:r>
          </a:p>
          <a:p>
            <a:r>
              <a:rPr lang="en-US" dirty="0"/>
              <a:t> Splenectomy should be considered in patients with accelerated (more than two units/month) transfusion requirements. To decrease the risk of </a:t>
            </a:r>
            <a:r>
              <a:rPr lang="en-US" dirty="0" err="1"/>
              <a:t>postsplenectomy</a:t>
            </a:r>
            <a:r>
              <a:rPr lang="en-US" dirty="0"/>
              <a:t> sepsis, immunization against </a:t>
            </a:r>
            <a:r>
              <a:rPr lang="en-US" u="sng" dirty="0"/>
              <a:t>pneumococcus</a:t>
            </a:r>
            <a:r>
              <a:rPr lang="en-US" dirty="0"/>
              <a:t>, </a:t>
            </a:r>
            <a:r>
              <a:rPr lang="en-US" u="sng" dirty="0" err="1"/>
              <a:t>Haemophilus</a:t>
            </a:r>
            <a:r>
              <a:rPr lang="en-US" dirty="0"/>
              <a:t> </a:t>
            </a:r>
            <a:r>
              <a:rPr lang="en-US" u="sng" dirty="0"/>
              <a:t>influenzae</a:t>
            </a:r>
            <a:r>
              <a:rPr lang="en-US" dirty="0"/>
              <a:t>, and </a:t>
            </a:r>
            <a:r>
              <a:rPr lang="en-US" u="sng" dirty="0"/>
              <a:t>Neisseria meningitidis </a:t>
            </a:r>
            <a:r>
              <a:rPr lang="en-US" dirty="0"/>
              <a:t>should be administered at least 2 weeks before surgery if not previously vaccinated. Splenectomy is rarely recommended in patients who are younger than 5–6 years because of the increased risk of sepsis</a:t>
            </a:r>
            <a:endParaRPr lang="en-GB" dirty="0"/>
          </a:p>
        </p:txBody>
      </p:sp>
    </p:spTree>
    <p:extLst>
      <p:ext uri="{BB962C8B-B14F-4D97-AF65-F5344CB8AC3E}">
        <p14:creationId xmlns:p14="http://schemas.microsoft.com/office/powerpoint/2010/main" val="41072800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2213F-9A09-A780-3C8A-D9DAF88441C1}"/>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Sideroblastic Anemias</a:t>
            </a:r>
          </a:p>
        </p:txBody>
      </p:sp>
      <p:sp>
        <p:nvSpPr>
          <p:cNvPr id="3" name="Content Placeholder 2">
            <a:extLst>
              <a:ext uri="{FF2B5EF4-FFF2-40B4-BE49-F238E27FC236}">
                <a16:creationId xmlns:a16="http://schemas.microsoft.com/office/drawing/2014/main" id="{6317218C-FF74-8361-3F00-182B3D68DE64}"/>
              </a:ext>
            </a:extLst>
          </p:cNvPr>
          <p:cNvSpPr>
            <a:spLocks noGrp="1"/>
          </p:cNvSpPr>
          <p:nvPr>
            <p:ph idx="1"/>
          </p:nvPr>
        </p:nvSpPr>
        <p:spPr>
          <a:xfrm>
            <a:off x="838200" y="1795145"/>
            <a:ext cx="10515600" cy="4351338"/>
          </a:xfrm>
        </p:spPr>
        <p:txBody>
          <a:bodyPr vert="horz" lIns="91440" tIns="45720" rIns="91440" bIns="45720" rtlCol="0" anchor="t">
            <a:normAutofit/>
          </a:bodyPr>
          <a:lstStyle/>
          <a:p>
            <a:pPr marL="0" indent="0">
              <a:buNone/>
            </a:pPr>
            <a:r>
              <a:rPr lang="en-US" sz="2400" dirty="0">
                <a:latin typeface="Times New Roman" panose="02020603050405020304" pitchFamily="18" charset="0"/>
                <a:cs typeface="Times New Roman" panose="02020603050405020304" pitchFamily="18" charset="0"/>
              </a:rPr>
              <a:t>Sideroblastic anemias are hereditary or acquired RBC disorders characterized by abnormal iron metabolism associated with the presence of ring </a:t>
            </a:r>
            <a:r>
              <a:rPr lang="en-US" sz="2400" dirty="0" err="1">
                <a:latin typeface="Times New Roman" panose="02020603050405020304" pitchFamily="18" charset="0"/>
                <a:cs typeface="Times New Roman" panose="02020603050405020304" pitchFamily="18" charset="0"/>
              </a:rPr>
              <a:t>sideroblasts</a:t>
            </a:r>
            <a:r>
              <a:rPr lang="en-US" sz="2400" dirty="0">
                <a:latin typeface="Times New Roman" panose="02020603050405020304" pitchFamily="18" charset="0"/>
                <a:cs typeface="Times New Roman" panose="02020603050405020304" pitchFamily="18" charset="0"/>
              </a:rPr>
              <a:t> in the developing RBCs in the BM</a:t>
            </a:r>
          </a:p>
          <a:p>
            <a:endParaRPr lang="en-US" dirty="0">
              <a:cs typeface="Calibri"/>
            </a:endParaRPr>
          </a:p>
        </p:txBody>
      </p:sp>
    </p:spTree>
    <p:extLst>
      <p:ext uri="{BB962C8B-B14F-4D97-AF65-F5344CB8AC3E}">
        <p14:creationId xmlns:p14="http://schemas.microsoft.com/office/powerpoint/2010/main" val="15109304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5BAF0-E264-A18D-EF38-EB6EF89334E7}"/>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Etiology</a:t>
            </a:r>
          </a:p>
        </p:txBody>
      </p:sp>
      <p:sp>
        <p:nvSpPr>
          <p:cNvPr id="3" name="Content Placeholder 2">
            <a:extLst>
              <a:ext uri="{FF2B5EF4-FFF2-40B4-BE49-F238E27FC236}">
                <a16:creationId xmlns:a16="http://schemas.microsoft.com/office/drawing/2014/main" id="{94BA0417-AE04-B2C5-ADD0-C12FB2C64B84}"/>
              </a:ext>
            </a:extLst>
          </p:cNvPr>
          <p:cNvSpPr>
            <a:spLocks noGrp="1"/>
          </p:cNvSpPr>
          <p:nvPr>
            <p:ph idx="1"/>
          </p:nvPr>
        </p:nvSpPr>
        <p:spPr/>
        <p:txBody>
          <a:bodyPr vert="horz" lIns="91440" tIns="45720" rIns="91440" bIns="45720" rtlCol="0" anchor="t">
            <a:normAutofit/>
          </a:bodyPr>
          <a:lstStyle/>
          <a:p>
            <a:pPr marL="0" indent="0">
              <a:buNone/>
            </a:pPr>
            <a:r>
              <a:rPr lang="en-US" sz="2400" dirty="0">
                <a:latin typeface="Times New Roman" panose="02020603050405020304" pitchFamily="18" charset="0"/>
                <a:cs typeface="Times New Roman" panose="02020603050405020304" pitchFamily="18" charset="0"/>
              </a:rPr>
              <a:t>Acquired Primary sideroblastic anemia (myelodysplastic syndrome [MDS]) Secondary sideroblastic anemia is caused by drugs (i.e., chloramphenicol, </a:t>
            </a:r>
            <a:r>
              <a:rPr lang="en-US" sz="2400" dirty="0" err="1">
                <a:latin typeface="Times New Roman" panose="02020603050405020304" pitchFamily="18" charset="0"/>
                <a:cs typeface="Times New Roman" panose="02020603050405020304" pitchFamily="18" charset="0"/>
              </a:rPr>
              <a:t>cycloserine</a:t>
            </a:r>
            <a:r>
              <a:rPr lang="en-US" sz="2400" dirty="0">
                <a:latin typeface="Times New Roman" panose="02020603050405020304" pitchFamily="18" charset="0"/>
                <a:cs typeface="Times New Roman" panose="02020603050405020304" pitchFamily="18" charset="0"/>
              </a:rPr>
              <a:t>, ethanol, isoniazid, pyrazinamide), lead or zinc toxicity, chronic ethanol use, or copper deficiency Hereditary X-linked Autosomal Mitochondrial</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37735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940E2-3BD6-0E81-7877-AE1927FB4980}"/>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DIAGNOSIS </a:t>
            </a:r>
            <a:br>
              <a:rPr lang="en-US" dirty="0"/>
            </a:br>
            <a:endParaRPr lang="en-US" dirty="0"/>
          </a:p>
        </p:txBody>
      </p:sp>
      <p:sp>
        <p:nvSpPr>
          <p:cNvPr id="3" name="Content Placeholder 2">
            <a:extLst>
              <a:ext uri="{FF2B5EF4-FFF2-40B4-BE49-F238E27FC236}">
                <a16:creationId xmlns:a16="http://schemas.microsoft.com/office/drawing/2014/main" id="{DBB74205-9F50-2093-1B00-13925A96AEBD}"/>
              </a:ext>
            </a:extLst>
          </p:cNvPr>
          <p:cNvSpPr>
            <a:spLocks noGrp="1"/>
          </p:cNvSpPr>
          <p:nvPr>
            <p:ph idx="1"/>
          </p:nvPr>
        </p:nvSpPr>
        <p:spPr/>
        <p:txBody>
          <a:bodyPr vert="horz" lIns="91440" tIns="45720" rIns="91440" bIns="45720" rtlCol="0" anchor="t">
            <a:normAutofit/>
          </a:bodyPr>
          <a:lstStyle/>
          <a:p>
            <a:pPr marL="0" indent="0">
              <a:buNone/>
            </a:pPr>
            <a:r>
              <a:rPr lang="en-US" sz="2400" dirty="0">
                <a:latin typeface="Times New Roman" panose="02020603050405020304" pitchFamily="18" charset="0"/>
                <a:cs typeface="Times New Roman" panose="02020603050405020304" pitchFamily="18" charset="0"/>
              </a:rPr>
              <a:t>A BM examination including cytogenetics is needed to evaluate for the presence of ring </a:t>
            </a:r>
            <a:r>
              <a:rPr lang="en-US" sz="2400" dirty="0" err="1">
                <a:latin typeface="Times New Roman" panose="02020603050405020304" pitchFamily="18" charset="0"/>
                <a:cs typeface="Times New Roman" panose="02020603050405020304" pitchFamily="18" charset="0"/>
              </a:rPr>
              <a:t>sideroblasts</a:t>
            </a:r>
            <a:r>
              <a:rPr lang="en-US" sz="2400" dirty="0">
                <a:latin typeface="Times New Roman" panose="02020603050405020304" pitchFamily="18" charset="0"/>
                <a:cs typeface="Times New Roman" panose="02020603050405020304" pitchFamily="18" charset="0"/>
              </a:rPr>
              <a:t> or other abnormal marrow forms</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98740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05430-4E93-6915-2793-5E218ADADD91}"/>
              </a:ext>
            </a:extLst>
          </p:cNvPr>
          <p:cNvSpPr>
            <a:spLocks noGrp="1"/>
          </p:cNvSpPr>
          <p:nvPr>
            <p:ph type="title"/>
          </p:nvPr>
        </p:nvSpPr>
        <p:spPr/>
        <p:txBody>
          <a:bodyPr/>
          <a:lstStyle/>
          <a:p>
            <a:r>
              <a:rPr lang="en-US">
                <a:cs typeface="Calibri Light"/>
              </a:rPr>
              <a:t>Classification </a:t>
            </a:r>
            <a:endParaRPr lang="en-US"/>
          </a:p>
        </p:txBody>
      </p:sp>
      <p:sp>
        <p:nvSpPr>
          <p:cNvPr id="3" name="Content Placeholder 2">
            <a:extLst>
              <a:ext uri="{FF2B5EF4-FFF2-40B4-BE49-F238E27FC236}">
                <a16:creationId xmlns:a16="http://schemas.microsoft.com/office/drawing/2014/main" id="{538BF5C4-5DD5-EB2E-7D44-40B50ADDCC72}"/>
              </a:ext>
            </a:extLst>
          </p:cNvPr>
          <p:cNvSpPr>
            <a:spLocks noGrp="1"/>
          </p:cNvSpPr>
          <p:nvPr>
            <p:ph idx="1"/>
          </p:nvPr>
        </p:nvSpPr>
        <p:spPr/>
        <p:txBody>
          <a:bodyPr vert="horz" lIns="91440" tIns="45720" rIns="91440" bIns="45720" rtlCol="0" anchor="t">
            <a:normAutofit/>
          </a:bodyPr>
          <a:lstStyle/>
          <a:p>
            <a:pPr marL="0" indent="0">
              <a:buNone/>
            </a:pPr>
            <a:r>
              <a:rPr lang="en-US">
                <a:cs typeface="Calibri"/>
              </a:rPr>
              <a:t>Anemia can be classified into 3 etiologic groups </a:t>
            </a:r>
            <a:endParaRPr lang="en-US"/>
          </a:p>
          <a:p>
            <a:r>
              <a:rPr lang="en-US">
                <a:cs typeface="Calibri"/>
              </a:rPr>
              <a:t>Blood loss (acute or chronic)</a:t>
            </a:r>
          </a:p>
          <a:p>
            <a:r>
              <a:rPr lang="en-US">
                <a:cs typeface="Calibri"/>
              </a:rPr>
              <a:t>Decreased RBC production </a:t>
            </a:r>
          </a:p>
          <a:p>
            <a:r>
              <a:rPr lang="en-US">
                <a:cs typeface="Calibri"/>
              </a:rPr>
              <a:t>Increased RBC destruction (hemolysis)</a:t>
            </a:r>
          </a:p>
          <a:p>
            <a:endParaRPr lang="en-US">
              <a:cs typeface="Calibri"/>
            </a:endParaRPr>
          </a:p>
          <a:p>
            <a:pPr marL="0" indent="0">
              <a:buNone/>
            </a:pPr>
            <a:endParaRPr lang="en-US">
              <a:cs typeface="Calibri"/>
            </a:endParaRPr>
          </a:p>
          <a:p>
            <a:endParaRPr lang="en-US">
              <a:cs typeface="Calibri"/>
            </a:endParaRPr>
          </a:p>
        </p:txBody>
      </p:sp>
    </p:spTree>
    <p:extLst>
      <p:ext uri="{BB962C8B-B14F-4D97-AF65-F5344CB8AC3E}">
        <p14:creationId xmlns:p14="http://schemas.microsoft.com/office/powerpoint/2010/main" val="19318787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0F24F-74F3-16E0-B3A0-F547C64E0C37}"/>
              </a:ext>
            </a:extLst>
          </p:cNvPr>
          <p:cNvSpPr>
            <a:spLocks noGrp="1"/>
          </p:cNvSpPr>
          <p:nvPr>
            <p:ph type="title"/>
          </p:nvPr>
        </p:nvSpPr>
        <p:spPr/>
        <p:txBody>
          <a:bodyPr/>
          <a:lstStyle/>
          <a:p>
            <a:r>
              <a:rPr lang="en-GB" dirty="0">
                <a:latin typeface="Times New Roman" panose="02020603050405020304" pitchFamily="18" charset="0"/>
                <a:cs typeface="Times New Roman" panose="02020603050405020304" pitchFamily="18" charset="0"/>
              </a:rPr>
              <a:t>TREATMENT</a:t>
            </a:r>
            <a:br>
              <a:rPr lang="en-GB" dirty="0"/>
            </a:br>
            <a:endParaRPr lang="en-GB" dirty="0"/>
          </a:p>
        </p:txBody>
      </p:sp>
      <p:sp>
        <p:nvSpPr>
          <p:cNvPr id="3" name="Content Placeholder 2">
            <a:extLst>
              <a:ext uri="{FF2B5EF4-FFF2-40B4-BE49-F238E27FC236}">
                <a16:creationId xmlns:a16="http://schemas.microsoft.com/office/drawing/2014/main" id="{A2703DFE-A0D0-F4A4-2D7D-F08151D445AA}"/>
              </a:ext>
            </a:extLst>
          </p:cNvPr>
          <p:cNvSpPr>
            <a:spLocks noGrp="1"/>
          </p:cNvSpPr>
          <p:nvPr>
            <p:ph idx="1"/>
          </p:nvPr>
        </p:nvSpPr>
        <p:spPr/>
        <p:txBody>
          <a:bodyPr/>
          <a:lstStyle/>
          <a:p>
            <a:pPr marL="0" indent="0">
              <a:buNone/>
            </a:pPr>
            <a:r>
              <a:rPr lang="en-US" sz="2400" dirty="0">
                <a:latin typeface="Times New Roman" panose="02020603050405020304" pitchFamily="18" charset="0"/>
                <a:cs typeface="Times New Roman" panose="02020603050405020304" pitchFamily="18" charset="0"/>
              </a:rPr>
              <a:t>Remove any possible offending agent. Pyridoxine 50–200 mg daily may be effective </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58526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FA811-8E5A-AB7E-39C0-59B43005C49C}"/>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Macrocytic/Megaloblastic Anemia</a:t>
            </a:r>
          </a:p>
        </p:txBody>
      </p:sp>
      <p:sp>
        <p:nvSpPr>
          <p:cNvPr id="3" name="Content Placeholder 2">
            <a:extLst>
              <a:ext uri="{FF2B5EF4-FFF2-40B4-BE49-F238E27FC236}">
                <a16:creationId xmlns:a16="http://schemas.microsoft.com/office/drawing/2014/main" id="{041F4427-8151-D64B-650C-0CED3AAFA9EA}"/>
              </a:ext>
            </a:extLst>
          </p:cNvPr>
          <p:cNvSpPr>
            <a:spLocks noGrp="1"/>
          </p:cNvSpPr>
          <p:nvPr>
            <p:ph idx="1"/>
          </p:nvPr>
        </p:nvSpPr>
        <p:spPr/>
        <p:txBody>
          <a:bodyPr vert="horz" lIns="91440" tIns="45720" rIns="91440" bIns="45720" rtlCol="0" anchor="t">
            <a:normAutofit/>
          </a:bodyPr>
          <a:lstStyle/>
          <a:p>
            <a:r>
              <a:rPr lang="en-US" dirty="0">
                <a:latin typeface="Times New Roman" panose="02020603050405020304" pitchFamily="18" charset="0"/>
                <a:cs typeface="Times New Roman" panose="02020603050405020304" pitchFamily="18" charset="0"/>
              </a:rPr>
              <a:t>Etiology</a:t>
            </a:r>
          </a:p>
          <a:p>
            <a:pPr marL="0" indent="0">
              <a:buNone/>
            </a:pP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Vitamin B12 deficiency </a:t>
            </a:r>
            <a:r>
              <a:rPr lang="en-US" dirty="0">
                <a:latin typeface="Times New Roman" panose="02020603050405020304" pitchFamily="18" charset="0"/>
                <a:cs typeface="Times New Roman" panose="02020603050405020304" pitchFamily="18" charset="0"/>
              </a:rPr>
              <a:t>occurs insidiously over several years because daily vitamin B12 requirements are low compared to total body stores</a:t>
            </a:r>
          </a:p>
          <a:p>
            <a:pPr marL="0" indent="0">
              <a:buNone/>
            </a:pPr>
            <a:r>
              <a:rPr lang="en-US" dirty="0">
                <a:latin typeface="Times New Roman" panose="02020603050405020304" pitchFamily="18" charset="0"/>
                <a:cs typeface="Times New Roman" panose="02020603050405020304" pitchFamily="18" charset="0"/>
              </a:rPr>
              <a:t> Vitamin B12 deficiency occurs in up to 20% of untreated patients within 8 years of partial gastrectomy and in almost all patients with total gastrectomy or pernicious anemia (PA). </a:t>
            </a:r>
          </a:p>
          <a:p>
            <a:pPr marL="0" indent="0">
              <a:buNone/>
            </a:pPr>
            <a:r>
              <a:rPr lang="en-US" dirty="0">
                <a:latin typeface="Times New Roman" panose="02020603050405020304" pitchFamily="18" charset="0"/>
                <a:cs typeface="Times New Roman" panose="02020603050405020304" pitchFamily="18" charset="0"/>
              </a:rPr>
              <a:t>In nonvegan adults, vitamin B12 deficiency is almost always due to malabsorption.</a:t>
            </a:r>
          </a:p>
          <a:p>
            <a:pPr marL="0" indent="0">
              <a:buNone/>
            </a:pP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Folate deficiency </a:t>
            </a:r>
            <a:r>
              <a:rPr lang="en-US" dirty="0">
                <a:latin typeface="Times New Roman" panose="02020603050405020304" pitchFamily="18" charset="0"/>
                <a:cs typeface="Times New Roman" panose="02020603050405020304" pitchFamily="18" charset="0"/>
              </a:rPr>
              <a:t>results from a negative folate balance arising from malnutrition, malabsorption, or increased requirement (pregnancy, hemolytic anemia).Patients on weight-losing diets, alcoholics, the elderly, and psychiatric patients are particularly at risk for nutritional folate deficiency. Folate deficiency may be seen in several settings:</a:t>
            </a:r>
          </a:p>
          <a:p>
            <a:pPr marL="0" indent="0">
              <a:buNone/>
            </a:pPr>
            <a:endParaRPr lang="en-US" dirty="0">
              <a:cs typeface="Calibri"/>
            </a:endParaRPr>
          </a:p>
        </p:txBody>
      </p:sp>
    </p:spTree>
    <p:extLst>
      <p:ext uri="{BB962C8B-B14F-4D97-AF65-F5344CB8AC3E}">
        <p14:creationId xmlns:p14="http://schemas.microsoft.com/office/powerpoint/2010/main" val="22838393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BA19B-E5D6-7192-32CB-D0B1383676B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6207E4A-5993-5D75-ACBB-EACCBE246AB4}"/>
              </a:ext>
            </a:extLst>
          </p:cNvPr>
          <p:cNvSpPr>
            <a:spLocks noGrp="1"/>
          </p:cNvSpPr>
          <p:nvPr>
            <p:ph idx="1"/>
          </p:nvPr>
        </p:nvSpPr>
        <p:spPr>
          <a:xfrm>
            <a:off x="838200" y="1795145"/>
            <a:ext cx="10515600" cy="4351338"/>
          </a:xfrm>
        </p:spPr>
        <p:txBody>
          <a:bodyPr vert="horz" lIns="91440" tIns="45720" rIns="91440" bIns="45720" rtlCol="0" anchor="t">
            <a:normAutofit/>
          </a:bodyPr>
          <a:lstStyle/>
          <a:p>
            <a:r>
              <a:rPr lang="en-US" dirty="0">
                <a:cs typeface="Calibri"/>
              </a:rPr>
              <a:t> </a:t>
            </a:r>
            <a:r>
              <a:rPr lang="en-US" sz="2400" dirty="0">
                <a:latin typeface="Times New Roman" panose="02020603050405020304" pitchFamily="18" charset="0"/>
                <a:cs typeface="Times New Roman" panose="02020603050405020304" pitchFamily="18" charset="0"/>
              </a:rPr>
              <a:t>Pregnancy and lactation in which there is a three- to fourfold increased daily folate requirements.</a:t>
            </a:r>
          </a:p>
          <a:p>
            <a:r>
              <a:rPr lang="en-US" sz="2400" dirty="0">
                <a:latin typeface="Times New Roman" panose="02020603050405020304" pitchFamily="18" charset="0"/>
                <a:cs typeface="Times New Roman" panose="02020603050405020304" pitchFamily="18" charset="0"/>
              </a:rPr>
              <a:t> Folate malabsorption secondary to celiac disease or bariatric surgery. Drugs that can interfere with folate absorption include ethanol, trimethoprim, pyrimethamine, diphenylhydantoin, barbiturates, and sulfasalazine. Dialysis-dependent patients require more folate intake because of increased folate losses. Patients with hemolytic anemia, such as sickle cell anemia, require increased folate for accelerated erythropoiesis and can present with aplastic crisis (rapidly falling RBC counts) with folate deficiency.</a:t>
            </a:r>
          </a:p>
        </p:txBody>
      </p:sp>
    </p:spTree>
    <p:extLst>
      <p:ext uri="{BB962C8B-B14F-4D97-AF65-F5344CB8AC3E}">
        <p14:creationId xmlns:p14="http://schemas.microsoft.com/office/powerpoint/2010/main" val="8597074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85C2A-2422-CF01-A2AA-19C3669D7282}"/>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DIAGNOSIS</a:t>
            </a:r>
          </a:p>
        </p:txBody>
      </p:sp>
      <p:sp>
        <p:nvSpPr>
          <p:cNvPr id="3" name="Content Placeholder 2">
            <a:extLst>
              <a:ext uri="{FF2B5EF4-FFF2-40B4-BE49-F238E27FC236}">
                <a16:creationId xmlns:a16="http://schemas.microsoft.com/office/drawing/2014/main" id="{4E408769-F003-30B8-E832-22FC80B14A10}"/>
              </a:ext>
            </a:extLst>
          </p:cNvPr>
          <p:cNvSpPr>
            <a:spLocks noGrp="1"/>
          </p:cNvSpPr>
          <p:nvPr>
            <p:ph idx="1"/>
          </p:nvPr>
        </p:nvSpPr>
        <p:spPr/>
        <p:txBody>
          <a:bodyPr vert="horz" lIns="91440" tIns="45720" rIns="91440" bIns="45720" rtlCol="0" anchor="t">
            <a:normAutofit fontScale="92500" lnSpcReduction="10000"/>
          </a:bodyPr>
          <a:lstStyle/>
          <a:p>
            <a:pPr marL="0" indent="0">
              <a:buNone/>
            </a:pPr>
            <a:r>
              <a:rPr lang="en-US" sz="2400" b="1" dirty="0">
                <a:latin typeface="Times New Roman" panose="02020603050405020304" pitchFamily="18" charset="0"/>
                <a:ea typeface="+mn-lt"/>
                <a:cs typeface="Times New Roman" panose="02020603050405020304" pitchFamily="18" charset="0"/>
              </a:rPr>
              <a:t>Clinical Presentation</a:t>
            </a:r>
          </a:p>
          <a:p>
            <a:r>
              <a:rPr lang="en-US" sz="2400" dirty="0">
                <a:latin typeface="Times New Roman" panose="02020603050405020304" pitchFamily="18" charset="0"/>
                <a:ea typeface="+mn-lt"/>
                <a:cs typeface="Times New Roman" panose="02020603050405020304" pitchFamily="18" charset="0"/>
              </a:rPr>
              <a:t> In addition to symptoms of anemia, vitamin B12 deficiency may demonstrate </a:t>
            </a:r>
            <a:r>
              <a:rPr lang="en-US" sz="2400" u="sng" dirty="0">
                <a:latin typeface="Times New Roman" panose="02020603050405020304" pitchFamily="18" charset="0"/>
                <a:ea typeface="+mn-lt"/>
                <a:cs typeface="Times New Roman" panose="02020603050405020304" pitchFamily="18" charset="0"/>
              </a:rPr>
              <a:t>neurologic symptoms, </a:t>
            </a:r>
            <a:r>
              <a:rPr lang="en-US" sz="2400" dirty="0">
                <a:latin typeface="Times New Roman" panose="02020603050405020304" pitchFamily="18" charset="0"/>
                <a:ea typeface="+mn-lt"/>
                <a:cs typeface="Times New Roman" panose="02020603050405020304" pitchFamily="18" charset="0"/>
              </a:rPr>
              <a:t>such as peripheral neuropathy, </a:t>
            </a:r>
            <a:r>
              <a:rPr lang="en-US" sz="2400" dirty="0" err="1">
                <a:latin typeface="Times New Roman" panose="02020603050405020304" pitchFamily="18" charset="0"/>
                <a:ea typeface="+mn-lt"/>
                <a:cs typeface="Times New Roman" panose="02020603050405020304" pitchFamily="18" charset="0"/>
              </a:rPr>
              <a:t>paresthesias</a:t>
            </a:r>
            <a:r>
              <a:rPr lang="en-US" sz="2400" dirty="0">
                <a:latin typeface="Times New Roman" panose="02020603050405020304" pitchFamily="18" charset="0"/>
                <a:ea typeface="+mn-lt"/>
                <a:cs typeface="Times New Roman" panose="02020603050405020304" pitchFamily="18" charset="0"/>
              </a:rPr>
              <a:t>, lethargy, hypotonia, and seizures. Important physical findings include signs of poor nutrition, pigmentation of skin creases and nail beds, or glossitis.</a:t>
            </a:r>
          </a:p>
          <a:p>
            <a:r>
              <a:rPr lang="en-US" sz="2400" dirty="0">
                <a:latin typeface="Times New Roman" panose="02020603050405020304" pitchFamily="18" charset="0"/>
                <a:ea typeface="+mn-lt"/>
                <a:cs typeface="Times New Roman" panose="02020603050405020304" pitchFamily="18" charset="0"/>
              </a:rPr>
              <a:t> Vitamin B12 deficiency may cause decreased vibratory and positional sense, ataxia, </a:t>
            </a:r>
            <a:r>
              <a:rPr lang="en-US" sz="2400" dirty="0" err="1">
                <a:latin typeface="Times New Roman" panose="02020603050405020304" pitchFamily="18" charset="0"/>
                <a:ea typeface="+mn-lt"/>
                <a:cs typeface="Times New Roman" panose="02020603050405020304" pitchFamily="18" charset="0"/>
              </a:rPr>
              <a:t>paresthesias</a:t>
            </a:r>
            <a:r>
              <a:rPr lang="en-US" sz="2400" dirty="0">
                <a:latin typeface="Times New Roman" panose="02020603050405020304" pitchFamily="18" charset="0"/>
                <a:ea typeface="+mn-lt"/>
                <a:cs typeface="Times New Roman" panose="02020603050405020304" pitchFamily="18" charset="0"/>
              </a:rPr>
              <a:t>, confusion, and dementia. Neurologic complications may occur in the absence of anemia and may not fully resolve despite adequate treatment. </a:t>
            </a:r>
          </a:p>
          <a:p>
            <a:r>
              <a:rPr lang="en-US" sz="2400" dirty="0">
                <a:latin typeface="Times New Roman" panose="02020603050405020304" pitchFamily="18" charset="0"/>
                <a:ea typeface="+mn-lt"/>
                <a:cs typeface="Times New Roman" panose="02020603050405020304" pitchFamily="18" charset="0"/>
              </a:rPr>
              <a:t>Folic acid deficiency does not result in neurologic disease.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81419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594AF-ADA0-11F7-F84E-8489FDCCDABC}"/>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Diagnostic Testing</a:t>
            </a:r>
          </a:p>
        </p:txBody>
      </p:sp>
      <p:sp>
        <p:nvSpPr>
          <p:cNvPr id="3" name="Content Placeholder 2">
            <a:extLst>
              <a:ext uri="{FF2B5EF4-FFF2-40B4-BE49-F238E27FC236}">
                <a16:creationId xmlns:a16="http://schemas.microsoft.com/office/drawing/2014/main" id="{3BF4BBF2-E772-6000-D355-23ED44987151}"/>
              </a:ext>
            </a:extLst>
          </p:cNvPr>
          <p:cNvSpPr>
            <a:spLocks noGrp="1"/>
          </p:cNvSpPr>
          <p:nvPr>
            <p:ph idx="1"/>
          </p:nvPr>
        </p:nvSpPr>
        <p:spPr/>
        <p:txBody>
          <a:bodyPr vert="horz" lIns="91440" tIns="45720" rIns="91440" bIns="45720" rtlCol="0" anchor="t">
            <a:normAutofit fontScale="85000" lnSpcReduction="20000"/>
          </a:bodyPr>
          <a:lstStyle/>
          <a:p>
            <a:pPr marL="0" indent="0">
              <a:buNone/>
            </a:pPr>
            <a:r>
              <a:rPr lang="en-US" dirty="0">
                <a:cs typeface="Calibri"/>
              </a:rPr>
              <a:t> </a:t>
            </a:r>
            <a:r>
              <a:rPr lang="en-US" sz="2600" b="1" dirty="0">
                <a:latin typeface="Times New Roman" panose="02020603050405020304" pitchFamily="18" charset="0"/>
                <a:cs typeface="Times New Roman" panose="02020603050405020304" pitchFamily="18" charset="0"/>
              </a:rPr>
              <a:t>Laboratories</a:t>
            </a:r>
          </a:p>
          <a:p>
            <a:r>
              <a:rPr lang="en-US" sz="2600" dirty="0">
                <a:latin typeface="Times New Roman" panose="02020603050405020304" pitchFamily="18" charset="0"/>
                <a:cs typeface="Times New Roman" panose="02020603050405020304" pitchFamily="18" charset="0"/>
              </a:rPr>
              <a:t> Macrocytic anemia  and leukopenia and thrombocytopenia may occur.</a:t>
            </a:r>
          </a:p>
          <a:p>
            <a:r>
              <a:rPr lang="en-US" sz="2600" dirty="0">
                <a:latin typeface="Times New Roman" panose="02020603050405020304" pitchFamily="18" charset="0"/>
                <a:cs typeface="Times New Roman" panose="02020603050405020304" pitchFamily="18" charset="0"/>
              </a:rPr>
              <a:t> The peripheral smear may show macro-ovalocytes; </a:t>
            </a:r>
            <a:r>
              <a:rPr lang="en-US" sz="2600" dirty="0" err="1">
                <a:latin typeface="Times New Roman" panose="02020603050405020304" pitchFamily="18" charset="0"/>
                <a:cs typeface="Times New Roman" panose="02020603050405020304" pitchFamily="18" charset="0"/>
              </a:rPr>
              <a:t>hypersegmented</a:t>
            </a:r>
            <a:r>
              <a:rPr lang="en-US" sz="2600" dirty="0">
                <a:latin typeface="Times New Roman" panose="02020603050405020304" pitchFamily="18" charset="0"/>
                <a:cs typeface="Times New Roman" panose="02020603050405020304" pitchFamily="18" charset="0"/>
              </a:rPr>
              <a:t> neutrophils (containing six or more nuclear lobes) are common. </a:t>
            </a:r>
          </a:p>
          <a:p>
            <a:r>
              <a:rPr lang="en-US" sz="2600" dirty="0">
                <a:latin typeface="Times New Roman" panose="02020603050405020304" pitchFamily="18" charset="0"/>
                <a:cs typeface="Times New Roman" panose="02020603050405020304" pitchFamily="18" charset="0"/>
              </a:rPr>
              <a:t> Serum vitamin B12 and folate levels should be measured. RBC folate is a more accurate indicator of body folate stores than serum folate,</a:t>
            </a:r>
          </a:p>
          <a:p>
            <a:r>
              <a:rPr lang="en-US" sz="2600" dirty="0">
                <a:latin typeface="Times New Roman" panose="02020603050405020304" pitchFamily="18" charset="0"/>
                <a:cs typeface="Times New Roman" panose="02020603050405020304" pitchFamily="18" charset="0"/>
              </a:rPr>
              <a:t>Serum methylmalonic acid (MMA) and homocysteine (HC) may be useful when the vitamin B12 is 100–400 pg/mL (or borderline low as defined by the laboratory reference range). MMA and HC are elevated in vitamin B12 deficiency; only HC is elevated in folate deficiency. </a:t>
            </a:r>
          </a:p>
        </p:txBody>
      </p:sp>
    </p:spTree>
    <p:extLst>
      <p:ext uri="{BB962C8B-B14F-4D97-AF65-F5344CB8AC3E}">
        <p14:creationId xmlns:p14="http://schemas.microsoft.com/office/powerpoint/2010/main" val="19548841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AF4FA-3676-8093-832D-703F499C3C25}"/>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Diagnostic Procedures</a:t>
            </a:r>
          </a:p>
        </p:txBody>
      </p:sp>
      <p:sp>
        <p:nvSpPr>
          <p:cNvPr id="3" name="Content Placeholder 2">
            <a:extLst>
              <a:ext uri="{FF2B5EF4-FFF2-40B4-BE49-F238E27FC236}">
                <a16:creationId xmlns:a16="http://schemas.microsoft.com/office/drawing/2014/main" id="{740ED883-D6C7-B2CA-9BA4-DE187323AE6F}"/>
              </a:ext>
            </a:extLst>
          </p:cNvPr>
          <p:cNvSpPr>
            <a:spLocks noGrp="1"/>
          </p:cNvSpPr>
          <p:nvPr>
            <p:ph idx="1"/>
          </p:nvPr>
        </p:nvSpPr>
        <p:spPr/>
        <p:txBody>
          <a:bodyPr vert="horz" lIns="91440" tIns="45720" rIns="91440" bIns="45720" rtlCol="0" anchor="t">
            <a:normAutofit/>
          </a:bodyPr>
          <a:lstStyle/>
          <a:p>
            <a:r>
              <a:rPr lang="en-US" dirty="0">
                <a:cs typeface="Calibri"/>
              </a:rPr>
              <a:t> </a:t>
            </a:r>
            <a:r>
              <a:rPr lang="en-US" sz="2400" dirty="0">
                <a:latin typeface="Times New Roman" panose="02020603050405020304" pitchFamily="18" charset="0"/>
                <a:cs typeface="Times New Roman" panose="02020603050405020304" pitchFamily="18" charset="0"/>
              </a:rPr>
              <a:t>BM biopsy may be necessary to rule out MDS or acute myeloid leukemia because these disorders may present with findings similar to those of megaloblastic anemia including a hypercellular marrow with an accumulation of immature cells</a:t>
            </a:r>
          </a:p>
          <a:p>
            <a:endParaRPr lang="en-US" dirty="0">
              <a:cs typeface="Calibri"/>
            </a:endParaRPr>
          </a:p>
        </p:txBody>
      </p:sp>
    </p:spTree>
    <p:extLst>
      <p:ext uri="{BB962C8B-B14F-4D97-AF65-F5344CB8AC3E}">
        <p14:creationId xmlns:p14="http://schemas.microsoft.com/office/powerpoint/2010/main" val="20604025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826DA-1E30-DD3D-1004-424D4C0AF24F}"/>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TREATMENT</a:t>
            </a:r>
          </a:p>
        </p:txBody>
      </p:sp>
      <p:sp>
        <p:nvSpPr>
          <p:cNvPr id="3" name="Content Placeholder 2">
            <a:extLst>
              <a:ext uri="{FF2B5EF4-FFF2-40B4-BE49-F238E27FC236}">
                <a16:creationId xmlns:a16="http://schemas.microsoft.com/office/drawing/2014/main" id="{B8140035-B561-95D2-AA7F-20EA00968D16}"/>
              </a:ext>
            </a:extLst>
          </p:cNvPr>
          <p:cNvSpPr>
            <a:spLocks noGrp="1"/>
          </p:cNvSpPr>
          <p:nvPr>
            <p:ph idx="1"/>
          </p:nvPr>
        </p:nvSpPr>
        <p:spPr/>
        <p:txBody>
          <a:bodyPr vert="horz" lIns="91440" tIns="45720" rIns="91440" bIns="45720" rtlCol="0" anchor="t">
            <a:normAutofit lnSpcReduction="10000"/>
          </a:bodyPr>
          <a:lstStyle/>
          <a:p>
            <a:r>
              <a:rPr lang="en-US" dirty="0">
                <a:cs typeface="Calibri"/>
              </a:rPr>
              <a:t> </a:t>
            </a:r>
            <a:r>
              <a:rPr lang="en-US" sz="2400" b="1" dirty="0">
                <a:latin typeface="Times New Roman" panose="02020603050405020304" pitchFamily="18" charset="0"/>
                <a:cs typeface="Times New Roman" panose="02020603050405020304" pitchFamily="18" charset="0"/>
              </a:rPr>
              <a:t>Folic acid </a:t>
            </a:r>
            <a:r>
              <a:rPr lang="en-US" sz="2400" dirty="0">
                <a:latin typeface="Times New Roman" panose="02020603050405020304" pitchFamily="18" charset="0"/>
                <a:cs typeface="Times New Roman" panose="02020603050405020304" pitchFamily="18" charset="0"/>
              </a:rPr>
              <a:t>1 mg PO daily is given until the deficiency is corrected. High doses of folic acid (5 mg daily) may be needed in </a:t>
            </a:r>
            <a:r>
              <a:rPr lang="en-US" sz="2400" u="sng" dirty="0">
                <a:latin typeface="Times New Roman" panose="02020603050405020304" pitchFamily="18" charset="0"/>
                <a:cs typeface="Times New Roman" panose="02020603050405020304" pitchFamily="18" charset="0"/>
              </a:rPr>
              <a:t>patients with malabsorption syndromes</a:t>
            </a:r>
            <a:r>
              <a:rPr lang="en-US" sz="2400" dirty="0">
                <a:latin typeface="Times New Roman" panose="02020603050405020304" pitchFamily="18" charset="0"/>
                <a:cs typeface="Times New Roman" panose="02020603050405020304" pitchFamily="18" charset="0"/>
              </a:rPr>
              <a:t>. </a:t>
            </a:r>
          </a:p>
          <a:p>
            <a:pPr marL="0" indent="0">
              <a:buNone/>
            </a:pPr>
            <a:endParaRPr lang="en-US" sz="2400"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Vitamin B12 </a:t>
            </a:r>
            <a:r>
              <a:rPr lang="en-US" sz="2400" dirty="0">
                <a:latin typeface="Times New Roman" panose="02020603050405020304" pitchFamily="18" charset="0"/>
                <a:cs typeface="Times New Roman" panose="02020603050405020304" pitchFamily="18" charset="0"/>
              </a:rPr>
              <a:t>deficiency is corrected by administering cyanocobalamin. Initial treatment (1 mg/d intramuscular cyanocobalamin) is typically administered in the setting of severe anemia, neurologic dysfunction, or chronic malabsorption. After 1 week of daily therapy, a commonly employed regimen is 1 mg/</a:t>
            </a:r>
            <a:r>
              <a:rPr lang="en-US" sz="2400" dirty="0" err="1">
                <a:latin typeface="Times New Roman" panose="02020603050405020304" pitchFamily="18" charset="0"/>
                <a:cs typeface="Times New Roman" panose="02020603050405020304" pitchFamily="18" charset="0"/>
              </a:rPr>
              <a:t>wk</a:t>
            </a:r>
            <a:r>
              <a:rPr lang="en-US" sz="2400" dirty="0">
                <a:latin typeface="Times New Roman" panose="02020603050405020304" pitchFamily="18" charset="0"/>
                <a:cs typeface="Times New Roman" panose="02020603050405020304" pitchFamily="18" charset="0"/>
              </a:rPr>
              <a:t> given for 4 weeks and then 1 mg/</a:t>
            </a:r>
            <a:r>
              <a:rPr lang="en-US" sz="2400" dirty="0" err="1">
                <a:latin typeface="Times New Roman" panose="02020603050405020304" pitchFamily="18" charset="0"/>
                <a:cs typeface="Times New Roman" panose="02020603050405020304" pitchFamily="18" charset="0"/>
              </a:rPr>
              <a:t>mo</a:t>
            </a:r>
            <a:r>
              <a:rPr lang="en-US" sz="2400" dirty="0">
                <a:latin typeface="Times New Roman" panose="02020603050405020304" pitchFamily="18" charset="0"/>
                <a:cs typeface="Times New Roman" panose="02020603050405020304" pitchFamily="18" charset="0"/>
              </a:rPr>
              <a:t> for life. </a:t>
            </a:r>
          </a:p>
        </p:txBody>
      </p:sp>
    </p:spTree>
    <p:extLst>
      <p:ext uri="{BB962C8B-B14F-4D97-AF65-F5344CB8AC3E}">
        <p14:creationId xmlns:p14="http://schemas.microsoft.com/office/powerpoint/2010/main" val="25361692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3BD27-5051-C5BB-9A5A-34E6A8FB7E65}"/>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Anemia of Chronic Disease</a:t>
            </a:r>
          </a:p>
        </p:txBody>
      </p:sp>
      <p:sp>
        <p:nvSpPr>
          <p:cNvPr id="3" name="Content Placeholder 2">
            <a:extLst>
              <a:ext uri="{FF2B5EF4-FFF2-40B4-BE49-F238E27FC236}">
                <a16:creationId xmlns:a16="http://schemas.microsoft.com/office/drawing/2014/main" id="{BB2A1A04-4E30-E08D-887F-E25058F3CF05}"/>
              </a:ext>
            </a:extLst>
          </p:cNvPr>
          <p:cNvSpPr>
            <a:spLocks noGrp="1"/>
          </p:cNvSpPr>
          <p:nvPr>
            <p:ph idx="1"/>
          </p:nvPr>
        </p:nvSpPr>
        <p:spPr/>
        <p:txBody>
          <a:bodyPr vert="horz" lIns="91440" tIns="45720" rIns="91440" bIns="45720" rtlCol="0" anchor="t">
            <a:normAutofit fontScale="85000" lnSpcReduction="20000"/>
          </a:bodyPr>
          <a:lstStyle/>
          <a:p>
            <a:pPr marL="0" indent="0">
              <a:buNone/>
            </a:pPr>
            <a:r>
              <a:rPr lang="en-US" sz="2400" dirty="0">
                <a:latin typeface="Times New Roman" panose="02020603050405020304" pitchFamily="18" charset="0"/>
                <a:cs typeface="Times New Roman" panose="02020603050405020304" pitchFamily="18" charset="0"/>
              </a:rPr>
              <a:t>Anemia of chronic disease (ACD) often develops in:</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 patients with long-standing inflammatory diseases</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 malignancy</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 autoimmune disorders</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chronic infection</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Etiology is multifactorial including:</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 defective iron mobilization during erythropoiesis</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inflammatory cytokine-mediated suppression of erythropoiesis</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 impaired EPO response to anemia </a:t>
            </a:r>
          </a:p>
        </p:txBody>
      </p:sp>
    </p:spTree>
    <p:extLst>
      <p:ext uri="{BB962C8B-B14F-4D97-AF65-F5344CB8AC3E}">
        <p14:creationId xmlns:p14="http://schemas.microsoft.com/office/powerpoint/2010/main" val="14211695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CFF4B-1B61-3FED-BF8D-422FF4D4FB3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A68D395-045E-6813-72BC-C68E7175EAE6}"/>
              </a:ext>
            </a:extLst>
          </p:cNvPr>
          <p:cNvSpPr>
            <a:spLocks noGrp="1"/>
          </p:cNvSpPr>
          <p:nvPr>
            <p:ph idx="1"/>
          </p:nvPr>
        </p:nvSpPr>
        <p:spPr/>
        <p:txBody>
          <a:bodyPr vert="horz" lIns="91440" tIns="45720" rIns="91440" bIns="45720" rtlCol="0" anchor="t">
            <a:normAutofit/>
          </a:bodyPr>
          <a:lstStyle/>
          <a:p>
            <a:r>
              <a:rPr lang="en-US" sz="2400" dirty="0">
                <a:latin typeface="Times New Roman" panose="02020603050405020304" pitchFamily="18" charset="0"/>
                <a:cs typeface="Times New Roman" panose="02020603050405020304" pitchFamily="18" charset="0"/>
              </a:rPr>
              <a:t>Hepcidin is a critical regulator of iron homeostasis and is normally low when iron is deficient, allowing for increased iron absorption and utilization</a:t>
            </a:r>
          </a:p>
          <a:p>
            <a:r>
              <a:rPr lang="en-US" sz="2400" dirty="0">
                <a:latin typeface="Times New Roman" panose="02020603050405020304" pitchFamily="18" charset="0"/>
                <a:cs typeface="Times New Roman" panose="02020603050405020304" pitchFamily="18" charset="0"/>
              </a:rPr>
              <a:t> Chronic inflammation </a:t>
            </a:r>
            <a:r>
              <a:rPr lang="en-US" sz="2400" u="sng" dirty="0">
                <a:latin typeface="Times New Roman" panose="02020603050405020304" pitchFamily="18" charset="0"/>
                <a:cs typeface="Times New Roman" panose="02020603050405020304" pitchFamily="18" charset="0"/>
              </a:rPr>
              <a:t>increases hepcidin levels </a:t>
            </a:r>
            <a:r>
              <a:rPr lang="en-US" sz="2400" dirty="0">
                <a:latin typeface="Times New Roman" panose="02020603050405020304" pitchFamily="18" charset="0"/>
                <a:cs typeface="Times New Roman" panose="02020603050405020304" pitchFamily="18" charset="0"/>
              </a:rPr>
              <a:t>and causes a functional iron deficiency due to impaired iron recycling and utilization</a:t>
            </a:r>
          </a:p>
          <a:p>
            <a:r>
              <a:rPr lang="en-US" sz="2400" dirty="0">
                <a:latin typeface="Times New Roman" panose="02020603050405020304" pitchFamily="18" charset="0"/>
                <a:cs typeface="Times New Roman" panose="02020603050405020304" pitchFamily="18" charset="0"/>
              </a:rPr>
              <a:t> Hepcidin is renally cleared, suggesting a role in anemia of chronic renal disease</a:t>
            </a:r>
          </a:p>
          <a:p>
            <a:endParaRPr lang="en-US" dirty="0">
              <a:cs typeface="Calibri"/>
            </a:endParaRPr>
          </a:p>
        </p:txBody>
      </p:sp>
    </p:spTree>
    <p:extLst>
      <p:ext uri="{BB962C8B-B14F-4D97-AF65-F5344CB8AC3E}">
        <p14:creationId xmlns:p14="http://schemas.microsoft.com/office/powerpoint/2010/main" val="14150451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762B2-A945-D510-11F0-BE877496C0FD}"/>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DIAGNOSIS</a:t>
            </a:r>
          </a:p>
        </p:txBody>
      </p:sp>
      <p:sp>
        <p:nvSpPr>
          <p:cNvPr id="3" name="Content Placeholder 2">
            <a:extLst>
              <a:ext uri="{FF2B5EF4-FFF2-40B4-BE49-F238E27FC236}">
                <a16:creationId xmlns:a16="http://schemas.microsoft.com/office/drawing/2014/main" id="{FDE5FB51-83CD-BE30-3954-2BD7053A3974}"/>
              </a:ext>
            </a:extLst>
          </p:cNvPr>
          <p:cNvSpPr>
            <a:spLocks noGrp="1"/>
          </p:cNvSpPr>
          <p:nvPr>
            <p:ph idx="1"/>
          </p:nvPr>
        </p:nvSpPr>
        <p:spPr/>
        <p:txBody>
          <a:bodyPr vert="horz" lIns="91440" tIns="45720" rIns="91440" bIns="45720" rtlCol="0" anchor="t">
            <a:normAutofit/>
          </a:bodyPr>
          <a:lstStyle/>
          <a:p>
            <a:r>
              <a:rPr lang="en-US" dirty="0">
                <a:cs typeface="Calibri"/>
              </a:rPr>
              <a:t> </a:t>
            </a:r>
            <a:r>
              <a:rPr lang="en-US" sz="2400" dirty="0">
                <a:latin typeface="Times New Roman" panose="02020603050405020304" pitchFamily="18" charset="0"/>
                <a:cs typeface="Times New Roman" panose="02020603050405020304" pitchFamily="18" charset="0"/>
              </a:rPr>
              <a:t>Anemia is normocytic in 75% of cases and microcytic in the remainder of cases</a:t>
            </a:r>
          </a:p>
          <a:p>
            <a:r>
              <a:rPr lang="en-US" sz="2400" dirty="0">
                <a:latin typeface="Times New Roman" panose="02020603050405020304" pitchFamily="18" charset="0"/>
                <a:cs typeface="Times New Roman" panose="02020603050405020304" pitchFamily="18" charset="0"/>
              </a:rPr>
              <a:t> The soluble transferrin receptor level is helpful in differentiating ACD (normal) and iron deficiency (elevated) when the ferritin is indeterminate</a:t>
            </a:r>
          </a:p>
          <a:p>
            <a:r>
              <a:rPr lang="en-US" sz="2400" dirty="0">
                <a:latin typeface="Times New Roman" panose="02020603050405020304" pitchFamily="18" charset="0"/>
                <a:cs typeface="Times New Roman" panose="02020603050405020304" pitchFamily="18" charset="0"/>
              </a:rPr>
              <a:t> Measurement of serum hepcidin may become part of the standard evaluation of anemia (when the assay becomes widely available). Iron studies may show low serum iron and TIBC</a:t>
            </a:r>
          </a:p>
        </p:txBody>
      </p:sp>
    </p:spTree>
    <p:extLst>
      <p:ext uri="{BB962C8B-B14F-4D97-AF65-F5344CB8AC3E}">
        <p14:creationId xmlns:p14="http://schemas.microsoft.com/office/powerpoint/2010/main" val="2317664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0BEDE-F0B9-100F-AC4E-C474C7615963}"/>
              </a:ext>
            </a:extLst>
          </p:cNvPr>
          <p:cNvSpPr>
            <a:spLocks noGrp="1"/>
          </p:cNvSpPr>
          <p:nvPr>
            <p:ph type="title"/>
          </p:nvPr>
        </p:nvSpPr>
        <p:spPr/>
        <p:txBody>
          <a:bodyPr/>
          <a:lstStyle/>
          <a:p>
            <a:r>
              <a:rPr lang="en-US">
                <a:cs typeface="Calibri Light"/>
              </a:rPr>
              <a:t>Definitions </a:t>
            </a:r>
            <a:endParaRPr lang="en-US"/>
          </a:p>
        </p:txBody>
      </p:sp>
      <p:sp>
        <p:nvSpPr>
          <p:cNvPr id="3" name="Content Placeholder 2">
            <a:extLst>
              <a:ext uri="{FF2B5EF4-FFF2-40B4-BE49-F238E27FC236}">
                <a16:creationId xmlns:a16="http://schemas.microsoft.com/office/drawing/2014/main" id="{660AC732-14F3-98AE-786D-AFF8DFD26016}"/>
              </a:ext>
            </a:extLst>
          </p:cNvPr>
          <p:cNvSpPr>
            <a:spLocks noGrp="1"/>
          </p:cNvSpPr>
          <p:nvPr>
            <p:ph idx="1"/>
          </p:nvPr>
        </p:nvSpPr>
        <p:spPr/>
        <p:txBody>
          <a:bodyPr vert="horz" lIns="91440" tIns="45720" rIns="91440" bIns="45720" rtlCol="0" anchor="t">
            <a:noAutofit/>
          </a:bodyPr>
          <a:lstStyle/>
          <a:p>
            <a:r>
              <a:rPr lang="en-US" sz="1600">
                <a:latin typeface="Times New Roman"/>
                <a:cs typeface="Calibri"/>
              </a:rPr>
              <a:t>Red blood cell indices are blood tests that provide information about the hemoglobin content and size of red blood cells.</a:t>
            </a:r>
          </a:p>
          <a:p>
            <a:endParaRPr lang="en-US" sz="1600">
              <a:latin typeface="Times New Roman"/>
              <a:cs typeface="Calibri"/>
            </a:endParaRPr>
          </a:p>
          <a:p>
            <a:r>
              <a:rPr lang="en-US" sz="1600" b="1">
                <a:latin typeface="Times New Roman"/>
                <a:cs typeface="Calibri"/>
              </a:rPr>
              <a:t>Mean corpuscular volume (MCV)</a:t>
            </a:r>
          </a:p>
          <a:p>
            <a:pPr marL="0" indent="0">
              <a:buNone/>
            </a:pPr>
            <a:r>
              <a:rPr lang="en-US" sz="1600">
                <a:latin typeface="Times New Roman"/>
                <a:cs typeface="Calibri"/>
              </a:rPr>
              <a:t>    Normal range: 80–100 </a:t>
            </a:r>
            <a:r>
              <a:rPr lang="en-US" sz="1600" err="1">
                <a:latin typeface="Times New Roman"/>
                <a:cs typeface="Calibri"/>
              </a:rPr>
              <a:t>fL</a:t>
            </a:r>
            <a:r>
              <a:rPr lang="en-US" sz="1600">
                <a:latin typeface="Times New Roman"/>
                <a:cs typeface="Calibri"/>
              </a:rPr>
              <a:t> (femtoliter)</a:t>
            </a:r>
          </a:p>
          <a:p>
            <a:r>
              <a:rPr lang="en-US" sz="1600" b="1">
                <a:latin typeface="Times New Roman"/>
                <a:cs typeface="Calibri"/>
              </a:rPr>
              <a:t>Mean corpuscular hemoglobin (MCH)</a:t>
            </a:r>
          </a:p>
          <a:p>
            <a:pPr marL="0" indent="0">
              <a:buNone/>
            </a:pPr>
            <a:r>
              <a:rPr lang="en-US" sz="1600">
                <a:latin typeface="Times New Roman"/>
                <a:cs typeface="Calibri"/>
              </a:rPr>
              <a:t>     Normal range: 27-31 </a:t>
            </a:r>
            <a:r>
              <a:rPr lang="en-US" sz="1600" err="1">
                <a:latin typeface="Times New Roman"/>
                <a:cs typeface="Calibri"/>
              </a:rPr>
              <a:t>pg</a:t>
            </a:r>
            <a:r>
              <a:rPr lang="en-US" sz="1600">
                <a:latin typeface="Times New Roman"/>
                <a:cs typeface="Calibri"/>
              </a:rPr>
              <a:t>/cell</a:t>
            </a:r>
          </a:p>
          <a:p>
            <a:r>
              <a:rPr lang="en-US" sz="1600" b="1">
                <a:latin typeface="Times New Roman"/>
                <a:cs typeface="Calibri"/>
              </a:rPr>
              <a:t>Mean corpuscular hemoglobin concentration (MCHC)</a:t>
            </a:r>
          </a:p>
          <a:p>
            <a:pPr marL="0" indent="0">
              <a:buNone/>
            </a:pPr>
            <a:r>
              <a:rPr lang="en-US" sz="1600">
                <a:latin typeface="Times New Roman"/>
                <a:cs typeface="Calibri"/>
              </a:rPr>
              <a:t>     Normal range: 32-36 g/dL</a:t>
            </a:r>
          </a:p>
          <a:p>
            <a:r>
              <a:rPr lang="en-US" sz="1600" b="1">
                <a:latin typeface="Times New Roman"/>
                <a:cs typeface="Calibri"/>
              </a:rPr>
              <a:t>Red blood cell distribution width (RDW)</a:t>
            </a:r>
          </a:p>
          <a:p>
            <a:r>
              <a:rPr lang="en-US" sz="1600">
                <a:latin typeface="Times New Roman"/>
                <a:cs typeface="Calibri"/>
              </a:rPr>
              <a:t> (RDW)  is a measure of the range of variation of red blood cell (RBC) volume, yielding clues about morphology.</a:t>
            </a:r>
          </a:p>
        </p:txBody>
      </p:sp>
    </p:spTree>
    <p:extLst>
      <p:ext uri="{BB962C8B-B14F-4D97-AF65-F5344CB8AC3E}">
        <p14:creationId xmlns:p14="http://schemas.microsoft.com/office/powerpoint/2010/main" val="12120218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9E150-5F87-B2F3-AF94-EF1A9BA0F873}"/>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TREATMENT</a:t>
            </a:r>
          </a:p>
        </p:txBody>
      </p:sp>
      <p:sp>
        <p:nvSpPr>
          <p:cNvPr id="3" name="Content Placeholder 2">
            <a:extLst>
              <a:ext uri="{FF2B5EF4-FFF2-40B4-BE49-F238E27FC236}">
                <a16:creationId xmlns:a16="http://schemas.microsoft.com/office/drawing/2014/main" id="{F751EEF4-CF02-6C56-70CB-9AFE2C4DDB97}"/>
              </a:ext>
            </a:extLst>
          </p:cNvPr>
          <p:cNvSpPr>
            <a:spLocks noGrp="1"/>
          </p:cNvSpPr>
          <p:nvPr>
            <p:ph idx="1"/>
          </p:nvPr>
        </p:nvSpPr>
        <p:spPr/>
        <p:txBody>
          <a:bodyPr vert="horz" lIns="91440" tIns="45720" rIns="91440" bIns="45720" rtlCol="0" anchor="t">
            <a:normAutofit/>
          </a:bodyPr>
          <a:lstStyle/>
          <a:p>
            <a:r>
              <a:rPr lang="en-US" sz="2400" dirty="0">
                <a:latin typeface="Times New Roman" panose="02020603050405020304" pitchFamily="18" charset="0"/>
                <a:cs typeface="Times New Roman" panose="02020603050405020304" pitchFamily="18" charset="0"/>
              </a:rPr>
              <a:t>Therapy for ACD is directed toward the </a:t>
            </a:r>
            <a:r>
              <a:rPr lang="en-US" sz="2400" u="sng" dirty="0">
                <a:latin typeface="Times New Roman" panose="02020603050405020304" pitchFamily="18" charset="0"/>
                <a:cs typeface="Times New Roman" panose="02020603050405020304" pitchFamily="18" charset="0"/>
              </a:rPr>
              <a:t>underlying disease </a:t>
            </a:r>
            <a:r>
              <a:rPr lang="en-US" sz="2400" dirty="0">
                <a:latin typeface="Times New Roman" panose="02020603050405020304" pitchFamily="18" charset="0"/>
                <a:cs typeface="Times New Roman" panose="02020603050405020304" pitchFamily="18" charset="0"/>
              </a:rPr>
              <a:t>and eliminating exacerbating factors such as nutritional deficiencies and marrow-suppressive drugs</a:t>
            </a:r>
          </a:p>
          <a:p>
            <a:r>
              <a:rPr lang="en-US" sz="2400" dirty="0">
                <a:latin typeface="Times New Roman" panose="02020603050405020304" pitchFamily="18" charset="0"/>
                <a:cs typeface="Times New Roman" panose="02020603050405020304" pitchFamily="18" charset="0"/>
              </a:rPr>
              <a:t>Enteral iron is typically </a:t>
            </a:r>
            <a:r>
              <a:rPr lang="en-US" sz="2400" u="sng" dirty="0">
                <a:latin typeface="Times New Roman" panose="02020603050405020304" pitchFamily="18" charset="0"/>
                <a:cs typeface="Times New Roman" panose="02020603050405020304" pitchFamily="18" charset="0"/>
              </a:rPr>
              <a:t>ineffective</a:t>
            </a:r>
            <a:r>
              <a:rPr lang="en-US" sz="2400" dirty="0">
                <a:latin typeface="Times New Roman" panose="02020603050405020304" pitchFamily="18" charset="0"/>
                <a:cs typeface="Times New Roman" panose="02020603050405020304" pitchFamily="18" charset="0"/>
              </a:rPr>
              <a:t> in ACD because of reduced intestinal absorption of iron</a:t>
            </a:r>
          </a:p>
          <a:p>
            <a:r>
              <a:rPr lang="en-US" sz="2400" dirty="0">
                <a:latin typeface="Times New Roman" panose="02020603050405020304" pitchFamily="18" charset="0"/>
                <a:cs typeface="Times New Roman" panose="02020603050405020304" pitchFamily="18" charset="0"/>
              </a:rPr>
              <a:t> ESA therapy should be considered if the patient is transfusion dependent or has symptomatic anemia. </a:t>
            </a:r>
          </a:p>
          <a:p>
            <a:r>
              <a:rPr lang="en-US" sz="2400" dirty="0">
                <a:latin typeface="Times New Roman" panose="02020603050405020304" pitchFamily="18" charset="0"/>
                <a:cs typeface="Times New Roman" panose="02020603050405020304" pitchFamily="18" charset="0"/>
              </a:rPr>
              <a:t>ESA therapy is discontinued when the </a:t>
            </a:r>
            <a:r>
              <a:rPr lang="en-US" sz="2400" b="1" dirty="0">
                <a:solidFill>
                  <a:srgbClr val="FF0000"/>
                </a:solidFill>
                <a:latin typeface="Times New Roman" panose="02020603050405020304" pitchFamily="18" charset="0"/>
                <a:cs typeface="Times New Roman" panose="02020603050405020304" pitchFamily="18" charset="0"/>
              </a:rPr>
              <a:t>Hgb is &gt;11 g/dL </a:t>
            </a:r>
            <a:r>
              <a:rPr lang="en-US" sz="2400" dirty="0">
                <a:latin typeface="Times New Roman" panose="02020603050405020304" pitchFamily="18" charset="0"/>
                <a:cs typeface="Times New Roman" panose="02020603050405020304" pitchFamily="18" charset="0"/>
              </a:rPr>
              <a:t>to reduce risk of cardiovascular adverse events</a:t>
            </a:r>
          </a:p>
        </p:txBody>
      </p:sp>
    </p:spTree>
    <p:extLst>
      <p:ext uri="{BB962C8B-B14F-4D97-AF65-F5344CB8AC3E}">
        <p14:creationId xmlns:p14="http://schemas.microsoft.com/office/powerpoint/2010/main" val="25351142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9501B-DB5B-A33A-E7CD-B9EB293821E7}"/>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Aplastic Anemia</a:t>
            </a:r>
          </a:p>
        </p:txBody>
      </p:sp>
      <p:sp>
        <p:nvSpPr>
          <p:cNvPr id="3" name="Content Placeholder 2">
            <a:extLst>
              <a:ext uri="{FF2B5EF4-FFF2-40B4-BE49-F238E27FC236}">
                <a16:creationId xmlns:a16="http://schemas.microsoft.com/office/drawing/2014/main" id="{E5BA1075-6FC1-4290-45D1-A3C3FC4BAD02}"/>
              </a:ext>
            </a:extLst>
          </p:cNvPr>
          <p:cNvSpPr>
            <a:spLocks noGrp="1"/>
          </p:cNvSpPr>
          <p:nvPr>
            <p:ph idx="1"/>
          </p:nvPr>
        </p:nvSpPr>
        <p:spPr/>
        <p:txBody>
          <a:bodyPr vert="horz" lIns="91440" tIns="45720" rIns="91440" bIns="45720" rtlCol="0" anchor="t">
            <a:normAutofit fontScale="92500" lnSpcReduction="10000"/>
          </a:bodyPr>
          <a:lstStyle/>
          <a:p>
            <a:pPr marL="0" indent="0">
              <a:buNone/>
            </a:pPr>
            <a:r>
              <a:rPr lang="en-US" dirty="0">
                <a:cs typeface="Calibri"/>
              </a:rPr>
              <a:t> </a:t>
            </a:r>
            <a:r>
              <a:rPr lang="en-US" sz="2400" b="1" dirty="0">
                <a:latin typeface="Times New Roman" panose="02020603050405020304" pitchFamily="18" charset="0"/>
                <a:cs typeface="Times New Roman" panose="02020603050405020304" pitchFamily="18" charset="0"/>
              </a:rPr>
              <a:t>Aplastic anemia (AA)</a:t>
            </a:r>
          </a:p>
          <a:p>
            <a:pPr marL="0" indent="0">
              <a:buNone/>
            </a:pPr>
            <a:r>
              <a:rPr lang="en-US" sz="2400" dirty="0">
                <a:latin typeface="Times New Roman" panose="02020603050405020304" pitchFamily="18" charset="0"/>
                <a:cs typeface="Times New Roman" panose="02020603050405020304" pitchFamily="18" charset="0"/>
              </a:rPr>
              <a:t> is a disorder of hematopoietic stem cells that usually presents with pancytopenia. Most cases are acquired and idiopathic, but AA can also arise from an inherited BM failure syndrome such as Fanconi anemia, dyskeratosis congenita, and </a:t>
            </a:r>
            <a:r>
              <a:rPr lang="en-US" sz="2400" dirty="0" err="1">
                <a:latin typeface="Times New Roman" panose="02020603050405020304" pitchFamily="18" charset="0"/>
                <a:cs typeface="Times New Roman" panose="02020603050405020304" pitchFamily="18" charset="0"/>
              </a:rPr>
              <a:t>Shwachman</a:t>
            </a:r>
            <a:r>
              <a:rPr lang="en-US" sz="2400" dirty="0">
                <a:latin typeface="Times New Roman" panose="02020603050405020304" pitchFamily="18" charset="0"/>
                <a:cs typeface="Times New Roman" panose="02020603050405020304" pitchFamily="18" charset="0"/>
              </a:rPr>
              <a:t>–Diamond syndrome. Approximately 20% of cases may be associated with drug or chemical exposure</a:t>
            </a:r>
          </a:p>
          <a:p>
            <a:r>
              <a:rPr lang="en-US" sz="2400" dirty="0">
                <a:latin typeface="Times New Roman" panose="02020603050405020304" pitchFamily="18" charset="0"/>
                <a:cs typeface="Times New Roman" panose="02020603050405020304" pitchFamily="18" charset="0"/>
              </a:rPr>
              <a:t> Approximately 10% of cases are associated with viral illnesses (e.g., viral hepatitis, Epstein–Barr virus, cytomegalovirus [CMV]). Clonal hematopoiesis is a feature of AA, with MDS and acute myeloid leukemia (AML) developing in ∼15% of patients</a:t>
            </a:r>
          </a:p>
        </p:txBody>
      </p:sp>
    </p:spTree>
    <p:extLst>
      <p:ext uri="{BB962C8B-B14F-4D97-AF65-F5344CB8AC3E}">
        <p14:creationId xmlns:p14="http://schemas.microsoft.com/office/powerpoint/2010/main" val="3283652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6708D-D707-828C-56AD-5A841341ACCA}"/>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DIAGNOSIS </a:t>
            </a:r>
          </a:p>
        </p:txBody>
      </p:sp>
      <p:sp>
        <p:nvSpPr>
          <p:cNvPr id="3" name="Content Placeholder 2">
            <a:extLst>
              <a:ext uri="{FF2B5EF4-FFF2-40B4-BE49-F238E27FC236}">
                <a16:creationId xmlns:a16="http://schemas.microsoft.com/office/drawing/2014/main" id="{D0123BF1-B28B-1E59-ECD0-9CB1825D4B19}"/>
              </a:ext>
            </a:extLst>
          </p:cNvPr>
          <p:cNvSpPr>
            <a:spLocks noGrp="1"/>
          </p:cNvSpPr>
          <p:nvPr>
            <p:ph idx="1"/>
          </p:nvPr>
        </p:nvSpPr>
        <p:spPr/>
        <p:txBody>
          <a:bodyPr vert="horz" lIns="91440" tIns="45720" rIns="91440" bIns="45720" rtlCol="0" anchor="t">
            <a:normAutofit/>
          </a:bodyPr>
          <a:lstStyle/>
          <a:p>
            <a:r>
              <a:rPr lang="en-US" sz="2400" dirty="0">
                <a:latin typeface="Times New Roman" panose="02020603050405020304" pitchFamily="18" charset="0"/>
                <a:cs typeface="Times New Roman" panose="02020603050405020304" pitchFamily="18" charset="0"/>
              </a:rPr>
              <a:t>Diagnostic Criteria AA is a </a:t>
            </a:r>
            <a:r>
              <a:rPr lang="en-US" sz="2400" u="sng" dirty="0">
                <a:latin typeface="Times New Roman" panose="02020603050405020304" pitchFamily="18" charset="0"/>
                <a:cs typeface="Times New Roman" panose="02020603050405020304" pitchFamily="18" charset="0"/>
              </a:rPr>
              <a:t>diagnosis of exclusion</a:t>
            </a:r>
            <a:r>
              <a:rPr lang="en-US" sz="2400" dirty="0">
                <a:latin typeface="Times New Roman" panose="02020603050405020304" pitchFamily="18" charset="0"/>
                <a:cs typeface="Times New Roman" panose="02020603050405020304" pitchFamily="18" charset="0"/>
              </a:rPr>
              <a:t>, and other causes of pancytopenia should be ruled out</a:t>
            </a:r>
          </a:p>
        </p:txBody>
      </p:sp>
    </p:spTree>
    <p:extLst>
      <p:ext uri="{BB962C8B-B14F-4D97-AF65-F5344CB8AC3E}">
        <p14:creationId xmlns:p14="http://schemas.microsoft.com/office/powerpoint/2010/main" val="153999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7F709-132B-7BBF-12C5-AFCB816EC6EA}"/>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TREATMENT </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AFAD6CC-92E1-3C41-2D29-6BDB3017ECFB}"/>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Treat underling cause </a:t>
            </a:r>
          </a:p>
          <a:p>
            <a:r>
              <a:rPr lang="en-US" sz="2400" dirty="0">
                <a:latin typeface="Times New Roman" panose="02020603050405020304" pitchFamily="18" charset="0"/>
                <a:cs typeface="Times New Roman" panose="02020603050405020304" pitchFamily="18" charset="0"/>
              </a:rPr>
              <a:t>Patients younger than the age of 50 with severe AA, should be evaluated for eligibility for allogeneic SCT</a:t>
            </a:r>
          </a:p>
          <a:p>
            <a:r>
              <a:rPr lang="en-US" sz="2400" dirty="0">
                <a:latin typeface="Times New Roman" panose="02020603050405020304" pitchFamily="18" charset="0"/>
                <a:cs typeface="Times New Roman" panose="02020603050405020304" pitchFamily="18" charset="0"/>
              </a:rPr>
              <a:t>Patients over the age of 50 with severe AA or younger patients without SCT donor are treated with </a:t>
            </a:r>
            <a:r>
              <a:rPr lang="en-US" sz="2400" dirty="0" err="1">
                <a:latin typeface="Times New Roman" panose="02020603050405020304" pitchFamily="18" charset="0"/>
                <a:cs typeface="Times New Roman" panose="02020603050405020304" pitchFamily="18" charset="0"/>
              </a:rPr>
              <a:t>eltrombopag</a:t>
            </a:r>
            <a:r>
              <a:rPr lang="en-US" sz="2400" dirty="0">
                <a:latin typeface="Times New Roman" panose="02020603050405020304" pitchFamily="18" charset="0"/>
                <a:cs typeface="Times New Roman" panose="02020603050405020304" pitchFamily="18" charset="0"/>
              </a:rPr>
              <a:t> 75–150 mg/d along with cyclosporine and </a:t>
            </a:r>
            <a:r>
              <a:rPr lang="en-US" sz="2400" dirty="0" err="1">
                <a:latin typeface="Times New Roman" panose="02020603050405020304" pitchFamily="18" charset="0"/>
                <a:cs typeface="Times New Roman" panose="02020603050405020304" pitchFamily="18" charset="0"/>
              </a:rPr>
              <a:t>antithymocyte</a:t>
            </a:r>
            <a:r>
              <a:rPr lang="en-US" sz="2400" dirty="0">
                <a:latin typeface="Times New Roman" panose="02020603050405020304" pitchFamily="18" charset="0"/>
                <a:cs typeface="Times New Roman" panose="02020603050405020304" pitchFamily="18" charset="0"/>
              </a:rPr>
              <a:t> globulin (ATG)</a:t>
            </a:r>
          </a:p>
          <a:p>
            <a:r>
              <a:rPr lang="en-US" sz="2400" dirty="0">
                <a:latin typeface="Times New Roman" panose="02020603050405020304" pitchFamily="18" charset="0"/>
                <a:cs typeface="Times New Roman" panose="02020603050405020304" pitchFamily="18" charset="0"/>
              </a:rPr>
              <a:t> Immunosuppressive treatment with cyclosporine and ATG should be considered in patients with severe AA who do not undergo an SCT. </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05314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4A549-5C7F-24B4-2055-AF80E9766912}"/>
              </a:ext>
            </a:extLst>
          </p:cNvPr>
          <p:cNvSpPr>
            <a:spLocks noGrp="1"/>
          </p:cNvSpPr>
          <p:nvPr>
            <p:ph type="title"/>
          </p:nvPr>
        </p:nvSpPr>
        <p:spPr/>
        <p:txBody>
          <a:bodyPr>
            <a:normAutofit/>
          </a:bodyPr>
          <a:lstStyle/>
          <a:p>
            <a:r>
              <a:rPr lang="en-US" dirty="0">
                <a:latin typeface="Times New Roman" panose="02020603050405020304" pitchFamily="18" charset="0"/>
                <a:cs typeface="Times New Roman" panose="02020603050405020304" pitchFamily="18" charset="0"/>
              </a:rPr>
              <a:t>ANEMIAS ASSOCIATED WITH INCREASED RBC DESTRUCTION</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028354D-8B37-AD32-C477-C3BE1FC01B8D}"/>
              </a:ext>
            </a:extLst>
          </p:cNvPr>
          <p:cNvSpPr>
            <a:spLocks noGrp="1"/>
          </p:cNvSpPr>
          <p:nvPr>
            <p:ph idx="1"/>
          </p:nvPr>
        </p:nvSpPr>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Anemias Associated With Increased Erythropoiesis</a:t>
            </a:r>
          </a:p>
          <a:p>
            <a:r>
              <a:rPr lang="en-US" sz="2400" b="1" dirty="0">
                <a:latin typeface="Times New Roman" panose="02020603050405020304" pitchFamily="18" charset="0"/>
                <a:cs typeface="Times New Roman" panose="02020603050405020304" pitchFamily="18" charset="0"/>
              </a:rPr>
              <a:t>Blood loss</a:t>
            </a:r>
            <a:r>
              <a:rPr lang="en-US" sz="2400" dirty="0">
                <a:latin typeface="Times New Roman" panose="02020603050405020304" pitchFamily="18" charset="0"/>
                <a:cs typeface="Times New Roman" panose="02020603050405020304" pitchFamily="18" charset="0"/>
              </a:rPr>
              <a:t>: any source of bleeding </a:t>
            </a:r>
          </a:p>
          <a:p>
            <a:r>
              <a:rPr lang="en-US" sz="2400" b="1" dirty="0">
                <a:latin typeface="Times New Roman" panose="02020603050405020304" pitchFamily="18" charset="0"/>
                <a:cs typeface="Times New Roman" panose="02020603050405020304" pitchFamily="18" charset="0"/>
              </a:rPr>
              <a:t>Hemolysis:</a:t>
            </a:r>
            <a:r>
              <a:rPr lang="en-US" sz="2400" dirty="0">
                <a:latin typeface="Times New Roman" panose="02020603050405020304" pitchFamily="18" charset="0"/>
                <a:cs typeface="Times New Roman" panose="02020603050405020304" pitchFamily="18" charset="0"/>
              </a:rPr>
              <a:t> can be categorized into two broad groups based on the cause of destruction:</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 </a:t>
            </a:r>
            <a:r>
              <a:rPr lang="en-US" sz="2400" b="1" u="sng" dirty="0">
                <a:latin typeface="Times New Roman" panose="02020603050405020304" pitchFamily="18" charset="0"/>
                <a:cs typeface="Times New Roman" panose="02020603050405020304" pitchFamily="18" charset="0"/>
              </a:rPr>
              <a:t>intrinsic</a:t>
            </a:r>
            <a:r>
              <a:rPr lang="en-US" sz="2400" dirty="0">
                <a:latin typeface="Times New Roman" panose="02020603050405020304" pitchFamily="18" charset="0"/>
                <a:cs typeface="Times New Roman" panose="02020603050405020304" pitchFamily="18" charset="0"/>
              </a:rPr>
              <a:t> (caused by deficits inherit to the RBC) </a:t>
            </a:r>
          </a:p>
          <a:p>
            <a:pPr>
              <a:buFont typeface="Wingdings" panose="05000000000000000000" pitchFamily="2" charset="2"/>
              <a:buChar char="Ø"/>
            </a:pPr>
            <a:r>
              <a:rPr lang="en-US" sz="2400" b="1" u="sng" dirty="0">
                <a:latin typeface="Times New Roman" panose="02020603050405020304" pitchFamily="18" charset="0"/>
                <a:cs typeface="Times New Roman" panose="02020603050405020304" pitchFamily="18" charset="0"/>
              </a:rPr>
              <a:t>extrinsic</a:t>
            </a:r>
            <a:r>
              <a:rPr lang="en-US" sz="2400" dirty="0">
                <a:latin typeface="Times New Roman" panose="02020603050405020304" pitchFamily="18" charset="0"/>
                <a:cs typeface="Times New Roman" panose="02020603050405020304" pitchFamily="18" charset="0"/>
              </a:rPr>
              <a:t> (caused by factors external to the RBC)</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57947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09680-BF53-1FC8-25A8-35682DEA1966}"/>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7A9C0ED-0DA2-12A2-AD40-A423BA86BC81}"/>
              </a:ext>
            </a:extLst>
          </p:cNvPr>
          <p:cNvSpPr>
            <a:spLocks noGrp="1"/>
          </p:cNvSpPr>
          <p:nvPr>
            <p:ph idx="1"/>
          </p:nvPr>
        </p:nvSpPr>
        <p:spPr/>
        <p:txBody>
          <a:bodyPr/>
          <a:lstStyle/>
          <a:p>
            <a:endParaRPr lang="en-GB" dirty="0"/>
          </a:p>
          <a:p>
            <a:r>
              <a:rPr lang="en-GB" sz="2400" dirty="0">
                <a:latin typeface="Times New Roman" panose="02020603050405020304" pitchFamily="18" charset="0"/>
                <a:cs typeface="Times New Roman" panose="02020603050405020304" pitchFamily="18" charset="0"/>
              </a:rPr>
              <a:t>In general, intrinsic causes are inherited, whereas extrinsic causes tend to be acquired</a:t>
            </a:r>
          </a:p>
          <a:p>
            <a:pPr marL="0" indent="0">
              <a:buNone/>
            </a:pPr>
            <a:r>
              <a:rPr lang="en-GB" sz="2400" dirty="0">
                <a:latin typeface="Times New Roman" panose="02020603050405020304" pitchFamily="18" charset="0"/>
                <a:cs typeface="Times New Roman" panose="02020603050405020304" pitchFamily="18" charset="0"/>
              </a:rPr>
              <a:t> (i.e., hereditary spherocytosis, sickle cell disease, G6PD deficiency).</a:t>
            </a:r>
          </a:p>
          <a:p>
            <a:r>
              <a:rPr lang="en-GB" sz="2400" dirty="0">
                <a:latin typeface="Times New Roman" panose="02020603050405020304" pitchFamily="18" charset="0"/>
                <a:cs typeface="Times New Roman" panose="02020603050405020304" pitchFamily="18" charset="0"/>
              </a:rPr>
              <a:t>Extrinsic disorders can result from antibodies (i.e., cold or warm reactive immunoglobulin), or infectious agents (i.e., malaria), trauma, chemical agents (i.e., venom), or liver disease</a:t>
            </a:r>
          </a:p>
        </p:txBody>
      </p:sp>
    </p:spTree>
    <p:extLst>
      <p:ext uri="{BB962C8B-B14F-4D97-AF65-F5344CB8AC3E}">
        <p14:creationId xmlns:p14="http://schemas.microsoft.com/office/powerpoint/2010/main" val="35476064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7874D-B490-56C4-A83E-F9E4B0DBCE7A}"/>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E48E5766-B073-7D20-B5F8-92A5BDC097E0}"/>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Hemolytic disorders are also commonly categorized by the location of RBC destruction:</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intravascular (within the circulation) </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extravascular (within the macrophage in the liver or spleen)</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04808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C4B13-3E00-8005-3AE4-01A3030A337B}"/>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DIAGNOSIS </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7618547-45A1-5BC8-DB8D-1C1D058F027D}"/>
              </a:ext>
            </a:extLst>
          </p:cNvPr>
          <p:cNvSpPr>
            <a:spLocks noGrp="1"/>
          </p:cNvSpPr>
          <p:nvPr>
            <p:ph idx="1"/>
          </p:nvPr>
        </p:nvSpPr>
        <p:spPr/>
        <p:txBody>
          <a:bodyPr>
            <a:normAutofit fontScale="92500" lnSpcReduction="10000"/>
          </a:bodyPr>
          <a:lstStyle/>
          <a:p>
            <a:pPr marL="0" indent="0">
              <a:buNone/>
            </a:pPr>
            <a:r>
              <a:rPr lang="en-US" sz="2400" b="1" dirty="0">
                <a:latin typeface="Times New Roman" panose="02020603050405020304" pitchFamily="18" charset="0"/>
                <a:cs typeface="Times New Roman" panose="02020603050405020304" pitchFamily="18" charset="0"/>
              </a:rPr>
              <a:t>Laboratory findings of patients with suspected hemolysis typically include:</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Normocytic or macrocytic anemia with an elevated reticulocyte count</a:t>
            </a:r>
          </a:p>
          <a:p>
            <a:r>
              <a:rPr lang="en-US" sz="2400" dirty="0">
                <a:latin typeface="Times New Roman" panose="02020603050405020304" pitchFamily="18" charset="0"/>
                <a:cs typeface="Times New Roman" panose="02020603050405020304" pitchFamily="18" charset="0"/>
              </a:rPr>
              <a:t>Elevated LDH and indirect hyperbilirubinemia </a:t>
            </a:r>
          </a:p>
          <a:p>
            <a:r>
              <a:rPr lang="en-US" sz="2400" dirty="0">
                <a:latin typeface="Times New Roman" panose="02020603050405020304" pitchFamily="18" charset="0"/>
                <a:cs typeface="Times New Roman" panose="02020603050405020304" pitchFamily="18" charset="0"/>
              </a:rPr>
              <a:t>Decreased haptoglobin due to binding of intravascular Hgb</a:t>
            </a:r>
          </a:p>
          <a:p>
            <a:r>
              <a:rPr lang="en-US" sz="2400" dirty="0">
                <a:latin typeface="Times New Roman" panose="02020603050405020304" pitchFamily="18" charset="0"/>
                <a:cs typeface="Times New Roman" panose="02020603050405020304" pitchFamily="18" charset="0"/>
              </a:rPr>
              <a:t>The direct Coombs test (direct antiglobulin testing [DAT]) is an indicator of the presence of antibodies or complement bound to RBC</a:t>
            </a:r>
          </a:p>
          <a:p>
            <a:r>
              <a:rPr lang="en-US" sz="2400" dirty="0">
                <a:latin typeface="Times New Roman" panose="02020603050405020304" pitchFamily="18" charset="0"/>
                <a:cs typeface="Times New Roman" panose="02020603050405020304" pitchFamily="18" charset="0"/>
              </a:rPr>
              <a:t>The indirect Coombs test indicates the presence of antibody in the plasma</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40357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2A165-FABE-9A0A-F501-A4E06F8E7B71}"/>
              </a:ext>
            </a:extLst>
          </p:cNvPr>
          <p:cNvSpPr>
            <a:spLocks noGrp="1"/>
          </p:cNvSpPr>
          <p:nvPr>
            <p:ph type="title"/>
          </p:nvPr>
        </p:nvSpPr>
        <p:spPr/>
        <p:txBody>
          <a:bodyPr/>
          <a:lstStyle/>
          <a:p>
            <a:r>
              <a:rPr lang="en-GB" dirty="0">
                <a:latin typeface="Times New Roman" panose="02020603050405020304" pitchFamily="18" charset="0"/>
                <a:cs typeface="Times New Roman" panose="02020603050405020304" pitchFamily="18" charset="0"/>
              </a:rPr>
              <a:t>Sickle Cell Disease</a:t>
            </a:r>
          </a:p>
        </p:txBody>
      </p:sp>
      <p:sp>
        <p:nvSpPr>
          <p:cNvPr id="3" name="Content Placeholder 2">
            <a:extLst>
              <a:ext uri="{FF2B5EF4-FFF2-40B4-BE49-F238E27FC236}">
                <a16:creationId xmlns:a16="http://schemas.microsoft.com/office/drawing/2014/main" id="{7B6D28DF-CF40-D91D-08FB-0B32065CE10A}"/>
              </a:ext>
            </a:extLst>
          </p:cNvPr>
          <p:cNvSpPr>
            <a:spLocks noGrp="1"/>
          </p:cNvSpPr>
          <p:nvPr>
            <p:ph idx="1"/>
          </p:nvPr>
        </p:nvSpPr>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SCD is a group of hereditary Hgb disorders in which Hgb undergoes a sickle shape transformation under conditions of deoxygenation</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Sickle cell trait has been associated with an increased risk of pulmonary embolism, proteinuria, and CKD. Minimizing other risk factors for kidney disease is likely to benefit patients at risk</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503403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557E4-06BE-B645-D8E3-2794DDBAC872}"/>
              </a:ext>
            </a:extLst>
          </p:cNvPr>
          <p:cNvSpPr>
            <a:spLocks noGrp="1"/>
          </p:cNvSpPr>
          <p:nvPr>
            <p:ph type="title"/>
          </p:nvPr>
        </p:nvSpPr>
        <p:spPr/>
        <p:txBody>
          <a:bodyPr/>
          <a:lstStyle/>
          <a:p>
            <a:r>
              <a:rPr lang="en-US" dirty="0"/>
              <a:t>CLINICAL PRESENATION </a:t>
            </a:r>
            <a:endParaRPr lang="en-GB" dirty="0"/>
          </a:p>
        </p:txBody>
      </p:sp>
      <p:sp>
        <p:nvSpPr>
          <p:cNvPr id="3" name="Content Placeholder 2">
            <a:extLst>
              <a:ext uri="{FF2B5EF4-FFF2-40B4-BE49-F238E27FC236}">
                <a16:creationId xmlns:a16="http://schemas.microsoft.com/office/drawing/2014/main" id="{33761C91-51AA-58B0-2D73-755F775B0C2A}"/>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The most common clinical manifestations of SCD result from hemolysis and/or vascular occlusions</a:t>
            </a:r>
          </a:p>
          <a:p>
            <a:r>
              <a:rPr lang="en-GB" sz="2400" dirty="0">
                <a:latin typeface="Times New Roman" panose="02020603050405020304" pitchFamily="18" charset="0"/>
                <a:cs typeface="Times New Roman" panose="02020603050405020304" pitchFamily="18" charset="0"/>
              </a:rPr>
              <a:t>Vascular occlusions include</a:t>
            </a:r>
          </a:p>
          <a:p>
            <a:pPr>
              <a:buFont typeface="Wingdings" panose="05000000000000000000" pitchFamily="2" charset="2"/>
              <a:buChar char="Ø"/>
            </a:pPr>
            <a:r>
              <a:rPr lang="en-GB" sz="2400" dirty="0">
                <a:latin typeface="Times New Roman" panose="02020603050405020304" pitchFamily="18" charset="0"/>
                <a:cs typeface="Times New Roman" panose="02020603050405020304" pitchFamily="18" charset="0"/>
              </a:rPr>
              <a:t>pain crises</a:t>
            </a:r>
          </a:p>
          <a:p>
            <a:pPr>
              <a:buFont typeface="Wingdings" panose="05000000000000000000" pitchFamily="2" charset="2"/>
              <a:buChar char="Ø"/>
            </a:pPr>
            <a:r>
              <a:rPr lang="en-GB" sz="2400" dirty="0">
                <a:latin typeface="Times New Roman" panose="02020603050405020304" pitchFamily="18" charset="0"/>
                <a:cs typeface="Times New Roman" panose="02020603050405020304" pitchFamily="18" charset="0"/>
              </a:rPr>
              <a:t>avascular necrosis (AVN) </a:t>
            </a:r>
          </a:p>
          <a:p>
            <a:pPr>
              <a:buFont typeface="Wingdings" panose="05000000000000000000" pitchFamily="2" charset="2"/>
              <a:buChar char="Ø"/>
            </a:pPr>
            <a:r>
              <a:rPr lang="en-GB" sz="2400" dirty="0">
                <a:latin typeface="Times New Roman" panose="02020603050405020304" pitchFamily="18" charset="0"/>
                <a:cs typeface="Times New Roman" panose="02020603050405020304" pitchFamily="18" charset="0"/>
              </a:rPr>
              <a:t>priapism</a:t>
            </a:r>
          </a:p>
          <a:p>
            <a:pPr>
              <a:buFont typeface="Wingdings" panose="05000000000000000000" pitchFamily="2" charset="2"/>
              <a:buChar char="Ø"/>
            </a:pPr>
            <a:r>
              <a:rPr lang="en-GB" sz="2400" dirty="0">
                <a:latin typeface="Times New Roman" panose="02020603050405020304" pitchFamily="18" charset="0"/>
                <a:cs typeface="Times New Roman" panose="02020603050405020304" pitchFamily="18" charset="0"/>
              </a:rPr>
              <a:t>acute chest syndrome (ACS)</a:t>
            </a:r>
          </a:p>
          <a:p>
            <a:pPr marL="0" indent="0">
              <a:buNone/>
            </a:pPr>
            <a:r>
              <a:rPr lang="en-GB"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35048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D167E-416E-BC52-AB35-A82316C49D1A}"/>
              </a:ext>
            </a:extLst>
          </p:cNvPr>
          <p:cNvSpPr>
            <a:spLocks noGrp="1"/>
          </p:cNvSpPr>
          <p:nvPr>
            <p:ph type="title"/>
          </p:nvPr>
        </p:nvSpPr>
        <p:spPr/>
        <p:txBody>
          <a:bodyPr/>
          <a:lstStyle/>
          <a:p>
            <a:r>
              <a:rPr lang="en-US">
                <a:cs typeface="Calibri Light"/>
              </a:rPr>
              <a:t>Clinical Presentation</a:t>
            </a:r>
            <a:endParaRPr lang="en-US"/>
          </a:p>
        </p:txBody>
      </p:sp>
      <p:sp>
        <p:nvSpPr>
          <p:cNvPr id="3" name="Content Placeholder 2">
            <a:extLst>
              <a:ext uri="{FF2B5EF4-FFF2-40B4-BE49-F238E27FC236}">
                <a16:creationId xmlns:a16="http://schemas.microsoft.com/office/drawing/2014/main" id="{B748BB6B-16BD-904D-E54A-CBEDF6970148}"/>
              </a:ext>
            </a:extLst>
          </p:cNvPr>
          <p:cNvSpPr>
            <a:spLocks noGrp="1"/>
          </p:cNvSpPr>
          <p:nvPr>
            <p:ph idx="1"/>
          </p:nvPr>
        </p:nvSpPr>
        <p:spPr>
          <a:xfrm>
            <a:off x="838200" y="1692719"/>
            <a:ext cx="10515600" cy="4484244"/>
          </a:xfrm>
        </p:spPr>
        <p:txBody>
          <a:bodyPr vert="horz" lIns="91440" tIns="45720" rIns="91440" bIns="45720" rtlCol="0" anchor="t">
            <a:normAutofit/>
          </a:bodyPr>
          <a:lstStyle/>
          <a:p>
            <a:pPr marL="0" indent="0">
              <a:buNone/>
            </a:pPr>
            <a:r>
              <a:rPr lang="en-US" sz="2000" b="1">
                <a:cs typeface="Calibri"/>
              </a:rPr>
              <a:t>Acute anemia </a:t>
            </a:r>
            <a:endParaRPr lang="en-US" sz="2000">
              <a:cs typeface="Calibri"/>
            </a:endParaRPr>
          </a:p>
          <a:p>
            <a:pPr marL="0" indent="0">
              <a:buNone/>
            </a:pPr>
            <a:r>
              <a:rPr lang="en-US" sz="2000">
                <a:cs typeface="Calibri"/>
              </a:rPr>
              <a:t>is a sudden and rapid decrease in RBCs, primarily caused by </a:t>
            </a:r>
            <a:r>
              <a:rPr lang="en-US" sz="2000" u="sng">
                <a:cs typeface="Calibri"/>
              </a:rPr>
              <a:t>hemolysis</a:t>
            </a:r>
            <a:r>
              <a:rPr lang="en-US" sz="2000">
                <a:cs typeface="Calibri"/>
              </a:rPr>
              <a:t> or </a:t>
            </a:r>
            <a:r>
              <a:rPr lang="en-US" sz="2000" u="sng">
                <a:cs typeface="Calibri"/>
              </a:rPr>
              <a:t>acute hemorrhage</a:t>
            </a:r>
            <a:endParaRPr lang="en-US" sz="2000">
              <a:cs typeface="Calibri"/>
            </a:endParaRPr>
          </a:p>
          <a:p>
            <a:r>
              <a:rPr lang="en-US" sz="2000">
                <a:cs typeface="Calibri"/>
              </a:rPr>
              <a:t> fatigue, malaise, dyspnea, syncope/presyncope, or angina. </a:t>
            </a:r>
          </a:p>
          <a:p>
            <a:pPr marL="0" indent="0">
              <a:buNone/>
            </a:pPr>
            <a:r>
              <a:rPr lang="en-US" sz="2000" b="1">
                <a:cs typeface="Calibri"/>
              </a:rPr>
              <a:t>Chronic anemia</a:t>
            </a:r>
            <a:r>
              <a:rPr lang="en-US" sz="2000">
                <a:cs typeface="Calibri"/>
              </a:rPr>
              <a:t> </a:t>
            </a:r>
          </a:p>
          <a:p>
            <a:pPr marL="0" indent="0">
              <a:buNone/>
            </a:pPr>
            <a:r>
              <a:rPr lang="en-US" sz="2000">
                <a:cs typeface="Calibri"/>
              </a:rPr>
              <a:t>is characterized by </a:t>
            </a:r>
            <a:r>
              <a:rPr lang="en-US" sz="2000" u="sng">
                <a:cs typeface="Calibri"/>
              </a:rPr>
              <a:t>a gradual decline</a:t>
            </a:r>
            <a:r>
              <a:rPr lang="en-US" sz="2000">
                <a:cs typeface="Calibri"/>
              </a:rPr>
              <a:t> in RBCs over time</a:t>
            </a:r>
          </a:p>
          <a:p>
            <a:pPr marL="0" indent="0">
              <a:buNone/>
            </a:pPr>
            <a:r>
              <a:rPr lang="en-US" sz="2000">
                <a:cs typeface="Calibri"/>
              </a:rPr>
              <a:t> In contrast to acute anemia, patients with chronic anemia are less symptomatic, at times only presenting with   fatigue or dyspnea with increased activity or exertion. </a:t>
            </a:r>
          </a:p>
          <a:p>
            <a:pPr marL="0" indent="0">
              <a:buNone/>
            </a:pPr>
            <a:r>
              <a:rPr lang="en-US" sz="2000">
                <a:cs typeface="Calibri"/>
              </a:rPr>
              <a:t> patients usually have symptoms when Hgb &lt;7 g/dL.</a:t>
            </a:r>
            <a:endParaRPr lang="en-US" sz="2000"/>
          </a:p>
          <a:p>
            <a:pPr marL="0" indent="0">
              <a:buNone/>
            </a:pPr>
            <a:endParaRPr lang="en-US">
              <a:cs typeface="Calibri"/>
            </a:endParaRPr>
          </a:p>
        </p:txBody>
      </p:sp>
    </p:spTree>
    <p:extLst>
      <p:ext uri="{BB962C8B-B14F-4D97-AF65-F5344CB8AC3E}">
        <p14:creationId xmlns:p14="http://schemas.microsoft.com/office/powerpoint/2010/main" val="2197093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26788-3109-CAA6-8B5B-67DB87BBDD45}"/>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0EAC09E-A033-B0B2-7539-8E9126E374DE}"/>
              </a:ext>
            </a:extLst>
          </p:cNvPr>
          <p:cNvSpPr>
            <a:spLocks noGrp="1"/>
          </p:cNvSpPr>
          <p:nvPr>
            <p:ph idx="1"/>
          </p:nvPr>
        </p:nvSpPr>
        <p:spPr/>
        <p:txBody>
          <a:bodyPr/>
          <a:lstStyle/>
          <a:p>
            <a:pPr marL="0" indent="0">
              <a:buNone/>
            </a:pPr>
            <a:r>
              <a:rPr lang="en-US" sz="2400" dirty="0">
                <a:latin typeface="Times New Roman" panose="02020603050405020304" pitchFamily="18" charset="0"/>
                <a:cs typeface="Times New Roman" panose="02020603050405020304" pitchFamily="18" charset="0"/>
              </a:rPr>
              <a:t>Whereas hemolytic complications include:</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pulmonary hypertension</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cholelithiasis</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leg ulcers</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Strokes and renal medullary infarctions are complications of both</a:t>
            </a:r>
          </a:p>
          <a:p>
            <a:endParaRPr lang="en-GB" dirty="0"/>
          </a:p>
        </p:txBody>
      </p:sp>
    </p:spTree>
    <p:extLst>
      <p:ext uri="{BB962C8B-B14F-4D97-AF65-F5344CB8AC3E}">
        <p14:creationId xmlns:p14="http://schemas.microsoft.com/office/powerpoint/2010/main" val="27304034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D60FC-7F3E-E1C4-5EDF-B81246F78E3C}"/>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TREATMENT </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C51CD1A-3D99-7D0C-AB36-7F71078A49F6}"/>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Rehydration </a:t>
            </a:r>
          </a:p>
          <a:p>
            <a:r>
              <a:rPr lang="en-US" sz="2400" dirty="0">
                <a:latin typeface="Times New Roman" panose="02020603050405020304" pitchFamily="18" charset="0"/>
                <a:cs typeface="Times New Roman" panose="02020603050405020304" pitchFamily="18" charset="0"/>
              </a:rPr>
              <a:t>Pain control</a:t>
            </a:r>
          </a:p>
          <a:p>
            <a:r>
              <a:rPr lang="en-US" sz="2400" dirty="0">
                <a:latin typeface="Times New Roman" panose="02020603050405020304" pitchFamily="18" charset="0"/>
                <a:cs typeface="Times New Roman" panose="02020603050405020304" pitchFamily="18" charset="0"/>
              </a:rPr>
              <a:t>Antibiotic </a:t>
            </a:r>
          </a:p>
          <a:p>
            <a:r>
              <a:rPr lang="en-US" sz="2400" dirty="0">
                <a:latin typeface="Times New Roman" panose="02020603050405020304" pitchFamily="18" charset="0"/>
                <a:cs typeface="Times New Roman" panose="02020603050405020304" pitchFamily="18" charset="0"/>
              </a:rPr>
              <a:t>Folic acid / transfusion exchange </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18545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11E5F-17A5-6838-E9CC-617F5BAE3814}"/>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G6PD </a:t>
            </a:r>
            <a:r>
              <a:rPr lang="en-US" dirty="0" err="1">
                <a:latin typeface="Times New Roman" panose="02020603050405020304" pitchFamily="18" charset="0"/>
                <a:cs typeface="Times New Roman" panose="02020603050405020304" pitchFamily="18" charset="0"/>
              </a:rPr>
              <a:t>Deficieancy</a:t>
            </a:r>
            <a:r>
              <a:rPr lang="en-US" dirty="0">
                <a:latin typeface="Times New Roman" panose="02020603050405020304" pitchFamily="18" charset="0"/>
                <a:cs typeface="Times New Roman" panose="02020603050405020304" pitchFamily="18" charset="0"/>
              </a:rPr>
              <a:t> </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2928EF9-6598-A177-21B1-96FB1E1226E0}"/>
              </a:ext>
            </a:extLst>
          </p:cNvPr>
          <p:cNvSpPr>
            <a:spLocks noGrp="1"/>
          </p:cNvSpPr>
          <p:nvPr>
            <p:ph idx="1"/>
          </p:nvPr>
        </p:nvSpPr>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G6PD deficiency represents the most common disorder of RBC metabolism worldwide. </a:t>
            </a:r>
          </a:p>
          <a:p>
            <a:pPr marL="0" indent="0">
              <a:buNone/>
            </a:pPr>
            <a:r>
              <a:rPr lang="en-US" sz="2400" dirty="0">
                <a:latin typeface="Times New Roman" panose="02020603050405020304" pitchFamily="18" charset="0"/>
                <a:cs typeface="Times New Roman" panose="02020603050405020304" pitchFamily="18" charset="0"/>
              </a:rPr>
              <a:t>Deficiency of G6PD renders RBCs more susceptible to oxidative damage through decreased glutathione reduction, leading to chronic or acute episodic hemolysis in the presence of oxidative stress</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121960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77B77-FCC1-09D0-7E04-71F4D240B0D3}"/>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6E761843-EC8F-9ACE-EFF4-79088AB20EC8}"/>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X-linked inheritance</a:t>
            </a:r>
          </a:p>
          <a:p>
            <a:r>
              <a:rPr lang="en-US" sz="2400" dirty="0">
                <a:latin typeface="Times New Roman" panose="02020603050405020304" pitchFamily="18" charset="0"/>
                <a:cs typeface="Times New Roman" panose="02020603050405020304" pitchFamily="18" charset="0"/>
              </a:rPr>
              <a:t>G6PD is felt to be protective against malaria, thus accounting for its prevalence in malaria-endemic areas</a:t>
            </a:r>
          </a:p>
          <a:p>
            <a:r>
              <a:rPr lang="en-US" sz="2400" dirty="0">
                <a:latin typeface="Times New Roman" panose="02020603050405020304" pitchFamily="18" charset="0"/>
                <a:cs typeface="Times New Roman" panose="02020603050405020304" pitchFamily="18" charset="0"/>
              </a:rPr>
              <a:t>Hemolysis is triggered by exposure to mediators of oxidative stress (i.e., drug, infections, and fava beans)</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41240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958A9-57A5-8242-46ED-B3026BC6CDDA}"/>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DIAGNOSIS </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DED5751-4B86-4A9A-3AB5-525256F15386}"/>
              </a:ext>
            </a:extLst>
          </p:cNvPr>
          <p:cNvSpPr>
            <a:spLocks noGrp="1"/>
          </p:cNvSpPr>
          <p:nvPr>
            <p:ph idx="1"/>
          </p:nvPr>
        </p:nvSpPr>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Diagnosis is determined by measuring G6PD activity in RBCs from a peripheral blood sample</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452878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7AFA7-FBE1-ACDA-4E8D-CF85A823F77D}"/>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TREATMENT </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1858BC4-81B4-30FC-43EF-296B7F58FA2F}"/>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In the most common form of G6PD deficiency, hemolytic episodes tend to be self-limiting; the mainstay of treatment </a:t>
            </a:r>
            <a:r>
              <a:rPr lang="en-US" sz="2400" u="sng" dirty="0">
                <a:latin typeface="Times New Roman" panose="02020603050405020304" pitchFamily="18" charset="0"/>
                <a:cs typeface="Times New Roman" panose="02020603050405020304" pitchFamily="18" charset="0"/>
              </a:rPr>
              <a:t>is supportive</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The underlying cause of oxidative stress should be addressed (i.e., treatment of infection, removal of drug)</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608391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17AE9-9A37-E485-2B7B-7CAF8E193E2B}"/>
              </a:ext>
            </a:extLst>
          </p:cNvPr>
          <p:cNvSpPr>
            <a:spLocks noGrp="1"/>
          </p:cNvSpPr>
          <p:nvPr>
            <p:ph type="title"/>
          </p:nvPr>
        </p:nvSpPr>
        <p:spPr/>
        <p:txBody>
          <a:bodyPr/>
          <a:lstStyle/>
          <a:p>
            <a:r>
              <a:rPr lang="en-GB" dirty="0">
                <a:latin typeface="Times New Roman" panose="02020603050405020304" pitchFamily="18" charset="0"/>
                <a:cs typeface="Times New Roman" panose="02020603050405020304" pitchFamily="18" charset="0"/>
              </a:rPr>
              <a:t>Autoimmune </a:t>
            </a:r>
            <a:r>
              <a:rPr lang="en-GB" dirty="0" err="1">
                <a:latin typeface="Times New Roman" panose="02020603050405020304" pitchFamily="18" charset="0"/>
                <a:cs typeface="Times New Roman" panose="02020603050405020304" pitchFamily="18" charset="0"/>
              </a:rPr>
              <a:t>Hemolytic</a:t>
            </a:r>
            <a:r>
              <a:rPr lang="en-GB" dirty="0">
                <a:latin typeface="Times New Roman" panose="02020603050405020304" pitchFamily="18" charset="0"/>
                <a:cs typeface="Times New Roman" panose="02020603050405020304" pitchFamily="18" charset="0"/>
              </a:rPr>
              <a:t> Anemia</a:t>
            </a:r>
          </a:p>
        </p:txBody>
      </p:sp>
      <p:sp>
        <p:nvSpPr>
          <p:cNvPr id="3" name="Content Placeholder 2">
            <a:extLst>
              <a:ext uri="{FF2B5EF4-FFF2-40B4-BE49-F238E27FC236}">
                <a16:creationId xmlns:a16="http://schemas.microsoft.com/office/drawing/2014/main" id="{69B165A0-E91C-30AC-9670-B5A08E105336}"/>
              </a:ext>
            </a:extLst>
          </p:cNvPr>
          <p:cNvSpPr>
            <a:spLocks noGrp="1"/>
          </p:cNvSpPr>
          <p:nvPr>
            <p:ph idx="1"/>
          </p:nvPr>
        </p:nvSpPr>
        <p:spPr/>
        <p:txBody>
          <a:bodyPr>
            <a:normAutofit/>
          </a:bodyPr>
          <a:lstStyle/>
          <a:p>
            <a:pPr marL="0" indent="0">
              <a:buNone/>
            </a:pPr>
            <a:r>
              <a:rPr lang="en-GB" sz="2400" dirty="0">
                <a:latin typeface="Times New Roman" panose="02020603050405020304" pitchFamily="18" charset="0"/>
                <a:cs typeface="Times New Roman" panose="02020603050405020304" pitchFamily="18" charset="0"/>
              </a:rPr>
              <a:t> (AIHA) results from autoantibodies targeted to antigens on the patient’s RBCs, resulting in either extravascular </a:t>
            </a:r>
            <a:r>
              <a:rPr lang="en-GB" sz="2400" dirty="0" err="1">
                <a:latin typeface="Times New Roman" panose="02020603050405020304" pitchFamily="18" charset="0"/>
                <a:cs typeface="Times New Roman" panose="02020603050405020304" pitchFamily="18" charset="0"/>
              </a:rPr>
              <a:t>hemolysis</a:t>
            </a:r>
            <a:r>
              <a:rPr lang="en-GB" sz="2400" dirty="0">
                <a:latin typeface="Times New Roman" panose="02020603050405020304" pitchFamily="18" charset="0"/>
                <a:cs typeface="Times New Roman" panose="02020603050405020304" pitchFamily="18" charset="0"/>
              </a:rPr>
              <a:t> (removal of RBC by tissue macrophages in the liver or spleen) or  intravascular </a:t>
            </a:r>
            <a:r>
              <a:rPr lang="en-GB" sz="2400" dirty="0" err="1">
                <a:latin typeface="Times New Roman" panose="02020603050405020304" pitchFamily="18" charset="0"/>
                <a:cs typeface="Times New Roman" panose="02020603050405020304" pitchFamily="18" charset="0"/>
              </a:rPr>
              <a:t>hemolysis</a:t>
            </a:r>
            <a:endParaRPr lang="en-GB" sz="2400" dirty="0">
              <a:latin typeface="Times New Roman" panose="02020603050405020304" pitchFamily="18" charset="0"/>
              <a:cs typeface="Times New Roman" panose="02020603050405020304" pitchFamily="18" charset="0"/>
            </a:endParaRPr>
          </a:p>
          <a:p>
            <a:pPr marL="0" indent="0">
              <a:buNone/>
            </a:pP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255239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3DB4C-4228-6733-63CE-720A2340BEFE}"/>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Classification </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6FD2F8-6F9E-BA86-B04E-CFA7287F56B8}"/>
              </a:ext>
            </a:extLst>
          </p:cNvPr>
          <p:cNvSpPr>
            <a:spLocks noGrp="1"/>
          </p:cNvSpPr>
          <p:nvPr>
            <p:ph idx="1"/>
          </p:nvPr>
        </p:nvSpPr>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There are two main types of AIHA:</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Warm AIHA</a:t>
            </a:r>
            <a:r>
              <a:rPr lang="en-US" sz="2400" dirty="0">
                <a:latin typeface="Times New Roman" panose="02020603050405020304" pitchFamily="18" charset="0"/>
                <a:cs typeface="Times New Roman" panose="02020603050405020304" pitchFamily="18" charset="0"/>
              </a:rPr>
              <a:t>-antibodies interact best with RBCs at 37°C and usually cased </a:t>
            </a:r>
            <a:r>
              <a:rPr lang="en-US" sz="2400" dirty="0" err="1">
                <a:latin typeface="Times New Roman" panose="02020603050405020304" pitchFamily="18" charset="0"/>
                <a:cs typeface="Times New Roman" panose="02020603050405020304" pitchFamily="18" charset="0"/>
              </a:rPr>
              <a:t>bu</a:t>
            </a:r>
            <a:r>
              <a:rPr lang="en-US" sz="2400" dirty="0">
                <a:latin typeface="Times New Roman" panose="02020603050405020304" pitchFamily="18" charset="0"/>
                <a:cs typeface="Times New Roman" panose="02020603050405020304" pitchFamily="18" charset="0"/>
              </a:rPr>
              <a:t> IgG autoantibody. Idiopathic or ( lymphoma , CLL)</a:t>
            </a:r>
          </a:p>
          <a:p>
            <a:pPr>
              <a:buFont typeface="Wingdings" panose="05000000000000000000" pitchFamily="2" charset="2"/>
              <a:buChar char="Ø"/>
            </a:pPr>
            <a:r>
              <a:rPr lang="en-US" sz="2400" b="1" dirty="0">
                <a:latin typeface="Times New Roman" panose="02020603050405020304" pitchFamily="18" charset="0"/>
                <a:cs typeface="Times New Roman" panose="02020603050405020304" pitchFamily="18" charset="0"/>
              </a:rPr>
              <a:t>Cold AIHA </a:t>
            </a:r>
            <a:r>
              <a:rPr lang="en-US" sz="2400" dirty="0">
                <a:latin typeface="Times New Roman" panose="02020603050405020304" pitchFamily="18" charset="0"/>
                <a:cs typeface="Times New Roman" panose="02020603050405020304" pitchFamily="18" charset="0"/>
              </a:rPr>
              <a:t>-antibodies interact best with RBCs  below 37°C, and usually caused by IgM auto antibody. Due to </a:t>
            </a:r>
            <a:r>
              <a:rPr lang="en-US" sz="2400" dirty="0" err="1">
                <a:latin typeface="Times New Roman" panose="02020603050405020304" pitchFamily="18" charset="0"/>
                <a:cs typeface="Times New Roman" panose="02020603050405020304" pitchFamily="18" charset="0"/>
              </a:rPr>
              <a:t>infecton</a:t>
            </a:r>
            <a:r>
              <a:rPr lang="en-US" sz="2400" dirty="0">
                <a:latin typeface="Times New Roman" panose="02020603050405020304" pitchFamily="18" charset="0"/>
                <a:cs typeface="Times New Roman" panose="02020603050405020304" pitchFamily="18" charset="0"/>
              </a:rPr>
              <a:t>; mycoplasma, </a:t>
            </a:r>
            <a:r>
              <a:rPr lang="en-US" sz="2400" dirty="0" err="1">
                <a:latin typeface="Times New Roman" panose="02020603050405020304" pitchFamily="18" charset="0"/>
                <a:cs typeface="Times New Roman" panose="02020603050405020304" pitchFamily="18" charset="0"/>
              </a:rPr>
              <a:t>Epstain</a:t>
            </a:r>
            <a:r>
              <a:rPr lang="en-US" sz="2400" dirty="0">
                <a:latin typeface="Times New Roman" panose="02020603050405020304" pitchFamily="18" charset="0"/>
                <a:cs typeface="Times New Roman" panose="02020603050405020304" pitchFamily="18" charset="0"/>
              </a:rPr>
              <a:t> – Barr, lymphoma or idiopathic </a:t>
            </a:r>
          </a:p>
          <a:p>
            <a:pPr>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02460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F43F5-7628-C691-95FD-DD66F442D7FA}"/>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Diagnosis </a:t>
            </a:r>
            <a:r>
              <a:rPr lang="en-US" dirty="0"/>
              <a:t> </a:t>
            </a:r>
            <a:endParaRPr lang="en-GB" dirty="0"/>
          </a:p>
        </p:txBody>
      </p:sp>
      <p:sp>
        <p:nvSpPr>
          <p:cNvPr id="3" name="Content Placeholder 2">
            <a:extLst>
              <a:ext uri="{FF2B5EF4-FFF2-40B4-BE49-F238E27FC236}">
                <a16:creationId xmlns:a16="http://schemas.microsoft.com/office/drawing/2014/main" id="{ACEBA716-E278-7E7B-7F31-46A88A75DE71}"/>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The hallmark of diagnosis is by a positive DAT (also known as a direct Coombs test). The DAT detects the presence of IgG or complement in the form of C3 bound to the RBC surface. The typical results for the DAT are shown here:</a:t>
            </a:r>
          </a:p>
          <a:p>
            <a:r>
              <a:rPr lang="en-US" sz="2400" b="1" dirty="0">
                <a:latin typeface="Times New Roman" panose="02020603050405020304" pitchFamily="18" charset="0"/>
                <a:cs typeface="Times New Roman" panose="02020603050405020304" pitchFamily="18" charset="0"/>
              </a:rPr>
              <a:t>Warm AIHA</a:t>
            </a:r>
            <a:r>
              <a:rPr lang="en-US" sz="2400" dirty="0">
                <a:latin typeface="Times New Roman" panose="02020603050405020304" pitchFamily="18" charset="0"/>
                <a:cs typeface="Times New Roman" panose="02020603050405020304" pitchFamily="18" charset="0"/>
              </a:rPr>
              <a:t>: IgG positive and C3 positive or negative</a:t>
            </a:r>
          </a:p>
          <a:p>
            <a:r>
              <a:rPr lang="en-US" sz="2400" b="1" dirty="0">
                <a:latin typeface="Times New Roman" panose="02020603050405020304" pitchFamily="18" charset="0"/>
                <a:cs typeface="Times New Roman" panose="02020603050405020304" pitchFamily="18" charset="0"/>
              </a:rPr>
              <a:t>Cold AIHA</a:t>
            </a:r>
            <a:r>
              <a:rPr lang="en-US" sz="2400" dirty="0">
                <a:latin typeface="Times New Roman" panose="02020603050405020304" pitchFamily="18" charset="0"/>
                <a:cs typeface="Times New Roman" panose="02020603050405020304" pitchFamily="18" charset="0"/>
              </a:rPr>
              <a:t>: IgG negative and C3 positive</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614276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25CA3-D3B0-F74B-CF38-9BBBF71E1E8B}"/>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TREATMENT </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9D5B473-601C-7717-A61F-E1A5D761EB17}"/>
              </a:ext>
            </a:extLst>
          </p:cNvPr>
          <p:cNvSpPr>
            <a:spLocks noGrp="1"/>
          </p:cNvSpPr>
          <p:nvPr>
            <p:ph idx="1"/>
          </p:nvPr>
        </p:nvSpPr>
        <p:spPr/>
        <p:txBody>
          <a:bodyPr/>
          <a:lstStyle/>
          <a:p>
            <a:r>
              <a:rPr lang="en-US" sz="2400" dirty="0">
                <a:latin typeface="Times New Roman" panose="02020603050405020304" pitchFamily="18" charset="0"/>
                <a:cs typeface="Times New Roman" panose="02020603050405020304" pitchFamily="18" charset="0"/>
              </a:rPr>
              <a:t>Treat underlying cause </a:t>
            </a:r>
          </a:p>
          <a:p>
            <a:r>
              <a:rPr lang="en-US" sz="2400" dirty="0">
                <a:latin typeface="Times New Roman" panose="02020603050405020304" pitchFamily="18" charset="0"/>
                <a:cs typeface="Times New Roman" panose="02020603050405020304" pitchFamily="18" charset="0"/>
              </a:rPr>
              <a:t>Glucocorticoid </a:t>
            </a:r>
          </a:p>
          <a:p>
            <a:r>
              <a:rPr lang="en-US" sz="2400" dirty="0">
                <a:latin typeface="Times New Roman" panose="02020603050405020304" pitchFamily="18" charset="0"/>
                <a:cs typeface="Times New Roman" panose="02020603050405020304" pitchFamily="18" charset="0"/>
              </a:rPr>
              <a:t>Blood transfusion </a:t>
            </a:r>
          </a:p>
          <a:p>
            <a:r>
              <a:rPr lang="en-US" sz="2400" dirty="0">
                <a:latin typeface="Times New Roman" panose="02020603050405020304" pitchFamily="18" charset="0"/>
                <a:cs typeface="Times New Roman" panose="02020603050405020304" pitchFamily="18" charset="0"/>
              </a:rPr>
              <a:t>Splenectomy </a:t>
            </a:r>
          </a:p>
          <a:p>
            <a:endParaRPr lang="en-GB" dirty="0"/>
          </a:p>
        </p:txBody>
      </p:sp>
    </p:spTree>
    <p:extLst>
      <p:ext uri="{BB962C8B-B14F-4D97-AF65-F5344CB8AC3E}">
        <p14:creationId xmlns:p14="http://schemas.microsoft.com/office/powerpoint/2010/main" val="3431854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1097E-B6C3-D29F-59A1-A0D0A2CAA02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104950B-6299-DDC3-B02B-65062336E72D}"/>
              </a:ext>
            </a:extLst>
          </p:cNvPr>
          <p:cNvSpPr>
            <a:spLocks noGrp="1"/>
          </p:cNvSpPr>
          <p:nvPr>
            <p:ph idx="1"/>
          </p:nvPr>
        </p:nvSpPr>
        <p:spPr/>
        <p:txBody>
          <a:bodyPr vert="horz" lIns="91440" tIns="45720" rIns="91440" bIns="45720" rtlCol="0" anchor="t">
            <a:normAutofit fontScale="92500" lnSpcReduction="10000"/>
          </a:bodyPr>
          <a:lstStyle/>
          <a:p>
            <a:pPr marL="0" indent="0">
              <a:buNone/>
            </a:pPr>
            <a:r>
              <a:rPr lang="en-US" sz="1600">
                <a:cs typeface="Calibri"/>
              </a:rPr>
              <a:t>The following history will aid in the evaluation and management of anemia:</a:t>
            </a:r>
          </a:p>
          <a:p>
            <a:pPr marL="285750" indent="-285750"/>
            <a:r>
              <a:rPr lang="en-US" sz="1600">
                <a:cs typeface="Calibri"/>
              </a:rPr>
              <a:t> Gastrointestinal (GI) hemorrhage</a:t>
            </a:r>
          </a:p>
          <a:p>
            <a:pPr marL="285750" indent="-285750"/>
            <a:r>
              <a:rPr lang="en-US" sz="1600">
                <a:cs typeface="Calibri"/>
              </a:rPr>
              <a:t> Obstetric and menstrual history </a:t>
            </a:r>
          </a:p>
          <a:p>
            <a:pPr marL="285750" indent="-285750"/>
            <a:r>
              <a:rPr lang="en-US" sz="1600">
                <a:cs typeface="Calibri"/>
              </a:rPr>
              <a:t>Comorbidities associated with anemia such as GI surgery or malabsorption, </a:t>
            </a:r>
          </a:p>
          <a:p>
            <a:pPr marL="285750" indent="-285750"/>
            <a:r>
              <a:rPr lang="en-US" sz="1600">
                <a:cs typeface="Calibri"/>
              </a:rPr>
              <a:t>Renal disease</a:t>
            </a:r>
          </a:p>
          <a:p>
            <a:pPr marL="285750" indent="-285750"/>
            <a:r>
              <a:rPr lang="en-US" sz="1600">
                <a:cs typeface="Calibri"/>
              </a:rPr>
              <a:t>Rheumatologic disease, or other chronic inflammatory conditions</a:t>
            </a:r>
          </a:p>
          <a:p>
            <a:pPr marL="285750" indent="-285750"/>
            <a:r>
              <a:rPr lang="en-US" sz="1600">
                <a:cs typeface="Calibri"/>
              </a:rPr>
              <a:t>Family history of anemia </a:t>
            </a:r>
          </a:p>
          <a:p>
            <a:pPr marL="285750" indent="-285750"/>
            <a:r>
              <a:rPr lang="en-US" sz="1600">
                <a:cs typeface="Calibri"/>
              </a:rPr>
              <a:t>History of blood donation or prior RBC transfusions</a:t>
            </a:r>
            <a:endParaRPr lang="en-US"/>
          </a:p>
          <a:p>
            <a:pPr marL="285750" indent="-285750"/>
            <a:r>
              <a:rPr lang="en-US" sz="1600">
                <a:cs typeface="Calibri"/>
              </a:rPr>
              <a:t>Prescribed and over-the-counter medicines including supplements, alcohol consumption, diet, ethnic background, and religious beliefs pertaining to blood transfusions </a:t>
            </a:r>
          </a:p>
          <a:p>
            <a:pPr marL="285750" indent="-285750"/>
            <a:r>
              <a:rPr lang="en-US" sz="1600">
                <a:cs typeface="Calibri"/>
              </a:rPr>
              <a:t>Symptoms suggestive of other </a:t>
            </a:r>
            <a:r>
              <a:rPr lang="en-US" sz="1600" err="1">
                <a:cs typeface="Calibri"/>
              </a:rPr>
              <a:t>cytopenias</a:t>
            </a:r>
            <a:r>
              <a:rPr lang="en-US" sz="1600">
                <a:cs typeface="Calibri"/>
              </a:rPr>
              <a:t> such as bruising (thrombocytopenia) or severe or recurrent infections (neutropenia)</a:t>
            </a:r>
          </a:p>
          <a:p>
            <a:pPr marL="285750" indent="-285750"/>
            <a:endParaRPr lang="en-US" sz="1600">
              <a:cs typeface="Calibri"/>
            </a:endParaRPr>
          </a:p>
          <a:p>
            <a:endParaRPr lang="en-US">
              <a:cs typeface="Calibri"/>
            </a:endParaRPr>
          </a:p>
        </p:txBody>
      </p:sp>
      <p:sp>
        <p:nvSpPr>
          <p:cNvPr id="4" name="TextBox 3">
            <a:extLst>
              <a:ext uri="{FF2B5EF4-FFF2-40B4-BE49-F238E27FC236}">
                <a16:creationId xmlns:a16="http://schemas.microsoft.com/office/drawing/2014/main" id="{52523D08-DB8D-C04C-59A6-7CB6D7F824B8}"/>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cs typeface="Calibri"/>
            </a:endParaRPr>
          </a:p>
        </p:txBody>
      </p:sp>
    </p:spTree>
    <p:extLst>
      <p:ext uri="{BB962C8B-B14F-4D97-AF65-F5344CB8AC3E}">
        <p14:creationId xmlns:p14="http://schemas.microsoft.com/office/powerpoint/2010/main" val="118320173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9E266-B952-A246-DD77-87D67C205DDA}"/>
              </a:ext>
            </a:extLst>
          </p:cNvPr>
          <p:cNvSpPr>
            <a:spLocks noGrp="1"/>
          </p:cNvSpPr>
          <p:nvPr>
            <p:ph type="title"/>
          </p:nvPr>
        </p:nvSpPr>
        <p:spPr/>
        <p:txBody>
          <a:bodyPr/>
          <a:lstStyle/>
          <a:p>
            <a:r>
              <a:rPr lang="en-GB" dirty="0">
                <a:latin typeface="Times New Roman" panose="02020603050405020304" pitchFamily="18" charset="0"/>
                <a:cs typeface="Times New Roman" panose="02020603050405020304" pitchFamily="18" charset="0"/>
              </a:rPr>
              <a:t>Drug-Induced </a:t>
            </a:r>
            <a:r>
              <a:rPr lang="en-GB" dirty="0" err="1">
                <a:latin typeface="Times New Roman" panose="02020603050405020304" pitchFamily="18" charset="0"/>
                <a:cs typeface="Times New Roman" panose="02020603050405020304" pitchFamily="18" charset="0"/>
              </a:rPr>
              <a:t>Hemolytic</a:t>
            </a:r>
            <a:r>
              <a:rPr lang="en-GB" dirty="0">
                <a:latin typeface="Times New Roman" panose="02020603050405020304" pitchFamily="18" charset="0"/>
                <a:cs typeface="Times New Roman" panose="02020603050405020304" pitchFamily="18" charset="0"/>
              </a:rPr>
              <a:t> Anemia</a:t>
            </a:r>
          </a:p>
        </p:txBody>
      </p:sp>
      <p:sp>
        <p:nvSpPr>
          <p:cNvPr id="3" name="Content Placeholder 2">
            <a:extLst>
              <a:ext uri="{FF2B5EF4-FFF2-40B4-BE49-F238E27FC236}">
                <a16:creationId xmlns:a16="http://schemas.microsoft.com/office/drawing/2014/main" id="{CBCEC3C7-4F48-83E1-4E27-6EBC6A30A91D}"/>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Drug-induced hemolytic anemia is anemia resulting from exposure to a medication</a:t>
            </a:r>
          </a:p>
          <a:p>
            <a:r>
              <a:rPr lang="en-US" sz="2400" dirty="0">
                <a:latin typeface="Times New Roman" panose="02020603050405020304" pitchFamily="18" charset="0"/>
                <a:cs typeface="Times New Roman" panose="02020603050405020304" pitchFamily="18" charset="0"/>
              </a:rPr>
              <a:t>Hemolysis occurs by several mechanisms such as drug-induced antibodies, </a:t>
            </a:r>
            <a:r>
              <a:rPr lang="en-US" sz="2400" dirty="0" err="1">
                <a:latin typeface="Times New Roman" panose="02020603050405020304" pitchFamily="18" charset="0"/>
                <a:cs typeface="Times New Roman" panose="02020603050405020304" pitchFamily="18" charset="0"/>
              </a:rPr>
              <a:t>hapten</a:t>
            </a:r>
            <a:r>
              <a:rPr lang="en-US" sz="2400" dirty="0">
                <a:latin typeface="Times New Roman" panose="02020603050405020304" pitchFamily="18" charset="0"/>
                <a:cs typeface="Times New Roman" panose="02020603050405020304" pitchFamily="18" charset="0"/>
              </a:rPr>
              <a:t> formation, and immune complexes. The most commonly implicated agents are cephalosporins, </a:t>
            </a:r>
            <a:r>
              <a:rPr lang="en-US" sz="2400" dirty="0" err="1">
                <a:latin typeface="Times New Roman" panose="02020603050405020304" pitchFamily="18" charset="0"/>
                <a:cs typeface="Times New Roman" panose="02020603050405020304" pitchFamily="18" charset="0"/>
              </a:rPr>
              <a:t>penicillins</a:t>
            </a:r>
            <a:r>
              <a:rPr lang="en-US" sz="2400" dirty="0">
                <a:latin typeface="Times New Roman" panose="02020603050405020304" pitchFamily="18" charset="0"/>
                <a:cs typeface="Times New Roman" panose="02020603050405020304" pitchFamily="18" charset="0"/>
              </a:rPr>
              <a:t>, NSAIDs, and quinine or </a:t>
            </a:r>
            <a:r>
              <a:rPr lang="en-US" sz="2400" dirty="0" err="1">
                <a:latin typeface="Times New Roman" panose="02020603050405020304" pitchFamily="18" charset="0"/>
                <a:cs typeface="Times New Roman" panose="02020603050405020304" pitchFamily="18" charset="0"/>
              </a:rPr>
              <a:t>quinidines</a:t>
            </a: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952939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77EAA-4A67-669F-532B-02BEB3D24E20}"/>
              </a:ext>
            </a:extLst>
          </p:cNvPr>
          <p:cNvSpPr>
            <a:spLocks noGrp="1"/>
          </p:cNvSpPr>
          <p:nvPr>
            <p:ph type="title"/>
          </p:nvPr>
        </p:nvSpPr>
        <p:spPr/>
        <p:txBody>
          <a:bodyPr/>
          <a:lstStyle/>
          <a:p>
            <a:r>
              <a:rPr lang="en-GB" dirty="0">
                <a:latin typeface="Times New Roman" panose="02020603050405020304" pitchFamily="18" charset="0"/>
                <a:cs typeface="Times New Roman" panose="02020603050405020304" pitchFamily="18" charset="0"/>
              </a:rPr>
              <a:t>TREATMENT</a:t>
            </a:r>
            <a:br>
              <a:rPr lang="en-GB" dirty="0"/>
            </a:br>
            <a:endParaRPr lang="en-GB" dirty="0"/>
          </a:p>
        </p:txBody>
      </p:sp>
      <p:sp>
        <p:nvSpPr>
          <p:cNvPr id="3" name="Content Placeholder 2">
            <a:extLst>
              <a:ext uri="{FF2B5EF4-FFF2-40B4-BE49-F238E27FC236}">
                <a16:creationId xmlns:a16="http://schemas.microsoft.com/office/drawing/2014/main" id="{60B0DD7E-B7B4-13AD-1925-84920EC9BF12}"/>
              </a:ext>
            </a:extLst>
          </p:cNvPr>
          <p:cNvSpPr>
            <a:spLocks noGrp="1"/>
          </p:cNvSpPr>
          <p:nvPr>
            <p:ph idx="1"/>
          </p:nvPr>
        </p:nvSpPr>
        <p:spPr/>
        <p:txBody>
          <a:bodyPr/>
          <a:lstStyle/>
          <a:p>
            <a:pPr marL="0" indent="0">
              <a:buNone/>
            </a:pPr>
            <a:r>
              <a:rPr lang="en-US" sz="2400" dirty="0">
                <a:latin typeface="Times New Roman" panose="02020603050405020304" pitchFamily="18" charset="0"/>
                <a:cs typeface="Times New Roman" panose="02020603050405020304" pitchFamily="18" charset="0"/>
              </a:rPr>
              <a:t>The initial treatment may be similar to treatment of warm AIHA with corticosteroids if the etiology is unclear, but if drug-induced hemolytic anemia is suspected, the most important treatment is </a:t>
            </a:r>
            <a:r>
              <a:rPr lang="en-US" sz="2400" u="sng" dirty="0">
                <a:latin typeface="Times New Roman" panose="02020603050405020304" pitchFamily="18" charset="0"/>
                <a:cs typeface="Times New Roman" panose="02020603050405020304" pitchFamily="18" charset="0"/>
              </a:rPr>
              <a:t>discontinuation of the offending agent</a:t>
            </a:r>
            <a:endParaRPr lang="en-US" sz="24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37077444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ACBB8-488D-5B0D-2512-39FF4AC039B3}"/>
              </a:ext>
            </a:extLst>
          </p:cNvPr>
          <p:cNvSpPr>
            <a:spLocks noGrp="1"/>
          </p:cNvSpPr>
          <p:nvPr>
            <p:ph type="title"/>
          </p:nvPr>
        </p:nvSpPr>
        <p:spPr/>
        <p:txBody>
          <a:bodyPr/>
          <a:lstStyle/>
          <a:p>
            <a:r>
              <a:rPr lang="en-GB" dirty="0">
                <a:latin typeface="Times New Roman" panose="02020603050405020304" pitchFamily="18" charset="0"/>
                <a:cs typeface="Times New Roman" panose="02020603050405020304" pitchFamily="18" charset="0"/>
              </a:rPr>
              <a:t>Microangiopathic </a:t>
            </a:r>
            <a:r>
              <a:rPr lang="en-GB" dirty="0" err="1">
                <a:latin typeface="Times New Roman" panose="02020603050405020304" pitchFamily="18" charset="0"/>
                <a:cs typeface="Times New Roman" panose="02020603050405020304" pitchFamily="18" charset="0"/>
              </a:rPr>
              <a:t>Hemolytic</a:t>
            </a:r>
            <a:r>
              <a:rPr lang="en-GB" dirty="0">
                <a:latin typeface="Times New Roman" panose="02020603050405020304" pitchFamily="18" charset="0"/>
                <a:cs typeface="Times New Roman" panose="02020603050405020304" pitchFamily="18" charset="0"/>
              </a:rPr>
              <a:t> Anemia</a:t>
            </a:r>
          </a:p>
        </p:txBody>
      </p:sp>
      <p:sp>
        <p:nvSpPr>
          <p:cNvPr id="3" name="Content Placeholder 2">
            <a:extLst>
              <a:ext uri="{FF2B5EF4-FFF2-40B4-BE49-F238E27FC236}">
                <a16:creationId xmlns:a16="http://schemas.microsoft.com/office/drawing/2014/main" id="{0D8441A4-CCA7-D097-729D-911FDF41C239}"/>
              </a:ext>
            </a:extLst>
          </p:cNvPr>
          <p:cNvSpPr>
            <a:spLocks noGrp="1"/>
          </p:cNvSpPr>
          <p:nvPr>
            <p:ph idx="1"/>
          </p:nvPr>
        </p:nvSpPr>
        <p:spPr/>
        <p:txBody>
          <a:bodyPr>
            <a:normAutofit/>
          </a:bodyPr>
          <a:lstStyle/>
          <a:p>
            <a:pPr marL="0" indent="0">
              <a:buNone/>
            </a:pPr>
            <a:r>
              <a:rPr lang="en-GB" sz="2400" dirty="0">
                <a:latin typeface="Times New Roman" panose="02020603050405020304" pitchFamily="18" charset="0"/>
                <a:cs typeface="Times New Roman" panose="02020603050405020304" pitchFamily="18" charset="0"/>
              </a:rPr>
              <a:t>Microangiopathic </a:t>
            </a:r>
            <a:r>
              <a:rPr lang="en-GB" sz="2400" dirty="0" err="1">
                <a:latin typeface="Times New Roman" panose="02020603050405020304" pitchFamily="18" charset="0"/>
                <a:cs typeface="Times New Roman" panose="02020603050405020304" pitchFamily="18" charset="0"/>
              </a:rPr>
              <a:t>hemolytic</a:t>
            </a:r>
            <a:r>
              <a:rPr lang="en-GB" sz="2400" dirty="0">
                <a:latin typeface="Times New Roman" panose="02020603050405020304" pitchFamily="18" charset="0"/>
                <a:cs typeface="Times New Roman" panose="02020603050405020304" pitchFamily="18" charset="0"/>
              </a:rPr>
              <a:t> anemia (MAHA) is</a:t>
            </a:r>
          </a:p>
          <a:p>
            <a:pPr marL="0" indent="0">
              <a:buNone/>
            </a:pPr>
            <a:r>
              <a:rPr lang="en-GB" sz="2400" dirty="0">
                <a:latin typeface="Times New Roman" panose="02020603050405020304" pitchFamily="18" charset="0"/>
                <a:cs typeface="Times New Roman" panose="02020603050405020304" pitchFamily="18" charset="0"/>
              </a:rPr>
              <a:t> a syndrome of traumatic intravascular </a:t>
            </a:r>
            <a:r>
              <a:rPr lang="en-GB" sz="2400" dirty="0" err="1">
                <a:latin typeface="Times New Roman" panose="02020603050405020304" pitchFamily="18" charset="0"/>
                <a:cs typeface="Times New Roman" panose="02020603050405020304" pitchFamily="18" charset="0"/>
              </a:rPr>
              <a:t>hemolysis</a:t>
            </a:r>
            <a:r>
              <a:rPr lang="en-GB" sz="2400" dirty="0">
                <a:latin typeface="Times New Roman" panose="02020603050405020304" pitchFamily="18" charset="0"/>
                <a:cs typeface="Times New Roman" panose="02020603050405020304" pitchFamily="18" charset="0"/>
              </a:rPr>
              <a:t> causing fragmentation of the RBCs that are seen on peripheral blood smear (schistocytes)</a:t>
            </a:r>
          </a:p>
          <a:p>
            <a:pPr marL="0" indent="0">
              <a:buNone/>
            </a:pPr>
            <a:r>
              <a:rPr lang="en-GB" sz="2400" dirty="0">
                <a:latin typeface="Times New Roman" panose="02020603050405020304" pitchFamily="18" charset="0"/>
                <a:cs typeface="Times New Roman" panose="02020603050405020304" pitchFamily="18" charset="0"/>
              </a:rPr>
              <a:t> It is not a specific diagnosis but suggests a limited differential diagnosis</a:t>
            </a:r>
          </a:p>
        </p:txBody>
      </p:sp>
    </p:spTree>
    <p:extLst>
      <p:ext uri="{BB962C8B-B14F-4D97-AF65-F5344CB8AC3E}">
        <p14:creationId xmlns:p14="http://schemas.microsoft.com/office/powerpoint/2010/main" val="269698561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6C09F-ABE3-3D0A-4B18-833DC6370610}"/>
              </a:ext>
            </a:extLst>
          </p:cNvPr>
          <p:cNvSpPr>
            <a:spLocks noGrp="1"/>
          </p:cNvSpPr>
          <p:nvPr>
            <p:ph type="title"/>
          </p:nvPr>
        </p:nvSpPr>
        <p:spPr/>
        <p:txBody>
          <a:bodyPr/>
          <a:lstStyle/>
          <a:p>
            <a:r>
              <a:rPr lang="en-GB" dirty="0">
                <a:latin typeface="Times New Roman" panose="02020603050405020304" pitchFamily="18" charset="0"/>
                <a:cs typeface="Times New Roman" panose="02020603050405020304" pitchFamily="18" charset="0"/>
              </a:rPr>
              <a:t>Etiology</a:t>
            </a:r>
            <a:br>
              <a:rPr lang="en-GB" dirty="0"/>
            </a:br>
            <a:endParaRPr lang="en-GB" dirty="0"/>
          </a:p>
        </p:txBody>
      </p:sp>
      <p:sp>
        <p:nvSpPr>
          <p:cNvPr id="3" name="Content Placeholder 2">
            <a:extLst>
              <a:ext uri="{FF2B5EF4-FFF2-40B4-BE49-F238E27FC236}">
                <a16:creationId xmlns:a16="http://schemas.microsoft.com/office/drawing/2014/main" id="{05059D9B-B1A3-EEB6-8E21-EFB835A1367D}"/>
              </a:ext>
            </a:extLst>
          </p:cNvPr>
          <p:cNvSpPr>
            <a:spLocks noGrp="1"/>
          </p:cNvSpPr>
          <p:nvPr>
            <p:ph idx="1"/>
          </p:nvPr>
        </p:nvSpPr>
        <p:spPr>
          <a:xfrm>
            <a:off x="833120" y="1825625"/>
            <a:ext cx="10515600" cy="4351338"/>
          </a:xfrm>
        </p:spPr>
        <p:txBody>
          <a:bodyPr>
            <a:normAutofit lnSpcReduction="10000"/>
          </a:bodyPr>
          <a:lstStyle/>
          <a:p>
            <a:pPr marL="0" indent="0">
              <a:buNone/>
            </a:pPr>
            <a:r>
              <a:rPr lang="en-GB" sz="2400" dirty="0">
                <a:latin typeface="Times New Roman" panose="02020603050405020304" pitchFamily="18" charset="0"/>
                <a:cs typeface="Times New Roman" panose="02020603050405020304" pitchFamily="18" charset="0"/>
              </a:rPr>
              <a:t>Possible causes of MAHA include: </a:t>
            </a:r>
          </a:p>
          <a:p>
            <a:pPr>
              <a:buFont typeface="Wingdings" panose="05000000000000000000" pitchFamily="2" charset="2"/>
              <a:buChar char="Ø"/>
            </a:pPr>
            <a:r>
              <a:rPr lang="en-GB" sz="2400" dirty="0">
                <a:latin typeface="Times New Roman" panose="02020603050405020304" pitchFamily="18" charset="0"/>
                <a:cs typeface="Times New Roman" panose="02020603050405020304" pitchFamily="18" charset="0"/>
              </a:rPr>
              <a:t>mechanical heart valve</a:t>
            </a:r>
          </a:p>
          <a:p>
            <a:pPr>
              <a:buFont typeface="Wingdings" panose="05000000000000000000" pitchFamily="2" charset="2"/>
              <a:buChar char="Ø"/>
            </a:pPr>
            <a:r>
              <a:rPr lang="en-GB" sz="2400">
                <a:latin typeface="Times New Roman" panose="02020603050405020304" pitchFamily="18" charset="0"/>
                <a:cs typeface="Times New Roman" panose="02020603050405020304" pitchFamily="18" charset="0"/>
              </a:rPr>
              <a:t>malignant </a:t>
            </a:r>
            <a:r>
              <a:rPr lang="en-GB" sz="2400" dirty="0">
                <a:latin typeface="Times New Roman" panose="02020603050405020304" pitchFamily="18" charset="0"/>
                <a:cs typeface="Times New Roman" panose="02020603050405020304" pitchFamily="18" charset="0"/>
              </a:rPr>
              <a:t>hypertension</a:t>
            </a:r>
          </a:p>
          <a:p>
            <a:pPr>
              <a:buFont typeface="Wingdings" panose="05000000000000000000" pitchFamily="2" charset="2"/>
              <a:buChar char="Ø"/>
            </a:pPr>
            <a:r>
              <a:rPr lang="en-GB" sz="2400" dirty="0">
                <a:latin typeface="Times New Roman" panose="02020603050405020304" pitchFamily="18" charset="0"/>
                <a:cs typeface="Times New Roman" panose="02020603050405020304" pitchFamily="18" charset="0"/>
              </a:rPr>
              <a:t>vasculitis </a:t>
            </a:r>
          </a:p>
          <a:p>
            <a:pPr>
              <a:buFont typeface="Wingdings" panose="05000000000000000000" pitchFamily="2" charset="2"/>
              <a:buChar char="Ø"/>
            </a:pPr>
            <a:r>
              <a:rPr lang="en-GB" sz="2400" dirty="0">
                <a:latin typeface="Times New Roman" panose="02020603050405020304" pitchFamily="18" charset="0"/>
                <a:cs typeface="Times New Roman" panose="02020603050405020304" pitchFamily="18" charset="0"/>
              </a:rPr>
              <a:t>adenocarcinoma</a:t>
            </a:r>
          </a:p>
          <a:p>
            <a:pPr>
              <a:buFont typeface="Wingdings" panose="05000000000000000000" pitchFamily="2" charset="2"/>
              <a:buChar char="Ø"/>
            </a:pPr>
            <a:r>
              <a:rPr lang="en-GB" sz="2400" dirty="0">
                <a:latin typeface="Times New Roman" panose="02020603050405020304" pitchFamily="18" charset="0"/>
                <a:cs typeface="Times New Roman" panose="02020603050405020304" pitchFamily="18" charset="0"/>
              </a:rPr>
              <a:t>preeclampsia/eclampsia </a:t>
            </a:r>
          </a:p>
          <a:p>
            <a:pPr>
              <a:buFont typeface="Wingdings" panose="05000000000000000000" pitchFamily="2" charset="2"/>
              <a:buChar char="Ø"/>
            </a:pPr>
            <a:r>
              <a:rPr lang="en-GB" sz="2400" dirty="0">
                <a:latin typeface="Times New Roman" panose="02020603050405020304" pitchFamily="18" charset="0"/>
                <a:cs typeface="Times New Roman" panose="02020603050405020304" pitchFamily="18" charset="0"/>
              </a:rPr>
              <a:t>disseminated intravascular coagulation (DIC)</a:t>
            </a:r>
          </a:p>
          <a:p>
            <a:pPr>
              <a:buFont typeface="Wingdings" panose="05000000000000000000" pitchFamily="2" charset="2"/>
              <a:buChar char="Ø"/>
            </a:pPr>
            <a:r>
              <a:rPr lang="en-GB" sz="2400" dirty="0">
                <a:latin typeface="Times New Roman" panose="02020603050405020304" pitchFamily="18" charset="0"/>
                <a:cs typeface="Times New Roman" panose="02020603050405020304" pitchFamily="18" charset="0"/>
              </a:rPr>
              <a:t>thrombotic thrombocytopenic purpura (TTP)</a:t>
            </a:r>
          </a:p>
          <a:p>
            <a:pPr>
              <a:buFont typeface="Wingdings" panose="05000000000000000000" pitchFamily="2" charset="2"/>
              <a:buChar char="Ø"/>
            </a:pPr>
            <a:r>
              <a:rPr lang="en-GB" sz="2400" dirty="0" err="1">
                <a:latin typeface="Times New Roman" panose="02020603050405020304" pitchFamily="18" charset="0"/>
                <a:cs typeface="Times New Roman" panose="02020603050405020304" pitchFamily="18" charset="0"/>
              </a:rPr>
              <a:t>hemolytic</a:t>
            </a:r>
            <a:r>
              <a:rPr lang="en-GB" sz="2400" dirty="0">
                <a:latin typeface="Times New Roman" panose="02020603050405020304" pitchFamily="18" charset="0"/>
                <a:cs typeface="Times New Roman" panose="02020603050405020304" pitchFamily="18" charset="0"/>
              </a:rPr>
              <a:t>-uremic syndrome (HUS)</a:t>
            </a:r>
          </a:p>
          <a:p>
            <a:endParaRPr lang="en-GB" dirty="0"/>
          </a:p>
        </p:txBody>
      </p:sp>
    </p:spTree>
    <p:extLst>
      <p:ext uri="{BB962C8B-B14F-4D97-AF65-F5344CB8AC3E}">
        <p14:creationId xmlns:p14="http://schemas.microsoft.com/office/powerpoint/2010/main" val="39674801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F943F-159B-F64B-AEFC-3C1A306D6AA6}"/>
              </a:ext>
            </a:extLst>
          </p:cNvPr>
          <p:cNvSpPr>
            <a:spLocks noGrp="1"/>
          </p:cNvSpPr>
          <p:nvPr>
            <p:ph type="title"/>
          </p:nvPr>
        </p:nvSpPr>
        <p:spPr/>
        <p:txBody>
          <a:bodyPr/>
          <a:lstStyle/>
          <a:p>
            <a:r>
              <a:rPr lang="en-GB" dirty="0">
                <a:latin typeface="Times New Roman" panose="02020603050405020304" pitchFamily="18" charset="0"/>
                <a:cs typeface="Times New Roman" panose="02020603050405020304" pitchFamily="18" charset="0"/>
              </a:rPr>
              <a:t>DIAGNOSIS</a:t>
            </a:r>
            <a:br>
              <a:rPr lang="en-GB" dirty="0"/>
            </a:br>
            <a:endParaRPr lang="en-GB" dirty="0"/>
          </a:p>
        </p:txBody>
      </p:sp>
      <p:sp>
        <p:nvSpPr>
          <p:cNvPr id="3" name="Content Placeholder 2">
            <a:extLst>
              <a:ext uri="{FF2B5EF4-FFF2-40B4-BE49-F238E27FC236}">
                <a16:creationId xmlns:a16="http://schemas.microsoft.com/office/drawing/2014/main" id="{8AC6D73D-DBD7-CEF9-DF0F-CD4B3996F414}"/>
              </a:ext>
            </a:extLst>
          </p:cNvPr>
          <p:cNvSpPr>
            <a:spLocks noGrp="1"/>
          </p:cNvSpPr>
          <p:nvPr>
            <p:ph idx="1"/>
          </p:nvPr>
        </p:nvSpPr>
        <p:spPr/>
        <p:txBody>
          <a:bodyPr/>
          <a:lstStyle/>
          <a:p>
            <a:pPr marL="0" indent="0">
              <a:buNone/>
            </a:pPr>
            <a:r>
              <a:rPr lang="en-GB" sz="2400" dirty="0">
                <a:latin typeface="Times New Roman" panose="02020603050405020304" pitchFamily="18" charset="0"/>
                <a:cs typeface="Times New Roman" panose="02020603050405020304" pitchFamily="18" charset="0"/>
              </a:rPr>
              <a:t>MAHA is established by confirming the presence of </a:t>
            </a:r>
            <a:r>
              <a:rPr lang="en-GB" sz="2400" dirty="0" err="1">
                <a:latin typeface="Times New Roman" panose="02020603050405020304" pitchFamily="18" charset="0"/>
                <a:cs typeface="Times New Roman" panose="02020603050405020304" pitchFamily="18" charset="0"/>
              </a:rPr>
              <a:t>hemolysis</a:t>
            </a:r>
            <a:r>
              <a:rPr lang="en-GB" sz="2400" dirty="0">
                <a:latin typeface="Times New Roman" panose="02020603050405020304" pitchFamily="18" charset="0"/>
                <a:cs typeface="Times New Roman" panose="02020603050405020304" pitchFamily="18" charset="0"/>
              </a:rPr>
              <a:t> with laboratory data (LDH, haptoglobin, indirect bilirubin) and identifying RBC fragments (schistocytes) on peripheral blood smear. Thrombocytopenia is also common</a:t>
            </a:r>
          </a:p>
          <a:p>
            <a:endParaRPr lang="en-GB" dirty="0"/>
          </a:p>
          <a:p>
            <a:endParaRPr lang="en-GB" dirty="0"/>
          </a:p>
        </p:txBody>
      </p:sp>
    </p:spTree>
    <p:extLst>
      <p:ext uri="{BB962C8B-B14F-4D97-AF65-F5344CB8AC3E}">
        <p14:creationId xmlns:p14="http://schemas.microsoft.com/office/powerpoint/2010/main" val="278472077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D89EF-CB92-693D-2CDE-B35E26B55676}"/>
              </a:ext>
            </a:extLst>
          </p:cNvPr>
          <p:cNvSpPr>
            <a:spLocks noGrp="1"/>
          </p:cNvSpPr>
          <p:nvPr>
            <p:ph type="title"/>
          </p:nvPr>
        </p:nvSpPr>
        <p:spPr/>
        <p:txBody>
          <a:bodyPr/>
          <a:lstStyle/>
          <a:p>
            <a:r>
              <a:rPr lang="en-GB" dirty="0">
                <a:latin typeface="Times New Roman" panose="02020603050405020304" pitchFamily="18" charset="0"/>
                <a:cs typeface="Times New Roman" panose="02020603050405020304" pitchFamily="18" charset="0"/>
              </a:rPr>
              <a:t>TREATMENT</a:t>
            </a:r>
            <a:br>
              <a:rPr lang="en-GB" dirty="0"/>
            </a:br>
            <a:endParaRPr lang="en-GB" dirty="0"/>
          </a:p>
        </p:txBody>
      </p:sp>
      <p:sp>
        <p:nvSpPr>
          <p:cNvPr id="3" name="Content Placeholder 2">
            <a:extLst>
              <a:ext uri="{FF2B5EF4-FFF2-40B4-BE49-F238E27FC236}">
                <a16:creationId xmlns:a16="http://schemas.microsoft.com/office/drawing/2014/main" id="{6DC51A67-934D-9505-9703-7D72BA5EB44E}"/>
              </a:ext>
            </a:extLst>
          </p:cNvPr>
          <p:cNvSpPr>
            <a:spLocks noGrp="1"/>
          </p:cNvSpPr>
          <p:nvPr>
            <p:ph idx="1"/>
          </p:nvPr>
        </p:nvSpPr>
        <p:spPr/>
        <p:txBody>
          <a:bodyPr/>
          <a:lstStyle/>
          <a:p>
            <a:pPr marL="0" indent="0">
              <a:buNone/>
            </a:pPr>
            <a:r>
              <a:rPr lang="en-US" sz="2400" dirty="0">
                <a:latin typeface="Times New Roman" panose="02020603050405020304" pitchFamily="18" charset="0"/>
                <a:cs typeface="Times New Roman" panose="02020603050405020304" pitchFamily="18" charset="0"/>
              </a:rPr>
              <a:t>The treatment depends on the underlying etiology of microangiopathy </a:t>
            </a:r>
          </a:p>
          <a:p>
            <a:endParaRPr lang="en-GB" dirty="0"/>
          </a:p>
        </p:txBody>
      </p:sp>
    </p:spTree>
    <p:extLst>
      <p:ext uri="{BB962C8B-B14F-4D97-AF65-F5344CB8AC3E}">
        <p14:creationId xmlns:p14="http://schemas.microsoft.com/office/powerpoint/2010/main" val="199521821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12BEC-506B-05AD-1722-298E66486282}"/>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123754C7-833A-5C65-AF5A-A77CC1BC3CA4}"/>
              </a:ext>
            </a:extLst>
          </p:cNvPr>
          <p:cNvSpPr>
            <a:spLocks noGrp="1"/>
          </p:cNvSpPr>
          <p:nvPr>
            <p:ph idx="1"/>
          </p:nvPr>
        </p:nvSpPr>
        <p:spPr/>
        <p:txBody>
          <a:bodyPr/>
          <a:lstStyle/>
          <a:p>
            <a:endParaRPr lang="en-US" dirty="0"/>
          </a:p>
          <a:p>
            <a:pPr marL="0" indent="0">
              <a:buNone/>
            </a:pPr>
            <a:endParaRPr lang="en-GB" dirty="0"/>
          </a:p>
          <a:p>
            <a:pPr marL="0" indent="0">
              <a:buNone/>
            </a:pPr>
            <a:endParaRPr lang="en-GB" dirty="0"/>
          </a:p>
          <a:p>
            <a:pPr marL="0" indent="0">
              <a:buNone/>
            </a:pPr>
            <a:endParaRPr lang="en-GB" dirty="0"/>
          </a:p>
          <a:p>
            <a:pPr marL="0" indent="0" algn="ctr">
              <a:buNone/>
            </a:pPr>
            <a:r>
              <a:rPr lang="en-GB" sz="4000"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3297888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A7DB5-93C3-AE23-9DB1-00145E65E0E4}"/>
              </a:ext>
            </a:extLst>
          </p:cNvPr>
          <p:cNvSpPr>
            <a:spLocks noGrp="1"/>
          </p:cNvSpPr>
          <p:nvPr>
            <p:ph type="title"/>
          </p:nvPr>
        </p:nvSpPr>
        <p:spPr/>
        <p:txBody>
          <a:bodyPr/>
          <a:lstStyle/>
          <a:p>
            <a:r>
              <a:rPr lang="en-US">
                <a:latin typeface="Times New Roman"/>
                <a:cs typeface="Calibri Light"/>
              </a:rPr>
              <a:t>Physical Examination</a:t>
            </a:r>
            <a:endParaRPr lang="en-US">
              <a:latin typeface="Times New Roman"/>
            </a:endParaRPr>
          </a:p>
        </p:txBody>
      </p:sp>
      <p:sp>
        <p:nvSpPr>
          <p:cNvPr id="3" name="Content Placeholder 2">
            <a:extLst>
              <a:ext uri="{FF2B5EF4-FFF2-40B4-BE49-F238E27FC236}">
                <a16:creationId xmlns:a16="http://schemas.microsoft.com/office/drawing/2014/main" id="{B1A5D8E2-45B6-B57F-2755-EF6137336D6A}"/>
              </a:ext>
            </a:extLst>
          </p:cNvPr>
          <p:cNvSpPr>
            <a:spLocks noGrp="1"/>
          </p:cNvSpPr>
          <p:nvPr>
            <p:ph idx="1"/>
          </p:nvPr>
        </p:nvSpPr>
        <p:spPr/>
        <p:txBody>
          <a:bodyPr vert="horz" lIns="91440" tIns="45720" rIns="91440" bIns="45720" rtlCol="0" anchor="t">
            <a:normAutofit lnSpcReduction="10000"/>
          </a:bodyPr>
          <a:lstStyle/>
          <a:p>
            <a:pPr marL="0" indent="0">
              <a:buNone/>
            </a:pPr>
            <a:r>
              <a:rPr lang="en-US" sz="2400">
                <a:latin typeface="Times New Roman"/>
                <a:cs typeface="Calibri"/>
              </a:rPr>
              <a:t>Common signs and symptoms of anemia include</a:t>
            </a:r>
            <a:endParaRPr lang="en-US" sz="2400">
              <a:latin typeface="Times New Roman"/>
              <a:cs typeface="Times New Roman"/>
            </a:endParaRPr>
          </a:p>
          <a:p>
            <a:r>
              <a:rPr lang="en-US" sz="2400">
                <a:latin typeface="Times New Roman"/>
                <a:cs typeface="Calibri"/>
              </a:rPr>
              <a:t>pallor</a:t>
            </a:r>
          </a:p>
          <a:p>
            <a:r>
              <a:rPr lang="en-US" sz="2400">
                <a:latin typeface="Times New Roman"/>
                <a:cs typeface="Calibri"/>
              </a:rPr>
              <a:t>tachycardia </a:t>
            </a:r>
          </a:p>
          <a:p>
            <a:r>
              <a:rPr lang="en-US" sz="2400">
                <a:latin typeface="Times New Roman"/>
                <a:cs typeface="Calibri"/>
              </a:rPr>
              <a:t>hypotension</a:t>
            </a:r>
            <a:endParaRPr lang="en-US" sz="2400">
              <a:latin typeface="Times New Roman"/>
              <a:cs typeface="Times New Roman"/>
            </a:endParaRPr>
          </a:p>
          <a:p>
            <a:r>
              <a:rPr lang="en-US" sz="2400">
                <a:latin typeface="Times New Roman"/>
                <a:cs typeface="Calibri"/>
              </a:rPr>
              <a:t>dizziness</a:t>
            </a:r>
          </a:p>
          <a:p>
            <a:r>
              <a:rPr lang="en-US" sz="2400">
                <a:latin typeface="Times New Roman"/>
                <a:cs typeface="Calibri"/>
              </a:rPr>
              <a:t>tinnitus</a:t>
            </a:r>
          </a:p>
          <a:p>
            <a:r>
              <a:rPr lang="en-US" sz="2400">
                <a:latin typeface="Times New Roman"/>
                <a:cs typeface="Calibri"/>
              </a:rPr>
              <a:t>headaches</a:t>
            </a:r>
          </a:p>
          <a:p>
            <a:r>
              <a:rPr lang="en-US" sz="2400">
                <a:latin typeface="Times New Roman"/>
                <a:cs typeface="Calibri"/>
              </a:rPr>
              <a:t>decreased cognitive ability, fatigue, and weakness</a:t>
            </a:r>
          </a:p>
        </p:txBody>
      </p:sp>
    </p:spTree>
    <p:extLst>
      <p:ext uri="{BB962C8B-B14F-4D97-AF65-F5344CB8AC3E}">
        <p14:creationId xmlns:p14="http://schemas.microsoft.com/office/powerpoint/2010/main" val="1632309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B92B6-2F26-A033-C9DE-EB93A92D2A8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B911A1B-A889-7852-A441-003B082E616B}"/>
              </a:ext>
            </a:extLst>
          </p:cNvPr>
          <p:cNvSpPr>
            <a:spLocks noGrp="1"/>
          </p:cNvSpPr>
          <p:nvPr>
            <p:ph idx="1"/>
          </p:nvPr>
        </p:nvSpPr>
        <p:spPr/>
        <p:txBody>
          <a:bodyPr vert="horz" lIns="91440" tIns="45720" rIns="91440" bIns="45720" rtlCol="0" anchor="t">
            <a:normAutofit/>
          </a:bodyPr>
          <a:lstStyle/>
          <a:p>
            <a:r>
              <a:rPr lang="en-US" sz="2400" dirty="0">
                <a:latin typeface="Times New Roman"/>
                <a:cs typeface="Calibri"/>
              </a:rPr>
              <a:t> atrophic glossitis</a:t>
            </a:r>
            <a:endParaRPr lang="en-US" sz="2400" dirty="0">
              <a:latin typeface="Times New Roman"/>
              <a:cs typeface="Times New Roman"/>
            </a:endParaRPr>
          </a:p>
          <a:p>
            <a:r>
              <a:rPr lang="en-US" sz="2400" dirty="0">
                <a:latin typeface="Times New Roman"/>
                <a:cs typeface="Calibri"/>
              </a:rPr>
              <a:t> angular cheilosis</a:t>
            </a:r>
          </a:p>
          <a:p>
            <a:r>
              <a:rPr lang="en-US" sz="2400" dirty="0">
                <a:latin typeface="Times New Roman"/>
                <a:cs typeface="Calibri"/>
              </a:rPr>
              <a:t>koilonychia (spoon nails), and brittle nails are more common in severe, long-standing anemia</a:t>
            </a:r>
          </a:p>
          <a:p>
            <a:r>
              <a:rPr lang="en-US" sz="2400" dirty="0">
                <a:latin typeface="Times New Roman"/>
                <a:cs typeface="Calibri"/>
              </a:rPr>
              <a:t>reduced exercise tolerance, dyspnea on exertion, and heart failure</a:t>
            </a:r>
          </a:p>
          <a:p>
            <a:r>
              <a:rPr lang="en-US" sz="2400" dirty="0">
                <a:latin typeface="Times New Roman"/>
                <a:cs typeface="Calibri"/>
              </a:rPr>
              <a:t> high-output heart failure and hypovolemic shock may be seen in acute, severe cases.</a:t>
            </a:r>
          </a:p>
          <a:p>
            <a:endParaRPr lang="en-US" dirty="0">
              <a:cs typeface="Calibri"/>
            </a:endParaRPr>
          </a:p>
        </p:txBody>
      </p:sp>
    </p:spTree>
    <p:extLst>
      <p:ext uri="{BB962C8B-B14F-4D97-AF65-F5344CB8AC3E}">
        <p14:creationId xmlns:p14="http://schemas.microsoft.com/office/powerpoint/2010/main" val="2639323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C4050-79AD-DB28-1735-EA34FA92BDD3}"/>
              </a:ext>
            </a:extLst>
          </p:cNvPr>
          <p:cNvSpPr>
            <a:spLocks noGrp="1"/>
          </p:cNvSpPr>
          <p:nvPr>
            <p:ph type="title"/>
          </p:nvPr>
        </p:nvSpPr>
        <p:spPr/>
        <p:txBody>
          <a:bodyPr/>
          <a:lstStyle/>
          <a:p>
            <a:r>
              <a:rPr lang="en-US">
                <a:latin typeface="Times New Roman"/>
                <a:cs typeface="Calibri Light"/>
              </a:rPr>
              <a:t>Diagnostic Testing</a:t>
            </a:r>
            <a:endParaRPr lang="en-US">
              <a:latin typeface="Times New Roman"/>
            </a:endParaRPr>
          </a:p>
        </p:txBody>
      </p:sp>
      <p:sp>
        <p:nvSpPr>
          <p:cNvPr id="3" name="Content Placeholder 2">
            <a:extLst>
              <a:ext uri="{FF2B5EF4-FFF2-40B4-BE49-F238E27FC236}">
                <a16:creationId xmlns:a16="http://schemas.microsoft.com/office/drawing/2014/main" id="{148CCE30-A666-14D4-51EE-6EABBE01D21C}"/>
              </a:ext>
            </a:extLst>
          </p:cNvPr>
          <p:cNvSpPr>
            <a:spLocks noGrp="1"/>
          </p:cNvSpPr>
          <p:nvPr>
            <p:ph idx="1"/>
          </p:nvPr>
        </p:nvSpPr>
        <p:spPr/>
        <p:txBody>
          <a:bodyPr vert="horz" lIns="91440" tIns="45720" rIns="91440" bIns="45720" rtlCol="0" anchor="t">
            <a:normAutofit fontScale="92500"/>
          </a:bodyPr>
          <a:lstStyle/>
          <a:p>
            <a:pPr marL="0" indent="0">
              <a:buNone/>
            </a:pPr>
            <a:r>
              <a:rPr lang="en-US" b="1">
                <a:latin typeface="Times New Roman"/>
                <a:cs typeface="Calibri"/>
              </a:rPr>
              <a:t>Laboratories</a:t>
            </a:r>
            <a:endParaRPr lang="en-US" b="1">
              <a:latin typeface="Times New Roman"/>
              <a:cs typeface="Times New Roman"/>
            </a:endParaRPr>
          </a:p>
          <a:p>
            <a:r>
              <a:rPr lang="en-US" sz="2400">
                <a:latin typeface="Times New Roman"/>
                <a:cs typeface="Calibri"/>
              </a:rPr>
              <a:t>The complete blood count (CBC)</a:t>
            </a:r>
          </a:p>
          <a:p>
            <a:r>
              <a:rPr lang="en-US" sz="2400">
                <a:latin typeface="Times New Roman"/>
                <a:cs typeface="Calibri"/>
              </a:rPr>
              <a:t> Reticulocyte count</a:t>
            </a:r>
          </a:p>
          <a:p>
            <a:r>
              <a:rPr lang="en-US" sz="2400">
                <a:latin typeface="Times New Roman"/>
                <a:cs typeface="Calibri"/>
              </a:rPr>
              <a:t>Blood film smear </a:t>
            </a:r>
          </a:p>
          <a:p>
            <a:r>
              <a:rPr lang="en-US" sz="2400">
                <a:latin typeface="Times New Roman"/>
                <a:cs typeface="Calibri"/>
              </a:rPr>
              <a:t> (RDW): Reflects the variability in the volume of the RBCs. An elevated RDW indicates an increased variability in RBC size, which is a nonspecific but important finding in anemic patients</a:t>
            </a:r>
          </a:p>
          <a:p>
            <a:pPr marL="342900" indent="-342900"/>
            <a:r>
              <a:rPr lang="en-US" sz="2400">
                <a:latin typeface="Times New Roman"/>
                <a:cs typeface="Calibri"/>
              </a:rPr>
              <a:t>The reticulocyte count measures the percentage of immature red cells in the blood and reflects production of RBCs in the bone marrow (BM).</a:t>
            </a:r>
            <a:endParaRPr lang="en-US" sz="2400">
              <a:latin typeface="Times New Roman"/>
              <a:cs typeface="Times New Roman"/>
            </a:endParaRPr>
          </a:p>
        </p:txBody>
      </p:sp>
    </p:spTree>
    <p:extLst>
      <p:ext uri="{BB962C8B-B14F-4D97-AF65-F5344CB8AC3E}">
        <p14:creationId xmlns:p14="http://schemas.microsoft.com/office/powerpoint/2010/main" val="238877956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790</TotalTime>
  <Words>3728</Words>
  <Application>Microsoft Office PowerPoint</Application>
  <PresentationFormat>Widescreen</PresentationFormat>
  <Paragraphs>308</Paragraphs>
  <Slides>66</Slides>
  <Notes>0</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Facet</vt:lpstr>
      <vt:lpstr>ANEMIA </vt:lpstr>
      <vt:lpstr>Anemia </vt:lpstr>
      <vt:lpstr>Classification </vt:lpstr>
      <vt:lpstr>Definitions </vt:lpstr>
      <vt:lpstr>Clinical Presentation</vt:lpstr>
      <vt:lpstr>PowerPoint Presentation</vt:lpstr>
      <vt:lpstr>Physical Examination</vt:lpstr>
      <vt:lpstr>PowerPoint Presentation</vt:lpstr>
      <vt:lpstr>Diagnostic Testing</vt:lpstr>
      <vt:lpstr>PowerPoint Presentation</vt:lpstr>
      <vt:lpstr>Diagnostic Procedures</vt:lpstr>
      <vt:lpstr>ANEMIAS ASSOCIATED WITH DECREASED RBC PRODUCTION</vt:lpstr>
      <vt:lpstr>ANEMIAS ASSOCIATED WITH INCREASED RBC Destruction</vt:lpstr>
      <vt:lpstr>Iron Deficiency Anemia (IDA)</vt:lpstr>
      <vt:lpstr>DIAGNOSIS</vt:lpstr>
      <vt:lpstr>Diagnostic Testing </vt:lpstr>
      <vt:lpstr>Laboratories </vt:lpstr>
      <vt:lpstr>Diagnostic Procedures </vt:lpstr>
      <vt:lpstr>TREATMENT</vt:lpstr>
      <vt:lpstr>PowerPoint Presentation</vt:lpstr>
      <vt:lpstr>Thalassemia</vt:lpstr>
      <vt:lpstr>PowerPoint Presentation</vt:lpstr>
      <vt:lpstr>PowerPoint Presentation</vt:lpstr>
      <vt:lpstr>DIAGNOSIS</vt:lpstr>
      <vt:lpstr>TREATMENT</vt:lpstr>
      <vt:lpstr>PowerPoint Presentation</vt:lpstr>
      <vt:lpstr>Sideroblastic Anemias</vt:lpstr>
      <vt:lpstr>Etiology</vt:lpstr>
      <vt:lpstr>DIAGNOSIS  </vt:lpstr>
      <vt:lpstr>TREATMENT </vt:lpstr>
      <vt:lpstr>Macrocytic/Megaloblastic Anemia</vt:lpstr>
      <vt:lpstr>PowerPoint Presentation</vt:lpstr>
      <vt:lpstr>DIAGNOSIS</vt:lpstr>
      <vt:lpstr>Diagnostic Testing</vt:lpstr>
      <vt:lpstr>Diagnostic Procedures</vt:lpstr>
      <vt:lpstr>TREATMENT</vt:lpstr>
      <vt:lpstr>Anemia of Chronic Disease</vt:lpstr>
      <vt:lpstr>PowerPoint Presentation</vt:lpstr>
      <vt:lpstr>DIAGNOSIS</vt:lpstr>
      <vt:lpstr>TREATMENT</vt:lpstr>
      <vt:lpstr>Aplastic Anemia</vt:lpstr>
      <vt:lpstr>DIAGNOSIS </vt:lpstr>
      <vt:lpstr>TREATMENT </vt:lpstr>
      <vt:lpstr>ANEMIAS ASSOCIATED WITH INCREASED RBC DESTRUCTION</vt:lpstr>
      <vt:lpstr>PowerPoint Presentation</vt:lpstr>
      <vt:lpstr>PowerPoint Presentation</vt:lpstr>
      <vt:lpstr>DIAGNOSIS </vt:lpstr>
      <vt:lpstr>Sickle Cell Disease</vt:lpstr>
      <vt:lpstr>CLINICAL PRESENATION </vt:lpstr>
      <vt:lpstr>PowerPoint Presentation</vt:lpstr>
      <vt:lpstr>TREATMENT </vt:lpstr>
      <vt:lpstr>G6PD Deficieancy </vt:lpstr>
      <vt:lpstr>PowerPoint Presentation</vt:lpstr>
      <vt:lpstr>DIAGNOSIS </vt:lpstr>
      <vt:lpstr>TREATMENT </vt:lpstr>
      <vt:lpstr>Autoimmune Hemolytic Anemia</vt:lpstr>
      <vt:lpstr>Classification </vt:lpstr>
      <vt:lpstr>Diagnosis  </vt:lpstr>
      <vt:lpstr>TREATMENT </vt:lpstr>
      <vt:lpstr>Drug-Induced Hemolytic Anemia</vt:lpstr>
      <vt:lpstr>TREATMENT </vt:lpstr>
      <vt:lpstr>Microangiopathic Hemolytic Anemia</vt:lpstr>
      <vt:lpstr>Etiology </vt:lpstr>
      <vt:lpstr>DIAGNOSIS </vt:lpstr>
      <vt:lpstr>TREATMENT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Mohammed Abufaraa</dc:creator>
  <cp:lastModifiedBy>asmafiras2002@gmail.com</cp:lastModifiedBy>
  <cp:revision>76</cp:revision>
  <dcterms:created xsi:type="dcterms:W3CDTF">2023-11-22T10:07:59Z</dcterms:created>
  <dcterms:modified xsi:type="dcterms:W3CDTF">2023-12-24T12:49:45Z</dcterms:modified>
</cp:coreProperties>
</file>