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338" r:id="rId10"/>
    <p:sldId id="265" r:id="rId11"/>
    <p:sldId id="266" r:id="rId12"/>
    <p:sldId id="340" r:id="rId13"/>
    <p:sldId id="343" r:id="rId14"/>
    <p:sldId id="270" r:id="rId15"/>
    <p:sldId id="271" r:id="rId16"/>
    <p:sldId id="272" r:id="rId17"/>
    <p:sldId id="273" r:id="rId18"/>
    <p:sldId id="274" r:id="rId19"/>
    <p:sldId id="275" r:id="rId20"/>
    <p:sldId id="276" r:id="rId21"/>
    <p:sldId id="277" r:id="rId22"/>
    <p:sldId id="345" r:id="rId23"/>
    <p:sldId id="280" r:id="rId24"/>
    <p:sldId id="284" r:id="rId25"/>
    <p:sldId id="346" r:id="rId26"/>
    <p:sldId id="267" r:id="rId27"/>
    <p:sldId id="286" r:id="rId28"/>
    <p:sldId id="347" r:id="rId29"/>
    <p:sldId id="287" r:id="rId30"/>
    <p:sldId id="288" r:id="rId31"/>
    <p:sldId id="289" r:id="rId32"/>
    <p:sldId id="264" r:id="rId33"/>
    <p:sldId id="290" r:id="rId34"/>
    <p:sldId id="291" r:id="rId35"/>
    <p:sldId id="292" r:id="rId36"/>
    <p:sldId id="293" r:id="rId37"/>
    <p:sldId id="294" r:id="rId38"/>
    <p:sldId id="295" r:id="rId39"/>
    <p:sldId id="296" r:id="rId40"/>
    <p:sldId id="297" r:id="rId41"/>
    <p:sldId id="316" r:id="rId42"/>
    <p:sldId id="298" r:id="rId43"/>
    <p:sldId id="299" r:id="rId44"/>
    <p:sldId id="300" r:id="rId45"/>
    <p:sldId id="301" r:id="rId46"/>
    <p:sldId id="302" r:id="rId47"/>
    <p:sldId id="303" r:id="rId48"/>
    <p:sldId id="304" r:id="rId49"/>
    <p:sldId id="305" r:id="rId50"/>
    <p:sldId id="306" r:id="rId51"/>
    <p:sldId id="307" r:id="rId52"/>
    <p:sldId id="348" r:id="rId53"/>
    <p:sldId id="33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sorterViewPr>
    <p:cViewPr>
      <p:scale>
        <a:sx n="100" d="100"/>
        <a:sy n="100" d="100"/>
      </p:scale>
      <p:origin x="0" y="-219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A20A41-3A31-4DFB-883E-EE08810301BD}"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B6174-FFDE-4B9B-9EEC-96988EF14D5E}" type="slidenum">
              <a:rPr lang="en-US" smtClean="0"/>
              <a:t>‹#›</a:t>
            </a:fld>
            <a:endParaRPr lang="en-US"/>
          </a:p>
        </p:txBody>
      </p:sp>
    </p:spTree>
    <p:extLst>
      <p:ext uri="{BB962C8B-B14F-4D97-AF65-F5344CB8AC3E}">
        <p14:creationId xmlns:p14="http://schemas.microsoft.com/office/powerpoint/2010/main" val="267631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20A41-3A31-4DFB-883E-EE08810301BD}"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B6174-FFDE-4B9B-9EEC-96988EF14D5E}" type="slidenum">
              <a:rPr lang="en-US" smtClean="0"/>
              <a:t>‹#›</a:t>
            </a:fld>
            <a:endParaRPr lang="en-US"/>
          </a:p>
        </p:txBody>
      </p:sp>
    </p:spTree>
    <p:extLst>
      <p:ext uri="{BB962C8B-B14F-4D97-AF65-F5344CB8AC3E}">
        <p14:creationId xmlns:p14="http://schemas.microsoft.com/office/powerpoint/2010/main" val="287933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20A41-3A31-4DFB-883E-EE08810301BD}"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B6174-FFDE-4B9B-9EEC-96988EF14D5E}" type="slidenum">
              <a:rPr lang="en-US" smtClean="0"/>
              <a:t>‹#›</a:t>
            </a:fld>
            <a:endParaRPr lang="en-US"/>
          </a:p>
        </p:txBody>
      </p:sp>
    </p:spTree>
    <p:extLst>
      <p:ext uri="{BB962C8B-B14F-4D97-AF65-F5344CB8AC3E}">
        <p14:creationId xmlns:p14="http://schemas.microsoft.com/office/powerpoint/2010/main" val="32065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20A41-3A31-4DFB-883E-EE08810301BD}"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B6174-FFDE-4B9B-9EEC-96988EF14D5E}" type="slidenum">
              <a:rPr lang="en-US" smtClean="0"/>
              <a:t>‹#›</a:t>
            </a:fld>
            <a:endParaRPr lang="en-US"/>
          </a:p>
        </p:txBody>
      </p:sp>
    </p:spTree>
    <p:extLst>
      <p:ext uri="{BB962C8B-B14F-4D97-AF65-F5344CB8AC3E}">
        <p14:creationId xmlns:p14="http://schemas.microsoft.com/office/powerpoint/2010/main" val="154155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2A20A41-3A31-4DFB-883E-EE08810301BD}"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B6174-FFDE-4B9B-9EEC-96988EF14D5E}" type="slidenum">
              <a:rPr lang="en-US" smtClean="0"/>
              <a:t>‹#›</a:t>
            </a:fld>
            <a:endParaRPr lang="en-US"/>
          </a:p>
        </p:txBody>
      </p:sp>
    </p:spTree>
    <p:extLst>
      <p:ext uri="{BB962C8B-B14F-4D97-AF65-F5344CB8AC3E}">
        <p14:creationId xmlns:p14="http://schemas.microsoft.com/office/powerpoint/2010/main" val="145704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A20A41-3A31-4DFB-883E-EE08810301BD}"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B6174-FFDE-4B9B-9EEC-96988EF14D5E}" type="slidenum">
              <a:rPr lang="en-US" smtClean="0"/>
              <a:t>‹#›</a:t>
            </a:fld>
            <a:endParaRPr lang="en-US"/>
          </a:p>
        </p:txBody>
      </p:sp>
    </p:spTree>
    <p:extLst>
      <p:ext uri="{BB962C8B-B14F-4D97-AF65-F5344CB8AC3E}">
        <p14:creationId xmlns:p14="http://schemas.microsoft.com/office/powerpoint/2010/main" val="287478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A20A41-3A31-4DFB-883E-EE08810301BD}"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BB6174-FFDE-4B9B-9EEC-96988EF14D5E}" type="slidenum">
              <a:rPr lang="en-US" smtClean="0"/>
              <a:t>‹#›</a:t>
            </a:fld>
            <a:endParaRPr lang="en-US"/>
          </a:p>
        </p:txBody>
      </p:sp>
    </p:spTree>
    <p:extLst>
      <p:ext uri="{BB962C8B-B14F-4D97-AF65-F5344CB8AC3E}">
        <p14:creationId xmlns:p14="http://schemas.microsoft.com/office/powerpoint/2010/main" val="281491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20A41-3A31-4DFB-883E-EE08810301BD}"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BB6174-FFDE-4B9B-9EEC-96988EF14D5E}" type="slidenum">
              <a:rPr lang="en-US" smtClean="0"/>
              <a:t>‹#›</a:t>
            </a:fld>
            <a:endParaRPr lang="en-US"/>
          </a:p>
        </p:txBody>
      </p:sp>
    </p:spTree>
    <p:extLst>
      <p:ext uri="{BB962C8B-B14F-4D97-AF65-F5344CB8AC3E}">
        <p14:creationId xmlns:p14="http://schemas.microsoft.com/office/powerpoint/2010/main" val="144924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20A41-3A31-4DFB-883E-EE08810301BD}"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BB6174-FFDE-4B9B-9EEC-96988EF14D5E}" type="slidenum">
              <a:rPr lang="en-US" smtClean="0"/>
              <a:t>‹#›</a:t>
            </a:fld>
            <a:endParaRPr lang="en-US"/>
          </a:p>
        </p:txBody>
      </p:sp>
    </p:spTree>
    <p:extLst>
      <p:ext uri="{BB962C8B-B14F-4D97-AF65-F5344CB8AC3E}">
        <p14:creationId xmlns:p14="http://schemas.microsoft.com/office/powerpoint/2010/main" val="38857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A20A41-3A31-4DFB-883E-EE08810301BD}"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B6174-FFDE-4B9B-9EEC-96988EF14D5E}" type="slidenum">
              <a:rPr lang="en-US" smtClean="0"/>
              <a:t>‹#›</a:t>
            </a:fld>
            <a:endParaRPr lang="en-US"/>
          </a:p>
        </p:txBody>
      </p:sp>
    </p:spTree>
    <p:extLst>
      <p:ext uri="{BB962C8B-B14F-4D97-AF65-F5344CB8AC3E}">
        <p14:creationId xmlns:p14="http://schemas.microsoft.com/office/powerpoint/2010/main" val="15968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A20A41-3A31-4DFB-883E-EE08810301BD}"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B6174-FFDE-4B9B-9EEC-96988EF14D5E}" type="slidenum">
              <a:rPr lang="en-US" smtClean="0"/>
              <a:t>‹#›</a:t>
            </a:fld>
            <a:endParaRPr lang="en-US"/>
          </a:p>
        </p:txBody>
      </p:sp>
    </p:spTree>
    <p:extLst>
      <p:ext uri="{BB962C8B-B14F-4D97-AF65-F5344CB8AC3E}">
        <p14:creationId xmlns:p14="http://schemas.microsoft.com/office/powerpoint/2010/main" val="138875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20A41-3A31-4DFB-883E-EE08810301BD}" type="datetimeFigureOut">
              <a:rPr lang="en-US" smtClean="0"/>
              <a:t>3/28/2022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B6174-FFDE-4B9B-9EEC-96988EF14D5E}" type="slidenum">
              <a:rPr lang="en-US" smtClean="0"/>
              <a:t>‹#›</a:t>
            </a:fld>
            <a:endParaRPr lang="en-US"/>
          </a:p>
        </p:txBody>
      </p:sp>
    </p:spTree>
    <p:extLst>
      <p:ext uri="{BB962C8B-B14F-4D97-AF65-F5344CB8AC3E}">
        <p14:creationId xmlns:p14="http://schemas.microsoft.com/office/powerpoint/2010/main" val="4222162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3.png"/><Relationship Id="rId5" Type="http://schemas.openxmlformats.org/officeDocument/2006/relationships/oleObject" Target="../embeddings/oleObject2.bin"/><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5440" y="1684066"/>
            <a:ext cx="9144000" cy="2387600"/>
          </a:xfrm>
        </p:spPr>
        <p:txBody>
          <a:bodyPr>
            <a:normAutofit/>
          </a:bodyPr>
          <a:lstStyle/>
          <a:p>
            <a:r>
              <a:rPr lang="en-US" dirty="0" smtClean="0"/>
              <a:t>Childhood Leukemia and Overview of </a:t>
            </a:r>
            <a:r>
              <a:rPr lang="en-US" dirty="0" err="1"/>
              <a:t>M</a:t>
            </a:r>
            <a:r>
              <a:rPr lang="en-US" dirty="0" err="1" smtClean="0"/>
              <a:t>alignany</a:t>
            </a:r>
            <a:endParaRPr lang="en-US" dirty="0"/>
          </a:p>
        </p:txBody>
      </p:sp>
      <p:sp>
        <p:nvSpPr>
          <p:cNvPr id="3" name="TextBox 2"/>
          <p:cNvSpPr txBox="1"/>
          <p:nvPr/>
        </p:nvSpPr>
        <p:spPr>
          <a:xfrm>
            <a:off x="4704013" y="4291768"/>
            <a:ext cx="2966853" cy="954107"/>
          </a:xfrm>
          <a:prstGeom prst="rect">
            <a:avLst/>
          </a:prstGeom>
          <a:noFill/>
        </p:spPr>
        <p:txBody>
          <a:bodyPr wrap="square" rtlCol="0">
            <a:spAutoFit/>
          </a:bodyPr>
          <a:lstStyle/>
          <a:p>
            <a:r>
              <a:rPr lang="en-US" sz="2800" dirty="0" err="1" smtClean="0"/>
              <a:t>Dr</a:t>
            </a:r>
            <a:r>
              <a:rPr lang="en-US" sz="2800" dirty="0" smtClean="0"/>
              <a:t> rami AL-</a:t>
            </a:r>
            <a:r>
              <a:rPr lang="en-US" sz="2800" dirty="0" err="1" smtClean="0"/>
              <a:t>Majali</a:t>
            </a:r>
            <a:endParaRPr lang="en-US" sz="2800" dirty="0"/>
          </a:p>
          <a:p>
            <a:r>
              <a:rPr lang="en-US" sz="2800" smtClean="0"/>
              <a:t>    </a:t>
            </a:r>
            <a:endParaRPr lang="en-US" dirty="0"/>
          </a:p>
        </p:txBody>
      </p:sp>
    </p:spTree>
    <p:extLst>
      <p:ext uri="{BB962C8B-B14F-4D97-AF65-F5344CB8AC3E}">
        <p14:creationId xmlns:p14="http://schemas.microsoft.com/office/powerpoint/2010/main" val="2817663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9707"/>
            <a:ext cx="10515600" cy="1325563"/>
          </a:xfrm>
        </p:spPr>
        <p:txBody>
          <a:bodyPr/>
          <a:lstStyle/>
          <a:p>
            <a:r>
              <a:rPr lang="en-US" b="1" dirty="0"/>
              <a:t>WARNING SIGNS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Unexplained paleness and loss of energy</a:t>
            </a:r>
          </a:p>
          <a:p>
            <a:r>
              <a:rPr lang="en-US" dirty="0" smtClean="0"/>
              <a:t>Unusual </a:t>
            </a:r>
            <a:r>
              <a:rPr lang="en-US" dirty="0"/>
              <a:t>lump, mass, or swelling</a:t>
            </a:r>
          </a:p>
          <a:p>
            <a:r>
              <a:rPr lang="en-US" dirty="0" smtClean="0"/>
              <a:t>Sudden </a:t>
            </a:r>
            <a:r>
              <a:rPr lang="en-US" dirty="0"/>
              <a:t>unexplained weight loss</a:t>
            </a:r>
          </a:p>
          <a:p>
            <a:r>
              <a:rPr lang="en-US" dirty="0" smtClean="0"/>
              <a:t>Unexplained </a:t>
            </a:r>
            <a:r>
              <a:rPr lang="en-US" dirty="0"/>
              <a:t>fever or illness that doesn't go away</a:t>
            </a:r>
          </a:p>
          <a:p>
            <a:r>
              <a:rPr lang="en-US" dirty="0" smtClean="0"/>
              <a:t>Easy </a:t>
            </a:r>
            <a:r>
              <a:rPr lang="en-US" dirty="0"/>
              <a:t>bruising or bleeding</a:t>
            </a:r>
          </a:p>
          <a:p>
            <a:r>
              <a:rPr lang="en-US" dirty="0" smtClean="0"/>
              <a:t>Prolonged </a:t>
            </a:r>
            <a:r>
              <a:rPr lang="en-US" dirty="0"/>
              <a:t>or ongoing pain in one or more areas of the body</a:t>
            </a:r>
          </a:p>
          <a:p>
            <a:r>
              <a:rPr lang="en-US" dirty="0" smtClean="0"/>
              <a:t>Limping</a:t>
            </a:r>
            <a:endParaRPr lang="en-US" dirty="0"/>
          </a:p>
          <a:p>
            <a:r>
              <a:rPr lang="en-US" dirty="0" smtClean="0"/>
              <a:t>Frequent </a:t>
            </a:r>
            <a:r>
              <a:rPr lang="en-US" dirty="0"/>
              <a:t>headaches, particularly if occurring in the morning and associated with vomiting</a:t>
            </a:r>
          </a:p>
          <a:p>
            <a:r>
              <a:rPr lang="en-US" dirty="0" smtClean="0"/>
              <a:t>Sudden </a:t>
            </a:r>
            <a:r>
              <a:rPr lang="en-US" dirty="0"/>
              <a:t>eye or vision changes</a:t>
            </a:r>
          </a:p>
          <a:p>
            <a:endParaRPr lang="en-US" dirty="0"/>
          </a:p>
        </p:txBody>
      </p:sp>
    </p:spTree>
    <p:extLst>
      <p:ext uri="{BB962C8B-B14F-4D97-AF65-F5344CB8AC3E}">
        <p14:creationId xmlns:p14="http://schemas.microsoft.com/office/powerpoint/2010/main" val="1412807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8" y="60325"/>
            <a:ext cx="10515600" cy="909493"/>
          </a:xfrm>
        </p:spPr>
        <p:txBody>
          <a:bodyPr>
            <a:normAutofit/>
          </a:bodyPr>
          <a:lstStyle/>
          <a:p>
            <a:r>
              <a:rPr lang="en-US" sz="3200" b="1" dirty="0"/>
              <a:t>COMMON SIGNS AND SYMPTOMS</a:t>
            </a:r>
            <a:endParaRPr lang="en-US" sz="3200" dirty="0"/>
          </a:p>
        </p:txBody>
      </p:sp>
      <p:pic>
        <p:nvPicPr>
          <p:cNvPr id="4" name="Picture 2"/>
          <p:cNvPicPr>
            <a:picLocks noGrp="1" noChangeAspect="1"/>
          </p:cNvPicPr>
          <p:nvPr>
            <p:ph idx="1"/>
          </p:nvPr>
        </p:nvPicPr>
        <p:blipFill>
          <a:blip r:embed="rId2"/>
          <a:stretch>
            <a:fillRect/>
          </a:stretch>
        </p:blipFill>
        <p:spPr>
          <a:xfrm>
            <a:off x="519545" y="831273"/>
            <a:ext cx="11436928" cy="5777345"/>
          </a:xfrm>
          <a:prstGeom prst="rect">
            <a:avLst/>
          </a:prstGeom>
        </p:spPr>
      </p:pic>
    </p:spTree>
    <p:extLst>
      <p:ext uri="{BB962C8B-B14F-4D97-AF65-F5344CB8AC3E}">
        <p14:creationId xmlns:p14="http://schemas.microsoft.com/office/powerpoint/2010/main" val="1755003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262E-8907-4718-9E46-7799040AB18A}"/>
              </a:ext>
            </a:extLst>
          </p:cNvPr>
          <p:cNvSpPr>
            <a:spLocks noGrp="1"/>
          </p:cNvSpPr>
          <p:nvPr>
            <p:ph type="title"/>
          </p:nvPr>
        </p:nvSpPr>
        <p:spPr>
          <a:xfrm>
            <a:off x="1129146" y="365125"/>
            <a:ext cx="10515600" cy="1325563"/>
          </a:xfrm>
        </p:spPr>
        <p:txBody>
          <a:bodyPr/>
          <a:lstStyle/>
          <a:p>
            <a:r>
              <a:rPr lang="en-US" b="1" dirty="0">
                <a:effectLst/>
                <a:latin typeface="Helvetica" panose="020B0604020202020204" pitchFamily="34" charset="0"/>
                <a:ea typeface="Times New Roman" panose="02020603050405020304" pitchFamily="18" charset="0"/>
                <a:cs typeface="Times New Roman" panose="02020603050405020304" pitchFamily="18" charset="0"/>
              </a:rPr>
              <a:t>FEVER</a:t>
            </a:r>
            <a:endParaRPr lang="en-US" dirty="0"/>
          </a:p>
        </p:txBody>
      </p:sp>
      <p:sp>
        <p:nvSpPr>
          <p:cNvPr id="3" name="Content Placeholder 2">
            <a:extLst>
              <a:ext uri="{FF2B5EF4-FFF2-40B4-BE49-F238E27FC236}">
                <a16:creationId xmlns:a16="http://schemas.microsoft.com/office/drawing/2014/main" id="{CA791233-3A67-4A51-A430-B1ABAFF66A47}"/>
              </a:ext>
            </a:extLst>
          </p:cNvPr>
          <p:cNvSpPr>
            <a:spLocks noGrp="1"/>
          </p:cNvSpPr>
          <p:nvPr>
            <p:ph idx="1"/>
          </p:nvPr>
        </p:nvSpPr>
        <p:spPr>
          <a:xfrm>
            <a:off x="838200" y="1690688"/>
            <a:ext cx="10543309" cy="4992757"/>
          </a:xfrm>
        </p:spPr>
        <p:txBody>
          <a:bodyPr>
            <a:normAutofit/>
          </a:bodyPr>
          <a:lstStyle/>
          <a:p>
            <a:pPr algn="just"/>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Fever is a common complaint in children and is </a:t>
            </a:r>
            <a:r>
              <a:rPr lang="en-US" sz="24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rarely attributable </a:t>
            </a: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to </a:t>
            </a:r>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malignancy.</a:t>
            </a:r>
            <a:endParaRPr lang="en-US" sz="2400" dirty="0">
              <a:effectLst/>
              <a:latin typeface="Helvetica" panose="020B0604020202020204" pitchFamily="34" charset="0"/>
              <a:ea typeface="Times New Roman" panose="02020603050405020304" pitchFamily="18" charset="0"/>
              <a:cs typeface="Times New Roman" panose="02020603050405020304" pitchFamily="18" charset="0"/>
            </a:endParaRPr>
          </a:p>
          <a:p>
            <a:pPr algn="just"/>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When </a:t>
            </a: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to suspect </a:t>
            </a:r>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malignancy </a:t>
            </a:r>
            <a:r>
              <a:rPr lang="en-US" sz="2400" dirty="0" smtClean="0">
                <a:latin typeface="Helvetica" panose="020B0604020202020204" pitchFamily="34" charset="0"/>
                <a:ea typeface="Times New Roman" panose="02020603050405020304" pitchFamily="18" charset="0"/>
                <a:cs typeface="Times New Roman" panose="02020603050405020304" pitchFamily="18" charset="0"/>
              </a:rPr>
              <a:t>:</a:t>
            </a:r>
            <a:endPar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endParaRPr>
          </a:p>
          <a:p>
            <a:pPr marL="0" indent="0" algn="just">
              <a:buNone/>
            </a:pPr>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       Suspicion </a:t>
            </a: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for noninfectious causes should be raised when the </a:t>
            </a:r>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febrile</a:t>
            </a:r>
          </a:p>
          <a:p>
            <a:pPr marL="0" indent="0" algn="just">
              <a:buNone/>
            </a:pPr>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       illness </a:t>
            </a:r>
            <a:r>
              <a:rPr lang="en-US" sz="24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does not follow the usual course </a:t>
            </a: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or fails to respond to </a:t>
            </a:r>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seemingly</a:t>
            </a:r>
          </a:p>
          <a:p>
            <a:pPr marL="0" indent="0" algn="just">
              <a:buNone/>
            </a:pPr>
            <a:r>
              <a:rPr lang="en-US" sz="2400" dirty="0">
                <a:latin typeface="Helvetica" panose="020B0604020202020204" pitchFamily="34" charset="0"/>
                <a:ea typeface="Times New Roman" panose="02020603050405020304" pitchFamily="18" charset="0"/>
                <a:cs typeface="Times New Roman" panose="02020603050405020304" pitchFamily="18" charset="0"/>
              </a:rPr>
              <a:t> </a:t>
            </a:r>
            <a:r>
              <a:rPr lang="en-US" sz="2400" dirty="0" smtClean="0">
                <a:latin typeface="Helvetica" panose="020B0604020202020204" pitchFamily="34" charset="0"/>
                <a:ea typeface="Times New Roman" panose="02020603050405020304" pitchFamily="18" charset="0"/>
                <a:cs typeface="Times New Roman" panose="02020603050405020304" pitchFamily="18" charset="0"/>
              </a:rPr>
              <a:t>    </a:t>
            </a:r>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  appropriate </a:t>
            </a: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therapy.</a:t>
            </a:r>
          </a:p>
          <a:p>
            <a:pPr algn="just"/>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However, even when fever is prolonged, </a:t>
            </a:r>
            <a:r>
              <a:rPr lang="en-US" sz="2400" dirty="0" smtClean="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infection</a:t>
            </a:r>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 remains the most common cause</a:t>
            </a:r>
            <a:r>
              <a:rPr lang="en-US" sz="2400" dirty="0">
                <a:latin typeface="Helvetica" panose="020B0604020202020204" pitchFamily="34" charset="0"/>
                <a:ea typeface="Times New Roman" panose="02020603050405020304" pitchFamily="18" charset="0"/>
                <a:cs typeface="Times New Roman" panose="02020603050405020304" pitchFamily="18" charset="0"/>
              </a:rPr>
              <a:t>.</a:t>
            </a:r>
            <a:endPar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endParaRPr>
          </a:p>
          <a:p>
            <a:pPr algn="just"/>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children </a:t>
            </a: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with prolonged fever, a small minority (approximately </a:t>
            </a:r>
            <a:r>
              <a:rPr lang="en-US" sz="24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5 percent</a:t>
            </a: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 were found to have a malignancy, most commonly leukemia and lymphoma.</a:t>
            </a:r>
          </a:p>
          <a:p>
            <a:pPr marL="0" indent="0">
              <a:buNone/>
            </a:pPr>
            <a:endParaRPr lang="en-US" sz="2400"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12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AC174-9341-47CA-8292-34029D1E5EE2}"/>
              </a:ext>
            </a:extLst>
          </p:cNvPr>
          <p:cNvSpPr>
            <a:spLocks noGrp="1"/>
          </p:cNvSpPr>
          <p:nvPr>
            <p:ph type="title"/>
          </p:nvPr>
        </p:nvSpPr>
        <p:spPr>
          <a:xfrm>
            <a:off x="838200" y="101888"/>
            <a:ext cx="10515600" cy="1325563"/>
          </a:xfrm>
        </p:spPr>
        <p:txBody>
          <a:bodyPr>
            <a:normAutofit/>
          </a:bodyPr>
          <a:lstStyle/>
          <a:p>
            <a:r>
              <a:rPr lang="en-US" sz="4000" b="1" dirty="0">
                <a:latin typeface="Helvetica" panose="020B0604020202020204" pitchFamily="34" charset="0"/>
                <a:ea typeface="Times New Roman" panose="02020603050405020304" pitchFamily="18" charset="0"/>
                <a:cs typeface="Times New Roman" panose="02020603050405020304" pitchFamily="18" charset="0"/>
              </a:rPr>
              <a:t>Fatigue and pallor</a:t>
            </a:r>
            <a:r>
              <a:rPr lang="en-US" sz="4000" dirty="0">
                <a:latin typeface="Helvetica" panose="020B0604020202020204" pitchFamily="34" charset="0"/>
                <a:ea typeface="Times New Roman" panose="02020603050405020304" pitchFamily="18" charset="0"/>
                <a:cs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01DB40AB-6E49-4003-8671-CB345820B282}"/>
              </a:ext>
            </a:extLst>
          </p:cNvPr>
          <p:cNvSpPr>
            <a:spLocks noGrp="1"/>
          </p:cNvSpPr>
          <p:nvPr>
            <p:ph idx="1"/>
          </p:nvPr>
        </p:nvSpPr>
        <p:spPr>
          <a:xfrm>
            <a:off x="786245" y="1427451"/>
            <a:ext cx="10619509" cy="5105400"/>
          </a:xfrm>
        </p:spPr>
        <p:txBody>
          <a:bodyPr>
            <a:normAutofit/>
          </a:bodyPr>
          <a:lstStyle/>
          <a:p>
            <a:pPr algn="just"/>
            <a:r>
              <a:rPr lang="en-US" sz="1800"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Decreased energy, fatigue, and pallor can occur in a wide range of diseases</a:t>
            </a:r>
            <a:r>
              <a:rPr lang="en-US" dirty="0" smtClean="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a:t>
            </a:r>
          </a:p>
          <a:p>
            <a:pPr marL="0" indent="0" algn="just">
              <a:buNone/>
            </a:pPr>
            <a:endParaRPr lang="en-US"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endParaRPr>
          </a:p>
          <a:p>
            <a:pPr algn="just"/>
            <a:r>
              <a:rPr lang="en-US"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 Pallor is most often due to anemia but may also occur in </a:t>
            </a:r>
            <a:r>
              <a:rPr lang="en-US"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nonhematologic conditions </a:t>
            </a:r>
            <a:r>
              <a:rPr lang="en-US"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such as chronic infection, rheumatologic disorders, heart failure, arrythmia, or metabolic disorders</a:t>
            </a:r>
            <a:r>
              <a:rPr lang="en-US" dirty="0" smtClean="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a:t>
            </a:r>
          </a:p>
          <a:p>
            <a:pPr marL="0" indent="0" algn="just">
              <a:buNone/>
            </a:pPr>
            <a:endParaRPr lang="en-US"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endParaRPr>
          </a:p>
          <a:p>
            <a:pPr algn="just"/>
            <a:r>
              <a:rPr lang="en-US"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 Fatigue and pallor are most commonly due to nonmalignant causes; however, concern for </a:t>
            </a:r>
            <a:r>
              <a:rPr lang="en-US" dirty="0" smtClean="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malignancy my be raised if there are </a:t>
            </a:r>
            <a:r>
              <a:rPr lang="en-US" dirty="0" smtClean="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other concerning findings.</a:t>
            </a:r>
            <a:endParaRPr lang="en-US" sz="3200" dirty="0">
              <a:solidFill>
                <a:srgbClr val="FF0000"/>
              </a:solidFill>
            </a:endParaRPr>
          </a:p>
        </p:txBody>
      </p:sp>
    </p:spTree>
    <p:extLst>
      <p:ext uri="{BB962C8B-B14F-4D97-AF65-F5344CB8AC3E}">
        <p14:creationId xmlns:p14="http://schemas.microsoft.com/office/powerpoint/2010/main" val="291868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5DD9-21CA-4BA8-B6EE-3BC6951CC44C}"/>
              </a:ext>
            </a:extLst>
          </p:cNvPr>
          <p:cNvSpPr>
            <a:spLocks noGrp="1"/>
          </p:cNvSpPr>
          <p:nvPr>
            <p:ph type="title"/>
          </p:nvPr>
        </p:nvSpPr>
        <p:spPr>
          <a:xfrm>
            <a:off x="505690" y="154638"/>
            <a:ext cx="11049000" cy="1325563"/>
          </a:xfrm>
        </p:spPr>
        <p:txBody>
          <a:bodyPr>
            <a:normAutofit/>
          </a:bodyPr>
          <a:lstStyle/>
          <a:p>
            <a:r>
              <a:rPr lang="en-US" b="1" dirty="0">
                <a:effectLst/>
                <a:latin typeface="Helvetica" panose="020B0604020202020204" pitchFamily="34" charset="0"/>
                <a:ea typeface="Times New Roman" panose="02020603050405020304" pitchFamily="18" charset="0"/>
                <a:cs typeface="Times New Roman" panose="02020603050405020304" pitchFamily="18" charset="0"/>
              </a:rPr>
              <a:t>Lymphadenopathy</a:t>
            </a:r>
            <a:r>
              <a:rPr lang="en-US"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GB" dirty="0"/>
          </a:p>
        </p:txBody>
      </p:sp>
      <p:sp>
        <p:nvSpPr>
          <p:cNvPr id="3" name="Content Placeholder 2">
            <a:extLst>
              <a:ext uri="{FF2B5EF4-FFF2-40B4-BE49-F238E27FC236}">
                <a16:creationId xmlns:a16="http://schemas.microsoft.com/office/drawing/2014/main" id="{3DDE7FF5-981E-4962-AC99-FCEC4B9D97DD}"/>
              </a:ext>
            </a:extLst>
          </p:cNvPr>
          <p:cNvSpPr>
            <a:spLocks noGrp="1"/>
          </p:cNvSpPr>
          <p:nvPr>
            <p:ph idx="1"/>
          </p:nvPr>
        </p:nvSpPr>
        <p:spPr>
          <a:xfrm>
            <a:off x="505690" y="1674164"/>
            <a:ext cx="11256818" cy="5029201"/>
          </a:xfrm>
        </p:spPr>
        <p:txBody>
          <a:bodyPr>
            <a:normAutofit lnSpcReduction="10000"/>
          </a:bodyPr>
          <a:lstStyle/>
          <a:p>
            <a:pPr>
              <a:lnSpc>
                <a:spcPct val="107000"/>
              </a:lnSpc>
              <a:spcBef>
                <a:spcPts val="0"/>
              </a:spcBef>
            </a:pPr>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Most </a:t>
            </a: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children have palpable small cervical, axillary, and inguinal lymph nodes at some time during </a:t>
            </a:r>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childhood.</a:t>
            </a:r>
          </a:p>
          <a:p>
            <a:pPr marL="0" indent="0">
              <a:lnSpc>
                <a:spcPct val="107000"/>
              </a:lnSpc>
              <a:spcBef>
                <a:spcPts val="0"/>
              </a:spcBef>
              <a:buNone/>
            </a:pPr>
            <a:endParaRPr lang="en-US" sz="2400" dirty="0">
              <a:latin typeface="Helvetica"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0"/>
              </a:spcBef>
            </a:pPr>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The </a:t>
            </a: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size of a lymph node that is considered abnormal varies depending upon the </a:t>
            </a:r>
            <a:r>
              <a:rPr lang="en-US" sz="24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lymph node region </a:t>
            </a: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and age of the child</a:t>
            </a:r>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a:t>
            </a:r>
          </a:p>
          <a:p>
            <a:pPr marL="0" indent="0">
              <a:lnSpc>
                <a:spcPct val="107000"/>
              </a:lnSpc>
              <a:spcBef>
                <a:spcPts val="0"/>
              </a:spcBef>
              <a:buNone/>
            </a:pPr>
            <a:endParaRPr lang="ar-JO" sz="2400" dirty="0">
              <a:effectLst/>
              <a:latin typeface="Helvetica"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0"/>
              </a:spcBef>
            </a:pP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The risk of malignancy is increased in lymph nodes </a:t>
            </a:r>
            <a:r>
              <a:rPr lang="en-US" sz="24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&gt;2 cm (0.8 inches)</a:t>
            </a: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 in diameter, although malignancy may occur in smaller nodes. </a:t>
            </a:r>
            <a:endPar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endParaRPr lang="en-US" sz="2400" dirty="0">
              <a:effectLst/>
              <a:latin typeface="Helvetica"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0"/>
              </a:spcBef>
            </a:pP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Most enlarged nodes are related to benign causes such as </a:t>
            </a:r>
            <a:r>
              <a:rPr lang="en-US" sz="24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infection</a:t>
            </a: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 </a:t>
            </a:r>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a:t>
            </a:r>
          </a:p>
          <a:p>
            <a:pPr marL="0" indent="0">
              <a:lnSpc>
                <a:spcPct val="107000"/>
              </a:lnSpc>
              <a:spcBef>
                <a:spcPts val="0"/>
              </a:spcBef>
              <a:buNone/>
            </a:pPr>
            <a:endPar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0"/>
              </a:spcBef>
            </a:pPr>
            <a:r>
              <a:rPr lang="en-US" sz="2400" dirty="0" smtClean="0">
                <a:effectLst/>
                <a:latin typeface="Helvetica" panose="020B0604020202020204" pitchFamily="34" charset="0"/>
                <a:ea typeface="Times New Roman" panose="02020603050405020304" pitchFamily="18" charset="0"/>
                <a:cs typeface="Times New Roman" panose="02020603050405020304" pitchFamily="18" charset="0"/>
              </a:rPr>
              <a:t>The </a:t>
            </a:r>
            <a:r>
              <a:rPr lang="en-US" sz="24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site</a:t>
            </a: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 of the adenopathy and the </a:t>
            </a:r>
            <a:r>
              <a:rPr lang="en-US" sz="24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child's age </a:t>
            </a:r>
            <a:r>
              <a:rPr lang="en-US" sz="2400" dirty="0">
                <a:effectLst/>
                <a:latin typeface="Helvetica" panose="020B0604020202020204" pitchFamily="34" charset="0"/>
                <a:ea typeface="Times New Roman" panose="02020603050405020304" pitchFamily="18" charset="0"/>
                <a:cs typeface="Times New Roman" panose="02020603050405020304" pitchFamily="18" charset="0"/>
              </a:rPr>
              <a:t>may help narrow the range of possible diagnoses. </a:t>
            </a:r>
            <a:endParaRPr lang="ar-JO" sz="2400" dirty="0">
              <a:effectLst/>
              <a:latin typeface="Helvetica"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48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C8C29C-B274-4A69-A779-4DB31DF18F13}"/>
              </a:ext>
            </a:extLst>
          </p:cNvPr>
          <p:cNvPicPr>
            <a:picLocks noGrp="1" noChangeAspect="1"/>
          </p:cNvPicPr>
          <p:nvPr/>
        </p:nvPicPr>
        <p:blipFill>
          <a:blip r:embed="rId2"/>
          <a:stretch>
            <a:fillRect/>
          </a:stretch>
        </p:blipFill>
        <p:spPr>
          <a:xfrm>
            <a:off x="415637" y="155864"/>
            <a:ext cx="10820400" cy="11049000"/>
          </a:xfrm>
          <a:prstGeom prst="rect">
            <a:avLst/>
          </a:prstGeom>
        </p:spPr>
      </p:pic>
    </p:spTree>
    <p:extLst>
      <p:ext uri="{BB962C8B-B14F-4D97-AF65-F5344CB8AC3E}">
        <p14:creationId xmlns:p14="http://schemas.microsoft.com/office/powerpoint/2010/main" val="306155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842474-4382-45D5-9E7E-3C3A8EC9B1F9}"/>
              </a:ext>
            </a:extLst>
          </p:cNvPr>
          <p:cNvPicPr>
            <a:picLocks noGrp="1" noChangeAspect="1"/>
          </p:cNvPicPr>
          <p:nvPr/>
        </p:nvPicPr>
        <p:blipFill>
          <a:blip r:embed="rId2"/>
          <a:stretch>
            <a:fillRect/>
          </a:stretch>
        </p:blipFill>
        <p:spPr>
          <a:xfrm>
            <a:off x="332508" y="124690"/>
            <a:ext cx="11374582" cy="11035146"/>
          </a:xfrm>
          <a:prstGeom prst="rect">
            <a:avLst/>
          </a:prstGeom>
        </p:spPr>
      </p:pic>
    </p:spTree>
    <p:extLst>
      <p:ext uri="{BB962C8B-B14F-4D97-AF65-F5344CB8AC3E}">
        <p14:creationId xmlns:p14="http://schemas.microsoft.com/office/powerpoint/2010/main" val="247133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557992-5A87-4E11-86DD-1390B1A085A9}"/>
              </a:ext>
            </a:extLst>
          </p:cNvPr>
          <p:cNvPicPr>
            <a:picLocks noGrp="1" noChangeAspect="1"/>
          </p:cNvPicPr>
          <p:nvPr/>
        </p:nvPicPr>
        <p:blipFill>
          <a:blip r:embed="rId2"/>
          <a:stretch>
            <a:fillRect/>
          </a:stretch>
        </p:blipFill>
        <p:spPr>
          <a:xfrm>
            <a:off x="512618" y="124691"/>
            <a:ext cx="11111345" cy="10176164"/>
          </a:xfrm>
          <a:prstGeom prst="rect">
            <a:avLst/>
          </a:prstGeom>
        </p:spPr>
      </p:pic>
    </p:spTree>
    <p:extLst>
      <p:ext uri="{BB962C8B-B14F-4D97-AF65-F5344CB8AC3E}">
        <p14:creationId xmlns:p14="http://schemas.microsoft.com/office/powerpoint/2010/main" val="359071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99627F-9CDD-46AE-8594-8FA80E25B98F}"/>
              </a:ext>
            </a:extLst>
          </p:cNvPr>
          <p:cNvPicPr>
            <a:picLocks noGrp="1" noChangeAspect="1"/>
          </p:cNvPicPr>
          <p:nvPr/>
        </p:nvPicPr>
        <p:blipFill>
          <a:blip r:embed="rId2"/>
          <a:stretch>
            <a:fillRect/>
          </a:stretch>
        </p:blipFill>
        <p:spPr>
          <a:xfrm>
            <a:off x="290946" y="193963"/>
            <a:ext cx="11623964" cy="10314709"/>
          </a:xfrm>
          <a:prstGeom prst="rect">
            <a:avLst/>
          </a:prstGeom>
        </p:spPr>
      </p:pic>
    </p:spTree>
    <p:extLst>
      <p:ext uri="{BB962C8B-B14F-4D97-AF65-F5344CB8AC3E}">
        <p14:creationId xmlns:p14="http://schemas.microsoft.com/office/powerpoint/2010/main" val="229327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562"/>
            <a:ext cx="10515600" cy="1325563"/>
          </a:xfrm>
        </p:spPr>
        <p:txBody>
          <a:bodyPr/>
          <a:lstStyle/>
          <a:p>
            <a:r>
              <a:rPr lang="en-US" b="1" dirty="0"/>
              <a:t>Bone and joint pain</a:t>
            </a:r>
            <a:r>
              <a:rPr lang="en-US" dirty="0"/>
              <a:t> </a:t>
            </a:r>
          </a:p>
        </p:txBody>
      </p:sp>
      <p:sp>
        <p:nvSpPr>
          <p:cNvPr id="3" name="مربع نص 2"/>
          <p:cNvSpPr txBox="1"/>
          <p:nvPr/>
        </p:nvSpPr>
        <p:spPr>
          <a:xfrm>
            <a:off x="381000" y="1905000"/>
            <a:ext cx="11049000" cy="1938992"/>
          </a:xfrm>
          <a:prstGeom prst="rect">
            <a:avLst/>
          </a:prstGeom>
          <a:noFill/>
        </p:spPr>
        <p:txBody>
          <a:bodyPr wrap="square" rtlCol="1">
            <a:spAutoFit/>
          </a:bodyPr>
          <a:lstStyle/>
          <a:p>
            <a:pPr algn="just"/>
            <a:r>
              <a:rPr lang="en-US" sz="2800" dirty="0"/>
              <a:t>Bone and joint pain may be a presenting symptom for tumors that involve the bone or bone marrow (</a:t>
            </a:r>
            <a:r>
              <a:rPr lang="en-US" sz="2800" dirty="0" err="1"/>
              <a:t>eg</a:t>
            </a:r>
            <a:r>
              <a:rPr lang="en-US" sz="2800" dirty="0"/>
              <a:t>, primary or metastatic bone tumors, </a:t>
            </a:r>
            <a:r>
              <a:rPr lang="en-US" sz="2800" dirty="0" err="1"/>
              <a:t>leukemias</a:t>
            </a:r>
            <a:r>
              <a:rPr lang="en-US" sz="2800" dirty="0"/>
              <a:t>, neuroblastoma). </a:t>
            </a:r>
          </a:p>
          <a:p>
            <a:endParaRPr lang="en-US" dirty="0"/>
          </a:p>
          <a:p>
            <a:endParaRPr lang="ar-JO" dirty="0"/>
          </a:p>
        </p:txBody>
      </p:sp>
    </p:spTree>
    <p:extLst>
      <p:ext uri="{BB962C8B-B14F-4D97-AF65-F5344CB8AC3E}">
        <p14:creationId xmlns:p14="http://schemas.microsoft.com/office/powerpoint/2010/main" val="127601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Epidemiology</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smtClean="0"/>
              <a:t>Cancer in patients younger than 20 </a:t>
            </a:r>
            <a:r>
              <a:rPr lang="en-US" dirty="0" err="1" smtClean="0"/>
              <a:t>yrs</a:t>
            </a:r>
            <a:r>
              <a:rPr lang="en-US" dirty="0" smtClean="0"/>
              <a:t> is </a:t>
            </a:r>
            <a:r>
              <a:rPr lang="en-US" dirty="0" smtClean="0">
                <a:solidFill>
                  <a:srgbClr val="FF0000"/>
                </a:solidFill>
              </a:rPr>
              <a:t>uncommon</a:t>
            </a:r>
            <a:r>
              <a:rPr lang="en-US" dirty="0" smtClean="0"/>
              <a:t>, with an age-adjusted annual incidence of </a:t>
            </a:r>
            <a:r>
              <a:rPr lang="en-US" dirty="0" smtClean="0">
                <a:solidFill>
                  <a:srgbClr val="FF0000"/>
                </a:solidFill>
              </a:rPr>
              <a:t>18.3 per 100,000 </a:t>
            </a:r>
            <a:r>
              <a:rPr lang="en-US" dirty="0" smtClean="0"/>
              <a:t>children age 0-19 </a:t>
            </a:r>
            <a:r>
              <a:rPr lang="en-US" dirty="0" err="1" smtClean="0"/>
              <a:t>yrs</a:t>
            </a:r>
            <a:r>
              <a:rPr lang="en-US" dirty="0" smtClean="0"/>
              <a:t>, representing only approximately </a:t>
            </a:r>
            <a:r>
              <a:rPr lang="en-US" dirty="0" smtClean="0">
                <a:solidFill>
                  <a:srgbClr val="FF0000"/>
                </a:solidFill>
              </a:rPr>
              <a:t>1%</a:t>
            </a:r>
            <a:r>
              <a:rPr lang="en-US" dirty="0" smtClean="0"/>
              <a:t> of all new cancer cases in a year in the United States. </a:t>
            </a:r>
          </a:p>
          <a:p>
            <a:pPr marL="0" indent="0" algn="just">
              <a:buNone/>
            </a:pPr>
            <a:endParaRPr lang="en-US" dirty="0" smtClean="0"/>
          </a:p>
          <a:p>
            <a:pPr marL="0" indent="0" algn="just">
              <a:buNone/>
            </a:pPr>
            <a:r>
              <a:rPr lang="en-US" dirty="0" smtClean="0"/>
              <a:t>The relative </a:t>
            </a:r>
            <a:r>
              <a:rPr lang="en-US" dirty="0" smtClean="0">
                <a:solidFill>
                  <a:srgbClr val="FF0000"/>
                </a:solidFill>
              </a:rPr>
              <a:t>5 </a:t>
            </a:r>
            <a:r>
              <a:rPr lang="en-US" dirty="0" err="1" smtClean="0">
                <a:solidFill>
                  <a:srgbClr val="FF0000"/>
                </a:solidFill>
              </a:rPr>
              <a:t>yrs</a:t>
            </a:r>
            <a:r>
              <a:rPr lang="en-US" dirty="0" smtClean="0">
                <a:solidFill>
                  <a:srgbClr val="FF0000"/>
                </a:solidFill>
              </a:rPr>
              <a:t> survival rates </a:t>
            </a:r>
            <a:r>
              <a:rPr lang="en-US" dirty="0" smtClean="0"/>
              <a:t>have improved from </a:t>
            </a:r>
            <a:r>
              <a:rPr lang="en-US" dirty="0" smtClean="0">
                <a:solidFill>
                  <a:srgbClr val="FF0000"/>
                </a:solidFill>
              </a:rPr>
              <a:t>61% </a:t>
            </a:r>
            <a:r>
              <a:rPr lang="en-US" dirty="0" smtClean="0"/>
              <a:t>in 1975–77 to </a:t>
            </a:r>
            <a:r>
              <a:rPr lang="en-US" dirty="0" smtClean="0">
                <a:solidFill>
                  <a:srgbClr val="FF0000"/>
                </a:solidFill>
              </a:rPr>
              <a:t>84.8% </a:t>
            </a:r>
            <a:r>
              <a:rPr lang="en-US" dirty="0" smtClean="0"/>
              <a:t>in 2007–13 in all age-groups 0-19 </a:t>
            </a:r>
            <a:r>
              <a:rPr lang="en-US" dirty="0" err="1" smtClean="0"/>
              <a:t>yr</a:t>
            </a:r>
            <a:endParaRPr lang="en-US" dirty="0" smtClean="0"/>
          </a:p>
          <a:p>
            <a:pPr marL="0" indent="0" algn="just">
              <a:buNone/>
            </a:pPr>
            <a:endParaRPr lang="en-US" dirty="0" smtClean="0"/>
          </a:p>
          <a:p>
            <a:pPr marL="0" indent="0" algn="just">
              <a:buNone/>
            </a:pPr>
            <a:r>
              <a:rPr lang="en-US" dirty="0"/>
              <a:t>T</a:t>
            </a:r>
            <a:r>
              <a:rPr lang="en-US" dirty="0" smtClean="0"/>
              <a:t>he </a:t>
            </a:r>
            <a:r>
              <a:rPr lang="en-US" dirty="0"/>
              <a:t>leading cause of </a:t>
            </a:r>
            <a:r>
              <a:rPr lang="en-US" dirty="0" smtClean="0">
                <a:solidFill>
                  <a:srgbClr val="FF0000"/>
                </a:solidFill>
              </a:rPr>
              <a:t>disease related mortality </a:t>
            </a:r>
            <a:r>
              <a:rPr lang="en-US" dirty="0"/>
              <a:t>(12%) among persons 1-19 </a:t>
            </a:r>
            <a:r>
              <a:rPr lang="en-US" dirty="0" err="1" smtClean="0"/>
              <a:t>yrs</a:t>
            </a:r>
            <a:r>
              <a:rPr lang="en-US" dirty="0" smtClean="0"/>
              <a:t> </a:t>
            </a:r>
            <a:r>
              <a:rPr lang="en-US" dirty="0"/>
              <a:t>of </a:t>
            </a:r>
            <a:r>
              <a:rPr lang="en-US" dirty="0" smtClean="0"/>
              <a:t>age.</a:t>
            </a:r>
            <a:endParaRPr lang="en-US" dirty="0"/>
          </a:p>
        </p:txBody>
      </p:sp>
    </p:spTree>
    <p:extLst>
      <p:ext uri="{BB962C8B-B14F-4D97-AF65-F5344CB8AC3E}">
        <p14:creationId xmlns:p14="http://schemas.microsoft.com/office/powerpoint/2010/main" val="1925544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9437" y="226578"/>
            <a:ext cx="10515600" cy="1325563"/>
          </a:xfrm>
        </p:spPr>
        <p:txBody>
          <a:bodyPr>
            <a:normAutofit/>
          </a:bodyPr>
          <a:lstStyle/>
          <a:p>
            <a:r>
              <a:rPr lang="en-US" sz="3600" b="1" dirty="0">
                <a:latin typeface="Helvetica" charset="0"/>
                <a:ea typeface="Times New Roman" pitchFamily="18" charset="0"/>
                <a:cs typeface="Times New Roman" pitchFamily="18" charset="0"/>
              </a:rPr>
              <a:t>Differentiating leukemia from rheumatologic conditions</a:t>
            </a:r>
            <a:endParaRPr lang="ar-JO" sz="3600" dirty="0"/>
          </a:p>
        </p:txBody>
      </p:sp>
      <p:sp>
        <p:nvSpPr>
          <p:cNvPr id="3" name="عنصر نائب للمحتوى 2"/>
          <p:cNvSpPr>
            <a:spLocks noGrp="1"/>
          </p:cNvSpPr>
          <p:nvPr>
            <p:ph idx="1"/>
          </p:nvPr>
        </p:nvSpPr>
        <p:spPr>
          <a:xfrm>
            <a:off x="228600" y="1752600"/>
            <a:ext cx="11603182" cy="4572001"/>
          </a:xfrm>
        </p:spPr>
        <p:txBody>
          <a:bodyPr>
            <a:normAutofit fontScale="85000" lnSpcReduction="20000"/>
          </a:bodyPr>
          <a:lstStyle/>
          <a:p>
            <a:pPr eaLnBrk="0" fontAlgn="base" hangingPunct="0">
              <a:lnSpc>
                <a:spcPct val="100000"/>
              </a:lnSpc>
              <a:spcBef>
                <a:spcPct val="0"/>
              </a:spcBef>
              <a:spcAft>
                <a:spcPct val="0"/>
              </a:spcAft>
            </a:pPr>
            <a:r>
              <a:rPr lang="en-US" dirty="0">
                <a:solidFill>
                  <a:srgbClr val="FF0000"/>
                </a:solidFill>
                <a:latin typeface="Helvetica" charset="0"/>
                <a:ea typeface="Times New Roman" pitchFamily="18" charset="0"/>
                <a:cs typeface="Times New Roman" pitchFamily="18" charset="0"/>
              </a:rPr>
              <a:t>Nocturnal pain and </a:t>
            </a:r>
            <a:r>
              <a:rPr lang="en-US" dirty="0" err="1">
                <a:solidFill>
                  <a:srgbClr val="FF0000"/>
                </a:solidFill>
                <a:latin typeface="Helvetica" charset="0"/>
                <a:ea typeface="Times New Roman" pitchFamily="18" charset="0"/>
                <a:cs typeface="Times New Roman" pitchFamily="18" charset="0"/>
              </a:rPr>
              <a:t>nonarticular</a:t>
            </a:r>
            <a:r>
              <a:rPr lang="en-US" dirty="0">
                <a:solidFill>
                  <a:srgbClr val="FF0000"/>
                </a:solidFill>
                <a:latin typeface="Helvetica" charset="0"/>
                <a:ea typeface="Times New Roman" pitchFamily="18" charset="0"/>
                <a:cs typeface="Times New Roman" pitchFamily="18" charset="0"/>
              </a:rPr>
              <a:t> bony</a:t>
            </a:r>
            <a:r>
              <a:rPr lang="en-US" dirty="0">
                <a:solidFill>
                  <a:srgbClr val="232323"/>
                </a:solidFill>
                <a:latin typeface="Helvetica" charset="0"/>
                <a:ea typeface="Times New Roman" pitchFamily="18" charset="0"/>
                <a:cs typeface="Times New Roman" pitchFamily="18" charset="0"/>
              </a:rPr>
              <a:t> pain are more commonly associated with leukemia, whereas morning stiffness and rash occur more commonly in rheumatologic </a:t>
            </a:r>
            <a:r>
              <a:rPr lang="en-US" dirty="0" smtClean="0">
                <a:solidFill>
                  <a:srgbClr val="232323"/>
                </a:solidFill>
                <a:latin typeface="Helvetica" charset="0"/>
                <a:ea typeface="Times New Roman" pitchFamily="18" charset="0"/>
                <a:cs typeface="Times New Roman" pitchFamily="18" charset="0"/>
              </a:rPr>
              <a:t>conditions. </a:t>
            </a:r>
            <a:endParaRPr lang="en-US" dirty="0">
              <a:solidFill>
                <a:srgbClr val="232323"/>
              </a:solidFill>
              <a:latin typeface="Helvetica" charset="0"/>
              <a:ea typeface="Times New Roman" pitchFamily="18" charset="0"/>
              <a:cs typeface="Times New Roman" pitchFamily="18" charset="0"/>
            </a:endParaRPr>
          </a:p>
          <a:p>
            <a:pPr marL="0" lvl="0" indent="0" eaLnBrk="0" fontAlgn="base" hangingPunct="0">
              <a:lnSpc>
                <a:spcPct val="100000"/>
              </a:lnSpc>
              <a:spcBef>
                <a:spcPct val="0"/>
              </a:spcBef>
              <a:spcAft>
                <a:spcPct val="0"/>
              </a:spcAft>
              <a:buSzTx/>
              <a:buFontTx/>
              <a:buChar char="-"/>
            </a:pPr>
            <a:endParaRPr lang="en-US" dirty="0">
              <a:solidFill>
                <a:srgbClr val="232323"/>
              </a:solidFill>
              <a:latin typeface="Helvetica" charset="0"/>
              <a:ea typeface="Times New Roman" pitchFamily="18" charset="0"/>
              <a:cs typeface="Times New Roman" pitchFamily="18" charset="0"/>
            </a:endParaRPr>
          </a:p>
          <a:p>
            <a:pPr eaLnBrk="0" fontAlgn="base" hangingPunct="0">
              <a:lnSpc>
                <a:spcPct val="100000"/>
              </a:lnSpc>
              <a:spcBef>
                <a:spcPct val="0"/>
              </a:spcBef>
              <a:spcAft>
                <a:spcPct val="0"/>
              </a:spcAft>
            </a:pPr>
            <a:r>
              <a:rPr lang="en-US" dirty="0">
                <a:solidFill>
                  <a:srgbClr val="232323"/>
                </a:solidFill>
                <a:latin typeface="Helvetica" charset="0"/>
                <a:ea typeface="Times New Roman" pitchFamily="18" charset="0"/>
                <a:cs typeface="Times New Roman" pitchFamily="18" charset="0"/>
              </a:rPr>
              <a:t>C</a:t>
            </a:r>
            <a:r>
              <a:rPr lang="en-US" dirty="0" smtClean="0">
                <a:solidFill>
                  <a:srgbClr val="232323"/>
                </a:solidFill>
                <a:latin typeface="Helvetica" charset="0"/>
                <a:ea typeface="Times New Roman" pitchFamily="18" charset="0"/>
                <a:cs typeface="Times New Roman" pitchFamily="18" charset="0"/>
              </a:rPr>
              <a:t>hildren </a:t>
            </a:r>
            <a:r>
              <a:rPr lang="en-US" dirty="0">
                <a:solidFill>
                  <a:srgbClr val="232323"/>
                </a:solidFill>
                <a:latin typeface="Helvetica" charset="0"/>
                <a:ea typeface="Times New Roman" pitchFamily="18" charset="0"/>
                <a:cs typeface="Times New Roman" pitchFamily="18" charset="0"/>
              </a:rPr>
              <a:t>with leukemia generally have more significant abnormalities on </a:t>
            </a:r>
            <a:r>
              <a:rPr lang="en-US" dirty="0">
                <a:solidFill>
                  <a:srgbClr val="FF0000"/>
                </a:solidFill>
                <a:latin typeface="Helvetica" charset="0"/>
                <a:ea typeface="Times New Roman" pitchFamily="18" charset="0"/>
                <a:cs typeface="Times New Roman" pitchFamily="18" charset="0"/>
              </a:rPr>
              <a:t>CBC</a:t>
            </a:r>
            <a:r>
              <a:rPr lang="en-US" dirty="0">
                <a:solidFill>
                  <a:srgbClr val="232323"/>
                </a:solidFill>
                <a:latin typeface="Helvetica" charset="0"/>
                <a:ea typeface="Times New Roman" pitchFamily="18" charset="0"/>
                <a:cs typeface="Times New Roman" pitchFamily="18" charset="0"/>
              </a:rPr>
              <a:t> (</a:t>
            </a:r>
            <a:r>
              <a:rPr lang="en-US" dirty="0" err="1">
                <a:solidFill>
                  <a:srgbClr val="232323"/>
                </a:solidFill>
                <a:latin typeface="Helvetica" charset="0"/>
                <a:ea typeface="Times New Roman" pitchFamily="18" charset="0"/>
                <a:cs typeface="Times New Roman" pitchFamily="18" charset="0"/>
              </a:rPr>
              <a:t>ie</a:t>
            </a:r>
            <a:r>
              <a:rPr lang="en-US" dirty="0">
                <a:solidFill>
                  <a:srgbClr val="232323"/>
                </a:solidFill>
                <a:latin typeface="Helvetica" charset="0"/>
                <a:ea typeface="Times New Roman" pitchFamily="18" charset="0"/>
                <a:cs typeface="Times New Roman" pitchFamily="18" charset="0"/>
              </a:rPr>
              <a:t>, leukopenia, anemia, thrombocytopenia). </a:t>
            </a:r>
          </a:p>
          <a:p>
            <a:pPr marL="0" lvl="0" indent="0" eaLnBrk="0" fontAlgn="base" hangingPunct="0">
              <a:lnSpc>
                <a:spcPct val="100000"/>
              </a:lnSpc>
              <a:spcBef>
                <a:spcPct val="0"/>
              </a:spcBef>
              <a:spcAft>
                <a:spcPct val="0"/>
              </a:spcAft>
              <a:buSzTx/>
              <a:buFontTx/>
              <a:buChar char="-"/>
            </a:pPr>
            <a:endParaRPr lang="en-US" dirty="0">
              <a:solidFill>
                <a:schemeClr val="tx1"/>
              </a:solidFill>
              <a:latin typeface="Arial" pitchFamily="34" charset="0"/>
              <a:cs typeface="Arial" pitchFamily="34" charset="0"/>
            </a:endParaRPr>
          </a:p>
          <a:p>
            <a:pPr eaLnBrk="0" fontAlgn="base" hangingPunct="0">
              <a:lnSpc>
                <a:spcPct val="100000"/>
              </a:lnSpc>
              <a:spcBef>
                <a:spcPct val="0"/>
              </a:spcBef>
              <a:spcAft>
                <a:spcPct val="0"/>
              </a:spcAft>
            </a:pPr>
            <a:r>
              <a:rPr lang="en-US" dirty="0">
                <a:solidFill>
                  <a:srgbClr val="FF0000"/>
                </a:solidFill>
                <a:latin typeface="Helvetica" charset="0"/>
                <a:ea typeface="Times New Roman" pitchFamily="18" charset="0"/>
                <a:cs typeface="Times New Roman" pitchFamily="18" charset="0"/>
              </a:rPr>
              <a:t>B</a:t>
            </a:r>
            <a:r>
              <a:rPr lang="en-US" dirty="0" smtClean="0">
                <a:solidFill>
                  <a:srgbClr val="FF0000"/>
                </a:solidFill>
                <a:latin typeface="Helvetica" charset="0"/>
                <a:ea typeface="Times New Roman" pitchFamily="18" charset="0"/>
                <a:cs typeface="Times New Roman" pitchFamily="18" charset="0"/>
              </a:rPr>
              <a:t>one </a:t>
            </a:r>
            <a:r>
              <a:rPr lang="en-US" dirty="0">
                <a:solidFill>
                  <a:srgbClr val="FF0000"/>
                </a:solidFill>
                <a:latin typeface="Helvetica" charset="0"/>
                <a:ea typeface="Times New Roman" pitchFamily="18" charset="0"/>
                <a:cs typeface="Times New Roman" pitchFamily="18" charset="0"/>
              </a:rPr>
              <a:t>marrow examination </a:t>
            </a:r>
            <a:r>
              <a:rPr lang="en-US" dirty="0">
                <a:solidFill>
                  <a:srgbClr val="232323"/>
                </a:solidFill>
                <a:latin typeface="Helvetica" charset="0"/>
                <a:ea typeface="Times New Roman" pitchFamily="18" charset="0"/>
                <a:cs typeface="Times New Roman" pitchFamily="18" charset="0"/>
              </a:rPr>
              <a:t>should be performed if there is uncertainty about the diagnosis, particularly if</a:t>
            </a:r>
            <a:r>
              <a:rPr lang="en-US" dirty="0">
                <a:solidFill>
                  <a:srgbClr val="232323"/>
                </a:solidFill>
                <a:latin typeface="Calibri"/>
                <a:ea typeface="Times New Roman" pitchFamily="18" charset="0"/>
                <a:cs typeface="Times New Roman" pitchFamily="18" charset="0"/>
              </a:rPr>
              <a:t> </a:t>
            </a:r>
            <a:r>
              <a:rPr lang="en-US" dirty="0">
                <a:solidFill>
                  <a:srgbClr val="232323"/>
                </a:solidFill>
                <a:latin typeface="Helvetica" charset="0"/>
                <a:ea typeface="Times New Roman" pitchFamily="18" charset="0"/>
                <a:cs typeface="Times New Roman" pitchFamily="18" charset="0"/>
              </a:rPr>
              <a:t>any</a:t>
            </a:r>
            <a:r>
              <a:rPr lang="en-US" dirty="0">
                <a:solidFill>
                  <a:srgbClr val="232323"/>
                </a:solidFill>
                <a:latin typeface="Calibri"/>
                <a:ea typeface="Times New Roman" pitchFamily="18" charset="0"/>
                <a:cs typeface="Times New Roman" pitchFamily="18" charset="0"/>
              </a:rPr>
              <a:t> </a:t>
            </a:r>
            <a:r>
              <a:rPr lang="en-US" dirty="0">
                <a:solidFill>
                  <a:srgbClr val="232323"/>
                </a:solidFill>
                <a:latin typeface="Helvetica" charset="0"/>
                <a:ea typeface="Times New Roman" pitchFamily="18" charset="0"/>
                <a:cs typeface="Times New Roman" pitchFamily="18" charset="0"/>
              </a:rPr>
              <a:t>of the following are present :</a:t>
            </a:r>
          </a:p>
          <a:p>
            <a:pPr marL="0" lvl="0" indent="0" eaLnBrk="0" fontAlgn="base" hangingPunct="0">
              <a:lnSpc>
                <a:spcPct val="100000"/>
              </a:lnSpc>
              <a:spcBef>
                <a:spcPct val="0"/>
              </a:spcBef>
              <a:spcAft>
                <a:spcPct val="0"/>
              </a:spcAft>
              <a:buSzTx/>
              <a:buFontTx/>
              <a:buChar char="-"/>
            </a:pPr>
            <a:endParaRPr lang="en-US" dirty="0">
              <a:solidFill>
                <a:schemeClr val="tx1"/>
              </a:solidFill>
              <a:latin typeface="Arial" pitchFamily="34" charset="0"/>
              <a:cs typeface="Arial" pitchFamily="34" charset="0"/>
            </a:endParaRPr>
          </a:p>
          <a:p>
            <a:pPr marL="0" indent="0" eaLnBrk="0" fontAlgn="base" hangingPunct="0">
              <a:lnSpc>
                <a:spcPct val="100000"/>
              </a:lnSpc>
              <a:spcBef>
                <a:spcPct val="0"/>
              </a:spcBef>
              <a:spcAft>
                <a:spcPct val="0"/>
              </a:spcAft>
              <a:buNone/>
            </a:pPr>
            <a:r>
              <a:rPr lang="en-US" dirty="0" smtClean="0">
                <a:solidFill>
                  <a:srgbClr val="232323"/>
                </a:solidFill>
                <a:latin typeface="Calibri" pitchFamily="34" charset="0"/>
                <a:ea typeface="Times New Roman" pitchFamily="18" charset="0"/>
                <a:cs typeface="Arial" pitchFamily="34" charset="0"/>
              </a:rPr>
              <a:t>       •</a:t>
            </a:r>
            <a:r>
              <a:rPr lang="en-US" dirty="0">
                <a:solidFill>
                  <a:srgbClr val="232323"/>
                </a:solidFill>
                <a:latin typeface="Helvetica" charset="0"/>
                <a:ea typeface="Times New Roman" pitchFamily="18" charset="0"/>
                <a:cs typeface="Times New Roman" pitchFamily="18" charset="0"/>
              </a:rPr>
              <a:t>Type and/or severity of pain are atypical for rheumatologic </a:t>
            </a:r>
            <a:r>
              <a:rPr lang="en-US" dirty="0" smtClean="0">
                <a:solidFill>
                  <a:srgbClr val="232323"/>
                </a:solidFill>
                <a:latin typeface="Helvetica" charset="0"/>
                <a:ea typeface="Times New Roman" pitchFamily="18" charset="0"/>
                <a:cs typeface="Times New Roman" pitchFamily="18" charset="0"/>
              </a:rPr>
              <a:t>pain.</a:t>
            </a:r>
            <a:endParaRPr lang="en-US" dirty="0">
              <a:solidFill>
                <a:schemeClr val="tx1"/>
              </a:solidFill>
              <a:latin typeface="Arial" pitchFamily="34" charset="0"/>
              <a:cs typeface="Arial" pitchFamily="34" charset="0"/>
            </a:endParaRPr>
          </a:p>
          <a:p>
            <a:pPr marL="0" indent="0" eaLnBrk="0" fontAlgn="base" hangingPunct="0">
              <a:lnSpc>
                <a:spcPct val="100000"/>
              </a:lnSpc>
              <a:spcBef>
                <a:spcPct val="0"/>
              </a:spcBef>
              <a:spcAft>
                <a:spcPct val="0"/>
              </a:spcAft>
              <a:buNone/>
            </a:pPr>
            <a:r>
              <a:rPr lang="en-US" dirty="0" smtClean="0">
                <a:solidFill>
                  <a:srgbClr val="232323"/>
                </a:solidFill>
                <a:latin typeface="Calibri" pitchFamily="34" charset="0"/>
                <a:ea typeface="Times New Roman" pitchFamily="18" charset="0"/>
                <a:cs typeface="Arial" pitchFamily="34" charset="0"/>
              </a:rPr>
              <a:t>       •</a:t>
            </a:r>
            <a:r>
              <a:rPr lang="en-US" dirty="0">
                <a:solidFill>
                  <a:srgbClr val="232323"/>
                </a:solidFill>
                <a:latin typeface="Helvetica" charset="0"/>
                <a:ea typeface="Times New Roman" pitchFamily="18" charset="0"/>
                <a:cs typeface="Times New Roman" pitchFamily="18" charset="0"/>
              </a:rPr>
              <a:t>Patient refuses to weight </a:t>
            </a:r>
            <a:r>
              <a:rPr lang="en-US" dirty="0" smtClean="0">
                <a:solidFill>
                  <a:srgbClr val="232323"/>
                </a:solidFill>
                <a:latin typeface="Helvetica" charset="0"/>
                <a:ea typeface="Times New Roman" pitchFamily="18" charset="0"/>
                <a:cs typeface="Times New Roman" pitchFamily="18" charset="0"/>
              </a:rPr>
              <a:t>bear.</a:t>
            </a:r>
            <a:endParaRPr lang="en-US" dirty="0">
              <a:solidFill>
                <a:schemeClr val="tx1"/>
              </a:solidFill>
              <a:latin typeface="Arial" pitchFamily="34" charset="0"/>
              <a:cs typeface="Arial" pitchFamily="34" charset="0"/>
            </a:endParaRPr>
          </a:p>
          <a:p>
            <a:pPr marL="0" indent="0" eaLnBrk="0" fontAlgn="base" hangingPunct="0">
              <a:lnSpc>
                <a:spcPct val="100000"/>
              </a:lnSpc>
              <a:spcBef>
                <a:spcPct val="0"/>
              </a:spcBef>
              <a:spcAft>
                <a:spcPct val="0"/>
              </a:spcAft>
              <a:buNone/>
            </a:pPr>
            <a:r>
              <a:rPr lang="en-US" dirty="0" smtClean="0">
                <a:solidFill>
                  <a:srgbClr val="232323"/>
                </a:solidFill>
                <a:latin typeface="Calibri" pitchFamily="34" charset="0"/>
                <a:ea typeface="Times New Roman" pitchFamily="18" charset="0"/>
                <a:cs typeface="Arial" pitchFamily="34" charset="0"/>
              </a:rPr>
              <a:t>       •</a:t>
            </a:r>
            <a:r>
              <a:rPr lang="en-US" dirty="0">
                <a:solidFill>
                  <a:srgbClr val="232323"/>
                </a:solidFill>
                <a:latin typeface="Helvetica" charset="0"/>
                <a:ea typeface="Times New Roman" pitchFamily="18" charset="0"/>
                <a:cs typeface="Times New Roman" pitchFamily="18" charset="0"/>
              </a:rPr>
              <a:t>Associated </a:t>
            </a:r>
            <a:r>
              <a:rPr lang="en-US" dirty="0" err="1" smtClean="0">
                <a:solidFill>
                  <a:srgbClr val="232323"/>
                </a:solidFill>
                <a:latin typeface="Helvetica" charset="0"/>
                <a:ea typeface="Times New Roman" pitchFamily="18" charset="0"/>
                <a:cs typeface="Times New Roman" pitchFamily="18" charset="0"/>
              </a:rPr>
              <a:t>cytopenias</a:t>
            </a:r>
            <a:r>
              <a:rPr lang="en-US" dirty="0" smtClean="0">
                <a:solidFill>
                  <a:srgbClr val="232323"/>
                </a:solidFill>
                <a:latin typeface="Helvetica" charset="0"/>
                <a:ea typeface="Times New Roman" pitchFamily="18" charset="0"/>
                <a:cs typeface="Times New Roman" pitchFamily="18" charset="0"/>
              </a:rPr>
              <a:t>.</a:t>
            </a:r>
            <a:endParaRPr lang="en-US" dirty="0">
              <a:solidFill>
                <a:schemeClr val="tx1"/>
              </a:solidFill>
              <a:latin typeface="Arial" pitchFamily="34" charset="0"/>
              <a:cs typeface="Arial" pitchFamily="34" charset="0"/>
            </a:endParaRPr>
          </a:p>
          <a:p>
            <a:pPr marL="0" indent="0" eaLnBrk="0" fontAlgn="base" hangingPunct="0">
              <a:lnSpc>
                <a:spcPct val="100000"/>
              </a:lnSpc>
              <a:spcBef>
                <a:spcPct val="0"/>
              </a:spcBef>
              <a:spcAft>
                <a:spcPct val="0"/>
              </a:spcAft>
              <a:buNone/>
            </a:pPr>
            <a:r>
              <a:rPr lang="en-US" dirty="0" smtClean="0">
                <a:solidFill>
                  <a:srgbClr val="232323"/>
                </a:solidFill>
                <a:latin typeface="Calibri" pitchFamily="34" charset="0"/>
                <a:ea typeface="Times New Roman" pitchFamily="18" charset="0"/>
                <a:cs typeface="Arial" pitchFamily="34" charset="0"/>
              </a:rPr>
              <a:t>       •</a:t>
            </a:r>
            <a:r>
              <a:rPr lang="en-US" dirty="0">
                <a:solidFill>
                  <a:srgbClr val="232323"/>
                </a:solidFill>
                <a:latin typeface="Helvetica" charset="0"/>
                <a:ea typeface="Times New Roman" pitchFamily="18" charset="0"/>
                <a:cs typeface="Times New Roman" pitchFamily="18" charset="0"/>
              </a:rPr>
              <a:t>Elevated serum lactate </a:t>
            </a:r>
            <a:r>
              <a:rPr lang="en-US" dirty="0" smtClean="0">
                <a:solidFill>
                  <a:srgbClr val="232323"/>
                </a:solidFill>
                <a:latin typeface="Helvetica" charset="0"/>
                <a:ea typeface="Times New Roman" pitchFamily="18" charset="0"/>
                <a:cs typeface="Times New Roman" pitchFamily="18" charset="0"/>
              </a:rPr>
              <a:t>dehydrogenase.</a:t>
            </a:r>
            <a:endParaRPr lang="en-US" dirty="0">
              <a:solidFill>
                <a:schemeClr val="tx1"/>
              </a:solidFill>
              <a:latin typeface="Arial" pitchFamily="34" charset="0"/>
              <a:cs typeface="Arial" pitchFamily="34" charset="0"/>
            </a:endParaRPr>
          </a:p>
          <a:p>
            <a:pPr marL="0" indent="0" eaLnBrk="0" fontAlgn="base" hangingPunct="0">
              <a:lnSpc>
                <a:spcPct val="100000"/>
              </a:lnSpc>
              <a:spcBef>
                <a:spcPct val="0"/>
              </a:spcBef>
              <a:spcAft>
                <a:spcPct val="0"/>
              </a:spcAft>
              <a:buNone/>
            </a:pPr>
            <a:endParaRPr lang="en-US" dirty="0">
              <a:solidFill>
                <a:schemeClr val="tx1"/>
              </a:solidFill>
              <a:latin typeface="Arial" pitchFamily="34" charset="0"/>
              <a:cs typeface="Arial" pitchFamily="34" charset="0"/>
            </a:endParaRPr>
          </a:p>
          <a:p>
            <a:endParaRPr lang="en-GB" dirty="0"/>
          </a:p>
          <a:p>
            <a:endParaRPr lang="ar-JO" dirty="0"/>
          </a:p>
        </p:txBody>
      </p:sp>
    </p:spTree>
    <p:extLst>
      <p:ext uri="{BB962C8B-B14F-4D97-AF65-F5344CB8AC3E}">
        <p14:creationId xmlns:p14="http://schemas.microsoft.com/office/powerpoint/2010/main" val="365248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65" y="276164"/>
            <a:ext cx="10515600" cy="1325563"/>
          </a:xfrm>
        </p:spPr>
        <p:txBody>
          <a:bodyPr/>
          <a:lstStyle/>
          <a:p>
            <a:r>
              <a:rPr lang="en-US" sz="3600" b="1" dirty="0"/>
              <a:t>Differentiating leukemia from rheumatologic conditions</a:t>
            </a:r>
            <a:r>
              <a:rPr lang="en-US" dirty="0"/>
              <a:t> </a:t>
            </a:r>
          </a:p>
        </p:txBody>
      </p:sp>
      <p:pic>
        <p:nvPicPr>
          <p:cNvPr id="4" name="Picture 2"/>
          <p:cNvPicPr>
            <a:picLocks noGrp="1" noChangeAspect="1"/>
          </p:cNvPicPr>
          <p:nvPr>
            <p:ph idx="1"/>
          </p:nvPr>
        </p:nvPicPr>
        <p:blipFill>
          <a:blip r:embed="rId2" cstate="print"/>
          <a:stretch>
            <a:fillRect/>
          </a:stretch>
        </p:blipFill>
        <p:spPr>
          <a:xfrm>
            <a:off x="301518" y="1424569"/>
            <a:ext cx="9590627" cy="5161906"/>
          </a:xfrm>
          <a:prstGeom prst="rect">
            <a:avLst/>
          </a:prstGeom>
        </p:spPr>
      </p:pic>
    </p:spTree>
    <p:extLst>
      <p:ext uri="{BB962C8B-B14F-4D97-AF65-F5344CB8AC3E}">
        <p14:creationId xmlns:p14="http://schemas.microsoft.com/office/powerpoint/2010/main" val="220569509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8982"/>
            <a:ext cx="10515600" cy="5317981"/>
          </a:xfrm>
        </p:spPr>
        <p:txBody>
          <a:bodyPr>
            <a:normAutofit lnSpcReduction="10000"/>
          </a:bodyPr>
          <a:lstStyle/>
          <a:p>
            <a:pPr marL="0" indent="0">
              <a:buNone/>
            </a:pPr>
            <a:r>
              <a:rPr lang="en-US" sz="3600" dirty="0" smtClean="0"/>
              <a:t>Mediastinal masses</a:t>
            </a:r>
          </a:p>
          <a:p>
            <a:pPr marL="0" indent="0">
              <a:buNone/>
            </a:pPr>
            <a:endParaRPr lang="en-US" sz="3600" dirty="0" smtClean="0"/>
          </a:p>
          <a:p>
            <a:r>
              <a:rPr lang="en-US" dirty="0"/>
              <a:t>Mediastinal masses are commonly discovered on chest radiographs </a:t>
            </a:r>
            <a:r>
              <a:rPr lang="en-US" dirty="0">
                <a:solidFill>
                  <a:srgbClr val="FF0000"/>
                </a:solidFill>
              </a:rPr>
              <a:t>obtained for other </a:t>
            </a:r>
            <a:r>
              <a:rPr lang="en-US" dirty="0" smtClean="0">
                <a:solidFill>
                  <a:srgbClr val="FF0000"/>
                </a:solidFill>
              </a:rPr>
              <a:t>reasons</a:t>
            </a:r>
            <a:r>
              <a:rPr lang="en-US" dirty="0" smtClean="0"/>
              <a:t>.</a:t>
            </a:r>
          </a:p>
          <a:p>
            <a:pPr marL="0" indent="0">
              <a:buNone/>
            </a:pPr>
            <a:endParaRPr lang="en-US" dirty="0" smtClean="0"/>
          </a:p>
          <a:p>
            <a:r>
              <a:rPr lang="en-US" dirty="0"/>
              <a:t>Mediastinal tumors </a:t>
            </a:r>
            <a:r>
              <a:rPr lang="en-US" dirty="0">
                <a:solidFill>
                  <a:srgbClr val="FF0000"/>
                </a:solidFill>
              </a:rPr>
              <a:t>may be asymptomatic </a:t>
            </a:r>
            <a:r>
              <a:rPr lang="en-US" dirty="0"/>
              <a:t>or may be associated with </a:t>
            </a:r>
            <a:r>
              <a:rPr lang="en-US" dirty="0">
                <a:solidFill>
                  <a:srgbClr val="FF0000"/>
                </a:solidFill>
              </a:rPr>
              <a:t>symptoms</a:t>
            </a:r>
            <a:r>
              <a:rPr lang="en-US" dirty="0"/>
              <a:t> such as cough, shortness of breath (often positional), hoarseness, or wheezing . </a:t>
            </a:r>
            <a:endParaRPr lang="en-US" dirty="0" smtClean="0"/>
          </a:p>
          <a:p>
            <a:pPr marL="0" indent="0">
              <a:buNone/>
            </a:pPr>
            <a:endParaRPr lang="en-US" dirty="0"/>
          </a:p>
          <a:p>
            <a:r>
              <a:rPr lang="en-US" dirty="0"/>
              <a:t>When symptoms are present, they usually </a:t>
            </a:r>
            <a:r>
              <a:rPr lang="en-US" dirty="0">
                <a:solidFill>
                  <a:srgbClr val="FF0000"/>
                </a:solidFill>
              </a:rPr>
              <a:t>result from </a:t>
            </a:r>
            <a:r>
              <a:rPr lang="en-US" dirty="0"/>
              <a:t>extrinsic compression or involvement of adjacent structures, such as the recurrent laryngeal nerve. </a:t>
            </a:r>
          </a:p>
          <a:p>
            <a:endParaRPr lang="en-US" dirty="0"/>
          </a:p>
        </p:txBody>
      </p:sp>
    </p:spTree>
    <p:extLst>
      <p:ext uri="{BB962C8B-B14F-4D97-AF65-F5344CB8AC3E}">
        <p14:creationId xmlns:p14="http://schemas.microsoft.com/office/powerpoint/2010/main" val="3758653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AF7A2C69-C76D-4C8B-8412-12D200E20D73}"/>
              </a:ext>
            </a:extLst>
          </p:cNvPr>
          <p:cNvPicPr>
            <a:picLocks noChangeAspect="1"/>
          </p:cNvPicPr>
          <p:nvPr/>
        </p:nvPicPr>
        <p:blipFill>
          <a:blip r:embed="rId2" cstate="print"/>
          <a:stretch>
            <a:fillRect/>
          </a:stretch>
        </p:blipFill>
        <p:spPr>
          <a:xfrm>
            <a:off x="1330037" y="484908"/>
            <a:ext cx="9213273" cy="5957456"/>
          </a:xfrm>
          <a:prstGeom prst="rect">
            <a:avLst/>
          </a:prstGeom>
        </p:spPr>
      </p:pic>
    </p:spTree>
    <p:extLst>
      <p:ext uri="{BB962C8B-B14F-4D97-AF65-F5344CB8AC3E}">
        <p14:creationId xmlns:p14="http://schemas.microsoft.com/office/powerpoint/2010/main" val="220801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3642" y="845126"/>
            <a:ext cx="3932237" cy="547255"/>
          </a:xfrm>
        </p:spPr>
        <p:txBody>
          <a:bodyPr>
            <a:noAutofit/>
          </a:bodyPr>
          <a:lstStyle/>
          <a:p>
            <a:r>
              <a:rPr lang="en-US" sz="3600" b="1" dirty="0"/>
              <a:t>Abdominal Masses </a:t>
            </a:r>
            <a:endParaRPr lang="ar-JO" sz="3600" b="1" dirty="0"/>
          </a:p>
        </p:txBody>
      </p:sp>
      <p:sp>
        <p:nvSpPr>
          <p:cNvPr id="3" name="عنصر نائب للمحتوى 2"/>
          <p:cNvSpPr>
            <a:spLocks noGrp="1"/>
          </p:cNvSpPr>
          <p:nvPr>
            <p:ph idx="1"/>
          </p:nvPr>
        </p:nvSpPr>
        <p:spPr>
          <a:xfrm>
            <a:off x="637308" y="1860261"/>
            <a:ext cx="10662661" cy="4873625"/>
          </a:xfrm>
        </p:spPr>
        <p:txBody>
          <a:bodyPr>
            <a:normAutofit/>
          </a:bodyPr>
          <a:lstStyle/>
          <a:p>
            <a:pPr algn="just"/>
            <a:r>
              <a:rPr lang="en-US" dirty="0" smtClean="0"/>
              <a:t>A </a:t>
            </a:r>
            <a:r>
              <a:rPr lang="en-US" dirty="0"/>
              <a:t>palpable abdominal mass, which often is detected by a </a:t>
            </a:r>
            <a:r>
              <a:rPr lang="en-US" dirty="0">
                <a:solidFill>
                  <a:srgbClr val="FF0000"/>
                </a:solidFill>
              </a:rPr>
              <a:t>family member </a:t>
            </a:r>
            <a:r>
              <a:rPr lang="en-US" dirty="0"/>
              <a:t>or primary care provider, is one of the most common presenting signs of malignant solid tumors in children</a:t>
            </a:r>
          </a:p>
          <a:p>
            <a:pPr algn="just"/>
            <a:endParaRPr lang="en-US" dirty="0"/>
          </a:p>
          <a:p>
            <a:pPr algn="just"/>
            <a:r>
              <a:rPr lang="en-US" dirty="0" smtClean="0"/>
              <a:t>The </a:t>
            </a:r>
            <a:r>
              <a:rPr lang="en-US" dirty="0"/>
              <a:t>presenting </a:t>
            </a:r>
            <a:r>
              <a:rPr lang="en-US" dirty="0">
                <a:solidFill>
                  <a:srgbClr val="FF0000"/>
                </a:solidFill>
              </a:rPr>
              <a:t>symptom</a:t>
            </a:r>
            <a:r>
              <a:rPr lang="en-US" dirty="0"/>
              <a:t> may be pain, vomiting, constipation, or, less commonly, intestinal obstruction. </a:t>
            </a:r>
          </a:p>
          <a:p>
            <a:endParaRPr lang="en-US" dirty="0"/>
          </a:p>
          <a:p>
            <a:pPr marL="0" indent="0">
              <a:buNone/>
            </a:pPr>
            <a:endParaRPr lang="ar-JO" dirty="0"/>
          </a:p>
        </p:txBody>
      </p:sp>
    </p:spTree>
    <p:extLst>
      <p:ext uri="{BB962C8B-B14F-4D97-AF65-F5344CB8AC3E}">
        <p14:creationId xmlns:p14="http://schemas.microsoft.com/office/powerpoint/2010/main" val="86284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02674" y="254680"/>
            <a:ext cx="8556172" cy="3724795"/>
          </a:xfrm>
          <a:prstGeom prst="rect">
            <a:avLst/>
          </a:prstGeom>
        </p:spPr>
      </p:pic>
      <p:pic>
        <p:nvPicPr>
          <p:cNvPr id="5" name="Picture 4"/>
          <p:cNvPicPr>
            <a:picLocks noChangeAspect="1"/>
          </p:cNvPicPr>
          <p:nvPr/>
        </p:nvPicPr>
        <p:blipFill>
          <a:blip r:embed="rId3"/>
          <a:stretch>
            <a:fillRect/>
          </a:stretch>
        </p:blipFill>
        <p:spPr>
          <a:xfrm>
            <a:off x="1802674" y="4168688"/>
            <a:ext cx="8673737" cy="2172003"/>
          </a:xfrm>
          <a:prstGeom prst="rect">
            <a:avLst/>
          </a:prstGeom>
        </p:spPr>
      </p:pic>
    </p:spTree>
    <p:extLst>
      <p:ext uri="{BB962C8B-B14F-4D97-AF65-F5344CB8AC3E}">
        <p14:creationId xmlns:p14="http://schemas.microsoft.com/office/powerpoint/2010/main" val="2019310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4622-563D-443F-BFFB-5BF9FBAE6849}"/>
              </a:ext>
            </a:extLst>
          </p:cNvPr>
          <p:cNvSpPr>
            <a:spLocks noGrp="1"/>
          </p:cNvSpPr>
          <p:nvPr>
            <p:ph type="title"/>
          </p:nvPr>
        </p:nvSpPr>
        <p:spPr>
          <a:xfrm>
            <a:off x="443345" y="429491"/>
            <a:ext cx="2812473" cy="831274"/>
          </a:xfrm>
        </p:spPr>
        <p:txBody>
          <a:bodyPr>
            <a:normAutofit/>
          </a:bodyPr>
          <a:lstStyle/>
          <a:p>
            <a:r>
              <a:rPr lang="en-US" b="1" dirty="0"/>
              <a:t>HEADACHE</a:t>
            </a:r>
            <a:endParaRPr lang="en-GB" b="1" dirty="0"/>
          </a:p>
        </p:txBody>
      </p:sp>
      <p:sp>
        <p:nvSpPr>
          <p:cNvPr id="3" name="Content Placeholder 2">
            <a:extLst>
              <a:ext uri="{FF2B5EF4-FFF2-40B4-BE49-F238E27FC236}">
                <a16:creationId xmlns:a16="http://schemas.microsoft.com/office/drawing/2014/main" id="{34D1F0E0-A083-4B5A-8C62-46B9EEF5A77F}"/>
              </a:ext>
            </a:extLst>
          </p:cNvPr>
          <p:cNvSpPr>
            <a:spLocks noGrp="1"/>
          </p:cNvSpPr>
          <p:nvPr>
            <p:ph idx="1"/>
          </p:nvPr>
        </p:nvSpPr>
        <p:spPr>
          <a:xfrm>
            <a:off x="443345" y="1579420"/>
            <a:ext cx="10501747" cy="4952999"/>
          </a:xfrm>
        </p:spPr>
        <p:txBody>
          <a:bodyPr>
            <a:normAutofit fontScale="92500" lnSpcReduction="10000"/>
          </a:bodyPr>
          <a:lstStyle/>
          <a:p>
            <a:pPr marL="304800" marR="0" algn="just">
              <a:lnSpc>
                <a:spcPct val="107000"/>
              </a:lnSpc>
              <a:spcBef>
                <a:spcPts val="0"/>
              </a:spcBef>
              <a:spcAft>
                <a:spcPts val="0"/>
              </a:spcAft>
            </a:pPr>
            <a:r>
              <a:rPr lang="en-US"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Features of the history and physical examination that may raise concern for a </a:t>
            </a:r>
            <a:r>
              <a:rPr lang="en-US"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brain tumor </a:t>
            </a:r>
            <a:r>
              <a:rPr lang="en-US"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include</a:t>
            </a:r>
            <a:r>
              <a:rPr lang="en-US" dirty="0" smtClean="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a:t>
            </a:r>
          </a:p>
          <a:p>
            <a:pPr marL="76200" marR="0" indent="0" algn="just">
              <a:lnSpc>
                <a:spcPct val="107000"/>
              </a:lnSpc>
              <a:spcBef>
                <a:spcPts val="0"/>
              </a:spcBef>
              <a:spcAft>
                <a:spcPts val="0"/>
              </a:spcAft>
              <a:buNone/>
            </a:pPr>
            <a:endParaRPr lang="en-GB" dirty="0">
              <a:effectLst/>
              <a:latin typeface="Calibri" panose="020F0502020204030204" pitchFamily="34" charset="0"/>
              <a:ea typeface="Calibri" panose="020F0502020204030204" pitchFamily="34" charset="0"/>
              <a:cs typeface="Arial" panose="020B0604020202020204" pitchFamily="34" charset="0"/>
            </a:endParaRPr>
          </a:p>
          <a:p>
            <a:pPr marL="609600" marR="0" algn="just">
              <a:lnSpc>
                <a:spcPct val="107000"/>
              </a:lnSpc>
              <a:spcBef>
                <a:spcPts val="0"/>
              </a:spcBef>
              <a:spcAft>
                <a:spcPts val="0"/>
              </a:spcAft>
            </a:pPr>
            <a:r>
              <a:rPr lang="en-US" dirty="0" smtClean="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Headaches </a:t>
            </a:r>
            <a:r>
              <a:rPr lang="en-US"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that persist or recur frequently for more than three or four </a:t>
            </a:r>
            <a:r>
              <a:rPr lang="en-US" dirty="0" smtClean="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weeks.</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609600" marR="0" algn="just">
              <a:lnSpc>
                <a:spcPct val="107000"/>
              </a:lnSpc>
              <a:spcBef>
                <a:spcPts val="0"/>
              </a:spcBef>
              <a:spcAft>
                <a:spcPts val="0"/>
              </a:spcAft>
            </a:pPr>
            <a:r>
              <a:rPr lang="en-US" dirty="0" smtClean="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Headaches </a:t>
            </a:r>
            <a:r>
              <a:rPr lang="en-US"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that occur in a young child (</a:t>
            </a:r>
            <a:r>
              <a:rPr lang="en-US" dirty="0" err="1">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ie</a:t>
            </a:r>
            <a:r>
              <a:rPr lang="en-US"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 &lt;4 years of age</a:t>
            </a:r>
            <a:r>
              <a:rPr lang="en-US" dirty="0" smtClean="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609600" marR="0" algn="just">
              <a:lnSpc>
                <a:spcPct val="107000"/>
              </a:lnSpc>
              <a:spcBef>
                <a:spcPts val="0"/>
              </a:spcBef>
              <a:spcAft>
                <a:spcPts val="0"/>
              </a:spcAft>
            </a:pPr>
            <a:r>
              <a:rPr lang="en-US" dirty="0" smtClean="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Headaches </a:t>
            </a:r>
            <a:r>
              <a:rPr lang="en-US"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that occur upon waking or that wake a child from </a:t>
            </a:r>
            <a:r>
              <a:rPr lang="en-US" dirty="0" smtClean="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sleep.</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609600" marR="0" algn="just">
              <a:lnSpc>
                <a:spcPct val="107000"/>
              </a:lnSpc>
              <a:spcBef>
                <a:spcPts val="0"/>
              </a:spcBef>
              <a:spcAft>
                <a:spcPts val="0"/>
              </a:spcAft>
            </a:pPr>
            <a:r>
              <a:rPr lang="en-US" dirty="0" smtClean="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Headaches </a:t>
            </a:r>
            <a:r>
              <a:rPr lang="en-US"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associated with vomiting upon </a:t>
            </a:r>
            <a:r>
              <a:rPr lang="en-US" dirty="0" smtClean="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waking.</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609600" marR="0" algn="just">
              <a:lnSpc>
                <a:spcPct val="107000"/>
              </a:lnSpc>
              <a:spcBef>
                <a:spcPts val="0"/>
              </a:spcBef>
              <a:spcAft>
                <a:spcPts val="0"/>
              </a:spcAft>
            </a:pPr>
            <a:r>
              <a:rPr lang="en-US" dirty="0" smtClean="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Headaches </a:t>
            </a:r>
            <a:r>
              <a:rPr lang="en-US"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associated with other concerning findings (</a:t>
            </a:r>
            <a:r>
              <a:rPr lang="en-US" dirty="0" err="1">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eg</a:t>
            </a:r>
            <a:r>
              <a:rPr lang="en-US" dirty="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 motor abnormalities, visual changes, papilledema, altered mental status, seizures</a:t>
            </a:r>
            <a:r>
              <a:rPr lang="en-US" dirty="0" smtClean="0">
                <a:solidFill>
                  <a:srgbClr val="232323"/>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119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26325" y="217874"/>
            <a:ext cx="7098475" cy="810032"/>
          </a:xfrm>
          <a:prstGeom prst="rect">
            <a:avLst/>
          </a:prstGeom>
        </p:spPr>
      </p:pic>
      <p:pic>
        <p:nvPicPr>
          <p:cNvPr id="6" name="Picture 5"/>
          <p:cNvPicPr>
            <a:picLocks noChangeAspect="1"/>
          </p:cNvPicPr>
          <p:nvPr/>
        </p:nvPicPr>
        <p:blipFill>
          <a:blip r:embed="rId3"/>
          <a:stretch>
            <a:fillRect/>
          </a:stretch>
        </p:blipFill>
        <p:spPr>
          <a:xfrm>
            <a:off x="1144155" y="1027906"/>
            <a:ext cx="8290790" cy="5719258"/>
          </a:xfrm>
          <a:prstGeom prst="rect">
            <a:avLst/>
          </a:prstGeom>
        </p:spPr>
      </p:pic>
    </p:spTree>
    <p:extLst>
      <p:ext uri="{BB962C8B-B14F-4D97-AF65-F5344CB8AC3E}">
        <p14:creationId xmlns:p14="http://schemas.microsoft.com/office/powerpoint/2010/main" val="2078281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02872" y="637309"/>
            <a:ext cx="7772400" cy="5832764"/>
          </a:xfrm>
          <a:prstGeom prst="rect">
            <a:avLst/>
          </a:prstGeom>
        </p:spPr>
      </p:pic>
    </p:spTree>
    <p:extLst>
      <p:ext uri="{BB962C8B-B14F-4D97-AF65-F5344CB8AC3E}">
        <p14:creationId xmlns:p14="http://schemas.microsoft.com/office/powerpoint/2010/main" val="1638644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208642"/>
            <a:ext cx="7230484" cy="819264"/>
          </a:xfrm>
          <a:prstGeom prst="rect">
            <a:avLst/>
          </a:prstGeom>
        </p:spPr>
      </p:pic>
      <p:pic>
        <p:nvPicPr>
          <p:cNvPr id="6" name="Picture 5"/>
          <p:cNvPicPr>
            <a:picLocks noChangeAspect="1"/>
          </p:cNvPicPr>
          <p:nvPr/>
        </p:nvPicPr>
        <p:blipFill>
          <a:blip r:embed="rId3"/>
          <a:stretch>
            <a:fillRect/>
          </a:stretch>
        </p:blipFill>
        <p:spPr>
          <a:xfrm>
            <a:off x="368300" y="900906"/>
            <a:ext cx="5575301" cy="5620534"/>
          </a:xfrm>
          <a:prstGeom prst="rect">
            <a:avLst/>
          </a:prstGeom>
        </p:spPr>
      </p:pic>
      <p:pic>
        <p:nvPicPr>
          <p:cNvPr id="7" name="Picture 6"/>
          <p:cNvPicPr>
            <a:picLocks noChangeAspect="1"/>
          </p:cNvPicPr>
          <p:nvPr/>
        </p:nvPicPr>
        <p:blipFill>
          <a:blip r:embed="rId4"/>
          <a:stretch>
            <a:fillRect/>
          </a:stretch>
        </p:blipFill>
        <p:spPr>
          <a:xfrm>
            <a:off x="6413501" y="1027906"/>
            <a:ext cx="5253526" cy="5013211"/>
          </a:xfrm>
          <a:prstGeom prst="rect">
            <a:avLst/>
          </a:prstGeom>
        </p:spPr>
      </p:pic>
    </p:spTree>
    <p:extLst>
      <p:ext uri="{BB962C8B-B14F-4D97-AF65-F5344CB8AC3E}">
        <p14:creationId xmlns:p14="http://schemas.microsoft.com/office/powerpoint/2010/main" val="1471208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80"/>
            <a:ext cx="10515600" cy="6335486"/>
          </a:xfrm>
        </p:spPr>
        <p:txBody>
          <a:bodyPr>
            <a:noAutofit/>
          </a:bodyPr>
          <a:lstStyle/>
          <a:p>
            <a:pPr algn="just"/>
            <a:r>
              <a:rPr lang="en-US" sz="2000" b="1" dirty="0" smtClean="0">
                <a:solidFill>
                  <a:srgbClr val="FF0000"/>
                </a:solidFill>
              </a:rPr>
              <a:t>Incidence</a:t>
            </a:r>
            <a:r>
              <a:rPr lang="en-US" sz="2000" b="1" dirty="0" smtClean="0"/>
              <a:t> </a:t>
            </a:r>
            <a:r>
              <a:rPr lang="en-US" sz="2000" dirty="0"/>
              <a:t>refers to the proportion or rate of persons who develop a condition during a particular time period (includes </a:t>
            </a:r>
            <a:r>
              <a:rPr lang="en-US" sz="2000" dirty="0">
                <a:solidFill>
                  <a:srgbClr val="FF0000"/>
                </a:solidFill>
              </a:rPr>
              <a:t>new cases only</a:t>
            </a:r>
            <a:r>
              <a:rPr lang="en-US" sz="2000" dirty="0" smtClean="0"/>
              <a:t>).</a:t>
            </a:r>
            <a:endParaRPr lang="en-US" sz="2000" dirty="0" smtClean="0">
              <a:solidFill>
                <a:srgbClr val="FF0000"/>
              </a:solidFill>
            </a:endParaRPr>
          </a:p>
          <a:p>
            <a:pPr algn="just"/>
            <a:endParaRPr lang="en-US" sz="2000" dirty="0">
              <a:solidFill>
                <a:srgbClr val="FF0000"/>
              </a:solidFill>
            </a:endParaRPr>
          </a:p>
          <a:p>
            <a:pPr algn="just"/>
            <a:r>
              <a:rPr lang="en-US" sz="2000" b="1" dirty="0" smtClean="0">
                <a:solidFill>
                  <a:srgbClr val="FF0000"/>
                </a:solidFill>
              </a:rPr>
              <a:t>Prevalence</a:t>
            </a:r>
            <a:r>
              <a:rPr lang="en-US" sz="2000" dirty="0" smtClean="0"/>
              <a:t> </a:t>
            </a:r>
            <a:r>
              <a:rPr lang="en-US" sz="2000" dirty="0"/>
              <a:t>refers to proportion of persons who have a condition at or during a particular time </a:t>
            </a:r>
            <a:r>
              <a:rPr lang="en-US" sz="2000" dirty="0" smtClean="0"/>
              <a:t>period (includes </a:t>
            </a:r>
            <a:r>
              <a:rPr lang="en-US" sz="2000" dirty="0">
                <a:solidFill>
                  <a:srgbClr val="FF0000"/>
                </a:solidFill>
              </a:rPr>
              <a:t>new and pre-existing </a:t>
            </a:r>
            <a:r>
              <a:rPr lang="en-US" sz="2000" dirty="0" smtClean="0">
                <a:solidFill>
                  <a:srgbClr val="FF0000"/>
                </a:solidFill>
              </a:rPr>
              <a:t>cases</a:t>
            </a:r>
            <a:r>
              <a:rPr lang="en-US" sz="2000" dirty="0" smtClean="0"/>
              <a:t>).</a:t>
            </a:r>
          </a:p>
          <a:p>
            <a:pPr marL="0" indent="0" algn="just">
              <a:buNone/>
            </a:pPr>
            <a:endParaRPr lang="en-US" sz="2000" dirty="0" smtClean="0"/>
          </a:p>
          <a:p>
            <a:pPr algn="just"/>
            <a:r>
              <a:rPr lang="en-US" sz="2000" b="1" dirty="0" smtClean="0">
                <a:solidFill>
                  <a:srgbClr val="FF0000"/>
                </a:solidFill>
              </a:rPr>
              <a:t>Overall survival </a:t>
            </a:r>
            <a:r>
              <a:rPr lang="en-US" sz="2000" dirty="0" smtClean="0"/>
              <a:t>refers to the </a:t>
            </a:r>
            <a:r>
              <a:rPr lang="en-US" sz="2000" dirty="0"/>
              <a:t>length of time from either the date of diagnosis or the start of treatment for a </a:t>
            </a:r>
            <a:r>
              <a:rPr lang="en-US" sz="2000" dirty="0" smtClean="0"/>
              <a:t>disease and </a:t>
            </a:r>
            <a:r>
              <a:rPr lang="en-US" sz="2000" dirty="0" smtClean="0">
                <a:solidFill>
                  <a:srgbClr val="FF0000"/>
                </a:solidFill>
              </a:rPr>
              <a:t>the patient is still </a:t>
            </a:r>
            <a:r>
              <a:rPr lang="en-US" sz="2000" dirty="0">
                <a:solidFill>
                  <a:srgbClr val="FF0000"/>
                </a:solidFill>
              </a:rPr>
              <a:t>alive</a:t>
            </a:r>
            <a:r>
              <a:rPr lang="en-US" sz="2000" dirty="0" smtClean="0"/>
              <a:t>.</a:t>
            </a:r>
          </a:p>
          <a:p>
            <a:pPr algn="just"/>
            <a:endParaRPr lang="en-US" sz="2000" dirty="0" smtClean="0">
              <a:solidFill>
                <a:srgbClr val="FF0000"/>
              </a:solidFill>
            </a:endParaRPr>
          </a:p>
          <a:p>
            <a:pPr algn="just"/>
            <a:r>
              <a:rPr lang="en-US" sz="2000" b="1" dirty="0" smtClean="0">
                <a:solidFill>
                  <a:srgbClr val="FF0000"/>
                </a:solidFill>
              </a:rPr>
              <a:t>Disease free survival </a:t>
            </a:r>
            <a:r>
              <a:rPr lang="en-US" sz="2000" dirty="0" smtClean="0"/>
              <a:t>refers to the </a:t>
            </a:r>
            <a:r>
              <a:rPr lang="en-US" sz="2000" dirty="0"/>
              <a:t>length of time after primary treatment for a cancer ends that the patient survives without any signs or symptoms </a:t>
            </a:r>
            <a:r>
              <a:rPr lang="en-US" sz="2000" dirty="0">
                <a:solidFill>
                  <a:srgbClr val="FF0000"/>
                </a:solidFill>
              </a:rPr>
              <a:t>of that </a:t>
            </a:r>
            <a:r>
              <a:rPr lang="en-US" sz="2000" dirty="0" smtClean="0">
                <a:solidFill>
                  <a:srgbClr val="FF0000"/>
                </a:solidFill>
              </a:rPr>
              <a:t>cancer</a:t>
            </a:r>
            <a:r>
              <a:rPr lang="en-US" sz="2000" dirty="0" smtClean="0"/>
              <a:t>.</a:t>
            </a:r>
          </a:p>
          <a:p>
            <a:pPr algn="just"/>
            <a:endParaRPr lang="en-US" sz="2000" dirty="0" smtClean="0">
              <a:solidFill>
                <a:srgbClr val="FF0000"/>
              </a:solidFill>
            </a:endParaRPr>
          </a:p>
          <a:p>
            <a:pPr algn="just"/>
            <a:r>
              <a:rPr lang="en-US" sz="2000" b="1" dirty="0" smtClean="0">
                <a:solidFill>
                  <a:srgbClr val="FF0000"/>
                </a:solidFill>
              </a:rPr>
              <a:t>Event free survival </a:t>
            </a:r>
            <a:r>
              <a:rPr lang="en-US" sz="2000" dirty="0" smtClean="0"/>
              <a:t>refers to </a:t>
            </a:r>
            <a:r>
              <a:rPr lang="en-US" sz="2000" dirty="0"/>
              <a:t>the length of time after primary treatment for a cancer ends that the patient remains </a:t>
            </a:r>
            <a:r>
              <a:rPr lang="en-US" sz="2000" dirty="0">
                <a:solidFill>
                  <a:srgbClr val="FF0000"/>
                </a:solidFill>
              </a:rPr>
              <a:t>free of certain complications </a:t>
            </a:r>
            <a:r>
              <a:rPr lang="en-US" sz="2000" dirty="0"/>
              <a:t>or events that the treatment was intended to prevent or delay.</a:t>
            </a:r>
            <a:r>
              <a:rPr lang="en-US" sz="2000" dirty="0" smtClean="0"/>
              <a:t> </a:t>
            </a:r>
          </a:p>
          <a:p>
            <a:pPr algn="just"/>
            <a:endParaRPr lang="en-US" sz="2000" dirty="0"/>
          </a:p>
          <a:p>
            <a:pPr algn="just"/>
            <a:r>
              <a:rPr lang="en-US" sz="2000" b="1" u="sng" dirty="0">
                <a:solidFill>
                  <a:srgbClr val="FF0000"/>
                </a:solidFill>
              </a:rPr>
              <a:t>R</a:t>
            </a:r>
            <a:r>
              <a:rPr lang="en-US" sz="2000" b="1" u="sng" dirty="0" smtClean="0">
                <a:solidFill>
                  <a:srgbClr val="FF0000"/>
                </a:solidFill>
              </a:rPr>
              <a:t>elative </a:t>
            </a:r>
            <a:r>
              <a:rPr lang="en-US" sz="2000" b="1" u="sng" dirty="0">
                <a:solidFill>
                  <a:srgbClr val="FF0000"/>
                </a:solidFill>
              </a:rPr>
              <a:t>survival </a:t>
            </a:r>
            <a:r>
              <a:rPr lang="en-US" sz="2000" b="1" u="sng" dirty="0" smtClean="0">
                <a:solidFill>
                  <a:srgbClr val="FF0000"/>
                </a:solidFill>
              </a:rPr>
              <a:t>rate </a:t>
            </a:r>
            <a:r>
              <a:rPr lang="en-US" sz="2000" dirty="0" smtClean="0"/>
              <a:t>refers to </a:t>
            </a:r>
            <a:r>
              <a:rPr lang="en-US" sz="2000" dirty="0" smtClean="0">
                <a:solidFill>
                  <a:srgbClr val="FF0000"/>
                </a:solidFill>
              </a:rPr>
              <a:t>comparing</a:t>
            </a:r>
            <a:r>
              <a:rPr lang="en-US" sz="2000" dirty="0" smtClean="0"/>
              <a:t> </a:t>
            </a:r>
            <a:r>
              <a:rPr lang="en-US" sz="2000" dirty="0"/>
              <a:t>the survival of people who have a specific disease with those who don’t, over a certain period of time.</a:t>
            </a:r>
            <a:r>
              <a:rPr lang="en-US" sz="2000" b="1" dirty="0" smtClean="0"/>
              <a:t> </a:t>
            </a:r>
            <a:endParaRPr lang="en-US" sz="2000" b="1" dirty="0"/>
          </a:p>
          <a:p>
            <a:pPr algn="just"/>
            <a:endParaRPr lang="en-US" sz="2400" b="1" dirty="0"/>
          </a:p>
          <a:p>
            <a:endParaRPr lang="en-US" sz="2400" b="1" dirty="0"/>
          </a:p>
          <a:p>
            <a:endParaRPr lang="en-US" sz="2400" dirty="0"/>
          </a:p>
        </p:txBody>
      </p:sp>
    </p:spTree>
    <p:extLst>
      <p:ext uri="{BB962C8B-B14F-4D97-AF65-F5344CB8AC3E}">
        <p14:creationId xmlns:p14="http://schemas.microsoft.com/office/powerpoint/2010/main" val="445822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stretch>
            <a:fillRect/>
          </a:stretch>
        </p:blipFill>
        <p:spPr>
          <a:xfrm>
            <a:off x="839788" y="1955800"/>
            <a:ext cx="5157787" cy="3939173"/>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6172200" y="1955800"/>
            <a:ext cx="5183188" cy="3939174"/>
          </a:xfrm>
          <a:prstGeom prst="rect">
            <a:avLst/>
          </a:prstGeom>
        </p:spPr>
      </p:pic>
    </p:spTree>
    <p:extLst>
      <p:ext uri="{BB962C8B-B14F-4D97-AF65-F5344CB8AC3E}">
        <p14:creationId xmlns:p14="http://schemas.microsoft.com/office/powerpoint/2010/main" val="2765136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stretch>
            <a:fillRect/>
          </a:stretch>
        </p:blipFill>
        <p:spPr>
          <a:xfrm>
            <a:off x="1169028" y="1943373"/>
            <a:ext cx="4774571" cy="3684588"/>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5943600" y="1789611"/>
            <a:ext cx="5411788" cy="3992701"/>
          </a:xfrm>
          <a:prstGeom prst="rect">
            <a:avLst/>
          </a:prstGeom>
        </p:spPr>
      </p:pic>
    </p:spTree>
    <p:extLst>
      <p:ext uri="{BB962C8B-B14F-4D97-AF65-F5344CB8AC3E}">
        <p14:creationId xmlns:p14="http://schemas.microsoft.com/office/powerpoint/2010/main" val="1412231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85D5-947B-4597-B726-FAA36F56FBD8}"/>
              </a:ext>
            </a:extLst>
          </p:cNvPr>
          <p:cNvSpPr>
            <a:spLocks noGrp="1"/>
          </p:cNvSpPr>
          <p:nvPr>
            <p:ph type="title"/>
          </p:nvPr>
        </p:nvSpPr>
        <p:spPr>
          <a:xfrm>
            <a:off x="540326" y="194975"/>
            <a:ext cx="10515600" cy="1079643"/>
          </a:xfrm>
        </p:spPr>
        <p:txBody>
          <a:bodyPr>
            <a:normAutofit/>
          </a:bodyPr>
          <a:lstStyle/>
          <a:p>
            <a:r>
              <a:rPr lang="en-US" sz="3600" b="1" dirty="0">
                <a:effectLst/>
                <a:latin typeface="Helvetica" panose="020B0604020202020204" pitchFamily="34" charset="0"/>
                <a:ea typeface="Times New Roman" panose="02020603050405020304" pitchFamily="18" charset="0"/>
                <a:cs typeface="Times New Roman" panose="02020603050405020304" pitchFamily="18" charset="0"/>
              </a:rPr>
              <a:t>PREDISPOSITION TO MALIGNANCY</a:t>
            </a:r>
            <a:endParaRPr lang="en-US" sz="3600" dirty="0"/>
          </a:p>
        </p:txBody>
      </p:sp>
      <p:pic>
        <p:nvPicPr>
          <p:cNvPr id="6" name="Picture 5">
            <a:extLst>
              <a:ext uri="{FF2B5EF4-FFF2-40B4-BE49-F238E27FC236}">
                <a16:creationId xmlns:a16="http://schemas.microsoft.com/office/drawing/2014/main" id="{445133ED-570E-4D61-A5DD-1967A87F8A41}"/>
              </a:ext>
            </a:extLst>
          </p:cNvPr>
          <p:cNvPicPr>
            <a:picLocks noGrp="1" noChangeAspect="1"/>
          </p:cNvPicPr>
          <p:nvPr/>
        </p:nvPicPr>
        <p:blipFill>
          <a:blip r:embed="rId2"/>
          <a:stretch>
            <a:fillRect/>
          </a:stretch>
        </p:blipFill>
        <p:spPr>
          <a:xfrm>
            <a:off x="207819" y="1274618"/>
            <a:ext cx="5583381" cy="4761270"/>
          </a:xfrm>
          <a:prstGeom prst="rect">
            <a:avLst/>
          </a:prstGeom>
        </p:spPr>
      </p:pic>
      <p:pic>
        <p:nvPicPr>
          <p:cNvPr id="7" name="Picture 6">
            <a:extLst>
              <a:ext uri="{FF2B5EF4-FFF2-40B4-BE49-F238E27FC236}">
                <a16:creationId xmlns:a16="http://schemas.microsoft.com/office/drawing/2014/main" id="{0AC89F5F-9597-40FA-88C5-52B58AFCE8F4}"/>
              </a:ext>
            </a:extLst>
          </p:cNvPr>
          <p:cNvPicPr>
            <a:picLocks noChangeAspect="1"/>
          </p:cNvPicPr>
          <p:nvPr/>
        </p:nvPicPr>
        <p:blipFill>
          <a:blip r:embed="rId3"/>
          <a:stretch>
            <a:fillRect/>
          </a:stretch>
        </p:blipFill>
        <p:spPr>
          <a:xfrm>
            <a:off x="6096000" y="1420089"/>
            <a:ext cx="5915891" cy="4615799"/>
          </a:xfrm>
          <a:prstGeom prst="rect">
            <a:avLst/>
          </a:prstGeom>
        </p:spPr>
      </p:pic>
    </p:spTree>
    <p:extLst>
      <p:ext uri="{BB962C8B-B14F-4D97-AF65-F5344CB8AC3E}">
        <p14:creationId xmlns:p14="http://schemas.microsoft.com/office/powerpoint/2010/main" val="196361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06361"/>
            <a:ext cx="10515600" cy="1325563"/>
          </a:xfrm>
        </p:spPr>
        <p:txBody>
          <a:bodyPr/>
          <a:lstStyle/>
          <a:p>
            <a:r>
              <a:rPr lang="en-US" b="1" dirty="0"/>
              <a:t>Principles of Cancer Treatment</a:t>
            </a:r>
            <a:endParaRPr lang="en-US" dirty="0"/>
          </a:p>
        </p:txBody>
      </p:sp>
      <p:sp>
        <p:nvSpPr>
          <p:cNvPr id="3" name="Content Placeholder 2"/>
          <p:cNvSpPr>
            <a:spLocks noGrp="1"/>
          </p:cNvSpPr>
          <p:nvPr>
            <p:ph idx="1"/>
          </p:nvPr>
        </p:nvSpPr>
        <p:spPr>
          <a:xfrm>
            <a:off x="723900" y="1304924"/>
            <a:ext cx="10515600" cy="4803775"/>
          </a:xfrm>
        </p:spPr>
        <p:txBody>
          <a:bodyPr>
            <a:normAutofit fontScale="92500" lnSpcReduction="20000"/>
          </a:bodyPr>
          <a:lstStyle/>
          <a:p>
            <a:pPr algn="just"/>
            <a:r>
              <a:rPr lang="en-US" dirty="0"/>
              <a:t>Treatment of children with cancer begins with an absolute requirement for the </a:t>
            </a:r>
            <a:r>
              <a:rPr lang="en-US" dirty="0">
                <a:solidFill>
                  <a:srgbClr val="FF0000"/>
                </a:solidFill>
              </a:rPr>
              <a:t>correct diagnosis (including subtype)</a:t>
            </a:r>
            <a:r>
              <a:rPr lang="en-US" dirty="0"/>
              <a:t>, proceeds through accurate and thorough staging of the extent of disease and determination of prognostic subgroup, provides appropriate </a:t>
            </a:r>
            <a:r>
              <a:rPr lang="en-US" dirty="0">
                <a:solidFill>
                  <a:srgbClr val="FF0000"/>
                </a:solidFill>
              </a:rPr>
              <a:t>multidisciplinary</a:t>
            </a:r>
            <a:r>
              <a:rPr lang="en-US" dirty="0"/>
              <a:t> and usually </a:t>
            </a:r>
            <a:r>
              <a:rPr lang="en-US" dirty="0">
                <a:solidFill>
                  <a:srgbClr val="FF0000"/>
                </a:solidFill>
              </a:rPr>
              <a:t>multimodal therapy</a:t>
            </a:r>
            <a:r>
              <a:rPr lang="en-US" dirty="0"/>
              <a:t>, and requires assiduous evaluation for possible recurrent disease and </a:t>
            </a:r>
            <a:r>
              <a:rPr lang="en-US" dirty="0">
                <a:solidFill>
                  <a:srgbClr val="FF0000"/>
                </a:solidFill>
              </a:rPr>
              <a:t>late adverse </a:t>
            </a:r>
            <a:r>
              <a:rPr lang="en-US" dirty="0"/>
              <a:t>effects of the disease and the therapies rendered.</a:t>
            </a:r>
          </a:p>
          <a:p>
            <a:pPr algn="just"/>
            <a:endParaRPr lang="en-US" dirty="0">
              <a:solidFill>
                <a:srgbClr val="FF0000"/>
              </a:solidFill>
            </a:endParaRPr>
          </a:p>
          <a:p>
            <a:pPr algn="just"/>
            <a:r>
              <a:rPr lang="en-US" dirty="0">
                <a:solidFill>
                  <a:srgbClr val="FF0000"/>
                </a:solidFill>
              </a:rPr>
              <a:t>Specialized teams </a:t>
            </a:r>
            <a:r>
              <a:rPr lang="en-US" dirty="0"/>
              <a:t>of providers of pediatric cancer care, including pediatric oncologists, pathologists, radiologists, surgeons, radiotherapists, nurses, and support staff, including nutritionists, social workers, psychologists, pharmacists, other medical specialists, and teachers trained to work with </a:t>
            </a:r>
            <a:r>
              <a:rPr lang="en-US" dirty="0">
                <a:solidFill>
                  <a:srgbClr val="FF0000"/>
                </a:solidFill>
              </a:rPr>
              <a:t>seriously ill children.</a:t>
            </a:r>
          </a:p>
          <a:p>
            <a:pPr algn="just"/>
            <a:endParaRPr lang="en-US" dirty="0" smtClean="0">
              <a:solidFill>
                <a:srgbClr val="FF0000"/>
              </a:solidFill>
            </a:endParaRPr>
          </a:p>
          <a:p>
            <a:pPr algn="just"/>
            <a:r>
              <a:rPr lang="en-US" dirty="0" smtClean="0">
                <a:solidFill>
                  <a:srgbClr val="FF0000"/>
                </a:solidFill>
              </a:rPr>
              <a:t>Proper </a:t>
            </a:r>
            <a:r>
              <a:rPr lang="en-US" dirty="0">
                <a:solidFill>
                  <a:srgbClr val="FF0000"/>
                </a:solidFill>
              </a:rPr>
              <a:t>staging and adjusted appropriate treatment protocol</a:t>
            </a:r>
          </a:p>
          <a:p>
            <a:pPr algn="just"/>
            <a:endParaRPr lang="en-US" dirty="0">
              <a:solidFill>
                <a:srgbClr val="FF0000"/>
              </a:solidFill>
            </a:endParaRPr>
          </a:p>
          <a:p>
            <a:endParaRPr lang="en-US" dirty="0"/>
          </a:p>
        </p:txBody>
      </p:sp>
    </p:spTree>
    <p:extLst>
      <p:ext uri="{BB962C8B-B14F-4D97-AF65-F5344CB8AC3E}">
        <p14:creationId xmlns:p14="http://schemas.microsoft.com/office/powerpoint/2010/main" val="18061587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88720" y="731519"/>
            <a:ext cx="9026434" cy="5682343"/>
          </a:xfrm>
          <a:prstGeom prst="rect">
            <a:avLst/>
          </a:prstGeom>
        </p:spPr>
      </p:pic>
    </p:spTree>
    <p:extLst>
      <p:ext uri="{BB962C8B-B14F-4D97-AF65-F5344CB8AC3E}">
        <p14:creationId xmlns:p14="http://schemas.microsoft.com/office/powerpoint/2010/main" val="3390907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19795" y="862149"/>
            <a:ext cx="8673736" cy="5072990"/>
          </a:xfrm>
          <a:prstGeom prst="rect">
            <a:avLst/>
          </a:prstGeom>
        </p:spPr>
      </p:pic>
    </p:spTree>
    <p:extLst>
      <p:ext uri="{BB962C8B-B14F-4D97-AF65-F5344CB8AC3E}">
        <p14:creationId xmlns:p14="http://schemas.microsoft.com/office/powerpoint/2010/main" val="3936454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0892" y="587829"/>
            <a:ext cx="4747316" cy="5799908"/>
          </a:xfrm>
          <a:prstGeom prst="rect">
            <a:avLst/>
          </a:prstGeom>
        </p:spPr>
      </p:pic>
      <p:pic>
        <p:nvPicPr>
          <p:cNvPr id="5" name="Picture 4"/>
          <p:cNvPicPr>
            <a:picLocks noChangeAspect="1"/>
          </p:cNvPicPr>
          <p:nvPr/>
        </p:nvPicPr>
        <p:blipFill>
          <a:blip r:embed="rId3"/>
          <a:stretch>
            <a:fillRect/>
          </a:stretch>
        </p:blipFill>
        <p:spPr>
          <a:xfrm>
            <a:off x="5348208" y="1018903"/>
            <a:ext cx="5372850" cy="5500521"/>
          </a:xfrm>
          <a:prstGeom prst="rect">
            <a:avLst/>
          </a:prstGeom>
        </p:spPr>
      </p:pic>
    </p:spTree>
    <p:extLst>
      <p:ext uri="{BB962C8B-B14F-4D97-AF65-F5344CB8AC3E}">
        <p14:creationId xmlns:p14="http://schemas.microsoft.com/office/powerpoint/2010/main" val="665269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5366" y="1240972"/>
            <a:ext cx="5277587" cy="4485415"/>
          </a:xfrm>
          <a:prstGeom prst="rect">
            <a:avLst/>
          </a:prstGeom>
        </p:spPr>
      </p:pic>
      <p:pic>
        <p:nvPicPr>
          <p:cNvPr id="5" name="Picture 4"/>
          <p:cNvPicPr>
            <a:picLocks noChangeAspect="1"/>
          </p:cNvPicPr>
          <p:nvPr/>
        </p:nvPicPr>
        <p:blipFill>
          <a:blip r:embed="rId3"/>
          <a:stretch>
            <a:fillRect/>
          </a:stretch>
        </p:blipFill>
        <p:spPr>
          <a:xfrm>
            <a:off x="6009524" y="1358537"/>
            <a:ext cx="5382376" cy="4367850"/>
          </a:xfrm>
          <a:prstGeom prst="rect">
            <a:avLst/>
          </a:prstGeom>
        </p:spPr>
      </p:pic>
    </p:spTree>
    <p:extLst>
      <p:ext uri="{BB962C8B-B14F-4D97-AF65-F5344CB8AC3E}">
        <p14:creationId xmlns:p14="http://schemas.microsoft.com/office/powerpoint/2010/main" val="1914251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8823" y="431074"/>
            <a:ext cx="5651863" cy="5969726"/>
          </a:xfrm>
          <a:prstGeom prst="rect">
            <a:avLst/>
          </a:prstGeom>
        </p:spPr>
      </p:pic>
      <p:pic>
        <p:nvPicPr>
          <p:cNvPr id="5" name="Picture 4"/>
          <p:cNvPicPr>
            <a:picLocks noChangeAspect="1"/>
          </p:cNvPicPr>
          <p:nvPr/>
        </p:nvPicPr>
        <p:blipFill>
          <a:blip r:embed="rId3"/>
          <a:stretch>
            <a:fillRect/>
          </a:stretch>
        </p:blipFill>
        <p:spPr>
          <a:xfrm>
            <a:off x="6637639" y="1071154"/>
            <a:ext cx="4100030" cy="3148147"/>
          </a:xfrm>
          <a:prstGeom prst="rect">
            <a:avLst/>
          </a:prstGeom>
        </p:spPr>
      </p:pic>
      <p:pic>
        <p:nvPicPr>
          <p:cNvPr id="6" name="Picture 5"/>
          <p:cNvPicPr>
            <a:picLocks noChangeAspect="1"/>
          </p:cNvPicPr>
          <p:nvPr/>
        </p:nvPicPr>
        <p:blipFill>
          <a:blip r:embed="rId4"/>
          <a:stretch>
            <a:fillRect/>
          </a:stretch>
        </p:blipFill>
        <p:spPr>
          <a:xfrm>
            <a:off x="6637639" y="4049166"/>
            <a:ext cx="4100029" cy="2351633"/>
          </a:xfrm>
          <a:prstGeom prst="rect">
            <a:avLst/>
          </a:prstGeom>
        </p:spPr>
      </p:pic>
    </p:spTree>
    <p:extLst>
      <p:ext uri="{BB962C8B-B14F-4D97-AF65-F5344CB8AC3E}">
        <p14:creationId xmlns:p14="http://schemas.microsoft.com/office/powerpoint/2010/main" val="23265782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39560" y="666206"/>
            <a:ext cx="8144519" cy="4520157"/>
          </a:xfrm>
          <a:prstGeom prst="rect">
            <a:avLst/>
          </a:prstGeom>
        </p:spPr>
      </p:pic>
      <p:pic>
        <p:nvPicPr>
          <p:cNvPr id="5" name="Picture 4"/>
          <p:cNvPicPr>
            <a:picLocks noChangeAspect="1"/>
          </p:cNvPicPr>
          <p:nvPr/>
        </p:nvPicPr>
        <p:blipFill>
          <a:blip r:embed="rId3"/>
          <a:stretch>
            <a:fillRect/>
          </a:stretch>
        </p:blipFill>
        <p:spPr>
          <a:xfrm>
            <a:off x="1639561" y="5186363"/>
            <a:ext cx="8144518" cy="1083808"/>
          </a:xfrm>
          <a:prstGeom prst="rect">
            <a:avLst/>
          </a:prstGeom>
        </p:spPr>
      </p:pic>
    </p:spTree>
    <p:extLst>
      <p:ext uri="{BB962C8B-B14F-4D97-AF65-F5344CB8AC3E}">
        <p14:creationId xmlns:p14="http://schemas.microsoft.com/office/powerpoint/2010/main" val="146746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8355" y="535577"/>
            <a:ext cx="8347166" cy="5826034"/>
          </a:xfrm>
          <a:prstGeom prst="rect">
            <a:avLst/>
          </a:prstGeom>
        </p:spPr>
      </p:pic>
    </p:spTree>
    <p:extLst>
      <p:ext uri="{BB962C8B-B14F-4D97-AF65-F5344CB8AC3E}">
        <p14:creationId xmlns:p14="http://schemas.microsoft.com/office/powerpoint/2010/main" val="1928437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Palliative Care</a:t>
            </a:r>
            <a:endParaRPr lang="en-US" dirty="0"/>
          </a:p>
        </p:txBody>
      </p:sp>
      <p:sp>
        <p:nvSpPr>
          <p:cNvPr id="3" name="Content Placeholder 2"/>
          <p:cNvSpPr>
            <a:spLocks noGrp="1"/>
          </p:cNvSpPr>
          <p:nvPr>
            <p:ph idx="1"/>
          </p:nvPr>
        </p:nvSpPr>
        <p:spPr/>
        <p:txBody>
          <a:bodyPr>
            <a:normAutofit/>
          </a:bodyPr>
          <a:lstStyle/>
          <a:p>
            <a:pPr algn="just"/>
            <a:r>
              <a:rPr lang="en-US" dirty="0"/>
              <a:t>At all stages of caring for children with cancer, principles of palliative </a:t>
            </a:r>
            <a:r>
              <a:rPr lang="en-US" dirty="0" smtClean="0"/>
              <a:t>care should </a:t>
            </a:r>
            <a:r>
              <a:rPr lang="en-US" dirty="0"/>
              <a:t>be applied </a:t>
            </a:r>
            <a:r>
              <a:rPr lang="en-US" dirty="0">
                <a:solidFill>
                  <a:srgbClr val="FF0000"/>
                </a:solidFill>
              </a:rPr>
              <a:t>to relieve pain and suffering</a:t>
            </a:r>
            <a:r>
              <a:rPr lang="en-US" dirty="0"/>
              <a:t> and to provide </a:t>
            </a:r>
            <a:r>
              <a:rPr lang="en-US" dirty="0" smtClean="0"/>
              <a:t>comfort</a:t>
            </a:r>
          </a:p>
          <a:p>
            <a:pPr marL="0" indent="0" algn="just">
              <a:buNone/>
            </a:pPr>
            <a:endParaRPr lang="en-US" dirty="0" smtClean="0"/>
          </a:p>
          <a:p>
            <a:pPr algn="just"/>
            <a:r>
              <a:rPr lang="en-US" dirty="0"/>
              <a:t>The goals in the </a:t>
            </a:r>
            <a:r>
              <a:rPr lang="en-US" dirty="0">
                <a:solidFill>
                  <a:srgbClr val="FF0000"/>
                </a:solidFill>
              </a:rPr>
              <a:t>care of dying patients </a:t>
            </a:r>
            <a:r>
              <a:rPr lang="en-US" dirty="0"/>
              <a:t>are to avoid distress for the </a:t>
            </a:r>
            <a:r>
              <a:rPr lang="en-US" dirty="0" smtClean="0"/>
              <a:t>patient, family</a:t>
            </a:r>
            <a:r>
              <a:rPr lang="en-US" dirty="0"/>
              <a:t>, and caregivers; to provide care consistent with the patient's and </a:t>
            </a:r>
            <a:r>
              <a:rPr lang="en-US" dirty="0" smtClean="0"/>
              <a:t>family's wishes</a:t>
            </a:r>
            <a:r>
              <a:rPr lang="en-US" dirty="0"/>
              <a:t>; and to comply with and advocate for clinical, cultural, and </a:t>
            </a:r>
            <a:r>
              <a:rPr lang="en-US" dirty="0" smtClean="0"/>
              <a:t>ethical standards</a:t>
            </a:r>
            <a:r>
              <a:rPr lang="en-US" dirty="0"/>
              <a:t>.</a:t>
            </a:r>
          </a:p>
        </p:txBody>
      </p:sp>
    </p:spTree>
    <p:extLst>
      <p:ext uri="{BB962C8B-B14F-4D97-AF65-F5344CB8AC3E}">
        <p14:creationId xmlns:p14="http://schemas.microsoft.com/office/powerpoint/2010/main" val="2208506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297" y="2494371"/>
            <a:ext cx="10515600" cy="1325563"/>
          </a:xfrm>
        </p:spPr>
        <p:txBody>
          <a:bodyPr/>
          <a:lstStyle/>
          <a:p>
            <a:r>
              <a:rPr lang="en-US" dirty="0" err="1" smtClean="0"/>
              <a:t>Leukemias</a:t>
            </a:r>
            <a:endParaRPr lang="en-US" dirty="0"/>
          </a:p>
        </p:txBody>
      </p:sp>
    </p:spTree>
    <p:extLst>
      <p:ext uri="{BB962C8B-B14F-4D97-AF65-F5344CB8AC3E}">
        <p14:creationId xmlns:p14="http://schemas.microsoft.com/office/powerpoint/2010/main" val="1685873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b="1" dirty="0" err="1"/>
              <a:t>Leukemias</a:t>
            </a:r>
            <a:endParaRPr lang="en-US" dirty="0"/>
          </a:p>
        </p:txBody>
      </p:sp>
      <p:sp>
        <p:nvSpPr>
          <p:cNvPr id="3" name="Content Placeholder 2"/>
          <p:cNvSpPr>
            <a:spLocks noGrp="1"/>
          </p:cNvSpPr>
          <p:nvPr>
            <p:ph idx="1"/>
          </p:nvPr>
        </p:nvSpPr>
        <p:spPr/>
        <p:txBody>
          <a:bodyPr>
            <a:normAutofit/>
          </a:bodyPr>
          <a:lstStyle/>
          <a:p>
            <a:r>
              <a:rPr lang="en-US" dirty="0" err="1"/>
              <a:t>L</a:t>
            </a:r>
            <a:r>
              <a:rPr lang="en-US" dirty="0" err="1" smtClean="0"/>
              <a:t>eukemias</a:t>
            </a:r>
            <a:r>
              <a:rPr lang="en-US" dirty="0" smtClean="0"/>
              <a:t> </a:t>
            </a:r>
            <a:r>
              <a:rPr lang="en-US" dirty="0"/>
              <a:t>are the </a:t>
            </a:r>
            <a:r>
              <a:rPr lang="en-US" dirty="0">
                <a:solidFill>
                  <a:srgbClr val="FF0000"/>
                </a:solidFill>
              </a:rPr>
              <a:t>most common </a:t>
            </a:r>
            <a:r>
              <a:rPr lang="en-US" dirty="0"/>
              <a:t>malignant neoplasms in </a:t>
            </a:r>
            <a:r>
              <a:rPr lang="en-US" dirty="0" smtClean="0"/>
              <a:t>childhood, accounting </a:t>
            </a:r>
            <a:r>
              <a:rPr lang="en-US" dirty="0"/>
              <a:t>for approximately </a:t>
            </a:r>
            <a:r>
              <a:rPr lang="en-US" dirty="0">
                <a:solidFill>
                  <a:srgbClr val="FF0000"/>
                </a:solidFill>
              </a:rPr>
              <a:t>31%</a:t>
            </a:r>
            <a:r>
              <a:rPr lang="en-US" dirty="0"/>
              <a:t> of all malignancies that occur in </a:t>
            </a:r>
            <a:r>
              <a:rPr lang="en-US" dirty="0" smtClean="0"/>
              <a:t>children younger </a:t>
            </a:r>
            <a:r>
              <a:rPr lang="en-US" dirty="0"/>
              <a:t>than 15 yr. </a:t>
            </a:r>
            <a:endParaRPr lang="en-US" dirty="0" smtClean="0"/>
          </a:p>
          <a:p>
            <a:pPr marL="0" indent="0">
              <a:buNone/>
            </a:pPr>
            <a:endParaRPr lang="en-US" dirty="0" smtClean="0"/>
          </a:p>
          <a:p>
            <a:r>
              <a:rPr lang="en-US" dirty="0" smtClean="0"/>
              <a:t>Acute </a:t>
            </a:r>
            <a:r>
              <a:rPr lang="en-US" dirty="0"/>
              <a:t>lymphoblastic leukemia </a:t>
            </a:r>
            <a:r>
              <a:rPr lang="en-US" dirty="0">
                <a:solidFill>
                  <a:srgbClr val="FF0000"/>
                </a:solidFill>
              </a:rPr>
              <a:t>(ALL) </a:t>
            </a:r>
            <a:r>
              <a:rPr lang="en-US" dirty="0" smtClean="0"/>
              <a:t>accounts for </a:t>
            </a:r>
            <a:r>
              <a:rPr lang="en-US" dirty="0"/>
              <a:t>approximately </a:t>
            </a:r>
            <a:r>
              <a:rPr lang="en-US" dirty="0">
                <a:solidFill>
                  <a:srgbClr val="FF0000"/>
                </a:solidFill>
              </a:rPr>
              <a:t>77% </a:t>
            </a:r>
            <a:r>
              <a:rPr lang="en-US" dirty="0"/>
              <a:t>of cases of childhood leukemia, acute </a:t>
            </a:r>
            <a:r>
              <a:rPr lang="en-US" dirty="0" err="1" smtClean="0"/>
              <a:t>myelogenous</a:t>
            </a:r>
            <a:r>
              <a:rPr lang="en-US" dirty="0" smtClean="0"/>
              <a:t> leukemia </a:t>
            </a:r>
            <a:r>
              <a:rPr lang="en-US" dirty="0">
                <a:solidFill>
                  <a:srgbClr val="FF0000"/>
                </a:solidFill>
              </a:rPr>
              <a:t>(AML) </a:t>
            </a:r>
            <a:r>
              <a:rPr lang="en-US" dirty="0"/>
              <a:t>for approximately </a:t>
            </a:r>
            <a:r>
              <a:rPr lang="en-US" dirty="0">
                <a:solidFill>
                  <a:srgbClr val="FF0000"/>
                </a:solidFill>
              </a:rPr>
              <a:t>11%</a:t>
            </a:r>
            <a:r>
              <a:rPr lang="en-US" dirty="0"/>
              <a:t>, chronic </a:t>
            </a:r>
            <a:r>
              <a:rPr lang="en-US" dirty="0" err="1"/>
              <a:t>myelogenous</a:t>
            </a:r>
            <a:r>
              <a:rPr lang="en-US" dirty="0"/>
              <a:t> leukemia (</a:t>
            </a:r>
            <a:r>
              <a:rPr lang="en-US" dirty="0" smtClean="0"/>
              <a:t>CML) for </a:t>
            </a:r>
            <a:r>
              <a:rPr lang="en-US" dirty="0"/>
              <a:t>2–3%, and juvenile </a:t>
            </a:r>
            <a:r>
              <a:rPr lang="en-US" dirty="0" err="1"/>
              <a:t>myelomonocytic</a:t>
            </a:r>
            <a:r>
              <a:rPr lang="en-US" dirty="0"/>
              <a:t> leukemia (JMML) for 1–2%. </a:t>
            </a:r>
            <a:r>
              <a:rPr lang="en-US" dirty="0" smtClean="0"/>
              <a:t>The remaining </a:t>
            </a:r>
            <a:r>
              <a:rPr lang="en-US" dirty="0"/>
              <a:t>cases consist of a variety of acute and chronic </a:t>
            </a:r>
            <a:r>
              <a:rPr lang="en-US" dirty="0" err="1"/>
              <a:t>leukemias</a:t>
            </a:r>
            <a:r>
              <a:rPr lang="en-US" dirty="0"/>
              <a:t> that do </a:t>
            </a:r>
            <a:r>
              <a:rPr lang="en-US" dirty="0" smtClean="0"/>
              <a:t>not fit </a:t>
            </a:r>
            <a:r>
              <a:rPr lang="en-US" dirty="0"/>
              <a:t>classic definitions for ALL, AML, CML, or JMML.</a:t>
            </a:r>
          </a:p>
        </p:txBody>
      </p:sp>
    </p:spTree>
    <p:extLst>
      <p:ext uri="{BB962C8B-B14F-4D97-AF65-F5344CB8AC3E}">
        <p14:creationId xmlns:p14="http://schemas.microsoft.com/office/powerpoint/2010/main" val="27333168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54926" y="1084217"/>
            <a:ext cx="7772400" cy="5092746"/>
          </a:xfrm>
          <a:prstGeom prst="rect">
            <a:avLst/>
          </a:prstGeom>
        </p:spPr>
      </p:pic>
    </p:spTree>
    <p:extLst>
      <p:ext uri="{BB962C8B-B14F-4D97-AF65-F5344CB8AC3E}">
        <p14:creationId xmlns:p14="http://schemas.microsoft.com/office/powerpoint/2010/main" val="38529006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Lymphoblastic Leukemia</a:t>
            </a:r>
            <a:endParaRPr lang="en-US" dirty="0"/>
          </a:p>
        </p:txBody>
      </p:sp>
      <p:sp>
        <p:nvSpPr>
          <p:cNvPr id="3" name="Content Placeholder 2"/>
          <p:cNvSpPr>
            <a:spLocks noGrp="1"/>
          </p:cNvSpPr>
          <p:nvPr>
            <p:ph idx="1"/>
          </p:nvPr>
        </p:nvSpPr>
        <p:spPr/>
        <p:txBody>
          <a:bodyPr/>
          <a:lstStyle/>
          <a:p>
            <a:r>
              <a:rPr lang="en-US" altLang="en-US" dirty="0"/>
              <a:t>Incidence:  3-4/100,000</a:t>
            </a:r>
          </a:p>
          <a:p>
            <a:r>
              <a:rPr lang="en-US" dirty="0"/>
              <a:t>Peak age group 2-3 years</a:t>
            </a:r>
          </a:p>
          <a:p>
            <a:r>
              <a:rPr lang="en-US" dirty="0"/>
              <a:t>Male more than </a:t>
            </a:r>
            <a:r>
              <a:rPr lang="en-US" dirty="0" smtClean="0"/>
              <a:t>females</a:t>
            </a:r>
            <a:endParaRPr lang="en-US" altLang="en-US" dirty="0" smtClean="0"/>
          </a:p>
          <a:p>
            <a:r>
              <a:rPr lang="en-US" altLang="en-US" dirty="0" smtClean="0"/>
              <a:t>Pre-B   </a:t>
            </a:r>
            <a:r>
              <a:rPr lang="en-US" altLang="en-US" dirty="0"/>
              <a:t>ALL     85%</a:t>
            </a:r>
          </a:p>
          <a:p>
            <a:r>
              <a:rPr lang="en-US" altLang="en-US" dirty="0" smtClean="0"/>
              <a:t>T-Cell  </a:t>
            </a:r>
            <a:r>
              <a:rPr lang="en-US" altLang="en-US" dirty="0"/>
              <a:t>ALL      15%</a:t>
            </a:r>
          </a:p>
          <a:p>
            <a:r>
              <a:rPr lang="en-US" altLang="en-US" dirty="0" smtClean="0"/>
              <a:t>Mature </a:t>
            </a:r>
            <a:r>
              <a:rPr lang="en-US" altLang="en-US" dirty="0"/>
              <a:t>B (</a:t>
            </a:r>
            <a:r>
              <a:rPr lang="en-US" altLang="en-US" dirty="0" err="1"/>
              <a:t>Burkitt</a:t>
            </a:r>
            <a:r>
              <a:rPr lang="en-US" altLang="en-US" dirty="0"/>
              <a:t>)  ALL  1%</a:t>
            </a:r>
          </a:p>
          <a:p>
            <a:endParaRPr lang="en-US" dirty="0"/>
          </a:p>
        </p:txBody>
      </p:sp>
    </p:spTree>
    <p:extLst>
      <p:ext uri="{BB962C8B-B14F-4D97-AF65-F5344CB8AC3E}">
        <p14:creationId xmlns:p14="http://schemas.microsoft.com/office/powerpoint/2010/main" val="7062905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63040" y="757646"/>
            <a:ext cx="9666514" cy="5669280"/>
          </a:xfrm>
          <a:prstGeom prst="rect">
            <a:avLst/>
          </a:prstGeom>
        </p:spPr>
      </p:pic>
    </p:spTree>
    <p:extLst>
      <p:ext uri="{BB962C8B-B14F-4D97-AF65-F5344CB8AC3E}">
        <p14:creationId xmlns:p14="http://schemas.microsoft.com/office/powerpoint/2010/main" val="42568079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endParaRPr lang="en-US" dirty="0"/>
          </a:p>
        </p:txBody>
      </p:sp>
      <p:sp>
        <p:nvSpPr>
          <p:cNvPr id="3" name="Content Placeholder 2"/>
          <p:cNvSpPr>
            <a:spLocks noGrp="1"/>
          </p:cNvSpPr>
          <p:nvPr>
            <p:ph idx="1"/>
          </p:nvPr>
        </p:nvSpPr>
        <p:spPr/>
        <p:txBody>
          <a:bodyPr/>
          <a:lstStyle/>
          <a:p>
            <a:r>
              <a:rPr lang="en-US" altLang="en-US" dirty="0" smtClean="0"/>
              <a:t>Systemic </a:t>
            </a:r>
            <a:r>
              <a:rPr lang="en-US" altLang="en-US" dirty="0"/>
              <a:t>Effect: fever</a:t>
            </a:r>
            <a:r>
              <a:rPr lang="en-US" altLang="en-US" dirty="0" smtClean="0"/>
              <a:t>, pallor, weakness</a:t>
            </a:r>
            <a:r>
              <a:rPr lang="en-US" altLang="en-US" dirty="0"/>
              <a:t>, </a:t>
            </a:r>
            <a:r>
              <a:rPr lang="en-US" altLang="en-US" dirty="0" err="1"/>
              <a:t>anoroxia</a:t>
            </a:r>
            <a:endParaRPr lang="en-US" altLang="en-US" dirty="0"/>
          </a:p>
          <a:p>
            <a:r>
              <a:rPr lang="en-US" altLang="en-US" dirty="0" smtClean="0"/>
              <a:t>Bone ache</a:t>
            </a:r>
            <a:r>
              <a:rPr lang="en-US" altLang="en-US" dirty="0">
                <a:cs typeface="Times New Roman" panose="02020603050405020304" pitchFamily="18" charset="0"/>
              </a:rPr>
              <a:t>:</a:t>
            </a:r>
            <a:r>
              <a:rPr lang="en-US" altLang="en-US" dirty="0" smtClean="0">
                <a:cs typeface="Times New Roman" panose="02020603050405020304" pitchFamily="18" charset="0"/>
              </a:rPr>
              <a:t> </a:t>
            </a:r>
            <a:r>
              <a:rPr lang="en-US" altLang="en-US" dirty="0">
                <a:cs typeface="Times New Roman" panose="02020603050405020304" pitchFamily="18" charset="0"/>
              </a:rPr>
              <a:t>Backache</a:t>
            </a:r>
            <a:r>
              <a:rPr lang="en-US" altLang="en-US" dirty="0" smtClean="0">
                <a:cs typeface="Times New Roman" panose="02020603050405020304" pitchFamily="18" charset="0"/>
              </a:rPr>
              <a:t>, joint</a:t>
            </a:r>
            <a:endParaRPr lang="en-US" altLang="en-US" dirty="0">
              <a:cs typeface="Times New Roman" panose="02020603050405020304" pitchFamily="18" charset="0"/>
            </a:endParaRPr>
          </a:p>
          <a:p>
            <a:r>
              <a:rPr lang="en-US" altLang="en-US" dirty="0" smtClean="0">
                <a:cs typeface="Times New Roman" panose="02020603050405020304" pitchFamily="18" charset="0"/>
              </a:rPr>
              <a:t>Bleeding</a:t>
            </a:r>
            <a:r>
              <a:rPr lang="en-US" altLang="en-US" dirty="0">
                <a:cs typeface="Times New Roman" panose="02020603050405020304" pitchFamily="18" charset="0"/>
              </a:rPr>
              <a:t>: purpura</a:t>
            </a:r>
            <a:r>
              <a:rPr lang="en-US" altLang="en-US" dirty="0" smtClean="0">
                <a:cs typeface="Times New Roman" panose="02020603050405020304" pitchFamily="18" charset="0"/>
              </a:rPr>
              <a:t>, gum, epistaxis</a:t>
            </a:r>
            <a:endParaRPr lang="en-US" altLang="en-US" dirty="0">
              <a:cs typeface="Times New Roman" panose="02020603050405020304" pitchFamily="18" charset="0"/>
            </a:endParaRPr>
          </a:p>
          <a:p>
            <a:r>
              <a:rPr lang="en-US" altLang="en-US" dirty="0" smtClean="0">
                <a:cs typeface="Times New Roman" panose="02020603050405020304" pitchFamily="18" charset="0"/>
              </a:rPr>
              <a:t>Hepatosplenomegaly, and </a:t>
            </a:r>
            <a:r>
              <a:rPr lang="en-US" altLang="en-US" dirty="0">
                <a:cs typeface="Times New Roman" panose="02020603050405020304" pitchFamily="18" charset="0"/>
              </a:rPr>
              <a:t>L.N.E</a:t>
            </a:r>
          </a:p>
          <a:p>
            <a:r>
              <a:rPr lang="en-US" altLang="en-US" dirty="0" smtClean="0">
                <a:cs typeface="Times New Roman" panose="02020603050405020304" pitchFamily="18" charset="0"/>
              </a:rPr>
              <a:t>Testicular </a:t>
            </a:r>
            <a:r>
              <a:rPr lang="en-US" altLang="en-US" dirty="0">
                <a:cs typeface="Times New Roman" panose="02020603050405020304" pitchFamily="18" charset="0"/>
              </a:rPr>
              <a:t>Enlargement</a:t>
            </a:r>
          </a:p>
          <a:p>
            <a:r>
              <a:rPr lang="en-US" altLang="en-US" dirty="0" smtClean="0">
                <a:cs typeface="Times New Roman" panose="02020603050405020304" pitchFamily="18" charset="0"/>
              </a:rPr>
              <a:t>CNS </a:t>
            </a:r>
            <a:r>
              <a:rPr lang="en-US" altLang="en-US" dirty="0">
                <a:cs typeface="Times New Roman" panose="02020603050405020304" pitchFamily="18" charset="0"/>
              </a:rPr>
              <a:t>involvement</a:t>
            </a:r>
          </a:p>
          <a:p>
            <a:r>
              <a:rPr lang="en-US" altLang="en-US" dirty="0" err="1" smtClean="0">
                <a:cs typeface="Times New Roman" panose="02020603050405020304" pitchFamily="18" charset="0"/>
              </a:rPr>
              <a:t>Chloromas</a:t>
            </a:r>
            <a:endParaRPr lang="en-US" altLang="en-US" dirty="0">
              <a:cs typeface="Times New Roman" panose="02020603050405020304" pitchFamily="18" charset="0"/>
            </a:endParaRPr>
          </a:p>
          <a:p>
            <a:r>
              <a:rPr lang="en-US" altLang="en-US" dirty="0" smtClean="0">
                <a:cs typeface="Times New Roman" panose="02020603050405020304" pitchFamily="18" charset="0"/>
              </a:rPr>
              <a:t>Lung infiltrate </a:t>
            </a:r>
            <a:r>
              <a:rPr lang="en-US" altLang="en-US" dirty="0">
                <a:cs typeface="Times New Roman" panose="02020603050405020304" pitchFamily="18" charset="0"/>
              </a:rPr>
              <a:t>and wide mediastinum</a:t>
            </a:r>
          </a:p>
          <a:p>
            <a:endParaRPr lang="en-US" dirty="0"/>
          </a:p>
        </p:txBody>
      </p:sp>
    </p:spTree>
    <p:extLst>
      <p:ext uri="{BB962C8B-B14F-4D97-AF65-F5344CB8AC3E}">
        <p14:creationId xmlns:p14="http://schemas.microsoft.com/office/powerpoint/2010/main" val="5561615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prognostic factors</a:t>
            </a:r>
            <a:endParaRPr lang="en-US" dirty="0"/>
          </a:p>
        </p:txBody>
      </p:sp>
      <p:sp>
        <p:nvSpPr>
          <p:cNvPr id="3" name="Content Placeholder 2"/>
          <p:cNvSpPr>
            <a:spLocks noGrp="1"/>
          </p:cNvSpPr>
          <p:nvPr>
            <p:ph idx="1"/>
          </p:nvPr>
        </p:nvSpPr>
        <p:spPr/>
        <p:txBody>
          <a:bodyPr/>
          <a:lstStyle/>
          <a:p>
            <a:r>
              <a:rPr lang="en-US" altLang="en-US" dirty="0" smtClean="0"/>
              <a:t>Age : 1-10 year.</a:t>
            </a:r>
          </a:p>
          <a:p>
            <a:r>
              <a:rPr lang="en-US" altLang="en-US" dirty="0" smtClean="0"/>
              <a:t>WBC</a:t>
            </a:r>
            <a:r>
              <a:rPr lang="en-US" altLang="en-US" dirty="0" smtClean="0">
                <a:cs typeface="Times New Roman" panose="02020603050405020304" pitchFamily="18" charset="0"/>
              </a:rPr>
              <a:t>: &lt; 50,000</a:t>
            </a:r>
          </a:p>
          <a:p>
            <a:r>
              <a:rPr lang="en-US" altLang="en-US" dirty="0" err="1" smtClean="0">
                <a:cs typeface="Times New Roman" panose="02020603050405020304" pitchFamily="18" charset="0"/>
              </a:rPr>
              <a:t>Chrom</a:t>
            </a:r>
            <a:r>
              <a:rPr lang="en-US" altLang="en-US" dirty="0" smtClean="0">
                <a:cs typeface="Times New Roman" panose="02020603050405020304" pitchFamily="18" charset="0"/>
              </a:rPr>
              <a:t>. Abnormalities: presence of TEL/AML1 gene. Philadelphia- negative, </a:t>
            </a:r>
            <a:r>
              <a:rPr lang="en-US" altLang="en-US" dirty="0" err="1" smtClean="0">
                <a:cs typeface="Times New Roman" panose="02020603050405020304" pitchFamily="18" charset="0"/>
              </a:rPr>
              <a:t>hyperdiploidy</a:t>
            </a:r>
            <a:r>
              <a:rPr lang="en-US" altLang="en-US" dirty="0" smtClean="0">
                <a:cs typeface="Times New Roman" panose="02020603050405020304" pitchFamily="18" charset="0"/>
              </a:rPr>
              <a:t>, absence of MLL rearrangement</a:t>
            </a:r>
          </a:p>
          <a:p>
            <a:r>
              <a:rPr lang="en-US" altLang="en-US" dirty="0" err="1" smtClean="0">
                <a:cs typeface="Times New Roman" panose="02020603050405020304" pitchFamily="18" charset="0"/>
              </a:rPr>
              <a:t>Immunophenotype</a:t>
            </a:r>
            <a:r>
              <a:rPr lang="en-US" altLang="en-US" dirty="0" smtClean="0">
                <a:cs typeface="Times New Roman" panose="02020603050405020304" pitchFamily="18" charset="0"/>
              </a:rPr>
              <a:t>: B-cell ALL</a:t>
            </a:r>
          </a:p>
          <a:p>
            <a:r>
              <a:rPr lang="en-US" altLang="en-US" dirty="0" smtClean="0">
                <a:cs typeface="Times New Roman" panose="02020603050405020304" pitchFamily="18" charset="0"/>
              </a:rPr>
              <a:t>No CNS involvement</a:t>
            </a:r>
          </a:p>
          <a:p>
            <a:r>
              <a:rPr lang="en-US" altLang="en-US" dirty="0" smtClean="0">
                <a:cs typeface="Times New Roman" panose="02020603050405020304" pitchFamily="18" charset="0"/>
              </a:rPr>
              <a:t>Early Response to Chemotherapy</a:t>
            </a:r>
          </a:p>
          <a:p>
            <a:endParaRPr lang="en-US" dirty="0"/>
          </a:p>
        </p:txBody>
      </p:sp>
    </p:spTree>
    <p:extLst>
      <p:ext uri="{BB962C8B-B14F-4D97-AF65-F5344CB8AC3E}">
        <p14:creationId xmlns:p14="http://schemas.microsoft.com/office/powerpoint/2010/main" val="28697172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 </a:t>
            </a:r>
            <a:r>
              <a:rPr lang="en-US" b="1" dirty="0" smtClean="0"/>
              <a:t>Diagnosis</a:t>
            </a:r>
            <a:endParaRPr lang="en-US" dirty="0"/>
          </a:p>
        </p:txBody>
      </p:sp>
      <p:sp>
        <p:nvSpPr>
          <p:cNvPr id="3" name="Content Placeholder 2"/>
          <p:cNvSpPr>
            <a:spLocks noGrp="1"/>
          </p:cNvSpPr>
          <p:nvPr>
            <p:ph idx="1"/>
          </p:nvPr>
        </p:nvSpPr>
        <p:spPr/>
        <p:txBody>
          <a:bodyPr>
            <a:normAutofit lnSpcReduction="10000"/>
          </a:bodyPr>
          <a:lstStyle/>
          <a:p>
            <a:r>
              <a:rPr lang="en-US" dirty="0"/>
              <a:t>aplastic anemia (congenital or acquired) and </a:t>
            </a:r>
            <a:r>
              <a:rPr lang="en-US" dirty="0" err="1" smtClean="0"/>
              <a:t>myelofibrosis</a:t>
            </a:r>
            <a:endParaRPr lang="en-US" dirty="0" smtClean="0"/>
          </a:p>
          <a:p>
            <a:endParaRPr lang="en-US" dirty="0" smtClean="0"/>
          </a:p>
          <a:p>
            <a:r>
              <a:rPr lang="en-US" dirty="0" smtClean="0"/>
              <a:t>Failure of a single cell line </a:t>
            </a:r>
            <a:r>
              <a:rPr lang="en-US" dirty="0" err="1" smtClean="0"/>
              <a:t>eg.e</a:t>
            </a:r>
            <a:r>
              <a:rPr lang="en-US" dirty="0" smtClean="0"/>
              <a:t>, transient </a:t>
            </a:r>
            <a:r>
              <a:rPr lang="en-US" dirty="0" err="1"/>
              <a:t>erythroblastopenia</a:t>
            </a:r>
            <a:r>
              <a:rPr lang="en-US" dirty="0"/>
              <a:t> of childhood, </a:t>
            </a:r>
            <a:r>
              <a:rPr lang="en-US" dirty="0" smtClean="0"/>
              <a:t>ITP, </a:t>
            </a:r>
            <a:r>
              <a:rPr lang="en-US" dirty="0"/>
              <a:t>and congenital or acquired </a:t>
            </a:r>
            <a:r>
              <a:rPr lang="en-US" dirty="0" smtClean="0"/>
              <a:t>neutropenia.</a:t>
            </a:r>
          </a:p>
          <a:p>
            <a:endParaRPr lang="en-US" dirty="0" smtClean="0"/>
          </a:p>
          <a:p>
            <a:r>
              <a:rPr lang="en-US" dirty="0"/>
              <a:t>I</a:t>
            </a:r>
            <a:r>
              <a:rPr lang="en-US" dirty="0" smtClean="0"/>
              <a:t>nfectious </a:t>
            </a:r>
            <a:r>
              <a:rPr lang="en-US" dirty="0"/>
              <a:t>mononucleosis in patients with acute onset of fever and lymphadenopathy and from rheumatoid arthritis in patients with fever, bone pain but often no tenderness, and joint swelling. </a:t>
            </a:r>
            <a:endParaRPr lang="en-US" dirty="0" smtClean="0"/>
          </a:p>
          <a:p>
            <a:endParaRPr lang="en-US" dirty="0" smtClean="0"/>
          </a:p>
          <a:p>
            <a:r>
              <a:rPr lang="en-US" dirty="0"/>
              <a:t>(AML) and other malignant diseases that invade the bone marrow </a:t>
            </a:r>
          </a:p>
        </p:txBody>
      </p:sp>
    </p:spTree>
    <p:extLst>
      <p:ext uri="{BB962C8B-B14F-4D97-AF65-F5344CB8AC3E}">
        <p14:creationId xmlns:p14="http://schemas.microsoft.com/office/powerpoint/2010/main" val="18185228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710414" y="1835571"/>
            <a:ext cx="4619635" cy="44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cute Lymphoblastic Leuke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450" y="1730665"/>
            <a:ext cx="4572880" cy="461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29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215900"/>
            <a:ext cx="10515600" cy="1325563"/>
          </a:xfrm>
        </p:spPr>
        <p:txBody>
          <a:bodyPr>
            <a:normAutofit/>
          </a:bodyPr>
          <a:lstStyle/>
          <a:p>
            <a:r>
              <a:rPr lang="en-US" sz="2200" b="1" dirty="0" smtClean="0"/>
              <a:t>Age-specific </a:t>
            </a:r>
            <a:r>
              <a:rPr lang="en-US" sz="2200" b="1" dirty="0"/>
              <a:t>cancer </a:t>
            </a:r>
            <a:r>
              <a:rPr lang="en-US" sz="2200" b="1" dirty="0" smtClean="0"/>
              <a:t>incidence</a:t>
            </a:r>
            <a:endParaRPr lang="en-US" dirty="0"/>
          </a:p>
        </p:txBody>
      </p:sp>
      <p:pic>
        <p:nvPicPr>
          <p:cNvPr id="4" name="Content Placeholder 3"/>
          <p:cNvPicPr>
            <a:picLocks noGrp="1" noChangeAspect="1"/>
          </p:cNvPicPr>
          <p:nvPr>
            <p:ph idx="1"/>
          </p:nvPr>
        </p:nvPicPr>
        <p:blipFill>
          <a:blip r:embed="rId2"/>
          <a:stretch>
            <a:fillRect/>
          </a:stretch>
        </p:blipFill>
        <p:spPr>
          <a:xfrm>
            <a:off x="673100" y="1765300"/>
            <a:ext cx="4698999" cy="4381500"/>
          </a:xfrm>
          <a:prstGeom prst="rect">
            <a:avLst/>
          </a:prstGeom>
        </p:spPr>
      </p:pic>
      <p:pic>
        <p:nvPicPr>
          <p:cNvPr id="5" name="Picture 4"/>
          <p:cNvPicPr>
            <a:picLocks noChangeAspect="1"/>
          </p:cNvPicPr>
          <p:nvPr/>
        </p:nvPicPr>
        <p:blipFill>
          <a:blip r:embed="rId3"/>
          <a:stretch>
            <a:fillRect/>
          </a:stretch>
        </p:blipFill>
        <p:spPr>
          <a:xfrm>
            <a:off x="6197600" y="1879600"/>
            <a:ext cx="4737100" cy="3987800"/>
          </a:xfrm>
          <a:prstGeom prst="rect">
            <a:avLst/>
          </a:prstGeom>
        </p:spPr>
      </p:pic>
    </p:spTree>
    <p:extLst>
      <p:ext uri="{BB962C8B-B14F-4D97-AF65-F5344CB8AC3E}">
        <p14:creationId xmlns:p14="http://schemas.microsoft.com/office/powerpoint/2010/main" val="15196156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1"/>
          <p:cNvGraphicFramePr>
            <a:graphicFrameLocks noGrp="1" noChangeAspect="1"/>
          </p:cNvGraphicFramePr>
          <p:nvPr>
            <p:ph idx="1"/>
            <p:extLst/>
          </p:nvPr>
        </p:nvGraphicFramePr>
        <p:xfrm>
          <a:off x="1608172" y="1690687"/>
          <a:ext cx="3695348" cy="4631735"/>
        </p:xfrm>
        <a:graphic>
          <a:graphicData uri="http://schemas.openxmlformats.org/presentationml/2006/ole">
            <mc:AlternateContent xmlns:mc="http://schemas.openxmlformats.org/markup-compatibility/2006">
              <mc:Choice xmlns:v="urn:schemas-microsoft-com:vml" Requires="v">
                <p:oleObj spid="_x0000_s1068" name="Photo Editor Photo" r:id="rId3" imgW="6125430" imgH="9142857" progId="MSPhotoEd.3">
                  <p:embed/>
                </p:oleObj>
              </mc:Choice>
              <mc:Fallback>
                <p:oleObj name="Photo Editor Photo" r:id="rId3" imgW="6125430" imgH="9142857" progId="MSPhotoEd.3">
                  <p:embed/>
                  <p:pic>
                    <p:nvPicPr>
                      <p:cNvPr id="4" name="Object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172" y="1690687"/>
                        <a:ext cx="3695348" cy="4631735"/>
                      </a:xfrm>
                      <a:prstGeom prst="rect">
                        <a:avLst/>
                      </a:prstGeom>
                      <a:noFill/>
                      <a:ln>
                        <a:noFill/>
                      </a:ln>
                      <a:effectLst/>
                      <a:extLst/>
                    </p:spPr>
                  </p:pic>
                </p:oleObj>
              </mc:Fallback>
            </mc:AlternateContent>
          </a:graphicData>
        </a:graphic>
      </p:graphicFrame>
      <p:graphicFrame>
        <p:nvGraphicFramePr>
          <p:cNvPr id="5" name="Object 7"/>
          <p:cNvGraphicFramePr>
            <a:graphicFrameLocks noChangeAspect="1"/>
          </p:cNvGraphicFramePr>
          <p:nvPr>
            <p:extLst/>
          </p:nvPr>
        </p:nvGraphicFramePr>
        <p:xfrm>
          <a:off x="7219406" y="1580606"/>
          <a:ext cx="3651250" cy="4741816"/>
        </p:xfrm>
        <a:graphic>
          <a:graphicData uri="http://schemas.openxmlformats.org/presentationml/2006/ole">
            <mc:AlternateContent xmlns:mc="http://schemas.openxmlformats.org/markup-compatibility/2006">
              <mc:Choice xmlns:v="urn:schemas-microsoft-com:vml" Requires="v">
                <p:oleObj spid="_x0000_s1069" name="Photo Editor Photo" r:id="rId5" imgW="4382112" imgH="6857143" progId="MSPhotoEd.3">
                  <p:embed/>
                </p:oleObj>
              </mc:Choice>
              <mc:Fallback>
                <p:oleObj name="Photo Editor Photo" r:id="rId5" imgW="4382112" imgH="6857143" progId="MSPhotoEd.3">
                  <p:embed/>
                  <p:pic>
                    <p:nvPicPr>
                      <p:cNvPr id="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9406" y="1580606"/>
                        <a:ext cx="3651250" cy="474181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3037251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a:bodyPr>
          <a:lstStyle/>
          <a:p>
            <a:r>
              <a:rPr lang="en-US" dirty="0"/>
              <a:t>The single </a:t>
            </a:r>
            <a:r>
              <a:rPr lang="en-US" dirty="0" smtClean="0"/>
              <a:t>most </a:t>
            </a:r>
            <a:r>
              <a:rPr lang="en-US" dirty="0"/>
              <a:t>important prognostic factor in ALL is the </a:t>
            </a:r>
            <a:r>
              <a:rPr lang="en-US" dirty="0" smtClean="0"/>
              <a:t>treatment</a:t>
            </a:r>
          </a:p>
          <a:p>
            <a:r>
              <a:rPr lang="en-US" dirty="0" smtClean="0"/>
              <a:t>5 years survival rate &gt; 80%</a:t>
            </a:r>
          </a:p>
          <a:p>
            <a:r>
              <a:rPr lang="en-US" dirty="0"/>
              <a:t>Without effective therapy, the disease is fatal. </a:t>
            </a:r>
            <a:endParaRPr lang="en-US" dirty="0" smtClean="0"/>
          </a:p>
          <a:p>
            <a:r>
              <a:rPr lang="en-US" dirty="0" smtClean="0"/>
              <a:t>Duration is 2.5—3.0 years</a:t>
            </a:r>
          </a:p>
          <a:p>
            <a:r>
              <a:rPr lang="en-US" dirty="0" smtClean="0"/>
              <a:t>Treatment protocol according to risk stratification (low risk, intermediate vs high risk)</a:t>
            </a:r>
          </a:p>
          <a:p>
            <a:r>
              <a:rPr lang="en-US" dirty="0" smtClean="0"/>
              <a:t>Several phases: Remission induction, consolidation and intensification, maintenance phase</a:t>
            </a:r>
          </a:p>
          <a:p>
            <a:r>
              <a:rPr lang="en-US" dirty="0" smtClean="0"/>
              <a:t>Several chemotherapeutic agents are used in ALL treatment</a:t>
            </a:r>
          </a:p>
        </p:txBody>
      </p:sp>
    </p:spTree>
    <p:extLst>
      <p:ext uri="{BB962C8B-B14F-4D97-AF65-F5344CB8AC3E}">
        <p14:creationId xmlns:p14="http://schemas.microsoft.com/office/powerpoint/2010/main" val="24764154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1731819"/>
            <a:ext cx="8908472" cy="3241963"/>
          </a:xfrm>
        </p:spPr>
        <p:txBody>
          <a:bodyPr>
            <a:noAutofit/>
          </a:bodyPr>
          <a:lstStyle/>
          <a:p>
            <a:endParaRPr lang="en-US" sz="3600" dirty="0" smtClean="0"/>
          </a:p>
          <a:p>
            <a:endParaRPr lang="en-US" sz="3600" dirty="0"/>
          </a:p>
          <a:p>
            <a:pPr marL="0" indent="0">
              <a:buNone/>
            </a:pPr>
            <a:r>
              <a:rPr lang="en-US" sz="3600" dirty="0" smtClean="0"/>
              <a:t>                     common childhood malignancy</a:t>
            </a:r>
          </a:p>
          <a:p>
            <a:pPr marL="0" indent="0">
              <a:buNone/>
            </a:pPr>
            <a:r>
              <a:rPr lang="en-US" sz="3600" dirty="0" smtClean="0"/>
              <a:t>                                     Needs lecture</a:t>
            </a:r>
            <a:endParaRPr lang="en-US" sz="3600" dirty="0"/>
          </a:p>
        </p:txBody>
      </p:sp>
    </p:spTree>
    <p:extLst>
      <p:ext uri="{BB962C8B-B14F-4D97-AF65-F5344CB8AC3E}">
        <p14:creationId xmlns:p14="http://schemas.microsoft.com/office/powerpoint/2010/main" val="34755105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092" y="2365953"/>
            <a:ext cx="8063344" cy="2413865"/>
          </a:xfrm>
        </p:spPr>
        <p:txBody>
          <a:bodyPr>
            <a:normAutofit fontScale="25000" lnSpcReduction="20000"/>
          </a:bodyPr>
          <a:lstStyle/>
          <a:p>
            <a:pPr marL="0" indent="0">
              <a:buNone/>
            </a:pPr>
            <a:endParaRPr lang="en-US" sz="4800" dirty="0" smtClean="0"/>
          </a:p>
          <a:p>
            <a:pPr marL="0" indent="0">
              <a:buNone/>
            </a:pPr>
            <a:r>
              <a:rPr lang="en-US" sz="14400" dirty="0" smtClean="0"/>
              <a:t>You need to love your patient so as to be</a:t>
            </a:r>
          </a:p>
          <a:p>
            <a:pPr marL="0" indent="0">
              <a:buNone/>
            </a:pPr>
            <a:r>
              <a:rPr lang="en-US" sz="14400" dirty="0"/>
              <a:t> </a:t>
            </a:r>
            <a:r>
              <a:rPr lang="en-US" sz="14400" dirty="0" smtClean="0"/>
              <a:t>                  able to help him</a:t>
            </a:r>
          </a:p>
          <a:p>
            <a:pPr marL="0" indent="0">
              <a:buNone/>
            </a:pPr>
            <a:r>
              <a:rPr lang="en-US" sz="14400" dirty="0" smtClean="0"/>
              <a:t>                         </a:t>
            </a:r>
          </a:p>
          <a:p>
            <a:pPr marL="0" indent="0">
              <a:buNone/>
            </a:pPr>
            <a:r>
              <a:rPr lang="en-US" sz="14400" dirty="0" smtClean="0"/>
              <a:t>                          Thank you</a:t>
            </a:r>
            <a:endParaRPr lang="en-US" sz="14400" dirty="0"/>
          </a:p>
        </p:txBody>
      </p:sp>
    </p:spTree>
    <p:extLst>
      <p:ext uri="{BB962C8B-B14F-4D97-AF65-F5344CB8AC3E}">
        <p14:creationId xmlns:p14="http://schemas.microsoft.com/office/powerpoint/2010/main" val="3584164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 1 &amp;nbsp; This gives a very clear visual summary of the incidence of Brain and Spinal Tumours in comparison to other childhood canc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0900" y="914400"/>
            <a:ext cx="7569200" cy="521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823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46200" y="558800"/>
            <a:ext cx="8153399" cy="5524499"/>
          </a:xfrm>
          <a:prstGeom prst="rect">
            <a:avLst/>
          </a:prstGeom>
        </p:spPr>
      </p:pic>
    </p:spTree>
    <p:extLst>
      <p:ext uri="{BB962C8B-B14F-4D97-AF65-F5344CB8AC3E}">
        <p14:creationId xmlns:p14="http://schemas.microsoft.com/office/powerpoint/2010/main" val="2507304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863889"/>
            <a:ext cx="10515600" cy="5184775"/>
          </a:xfrm>
        </p:spPr>
        <p:txBody>
          <a:bodyPr>
            <a:normAutofit lnSpcReduction="10000"/>
          </a:bodyPr>
          <a:lstStyle/>
          <a:p>
            <a:pPr algn="just"/>
            <a:r>
              <a:rPr lang="en-US" dirty="0"/>
              <a:t>The </a:t>
            </a:r>
            <a:r>
              <a:rPr lang="en-US" dirty="0">
                <a:solidFill>
                  <a:srgbClr val="FF0000"/>
                </a:solidFill>
              </a:rPr>
              <a:t>etiology of cancer </a:t>
            </a:r>
            <a:r>
              <a:rPr lang="en-US" dirty="0"/>
              <a:t>in children still is poorly understood, and </a:t>
            </a:r>
            <a:r>
              <a:rPr lang="en-US" dirty="0" smtClean="0"/>
              <a:t>epidemiology studies </a:t>
            </a:r>
            <a:r>
              <a:rPr lang="en-US" dirty="0"/>
              <a:t>demonstrate that the likely mechanisms are </a:t>
            </a:r>
            <a:r>
              <a:rPr lang="en-US" dirty="0">
                <a:solidFill>
                  <a:srgbClr val="FF0000"/>
                </a:solidFill>
              </a:rPr>
              <a:t>multifactorial</a:t>
            </a:r>
            <a:r>
              <a:rPr lang="en-US" dirty="0"/>
              <a:t>, </a:t>
            </a:r>
            <a:r>
              <a:rPr lang="en-US" dirty="0" smtClean="0"/>
              <a:t>possibly resulting </a:t>
            </a:r>
            <a:r>
              <a:rPr lang="en-US" dirty="0"/>
              <a:t>from potential interactions between genetic susceptibility traits </a:t>
            </a:r>
            <a:r>
              <a:rPr lang="en-US" dirty="0" smtClean="0"/>
              <a:t>and </a:t>
            </a:r>
            <a:r>
              <a:rPr lang="en-US" dirty="0"/>
              <a:t>environmental exposures</a:t>
            </a:r>
            <a:r>
              <a:rPr lang="en-US" dirty="0" smtClean="0"/>
              <a:t>.</a:t>
            </a:r>
          </a:p>
          <a:p>
            <a:pPr algn="just"/>
            <a:endParaRPr lang="en-US" dirty="0" smtClean="0"/>
          </a:p>
          <a:p>
            <a:pPr algn="just"/>
            <a:r>
              <a:rPr lang="en-US" dirty="0" smtClean="0"/>
              <a:t>Curative </a:t>
            </a:r>
            <a:r>
              <a:rPr lang="en-US" dirty="0"/>
              <a:t>therapy with chemotherapy, radiation, and/or surgery can </a:t>
            </a:r>
            <a:r>
              <a:rPr lang="en-US" dirty="0" smtClean="0">
                <a:solidFill>
                  <a:srgbClr val="FF0000"/>
                </a:solidFill>
              </a:rPr>
              <a:t>adversely affect </a:t>
            </a:r>
            <a:r>
              <a:rPr lang="en-US" dirty="0"/>
              <a:t>a child's development and result in serious long-term medical </a:t>
            </a:r>
            <a:r>
              <a:rPr lang="en-US" dirty="0" smtClean="0"/>
              <a:t>and psychosocial </a:t>
            </a:r>
            <a:r>
              <a:rPr lang="en-US" dirty="0"/>
              <a:t>effects in childhood and adulthood. </a:t>
            </a:r>
            <a:endParaRPr lang="en-US" dirty="0" smtClean="0"/>
          </a:p>
          <a:p>
            <a:pPr algn="just"/>
            <a:endParaRPr lang="en-US" dirty="0" smtClean="0"/>
          </a:p>
          <a:p>
            <a:pPr algn="just"/>
            <a:r>
              <a:rPr lang="en-US" dirty="0" smtClean="0"/>
              <a:t>Potential </a:t>
            </a:r>
            <a:r>
              <a:rPr lang="en-US" dirty="0"/>
              <a:t>adverse </a:t>
            </a:r>
            <a:r>
              <a:rPr lang="en-US" dirty="0">
                <a:solidFill>
                  <a:srgbClr val="FF0000"/>
                </a:solidFill>
              </a:rPr>
              <a:t>late </a:t>
            </a:r>
            <a:r>
              <a:rPr lang="en-US" dirty="0" smtClean="0">
                <a:solidFill>
                  <a:srgbClr val="FF0000"/>
                </a:solidFill>
              </a:rPr>
              <a:t>effects </a:t>
            </a:r>
            <a:r>
              <a:rPr lang="en-US" dirty="0" smtClean="0"/>
              <a:t>include </a:t>
            </a:r>
            <a:r>
              <a:rPr lang="en-US" dirty="0"/>
              <a:t>subsequent 2nd malignancy, early mortality, infertility, reduced </a:t>
            </a:r>
            <a:r>
              <a:rPr lang="en-US" dirty="0" smtClean="0"/>
              <a:t>stature, cardiomyopathy</a:t>
            </a:r>
            <a:r>
              <a:rPr lang="en-US" dirty="0"/>
              <a:t>, pulmonary fibrosis, osteoporosis, neurocognitive </a:t>
            </a:r>
            <a:r>
              <a:rPr lang="en-US" dirty="0" smtClean="0"/>
              <a:t>impairment, affective </a:t>
            </a:r>
            <a:r>
              <a:rPr lang="en-US" dirty="0"/>
              <a:t>disorders, and altered social functioning.</a:t>
            </a:r>
          </a:p>
        </p:txBody>
      </p:sp>
    </p:spTree>
    <p:extLst>
      <p:ext uri="{BB962C8B-B14F-4D97-AF65-F5344CB8AC3E}">
        <p14:creationId xmlns:p14="http://schemas.microsoft.com/office/powerpoint/2010/main" val="484463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397" y="2237059"/>
            <a:ext cx="9144000" cy="3449637"/>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When </a:t>
            </a:r>
            <a:r>
              <a:rPr lang="en-US" b="1" dirty="0"/>
              <a:t>to think of </a:t>
            </a:r>
            <a:r>
              <a:rPr lang="en-US" b="1" dirty="0" smtClean="0"/>
              <a:t>malignancy !!</a:t>
            </a:r>
            <a:br>
              <a:rPr lang="en-US" b="1" dirty="0" smtClean="0"/>
            </a:br>
            <a:r>
              <a:rPr lang="en-US" b="1" dirty="0" smtClean="0"/>
              <a:t/>
            </a:r>
            <a:br>
              <a:rPr lang="en-US" b="1" dirty="0" smtClean="0"/>
            </a:br>
            <a:r>
              <a:rPr lang="en-US" b="1" dirty="0" smtClean="0"/>
              <a:t>Signs </a:t>
            </a:r>
            <a:r>
              <a:rPr lang="en-US" b="1" dirty="0"/>
              <a:t>and symptoms of childhood </a:t>
            </a:r>
            <a:r>
              <a:rPr lang="en-US" b="1" dirty="0" smtClean="0"/>
              <a:t>cancer.</a:t>
            </a:r>
            <a:br>
              <a:rPr lang="en-US" b="1" dirty="0" smtClean="0"/>
            </a:br>
            <a:endParaRPr lang="en-US" dirty="0"/>
          </a:p>
        </p:txBody>
      </p:sp>
    </p:spTree>
    <p:extLst>
      <p:ext uri="{BB962C8B-B14F-4D97-AF65-F5344CB8AC3E}">
        <p14:creationId xmlns:p14="http://schemas.microsoft.com/office/powerpoint/2010/main" val="1861464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1326</Words>
  <Application>Microsoft Office PowerPoint</Application>
  <PresentationFormat>Widescreen</PresentationFormat>
  <Paragraphs>161</Paragraphs>
  <Slides>53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0" baseType="lpstr">
      <vt:lpstr>Arial</vt:lpstr>
      <vt:lpstr>Calibri</vt:lpstr>
      <vt:lpstr>Calibri Light</vt:lpstr>
      <vt:lpstr>Helvetica</vt:lpstr>
      <vt:lpstr>Times New Roman</vt:lpstr>
      <vt:lpstr>Office Theme</vt:lpstr>
      <vt:lpstr>Photo Editor Photo</vt:lpstr>
      <vt:lpstr>Childhood Leukemia and Overview of Malignany</vt:lpstr>
      <vt:lpstr>Epidemiology</vt:lpstr>
      <vt:lpstr>PowerPoint Presentation</vt:lpstr>
      <vt:lpstr>PowerPoint Presentation</vt:lpstr>
      <vt:lpstr>Age-specific cancer incidence</vt:lpstr>
      <vt:lpstr>PowerPoint Presentation</vt:lpstr>
      <vt:lpstr>PowerPoint Presentation</vt:lpstr>
      <vt:lpstr>PowerPoint Presentation</vt:lpstr>
      <vt:lpstr>       When to think of malignancy !!  Signs and symptoms of childhood cancer. </vt:lpstr>
      <vt:lpstr>WARNING SIGNS</vt:lpstr>
      <vt:lpstr>COMMON SIGNS AND SYMPTOMS</vt:lpstr>
      <vt:lpstr>FEVER</vt:lpstr>
      <vt:lpstr>Fatigue and pallor </vt:lpstr>
      <vt:lpstr>Lymphadenopathy </vt:lpstr>
      <vt:lpstr>PowerPoint Presentation</vt:lpstr>
      <vt:lpstr>PowerPoint Presentation</vt:lpstr>
      <vt:lpstr>PowerPoint Presentation</vt:lpstr>
      <vt:lpstr>PowerPoint Presentation</vt:lpstr>
      <vt:lpstr>Bone and joint pain </vt:lpstr>
      <vt:lpstr>Differentiating leukemia from rheumatologic conditions</vt:lpstr>
      <vt:lpstr>Differentiating leukemia from rheumatologic conditions </vt:lpstr>
      <vt:lpstr>PowerPoint Presentation</vt:lpstr>
      <vt:lpstr>PowerPoint Presentation</vt:lpstr>
      <vt:lpstr>Abdominal Masses </vt:lpstr>
      <vt:lpstr>PowerPoint Presentation</vt:lpstr>
      <vt:lpstr>HEADACHE</vt:lpstr>
      <vt:lpstr>PowerPoint Presentation</vt:lpstr>
      <vt:lpstr>PowerPoint Presentation</vt:lpstr>
      <vt:lpstr>PowerPoint Presentation</vt:lpstr>
      <vt:lpstr>PowerPoint Presentation</vt:lpstr>
      <vt:lpstr>PowerPoint Presentation</vt:lpstr>
      <vt:lpstr>PREDISPOSITION TO MALIGNANCY</vt:lpstr>
      <vt:lpstr>Principles of Cancer Treatment</vt:lpstr>
      <vt:lpstr>PowerPoint Presentation</vt:lpstr>
      <vt:lpstr>PowerPoint Presentation</vt:lpstr>
      <vt:lpstr>PowerPoint Presentation</vt:lpstr>
      <vt:lpstr>PowerPoint Presentation</vt:lpstr>
      <vt:lpstr>PowerPoint Presentation</vt:lpstr>
      <vt:lpstr>PowerPoint Presentation</vt:lpstr>
      <vt:lpstr>Palliative Care</vt:lpstr>
      <vt:lpstr>Leukemias</vt:lpstr>
      <vt:lpstr> Leukemias</vt:lpstr>
      <vt:lpstr>PowerPoint Presentation</vt:lpstr>
      <vt:lpstr>Acute Lymphoblastic Leukemia</vt:lpstr>
      <vt:lpstr>PowerPoint Presentation</vt:lpstr>
      <vt:lpstr>Clinical Manifestations</vt:lpstr>
      <vt:lpstr>Good prognostic factors</vt:lpstr>
      <vt:lpstr>Differential Diagnosis</vt:lpstr>
      <vt:lpstr>PowerPoint Presentation</vt:lpstr>
      <vt:lpstr>PowerPoint Presentation</vt:lpstr>
      <vt:lpstr>Treatment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Childhood Malignancy</dc:title>
  <dc:creator>pc</dc:creator>
  <cp:lastModifiedBy>pc</cp:lastModifiedBy>
  <cp:revision>26</cp:revision>
  <dcterms:created xsi:type="dcterms:W3CDTF">2021-09-08T06:49:13Z</dcterms:created>
  <dcterms:modified xsi:type="dcterms:W3CDTF">2022-03-28T08:48:49Z</dcterms:modified>
</cp:coreProperties>
</file>