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90" r:id="rId2"/>
    <p:sldId id="278" r:id="rId3"/>
    <p:sldId id="288" r:id="rId4"/>
    <p:sldId id="257" r:id="rId5"/>
    <p:sldId id="295" r:id="rId6"/>
    <p:sldId id="289" r:id="rId7"/>
    <p:sldId id="265" r:id="rId8"/>
    <p:sldId id="291" r:id="rId9"/>
    <p:sldId id="296" r:id="rId10"/>
    <p:sldId id="266" r:id="rId11"/>
    <p:sldId id="267" r:id="rId12"/>
    <p:sldId id="268" r:id="rId13"/>
    <p:sldId id="272" r:id="rId14"/>
    <p:sldId id="293" r:id="rId15"/>
    <p:sldId id="294" r:id="rId16"/>
    <p:sldId id="287" r:id="rId17"/>
    <p:sldId id="269" r:id="rId18"/>
    <p:sldId id="270" r:id="rId19"/>
    <p:sldId id="274" r:id="rId20"/>
    <p:sldId id="275" r:id="rId21"/>
    <p:sldId id="276" r:id="rId22"/>
    <p:sldId id="277" r:id="rId23"/>
    <p:sldId id="279" r:id="rId24"/>
    <p:sldId id="280" r:id="rId25"/>
    <p:sldId id="281" r:id="rId26"/>
    <p:sldId id="282" r:id="rId27"/>
    <p:sldId id="283" r:id="rId28"/>
    <p:sldId id="271" r:id="rId29"/>
    <p:sldId id="284" r:id="rId30"/>
    <p:sldId id="285" r:id="rId31"/>
    <p:sldId id="286"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594" autoAdjust="0"/>
  </p:normalViewPr>
  <p:slideViewPr>
    <p:cSldViewPr>
      <p:cViewPr>
        <p:scale>
          <a:sx n="53" d="100"/>
          <a:sy n="53" d="100"/>
        </p:scale>
        <p:origin x="-1848"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21F3E3C-38A2-4660-85D2-865966118255}" type="datetimeFigureOut">
              <a:rPr lang="en-US" smtClean="0"/>
              <a:t>10/14/2021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49CAED-E8BB-4F1A-8CD2-F215BED7A27C}"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28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85836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601445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15006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21F3E3C-38A2-4660-85D2-86596611825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41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21F3E3C-38A2-4660-85D2-86596611825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250577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21F3E3C-38A2-4660-85D2-865966118255}"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983113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F21F3E3C-38A2-4660-85D2-865966118255}"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067900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F3E3C-38A2-4660-85D2-865966118255}"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243411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21F3E3C-38A2-4660-85D2-86596611825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407877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21F3E3C-38A2-4660-85D2-86596611825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575883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F21F3E3C-38A2-4660-85D2-865966118255}" type="datetimeFigureOut">
              <a:rPr lang="en-US" smtClean="0"/>
              <a:t>10/14/2021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EB49CAED-E8BB-4F1A-8CD2-F215BED7A27C}" type="slidenum">
              <a:rPr lang="en-US" smtClean="0"/>
              <a:t>‹#›</a:t>
            </a:fld>
            <a:endParaRPr lang="en-US"/>
          </a:p>
        </p:txBody>
      </p:sp>
    </p:spTree>
    <p:extLst>
      <p:ext uri="{BB962C8B-B14F-4D97-AF65-F5344CB8AC3E}">
        <p14:creationId xmlns:p14="http://schemas.microsoft.com/office/powerpoint/2010/main" val="42947803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Brain-dead" TargetMode="External"/><Relationship Id="rId3" Type="http://schemas.openxmlformats.org/officeDocument/2006/relationships/hyperlink" Target="https://en.wikipedia.org/wiki/American_Society_of_Anesthesiologists" TargetMode="External"/><Relationship Id="rId7" Type="http://schemas.openxmlformats.org/officeDocument/2006/relationships/hyperlink" Target="https://en.wiktionary.org/wiki/moribund" TargetMode="External"/><Relationship Id="rId2" Type="http://schemas.openxmlformats.org/officeDocument/2006/relationships/hyperlink" Target="https://en.wikipedia.org/wiki/Surgery" TargetMode="External"/><Relationship Id="rId1" Type="http://schemas.openxmlformats.org/officeDocument/2006/relationships/slideLayout" Target="../slideLayouts/slideLayout2.xml"/><Relationship Id="rId6" Type="http://schemas.openxmlformats.org/officeDocument/2006/relationships/hyperlink" Target="https://en.wikipedia.org/wiki/Life" TargetMode="External"/><Relationship Id="rId11" Type="http://schemas.openxmlformats.org/officeDocument/2006/relationships/hyperlink" Target="https://en.wikipedia.org/wiki/Emergency" TargetMode="External"/><Relationship Id="rId5" Type="http://schemas.openxmlformats.org/officeDocument/2006/relationships/hyperlink" Target="https://en.wikipedia.org/wiki/Disease" TargetMode="External"/><Relationship Id="rId10" Type="http://schemas.openxmlformats.org/officeDocument/2006/relationships/hyperlink" Target="https://en.wikipedia.org/wiki/Organ_donation" TargetMode="External"/><Relationship Id="rId4" Type="http://schemas.openxmlformats.org/officeDocument/2006/relationships/hyperlink" Target="https://en.wikipedia.org/wiki/Systemic_disease" TargetMode="External"/><Relationship Id="rId9" Type="http://schemas.openxmlformats.org/officeDocument/2006/relationships/hyperlink" Target="https://en.wikipedia.org/wiki/Organ_(anatom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مربع نص 6">
            <a:extLst>
              <a:ext uri="{FF2B5EF4-FFF2-40B4-BE49-F238E27FC236}">
                <a16:creationId xmlns:a16="http://schemas.microsoft.com/office/drawing/2014/main" xmlns="" id="{885EE6A3-09F3-478F-9172-BDE21CF531D0}"/>
              </a:ext>
            </a:extLst>
          </p:cNvPr>
          <p:cNvSpPr txBox="1"/>
          <p:nvPr/>
        </p:nvSpPr>
        <p:spPr>
          <a:xfrm>
            <a:off x="327928" y="-264820"/>
            <a:ext cx="8162024" cy="33897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200" dirty="0">
                <a:solidFill>
                  <a:schemeClr val="accent1">
                    <a:lumMod val="50000"/>
                  </a:schemeClr>
                </a:solidFill>
                <a:latin typeface="Juice ITC" panose="020B0604020202020204" pitchFamily="82" charset="0"/>
                <a:ea typeface="+mj-ea"/>
                <a:cs typeface="+mj-cs"/>
              </a:rPr>
              <a:t>Introduction to anesthesia</a:t>
            </a:r>
          </a:p>
        </p:txBody>
      </p:sp>
      <p:pic>
        <p:nvPicPr>
          <p:cNvPr id="4" name="عنصر نائب للمحتوى 3">
            <a:extLst>
              <a:ext uri="{FF2B5EF4-FFF2-40B4-BE49-F238E27FC236}">
                <a16:creationId xmlns:a16="http://schemas.microsoft.com/office/drawing/2014/main" xmlns="" id="{ADCA28E8-CBF2-40A2-BD1F-A13316050821}"/>
              </a:ext>
            </a:extLst>
          </p:cNvPr>
          <p:cNvPicPr>
            <a:picLocks noChangeAspect="1"/>
          </p:cNvPicPr>
          <p:nvPr/>
        </p:nvPicPr>
        <p:blipFill>
          <a:blip r:embed="rId2"/>
          <a:stretch>
            <a:fillRect/>
          </a:stretch>
        </p:blipFill>
        <p:spPr>
          <a:xfrm>
            <a:off x="654048" y="2994266"/>
            <a:ext cx="4534182" cy="867486"/>
          </a:xfrm>
          <a:prstGeom prst="rect">
            <a:avLst/>
          </a:prstGeom>
        </p:spPr>
      </p:pic>
      <p:sp>
        <p:nvSpPr>
          <p:cNvPr id="11" name="Content Placeholder 10">
            <a:extLst>
              <a:ext uri="{FF2B5EF4-FFF2-40B4-BE49-F238E27FC236}">
                <a16:creationId xmlns:a16="http://schemas.microsoft.com/office/drawing/2014/main" xmlns="" id="{2105F490-6D15-45C8-AF29-A557957B8CE5}"/>
              </a:ext>
            </a:extLst>
          </p:cNvPr>
          <p:cNvSpPr>
            <a:spLocks noGrp="1"/>
          </p:cNvSpPr>
          <p:nvPr>
            <p:ph idx="1"/>
          </p:nvPr>
        </p:nvSpPr>
        <p:spPr>
          <a:xfrm>
            <a:off x="5668923" y="2057400"/>
            <a:ext cx="2934437" cy="4038600"/>
          </a:xfrm>
        </p:spPr>
        <p:txBody>
          <a:bodyPr vert="horz" lIns="91440" tIns="45720" rIns="91440" bIns="45720" rtlCol="0">
            <a:normAutofit/>
          </a:bodyPr>
          <a:lstStyle/>
          <a:p>
            <a:pPr indent="-182880" defTabSz="914400"/>
            <a:endParaRPr lang="en-US" sz="1400" dirty="0"/>
          </a:p>
        </p:txBody>
      </p:sp>
      <p:pic>
        <p:nvPicPr>
          <p:cNvPr id="9" name="صورة 8">
            <a:extLst>
              <a:ext uri="{FF2B5EF4-FFF2-40B4-BE49-F238E27FC236}">
                <a16:creationId xmlns:a16="http://schemas.microsoft.com/office/drawing/2014/main" xmlns="" id="{78CC2269-CDBA-41D5-BC47-C8549453D61B}"/>
              </a:ext>
            </a:extLst>
          </p:cNvPr>
          <p:cNvPicPr>
            <a:picLocks noChangeAspect="1"/>
          </p:cNvPicPr>
          <p:nvPr/>
        </p:nvPicPr>
        <p:blipFill>
          <a:blip r:embed="rId3"/>
          <a:stretch>
            <a:fillRect/>
          </a:stretch>
        </p:blipFill>
        <p:spPr>
          <a:xfrm>
            <a:off x="97498" y="206693"/>
            <a:ext cx="8793480" cy="6479208"/>
          </a:xfrm>
          <a:prstGeom prst="rect">
            <a:avLst/>
          </a:prstGeom>
        </p:spPr>
      </p:pic>
      <p:sp>
        <p:nvSpPr>
          <p:cNvPr id="10" name="مربع نص 9">
            <a:extLst>
              <a:ext uri="{FF2B5EF4-FFF2-40B4-BE49-F238E27FC236}">
                <a16:creationId xmlns:a16="http://schemas.microsoft.com/office/drawing/2014/main" xmlns="" id="{A2BA3872-751D-4BE9-8864-8BDEA2E198B5}"/>
              </a:ext>
            </a:extLst>
          </p:cNvPr>
          <p:cNvSpPr txBox="1"/>
          <p:nvPr/>
        </p:nvSpPr>
        <p:spPr>
          <a:xfrm>
            <a:off x="277406" y="3596489"/>
            <a:ext cx="7676440" cy="2862322"/>
          </a:xfrm>
          <a:prstGeom prst="rect">
            <a:avLst/>
          </a:prstGeom>
          <a:noFill/>
        </p:spPr>
        <p:txBody>
          <a:bodyPr wrap="square" rtlCol="0">
            <a:spAutoFit/>
          </a:bodyPr>
          <a:lstStyle/>
          <a:p>
            <a:r>
              <a:rPr lang="en-AU" sz="3600" dirty="0">
                <a:solidFill>
                  <a:schemeClr val="accent1">
                    <a:lumMod val="50000"/>
                  </a:schemeClr>
                </a:solidFill>
                <a:latin typeface="Jokerman" panose="04090605060006020702" pitchFamily="82" charset="0"/>
              </a:rPr>
              <a:t>Done by : </a:t>
            </a:r>
          </a:p>
          <a:p>
            <a:r>
              <a:rPr lang="en-AU" sz="3600" dirty="0" err="1">
                <a:solidFill>
                  <a:schemeClr val="accent1">
                    <a:lumMod val="50000"/>
                  </a:schemeClr>
                </a:solidFill>
                <a:latin typeface="Jokerman" panose="04090605060006020702" pitchFamily="82" charset="0"/>
              </a:rPr>
              <a:t>Mutaz</a:t>
            </a:r>
            <a:r>
              <a:rPr lang="en-AU" sz="3600" dirty="0">
                <a:solidFill>
                  <a:schemeClr val="accent1">
                    <a:lumMod val="50000"/>
                  </a:schemeClr>
                </a:solidFill>
                <a:latin typeface="Jokerman" panose="04090605060006020702" pitchFamily="82" charset="0"/>
              </a:rPr>
              <a:t> </a:t>
            </a:r>
            <a:r>
              <a:rPr lang="en-AU" sz="3600" dirty="0" err="1">
                <a:solidFill>
                  <a:schemeClr val="accent1">
                    <a:lumMod val="50000"/>
                  </a:schemeClr>
                </a:solidFill>
                <a:latin typeface="Jokerman" panose="04090605060006020702" pitchFamily="82" charset="0"/>
              </a:rPr>
              <a:t>Alfrehat</a:t>
            </a:r>
            <a:r>
              <a:rPr lang="en-AU" sz="3600" dirty="0">
                <a:solidFill>
                  <a:schemeClr val="accent1">
                    <a:lumMod val="50000"/>
                  </a:schemeClr>
                </a:solidFill>
                <a:latin typeface="Jokerman" panose="04090605060006020702" pitchFamily="82" charset="0"/>
              </a:rPr>
              <a:t> </a:t>
            </a:r>
          </a:p>
          <a:p>
            <a:r>
              <a:rPr lang="en-AU" sz="3600" dirty="0">
                <a:solidFill>
                  <a:schemeClr val="accent1">
                    <a:lumMod val="50000"/>
                  </a:schemeClr>
                </a:solidFill>
                <a:latin typeface="Jokerman" panose="04090605060006020702" pitchFamily="82" charset="0"/>
              </a:rPr>
              <a:t>Marah </a:t>
            </a:r>
            <a:r>
              <a:rPr lang="en-AU" sz="3600" dirty="0" err="1">
                <a:solidFill>
                  <a:schemeClr val="accent1">
                    <a:lumMod val="50000"/>
                  </a:schemeClr>
                </a:solidFill>
                <a:latin typeface="Jokerman" panose="04090605060006020702" pitchFamily="82" charset="0"/>
              </a:rPr>
              <a:t>Alabbasi</a:t>
            </a:r>
            <a:endParaRPr lang="en-AU" sz="3600" dirty="0">
              <a:solidFill>
                <a:schemeClr val="accent1">
                  <a:lumMod val="50000"/>
                </a:schemeClr>
              </a:solidFill>
              <a:latin typeface="Jokerman" panose="04090605060006020702" pitchFamily="82" charset="0"/>
            </a:endParaRPr>
          </a:p>
          <a:p>
            <a:r>
              <a:rPr lang="en-AU" sz="3600" dirty="0">
                <a:solidFill>
                  <a:schemeClr val="accent1">
                    <a:lumMod val="50000"/>
                  </a:schemeClr>
                </a:solidFill>
                <a:latin typeface="Jokerman" panose="04090605060006020702" pitchFamily="82" charset="0"/>
              </a:rPr>
              <a:t>Dania </a:t>
            </a:r>
            <a:r>
              <a:rPr lang="en-AU" sz="3600" dirty="0" err="1">
                <a:solidFill>
                  <a:schemeClr val="accent1">
                    <a:lumMod val="50000"/>
                  </a:schemeClr>
                </a:solidFill>
                <a:latin typeface="Jokerman" panose="04090605060006020702" pitchFamily="82" charset="0"/>
              </a:rPr>
              <a:t>Alsinjelawi</a:t>
            </a:r>
            <a:r>
              <a:rPr lang="en-AU" sz="3600" dirty="0">
                <a:solidFill>
                  <a:schemeClr val="accent1">
                    <a:lumMod val="50000"/>
                  </a:schemeClr>
                </a:solidFill>
                <a:latin typeface="Jokerman" panose="04090605060006020702" pitchFamily="82" charset="0"/>
              </a:rPr>
              <a:t> </a:t>
            </a:r>
          </a:p>
          <a:p>
            <a:r>
              <a:rPr lang="en-AU" sz="3600" dirty="0">
                <a:solidFill>
                  <a:schemeClr val="accent1">
                    <a:lumMod val="50000"/>
                  </a:schemeClr>
                </a:solidFill>
                <a:latin typeface="Jokerman" panose="04090605060006020702" pitchFamily="82" charset="0"/>
              </a:rPr>
              <a:t>Leen </a:t>
            </a:r>
            <a:r>
              <a:rPr lang="en-AU" sz="3600" dirty="0" err="1">
                <a:solidFill>
                  <a:schemeClr val="accent1">
                    <a:lumMod val="50000"/>
                  </a:schemeClr>
                </a:solidFill>
                <a:latin typeface="Jokerman" panose="04090605060006020702" pitchFamily="82" charset="0"/>
              </a:rPr>
              <a:t>Alhashaikeh</a:t>
            </a:r>
            <a:r>
              <a:rPr lang="en-AU" sz="3600" dirty="0">
                <a:solidFill>
                  <a:schemeClr val="accent1">
                    <a:lumMod val="50000"/>
                  </a:schemeClr>
                </a:solidFill>
                <a:latin typeface="Jokerman" panose="04090605060006020702" pitchFamily="82" charset="0"/>
              </a:rPr>
              <a:t> </a:t>
            </a:r>
          </a:p>
        </p:txBody>
      </p:sp>
      <p:sp>
        <p:nvSpPr>
          <p:cNvPr id="12" name="مربع نص 11">
            <a:extLst>
              <a:ext uri="{FF2B5EF4-FFF2-40B4-BE49-F238E27FC236}">
                <a16:creationId xmlns:a16="http://schemas.microsoft.com/office/drawing/2014/main" xmlns="" id="{ED702A0E-6017-4CDF-BF43-5CFEC73B5213}"/>
              </a:ext>
            </a:extLst>
          </p:cNvPr>
          <p:cNvSpPr txBox="1"/>
          <p:nvPr/>
        </p:nvSpPr>
        <p:spPr>
          <a:xfrm>
            <a:off x="2646606" y="1794033"/>
            <a:ext cx="4296590" cy="1938992"/>
          </a:xfrm>
          <a:prstGeom prst="rect">
            <a:avLst/>
          </a:prstGeom>
          <a:noFill/>
        </p:spPr>
        <p:txBody>
          <a:bodyPr wrap="square" rtlCol="0">
            <a:spAutoFit/>
          </a:bodyPr>
          <a:lstStyle/>
          <a:p>
            <a:r>
              <a:rPr lang="en-AU" sz="4000" dirty="0">
                <a:solidFill>
                  <a:schemeClr val="accent1">
                    <a:lumMod val="50000"/>
                  </a:schemeClr>
                </a:solidFill>
                <a:latin typeface="Cooper Black" panose="0208090404030B020404" pitchFamily="18" charset="0"/>
              </a:rPr>
              <a:t>Supervised by :</a:t>
            </a:r>
          </a:p>
          <a:p>
            <a:r>
              <a:rPr lang="en-AU" sz="4000" dirty="0" err="1">
                <a:solidFill>
                  <a:schemeClr val="accent1">
                    <a:lumMod val="50000"/>
                  </a:schemeClr>
                </a:solidFill>
                <a:latin typeface="Cooper Black" panose="0208090404030B020404" pitchFamily="18" charset="0"/>
              </a:rPr>
              <a:t>Dr.Mohamed</a:t>
            </a:r>
            <a:r>
              <a:rPr lang="en-AU" sz="4000" dirty="0">
                <a:solidFill>
                  <a:schemeClr val="accent1">
                    <a:lumMod val="50000"/>
                  </a:schemeClr>
                </a:solidFill>
                <a:latin typeface="Cooper Black" panose="0208090404030B020404" pitchFamily="18" charset="0"/>
              </a:rPr>
              <a:t> </a:t>
            </a:r>
            <a:r>
              <a:rPr lang="en-AU" sz="4000" dirty="0" err="1">
                <a:solidFill>
                  <a:schemeClr val="accent1">
                    <a:lumMod val="50000"/>
                  </a:schemeClr>
                </a:solidFill>
                <a:latin typeface="Cooper Black" panose="0208090404030B020404" pitchFamily="18" charset="0"/>
              </a:rPr>
              <a:t>Almalkawi</a:t>
            </a:r>
            <a:r>
              <a:rPr lang="en-AU" sz="4000" dirty="0">
                <a:solidFill>
                  <a:schemeClr val="accent1">
                    <a:lumMod val="50000"/>
                  </a:schemeClr>
                </a:solidFill>
                <a:latin typeface="Cooper Black" panose="0208090404030B020404" pitchFamily="18" charset="0"/>
              </a:rPr>
              <a:t> </a:t>
            </a:r>
          </a:p>
        </p:txBody>
      </p:sp>
    </p:spTree>
    <p:extLst>
      <p:ext uri="{BB962C8B-B14F-4D97-AF65-F5344CB8AC3E}">
        <p14:creationId xmlns:p14="http://schemas.microsoft.com/office/powerpoint/2010/main" val="2102722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48400"/>
          </a:xfrm>
        </p:spPr>
        <p:txBody>
          <a:bodyPr>
            <a:noAutofit/>
          </a:bodyPr>
          <a:lstStyle/>
          <a:p>
            <a:pPr marL="571500" indent="-571500">
              <a:buFont typeface="Courier New" pitchFamily="49" charset="0"/>
              <a:buChar char="o"/>
            </a:pPr>
            <a:r>
              <a:rPr lang="en-US" sz="3600" dirty="0">
                <a:solidFill>
                  <a:schemeClr val="accent1">
                    <a:lumMod val="50000"/>
                  </a:schemeClr>
                </a:solidFill>
              </a:rPr>
              <a:t>Four main stages are recognized based upon</a:t>
            </a:r>
            <a:r>
              <a:rPr lang="ar-JO" sz="3600" dirty="0">
                <a:solidFill>
                  <a:schemeClr val="accent1">
                    <a:lumMod val="50000"/>
                  </a:schemeClr>
                </a:solidFill>
              </a:rPr>
              <a:t/>
            </a:r>
            <a:br>
              <a:rPr lang="ar-JO" sz="3600" dirty="0">
                <a:solidFill>
                  <a:schemeClr val="accent1">
                    <a:lumMod val="50000"/>
                  </a:schemeClr>
                </a:solidFill>
              </a:rPr>
            </a:br>
            <a:r>
              <a:rPr lang="en-US" sz="3600" dirty="0">
                <a:solidFill>
                  <a:schemeClr val="accent1">
                    <a:lumMod val="50000"/>
                  </a:schemeClr>
                </a:solidFill>
              </a:rPr>
              <a:t> </a:t>
            </a:r>
            <a:br>
              <a:rPr lang="en-US" sz="3600" dirty="0">
                <a:solidFill>
                  <a:schemeClr val="accent1">
                    <a:lumMod val="50000"/>
                  </a:schemeClr>
                </a:solidFill>
              </a:rPr>
            </a:br>
            <a:r>
              <a:rPr lang="en-US" sz="3600" dirty="0">
                <a:solidFill>
                  <a:schemeClr val="accent1">
                    <a:lumMod val="50000"/>
                  </a:schemeClr>
                </a:solidFill>
              </a:rPr>
              <a:t>Patient's body movements</a:t>
            </a:r>
            <a:br>
              <a:rPr lang="en-US" sz="3600" dirty="0">
                <a:solidFill>
                  <a:schemeClr val="accent1">
                    <a:lumMod val="50000"/>
                  </a:schemeClr>
                </a:solidFill>
              </a:rPr>
            </a:br>
            <a:r>
              <a:rPr lang="en-US" sz="3600" dirty="0">
                <a:solidFill>
                  <a:schemeClr val="accent1">
                    <a:lumMod val="50000"/>
                  </a:schemeClr>
                </a:solidFill>
              </a:rPr>
              <a:t> Respiratory rhythm,</a:t>
            </a:r>
            <a:br>
              <a:rPr lang="en-US" sz="3600" dirty="0">
                <a:solidFill>
                  <a:schemeClr val="accent1">
                    <a:lumMod val="50000"/>
                  </a:schemeClr>
                </a:solidFill>
              </a:rPr>
            </a:br>
            <a:r>
              <a:rPr lang="en-US" sz="3600" dirty="0">
                <a:solidFill>
                  <a:schemeClr val="accent1">
                    <a:lumMod val="50000"/>
                  </a:schemeClr>
                </a:solidFill>
              </a:rPr>
              <a:t>Oculomotor reflexes</a:t>
            </a:r>
            <a:br>
              <a:rPr lang="en-US" sz="3600" dirty="0">
                <a:solidFill>
                  <a:schemeClr val="accent1">
                    <a:lumMod val="50000"/>
                  </a:schemeClr>
                </a:solidFill>
              </a:rPr>
            </a:br>
            <a:r>
              <a:rPr lang="en-US" sz="3600" dirty="0">
                <a:solidFill>
                  <a:schemeClr val="accent1">
                    <a:lumMod val="50000"/>
                  </a:schemeClr>
                </a:solidFill>
              </a:rPr>
              <a:t> Muscle tone</a:t>
            </a:r>
          </a:p>
        </p:txBody>
      </p:sp>
    </p:spTree>
    <p:extLst>
      <p:ext uri="{BB962C8B-B14F-4D97-AF65-F5344CB8AC3E}">
        <p14:creationId xmlns:p14="http://schemas.microsoft.com/office/powerpoint/2010/main" val="55636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67653"/>
            <a:ext cx="7406640" cy="1356360"/>
          </a:xfrm>
        </p:spPr>
        <p:txBody>
          <a:bodyPr>
            <a:normAutofit/>
          </a:bodyPr>
          <a:lstStyle/>
          <a:p>
            <a:r>
              <a:rPr lang="en-US" dirty="0">
                <a:solidFill>
                  <a:schemeClr val="accent1">
                    <a:lumMod val="50000"/>
                  </a:schemeClr>
                </a:solidFill>
              </a:rPr>
              <a:t>stages of anesthesia based on Guedel’s classification </a:t>
            </a:r>
          </a:p>
        </p:txBody>
      </p:sp>
      <p:sp>
        <p:nvSpPr>
          <p:cNvPr id="3" name="Content Placeholder 2"/>
          <p:cNvSpPr>
            <a:spLocks noGrp="1"/>
          </p:cNvSpPr>
          <p:nvPr>
            <p:ph idx="1"/>
          </p:nvPr>
        </p:nvSpPr>
        <p:spPr>
          <a:xfrm>
            <a:off x="381000" y="1600201"/>
            <a:ext cx="8229600" cy="4525963"/>
          </a:xfrm>
        </p:spPr>
        <p:txBody>
          <a:bodyPr>
            <a:normAutofit/>
          </a:bodyPr>
          <a:lstStyle/>
          <a:p>
            <a:pPr marL="0" indent="0">
              <a:buNone/>
            </a:pPr>
            <a:r>
              <a:rPr lang="en-US" sz="2800" b="1" dirty="0">
                <a:solidFill>
                  <a:schemeClr val="accent1">
                    <a:lumMod val="50000"/>
                  </a:schemeClr>
                </a:solidFill>
              </a:rPr>
              <a:t>Stage 1 </a:t>
            </a:r>
            <a:r>
              <a:rPr lang="en-US" sz="2800" dirty="0">
                <a:solidFill>
                  <a:schemeClr val="accent1">
                    <a:lumMod val="50000"/>
                  </a:schemeClr>
                </a:solidFill>
              </a:rPr>
              <a:t>Amnesia and analgesia stage From beginning of the anesthetic to the loss of consciousness During this stage, the patient progresses from analgesia without amnesia to analgesia with amnesia Patients can carry on a conversation at this time</a:t>
            </a:r>
          </a:p>
        </p:txBody>
      </p:sp>
    </p:spTree>
    <p:extLst>
      <p:ext uri="{BB962C8B-B14F-4D97-AF65-F5344CB8AC3E}">
        <p14:creationId xmlns:p14="http://schemas.microsoft.com/office/powerpoint/2010/main" val="255806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1"/>
            <a:ext cx="8229600" cy="6049963"/>
          </a:xfrm>
        </p:spPr>
        <p:txBody>
          <a:bodyPr>
            <a:normAutofit/>
          </a:bodyPr>
          <a:lstStyle/>
          <a:p>
            <a:pPr marL="0" indent="0">
              <a:buNone/>
            </a:pPr>
            <a:r>
              <a:rPr lang="en-US" sz="2400" b="1" dirty="0">
                <a:solidFill>
                  <a:schemeClr val="accent1">
                    <a:lumMod val="50000"/>
                  </a:schemeClr>
                </a:solidFill>
              </a:rPr>
              <a:t>Stage 2 </a:t>
            </a:r>
            <a:r>
              <a:rPr lang="en-US" sz="2400" dirty="0">
                <a:solidFill>
                  <a:schemeClr val="accent1">
                    <a:lumMod val="50000"/>
                  </a:schemeClr>
                </a:solidFill>
              </a:rPr>
              <a:t>stage of excitement or delirium): from loss of consciousness to onset of automatic breathing Eyelash reflex disappear but other reflexes remain intact During this stage, the patient's respiration and heart rate may become irregular In addition, there may be uncontrolled movements, vomiting, suspension of breathing, and pupillary dilation </a:t>
            </a:r>
          </a:p>
          <a:p>
            <a:pPr marL="0" indent="0">
              <a:buNone/>
            </a:pPr>
            <a:r>
              <a:rPr lang="en-US" sz="2400" u="sng" dirty="0">
                <a:solidFill>
                  <a:schemeClr val="accent1">
                    <a:lumMod val="50000"/>
                  </a:schemeClr>
                </a:solidFill>
              </a:rPr>
              <a:t>Because the combination of spastic movements, vomiting, and irregular respiration may compromise the patient's airway, rapidly acting drugs are used to minimize time in this stage and reach Stage 3 as fast as possible.</a:t>
            </a:r>
          </a:p>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889897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685800"/>
            <a:ext cx="8305800" cy="6172200"/>
          </a:xfrm>
        </p:spPr>
        <p:txBody>
          <a:bodyPr>
            <a:normAutofit/>
          </a:bodyPr>
          <a:lstStyle/>
          <a:p>
            <a:r>
              <a:rPr lang="en-US" sz="2400" b="1" dirty="0">
                <a:solidFill>
                  <a:schemeClr val="accent1">
                    <a:lumMod val="50000"/>
                  </a:schemeClr>
                </a:solidFill>
              </a:rPr>
              <a:t>Stage 3  </a:t>
            </a:r>
            <a:r>
              <a:rPr lang="en-US" sz="2400" dirty="0">
                <a:solidFill>
                  <a:schemeClr val="accent1">
                    <a:lumMod val="50000"/>
                  </a:schemeClr>
                </a:solidFill>
              </a:rPr>
              <a:t>Surgical Anesthesia: : from onset of automatic respiration to respiratory paralysis.</a:t>
            </a:r>
          </a:p>
          <a:p>
            <a:pPr marL="0" indent="0">
              <a:buNone/>
            </a:pPr>
            <a:r>
              <a:rPr lang="en-US" sz="2400" dirty="0">
                <a:solidFill>
                  <a:schemeClr val="accent1">
                    <a:lumMod val="50000"/>
                  </a:schemeClr>
                </a:solidFill>
              </a:rPr>
              <a:t>This is the targeted anesthetic level for procedures requiring general anesthesia. </a:t>
            </a:r>
          </a:p>
          <a:p>
            <a:pPr marL="0" indent="0">
              <a:buNone/>
            </a:pPr>
            <a:r>
              <a:rPr lang="en-US" sz="2400" dirty="0">
                <a:solidFill>
                  <a:schemeClr val="accent1">
                    <a:lumMod val="50000"/>
                  </a:schemeClr>
                </a:solidFill>
              </a:rPr>
              <a:t> Airway manipulation is safe at this level.</a:t>
            </a:r>
          </a:p>
          <a:p>
            <a:pPr marL="0" indent="0">
              <a:buNone/>
            </a:pPr>
            <a:r>
              <a:rPr lang="en-US" sz="2400" dirty="0">
                <a:solidFill>
                  <a:schemeClr val="accent1">
                    <a:lumMod val="50000"/>
                  </a:schemeClr>
                </a:solidFill>
              </a:rPr>
              <a:t>Ceased eye movement and respiratory depression are hallmarks of this stage .</a:t>
            </a:r>
          </a:p>
          <a:p>
            <a:pPr marL="0" indent="0">
              <a:buNone/>
            </a:pPr>
            <a:r>
              <a:rPr lang="en-US" sz="2400" dirty="0">
                <a:solidFill>
                  <a:schemeClr val="accent1">
                    <a:lumMod val="50000"/>
                  </a:schemeClr>
                </a:solidFill>
              </a:rPr>
              <a:t>Reaction to skin incision disappear </a:t>
            </a:r>
          </a:p>
        </p:txBody>
      </p:sp>
    </p:spTree>
    <p:extLst>
      <p:ext uri="{BB962C8B-B14F-4D97-AF65-F5344CB8AC3E}">
        <p14:creationId xmlns:p14="http://schemas.microsoft.com/office/powerpoint/2010/main" val="3083773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5715000"/>
          </a:xfrm>
        </p:spPr>
        <p:txBody>
          <a:bodyPr>
            <a:normAutofit/>
          </a:bodyPr>
          <a:lstStyle/>
          <a:p>
            <a:r>
              <a:rPr lang="en-US" sz="2400" dirty="0"/>
              <a:t>Plane I - from onset of automatic respiration to cessation of eyeball movements. </a:t>
            </a:r>
          </a:p>
          <a:p>
            <a:r>
              <a:rPr lang="en-US" sz="2400" dirty="0"/>
              <a:t>Eyelid reflex is lost, swallowing reflex disappears, marked eyeball movement may occur but </a:t>
            </a:r>
            <a:r>
              <a:rPr lang="en-US" sz="2400" dirty="0" err="1"/>
              <a:t>conjunctival</a:t>
            </a:r>
            <a:r>
              <a:rPr lang="en-US" sz="2400" dirty="0"/>
              <a:t> reflex is lost at the bottom of the plane</a:t>
            </a:r>
          </a:p>
          <a:p>
            <a:endParaRPr lang="en-US" sz="2400" dirty="0"/>
          </a:p>
          <a:p>
            <a:endParaRPr lang="en-US" sz="2400" dirty="0"/>
          </a:p>
          <a:p>
            <a:r>
              <a:rPr lang="en-US" sz="2400" dirty="0"/>
              <a:t>Plane II - from cessation of eyeball movements to beginning of paralysis of intercostal muscles.</a:t>
            </a:r>
          </a:p>
          <a:p>
            <a:r>
              <a:rPr lang="en-US" sz="2400" dirty="0"/>
              <a:t> Laryngeal </a:t>
            </a:r>
            <a:r>
              <a:rPr lang="en-US" sz="2400" dirty="0" err="1"/>
              <a:t>reflex.،corneal</a:t>
            </a:r>
            <a:r>
              <a:rPr lang="en-US" sz="2400" dirty="0"/>
              <a:t> reflex disappears, secretion of tears increases (a useful sign of light anesthesia), respiration is automatic and regular, movement and deep breathing as a response to skin stimulation disappears.</a:t>
            </a:r>
          </a:p>
          <a:p>
            <a:endParaRPr lang="en-US" sz="2400" dirty="0"/>
          </a:p>
          <a:p>
            <a:endParaRPr lang="en-US" sz="2400" dirty="0"/>
          </a:p>
        </p:txBody>
      </p:sp>
    </p:spTree>
    <p:extLst>
      <p:ext uri="{BB962C8B-B14F-4D97-AF65-F5344CB8AC3E}">
        <p14:creationId xmlns:p14="http://schemas.microsoft.com/office/powerpoint/2010/main" val="3178180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153399" cy="5257800"/>
          </a:xfrm>
        </p:spPr>
        <p:txBody>
          <a:bodyPr>
            <a:normAutofit/>
          </a:bodyPr>
          <a:lstStyle/>
          <a:p>
            <a:r>
              <a:rPr lang="en-US" sz="2800" dirty="0"/>
              <a:t>Plane III - from beginning to completion of intercostal muscle paralysis. Diaphragmatic respiration persists but there is progressive intercostal paralysis, pupils dilated and light reflex is abolished.</a:t>
            </a:r>
          </a:p>
          <a:p>
            <a:endParaRPr lang="en-US" sz="2800" dirty="0"/>
          </a:p>
          <a:p>
            <a:r>
              <a:rPr lang="en-US" sz="2800" dirty="0"/>
              <a:t>Plane IV - from complete intercostal paralysis to diaphragmatic paralysis (apnea).</a:t>
            </a:r>
          </a:p>
          <a:p>
            <a:endParaRPr lang="en-US" sz="2800" dirty="0"/>
          </a:p>
        </p:txBody>
      </p:sp>
    </p:spTree>
    <p:extLst>
      <p:ext uri="{BB962C8B-B14F-4D97-AF65-F5344CB8AC3E}">
        <p14:creationId xmlns:p14="http://schemas.microsoft.com/office/powerpoint/2010/main" val="392763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68964"/>
          </a:xfrm>
        </p:spPr>
        <p:txBody>
          <a:bodyPr>
            <a:normAutofit/>
          </a:bodyPr>
          <a:lstStyle/>
          <a:p>
            <a:r>
              <a:rPr lang="en-US" sz="2800" b="1" dirty="0">
                <a:solidFill>
                  <a:schemeClr val="accent1">
                    <a:lumMod val="50000"/>
                  </a:schemeClr>
                </a:solidFill>
              </a:rPr>
              <a:t>Stage 4 </a:t>
            </a:r>
            <a:r>
              <a:rPr lang="en-US" sz="2800" dirty="0">
                <a:solidFill>
                  <a:schemeClr val="accent1">
                    <a:lumMod val="50000"/>
                  </a:schemeClr>
                </a:solidFill>
              </a:rPr>
              <a:t>-  also known as overdose, occurs when too much anesthetic medication is given relative to the amount of surgical stimulation and the patient has </a:t>
            </a:r>
            <a:r>
              <a:rPr lang="en-US" sz="2800" i="1" u="sng" dirty="0">
                <a:solidFill>
                  <a:schemeClr val="accent1">
                    <a:lumMod val="50000"/>
                  </a:schemeClr>
                </a:solidFill>
              </a:rPr>
              <a:t>severe brainstem or medullary depression</a:t>
            </a:r>
            <a:r>
              <a:rPr lang="en-US" sz="2800" dirty="0">
                <a:solidFill>
                  <a:schemeClr val="accent1">
                    <a:lumMod val="50000"/>
                  </a:schemeClr>
                </a:solidFill>
              </a:rPr>
              <a:t>, resulting in a cessation of respiration and potential cardiovascular collapse. This stage is lethal without cardiovascular and respiratory support.</a:t>
            </a:r>
          </a:p>
          <a:p>
            <a:endParaRPr lang="en-US" sz="2800" dirty="0">
              <a:solidFill>
                <a:schemeClr val="accent1">
                  <a:lumMod val="50000"/>
                </a:schemeClr>
              </a:solidFill>
            </a:endParaRPr>
          </a:p>
        </p:txBody>
      </p:sp>
    </p:spTree>
    <p:extLst>
      <p:ext uri="{BB962C8B-B14F-4D97-AF65-F5344CB8AC3E}">
        <p14:creationId xmlns:p14="http://schemas.microsoft.com/office/powerpoint/2010/main" val="1280417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1">
                    <a:lumMod val="50000"/>
                  </a:schemeClr>
                </a:solidFill>
              </a:rPr>
              <a:t>Phases of Anesthesia</a:t>
            </a:r>
          </a:p>
        </p:txBody>
      </p:sp>
      <p:sp>
        <p:nvSpPr>
          <p:cNvPr id="3" name="Content Placeholder 2"/>
          <p:cNvSpPr>
            <a:spLocks noGrp="1"/>
          </p:cNvSpPr>
          <p:nvPr>
            <p:ph idx="1"/>
          </p:nvPr>
        </p:nvSpPr>
        <p:spPr/>
        <p:txBody>
          <a:bodyPr>
            <a:normAutofit/>
          </a:bodyPr>
          <a:lstStyle/>
          <a:p>
            <a:r>
              <a:rPr lang="en-US" sz="2400" b="1" dirty="0">
                <a:solidFill>
                  <a:schemeClr val="accent1">
                    <a:lumMod val="50000"/>
                  </a:schemeClr>
                </a:solidFill>
              </a:rPr>
              <a:t>Induction</a:t>
            </a:r>
            <a:r>
              <a:rPr lang="en-US" b="1" dirty="0">
                <a:solidFill>
                  <a:schemeClr val="accent1">
                    <a:lumMod val="50000"/>
                  </a:schemeClr>
                </a:solidFill>
              </a:rPr>
              <a:t>: </a:t>
            </a:r>
            <a:r>
              <a:rPr lang="en-US" dirty="0">
                <a:solidFill>
                  <a:schemeClr val="accent1">
                    <a:lumMod val="50000"/>
                  </a:schemeClr>
                </a:solidFill>
              </a:rPr>
              <a:t>putting the patient to sleep(initial entry to surgical anesthesia )</a:t>
            </a:r>
          </a:p>
          <a:p>
            <a:r>
              <a:rPr lang="en-US" sz="2400" b="1" dirty="0">
                <a:solidFill>
                  <a:schemeClr val="accent1">
                    <a:lumMod val="50000"/>
                  </a:schemeClr>
                </a:solidFill>
              </a:rPr>
              <a:t>Maintenance</a:t>
            </a:r>
            <a:r>
              <a:rPr lang="en-US" b="1" dirty="0">
                <a:solidFill>
                  <a:schemeClr val="accent1">
                    <a:lumMod val="50000"/>
                  </a:schemeClr>
                </a:solidFill>
              </a:rPr>
              <a:t>: </a:t>
            </a:r>
            <a:r>
              <a:rPr lang="en-US" dirty="0">
                <a:solidFill>
                  <a:schemeClr val="accent1">
                    <a:lumMod val="50000"/>
                  </a:schemeClr>
                </a:solidFill>
              </a:rPr>
              <a:t>keeping the patient asleep without awareness(Maintain depth of anesthesia, ventilation, fluid balance, hemodynamic control, homeostasis).</a:t>
            </a:r>
          </a:p>
          <a:p>
            <a:endParaRPr lang="en-US" sz="2400" dirty="0">
              <a:solidFill>
                <a:schemeClr val="accent1">
                  <a:lumMod val="50000"/>
                </a:schemeClr>
              </a:solidFill>
            </a:endParaRPr>
          </a:p>
          <a:p>
            <a:r>
              <a:rPr lang="en-US" sz="2400" b="1" dirty="0">
                <a:solidFill>
                  <a:schemeClr val="accent1">
                    <a:lumMod val="50000"/>
                  </a:schemeClr>
                </a:solidFill>
              </a:rPr>
              <a:t>Emergence(recovery): </a:t>
            </a:r>
            <a:r>
              <a:rPr lang="en-US" dirty="0">
                <a:solidFill>
                  <a:schemeClr val="accent1">
                    <a:lumMod val="50000"/>
                  </a:schemeClr>
                </a:solidFill>
              </a:rPr>
              <a:t>waking the patient up(resumption of normal CNS function • </a:t>
            </a:r>
          </a:p>
          <a:p>
            <a:r>
              <a:rPr lang="en-US" sz="2400" b="1" dirty="0">
                <a:solidFill>
                  <a:schemeClr val="accent1">
                    <a:lumMod val="50000"/>
                  </a:schemeClr>
                </a:solidFill>
              </a:rPr>
              <a:t>Extubation </a:t>
            </a:r>
            <a:r>
              <a:rPr lang="en-US" b="1" dirty="0">
                <a:solidFill>
                  <a:schemeClr val="accent1">
                    <a:lumMod val="50000"/>
                  </a:schemeClr>
                </a:solidFill>
              </a:rPr>
              <a:t>, </a:t>
            </a:r>
            <a:r>
              <a:rPr lang="en-US" dirty="0">
                <a:solidFill>
                  <a:schemeClr val="accent1">
                    <a:lumMod val="50000"/>
                  </a:schemeClr>
                </a:solidFill>
              </a:rPr>
              <a:t>resumption of normal respiration) </a:t>
            </a:r>
          </a:p>
          <a:p>
            <a:endParaRPr lang="en-US" dirty="0">
              <a:solidFill>
                <a:schemeClr val="accent1">
                  <a:lumMod val="50000"/>
                </a:schemeClr>
              </a:solidFill>
            </a:endParaRPr>
          </a:p>
        </p:txBody>
      </p:sp>
    </p:spTree>
    <p:extLst>
      <p:ext uri="{BB962C8B-B14F-4D97-AF65-F5344CB8AC3E}">
        <p14:creationId xmlns:p14="http://schemas.microsoft.com/office/powerpoint/2010/main" val="700297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2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Balanced anesthesia </a:t>
            </a:r>
          </a:p>
        </p:txBody>
      </p:sp>
      <p:sp>
        <p:nvSpPr>
          <p:cNvPr id="3" name="Content Placeholder 2"/>
          <p:cNvSpPr>
            <a:spLocks noGrp="1"/>
          </p:cNvSpPr>
          <p:nvPr>
            <p:ph idx="1"/>
          </p:nvPr>
        </p:nvSpPr>
        <p:spPr>
          <a:xfrm>
            <a:off x="228600" y="1524000"/>
            <a:ext cx="8458200" cy="5181600"/>
          </a:xfrm>
        </p:spPr>
        <p:txBody>
          <a:bodyPr>
            <a:normAutofit/>
          </a:bodyPr>
          <a:lstStyle/>
          <a:p>
            <a:pPr marL="0" indent="0">
              <a:buNone/>
            </a:pPr>
            <a:r>
              <a:rPr lang="en-US" b="1" u="sng" dirty="0"/>
              <a:t>1 Hypnotics drugs  : commonly known as sleeping pills, are a class of psychoactive drugs whose primary function is to induce sleep</a:t>
            </a:r>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u="sng" dirty="0"/>
          </a:p>
          <a:p>
            <a:pPr marL="0" indent="0">
              <a:buNone/>
            </a:pPr>
            <a:r>
              <a:rPr lang="en-US" dirty="0"/>
              <a:t> </a:t>
            </a:r>
          </a:p>
        </p:txBody>
      </p:sp>
      <p:pic>
        <p:nvPicPr>
          <p:cNvPr id="3075"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2286000"/>
            <a:ext cx="769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24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927"/>
            <a:ext cx="9150927" cy="6858000"/>
          </a:xfrm>
          <a:prstGeom prst="rect">
            <a:avLst/>
          </a:prstGeom>
        </p:spPr>
      </p:pic>
    </p:spTree>
    <p:extLst>
      <p:ext uri="{BB962C8B-B14F-4D97-AF65-F5344CB8AC3E}">
        <p14:creationId xmlns:p14="http://schemas.microsoft.com/office/powerpoint/2010/main" val="404646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5821363"/>
          </a:xfrm>
        </p:spPr>
        <p:txBody>
          <a:bodyPr>
            <a:normAutofit/>
          </a:bodyPr>
          <a:lstStyle/>
          <a:p>
            <a:pPr marL="0" indent="0">
              <a:buNone/>
            </a:pPr>
            <a:r>
              <a:rPr lang="en-US" sz="2800" b="1" u="sng" dirty="0">
                <a:solidFill>
                  <a:schemeClr val="accent1">
                    <a:lumMod val="50000"/>
                  </a:schemeClr>
                </a:solidFill>
              </a:rPr>
              <a:t>2 Analgesic drugs   </a:t>
            </a:r>
          </a:p>
          <a:p>
            <a:pPr>
              <a:buFont typeface="Wingdings" pitchFamily="2" charset="2"/>
              <a:buChar char="q"/>
            </a:pPr>
            <a:r>
              <a:rPr lang="en-US" sz="2800" dirty="0">
                <a:solidFill>
                  <a:schemeClr val="accent1">
                    <a:lumMod val="50000"/>
                  </a:schemeClr>
                </a:solidFill>
              </a:rPr>
              <a:t>paracetamol and acetaminophen  </a:t>
            </a:r>
          </a:p>
          <a:p>
            <a:pPr>
              <a:buFont typeface="Wingdings" pitchFamily="2" charset="2"/>
              <a:buChar char="q"/>
            </a:pPr>
            <a:r>
              <a:rPr lang="en-US" sz="2800" dirty="0">
                <a:solidFill>
                  <a:schemeClr val="accent1">
                    <a:lumMod val="50000"/>
                  </a:schemeClr>
                </a:solidFill>
              </a:rPr>
              <a:t> NSAID </a:t>
            </a:r>
          </a:p>
          <a:p>
            <a:pPr>
              <a:buFont typeface="Wingdings" pitchFamily="2" charset="2"/>
              <a:buChar char="q"/>
            </a:pPr>
            <a:r>
              <a:rPr lang="en-US" sz="2800" dirty="0">
                <a:solidFill>
                  <a:schemeClr val="accent1">
                    <a:lumMod val="50000"/>
                  </a:schemeClr>
                </a:solidFill>
              </a:rPr>
              <a:t>Opioid: morphine pethidine fentanyl </a:t>
            </a:r>
          </a:p>
          <a:p>
            <a:pPr>
              <a:buFont typeface="Wingdings" pitchFamily="2" charset="2"/>
              <a:buChar char="q"/>
            </a:pPr>
            <a:r>
              <a:rPr lang="en-US" sz="2800" dirty="0">
                <a:solidFill>
                  <a:schemeClr val="accent1">
                    <a:lumMod val="50000"/>
                  </a:schemeClr>
                </a:solidFill>
              </a:rPr>
              <a:t>Local anesthetic drug (blocks) </a:t>
            </a:r>
          </a:p>
          <a:p>
            <a:pPr marL="0" indent="0">
              <a:buNone/>
            </a:pPr>
            <a:r>
              <a:rPr lang="en-US" sz="2800" b="1" dirty="0">
                <a:solidFill>
                  <a:schemeClr val="accent1">
                    <a:lumMod val="50000"/>
                  </a:schemeClr>
                </a:solidFill>
                <a:effectLst>
                  <a:outerShdw blurRad="38100" dist="38100" dir="2700000" algn="tl">
                    <a:srgbClr val="000000">
                      <a:alpha val="43137"/>
                    </a:srgbClr>
                  </a:outerShdw>
                </a:effectLst>
              </a:rPr>
              <a:t> </a:t>
            </a:r>
            <a:r>
              <a:rPr lang="en-US" sz="2800" b="1" u="sng" dirty="0">
                <a:solidFill>
                  <a:schemeClr val="accent1">
                    <a:lumMod val="50000"/>
                  </a:schemeClr>
                </a:solidFill>
              </a:rPr>
              <a:t>3 +/- Muscle relaxant drugs</a:t>
            </a:r>
            <a:r>
              <a:rPr lang="en-US" sz="2800" u="sng" dirty="0">
                <a:solidFill>
                  <a:schemeClr val="accent1">
                    <a:lumMod val="50000"/>
                  </a:schemeClr>
                </a:solidFill>
              </a:rPr>
              <a:t> </a:t>
            </a:r>
          </a:p>
          <a:p>
            <a:pPr>
              <a:buFont typeface="Wingdings" pitchFamily="2" charset="2"/>
              <a:buChar char="q"/>
            </a:pPr>
            <a:r>
              <a:rPr lang="en-US" sz="2800" dirty="0">
                <a:solidFill>
                  <a:schemeClr val="accent1">
                    <a:lumMod val="50000"/>
                  </a:schemeClr>
                </a:solidFill>
              </a:rPr>
              <a:t>depolarizing muscle relaxant </a:t>
            </a:r>
            <a:endParaRPr lang="en-US" sz="2800" i="1" dirty="0">
              <a:solidFill>
                <a:schemeClr val="accent1">
                  <a:lumMod val="50000"/>
                </a:schemeClr>
              </a:solidFill>
            </a:endParaRPr>
          </a:p>
          <a:p>
            <a:pPr>
              <a:buFont typeface="Wingdings" pitchFamily="2" charset="2"/>
              <a:buChar char="q"/>
            </a:pPr>
            <a:r>
              <a:rPr lang="en-US" sz="2800" dirty="0">
                <a:solidFill>
                  <a:schemeClr val="accent1">
                    <a:lumMod val="50000"/>
                  </a:schemeClr>
                </a:solidFill>
              </a:rPr>
              <a:t>Non –depolarizing muscle relaxant</a:t>
            </a:r>
          </a:p>
          <a:p>
            <a:pPr marL="0" indent="0">
              <a:buNone/>
            </a:pPr>
            <a:endParaRPr lang="en-US" sz="2800" dirty="0">
              <a:solidFill>
                <a:schemeClr val="accent1">
                  <a:lumMod val="50000"/>
                </a:schemeClr>
              </a:solidFill>
            </a:endParaRPr>
          </a:p>
        </p:txBody>
      </p:sp>
    </p:spTree>
    <p:extLst>
      <p:ext uri="{BB962C8B-B14F-4D97-AF65-F5344CB8AC3E}">
        <p14:creationId xmlns:p14="http://schemas.microsoft.com/office/powerpoint/2010/main" val="4144236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135563"/>
          </a:xfrm>
        </p:spPr>
        <p:txBody>
          <a:bodyPr>
            <a:normAutofit/>
          </a:bodyPr>
          <a:lstStyle/>
          <a:p>
            <a:pPr marL="0" indent="0">
              <a:buNone/>
            </a:pPr>
            <a:r>
              <a:rPr lang="en-US" sz="3200" b="1" u="sng" dirty="0">
                <a:solidFill>
                  <a:schemeClr val="accent1">
                    <a:lumMod val="50000"/>
                  </a:schemeClr>
                </a:solidFill>
              </a:rPr>
              <a:t>premedication</a:t>
            </a:r>
            <a:r>
              <a:rPr lang="en-US" sz="3200" dirty="0">
                <a:solidFill>
                  <a:schemeClr val="accent1">
                    <a:lumMod val="50000"/>
                  </a:schemeClr>
                </a:solidFill>
              </a:rPr>
              <a:t>: BNZ  </a:t>
            </a:r>
          </a:p>
          <a:p>
            <a:pPr marL="0" indent="0">
              <a:buNone/>
            </a:pPr>
            <a:r>
              <a:rPr lang="en-US" sz="3200" b="1" u="sng" dirty="0">
                <a:solidFill>
                  <a:schemeClr val="accent1">
                    <a:lumMod val="50000"/>
                  </a:schemeClr>
                </a:solidFill>
              </a:rPr>
              <a:t>+/- adjuvant drug </a:t>
            </a:r>
            <a:r>
              <a:rPr lang="en-US" sz="3200" dirty="0">
                <a:solidFill>
                  <a:schemeClr val="accent1">
                    <a:lumMod val="50000"/>
                  </a:schemeClr>
                </a:solidFill>
              </a:rPr>
              <a:t>:  </a:t>
            </a:r>
          </a:p>
          <a:p>
            <a:pPr>
              <a:buFont typeface="Wingdings" pitchFamily="2" charset="2"/>
              <a:buChar char="q"/>
            </a:pPr>
            <a:r>
              <a:rPr lang="en-US" sz="3200" dirty="0">
                <a:solidFill>
                  <a:schemeClr val="accent1">
                    <a:lumMod val="50000"/>
                  </a:schemeClr>
                </a:solidFill>
              </a:rPr>
              <a:t>Antiemetic , </a:t>
            </a:r>
          </a:p>
          <a:p>
            <a:pPr>
              <a:buFont typeface="Wingdings" pitchFamily="2" charset="2"/>
              <a:buChar char="q"/>
            </a:pPr>
            <a:r>
              <a:rPr lang="en-US" sz="3200" dirty="0">
                <a:solidFill>
                  <a:schemeClr val="accent1">
                    <a:lumMod val="50000"/>
                  </a:schemeClr>
                </a:solidFill>
              </a:rPr>
              <a:t> Anti acids , </a:t>
            </a:r>
          </a:p>
          <a:p>
            <a:pPr>
              <a:buFont typeface="Wingdings" pitchFamily="2" charset="2"/>
              <a:buChar char="q"/>
            </a:pPr>
            <a:r>
              <a:rPr lang="en-US" sz="3200" dirty="0">
                <a:solidFill>
                  <a:schemeClr val="accent1">
                    <a:lumMod val="50000"/>
                  </a:schemeClr>
                </a:solidFill>
              </a:rPr>
              <a:t> Anticholinergic ( atropine ,</a:t>
            </a:r>
            <a:r>
              <a:rPr lang="en-US" sz="3200" dirty="0" err="1">
                <a:solidFill>
                  <a:schemeClr val="accent1">
                    <a:lumMod val="50000"/>
                  </a:schemeClr>
                </a:solidFill>
              </a:rPr>
              <a:t>scopalomine</a:t>
            </a:r>
            <a:r>
              <a:rPr lang="en-US" sz="3200" dirty="0">
                <a:solidFill>
                  <a:schemeClr val="accent1">
                    <a:lumMod val="50000"/>
                  </a:schemeClr>
                </a:solidFill>
              </a:rPr>
              <a:t> )</a:t>
            </a:r>
          </a:p>
        </p:txBody>
      </p:sp>
    </p:spTree>
    <p:extLst>
      <p:ext uri="{BB962C8B-B14F-4D97-AF65-F5344CB8AC3E}">
        <p14:creationId xmlns:p14="http://schemas.microsoft.com/office/powerpoint/2010/main" val="1535939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06640" cy="1356360"/>
          </a:xfrm>
        </p:spPr>
        <p:txBody>
          <a:bodyPr>
            <a:normAutofit/>
          </a:bodyPr>
          <a:lstStyle/>
          <a:p>
            <a:r>
              <a:rPr lang="en-US" sz="3600" b="1" dirty="0">
                <a:solidFill>
                  <a:schemeClr val="accent1">
                    <a:lumMod val="50000"/>
                  </a:schemeClr>
                </a:solidFill>
              </a:rPr>
              <a:t>Preoperative Evaluation of patients</a:t>
            </a:r>
          </a:p>
        </p:txBody>
      </p:sp>
      <p:sp>
        <p:nvSpPr>
          <p:cNvPr id="3" name="Content Placeholder 2"/>
          <p:cNvSpPr>
            <a:spLocks noGrp="1"/>
          </p:cNvSpPr>
          <p:nvPr>
            <p:ph idx="1"/>
          </p:nvPr>
        </p:nvSpPr>
        <p:spPr>
          <a:xfrm>
            <a:off x="152400" y="1166812"/>
            <a:ext cx="8839200" cy="5486400"/>
          </a:xfrm>
        </p:spPr>
        <p:txBody>
          <a:bodyPr>
            <a:normAutofit fontScale="92500" lnSpcReduction="10000"/>
          </a:bodyPr>
          <a:lstStyle/>
          <a:p>
            <a:pPr marL="0" indent="0">
              <a:buNone/>
            </a:pPr>
            <a:r>
              <a:rPr lang="en-US" sz="2400" i="1" dirty="0">
                <a:solidFill>
                  <a:schemeClr val="accent1">
                    <a:lumMod val="50000"/>
                  </a:schemeClr>
                </a:solidFill>
              </a:rPr>
              <a:t>TO provide better anesthesia service &amp; prevent  anesthesia complication BY history &amp; physical examination related to anesthesia &amp; any indicated  laboratory tests &amp; imaging</a:t>
            </a:r>
          </a:p>
          <a:p>
            <a:pPr marL="0" indent="0">
              <a:buNone/>
            </a:pPr>
            <a:endParaRPr lang="en-US" sz="2400" i="1" dirty="0">
              <a:solidFill>
                <a:schemeClr val="accent1">
                  <a:lumMod val="50000"/>
                </a:schemeClr>
              </a:solidFill>
            </a:endParaRPr>
          </a:p>
          <a:p>
            <a:pPr marL="457200" indent="-457200" algn="ctr">
              <a:buAutoNum type="alphaUcPeriod"/>
            </a:pPr>
            <a:r>
              <a:rPr lang="en-US" sz="3000" b="1" u="sng" dirty="0">
                <a:solidFill>
                  <a:schemeClr val="accent1">
                    <a:lumMod val="50000"/>
                  </a:schemeClr>
                </a:solidFill>
              </a:rPr>
              <a:t>History review</a:t>
            </a:r>
          </a:p>
          <a:p>
            <a:pPr marL="0" indent="0" algn="ctr">
              <a:buNone/>
            </a:pPr>
            <a:r>
              <a:rPr lang="en-US" sz="2600" dirty="0">
                <a:solidFill>
                  <a:schemeClr val="accent1">
                    <a:lumMod val="50000"/>
                  </a:schemeClr>
                </a:solidFill>
              </a:rPr>
              <a:t>1- current  problem and operation .</a:t>
            </a:r>
            <a:br>
              <a:rPr lang="en-US" sz="2600" dirty="0">
                <a:solidFill>
                  <a:schemeClr val="accent1">
                    <a:lumMod val="50000"/>
                  </a:schemeClr>
                </a:solidFill>
              </a:rPr>
            </a:br>
            <a:r>
              <a:rPr lang="en-US" sz="2600" dirty="0">
                <a:solidFill>
                  <a:schemeClr val="accent1">
                    <a:lumMod val="50000"/>
                  </a:schemeClr>
                </a:solidFill>
              </a:rPr>
              <a:t>2- other known medical </a:t>
            </a:r>
            <a:r>
              <a:rPr lang="en-US" sz="2600" dirty="0" smtClean="0">
                <a:solidFill>
                  <a:schemeClr val="accent1">
                    <a:lumMod val="50000"/>
                  </a:schemeClr>
                </a:solidFill>
              </a:rPr>
              <a:t>problems &amp; smoking </a:t>
            </a:r>
            <a:r>
              <a:rPr lang="en-US" sz="2600" dirty="0">
                <a:solidFill>
                  <a:schemeClr val="accent1">
                    <a:lumMod val="50000"/>
                  </a:schemeClr>
                </a:solidFill>
              </a:rPr>
              <a:t/>
            </a:r>
            <a:br>
              <a:rPr lang="en-US" sz="2600" dirty="0">
                <a:solidFill>
                  <a:schemeClr val="accent1">
                    <a:lumMod val="50000"/>
                  </a:schemeClr>
                </a:solidFill>
              </a:rPr>
            </a:br>
            <a:r>
              <a:rPr lang="en-US" sz="2600" dirty="0">
                <a:solidFill>
                  <a:schemeClr val="accent1">
                    <a:lumMod val="50000"/>
                  </a:schemeClr>
                </a:solidFill>
              </a:rPr>
              <a:t>3- medication history :</a:t>
            </a:r>
            <a:br>
              <a:rPr lang="en-US" sz="2600" dirty="0">
                <a:solidFill>
                  <a:schemeClr val="accent1">
                    <a:lumMod val="50000"/>
                  </a:schemeClr>
                </a:solidFill>
              </a:rPr>
            </a:br>
            <a:r>
              <a:rPr lang="en-US" sz="2600" dirty="0">
                <a:solidFill>
                  <a:schemeClr val="accent1">
                    <a:lumMod val="50000"/>
                  </a:schemeClr>
                </a:solidFill>
              </a:rPr>
              <a:t>*allergies to drug </a:t>
            </a:r>
            <a:br>
              <a:rPr lang="en-US" sz="2600" dirty="0">
                <a:solidFill>
                  <a:schemeClr val="accent1">
                    <a:lumMod val="50000"/>
                  </a:schemeClr>
                </a:solidFill>
              </a:rPr>
            </a:br>
            <a:r>
              <a:rPr lang="en-US" sz="2600" dirty="0">
                <a:solidFill>
                  <a:schemeClr val="accent1">
                    <a:lumMod val="50000"/>
                  </a:schemeClr>
                </a:solidFill>
              </a:rPr>
              <a:t>* drugs intolerance</a:t>
            </a:r>
            <a:br>
              <a:rPr lang="en-US" sz="2600" dirty="0">
                <a:solidFill>
                  <a:schemeClr val="accent1">
                    <a:lumMod val="50000"/>
                  </a:schemeClr>
                </a:solidFill>
              </a:rPr>
            </a:br>
            <a:r>
              <a:rPr lang="en-US" sz="2600" dirty="0">
                <a:solidFill>
                  <a:schemeClr val="accent1">
                    <a:lumMod val="50000"/>
                  </a:schemeClr>
                </a:solidFill>
              </a:rPr>
              <a:t>*present medical therapy (DM &amp; HTN) </a:t>
            </a:r>
            <a:br>
              <a:rPr lang="en-US" sz="2600" dirty="0">
                <a:solidFill>
                  <a:schemeClr val="accent1">
                    <a:lumMod val="50000"/>
                  </a:schemeClr>
                </a:solidFill>
              </a:rPr>
            </a:br>
            <a:r>
              <a:rPr lang="en-US" sz="2600" dirty="0">
                <a:solidFill>
                  <a:schemeClr val="accent1">
                    <a:lumMod val="50000"/>
                  </a:schemeClr>
                </a:solidFill>
              </a:rPr>
              <a:t>* non-therapeutic  drugs( alcohol , tobacco) </a:t>
            </a:r>
            <a:br>
              <a:rPr lang="en-US" sz="2600" dirty="0">
                <a:solidFill>
                  <a:schemeClr val="accent1">
                    <a:lumMod val="50000"/>
                  </a:schemeClr>
                </a:solidFill>
              </a:rPr>
            </a:br>
            <a:r>
              <a:rPr lang="en-US" sz="2600" dirty="0">
                <a:solidFill>
                  <a:schemeClr val="accent1">
                    <a:lumMod val="50000"/>
                  </a:schemeClr>
                </a:solidFill>
              </a:rPr>
              <a:t/>
            </a:r>
            <a:br>
              <a:rPr lang="en-US" sz="2600" dirty="0">
                <a:solidFill>
                  <a:schemeClr val="accent1">
                    <a:lumMod val="50000"/>
                  </a:schemeClr>
                </a:solidFill>
              </a:rPr>
            </a:br>
            <a:r>
              <a:rPr lang="en-US" sz="2600" dirty="0">
                <a:solidFill>
                  <a:schemeClr val="accent1">
                    <a:lumMod val="50000"/>
                  </a:schemeClr>
                </a:solidFill>
              </a:rPr>
              <a:t>4- previous anesthetic operation( obstetric history &amp; pain history &amp; any complication ) </a:t>
            </a:r>
            <a:br>
              <a:rPr lang="en-US" sz="2600" dirty="0">
                <a:solidFill>
                  <a:schemeClr val="accent1">
                    <a:lumMod val="50000"/>
                  </a:schemeClr>
                </a:solidFill>
              </a:rPr>
            </a:br>
            <a:r>
              <a:rPr lang="en-US" sz="2600" dirty="0">
                <a:solidFill>
                  <a:schemeClr val="accent1">
                    <a:lumMod val="50000"/>
                  </a:schemeClr>
                </a:solidFill>
              </a:rPr>
              <a:t>5-   family history , S.H, M.H </a:t>
            </a:r>
          </a:p>
          <a:p>
            <a:pPr marL="0" indent="0" algn="ctr">
              <a:buNone/>
            </a:pPr>
            <a:endParaRPr lang="en-US" sz="2600" dirty="0">
              <a:solidFill>
                <a:schemeClr val="accent1">
                  <a:lumMod val="50000"/>
                </a:schemeClr>
              </a:solidFill>
            </a:endParaRPr>
          </a:p>
        </p:txBody>
      </p:sp>
    </p:spTree>
    <p:extLst>
      <p:ext uri="{BB962C8B-B14F-4D97-AF65-F5344CB8AC3E}">
        <p14:creationId xmlns:p14="http://schemas.microsoft.com/office/powerpoint/2010/main" val="3850809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915400" cy="6096000"/>
          </a:xfrm>
        </p:spPr>
        <p:txBody>
          <a:bodyPr>
            <a:normAutofit fontScale="92500" lnSpcReduction="10000"/>
          </a:bodyPr>
          <a:lstStyle/>
          <a:p>
            <a:pPr marL="0" indent="0">
              <a:buNone/>
            </a:pPr>
            <a:r>
              <a:rPr lang="en-US" sz="2800" dirty="0">
                <a:solidFill>
                  <a:schemeClr val="accent1">
                    <a:lumMod val="50000"/>
                  </a:schemeClr>
                </a:solidFill>
              </a:rPr>
              <a:t>6- Review of organ system: </a:t>
            </a:r>
            <a:br>
              <a:rPr lang="en-US" sz="2800" dirty="0">
                <a:solidFill>
                  <a:schemeClr val="accent1">
                    <a:lumMod val="50000"/>
                  </a:schemeClr>
                </a:solidFill>
              </a:rPr>
            </a:br>
            <a:r>
              <a:rPr lang="en-US" sz="2800" dirty="0">
                <a:solidFill>
                  <a:schemeClr val="accent1">
                    <a:lumMod val="50000"/>
                  </a:schemeClr>
                </a:solidFill>
              </a:rPr>
              <a:t>* general include activity level </a:t>
            </a:r>
            <a:br>
              <a:rPr lang="en-US" sz="2800" dirty="0">
                <a:solidFill>
                  <a:schemeClr val="accent1">
                    <a:lumMod val="50000"/>
                  </a:schemeClr>
                </a:solidFill>
              </a:rPr>
            </a:br>
            <a:r>
              <a:rPr lang="en-US" sz="2800" dirty="0">
                <a:solidFill>
                  <a:schemeClr val="accent1">
                    <a:lumMod val="50000"/>
                  </a:schemeClr>
                </a:solidFill>
              </a:rPr>
              <a:t>* Resp. &amp; CVS </a:t>
            </a:r>
            <a:br>
              <a:rPr lang="en-US" sz="2800" dirty="0">
                <a:solidFill>
                  <a:schemeClr val="accent1">
                    <a:lumMod val="50000"/>
                  </a:schemeClr>
                </a:solidFill>
              </a:rPr>
            </a:br>
            <a:r>
              <a:rPr lang="en-US" sz="2800" dirty="0">
                <a:solidFill>
                  <a:schemeClr val="accent1">
                    <a:lumMod val="50000"/>
                  </a:schemeClr>
                </a:solidFill>
              </a:rPr>
              <a:t>*renal &amp; electrolyte imbalance </a:t>
            </a:r>
            <a:br>
              <a:rPr lang="en-US" sz="2800" dirty="0">
                <a:solidFill>
                  <a:schemeClr val="accent1">
                    <a:lumMod val="50000"/>
                  </a:schemeClr>
                </a:solidFill>
              </a:rPr>
            </a:br>
            <a:r>
              <a:rPr lang="en-US" sz="2800" dirty="0">
                <a:solidFill>
                  <a:schemeClr val="accent1">
                    <a:lumMod val="50000"/>
                  </a:schemeClr>
                </a:solidFill>
              </a:rPr>
              <a:t>*hematology &amp; GI </a:t>
            </a:r>
            <a:br>
              <a:rPr lang="en-US" sz="2800" dirty="0">
                <a:solidFill>
                  <a:schemeClr val="accent1">
                    <a:lumMod val="50000"/>
                  </a:schemeClr>
                </a:solidFill>
              </a:rPr>
            </a:br>
            <a:r>
              <a:rPr lang="en-US" sz="2800" dirty="0">
                <a:solidFill>
                  <a:schemeClr val="accent1">
                    <a:lumMod val="50000"/>
                  </a:schemeClr>
                </a:solidFill>
              </a:rPr>
              <a:t>*neurological ,endocrine , psychiatric </a:t>
            </a:r>
            <a:br>
              <a:rPr lang="en-US" sz="2800" dirty="0">
                <a:solidFill>
                  <a:schemeClr val="accent1">
                    <a:lumMod val="50000"/>
                  </a:schemeClr>
                </a:solidFill>
              </a:rPr>
            </a:br>
            <a:r>
              <a:rPr lang="en-US" sz="2800" dirty="0">
                <a:solidFill>
                  <a:schemeClr val="accent1">
                    <a:lumMod val="50000"/>
                  </a:schemeClr>
                </a:solidFill>
              </a:rPr>
              <a:t>*musculoskeletal &amp; dermatologically </a:t>
            </a:r>
          </a:p>
          <a:p>
            <a:pPr marL="0" indent="0">
              <a:buNone/>
            </a:pPr>
            <a:r>
              <a:rPr lang="en-US" sz="2800" dirty="0">
                <a:solidFill>
                  <a:schemeClr val="accent1">
                    <a:lumMod val="50000"/>
                  </a:schemeClr>
                </a:solidFill>
              </a:rPr>
              <a:t>7- last oral intake </a:t>
            </a:r>
            <a:br>
              <a:rPr lang="en-US" sz="2800" dirty="0">
                <a:solidFill>
                  <a:schemeClr val="accent1">
                    <a:lumMod val="50000"/>
                  </a:schemeClr>
                </a:solidFill>
              </a:rPr>
            </a:br>
            <a:r>
              <a:rPr lang="en-US" sz="3500" b="1" dirty="0">
                <a:solidFill>
                  <a:schemeClr val="accent1">
                    <a:lumMod val="50000"/>
                  </a:schemeClr>
                </a:solidFill>
              </a:rPr>
              <a:t>Fasting need </a:t>
            </a:r>
          </a:p>
          <a:p>
            <a:pPr algn="ctr"/>
            <a:r>
              <a:rPr lang="en-US" sz="2800" b="1" u="sng" dirty="0">
                <a:solidFill>
                  <a:schemeClr val="accent1">
                    <a:lumMod val="50000"/>
                  </a:schemeClr>
                </a:solidFill>
              </a:rPr>
              <a:t> </a:t>
            </a:r>
            <a:r>
              <a:rPr lang="en-US" sz="2800" b="1" dirty="0">
                <a:solidFill>
                  <a:schemeClr val="accent1">
                    <a:lumMod val="50000"/>
                  </a:schemeClr>
                </a:solidFill>
              </a:rPr>
              <a:t>clear fluid 2-4 </a:t>
            </a:r>
            <a:r>
              <a:rPr lang="en-US" sz="2800" b="1" dirty="0" err="1">
                <a:solidFill>
                  <a:schemeClr val="accent1">
                    <a:lumMod val="50000"/>
                  </a:schemeClr>
                </a:solidFill>
              </a:rPr>
              <a:t>hr</a:t>
            </a:r>
            <a:r>
              <a:rPr lang="en-US" sz="2800" b="1" dirty="0">
                <a:solidFill>
                  <a:schemeClr val="accent1">
                    <a:lumMod val="50000"/>
                  </a:schemeClr>
                </a:solidFill>
              </a:rPr>
              <a:t> </a:t>
            </a:r>
          </a:p>
          <a:p>
            <a:pPr algn="ctr"/>
            <a:r>
              <a:rPr lang="en-US" sz="2800" b="1" dirty="0">
                <a:solidFill>
                  <a:schemeClr val="accent1">
                    <a:lumMod val="50000"/>
                  </a:schemeClr>
                </a:solidFill>
              </a:rPr>
              <a:t>breast milk 4 </a:t>
            </a:r>
            <a:r>
              <a:rPr lang="en-US" sz="2800" b="1" dirty="0" err="1">
                <a:solidFill>
                  <a:schemeClr val="accent1">
                    <a:lumMod val="50000"/>
                  </a:schemeClr>
                </a:solidFill>
              </a:rPr>
              <a:t>hr</a:t>
            </a:r>
            <a:r>
              <a:rPr lang="en-US" sz="2800" b="1" dirty="0">
                <a:solidFill>
                  <a:schemeClr val="accent1">
                    <a:lumMod val="50000"/>
                  </a:schemeClr>
                </a:solidFill>
              </a:rPr>
              <a:t> </a:t>
            </a:r>
          </a:p>
          <a:p>
            <a:pPr algn="ctr"/>
            <a:r>
              <a:rPr lang="en-US" sz="2800" b="1" dirty="0">
                <a:solidFill>
                  <a:schemeClr val="accent1">
                    <a:lumMod val="50000"/>
                  </a:schemeClr>
                </a:solidFill>
              </a:rPr>
              <a:t>infant formula 6 </a:t>
            </a:r>
            <a:r>
              <a:rPr lang="en-US" sz="2800" b="1" dirty="0" err="1">
                <a:solidFill>
                  <a:schemeClr val="accent1">
                    <a:lumMod val="50000"/>
                  </a:schemeClr>
                </a:solidFill>
              </a:rPr>
              <a:t>hr</a:t>
            </a:r>
            <a:r>
              <a:rPr lang="en-US" sz="2800" b="1" dirty="0">
                <a:solidFill>
                  <a:schemeClr val="accent1">
                    <a:lumMod val="50000"/>
                  </a:schemeClr>
                </a:solidFill>
              </a:rPr>
              <a:t> </a:t>
            </a:r>
          </a:p>
          <a:p>
            <a:pPr algn="ctr"/>
            <a:r>
              <a:rPr lang="en-US" sz="2800" b="1" dirty="0">
                <a:solidFill>
                  <a:schemeClr val="accent1">
                    <a:lumMod val="50000"/>
                  </a:schemeClr>
                </a:solidFill>
              </a:rPr>
              <a:t>light meal 6 </a:t>
            </a:r>
            <a:r>
              <a:rPr lang="en-US" sz="2800" b="1" dirty="0" err="1">
                <a:solidFill>
                  <a:schemeClr val="accent1">
                    <a:lumMod val="50000"/>
                  </a:schemeClr>
                </a:solidFill>
              </a:rPr>
              <a:t>hr</a:t>
            </a:r>
            <a:r>
              <a:rPr lang="en-US" sz="2800" b="1" dirty="0">
                <a:solidFill>
                  <a:schemeClr val="accent1">
                    <a:lumMod val="50000"/>
                  </a:schemeClr>
                </a:solidFill>
              </a:rPr>
              <a:t> </a:t>
            </a:r>
          </a:p>
          <a:p>
            <a:pPr algn="ctr"/>
            <a:r>
              <a:rPr lang="en-US" sz="2800" b="1" dirty="0">
                <a:solidFill>
                  <a:schemeClr val="accent1">
                    <a:lumMod val="50000"/>
                  </a:schemeClr>
                </a:solidFill>
              </a:rPr>
              <a:t>heavy meal &gt; 8 </a:t>
            </a:r>
            <a:r>
              <a:rPr lang="en-US" sz="2800" b="1" dirty="0" err="1">
                <a:solidFill>
                  <a:schemeClr val="accent1">
                    <a:lumMod val="50000"/>
                  </a:schemeClr>
                </a:solidFill>
              </a:rPr>
              <a:t>hr</a:t>
            </a:r>
            <a:r>
              <a:rPr lang="en-US" sz="2800" b="1" dirty="0">
                <a:solidFill>
                  <a:schemeClr val="accent1">
                    <a:lumMod val="50000"/>
                  </a:schemeClr>
                </a:solidFill>
              </a:rPr>
              <a:t> ,</a:t>
            </a:r>
          </a:p>
          <a:p>
            <a:pPr algn="ctr"/>
            <a:r>
              <a:rPr lang="en-US" sz="2800" b="1" dirty="0">
                <a:solidFill>
                  <a:schemeClr val="accent1">
                    <a:lumMod val="50000"/>
                  </a:schemeClr>
                </a:solidFill>
              </a:rPr>
              <a:t> elective surgery 12-24 </a:t>
            </a:r>
            <a:r>
              <a:rPr lang="en-US" sz="2800" b="1" u="sng" dirty="0" err="1">
                <a:solidFill>
                  <a:schemeClr val="accent1">
                    <a:lumMod val="50000"/>
                  </a:schemeClr>
                </a:solidFill>
              </a:rPr>
              <a:t>hr</a:t>
            </a:r>
            <a:endParaRPr lang="en-US" sz="2800" b="1" u="sng" dirty="0">
              <a:solidFill>
                <a:schemeClr val="accent1">
                  <a:lumMod val="50000"/>
                </a:schemeClr>
              </a:solidFill>
            </a:endParaRPr>
          </a:p>
          <a:p>
            <a:pPr marL="0" indent="0">
              <a:buNone/>
            </a:pPr>
            <a:endParaRPr lang="en-US" sz="2800" dirty="0">
              <a:solidFill>
                <a:schemeClr val="accent1">
                  <a:lumMod val="50000"/>
                </a:schemeClr>
              </a:solidFill>
            </a:endParaRPr>
          </a:p>
        </p:txBody>
      </p:sp>
    </p:spTree>
    <p:extLst>
      <p:ext uri="{BB962C8B-B14F-4D97-AF65-F5344CB8AC3E}">
        <p14:creationId xmlns:p14="http://schemas.microsoft.com/office/powerpoint/2010/main" val="3180835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Smoking stop</a:t>
            </a:r>
          </a:p>
        </p:txBody>
      </p:sp>
      <p:sp>
        <p:nvSpPr>
          <p:cNvPr id="3" name="Content Placeholder 2"/>
          <p:cNvSpPr>
            <a:spLocks noGrp="1"/>
          </p:cNvSpPr>
          <p:nvPr>
            <p:ph idx="1"/>
          </p:nvPr>
        </p:nvSpPr>
        <p:spPr>
          <a:xfrm>
            <a:off x="381000" y="1828800"/>
            <a:ext cx="7404653" cy="4038600"/>
          </a:xfrm>
        </p:spPr>
        <p:txBody>
          <a:bodyPr>
            <a:normAutofit/>
          </a:bodyPr>
          <a:lstStyle/>
          <a:p>
            <a:r>
              <a:rPr lang="en-US" sz="2800" dirty="0">
                <a:solidFill>
                  <a:schemeClr val="accent1">
                    <a:lumMod val="50000"/>
                  </a:schemeClr>
                </a:solidFill>
              </a:rPr>
              <a:t/>
            </a:r>
            <a:br>
              <a:rPr lang="en-US" sz="2800" dirty="0">
                <a:solidFill>
                  <a:schemeClr val="accent1">
                    <a:lumMod val="50000"/>
                  </a:schemeClr>
                </a:solidFill>
              </a:rPr>
            </a:br>
            <a:r>
              <a:rPr lang="en-US" sz="2800" dirty="0">
                <a:solidFill>
                  <a:schemeClr val="accent1">
                    <a:lumMod val="50000"/>
                  </a:schemeClr>
                </a:solidFill>
              </a:rPr>
              <a:t>☼  &gt; 4-6 </a:t>
            </a:r>
            <a:r>
              <a:rPr lang="en-US" sz="2800" dirty="0" err="1">
                <a:solidFill>
                  <a:schemeClr val="accent1">
                    <a:lumMod val="50000"/>
                  </a:schemeClr>
                </a:solidFill>
              </a:rPr>
              <a:t>hr</a:t>
            </a:r>
            <a:r>
              <a:rPr lang="en-US" sz="2800" dirty="0">
                <a:solidFill>
                  <a:schemeClr val="accent1">
                    <a:lumMod val="50000"/>
                  </a:schemeClr>
                </a:solidFill>
              </a:rPr>
              <a:t> decrease </a:t>
            </a:r>
            <a:r>
              <a:rPr lang="en-US" sz="2800" dirty="0" err="1">
                <a:solidFill>
                  <a:schemeClr val="accent1">
                    <a:lumMod val="50000"/>
                  </a:schemeClr>
                </a:solidFill>
              </a:rPr>
              <a:t>carboxyHb</a:t>
            </a:r>
            <a:r>
              <a:rPr lang="en-US" sz="2800" dirty="0">
                <a:solidFill>
                  <a:schemeClr val="accent1">
                    <a:lumMod val="50000"/>
                  </a:schemeClr>
                </a:solidFill>
              </a:rPr>
              <a:t> </a:t>
            </a:r>
            <a:br>
              <a:rPr lang="en-US" sz="2800" dirty="0">
                <a:solidFill>
                  <a:schemeClr val="accent1">
                    <a:lumMod val="50000"/>
                  </a:schemeClr>
                </a:solidFill>
              </a:rPr>
            </a:br>
            <a:r>
              <a:rPr lang="en-US" sz="2800" dirty="0">
                <a:solidFill>
                  <a:schemeClr val="accent1">
                    <a:lumMod val="50000"/>
                  </a:schemeClr>
                </a:solidFill>
              </a:rPr>
              <a:t>☼  &gt; 12-24 </a:t>
            </a:r>
            <a:r>
              <a:rPr lang="en-US" sz="2800" dirty="0" err="1">
                <a:solidFill>
                  <a:schemeClr val="accent1">
                    <a:lumMod val="50000"/>
                  </a:schemeClr>
                </a:solidFill>
              </a:rPr>
              <a:t>hr</a:t>
            </a:r>
            <a:r>
              <a:rPr lang="en-US" sz="2800" dirty="0">
                <a:solidFill>
                  <a:schemeClr val="accent1">
                    <a:lumMod val="50000"/>
                  </a:schemeClr>
                </a:solidFill>
              </a:rPr>
              <a:t> decrease </a:t>
            </a:r>
            <a:r>
              <a:rPr lang="en-US" sz="2800" dirty="0" err="1">
                <a:solidFill>
                  <a:schemeClr val="accent1">
                    <a:lumMod val="50000"/>
                  </a:schemeClr>
                </a:solidFill>
              </a:rPr>
              <a:t>nicotin</a:t>
            </a:r>
            <a:r>
              <a:rPr lang="en-US" sz="2800" dirty="0">
                <a:solidFill>
                  <a:schemeClr val="accent1">
                    <a:lumMod val="50000"/>
                  </a:schemeClr>
                </a:solidFill>
              </a:rPr>
              <a:t> </a:t>
            </a:r>
            <a:br>
              <a:rPr lang="en-US" sz="2800" dirty="0">
                <a:solidFill>
                  <a:schemeClr val="accent1">
                    <a:lumMod val="50000"/>
                  </a:schemeClr>
                </a:solidFill>
              </a:rPr>
            </a:br>
            <a:r>
              <a:rPr lang="en-US" sz="2800" dirty="0" err="1">
                <a:solidFill>
                  <a:schemeClr val="accent1">
                    <a:lumMod val="50000"/>
                  </a:schemeClr>
                </a:solidFill>
              </a:rPr>
              <a:t>nicotin</a:t>
            </a:r>
            <a:r>
              <a:rPr lang="en-US" sz="2800" dirty="0">
                <a:solidFill>
                  <a:schemeClr val="accent1">
                    <a:lumMod val="50000"/>
                  </a:schemeClr>
                </a:solidFill>
              </a:rPr>
              <a:t> is sympathomimetic and ꜛꜛ coronary vasoconstriction </a:t>
            </a:r>
            <a:br>
              <a:rPr lang="en-US" sz="2800" dirty="0">
                <a:solidFill>
                  <a:schemeClr val="accent1">
                    <a:lumMod val="50000"/>
                  </a:schemeClr>
                </a:solidFill>
              </a:rPr>
            </a:br>
            <a:r>
              <a:rPr lang="en-US" sz="2800" dirty="0">
                <a:solidFill>
                  <a:schemeClr val="accent1">
                    <a:lumMod val="50000"/>
                  </a:schemeClr>
                </a:solidFill>
              </a:rPr>
              <a:t>☼ &gt; 6-8 weeks normalize M.C.F </a:t>
            </a:r>
            <a:br>
              <a:rPr lang="en-US" sz="2800" dirty="0">
                <a:solidFill>
                  <a:schemeClr val="accent1">
                    <a:lumMod val="50000"/>
                  </a:schemeClr>
                </a:solidFill>
              </a:rPr>
            </a:br>
            <a:r>
              <a:rPr lang="en-US" sz="2800" dirty="0">
                <a:solidFill>
                  <a:schemeClr val="accent1">
                    <a:lumMod val="50000"/>
                  </a:schemeClr>
                </a:solidFill>
              </a:rPr>
              <a:t>☼ &gt; 2-3 month normalize pulmonary function </a:t>
            </a:r>
            <a:br>
              <a:rPr lang="en-US" sz="2800" dirty="0">
                <a:solidFill>
                  <a:schemeClr val="accent1">
                    <a:lumMod val="50000"/>
                  </a:schemeClr>
                </a:solidFill>
              </a:rPr>
            </a:br>
            <a:r>
              <a:rPr lang="en-US" sz="2800" dirty="0">
                <a:solidFill>
                  <a:schemeClr val="accent1">
                    <a:lumMod val="50000"/>
                  </a:schemeClr>
                </a:solidFill>
              </a:rPr>
              <a:t>☼ &gt; 6 month -1year return to non-smoker lung</a:t>
            </a:r>
          </a:p>
          <a:p>
            <a:endParaRPr lang="en-US" sz="2800" dirty="0">
              <a:solidFill>
                <a:schemeClr val="accent1">
                  <a:lumMod val="50000"/>
                </a:schemeClr>
              </a:solidFill>
            </a:endParaRPr>
          </a:p>
        </p:txBody>
      </p:sp>
    </p:spTree>
    <p:extLst>
      <p:ext uri="{BB962C8B-B14F-4D97-AF65-F5344CB8AC3E}">
        <p14:creationId xmlns:p14="http://schemas.microsoft.com/office/powerpoint/2010/main" val="216430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304800"/>
            <a:ext cx="7406640" cy="1356360"/>
          </a:xfrm>
        </p:spPr>
        <p:txBody>
          <a:bodyPr>
            <a:normAutofit/>
          </a:bodyPr>
          <a:lstStyle/>
          <a:p>
            <a:r>
              <a:rPr lang="en-US" sz="4400" b="1" u="sng" dirty="0"/>
              <a:t>B. physical examination :</a:t>
            </a:r>
          </a:p>
        </p:txBody>
      </p:sp>
      <p:sp>
        <p:nvSpPr>
          <p:cNvPr id="3" name="Content Placeholder 2"/>
          <p:cNvSpPr>
            <a:spLocks noGrp="1"/>
          </p:cNvSpPr>
          <p:nvPr>
            <p:ph idx="1"/>
          </p:nvPr>
        </p:nvSpPr>
        <p:spPr>
          <a:xfrm>
            <a:off x="381000" y="1600200"/>
            <a:ext cx="8229600" cy="4953000"/>
          </a:xfrm>
        </p:spPr>
        <p:txBody>
          <a:bodyPr>
            <a:normAutofit lnSpcReduction="10000"/>
          </a:bodyPr>
          <a:lstStyle/>
          <a:p>
            <a:pPr marL="0" indent="0">
              <a:buNone/>
            </a:pPr>
            <a:r>
              <a:rPr lang="en-US" sz="2400" dirty="0">
                <a:solidFill>
                  <a:schemeClr val="accent1">
                    <a:lumMod val="50000"/>
                  </a:schemeClr>
                </a:solidFill>
              </a:rPr>
              <a:t>1- vital sign and general examination </a:t>
            </a:r>
            <a:br>
              <a:rPr lang="en-US" sz="2400" dirty="0">
                <a:solidFill>
                  <a:schemeClr val="accent1">
                    <a:lumMod val="50000"/>
                  </a:schemeClr>
                </a:solidFill>
              </a:rPr>
            </a:br>
            <a:r>
              <a:rPr lang="en-US" sz="2400" dirty="0">
                <a:solidFill>
                  <a:schemeClr val="accent1">
                    <a:lumMod val="50000"/>
                  </a:schemeClr>
                </a:solidFill>
              </a:rPr>
              <a:t>2- airway assessment (LEMON )</a:t>
            </a:r>
            <a:br>
              <a:rPr lang="en-US" sz="2400" dirty="0">
                <a:solidFill>
                  <a:schemeClr val="accent1">
                    <a:lumMod val="50000"/>
                  </a:schemeClr>
                </a:solidFill>
              </a:rPr>
            </a:br>
            <a:endParaRPr lang="en-US" sz="2400" dirty="0">
              <a:solidFill>
                <a:schemeClr val="accent1">
                  <a:lumMod val="50000"/>
                </a:schemeClr>
              </a:solidFill>
            </a:endParaRPr>
          </a:p>
          <a:p>
            <a:pPr>
              <a:buFont typeface="Wingdings" pitchFamily="2" charset="2"/>
              <a:buChar char="ü"/>
            </a:pPr>
            <a:r>
              <a:rPr lang="en-US" sz="2400" dirty="0">
                <a:solidFill>
                  <a:schemeClr val="accent1">
                    <a:lumMod val="50000"/>
                  </a:schemeClr>
                </a:solidFill>
              </a:rPr>
              <a:t>L  look </a:t>
            </a:r>
          </a:p>
          <a:p>
            <a:pPr>
              <a:buFont typeface="Wingdings" pitchFamily="2" charset="2"/>
              <a:buChar char="ü"/>
            </a:pPr>
            <a:r>
              <a:rPr lang="en-US" sz="2400" dirty="0">
                <a:solidFill>
                  <a:schemeClr val="accent1">
                    <a:lumMod val="50000"/>
                  </a:schemeClr>
                </a:solidFill>
              </a:rPr>
              <a:t>E  evaluate</a:t>
            </a:r>
          </a:p>
          <a:p>
            <a:pPr>
              <a:buFont typeface="Wingdings" pitchFamily="2" charset="2"/>
              <a:buChar char="ü"/>
            </a:pPr>
            <a:r>
              <a:rPr lang="en-US" sz="2400" dirty="0">
                <a:solidFill>
                  <a:schemeClr val="accent1">
                    <a:lumMod val="50000"/>
                  </a:schemeClr>
                </a:solidFill>
              </a:rPr>
              <a:t>M </a:t>
            </a:r>
            <a:r>
              <a:rPr lang="en-US" sz="2400" dirty="0" err="1">
                <a:solidFill>
                  <a:schemeClr val="accent1">
                    <a:lumMod val="50000"/>
                  </a:schemeClr>
                </a:solidFill>
              </a:rPr>
              <a:t>mallampati</a:t>
            </a:r>
            <a:endParaRPr lang="en-US" sz="2400" dirty="0">
              <a:solidFill>
                <a:schemeClr val="accent1">
                  <a:lumMod val="50000"/>
                </a:schemeClr>
              </a:solidFill>
            </a:endParaRPr>
          </a:p>
          <a:p>
            <a:pPr>
              <a:buFont typeface="Wingdings" pitchFamily="2" charset="2"/>
              <a:buChar char="ü"/>
            </a:pPr>
            <a:r>
              <a:rPr lang="en-US" sz="2400" dirty="0">
                <a:solidFill>
                  <a:schemeClr val="accent1">
                    <a:lumMod val="50000"/>
                  </a:schemeClr>
                </a:solidFill>
              </a:rPr>
              <a:t>O obstruction</a:t>
            </a:r>
          </a:p>
          <a:p>
            <a:pPr>
              <a:buFont typeface="Wingdings" pitchFamily="2" charset="2"/>
              <a:buChar char="ü"/>
            </a:pPr>
            <a:r>
              <a:rPr lang="en-US" sz="2400" dirty="0">
                <a:solidFill>
                  <a:schemeClr val="accent1">
                    <a:lumMod val="50000"/>
                  </a:schemeClr>
                </a:solidFill>
              </a:rPr>
              <a:t>N  neck mobility </a:t>
            </a:r>
            <a:br>
              <a:rPr lang="en-US" sz="2400" dirty="0">
                <a:solidFill>
                  <a:schemeClr val="accent1">
                    <a:lumMod val="50000"/>
                  </a:schemeClr>
                </a:solidFill>
              </a:rPr>
            </a:br>
            <a:r>
              <a:rPr lang="en-US" sz="2400" dirty="0">
                <a:solidFill>
                  <a:schemeClr val="accent1">
                    <a:lumMod val="50000"/>
                  </a:schemeClr>
                </a:solidFill>
              </a:rPr>
              <a:t/>
            </a:r>
            <a:br>
              <a:rPr lang="en-US" sz="2400" dirty="0">
                <a:solidFill>
                  <a:schemeClr val="accent1">
                    <a:lumMod val="50000"/>
                  </a:schemeClr>
                </a:solidFill>
              </a:rPr>
            </a:br>
            <a:r>
              <a:rPr lang="en-US" sz="2400" dirty="0">
                <a:solidFill>
                  <a:schemeClr val="accent1">
                    <a:lumMod val="50000"/>
                  </a:schemeClr>
                </a:solidFill>
              </a:rPr>
              <a:t>3- heart ( HR , B.P , S1 &amp; S2 , PULSE )</a:t>
            </a:r>
            <a:br>
              <a:rPr lang="en-US" sz="2400" dirty="0">
                <a:solidFill>
                  <a:schemeClr val="accent1">
                    <a:lumMod val="50000"/>
                  </a:schemeClr>
                </a:solidFill>
              </a:rPr>
            </a:br>
            <a:r>
              <a:rPr lang="en-US" sz="2400" dirty="0">
                <a:solidFill>
                  <a:schemeClr val="accent1">
                    <a:lumMod val="50000"/>
                  </a:schemeClr>
                </a:solidFill>
              </a:rPr>
              <a:t>4- lung ( crackles , wheezing , Resp. rate , dyspnea ) </a:t>
            </a:r>
            <a:br>
              <a:rPr lang="en-US" sz="2400" dirty="0">
                <a:solidFill>
                  <a:schemeClr val="accent1">
                    <a:lumMod val="50000"/>
                  </a:schemeClr>
                </a:solidFill>
              </a:rPr>
            </a:br>
            <a:r>
              <a:rPr lang="en-US" sz="2400" dirty="0">
                <a:solidFill>
                  <a:schemeClr val="accent1">
                    <a:lumMod val="50000"/>
                  </a:schemeClr>
                </a:solidFill>
              </a:rPr>
              <a:t>5- neurological examination </a:t>
            </a:r>
            <a:br>
              <a:rPr lang="en-US" sz="2400" dirty="0">
                <a:solidFill>
                  <a:schemeClr val="accent1">
                    <a:lumMod val="50000"/>
                  </a:schemeClr>
                </a:solidFill>
              </a:rPr>
            </a:br>
            <a:r>
              <a:rPr lang="en-US" sz="2400" dirty="0">
                <a:solidFill>
                  <a:schemeClr val="accent1">
                    <a:lumMod val="50000"/>
                  </a:schemeClr>
                </a:solidFill>
              </a:rPr>
              <a:t>6- extremities , edema , deformity </a:t>
            </a:r>
          </a:p>
        </p:txBody>
      </p:sp>
    </p:spTree>
    <p:extLst>
      <p:ext uri="{BB962C8B-B14F-4D97-AF65-F5344CB8AC3E}">
        <p14:creationId xmlns:p14="http://schemas.microsoft.com/office/powerpoint/2010/main" val="4039975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009" y="158115"/>
            <a:ext cx="7406640" cy="1356360"/>
          </a:xfrm>
        </p:spPr>
        <p:txBody>
          <a:bodyPr>
            <a:normAutofit/>
          </a:bodyPr>
          <a:lstStyle/>
          <a:p>
            <a:r>
              <a:rPr lang="en-US" b="1" u="sng" dirty="0">
                <a:solidFill>
                  <a:schemeClr val="accent1">
                    <a:lumMod val="50000"/>
                  </a:schemeClr>
                </a:solidFill>
              </a:rPr>
              <a:t>C. laboratory evaluation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658" y="1447800"/>
            <a:ext cx="847334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12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sz="3600" dirty="0">
                <a:solidFill>
                  <a:schemeClr val="accent1">
                    <a:lumMod val="50000"/>
                  </a:schemeClr>
                </a:solidFill>
              </a:rPr>
              <a:t>If patient know to have disease do investigation according to disease</a:t>
            </a:r>
          </a:p>
          <a:p>
            <a:pPr marL="0" indent="0">
              <a:buNone/>
            </a:pPr>
            <a:r>
              <a:rPr lang="en-US" sz="3600" dirty="0">
                <a:solidFill>
                  <a:schemeClr val="accent1">
                    <a:lumMod val="50000"/>
                  </a:schemeClr>
                </a:solidFill>
              </a:rPr>
              <a:t> ex. Thyroid pt do T3 ,T4 ,TSH</a:t>
            </a:r>
          </a:p>
          <a:p>
            <a:pPr marL="0" indent="0">
              <a:buNone/>
            </a:pPr>
            <a:r>
              <a:rPr lang="en-US" sz="3600" dirty="0">
                <a:solidFill>
                  <a:schemeClr val="accent1">
                    <a:lumMod val="50000"/>
                  </a:schemeClr>
                </a:solidFill>
              </a:rPr>
              <a:t>D.M Glucose level.</a:t>
            </a:r>
          </a:p>
          <a:p>
            <a:pPr marL="0" indent="0">
              <a:buNone/>
            </a:pPr>
            <a:endParaRPr lang="en-US" sz="3600" dirty="0">
              <a:solidFill>
                <a:schemeClr val="accent1">
                  <a:lumMod val="50000"/>
                </a:schemeClr>
              </a:solidFill>
            </a:endParaRPr>
          </a:p>
        </p:txBody>
      </p:sp>
    </p:spTree>
    <p:extLst>
      <p:ext uri="{BB962C8B-B14F-4D97-AF65-F5344CB8AC3E}">
        <p14:creationId xmlns:p14="http://schemas.microsoft.com/office/powerpoint/2010/main" val="1685257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9525"/>
            <a:ext cx="7406640" cy="1356360"/>
          </a:xfrm>
        </p:spPr>
        <p:txBody>
          <a:bodyPr>
            <a:normAutofit/>
          </a:bodyPr>
          <a:lstStyle/>
          <a:p>
            <a:r>
              <a:rPr lang="en-US" sz="4800" b="1" dirty="0"/>
              <a:t>ASA classification</a:t>
            </a:r>
          </a:p>
        </p:txBody>
      </p:sp>
      <p:sp>
        <p:nvSpPr>
          <p:cNvPr id="5" name="عنصر نائب للمحتوى 4">
            <a:extLst>
              <a:ext uri="{FF2B5EF4-FFF2-40B4-BE49-F238E27FC236}">
                <a16:creationId xmlns:a16="http://schemas.microsoft.com/office/drawing/2014/main" xmlns="" id="{F1B06357-2116-4869-9D02-7C186C553AB5}"/>
              </a:ext>
            </a:extLst>
          </p:cNvPr>
          <p:cNvSpPr>
            <a:spLocks noGrp="1"/>
          </p:cNvSpPr>
          <p:nvPr>
            <p:ph idx="1"/>
          </p:nvPr>
        </p:nvSpPr>
        <p:spPr>
          <a:xfrm>
            <a:off x="457200" y="1143000"/>
            <a:ext cx="7480853" cy="5257800"/>
          </a:xfrm>
        </p:spPr>
        <p:txBody>
          <a:bodyPr>
            <a:noAutofit/>
          </a:bodyPr>
          <a:lstStyle/>
          <a:p>
            <a:pPr algn="l"/>
            <a:r>
              <a:rPr lang="en-US" sz="1800" b="1" i="0" dirty="0">
                <a:solidFill>
                  <a:schemeClr val="tx1"/>
                </a:solidFill>
                <a:effectLst/>
                <a:latin typeface="Arial Narrow" pitchFamily="34" charset="0"/>
              </a:rPr>
              <a:t>The ASA physical status classification system is a system for assessing the fitness of patients before </a:t>
            </a:r>
            <a:r>
              <a:rPr lang="en-US" sz="1800" b="1" i="0" u="none" strike="noStrike" dirty="0">
                <a:solidFill>
                  <a:schemeClr val="tx1"/>
                </a:solidFill>
                <a:effectLst/>
                <a:latin typeface="Arial Narrow" pitchFamily="34" charset="0"/>
                <a:hlinkClick r:id="rId2" tooltip="Surgery">
                  <a:extLst>
                    <a:ext uri="{A12FA001-AC4F-418D-AE19-62706E023703}">
                      <ahyp:hlinkClr xmlns:ahyp="http://schemas.microsoft.com/office/drawing/2018/hyperlinkcolor" xmlns="" val="tx"/>
                    </a:ext>
                  </a:extLst>
                </a:hlinkClick>
              </a:rPr>
              <a:t>surgery</a:t>
            </a:r>
            <a:r>
              <a:rPr lang="en-US" sz="1800" b="1" i="0" dirty="0">
                <a:solidFill>
                  <a:schemeClr val="tx1"/>
                </a:solidFill>
                <a:effectLst/>
                <a:latin typeface="Arial Narrow" pitchFamily="34" charset="0"/>
              </a:rPr>
              <a:t>. In 1963 the </a:t>
            </a:r>
            <a:r>
              <a:rPr lang="en-US" sz="1800" b="1" i="0" u="none" strike="noStrike" dirty="0">
                <a:solidFill>
                  <a:schemeClr val="tx1"/>
                </a:solidFill>
                <a:effectLst/>
                <a:latin typeface="Arial Narrow" pitchFamily="34" charset="0"/>
                <a:hlinkClick r:id="rId3" tooltip="American Society of Anesthesiologists">
                  <a:extLst>
                    <a:ext uri="{A12FA001-AC4F-418D-AE19-62706E023703}">
                      <ahyp:hlinkClr xmlns:ahyp="http://schemas.microsoft.com/office/drawing/2018/hyperlinkcolor" xmlns="" val="tx"/>
                    </a:ext>
                  </a:extLst>
                </a:hlinkClick>
              </a:rPr>
              <a:t>American Society of Anesthesiologists</a:t>
            </a:r>
            <a:r>
              <a:rPr lang="en-US" sz="1800" b="1" i="0" dirty="0">
                <a:solidFill>
                  <a:schemeClr val="tx1"/>
                </a:solidFill>
                <a:effectLst/>
                <a:latin typeface="Arial Narrow" pitchFamily="34" charset="0"/>
              </a:rPr>
              <a:t> (ASA) adopted the five-category physical status classification system; a sixth category was later added. These are:</a:t>
            </a:r>
          </a:p>
          <a:p>
            <a:pPr algn="l">
              <a:buFont typeface="+mj-lt"/>
              <a:buAutoNum type="arabicPeriod"/>
            </a:pPr>
            <a:r>
              <a:rPr lang="en-US" sz="1800" b="1" i="0" dirty="0">
                <a:solidFill>
                  <a:schemeClr val="tx1"/>
                </a:solidFill>
                <a:effectLst/>
                <a:latin typeface="Arial Narrow" pitchFamily="34" charset="0"/>
              </a:rPr>
              <a:t>Healthy person.</a:t>
            </a:r>
          </a:p>
          <a:p>
            <a:pPr algn="l">
              <a:buFont typeface="+mj-lt"/>
              <a:buAutoNum type="arabicPeriod"/>
            </a:pPr>
            <a:r>
              <a:rPr lang="en-US" sz="1800" b="1" i="0" dirty="0">
                <a:solidFill>
                  <a:schemeClr val="tx1"/>
                </a:solidFill>
                <a:effectLst/>
                <a:latin typeface="Arial Narrow" pitchFamily="34" charset="0"/>
              </a:rPr>
              <a:t>Mild </a:t>
            </a:r>
            <a:r>
              <a:rPr lang="en-US" sz="1800" b="1" i="0" u="none" strike="noStrike" dirty="0">
                <a:solidFill>
                  <a:schemeClr val="tx1"/>
                </a:solidFill>
                <a:effectLst/>
                <a:latin typeface="Arial Narrow" pitchFamily="34" charset="0"/>
                <a:hlinkClick r:id="rId4" tooltip="Systemic disease">
                  <a:extLst>
                    <a:ext uri="{A12FA001-AC4F-418D-AE19-62706E023703}">
                      <ahyp:hlinkClr xmlns:ahyp="http://schemas.microsoft.com/office/drawing/2018/hyperlinkcolor" xmlns="" val="tx"/>
                    </a:ext>
                  </a:extLst>
                </a:hlinkClick>
              </a:rPr>
              <a:t>systemic disease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Severe systemic </a:t>
            </a:r>
            <a:r>
              <a:rPr lang="en-US" sz="1800" b="1" i="0" u="none" strike="noStrike" dirty="0">
                <a:solidFill>
                  <a:schemeClr val="tx1"/>
                </a:solidFill>
                <a:effectLst/>
                <a:latin typeface="Arial Narrow" pitchFamily="34" charset="0"/>
                <a:hlinkClick r:id="rId5" tooltip="Disease">
                  <a:extLst>
                    <a:ext uri="{A12FA001-AC4F-418D-AE19-62706E023703}">
                      <ahyp:hlinkClr xmlns:ahyp="http://schemas.microsoft.com/office/drawing/2018/hyperlinkcolor" xmlns="" val="tx"/>
                    </a:ext>
                  </a:extLst>
                </a:hlinkClick>
              </a:rPr>
              <a:t>disease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Severe systemic disease that is a constant threat to </a:t>
            </a:r>
            <a:r>
              <a:rPr lang="en-US" sz="1800" b="1" i="0" u="none" strike="noStrike" dirty="0">
                <a:solidFill>
                  <a:schemeClr val="tx1"/>
                </a:solidFill>
                <a:effectLst/>
                <a:latin typeface="Arial Narrow" pitchFamily="34" charset="0"/>
                <a:hlinkClick r:id="rId6" tooltip="Life">
                  <a:extLst>
                    <a:ext uri="{A12FA001-AC4F-418D-AE19-62706E023703}">
                      <ahyp:hlinkClr xmlns:ahyp="http://schemas.microsoft.com/office/drawing/2018/hyperlinkcolor" xmlns="" val="tx"/>
                    </a:ext>
                  </a:extLst>
                </a:hlinkClick>
              </a:rPr>
              <a:t>life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A </a:t>
            </a:r>
            <a:r>
              <a:rPr lang="en-US" sz="1800" b="1" i="0" u="none" strike="noStrike" dirty="0">
                <a:solidFill>
                  <a:schemeClr val="tx1"/>
                </a:solidFill>
                <a:effectLst/>
                <a:latin typeface="Arial Narrow" pitchFamily="34" charset="0"/>
                <a:hlinkClick r:id="rId7" tooltip="wikt:moribund">
                  <a:extLst>
                    <a:ext uri="{A12FA001-AC4F-418D-AE19-62706E023703}">
                      <ahyp:hlinkClr xmlns:ahyp="http://schemas.microsoft.com/office/drawing/2018/hyperlinkcolor" xmlns="" val="tx"/>
                    </a:ext>
                  </a:extLst>
                </a:hlinkClick>
              </a:rPr>
              <a:t>moribund</a:t>
            </a:r>
            <a:r>
              <a:rPr lang="en-US" sz="1800" b="1" i="0" dirty="0">
                <a:solidFill>
                  <a:schemeClr val="tx1"/>
                </a:solidFill>
                <a:effectLst/>
                <a:latin typeface="Arial Narrow" pitchFamily="34" charset="0"/>
              </a:rPr>
              <a:t> person who is not expected to survive without the </a:t>
            </a:r>
            <a:r>
              <a:rPr lang="en-US" sz="1800" b="1" i="0" u="none" strike="noStrike" dirty="0">
                <a:solidFill>
                  <a:schemeClr val="tx1"/>
                </a:solidFill>
                <a:effectLst/>
                <a:latin typeface="Arial Narrow" pitchFamily="34" charset="0"/>
                <a:hlinkClick r:id="rId2" tooltip="Surgery">
                  <a:extLst>
                    <a:ext uri="{A12FA001-AC4F-418D-AE19-62706E023703}">
                      <ahyp:hlinkClr xmlns:ahyp="http://schemas.microsoft.com/office/drawing/2018/hyperlinkcolor" xmlns="" val="tx"/>
                    </a:ext>
                  </a:extLst>
                </a:hlinkClick>
              </a:rPr>
              <a:t>operation</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A declared </a:t>
            </a:r>
            <a:r>
              <a:rPr lang="en-US" sz="1800" b="1" i="0" u="none" strike="noStrike" dirty="0">
                <a:solidFill>
                  <a:schemeClr val="tx1"/>
                </a:solidFill>
                <a:effectLst/>
                <a:latin typeface="Arial Narrow" pitchFamily="34" charset="0"/>
                <a:hlinkClick r:id="rId8" tooltip="Brain-dead">
                  <a:extLst>
                    <a:ext uri="{A12FA001-AC4F-418D-AE19-62706E023703}">
                      <ahyp:hlinkClr xmlns:ahyp="http://schemas.microsoft.com/office/drawing/2018/hyperlinkcolor" xmlns="" val="tx"/>
                    </a:ext>
                  </a:extLst>
                </a:hlinkClick>
              </a:rPr>
              <a:t>brain-dead</a:t>
            </a:r>
            <a:r>
              <a:rPr lang="en-US" sz="1800" b="1" i="0" dirty="0">
                <a:solidFill>
                  <a:schemeClr val="tx1"/>
                </a:solidFill>
                <a:effectLst/>
                <a:latin typeface="Arial Narrow" pitchFamily="34" charset="0"/>
              </a:rPr>
              <a:t> person whose </a:t>
            </a:r>
            <a:r>
              <a:rPr lang="en-US" sz="1800" b="1" i="0" u="none" strike="noStrike" dirty="0">
                <a:solidFill>
                  <a:schemeClr val="tx1"/>
                </a:solidFill>
                <a:effectLst/>
                <a:latin typeface="Arial Narrow" pitchFamily="34" charset="0"/>
                <a:hlinkClick r:id="rId9" tooltip="Organ (anatomy)">
                  <a:extLst>
                    <a:ext uri="{A12FA001-AC4F-418D-AE19-62706E023703}">
                      <ahyp:hlinkClr xmlns:ahyp="http://schemas.microsoft.com/office/drawing/2018/hyperlinkcolor" xmlns="" val="tx"/>
                    </a:ext>
                  </a:extLst>
                </a:hlinkClick>
              </a:rPr>
              <a:t>organs</a:t>
            </a:r>
            <a:r>
              <a:rPr lang="en-US" sz="1800" b="1" i="0" dirty="0">
                <a:solidFill>
                  <a:schemeClr val="tx1"/>
                </a:solidFill>
                <a:effectLst/>
                <a:latin typeface="Arial Narrow" pitchFamily="34" charset="0"/>
              </a:rPr>
              <a:t> are being removed for </a:t>
            </a:r>
            <a:r>
              <a:rPr lang="en-US" sz="1800" b="1" i="0" u="none" strike="noStrike" dirty="0">
                <a:solidFill>
                  <a:schemeClr val="tx1"/>
                </a:solidFill>
                <a:effectLst/>
                <a:latin typeface="Arial Narrow" pitchFamily="34" charset="0"/>
                <a:hlinkClick r:id="rId10" tooltip="Organ donation">
                  <a:extLst>
                    <a:ext uri="{A12FA001-AC4F-418D-AE19-62706E023703}">
                      <ahyp:hlinkClr xmlns:ahyp="http://schemas.microsoft.com/office/drawing/2018/hyperlinkcolor" xmlns="" val="tx"/>
                    </a:ext>
                  </a:extLst>
                </a:hlinkClick>
              </a:rPr>
              <a:t>donor</a:t>
            </a:r>
            <a:r>
              <a:rPr lang="en-US" sz="1800" b="1" i="0" dirty="0">
                <a:solidFill>
                  <a:schemeClr val="tx1"/>
                </a:solidFill>
                <a:effectLst/>
                <a:latin typeface="Arial Narrow" pitchFamily="34" charset="0"/>
              </a:rPr>
              <a:t> purposes.</a:t>
            </a:r>
          </a:p>
          <a:p>
            <a:pPr algn="l"/>
            <a:r>
              <a:rPr lang="en-US" sz="1800" b="1" i="0" dirty="0">
                <a:solidFill>
                  <a:schemeClr val="tx1"/>
                </a:solidFill>
                <a:effectLst/>
                <a:latin typeface="Arial Narrow" pitchFamily="34" charset="0"/>
              </a:rPr>
              <a:t>If the surgery is an emergency, the physical status classification is followed by “E” (for </a:t>
            </a:r>
            <a:r>
              <a:rPr lang="en-US" sz="1800" b="1" i="0" u="none" strike="noStrike" dirty="0">
                <a:solidFill>
                  <a:schemeClr val="tx1"/>
                </a:solidFill>
                <a:effectLst/>
                <a:latin typeface="Arial Narrow" pitchFamily="34" charset="0"/>
                <a:hlinkClick r:id="rId11" tooltip="Emergency">
                  <a:extLst>
                    <a:ext uri="{A12FA001-AC4F-418D-AE19-62706E023703}">
                      <ahyp:hlinkClr xmlns:ahyp="http://schemas.microsoft.com/office/drawing/2018/hyperlinkcolor" xmlns="" val="tx"/>
                    </a:ext>
                  </a:extLst>
                </a:hlinkClick>
              </a:rPr>
              <a:t>emergency</a:t>
            </a:r>
            <a:r>
              <a:rPr lang="en-US" sz="1800" b="1" i="0" dirty="0">
                <a:solidFill>
                  <a:schemeClr val="tx1"/>
                </a:solidFill>
                <a:effectLst/>
                <a:latin typeface="Arial Narrow" pitchFamily="34" charset="0"/>
              </a:rPr>
              <a:t>) for example “3E</a:t>
            </a:r>
          </a:p>
          <a:p>
            <a:endParaRPr lang="en-AU" sz="1800" b="1" dirty="0">
              <a:solidFill>
                <a:schemeClr val="tx1"/>
              </a:solidFill>
              <a:latin typeface="Arial Narrow" pitchFamily="34" charset="0"/>
            </a:endParaRPr>
          </a:p>
        </p:txBody>
      </p:sp>
    </p:spTree>
    <p:extLst>
      <p:ext uri="{BB962C8B-B14F-4D97-AF65-F5344CB8AC3E}">
        <p14:creationId xmlns:p14="http://schemas.microsoft.com/office/powerpoint/2010/main" val="3848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Increase risk of morbidity &amp; mortality in anesthesia:</a:t>
            </a:r>
          </a:p>
        </p:txBody>
      </p:sp>
      <p:sp>
        <p:nvSpPr>
          <p:cNvPr id="3" name="Content Placeholder 2"/>
          <p:cNvSpPr>
            <a:spLocks noGrp="1"/>
          </p:cNvSpPr>
          <p:nvPr>
            <p:ph idx="1"/>
          </p:nvPr>
        </p:nvSpPr>
        <p:spPr/>
        <p:txBody>
          <a:bodyPr>
            <a:normAutofit/>
          </a:bodyPr>
          <a:lstStyle/>
          <a:p>
            <a:r>
              <a:rPr lang="en-US" dirty="0">
                <a:solidFill>
                  <a:schemeClr val="accent1">
                    <a:lumMod val="50000"/>
                  </a:schemeClr>
                </a:solidFill>
              </a:rPr>
              <a:t>Age &gt; 70 </a:t>
            </a:r>
          </a:p>
          <a:p>
            <a:r>
              <a:rPr lang="en-US" dirty="0">
                <a:solidFill>
                  <a:schemeClr val="accent1">
                    <a:lumMod val="50000"/>
                  </a:schemeClr>
                </a:solidFill>
              </a:rPr>
              <a:t>Smoking </a:t>
            </a:r>
          </a:p>
          <a:p>
            <a:r>
              <a:rPr lang="en-US" dirty="0">
                <a:solidFill>
                  <a:schemeClr val="accent1">
                    <a:lumMod val="50000"/>
                  </a:schemeClr>
                </a:solidFill>
              </a:rPr>
              <a:t>MI &lt; 6 months OR unstable angina within 3 m </a:t>
            </a:r>
          </a:p>
          <a:p>
            <a:r>
              <a:rPr lang="en-US" dirty="0">
                <a:solidFill>
                  <a:schemeClr val="accent1">
                    <a:lumMod val="50000"/>
                  </a:schemeClr>
                </a:solidFill>
              </a:rPr>
              <a:t>Pulmonary edema &lt; 1 week</a:t>
            </a:r>
          </a:p>
          <a:p>
            <a:r>
              <a:rPr lang="en-US" dirty="0" err="1">
                <a:solidFill>
                  <a:schemeClr val="accent1">
                    <a:lumMod val="50000"/>
                  </a:schemeClr>
                </a:solidFill>
              </a:rPr>
              <a:t>Hb</a:t>
            </a:r>
            <a:r>
              <a:rPr lang="en-US" dirty="0">
                <a:solidFill>
                  <a:schemeClr val="accent1">
                    <a:lumMod val="50000"/>
                  </a:schemeClr>
                </a:solidFill>
              </a:rPr>
              <a:t> &lt; 10 g/dl </a:t>
            </a:r>
          </a:p>
          <a:p>
            <a:r>
              <a:rPr lang="en-US" dirty="0">
                <a:solidFill>
                  <a:schemeClr val="accent1">
                    <a:lumMod val="50000"/>
                  </a:schemeClr>
                </a:solidFill>
              </a:rPr>
              <a:t>Urea &gt; 20 </a:t>
            </a:r>
            <a:r>
              <a:rPr lang="en-US" dirty="0" err="1">
                <a:solidFill>
                  <a:schemeClr val="accent1">
                    <a:lumMod val="50000"/>
                  </a:schemeClr>
                </a:solidFill>
              </a:rPr>
              <a:t>mmol</a:t>
            </a:r>
            <a:r>
              <a:rPr lang="en-US" dirty="0">
                <a:solidFill>
                  <a:schemeClr val="accent1">
                    <a:lumMod val="50000"/>
                  </a:schemeClr>
                </a:solidFill>
              </a:rPr>
              <a:t>/L &amp; dehydration </a:t>
            </a:r>
          </a:p>
          <a:p>
            <a:r>
              <a:rPr lang="en-US" dirty="0">
                <a:solidFill>
                  <a:schemeClr val="accent1">
                    <a:lumMod val="50000"/>
                  </a:schemeClr>
                </a:solidFill>
              </a:rPr>
              <a:t>Wt. loss &gt; 10% in 1 month</a:t>
            </a:r>
          </a:p>
          <a:p>
            <a:r>
              <a:rPr lang="en-US" dirty="0">
                <a:solidFill>
                  <a:schemeClr val="accent1">
                    <a:lumMod val="50000"/>
                  </a:schemeClr>
                </a:solidFill>
              </a:rPr>
              <a:t>Severe medical illness ,also sepsis  , emergency , major operation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508659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6096000"/>
          </a:xfrm>
        </p:spPr>
        <p:txBody>
          <a:bodyPr>
            <a:normAutofit/>
          </a:bodyPr>
          <a:lstStyle/>
          <a:p>
            <a:r>
              <a:rPr lang="en-US" sz="2800" b="1" u="sng" dirty="0">
                <a:solidFill>
                  <a:schemeClr val="accent1">
                    <a:lumMod val="50000"/>
                  </a:schemeClr>
                </a:solidFill>
              </a:rPr>
              <a:t>Anesthesia</a:t>
            </a:r>
            <a:r>
              <a:rPr lang="en-US" sz="2800" dirty="0">
                <a:solidFill>
                  <a:schemeClr val="accent1">
                    <a:lumMod val="50000"/>
                  </a:schemeClr>
                </a:solidFill>
              </a:rPr>
              <a:t> :is a state of controlled, temporary loss of sensation </a:t>
            </a:r>
            <a:r>
              <a:rPr lang="en-US" sz="2800" dirty="0" smtClean="0">
                <a:solidFill>
                  <a:schemeClr val="accent1">
                    <a:lumMod val="50000"/>
                  </a:schemeClr>
                </a:solidFill>
              </a:rPr>
              <a:t>or </a:t>
            </a:r>
            <a:r>
              <a:rPr lang="en-US" sz="2800" dirty="0">
                <a:solidFill>
                  <a:schemeClr val="accent1">
                    <a:lumMod val="50000"/>
                  </a:schemeClr>
                </a:solidFill>
              </a:rPr>
              <a:t>awareness </a:t>
            </a:r>
            <a:r>
              <a:rPr lang="en-US" sz="2800" dirty="0" smtClean="0">
                <a:solidFill>
                  <a:schemeClr val="accent1">
                    <a:lumMod val="50000"/>
                  </a:schemeClr>
                </a:solidFill>
              </a:rPr>
              <a:t>that </a:t>
            </a:r>
            <a:r>
              <a:rPr lang="en-US" sz="2800" dirty="0">
                <a:solidFill>
                  <a:schemeClr val="accent1">
                    <a:lumMod val="50000"/>
                  </a:schemeClr>
                </a:solidFill>
              </a:rPr>
              <a:t>is </a:t>
            </a:r>
            <a:r>
              <a:rPr lang="en-US" sz="2800" dirty="0" smtClean="0">
                <a:solidFill>
                  <a:schemeClr val="accent1">
                    <a:lumMod val="50000"/>
                  </a:schemeClr>
                </a:solidFill>
              </a:rPr>
              <a:t>induced </a:t>
            </a:r>
            <a:r>
              <a:rPr lang="en-US" sz="2800" dirty="0">
                <a:solidFill>
                  <a:schemeClr val="accent1">
                    <a:lumMod val="50000"/>
                  </a:schemeClr>
                </a:solidFill>
              </a:rPr>
              <a:t>for medical purposes</a:t>
            </a:r>
            <a:r>
              <a:rPr lang="en-US" sz="2800" dirty="0" smtClean="0">
                <a:solidFill>
                  <a:schemeClr val="accent1">
                    <a:lumMod val="50000"/>
                  </a:schemeClr>
                </a:solidFill>
              </a:rPr>
              <a:t>.</a:t>
            </a:r>
          </a:p>
          <a:p>
            <a:endParaRPr lang="en-US" sz="2800" dirty="0">
              <a:solidFill>
                <a:schemeClr val="accent1">
                  <a:lumMod val="50000"/>
                </a:schemeClr>
              </a:solidFill>
            </a:endParaRPr>
          </a:p>
          <a:p>
            <a:endParaRPr lang="en-US" sz="2800" dirty="0" smtClean="0">
              <a:solidFill>
                <a:schemeClr val="accent1">
                  <a:lumMod val="50000"/>
                </a:schemeClr>
              </a:solidFill>
            </a:endParaRPr>
          </a:p>
          <a:p>
            <a:r>
              <a:rPr lang="en-US" sz="2800" b="1" u="sng" dirty="0">
                <a:solidFill>
                  <a:schemeClr val="accent1">
                    <a:lumMod val="50000"/>
                  </a:schemeClr>
                </a:solidFill>
              </a:rPr>
              <a:t>Anesthesiology</a:t>
            </a:r>
            <a:r>
              <a:rPr lang="en-US" sz="2800" dirty="0">
                <a:solidFill>
                  <a:schemeClr val="accent1">
                    <a:lumMod val="50000"/>
                  </a:schemeClr>
                </a:solidFill>
              </a:rPr>
              <a:t> is the medical specialty concerned with the total perioperative care of patients before, during and after surgery.</a:t>
            </a:r>
          </a:p>
          <a:p>
            <a:endParaRPr lang="en-US" sz="2800" dirty="0">
              <a:solidFill>
                <a:schemeClr val="accent1">
                  <a:lumMod val="50000"/>
                </a:schemeClr>
              </a:solidFill>
            </a:endParaRPr>
          </a:p>
          <a:p>
            <a:r>
              <a:rPr lang="en-US" sz="2800" dirty="0">
                <a:solidFill>
                  <a:schemeClr val="accent1">
                    <a:lumMod val="50000"/>
                  </a:schemeClr>
                </a:solidFill>
              </a:rPr>
              <a:t> A physician specialized in anesthesiology is called an </a:t>
            </a:r>
            <a:r>
              <a:rPr lang="en-US" sz="2800" b="1" u="sng" dirty="0">
                <a:solidFill>
                  <a:schemeClr val="accent1">
                    <a:lumMod val="50000"/>
                  </a:schemeClr>
                </a:solidFill>
              </a:rPr>
              <a:t>anesthesiologist</a:t>
            </a:r>
          </a:p>
          <a:p>
            <a:endParaRPr lang="en-US" sz="2400" dirty="0">
              <a:solidFill>
                <a:schemeClr val="accent1">
                  <a:lumMod val="50000"/>
                </a:schemeClr>
              </a:solidFill>
            </a:endParaRPr>
          </a:p>
        </p:txBody>
      </p:sp>
    </p:spTree>
    <p:extLst>
      <p:ext uri="{BB962C8B-B14F-4D97-AF65-F5344CB8AC3E}">
        <p14:creationId xmlns:p14="http://schemas.microsoft.com/office/powerpoint/2010/main" val="3691905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600" b="1" dirty="0">
                <a:solidFill>
                  <a:schemeClr val="accent1">
                    <a:lumMod val="50000"/>
                  </a:schemeClr>
                </a:solidFill>
              </a:rPr>
              <a:t>Patients who are at increased risk of aspiration during surgery:</a:t>
            </a:r>
          </a:p>
        </p:txBody>
      </p:sp>
      <p:sp>
        <p:nvSpPr>
          <p:cNvPr id="3" name="Content Placeholder 2"/>
          <p:cNvSpPr>
            <a:spLocks noGrp="1"/>
          </p:cNvSpPr>
          <p:nvPr>
            <p:ph idx="1"/>
          </p:nvPr>
        </p:nvSpPr>
        <p:spPr>
          <a:xfrm>
            <a:off x="533400" y="1828800"/>
            <a:ext cx="8153400" cy="4648200"/>
          </a:xfrm>
        </p:spPr>
        <p:txBody>
          <a:bodyPr/>
          <a:lstStyle/>
          <a:p>
            <a:pPr>
              <a:buFont typeface="Courier New" pitchFamily="49" charset="0"/>
              <a:buChar char="o"/>
            </a:pPr>
            <a:r>
              <a:rPr lang="en-US" dirty="0">
                <a:solidFill>
                  <a:schemeClr val="accent1">
                    <a:lumMod val="50000"/>
                  </a:schemeClr>
                </a:solidFill>
              </a:rPr>
              <a:t>Abdominal pathology, especially obstruction.</a:t>
            </a:r>
          </a:p>
          <a:p>
            <a:pPr>
              <a:buFont typeface="Courier New" pitchFamily="49" charset="0"/>
              <a:buChar char="o"/>
            </a:pPr>
            <a:r>
              <a:rPr lang="en-US" dirty="0">
                <a:solidFill>
                  <a:schemeClr val="accent1">
                    <a:lumMod val="50000"/>
                  </a:schemeClr>
                </a:solidFill>
              </a:rPr>
              <a:t>Delayed gastric emptying (e.g. pain ,opioids ).</a:t>
            </a:r>
          </a:p>
          <a:p>
            <a:pPr>
              <a:buFont typeface="Courier New" pitchFamily="49" charset="0"/>
              <a:buChar char="o"/>
            </a:pPr>
            <a:r>
              <a:rPr lang="en-US" dirty="0">
                <a:solidFill>
                  <a:schemeClr val="accent1">
                    <a:lumMod val="50000"/>
                  </a:schemeClr>
                </a:solidFill>
              </a:rPr>
              <a:t>Incompetent lower esophageal sphincter</a:t>
            </a:r>
          </a:p>
          <a:p>
            <a:pPr>
              <a:buFont typeface="Courier New" pitchFamily="49" charset="0"/>
              <a:buChar char="o"/>
            </a:pPr>
            <a:r>
              <a:rPr lang="en-US" dirty="0">
                <a:solidFill>
                  <a:schemeClr val="accent1">
                    <a:lumMod val="50000"/>
                  </a:schemeClr>
                </a:solidFill>
              </a:rPr>
              <a:t>Altered conscious level resulting in impaired laryngeal reflexes</a:t>
            </a:r>
          </a:p>
          <a:p>
            <a:pPr>
              <a:buFont typeface="Courier New" pitchFamily="49" charset="0"/>
              <a:buChar char="o"/>
            </a:pPr>
            <a:r>
              <a:rPr lang="en-US" dirty="0">
                <a:solidFill>
                  <a:schemeClr val="accent1">
                    <a:lumMod val="50000"/>
                  </a:schemeClr>
                </a:solidFill>
              </a:rPr>
              <a:t>Pregnancy </a:t>
            </a:r>
          </a:p>
        </p:txBody>
      </p:sp>
    </p:spTree>
    <p:extLst>
      <p:ext uri="{BB962C8B-B14F-4D97-AF65-F5344CB8AC3E}">
        <p14:creationId xmlns:p14="http://schemas.microsoft.com/office/powerpoint/2010/main" val="106817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1">
                    <a:lumMod val="50000"/>
                  </a:schemeClr>
                </a:solidFill>
              </a:rPr>
              <a:t>RSI:</a:t>
            </a:r>
            <a:br>
              <a:rPr lang="en-US" sz="3600" b="1" dirty="0">
                <a:solidFill>
                  <a:schemeClr val="accent1">
                    <a:lumMod val="50000"/>
                  </a:schemeClr>
                </a:solidFill>
              </a:rPr>
            </a:br>
            <a:r>
              <a:rPr lang="en-US" sz="3600" b="1" dirty="0">
                <a:solidFill>
                  <a:schemeClr val="accent1">
                    <a:lumMod val="50000"/>
                  </a:schemeClr>
                </a:solidFill>
              </a:rPr>
              <a:t>Rapid Sequence Induction</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1">
                    <a:lumMod val="50000"/>
                  </a:schemeClr>
                </a:solidFill>
              </a:rPr>
              <a:t>Rapid sequence induction (RSI) is an established method of inducing anesthesia in patients who are at risk of aspiration of gastric contents into the lungs. It involves loss of consciousness during cricoid pressure followed by intubation without face mask ventilation. The aim is to intubate the trachea as quickly and as safely as possible.</a:t>
            </a:r>
          </a:p>
          <a:p>
            <a:pPr marL="0" indent="0">
              <a:buNone/>
            </a:pPr>
            <a:r>
              <a:rPr lang="en-US" sz="3800" b="1" dirty="0">
                <a:solidFill>
                  <a:schemeClr val="accent1">
                    <a:lumMod val="50000"/>
                  </a:schemeClr>
                </a:solidFill>
                <a:effectLst>
                  <a:outerShdw blurRad="38100" dist="38100" dir="2700000" algn="tl">
                    <a:srgbClr val="000000">
                      <a:alpha val="43137"/>
                    </a:srgbClr>
                  </a:outerShdw>
                </a:effectLst>
              </a:rPr>
              <a:t>Need rapid induction and intubation :</a:t>
            </a:r>
          </a:p>
          <a:p>
            <a:pPr marL="514350" indent="-514350">
              <a:buFont typeface="+mj-lt"/>
              <a:buAutoNum type="arabicPeriod"/>
            </a:pPr>
            <a:r>
              <a:rPr lang="en-US" dirty="0">
                <a:solidFill>
                  <a:schemeClr val="accent1">
                    <a:lumMod val="50000"/>
                  </a:schemeClr>
                </a:solidFill>
              </a:rPr>
              <a:t>Full stomach </a:t>
            </a:r>
          </a:p>
          <a:p>
            <a:pPr marL="514350" indent="-514350">
              <a:buFont typeface="+mj-lt"/>
              <a:buAutoNum type="arabicPeriod"/>
            </a:pPr>
            <a:r>
              <a:rPr lang="en-US" dirty="0">
                <a:solidFill>
                  <a:schemeClr val="accent1">
                    <a:lumMod val="50000"/>
                  </a:schemeClr>
                </a:solidFill>
              </a:rPr>
              <a:t>Emergency </a:t>
            </a:r>
          </a:p>
          <a:p>
            <a:pPr marL="514350" indent="-514350">
              <a:buFont typeface="+mj-lt"/>
              <a:buAutoNum type="arabicPeriod"/>
            </a:pPr>
            <a:r>
              <a:rPr lang="en-US" dirty="0">
                <a:solidFill>
                  <a:schemeClr val="accent1">
                    <a:lumMod val="50000"/>
                  </a:schemeClr>
                </a:solidFill>
              </a:rPr>
              <a:t>Bleeding </a:t>
            </a:r>
          </a:p>
          <a:p>
            <a:pPr marL="514350" indent="-514350">
              <a:buFont typeface="+mj-lt"/>
              <a:buAutoNum type="arabicPeriod"/>
            </a:pPr>
            <a:r>
              <a:rPr lang="en-US" dirty="0">
                <a:solidFill>
                  <a:schemeClr val="accent1">
                    <a:lumMod val="50000"/>
                  </a:schemeClr>
                </a:solidFill>
              </a:rPr>
              <a:t>Obstetric delay stomach empty.</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2363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457201"/>
            <a:ext cx="7570137" cy="6000293"/>
          </a:xfrm>
        </p:spPr>
      </p:pic>
    </p:spTree>
    <p:extLst>
      <p:ext uri="{BB962C8B-B14F-4D97-AF65-F5344CB8AC3E}">
        <p14:creationId xmlns:p14="http://schemas.microsoft.com/office/powerpoint/2010/main" val="4170033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pPr marL="0" indent="0">
              <a:buNone/>
            </a:pPr>
            <a:r>
              <a:rPr lang="en-US" sz="4000" b="1" dirty="0">
                <a:solidFill>
                  <a:schemeClr val="accent1">
                    <a:lumMod val="50000"/>
                  </a:schemeClr>
                </a:solidFill>
              </a:rPr>
              <a:t>The three components :-</a:t>
            </a:r>
          </a:p>
          <a:p>
            <a:pPr marL="0" indent="0">
              <a:buNone/>
            </a:pPr>
            <a:r>
              <a:rPr lang="en-US" sz="4000" b="1" dirty="0">
                <a:solidFill>
                  <a:schemeClr val="accent1">
                    <a:lumMod val="50000"/>
                  </a:schemeClr>
                </a:solidFill>
              </a:rPr>
              <a:t> </a:t>
            </a:r>
          </a:p>
          <a:p>
            <a:r>
              <a:rPr lang="en-US" sz="4000" dirty="0">
                <a:solidFill>
                  <a:schemeClr val="accent1">
                    <a:lumMod val="50000"/>
                  </a:schemeClr>
                </a:solidFill>
              </a:rPr>
              <a:t>1- Analgesia </a:t>
            </a:r>
          </a:p>
          <a:p>
            <a:r>
              <a:rPr lang="en-US" sz="4000" dirty="0">
                <a:solidFill>
                  <a:schemeClr val="accent1">
                    <a:lumMod val="50000"/>
                  </a:schemeClr>
                </a:solidFill>
              </a:rPr>
              <a:t>2-Hypnosis (amnesia) </a:t>
            </a:r>
          </a:p>
          <a:p>
            <a:r>
              <a:rPr lang="en-US" sz="4000" dirty="0">
                <a:solidFill>
                  <a:schemeClr val="accent1">
                    <a:lumMod val="50000"/>
                  </a:schemeClr>
                </a:solidFill>
              </a:rPr>
              <a:t>3. Muscle relaxation. </a:t>
            </a:r>
          </a:p>
          <a:p>
            <a:pPr marL="0" indent="0">
              <a:buNone/>
            </a:pPr>
            <a:endParaRPr lang="en-US" sz="40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3429000"/>
            <a:ext cx="2971799" cy="2670857"/>
          </a:xfrm>
          <a:prstGeom prst="rect">
            <a:avLst/>
          </a:prstGeom>
        </p:spPr>
      </p:pic>
    </p:spTree>
    <p:extLst>
      <p:ext uri="{BB962C8B-B14F-4D97-AF65-F5344CB8AC3E}">
        <p14:creationId xmlns:p14="http://schemas.microsoft.com/office/powerpoint/2010/main" val="129907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172200"/>
          </a:xfrm>
        </p:spPr>
        <p:txBody>
          <a:bodyPr>
            <a:normAutofit fontScale="92500" lnSpcReduction="10000"/>
          </a:bodyPr>
          <a:lstStyle/>
          <a:p>
            <a:endParaRPr lang="en-US" dirty="0">
              <a:solidFill>
                <a:schemeClr val="accent5">
                  <a:lumMod val="50000"/>
                </a:schemeClr>
              </a:solidFill>
            </a:endParaRPr>
          </a:p>
          <a:p>
            <a:endParaRPr lang="en-US" b="1" dirty="0">
              <a:solidFill>
                <a:schemeClr val="accent5">
                  <a:lumMod val="50000"/>
                </a:schemeClr>
              </a:solidFill>
            </a:endParaRPr>
          </a:p>
          <a:p>
            <a:r>
              <a:rPr lang="en-US" b="1" dirty="0">
                <a:solidFill>
                  <a:schemeClr val="accent5">
                    <a:lumMod val="50000"/>
                  </a:schemeClr>
                </a:solidFill>
              </a:rPr>
              <a:t> </a:t>
            </a:r>
            <a:r>
              <a:rPr lang="en-US" sz="2400" b="1" u="sng" dirty="0">
                <a:solidFill>
                  <a:schemeClr val="accent5">
                    <a:lumMod val="50000"/>
                  </a:schemeClr>
                </a:solidFill>
              </a:rPr>
              <a:t>Muscle relaxation</a:t>
            </a:r>
            <a:r>
              <a:rPr lang="en-US" sz="2400" b="1" dirty="0">
                <a:solidFill>
                  <a:schemeClr val="accent5">
                    <a:lumMod val="50000"/>
                  </a:schemeClr>
                </a:solidFill>
              </a:rPr>
              <a:t>: </a:t>
            </a:r>
            <a:r>
              <a:rPr lang="en-US" sz="2400" dirty="0">
                <a:solidFill>
                  <a:schemeClr val="accent5">
                    <a:lumMod val="50000"/>
                  </a:schemeClr>
                </a:solidFill>
              </a:rPr>
              <a:t>aided by drugs which affect skeletal muscle function and decrease the muscle tone by which immobility and relaxation of the skeletal muscle produced surgery will be proceeded at ease </a:t>
            </a:r>
            <a:r>
              <a:rPr lang="en-US" sz="2400" dirty="0" smtClean="0">
                <a:solidFill>
                  <a:schemeClr val="accent5">
                    <a:lumMod val="50000"/>
                  </a:schemeClr>
                </a:solidFill>
              </a:rPr>
              <a:t>Purpose</a:t>
            </a:r>
          </a:p>
          <a:p>
            <a:endParaRPr lang="en-US" sz="2400" b="1" dirty="0">
              <a:solidFill>
                <a:schemeClr val="accent5">
                  <a:lumMod val="50000"/>
                </a:schemeClr>
              </a:solidFill>
            </a:endParaRPr>
          </a:p>
          <a:p>
            <a:r>
              <a:rPr lang="en-US" sz="2400" b="1" u="sng" dirty="0" smtClean="0">
                <a:solidFill>
                  <a:schemeClr val="accent5">
                    <a:lumMod val="50000"/>
                  </a:schemeClr>
                </a:solidFill>
              </a:rPr>
              <a:t>Analgesic</a:t>
            </a:r>
            <a:r>
              <a:rPr lang="en-US" sz="2400" b="1" u="sng" dirty="0">
                <a:solidFill>
                  <a:schemeClr val="accent5">
                    <a:lumMod val="50000"/>
                  </a:schemeClr>
                </a:solidFill>
              </a:rPr>
              <a:t> or painkiller</a:t>
            </a:r>
            <a:r>
              <a:rPr lang="en-US" sz="2400" dirty="0">
                <a:solidFill>
                  <a:schemeClr val="accent5">
                    <a:lumMod val="50000"/>
                  </a:schemeClr>
                </a:solidFill>
              </a:rPr>
              <a:t> :is any member of the group of drugs used to achieve analgesia, relief from pain ( They are distinct from anesthetics Analgesia is pain relief without loss of consciousness and without total loss of feeling or movement; anesthesia is defined as the loss of physical sensation with or without loss of consciousness .</a:t>
            </a:r>
          </a:p>
          <a:p>
            <a:r>
              <a:rPr lang="en-US" sz="2400" b="1" u="sng" dirty="0" smtClean="0">
                <a:solidFill>
                  <a:schemeClr val="accent5">
                    <a:lumMod val="50000"/>
                  </a:schemeClr>
                </a:solidFill>
              </a:rPr>
              <a:t>Amnesia</a:t>
            </a:r>
            <a:r>
              <a:rPr lang="en-US" sz="2400" dirty="0" smtClean="0">
                <a:solidFill>
                  <a:schemeClr val="accent5">
                    <a:lumMod val="50000"/>
                  </a:schemeClr>
                </a:solidFill>
              </a:rPr>
              <a:t>: </a:t>
            </a:r>
            <a:r>
              <a:rPr lang="en-US" sz="2400" dirty="0">
                <a:solidFill>
                  <a:schemeClr val="accent5">
                    <a:lumMod val="50000"/>
                  </a:schemeClr>
                </a:solidFill>
              </a:rPr>
              <a:t>refers to the loss of memories, such as facts, information and experiences.</a:t>
            </a:r>
          </a:p>
          <a:p>
            <a:r>
              <a:rPr lang="en-US" sz="2400" b="1" u="sng" dirty="0">
                <a:solidFill>
                  <a:schemeClr val="accent5">
                    <a:lumMod val="50000"/>
                  </a:schemeClr>
                </a:solidFill>
              </a:rPr>
              <a:t>Anxiolytics, or anti-anxiety drugs</a:t>
            </a:r>
            <a:r>
              <a:rPr lang="en-US" sz="2400" dirty="0">
                <a:solidFill>
                  <a:schemeClr val="accent5">
                    <a:lumMod val="50000"/>
                  </a:schemeClr>
                </a:solidFill>
              </a:rPr>
              <a:t>: are a category of drugs used to prevent anxiety and treat anxiety related to several anxiety disorders. </a:t>
            </a:r>
          </a:p>
          <a:p>
            <a:endParaRPr lang="en-US" sz="2400" dirty="0"/>
          </a:p>
          <a:p>
            <a:endParaRPr lang="en-US" dirty="0"/>
          </a:p>
        </p:txBody>
      </p:sp>
    </p:spTree>
    <p:extLst>
      <p:ext uri="{BB962C8B-B14F-4D97-AF65-F5344CB8AC3E}">
        <p14:creationId xmlns:p14="http://schemas.microsoft.com/office/powerpoint/2010/main" val="1312669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b="1" dirty="0">
                <a:solidFill>
                  <a:schemeClr val="accent1">
                    <a:lumMod val="50000"/>
                  </a:schemeClr>
                </a:solidFill>
                <a:effectLst>
                  <a:outerShdw blurRad="38100" dist="38100" dir="2700000" algn="tl">
                    <a:srgbClr val="000000">
                      <a:alpha val="43137"/>
                    </a:srgbClr>
                  </a:outerShdw>
                </a:effectLst>
              </a:rPr>
              <a:t>General anesthesia</a:t>
            </a:r>
            <a:br>
              <a:rPr lang="en-US" b="1" dirty="0">
                <a:solidFill>
                  <a:schemeClr val="accent1">
                    <a:lumMod val="50000"/>
                  </a:schemeClr>
                </a:solidFill>
                <a:effectLst>
                  <a:outerShdw blurRad="38100" dist="38100" dir="2700000" algn="tl">
                    <a:srgbClr val="000000">
                      <a:alpha val="43137"/>
                    </a:srgbClr>
                  </a:outerShdw>
                </a:effectLst>
              </a:rPr>
            </a:b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1"/>
            <a:ext cx="8229600" cy="4525963"/>
          </a:xfrm>
        </p:spPr>
        <p:txBody>
          <a:bodyPr>
            <a:noAutofit/>
          </a:bodyPr>
          <a:lstStyle/>
          <a:p>
            <a:endParaRPr lang="en-US" sz="3200" dirty="0">
              <a:solidFill>
                <a:schemeClr val="accent1">
                  <a:lumMod val="50000"/>
                </a:schemeClr>
              </a:solidFill>
            </a:endParaRPr>
          </a:p>
          <a:p>
            <a:r>
              <a:rPr lang="en-US" sz="3200" b="1" dirty="0">
                <a:solidFill>
                  <a:schemeClr val="accent1">
                    <a:lumMod val="50000"/>
                  </a:schemeClr>
                </a:solidFill>
              </a:rPr>
              <a:t>☼ Definition:</a:t>
            </a:r>
          </a:p>
          <a:p>
            <a:r>
              <a:rPr lang="en-US" sz="3200" dirty="0">
                <a:solidFill>
                  <a:schemeClr val="accent1">
                    <a:lumMod val="50000"/>
                  </a:schemeClr>
                </a:solidFill>
              </a:rPr>
              <a:t>An altered physiological state Characterized by: </a:t>
            </a:r>
            <a:br>
              <a:rPr lang="en-US" sz="3200" dirty="0">
                <a:solidFill>
                  <a:schemeClr val="accent1">
                    <a:lumMod val="50000"/>
                  </a:schemeClr>
                </a:solidFill>
              </a:rPr>
            </a:br>
            <a:r>
              <a:rPr lang="en-US" sz="3200" dirty="0">
                <a:solidFill>
                  <a:schemeClr val="accent1">
                    <a:lumMod val="50000"/>
                  </a:schemeClr>
                </a:solidFill>
              </a:rPr>
              <a:t>- reversible loss of consciousness </a:t>
            </a:r>
            <a:br>
              <a:rPr lang="en-US" sz="3200" dirty="0">
                <a:solidFill>
                  <a:schemeClr val="accent1">
                    <a:lumMod val="50000"/>
                  </a:schemeClr>
                </a:solidFill>
              </a:rPr>
            </a:br>
            <a:r>
              <a:rPr lang="en-US" sz="3200" dirty="0">
                <a:solidFill>
                  <a:schemeClr val="accent1">
                    <a:lumMod val="50000"/>
                  </a:schemeClr>
                </a:solidFill>
              </a:rPr>
              <a:t>- Analgesia of entire body</a:t>
            </a:r>
          </a:p>
          <a:p>
            <a:r>
              <a:rPr lang="en-US" sz="3200" dirty="0">
                <a:solidFill>
                  <a:schemeClr val="accent1">
                    <a:lumMod val="50000"/>
                  </a:schemeClr>
                </a:solidFill>
              </a:rPr>
              <a:t>- Amnesia</a:t>
            </a:r>
            <a:br>
              <a:rPr lang="en-US" sz="3200" dirty="0">
                <a:solidFill>
                  <a:schemeClr val="accent1">
                    <a:lumMod val="50000"/>
                  </a:schemeClr>
                </a:solidFill>
              </a:rPr>
            </a:br>
            <a:r>
              <a:rPr lang="en-US" sz="3200" dirty="0">
                <a:solidFill>
                  <a:schemeClr val="accent1">
                    <a:lumMod val="50000"/>
                  </a:schemeClr>
                </a:solidFill>
              </a:rPr>
              <a:t>- Some degree of muscle reflex </a:t>
            </a:r>
            <a:br>
              <a:rPr lang="en-US" sz="3200" dirty="0">
                <a:solidFill>
                  <a:schemeClr val="accent1">
                    <a:lumMod val="50000"/>
                  </a:schemeClr>
                </a:solidFill>
              </a:rPr>
            </a:br>
            <a:endParaRPr lang="en-US" sz="3200" dirty="0">
              <a:solidFill>
                <a:schemeClr val="accent1">
                  <a:lumMod val="50000"/>
                </a:schemeClr>
              </a:solidFill>
            </a:endParaRPr>
          </a:p>
          <a:p>
            <a:endParaRPr lang="en-US" sz="3200" dirty="0">
              <a:solidFill>
                <a:schemeClr val="accent1">
                  <a:lumMod val="50000"/>
                </a:schemeClr>
              </a:solidFill>
            </a:endParaRPr>
          </a:p>
        </p:txBody>
      </p:sp>
    </p:spTree>
    <p:extLst>
      <p:ext uri="{BB962C8B-B14F-4D97-AF65-F5344CB8AC3E}">
        <p14:creationId xmlns:p14="http://schemas.microsoft.com/office/powerpoint/2010/main" val="274095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F7C252-67AA-4C4E-B73A-6C367865C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3355" y="243840"/>
            <a:ext cx="879348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cstate="print">
            <a:alphaModFix amt="25000"/>
            <a:extLst>
              <a:ext uri="{28A0092B-C50C-407E-A947-70E740481C1C}">
                <a14:useLocalDpi xmlns:a14="http://schemas.microsoft.com/office/drawing/2010/main" val="0"/>
              </a:ext>
            </a:extLst>
          </a:blip>
          <a:srcRect r="7977" b="2"/>
          <a:stretch/>
        </p:blipFill>
        <p:spPr>
          <a:xfrm>
            <a:off x="173355" y="246888"/>
            <a:ext cx="8799195" cy="6382512"/>
          </a:xfrm>
          <a:prstGeom prst="rect">
            <a:avLst/>
          </a:prstGeom>
        </p:spPr>
      </p:pic>
      <p:sp>
        <p:nvSpPr>
          <p:cNvPr id="3" name="Content Placeholder 2"/>
          <p:cNvSpPr>
            <a:spLocks noGrp="1"/>
          </p:cNvSpPr>
          <p:nvPr>
            <p:ph idx="1"/>
          </p:nvPr>
        </p:nvSpPr>
        <p:spPr>
          <a:xfrm>
            <a:off x="457200" y="1066800"/>
            <a:ext cx="7772400" cy="4219956"/>
          </a:xfrm>
        </p:spPr>
        <p:txBody>
          <a:bodyPr>
            <a:normAutofit fontScale="92500" lnSpcReduction="20000"/>
          </a:bodyPr>
          <a:lstStyle/>
          <a:p>
            <a:pPr marL="0" indent="0">
              <a:buNone/>
            </a:pPr>
            <a:r>
              <a:rPr lang="en-US" sz="2800" b="1" dirty="0">
                <a:solidFill>
                  <a:schemeClr val="bg1"/>
                </a:solidFill>
              </a:rPr>
              <a:t>Types of anesthesia </a:t>
            </a:r>
          </a:p>
          <a:p>
            <a:pPr marL="0" indent="0">
              <a:buNone/>
            </a:pPr>
            <a:r>
              <a:rPr lang="en-US" sz="2800" b="1" dirty="0">
                <a:solidFill>
                  <a:schemeClr val="bg1"/>
                </a:solidFill>
              </a:rPr>
              <a:t>1 General anesthesia </a:t>
            </a:r>
            <a:r>
              <a:rPr lang="en-US" sz="2800" dirty="0">
                <a:solidFill>
                  <a:schemeClr val="bg1"/>
                </a:solidFill>
              </a:rPr>
              <a:t>a drug-induced reversible depression of the CNS resulting in the loss of response to &amp; perception of all external stimuli. </a:t>
            </a:r>
          </a:p>
          <a:p>
            <a:pPr marL="0" indent="0">
              <a:buNone/>
            </a:pPr>
            <a:r>
              <a:rPr lang="en-US" sz="2800" dirty="0">
                <a:solidFill>
                  <a:schemeClr val="bg1"/>
                </a:solidFill>
              </a:rPr>
              <a:t> </a:t>
            </a:r>
            <a:r>
              <a:rPr lang="en-US" sz="2800" b="1" dirty="0">
                <a:solidFill>
                  <a:schemeClr val="bg1"/>
                </a:solidFill>
              </a:rPr>
              <a:t>2 Local anesthesia</a:t>
            </a:r>
          </a:p>
          <a:p>
            <a:pPr marL="0" indent="0">
              <a:buNone/>
            </a:pPr>
            <a:r>
              <a:rPr lang="en-US" sz="2800" dirty="0">
                <a:solidFill>
                  <a:schemeClr val="bg1"/>
                </a:solidFill>
              </a:rPr>
              <a:t>A local anesthetic numbs a small part of the body where you are having the operation. It is used when nerves can be easily reached by drops, sprays, ointments or injections. You stay conscious, but free from pain. Common examples of surgery using local anesthetic are having teeth removed and some common operations on the eye.</a:t>
            </a:r>
          </a:p>
          <a:p>
            <a:pPr marL="0" indent="0">
              <a:buNone/>
            </a:pPr>
            <a:endParaRPr lang="en-US" sz="2800" dirty="0">
              <a:solidFill>
                <a:schemeClr val="bg1"/>
              </a:solidFill>
            </a:endParaRPr>
          </a:p>
        </p:txBody>
      </p:sp>
    </p:spTree>
    <p:extLst>
      <p:ext uri="{BB962C8B-B14F-4D97-AF65-F5344CB8AC3E}">
        <p14:creationId xmlns:p14="http://schemas.microsoft.com/office/powerpoint/2010/main" val="1542401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4518"/>
            <a:ext cx="8534400" cy="5668963"/>
          </a:xfrm>
        </p:spPr>
        <p:txBody>
          <a:bodyPr>
            <a:normAutofit/>
          </a:bodyPr>
          <a:lstStyle/>
          <a:p>
            <a:pPr marL="0" indent="0">
              <a:buNone/>
            </a:pPr>
            <a:r>
              <a:rPr lang="en-US" sz="3800" b="1" dirty="0">
                <a:solidFill>
                  <a:schemeClr val="accent1">
                    <a:lumMod val="50000"/>
                  </a:schemeClr>
                </a:solidFill>
              </a:rPr>
              <a:t>3-Regional anesthesia</a:t>
            </a:r>
          </a:p>
          <a:p>
            <a:pPr marL="0" indent="0">
              <a:buNone/>
            </a:pPr>
            <a:r>
              <a:rPr lang="en-US" sz="2800" dirty="0">
                <a:solidFill>
                  <a:schemeClr val="accent1">
                    <a:lumMod val="50000"/>
                  </a:schemeClr>
                </a:solidFill>
              </a:rPr>
              <a:t>This is when a local anesthetic drug is injected near to the nerves that supply a larger or deeper area of the body. The area of the body affected becomes numb .example:</a:t>
            </a:r>
          </a:p>
          <a:p>
            <a:pPr marL="0" indent="0">
              <a:buNone/>
            </a:pPr>
            <a:r>
              <a:rPr lang="en-US" b="1" i="1" u="sng" dirty="0">
                <a:solidFill>
                  <a:schemeClr val="accent1">
                    <a:lumMod val="50000"/>
                  </a:schemeClr>
                </a:solidFill>
              </a:rPr>
              <a:t>A-Spinal and epidural anesthesia:</a:t>
            </a:r>
          </a:p>
          <a:p>
            <a:pPr marL="0" indent="0">
              <a:buNone/>
            </a:pPr>
            <a:r>
              <a:rPr lang="en-US" dirty="0">
                <a:solidFill>
                  <a:schemeClr val="accent1">
                    <a:lumMod val="50000"/>
                  </a:schemeClr>
                </a:solidFill>
              </a:rPr>
              <a:t>Spinals and epidurals are the most common types of regional anesthetics. These injections can be used for operations on the lower body, such as caesarean section, bladder operations or replacing a hip. You stay conscious, but free from pain.</a:t>
            </a:r>
          </a:p>
          <a:p>
            <a:pPr marL="0" indent="0">
              <a:buNone/>
            </a:pPr>
            <a:r>
              <a:rPr lang="en-US" b="1" i="1" u="sng" dirty="0">
                <a:solidFill>
                  <a:schemeClr val="accent1">
                    <a:lumMod val="50000"/>
                  </a:schemeClr>
                </a:solidFill>
              </a:rPr>
              <a:t>B-nerve block </a:t>
            </a:r>
            <a:r>
              <a:rPr lang="en-US" dirty="0">
                <a:solidFill>
                  <a:schemeClr val="accent1">
                    <a:lumMod val="50000"/>
                  </a:schemeClr>
                </a:solidFill>
              </a:rPr>
              <a:t>:injection placed near to a nerve or group of nerves, for example in the arm or leg , Nerve blocks are also useful for pain relief after the operation, as the area will stay numb for a number of hours(brachial plexus block)</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832342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404653" cy="5486400"/>
          </a:xfrm>
        </p:spPr>
        <p:txBody>
          <a:bodyPr>
            <a:noAutofit/>
          </a:bodyPr>
          <a:lstStyle/>
          <a:p>
            <a:r>
              <a:rPr lang="en-US" sz="2800" dirty="0">
                <a:solidFill>
                  <a:schemeClr val="accent5">
                    <a:lumMod val="50000"/>
                  </a:schemeClr>
                </a:solidFill>
              </a:rPr>
              <a:t>Balanced anesthesia :Modern anesthetic technique is known as balanced anesthesia, because it employs a "cocktail" of different drugs to achieve the goals of general anesthesia .</a:t>
            </a:r>
          </a:p>
          <a:p>
            <a:endParaRPr lang="en-US" sz="2800" dirty="0">
              <a:solidFill>
                <a:schemeClr val="accent5">
                  <a:lumMod val="50000"/>
                </a:schemeClr>
              </a:solidFill>
            </a:endParaRPr>
          </a:p>
          <a:p>
            <a:r>
              <a:rPr lang="en-US" sz="2800" dirty="0">
                <a:solidFill>
                  <a:schemeClr val="accent5">
                    <a:lumMod val="50000"/>
                  </a:schemeClr>
                </a:solidFill>
              </a:rPr>
              <a:t>Balanced anesthesia uses a combination of agents, to limit the dose and toxicity of each drug.</a:t>
            </a:r>
          </a:p>
          <a:p>
            <a:endParaRPr lang="en-US" sz="2800" dirty="0">
              <a:solidFill>
                <a:schemeClr val="accent5">
                  <a:lumMod val="50000"/>
                </a:schemeClr>
              </a:solidFill>
            </a:endParaRPr>
          </a:p>
          <a:p>
            <a:r>
              <a:rPr lang="en-US" sz="2800" dirty="0">
                <a:solidFill>
                  <a:schemeClr val="accent5">
                    <a:lumMod val="50000"/>
                  </a:schemeClr>
                </a:solidFill>
              </a:rPr>
              <a:t>The objectives of balanced anesthesia are to calm the patient, minimize pain, and reduce the potential for adverse effects associated with analgesic and anesthetic agents. </a:t>
            </a:r>
          </a:p>
          <a:p>
            <a:endParaRPr lang="en-US" sz="2800" dirty="0">
              <a:solidFill>
                <a:schemeClr val="accent5">
                  <a:lumMod val="50000"/>
                </a:schemeClr>
              </a:solidFill>
            </a:endParaRPr>
          </a:p>
        </p:txBody>
      </p:sp>
    </p:spTree>
    <p:extLst>
      <p:ext uri="{BB962C8B-B14F-4D97-AF65-F5344CB8AC3E}">
        <p14:creationId xmlns:p14="http://schemas.microsoft.com/office/powerpoint/2010/main" val="3951817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TM03457444[[fn=أساس]]</Template>
  <TotalTime>232</TotalTime>
  <Words>752</Words>
  <Application>Microsoft Office PowerPoint</Application>
  <PresentationFormat>On-screen Show (4:3)</PresentationFormat>
  <Paragraphs>148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الأساس</vt:lpstr>
      <vt:lpstr>PowerPoint Presentation</vt:lpstr>
      <vt:lpstr>PowerPoint Presentation</vt:lpstr>
      <vt:lpstr>PowerPoint Presentation</vt:lpstr>
      <vt:lpstr>PowerPoint Presentation</vt:lpstr>
      <vt:lpstr>PowerPoint Presentation</vt:lpstr>
      <vt:lpstr>General anesthesia </vt:lpstr>
      <vt:lpstr>PowerPoint Presentation</vt:lpstr>
      <vt:lpstr>PowerPoint Presentation</vt:lpstr>
      <vt:lpstr>PowerPoint Presentation</vt:lpstr>
      <vt:lpstr>Four main stages are recognized based upon   Patient's body movements  Respiratory rhythm, Oculomotor reflexes  Muscle tone</vt:lpstr>
      <vt:lpstr>stages of anesthesia based on Guedel’s classification </vt:lpstr>
      <vt:lpstr>PowerPoint Presentation</vt:lpstr>
      <vt:lpstr>PowerPoint Presentation</vt:lpstr>
      <vt:lpstr>PowerPoint Presentation</vt:lpstr>
      <vt:lpstr>PowerPoint Presentation</vt:lpstr>
      <vt:lpstr>PowerPoint Presentation</vt:lpstr>
      <vt:lpstr>Phases of Anesthesia</vt:lpstr>
      <vt:lpstr>PowerPoint Presentation</vt:lpstr>
      <vt:lpstr>Balanced anesthesia </vt:lpstr>
      <vt:lpstr>PowerPoint Presentation</vt:lpstr>
      <vt:lpstr>PowerPoint Presentation</vt:lpstr>
      <vt:lpstr>Preoperative Evaluation of patients</vt:lpstr>
      <vt:lpstr>PowerPoint Presentation</vt:lpstr>
      <vt:lpstr>Smoking stop</vt:lpstr>
      <vt:lpstr>B. physical examination :</vt:lpstr>
      <vt:lpstr>C. laboratory evaluation </vt:lpstr>
      <vt:lpstr>PowerPoint Presentation</vt:lpstr>
      <vt:lpstr>ASA classification</vt:lpstr>
      <vt:lpstr>Increase risk of morbidity &amp; mortality in anesthesia:</vt:lpstr>
      <vt:lpstr>Patients who are at increased risk of aspiration during surgery:</vt:lpstr>
      <vt:lpstr>RSI: Rapid Sequence Induction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29</cp:revision>
  <dcterms:created xsi:type="dcterms:W3CDTF">2021-10-12T19:54:56Z</dcterms:created>
  <dcterms:modified xsi:type="dcterms:W3CDTF">2021-10-14T06:42:55Z</dcterms:modified>
</cp:coreProperties>
</file>