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6" r:id="rId3"/>
    <p:sldId id="257" r:id="rId5"/>
    <p:sldId id="394" r:id="rId6"/>
    <p:sldId id="263" r:id="rId7"/>
    <p:sldId id="395" r:id="rId8"/>
    <p:sldId id="396" r:id="rId9"/>
    <p:sldId id="397" r:id="rId10"/>
    <p:sldId id="398" r:id="rId11"/>
    <p:sldId id="399" r:id="rId12"/>
    <p:sldId id="265" r:id="rId13"/>
    <p:sldId id="266" r:id="rId14"/>
    <p:sldId id="259" r:id="rId15"/>
    <p:sldId id="260" r:id="rId16"/>
    <p:sldId id="400" r:id="rId17"/>
    <p:sldId id="401" r:id="rId18"/>
    <p:sldId id="402" r:id="rId19"/>
    <p:sldId id="403" r:id="rId20"/>
    <p:sldId id="404" r:id="rId21"/>
    <p:sldId id="405" r:id="rId22"/>
    <p:sldId id="261" r:id="rId23"/>
    <p:sldId id="393" r:id="rId24"/>
    <p:sldId id="406" r:id="rId25"/>
    <p:sldId id="262" r:id="rId26"/>
    <p:sldId id="407" r:id="rId27"/>
    <p:sldId id="408" r:id="rId28"/>
    <p:sldId id="409" r:id="rId29"/>
    <p:sldId id="267" r:id="rId30"/>
    <p:sldId id="268" r:id="rId31"/>
    <p:sldId id="269" r:id="rId32"/>
    <p:sldId id="270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271" r:id="rId42"/>
    <p:sldId id="272" r:id="rId43"/>
    <p:sldId id="418" r:id="rId44"/>
    <p:sldId id="419" r:id="rId45"/>
    <p:sldId id="420" r:id="rId46"/>
    <p:sldId id="421" r:id="rId47"/>
    <p:sldId id="422" r:id="rId48"/>
    <p:sldId id="423" r:id="rId49"/>
    <p:sldId id="424" r:id="rId50"/>
    <p:sldId id="425" r:id="rId51"/>
    <p:sldId id="426" r:id="rId52"/>
    <p:sldId id="427" r:id="rId53"/>
    <p:sldId id="428" r:id="rId54"/>
    <p:sldId id="429" r:id="rId55"/>
    <p:sldId id="273" r:id="rId56"/>
    <p:sldId id="430" r:id="rId57"/>
    <p:sldId id="432" r:id="rId58"/>
    <p:sldId id="433" r:id="rId59"/>
    <p:sldId id="434" r:id="rId60"/>
    <p:sldId id="279" r:id="rId61"/>
    <p:sldId id="277" r:id="rId62"/>
    <p:sldId id="435" r:id="rId63"/>
    <p:sldId id="278" r:id="rId64"/>
    <p:sldId id="436" r:id="rId65"/>
    <p:sldId id="283" r:id="rId66"/>
    <p:sldId id="284" r:id="rId67"/>
    <p:sldId id="285" r:id="rId68"/>
    <p:sldId id="437" r:id="rId69"/>
    <p:sldId id="438" r:id="rId70"/>
    <p:sldId id="439" r:id="rId71"/>
    <p:sldId id="440" r:id="rId72"/>
    <p:sldId id="441" r:id="rId73"/>
    <p:sldId id="442" r:id="rId74"/>
    <p:sldId id="443" r:id="rId75"/>
    <p:sldId id="327" r:id="rId76"/>
    <p:sldId id="328" r:id="rId77"/>
    <p:sldId id="444" r:id="rId78"/>
    <p:sldId id="445" r:id="rId79"/>
    <p:sldId id="280" r:id="rId80"/>
    <p:sldId id="281" r:id="rId81"/>
    <p:sldId id="446" r:id="rId82"/>
    <p:sldId id="447" r:id="rId83"/>
    <p:sldId id="282" r:id="rId84"/>
    <p:sldId id="329" r:id="rId85"/>
    <p:sldId id="330" r:id="rId86"/>
    <p:sldId id="448" r:id="rId87"/>
    <p:sldId id="449" r:id="rId88"/>
    <p:sldId id="450" r:id="rId89"/>
    <p:sldId id="451" r:id="rId90"/>
    <p:sldId id="452" r:id="rId91"/>
    <p:sldId id="453" r:id="rId92"/>
    <p:sldId id="454" r:id="rId93"/>
    <p:sldId id="355" r:id="rId94"/>
  </p:sldIdLst>
  <p:sldSz cx="9144000" cy="6858000" type="screen4x3"/>
  <p:notesSz cx="6858000" cy="9144000"/>
  <p:defaultTextStyle>
    <a:defPPr>
      <a:defRPr lang="ar-SA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1554"/>
    <p:restoredTop sz="94718"/>
  </p:normalViewPr>
  <p:slideViewPr>
    <p:cSldViewPr showGuides="1">
      <p:cViewPr varScale="1">
        <p:scale>
          <a:sx n="70" d="100"/>
          <a:sy n="70" d="100"/>
        </p:scale>
        <p:origin x="-12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7" Type="http://schemas.openxmlformats.org/officeDocument/2006/relationships/tableStyles" Target="tableStyles.xml"/><Relationship Id="rId96" Type="http://schemas.openxmlformats.org/officeDocument/2006/relationships/viewProps" Target="viewProps.xml"/><Relationship Id="rId95" Type="http://schemas.openxmlformats.org/officeDocument/2006/relationships/presProps" Target="presProps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93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rtl="1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rtl="1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260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3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0" marR="0" lvl="3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0" marR="0" lvl="4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rtl="1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9728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4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650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752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85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854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57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957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059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059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162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264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6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366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46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469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57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571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83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9830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7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674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77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776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78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878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8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1981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08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083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18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186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288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39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390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49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493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9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595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9933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698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80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800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90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2902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00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005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10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107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20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210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2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312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41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414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517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517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619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619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3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035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721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722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824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824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92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3926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02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029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13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131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23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234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336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438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438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54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541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64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643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138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74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746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84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848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95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4950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0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053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155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25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258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360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46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462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56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565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6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667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240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76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770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872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872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97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5974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077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077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179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179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281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282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4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384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486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58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589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69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691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342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79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794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89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896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998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6998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10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101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20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203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30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306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408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510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510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61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613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715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715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445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81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818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92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7920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02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022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12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125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22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227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32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330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2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432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53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5348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637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6372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739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739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54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05476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841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8420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sz="1200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944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عنصر نائب للملاحظات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ar-JO" altLang="x-none" dirty="0"/>
          </a:p>
        </p:txBody>
      </p:sp>
      <p:sp>
        <p:nvSpPr>
          <p:cNvPr id="189444" name="عنصر نائب لرقم الشريحة 3"/>
          <p:cNvSpPr txBox="1">
            <a:spLocks noGrp="1"/>
          </p:cNvSpPr>
          <p:nvPr>
            <p:ph type="sldNum" sz="quarter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rtl="1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شريحة عنوان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3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" name="Freeform 4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7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8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Freeform 9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0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84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184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p>
            <a:pPr algn="r" eaLnBrk="1" hangingPunct="1">
              <a:buNone/>
            </a:pPr>
            <a:fld id="{9A0DB2DC-4C9A-4742-B13C-FB6460FD3503}" type="slidenum">
              <a:rPr lang="ar-SA" dirty="0"/>
            </a:fld>
            <a:endParaRPr lang="ar-SA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hasCustomPrompt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عنوان وأربعة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sz="quarter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 hasCustomPrompt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 hasCustomPrompt="1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  <a:p>
            <a:pPr lvl="1"/>
            <a:r>
              <a:rPr lang="ar-SA" smtClean="0"/>
              <a:t>المستوى الثاني</a:t>
            </a:r>
            <a:endParaRPr lang="ar-SA" smtClean="0"/>
          </a:p>
          <a:p>
            <a:pPr lvl="2"/>
            <a:r>
              <a:rPr lang="ar-SA" smtClean="0"/>
              <a:t>المستوى الثالث</a:t>
            </a:r>
            <a:endParaRPr lang="ar-SA" smtClean="0"/>
          </a:p>
          <a:p>
            <a:pPr lvl="3"/>
            <a:r>
              <a:rPr lang="ar-SA" smtClean="0"/>
              <a:t>المستوى الرابع</a:t>
            </a:r>
            <a:endParaRPr lang="ar-SA" smtClean="0"/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ar-SA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  <a:endParaRPr lang="ar-SA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ar-SA" dirty="0">
                <a:latin typeface="Arial" panose="020B0604020202020204" pitchFamily="34" charset="0"/>
              </a:rPr>
            </a:fld>
            <a:endParaRPr lang="ar-SA" dirty="0">
              <a:latin typeface="Arial" panose="020B0604020202020204" pitchFamily="34" charset="0"/>
            </a:endParaRPr>
          </a:p>
        </p:txBody>
      </p:sp>
      <p:grpSp>
        <p:nvGrpSpPr>
          <p:cNvPr id="2052" name="Group 4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17446" name="Freeform 6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7447" name="Freeform 7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7448" name="Freeform 8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7449" name="Freeform 9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7450" name="Freeform 10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7451" name="Freeform 11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452" name="Freeform 12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74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174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62466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152400" y="533400"/>
            <a:ext cx="8839200" cy="14478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URINARY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TRACT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IMAGING</a:t>
            </a:r>
            <a:endParaRPr kumimoji="0" lang="en-US" sz="44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457200" y="2667000"/>
            <a:ext cx="8229600" cy="2057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609600" marR="0" lvl="0" indent="-609600" algn="ct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DR. ESSMAT AL OMARI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 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609600" marR="0" lvl="0" indent="-609600" algn="ct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CONSULTANT  RADIOLOGIST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609600" marR="0" lvl="0" indent="-609600" algn="ct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Mu’tah university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CT of the urinary tract</a:t>
            </a:r>
            <a:endParaRPr kumimoji="0" lang="en-US" sz="48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0" y="1600200"/>
            <a:ext cx="9144000" cy="5257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CT is excellent modality for assessment of: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3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Renal masses.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Obstruction.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Retroperitoneal disease.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Staging of renal and bladder neoplasms.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Tumor invasion into the renal vein or 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IVC 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Evaluation after trauma or surgery.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2290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When should MRI be used to evaluate the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kidneys ?</a:t>
            </a:r>
            <a:endParaRPr kumimoji="0" lang="en-US" sz="40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828800"/>
            <a:ext cx="8686800" cy="4876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When a renal mass or abscess is suspected but intravenous contrast cannot be administered, because of either contrast allergy or abnormal renal function, in this case MRI can be performed.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Gadolinium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the contrast agent for MRI,                 can be safely administered in such          circumstances.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#contrast contraindicated when there is renal failure or allergy to contrast.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#gadolinium don’t produce any kind of allergy except in advanced case of renal failure it produce systemic fibrosis ??????.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5122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228600" y="152400"/>
            <a:ext cx="8686800" cy="12954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sng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Intravenous </a:t>
            </a:r>
            <a:r>
              <a:rPr kumimoji="0" lang="en-US" sz="44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urography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 IVU )</a:t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Intravenous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pyelography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 IVP )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676400"/>
            <a:ext cx="8686800" cy="5029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Is a radiological procedure used to visualized    abnormalities of the urinary system,                including the kidneys, ureters, and bladder by  using intravenous contrast.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3600" b="0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Indication</a:t>
            </a:r>
            <a:r>
              <a:rPr kumimoji="0" lang="en-US" sz="4000" b="0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                        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Haematuria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Renal colic or calculi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Suspected stone in the ureters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Renal trauma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0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#IVU for kidney, ureter and bladder.</a:t>
            </a:r>
            <a:endParaRPr kumimoji="0" lang="en-US" sz="20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0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#IVP for kidney only.</a:t>
            </a:r>
            <a:endParaRPr kumimoji="0" lang="en-US" sz="20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6146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457200" y="152400"/>
            <a:ext cx="8153400" cy="8382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IVU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/continuation</a:t>
            </a:r>
            <a:endParaRPr kumimoji="0" lang="en-US" sz="40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0" y="1219200"/>
            <a:ext cx="9144000" cy="6400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After a preliminary control film of the abdomen,       50ml of contrast  medium is injected intravenously.                            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Contrast is excreted by glomerular filtration.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Films after 5, 10, and 15 minutes are taken and reveal    contrast in the pelvi-calyceal systems, ureters, and in the bladder.   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Post-micturition film is taken to assess bladder residual volume.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Renal obstruction may require a delayed films. 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#before doing IVU we give the patient castor oil and laxative and should avoid drinking in the last 6 hours.</a:t>
            </a:r>
            <a:endParaRPr kumimoji="0" lang="en-US" sz="24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#before injection of contrast antiallergic drug should be available.</a:t>
            </a:r>
            <a:endParaRPr kumimoji="0" lang="en-US" sz="24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#film taken at 5 min, 10 and 15 and during voiding.</a:t>
            </a:r>
            <a:endParaRPr kumimoji="0" lang="en-US" sz="24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" descr="k 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5618163" cy="6400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219" name="Comment 3"/>
          <p:cNvSpPr>
            <a:spLocks noChangeArrowheads="1"/>
          </p:cNvSpPr>
          <p:nvPr/>
        </p:nvSpPr>
        <p:spPr bwMode="auto">
          <a:xfrm>
            <a:off x="6705600" y="990600"/>
            <a:ext cx="1828800" cy="156845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 kidneys, ureters and bladder.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0" name="Comment 4"/>
          <p:cNvSpPr>
            <a:spLocks noChangeArrowheads="1"/>
          </p:cNvSpPr>
          <p:nvPr/>
        </p:nvSpPr>
        <p:spPr bwMode="auto">
          <a:xfrm>
            <a:off x="6781800" y="3048000"/>
            <a:ext cx="1828800" cy="254635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Course of Ureter: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trace the course of the ureters look above the transverse process of lumber vertebrae.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 descr="soso 0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5541963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243" name="Comment 3"/>
          <p:cNvSpPr>
            <a:spLocks noChangeArrowheads="1"/>
          </p:cNvSpPr>
          <p:nvPr/>
        </p:nvSpPr>
        <p:spPr bwMode="auto">
          <a:xfrm>
            <a:off x="6400800" y="381000"/>
            <a:ext cx="1828800" cy="12017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 kidneys, ureters and bladder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5" name="Comment 5"/>
          <p:cNvSpPr>
            <a:spLocks noChangeArrowheads="1"/>
          </p:cNvSpPr>
          <p:nvPr/>
        </p:nvSpPr>
        <p:spPr bwMode="auto">
          <a:xfrm>
            <a:off x="6400800" y="2438400"/>
            <a:ext cx="1828800" cy="1690688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Renal calyces: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hydronephrosis there is lost of cupping of the renal calyces.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2" descr="P1270004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228600"/>
            <a:ext cx="5127625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267" name="Comment 3"/>
          <p:cNvSpPr>
            <a:spLocks noChangeArrowheads="1"/>
          </p:cNvSpPr>
          <p:nvPr/>
        </p:nvSpPr>
        <p:spPr bwMode="auto">
          <a:xfrm>
            <a:off x="6400800" y="609600"/>
            <a:ext cx="1828800" cy="15668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Radio-opaque stone at the middle portion on left ureter 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 descr="P1270005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5229225" cy="6400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291" name="Comment 3"/>
          <p:cNvSpPr>
            <a:spLocks noChangeArrowheads="1"/>
          </p:cNvSpPr>
          <p:nvPr/>
        </p:nvSpPr>
        <p:spPr bwMode="auto">
          <a:xfrm>
            <a:off x="6019800" y="533400"/>
            <a:ext cx="1828800" cy="303530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Radio-opaque stone at left ureter with filling defect and dilatation of left ureter proximal to the obstruction with hydronephrosis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2" name="Comment 4"/>
          <p:cNvSpPr>
            <a:spLocks noChangeArrowheads="1"/>
          </p:cNvSpPr>
          <p:nvPr/>
        </p:nvSpPr>
        <p:spPr bwMode="auto">
          <a:xfrm>
            <a:off x="6019800" y="4114800"/>
            <a:ext cx="1828800" cy="1446213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Renal calyces: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hydronephrosis there is lost of cupping of the renal calyces.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 descr="339733_33973397IVU_8_scout_stone_uretero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4965700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315" name="Comment 3"/>
          <p:cNvSpPr>
            <a:spLocks noChangeArrowheads="1"/>
          </p:cNvSpPr>
          <p:nvPr/>
        </p:nvSpPr>
        <p:spPr bwMode="auto">
          <a:xfrm>
            <a:off x="5943600" y="381000"/>
            <a:ext cx="1828800" cy="19351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Semi-opaque stone at the site of insertion of left ureter to the bladder (vesico-uretric junction).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6" name="Comment 4"/>
          <p:cNvSpPr>
            <a:spLocks noChangeArrowheads="1"/>
          </p:cNvSpPr>
          <p:nvPr/>
        </p:nvSpPr>
        <p:spPr bwMode="auto">
          <a:xfrm>
            <a:off x="5943600" y="3048000"/>
            <a:ext cx="1828800" cy="2424113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Stone in ureter: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of hidden area of stone in ureter are: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ischial bone.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    Pelvis near bladder.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2" descr="340135_34013401IVU_8_10m_stone_uretero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228600"/>
            <a:ext cx="4743450" cy="6324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339" name="Comment 3"/>
          <p:cNvSpPr>
            <a:spLocks noChangeArrowheads="1"/>
          </p:cNvSpPr>
          <p:nvPr/>
        </p:nvSpPr>
        <p:spPr bwMode="auto">
          <a:xfrm>
            <a:off x="6248400" y="304800"/>
            <a:ext cx="1828800" cy="24241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Dilatation of left ureter (more than right ureter) with stone at site of insertion of left ureter to the bladder.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3074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Urinary tract investigation</a:t>
            </a:r>
            <a:endParaRPr kumimoji="0" lang="en-US" sz="54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609600" y="1905000"/>
            <a:ext cx="8534400" cy="42211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sz="54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Plain film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Renal calculi or calcification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Stones in the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ureters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Bladder calcifications and calculi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Bone abnormality or metastasis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#plain film called KUB (kidney, ureter and urinary bladder).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#normally ureter cant be seen on plain abdomen except in IVU.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#ureter pass above the transverse processes of lumber V.</a:t>
            </a:r>
            <a:endParaRPr kumimoji="0" lang="en-US" sz="4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7170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Micturating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cystogram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600200"/>
            <a:ext cx="8915400" cy="4876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the study of the urinary bladder and urethra with contrast medium. 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bladder is filled with contrast via a urethral catheter. Films of the bladder are obtained.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After removal of the catheter, patient is asked to void and films are taken during micturition to assess the bladder neck and urethra, as well as reflux.  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Examination of the urethra in oblique position is necessary, particularly in suspected  posterior urethral valves in infants and small children, as they are usually only demonstrated during micturition.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عنوان 7"/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Micturating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cystogram</a:t>
            </a:r>
            <a:endParaRPr kumimoji="0" lang="ar-SA" sz="4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عنصر نائب للمحتوى 8"/>
          <p:cNvSpPr>
            <a:spLocks noGrp="1"/>
          </p:cNvSpPr>
          <p:nvPr>
            <p:ph idx="1" hasCustomPrompt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#reflux have five degrees:</a:t>
            </a:r>
            <a:endParaRPr kumimoji="0" lang="en-US" sz="32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1. to lower ureter.</a:t>
            </a:r>
            <a:endParaRPr kumimoji="0" lang="en-US" sz="32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2. to ureter and kidney without hydronephrosis.</a:t>
            </a:r>
            <a:endParaRPr kumimoji="0" lang="en-US" sz="32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3.  mild hydronephrosis.</a:t>
            </a:r>
            <a:endParaRPr kumimoji="0" lang="en-US" sz="32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4.  moderate hydronephrosis.</a:t>
            </a:r>
            <a:endParaRPr kumimoji="0" lang="en-US" sz="32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5. severe hydronephrosis.</a:t>
            </a:r>
            <a:endParaRPr kumimoji="0" lang="ar-SA" sz="32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6" name="عنصر نائب لرقم الشريحة 6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 descr="k 0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3352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79" name="Picture 3" descr="k 0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0"/>
            <a:ext cx="3810000" cy="3352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80" name="Picture 4" descr="k 0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3657600" cy="3429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581" name="Picture 5" descr="k 0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429000"/>
            <a:ext cx="3810000" cy="3429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366" name="Comment 6"/>
          <p:cNvSpPr>
            <a:spLocks noChangeArrowheads="1"/>
          </p:cNvSpPr>
          <p:nvPr/>
        </p:nvSpPr>
        <p:spPr bwMode="auto">
          <a:xfrm>
            <a:off x="7696200" y="592138"/>
            <a:ext cx="1371600" cy="29130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MC(micturating cystogram) shows reflux of contrast on the left ureter during voiding.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8194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Urethrogram</a:t>
            </a:r>
            <a:endParaRPr kumimoji="0" lang="en-US" sz="44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 hasCustomPrompt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adult male urethra can be studied by ascending           urethrogram.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Contrast is injected through foley catheter inserted into    the meatus, and its balloon inflated with 1 to 2ml of      sterile water placed in the navicular fossa.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Films are taken to the urethra in oblique position during contrast injection.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most common indication for urethrogam is urethral strictures.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 descr="soso 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533400"/>
            <a:ext cx="6324600" cy="5486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387" name="Comment 3"/>
          <p:cNvSpPr>
            <a:spLocks noChangeArrowheads="1"/>
          </p:cNvSpPr>
          <p:nvPr/>
        </p:nvSpPr>
        <p:spPr bwMode="auto">
          <a:xfrm>
            <a:off x="6858000" y="685800"/>
            <a:ext cx="1828800" cy="7127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Urethrogram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 urethra.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8" name="Comment 4"/>
          <p:cNvSpPr>
            <a:spLocks noChangeArrowheads="1"/>
          </p:cNvSpPr>
          <p:nvPr/>
        </p:nvSpPr>
        <p:spPr bwMode="auto">
          <a:xfrm>
            <a:off x="6858000" y="2057400"/>
            <a:ext cx="1828800" cy="3646488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Urethra: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Divided into two parts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 urethra that divided into penile urethra and bulbous urethra.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urethra that divided to membrane urethra (1.5cm) and prostate urethra (2.5cm).</a:t>
            </a: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2" descr="k 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524000"/>
            <a:ext cx="5486400" cy="4114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411" name="Comment 3"/>
          <p:cNvSpPr>
            <a:spLocks noChangeArrowheads="1"/>
          </p:cNvSpPr>
          <p:nvPr/>
        </p:nvSpPr>
        <p:spPr bwMode="auto">
          <a:xfrm>
            <a:off x="6477000" y="1524000"/>
            <a:ext cx="1828800" cy="12017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Urethrogram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Urethral stricture in ant urethra.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2" descr="soso 0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524000"/>
            <a:ext cx="5486400" cy="4114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435" name="Comment 3"/>
          <p:cNvSpPr>
            <a:spLocks noChangeArrowheads="1"/>
          </p:cNvSpPr>
          <p:nvPr/>
        </p:nvSpPr>
        <p:spPr bwMode="auto">
          <a:xfrm>
            <a:off x="6400800" y="1524000"/>
            <a:ext cx="1828800" cy="12017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Urethrogram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Urethral strictures in ant urethra.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3314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Renal arteriography</a:t>
            </a:r>
            <a:endParaRPr kumimoji="0" lang="en-US" sz="44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457200" y="1905000"/>
            <a:ext cx="8229600" cy="42211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Evaluation of the renal arterial circulation may be necessary for: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o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Further investigation of equivocal renal masses.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o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Arterio-venous malformation 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o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Renal artery stenosis  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o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Anatomical detail prior to renal transplantation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15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333375"/>
            <a:ext cx="8763000" cy="962025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Congenital renal anomalies</a:t>
            </a:r>
            <a:endParaRPr kumimoji="0" lang="en-US" sz="40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676400"/>
            <a:ext cx="8839200" cy="477678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1- </a:t>
            </a:r>
            <a:r>
              <a:rPr kumimoji="0" lang="en-GB" sz="3200" b="0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Unilateral renal agenesis</a:t>
            </a:r>
            <a:endParaRPr kumimoji="0" lang="en-GB" sz="3200" b="0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2- </a:t>
            </a:r>
            <a:r>
              <a:rPr kumimoji="0" lang="en-GB" sz="3200" b="0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Renal hypoplasia</a:t>
            </a:r>
            <a:endParaRPr kumimoji="0" lang="en-GB" sz="3200" b="0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kidney is small but perfectly formed (</a:t>
            </a:r>
            <a:r>
              <a:rPr kumimoji="0" lang="en-GB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normal function</a:t>
            </a: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GB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3- </a:t>
            </a:r>
            <a:r>
              <a:rPr kumimoji="0" lang="en-GB" sz="3200" b="0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Duplex kidney</a:t>
            </a:r>
            <a:endParaRPr kumimoji="0" lang="en-GB" sz="2800" b="0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Is the commonest renal anomaly with a variable            degree of duplication ranging from minor changes       of duplication in the renal pelvis , to a total                  duplication (complete ) of the renal pelvis and             ureters.</a:t>
            </a:r>
            <a:endParaRPr kumimoji="0" lang="en-GB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0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#see the radiological pic to know the types of duplex kidney.      </a:t>
            </a:r>
            <a:endParaRPr kumimoji="0" lang="en-GB" sz="2000" b="0" i="1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6386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228600" y="381000"/>
            <a:ext cx="86868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Congenital renal anomalies</a:t>
            </a: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/2</a:t>
            </a:r>
            <a:r>
              <a:rPr kumimoji="0" lang="en-GB" sz="4000" b="1" i="0" u="sng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000" b="1" i="0" u="sng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152400" y="1600200"/>
            <a:ext cx="8991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4- </a:t>
            </a:r>
            <a:r>
              <a:rPr kumimoji="0" lang="en-GB" sz="3200" b="0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Renal Ectopia</a:t>
            </a:r>
            <a:endParaRPr kumimoji="0" lang="en-GB" sz="3200" b="0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Refers to a birth defect in which a kidney is located in an           abnormal position usually in the pelvis   </a:t>
            </a: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ectopic kidney is frequently malrotated and small in size.</a:t>
            </a: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GB" sz="2800" b="1" i="1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800" b="1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5- </a:t>
            </a:r>
            <a:r>
              <a:rPr kumimoji="0" lang="en-GB" sz="3600" b="1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Crossed fused renal ectopia</a:t>
            </a:r>
            <a:endParaRPr kumimoji="0" lang="en-GB" sz="3600" b="1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One kidney is displaced across the midline and fused to                                          the other normal kidney .</a:t>
            </a: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ureteric orifice lie in a normal position .</a:t>
            </a:r>
            <a:endParaRPr kumimoji="0" lang="en-GB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7" name="Picture 2" descr="Yiza!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75" name="Comment 3"/>
          <p:cNvSpPr>
            <a:spLocks noChangeArrowheads="1"/>
          </p:cNvSpPr>
          <p:nvPr/>
        </p:nvSpPr>
        <p:spPr bwMode="auto">
          <a:xfrm>
            <a:off x="5867400" y="457200"/>
            <a:ext cx="2743200" cy="14462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 radio-opaque stone in Right renal pelvis with multiple small phleboliths in left lower pelvis.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Comment 8"/>
          <p:cNvSpPr>
            <a:spLocks noChangeArrowheads="1"/>
          </p:cNvSpPr>
          <p:nvPr/>
        </p:nvSpPr>
        <p:spPr bwMode="auto">
          <a:xfrm>
            <a:off x="5867400" y="2133600"/>
            <a:ext cx="2667000" cy="279082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phlebolith: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a calcification in the pelvic veins and it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’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small look like stone but mostly it contain small black center due to presence of fat.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Its bellow the level of ischial spine.but stone mostly above the level of ischial spine.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26" name="Object 2"/>
          <p:cNvGraphicFramePr/>
          <p:nvPr/>
        </p:nvGraphicFramePr>
        <p:xfrm>
          <a:off x="5943600" y="5029200"/>
          <a:ext cx="1752600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628650" imgH="571500" progId="Paint.Picture">
                  <p:embed/>
                </p:oleObj>
              </mc:Choice>
              <mc:Fallback>
                <p:oleObj name="" r:id="rId2" imgW="628650" imgH="571500" progId="Paint.Picture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43600" y="5029200"/>
                        <a:ext cx="1752600" cy="1593850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accent2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12"/>
          <p:cNvSpPr/>
          <p:nvPr/>
        </p:nvSpPr>
        <p:spPr>
          <a:xfrm>
            <a:off x="3124200" y="5181600"/>
            <a:ext cx="685800" cy="6096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>
              <a:buNone/>
            </a:pPr>
            <a:endParaRPr lang="ar-JO" altLang="x-none" dirty="0">
              <a:latin typeface="Arial" panose="020B0604020202020204" pitchFamily="34" charset="0"/>
            </a:endParaRPr>
          </a:p>
        </p:txBody>
      </p:sp>
      <p:sp>
        <p:nvSpPr>
          <p:cNvPr id="1031" name="Line 14"/>
          <p:cNvSpPr/>
          <p:nvPr/>
        </p:nvSpPr>
        <p:spPr>
          <a:xfrm flipV="1">
            <a:off x="3124200" y="5029200"/>
            <a:ext cx="281940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32" name="Line 15"/>
          <p:cNvSpPr/>
          <p:nvPr/>
        </p:nvSpPr>
        <p:spPr>
          <a:xfrm>
            <a:off x="3124200" y="5791200"/>
            <a:ext cx="28194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33" name="Line 17"/>
          <p:cNvSpPr/>
          <p:nvPr/>
        </p:nvSpPr>
        <p:spPr>
          <a:xfrm>
            <a:off x="3810000" y="5791200"/>
            <a:ext cx="2133600" cy="53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34" name="Line 19"/>
          <p:cNvSpPr/>
          <p:nvPr/>
        </p:nvSpPr>
        <p:spPr>
          <a:xfrm>
            <a:off x="3810000" y="5181600"/>
            <a:ext cx="21336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7410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Congenital renal anomalies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3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 hasCustomPrompt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6- </a:t>
            </a:r>
            <a:r>
              <a:rPr kumimoji="0" lang="en-GB" sz="3200" b="1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Horse shoe kidney</a:t>
            </a:r>
            <a:endParaRPr kumimoji="0" lang="en-GB" sz="3200" b="1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a fusion anomaly in which the lower poles of     the kidneys fuse across the midline .   </a:t>
            </a:r>
            <a:endParaRPr kumimoji="0" lang="en-GB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connective tissue may be functioning (</a:t>
            </a:r>
            <a:r>
              <a:rPr kumimoji="0" lang="en-GB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take the contrast</a:t>
            </a: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 or  non functioning  (</a:t>
            </a:r>
            <a:r>
              <a:rPr kumimoji="0" lang="en-GB" sz="32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fibrous tissue doesn’t take contrast </a:t>
            </a: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GB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 horseshoe kidney , there is increased                                                  incidence of infection and stone formation. 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2" descr="o 0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52400"/>
            <a:ext cx="5257800" cy="6324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9459" name="Comment 3"/>
          <p:cNvSpPr>
            <a:spLocks noChangeArrowheads="1"/>
          </p:cNvSpPr>
          <p:nvPr/>
        </p:nvSpPr>
        <p:spPr bwMode="auto">
          <a:xfrm>
            <a:off x="5943600" y="228600"/>
            <a:ext cx="1828800" cy="12017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 right kidney (renal hypoplasia)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Picture 2" descr="o 0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28600"/>
            <a:ext cx="4919663" cy="6324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0483" name="Comment 3"/>
          <p:cNvSpPr>
            <a:spLocks noChangeArrowheads="1"/>
          </p:cNvSpPr>
          <p:nvPr/>
        </p:nvSpPr>
        <p:spPr bwMode="auto">
          <a:xfrm>
            <a:off x="5867400" y="304800"/>
            <a:ext cx="1828800" cy="14462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and left ectopic kidney, both kidneys in the pelvis.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2" descr="o 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228600"/>
            <a:ext cx="4568825" cy="6324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1507" name="Comment 3"/>
          <p:cNvSpPr>
            <a:spLocks noChangeArrowheads="1"/>
          </p:cNvSpPr>
          <p:nvPr/>
        </p:nvSpPr>
        <p:spPr bwMode="auto">
          <a:xfrm>
            <a:off x="5334000" y="228600"/>
            <a:ext cx="1828800" cy="24241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Crossed left fused ectopic kidney where the left kidney is ectopic it cross the midline and fuses with right kidney.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6" name="Picture 2" descr="o 0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4749800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531" name="Comment 3"/>
          <p:cNvSpPr>
            <a:spLocks noChangeArrowheads="1"/>
          </p:cNvSpPr>
          <p:nvPr/>
        </p:nvSpPr>
        <p:spPr bwMode="auto">
          <a:xfrm>
            <a:off x="5410200" y="228600"/>
            <a:ext cx="1828800" cy="21796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Bilateral Incomplete duplication of both kidneys, with right hydroureter and hydronephrosis.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2" name="Comment 4"/>
          <p:cNvSpPr>
            <a:spLocks noChangeArrowheads="1"/>
          </p:cNvSpPr>
          <p:nvPr/>
        </p:nvSpPr>
        <p:spPr bwMode="auto">
          <a:xfrm>
            <a:off x="5334000" y="2895600"/>
            <a:ext cx="3352800" cy="352425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Duplex kidney: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types: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incomplete duplication where there is 2 renal calyces and 2 ureters fused with each other and have one insertion site in u. bladder.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duplication where there is 2 renal calyces and 2 ureters with different insertion sites.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0" name="Picture 2" descr="o 0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4906963" cy="6400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555" name="Comment 3"/>
          <p:cNvSpPr>
            <a:spLocks noChangeArrowheads="1"/>
          </p:cNvSpPr>
          <p:nvPr/>
        </p:nvSpPr>
        <p:spPr bwMode="auto">
          <a:xfrm>
            <a:off x="5638800" y="228600"/>
            <a:ext cx="1828800" cy="24241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p>
            <a:pPr>
              <a:spcBef>
                <a:spcPct val="50000"/>
              </a:spcBef>
              <a:buNone/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IVU</a:t>
            </a:r>
            <a:endParaRPr lang="en-US" altLang="x-none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Complete duplication with phliboliths on  left side. </a:t>
            </a:r>
            <a:endParaRPr lang="en-US" altLang="x-none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ar-JO" altLang="x-non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الدكتور حكى الصوره مش واضحة</a:t>
            </a:r>
            <a:endParaRPr lang="fr-FR" altLang="x-none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endParaRPr lang="fr-FR" altLang="x-none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4" name="Picture 2" descr="o 0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28600"/>
            <a:ext cx="4953000" cy="6400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4579" name="Comment 3"/>
          <p:cNvSpPr>
            <a:spLocks noChangeArrowheads="1"/>
          </p:cNvSpPr>
          <p:nvPr/>
        </p:nvSpPr>
        <p:spPr bwMode="auto">
          <a:xfrm>
            <a:off x="6019800" y="228600"/>
            <a:ext cx="1828800" cy="12017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duplication of kidney.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8" name="Picture 2" descr="o 0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579438"/>
            <a:ext cx="5867400" cy="505936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5604" name="Comment 4"/>
          <p:cNvSpPr>
            <a:spLocks noChangeArrowheads="1"/>
          </p:cNvSpPr>
          <p:nvPr/>
        </p:nvSpPr>
        <p:spPr bwMode="auto">
          <a:xfrm>
            <a:off x="6553200" y="609600"/>
            <a:ext cx="1828800" cy="29130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Horse shoe kidney where both kidney are fused at the lower poles, with multiple radio-opaque stones on left side, not in ureter.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5" name="Comment 5"/>
          <p:cNvSpPr>
            <a:spLocks noChangeArrowheads="1"/>
          </p:cNvSpPr>
          <p:nvPr/>
        </p:nvSpPr>
        <p:spPr bwMode="auto">
          <a:xfrm>
            <a:off x="6172200" y="4419600"/>
            <a:ext cx="2879725" cy="181292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Horse shoe kidney: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 at lower lobes of both kidney more than the tissue in between to diagnose HSK.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HSK the lower lobe tilted to the spine.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Picture 2" descr="o 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5411788" cy="6324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7651" name="Comment 3"/>
          <p:cNvSpPr>
            <a:spLocks noChangeArrowheads="1"/>
          </p:cNvSpPr>
          <p:nvPr/>
        </p:nvSpPr>
        <p:spPr bwMode="auto">
          <a:xfrm>
            <a:off x="6019800" y="228600"/>
            <a:ext cx="1828800" cy="9572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Horse shoe kidney. 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52" name="Comment 4"/>
          <p:cNvSpPr>
            <a:spLocks noChangeArrowheads="1"/>
          </p:cNvSpPr>
          <p:nvPr/>
        </p:nvSpPr>
        <p:spPr bwMode="auto">
          <a:xfrm>
            <a:off x="6096000" y="2057400"/>
            <a:ext cx="2286000" cy="2179638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Horse shoe kidney: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 tissue in between takes the contrast then its renal tissue (functioning tissue), if not it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’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fibrous tissue (non-functioning tissue).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Urinary tract calculi</a:t>
            </a:r>
            <a:endParaRPr kumimoji="0" lang="en-US" sz="48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Franklin Gothic Medium" panose="020B0603020102020204" pitchFamily="34" charset="0"/>
              <a:ea typeface="+mj-ea"/>
              <a:cs typeface="+mj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600200"/>
            <a:ext cx="89154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majority of renal stones are composed             of 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alcium (about 90 %) and are visible on plain film (radio-opa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q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ue) .</a:t>
            </a:r>
            <a:endParaRPr kumimoji="0" lang="en-GB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Stones composed of 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ric acid are not visible on plain film (radiol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cent) .  </a:t>
            </a:r>
            <a:endParaRPr kumimoji="0" lang="en-GB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Stones composed of cy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tien are minimally dense on plain film (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emi-opaque) .</a:t>
            </a:r>
            <a:endParaRPr kumimoji="0" lang="en-GB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Ultrasound of the urinary tract</a:t>
            </a:r>
            <a:endParaRPr kumimoji="0" lang="en-US" sz="48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600200"/>
            <a:ext cx="8686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Ultrasoud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is one of the most valuable                  investigations of the urinary tract and the            investigation of choice in children.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It is very effective in evaluating renal size,              masses, renal obstruction, bladder residual          volume and prostatic size.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arcuate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arteries in the kidney may be interfered with kidney stones. 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9458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Urinary tract calculi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continuation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152400" y="1600200"/>
            <a:ext cx="8991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GB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 is the initial imaging test usually ordered        to find urinary tract stones ?</a:t>
            </a:r>
            <a:r>
              <a:rPr kumimoji="0" lang="en-GB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GB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Plain radiograph</a:t>
            </a: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(KUB), </a:t>
            </a: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because the majority of stones are radio-opaque</a:t>
            </a:r>
            <a:endParaRPr kumimoji="0" lang="en-GB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Other calcifications may be confused with           urinary tract stones such as a phlebolith in the    pelvis , which is a venous calcification , often with a lucent center .</a:t>
            </a:r>
            <a:endParaRPr kumimoji="0" lang="en-GB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2" descr="k 0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5121275" cy="6400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6627" name="Comment 3"/>
          <p:cNvSpPr>
            <a:spLocks noChangeArrowheads="1"/>
          </p:cNvSpPr>
          <p:nvPr/>
        </p:nvSpPr>
        <p:spPr bwMode="auto">
          <a:xfrm>
            <a:off x="6019800" y="228600"/>
            <a:ext cx="1828800" cy="279082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Radio-opaque stone in the left renal pelvis with semi-opaque stone in left renal pelvis too, and small phlebolith.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2" descr="k 0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0" y="152400"/>
            <a:ext cx="5397500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699" name="Comment 3"/>
          <p:cNvSpPr>
            <a:spLocks noChangeArrowheads="1"/>
          </p:cNvSpPr>
          <p:nvPr/>
        </p:nvSpPr>
        <p:spPr bwMode="auto">
          <a:xfrm>
            <a:off x="6096000" y="228600"/>
            <a:ext cx="1828800" cy="21796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Stone on left renal pelvis and stone in lower part of left renal pelvis with dilation of left ureter.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2" name="Picture 2" descr="k 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228600"/>
            <a:ext cx="5170488" cy="6248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723" name="Comment 3"/>
          <p:cNvSpPr>
            <a:spLocks noChangeArrowheads="1"/>
          </p:cNvSpPr>
          <p:nvPr/>
        </p:nvSpPr>
        <p:spPr bwMode="auto">
          <a:xfrm>
            <a:off x="5867400" y="228600"/>
            <a:ext cx="2667000" cy="254635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p>
            <a:pPr>
              <a:spcBef>
                <a:spcPct val="50000"/>
              </a:spcBef>
              <a:buNone/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KUB</a:t>
            </a:r>
            <a:endParaRPr lang="en-US" altLang="x-none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Stag horn on right kidney, its calcification of renal pelvis and the renal pelvis in this condition is seen without giving the contrast (KUB).</a:t>
            </a:r>
            <a:endParaRPr lang="en-US" altLang="x-none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Stag horn&gt;&gt;</a:t>
            </a:r>
            <a:r>
              <a:rPr sz="1600" b="1" dirty="0">
                <a:solidFill>
                  <a:srgbClr val="000000"/>
                </a:solidFill>
                <a:latin typeface="Arial" panose="020B0604020202020204" pitchFamily="34" charset="0"/>
              </a:rPr>
              <a:t>مثل قرن الأيل </a:t>
            </a:r>
            <a:endParaRPr lang="fr-FR" altLang="x-none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2" descr="soso 0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228600"/>
            <a:ext cx="4965700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1747" name="Comment 3"/>
          <p:cNvSpPr>
            <a:spLocks noChangeArrowheads="1"/>
          </p:cNvSpPr>
          <p:nvPr/>
        </p:nvSpPr>
        <p:spPr bwMode="auto">
          <a:xfrm>
            <a:off x="5638800" y="228600"/>
            <a:ext cx="1828800" cy="12017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 horn stones on both kidneys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30" name="Picture 2" descr="u 0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363" y="152400"/>
            <a:ext cx="5253037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2771" name="Comment 3"/>
          <p:cNvSpPr>
            <a:spLocks noChangeArrowheads="1"/>
          </p:cNvSpPr>
          <p:nvPr/>
        </p:nvSpPr>
        <p:spPr bwMode="auto">
          <a:xfrm>
            <a:off x="5943600" y="152400"/>
            <a:ext cx="1828800" cy="21796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radio-opaque stones in gall bladder with semi-opaque stone in lower part of left ureter.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2" name="Comment 4"/>
          <p:cNvSpPr>
            <a:spLocks noChangeArrowheads="1"/>
          </p:cNvSpPr>
          <p:nvPr/>
        </p:nvSpPr>
        <p:spPr bwMode="auto">
          <a:xfrm>
            <a:off x="5943600" y="3048000"/>
            <a:ext cx="2422525" cy="181292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Gall bladder stone VS renal stone.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differentiate between them ask for lat abd x-ray.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2" descr="u 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963" y="152400"/>
            <a:ext cx="5049837" cy="6400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3795" name="Comment 3"/>
          <p:cNvSpPr>
            <a:spLocks noChangeArrowheads="1"/>
          </p:cNvSpPr>
          <p:nvPr/>
        </p:nvSpPr>
        <p:spPr bwMode="auto">
          <a:xfrm>
            <a:off x="5715000" y="152400"/>
            <a:ext cx="1828800" cy="24241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gall bladder stones with stones on left ureter causes hydronephrosis and hydroureter on the left side.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Picture 2" descr="soso 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0" y="76200"/>
            <a:ext cx="5632450" cy="6629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4819" name="Comment 3"/>
          <p:cNvSpPr>
            <a:spLocks noChangeArrowheads="1"/>
          </p:cNvSpPr>
          <p:nvPr/>
        </p:nvSpPr>
        <p:spPr bwMode="auto">
          <a:xfrm>
            <a:off x="6324600" y="304800"/>
            <a:ext cx="1828800" cy="14462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Semi-opaque stone on left renal pelvis with filling defect.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2" descr="dd 0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913" y="152400"/>
            <a:ext cx="5170487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5843" name="Comment 3"/>
          <p:cNvSpPr>
            <a:spLocks noChangeArrowheads="1"/>
          </p:cNvSpPr>
          <p:nvPr/>
        </p:nvSpPr>
        <p:spPr bwMode="auto">
          <a:xfrm>
            <a:off x="6172200" y="381000"/>
            <a:ext cx="1828800" cy="14462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Semi-opaque stone on lower left side of pelvis.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6" name="Picture 2" descr="aa 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713" y="152400"/>
            <a:ext cx="5170487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6867" name="Comment 3"/>
          <p:cNvSpPr>
            <a:spLocks noChangeArrowheads="1"/>
          </p:cNvSpPr>
          <p:nvPr/>
        </p:nvSpPr>
        <p:spPr bwMode="auto">
          <a:xfrm>
            <a:off x="6019800" y="457200"/>
            <a:ext cx="1828800" cy="24241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Hydronephrosis and hydroureter on the right side with stone at site of insertion of right ureter with filling defect.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 descr="soso 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5205413" cy="6400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099" name="Comment 3"/>
          <p:cNvSpPr>
            <a:spLocks noChangeArrowheads="1"/>
          </p:cNvSpPr>
          <p:nvPr/>
        </p:nvSpPr>
        <p:spPr bwMode="auto">
          <a:xfrm>
            <a:off x="6324600" y="838200"/>
            <a:ext cx="1828800" cy="14462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U/S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Longitudinal section shows stone in renal pelvis.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50" name="Picture 2" descr="k 0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13" y="152400"/>
            <a:ext cx="5373687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7891" name="Comment 3"/>
          <p:cNvSpPr>
            <a:spLocks noChangeArrowheads="1"/>
          </p:cNvSpPr>
          <p:nvPr/>
        </p:nvSpPr>
        <p:spPr bwMode="auto">
          <a:xfrm>
            <a:off x="6248400" y="533400"/>
            <a:ext cx="1828800" cy="7127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??????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4" name="Picture 2" descr="k 0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163" y="152400"/>
            <a:ext cx="5024437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8915" name="Comment 3"/>
          <p:cNvSpPr>
            <a:spLocks noChangeArrowheads="1"/>
          </p:cNvSpPr>
          <p:nvPr/>
        </p:nvSpPr>
        <p:spPr bwMode="auto">
          <a:xfrm>
            <a:off x="5943600" y="533400"/>
            <a:ext cx="1828800" cy="16906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radio-lucent stones in the bladder with thick irregular bladder wall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8" name="Picture 2" descr="k 0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563" y="152400"/>
            <a:ext cx="5303837" cy="6629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9939" name="Comment 3"/>
          <p:cNvSpPr>
            <a:spLocks noChangeArrowheads="1"/>
          </p:cNvSpPr>
          <p:nvPr/>
        </p:nvSpPr>
        <p:spPr bwMode="auto">
          <a:xfrm>
            <a:off x="6019800" y="533400"/>
            <a:ext cx="1828800" cy="21796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radio-lucent stones in the bladder with thick irregular bladder wall and bladder diverticulum.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20482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152400" y="0"/>
            <a:ext cx="88392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Urinary tract stones and CT</a:t>
            </a:r>
            <a:endParaRPr kumimoji="0" lang="en-US" sz="48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152400" y="1447800"/>
            <a:ext cx="8991600" cy="5257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What is the most sensitive radiological test for        urinary tract stone ?</a:t>
            </a:r>
            <a:endParaRPr kumimoji="0" lang="en-GB" sz="28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GB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CT , </a:t>
            </a: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performed without contrast,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is highly sensitive for      detecting urinary tract stone .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GB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Are any urinary tract stones radiolucent on CT ?</a:t>
            </a:r>
            <a:endParaRPr kumimoji="0" lang="en-GB" sz="3200" b="1" i="1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No ,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virtually all urinary tract stones , regardless of      </a:t>
            </a:r>
            <a:endParaRPr kumimoji="0" lang="ar-JO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their composition are visible on CT .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#stones seen on CT as hyperdense wither it is radio-opaque or radio-lucent.</a:t>
            </a:r>
            <a:endParaRPr kumimoji="0" lang="en-GB" sz="24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#CT is the best modalities to detect stones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GB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6" name="Picture 2" descr="internet_c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808038"/>
            <a:ext cx="6096000" cy="444976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0963" name="Comment 3"/>
          <p:cNvSpPr>
            <a:spLocks noChangeArrowheads="1"/>
          </p:cNvSpPr>
          <p:nvPr/>
        </p:nvSpPr>
        <p:spPr bwMode="auto">
          <a:xfrm>
            <a:off x="6705600" y="1295400"/>
            <a:ext cx="1828800" cy="9572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Stone in left renal pelvis.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64" name="Comment 4"/>
          <p:cNvSpPr>
            <a:spLocks noChangeArrowheads="1"/>
          </p:cNvSpPr>
          <p:nvPr/>
        </p:nvSpPr>
        <p:spPr bwMode="auto">
          <a:xfrm>
            <a:off x="6705600" y="2895600"/>
            <a:ext cx="1828800" cy="957263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Stone on CT: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stones on CT are radio-opaque.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70" name="Picture 2" descr="fig19p2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685800"/>
            <a:ext cx="5715000" cy="4868863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3011" name="Comment 3"/>
          <p:cNvSpPr>
            <a:spLocks noChangeArrowheads="1"/>
          </p:cNvSpPr>
          <p:nvPr/>
        </p:nvSpPr>
        <p:spPr bwMode="auto">
          <a:xfrm>
            <a:off x="6248400" y="1447800"/>
            <a:ext cx="1828800" cy="14462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Left ureteric stone with calcification on aortic wall.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4" name="Picture 2" descr="soso 0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76200"/>
            <a:ext cx="5632450" cy="6629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4035" name="Comment 3"/>
          <p:cNvSpPr>
            <a:spLocks noChangeArrowheads="1"/>
          </p:cNvSpPr>
          <p:nvPr/>
        </p:nvSpPr>
        <p:spPr bwMode="auto">
          <a:xfrm>
            <a:off x="6400800" y="304800"/>
            <a:ext cx="1828800" cy="19351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Heavy calcification of the wall of the bladder with thickening, schistosomiasis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6" name="Comment 4"/>
          <p:cNvSpPr>
            <a:spLocks noChangeArrowheads="1"/>
          </p:cNvSpPr>
          <p:nvPr/>
        </p:nvSpPr>
        <p:spPr bwMode="auto">
          <a:xfrm>
            <a:off x="6400800" y="2667000"/>
            <a:ext cx="1828800" cy="230187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Schistosomiasis produce heavy calcification to bladder then ureter then kidney while TB produce calcification to kidney then ureter then bladder.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8" name="Picture 2" descr="soso 0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152400"/>
            <a:ext cx="5213350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5059" name="Comment 3"/>
          <p:cNvSpPr>
            <a:spLocks noChangeArrowheads="1"/>
          </p:cNvSpPr>
          <p:nvPr/>
        </p:nvSpPr>
        <p:spPr bwMode="auto">
          <a:xfrm>
            <a:off x="6019800" y="533400"/>
            <a:ext cx="2057400" cy="16906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Heavy calcification and thickening to the wall of the bladder occur in schistosomiasis.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65538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CYSTITIS</a:t>
            </a:r>
            <a:endParaRPr kumimoji="0" lang="en-US" sz="60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0" y="1371600"/>
            <a:ext cx="9144000" cy="54864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usually due to bacterial organisms ascending through the urethra, although occasionally it may occur by hematogenous spread.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bladder outline is irregular due to mucosal edema.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On ultrasound the bladder wall is thickened and hypoechoic.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Emphysematous cystitis usually present in diabetic patients. Gas is seen in the bladder wall and sometimes within the bladder lumen.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Acute pyelonephritis</a:t>
            </a:r>
            <a:endParaRPr kumimoji="0" lang="en-US" sz="5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676400"/>
            <a:ext cx="8915400" cy="4953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Is much more commonly seen in women, especially during pregnancy.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On ultrasound, the kidneys are enlarged, and a wedge shaped areas of decreased echogenicity may be seen.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CT shows triangular areas of decreased enhancement.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infection may proceeds to abscess formation.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 descr="thumbnailCA5BZ64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52400"/>
            <a:ext cx="4648200" cy="2895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195" name="Picture 3" descr="ghydronephrosis_fi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52400"/>
            <a:ext cx="3886200" cy="285115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4" name="Comment 4"/>
          <p:cNvSpPr>
            <a:spLocks noChangeArrowheads="1"/>
          </p:cNvSpPr>
          <p:nvPr/>
        </p:nvSpPr>
        <p:spPr bwMode="auto">
          <a:xfrm>
            <a:off x="1219200" y="3200400"/>
            <a:ext cx="2057400" cy="181292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U/S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Transverse section shows dilated renal pelvis (hydronephrosis)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5" name="Comment 5"/>
          <p:cNvSpPr>
            <a:spLocks noChangeArrowheads="1"/>
          </p:cNvSpPr>
          <p:nvPr/>
        </p:nvSpPr>
        <p:spPr bwMode="auto">
          <a:xfrm>
            <a:off x="5867400" y="3200400"/>
            <a:ext cx="1981200" cy="279082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U/S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Longitudinal section shows dilated renal pelvis and dilated ureter filled with fluid (hydronephrosis and hydroureter)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6" name="Comment 6"/>
          <p:cNvSpPr>
            <a:spLocks noChangeArrowheads="1"/>
          </p:cNvSpPr>
          <p:nvPr/>
        </p:nvSpPr>
        <p:spPr bwMode="auto">
          <a:xfrm>
            <a:off x="914400" y="5334000"/>
            <a:ext cx="2743200" cy="957263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Cortical thickness decrease in renal failure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490" name="Picture 2" descr="k 0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533400"/>
            <a:ext cx="6629400" cy="5715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6083" name="Comment 3"/>
          <p:cNvSpPr>
            <a:spLocks noChangeArrowheads="1"/>
          </p:cNvSpPr>
          <p:nvPr/>
        </p:nvSpPr>
        <p:spPr bwMode="auto">
          <a:xfrm>
            <a:off x="7010400" y="228600"/>
            <a:ext cx="2041525" cy="36464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Enlargement of right kidney with multiple hypodense areas in the cortex, those areas not enhanced after injection of contrast due to compression on vessels. Occur in acute pyelonephritis.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4" name="Comment 4"/>
          <p:cNvSpPr>
            <a:spLocks noChangeArrowheads="1"/>
          </p:cNvSpPr>
          <p:nvPr/>
        </p:nvSpPr>
        <p:spPr bwMode="auto">
          <a:xfrm>
            <a:off x="7086600" y="4114800"/>
            <a:ext cx="1828800" cy="20574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infarction of kidney it produce hypodense areas in the cortex not enhanced, but the kidney will not enlarged as pyelonephritis.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4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Chronic pyelonephritis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457200" y="1600200"/>
            <a:ext cx="8686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kidney is reduced in size with irregular renal outline.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Narrowing of the renal substance thickness.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The affected calyces are dilated and distorted (deformed calyces).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Vesico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ureteric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reflux is frequently associated with chronic pyelonephritis, especially in children.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#75% of children with chronic pyelonephritis have vesico-uretric reflux.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8" name="Picture 2" descr="k 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228600"/>
            <a:ext cx="5181600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7107" name="Comment 3"/>
          <p:cNvSpPr>
            <a:spLocks noChangeArrowheads="1"/>
          </p:cNvSpPr>
          <p:nvPr/>
        </p:nvSpPr>
        <p:spPr bwMode="auto">
          <a:xfrm>
            <a:off x="6096000" y="457200"/>
            <a:ext cx="1828800" cy="24241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Distortion and deformity  of right renal calyces with small right kidney. Occur in chronic pyelonephritis.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69634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URINARY OBSTRUCTION</a:t>
            </a:r>
            <a:endParaRPr kumimoji="0" lang="en-US" sz="40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152400" y="1600200"/>
            <a:ext cx="88392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Obstruction of the renal tract may occur at many sites.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most common causes are: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- Urinary tract stones.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- Urinary tract strictures.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- Urinary tract tumors.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- Prostatic hypertrophy or cancer.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70658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228600" y="-228600"/>
            <a:ext cx="8763000" cy="13716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Urinary obstruction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2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0" y="1447800"/>
            <a:ext cx="9144000" cy="5135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Why is it important to recognize renal obstruction ?</a:t>
            </a:r>
            <a:endParaRPr kumimoji="0" lang="en-US" sz="3200" b="1" i="0" u="none" strike="noStrike" kern="0" cap="none" spc="0" normalizeH="0" baseline="0" noProof="0" smtClean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Because over time, obstructed kidneys may lose function permanently.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What is the best initial imaging test for suspected     renal obstruction ?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en-US" sz="2800" b="1" i="0" u="none" strike="noStrike" kern="0" cap="none" spc="0" normalizeH="0" baseline="0" noProof="0" smtClean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Ultrasound.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It is relatively inexpensive, save, and effective. The cause of obstruction also may be           identified.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71682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Urinary obstruction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3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828800"/>
            <a:ext cx="89154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		  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ydronephrosis and /or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hydroureter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is identified on ultrasound, but the cause is         unclear, what should be done next ?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CT scan or an intravenous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urogram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Picture 2" descr="k 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52400"/>
            <a:ext cx="4989513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8131" name="Comment 3"/>
          <p:cNvSpPr>
            <a:spLocks noChangeArrowheads="1"/>
          </p:cNvSpPr>
          <p:nvPr/>
        </p:nvSpPr>
        <p:spPr bwMode="auto">
          <a:xfrm>
            <a:off x="5867400" y="457200"/>
            <a:ext cx="1828800" cy="279082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Hydronephrosis on left kidney with filling defect at level of pelvi- uretric junction.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Radio-lucent Stone at pelvi-uretric junction.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8" name="Picture 2" descr="k 0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13" y="228600"/>
            <a:ext cx="5526087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9155" name="Comment 3"/>
          <p:cNvSpPr>
            <a:spLocks noChangeArrowheads="1"/>
          </p:cNvSpPr>
          <p:nvPr/>
        </p:nvSpPr>
        <p:spPr bwMode="auto">
          <a:xfrm>
            <a:off x="6324600" y="609600"/>
            <a:ext cx="1828800" cy="279082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Hydronephrosis on left kidney with filling defect at level of pelvi- uretric junction.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Semi-opaque Stone at pelvi-uretric junction.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82" name="Picture 2" descr="soso 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" y="228600"/>
            <a:ext cx="5108575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0179" name="Comment 3"/>
          <p:cNvSpPr>
            <a:spLocks noChangeArrowheads="1"/>
          </p:cNvSpPr>
          <p:nvPr/>
        </p:nvSpPr>
        <p:spPr bwMode="auto">
          <a:xfrm>
            <a:off x="6096000" y="609600"/>
            <a:ext cx="1828800" cy="156845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Semi-opaque stone in the left ureter.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6" name="Picture 2" descr="soso 0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152400"/>
            <a:ext cx="5591175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03" name="Comment 3"/>
          <p:cNvSpPr>
            <a:spLocks noChangeArrowheads="1"/>
          </p:cNvSpPr>
          <p:nvPr/>
        </p:nvSpPr>
        <p:spPr bwMode="auto">
          <a:xfrm>
            <a:off x="6477000" y="762000"/>
            <a:ext cx="1828800" cy="181292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Hydronephrosis and hydroureter on left side due to stone.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 descr="5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524000"/>
            <a:ext cx="5791200" cy="3735388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147" name="Comment 3"/>
          <p:cNvSpPr>
            <a:spLocks noChangeArrowheads="1"/>
          </p:cNvSpPr>
          <p:nvPr/>
        </p:nvSpPr>
        <p:spPr bwMode="auto">
          <a:xfrm>
            <a:off x="6629400" y="1524000"/>
            <a:ext cx="1828800" cy="23018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U/S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Longitudinal section shows hypoechoic cystic lesion in the renal cortex (renal cyst)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0" name="Picture 2" descr="soso 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5" y="152400"/>
            <a:ext cx="5241925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2227" name="Comment 3"/>
          <p:cNvSpPr>
            <a:spLocks noChangeArrowheads="1"/>
          </p:cNvSpPr>
          <p:nvPr/>
        </p:nvSpPr>
        <p:spPr bwMode="auto">
          <a:xfrm>
            <a:off x="6096000" y="685800"/>
            <a:ext cx="1828800" cy="12017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??????? Radio-lucent stone on the left ureter.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4" name="Picture 2" descr="soso 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152400"/>
            <a:ext cx="5591175" cy="6553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3251" name="Comment 3"/>
          <p:cNvSpPr>
            <a:spLocks noChangeArrowheads="1"/>
          </p:cNvSpPr>
          <p:nvPr/>
        </p:nvSpPr>
        <p:spPr bwMode="auto">
          <a:xfrm>
            <a:off x="6324600" y="609600"/>
            <a:ext cx="1828800" cy="14462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contrast pass to left ureter due to obstruction.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5778" name="Picture 2" descr="soso 0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738" y="152400"/>
            <a:ext cx="5376862" cy="6477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4275" name="Comment 3"/>
          <p:cNvSpPr>
            <a:spLocks noChangeArrowheads="1"/>
          </p:cNvSpPr>
          <p:nvPr/>
        </p:nvSpPr>
        <p:spPr bwMode="auto">
          <a:xfrm>
            <a:off x="6172200" y="762000"/>
            <a:ext cx="1828800" cy="16906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voiding, hydroureter and hydronephrosis seen on left side.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68962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Benign renal lesions</a:t>
            </a:r>
            <a:endParaRPr kumimoji="0" lang="en-US" sz="54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676400"/>
            <a:ext cx="8763000" cy="5181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 is the most common renal mass ?</a:t>
            </a:r>
            <a:endParaRPr kumimoji="0" lang="en-US" sz="4000" b="0" i="0" u="none" strike="noStrike" kern="0" cap="none" spc="0" normalizeH="0" baseline="0" noProof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most common mass is a simple cyst.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They are more common in older patients and are found in approximately 50% of the  population over 50 years of age.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They are usually cortical in position and an incidental finding.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69986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304800" y="304800"/>
            <a:ext cx="8534400" cy="13716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</a:t>
            </a: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Benign renal lesions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/2</a:t>
            </a:r>
            <a:endParaRPr kumimoji="0" lang="en-US" sz="40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981200"/>
            <a:ext cx="8763000" cy="46482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What is the best way to confirm that a                                                                                                              renal mass is a simple cyst ?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Ultrasound.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ultrasound appearance of a simple cyst is that of a well-defined round mass with very thin wall, smooth margin and no internal echoes.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50" name="Picture 2" descr="thumbnailCAKF9JY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066800"/>
            <a:ext cx="5410200" cy="4116388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5299" name="Comment 3"/>
          <p:cNvSpPr>
            <a:spLocks noChangeArrowheads="1"/>
          </p:cNvSpPr>
          <p:nvPr/>
        </p:nvSpPr>
        <p:spPr bwMode="auto">
          <a:xfrm>
            <a:off x="6629400" y="762000"/>
            <a:ext cx="1828800" cy="303530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U/S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Cortical renal cyst with thin wall and smooth margin and hypoechoic core, this cyst didn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Arial" panose="020B0604020202020204" pitchFamily="34" charset="0"/>
              </a:rPr>
              <a:t>’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 cause distraction to kidney tissue.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0" name="Comment 4"/>
          <p:cNvSpPr>
            <a:spLocks noChangeArrowheads="1"/>
          </p:cNvSpPr>
          <p:nvPr/>
        </p:nvSpPr>
        <p:spPr bwMode="auto">
          <a:xfrm>
            <a:off x="6705600" y="4191000"/>
            <a:ext cx="1828800" cy="10795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 in kidney cause destruction to surrounding kidney tissue.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9874" name="Picture 2" descr="4640005%20image%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219200"/>
            <a:ext cx="6248400" cy="4191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6323" name="Comment 3"/>
          <p:cNvSpPr>
            <a:spLocks noChangeArrowheads="1"/>
          </p:cNvSpPr>
          <p:nvPr/>
        </p:nvSpPr>
        <p:spPr bwMode="auto">
          <a:xfrm>
            <a:off x="7010400" y="1219200"/>
            <a:ext cx="1828800" cy="24241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Renal cortical cyst on right kidney with smooth thin wall and hypodense core. And no destruction to renal tissue.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8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66562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Polycystic kidneys disease</a:t>
            </a:r>
            <a:endParaRPr kumimoji="0" lang="en-US" sz="48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828800"/>
            <a:ext cx="8763000" cy="42973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Adult polycystic kidney disease is a congenital renal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parenchymal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disorder.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Usually both kidneys are involved.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 some cases, there is associated cysts in the liver and more rarely in the spleen and pancreas.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#PKD in newborn==we don’t see cysts because the cysts are small and multiple and contain thin wall.</a:t>
            </a:r>
            <a:endParaRPr kumimoji="0" lang="en-US" sz="24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67586" name="Rectangle 2"/>
          <p:cNvSpPr>
            <a:spLocks noGrp="1" noRot="1" noChangeArrowheads="1"/>
          </p:cNvSpPr>
          <p:nvPr>
            <p:ph type="title" hasCustomPrompt="1"/>
          </p:nvPr>
        </p:nvSpPr>
        <p:spPr>
          <a:xfrm>
            <a:off x="457200" y="0"/>
            <a:ext cx="8229600" cy="13716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Polycystic kidney disease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2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228600" y="1600200"/>
            <a:ext cx="8763000" cy="5257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1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Radiological features on Ultrasound and CT:</a:t>
            </a:r>
            <a:endParaRPr kumimoji="0" lang="en-US" sz="3200" b="1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Kidneys are enlarged with lobulated contours.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renal parenchyma is replaced by multiple cysts of varying size, causing distortion of the collecting system.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Spontaneous hemorrhage into some of the cysts may occur.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46" name="Picture 2" descr="soso 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876300"/>
            <a:ext cx="6858000" cy="49149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7347" name="Comment 3"/>
          <p:cNvSpPr>
            <a:spLocks noChangeArrowheads="1"/>
          </p:cNvSpPr>
          <p:nvPr/>
        </p:nvSpPr>
        <p:spPr bwMode="auto">
          <a:xfrm>
            <a:off x="7162800" y="1295400"/>
            <a:ext cx="1828800" cy="29130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hypodense cysts in liver and both kidney with enlargement of both kidney. Occur in Polycystic kidney disease.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 descr="mi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447800"/>
            <a:ext cx="5562600" cy="3735388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71" name="Comment 3"/>
          <p:cNvSpPr>
            <a:spLocks noChangeArrowheads="1"/>
          </p:cNvSpPr>
          <p:nvPr/>
        </p:nvSpPr>
        <p:spPr bwMode="auto">
          <a:xfrm>
            <a:off x="6629400" y="1447800"/>
            <a:ext cx="1828800" cy="26685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U/S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 in the renal cortex, well defined mass with heterogeneous density ( hypo and hyperechoic), tumor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3970" name="Picture 2" descr="soso 0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865188"/>
            <a:ext cx="6934200" cy="507841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8371" name="Comment 3"/>
          <p:cNvSpPr>
            <a:spLocks noChangeArrowheads="1"/>
          </p:cNvSpPr>
          <p:nvPr/>
        </p:nvSpPr>
        <p:spPr bwMode="auto">
          <a:xfrm>
            <a:off x="7162800" y="1354138"/>
            <a:ext cx="1828800" cy="29130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hypodense cysts in liver and both kidney with enlargement of both kidney. Occur in Polycystic kidney disease.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4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68610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Polycystic kidneys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 3</a:t>
            </a:r>
            <a:endParaRPr kumimoji="0" lang="en-US" sz="36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152400" y="1600200"/>
            <a:ext cx="8991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4000" b="0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Polycystic kidney disease of the new born:</a:t>
            </a:r>
            <a:endParaRPr kumimoji="0" lang="en-US" sz="4000" b="0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Discovered in the first few days of life with renal          failure and gross enlargement of both kidneys.      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sng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Polycystic kidney disease of childhood:</a:t>
            </a:r>
            <a:endParaRPr kumimoji="0" lang="en-US" sz="3600" b="0" i="0" u="sng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Usually present at 3 to 5 years.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8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71010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Benign renal tumors</a:t>
            </a:r>
            <a:endParaRPr kumimoji="0" lang="en-US" sz="48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457200" y="1752600"/>
            <a:ext cx="8458200" cy="4373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 most common benign renal tumors are: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Angiomyolipoma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(most common)</a:t>
            </a:r>
            <a:endParaRPr kumimoji="0" lang="en-US" sz="36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Adenoma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Oncocytoma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عنصر نائب لرقم الشريحة 4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sp>
        <p:nvSpPr>
          <p:cNvPr id="172034" name="Rectangle 2"/>
          <p:cNvSpPr>
            <a:spLocks noGrp="1" noRot="1" noChangeArrowheads="1"/>
          </p:cNvSpPr>
          <p:nvPr>
            <p:ph type="title" hasCustomPrompt="1"/>
          </p:nvPr>
        </p:nvSpPr>
        <p:spPr/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Malignant renal tumors</a:t>
            </a:r>
            <a:endParaRPr kumimoji="0" lang="en-US" sz="4800" b="1" i="0" u="none" strike="noStrike" kern="0" cap="none" spc="0" normalizeH="0" baseline="0" noProof="0" smtClean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 hasCustomPrompt="1"/>
          </p:nvPr>
        </p:nvSpPr>
        <p:spPr>
          <a:xfrm>
            <a:off x="152400" y="1600200"/>
            <a:ext cx="8991600" cy="5257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sng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Renal cell carcinomas (  RCC )</a:t>
            </a:r>
            <a:r>
              <a:rPr kumimoji="0" lang="en-US" sz="2800" b="0" i="1" u="sng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(most common)</a:t>
            </a: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or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Hypernephroma: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account for 85% of renal tumors.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Are bilateral in 4% of cases.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Von Hippel- Lindau disease is associated with RCC in one third to one half of patients.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Patients with polycystic kidney disease and chronic renal failure are also associated with RCC.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kumimoji="0" lang="en-US" sz="3600" b="0" i="0" u="sng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Transitional cell carcinoma: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are relatively rare and represent 7% of all renal tumors.     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8066" name="Picture 2" descr="88--324-12413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143000"/>
            <a:ext cx="6629400" cy="479107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9395" name="Comment 3"/>
          <p:cNvSpPr>
            <a:spLocks noChangeArrowheads="1"/>
          </p:cNvSpPr>
          <p:nvPr/>
        </p:nvSpPr>
        <p:spPr bwMode="auto">
          <a:xfrm>
            <a:off x="7086600" y="1752600"/>
            <a:ext cx="1828800" cy="14462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 in left kidney invade the left renal vein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90" name="Picture 2" descr="soso 0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685800"/>
            <a:ext cx="6934200" cy="518795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0419" name="Comment 3"/>
          <p:cNvSpPr>
            <a:spLocks noChangeArrowheads="1"/>
          </p:cNvSpPr>
          <p:nvPr/>
        </p:nvSpPr>
        <p:spPr bwMode="auto">
          <a:xfrm>
            <a:off x="7239000" y="1328738"/>
            <a:ext cx="1828800" cy="9572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Bilateral renal cell carcinoma.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0114" name="Picture 2" descr="soso 0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885825"/>
            <a:ext cx="6858000" cy="513397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1443" name="Comment 3"/>
          <p:cNvSpPr>
            <a:spLocks noChangeArrowheads="1"/>
          </p:cNvSpPr>
          <p:nvPr/>
        </p:nvSpPr>
        <p:spPr bwMode="auto">
          <a:xfrm>
            <a:off x="7162800" y="1371600"/>
            <a:ext cx="1828800" cy="9572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Bilateral renal cell carcinoma.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1138" name="Picture 2" descr="435575-452449-16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825500"/>
            <a:ext cx="5715000" cy="52705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2467" name="Comment 3"/>
          <p:cNvSpPr>
            <a:spLocks noChangeArrowheads="1"/>
          </p:cNvSpPr>
          <p:nvPr/>
        </p:nvSpPr>
        <p:spPr bwMode="auto">
          <a:xfrm>
            <a:off x="6553200" y="1295400"/>
            <a:ext cx="1828800" cy="9572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 in right kidney.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62" name="Picture 2" descr="soso 0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38" y="228600"/>
            <a:ext cx="5033962" cy="6324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3491" name="Comment 3"/>
          <p:cNvSpPr>
            <a:spLocks noChangeArrowheads="1"/>
          </p:cNvSpPr>
          <p:nvPr/>
        </p:nvSpPr>
        <p:spPr bwMode="auto">
          <a:xfrm>
            <a:off x="6019800" y="609600"/>
            <a:ext cx="1828800" cy="16906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Filling defect in the wall of the bladder, indicates tumor in bladder.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3186" name="Picture 2" descr="i 0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838200"/>
            <a:ext cx="6629400" cy="5029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4515" name="Comment 3"/>
          <p:cNvSpPr>
            <a:spLocks noChangeArrowheads="1"/>
          </p:cNvSpPr>
          <p:nvPr/>
        </p:nvSpPr>
        <p:spPr bwMode="auto">
          <a:xfrm>
            <a:off x="6873875" y="1417638"/>
            <a:ext cx="2193925" cy="19351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 on abd trauma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hypodense areas in the abd, indicate Hemorrhage with laceration of spleen and left kidney.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k 0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2000"/>
            <a:ext cx="3581400" cy="2954338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267" name="Picture 3" descr="k 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762000"/>
            <a:ext cx="3581400" cy="2971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268" name="Picture 4" descr="k 0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0"/>
            <a:ext cx="3581400" cy="2776538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269" name="Picture 5" descr="k 0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886200"/>
            <a:ext cx="3581400" cy="2728913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198" name="Comment 6"/>
          <p:cNvSpPr>
            <a:spLocks noChangeArrowheads="1"/>
          </p:cNvSpPr>
          <p:nvPr/>
        </p:nvSpPr>
        <p:spPr bwMode="auto">
          <a:xfrm>
            <a:off x="7315200" y="990600"/>
            <a:ext cx="1600200" cy="12017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U/S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Shows full bladder with stone.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00" name="Comment 8"/>
          <p:cNvSpPr>
            <a:spLocks noChangeArrowheads="1"/>
          </p:cNvSpPr>
          <p:nvPr/>
        </p:nvSpPr>
        <p:spPr bwMode="auto">
          <a:xfrm>
            <a:off x="7315200" y="3124200"/>
            <a:ext cx="1676400" cy="327977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Prostate: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size of the prostate measured on ultrasound by taking ant-post diameter and transverse diameter and upper-lower diameter.</a:t>
            </a: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fr-FR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4210" name="Picture 2" descr="i 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762000"/>
            <a:ext cx="6705600" cy="5029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5539" name="Comment 3"/>
          <p:cNvSpPr>
            <a:spLocks noChangeArrowheads="1"/>
          </p:cNvSpPr>
          <p:nvPr/>
        </p:nvSpPr>
        <p:spPr bwMode="auto">
          <a:xfrm>
            <a:off x="6934200" y="1295400"/>
            <a:ext cx="2057400" cy="193516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 on abd trauma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hypodense areas in the abd, indicate Hemorrhage with laceration of  left kidney.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عنصر نائب لرقم الشريحة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ar-SA" sz="1200" dirty="0"/>
            </a:fld>
            <a:endParaRPr lang="ar-SA" altLang="x-none" sz="1200" dirty="0"/>
          </a:p>
        </p:txBody>
      </p:sp>
      <p:pic>
        <p:nvPicPr>
          <p:cNvPr id="95235" name="Picture 2" descr="A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61475" cy="699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1371600" y="2133600"/>
            <a:ext cx="5943600" cy="301942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R="0" algn="ctr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9600" kern="1200" cap="none" spc="0" normalizeH="0" baseline="0" noProof="0">
                <a:solidFill>
                  <a:srgbClr val="FF0000"/>
                </a:solidFill>
                <a:latin typeface="Staccato222 BT" pitchFamily="66" charset="0"/>
                <a:ea typeface="+mn-ea"/>
                <a:cs typeface="Times New Roman" panose="02020603050405020304" pitchFamily="18" charset="0"/>
              </a:rPr>
              <a:t>Thank You</a:t>
            </a:r>
            <a:endParaRPr kumimoji="0" lang="en-US" sz="9600" kern="1200" cap="none" spc="0" normalizeH="0" baseline="0" noProof="0">
              <a:solidFill>
                <a:srgbClr val="FF0000"/>
              </a:solidFill>
              <a:latin typeface="Staccato222 BT" pitchFamily="66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17284</Words>
  <Application>WPS Presentation</Application>
  <PresentationFormat>On-screen Show (4:3)</PresentationFormat>
  <Paragraphs>565</Paragraphs>
  <Slides>91</Slides>
  <Notes>91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91</vt:i4>
      </vt:variant>
    </vt:vector>
  </HeadingPairs>
  <TitlesOfParts>
    <vt:vector size="107" baseType="lpstr">
      <vt:lpstr>Arial</vt:lpstr>
      <vt:lpstr>SimSun</vt:lpstr>
      <vt:lpstr>Wingdings</vt:lpstr>
      <vt:lpstr>Garamond</vt:lpstr>
      <vt:lpstr>Franklin Gothic Medium</vt:lpstr>
      <vt:lpstr>Arial Unicode MS</vt:lpstr>
      <vt:lpstr>Times New Roman</vt:lpstr>
      <vt:lpstr>Staccato222 BT</vt:lpstr>
      <vt:lpstr>Segoe Print</vt:lpstr>
      <vt:lpstr>Microsoft YaHei</vt:lpstr>
      <vt:lpstr>Arial Unicode MS</vt:lpstr>
      <vt:lpstr>Tahoma</vt:lpstr>
      <vt:lpstr>Arial Unicode MS</vt:lpstr>
      <vt:lpstr>Times New Roman</vt:lpstr>
      <vt:lpstr>Stream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Urinary tract</dc:title>
  <dc:creator>User</dc:creator>
  <cp:lastModifiedBy>USER</cp:lastModifiedBy>
  <cp:revision>335</cp:revision>
  <dcterms:created xsi:type="dcterms:W3CDTF">2007-10-19T22:02:22Z</dcterms:created>
  <dcterms:modified xsi:type="dcterms:W3CDTF">2021-02-12T07:33:04Z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1033-11.2.0.9984</vt:lpwstr>
  </property>
</Properties>
</file>