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7" r:id="rId3"/>
    <p:sldId id="304" r:id="rId4"/>
    <p:sldId id="305" r:id="rId5"/>
    <p:sldId id="306" r:id="rId6"/>
    <p:sldId id="312" r:id="rId7"/>
    <p:sldId id="307" r:id="rId8"/>
    <p:sldId id="310" r:id="rId9"/>
    <p:sldId id="308" r:id="rId10"/>
    <p:sldId id="311" r:id="rId11"/>
    <p:sldId id="309" r:id="rId12"/>
    <p:sldId id="29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exend Deca"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97" d="100"/>
          <a:sy n="97" d="100"/>
        </p:scale>
        <p:origin x="54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4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40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02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3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11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19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96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18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06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74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60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FFC000"/>
            </a:gs>
            <a:gs pos="48000">
              <a:srgbClr val="FFC000"/>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95536" y="1563638"/>
            <a:ext cx="475252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
            </a:r>
            <a:br>
              <a:rPr lang="en-US" sz="3200" dirty="0" smtClean="0">
                <a:solidFill>
                  <a:schemeClr val="tx1">
                    <a:lumMod val="90000"/>
                    <a:lumOff val="10000"/>
                  </a:schemeClr>
                </a:solidFill>
              </a:rPr>
            </a:br>
            <a:r>
              <a:rPr lang="en-US" sz="3200" dirty="0">
                <a:solidFill>
                  <a:schemeClr val="tx1">
                    <a:lumMod val="90000"/>
                    <a:lumOff val="10000"/>
                  </a:schemeClr>
                </a:solidFill>
              </a:rPr>
              <a:t/>
            </a:r>
            <a:br>
              <a:rPr lang="en-US" sz="3200" dirty="0">
                <a:solidFill>
                  <a:schemeClr val="tx1">
                    <a:lumMod val="90000"/>
                    <a:lumOff val="10000"/>
                  </a:schemeClr>
                </a:solidFill>
              </a:rPr>
            </a:br>
            <a:r>
              <a:rPr lang="en-US" sz="3200" dirty="0" smtClean="0">
                <a:solidFill>
                  <a:schemeClr val="tx1">
                    <a:lumMod val="90000"/>
                    <a:lumOff val="10000"/>
                  </a:schemeClr>
                </a:solidFill>
              </a:rPr>
              <a:t/>
            </a:r>
            <a:br>
              <a:rPr lang="en-US" sz="3200" dirty="0" smtClean="0">
                <a:solidFill>
                  <a:schemeClr val="tx1">
                    <a:lumMod val="90000"/>
                    <a:lumOff val="10000"/>
                  </a:schemeClr>
                </a:solidFill>
              </a:rPr>
            </a:br>
            <a:r>
              <a:rPr lang="en-US" sz="3200" dirty="0" smtClean="0">
                <a:solidFill>
                  <a:schemeClr val="tx1">
                    <a:lumMod val="90000"/>
                    <a:lumOff val="10000"/>
                  </a:schemeClr>
                </a:solidFill>
              </a:rPr>
              <a:t>4- </a:t>
            </a:r>
            <a:r>
              <a:rPr lang="en-US" sz="3200" dirty="0">
                <a:solidFill>
                  <a:schemeClr val="tx1">
                    <a:lumMod val="90000"/>
                    <a:lumOff val="10000"/>
                  </a:schemeClr>
                </a:solidFill>
                <a:latin typeface="Times New Roman" panose="02020603050405020304" pitchFamily="18" charset="0"/>
                <a:ea typeface="Calibri" panose="020F0502020204030204" pitchFamily="34" charset="0"/>
              </a:rPr>
              <a:t>Somatic sensation; tactile and proprioceptive sensation</a:t>
            </a:r>
            <a:r>
              <a:rPr lang="en-US" sz="3200" dirty="0" smtClean="0">
                <a:solidFill>
                  <a:schemeClr val="tx1">
                    <a:lumMod val="90000"/>
                    <a:lumOff val="10000"/>
                  </a:schemeClr>
                </a:solidFill>
                <a:latin typeface="Times New Roman" panose="02020603050405020304" pitchFamily="18" charset="0"/>
                <a:ea typeface="Calibri" panose="020F0502020204030204" pitchFamily="34" charset="0"/>
              </a:rPr>
              <a:t>.</a:t>
            </a:r>
            <a:r>
              <a:rPr lang="en-US" sz="3200" dirty="0" smtClean="0">
                <a:latin typeface="Times New Roman" panose="02020603050405020304" pitchFamily="18" charset="0"/>
                <a:ea typeface="Calibri" panose="020F0502020204030204" pitchFamily="34" charset="0"/>
              </a:rPr>
              <a:t/>
            </a:r>
            <a:br>
              <a:rPr lang="en-US" sz="3200" dirty="0" smtClean="0">
                <a:latin typeface="Times New Roman" panose="02020603050405020304" pitchFamily="18" charset="0"/>
                <a:ea typeface="Calibri" panose="020F0502020204030204" pitchFamily="34" charset="0"/>
              </a:rPr>
            </a:br>
            <a:r>
              <a:rPr lang="en-US" sz="3200" dirty="0" smtClean="0">
                <a:latin typeface="Times New Roman" panose="02020603050405020304" pitchFamily="18" charset="0"/>
                <a:ea typeface="Calibri" panose="020F0502020204030204" pitchFamily="34" charset="0"/>
              </a:rPr>
              <a:t/>
            </a:r>
            <a:br>
              <a:rPr lang="en-US" sz="3200" dirty="0" smtClean="0">
                <a:latin typeface="Times New Roman" panose="02020603050405020304" pitchFamily="18" charset="0"/>
                <a:ea typeface="Calibri" panose="020F0502020204030204" pitchFamily="34" charset="0"/>
              </a:rPr>
            </a:br>
            <a:r>
              <a:rPr lang="en-US" sz="2800" dirty="0" smtClean="0">
                <a:solidFill>
                  <a:schemeClr val="tx1">
                    <a:lumMod val="90000"/>
                    <a:lumOff val="10000"/>
                  </a:schemeClr>
                </a:solidFill>
              </a:rPr>
              <a:t>By</a:t>
            </a:r>
            <a:br>
              <a:rPr lang="en-US" sz="2800" dirty="0" smtClean="0">
                <a:solidFill>
                  <a:schemeClr val="tx1">
                    <a:lumMod val="90000"/>
                    <a:lumOff val="10000"/>
                  </a:schemeClr>
                </a:solidFill>
              </a:rPr>
            </a:br>
            <a:r>
              <a:rPr lang="en-US" sz="2800" dirty="0" smtClean="0">
                <a:solidFill>
                  <a:schemeClr val="tx1">
                    <a:lumMod val="90000"/>
                    <a:lumOff val="10000"/>
                  </a:schemeClr>
                </a:solidFill>
              </a:rPr>
              <a:t>Prof. Sherif W. Mansour</a:t>
            </a:r>
            <a:br>
              <a:rPr lang="en-US" sz="2800" dirty="0" smtClean="0">
                <a:solidFill>
                  <a:schemeClr val="tx1">
                    <a:lumMod val="90000"/>
                    <a:lumOff val="10000"/>
                  </a:schemeClr>
                </a:solidFill>
              </a:rPr>
            </a:br>
            <a:r>
              <a:rPr lang="en-US" sz="1800" dirty="0" smtClean="0">
                <a:solidFill>
                  <a:schemeClr val="tx1">
                    <a:lumMod val="90000"/>
                    <a:lumOff val="10000"/>
                  </a:schemeClr>
                </a:solidFill>
              </a:rPr>
              <a:t>Physiology dpt., Mutah school of Medicine.</a:t>
            </a:r>
            <a:r>
              <a:rPr lang="en" sz="1800" dirty="0" smtClean="0">
                <a:solidFill>
                  <a:schemeClr val="tx1">
                    <a:lumMod val="90000"/>
                    <a:lumOff val="10000"/>
                  </a:schemeClr>
                </a:solidFill>
              </a:rPr>
              <a:t> </a:t>
            </a:r>
            <a:endParaRPr sz="1800" dirty="0">
              <a:solidFill>
                <a:schemeClr val="tx1">
                  <a:lumMod val="90000"/>
                  <a:lumOff val="10000"/>
                </a:schemeClr>
              </a:solidFill>
            </a:endParaRPr>
          </a:p>
        </p:txBody>
      </p:sp>
      <p:pic>
        <p:nvPicPr>
          <p:cNvPr id="62" name="Google Shape;62;p13"/>
          <p:cNvPicPr preferRelativeResize="0"/>
          <p:nvPr/>
        </p:nvPicPr>
        <p:blipFill>
          <a:blip r:embed="rId3">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4">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5">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5">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97365"/>
            <a:ext cx="1085906" cy="1081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3001" t="7330" r="19625" b="12032"/>
          <a:stretch/>
        </p:blipFill>
        <p:spPr>
          <a:xfrm>
            <a:off x="6516216" y="1923678"/>
            <a:ext cx="967344" cy="13656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Rectangle 2"/>
          <p:cNvSpPr/>
          <p:nvPr/>
        </p:nvSpPr>
        <p:spPr>
          <a:xfrm>
            <a:off x="323529" y="530728"/>
            <a:ext cx="3528392" cy="1938992"/>
          </a:xfrm>
          <a:prstGeom prst="rect">
            <a:avLst/>
          </a:prstGeom>
        </p:spPr>
        <p:txBody>
          <a:bodyPr wrap="square">
            <a:spAutoFit/>
          </a:bodyPr>
          <a:lstStyle/>
          <a:p>
            <a:pPr>
              <a:lnSpc>
                <a:spcPct val="150000"/>
              </a:lnSpc>
            </a:pPr>
            <a:r>
              <a:rPr lang="en-US" sz="1600" b="1"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1600" b="1" spc="-2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Spino</a:t>
            </a:r>
            <a:r>
              <a:rPr lang="en-US" sz="1600" b="1"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-Reticular and </a:t>
            </a:r>
            <a:r>
              <a:rPr lang="en-US" sz="1600" b="1" spc="-2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Spino-olivary</a:t>
            </a:r>
            <a:r>
              <a:rPr lang="en-US" sz="1600" b="1"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Tracts ; </a:t>
            </a:r>
            <a:r>
              <a:rPr lang="en-US" sz="1600"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Both tracts carry unconscious proprioceptive sensations, impulses end in the reticular formation and </a:t>
            </a:r>
            <a:r>
              <a:rPr lang="en-US" sz="1600" spc="-2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olivary</a:t>
            </a:r>
            <a:r>
              <a:rPr lang="en-US" sz="1600"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nuclei respectively.</a:t>
            </a: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122" name="Picture 2" descr="2"/>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a:stretch>
            <a:fillRect/>
          </a:stretch>
        </p:blipFill>
        <p:spPr bwMode="auto">
          <a:xfrm>
            <a:off x="3851921" y="195486"/>
            <a:ext cx="5040559" cy="47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96408" y="4515966"/>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88224" y="4659983"/>
            <a:ext cx="3081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11960" y="2931790"/>
            <a:ext cx="1296144" cy="504056"/>
          </a:xfrm>
          <a:prstGeom prst="rect">
            <a:avLst/>
          </a:prstGeom>
          <a:noFill/>
          <a:ln>
            <a:solidFill>
              <a:srgbClr val="00B050"/>
            </a:solidFill>
          </a:ln>
        </p:spPr>
        <p:txBody>
          <a:bodyPr wrap="square" rtlCol="0">
            <a:spAutoFit/>
          </a:bodyPr>
          <a:lstStyle/>
          <a:p>
            <a:endParaRPr lang="en-US" dirty="0"/>
          </a:p>
        </p:txBody>
      </p:sp>
      <p:sp>
        <p:nvSpPr>
          <p:cNvPr id="8" name="TextBox 7"/>
          <p:cNvSpPr txBox="1"/>
          <p:nvPr/>
        </p:nvSpPr>
        <p:spPr>
          <a:xfrm>
            <a:off x="7020272" y="2823778"/>
            <a:ext cx="1579380" cy="360040"/>
          </a:xfrm>
          <a:prstGeom prst="rect">
            <a:avLst/>
          </a:prstGeom>
          <a:noFill/>
          <a:ln>
            <a:solidFill>
              <a:schemeClr val="accent3">
                <a:lumMod val="50000"/>
              </a:schemeClr>
            </a:solidFill>
          </a:ln>
        </p:spPr>
        <p:txBody>
          <a:bodyPr wrap="square" rtlCol="0">
            <a:spAutoFit/>
          </a:bodyPr>
          <a:lstStyle/>
          <a:p>
            <a:endParaRPr lang="en-US"/>
          </a:p>
        </p:txBody>
      </p:sp>
    </p:spTree>
    <p:extLst>
      <p:ext uri="{BB962C8B-B14F-4D97-AF65-F5344CB8AC3E}">
        <p14:creationId xmlns:p14="http://schemas.microsoft.com/office/powerpoint/2010/main" val="879380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Text Placeholder 2"/>
          <p:cNvSpPr>
            <a:spLocks noGrp="1"/>
          </p:cNvSpPr>
          <p:nvPr>
            <p:ph type="body" idx="1"/>
          </p:nvPr>
        </p:nvSpPr>
        <p:spPr>
          <a:xfrm>
            <a:off x="207337" y="265364"/>
            <a:ext cx="8801334" cy="3435846"/>
          </a:xfrm>
        </p:spPr>
        <p:txBody>
          <a:bodyPr/>
          <a:lstStyle/>
          <a:p>
            <a:pPr marL="0" indent="0" algn="ctr">
              <a:lnSpc>
                <a:spcPct val="150000"/>
              </a:lnSpc>
              <a:spcBef>
                <a:spcPts val="410"/>
              </a:spcBef>
              <a:buNone/>
            </a:pPr>
            <a:r>
              <a:rPr lang="en-US" sz="1600" b="1" u="sng" spc="-12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   Combined </a:t>
            </a:r>
            <a:r>
              <a:rPr lang="en-US" sz="1600" b="1" u="sng" spc="-1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superficial and deep sensations</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50000"/>
              </a:lnSpc>
              <a:spcBef>
                <a:spcPts val="410"/>
              </a:spcBef>
              <a:buNone/>
            </a:pPr>
            <a:r>
              <a:rPr lang="en-US" sz="1600" b="1" u="sng" spc="-1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1600" b="1" u="sng" spc="-12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spc="-125"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Stereognosis</a:t>
            </a:r>
            <a:r>
              <a:rPr lang="en-US" sz="1600" b="1" u="sng" spc="-12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600" spc="-5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Means </a:t>
            </a: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ability to recognize the previously educated objects present in palms of hand </a:t>
            </a:r>
            <a:r>
              <a:rPr lang="en-US" sz="1600"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without vision. This type of fine touch needs both </a:t>
            </a:r>
            <a:r>
              <a:rPr lang="en-US" sz="1600" u="sng"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cutaneous and deep receptors,</a:t>
            </a:r>
            <a:r>
              <a:rPr lang="en-US" sz="1600"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it reaches to certain area in brain </a:t>
            </a:r>
            <a:r>
              <a:rPr lang="en-US" sz="1600" spc="-5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spc="-5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area 5, 7</a:t>
            </a:r>
            <a:r>
              <a:rPr lang="en-US" sz="1600" spc="-5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called center of </a:t>
            </a:r>
            <a:r>
              <a:rPr lang="en-US" sz="1600" spc="-5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stereognosis</a:t>
            </a:r>
            <a:r>
              <a:rPr lang="en-US" sz="1600" spc="-5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 sensory association </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area. </a:t>
            </a:r>
            <a:endParaRPr lang="en-US" sz="1600" spc="-4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50000"/>
              </a:lnSpc>
              <a:spcBef>
                <a:spcPts val="410"/>
              </a:spcBef>
              <a:buNone/>
            </a:pPr>
            <a:r>
              <a:rPr lang="en-US" sz="1600" b="1" u="sng" spc="-45"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Astereognosis</a:t>
            </a:r>
            <a:r>
              <a:rPr lang="en-US" sz="1600" spc="-4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(loss of this sense) occur in lesion in the </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sensory area, </a:t>
            </a:r>
            <a:r>
              <a:rPr lang="en-US" sz="1600" spc="-3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tabes</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dorsalis which is caused by </a:t>
            </a:r>
            <a:r>
              <a:rPr lang="en-US" sz="1600" b="1"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syphilis</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destroys the dorsal roots, cutting.-Gracile and Cuneate tracts </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which carry fine touch or in pernicious anemia (</a:t>
            </a:r>
            <a:r>
              <a:rPr lang="en-US" sz="1600" b="1" spc="-3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decreased </a:t>
            </a:r>
            <a:r>
              <a:rPr lang="en-US" sz="1600" b="1" spc="-35"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Vit</a:t>
            </a:r>
            <a:r>
              <a:rPr lang="en-US" sz="1600" b="1" spc="-3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1600" b="1" spc="-35" baseline="-25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12</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because it </a:t>
            </a:r>
            <a:r>
              <a:rPr lang="en-US" sz="1600" spc="-9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causes demyelination in the ascending tract in the spinal cord.</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24130" indent="0" algn="justLow">
              <a:lnSpc>
                <a:spcPct val="150000"/>
              </a:lnSpc>
              <a:spcBef>
                <a:spcPts val="530"/>
              </a:spcBef>
              <a:buNone/>
            </a:pPr>
            <a:r>
              <a:rPr lang="en-US" sz="1600" b="1" u="sng" spc="-1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 Vibration sense</a:t>
            </a:r>
            <a:r>
              <a:rPr lang="en-US" sz="1600" b="1" u="sng" spc="-1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4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Also </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it needs both cutaneous and deep receptors. V</a:t>
            </a:r>
            <a:r>
              <a:rPr lang="en-US" sz="1600"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ibration is better felt on </a:t>
            </a:r>
            <a:r>
              <a:rPr lang="en-US" sz="1600" b="1" spc="-7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bone</a:t>
            </a:r>
            <a:r>
              <a:rPr lang="en-US" sz="1600" spc="-7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because bone only magnify sensation. It is transmitted by </a:t>
            </a:r>
            <a:r>
              <a:rPr lang="en-US" sz="1600"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rapidly conducting gracile and cuneate tracts. Bone does contain special receptors for vibration sense, and vibration can be felt on </a:t>
            </a:r>
            <a:r>
              <a:rPr lang="en-US" sz="1600" spc="-13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soft tissues.</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50000"/>
              </a:lnSpc>
              <a:spcBef>
                <a:spcPts val="0"/>
              </a:spcBef>
              <a:buNone/>
            </a:pPr>
            <a:r>
              <a:rPr lang="en-US" sz="1600" b="1" i="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Pathway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of combined sensations </a:t>
            </a:r>
            <a:r>
              <a:rPr lang="en-US" sz="1600"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79375" indent="0">
              <a:lnSpc>
                <a:spcPct val="150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same as the pathway of proprioception carried by the gracile and cuneate tracts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01600" indent="0">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14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rPr>
              <a:t>Thank You</a:t>
            </a:r>
            <a:endParaRPr lang="en-US"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AE14"/>
            </a:gs>
            <a:gs pos="48000">
              <a:srgbClr val="FFC000"/>
            </a:gs>
            <a:gs pos="100000">
              <a:srgbClr val="0A2F9E"/>
            </a:gs>
          </a:gsLst>
          <a:lin ang="13500000" scaled="1"/>
          <a:tileRect/>
        </a:gra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ectangle 2"/>
          <p:cNvSpPr>
            <a:spLocks noChangeArrowheads="1"/>
          </p:cNvSpPr>
          <p:nvPr/>
        </p:nvSpPr>
        <p:spPr bwMode="auto">
          <a:xfrm>
            <a:off x="36767" y="2441267"/>
            <a:ext cx="89644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1613" eaLnBrk="0" fontAlgn="base" hangingPunct="0">
              <a:spcBef>
                <a:spcPct val="0"/>
              </a:spcBef>
              <a:spcAft>
                <a:spcPct val="0"/>
              </a:spcAft>
              <a:tabLst>
                <a:tab pos="54038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4038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4038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4038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4038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4038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4038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4038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403850" algn="l"/>
              </a:tabLst>
              <a:defRPr>
                <a:solidFill>
                  <a:schemeClr val="tx1"/>
                </a:solidFill>
                <a:latin typeface="Arial" panose="020B0604020202020204" pitchFamily="34" charset="0"/>
              </a:defRPr>
            </a:lvl9pPr>
          </a:lstStyle>
          <a:p>
            <a:pPr marL="0" marR="0" lvl="0" indent="201613" algn="ctr" defTabSz="914400" rtl="0" eaLnBrk="0" fontAlgn="base" latinLnBrk="0" hangingPunct="0">
              <a:lnSpc>
                <a:spcPct val="100000"/>
              </a:lnSpc>
              <a:spcBef>
                <a:spcPct val="0"/>
              </a:spcBef>
              <a:spcAft>
                <a:spcPct val="0"/>
              </a:spcAft>
              <a:buClrTx/>
              <a:buSzTx/>
              <a:buFontTx/>
              <a:buNone/>
              <a:tabLst>
                <a:tab pos="5403850" algn="l"/>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103179" y="51470"/>
            <a:ext cx="8893751" cy="417422"/>
          </a:xfrm>
          <a:prstGeom prst="rect">
            <a:avLst/>
          </a:prstGeom>
        </p:spPr>
        <p:txBody>
          <a:bodyPr wrap="square">
            <a:spAutoFit/>
          </a:bodyPr>
          <a:lstStyle/>
          <a:p>
            <a:pPr marL="240665" marR="30480" indent="-189230" algn="justLow">
              <a:lnSpc>
                <a:spcPct val="150000"/>
              </a:lnSpc>
              <a:spcBef>
                <a:spcPts val="600"/>
              </a:spcBef>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8806" y="32081"/>
            <a:ext cx="8817418" cy="4832092"/>
          </a:xfrm>
          <a:prstGeom prst="rect">
            <a:avLst/>
          </a:prstGeom>
        </p:spPr>
        <p:txBody>
          <a:bodyPr wrap="square">
            <a:spAutoFit/>
          </a:bodyPr>
          <a:lstStyle/>
          <a:p>
            <a:pPr marL="15240" algn="ctr">
              <a:lnSpc>
                <a:spcPct val="150000"/>
              </a:lnSpc>
              <a:tabLst>
                <a:tab pos="1688465" algn="l"/>
              </a:tabLst>
            </a:pPr>
            <a:r>
              <a:rPr lang="en-US" sz="1600" b="1" u="sng" spc="-9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Touch sensation</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67640" indent="-64135" algn="justLow">
              <a:lnSpc>
                <a:spcPct val="150000"/>
              </a:lnSpc>
              <a:spcBef>
                <a:spcPts val="360"/>
              </a:spcBef>
              <a:tabLst>
                <a:tab pos="3550920" algn="l"/>
              </a:tabLst>
            </a:pP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Touch  receptors can also detect vibration and pressure </a:t>
            </a:r>
            <a:r>
              <a:rPr lang="en-US" sz="1600"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sensations</a:t>
            </a:r>
            <a:r>
              <a:rPr lang="en-US" sz="1600" spc="-7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Types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of touch receptors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91440" marR="402590" indent="73025" algn="justLow">
              <a:lnSpc>
                <a:spcPct val="150000"/>
              </a:lnSpc>
              <a:spcBef>
                <a:spcPts val="170"/>
              </a:spcBef>
              <a:tabLst>
                <a:tab pos="2892425" algn="l"/>
              </a:tabLst>
            </a:pPr>
            <a:r>
              <a:rPr lang="en-US" sz="1600" spc="34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1600" spc="-6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Free</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nerve </a:t>
            </a:r>
            <a:r>
              <a:rPr lang="en-US" sz="1600" spc="-6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endings.        2</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Meissner's corpuscles</a:t>
            </a:r>
            <a:r>
              <a:rPr lang="en-US" sz="1600" spc="-6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1600" spc="-10"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Merkels</a:t>
            </a:r>
            <a:r>
              <a:rPr lang="en-US" sz="1600" spc="-1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discs</a:t>
            </a:r>
            <a:r>
              <a:rPr lang="en-US" sz="1600" spc="-7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4. Hair end organ.</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spc="-7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91440" marR="402590" indent="73025" algn="justLow">
              <a:lnSpc>
                <a:spcPct val="150000"/>
              </a:lnSpc>
              <a:spcBef>
                <a:spcPts val="170"/>
              </a:spcBef>
              <a:tabLst>
                <a:tab pos="2892425" algn="l"/>
              </a:tabLst>
            </a:pPr>
            <a:r>
              <a:rPr lang="en-US" sz="1600" spc="-7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5.Ruffini's </a:t>
            </a:r>
            <a:r>
              <a:rPr lang="en-US" sz="1600" spc="-7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corpuscles</a:t>
            </a:r>
            <a:r>
              <a:rPr lang="en-US" sz="1600" spc="-7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6</a:t>
            </a:r>
            <a:r>
              <a:rPr lang="en-US" sz="1600" spc="-7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Pacinian corpuscles.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7. Spray type endings, these are multi-branched structures </a:t>
            </a: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present in deeper tissues (adapted </a:t>
            </a:r>
            <a:r>
              <a:rPr lang="en-US" sz="1600" b="1" u="sng"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very slowly</a:t>
            </a:r>
            <a:r>
              <a:rPr lang="en-US" sz="1600" u="sng"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99415" indent="-231775" algn="justLow">
              <a:lnSpc>
                <a:spcPct val="150000"/>
              </a:lnSpc>
              <a:spcBef>
                <a:spcPts val="505"/>
              </a:spcBef>
              <a:tabLst>
                <a:tab pos="2480945" algn="l"/>
              </a:tabLst>
            </a:pP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spc="-5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Meissnere's</a:t>
            </a: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corpuscles, hair end organ and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Pacinian corpuscles adapt </a:t>
            </a:r>
            <a:r>
              <a:rPr lang="en-US" sz="1600" b="1"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very rapidly</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61290" marR="1209675" algn="justLow">
              <a:lnSpc>
                <a:spcPct val="150000"/>
              </a:lnSpc>
              <a:spcBef>
                <a:spcPts val="70"/>
              </a:spcBef>
            </a:pPr>
            <a:r>
              <a:rPr lang="en-US" sz="1600" b="1" spc="-1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spc="-1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Types </a:t>
            </a:r>
            <a:r>
              <a:rPr lang="en-US" sz="1600" b="1" u="sng" spc="-1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of touch :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61290" marR="1209675" algn="justLow">
              <a:lnSpc>
                <a:spcPct val="150000"/>
              </a:lnSpc>
              <a:spcBef>
                <a:spcPts val="70"/>
              </a:spcBef>
            </a:pPr>
            <a:r>
              <a:rPr lang="en-US" sz="1600" b="1" u="sng"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 Crude (rough) touch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55575" marR="12065" algn="justLow">
              <a:lnSpc>
                <a:spcPct val="150000"/>
              </a:lnSpc>
              <a:spcBef>
                <a:spcPts val="550"/>
              </a:spcBef>
            </a:pPr>
            <a:r>
              <a:rPr lang="en-US" sz="1600" spc="-8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Poorly localized, its receptors are free nerve ending </a:t>
            </a:r>
            <a:r>
              <a:rPr lang="en-US" sz="1600" spc="-9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and hair end organ, Transmission occurs in A delta fibers (1-5 µ, </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5-15 m/sec.).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600" b="1"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order neuron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(DRG)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b="1"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nd</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order neuron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(Main sensory nucleus) and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b="1"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rd</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order neuron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(PVLNT) to pass through posterior half of the posterior limb of internal capsule to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sensory radiation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to end in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opposite side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sensory cortex area 3,1,2.</a:t>
            </a: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27" name="Picture 3" descr="1"/>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a:stretch>
            <a:fillRect/>
          </a:stretch>
        </p:blipFill>
        <p:spPr bwMode="auto">
          <a:xfrm>
            <a:off x="1259632" y="168782"/>
            <a:ext cx="5904656"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436096" y="3291830"/>
            <a:ext cx="1296144" cy="288032"/>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52120" y="3723878"/>
            <a:ext cx="1152128" cy="307777"/>
          </a:xfrm>
          <a:prstGeom prst="rect">
            <a:avLst/>
          </a:prstGeom>
          <a:noFill/>
          <a:ln>
            <a:solidFill>
              <a:schemeClr val="accent4">
                <a:lumMod val="50000"/>
              </a:schemeClr>
            </a:solidFill>
          </a:ln>
        </p:spPr>
        <p:txBody>
          <a:bodyPr wrap="square" rtlCol="0">
            <a:spAutoFit/>
          </a:bodyPr>
          <a:lstStyle/>
          <a:p>
            <a:r>
              <a:rPr lang="en-US" dirty="0" smtClean="0"/>
              <a:t>Crude touch</a:t>
            </a:r>
            <a:endParaRPr lang="en-US" dirty="0"/>
          </a:p>
        </p:txBody>
      </p:sp>
      <p:sp>
        <p:nvSpPr>
          <p:cNvPr id="5" name="TextBox 4"/>
          <p:cNvSpPr txBox="1"/>
          <p:nvPr/>
        </p:nvSpPr>
        <p:spPr>
          <a:xfrm>
            <a:off x="2555776" y="3075806"/>
            <a:ext cx="1224136" cy="307777"/>
          </a:xfrm>
          <a:prstGeom prst="rect">
            <a:avLst/>
          </a:prstGeom>
          <a:noFill/>
          <a:ln>
            <a:solidFill>
              <a:srgbClr val="002060"/>
            </a:solidFill>
          </a:ln>
        </p:spPr>
        <p:txBody>
          <a:bodyPr wrap="square" rtlCol="0">
            <a:spAutoFit/>
          </a:bodyPr>
          <a:lstStyle/>
          <a:p>
            <a:r>
              <a:rPr lang="en-US" dirty="0" smtClean="0"/>
              <a:t>Fine Touch</a:t>
            </a:r>
            <a:endParaRPr lang="en-US" dirty="0"/>
          </a:p>
        </p:txBody>
      </p:sp>
      <p:sp>
        <p:nvSpPr>
          <p:cNvPr id="6" name="Rounded Rectangle 5"/>
          <p:cNvSpPr/>
          <p:nvPr/>
        </p:nvSpPr>
        <p:spPr>
          <a:xfrm>
            <a:off x="5436096" y="4587974"/>
            <a:ext cx="1296144"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59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Text Placeholder 2"/>
          <p:cNvSpPr>
            <a:spLocks noGrp="1"/>
          </p:cNvSpPr>
          <p:nvPr>
            <p:ph type="body" idx="1"/>
          </p:nvPr>
        </p:nvSpPr>
        <p:spPr>
          <a:xfrm>
            <a:off x="179512" y="198888"/>
            <a:ext cx="8640960" cy="4536504"/>
          </a:xfrm>
        </p:spPr>
        <p:txBody>
          <a:bodyPr/>
          <a:lstStyle/>
          <a:p>
            <a:pPr marL="101600" indent="0">
              <a:buNone/>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B. Fine touch: </a:t>
            </a:r>
          </a:p>
          <a:p>
            <a:pPr marL="101600" indent="0">
              <a:buNone/>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1) Tactile localization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Topognosis</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Means ability of the closed eye person to determine the previously touched point on skin.</a:t>
            </a:r>
          </a:p>
          <a:p>
            <a:pPr marL="101600" indent="0">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2) Tactile discrimination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two point discrimination ;</a:t>
            </a:r>
          </a:p>
          <a:p>
            <a:pPr marL="101600" indent="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This -means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ability of a closed eye person to differentiate between  touch   in   one point or simultaneous touch in two separate points. This type of sense is most accurate in tips of the fingers, face, lips, tongue (up to 2 mm) while it is less accurate in back (15 mm). Point to point discrimination is most accurate in retina of the eye. The parts of the body in which tactile discrimination is very sensitive have wide area of representation is sensory cortex, beside sensory nerves carry sensations from small areas thus each point touched reaches the cord in a separate nerve fiber and reaches sensory cortex in a separate point. The receptors also are very crowded and impulses are conducted by group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 beta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fibers (8 - 15 µ) and velocity of 30-60 m/second.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0" indent="0" algn="justLow">
              <a:lnSpc>
                <a:spcPct val="150000"/>
              </a:lnSpc>
              <a:spcBef>
                <a:spcPts val="0"/>
              </a:spcBef>
              <a:buNone/>
            </a:pPr>
            <a:r>
              <a:rPr lang="en-US" sz="1600" b="1" i="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Pathway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of fine touch:</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01600" indent="0">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 same as the pathway of proprioception carried by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gracile and cuneate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tracts but the receptors are different they are: Merkel's, Meissner's and Basket hair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endings. </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467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Rectangle 3"/>
          <p:cNvSpPr/>
          <p:nvPr/>
        </p:nvSpPr>
        <p:spPr>
          <a:xfrm>
            <a:off x="6012160" y="4371950"/>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2"/>
          <p:cNvPicPr>
            <a:picLocks noChangeAspect="1" noChangeArrowheads="1"/>
          </p:cNvPicPr>
          <p:nvPr/>
        </p:nvPicPr>
        <p:blipFill>
          <a:blip r:embed="rId3">
            <a:lum bright="-72000" contrast="90000"/>
            <a:extLst>
              <a:ext uri="{28A0092B-C50C-407E-A947-70E740481C1C}">
                <a14:useLocalDpi xmlns:a14="http://schemas.microsoft.com/office/drawing/2010/main" val="0"/>
              </a:ext>
            </a:extLst>
          </a:blip>
          <a:srcRect/>
          <a:stretch>
            <a:fillRect/>
          </a:stretch>
        </p:blipFill>
        <p:spPr bwMode="auto">
          <a:xfrm>
            <a:off x="827584" y="224318"/>
            <a:ext cx="6984776"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5616" y="4593106"/>
            <a:ext cx="5850396" cy="417165"/>
          </a:xfrm>
          <a:prstGeom prst="rect">
            <a:avLst/>
          </a:prstGeom>
        </p:spPr>
        <p:txBody>
          <a:bodyPr wrap="square">
            <a:spAutoFit/>
          </a:bodyPr>
          <a:lstStyle/>
          <a:p>
            <a:pPr marL="45720" algn="ctr">
              <a:lnSpc>
                <a:spcPct val="150000"/>
              </a:lnSpc>
              <a:spcBef>
                <a:spcPts val="410"/>
              </a:spcBef>
            </a:pPr>
            <a:r>
              <a:rPr lang="en-US" sz="1600" b="1" dirty="0">
                <a:solidFill>
                  <a:schemeClr val="tx1">
                    <a:lumMod val="90000"/>
                    <a:lumOff val="10000"/>
                  </a:schemeClr>
                </a:solidFill>
                <a:latin typeface="Arial" panose="020B0604020202020204" pitchFamily="34" charset="0"/>
                <a:ea typeface="Times New Roman" panose="02020603050405020304" pitchFamily="18" charset="0"/>
              </a:rPr>
              <a:t>Figure </a:t>
            </a:r>
            <a:r>
              <a:rPr lang="en-US" sz="1600" b="1" dirty="0" smtClean="0">
                <a:solidFill>
                  <a:schemeClr val="tx1">
                    <a:lumMod val="90000"/>
                    <a:lumOff val="10000"/>
                  </a:schemeClr>
                </a:solidFill>
                <a:latin typeface="Arial" panose="020B0604020202020204" pitchFamily="34" charset="0"/>
                <a:ea typeface="Times New Roman" panose="02020603050405020304" pitchFamily="18" charset="0"/>
              </a:rPr>
              <a:t>: Mechanism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of the two point discrimination.</a:t>
            </a: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4716016" y="4339248"/>
            <a:ext cx="1224136" cy="17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rotWithShape="1">
          <a:blip r:embed="rId3">
            <a:lum bright="-20000" contrast="40000"/>
          </a:blip>
          <a:srcRect l="-3030" t="399" r="3030" b="3401"/>
          <a:stretch/>
        </p:blipFill>
        <p:spPr>
          <a:xfrm>
            <a:off x="1763688" y="51470"/>
            <a:ext cx="5472608" cy="5059040"/>
          </a:xfrm>
          <a:prstGeom prst="rect">
            <a:avLst/>
          </a:prstGeom>
        </p:spPr>
      </p:pic>
      <p:sp>
        <p:nvSpPr>
          <p:cNvPr id="3" name="TextBox 2"/>
          <p:cNvSpPr txBox="1"/>
          <p:nvPr/>
        </p:nvSpPr>
        <p:spPr>
          <a:xfrm>
            <a:off x="2288349" y="3507854"/>
            <a:ext cx="648072" cy="523220"/>
          </a:xfrm>
          <a:prstGeom prst="rect">
            <a:avLst/>
          </a:prstGeom>
          <a:noFill/>
        </p:spPr>
        <p:txBody>
          <a:bodyPr wrap="square" rtlCol="0">
            <a:spAutoFit/>
          </a:bodyPr>
          <a:lstStyle/>
          <a:p>
            <a:r>
              <a:rPr lang="en-US" dirty="0" err="1" smtClean="0"/>
              <a:t>Gracil</a:t>
            </a:r>
            <a:r>
              <a:rPr lang="en-US" dirty="0" smtClean="0"/>
              <a:t> Tract</a:t>
            </a:r>
            <a:endParaRPr lang="en-US" dirty="0"/>
          </a:p>
        </p:txBody>
      </p:sp>
      <p:cxnSp>
        <p:nvCxnSpPr>
          <p:cNvPr id="8" name="Straight Arrow Connector 7"/>
          <p:cNvCxnSpPr/>
          <p:nvPr/>
        </p:nvCxnSpPr>
        <p:spPr>
          <a:xfrm flipV="1">
            <a:off x="2993030" y="3688544"/>
            <a:ext cx="93610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98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Text Placeholder 2"/>
          <p:cNvSpPr>
            <a:spLocks noGrp="1"/>
          </p:cNvSpPr>
          <p:nvPr>
            <p:ph type="body" idx="1"/>
          </p:nvPr>
        </p:nvSpPr>
        <p:spPr>
          <a:xfrm>
            <a:off x="207337" y="-19665"/>
            <a:ext cx="8801334" cy="3435846"/>
          </a:xfrm>
        </p:spPr>
        <p:txBody>
          <a:bodyPr/>
          <a:lstStyle/>
          <a:p>
            <a:pPr marL="0" indent="0" algn="ctr">
              <a:lnSpc>
                <a:spcPct val="150000"/>
              </a:lnSpc>
              <a:spcBef>
                <a:spcPts val="180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1600" b="1" u="sng"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Proprioceptive (deep) or Kinesthetic Sensations</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9370" marR="73025" indent="0" algn="justLow">
              <a:lnSpc>
                <a:spcPct val="150000"/>
              </a:lnSpc>
              <a:spcBef>
                <a:spcPts val="505"/>
              </a:spcBef>
              <a:buNone/>
            </a:pP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They include the sense of position, movements, deep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pressure, muscle tension and relation of parts of body to each </a:t>
            </a:r>
            <a:r>
              <a:rPr lang="en-US" sz="1600"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other and to the space.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73025" indent="0" algn="justLow">
              <a:lnSpc>
                <a:spcPct val="150000"/>
              </a:lnSpc>
              <a:spcBef>
                <a:spcPts val="505"/>
              </a:spcBef>
              <a:buNone/>
            </a:pPr>
            <a:r>
              <a:rPr lang="en-US" sz="1600" b="1" spc="-8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-Most important receptors are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50000"/>
              </a:lnSpc>
              <a:spcBef>
                <a:spcPts val="575"/>
              </a:spcBef>
              <a:buNone/>
            </a:pPr>
            <a:r>
              <a:rPr lang="en-US" sz="1600"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Golgi - tendon organ, muscle spindle spray type ending (all </a:t>
            </a:r>
            <a:r>
              <a:rPr lang="en-US" sz="1600" spc="-6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these are slowly adapting receptors), </a:t>
            </a:r>
            <a:r>
              <a:rPr lang="en-US" sz="1600" spc="-6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pacinian</a:t>
            </a:r>
            <a:r>
              <a:rPr lang="en-US" sz="1600" spc="-6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corpuscles are </a:t>
            </a:r>
            <a:r>
              <a:rPr lang="en-US" sz="1600" spc="-8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rapidly adapting, all proprioceptive sensations are carried to the </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sensory cortex by </a:t>
            </a:r>
            <a:r>
              <a:rPr lang="en-US" sz="1600" u="sng"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rapid dorsal column system</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(Gracile and </a:t>
            </a:r>
            <a:r>
              <a:rPr lang="en-US" sz="1600" spc="-8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cuneate).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50000"/>
              </a:lnSpc>
              <a:spcBef>
                <a:spcPts val="0"/>
              </a:spcBef>
              <a:buNone/>
            </a:pP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Conscious proprioceptive sensation :</a:t>
            </a:r>
            <a:r>
              <a:rPr lang="en-US" sz="1600" b="1"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are carried by the </a:t>
            </a:r>
            <a:r>
              <a:rPr lang="en-US" sz="1600" u="sng"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dorsal </a:t>
            </a:r>
            <a:r>
              <a:rPr lang="en-US" sz="1600" u="sng"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column system</a:t>
            </a:r>
            <a:r>
              <a:rPr lang="en-US" sz="1600"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(Gracile &amp; Cuneate tracts)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164465" marR="54610" indent="0" algn="justLow">
              <a:lnSpc>
                <a:spcPct val="150000"/>
              </a:lnSpc>
              <a:buNone/>
            </a:pPr>
            <a:r>
              <a:rPr lang="en-US" sz="1600" spc="-5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1-Thickly </a:t>
            </a:r>
            <a:r>
              <a:rPr lang="en-US" sz="1600" spc="-5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meylinated</a:t>
            </a:r>
            <a:r>
              <a:rPr lang="en-US" sz="1600" spc="-5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branches of the dorsal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root ganglion cells which from its first order neurons,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these fibers are groups </a:t>
            </a:r>
            <a:r>
              <a:rPr lang="en-US" sz="1600" b="1"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 α</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b="1"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 β</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34620" marR="54610" indent="0" algn="justLow">
              <a:lnSpc>
                <a:spcPct val="150000"/>
              </a:lnSpc>
              <a:spcBef>
                <a:spcPts val="575"/>
              </a:spcBef>
              <a:buNone/>
            </a:pPr>
            <a:r>
              <a:rPr lang="en-US" sz="1600" spc="-1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2-On entering the spinal cord, it ascends directly </a:t>
            </a:r>
            <a:r>
              <a:rPr lang="en-US" sz="1600" b="1" spc="-1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without crossing </a:t>
            </a:r>
            <a:r>
              <a:rPr lang="en-US" sz="1600" spc="-1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and it does not enter the gray matter (occupies </a:t>
            </a:r>
            <a:r>
              <a:rPr lang="en-US" sz="1600" spc="-6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lateral margin of the dorsal white matter</a:t>
            </a:r>
            <a:r>
              <a:rPr lang="en-US" sz="1600" spc="-6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60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TextBox 2"/>
          <p:cNvSpPr txBox="1"/>
          <p:nvPr/>
        </p:nvSpPr>
        <p:spPr>
          <a:xfrm>
            <a:off x="164890" y="0"/>
            <a:ext cx="4540044" cy="4942892"/>
          </a:xfrm>
          <a:prstGeom prst="rect">
            <a:avLst/>
          </a:prstGeom>
          <a:noFill/>
        </p:spPr>
        <p:txBody>
          <a:bodyPr wrap="square" rtlCol="0">
            <a:spAutoFit/>
          </a:bodyPr>
          <a:lstStyle/>
          <a:p>
            <a:pPr lvl="0" algn="justLow">
              <a:lnSpc>
                <a:spcPct val="150000"/>
              </a:lnSpc>
              <a:spcBef>
                <a:spcPts val="575"/>
              </a:spcBef>
              <a:buClr>
                <a:srgbClr val="A458FF"/>
              </a:buClr>
              <a:buSzPts val="2000"/>
            </a:pPr>
            <a:r>
              <a:rPr lang="en-US" spc="-5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3-Some lateral fibers from this system enter the dorsal horn </a:t>
            </a:r>
            <a:r>
              <a:rPr lang="en-US"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of spinal cord and synapse with many neurons in </a:t>
            </a:r>
            <a:r>
              <a:rPr lang="en-US" spc="-2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several layers in the cord. Some of these neurons are </a:t>
            </a:r>
            <a:r>
              <a:rPr lang="en-US" spc="-4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sensory and their axons form the </a:t>
            </a:r>
            <a:r>
              <a:rPr lang="en-US" b="1" spc="-40" dirty="0" err="1">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spino</a:t>
            </a:r>
            <a:r>
              <a:rPr lang="en-US" b="1" spc="-4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-cervical tract</a:t>
            </a:r>
            <a:r>
              <a:rPr lang="en-US" spc="-4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a:t>
            </a:r>
            <a:r>
              <a:rPr lang="en-US" spc="-3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while the other neurons are motor and they elicit local </a:t>
            </a:r>
            <a:r>
              <a:rPr lang="en-US" spc="-8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spinal reflexes, third neurons join the </a:t>
            </a:r>
            <a:r>
              <a:rPr lang="en-US" spc="-85" dirty="0" err="1">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spino</a:t>
            </a:r>
            <a:r>
              <a:rPr lang="en-US" spc="-8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-cerebellar tract.</a:t>
            </a:r>
            <a:endParaRPr lang="en-US"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endParaRPr>
          </a:p>
          <a:p>
            <a:pPr marR="3175" lvl="0" algn="justLow">
              <a:lnSpc>
                <a:spcPct val="150000"/>
              </a:lnSpc>
              <a:spcBef>
                <a:spcPts val="575"/>
              </a:spcBef>
              <a:buClr>
                <a:srgbClr val="A458FF"/>
              </a:buClr>
              <a:buSzPts val="2000"/>
            </a:pPr>
            <a:r>
              <a:rPr lang="en-US" spc="-7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4-The medial or the main bulk of the dorsal column system </a:t>
            </a:r>
            <a:r>
              <a:rPr lang="en-US" spc="-9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ascend to the medulla oblongata where it synapses with the </a:t>
            </a:r>
            <a:r>
              <a:rPr lang="en-US" b="1" spc="-9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2</a:t>
            </a:r>
            <a:r>
              <a:rPr lang="en-US" b="1" spc="-90" baseline="3000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nd</a:t>
            </a:r>
            <a:r>
              <a:rPr lang="en-US" b="1" spc="-9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order neuron </a:t>
            </a:r>
            <a:r>
              <a:rPr lang="en-US" spc="-9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in the gracile &amp; cuneate </a:t>
            </a:r>
            <a:r>
              <a:rPr lang="en-US" spc="-90" dirty="0" smtClean="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nuclei. </a:t>
            </a:r>
            <a:r>
              <a:rPr lang="en-US" spc="-70" dirty="0" smtClean="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Axons </a:t>
            </a:r>
            <a:r>
              <a:rPr lang="en-US" spc="-7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of the second order neuron </a:t>
            </a:r>
            <a:r>
              <a:rPr lang="en-US" b="1" spc="-7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decussate</a:t>
            </a:r>
            <a:r>
              <a:rPr lang="en-US" spc="-7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immediately </a:t>
            </a:r>
            <a:r>
              <a:rPr lang="en-US" spc="-7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to </a:t>
            </a:r>
            <a:r>
              <a:rPr lang="en-US" b="1" spc="-7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opposite side </a:t>
            </a:r>
            <a:r>
              <a:rPr lang="en-US" spc="-7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(forming internal arcuate fibers), ascend in brain stem as </a:t>
            </a:r>
            <a:r>
              <a:rPr lang="en-US" b="1" spc="-7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medial lemniscus </a:t>
            </a:r>
            <a:r>
              <a:rPr lang="en-US" spc="-4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and join the </a:t>
            </a:r>
            <a:r>
              <a:rPr lang="en-US" b="1" spc="-4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trigeminal </a:t>
            </a:r>
            <a:r>
              <a:rPr lang="en-US" b="1" spc="-45" dirty="0" err="1">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leminiscius</a:t>
            </a:r>
            <a:r>
              <a:rPr lang="en-US" b="1" spc="-4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a:t>
            </a:r>
            <a:r>
              <a:rPr lang="en-US" spc="-4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and reach </a:t>
            </a:r>
            <a:r>
              <a:rPr lang="en-US" b="1" spc="-4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3</a:t>
            </a:r>
            <a:r>
              <a:rPr lang="en-US" b="1" spc="-45" baseline="30000"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rd</a:t>
            </a:r>
            <a:r>
              <a:rPr lang="en-US" b="1" spc="-4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order </a:t>
            </a:r>
            <a:r>
              <a:rPr lang="en-US" b="1" spc="-8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neuron </a:t>
            </a:r>
            <a:r>
              <a:rPr lang="en-US" spc="-8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in the </a:t>
            </a:r>
            <a:r>
              <a:rPr lang="en-US" spc="-85" dirty="0" err="1">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ventro-postrolateral</a:t>
            </a:r>
            <a:r>
              <a:rPr lang="en-US" spc="-8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nucleus of the thalamus (PVLNT).</a:t>
            </a:r>
            <a:endParaRPr lang="en-US"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endParaRPr>
          </a:p>
          <a:p>
            <a:pPr marL="101600" lvl="0">
              <a:lnSpc>
                <a:spcPct val="115000"/>
              </a:lnSpc>
              <a:spcBef>
                <a:spcPts val="600"/>
              </a:spcBef>
              <a:buClr>
                <a:srgbClr val="A458FF"/>
              </a:buClr>
              <a:buSzPts val="2000"/>
            </a:pPr>
            <a:r>
              <a:rPr lang="en-US" spc="-8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-Axons of third order neuron ascend to reach sensory areas </a:t>
            </a:r>
            <a:r>
              <a:rPr lang="en-US" spc="-9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in the cerebral cortex (area 3, 1</a:t>
            </a:r>
            <a:r>
              <a:rPr lang="en-US" spc="-95" dirty="0" smtClean="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2</a:t>
            </a:r>
            <a:r>
              <a:rPr lang="en-US" i="1" spc="-95" dirty="0" smtClean="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 </a:t>
            </a:r>
            <a:r>
              <a:rPr lang="en-US" spc="-95" dirty="0">
                <a:solidFill>
                  <a:srgbClr val="050060">
                    <a:lumMod val="90000"/>
                    <a:lumOff val="10000"/>
                  </a:srgbClr>
                </a:solidFill>
                <a:latin typeface="Times New Roman" panose="02020603050405020304" pitchFamily="18" charset="0"/>
                <a:ea typeface="Times New Roman" panose="02020603050405020304" pitchFamily="18" charset="0"/>
                <a:cs typeface="Times New Roman" panose="02020603050405020304" pitchFamily="18" charset="0"/>
                <a:sym typeface="Muli"/>
              </a:rPr>
              <a:t>and area 5,7) </a:t>
            </a:r>
            <a:endParaRPr lang="en-US" dirty="0">
              <a:solidFill>
                <a:srgbClr val="050060">
                  <a:lumMod val="90000"/>
                  <a:lumOff val="10000"/>
                </a:srgbClr>
              </a:solidFill>
              <a:latin typeface="Times New Roman" panose="02020603050405020304" pitchFamily="18" charset="0"/>
              <a:cs typeface="Times New Roman" panose="02020603050405020304" pitchFamily="18" charset="0"/>
              <a:sym typeface="Muli"/>
            </a:endParaRPr>
          </a:p>
        </p:txBody>
      </p:sp>
      <p:pic>
        <p:nvPicPr>
          <p:cNvPr id="4098" name="Picture 2" descr="1"/>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a:stretch>
            <a:fillRect/>
          </a:stretch>
        </p:blipFill>
        <p:spPr bwMode="auto">
          <a:xfrm>
            <a:off x="4788114" y="79376"/>
            <a:ext cx="4324350" cy="494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8100392" y="4587974"/>
            <a:ext cx="504056" cy="3549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40352" y="4749851"/>
            <a:ext cx="432048" cy="19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545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smtClean="0">
                <a:solidFill>
                  <a:schemeClr val="tx1">
                    <a:lumMod val="90000"/>
                    <a:lumOff val="10000"/>
                  </a:schemeClr>
                </a:solidFill>
              </a:rPr>
              <a:t/>
            </a:r>
            <a:br>
              <a:rPr lang="en-US" sz="1800" dirty="0" smtClean="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 name="Text Placeholder 2"/>
          <p:cNvSpPr>
            <a:spLocks noGrp="1"/>
          </p:cNvSpPr>
          <p:nvPr>
            <p:ph type="body" idx="1"/>
          </p:nvPr>
        </p:nvSpPr>
        <p:spPr>
          <a:xfrm>
            <a:off x="200778" y="8387"/>
            <a:ext cx="8801334" cy="3435846"/>
          </a:xfrm>
        </p:spPr>
        <p:txBody>
          <a:bodyPr/>
          <a:lstStyle/>
          <a:p>
            <a:pPr marL="0" indent="0" algn="justLow">
              <a:lnSpc>
                <a:spcPct val="150000"/>
              </a:lnSpc>
              <a:spcBef>
                <a:spcPts val="0"/>
              </a:spcBef>
              <a:buNone/>
            </a:pP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Unconscious proprioceptive sensation</a:t>
            </a:r>
            <a:r>
              <a:rPr lang="en-US" sz="1600" b="1" u="sng"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spc="-8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50000"/>
              </a:lnSpc>
              <a:spcBef>
                <a:spcPts val="0"/>
              </a:spcBef>
              <a:buNone/>
            </a:pPr>
            <a:r>
              <a:rPr lang="en-US" sz="1600" spc="-85"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Unconscious </a:t>
            </a:r>
            <a:r>
              <a:rPr lang="en-US" sz="1600"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proprioceptive sensations </a:t>
            </a:r>
            <a:r>
              <a:rPr lang="en-US" sz="1600" spc="-7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(joint and muscle movements during walking, running, </a:t>
            </a:r>
            <a:r>
              <a:rPr lang="en-US" sz="1600" spc="-5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swimming) are so called because most of them do </a:t>
            </a: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not reach the sensory cortex, but they are coordinated by </a:t>
            </a:r>
            <a:r>
              <a:rPr lang="en-US" sz="1600"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 cerebellum, basal ganglia and other nuclei in brain </a:t>
            </a:r>
            <a:r>
              <a:rPr lang="en-US" sz="1600" spc="-8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stem like reticular formation and vestibular nuclei.</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They are carried by:</a:t>
            </a:r>
          </a:p>
          <a:p>
            <a:pPr marL="0" marR="88265" indent="0" algn="justLow">
              <a:lnSpc>
                <a:spcPct val="150000"/>
              </a:lnSpc>
              <a:spcBef>
                <a:spcPts val="1270"/>
              </a:spcBef>
              <a:buNone/>
            </a:pPr>
            <a:r>
              <a:rPr lang="en-US" sz="1600" b="1"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 Dorsal (direct) and ventral (indirect) </a:t>
            </a:r>
            <a:r>
              <a:rPr lang="en-US" sz="1600" b="1" spc="-25"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spino</a:t>
            </a:r>
            <a:r>
              <a:rPr lang="en-US" sz="1600" b="1" spc="-2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-cerebellar </a:t>
            </a:r>
            <a:r>
              <a:rPr lang="en-US" sz="1600" b="1"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tracts:</a:t>
            </a:r>
            <a:r>
              <a:rPr lang="en-US" sz="1600" spc="-5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Carries unconscious proprioceptive sensations (do not </a:t>
            </a:r>
            <a:r>
              <a:rPr lang="en-US" sz="1600"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reach the cerebral cortex as the person is unaware of them like </a:t>
            </a:r>
            <a:r>
              <a:rPr lang="en-US" sz="1600" spc="-1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joint movements during running or swimming), fibers are group </a:t>
            </a:r>
            <a:r>
              <a:rPr lang="en-US" sz="1600" b="1" spc="-1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 beta </a:t>
            </a:r>
            <a:r>
              <a:rPr lang="en-US" sz="1600" spc="-1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which is the most rapid tracts in the body </a:t>
            </a:r>
            <a:r>
              <a:rPr lang="en-US" sz="1600"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(100 m/second). </a:t>
            </a:r>
            <a:r>
              <a:rPr lang="en-US" sz="1600" b="1"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600" b="1" spc="-20"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a:t>
            </a:r>
            <a:r>
              <a:rPr lang="en-US" sz="1600" b="1"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order neurons </a:t>
            </a:r>
            <a:r>
              <a:rPr lang="en-US" sz="1600"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are the dorsal root </a:t>
            </a:r>
            <a:r>
              <a:rPr lang="en-US" sz="1600" spc="-3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ganglion sells. Axons of the </a:t>
            </a:r>
            <a:r>
              <a:rPr lang="en-US" sz="1600" b="1" spc="-3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Clark's nucleus </a:t>
            </a:r>
            <a:r>
              <a:rPr lang="en-US" sz="1600" spc="-3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spc="-30"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nd</a:t>
            </a:r>
            <a:r>
              <a:rPr lang="en-US" sz="1600" spc="-3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order </a:t>
            </a:r>
            <a:r>
              <a:rPr lang="en-US" sz="1600" spc="-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neurons), ascend directly in the same side of spinal cord and enter the </a:t>
            </a:r>
            <a:r>
              <a:rPr lang="en-US" sz="1600"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cerebellum through the </a:t>
            </a:r>
            <a:r>
              <a:rPr lang="en-US" sz="1600" b="1"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inferior peduncle </a:t>
            </a:r>
            <a:r>
              <a:rPr lang="en-US" sz="1600"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of the </a:t>
            </a:r>
            <a:r>
              <a:rPr lang="en-US" sz="1600" b="1"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same side</a:t>
            </a:r>
            <a:r>
              <a:rPr lang="en-US" sz="1600" spc="-2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spc="-3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where they synapse in deep nuclei of 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dorsal spinocerebellar tract</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case of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Ventral </a:t>
            </a:r>
            <a:r>
              <a:rPr lang="en-US" sz="1600" b="1"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(indirect)</a:t>
            </a:r>
            <a:r>
              <a:rPr lang="en-US" sz="1600"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spino</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cerebellar tract, </a:t>
            </a:r>
            <a:r>
              <a:rPr lang="en-US" sz="1600"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axons of </a:t>
            </a:r>
            <a:r>
              <a:rPr lang="en-US" sz="1600" spc="-3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Clark's</a:t>
            </a:r>
            <a:r>
              <a:rPr lang="en-US" sz="1600"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nucleus </a:t>
            </a:r>
            <a:r>
              <a:rPr lang="en-US" sz="1600" b="1"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cross to the </a:t>
            </a:r>
            <a:r>
              <a:rPr lang="en-US" sz="1600" b="1" spc="-4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opposite </a:t>
            </a:r>
            <a:r>
              <a:rPr lang="en-US" sz="1600" b="1"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side </a:t>
            </a:r>
            <a:r>
              <a:rPr lang="en-US" sz="1600" spc="-4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front central canal</a:t>
            </a:r>
            <a:r>
              <a:rPr lang="en-US" sz="1600" spc="-4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then ascend in the spinal cord and enter the cerebellum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the </a:t>
            </a:r>
            <a:r>
              <a:rPr lang="en-US" sz="1600" b="1"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superior peduncles </a:t>
            </a:r>
            <a:r>
              <a:rPr lang="en-US" sz="1600" spc="-65"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of both sides.</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01600" indent="0">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29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385F9-245D-4CC0-ACDB-469C6EEDC54D}"/>
</file>

<file path=customXml/itemProps2.xml><?xml version="1.0" encoding="utf-8"?>
<ds:datastoreItem xmlns:ds="http://schemas.openxmlformats.org/officeDocument/2006/customXml" ds:itemID="{4E738AF5-BB05-4C7A-924B-A28110634650}"/>
</file>

<file path=customXml/itemProps3.xml><?xml version="1.0" encoding="utf-8"?>
<ds:datastoreItem xmlns:ds="http://schemas.openxmlformats.org/officeDocument/2006/customXml" ds:itemID="{ACAB37A3-342A-42F5-9CCD-D1227B8E2DA2}"/>
</file>

<file path=docProps/app.xml><?xml version="1.0" encoding="utf-8"?>
<Properties xmlns="http://schemas.openxmlformats.org/officeDocument/2006/extended-properties" xmlns:vt="http://schemas.openxmlformats.org/officeDocument/2006/docPropsVTypes">
  <TotalTime>666</TotalTime>
  <Words>1092</Words>
  <Application>Microsoft Office PowerPoint</Application>
  <PresentationFormat>On-screen Show (16:9)</PresentationFormat>
  <Paragraphs>61</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Muli</vt:lpstr>
      <vt:lpstr>Calibri</vt:lpstr>
      <vt:lpstr>Lexend Deca</vt:lpstr>
      <vt:lpstr>Times New Roman</vt:lpstr>
      <vt:lpstr>Arial</vt:lpstr>
      <vt:lpstr>Aliena template</vt:lpstr>
      <vt:lpstr>   4- Somatic sensation; tactile and proprioceptive sensation.  By Prof. Sherif W. Mansour Physiology dpt., Mutah school of Medicine. </vt:lpstr>
      <vt:lpstr>    </vt:lpstr>
      <vt:lpstr>    </vt:lpstr>
      <vt:lpstr>    </vt:lpstr>
      <vt:lpstr>    </vt:lpstr>
      <vt:lpstr>    </vt:lpstr>
      <vt:lpstr>    </vt:lpstr>
      <vt:lpstr>    </vt:lpstr>
      <vt:lpstr>    </vt:lpstr>
      <vt:lpstr>    </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doubleclick</cp:lastModifiedBy>
  <cp:revision>81</cp:revision>
  <dcterms:modified xsi:type="dcterms:W3CDTF">2020-12-06T10:08:23Z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