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4"/>
  </p:sldMasterIdLst>
  <p:notesMasterIdLst>
    <p:notesMasterId r:id="rId27"/>
  </p:notesMasterIdLst>
  <p:sldIdLst>
    <p:sldId id="378" r:id="rId5"/>
    <p:sldId id="379" r:id="rId6"/>
    <p:sldId id="380" r:id="rId7"/>
    <p:sldId id="381" r:id="rId8"/>
    <p:sldId id="394" r:id="rId9"/>
    <p:sldId id="396" r:id="rId10"/>
    <p:sldId id="395" r:id="rId11"/>
    <p:sldId id="385" r:id="rId12"/>
    <p:sldId id="386" r:id="rId13"/>
    <p:sldId id="387" r:id="rId14"/>
    <p:sldId id="388" r:id="rId15"/>
    <p:sldId id="389" r:id="rId16"/>
    <p:sldId id="390" r:id="rId17"/>
    <p:sldId id="391" r:id="rId18"/>
    <p:sldId id="392" r:id="rId19"/>
    <p:sldId id="393" r:id="rId20"/>
    <p:sldId id="397" r:id="rId21"/>
    <p:sldId id="398" r:id="rId22"/>
    <p:sldId id="399" r:id="rId23"/>
    <p:sldId id="400" r:id="rId24"/>
    <p:sldId id="401" r:id="rId25"/>
    <p:sldId id="402" r:id="rId26"/>
  </p:sldIdLst>
  <p:sldSz cx="9144000" cy="5143500" type="screen16x9"/>
  <p:notesSz cx="6858000" cy="9144000"/>
  <p:embeddedFontLst>
    <p:embeddedFont>
      <p:font typeface="Dosis" pitchFamily="2" charset="0"/>
      <p:regular r:id="rId28"/>
      <p:bold r:id="rId29"/>
    </p:embeddedFont>
    <p:embeddedFont>
      <p:font typeface="Garamond" panose="02020404030301010803" pitchFamily="18" charset="0"/>
      <p:regular r:id="rId30"/>
      <p:bold r:id="rId31"/>
      <p:italic r:id="rId32"/>
    </p:embeddedFont>
    <p:embeddedFont>
      <p:font typeface="Source Sans Pro" panose="02000000000000000000" pitchFamily="2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FE3CBF2-F920-4ABD-A0C9-DBEF4B05FF2B}">
  <a:tblStyle styleId="{DFE3CBF2-F920-4ABD-A0C9-DBEF4B05FF2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71" autoAdjust="0"/>
    <p:restoredTop sz="72906" autoAdjust="0"/>
  </p:normalViewPr>
  <p:slideViewPr>
    <p:cSldViewPr snapToGrid="0">
      <p:cViewPr varScale="1">
        <p:scale>
          <a:sx n="66" d="100"/>
          <a:sy n="66" d="100"/>
        </p:scale>
        <p:origin x="1368" y="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314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slide" Target="slides/slide22.xml" /><Relationship Id="rId39" Type="http://schemas.openxmlformats.org/officeDocument/2006/relationships/theme" Target="theme/theme1.xml" /><Relationship Id="rId3" Type="http://schemas.openxmlformats.org/officeDocument/2006/relationships/customXml" Target="../customXml/item3.xml" /><Relationship Id="rId21" Type="http://schemas.openxmlformats.org/officeDocument/2006/relationships/slide" Target="slides/slide17.xml" /><Relationship Id="rId34" Type="http://schemas.openxmlformats.org/officeDocument/2006/relationships/font" Target="fonts/font7.fntdata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slide" Target="slides/slide21.xml" /><Relationship Id="rId33" Type="http://schemas.openxmlformats.org/officeDocument/2006/relationships/font" Target="fonts/font6.fntdata" /><Relationship Id="rId38" Type="http://schemas.openxmlformats.org/officeDocument/2006/relationships/viewProps" Target="viewProps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29" Type="http://schemas.openxmlformats.org/officeDocument/2006/relationships/font" Target="fonts/font2.fntdata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slide" Target="slides/slide20.xml" /><Relationship Id="rId32" Type="http://schemas.openxmlformats.org/officeDocument/2006/relationships/font" Target="fonts/font5.fntdata" /><Relationship Id="rId37" Type="http://schemas.openxmlformats.org/officeDocument/2006/relationships/presProps" Target="presProps.xml" /><Relationship Id="rId40" Type="http://schemas.openxmlformats.org/officeDocument/2006/relationships/tableStyles" Target="tableStyles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slide" Target="slides/slide19.xml" /><Relationship Id="rId28" Type="http://schemas.openxmlformats.org/officeDocument/2006/relationships/font" Target="fonts/font1.fntdata" /><Relationship Id="rId36" Type="http://schemas.openxmlformats.org/officeDocument/2006/relationships/font" Target="fonts/font9.fntdata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31" Type="http://schemas.openxmlformats.org/officeDocument/2006/relationships/font" Target="fonts/font4.fntdata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slide" Target="slides/slide18.xml" /><Relationship Id="rId27" Type="http://schemas.openxmlformats.org/officeDocument/2006/relationships/notesMaster" Target="notesMasters/notesMaster1.xml" /><Relationship Id="rId30" Type="http://schemas.openxmlformats.org/officeDocument/2006/relationships/font" Target="fonts/font3.fntdata" /><Relationship Id="rId35" Type="http://schemas.openxmlformats.org/officeDocument/2006/relationships/font" Target="fonts/font8.fntdata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044092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46560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00" y="0"/>
            <a:ext cx="9173370" cy="5142161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403349"/>
            <a:ext cx="5111752" cy="1136650"/>
          </a:xfrm>
        </p:spPr>
        <p:txBody>
          <a:bodyPr anchor="b">
            <a:noAutofit/>
          </a:bodyPr>
          <a:lstStyle>
            <a:lvl1pPr algn="ctr">
              <a:defRPr sz="405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2743198"/>
            <a:ext cx="5111752" cy="990602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3778247"/>
            <a:ext cx="673100" cy="20955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3778247"/>
            <a:ext cx="3910976" cy="209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3778247"/>
            <a:ext cx="413375" cy="20955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2641598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54886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3611561"/>
            <a:ext cx="7207250" cy="425054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781050"/>
            <a:ext cx="7579479" cy="250190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4036615"/>
            <a:ext cx="7207250" cy="370284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2428093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736599"/>
            <a:ext cx="7194549" cy="2216151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3257550"/>
            <a:ext cx="7194549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98972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77800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2514600"/>
            <a:ext cx="6629402" cy="43815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5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257550"/>
            <a:ext cx="7207250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  <p:sp>
        <p:nvSpPr>
          <p:cNvPr id="14" name="TextBox 13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120903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28726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2481436"/>
            <a:ext cx="7207251" cy="11016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3036"/>
            <a:ext cx="7207251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97005422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68275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9484"/>
            <a:ext cx="7207251" cy="66522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397250"/>
            <a:ext cx="7207251" cy="10096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  <p:sp>
        <p:nvSpPr>
          <p:cNvPr id="12" name="TextBox 11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1949446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21336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736599"/>
            <a:ext cx="7207250" cy="168275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2626"/>
            <a:ext cx="7207251" cy="63093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3352800"/>
            <a:ext cx="7207253" cy="10541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98704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578092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736599"/>
            <a:ext cx="1418171" cy="3670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736599"/>
            <a:ext cx="5574769" cy="36703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742950"/>
            <a:ext cx="0" cy="36576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065450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1907659"/>
            <a:ext cx="5008200" cy="1045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685800" y="3082250"/>
            <a:ext cx="5008200" cy="6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600" cy="17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>
                <a:solidFill>
                  <a:srgbClr val="0DB7C4"/>
                </a:solidFill>
              </a:defRPr>
            </a:lvl1pPr>
            <a:lvl2pPr lvl="1" rtl="0">
              <a:buNone/>
              <a:defRPr>
                <a:solidFill>
                  <a:srgbClr val="0DB7C4"/>
                </a:solidFill>
              </a:defRPr>
            </a:lvl2pPr>
            <a:lvl3pPr lvl="2" rtl="0">
              <a:buNone/>
              <a:defRPr>
                <a:solidFill>
                  <a:srgbClr val="0DB7C4"/>
                </a:solidFill>
              </a:defRPr>
            </a:lvl3pPr>
            <a:lvl4pPr lvl="3" rtl="0">
              <a:buNone/>
              <a:defRPr>
                <a:solidFill>
                  <a:srgbClr val="0DB7C4"/>
                </a:solidFill>
              </a:defRPr>
            </a:lvl4pPr>
            <a:lvl5pPr lvl="4" rtl="0">
              <a:buNone/>
              <a:defRPr>
                <a:solidFill>
                  <a:srgbClr val="0DB7C4"/>
                </a:solidFill>
              </a:defRPr>
            </a:lvl5pPr>
            <a:lvl6pPr lvl="5" rtl="0">
              <a:buNone/>
              <a:defRPr>
                <a:solidFill>
                  <a:srgbClr val="0DB7C4"/>
                </a:solidFill>
              </a:defRPr>
            </a:lvl6pPr>
            <a:lvl7pPr lvl="6" rtl="0">
              <a:buNone/>
              <a:defRPr>
                <a:solidFill>
                  <a:srgbClr val="0DB7C4"/>
                </a:solidFill>
              </a:defRPr>
            </a:lvl7pPr>
            <a:lvl8pPr lvl="7" rtl="0">
              <a:buNone/>
              <a:defRPr>
                <a:solidFill>
                  <a:srgbClr val="0DB7C4"/>
                </a:solidFill>
              </a:defRPr>
            </a:lvl8pPr>
            <a:lvl9pPr lvl="8" rtl="0">
              <a:buNone/>
              <a:defRPr>
                <a:solidFill>
                  <a:srgbClr val="0DB7C4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02015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44425" y="1538075"/>
            <a:ext cx="5169000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▹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⬩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⬞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0792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5740378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314454"/>
            <a:ext cx="6119016" cy="1366886"/>
          </a:xfrm>
        </p:spPr>
        <p:txBody>
          <a:bodyPr anchor="b">
            <a:normAutofit/>
          </a:bodyPr>
          <a:lstStyle>
            <a:lvl1pPr algn="ctr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2884539"/>
            <a:ext cx="6119018" cy="71591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2782939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86600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1515172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18310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740704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08625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041401"/>
            <a:ext cx="2788841" cy="10287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736599"/>
            <a:ext cx="4102100" cy="3670301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2273299"/>
            <a:ext cx="2788841" cy="182880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184400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253977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412874"/>
            <a:ext cx="4681362" cy="10287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781050"/>
            <a:ext cx="2297510" cy="35814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2441574"/>
            <a:ext cx="4681362" cy="1371600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5922468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slideLayout" Target="../slideLayouts/slideLayout18.xml" /><Relationship Id="rId3" Type="http://schemas.openxmlformats.org/officeDocument/2006/relationships/slideLayout" Target="../slideLayouts/slideLayout3.xml" /><Relationship Id="rId21" Type="http://schemas.openxmlformats.org/officeDocument/2006/relationships/image" Target="../media/image3.png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theme" Target="../theme/theme1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slideLayout" Target="../slideLayouts/slideLayout19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Relationship Id="rId22" Type="http://schemas.openxmlformats.org/officeDocument/2006/relationships/image" Target="../media/image4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802" y="0"/>
            <a:ext cx="9172472" cy="5142161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736600"/>
            <a:ext cx="7200897" cy="9779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1917699"/>
            <a:ext cx="7200897" cy="24892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4476750"/>
            <a:ext cx="1200150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4476750"/>
            <a:ext cx="5479425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4476750"/>
            <a:ext cx="407023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37079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</p:sldLayoutIdLst>
  <p:transition>
    <p:fade thruBlk="1"/>
  </p:transition>
  <p:hf hdr="0" ftr="0" dt="0"/>
  <p:txStyles>
    <p:titleStyle>
      <a:lvl1pPr algn="ctr" defTabSz="342900" rtl="0" eaLnBrk="1" latinLnBrk="0" hangingPunct="1">
        <a:spcBef>
          <a:spcPct val="0"/>
        </a:spcBef>
        <a:buNone/>
        <a:defRPr sz="33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8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19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19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19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19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19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19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19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19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19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19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19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19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 /><Relationship Id="rId1" Type="http://schemas.openxmlformats.org/officeDocument/2006/relationships/slideLayout" Target="../slideLayouts/slideLayout19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9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9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9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9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9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9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19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ctrTitle"/>
          </p:nvPr>
        </p:nvSpPr>
        <p:spPr>
          <a:xfrm>
            <a:off x="465515" y="1548479"/>
            <a:ext cx="5514046" cy="138383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" panose="020B0604020202020204" charset="0"/>
              </a:rPr>
              <a:t> Plasma Cell Neoplasms &amp; Related Entities</a:t>
            </a:r>
            <a:b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" panose="020B0604020202020204" charset="0"/>
              </a:rPr>
            </a:br>
            <a:endParaRPr lang="en-US" sz="4000" b="1" dirty="0"/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/>
          </a:p>
        </p:txBody>
      </p:sp>
      <p:sp>
        <p:nvSpPr>
          <p:cNvPr id="3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Related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31561" y="2465022"/>
            <a:ext cx="6096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/>
              <a:t>Dr. </a:t>
            </a:r>
            <a:r>
              <a:rPr lang="en-US" sz="2400" b="1" dirty="0" err="1"/>
              <a:t>Bushra</a:t>
            </a:r>
            <a:r>
              <a:rPr lang="en-US" sz="2400" b="1" dirty="0"/>
              <a:t> </a:t>
            </a:r>
            <a:r>
              <a:rPr lang="en-US" sz="2400" b="1" dirty="0" err="1"/>
              <a:t>AlTarawneh</a:t>
            </a:r>
            <a:r>
              <a:rPr lang="en-US" sz="2400" b="1" dirty="0"/>
              <a:t>, MD</a:t>
            </a:r>
          </a:p>
          <a:p>
            <a:pPr algn="ctr"/>
            <a:r>
              <a:rPr lang="en-US" sz="2400" b="1" dirty="0"/>
              <a:t>Anatomical pathology </a:t>
            </a:r>
            <a:br>
              <a:rPr lang="en-US" sz="2400" b="1" dirty="0"/>
            </a:br>
            <a:r>
              <a:rPr lang="en-US" sz="2400" b="1" dirty="0"/>
              <a:t>Mutah University</a:t>
            </a:r>
            <a:br>
              <a:rPr lang="en-US" sz="2400" b="1" dirty="0"/>
            </a:br>
            <a:r>
              <a:rPr lang="en-US" sz="2400" b="1" dirty="0"/>
              <a:t>School of Medicine- Department of Microbiology &amp; Pathology</a:t>
            </a:r>
            <a:br>
              <a:rPr lang="en-US"/>
            </a:br>
            <a:r>
              <a:rPr lang="en-US" b="1"/>
              <a:t>HLS </a:t>
            </a:r>
            <a:r>
              <a:rPr lang="en-US" b="1" dirty="0"/>
              <a:t>lectures 2022</a:t>
            </a:r>
          </a:p>
        </p:txBody>
      </p:sp>
    </p:spTree>
    <p:extLst>
      <p:ext uri="{BB962C8B-B14F-4D97-AF65-F5344CB8AC3E}">
        <p14:creationId xmlns:p14="http://schemas.microsoft.com/office/powerpoint/2010/main" val="106924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527" y="160338"/>
            <a:ext cx="8291263" cy="921009"/>
          </a:xfrm>
        </p:spPr>
        <p:txBody>
          <a:bodyPr/>
          <a:lstStyle/>
          <a:p>
            <a:r>
              <a:rPr lang="en-US" sz="2800" b="1" dirty="0"/>
              <a:t>Multiple Myeloma  - </a:t>
            </a:r>
            <a:r>
              <a:rPr lang="en-US" sz="2800" b="1" dirty="0" err="1"/>
              <a:t>Humoral</a:t>
            </a:r>
            <a:r>
              <a:rPr lang="en-US" sz="2800" b="1" dirty="0"/>
              <a:t> immunity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765175" y="1242309"/>
            <a:ext cx="77007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MM Compromises the function of normal B cells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production of functional antibodies often is profoundly depressed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patients are at high risk for bacterial infections.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937189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527" y="160338"/>
            <a:ext cx="8291263" cy="921009"/>
          </a:xfrm>
        </p:spPr>
        <p:txBody>
          <a:bodyPr/>
          <a:lstStyle/>
          <a:p>
            <a:r>
              <a:rPr lang="en-US" sz="2800" b="1" dirty="0"/>
              <a:t>Multiple Myeloma  - Renal dysfunction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765175" y="1242309"/>
            <a:ext cx="770073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Several pathologic effects of MM:</a:t>
            </a:r>
          </a:p>
          <a:p>
            <a:pPr marL="533400" indent="-457200">
              <a:spcBef>
                <a:spcPts val="600"/>
              </a:spcBef>
              <a:buClr>
                <a:srgbClr val="0DB7C4"/>
              </a:buClr>
              <a:buSzPts val="2400"/>
              <a:buAutoNum type="arabicParenR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obstructive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proteinaceous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casts; composed of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Bence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jones proteins in the distal tubules.</a:t>
            </a:r>
          </a:p>
          <a:p>
            <a:pPr marL="533400" indent="-457200">
              <a:spcBef>
                <a:spcPts val="600"/>
              </a:spcBef>
              <a:buClr>
                <a:srgbClr val="0DB7C4"/>
              </a:buClr>
              <a:buSzPts val="2400"/>
              <a:buAutoNum type="arabicParenR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Light chain deposition in the glomeruli or the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interstitium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, either as amyloid or linear deposits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may contribute to renal damage. </a:t>
            </a:r>
          </a:p>
          <a:p>
            <a:pPr marL="533400" indent="-457200">
              <a:spcBef>
                <a:spcPts val="600"/>
              </a:spcBef>
              <a:buClr>
                <a:srgbClr val="0DB7C4"/>
              </a:buClr>
              <a:buSzPts val="2400"/>
              <a:buAutoNum type="arabicParenR"/>
            </a:pP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Hypercalcemia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, lead to dehydration and renal stones,</a:t>
            </a:r>
          </a:p>
          <a:p>
            <a:pPr marL="533400" indent="-457200">
              <a:spcBef>
                <a:spcPts val="600"/>
              </a:spcBef>
              <a:buClr>
                <a:srgbClr val="0DB7C4"/>
              </a:buClr>
              <a:buSzPts val="2400"/>
              <a:buAutoNum type="arabicParenR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Bacterial pyelonephritis, 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275761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34710"/>
            <a:ext cx="8291263" cy="921009"/>
          </a:xfrm>
        </p:spPr>
        <p:txBody>
          <a:bodyPr/>
          <a:lstStyle/>
          <a:p>
            <a:r>
              <a:rPr lang="en-US" sz="2800" b="1" dirty="0"/>
              <a:t>Multiple Myeloma  - Morphology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765175" y="1242309"/>
            <a:ext cx="37246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Multifocal destructive skeletal lesions  mostly involve the vertebral column, ribs, skull, pelvis, femur. 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The lesions arise in the 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medullary cavity.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Bone destruction leads to 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pathologic fractures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.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371" y="986319"/>
            <a:ext cx="4223319" cy="3936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6820396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34710"/>
            <a:ext cx="8291263" cy="921009"/>
          </a:xfrm>
        </p:spPr>
        <p:txBody>
          <a:bodyPr/>
          <a:lstStyle/>
          <a:p>
            <a:r>
              <a:rPr lang="en-US" sz="2800" b="1" dirty="0"/>
              <a:t>Multiple Myeloma  - Morphology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765174" y="1108745"/>
            <a:ext cx="78548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6200">
              <a:spcBef>
                <a:spcPts val="600"/>
              </a:spcBef>
              <a:buClr>
                <a:srgbClr val="0DB7C4"/>
              </a:buClr>
              <a:buSzPts val="2400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Microscopically: the marrow shows increased numbers of plasma cells, usually &gt; 30% of the cellularity.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93" y="1939742"/>
            <a:ext cx="7284378" cy="2986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8497029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34710"/>
            <a:ext cx="8291263" cy="921009"/>
          </a:xfrm>
        </p:spPr>
        <p:txBody>
          <a:bodyPr/>
          <a:lstStyle/>
          <a:p>
            <a:r>
              <a:rPr lang="en-US" sz="2800" b="1" dirty="0"/>
              <a:t>Multiple Myeloma  - Morphology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532294" y="1118155"/>
            <a:ext cx="8294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6200">
              <a:spcBef>
                <a:spcPts val="600"/>
              </a:spcBef>
              <a:buClr>
                <a:srgbClr val="0DB7C4"/>
              </a:buClr>
              <a:buSzPts val="2400"/>
            </a:pPr>
            <a:r>
              <a:rPr lang="en-US" sz="24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Mott cells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 are plasma cells that have spherical inclusions packed with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Ig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in their cytoplasm, </a:t>
            </a:r>
            <a:r>
              <a:rPr lang="en-US" sz="24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Inclusions: Russell bodies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2" descr="Image result for mott cells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6" name="Picture 6" descr="https://pbs.twimg.com/media/DyLitdBU8AAClQ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703" y="2085652"/>
            <a:ext cx="5835722" cy="270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616858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527" y="160338"/>
            <a:ext cx="8291263" cy="921009"/>
          </a:xfrm>
        </p:spPr>
        <p:txBody>
          <a:bodyPr/>
          <a:lstStyle/>
          <a:p>
            <a:r>
              <a:rPr lang="en-US" sz="2800" b="1" dirty="0"/>
              <a:t>Multiple Myeloma  - Clinical Features.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765175" y="1242309"/>
            <a:ext cx="77007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u="sng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Bone </a:t>
            </a:r>
            <a:r>
              <a:rPr lang="en-US" sz="2400" u="sng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resorption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Bone pain &amp; pathologic fractures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u="sng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Hypercalcemia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neurological manifestations;</a:t>
            </a:r>
            <a:b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+ Confusion, lethargy and weakness.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u="sng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Recurrent bacterial infections:</a:t>
            </a:r>
          </a:p>
          <a:p>
            <a:pPr marL="76200" lvl="1">
              <a:buClr>
                <a:srgbClr val="0DB7C4"/>
              </a:buClr>
              <a:buSzPts val="2400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    +The most common of death.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u="sng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Renal dysfunction:</a:t>
            </a:r>
            <a:br>
              <a:rPr lang="en-US" sz="2400" u="sng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+Second most common cause of death.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Median survival is 4-7 years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 cure yet.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524060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527" y="160338"/>
            <a:ext cx="8291263" cy="921009"/>
          </a:xfrm>
        </p:spPr>
        <p:txBody>
          <a:bodyPr/>
          <a:lstStyle/>
          <a:p>
            <a:r>
              <a:rPr lang="en-US" sz="2800" b="1" dirty="0"/>
              <a:t>Multiple Myeloma  - Laboratory analyses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765175" y="1242309"/>
            <a:ext cx="7700732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Increased levels of:</a:t>
            </a:r>
          </a:p>
          <a:p>
            <a:pPr marL="533400" indent="-457200">
              <a:spcBef>
                <a:spcPts val="600"/>
              </a:spcBef>
              <a:buClr>
                <a:srgbClr val="0DB7C4"/>
              </a:buClr>
              <a:buSzPts val="2400"/>
              <a:buAutoNum type="arabicParenR"/>
            </a:pP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Immunoglobulins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in the blood.</a:t>
            </a:r>
          </a:p>
          <a:p>
            <a:pPr marL="533400" indent="-457200">
              <a:spcBef>
                <a:spcPts val="600"/>
              </a:spcBef>
              <a:buClr>
                <a:srgbClr val="0DB7C4"/>
              </a:buClr>
              <a:buSzPts val="2400"/>
              <a:buAutoNum type="arabicParenR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and/or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Bence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Jones proteins in the urine. 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Patients have Both in ~ 70% of cases, 20% have only free light chains, &amp; 1% of myelomas are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nonsecretory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Anemia, thrombocytopenia and leukopenia.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Elevated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creatinine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or urea (</a:t>
            </a:r>
            <a:r>
              <a:rPr lang="en-US" sz="2400" u="sng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Renal dysfunction).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66278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299" y="363454"/>
            <a:ext cx="8291263" cy="921009"/>
          </a:xfrm>
        </p:spPr>
        <p:txBody>
          <a:bodyPr/>
          <a:lstStyle/>
          <a:p>
            <a:r>
              <a:rPr lang="en-US" sz="4400" b="1" dirty="0" err="1"/>
              <a:t>Lymphoplasmacytic</a:t>
            </a:r>
            <a:r>
              <a:rPr lang="en-US" sz="4400" b="1" dirty="0"/>
              <a:t> Lymphoma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765175" y="1242309"/>
            <a:ext cx="77007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 B-cell neoplasm that usually presents in old age.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Most commonly, the plasma cell component secretes monoclonal </a:t>
            </a:r>
            <a:r>
              <a:rPr lang="en-US" sz="2400" b="1" dirty="0" err="1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IgM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.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Amounts sufficient to cause a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hyperviscosity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syndrome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400" b="1" dirty="0" err="1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Waldenström</a:t>
            </a:r>
            <a:r>
              <a:rPr lang="en-US" sz="24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macroglobulinemia</a:t>
            </a:r>
            <a:r>
              <a:rPr lang="en-US" sz="24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.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Complications from the secretion of free light chains (e.g.; renal failure) are relatively rare &amp; no bone destruction.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854514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527" y="160338"/>
            <a:ext cx="8291263" cy="921009"/>
          </a:xfrm>
        </p:spPr>
        <p:txBody>
          <a:bodyPr/>
          <a:lstStyle/>
          <a:p>
            <a:r>
              <a:rPr lang="en-US" sz="2800" b="1" dirty="0" err="1"/>
              <a:t>Lymphoplasmacytic</a:t>
            </a:r>
            <a:r>
              <a:rPr lang="en-US" sz="2800" b="1" dirty="0"/>
              <a:t> Lymphoma - Pathogenesis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765175" y="1242309"/>
            <a:ext cx="7700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All cases of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lymphoplasmacytic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lymphoma are associated with acquired mutations in </a:t>
            </a:r>
            <a:r>
              <a:rPr lang="en-US" sz="24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MYD88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.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9414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527" y="160338"/>
            <a:ext cx="8291263" cy="921009"/>
          </a:xfrm>
        </p:spPr>
        <p:txBody>
          <a:bodyPr/>
          <a:lstStyle/>
          <a:p>
            <a:r>
              <a:rPr lang="en-US" sz="2800" b="1" dirty="0" err="1"/>
              <a:t>Lymphoplasmacytic</a:t>
            </a:r>
            <a:r>
              <a:rPr lang="en-US" sz="2800" b="1" dirty="0"/>
              <a:t> Lymphoma - Morphology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765174" y="1160116"/>
            <a:ext cx="22348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The marrow is infiltrated by lymphocytes, plasma cells, &amp;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plasmacytoid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lymphocytes in varying proportions.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 descr="https://pbs.twimg.com/media/Dn46f41XUAApZTu.jpg: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054" y="1160115"/>
            <a:ext cx="5763802" cy="374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49760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"/>
          </a:p>
        </p:txBody>
      </p:sp>
      <p:pic>
        <p:nvPicPr>
          <p:cNvPr id="1026" name="Picture 2" descr="000083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86" y="1664413"/>
            <a:ext cx="4181581" cy="310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ibrary.med.utah.edu/WebPath/jpeg1/LUNG3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064" y="1664413"/>
            <a:ext cx="3873356" cy="310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6667" y="589845"/>
            <a:ext cx="82807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The last stage of B cell maturation, express CD38 but lose CD19: </a:t>
            </a:r>
            <a:br>
              <a:rPr lang="en-US" sz="18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</a:br>
            <a:r>
              <a:rPr lang="en-US" sz="18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+ cannot switch antibody classes.</a:t>
            </a:r>
            <a:br>
              <a:rPr lang="en-US" sz="18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</a:br>
            <a:r>
              <a:rPr lang="en-US" sz="18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+can only produce a single kind of antibody in a single class of immunoglobulin.</a:t>
            </a:r>
          </a:p>
        </p:txBody>
      </p:sp>
    </p:spTree>
    <p:extLst>
      <p:ext uri="{BB962C8B-B14F-4D97-AF65-F5344CB8AC3E}">
        <p14:creationId xmlns:p14="http://schemas.microsoft.com/office/powerpoint/2010/main" val="2798161372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527" y="160338"/>
            <a:ext cx="8291263" cy="921009"/>
          </a:xfrm>
        </p:spPr>
        <p:txBody>
          <a:bodyPr/>
          <a:lstStyle/>
          <a:p>
            <a:r>
              <a:rPr lang="en-US" sz="3200" b="1" dirty="0" err="1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Waldenström</a:t>
            </a:r>
            <a:r>
              <a:rPr lang="en-US" sz="32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macroglobulinemia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765173" y="1160116"/>
            <a:ext cx="76904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Patients with </a:t>
            </a:r>
            <a:r>
              <a:rPr lang="en-US" sz="2400" dirty="0" err="1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IgM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-secreting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tumors have signs &amp; symptoms stemming from the physicochemical properties of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IgM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. (large size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at high concentrations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IgM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greatly increases the blood viscosity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hyperviscosity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syndrome.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53304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527" y="160338"/>
            <a:ext cx="8291263" cy="921009"/>
          </a:xfrm>
        </p:spPr>
        <p:txBody>
          <a:bodyPr/>
          <a:lstStyle/>
          <a:p>
            <a:r>
              <a:rPr lang="en-US" sz="3200" b="1" dirty="0" err="1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Waldenström</a:t>
            </a:r>
            <a:r>
              <a:rPr lang="en-US" sz="32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macroglobulinemia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612775" y="1160116"/>
            <a:ext cx="812025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6200">
              <a:buClr>
                <a:srgbClr val="0DB7C4"/>
              </a:buClr>
              <a:buSzPts val="2400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Characterized by the following: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Visual impairment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: due to venous congestion &amp; retinal hemorrhages 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Neurologic problems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such as headaches, dizziness, deafness, due to sluggish venous blood flow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Bleeding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 due to formation of complexes between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macroglobulins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&amp; clotting factors as well as interference with platelet function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 err="1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Cryoglobulinemia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the precipitation of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macroglobulins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at low temperatures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Raynaud phenomenon.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797670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527" y="160338"/>
            <a:ext cx="8291263" cy="921009"/>
          </a:xfrm>
        </p:spPr>
        <p:txBody>
          <a:bodyPr/>
          <a:lstStyle/>
          <a:p>
            <a:r>
              <a:rPr lang="en-US" sz="2800" b="1" dirty="0" err="1"/>
              <a:t>Lymphoplasmacytic</a:t>
            </a:r>
            <a:r>
              <a:rPr lang="en-US" sz="2800" b="1" dirty="0"/>
              <a:t> Lymphoma – Clinical features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765175" y="1242309"/>
            <a:ext cx="7700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An incurable progressive disease.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Median survival 4 year 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500744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527" y="160338"/>
            <a:ext cx="8291263" cy="921009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Plasma Cell Neoplasms and Related Entities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765174" y="1242309"/>
            <a:ext cx="7700732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 cell proliferations contain neoplastic plasma cells 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Always secrete a </a:t>
            </a:r>
            <a:r>
              <a:rPr lang="en-US" sz="24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monoclonal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immunoglobulin or their fragment.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These serve as tumor markers and often have pathologic consequences.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most common &amp; deadly of these neoplasms is multiple myeloma.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91502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527" y="160338"/>
            <a:ext cx="8291263" cy="921009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Plasma Cell Neoplasms and Related Entities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460375" y="1005753"/>
            <a:ext cx="81613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 protein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A monoclonal immunoglobulin identified in</a:t>
            </a:r>
          </a:p>
          <a:p>
            <a:pPr marL="76200">
              <a:buClr>
                <a:srgbClr val="0DB7C4"/>
              </a:buClr>
              <a:buSzPts val="2400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the blood.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They have high molecular weight, so they are restricted to plasma &amp; extracellular fluid &amp; excluded from urine.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Neoplastic plasma cells also synthesize excess 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immunoglobulin light chains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smaller in size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excreted in the urine, where they are called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400" b="1" dirty="0" err="1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Bence</a:t>
            </a:r>
            <a:r>
              <a:rPr lang="en-US" sz="24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 Jones proteins.</a:t>
            </a:r>
            <a:endParaRPr lang="en-US" sz="2400" b="1" dirty="0">
              <a:solidFill>
                <a:srgbClr val="7030A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Monoclonal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immunoglobulin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can be detected  by simple serum test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Serum protein 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Electrophoresis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!</a:t>
            </a:r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946094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1131667"/>
            <a:ext cx="8291263" cy="921009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Abnormal immunoglobulins are associated with several </a:t>
            </a:r>
            <a:r>
              <a:rPr lang="en-US" sz="36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clinicopathologic</a:t>
            </a:r>
            <a:r>
              <a:rPr lang="en-US" sz="36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entities:</a:t>
            </a:r>
            <a:br>
              <a:rPr lang="en-US" sz="36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</a:br>
            <a:r>
              <a:rPr lang="en-US" sz="3600" b="1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612775" y="2044342"/>
            <a:ext cx="80089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6200">
              <a:buClr>
                <a:srgbClr val="0DB7C4"/>
              </a:buClr>
              <a:buSzPts val="2400"/>
            </a:pPr>
            <a:r>
              <a:rPr lang="en-US" sz="24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1- Multiple myeloma (MM)(plasma cell myeloma):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The most important plasma cell neoplasm.</a:t>
            </a:r>
          </a:p>
          <a:p>
            <a:pPr marL="76200">
              <a:buClr>
                <a:srgbClr val="0DB7C4"/>
              </a:buClr>
              <a:buSzPts val="2400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+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Solitary </a:t>
            </a:r>
            <a:r>
              <a:rPr lang="en-US" sz="2400" dirty="0" err="1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plasmacytoma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: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An infrequent variant that presents as a single mass in bone or soft tissue. </a:t>
            </a:r>
            <a:b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</a:b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+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Smoldering myeloma: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another uncommon variant defined by a 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lack of symptoms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and a 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high plasma M component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.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551841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612775" y="1139567"/>
            <a:ext cx="8181904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6200">
              <a:spcBef>
                <a:spcPts val="600"/>
              </a:spcBef>
              <a:buClr>
                <a:srgbClr val="0DB7C4"/>
              </a:buClr>
              <a:buSzPts val="2400"/>
            </a:pPr>
            <a:r>
              <a:rPr lang="en-US" sz="24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2-Monoclonal </a:t>
            </a:r>
            <a:r>
              <a:rPr lang="en-US" sz="2400" b="1" dirty="0" err="1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gammopathy</a:t>
            </a:r>
            <a:r>
              <a:rPr lang="en-US" sz="24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 of undetermined significance (MGUS)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: Applied to patients without signs or symptoms, &amp; small to moderately large M components in blood. </a:t>
            </a:r>
            <a:b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</a:b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+MGUS is very common in older adult.</a:t>
            </a:r>
            <a:b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</a:b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+ Has a low but constant rate of transformation to MM.</a:t>
            </a:r>
          </a:p>
          <a:p>
            <a:pPr marL="76200">
              <a:spcBef>
                <a:spcPts val="600"/>
              </a:spcBef>
              <a:buClr>
                <a:srgbClr val="0DB7C4"/>
              </a:buClr>
              <a:buSzPts val="2400"/>
            </a:pPr>
            <a:r>
              <a:rPr lang="en-US" sz="24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3- </a:t>
            </a:r>
            <a:r>
              <a:rPr lang="en-US" sz="2400" b="1" dirty="0" err="1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Waldenström</a:t>
            </a:r>
            <a:r>
              <a:rPr lang="en-US" sz="24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macroglobulinemia</a:t>
            </a:r>
            <a:r>
              <a:rPr lang="en-US" sz="24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: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 syndrome in which high levels of </a:t>
            </a:r>
            <a:r>
              <a:rPr lang="en-US" sz="24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IgM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lead to symptoms related to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hyperviscosity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of the blood. (ass with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lymphoplasmacytic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lymphoma).</a:t>
            </a:r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91075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527" y="160338"/>
            <a:ext cx="8291263" cy="921009"/>
          </a:xfrm>
        </p:spPr>
        <p:txBody>
          <a:bodyPr/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Multiple Myeloma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765175" y="1242309"/>
            <a:ext cx="77007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One of the most common lymphoid malignancies.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Median age 70 years, more common in males.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Principally involves the bone marrow and ass with lytic lesions throughout the skeletal system.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The most frequent M protein produced by myeloma cells is </a:t>
            </a:r>
            <a:r>
              <a:rPr lang="en-US" sz="24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IgG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(60%), followed by </a:t>
            </a:r>
            <a:r>
              <a:rPr lang="en-US" sz="24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IgA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(20%), only rarely are IgM,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IgD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, or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IgE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M proteins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obsereved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.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Plasma cells produce κ or λ light chains.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961949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527" y="160338"/>
            <a:ext cx="8291263" cy="921009"/>
          </a:xfrm>
        </p:spPr>
        <p:txBody>
          <a:bodyPr/>
          <a:lstStyle/>
          <a:p>
            <a:r>
              <a:rPr lang="en-US" sz="2800" b="1" dirty="0"/>
              <a:t>Multiple Myeloma - pathogenesis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765175" y="1242309"/>
            <a:ext cx="77007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Myeloma often has chromosomal translocations that fuse the </a:t>
            </a:r>
            <a:r>
              <a:rPr lang="en-US" sz="2400" dirty="0" err="1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IgH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 locus on chromosome 14 to oncogenes such as the </a:t>
            </a:r>
            <a:r>
              <a:rPr lang="en-US" sz="2400" dirty="0" err="1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cyclin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 D1 and </a:t>
            </a:r>
            <a:r>
              <a:rPr lang="en-US" sz="2400" dirty="0" err="1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cyclin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 D3 genes.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Multiple myeloma has a number of effects on the 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skeleton, the immune system, and the kidney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, all of which contribute to 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morbidity and mortality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of the disease.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053906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527" y="160338"/>
            <a:ext cx="8291263" cy="921009"/>
          </a:xfrm>
        </p:spPr>
        <p:txBody>
          <a:bodyPr/>
          <a:lstStyle/>
          <a:p>
            <a:r>
              <a:rPr lang="en-US" sz="2800" b="1" dirty="0"/>
              <a:t>Multiple Myeloma  - Bone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765174" y="1242309"/>
            <a:ext cx="79678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Bone destruction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the major pathologic feature of multiple myeloma.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MM release factors that :</a:t>
            </a:r>
          </a:p>
          <a:p>
            <a:pPr marL="76200">
              <a:buClr>
                <a:srgbClr val="0DB7C4"/>
              </a:buClr>
              <a:buSzPts val="2400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+ </a:t>
            </a:r>
            <a:r>
              <a:rPr lang="en-US" sz="2400" dirty="0" err="1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upregulates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the expression of the receptor activator of NF-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κB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ligand (</a:t>
            </a:r>
            <a:r>
              <a:rPr lang="en-US" sz="24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RANKL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) by bone marrow stromal cells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activate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osteoclasts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. </a:t>
            </a:r>
          </a:p>
          <a:p>
            <a:pPr marL="76200">
              <a:buClr>
                <a:srgbClr val="0DB7C4"/>
              </a:buClr>
              <a:buSzPts val="2400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+ are potent 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inhibitors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of 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osteoblast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function. 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b="1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Net effect: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increased bone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resorption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hypercalcemia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&amp; pathologic fractures.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209371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9C3ED3DEA17740B4EB3533678EA4C2" ma:contentTypeVersion="2" ma:contentTypeDescription="Create a new document." ma:contentTypeScope="" ma:versionID="efe68d5bfe16a8930d63b5bc9d503ea4">
  <xsd:schema xmlns:xsd="http://www.w3.org/2001/XMLSchema" xmlns:xs="http://www.w3.org/2001/XMLSchema" xmlns:p="http://schemas.microsoft.com/office/2006/metadata/properties" xmlns:ns2="149687d4-d180-482e-8c72-8a95e3dd3821" targetNamespace="http://schemas.microsoft.com/office/2006/metadata/properties" ma:root="true" ma:fieldsID="ab8c008b876bd206f6ba4931f36fbb6d" ns2:_="">
    <xsd:import namespace="149687d4-d180-482e-8c72-8a95e3dd38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9687d4-d180-482e-8c72-8a95e3dd38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47608FB-F3FA-4388-96B7-92ADC849628E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149687d4-d180-482e-8c72-8a95e3dd3821"/>
  </ds:schemaRefs>
</ds:datastoreItem>
</file>

<file path=customXml/itemProps2.xml><?xml version="1.0" encoding="utf-8"?>
<ds:datastoreItem xmlns:ds="http://schemas.openxmlformats.org/officeDocument/2006/customXml" ds:itemID="{47006B56-5971-49B5-8DD1-8121DA9511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EA90541-4161-493B-8720-84551EA32F55}">
  <ds:schemaRefs>
    <ds:schemaRef ds:uri="http://schemas.microsoft.com/office/2006/metadata/properties"/>
    <ds:schemaRef ds:uri="http://www.w3.org/2000/xmln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1812</TotalTime>
  <Words>891</Words>
  <Application>Microsoft Office PowerPoint</Application>
  <PresentationFormat>On-screen Show (16:9)</PresentationFormat>
  <Paragraphs>107</Paragraphs>
  <Slides>22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Organic</vt:lpstr>
      <vt:lpstr> Plasma Cell Neoplasms &amp; Related Entities </vt:lpstr>
      <vt:lpstr>PowerPoint Presentation</vt:lpstr>
      <vt:lpstr>Plasma Cell Neoplasms and Related Entities </vt:lpstr>
      <vt:lpstr>Plasma Cell Neoplasms and Related Entities </vt:lpstr>
      <vt:lpstr>Abnormal immunoglobulins are associated with several clinicopathologic entities:  </vt:lpstr>
      <vt:lpstr>PowerPoint Presentation</vt:lpstr>
      <vt:lpstr>Multiple Myeloma</vt:lpstr>
      <vt:lpstr>Multiple Myeloma - pathogenesis</vt:lpstr>
      <vt:lpstr>Multiple Myeloma  - Bone </vt:lpstr>
      <vt:lpstr>Multiple Myeloma  - Humoral immunity</vt:lpstr>
      <vt:lpstr>Multiple Myeloma  - Renal dysfunction</vt:lpstr>
      <vt:lpstr>Multiple Myeloma  - Morphology</vt:lpstr>
      <vt:lpstr>Multiple Myeloma  - Morphology</vt:lpstr>
      <vt:lpstr>Multiple Myeloma  - Morphology</vt:lpstr>
      <vt:lpstr>Multiple Myeloma  - Clinical Features.</vt:lpstr>
      <vt:lpstr>Multiple Myeloma  - Laboratory analyses</vt:lpstr>
      <vt:lpstr>Lymphoplasmacytic Lymphoma</vt:lpstr>
      <vt:lpstr>Lymphoplasmacytic Lymphoma - Pathogenesis</vt:lpstr>
      <vt:lpstr>Lymphoplasmacytic Lymphoma - Morphology</vt:lpstr>
      <vt:lpstr>Waldenström macroglobulinemia</vt:lpstr>
      <vt:lpstr>Waldenström macroglobulinemia</vt:lpstr>
      <vt:lpstr>Lymphoplasmacytic Lymphoma – Clinical features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Hematopoietic and Lymphoid System</dc:title>
  <dc:creator>mohammed hayel</dc:creator>
  <cp:lastModifiedBy>Sanabil Hassanat</cp:lastModifiedBy>
  <cp:revision>174</cp:revision>
  <dcterms:modified xsi:type="dcterms:W3CDTF">2022-04-10T06:49:10Z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0x010100139C3ED3DEA17740B4EB3533678EA4C2</vt:lpwstr>
  </property>
</Properties>
</file>