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7.jpg" ContentType="image/jpg"/>
  <Override PartName="/ppt/media/image18.jpg" ContentType="image/jpg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350" r:id="rId6"/>
    <p:sldId id="351" r:id="rId7"/>
    <p:sldId id="337" r:id="rId8"/>
    <p:sldId id="338" r:id="rId9"/>
    <p:sldId id="339" r:id="rId10"/>
    <p:sldId id="326" r:id="rId11"/>
    <p:sldId id="330" r:id="rId12"/>
    <p:sldId id="327" r:id="rId13"/>
    <p:sldId id="328" r:id="rId14"/>
    <p:sldId id="309" r:id="rId15"/>
    <p:sldId id="308" r:id="rId16"/>
    <p:sldId id="310" r:id="rId17"/>
    <p:sldId id="340" r:id="rId18"/>
    <p:sldId id="311" r:id="rId19"/>
    <p:sldId id="341" r:id="rId20"/>
    <p:sldId id="342" r:id="rId21"/>
    <p:sldId id="343" r:id="rId22"/>
    <p:sldId id="344" r:id="rId23"/>
    <p:sldId id="345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46" r:id="rId38"/>
    <p:sldId id="349" r:id="rId39"/>
    <p:sldId id="347" r:id="rId40"/>
    <p:sldId id="348" r:id="rId41"/>
    <p:sldId id="334" r:id="rId4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slide" Target="slides/slide38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slide" Target="slides/slide37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theme" Target="theme/theme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viewProps" Target="view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44464" y="2554046"/>
            <a:ext cx="1703070" cy="788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737106"/>
            <a:ext cx="12034520" cy="4744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5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5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5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5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4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5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5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5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5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447800"/>
            <a:ext cx="10439400" cy="3708066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065" marR="5080" algn="ctr">
              <a:lnSpc>
                <a:spcPts val="6480"/>
              </a:lnSpc>
              <a:spcBef>
                <a:spcPts val="915"/>
              </a:spcBef>
            </a:pPr>
            <a:r>
              <a:rPr lang="en-US" sz="6000" spc="-5" dirty="0">
                <a:latin typeface="Calibri Light"/>
                <a:cs typeface="Calibri Light"/>
              </a:rPr>
              <a:t>Breast &amp; Lymph Nodes</a:t>
            </a:r>
            <a:br>
              <a:rPr lang="en-US" sz="6000" spc="-5" dirty="0">
                <a:latin typeface="Calibri Light"/>
                <a:cs typeface="Calibri Light"/>
              </a:rPr>
            </a:br>
            <a:r>
              <a:rPr lang="en-US" sz="4800" spc="-5" dirty="0">
                <a:latin typeface="Calibri Light"/>
                <a:cs typeface="Calibri Light"/>
              </a:rPr>
              <a:t>History &amp; Examination</a:t>
            </a:r>
            <a:br>
              <a:rPr lang="en-US" sz="6000" spc="-5" dirty="0">
                <a:latin typeface="Calibri Light"/>
                <a:cs typeface="Calibri Light"/>
              </a:rPr>
            </a:br>
            <a:endParaRPr sz="6000" dirty="0">
              <a:latin typeface="Calibri Light"/>
              <a:cs typeface="Calibri Light"/>
            </a:endParaRPr>
          </a:p>
          <a:p>
            <a:pPr marL="1270" algn="ctr">
              <a:lnSpc>
                <a:spcPct val="100000"/>
              </a:lnSpc>
              <a:spcBef>
                <a:spcPts val="1290"/>
              </a:spcBef>
            </a:pPr>
            <a:br>
              <a:rPr lang="en-US" sz="2800" spc="-45" dirty="0"/>
            </a:br>
            <a:r>
              <a:rPr lang="en-US" sz="3200" spc="-45" dirty="0"/>
              <a:t>Introductory Course 2022</a:t>
            </a:r>
            <a:endParaRPr sz="3200" dirty="0"/>
          </a:p>
        </p:txBody>
      </p:sp>
      <p:pic>
        <p:nvPicPr>
          <p:cNvPr id="1026" name="Picture 2" descr="ملف:Mutah University Logo.jpg - ويكيبيدي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24003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1066800"/>
            <a:ext cx="9042400" cy="5086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228600"/>
            <a:ext cx="2525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sz="3200" b="1" u="sng" kern="0" dirty="0">
                <a:solidFill>
                  <a:sysClr val="windowText" lastClr="000000"/>
                </a:solidFill>
              </a:rPr>
              <a:t>Ask about: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1078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87857"/>
            <a:ext cx="7278370" cy="6083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Previous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lump?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6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Pain?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6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Nipple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discharge?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26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If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female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10" dirty="0">
                <a:latin typeface="Calibri"/>
                <a:cs typeface="Calibri"/>
              </a:rPr>
              <a:t> Change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size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related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menstrual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cycle?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6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If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female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Last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period?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26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If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female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Drugs?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(e.g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75" dirty="0">
                <a:latin typeface="Calibri"/>
                <a:cs typeface="Calibri"/>
              </a:rPr>
              <a:t>HRT,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OCP)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26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If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female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Pregnancies?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(details?)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6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Family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History?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676400"/>
            <a:ext cx="9785350" cy="4540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INSPECTION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20" dirty="0">
                <a:latin typeface="Calibri"/>
                <a:cs typeface="Calibri"/>
              </a:rPr>
              <a:t> breast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nipples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38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sz="2800" spc="-30" dirty="0">
                <a:latin typeface="Calibri"/>
                <a:cs typeface="Calibri"/>
              </a:rPr>
              <a:t>EXAMINATION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(palpation)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breast,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nipples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&amp;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local</a:t>
            </a:r>
            <a:r>
              <a:rPr sz="2800" spc="-5" dirty="0">
                <a:latin typeface="Calibri"/>
                <a:cs typeface="Calibri"/>
              </a:rPr>
              <a:t> lymph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nodes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38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GENERAL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EXAMINATION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disseminated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disease</a:t>
            </a:r>
            <a:endParaRPr sz="28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Abdomen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(hepatomegaly,</a:t>
            </a:r>
            <a:r>
              <a:rPr sz="2800" spc="-5" dirty="0">
                <a:latin typeface="Calibri"/>
                <a:cs typeface="Calibri"/>
              </a:rPr>
              <a:t> ascites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etc)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›</a:t>
            </a:r>
            <a:endParaRPr sz="28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Spine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(pain,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fracture,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restriction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movement)</a:t>
            </a:r>
            <a:endParaRPr sz="28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Lung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(breathlessness,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effusion)</a:t>
            </a:r>
            <a:endParaRPr sz="28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CNS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(headache,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ataxia,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paresis,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paraesthesia)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685800"/>
            <a:ext cx="9829800" cy="83099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kern="0" dirty="0">
                <a:solidFill>
                  <a:sysClr val="windowText" lastClr="000000"/>
                </a:solidFill>
              </a:rPr>
              <a:t>Breast Examination</a:t>
            </a:r>
            <a:endParaRPr lang="en-US" sz="2800" b="1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47954"/>
            <a:ext cx="11994515" cy="38337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10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breast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should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inspected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with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patient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seated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following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positions:</a:t>
            </a:r>
            <a:endParaRPr sz="380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tabLst>
                <a:tab pos="527685" algn="l"/>
                <a:tab pos="528320" algn="l"/>
              </a:tabLst>
            </a:pPr>
            <a:r>
              <a:rPr lang="en-US" sz="2800" spc="-10" dirty="0">
                <a:latin typeface="Calibri"/>
                <a:cs typeface="Calibri"/>
              </a:rPr>
              <a:t>Arms by side 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80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5"/>
              </a:spcBef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Hands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pressing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 the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hips</a:t>
            </a:r>
            <a:endParaRPr lang="en-US" sz="2800" spc="-15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endParaRPr lang="en-US" sz="2800" spc="-15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5"/>
              </a:spcBef>
              <a:tabLst>
                <a:tab pos="527685" algn="l"/>
                <a:tab pos="528320" algn="l"/>
              </a:tabLst>
            </a:pPr>
            <a:r>
              <a:rPr lang="en-US" sz="2800" spc="-15" dirty="0">
                <a:latin typeface="Calibri"/>
                <a:cs typeface="Calibri"/>
              </a:rPr>
              <a:t>Arms above head 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1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39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12007850" cy="667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Size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shape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Contour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Coloration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Venous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pattern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Skin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dimpling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Peau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d’orange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5" dirty="0">
                <a:latin typeface="Calibri"/>
                <a:cs typeface="Calibri"/>
              </a:rPr>
              <a:t> lymphatic obstruction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25" dirty="0">
                <a:latin typeface="Calibri"/>
                <a:cs typeface="Calibri"/>
              </a:rPr>
              <a:t>Tethering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 any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underlying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mass</a:t>
            </a:r>
            <a:r>
              <a:rPr sz="2000" spc="5" dirty="0">
                <a:latin typeface="Calibri"/>
                <a:cs typeface="Calibri"/>
              </a:rPr>
              <a:t> (ie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sebaceous </a:t>
            </a:r>
            <a:r>
              <a:rPr sz="2000" spc="-10" dirty="0">
                <a:latin typeface="Calibri"/>
                <a:cs typeface="Calibri"/>
              </a:rPr>
              <a:t>cyst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attached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 the</a:t>
            </a:r>
            <a:r>
              <a:rPr sz="2000" spc="-5" dirty="0">
                <a:latin typeface="Calibri"/>
                <a:cs typeface="Calibri"/>
              </a:rPr>
              <a:t> skin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punctum)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Nipple</a:t>
            </a:r>
            <a:r>
              <a:rPr sz="2000" spc="-15" dirty="0">
                <a:latin typeface="Calibri"/>
                <a:cs typeface="Calibri"/>
              </a:rPr>
              <a:t> inversion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excoriation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(Paget’s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disease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nipple)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97180" indent="-285115">
              <a:lnSpc>
                <a:spcPts val="2039"/>
              </a:lnSpc>
              <a:buFont typeface="Arial MT"/>
              <a:buChar char="•"/>
              <a:tabLst>
                <a:tab pos="297180" algn="l"/>
                <a:tab pos="297815" algn="l"/>
              </a:tabLst>
            </a:pPr>
            <a:r>
              <a:rPr sz="2000" spc="-10" dirty="0">
                <a:latin typeface="Calibri"/>
                <a:cs typeface="Calibri"/>
              </a:rPr>
              <a:t>Scars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5" dirty="0">
                <a:latin typeface="Calibri"/>
                <a:cs typeface="Calibri"/>
              </a:rPr>
              <a:t> lumpectomies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small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scars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from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lipoma,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sebaceous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cyst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5" dirty="0">
                <a:latin typeface="Calibri"/>
                <a:cs typeface="Calibri"/>
              </a:rPr>
              <a:t> benign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lesion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breast.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Wide</a:t>
            </a:r>
            <a:r>
              <a:rPr sz="2000" spc="-5" dirty="0">
                <a:latin typeface="Calibri"/>
                <a:cs typeface="Calibri"/>
              </a:rPr>
              <a:t> local </a:t>
            </a:r>
            <a:r>
              <a:rPr sz="2000" spc="-15" dirty="0">
                <a:latin typeface="Calibri"/>
                <a:cs typeface="Calibri"/>
              </a:rPr>
              <a:t>excision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15" dirty="0">
                <a:latin typeface="Calibri"/>
                <a:cs typeface="Calibri"/>
              </a:rPr>
              <a:t>scars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Bigger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scar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than </a:t>
            </a:r>
            <a:r>
              <a:rPr sz="2000" spc="-20" dirty="0">
                <a:latin typeface="Calibri"/>
                <a:cs typeface="Calibri"/>
              </a:rPr>
              <a:t>lumpectomy. </a:t>
            </a:r>
            <a:r>
              <a:rPr sz="2000" spc="-10" dirty="0">
                <a:latin typeface="Calibri"/>
                <a:cs typeface="Calibri"/>
              </a:rPr>
              <a:t>Mastectomies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Diagonal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scar.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Signs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inflammation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Mastitis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10820400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27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11000" cy="664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04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824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35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10058400" cy="403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07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42109"/>
            <a:ext cx="11582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10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"/>
            <a:ext cx="8915400" cy="590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26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3221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0" dirty="0">
                <a:latin typeface="Calibri Light"/>
                <a:cs typeface="Calibri Light"/>
              </a:rPr>
              <a:t>Technique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793189"/>
            <a:ext cx="11703685" cy="390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SIT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PATIENT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10" dirty="0">
                <a:latin typeface="Calibri"/>
                <a:cs typeface="Calibri"/>
              </a:rPr>
              <a:t>AT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45º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415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Ask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patient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place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their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hands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behind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head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(examine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both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breasts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start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‘normal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one’)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Retract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breast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left</a:t>
            </a:r>
            <a:r>
              <a:rPr sz="2800" spc="-10" dirty="0">
                <a:latin typeface="Calibri"/>
                <a:cs typeface="Calibri"/>
              </a:rPr>
              <a:t> hand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palpate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right.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Feel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palmar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surface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fingers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i.e.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hand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flat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11692255" cy="67570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1945" indent="-30988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sz="2800" spc="-5" dirty="0">
                <a:latin typeface="Calibri"/>
                <a:cs typeface="Calibri"/>
              </a:rPr>
              <a:t>Ask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patient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point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lump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palpate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away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from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lump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50">
              <a:latin typeface="Calibri"/>
              <a:cs typeface="Calibri"/>
            </a:endParaRPr>
          </a:p>
          <a:p>
            <a:pPr marL="363855" indent="-351790">
              <a:lnSpc>
                <a:spcPct val="100000"/>
              </a:lnSpc>
              <a:buAutoNum type="arabicPeriod"/>
              <a:tabLst>
                <a:tab pos="364490" algn="l"/>
              </a:tabLst>
            </a:pPr>
            <a:r>
              <a:rPr sz="2800" spc="-20" dirty="0">
                <a:latin typeface="Calibri"/>
                <a:cs typeface="Calibri"/>
              </a:rPr>
              <a:t>Circumferentially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quadrants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AutoNum type="arabicPeriod"/>
            </a:pPr>
            <a:endParaRPr sz="3250">
              <a:latin typeface="Calibri"/>
              <a:cs typeface="Calibri"/>
            </a:endParaRPr>
          </a:p>
          <a:p>
            <a:pPr marL="363855" indent="-351790">
              <a:lnSpc>
                <a:spcPct val="100000"/>
              </a:lnSpc>
              <a:buAutoNum type="arabicPeriod"/>
              <a:tabLst>
                <a:tab pos="364490" algn="l"/>
              </a:tabLst>
            </a:pPr>
            <a:r>
              <a:rPr sz="2800" spc="-5" dirty="0">
                <a:latin typeface="Calibri"/>
                <a:cs typeface="Calibri"/>
              </a:rPr>
              <a:t>Medially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across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pectoralis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major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alibri"/>
              <a:buAutoNum type="arabicPeriod"/>
            </a:pPr>
            <a:endParaRPr sz="3250">
              <a:latin typeface="Calibri"/>
              <a:cs typeface="Calibri"/>
            </a:endParaRPr>
          </a:p>
          <a:p>
            <a:pPr marL="363855" indent="-35179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64490" algn="l"/>
              </a:tabLst>
            </a:pPr>
            <a:r>
              <a:rPr sz="2800" spc="-5" dirty="0">
                <a:latin typeface="Calibri"/>
                <a:cs typeface="Calibri"/>
              </a:rPr>
              <a:t>Axillary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tail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into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axilla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alibri"/>
              <a:buAutoNum type="arabicPeriod"/>
            </a:pPr>
            <a:endParaRPr sz="3250">
              <a:latin typeface="Calibri"/>
              <a:cs typeface="Calibri"/>
            </a:endParaRPr>
          </a:p>
          <a:p>
            <a:pPr marL="363855" indent="-35179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64490" algn="l"/>
              </a:tabLst>
            </a:pP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infra-mammary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fold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(just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under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breast)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00">
              <a:latin typeface="Calibri"/>
              <a:cs typeface="Calibri"/>
            </a:endParaRPr>
          </a:p>
          <a:p>
            <a:pPr marL="241300" marR="5080" indent="-228600">
              <a:lnSpc>
                <a:spcPts val="269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Identify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any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masses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noting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location,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size,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consistency,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tenderness,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skin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dimpling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mobility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marR="1331595" indent="-228600">
              <a:lnSpc>
                <a:spcPts val="269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Use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face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clock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describe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location,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1o’clock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upper/lower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outer/inner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quadran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4979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Calibri Light"/>
                <a:cs typeface="Calibri Light"/>
              </a:rPr>
              <a:t>Lum</a:t>
            </a:r>
            <a:r>
              <a:rPr sz="4400" spc="-25" dirty="0">
                <a:latin typeface="Calibri Light"/>
                <a:cs typeface="Calibri Light"/>
              </a:rPr>
              <a:t>p</a:t>
            </a:r>
            <a:r>
              <a:rPr sz="4400" dirty="0">
                <a:latin typeface="Calibri Light"/>
                <a:cs typeface="Calibri Light"/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793189"/>
            <a:ext cx="11981180" cy="403479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10" dirty="0">
                <a:latin typeface="Calibri"/>
                <a:cs typeface="Calibri"/>
              </a:rPr>
              <a:t>FIBRO-ADENOMA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well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defined,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discrete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very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mobile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lump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smooth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-10" dirty="0">
                <a:latin typeface="Calibri"/>
                <a:cs typeface="Calibri"/>
              </a:rPr>
              <a:t> lobulated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surface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firm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consistency.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4100">
              <a:latin typeface="Calibri"/>
              <a:cs typeface="Calibri"/>
            </a:endParaRPr>
          </a:p>
          <a:p>
            <a:pPr marL="241300" marR="48260" indent="-228600">
              <a:lnSpc>
                <a:spcPts val="303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CYST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well-circumscribed,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often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mobile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lump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consistency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dependent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on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tension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5" dirty="0">
                <a:latin typeface="Calibri"/>
                <a:cs typeface="Calibri"/>
              </a:rPr>
              <a:t>contained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fluid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4050">
              <a:latin typeface="Calibri"/>
              <a:cs typeface="Calibri"/>
            </a:endParaRPr>
          </a:p>
          <a:p>
            <a:pPr marL="241300" marR="431800" indent="-228600">
              <a:lnSpc>
                <a:spcPct val="9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BREAST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hard,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craggy,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irregularly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shaped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lump;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20" dirty="0">
                <a:latin typeface="Calibri"/>
                <a:cs typeface="Calibri"/>
              </a:rPr>
              <a:t>may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attached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skin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deep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structures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›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(50%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‘upper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outer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quadrant’,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15%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‘upper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inner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quadrant’,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11%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‘lower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outer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quadrant’,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6%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‘lower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inner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quadrant’,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18%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nipple)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3745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latin typeface="Calibri Light"/>
                <a:cs typeface="Calibri Light"/>
              </a:rPr>
              <a:t>Nipple</a:t>
            </a:r>
            <a:r>
              <a:rPr sz="4400" spc="-35" dirty="0">
                <a:latin typeface="Calibri Light"/>
                <a:cs typeface="Calibri Light"/>
              </a:rPr>
              <a:t> </a:t>
            </a:r>
            <a:r>
              <a:rPr sz="4400" spc="-20" dirty="0">
                <a:latin typeface="Calibri Light"/>
                <a:cs typeface="Calibri Light"/>
              </a:rPr>
              <a:t>examination</a:t>
            </a:r>
            <a:endParaRPr sz="44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793189"/>
            <a:ext cx="11993880" cy="45453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469900" indent="-228600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Ask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patient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“Can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you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express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any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discharge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from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nipple?”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ask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them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demonstrate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this.</a:t>
            </a:r>
            <a:endParaRPr sz="2800">
              <a:latin typeface="Calibri"/>
              <a:cs typeface="Calibri"/>
            </a:endParaRPr>
          </a:p>
          <a:p>
            <a:pPr marL="241300" marR="327025" indent="-228600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discharge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present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test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blood,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cytology</a:t>
            </a:r>
            <a:r>
              <a:rPr sz="2800" spc="-5" dirty="0">
                <a:latin typeface="Calibri"/>
                <a:cs typeface="Calibri"/>
              </a:rPr>
              <a:t> 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take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 swab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culture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sensitivity</a:t>
            </a:r>
            <a:endParaRPr sz="2800">
              <a:latin typeface="Calibri"/>
              <a:cs typeface="Calibri"/>
            </a:endParaRPr>
          </a:p>
          <a:p>
            <a:pPr marL="241300" marR="417830" indent="-228600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Check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discharge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pressing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areola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different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areas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enable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duct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from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which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emanates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be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identified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(hence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segment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involved)</a:t>
            </a:r>
            <a:endParaRPr sz="2800">
              <a:latin typeface="Calibri"/>
              <a:cs typeface="Calibri"/>
            </a:endParaRPr>
          </a:p>
          <a:p>
            <a:pPr marL="321945" indent="-309880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sz="2800" spc="-5" dirty="0">
                <a:latin typeface="Calibri"/>
                <a:cs typeface="Calibri"/>
              </a:rPr>
              <a:t>If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nipple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retracted,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press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gently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each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side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will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evert.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Nipple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inversion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-5" dirty="0">
                <a:latin typeface="Calibri"/>
                <a:cs typeface="Calibri"/>
              </a:rPr>
              <a:t> be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sign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malignancy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benign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condition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(eg</a:t>
            </a:r>
            <a:r>
              <a:rPr sz="2800" spc="-5" dirty="0">
                <a:latin typeface="Calibri"/>
                <a:cs typeface="Calibri"/>
              </a:rPr>
              <a:t> plasma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mastitis,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duct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ectasia)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Palpate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breast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deep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nipple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noting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if 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lump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-5" dirty="0">
                <a:latin typeface="Calibri"/>
                <a:cs typeface="Calibri"/>
              </a:rPr>
              <a:t> be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felt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8883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>
                <a:latin typeface="Calibri Light"/>
                <a:cs typeface="Calibri Light"/>
              </a:rPr>
              <a:t>Lymph</a:t>
            </a:r>
            <a:r>
              <a:rPr sz="4400" spc="-45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nodes </a:t>
            </a:r>
            <a:r>
              <a:rPr sz="4400" spc="-20" dirty="0">
                <a:latin typeface="Calibri Light"/>
                <a:cs typeface="Calibri Light"/>
              </a:rPr>
              <a:t>examination</a:t>
            </a:r>
            <a:endParaRPr sz="44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793189"/>
            <a:ext cx="11869420" cy="467169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66675" indent="-228600" algn="just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Examine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axilla, </a:t>
            </a:r>
            <a:r>
              <a:rPr sz="2800" spc="-15" dirty="0">
                <a:latin typeface="Calibri"/>
                <a:cs typeface="Calibri"/>
              </a:rPr>
              <a:t>supra-clavicular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infra- </a:t>
            </a:r>
            <a:r>
              <a:rPr sz="2800" spc="-10" dirty="0">
                <a:latin typeface="Calibri"/>
                <a:cs typeface="Calibri"/>
              </a:rPr>
              <a:t>clavicular </a:t>
            </a:r>
            <a:r>
              <a:rPr sz="2800" spc="-20" dirty="0">
                <a:latin typeface="Calibri"/>
                <a:cs typeface="Calibri"/>
              </a:rPr>
              <a:t>fossa </a:t>
            </a:r>
            <a:r>
              <a:rPr sz="2800" spc="-5" dirty="0">
                <a:latin typeface="Calibri"/>
                <a:cs typeface="Calibri"/>
              </a:rPr>
              <a:t>and cervical </a:t>
            </a:r>
            <a:r>
              <a:rPr sz="2800" spc="-10" dirty="0">
                <a:latin typeface="Calibri"/>
                <a:cs typeface="Calibri"/>
              </a:rPr>
              <a:t>region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adenopathy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noting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size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mobility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Palpate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left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axilla</a:t>
            </a:r>
            <a:r>
              <a:rPr sz="2800" spc="-5" dirty="0">
                <a:latin typeface="Calibri"/>
                <a:cs typeface="Calibri"/>
              </a:rPr>
              <a:t> with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right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hand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right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axilla</a:t>
            </a:r>
            <a:r>
              <a:rPr sz="2800" spc="-5" dirty="0">
                <a:latin typeface="Calibri"/>
                <a:cs typeface="Calibri"/>
              </a:rPr>
              <a:t> with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left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hand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Support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weight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patients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arm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axillary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muscles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relaxed.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41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9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Hold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fingers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5" dirty="0">
                <a:latin typeface="Calibri"/>
                <a:cs typeface="Calibri"/>
              </a:rPr>
              <a:t>examining </a:t>
            </a:r>
            <a:r>
              <a:rPr sz="2800" spc="-10" dirty="0">
                <a:latin typeface="Calibri"/>
                <a:cs typeface="Calibri"/>
              </a:rPr>
              <a:t>hand </a:t>
            </a:r>
            <a:r>
              <a:rPr sz="2800" spc="-5" dirty="0">
                <a:latin typeface="Calibri"/>
                <a:cs typeface="Calibri"/>
              </a:rPr>
              <a:t>in a curve and </a:t>
            </a:r>
            <a:r>
              <a:rPr sz="2800" spc="-15" dirty="0">
                <a:latin typeface="Calibri"/>
                <a:cs typeface="Calibri"/>
              </a:rPr>
              <a:t>press </a:t>
            </a:r>
            <a:r>
              <a:rPr sz="2800" spc="-10" dirty="0">
                <a:latin typeface="Calibri"/>
                <a:cs typeface="Calibri"/>
              </a:rPr>
              <a:t>high </a:t>
            </a:r>
            <a:r>
              <a:rPr sz="2800" spc="-20" dirty="0">
                <a:latin typeface="Calibri"/>
                <a:cs typeface="Calibri"/>
              </a:rPr>
              <a:t>into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apex </a:t>
            </a:r>
            <a:r>
              <a:rPr sz="2800" spc="-10" dirty="0">
                <a:latin typeface="Calibri"/>
                <a:cs typeface="Calibri"/>
              </a:rPr>
              <a:t>of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axilla </a:t>
            </a:r>
            <a:r>
              <a:rPr sz="2800" spc="-15" dirty="0">
                <a:latin typeface="Calibri"/>
                <a:cs typeface="Calibri"/>
              </a:rPr>
              <a:t>against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chest </a:t>
            </a:r>
            <a:r>
              <a:rPr sz="2800" spc="-15" dirty="0">
                <a:latin typeface="Calibri"/>
                <a:cs typeface="Calibri"/>
              </a:rPr>
              <a:t>wall. </a:t>
            </a:r>
            <a:r>
              <a:rPr sz="2800" dirty="0">
                <a:latin typeface="Calibri"/>
                <a:cs typeface="Calibri"/>
              </a:rPr>
              <a:t>(Ask </a:t>
            </a:r>
            <a:r>
              <a:rPr sz="2800" spc="-15" dirty="0">
                <a:latin typeface="Calibri"/>
                <a:cs typeface="Calibri"/>
              </a:rPr>
              <a:t>patient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25" dirty="0">
                <a:latin typeface="Calibri"/>
                <a:cs typeface="Calibri"/>
              </a:rPr>
              <a:t>rest </a:t>
            </a:r>
            <a:r>
              <a:rPr sz="2800" spc="-5" dirty="0">
                <a:latin typeface="Calibri"/>
                <a:cs typeface="Calibri"/>
              </a:rPr>
              <a:t>their </a:t>
            </a:r>
            <a:r>
              <a:rPr sz="2800" spc="-10" dirty="0">
                <a:latin typeface="Calibri"/>
                <a:cs typeface="Calibri"/>
              </a:rPr>
              <a:t>right </a:t>
            </a:r>
            <a:r>
              <a:rPr sz="2800" spc="-5" dirty="0">
                <a:latin typeface="Calibri"/>
                <a:cs typeface="Calibri"/>
              </a:rPr>
              <a:t>arm on </a:t>
            </a:r>
            <a:r>
              <a:rPr sz="2800" spc="-15" dirty="0">
                <a:latin typeface="Calibri"/>
                <a:cs typeface="Calibri"/>
              </a:rPr>
              <a:t>your </a:t>
            </a:r>
            <a:r>
              <a:rPr sz="2800" spc="-10" dirty="0">
                <a:latin typeface="Calibri"/>
                <a:cs typeface="Calibri"/>
              </a:rPr>
              <a:t>right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forearm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22682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5" dirty="0">
                <a:latin typeface="Calibri Light"/>
                <a:cs typeface="Calibri Light"/>
              </a:rPr>
              <a:t>W</a:t>
            </a:r>
            <a:r>
              <a:rPr sz="4400" dirty="0">
                <a:latin typeface="Calibri Light"/>
                <a:cs typeface="Calibri Light"/>
              </a:rPr>
              <a:t>alls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793189"/>
            <a:ext cx="9217025" cy="4542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APICAL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› </a:t>
            </a:r>
            <a:r>
              <a:rPr sz="2800" spc="-10" dirty="0">
                <a:latin typeface="Calibri"/>
                <a:cs typeface="Calibri"/>
              </a:rPr>
              <a:t>(ARCH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ARMPIT)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35" dirty="0">
                <a:latin typeface="Calibri"/>
                <a:cs typeface="Calibri"/>
              </a:rPr>
              <a:t>LATERAL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WALL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›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(UNDER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ARM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BODY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HUMERUS)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POSTERIOR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WALL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›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(SUBSCAPULAR/LATISIMUS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DORSI)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MEDIAL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WALL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› </a:t>
            </a:r>
            <a:r>
              <a:rPr sz="2800" spc="-30" dirty="0">
                <a:latin typeface="Calibri"/>
                <a:cs typeface="Calibri"/>
              </a:rPr>
              <a:t>(SERRATUS</a:t>
            </a:r>
            <a:r>
              <a:rPr sz="2800" spc="-5" dirty="0">
                <a:latin typeface="Calibri"/>
                <a:cs typeface="Calibri"/>
              </a:rPr>
              <a:t> ANTERIOR)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ANTERIOR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WALL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›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(PECTORALIS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MAJOR)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24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6676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latin typeface="Calibri Light"/>
                <a:cs typeface="Calibri Light"/>
              </a:rPr>
              <a:t>Assessment</a:t>
            </a:r>
            <a:endParaRPr sz="44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737106"/>
            <a:ext cx="11050905" cy="4744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Full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history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6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600" spc="-30" dirty="0">
                <a:latin typeface="Calibri"/>
                <a:cs typeface="Calibri"/>
              </a:rPr>
              <a:t>Refer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one </a:t>
            </a:r>
            <a:r>
              <a:rPr sz="2600" spc="-15" dirty="0">
                <a:latin typeface="Calibri"/>
                <a:cs typeface="Calibri"/>
              </a:rPr>
              <a:t>stop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breast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clinic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triple </a:t>
            </a:r>
            <a:r>
              <a:rPr sz="2600" spc="-5" dirty="0">
                <a:latin typeface="Calibri"/>
                <a:cs typeface="Calibri"/>
              </a:rPr>
              <a:t>assessment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00">
              <a:latin typeface="Calibri"/>
              <a:cs typeface="Calibri"/>
            </a:endParaRPr>
          </a:p>
          <a:p>
            <a:pPr marL="12700" marR="5080">
              <a:lnSpc>
                <a:spcPct val="70100"/>
              </a:lnSpc>
            </a:pPr>
            <a:r>
              <a:rPr sz="2600" spc="-5" dirty="0">
                <a:latin typeface="Calibri"/>
                <a:cs typeface="Calibri"/>
              </a:rPr>
              <a:t>**The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triple</a:t>
            </a:r>
            <a:r>
              <a:rPr sz="2600" spc="-5" dirty="0">
                <a:latin typeface="Calibri"/>
                <a:cs typeface="Calibri"/>
              </a:rPr>
              <a:t> assessment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includes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full </a:t>
            </a:r>
            <a:r>
              <a:rPr sz="2600" spc="-10" dirty="0">
                <a:latin typeface="Calibri"/>
                <a:cs typeface="Calibri"/>
              </a:rPr>
              <a:t>history</a:t>
            </a:r>
            <a:r>
              <a:rPr sz="2600" dirty="0">
                <a:latin typeface="Calibri"/>
                <a:cs typeface="Calibri"/>
              </a:rPr>
              <a:t> and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examination,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mammography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or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radiographic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imaging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(US)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" dirty="0">
                <a:latin typeface="Calibri"/>
                <a:cs typeface="Calibri"/>
              </a:rPr>
              <a:t> fine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needle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aspiration under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USS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guidance.”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spc="-5" dirty="0">
                <a:latin typeface="Calibri"/>
                <a:cs typeface="Calibri"/>
              </a:rPr>
              <a:t>**USS </a:t>
            </a:r>
            <a:r>
              <a:rPr sz="2600" dirty="0">
                <a:latin typeface="Calibri"/>
                <a:cs typeface="Calibri"/>
              </a:rPr>
              <a:t>&lt;35,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Mammogram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&gt;35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spc="-10" dirty="0">
                <a:latin typeface="Calibri"/>
                <a:cs typeface="Calibri"/>
              </a:rPr>
              <a:t>**Core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biopsy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latin typeface="Calibri"/>
                <a:cs typeface="Calibri"/>
              </a:rPr>
              <a:t>**CT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scan </a:t>
            </a: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metastasis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(TNM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staging)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11831320" cy="64197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Benign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:</a:t>
            </a:r>
          </a:p>
          <a:p>
            <a:pPr marL="186690" indent="-174625">
              <a:lnSpc>
                <a:spcPct val="100000"/>
              </a:lnSpc>
              <a:buSzPct val="94444"/>
              <a:buAutoNum type="arabicPeriod"/>
              <a:tabLst>
                <a:tab pos="187325" algn="l"/>
              </a:tabLst>
            </a:pPr>
            <a:r>
              <a:rPr sz="1800" spc="-10" dirty="0" err="1">
                <a:latin typeface="Calibri"/>
                <a:cs typeface="Calibri"/>
              </a:rPr>
              <a:t>Fibroadenoma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&lt;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30 </a:t>
            </a:r>
            <a:r>
              <a:rPr sz="1800" spc="-35" dirty="0">
                <a:latin typeface="Calibri"/>
                <a:cs typeface="Calibri"/>
              </a:rPr>
              <a:t>y.o.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ts val="5030"/>
              </a:lnSpc>
              <a:spcBef>
                <a:spcPts val="645"/>
              </a:spcBef>
              <a:buSzPct val="94444"/>
              <a:buAutoNum type="arabicPeriod"/>
              <a:tabLst>
                <a:tab pos="187325" algn="l"/>
              </a:tabLst>
            </a:pPr>
            <a:r>
              <a:rPr sz="1800" spc="-10" dirty="0">
                <a:latin typeface="Calibri"/>
                <a:cs typeface="Calibri"/>
              </a:rPr>
              <a:t>Fibrocystic</a:t>
            </a:r>
            <a:r>
              <a:rPr sz="1800" spc="-5" dirty="0">
                <a:latin typeface="Calibri"/>
                <a:cs typeface="Calibri"/>
              </a:rPr>
              <a:t> change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&gt;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30 </a:t>
            </a:r>
            <a:r>
              <a:rPr sz="1800" spc="-35" dirty="0">
                <a:latin typeface="Calibri"/>
                <a:cs typeface="Calibri"/>
              </a:rPr>
              <a:t>y.o.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(response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cyclical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hormone</a:t>
            </a:r>
            <a:r>
              <a:rPr sz="1800" dirty="0">
                <a:latin typeface="Calibri"/>
                <a:cs typeface="Calibri"/>
              </a:rPr>
              <a:t> changes;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+/-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mastodynia; decrease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caffeine,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NSAIDs,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Danazol)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3.Intraductal</a:t>
            </a:r>
            <a:r>
              <a:rPr sz="1800" spc="-5" dirty="0">
                <a:latin typeface="Calibri"/>
                <a:cs typeface="Calibri"/>
              </a:rPr>
              <a:t> papilloma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(bloody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D/C)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 dirty="0">
              <a:latin typeface="Calibri"/>
              <a:cs typeface="Calibri"/>
            </a:endParaRPr>
          </a:p>
          <a:p>
            <a:pPr marL="237490" indent="-225425">
              <a:lnSpc>
                <a:spcPct val="100000"/>
              </a:lnSpc>
              <a:buAutoNum type="arabicPeriod" startAt="4"/>
              <a:tabLst>
                <a:tab pos="238125" algn="l"/>
              </a:tabLst>
            </a:pPr>
            <a:r>
              <a:rPr sz="1800" spc="-5" dirty="0">
                <a:latin typeface="Calibri"/>
                <a:cs typeface="Calibri"/>
              </a:rPr>
              <a:t>Mastitis/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Abscess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(lactating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women,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S.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aureus,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FNAB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+/-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incision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drainage</a:t>
            </a:r>
            <a:r>
              <a:rPr sz="1800" dirty="0">
                <a:latin typeface="Calibri"/>
                <a:cs typeface="Calibri"/>
              </a:rPr>
              <a:t> à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r/o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inflammatory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cancer)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 startAt="4"/>
            </a:pPr>
            <a:endParaRPr sz="2350" dirty="0">
              <a:latin typeface="Calibri"/>
              <a:cs typeface="Calibri"/>
            </a:endParaRPr>
          </a:p>
          <a:p>
            <a:pPr marL="186690" indent="-174625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187325" algn="l"/>
              </a:tabLst>
            </a:pPr>
            <a:r>
              <a:rPr sz="1800" spc="-10" dirty="0">
                <a:latin typeface="Calibri"/>
                <a:cs typeface="Calibri"/>
              </a:rPr>
              <a:t>Mondor’s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disease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thrombophlebitis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breast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veins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libri"/>
              <a:buAutoNum type="arabicPeriod" startAt="4"/>
            </a:pPr>
            <a:endParaRPr sz="2300" dirty="0">
              <a:latin typeface="Calibri"/>
              <a:cs typeface="Calibri"/>
            </a:endParaRPr>
          </a:p>
          <a:p>
            <a:pPr marL="238125" indent="-226060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238760" algn="l"/>
              </a:tabLst>
            </a:pPr>
            <a:r>
              <a:rPr sz="1800" spc="-5" dirty="0">
                <a:latin typeface="Calibri"/>
                <a:cs typeface="Calibri"/>
              </a:rPr>
              <a:t>Galactocele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alibri"/>
              <a:buAutoNum type="arabicPeriod" startAt="4"/>
            </a:pPr>
            <a:endParaRPr sz="2300" dirty="0">
              <a:latin typeface="Calibri"/>
              <a:cs typeface="Calibri"/>
            </a:endParaRPr>
          </a:p>
          <a:p>
            <a:pPr marL="238125" indent="-226060">
              <a:lnSpc>
                <a:spcPct val="100000"/>
              </a:lnSpc>
              <a:buAutoNum type="arabicPeriod" startAt="4"/>
              <a:tabLst>
                <a:tab pos="238760" algn="l"/>
              </a:tabLst>
            </a:pPr>
            <a:r>
              <a:rPr sz="1800" spc="-10" dirty="0">
                <a:latin typeface="Calibri"/>
                <a:cs typeface="Calibri"/>
              </a:rPr>
              <a:t>Lipoma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 startAt="4"/>
            </a:pPr>
            <a:endParaRPr sz="2350" dirty="0">
              <a:latin typeface="Calibri"/>
              <a:cs typeface="Calibri"/>
            </a:endParaRPr>
          </a:p>
          <a:p>
            <a:pPr marL="186690" indent="-174625">
              <a:lnSpc>
                <a:spcPct val="100000"/>
              </a:lnSpc>
              <a:buAutoNum type="arabicPeriod" startAt="4"/>
              <a:tabLst>
                <a:tab pos="187325" algn="l"/>
              </a:tabLst>
            </a:pPr>
            <a:r>
              <a:rPr sz="1800" spc="-15" dirty="0">
                <a:latin typeface="Calibri"/>
                <a:cs typeface="Calibri"/>
              </a:rPr>
              <a:t>Cystosarcoma </a:t>
            </a:r>
            <a:r>
              <a:rPr sz="1800" spc="-10" dirty="0">
                <a:latin typeface="Calibri"/>
                <a:cs typeface="Calibri"/>
              </a:rPr>
              <a:t>phyllodes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mesenchymal</a:t>
            </a:r>
            <a:r>
              <a:rPr sz="1800" dirty="0">
                <a:latin typeface="Calibri"/>
                <a:cs typeface="Calibri"/>
              </a:rPr>
              <a:t> tumor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lobular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tissue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 startAt="4"/>
            </a:pPr>
            <a:endParaRPr sz="2350" dirty="0">
              <a:latin typeface="Calibri"/>
              <a:cs typeface="Calibri"/>
            </a:endParaRPr>
          </a:p>
          <a:p>
            <a:pPr marL="237490" indent="-225425">
              <a:lnSpc>
                <a:spcPct val="100000"/>
              </a:lnSpc>
              <a:buAutoNum type="arabicPeriod" startAt="4"/>
              <a:tabLst>
                <a:tab pos="238125" algn="l"/>
              </a:tabLst>
            </a:pPr>
            <a:r>
              <a:rPr sz="1800" spc="-20" dirty="0">
                <a:latin typeface="Calibri"/>
                <a:cs typeface="Calibri"/>
              </a:rPr>
              <a:t>Fat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necrosis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alibri"/>
              <a:buAutoNum type="arabicPeriod" startAt="4"/>
            </a:pPr>
            <a:endParaRPr sz="2300" dirty="0">
              <a:latin typeface="Calibri"/>
              <a:cs typeface="Calibri"/>
            </a:endParaRPr>
          </a:p>
          <a:p>
            <a:pPr marL="353060" indent="-340995">
              <a:lnSpc>
                <a:spcPct val="100000"/>
              </a:lnSpc>
              <a:buAutoNum type="arabicPeriod" startAt="4"/>
              <a:tabLst>
                <a:tab pos="353695" algn="l"/>
              </a:tabLst>
            </a:pPr>
            <a:r>
              <a:rPr sz="1800" spc="-5" dirty="0">
                <a:latin typeface="Calibri"/>
                <a:cs typeface="Calibri"/>
              </a:rPr>
              <a:t>Capsular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contracture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(implants)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›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11029950" cy="569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Malignant</a:t>
            </a:r>
            <a:endParaRPr sz="28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150" dirty="0">
              <a:latin typeface="Calibri"/>
              <a:cs typeface="Calibri"/>
            </a:endParaRPr>
          </a:p>
          <a:p>
            <a:pPr marL="527685" marR="309880" indent="-515620">
              <a:lnSpc>
                <a:spcPts val="302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DCIS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(histologically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most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aggressive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Comedo),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carcinoma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develops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same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breast–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Invasive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ductal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carcinoma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libri"/>
              <a:buAutoNum type="arabicPeriod"/>
            </a:pPr>
            <a:endParaRPr sz="38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LCIS,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risk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developing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cancer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either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breast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AutoNum type="arabicPeriod"/>
            </a:pPr>
            <a:endParaRPr sz="38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30" dirty="0">
                <a:latin typeface="Calibri"/>
                <a:cs typeface="Calibri"/>
              </a:rPr>
              <a:t>Paget’s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infiltrating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ductal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carcinoma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nipple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involvement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AutoNum type="arabicPeriod"/>
            </a:pPr>
            <a:endParaRPr sz="4150" dirty="0">
              <a:latin typeface="Calibri"/>
              <a:cs typeface="Calibri"/>
            </a:endParaRPr>
          </a:p>
          <a:p>
            <a:pPr marL="527685" marR="5080" indent="-515620">
              <a:lnSpc>
                <a:spcPts val="302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Inflammatory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carcinoma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rapid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growth,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pain,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red,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warm,</a:t>
            </a:r>
            <a:r>
              <a:rPr sz="2800" spc="-5" dirty="0">
                <a:latin typeface="Calibri"/>
                <a:cs typeface="Calibri"/>
              </a:rPr>
              <a:t> edema,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metastasizes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early,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invades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subdermal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lymphatics,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skin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biopsy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b/c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subdermal,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rarely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curable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(chemoTx)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3486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Calibri Light"/>
                <a:cs typeface="Calibri Light"/>
              </a:rPr>
              <a:t>Malignancy</a:t>
            </a:r>
            <a:r>
              <a:rPr sz="4400" spc="-40" dirty="0">
                <a:latin typeface="Calibri Light"/>
                <a:cs typeface="Calibri Light"/>
              </a:rPr>
              <a:t> </a:t>
            </a:r>
            <a:r>
              <a:rPr sz="4400" spc="-5" dirty="0">
                <a:latin typeface="Calibri Light"/>
                <a:cs typeface="Calibri Light"/>
              </a:rPr>
              <a:t>Risk</a:t>
            </a:r>
            <a:r>
              <a:rPr sz="4400" spc="-45" dirty="0">
                <a:latin typeface="Calibri Light"/>
                <a:cs typeface="Calibri Light"/>
              </a:rPr>
              <a:t> </a:t>
            </a:r>
            <a:r>
              <a:rPr sz="4400" spc="-35" dirty="0">
                <a:latin typeface="Calibri Light"/>
                <a:cs typeface="Calibri Light"/>
              </a:rPr>
              <a:t>Factors</a:t>
            </a:r>
            <a:endParaRPr sz="44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706841"/>
            <a:ext cx="11819890" cy="386334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40" dirty="0">
                <a:latin typeface="Calibri"/>
                <a:cs typeface="Calibri"/>
              </a:rPr>
              <a:t>**Major,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moderate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-10" dirty="0">
                <a:latin typeface="Calibri"/>
                <a:cs typeface="Calibri"/>
              </a:rPr>
              <a:t> minor</a:t>
            </a:r>
            <a:endParaRPr sz="2800">
              <a:latin typeface="Calibri"/>
              <a:cs typeface="Calibri"/>
            </a:endParaRPr>
          </a:p>
          <a:p>
            <a:pPr marL="527685" marR="375920" indent="-515620">
              <a:lnSpc>
                <a:spcPts val="3020"/>
              </a:lnSpc>
              <a:spcBef>
                <a:spcPts val="10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Major: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BRACA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&amp;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BRACA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gene,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Immediate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family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history,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Breast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 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other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breast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AutoNum type="arabicPeriod"/>
            </a:pPr>
            <a:endParaRPr sz="4100">
              <a:latin typeface="Calibri"/>
              <a:cs typeface="Calibri"/>
            </a:endParaRPr>
          </a:p>
          <a:p>
            <a:pPr marL="527685" marR="5080" indent="-515620">
              <a:lnSpc>
                <a:spcPts val="302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20" dirty="0">
                <a:latin typeface="Calibri"/>
                <a:cs typeface="Calibri"/>
              </a:rPr>
              <a:t>Moderate: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Long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exposure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oestrogen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Early</a:t>
            </a:r>
            <a:r>
              <a:rPr sz="2800" spc="-10" dirty="0">
                <a:latin typeface="Calibri"/>
                <a:cs typeface="Calibri"/>
              </a:rPr>
              <a:t> menarche,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late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menopause,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80" dirty="0">
                <a:latin typeface="Calibri"/>
                <a:cs typeface="Calibri"/>
              </a:rPr>
              <a:t>HRT,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pill,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nulliparity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libri"/>
              <a:buAutoNum type="arabicPeriod"/>
            </a:pPr>
            <a:endParaRPr sz="3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Minor: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Slender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(higher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risk)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smoking,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drinking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unhealthy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lifestyle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561"/>
            <a:ext cx="10668000" cy="678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04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0"/>
            <a:ext cx="11960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15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7150"/>
            <a:ext cx="108966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49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998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40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6700" y="2967335"/>
            <a:ext cx="731860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5720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59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52400"/>
            <a:ext cx="123443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5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15823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03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7010400" cy="83099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400" b="1" u="sng" kern="0" dirty="0">
                <a:solidFill>
                  <a:sysClr val="windowText" lastClr="000000"/>
                </a:solidFill>
              </a:rPr>
              <a:t>History:</a:t>
            </a:r>
            <a:endParaRPr lang="en-US" sz="2800" b="1" u="sng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1524000"/>
            <a:ext cx="90424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9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295400"/>
            <a:ext cx="9042400" cy="5086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457200"/>
            <a:ext cx="3429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sz="3500" b="1" u="sng" kern="0" dirty="0">
                <a:solidFill>
                  <a:sysClr val="windowText" lastClr="000000"/>
                </a:solidFill>
              </a:rPr>
              <a:t>Ask about: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2310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9042400" cy="5086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9655" y="228600"/>
            <a:ext cx="37961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sz="4400" b="1" u="sng" kern="0" dirty="0">
                <a:solidFill>
                  <a:sysClr val="windowText" lastClr="000000"/>
                </a:solidFill>
              </a:rPr>
              <a:t>Ask about: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42641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D038223EA4B048BFB7C0E417E82C9B" ma:contentTypeVersion="2" ma:contentTypeDescription="Create a new document." ma:contentTypeScope="" ma:versionID="9845d7830d9a6d0cb1e07dad673584bc">
  <xsd:schema xmlns:xsd="http://www.w3.org/2001/XMLSchema" xmlns:xs="http://www.w3.org/2001/XMLSchema" xmlns:p="http://schemas.microsoft.com/office/2006/metadata/properties" xmlns:ns2="45500715-b3f9-42b0-bc72-b20bef4117f8" targetNamespace="http://schemas.microsoft.com/office/2006/metadata/properties" ma:root="true" ma:fieldsID="2352974ad68c12dd0c96eee9e3b4cff5" ns2:_="">
    <xsd:import namespace="45500715-b3f9-42b0-bc72-b20bef4117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00715-b3f9-42b0-bc72-b20bef4117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4597E0-2429-40C0-AA31-06B434E919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2E8BCE-85F9-4B97-9A4B-4FE44D7EF80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5500715-b3f9-42b0-bc72-b20bef4117f8"/>
  </ds:schemaRefs>
</ds:datastoreItem>
</file>

<file path=customXml/itemProps3.xml><?xml version="1.0" encoding="utf-8"?>
<ds:datastoreItem xmlns:ds="http://schemas.openxmlformats.org/officeDocument/2006/customXml" ds:itemID="{2DBD9B1A-EED6-4F40-8E29-156609E73C99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892</Words>
  <Application>Microsoft Office PowerPoint</Application>
  <PresentationFormat>Widescreen</PresentationFormat>
  <Paragraphs>155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Breast &amp; Lymph Nodes History &amp; Examination   Introductory Course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Technique</vt:lpstr>
      <vt:lpstr>PowerPoint Presentation</vt:lpstr>
      <vt:lpstr>Lumps</vt:lpstr>
      <vt:lpstr>Nipple examination</vt:lpstr>
      <vt:lpstr>Lymph nodes examination</vt:lpstr>
      <vt:lpstr>Walls</vt:lpstr>
      <vt:lpstr>Assessment</vt:lpstr>
      <vt:lpstr>PowerPoint Presentation</vt:lpstr>
      <vt:lpstr>PowerPoint Presentation</vt:lpstr>
      <vt:lpstr>Malignancy Risk Factors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Head, Neck and Breast examination</dc:title>
  <dc:creator>Microsoft account</dc:creator>
  <cp:lastModifiedBy>Sanabil Hassanat</cp:lastModifiedBy>
  <cp:revision>19</cp:revision>
  <dcterms:created xsi:type="dcterms:W3CDTF">2021-08-08T16:02:44Z</dcterms:created>
  <dcterms:modified xsi:type="dcterms:W3CDTF">2022-07-24T16:35:16Z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2021-08-08T00:00:00Z</vt:filetime>
  </property>
  <property fmtid="{D5CDD505-2E9C-101B-9397-08002B2CF9AE}" pid="5" name="ContentTypeId">
    <vt:lpwstr>0x010100F9D038223EA4B048BFB7C0E417E82C9B</vt:lpwstr>
  </property>
</Properties>
</file>