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86" r:id="rId4"/>
    <p:sldId id="287" r:id="rId5"/>
    <p:sldId id="269" r:id="rId6"/>
    <p:sldId id="270" r:id="rId7"/>
    <p:sldId id="279" r:id="rId8"/>
    <p:sldId id="280" r:id="rId9"/>
    <p:sldId id="257" r:id="rId10"/>
    <p:sldId id="282" r:id="rId11"/>
    <p:sldId id="283" r:id="rId12"/>
    <p:sldId id="284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AD4BBB-95A2-483F-9934-DFAAB844561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C21C199-9814-45D3-9D97-6720EABDB8C6}">
      <dgm:prSet/>
      <dgm:spPr/>
      <dgm:t>
        <a:bodyPr/>
        <a:lstStyle/>
        <a:p>
          <a:r>
            <a:rPr lang="en-US"/>
            <a:t>Cytoplasm, extracellular fluid and cell membrane  vary in concentrations and pressure gradients.</a:t>
          </a:r>
        </a:p>
      </dgm:t>
    </dgm:pt>
    <dgm:pt modelId="{4EB8A8BE-9A30-4354-9690-7D8AF8519C3C}" type="parTrans" cxnId="{5855E82C-D544-4C0F-922F-90C21FA19224}">
      <dgm:prSet/>
      <dgm:spPr/>
      <dgm:t>
        <a:bodyPr/>
        <a:lstStyle/>
        <a:p>
          <a:endParaRPr lang="en-US"/>
        </a:p>
      </dgm:t>
    </dgm:pt>
    <dgm:pt modelId="{140DA9E5-601E-458A-8ADF-75949C2615E3}" type="sibTrans" cxnId="{5855E82C-D544-4C0F-922F-90C21FA19224}">
      <dgm:prSet/>
      <dgm:spPr/>
      <dgm:t>
        <a:bodyPr/>
        <a:lstStyle/>
        <a:p>
          <a:endParaRPr lang="en-US"/>
        </a:p>
      </dgm:t>
    </dgm:pt>
    <dgm:pt modelId="{E85E3513-2BBD-4D28-877D-B2E613EF6F5F}">
      <dgm:prSet/>
      <dgm:spPr/>
      <dgm:t>
        <a:bodyPr/>
        <a:lstStyle/>
        <a:p>
          <a:r>
            <a:rPr lang="en-US"/>
            <a:t>Concentration refers to the overall POPULATION of molecules as well as the RATIO in that location compared to another.</a:t>
          </a:r>
        </a:p>
      </dgm:t>
    </dgm:pt>
    <dgm:pt modelId="{6FA5BE0D-870B-4637-B5CC-35B20C4E2FEC}" type="parTrans" cxnId="{0B1366A7-193C-43BC-AA24-04EF6317F22A}">
      <dgm:prSet/>
      <dgm:spPr/>
      <dgm:t>
        <a:bodyPr/>
        <a:lstStyle/>
        <a:p>
          <a:endParaRPr lang="en-US"/>
        </a:p>
      </dgm:t>
    </dgm:pt>
    <dgm:pt modelId="{78E3706E-6DBF-4245-9476-4B05BD67E28A}" type="sibTrans" cxnId="{0B1366A7-193C-43BC-AA24-04EF6317F22A}">
      <dgm:prSet/>
      <dgm:spPr/>
      <dgm:t>
        <a:bodyPr/>
        <a:lstStyle/>
        <a:p>
          <a:endParaRPr lang="en-US"/>
        </a:p>
      </dgm:t>
    </dgm:pt>
    <dgm:pt modelId="{ACDE67A8-B478-4C29-A67C-2EE4FBD3DA73}">
      <dgm:prSet/>
      <dgm:spPr/>
      <dgm:t>
        <a:bodyPr/>
        <a:lstStyle/>
        <a:p>
          <a:r>
            <a:rPr lang="en-US"/>
            <a:t>Net Movement </a:t>
          </a:r>
        </a:p>
      </dgm:t>
    </dgm:pt>
    <dgm:pt modelId="{66E444CC-25B6-4C17-946A-5C4A80D06F3E}" type="parTrans" cxnId="{E24DE065-F740-43C6-B43B-D9D5B327CD43}">
      <dgm:prSet/>
      <dgm:spPr/>
      <dgm:t>
        <a:bodyPr/>
        <a:lstStyle/>
        <a:p>
          <a:endParaRPr lang="en-US"/>
        </a:p>
      </dgm:t>
    </dgm:pt>
    <dgm:pt modelId="{22CD9070-F2A9-4DF9-AAF5-7804078B082A}" type="sibTrans" cxnId="{E24DE065-F740-43C6-B43B-D9D5B327CD43}">
      <dgm:prSet/>
      <dgm:spPr/>
      <dgm:t>
        <a:bodyPr/>
        <a:lstStyle/>
        <a:p>
          <a:endParaRPr lang="en-US"/>
        </a:p>
      </dgm:t>
    </dgm:pt>
    <dgm:pt modelId="{EA707F9F-0E92-442E-8FC9-8F9361B7B385}">
      <dgm:prSet/>
      <dgm:spPr/>
      <dgm:t>
        <a:bodyPr/>
        <a:lstStyle/>
        <a:p>
          <a:r>
            <a:rPr lang="en-US"/>
            <a:t>DYNAMIC EQUILIBRIUM</a:t>
          </a:r>
        </a:p>
      </dgm:t>
    </dgm:pt>
    <dgm:pt modelId="{AD34C602-4472-49E6-AF31-7981D11F23B6}" type="parTrans" cxnId="{5D95EF2A-1617-4629-A16E-B2A5389BA0AA}">
      <dgm:prSet/>
      <dgm:spPr/>
      <dgm:t>
        <a:bodyPr/>
        <a:lstStyle/>
        <a:p>
          <a:endParaRPr lang="en-US"/>
        </a:p>
      </dgm:t>
    </dgm:pt>
    <dgm:pt modelId="{8AB1226B-799B-480F-B59B-DBBE18D0E776}" type="sibTrans" cxnId="{5D95EF2A-1617-4629-A16E-B2A5389BA0AA}">
      <dgm:prSet/>
      <dgm:spPr/>
      <dgm:t>
        <a:bodyPr/>
        <a:lstStyle/>
        <a:p>
          <a:endParaRPr lang="en-US"/>
        </a:p>
      </dgm:t>
    </dgm:pt>
    <dgm:pt modelId="{EE282EE9-6736-469E-9435-842EC7DEB4CC}" type="pres">
      <dgm:prSet presAssocID="{95AD4BBB-95A2-483F-9934-DFAAB844561F}" presName="linear" presStyleCnt="0">
        <dgm:presLayoutVars>
          <dgm:animLvl val="lvl"/>
          <dgm:resizeHandles val="exact"/>
        </dgm:presLayoutVars>
      </dgm:prSet>
      <dgm:spPr/>
    </dgm:pt>
    <dgm:pt modelId="{20F10962-96C6-4BFA-8AF1-82FB27BE6A70}" type="pres">
      <dgm:prSet presAssocID="{5C21C199-9814-45D3-9D97-6720EABDB8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5EB9CAC-C673-4BCB-91A9-F7EB5796E0F2}" type="pres">
      <dgm:prSet presAssocID="{140DA9E5-601E-458A-8ADF-75949C2615E3}" presName="spacer" presStyleCnt="0"/>
      <dgm:spPr/>
    </dgm:pt>
    <dgm:pt modelId="{AF61738C-82D2-4F55-9D48-BBEAC17EEDED}" type="pres">
      <dgm:prSet presAssocID="{E85E3513-2BBD-4D28-877D-B2E613EF6F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20F24D7-EC89-48EC-838C-B1F093F805A2}" type="pres">
      <dgm:prSet presAssocID="{78E3706E-6DBF-4245-9476-4B05BD67E28A}" presName="spacer" presStyleCnt="0"/>
      <dgm:spPr/>
    </dgm:pt>
    <dgm:pt modelId="{180E4E3B-7AE1-4050-A22D-5BF9A1AD9CC4}" type="pres">
      <dgm:prSet presAssocID="{ACDE67A8-B478-4C29-A67C-2EE4FBD3DA7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055A8D7-7475-444F-8953-8684905A5888}" type="pres">
      <dgm:prSet presAssocID="{22CD9070-F2A9-4DF9-AAF5-7804078B082A}" presName="spacer" presStyleCnt="0"/>
      <dgm:spPr/>
    </dgm:pt>
    <dgm:pt modelId="{B01098DA-E0B5-4FC8-8AA7-8122F1C08393}" type="pres">
      <dgm:prSet presAssocID="{EA707F9F-0E92-442E-8FC9-8F9361B7B38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9E3C423-1A96-4F56-8A29-AC3AA1E1853C}" type="presOf" srcId="{95AD4BBB-95A2-483F-9934-DFAAB844561F}" destId="{EE282EE9-6736-469E-9435-842EC7DEB4CC}" srcOrd="0" destOrd="0" presId="urn:microsoft.com/office/officeart/2005/8/layout/vList2"/>
    <dgm:cxn modelId="{5D95EF2A-1617-4629-A16E-B2A5389BA0AA}" srcId="{95AD4BBB-95A2-483F-9934-DFAAB844561F}" destId="{EA707F9F-0E92-442E-8FC9-8F9361B7B385}" srcOrd="3" destOrd="0" parTransId="{AD34C602-4472-49E6-AF31-7981D11F23B6}" sibTransId="{8AB1226B-799B-480F-B59B-DBBE18D0E776}"/>
    <dgm:cxn modelId="{5855E82C-D544-4C0F-922F-90C21FA19224}" srcId="{95AD4BBB-95A2-483F-9934-DFAAB844561F}" destId="{5C21C199-9814-45D3-9D97-6720EABDB8C6}" srcOrd="0" destOrd="0" parTransId="{4EB8A8BE-9A30-4354-9690-7D8AF8519C3C}" sibTransId="{140DA9E5-601E-458A-8ADF-75949C2615E3}"/>
    <dgm:cxn modelId="{77AE4B31-A82E-4E54-8F70-E0399F2AAEE3}" type="presOf" srcId="{5C21C199-9814-45D3-9D97-6720EABDB8C6}" destId="{20F10962-96C6-4BFA-8AF1-82FB27BE6A70}" srcOrd="0" destOrd="0" presId="urn:microsoft.com/office/officeart/2005/8/layout/vList2"/>
    <dgm:cxn modelId="{E24DE065-F740-43C6-B43B-D9D5B327CD43}" srcId="{95AD4BBB-95A2-483F-9934-DFAAB844561F}" destId="{ACDE67A8-B478-4C29-A67C-2EE4FBD3DA73}" srcOrd="2" destOrd="0" parTransId="{66E444CC-25B6-4C17-946A-5C4A80D06F3E}" sibTransId="{22CD9070-F2A9-4DF9-AAF5-7804078B082A}"/>
    <dgm:cxn modelId="{39E75948-CBF7-4DD7-8CCE-3D9EB3494310}" type="presOf" srcId="{EA707F9F-0E92-442E-8FC9-8F9361B7B385}" destId="{B01098DA-E0B5-4FC8-8AA7-8122F1C08393}" srcOrd="0" destOrd="0" presId="urn:microsoft.com/office/officeart/2005/8/layout/vList2"/>
    <dgm:cxn modelId="{348B8A99-A403-4D39-A247-4373868A50AC}" type="presOf" srcId="{E85E3513-2BBD-4D28-877D-B2E613EF6F5F}" destId="{AF61738C-82D2-4F55-9D48-BBEAC17EEDED}" srcOrd="0" destOrd="0" presId="urn:microsoft.com/office/officeart/2005/8/layout/vList2"/>
    <dgm:cxn modelId="{0B1366A7-193C-43BC-AA24-04EF6317F22A}" srcId="{95AD4BBB-95A2-483F-9934-DFAAB844561F}" destId="{E85E3513-2BBD-4D28-877D-B2E613EF6F5F}" srcOrd="1" destOrd="0" parTransId="{6FA5BE0D-870B-4637-B5CC-35B20C4E2FEC}" sibTransId="{78E3706E-6DBF-4245-9476-4B05BD67E28A}"/>
    <dgm:cxn modelId="{6E428DB3-CD6D-4E3E-9E9E-FD59D58AA570}" type="presOf" srcId="{ACDE67A8-B478-4C29-A67C-2EE4FBD3DA73}" destId="{180E4E3B-7AE1-4050-A22D-5BF9A1AD9CC4}" srcOrd="0" destOrd="0" presId="urn:microsoft.com/office/officeart/2005/8/layout/vList2"/>
    <dgm:cxn modelId="{7C130140-CB47-4FF2-A8E6-125645655436}" type="presParOf" srcId="{EE282EE9-6736-469E-9435-842EC7DEB4CC}" destId="{20F10962-96C6-4BFA-8AF1-82FB27BE6A70}" srcOrd="0" destOrd="0" presId="urn:microsoft.com/office/officeart/2005/8/layout/vList2"/>
    <dgm:cxn modelId="{FDE5AFCD-78B3-41AB-9764-EAE11B70BC2B}" type="presParOf" srcId="{EE282EE9-6736-469E-9435-842EC7DEB4CC}" destId="{15EB9CAC-C673-4BCB-91A9-F7EB5796E0F2}" srcOrd="1" destOrd="0" presId="urn:microsoft.com/office/officeart/2005/8/layout/vList2"/>
    <dgm:cxn modelId="{F3795849-DEB4-4E25-A051-ACC4897E8904}" type="presParOf" srcId="{EE282EE9-6736-469E-9435-842EC7DEB4CC}" destId="{AF61738C-82D2-4F55-9D48-BBEAC17EEDED}" srcOrd="2" destOrd="0" presId="urn:microsoft.com/office/officeart/2005/8/layout/vList2"/>
    <dgm:cxn modelId="{A68CC5C3-7D25-4D4C-88E2-2E60DAB4DFDE}" type="presParOf" srcId="{EE282EE9-6736-469E-9435-842EC7DEB4CC}" destId="{320F24D7-EC89-48EC-838C-B1F093F805A2}" srcOrd="3" destOrd="0" presId="urn:microsoft.com/office/officeart/2005/8/layout/vList2"/>
    <dgm:cxn modelId="{BC02B2CD-24A0-4A22-B7D6-865F1A863F82}" type="presParOf" srcId="{EE282EE9-6736-469E-9435-842EC7DEB4CC}" destId="{180E4E3B-7AE1-4050-A22D-5BF9A1AD9CC4}" srcOrd="4" destOrd="0" presId="urn:microsoft.com/office/officeart/2005/8/layout/vList2"/>
    <dgm:cxn modelId="{BC3274BD-4D58-405D-AECF-70259C05586A}" type="presParOf" srcId="{EE282EE9-6736-469E-9435-842EC7DEB4CC}" destId="{3055A8D7-7475-444F-8953-8684905A5888}" srcOrd="5" destOrd="0" presId="urn:microsoft.com/office/officeart/2005/8/layout/vList2"/>
    <dgm:cxn modelId="{7FEF679C-984D-4A8A-8B75-50C93727B87A}" type="presParOf" srcId="{EE282EE9-6736-469E-9435-842EC7DEB4CC}" destId="{B01098DA-E0B5-4FC8-8AA7-8122F1C0839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10962-96C6-4BFA-8AF1-82FB27BE6A70}">
      <dsp:nvSpPr>
        <dsp:cNvPr id="0" name=""/>
        <dsp:cNvSpPr/>
      </dsp:nvSpPr>
      <dsp:spPr>
        <a:xfrm>
          <a:off x="0" y="9144"/>
          <a:ext cx="6263640" cy="1319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Cytoplasm, extracellular fluid and cell membrane  vary in concentrations and pressure gradients.</a:t>
          </a:r>
        </a:p>
      </dsp:txBody>
      <dsp:txXfrm>
        <a:off x="64425" y="73569"/>
        <a:ext cx="6134790" cy="1190909"/>
      </dsp:txXfrm>
    </dsp:sp>
    <dsp:sp modelId="{AF61738C-82D2-4F55-9D48-BBEAC17EEDED}">
      <dsp:nvSpPr>
        <dsp:cNvPr id="0" name=""/>
        <dsp:cNvSpPr/>
      </dsp:nvSpPr>
      <dsp:spPr>
        <a:xfrm>
          <a:off x="0" y="1398024"/>
          <a:ext cx="6263640" cy="1319759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Concentration refers to the overall POPULATION of molecules as well as the RATIO in that location compared to another.</a:t>
          </a:r>
        </a:p>
      </dsp:txBody>
      <dsp:txXfrm>
        <a:off x="64425" y="1462449"/>
        <a:ext cx="6134790" cy="1190909"/>
      </dsp:txXfrm>
    </dsp:sp>
    <dsp:sp modelId="{180E4E3B-7AE1-4050-A22D-5BF9A1AD9CC4}">
      <dsp:nvSpPr>
        <dsp:cNvPr id="0" name=""/>
        <dsp:cNvSpPr/>
      </dsp:nvSpPr>
      <dsp:spPr>
        <a:xfrm>
          <a:off x="0" y="2786904"/>
          <a:ext cx="6263640" cy="1319759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Net Movement </a:t>
          </a:r>
        </a:p>
      </dsp:txBody>
      <dsp:txXfrm>
        <a:off x="64425" y="2851329"/>
        <a:ext cx="6134790" cy="1190909"/>
      </dsp:txXfrm>
    </dsp:sp>
    <dsp:sp modelId="{B01098DA-E0B5-4FC8-8AA7-8122F1C08393}">
      <dsp:nvSpPr>
        <dsp:cNvPr id="0" name=""/>
        <dsp:cNvSpPr/>
      </dsp:nvSpPr>
      <dsp:spPr>
        <a:xfrm>
          <a:off x="0" y="4175784"/>
          <a:ext cx="6263640" cy="1319759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DYNAMIC EQUILIBRIUM</a:t>
          </a:r>
        </a:p>
      </dsp:txBody>
      <dsp:txXfrm>
        <a:off x="64425" y="4240209"/>
        <a:ext cx="6134790" cy="1190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93F6F-69AA-4D16-B3EB-CAEC11C461E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16547-C59E-4E22-BAAD-0524A7C22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9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16547-C59E-4E22-BAAD-0524A7C22E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3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976A8-EA9F-4296-A6C1-FD80332F5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C9417-7641-4F69-88D5-8FEDA8B58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A6586-BA13-45B0-8E5B-E8956C79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51BB3-7122-4405-B628-290303E4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1632D-1FA4-41C7-AE9B-11FC9009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07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BF0D6-FFCD-4751-9C54-F15665B7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05B922-D90B-40DF-897F-0EB4DBB30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0C1AA-C480-4AC0-99D3-23B3D098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8777E-AC38-4548-8D5A-BE51AE07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31728-41D8-4C8B-8A74-584897F2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1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BF812F-7B2F-4D07-B236-1F48FB37C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38584-B0DE-4CF9-BB7E-F9581A0BE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C7039-B17E-4F47-B445-D23186CE3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293C2-586D-410B-8769-A4D51C1CA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E5083-BEFA-4629-AF6E-DBBE45028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7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21816-C139-4451-8F5C-413E792F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CA14A-2E4C-4EFF-A156-D8E4B1392DDB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ECE97-06BA-4E36-BA30-F98FEFA09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53F41-F656-4C89-B6B8-B4FBCB20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B57E9-EF08-4390-94BC-28E71E54B8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813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2039B-8F59-402A-91C6-6B4F95DF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E8E0B-90D1-4B0E-9C8E-C0BA5CBDA8CB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70B1-EB2E-44CF-90CB-A388B0DE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2A1B6-814A-4F6D-BDD2-970353E3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FA43D-FA65-400B-8711-BB54EA162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205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DEE59-F289-437E-B554-5DF68624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4BEEC-4A88-44AA-9C89-4FD1BA7AF4F9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A3747-8016-4C81-83FB-9FE5573C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8DDBF-0D88-44C8-826D-7D5BFA61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558E7-91E3-4F2C-B8CB-AFFE78859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468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0C2172-2FE2-4264-98E3-0DED9A6D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FFA80-2030-401E-B77A-6FDA7BDAAA30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BD991A-60D7-4145-BD43-7F2B261A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7AF76E-01F6-4053-964A-2A099AEC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17FBE-1E78-4560-8C98-4EF6203A42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755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8437E7-A2E5-4A9D-9DF9-D9C41186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DC65E-266F-4873-ADE6-5F0E196E0B8C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000828-6DAE-4DF4-9E49-F828CC0BA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A7EE67-0579-49CD-9F8C-0B108D3F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B6252-FD73-4BE6-A93E-154B54414C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46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1AA43F-627D-4DE3-91C8-DA1C85164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7B71-BF4D-4019-9E46-BCC8159DC012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D2F225-284F-4170-A439-E36E1AC6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EC84B7-1B7E-42F9-97B9-DA73021F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1190-4FE5-4513-B6C7-58DDF4B5E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888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FD3F57-C2F6-4BB4-A492-B338FFEF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0CB60-A9A2-41D4-B1AA-F3B82322F3DE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A3210B-B7F2-473B-84CB-C749140F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7601D0-AB87-43AA-A3F2-0C5494A8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27D41-F1E2-4391-BD8D-2267AE75D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805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741F63-8A91-446A-BA8E-8913701F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9EDA-C879-49A7-8B9D-38FD97B34BA4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3CB039-6A3A-4659-A18B-B736520DD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5F38BD-B39A-4643-97D4-1BF2DBFC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49ED-234B-4EDE-AD14-49479ABBF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4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6446-B1BE-4A4A-8C4B-6F200A72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177EC-06B9-4D20-B0B1-3BA771EB0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37803-05FA-408D-B2D4-F0628ACEC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C284C-D0B8-4F1F-9DC0-000D26B3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117FC-A581-4A04-BCB4-41D67F0B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68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9D9E78-068D-4674-8456-7434E1C4A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B233F-5DA8-4BED-8A77-A9B17F0D431F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3882E3-0CAF-4B1E-873B-DD2FAA2A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B00696-BCA9-4938-A16B-BAFB964B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EB689-680E-4B73-8DD4-F73F517D2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22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9B5EF-14C0-4DE3-BA4E-D7281E5F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DB468-8C2C-4B15-B5EB-BC2D48AEE32E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0FFB5-619C-46D2-8BBE-D3F7F7144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F6FEF-F186-415D-976C-769E98EF9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DFE80-5A71-41A1-A9D5-EDA6702FE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045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82D75-89F0-497E-94AE-C8174B9E8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950B6-4E7F-4E51-B24F-1ACEC8AFEDD8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F63A8-BE34-401E-A36A-0AC4140B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7A269-EF59-4A66-B802-72FEB2F4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6CEE5-9319-4497-98AA-49B5A2F6BD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491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277813"/>
            <a:ext cx="103632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0F0338E-D6B6-48AA-80CC-C5D5B251B6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C0D9E517-4EB1-4C87-A497-E8F8B7CF0A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5D14A048-A97F-4903-85D7-76E43814D8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578EC-A0E6-4951-A894-43A94A49B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967634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DE81-550F-472D-B341-52DDADA1E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013B3-82B3-4686-814F-5C2DD3DB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E0CEA-8138-4DCC-934E-74B418020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B8DF1-B666-444D-B33C-9020DF0B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BEA3A-0E87-4508-9E16-180A4673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6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28D1-619B-4381-839A-98424BDC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22542-ED1F-447B-8F36-F526D2F5A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742E9-94DF-45B5-B786-10DE3EBEB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B4136-D5B2-4C63-B076-640F1F72D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372AF-5BE2-4F18-BADB-3E206247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2D965-0EF8-41C6-9E48-19C08AF1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6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8D63-212B-4A8F-AAD0-340C679A5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38680-2A8B-45E5-8842-66ACB30C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FD100-68F4-4140-9015-938DB89A9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E3C7A-DA75-4ACA-8BAE-862F02B43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78032-375B-4092-8F51-70667E574A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01267-60EF-4AC8-ABA3-71278CDF5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73617-F427-4D11-8E50-AE0EF3658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0D483C-6058-48A6-BC12-F1ED8F92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3111E-D4E0-444A-BBB4-928A32A4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0DB69B-92F9-4516-8AFE-E0CA3747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7719E-43E1-4921-B23B-DE48E2E3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DB928-4E46-4D70-8EB9-CB27A109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6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DFC3C-F0D0-459B-B684-5699265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2CB17B-B87D-49D4-82B7-43F88AEB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2FC69-5016-4F79-A6D7-F5BD6716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1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C4445-DF7C-4B96-9B02-C57642101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F7D50-1549-4BF3-A865-D0A9BA016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12B56-FDBF-493B-81EE-F9B20A482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F1DDF-4871-4310-8DDF-3749CF82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CE47E-BC76-423E-90BE-4DD6FE06E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EB1A3-D378-4E58-98AF-0A911931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8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2681-8760-4F77-AF19-D0B7DE2B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909016-83BA-469B-9E7B-44392B76C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18BD5-F31B-481B-B2E9-F372D959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D66F3-1F0B-456B-B726-AF500562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CF197-179D-4ECD-B07A-2FCC6B56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521F1-BC99-49EA-8C42-9EA10048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1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21DAC-25CA-4535-870C-5DE40C90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09F8-0B3F-4110-978E-F99890147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D8503-E244-472A-B626-CDEC47722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22FF-F92D-405F-BD8C-9AB78186A4C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56400-65F5-4301-A0B7-945B30D24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5F485-846C-4C25-9B39-E49240772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1E6C2-D9E8-4FF8-A3B0-F17F3494A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1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C7BCE8-A72A-4F14-8483-94A9928F016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72D895A-5527-40D3-9F59-63D8E06DD2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5CA00-4FC2-4360-9CC4-85096DE8A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71C3CE-38D0-4AAA-88A4-64F7ECE66908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BD278-9D63-40A2-A9AE-980D989BA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F5060-4109-4924-ADBC-ED8F0A6A6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36BA09D-15F5-4EE0-9C07-A4EA526519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04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A close - up of a red rock&#10;&#10;Description automatically generated with low confidence">
            <a:extLst>
              <a:ext uri="{FF2B5EF4-FFF2-40B4-BE49-F238E27FC236}">
                <a16:creationId xmlns:a16="http://schemas.microsoft.com/office/drawing/2014/main" id="{D8566AA0-30BE-4BDA-AF62-C3684E288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FA9AB-E513-47BD-A4AE-FF2EAD9A43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Diffusion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2E97E-6146-4877-A176-5ED082E5F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Dr. Arwa Rawashdeh </a:t>
            </a:r>
          </a:p>
        </p:txBody>
      </p:sp>
    </p:spTree>
    <p:extLst>
      <p:ext uri="{BB962C8B-B14F-4D97-AF65-F5344CB8AC3E}">
        <p14:creationId xmlns:p14="http://schemas.microsoft.com/office/powerpoint/2010/main" val="23760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FCAC52-A61F-4BB4-AF96-4B41A0F07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84521"/>
            <a:ext cx="10905066" cy="528895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7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54F8D6-5D52-4FFC-92BA-1D38025AA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34" y="1899138"/>
            <a:ext cx="5828261" cy="3693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455D9B-F96F-44DF-8397-C1B38DF67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505" y="1899138"/>
            <a:ext cx="5828261" cy="3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3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4">
            <a:extLst>
              <a:ext uri="{FF2B5EF4-FFF2-40B4-BE49-F238E27FC236}">
                <a16:creationId xmlns:a16="http://schemas.microsoft.com/office/drawing/2014/main" id="{1374D7AF-CCC8-40E8-87CA-33C971AB9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575" y="818623"/>
            <a:ext cx="10175630" cy="7679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Diffusion through the cell membrane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34FF73-325B-40B8-BCDC-6B3525BA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58" y="2405149"/>
            <a:ext cx="9121387" cy="38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90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45040-2863-463C-B3B5-F55958123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/>
              <a:t>Objectives 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5DD103AA-7536-490B-973F-73CA63A7E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6" descr="Checkmark">
            <a:extLst>
              <a:ext uri="{FF2B5EF4-FFF2-40B4-BE49-F238E27FC236}">
                <a16:creationId xmlns:a16="http://schemas.microsoft.com/office/drawing/2014/main" id="{DB5D249F-4653-448E-B2CD-13378DD9E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34CEC-16BF-4AC0-947F-3F3EBAC15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Identify type of transport the cell membrane</a:t>
            </a:r>
          </a:p>
          <a:p>
            <a:r>
              <a:rPr lang="en-US"/>
              <a:t>Identify passive transport</a:t>
            </a:r>
          </a:p>
          <a:p>
            <a:r>
              <a:rPr lang="en-US"/>
              <a:t>Identify diffusion</a:t>
            </a:r>
          </a:p>
          <a:p>
            <a:r>
              <a:rPr lang="en-US"/>
              <a:t>The difference between diffusion and osmosis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48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B8DE6D-C941-4965-A5E5-283BE12EE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92" b="395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3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FEDB05D-A3FB-4344-82AB-C3236F43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/>
              <a:t>Passive Transport</a:t>
            </a:r>
          </a:p>
        </p:txBody>
      </p:sp>
      <p:sp>
        <p:nvSpPr>
          <p:cNvPr id="14343" name="Rectangle 72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344" name="Rectangle 3">
            <a:extLst>
              <a:ext uri="{FF2B5EF4-FFF2-40B4-BE49-F238E27FC236}">
                <a16:creationId xmlns:a16="http://schemas.microsoft.com/office/drawing/2014/main" id="{C546D526-3872-404A-BA62-999839076A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147018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01E617D-CCDB-418D-A3C6-F41A7FD2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>
                <a:solidFill>
                  <a:srgbClr val="FFFFFF"/>
                </a:solidFill>
              </a:rPr>
              <a:t>Passive transport includes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26DEA8-28B6-4154-8665-A90C9B968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599" y="1885280"/>
            <a:ext cx="9724031" cy="4810488"/>
          </a:xfrm>
        </p:spPr>
        <p:txBody>
          <a:bodyPr rtlCol="0" anchor="ctr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Simple Diffusion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Tendency of molecules of any substance to spread out into the available space. Substances will diffuse down their concentration gradient. 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Osmosis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The diffusion of water molecules across a selectively permeable membrane.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Hypertonic = solution with higher [conc.] of solutes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Hypotonic  = solution with lower [conc.] of solutes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Isotonic = solutions are equal in solute concentration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Facilitative Diffusion</a:t>
            </a:r>
          </a:p>
          <a:p>
            <a:pPr marL="342900" lvl="1" indent="-34290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en-US" sz="2000" b="1" dirty="0"/>
              <a:t>-Transport proteins are helping molecules to cross membrane, but still diffusion (lowering overall free energy) thus doesn’t require energy from cell.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altLang="en-US" sz="2000" b="1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000" b="1" dirty="0"/>
              <a:t>Filtration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altLang="en-US" sz="2000" dirty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1700" dirty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altLang="en-US" sz="17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189F874F-9033-4421-A22D-DAE6592822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"/>
          <a:stretch/>
        </p:blipFill>
        <p:spPr>
          <a:xfrm>
            <a:off x="802643" y="385983"/>
            <a:ext cx="10586714" cy="597036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6AE1B2-3354-430B-9E05-2241C72E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191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14" name="Group 192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94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5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6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7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8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9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0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1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2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3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8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9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0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1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2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17411" name="Content Placeholder 3">
            <a:extLst>
              <a:ext uri="{FF2B5EF4-FFF2-40B4-BE49-F238E27FC236}">
                <a16:creationId xmlns:a16="http://schemas.microsoft.com/office/drawing/2014/main" id="{622FE4B6-279F-42E9-B898-9CBEF4189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1050"/>
          <a:stretch/>
        </p:blipFill>
        <p:spPr>
          <a:xfrm>
            <a:off x="20" y="10"/>
            <a:ext cx="12188932" cy="569606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AE0A8DA8-4D33-4B57-9911-4E12A5FA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44" y="5202936"/>
            <a:ext cx="9436608" cy="786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000" dirty="0">
                <a:solidFill>
                  <a:schemeClr val="bg1"/>
                </a:solidFill>
              </a:rPr>
              <a:t>Diffusion Vs. Osmosis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33BE68-B6AA-45B6-A80C-97B6314EA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70779"/>
            <a:ext cx="10905066" cy="47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50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85CB77-B005-4397-A241-6B06DD70A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142" y="643467"/>
            <a:ext cx="889371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2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5D376923CF364E9345E8297AAC0723" ma:contentTypeVersion="2" ma:contentTypeDescription="Create a new document." ma:contentTypeScope="" ma:versionID="284d56d71763a8d9de63e0af2f8c8db1">
  <xsd:schema xmlns:xsd="http://www.w3.org/2001/XMLSchema" xmlns:xs="http://www.w3.org/2001/XMLSchema" xmlns:p="http://schemas.microsoft.com/office/2006/metadata/properties" xmlns:ns2="1244c8c3-b995-48f3-9b04-c6843da6a424" targetNamespace="http://schemas.microsoft.com/office/2006/metadata/properties" ma:root="true" ma:fieldsID="d514c0e2f491d97035c870c3825412a3" ns2:_="">
    <xsd:import namespace="1244c8c3-b995-48f3-9b04-c6843da6a4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4c8c3-b995-48f3-9b04-c6843da6a4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282120-097D-4FBA-BA3A-07B2773F6FAB}"/>
</file>

<file path=customXml/itemProps2.xml><?xml version="1.0" encoding="utf-8"?>
<ds:datastoreItem xmlns:ds="http://schemas.openxmlformats.org/officeDocument/2006/customXml" ds:itemID="{2187B56E-85E6-40F4-8BC8-9326A52A1BCE}"/>
</file>

<file path=customXml/itemProps3.xml><?xml version="1.0" encoding="utf-8"?>
<ds:datastoreItem xmlns:ds="http://schemas.openxmlformats.org/officeDocument/2006/customXml" ds:itemID="{5B925149-15E3-4237-BE1E-2A68556FC05A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170</Words>
  <Application>Microsoft Office PowerPoint</Application>
  <PresentationFormat>Widescreen</PresentationFormat>
  <Paragraphs>28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1_Office Theme</vt:lpstr>
      <vt:lpstr>Diffusion</vt:lpstr>
      <vt:lpstr>Objectives </vt:lpstr>
      <vt:lpstr>PowerPoint Presentation</vt:lpstr>
      <vt:lpstr>Passive Transport</vt:lpstr>
      <vt:lpstr>Passive transport includes</vt:lpstr>
      <vt:lpstr>PowerPoint Presentation</vt:lpstr>
      <vt:lpstr>Diffusion Vs. Osmosis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Diffusion</dc:title>
  <dc:creator>arwa rawashdeh</dc:creator>
  <cp:lastModifiedBy>arwa rawashdeh</cp:lastModifiedBy>
  <cp:revision>11</cp:revision>
  <dcterms:created xsi:type="dcterms:W3CDTF">2021-02-26T16:51:57Z</dcterms:created>
  <dcterms:modified xsi:type="dcterms:W3CDTF">2022-03-02T05:56:16Z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0x010100875D376923CF364E9345E8297AAC0723</vt:lpwstr>
  </property>
</Properties>
</file>