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Poppins"/>
      <p:regular r:id="rId44"/>
      <p:bold r:id="rId45"/>
      <p:italic r:id="rId46"/>
      <p:boldItalic r:id="rId47"/>
    </p:embeddedFont>
    <p:embeddedFont>
      <p:font typeface="Poppins Black"/>
      <p:bold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0" roundtripDataSignature="AMtx7miXYDyeOZD1HQUw6mKZCIiDD7a5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oppins-regular.fntdata"/><Relationship Id="rId43" Type="http://schemas.openxmlformats.org/officeDocument/2006/relationships/slide" Target="slides/slide38.xml"/><Relationship Id="rId46" Type="http://schemas.openxmlformats.org/officeDocument/2006/relationships/font" Target="fonts/Poppins-italic.fntdata"/><Relationship Id="rId45"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Black-bold.fntdata"/><Relationship Id="rId47" Type="http://schemas.openxmlformats.org/officeDocument/2006/relationships/font" Target="fonts/Poppins-boldItalic.fntdata"/><Relationship Id="rId49" Type="http://schemas.openxmlformats.org/officeDocument/2006/relationships/font" Target="fonts/PoppinsBlack-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https://www.researchgate.net/publication/327651733_Modeling_of_xenobiotic_transport_and_metabolism_in_virtual_hepatic_lobule_models/figures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7556d8e3b5faf4e3_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7556d8e3b5faf4e3_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7556d8e3b5faf4e3_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7556d8e3b5faf4e3_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7556d8e3b5faf4e3_3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7556d8e3b5faf4e3_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7556d8e3b5faf4e3_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0" name="Shape 50"/>
        <p:cNvGrpSpPr/>
        <p:nvPr/>
      </p:nvGrpSpPr>
      <p:grpSpPr>
        <a:xfrm>
          <a:off x="0" y="0"/>
          <a:ext cx="0" cy="0"/>
          <a:chOff x="0" y="0"/>
          <a:chExt cx="0" cy="0"/>
        </a:xfrm>
      </p:grpSpPr>
      <p:sp>
        <p:nvSpPr>
          <p:cNvPr id="51" name="Google Shape;51;g7556d8e3b5faf4e3_45"/>
          <p:cNvSpPr txBox="1"/>
          <p:nvPr>
            <p:ph type="title"/>
          </p:nvPr>
        </p:nvSpPr>
        <p:spPr>
          <a:xfrm>
            <a:off x="5480450" y="1575750"/>
            <a:ext cx="33516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52" name="Google Shape;52;g7556d8e3b5faf4e3_45"/>
          <p:cNvSpPr txBox="1"/>
          <p:nvPr>
            <p:ph idx="1" type="subTitle"/>
          </p:nvPr>
        </p:nvSpPr>
        <p:spPr>
          <a:xfrm>
            <a:off x="5480450" y="2331525"/>
            <a:ext cx="2256000" cy="67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53" name="Google Shape;53;g7556d8e3b5faf4e3_45"/>
          <p:cNvSpPr txBox="1"/>
          <p:nvPr>
            <p:ph idx="2" type="title"/>
          </p:nvPr>
        </p:nvSpPr>
        <p:spPr>
          <a:xfrm>
            <a:off x="5480450" y="617500"/>
            <a:ext cx="3351600" cy="117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6000"/>
              <a:buNone/>
              <a:defRPr sz="6000">
                <a:solidFill>
                  <a:schemeClr val="accent2"/>
                </a:solidFill>
              </a:defRPr>
            </a:lvl1pPr>
            <a:lvl2pPr lvl="1" rtl="0" algn="l">
              <a:lnSpc>
                <a:spcPct val="100000"/>
              </a:lnSpc>
              <a:spcBef>
                <a:spcPts val="0"/>
              </a:spcBef>
              <a:spcAft>
                <a:spcPts val="0"/>
              </a:spcAft>
              <a:buClr>
                <a:schemeClr val="accent2"/>
              </a:buClr>
              <a:buSzPts val="6000"/>
              <a:buNone/>
              <a:defRPr sz="6000">
                <a:solidFill>
                  <a:schemeClr val="accent2"/>
                </a:solidFill>
              </a:defRPr>
            </a:lvl2pPr>
            <a:lvl3pPr lvl="2" rtl="0" algn="l">
              <a:lnSpc>
                <a:spcPct val="100000"/>
              </a:lnSpc>
              <a:spcBef>
                <a:spcPts val="0"/>
              </a:spcBef>
              <a:spcAft>
                <a:spcPts val="0"/>
              </a:spcAft>
              <a:buClr>
                <a:schemeClr val="accent2"/>
              </a:buClr>
              <a:buSzPts val="6000"/>
              <a:buNone/>
              <a:defRPr sz="6000">
                <a:solidFill>
                  <a:schemeClr val="accent2"/>
                </a:solidFill>
              </a:defRPr>
            </a:lvl3pPr>
            <a:lvl4pPr lvl="3" rtl="0" algn="l">
              <a:lnSpc>
                <a:spcPct val="100000"/>
              </a:lnSpc>
              <a:spcBef>
                <a:spcPts val="0"/>
              </a:spcBef>
              <a:spcAft>
                <a:spcPts val="0"/>
              </a:spcAft>
              <a:buClr>
                <a:schemeClr val="accent2"/>
              </a:buClr>
              <a:buSzPts val="6000"/>
              <a:buNone/>
              <a:defRPr sz="6000">
                <a:solidFill>
                  <a:schemeClr val="accent2"/>
                </a:solidFill>
              </a:defRPr>
            </a:lvl4pPr>
            <a:lvl5pPr lvl="4" rtl="0" algn="l">
              <a:lnSpc>
                <a:spcPct val="100000"/>
              </a:lnSpc>
              <a:spcBef>
                <a:spcPts val="0"/>
              </a:spcBef>
              <a:spcAft>
                <a:spcPts val="0"/>
              </a:spcAft>
              <a:buClr>
                <a:schemeClr val="accent2"/>
              </a:buClr>
              <a:buSzPts val="6000"/>
              <a:buNone/>
              <a:defRPr sz="6000">
                <a:solidFill>
                  <a:schemeClr val="accent2"/>
                </a:solidFill>
              </a:defRPr>
            </a:lvl5pPr>
            <a:lvl6pPr lvl="5" rtl="0" algn="l">
              <a:lnSpc>
                <a:spcPct val="100000"/>
              </a:lnSpc>
              <a:spcBef>
                <a:spcPts val="0"/>
              </a:spcBef>
              <a:spcAft>
                <a:spcPts val="0"/>
              </a:spcAft>
              <a:buClr>
                <a:schemeClr val="accent2"/>
              </a:buClr>
              <a:buSzPts val="6000"/>
              <a:buNone/>
              <a:defRPr sz="6000">
                <a:solidFill>
                  <a:schemeClr val="accent2"/>
                </a:solidFill>
              </a:defRPr>
            </a:lvl6pPr>
            <a:lvl7pPr lvl="6" rtl="0" algn="l">
              <a:lnSpc>
                <a:spcPct val="100000"/>
              </a:lnSpc>
              <a:spcBef>
                <a:spcPts val="0"/>
              </a:spcBef>
              <a:spcAft>
                <a:spcPts val="0"/>
              </a:spcAft>
              <a:buClr>
                <a:schemeClr val="accent2"/>
              </a:buClr>
              <a:buSzPts val="6000"/>
              <a:buNone/>
              <a:defRPr sz="6000">
                <a:solidFill>
                  <a:schemeClr val="accent2"/>
                </a:solidFill>
              </a:defRPr>
            </a:lvl7pPr>
            <a:lvl8pPr lvl="7" rtl="0" algn="l">
              <a:lnSpc>
                <a:spcPct val="100000"/>
              </a:lnSpc>
              <a:spcBef>
                <a:spcPts val="0"/>
              </a:spcBef>
              <a:spcAft>
                <a:spcPts val="0"/>
              </a:spcAft>
              <a:buClr>
                <a:schemeClr val="accent2"/>
              </a:buClr>
              <a:buSzPts val="6000"/>
              <a:buNone/>
              <a:defRPr sz="6000">
                <a:solidFill>
                  <a:schemeClr val="accent2"/>
                </a:solidFill>
              </a:defRPr>
            </a:lvl8pPr>
            <a:lvl9pPr lvl="8" rtl="0" algn="l">
              <a:lnSpc>
                <a:spcPct val="100000"/>
              </a:lnSpc>
              <a:spcBef>
                <a:spcPts val="0"/>
              </a:spcBef>
              <a:spcAft>
                <a:spcPts val="0"/>
              </a:spcAft>
              <a:buClr>
                <a:schemeClr val="accent2"/>
              </a:buClr>
              <a:buSzPts val="6000"/>
              <a:buNone/>
              <a:defRPr sz="6000">
                <a:solidFill>
                  <a:schemeClr val="accent2"/>
                </a:solidFill>
              </a:defRPr>
            </a:lvl9pPr>
          </a:lstStyle>
          <a:p/>
        </p:txBody>
      </p:sp>
      <p:grpSp>
        <p:nvGrpSpPr>
          <p:cNvPr id="54" name="Google Shape;54;g7556d8e3b5faf4e3_45"/>
          <p:cNvGrpSpPr/>
          <p:nvPr/>
        </p:nvGrpSpPr>
        <p:grpSpPr>
          <a:xfrm flipH="1" rot="-9992930">
            <a:off x="-1708213" y="634440"/>
            <a:ext cx="8571560" cy="5124353"/>
            <a:chOff x="8086850" y="3763788"/>
            <a:chExt cx="2404300" cy="1437700"/>
          </a:xfrm>
        </p:grpSpPr>
        <p:sp>
          <p:nvSpPr>
            <p:cNvPr id="55" name="Google Shape;55;g7556d8e3b5faf4e3_45"/>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7556d8e3b5faf4e3_45"/>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g7556d8e3b5faf4e3_45"/>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ONLY_1_1_2">
    <p:spTree>
      <p:nvGrpSpPr>
        <p:cNvPr id="58" name="Shape 58"/>
        <p:cNvGrpSpPr/>
        <p:nvPr/>
      </p:nvGrpSpPr>
      <p:grpSpPr>
        <a:xfrm>
          <a:off x="0" y="0"/>
          <a:ext cx="0" cy="0"/>
          <a:chOff x="0" y="0"/>
          <a:chExt cx="0" cy="0"/>
        </a:xfrm>
      </p:grpSpPr>
      <p:sp>
        <p:nvSpPr>
          <p:cNvPr id="59" name="Google Shape;59;g7556d8e3b5faf4e3_53"/>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g7556d8e3b5faf4e3_53"/>
          <p:cNvSpPr txBox="1"/>
          <p:nvPr>
            <p:ph idx="2" type="title"/>
          </p:nvPr>
        </p:nvSpPr>
        <p:spPr>
          <a:xfrm>
            <a:off x="1187038" y="3685278"/>
            <a:ext cx="2735700" cy="468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1" name="Google Shape;61;g7556d8e3b5faf4e3_53"/>
          <p:cNvSpPr txBox="1"/>
          <p:nvPr>
            <p:ph idx="1" type="subTitle"/>
          </p:nvPr>
        </p:nvSpPr>
        <p:spPr>
          <a:xfrm>
            <a:off x="1187050" y="2397400"/>
            <a:ext cx="2735700" cy="1131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2" name="Google Shape;62;g7556d8e3b5faf4e3_53"/>
          <p:cNvSpPr txBox="1"/>
          <p:nvPr>
            <p:ph idx="3" type="title"/>
          </p:nvPr>
        </p:nvSpPr>
        <p:spPr>
          <a:xfrm>
            <a:off x="5221261" y="3685278"/>
            <a:ext cx="2735700" cy="468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3" name="Google Shape;63;g7556d8e3b5faf4e3_53"/>
          <p:cNvSpPr txBox="1"/>
          <p:nvPr>
            <p:ph idx="4" type="subTitle"/>
          </p:nvPr>
        </p:nvSpPr>
        <p:spPr>
          <a:xfrm>
            <a:off x="5221259" y="2397400"/>
            <a:ext cx="2735700" cy="1131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64" name="Google Shape;64;g7556d8e3b5faf4e3_53"/>
          <p:cNvGrpSpPr/>
          <p:nvPr/>
        </p:nvGrpSpPr>
        <p:grpSpPr>
          <a:xfrm flipH="1" rot="2109511">
            <a:off x="6570514" y="-192818"/>
            <a:ext cx="4202427" cy="2512408"/>
            <a:chOff x="8086850" y="3763788"/>
            <a:chExt cx="2404300" cy="1437700"/>
          </a:xfrm>
        </p:grpSpPr>
        <p:sp>
          <p:nvSpPr>
            <p:cNvPr id="65" name="Google Shape;65;g7556d8e3b5faf4e3_53"/>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7556d8e3b5faf4e3_53"/>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7556d8e3b5faf4e3_53"/>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 name="Google Shape;68;g7556d8e3b5faf4e3_53"/>
          <p:cNvGrpSpPr/>
          <p:nvPr/>
        </p:nvGrpSpPr>
        <p:grpSpPr>
          <a:xfrm flipH="1" rot="-8701236">
            <a:off x="-1751934" y="2992874"/>
            <a:ext cx="4202311" cy="2512339"/>
            <a:chOff x="8086850" y="3763788"/>
            <a:chExt cx="2404300" cy="1437700"/>
          </a:xfrm>
        </p:grpSpPr>
        <p:sp>
          <p:nvSpPr>
            <p:cNvPr id="69" name="Google Shape;69;g7556d8e3b5faf4e3_53"/>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7556d8e3b5faf4e3_53"/>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7556d8e3b5faf4e3_53"/>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ONLY_1_1_3">
    <p:spTree>
      <p:nvGrpSpPr>
        <p:cNvPr id="72" name="Shape 72"/>
        <p:cNvGrpSpPr/>
        <p:nvPr/>
      </p:nvGrpSpPr>
      <p:grpSpPr>
        <a:xfrm>
          <a:off x="0" y="0"/>
          <a:ext cx="0" cy="0"/>
          <a:chOff x="0" y="0"/>
          <a:chExt cx="0" cy="0"/>
        </a:xfrm>
      </p:grpSpPr>
      <p:sp>
        <p:nvSpPr>
          <p:cNvPr id="73" name="Google Shape;73;g7556d8e3b5faf4e3_67"/>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g7556d8e3b5faf4e3_67"/>
          <p:cNvSpPr txBox="1"/>
          <p:nvPr>
            <p:ph idx="2" type="title"/>
          </p:nvPr>
        </p:nvSpPr>
        <p:spPr>
          <a:xfrm>
            <a:off x="893450" y="3048978"/>
            <a:ext cx="2210100" cy="468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5" name="Google Shape;75;g7556d8e3b5faf4e3_67"/>
          <p:cNvSpPr txBox="1"/>
          <p:nvPr>
            <p:ph idx="1" type="subTitle"/>
          </p:nvPr>
        </p:nvSpPr>
        <p:spPr>
          <a:xfrm>
            <a:off x="893450" y="3431973"/>
            <a:ext cx="2210100" cy="67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6" name="Google Shape;76;g7556d8e3b5faf4e3_67"/>
          <p:cNvSpPr txBox="1"/>
          <p:nvPr>
            <p:ph idx="3" type="title"/>
          </p:nvPr>
        </p:nvSpPr>
        <p:spPr>
          <a:xfrm>
            <a:off x="3466940" y="3048978"/>
            <a:ext cx="2210100" cy="468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7" name="Google Shape;77;g7556d8e3b5faf4e3_67"/>
          <p:cNvSpPr txBox="1"/>
          <p:nvPr>
            <p:ph idx="4" type="subTitle"/>
          </p:nvPr>
        </p:nvSpPr>
        <p:spPr>
          <a:xfrm>
            <a:off x="3466940" y="3431973"/>
            <a:ext cx="2210100" cy="67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8" name="Google Shape;78;g7556d8e3b5faf4e3_67"/>
          <p:cNvSpPr txBox="1"/>
          <p:nvPr>
            <p:ph idx="5" type="title"/>
          </p:nvPr>
        </p:nvSpPr>
        <p:spPr>
          <a:xfrm>
            <a:off x="6040430" y="3048978"/>
            <a:ext cx="2210100" cy="468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9" name="Google Shape;79;g7556d8e3b5faf4e3_67"/>
          <p:cNvSpPr txBox="1"/>
          <p:nvPr>
            <p:ph idx="6" type="subTitle"/>
          </p:nvPr>
        </p:nvSpPr>
        <p:spPr>
          <a:xfrm>
            <a:off x="6040430" y="3431973"/>
            <a:ext cx="2210100" cy="67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grpSp>
        <p:nvGrpSpPr>
          <p:cNvPr id="80" name="Google Shape;80;g7556d8e3b5faf4e3_67"/>
          <p:cNvGrpSpPr/>
          <p:nvPr/>
        </p:nvGrpSpPr>
        <p:grpSpPr>
          <a:xfrm flipH="1" rot="2840204">
            <a:off x="3680381" y="-2050490"/>
            <a:ext cx="6545789" cy="4823443"/>
            <a:chOff x="5312532" y="-539382"/>
            <a:chExt cx="4179785" cy="3079988"/>
          </a:xfrm>
        </p:grpSpPr>
        <p:sp>
          <p:nvSpPr>
            <p:cNvPr id="81" name="Google Shape;81;g7556d8e3b5faf4e3_67"/>
            <p:cNvSpPr/>
            <p:nvPr/>
          </p:nvSpPr>
          <p:spPr>
            <a:xfrm flipH="1">
              <a:off x="6268680" y="-539382"/>
              <a:ext cx="418538" cy="452525"/>
            </a:xfrm>
            <a:custGeom>
              <a:rect b="b" l="l" r="r" t="t"/>
              <a:pathLst>
                <a:path extrusionOk="0" h="30784" w="28472">
                  <a:moveTo>
                    <a:pt x="23679" y="170"/>
                  </a:moveTo>
                  <a:lnTo>
                    <a:pt x="28221" y="30262"/>
                  </a:lnTo>
                  <a:lnTo>
                    <a:pt x="389" y="170"/>
                  </a:lnTo>
                  <a:close/>
                  <a:moveTo>
                    <a:pt x="0" y="0"/>
                  </a:moveTo>
                  <a:lnTo>
                    <a:pt x="132" y="143"/>
                  </a:lnTo>
                  <a:lnTo>
                    <a:pt x="28471" y="30784"/>
                  </a:lnTo>
                  <a:lnTo>
                    <a:pt x="23825"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7556d8e3b5faf4e3_67"/>
            <p:cNvSpPr/>
            <p:nvPr/>
          </p:nvSpPr>
          <p:spPr>
            <a:xfrm flipH="1">
              <a:off x="6265931" y="-539382"/>
              <a:ext cx="614034" cy="451790"/>
            </a:xfrm>
            <a:custGeom>
              <a:rect b="b" l="l" r="r" t="t"/>
              <a:pathLst>
                <a:path extrusionOk="0" h="30734" w="41771">
                  <a:moveTo>
                    <a:pt x="13269" y="170"/>
                  </a:moveTo>
                  <a:lnTo>
                    <a:pt x="41146" y="30310"/>
                  </a:lnTo>
                  <a:lnTo>
                    <a:pt x="244" y="14452"/>
                  </a:lnTo>
                  <a:lnTo>
                    <a:pt x="8225" y="170"/>
                  </a:lnTo>
                  <a:close/>
                  <a:moveTo>
                    <a:pt x="8126" y="0"/>
                  </a:moveTo>
                  <a:lnTo>
                    <a:pt x="8100" y="44"/>
                  </a:lnTo>
                  <a:lnTo>
                    <a:pt x="0" y="14539"/>
                  </a:lnTo>
                  <a:lnTo>
                    <a:pt x="91" y="14575"/>
                  </a:lnTo>
                  <a:lnTo>
                    <a:pt x="41770" y="30734"/>
                  </a:lnTo>
                  <a:lnTo>
                    <a:pt x="41770" y="30734"/>
                  </a:lnTo>
                  <a:lnTo>
                    <a:pt x="1334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7556d8e3b5faf4e3_67"/>
            <p:cNvSpPr/>
            <p:nvPr/>
          </p:nvSpPr>
          <p:spPr>
            <a:xfrm flipH="1">
              <a:off x="7469494" y="314733"/>
              <a:ext cx="397003" cy="208990"/>
            </a:xfrm>
            <a:custGeom>
              <a:rect b="b" l="l" r="r" t="t"/>
              <a:pathLst>
                <a:path extrusionOk="0" h="14217" w="27007">
                  <a:moveTo>
                    <a:pt x="21590" y="199"/>
                  </a:moveTo>
                  <a:lnTo>
                    <a:pt x="26722" y="13940"/>
                  </a:lnTo>
                  <a:lnTo>
                    <a:pt x="619" y="5049"/>
                  </a:lnTo>
                  <a:lnTo>
                    <a:pt x="21590" y="199"/>
                  </a:lnTo>
                  <a:close/>
                  <a:moveTo>
                    <a:pt x="21697" y="0"/>
                  </a:moveTo>
                  <a:lnTo>
                    <a:pt x="21625" y="17"/>
                  </a:lnTo>
                  <a:lnTo>
                    <a:pt x="0" y="5019"/>
                  </a:lnTo>
                  <a:lnTo>
                    <a:pt x="283" y="5114"/>
                  </a:lnTo>
                  <a:lnTo>
                    <a:pt x="27006" y="14217"/>
                  </a:lnTo>
                  <a:lnTo>
                    <a:pt x="21697"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7556d8e3b5faf4e3_67"/>
            <p:cNvSpPr/>
            <p:nvPr/>
          </p:nvSpPr>
          <p:spPr>
            <a:xfrm flipH="1">
              <a:off x="7467686" y="387145"/>
              <a:ext cx="518307" cy="306436"/>
            </a:xfrm>
            <a:custGeom>
              <a:rect b="b" l="l" r="r" t="t"/>
              <a:pathLst>
                <a:path extrusionOk="0" h="20846" w="35259">
                  <a:moveTo>
                    <a:pt x="8488" y="213"/>
                  </a:moveTo>
                  <a:lnTo>
                    <a:pt x="34726" y="9151"/>
                  </a:lnTo>
                  <a:lnTo>
                    <a:pt x="296" y="20568"/>
                  </a:lnTo>
                  <a:lnTo>
                    <a:pt x="8488" y="213"/>
                  </a:lnTo>
                  <a:close/>
                  <a:moveTo>
                    <a:pt x="8390" y="1"/>
                  </a:moveTo>
                  <a:lnTo>
                    <a:pt x="1" y="20845"/>
                  </a:lnTo>
                  <a:lnTo>
                    <a:pt x="1" y="20845"/>
                  </a:lnTo>
                  <a:lnTo>
                    <a:pt x="176" y="20788"/>
                  </a:lnTo>
                  <a:lnTo>
                    <a:pt x="35259" y="9154"/>
                  </a:lnTo>
                  <a:lnTo>
                    <a:pt x="35021" y="9072"/>
                  </a:lnTo>
                  <a:lnTo>
                    <a:pt x="839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7556d8e3b5faf4e3_67"/>
            <p:cNvSpPr/>
            <p:nvPr/>
          </p:nvSpPr>
          <p:spPr>
            <a:xfrm flipH="1">
              <a:off x="8508432" y="1588458"/>
              <a:ext cx="655782" cy="622574"/>
            </a:xfrm>
            <a:custGeom>
              <a:rect b="b" l="l" r="r" t="t"/>
              <a:pathLst>
                <a:path extrusionOk="0" h="42352" w="44611">
                  <a:moveTo>
                    <a:pt x="218" y="442"/>
                  </a:moveTo>
                  <a:lnTo>
                    <a:pt x="44106" y="42106"/>
                  </a:lnTo>
                  <a:lnTo>
                    <a:pt x="4060" y="36334"/>
                  </a:lnTo>
                  <a:lnTo>
                    <a:pt x="218" y="442"/>
                  </a:lnTo>
                  <a:close/>
                  <a:moveTo>
                    <a:pt x="1" y="0"/>
                  </a:moveTo>
                  <a:lnTo>
                    <a:pt x="3906" y="36483"/>
                  </a:lnTo>
                  <a:lnTo>
                    <a:pt x="3972" y="36492"/>
                  </a:lnTo>
                  <a:lnTo>
                    <a:pt x="44610" y="42352"/>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7556d8e3b5faf4e3_67"/>
            <p:cNvSpPr/>
            <p:nvPr/>
          </p:nvSpPr>
          <p:spPr>
            <a:xfrm flipH="1">
              <a:off x="9095741" y="2089537"/>
              <a:ext cx="396577" cy="451069"/>
            </a:xfrm>
            <a:custGeom>
              <a:rect b="b" l="l" r="r" t="t"/>
              <a:pathLst>
                <a:path extrusionOk="0" h="30685" w="26978">
                  <a:moveTo>
                    <a:pt x="407" y="207"/>
                  </a:moveTo>
                  <a:lnTo>
                    <a:pt x="26221" y="2401"/>
                  </a:lnTo>
                  <a:lnTo>
                    <a:pt x="26798" y="30224"/>
                  </a:lnTo>
                  <a:lnTo>
                    <a:pt x="26798" y="30224"/>
                  </a:lnTo>
                  <a:lnTo>
                    <a:pt x="407" y="207"/>
                  </a:lnTo>
                  <a:close/>
                  <a:moveTo>
                    <a:pt x="0" y="1"/>
                  </a:moveTo>
                  <a:lnTo>
                    <a:pt x="140" y="159"/>
                  </a:lnTo>
                  <a:lnTo>
                    <a:pt x="26978" y="30685"/>
                  </a:lnTo>
                  <a:lnTo>
                    <a:pt x="26387" y="2244"/>
                  </a:lnTo>
                  <a:lnTo>
                    <a:pt x="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7556d8e3b5faf4e3_67"/>
            <p:cNvSpPr/>
            <p:nvPr/>
          </p:nvSpPr>
          <p:spPr>
            <a:xfrm flipH="1">
              <a:off x="5743199" y="-539382"/>
              <a:ext cx="386551" cy="144810"/>
            </a:xfrm>
            <a:custGeom>
              <a:rect b="b" l="l" r="r" t="t"/>
              <a:pathLst>
                <a:path extrusionOk="0" h="9851" w="26296">
                  <a:moveTo>
                    <a:pt x="17176" y="170"/>
                  </a:moveTo>
                  <a:lnTo>
                    <a:pt x="25692" y="9442"/>
                  </a:lnTo>
                  <a:lnTo>
                    <a:pt x="938" y="170"/>
                  </a:lnTo>
                  <a:close/>
                  <a:moveTo>
                    <a:pt x="1" y="0"/>
                  </a:moveTo>
                  <a:lnTo>
                    <a:pt x="26296" y="9850"/>
                  </a:lnTo>
                  <a:lnTo>
                    <a:pt x="17252"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7556d8e3b5faf4e3_67"/>
            <p:cNvSpPr/>
            <p:nvPr/>
          </p:nvSpPr>
          <p:spPr>
            <a:xfrm flipH="1">
              <a:off x="8309906" y="1359373"/>
              <a:ext cx="36044" cy="34692"/>
            </a:xfrm>
            <a:custGeom>
              <a:rect b="b" l="l" r="r" t="t"/>
              <a:pathLst>
                <a:path extrusionOk="0" h="2360" w="2452">
                  <a:moveTo>
                    <a:pt x="1179" y="0"/>
                  </a:moveTo>
                  <a:cubicBezTo>
                    <a:pt x="1027" y="0"/>
                    <a:pt x="874" y="30"/>
                    <a:pt x="728" y="90"/>
                  </a:cubicBezTo>
                  <a:cubicBezTo>
                    <a:pt x="288" y="272"/>
                    <a:pt x="1" y="702"/>
                    <a:pt x="1" y="1179"/>
                  </a:cubicBezTo>
                  <a:cubicBezTo>
                    <a:pt x="1" y="1830"/>
                    <a:pt x="528" y="2359"/>
                    <a:pt x="1179" y="2359"/>
                  </a:cubicBezTo>
                  <a:cubicBezTo>
                    <a:pt x="1656" y="2359"/>
                    <a:pt x="2087" y="2071"/>
                    <a:pt x="2270" y="1631"/>
                  </a:cubicBezTo>
                  <a:cubicBezTo>
                    <a:pt x="2452" y="1190"/>
                    <a:pt x="2351" y="684"/>
                    <a:pt x="2013"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7556d8e3b5faf4e3_67"/>
            <p:cNvSpPr/>
            <p:nvPr/>
          </p:nvSpPr>
          <p:spPr>
            <a:xfrm flipH="1">
              <a:off x="7980084" y="674750"/>
              <a:ext cx="36074" cy="34677"/>
            </a:xfrm>
            <a:custGeom>
              <a:rect b="b" l="l" r="r" t="t"/>
              <a:pathLst>
                <a:path extrusionOk="0" h="2359" w="2454">
                  <a:moveTo>
                    <a:pt x="1181" y="0"/>
                  </a:moveTo>
                  <a:cubicBezTo>
                    <a:pt x="1029" y="0"/>
                    <a:pt x="876" y="30"/>
                    <a:pt x="730" y="90"/>
                  </a:cubicBezTo>
                  <a:cubicBezTo>
                    <a:pt x="289" y="272"/>
                    <a:pt x="2" y="703"/>
                    <a:pt x="2" y="1179"/>
                  </a:cubicBezTo>
                  <a:cubicBezTo>
                    <a:pt x="1" y="1832"/>
                    <a:pt x="530" y="2359"/>
                    <a:pt x="1180" y="2359"/>
                  </a:cubicBezTo>
                  <a:cubicBezTo>
                    <a:pt x="1658" y="2359"/>
                    <a:pt x="2087" y="2073"/>
                    <a:pt x="2271" y="1631"/>
                  </a:cubicBezTo>
                  <a:cubicBezTo>
                    <a:pt x="2454" y="1191"/>
                    <a:pt x="2353" y="684"/>
                    <a:pt x="2015" y="346"/>
                  </a:cubicBezTo>
                  <a:cubicBezTo>
                    <a:pt x="1789"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7556d8e3b5faf4e3_67"/>
            <p:cNvSpPr/>
            <p:nvPr/>
          </p:nvSpPr>
          <p:spPr>
            <a:xfrm flipH="1">
              <a:off x="6262418" y="-114816"/>
              <a:ext cx="34692" cy="34692"/>
            </a:xfrm>
            <a:custGeom>
              <a:rect b="b" l="l" r="r" t="t"/>
              <a:pathLst>
                <a:path extrusionOk="0" h="2360" w="2360">
                  <a:moveTo>
                    <a:pt x="1180" y="0"/>
                  </a:moveTo>
                  <a:cubicBezTo>
                    <a:pt x="529" y="0"/>
                    <a:pt x="0" y="529"/>
                    <a:pt x="0" y="1180"/>
                  </a:cubicBezTo>
                  <a:cubicBezTo>
                    <a:pt x="0" y="1831"/>
                    <a:pt x="529" y="2360"/>
                    <a:pt x="1180" y="2360"/>
                  </a:cubicBezTo>
                  <a:cubicBezTo>
                    <a:pt x="1832" y="2360"/>
                    <a:pt x="2360" y="1831"/>
                    <a:pt x="2360" y="1180"/>
                  </a:cubicBezTo>
                  <a:cubicBezTo>
                    <a:pt x="2360" y="529"/>
                    <a:pt x="1832"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7556d8e3b5faf4e3_67"/>
            <p:cNvSpPr/>
            <p:nvPr/>
          </p:nvSpPr>
          <p:spPr>
            <a:xfrm flipH="1">
              <a:off x="5626408" y="-59853"/>
              <a:ext cx="36044" cy="34692"/>
            </a:xfrm>
            <a:custGeom>
              <a:rect b="b" l="l" r="r" t="t"/>
              <a:pathLst>
                <a:path extrusionOk="0" h="2360" w="2452">
                  <a:moveTo>
                    <a:pt x="1181" y="0"/>
                  </a:moveTo>
                  <a:cubicBezTo>
                    <a:pt x="1028" y="0"/>
                    <a:pt x="874" y="30"/>
                    <a:pt x="728" y="91"/>
                  </a:cubicBezTo>
                  <a:cubicBezTo>
                    <a:pt x="288" y="273"/>
                    <a:pt x="0" y="703"/>
                    <a:pt x="0" y="1180"/>
                  </a:cubicBezTo>
                  <a:cubicBezTo>
                    <a:pt x="0" y="1831"/>
                    <a:pt x="529" y="2358"/>
                    <a:pt x="1180" y="2360"/>
                  </a:cubicBezTo>
                  <a:cubicBezTo>
                    <a:pt x="1656" y="2360"/>
                    <a:pt x="2087" y="2072"/>
                    <a:pt x="2269" y="1632"/>
                  </a:cubicBezTo>
                  <a:cubicBezTo>
                    <a:pt x="2451" y="1191"/>
                    <a:pt x="2351" y="683"/>
                    <a:pt x="2013" y="346"/>
                  </a:cubicBezTo>
                  <a:cubicBezTo>
                    <a:pt x="1789"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7556d8e3b5faf4e3_67"/>
            <p:cNvSpPr/>
            <p:nvPr/>
          </p:nvSpPr>
          <p:spPr>
            <a:xfrm flipH="1">
              <a:off x="8020054" y="1119499"/>
              <a:ext cx="36074" cy="34677"/>
            </a:xfrm>
            <a:custGeom>
              <a:rect b="b" l="l" r="r" t="t"/>
              <a:pathLst>
                <a:path extrusionOk="0" h="2359" w="2454">
                  <a:moveTo>
                    <a:pt x="1180" y="0"/>
                  </a:moveTo>
                  <a:cubicBezTo>
                    <a:pt x="1028" y="0"/>
                    <a:pt x="875" y="29"/>
                    <a:pt x="730" y="90"/>
                  </a:cubicBezTo>
                  <a:cubicBezTo>
                    <a:pt x="288" y="272"/>
                    <a:pt x="0" y="703"/>
                    <a:pt x="0" y="1180"/>
                  </a:cubicBezTo>
                  <a:cubicBezTo>
                    <a:pt x="2" y="1831"/>
                    <a:pt x="529" y="2359"/>
                    <a:pt x="1180" y="2359"/>
                  </a:cubicBezTo>
                  <a:cubicBezTo>
                    <a:pt x="1658" y="2359"/>
                    <a:pt x="2087" y="2072"/>
                    <a:pt x="2269" y="1631"/>
                  </a:cubicBezTo>
                  <a:cubicBezTo>
                    <a:pt x="2453" y="1191"/>
                    <a:pt x="2352" y="683"/>
                    <a:pt x="2015" y="346"/>
                  </a:cubicBezTo>
                  <a:cubicBezTo>
                    <a:pt x="1789" y="120"/>
                    <a:pt x="1487"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7556d8e3b5faf4e3_67"/>
            <p:cNvSpPr/>
            <p:nvPr/>
          </p:nvSpPr>
          <p:spPr>
            <a:xfrm flipH="1">
              <a:off x="6445947" y="244996"/>
              <a:ext cx="36059" cy="34692"/>
            </a:xfrm>
            <a:custGeom>
              <a:rect b="b" l="l" r="r" t="t"/>
              <a:pathLst>
                <a:path extrusionOk="0" h="2360" w="2453">
                  <a:moveTo>
                    <a:pt x="1180" y="1"/>
                  </a:moveTo>
                  <a:cubicBezTo>
                    <a:pt x="1028" y="1"/>
                    <a:pt x="875" y="30"/>
                    <a:pt x="729" y="90"/>
                  </a:cubicBezTo>
                  <a:cubicBezTo>
                    <a:pt x="289" y="273"/>
                    <a:pt x="1" y="702"/>
                    <a:pt x="1" y="1180"/>
                  </a:cubicBezTo>
                  <a:cubicBezTo>
                    <a:pt x="1" y="1830"/>
                    <a:pt x="528" y="2358"/>
                    <a:pt x="1181" y="2359"/>
                  </a:cubicBezTo>
                  <a:cubicBezTo>
                    <a:pt x="1657" y="2359"/>
                    <a:pt x="2088" y="2072"/>
                    <a:pt x="2270" y="1632"/>
                  </a:cubicBezTo>
                  <a:cubicBezTo>
                    <a:pt x="2452" y="1190"/>
                    <a:pt x="2351" y="684"/>
                    <a:pt x="2014" y="346"/>
                  </a:cubicBezTo>
                  <a:cubicBezTo>
                    <a:pt x="1788" y="121"/>
                    <a:pt x="1487"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7556d8e3b5faf4e3_67"/>
            <p:cNvSpPr/>
            <p:nvPr/>
          </p:nvSpPr>
          <p:spPr>
            <a:xfrm flipH="1">
              <a:off x="6600856" y="604778"/>
              <a:ext cx="36059" cy="34692"/>
            </a:xfrm>
            <a:custGeom>
              <a:rect b="b" l="l" r="r" t="t"/>
              <a:pathLst>
                <a:path extrusionOk="0" h="2360" w="2453">
                  <a:moveTo>
                    <a:pt x="1180" y="1"/>
                  </a:moveTo>
                  <a:cubicBezTo>
                    <a:pt x="1028" y="1"/>
                    <a:pt x="875" y="30"/>
                    <a:pt x="729" y="91"/>
                  </a:cubicBezTo>
                  <a:cubicBezTo>
                    <a:pt x="288" y="273"/>
                    <a:pt x="0" y="704"/>
                    <a:pt x="2" y="1181"/>
                  </a:cubicBezTo>
                  <a:cubicBezTo>
                    <a:pt x="2" y="1832"/>
                    <a:pt x="529" y="2360"/>
                    <a:pt x="1180" y="2360"/>
                  </a:cubicBezTo>
                  <a:cubicBezTo>
                    <a:pt x="1657" y="2360"/>
                    <a:pt x="2087" y="2073"/>
                    <a:pt x="2271" y="1632"/>
                  </a:cubicBezTo>
                  <a:cubicBezTo>
                    <a:pt x="2453" y="1192"/>
                    <a:pt x="2352" y="684"/>
                    <a:pt x="2014" y="347"/>
                  </a:cubicBezTo>
                  <a:cubicBezTo>
                    <a:pt x="1789" y="121"/>
                    <a:pt x="1486"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7556d8e3b5faf4e3_67"/>
            <p:cNvSpPr/>
            <p:nvPr/>
          </p:nvSpPr>
          <p:spPr>
            <a:xfrm flipH="1">
              <a:off x="7130570" y="614774"/>
              <a:ext cx="36044" cy="34707"/>
            </a:xfrm>
            <a:custGeom>
              <a:rect b="b" l="l" r="r" t="t"/>
              <a:pathLst>
                <a:path extrusionOk="0" h="2361" w="2452">
                  <a:moveTo>
                    <a:pt x="1179" y="0"/>
                  </a:moveTo>
                  <a:cubicBezTo>
                    <a:pt x="1027" y="0"/>
                    <a:pt x="874" y="30"/>
                    <a:pt x="728" y="90"/>
                  </a:cubicBezTo>
                  <a:cubicBezTo>
                    <a:pt x="288" y="274"/>
                    <a:pt x="0" y="703"/>
                    <a:pt x="0" y="1181"/>
                  </a:cubicBezTo>
                  <a:cubicBezTo>
                    <a:pt x="0" y="1832"/>
                    <a:pt x="529" y="2359"/>
                    <a:pt x="1180" y="2361"/>
                  </a:cubicBezTo>
                  <a:cubicBezTo>
                    <a:pt x="1657" y="2359"/>
                    <a:pt x="2087" y="2073"/>
                    <a:pt x="2269" y="1631"/>
                  </a:cubicBezTo>
                  <a:cubicBezTo>
                    <a:pt x="2451" y="1191"/>
                    <a:pt x="2350" y="684"/>
                    <a:pt x="2014" y="346"/>
                  </a:cubicBezTo>
                  <a:cubicBezTo>
                    <a:pt x="1789"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7556d8e3b5faf4e3_67"/>
            <p:cNvSpPr/>
            <p:nvPr/>
          </p:nvSpPr>
          <p:spPr>
            <a:xfrm flipH="1">
              <a:off x="6890695" y="1134493"/>
              <a:ext cx="36044" cy="34677"/>
            </a:xfrm>
            <a:custGeom>
              <a:rect b="b" l="l" r="r" t="t"/>
              <a:pathLst>
                <a:path extrusionOk="0" h="2359" w="2452">
                  <a:moveTo>
                    <a:pt x="1178" y="0"/>
                  </a:moveTo>
                  <a:cubicBezTo>
                    <a:pt x="1027" y="0"/>
                    <a:pt x="874" y="29"/>
                    <a:pt x="728" y="90"/>
                  </a:cubicBezTo>
                  <a:cubicBezTo>
                    <a:pt x="287" y="272"/>
                    <a:pt x="0" y="703"/>
                    <a:pt x="0" y="1179"/>
                  </a:cubicBezTo>
                  <a:cubicBezTo>
                    <a:pt x="0" y="1831"/>
                    <a:pt x="528" y="2359"/>
                    <a:pt x="1178" y="2359"/>
                  </a:cubicBezTo>
                  <a:cubicBezTo>
                    <a:pt x="1656" y="2359"/>
                    <a:pt x="2085" y="2072"/>
                    <a:pt x="2269" y="1631"/>
                  </a:cubicBezTo>
                  <a:cubicBezTo>
                    <a:pt x="2452" y="1190"/>
                    <a:pt x="2351" y="683"/>
                    <a:pt x="2013" y="346"/>
                  </a:cubicBezTo>
                  <a:cubicBezTo>
                    <a:pt x="1787" y="120"/>
                    <a:pt x="1485" y="0"/>
                    <a:pt x="1178"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7556d8e3b5faf4e3_67"/>
            <p:cNvSpPr/>
            <p:nvPr/>
          </p:nvSpPr>
          <p:spPr>
            <a:xfrm flipH="1">
              <a:off x="7550329" y="879639"/>
              <a:ext cx="36059" cy="34677"/>
            </a:xfrm>
            <a:custGeom>
              <a:rect b="b" l="l" r="r" t="t"/>
              <a:pathLst>
                <a:path extrusionOk="0" h="2359" w="2453">
                  <a:moveTo>
                    <a:pt x="1180" y="0"/>
                  </a:moveTo>
                  <a:cubicBezTo>
                    <a:pt x="1028" y="0"/>
                    <a:pt x="875" y="30"/>
                    <a:pt x="729" y="90"/>
                  </a:cubicBezTo>
                  <a:cubicBezTo>
                    <a:pt x="289" y="272"/>
                    <a:pt x="1" y="702"/>
                    <a:pt x="1" y="1179"/>
                  </a:cubicBezTo>
                  <a:cubicBezTo>
                    <a:pt x="1" y="1830"/>
                    <a:pt x="528" y="2359"/>
                    <a:pt x="1181" y="2359"/>
                  </a:cubicBezTo>
                  <a:cubicBezTo>
                    <a:pt x="1657" y="2359"/>
                    <a:pt x="2088" y="2071"/>
                    <a:pt x="2270" y="1631"/>
                  </a:cubicBezTo>
                  <a:cubicBezTo>
                    <a:pt x="2452" y="1190"/>
                    <a:pt x="2351" y="683"/>
                    <a:pt x="2014" y="346"/>
                  </a:cubicBezTo>
                  <a:cubicBezTo>
                    <a:pt x="1789" y="120"/>
                    <a:pt x="1487"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7556d8e3b5faf4e3_67"/>
            <p:cNvSpPr/>
            <p:nvPr/>
          </p:nvSpPr>
          <p:spPr>
            <a:xfrm flipH="1">
              <a:off x="7855148" y="1454306"/>
              <a:ext cx="36074" cy="34692"/>
            </a:xfrm>
            <a:custGeom>
              <a:rect b="b" l="l" r="r" t="t"/>
              <a:pathLst>
                <a:path extrusionOk="0" h="2360" w="2454">
                  <a:moveTo>
                    <a:pt x="1181" y="0"/>
                  </a:moveTo>
                  <a:cubicBezTo>
                    <a:pt x="1029" y="0"/>
                    <a:pt x="875" y="30"/>
                    <a:pt x="728" y="91"/>
                  </a:cubicBezTo>
                  <a:cubicBezTo>
                    <a:pt x="288" y="273"/>
                    <a:pt x="1" y="703"/>
                    <a:pt x="1" y="1180"/>
                  </a:cubicBezTo>
                  <a:cubicBezTo>
                    <a:pt x="1" y="1831"/>
                    <a:pt x="529" y="2360"/>
                    <a:pt x="1180" y="2360"/>
                  </a:cubicBezTo>
                  <a:cubicBezTo>
                    <a:pt x="1658" y="2360"/>
                    <a:pt x="2087" y="2072"/>
                    <a:pt x="2270" y="1631"/>
                  </a:cubicBezTo>
                  <a:cubicBezTo>
                    <a:pt x="2453" y="1191"/>
                    <a:pt x="2353" y="683"/>
                    <a:pt x="2015" y="346"/>
                  </a:cubicBezTo>
                  <a:cubicBezTo>
                    <a:pt x="1790"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7556d8e3b5faf4e3_67"/>
            <p:cNvSpPr/>
            <p:nvPr/>
          </p:nvSpPr>
          <p:spPr>
            <a:xfrm flipH="1">
              <a:off x="8494789" y="2188909"/>
              <a:ext cx="36074" cy="34677"/>
            </a:xfrm>
            <a:custGeom>
              <a:rect b="b" l="l" r="r" t="t"/>
              <a:pathLst>
                <a:path extrusionOk="0" h="2359" w="2454">
                  <a:moveTo>
                    <a:pt x="1181" y="0"/>
                  </a:moveTo>
                  <a:cubicBezTo>
                    <a:pt x="1029" y="0"/>
                    <a:pt x="876" y="30"/>
                    <a:pt x="730" y="90"/>
                  </a:cubicBezTo>
                  <a:cubicBezTo>
                    <a:pt x="289" y="272"/>
                    <a:pt x="1" y="702"/>
                    <a:pt x="2" y="1179"/>
                  </a:cubicBezTo>
                  <a:cubicBezTo>
                    <a:pt x="2" y="1830"/>
                    <a:pt x="530" y="2359"/>
                    <a:pt x="1180" y="2359"/>
                  </a:cubicBezTo>
                  <a:cubicBezTo>
                    <a:pt x="1658" y="2359"/>
                    <a:pt x="2087" y="2071"/>
                    <a:pt x="2271" y="1631"/>
                  </a:cubicBezTo>
                  <a:cubicBezTo>
                    <a:pt x="2454" y="1190"/>
                    <a:pt x="2353" y="682"/>
                    <a:pt x="2015" y="345"/>
                  </a:cubicBezTo>
                  <a:cubicBezTo>
                    <a:pt x="1789" y="120"/>
                    <a:pt x="1487"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7556d8e3b5faf4e3_67"/>
            <p:cNvSpPr/>
            <p:nvPr/>
          </p:nvSpPr>
          <p:spPr>
            <a:xfrm flipH="1">
              <a:off x="8864612" y="1479311"/>
              <a:ext cx="36044" cy="34677"/>
            </a:xfrm>
            <a:custGeom>
              <a:rect b="b" l="l" r="r" t="t"/>
              <a:pathLst>
                <a:path extrusionOk="0" h="2359" w="2452">
                  <a:moveTo>
                    <a:pt x="1179" y="0"/>
                  </a:moveTo>
                  <a:cubicBezTo>
                    <a:pt x="1028" y="0"/>
                    <a:pt x="875" y="29"/>
                    <a:pt x="730" y="89"/>
                  </a:cubicBezTo>
                  <a:cubicBezTo>
                    <a:pt x="290" y="272"/>
                    <a:pt x="2" y="701"/>
                    <a:pt x="1" y="1179"/>
                  </a:cubicBezTo>
                  <a:cubicBezTo>
                    <a:pt x="1" y="1830"/>
                    <a:pt x="528" y="2358"/>
                    <a:pt x="1180" y="2358"/>
                  </a:cubicBezTo>
                  <a:cubicBezTo>
                    <a:pt x="1656" y="2358"/>
                    <a:pt x="2087" y="2072"/>
                    <a:pt x="2270" y="1631"/>
                  </a:cubicBezTo>
                  <a:cubicBezTo>
                    <a:pt x="2452" y="1191"/>
                    <a:pt x="2351" y="683"/>
                    <a:pt x="2015" y="347"/>
                  </a:cubicBezTo>
                  <a:cubicBezTo>
                    <a:pt x="1789" y="121"/>
                    <a:pt x="1487"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7556d8e3b5faf4e3_67"/>
            <p:cNvSpPr/>
            <p:nvPr/>
          </p:nvSpPr>
          <p:spPr>
            <a:xfrm flipH="1">
              <a:off x="9149439" y="1569245"/>
              <a:ext cx="36059" cy="34677"/>
            </a:xfrm>
            <a:custGeom>
              <a:rect b="b" l="l" r="r" t="t"/>
              <a:pathLst>
                <a:path extrusionOk="0" h="2359" w="2453">
                  <a:moveTo>
                    <a:pt x="1179" y="0"/>
                  </a:moveTo>
                  <a:cubicBezTo>
                    <a:pt x="1028" y="0"/>
                    <a:pt x="875" y="30"/>
                    <a:pt x="729" y="90"/>
                  </a:cubicBezTo>
                  <a:cubicBezTo>
                    <a:pt x="289" y="272"/>
                    <a:pt x="1" y="703"/>
                    <a:pt x="1" y="1181"/>
                  </a:cubicBezTo>
                  <a:cubicBezTo>
                    <a:pt x="1" y="1832"/>
                    <a:pt x="530" y="2359"/>
                    <a:pt x="1181" y="2359"/>
                  </a:cubicBezTo>
                  <a:cubicBezTo>
                    <a:pt x="1658" y="2359"/>
                    <a:pt x="2088" y="2071"/>
                    <a:pt x="2270" y="1631"/>
                  </a:cubicBezTo>
                  <a:cubicBezTo>
                    <a:pt x="2452" y="1190"/>
                    <a:pt x="2351" y="682"/>
                    <a:pt x="2014"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7556d8e3b5faf4e3_67"/>
            <p:cNvSpPr/>
            <p:nvPr/>
          </p:nvSpPr>
          <p:spPr>
            <a:xfrm flipH="1">
              <a:off x="8249945" y="1939038"/>
              <a:ext cx="36044" cy="34707"/>
            </a:xfrm>
            <a:custGeom>
              <a:rect b="b" l="l" r="r" t="t"/>
              <a:pathLst>
                <a:path extrusionOk="0" h="2361" w="2452">
                  <a:moveTo>
                    <a:pt x="1180" y="1"/>
                  </a:moveTo>
                  <a:cubicBezTo>
                    <a:pt x="1028" y="1"/>
                    <a:pt x="875" y="30"/>
                    <a:pt x="729" y="90"/>
                  </a:cubicBezTo>
                  <a:cubicBezTo>
                    <a:pt x="288" y="272"/>
                    <a:pt x="0" y="703"/>
                    <a:pt x="0" y="1179"/>
                  </a:cubicBezTo>
                  <a:cubicBezTo>
                    <a:pt x="0" y="1832"/>
                    <a:pt x="527" y="2361"/>
                    <a:pt x="1180" y="2361"/>
                  </a:cubicBezTo>
                  <a:cubicBezTo>
                    <a:pt x="1657" y="2361"/>
                    <a:pt x="2087" y="2073"/>
                    <a:pt x="2269" y="1631"/>
                  </a:cubicBezTo>
                  <a:cubicBezTo>
                    <a:pt x="2451" y="1191"/>
                    <a:pt x="2352" y="684"/>
                    <a:pt x="2014" y="346"/>
                  </a:cubicBezTo>
                  <a:cubicBezTo>
                    <a:pt x="1789" y="120"/>
                    <a:pt x="1486"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7556d8e3b5faf4e3_67"/>
            <p:cNvSpPr/>
            <p:nvPr/>
          </p:nvSpPr>
          <p:spPr>
            <a:xfrm flipH="1">
              <a:off x="8319917" y="944598"/>
              <a:ext cx="36044" cy="34677"/>
            </a:xfrm>
            <a:custGeom>
              <a:rect b="b" l="l" r="r" t="t"/>
              <a:pathLst>
                <a:path extrusionOk="0" h="2359" w="2452">
                  <a:moveTo>
                    <a:pt x="1182" y="1"/>
                  </a:moveTo>
                  <a:cubicBezTo>
                    <a:pt x="1029" y="1"/>
                    <a:pt x="876" y="30"/>
                    <a:pt x="730" y="91"/>
                  </a:cubicBezTo>
                  <a:cubicBezTo>
                    <a:pt x="288" y="274"/>
                    <a:pt x="2" y="703"/>
                    <a:pt x="2" y="1181"/>
                  </a:cubicBezTo>
                  <a:cubicBezTo>
                    <a:pt x="1" y="1831"/>
                    <a:pt x="529" y="2359"/>
                    <a:pt x="1180" y="2359"/>
                  </a:cubicBezTo>
                  <a:cubicBezTo>
                    <a:pt x="1658" y="2359"/>
                    <a:pt x="2087" y="2073"/>
                    <a:pt x="2270" y="1631"/>
                  </a:cubicBezTo>
                  <a:cubicBezTo>
                    <a:pt x="2452" y="1191"/>
                    <a:pt x="2352" y="683"/>
                    <a:pt x="2015" y="346"/>
                  </a:cubicBezTo>
                  <a:cubicBezTo>
                    <a:pt x="1790" y="121"/>
                    <a:pt x="1488" y="1"/>
                    <a:pt x="1182"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7556d8e3b5faf4e3_67"/>
            <p:cNvSpPr/>
            <p:nvPr/>
          </p:nvSpPr>
          <p:spPr>
            <a:xfrm flipH="1">
              <a:off x="7455382" y="499835"/>
              <a:ext cx="36059" cy="34707"/>
            </a:xfrm>
            <a:custGeom>
              <a:rect b="b" l="l" r="r" t="t"/>
              <a:pathLst>
                <a:path extrusionOk="0" h="2361" w="2453">
                  <a:moveTo>
                    <a:pt x="1182" y="0"/>
                  </a:moveTo>
                  <a:cubicBezTo>
                    <a:pt x="1029" y="0"/>
                    <a:pt x="875" y="30"/>
                    <a:pt x="729" y="91"/>
                  </a:cubicBezTo>
                  <a:cubicBezTo>
                    <a:pt x="289" y="273"/>
                    <a:pt x="1" y="703"/>
                    <a:pt x="1" y="1180"/>
                  </a:cubicBezTo>
                  <a:cubicBezTo>
                    <a:pt x="1" y="1831"/>
                    <a:pt x="528" y="2360"/>
                    <a:pt x="1180" y="2360"/>
                  </a:cubicBezTo>
                  <a:cubicBezTo>
                    <a:pt x="1657" y="2360"/>
                    <a:pt x="2087" y="2072"/>
                    <a:pt x="2270" y="1632"/>
                  </a:cubicBezTo>
                  <a:cubicBezTo>
                    <a:pt x="2452" y="1191"/>
                    <a:pt x="2351" y="683"/>
                    <a:pt x="2014" y="346"/>
                  </a:cubicBezTo>
                  <a:cubicBezTo>
                    <a:pt x="1789" y="120"/>
                    <a:pt x="1488" y="0"/>
                    <a:pt x="1182"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7556d8e3b5faf4e3_67"/>
            <p:cNvSpPr/>
            <p:nvPr/>
          </p:nvSpPr>
          <p:spPr>
            <a:xfrm flipH="1">
              <a:off x="9084465" y="2103943"/>
              <a:ext cx="36074" cy="34692"/>
            </a:xfrm>
            <a:custGeom>
              <a:rect b="b" l="l" r="r" t="t"/>
              <a:pathLst>
                <a:path extrusionOk="0" h="2360" w="2454">
                  <a:moveTo>
                    <a:pt x="1180" y="1"/>
                  </a:moveTo>
                  <a:cubicBezTo>
                    <a:pt x="1028" y="1"/>
                    <a:pt x="876" y="30"/>
                    <a:pt x="730" y="91"/>
                  </a:cubicBezTo>
                  <a:cubicBezTo>
                    <a:pt x="289" y="273"/>
                    <a:pt x="2" y="704"/>
                    <a:pt x="2" y="1180"/>
                  </a:cubicBezTo>
                  <a:cubicBezTo>
                    <a:pt x="1" y="1831"/>
                    <a:pt x="530" y="2360"/>
                    <a:pt x="1180" y="2360"/>
                  </a:cubicBezTo>
                  <a:cubicBezTo>
                    <a:pt x="1658" y="2360"/>
                    <a:pt x="2087" y="2073"/>
                    <a:pt x="2271" y="1632"/>
                  </a:cubicBezTo>
                  <a:cubicBezTo>
                    <a:pt x="2454" y="1192"/>
                    <a:pt x="2353" y="684"/>
                    <a:pt x="2015" y="347"/>
                  </a:cubicBezTo>
                  <a:cubicBezTo>
                    <a:pt x="1789" y="121"/>
                    <a:pt x="1487"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7556d8e3b5faf4e3_67"/>
            <p:cNvSpPr/>
            <p:nvPr/>
          </p:nvSpPr>
          <p:spPr>
            <a:xfrm flipH="1">
              <a:off x="6860723" y="-349678"/>
              <a:ext cx="36030" cy="34677"/>
            </a:xfrm>
            <a:custGeom>
              <a:rect b="b" l="l" r="r" t="t"/>
              <a:pathLst>
                <a:path extrusionOk="0" h="2359" w="2451">
                  <a:moveTo>
                    <a:pt x="1177" y="0"/>
                  </a:moveTo>
                  <a:cubicBezTo>
                    <a:pt x="1026" y="0"/>
                    <a:pt x="873" y="30"/>
                    <a:pt x="728" y="90"/>
                  </a:cubicBezTo>
                  <a:cubicBezTo>
                    <a:pt x="287" y="274"/>
                    <a:pt x="0" y="703"/>
                    <a:pt x="0" y="1179"/>
                  </a:cubicBezTo>
                  <a:cubicBezTo>
                    <a:pt x="0" y="1831"/>
                    <a:pt x="528" y="2359"/>
                    <a:pt x="1178" y="2359"/>
                  </a:cubicBezTo>
                  <a:cubicBezTo>
                    <a:pt x="1656" y="2359"/>
                    <a:pt x="2085" y="2072"/>
                    <a:pt x="2268" y="1631"/>
                  </a:cubicBezTo>
                  <a:cubicBezTo>
                    <a:pt x="2450" y="1191"/>
                    <a:pt x="2351" y="683"/>
                    <a:pt x="2013" y="346"/>
                  </a:cubicBezTo>
                  <a:cubicBezTo>
                    <a:pt x="1787" y="121"/>
                    <a:pt x="1484" y="0"/>
                    <a:pt x="1177"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7556d8e3b5faf4e3_67"/>
            <p:cNvSpPr/>
            <p:nvPr/>
          </p:nvSpPr>
          <p:spPr>
            <a:xfrm flipH="1">
              <a:off x="5641181" y="-99322"/>
              <a:ext cx="823920" cy="362840"/>
            </a:xfrm>
            <a:custGeom>
              <a:rect b="b" l="l" r="r" t="t"/>
              <a:pathLst>
                <a:path extrusionOk="0" h="24683" w="56049">
                  <a:moveTo>
                    <a:pt x="12876" y="1"/>
                  </a:moveTo>
                  <a:lnTo>
                    <a:pt x="12860" y="170"/>
                  </a:lnTo>
                  <a:lnTo>
                    <a:pt x="55288" y="4248"/>
                  </a:lnTo>
                  <a:lnTo>
                    <a:pt x="0" y="24523"/>
                  </a:lnTo>
                  <a:lnTo>
                    <a:pt x="59" y="24682"/>
                  </a:lnTo>
                  <a:lnTo>
                    <a:pt x="56049" y="4150"/>
                  </a:lnTo>
                  <a:lnTo>
                    <a:pt x="12876"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7556d8e3b5faf4e3_67"/>
            <p:cNvSpPr/>
            <p:nvPr/>
          </p:nvSpPr>
          <p:spPr>
            <a:xfrm flipH="1">
              <a:off x="5312532" y="-403995"/>
              <a:ext cx="958616" cy="367118"/>
            </a:xfrm>
            <a:custGeom>
              <a:rect b="b" l="l" r="r" t="t"/>
              <a:pathLst>
                <a:path extrusionOk="0" h="24974" w="65212">
                  <a:moveTo>
                    <a:pt x="35731" y="222"/>
                  </a:moveTo>
                  <a:lnTo>
                    <a:pt x="64838" y="2195"/>
                  </a:lnTo>
                  <a:lnTo>
                    <a:pt x="43307" y="24647"/>
                  </a:lnTo>
                  <a:lnTo>
                    <a:pt x="35731" y="222"/>
                  </a:lnTo>
                  <a:close/>
                  <a:moveTo>
                    <a:pt x="35662" y="0"/>
                  </a:moveTo>
                  <a:lnTo>
                    <a:pt x="35570" y="54"/>
                  </a:lnTo>
                  <a:lnTo>
                    <a:pt x="0" y="20930"/>
                  </a:lnTo>
                  <a:lnTo>
                    <a:pt x="86" y="21076"/>
                  </a:lnTo>
                  <a:lnTo>
                    <a:pt x="35564" y="256"/>
                  </a:lnTo>
                  <a:lnTo>
                    <a:pt x="43230" y="24974"/>
                  </a:lnTo>
                  <a:lnTo>
                    <a:pt x="65211" y="2051"/>
                  </a:lnTo>
                  <a:lnTo>
                    <a:pt x="35677" y="47"/>
                  </a:lnTo>
                  <a:lnTo>
                    <a:pt x="35662"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7556d8e3b5faf4e3_67"/>
            <p:cNvSpPr/>
            <p:nvPr/>
          </p:nvSpPr>
          <p:spPr>
            <a:xfrm flipH="1">
              <a:off x="6268769" y="-328966"/>
              <a:ext cx="612770" cy="605331"/>
            </a:xfrm>
            <a:custGeom>
              <a:rect b="b" l="l" r="r" t="t"/>
              <a:pathLst>
                <a:path extrusionOk="0" h="41179" w="41685">
                  <a:moveTo>
                    <a:pt x="458" y="361"/>
                  </a:moveTo>
                  <a:lnTo>
                    <a:pt x="41446" y="16254"/>
                  </a:lnTo>
                  <a:lnTo>
                    <a:pt x="28736" y="40850"/>
                  </a:lnTo>
                  <a:lnTo>
                    <a:pt x="458" y="361"/>
                  </a:lnTo>
                  <a:close/>
                  <a:moveTo>
                    <a:pt x="0" y="1"/>
                  </a:moveTo>
                  <a:lnTo>
                    <a:pt x="160" y="230"/>
                  </a:lnTo>
                  <a:lnTo>
                    <a:pt x="28757" y="41178"/>
                  </a:lnTo>
                  <a:lnTo>
                    <a:pt x="28822" y="41053"/>
                  </a:lnTo>
                  <a:lnTo>
                    <a:pt x="41684" y="16162"/>
                  </a:lnTo>
                  <a:lnTo>
                    <a:pt x="41597" y="16129"/>
                  </a:lnTo>
                  <a:lnTo>
                    <a:pt x="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7556d8e3b5faf4e3_67"/>
            <p:cNvSpPr/>
            <p:nvPr/>
          </p:nvSpPr>
          <p:spPr>
            <a:xfrm flipH="1">
              <a:off x="6455959" y="-329392"/>
              <a:ext cx="521762" cy="605420"/>
            </a:xfrm>
            <a:custGeom>
              <a:rect b="b" l="l" r="r" t="t"/>
              <a:pathLst>
                <a:path extrusionOk="0" h="41185" w="35494">
                  <a:moveTo>
                    <a:pt x="6816" y="420"/>
                  </a:moveTo>
                  <a:lnTo>
                    <a:pt x="35086" y="40901"/>
                  </a:lnTo>
                  <a:lnTo>
                    <a:pt x="35086" y="40901"/>
                  </a:lnTo>
                  <a:lnTo>
                    <a:pt x="199" y="31601"/>
                  </a:lnTo>
                  <a:lnTo>
                    <a:pt x="6816" y="420"/>
                  </a:lnTo>
                  <a:close/>
                  <a:moveTo>
                    <a:pt x="6730" y="1"/>
                  </a:moveTo>
                  <a:lnTo>
                    <a:pt x="6689" y="192"/>
                  </a:lnTo>
                  <a:lnTo>
                    <a:pt x="0" y="31725"/>
                  </a:lnTo>
                  <a:lnTo>
                    <a:pt x="77" y="31744"/>
                  </a:lnTo>
                  <a:lnTo>
                    <a:pt x="35493" y="41185"/>
                  </a:lnTo>
                  <a:lnTo>
                    <a:pt x="35359" y="40993"/>
                  </a:lnTo>
                  <a:lnTo>
                    <a:pt x="673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7556d8e3b5faf4e3_67"/>
            <p:cNvSpPr/>
            <p:nvPr/>
          </p:nvSpPr>
          <p:spPr>
            <a:xfrm flipH="1">
              <a:off x="6466954" y="259255"/>
              <a:ext cx="1104852" cy="891408"/>
            </a:xfrm>
            <a:custGeom>
              <a:rect b="b" l="l" r="r" t="t"/>
              <a:pathLst>
                <a:path extrusionOk="0" h="60640" w="75160">
                  <a:moveTo>
                    <a:pt x="28912" y="25098"/>
                  </a:moveTo>
                  <a:lnTo>
                    <a:pt x="44725" y="60332"/>
                  </a:lnTo>
                  <a:lnTo>
                    <a:pt x="44725" y="60332"/>
                  </a:lnTo>
                  <a:lnTo>
                    <a:pt x="375" y="43094"/>
                  </a:lnTo>
                  <a:lnTo>
                    <a:pt x="28542" y="25104"/>
                  </a:lnTo>
                  <a:lnTo>
                    <a:pt x="28912" y="25098"/>
                  </a:lnTo>
                  <a:close/>
                  <a:moveTo>
                    <a:pt x="75003" y="0"/>
                  </a:moveTo>
                  <a:lnTo>
                    <a:pt x="64948" y="24426"/>
                  </a:lnTo>
                  <a:lnTo>
                    <a:pt x="28492" y="24933"/>
                  </a:lnTo>
                  <a:lnTo>
                    <a:pt x="28473" y="24947"/>
                  </a:lnTo>
                  <a:lnTo>
                    <a:pt x="0" y="43129"/>
                  </a:lnTo>
                  <a:lnTo>
                    <a:pt x="157" y="43191"/>
                  </a:lnTo>
                  <a:lnTo>
                    <a:pt x="45050" y="60639"/>
                  </a:lnTo>
                  <a:lnTo>
                    <a:pt x="44966" y="60451"/>
                  </a:lnTo>
                  <a:lnTo>
                    <a:pt x="29098" y="25096"/>
                  </a:lnTo>
                  <a:lnTo>
                    <a:pt x="65061" y="24593"/>
                  </a:lnTo>
                  <a:lnTo>
                    <a:pt x="65084" y="24542"/>
                  </a:lnTo>
                  <a:lnTo>
                    <a:pt x="75160" y="65"/>
                  </a:lnTo>
                  <a:lnTo>
                    <a:pt x="7500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7556d8e3b5faf4e3_67"/>
            <p:cNvSpPr/>
            <p:nvPr/>
          </p:nvSpPr>
          <p:spPr>
            <a:xfrm flipH="1">
              <a:off x="6978177" y="122265"/>
              <a:ext cx="592087" cy="773543"/>
            </a:xfrm>
            <a:custGeom>
              <a:rect b="b" l="l" r="r" t="t"/>
              <a:pathLst>
                <a:path extrusionOk="0" h="52622" w="40278">
                  <a:moveTo>
                    <a:pt x="40116" y="1"/>
                  </a:moveTo>
                  <a:lnTo>
                    <a:pt x="28812" y="34230"/>
                  </a:lnTo>
                  <a:lnTo>
                    <a:pt x="6240" y="26563"/>
                  </a:lnTo>
                  <a:lnTo>
                    <a:pt x="1" y="52581"/>
                  </a:lnTo>
                  <a:lnTo>
                    <a:pt x="166" y="52621"/>
                  </a:lnTo>
                  <a:lnTo>
                    <a:pt x="6362" y="26784"/>
                  </a:lnTo>
                  <a:lnTo>
                    <a:pt x="28919" y="34445"/>
                  </a:lnTo>
                  <a:lnTo>
                    <a:pt x="28946" y="34364"/>
                  </a:lnTo>
                  <a:lnTo>
                    <a:pt x="40277" y="53"/>
                  </a:lnTo>
                  <a:lnTo>
                    <a:pt x="40116"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7556d8e3b5faf4e3_67"/>
            <p:cNvSpPr/>
            <p:nvPr/>
          </p:nvSpPr>
          <p:spPr>
            <a:xfrm flipH="1">
              <a:off x="7566087" y="692008"/>
              <a:ext cx="471885" cy="780011"/>
            </a:xfrm>
            <a:custGeom>
              <a:rect b="b" l="l" r="r" t="t"/>
              <a:pathLst>
                <a:path extrusionOk="0" h="53062" w="32101">
                  <a:moveTo>
                    <a:pt x="2815" y="1"/>
                  </a:moveTo>
                  <a:lnTo>
                    <a:pt x="1" y="30402"/>
                  </a:lnTo>
                  <a:lnTo>
                    <a:pt x="139" y="30331"/>
                  </a:lnTo>
                  <a:lnTo>
                    <a:pt x="31699" y="14041"/>
                  </a:lnTo>
                  <a:lnTo>
                    <a:pt x="31699" y="14041"/>
                  </a:lnTo>
                  <a:lnTo>
                    <a:pt x="11180" y="52982"/>
                  </a:lnTo>
                  <a:lnTo>
                    <a:pt x="11331" y="53061"/>
                  </a:lnTo>
                  <a:lnTo>
                    <a:pt x="32101" y="13642"/>
                  </a:lnTo>
                  <a:lnTo>
                    <a:pt x="31861" y="13767"/>
                  </a:lnTo>
                  <a:lnTo>
                    <a:pt x="200" y="30108"/>
                  </a:lnTo>
                  <a:lnTo>
                    <a:pt x="2984" y="17"/>
                  </a:lnTo>
                  <a:lnTo>
                    <a:pt x="2815"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7556d8e3b5faf4e3_67"/>
            <p:cNvSpPr/>
            <p:nvPr/>
          </p:nvSpPr>
          <p:spPr>
            <a:xfrm flipH="1">
              <a:off x="8035694" y="1135786"/>
              <a:ext cx="848366" cy="823318"/>
            </a:xfrm>
            <a:custGeom>
              <a:rect b="b" l="l" r="r" t="t"/>
              <a:pathLst>
                <a:path extrusionOk="0" h="56008" w="57712">
                  <a:moveTo>
                    <a:pt x="57603" y="0"/>
                  </a:moveTo>
                  <a:lnTo>
                    <a:pt x="37696" y="16353"/>
                  </a:lnTo>
                  <a:lnTo>
                    <a:pt x="37702" y="16398"/>
                  </a:lnTo>
                  <a:lnTo>
                    <a:pt x="41761" y="55640"/>
                  </a:lnTo>
                  <a:lnTo>
                    <a:pt x="41761" y="55640"/>
                  </a:lnTo>
                  <a:lnTo>
                    <a:pt x="102" y="24480"/>
                  </a:lnTo>
                  <a:lnTo>
                    <a:pt x="0" y="24617"/>
                  </a:lnTo>
                  <a:lnTo>
                    <a:pt x="41970" y="56008"/>
                  </a:lnTo>
                  <a:lnTo>
                    <a:pt x="41949" y="55815"/>
                  </a:lnTo>
                  <a:lnTo>
                    <a:pt x="37875" y="16425"/>
                  </a:lnTo>
                  <a:lnTo>
                    <a:pt x="57711" y="131"/>
                  </a:lnTo>
                  <a:lnTo>
                    <a:pt x="5760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7556d8e3b5faf4e3_67"/>
            <p:cNvSpPr/>
            <p:nvPr/>
          </p:nvSpPr>
          <p:spPr>
            <a:xfrm flipH="1">
              <a:off x="7876052" y="1136198"/>
              <a:ext cx="161582" cy="327575"/>
            </a:xfrm>
            <a:custGeom>
              <a:rect b="b" l="l" r="r" t="t"/>
              <a:pathLst>
                <a:path extrusionOk="0" h="22284" w="10992">
                  <a:moveTo>
                    <a:pt x="154" y="1"/>
                  </a:moveTo>
                  <a:lnTo>
                    <a:pt x="0" y="75"/>
                  </a:lnTo>
                  <a:lnTo>
                    <a:pt x="10838" y="22284"/>
                  </a:lnTo>
                  <a:lnTo>
                    <a:pt x="10991" y="22210"/>
                  </a:lnTo>
                  <a:lnTo>
                    <a:pt x="154"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7556d8e3b5faf4e3_67"/>
            <p:cNvSpPr/>
            <p:nvPr/>
          </p:nvSpPr>
          <p:spPr>
            <a:xfrm flipH="1">
              <a:off x="8318976" y="965178"/>
              <a:ext cx="564803" cy="534786"/>
            </a:xfrm>
            <a:custGeom>
              <a:rect b="b" l="l" r="r" t="t"/>
              <a:pathLst>
                <a:path extrusionOk="0" h="36380" w="38422">
                  <a:moveTo>
                    <a:pt x="37174" y="389"/>
                  </a:moveTo>
                  <a:lnTo>
                    <a:pt x="38245" y="28908"/>
                  </a:lnTo>
                  <a:lnTo>
                    <a:pt x="523" y="36109"/>
                  </a:lnTo>
                  <a:lnTo>
                    <a:pt x="37174" y="389"/>
                  </a:lnTo>
                  <a:close/>
                  <a:moveTo>
                    <a:pt x="37329" y="1"/>
                  </a:moveTo>
                  <a:lnTo>
                    <a:pt x="37193" y="135"/>
                  </a:lnTo>
                  <a:lnTo>
                    <a:pt x="1" y="36380"/>
                  </a:lnTo>
                  <a:lnTo>
                    <a:pt x="1" y="36380"/>
                  </a:lnTo>
                  <a:lnTo>
                    <a:pt x="278" y="36327"/>
                  </a:lnTo>
                  <a:lnTo>
                    <a:pt x="38421" y="29047"/>
                  </a:lnTo>
                  <a:lnTo>
                    <a:pt x="38418" y="28975"/>
                  </a:lnTo>
                  <a:lnTo>
                    <a:pt x="37329"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7556d8e3b5faf4e3_67"/>
            <p:cNvSpPr/>
            <p:nvPr/>
          </p:nvSpPr>
          <p:spPr>
            <a:xfrm flipH="1">
              <a:off x="8510695" y="1496436"/>
              <a:ext cx="654297" cy="715905"/>
            </a:xfrm>
            <a:custGeom>
              <a:rect b="b" l="l" r="r" t="t"/>
              <a:pathLst>
                <a:path extrusionOk="0" h="48701" w="44510">
                  <a:moveTo>
                    <a:pt x="19349" y="207"/>
                  </a:moveTo>
                  <a:lnTo>
                    <a:pt x="43900" y="47887"/>
                  </a:lnTo>
                  <a:lnTo>
                    <a:pt x="323" y="6518"/>
                  </a:lnTo>
                  <a:lnTo>
                    <a:pt x="19349" y="207"/>
                  </a:lnTo>
                  <a:close/>
                  <a:moveTo>
                    <a:pt x="19433" y="0"/>
                  </a:moveTo>
                  <a:lnTo>
                    <a:pt x="1" y="6446"/>
                  </a:lnTo>
                  <a:lnTo>
                    <a:pt x="105" y="6543"/>
                  </a:lnTo>
                  <a:lnTo>
                    <a:pt x="44510" y="48701"/>
                  </a:lnTo>
                  <a:lnTo>
                    <a:pt x="1943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7556d8e3b5faf4e3_67"/>
            <p:cNvSpPr/>
            <p:nvPr/>
          </p:nvSpPr>
          <p:spPr>
            <a:xfrm flipH="1">
              <a:off x="8508327" y="2122215"/>
              <a:ext cx="598613" cy="417113"/>
            </a:xfrm>
            <a:custGeom>
              <a:rect b="b" l="l" r="r" t="t"/>
              <a:pathLst>
                <a:path extrusionOk="0" h="28375" w="40722">
                  <a:moveTo>
                    <a:pt x="174" y="197"/>
                  </a:moveTo>
                  <a:lnTo>
                    <a:pt x="40202" y="5966"/>
                  </a:lnTo>
                  <a:lnTo>
                    <a:pt x="754" y="28087"/>
                  </a:lnTo>
                  <a:lnTo>
                    <a:pt x="174" y="197"/>
                  </a:lnTo>
                  <a:close/>
                  <a:moveTo>
                    <a:pt x="1" y="0"/>
                  </a:moveTo>
                  <a:lnTo>
                    <a:pt x="2" y="101"/>
                  </a:lnTo>
                  <a:lnTo>
                    <a:pt x="590" y="28375"/>
                  </a:lnTo>
                  <a:lnTo>
                    <a:pt x="40722" y="5870"/>
                  </a:lnTo>
                  <a:lnTo>
                    <a:pt x="40475" y="5835"/>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7556d8e3b5faf4e3_67"/>
            <p:cNvSpPr/>
            <p:nvPr/>
          </p:nvSpPr>
          <p:spPr>
            <a:xfrm flipH="1">
              <a:off x="9093741" y="2089361"/>
              <a:ext cx="397503" cy="449747"/>
            </a:xfrm>
            <a:custGeom>
              <a:rect b="b" l="l" r="r" t="t"/>
              <a:pathLst>
                <a:path extrusionOk="0" h="30595" w="27041">
                  <a:moveTo>
                    <a:pt x="171" y="290"/>
                  </a:moveTo>
                  <a:lnTo>
                    <a:pt x="26588" y="30338"/>
                  </a:lnTo>
                  <a:lnTo>
                    <a:pt x="171" y="25490"/>
                  </a:lnTo>
                  <a:lnTo>
                    <a:pt x="171" y="290"/>
                  </a:lnTo>
                  <a:close/>
                  <a:moveTo>
                    <a:pt x="142" y="1"/>
                  </a:moveTo>
                  <a:lnTo>
                    <a:pt x="1" y="106"/>
                  </a:lnTo>
                  <a:lnTo>
                    <a:pt x="1" y="25632"/>
                  </a:lnTo>
                  <a:lnTo>
                    <a:pt x="27040" y="30594"/>
                  </a:lnTo>
                  <a:lnTo>
                    <a:pt x="142"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120" name="Shape 120"/>
        <p:cNvGrpSpPr/>
        <p:nvPr/>
      </p:nvGrpSpPr>
      <p:grpSpPr>
        <a:xfrm>
          <a:off x="0" y="0"/>
          <a:ext cx="0" cy="0"/>
          <a:chOff x="0" y="0"/>
          <a:chExt cx="0" cy="0"/>
        </a:xfrm>
      </p:grpSpPr>
      <p:sp>
        <p:nvSpPr>
          <p:cNvPr id="121" name="Google Shape;121;g7556d8e3b5faf4e3_115"/>
          <p:cNvSpPr txBox="1"/>
          <p:nvPr>
            <p:ph idx="1" type="body"/>
          </p:nvPr>
        </p:nvSpPr>
        <p:spPr>
          <a:xfrm>
            <a:off x="784325" y="1093925"/>
            <a:ext cx="7150800" cy="3211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Clr>
                <a:schemeClr val="accent4"/>
              </a:buClr>
              <a:buSzPts val="1100"/>
              <a:buAutoNum type="arabicPeriod"/>
              <a:defRPr sz="1100"/>
            </a:lvl1pPr>
            <a:lvl2pPr indent="-298450" lvl="1" marL="914400" rtl="0" algn="l">
              <a:lnSpc>
                <a:spcPct val="100000"/>
              </a:lnSpc>
              <a:spcBef>
                <a:spcPts val="1600"/>
              </a:spcBef>
              <a:spcAft>
                <a:spcPts val="0"/>
              </a:spcAft>
              <a:buClr>
                <a:srgbClr val="000000"/>
              </a:buClr>
              <a:buSzPts val="1100"/>
              <a:buFont typeface="Arial"/>
              <a:buAutoNum type="alphaLcPeriod"/>
              <a:defRPr sz="1200"/>
            </a:lvl2pPr>
            <a:lvl3pPr indent="-298450" lvl="2" marL="1371600" rtl="0" algn="l">
              <a:lnSpc>
                <a:spcPct val="100000"/>
              </a:lnSpc>
              <a:spcBef>
                <a:spcPts val="1600"/>
              </a:spcBef>
              <a:spcAft>
                <a:spcPts val="0"/>
              </a:spcAft>
              <a:buClr>
                <a:srgbClr val="000000"/>
              </a:buClr>
              <a:buSzPts val="1100"/>
              <a:buFont typeface="Arial"/>
              <a:buAutoNum type="romanLcPeriod"/>
              <a:defRPr sz="1200"/>
            </a:lvl3pPr>
            <a:lvl4pPr indent="-298450" lvl="3" marL="1828800" rtl="0" algn="l">
              <a:lnSpc>
                <a:spcPct val="100000"/>
              </a:lnSpc>
              <a:spcBef>
                <a:spcPts val="1600"/>
              </a:spcBef>
              <a:spcAft>
                <a:spcPts val="0"/>
              </a:spcAft>
              <a:buClr>
                <a:srgbClr val="000000"/>
              </a:buClr>
              <a:buSzPts val="1100"/>
              <a:buFont typeface="Arial"/>
              <a:buAutoNum type="arabicPeriod"/>
              <a:defRPr sz="1200"/>
            </a:lvl4pPr>
            <a:lvl5pPr indent="-298450" lvl="4" marL="2286000" rtl="0" algn="l">
              <a:lnSpc>
                <a:spcPct val="100000"/>
              </a:lnSpc>
              <a:spcBef>
                <a:spcPts val="1600"/>
              </a:spcBef>
              <a:spcAft>
                <a:spcPts val="0"/>
              </a:spcAft>
              <a:buClr>
                <a:srgbClr val="000000"/>
              </a:buClr>
              <a:buSzPts val="1100"/>
              <a:buFont typeface="Arial"/>
              <a:buAutoNum type="alphaLcPeriod"/>
              <a:defRPr sz="1200"/>
            </a:lvl5pPr>
            <a:lvl6pPr indent="-298450" lvl="5" marL="2743200" rtl="0" algn="l">
              <a:lnSpc>
                <a:spcPct val="100000"/>
              </a:lnSpc>
              <a:spcBef>
                <a:spcPts val="1600"/>
              </a:spcBef>
              <a:spcAft>
                <a:spcPts val="0"/>
              </a:spcAft>
              <a:buClr>
                <a:srgbClr val="000000"/>
              </a:buClr>
              <a:buSzPts val="1100"/>
              <a:buFont typeface="Arial"/>
              <a:buAutoNum type="romanLcPeriod"/>
              <a:defRPr sz="1200"/>
            </a:lvl6pPr>
            <a:lvl7pPr indent="-298450" lvl="6" marL="3200400" rtl="0" algn="l">
              <a:lnSpc>
                <a:spcPct val="100000"/>
              </a:lnSpc>
              <a:spcBef>
                <a:spcPts val="1600"/>
              </a:spcBef>
              <a:spcAft>
                <a:spcPts val="0"/>
              </a:spcAft>
              <a:buClr>
                <a:srgbClr val="000000"/>
              </a:buClr>
              <a:buSzPts val="1100"/>
              <a:buFont typeface="Arial"/>
              <a:buAutoNum type="arabicPeriod"/>
              <a:defRPr sz="1200"/>
            </a:lvl7pPr>
            <a:lvl8pPr indent="-298450" lvl="7" marL="3657600" rtl="0" algn="l">
              <a:lnSpc>
                <a:spcPct val="100000"/>
              </a:lnSpc>
              <a:spcBef>
                <a:spcPts val="1600"/>
              </a:spcBef>
              <a:spcAft>
                <a:spcPts val="0"/>
              </a:spcAft>
              <a:buClr>
                <a:srgbClr val="000000"/>
              </a:buClr>
              <a:buSzPts val="1100"/>
              <a:buFont typeface="Arial"/>
              <a:buAutoNum type="alphaLcPeriod"/>
              <a:defRPr sz="1200"/>
            </a:lvl8pPr>
            <a:lvl9pPr indent="-298450" lvl="8" marL="4114800" rtl="0" algn="l">
              <a:lnSpc>
                <a:spcPct val="100000"/>
              </a:lnSpc>
              <a:spcBef>
                <a:spcPts val="1600"/>
              </a:spcBef>
              <a:spcAft>
                <a:spcPts val="1600"/>
              </a:spcAft>
              <a:buClr>
                <a:srgbClr val="000000"/>
              </a:buClr>
              <a:buSzPts val="1100"/>
              <a:buFont typeface="Arial"/>
              <a:buAutoNum type="romanLcPeriod"/>
              <a:defRPr sz="1200"/>
            </a:lvl9pPr>
          </a:lstStyle>
          <a:p/>
        </p:txBody>
      </p:sp>
      <p:sp>
        <p:nvSpPr>
          <p:cNvPr id="122" name="Google Shape;122;g7556d8e3b5faf4e3_115"/>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APTION_ONLY_1">
    <p:spTree>
      <p:nvGrpSpPr>
        <p:cNvPr id="123" name="Shape 123"/>
        <p:cNvGrpSpPr/>
        <p:nvPr/>
      </p:nvGrpSpPr>
      <p:grpSpPr>
        <a:xfrm>
          <a:off x="0" y="0"/>
          <a:ext cx="0" cy="0"/>
          <a:chOff x="0" y="0"/>
          <a:chExt cx="0" cy="0"/>
        </a:xfrm>
      </p:grpSpPr>
      <p:sp>
        <p:nvSpPr>
          <p:cNvPr id="124" name="Google Shape;124;g7556d8e3b5faf4e3_118"/>
          <p:cNvSpPr txBox="1"/>
          <p:nvPr>
            <p:ph type="title"/>
          </p:nvPr>
        </p:nvSpPr>
        <p:spPr>
          <a:xfrm>
            <a:off x="784325" y="521225"/>
            <a:ext cx="46950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grpSp>
        <p:nvGrpSpPr>
          <p:cNvPr id="125" name="Google Shape;125;g7556d8e3b5faf4e3_118"/>
          <p:cNvGrpSpPr/>
          <p:nvPr/>
        </p:nvGrpSpPr>
        <p:grpSpPr>
          <a:xfrm flipH="1" rot="2385383">
            <a:off x="4047261" y="-1928779"/>
            <a:ext cx="6545572" cy="4823283"/>
            <a:chOff x="5312532" y="-539382"/>
            <a:chExt cx="4179785" cy="3079988"/>
          </a:xfrm>
        </p:grpSpPr>
        <p:sp>
          <p:nvSpPr>
            <p:cNvPr id="126" name="Google Shape;126;g7556d8e3b5faf4e3_118"/>
            <p:cNvSpPr/>
            <p:nvPr/>
          </p:nvSpPr>
          <p:spPr>
            <a:xfrm flipH="1">
              <a:off x="6268680" y="-539382"/>
              <a:ext cx="418538" cy="452525"/>
            </a:xfrm>
            <a:custGeom>
              <a:rect b="b" l="l" r="r" t="t"/>
              <a:pathLst>
                <a:path extrusionOk="0" h="30784" w="28472">
                  <a:moveTo>
                    <a:pt x="23679" y="170"/>
                  </a:moveTo>
                  <a:lnTo>
                    <a:pt x="28221" y="30262"/>
                  </a:lnTo>
                  <a:lnTo>
                    <a:pt x="389" y="170"/>
                  </a:lnTo>
                  <a:close/>
                  <a:moveTo>
                    <a:pt x="0" y="0"/>
                  </a:moveTo>
                  <a:lnTo>
                    <a:pt x="132" y="143"/>
                  </a:lnTo>
                  <a:lnTo>
                    <a:pt x="28471" y="30784"/>
                  </a:lnTo>
                  <a:lnTo>
                    <a:pt x="23825"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7556d8e3b5faf4e3_118"/>
            <p:cNvSpPr/>
            <p:nvPr/>
          </p:nvSpPr>
          <p:spPr>
            <a:xfrm flipH="1">
              <a:off x="6265931" y="-539382"/>
              <a:ext cx="614034" cy="451790"/>
            </a:xfrm>
            <a:custGeom>
              <a:rect b="b" l="l" r="r" t="t"/>
              <a:pathLst>
                <a:path extrusionOk="0" h="30734" w="41771">
                  <a:moveTo>
                    <a:pt x="13269" y="170"/>
                  </a:moveTo>
                  <a:lnTo>
                    <a:pt x="41146" y="30310"/>
                  </a:lnTo>
                  <a:lnTo>
                    <a:pt x="244" y="14452"/>
                  </a:lnTo>
                  <a:lnTo>
                    <a:pt x="8225" y="170"/>
                  </a:lnTo>
                  <a:close/>
                  <a:moveTo>
                    <a:pt x="8126" y="0"/>
                  </a:moveTo>
                  <a:lnTo>
                    <a:pt x="8100" y="44"/>
                  </a:lnTo>
                  <a:lnTo>
                    <a:pt x="0" y="14539"/>
                  </a:lnTo>
                  <a:lnTo>
                    <a:pt x="91" y="14575"/>
                  </a:lnTo>
                  <a:lnTo>
                    <a:pt x="41770" y="30734"/>
                  </a:lnTo>
                  <a:lnTo>
                    <a:pt x="41770" y="30734"/>
                  </a:lnTo>
                  <a:lnTo>
                    <a:pt x="1334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7556d8e3b5faf4e3_118"/>
            <p:cNvSpPr/>
            <p:nvPr/>
          </p:nvSpPr>
          <p:spPr>
            <a:xfrm flipH="1">
              <a:off x="7469494" y="314733"/>
              <a:ext cx="397003" cy="208990"/>
            </a:xfrm>
            <a:custGeom>
              <a:rect b="b" l="l" r="r" t="t"/>
              <a:pathLst>
                <a:path extrusionOk="0" h="14217" w="27007">
                  <a:moveTo>
                    <a:pt x="21590" y="199"/>
                  </a:moveTo>
                  <a:lnTo>
                    <a:pt x="26722" y="13940"/>
                  </a:lnTo>
                  <a:lnTo>
                    <a:pt x="619" y="5049"/>
                  </a:lnTo>
                  <a:lnTo>
                    <a:pt x="21590" y="199"/>
                  </a:lnTo>
                  <a:close/>
                  <a:moveTo>
                    <a:pt x="21697" y="0"/>
                  </a:moveTo>
                  <a:lnTo>
                    <a:pt x="21625" y="17"/>
                  </a:lnTo>
                  <a:lnTo>
                    <a:pt x="0" y="5019"/>
                  </a:lnTo>
                  <a:lnTo>
                    <a:pt x="283" y="5114"/>
                  </a:lnTo>
                  <a:lnTo>
                    <a:pt x="27006" y="14217"/>
                  </a:lnTo>
                  <a:lnTo>
                    <a:pt x="21697"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7556d8e3b5faf4e3_118"/>
            <p:cNvSpPr/>
            <p:nvPr/>
          </p:nvSpPr>
          <p:spPr>
            <a:xfrm flipH="1">
              <a:off x="7467686" y="387145"/>
              <a:ext cx="518307" cy="306436"/>
            </a:xfrm>
            <a:custGeom>
              <a:rect b="b" l="l" r="r" t="t"/>
              <a:pathLst>
                <a:path extrusionOk="0" h="20846" w="35259">
                  <a:moveTo>
                    <a:pt x="8488" y="213"/>
                  </a:moveTo>
                  <a:lnTo>
                    <a:pt x="34726" y="9151"/>
                  </a:lnTo>
                  <a:lnTo>
                    <a:pt x="296" y="20568"/>
                  </a:lnTo>
                  <a:lnTo>
                    <a:pt x="8488" y="213"/>
                  </a:lnTo>
                  <a:close/>
                  <a:moveTo>
                    <a:pt x="8390" y="1"/>
                  </a:moveTo>
                  <a:lnTo>
                    <a:pt x="1" y="20845"/>
                  </a:lnTo>
                  <a:lnTo>
                    <a:pt x="1" y="20845"/>
                  </a:lnTo>
                  <a:lnTo>
                    <a:pt x="176" y="20788"/>
                  </a:lnTo>
                  <a:lnTo>
                    <a:pt x="35259" y="9154"/>
                  </a:lnTo>
                  <a:lnTo>
                    <a:pt x="35021" y="9072"/>
                  </a:lnTo>
                  <a:lnTo>
                    <a:pt x="839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7556d8e3b5faf4e3_118"/>
            <p:cNvSpPr/>
            <p:nvPr/>
          </p:nvSpPr>
          <p:spPr>
            <a:xfrm flipH="1">
              <a:off x="8508432" y="1588458"/>
              <a:ext cx="655782" cy="622574"/>
            </a:xfrm>
            <a:custGeom>
              <a:rect b="b" l="l" r="r" t="t"/>
              <a:pathLst>
                <a:path extrusionOk="0" h="42352" w="44611">
                  <a:moveTo>
                    <a:pt x="218" y="442"/>
                  </a:moveTo>
                  <a:lnTo>
                    <a:pt x="44106" y="42106"/>
                  </a:lnTo>
                  <a:lnTo>
                    <a:pt x="4060" y="36334"/>
                  </a:lnTo>
                  <a:lnTo>
                    <a:pt x="218" y="442"/>
                  </a:lnTo>
                  <a:close/>
                  <a:moveTo>
                    <a:pt x="1" y="0"/>
                  </a:moveTo>
                  <a:lnTo>
                    <a:pt x="3906" y="36483"/>
                  </a:lnTo>
                  <a:lnTo>
                    <a:pt x="3972" y="36492"/>
                  </a:lnTo>
                  <a:lnTo>
                    <a:pt x="44610" y="42352"/>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7556d8e3b5faf4e3_118"/>
            <p:cNvSpPr/>
            <p:nvPr/>
          </p:nvSpPr>
          <p:spPr>
            <a:xfrm flipH="1">
              <a:off x="9095741" y="2089537"/>
              <a:ext cx="396577" cy="451069"/>
            </a:xfrm>
            <a:custGeom>
              <a:rect b="b" l="l" r="r" t="t"/>
              <a:pathLst>
                <a:path extrusionOk="0" h="30685" w="26978">
                  <a:moveTo>
                    <a:pt x="407" y="207"/>
                  </a:moveTo>
                  <a:lnTo>
                    <a:pt x="26221" y="2401"/>
                  </a:lnTo>
                  <a:lnTo>
                    <a:pt x="26798" y="30224"/>
                  </a:lnTo>
                  <a:lnTo>
                    <a:pt x="26798" y="30224"/>
                  </a:lnTo>
                  <a:lnTo>
                    <a:pt x="407" y="207"/>
                  </a:lnTo>
                  <a:close/>
                  <a:moveTo>
                    <a:pt x="0" y="1"/>
                  </a:moveTo>
                  <a:lnTo>
                    <a:pt x="140" y="159"/>
                  </a:lnTo>
                  <a:lnTo>
                    <a:pt x="26978" y="30685"/>
                  </a:lnTo>
                  <a:lnTo>
                    <a:pt x="26387" y="2244"/>
                  </a:lnTo>
                  <a:lnTo>
                    <a:pt x="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7556d8e3b5faf4e3_118"/>
            <p:cNvSpPr/>
            <p:nvPr/>
          </p:nvSpPr>
          <p:spPr>
            <a:xfrm flipH="1">
              <a:off x="5743199" y="-539382"/>
              <a:ext cx="386551" cy="144810"/>
            </a:xfrm>
            <a:custGeom>
              <a:rect b="b" l="l" r="r" t="t"/>
              <a:pathLst>
                <a:path extrusionOk="0" h="9851" w="26296">
                  <a:moveTo>
                    <a:pt x="17176" y="170"/>
                  </a:moveTo>
                  <a:lnTo>
                    <a:pt x="25692" y="9442"/>
                  </a:lnTo>
                  <a:lnTo>
                    <a:pt x="938" y="170"/>
                  </a:lnTo>
                  <a:close/>
                  <a:moveTo>
                    <a:pt x="1" y="0"/>
                  </a:moveTo>
                  <a:lnTo>
                    <a:pt x="26296" y="9850"/>
                  </a:lnTo>
                  <a:lnTo>
                    <a:pt x="17252"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7556d8e3b5faf4e3_118"/>
            <p:cNvSpPr/>
            <p:nvPr/>
          </p:nvSpPr>
          <p:spPr>
            <a:xfrm flipH="1">
              <a:off x="8309906" y="1359373"/>
              <a:ext cx="36044" cy="34692"/>
            </a:xfrm>
            <a:custGeom>
              <a:rect b="b" l="l" r="r" t="t"/>
              <a:pathLst>
                <a:path extrusionOk="0" h="2360" w="2452">
                  <a:moveTo>
                    <a:pt x="1179" y="0"/>
                  </a:moveTo>
                  <a:cubicBezTo>
                    <a:pt x="1027" y="0"/>
                    <a:pt x="874" y="30"/>
                    <a:pt x="728" y="90"/>
                  </a:cubicBezTo>
                  <a:cubicBezTo>
                    <a:pt x="288" y="272"/>
                    <a:pt x="1" y="702"/>
                    <a:pt x="1" y="1179"/>
                  </a:cubicBezTo>
                  <a:cubicBezTo>
                    <a:pt x="1" y="1830"/>
                    <a:pt x="528" y="2359"/>
                    <a:pt x="1179" y="2359"/>
                  </a:cubicBezTo>
                  <a:cubicBezTo>
                    <a:pt x="1656" y="2359"/>
                    <a:pt x="2087" y="2071"/>
                    <a:pt x="2270" y="1631"/>
                  </a:cubicBezTo>
                  <a:cubicBezTo>
                    <a:pt x="2452" y="1190"/>
                    <a:pt x="2351" y="684"/>
                    <a:pt x="2013"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7556d8e3b5faf4e3_118"/>
            <p:cNvSpPr/>
            <p:nvPr/>
          </p:nvSpPr>
          <p:spPr>
            <a:xfrm flipH="1">
              <a:off x="7980084" y="674750"/>
              <a:ext cx="36074" cy="34677"/>
            </a:xfrm>
            <a:custGeom>
              <a:rect b="b" l="l" r="r" t="t"/>
              <a:pathLst>
                <a:path extrusionOk="0" h="2359" w="2454">
                  <a:moveTo>
                    <a:pt x="1181" y="0"/>
                  </a:moveTo>
                  <a:cubicBezTo>
                    <a:pt x="1029" y="0"/>
                    <a:pt x="876" y="30"/>
                    <a:pt x="730" y="90"/>
                  </a:cubicBezTo>
                  <a:cubicBezTo>
                    <a:pt x="289" y="272"/>
                    <a:pt x="2" y="703"/>
                    <a:pt x="2" y="1179"/>
                  </a:cubicBezTo>
                  <a:cubicBezTo>
                    <a:pt x="1" y="1832"/>
                    <a:pt x="530" y="2359"/>
                    <a:pt x="1180" y="2359"/>
                  </a:cubicBezTo>
                  <a:cubicBezTo>
                    <a:pt x="1658" y="2359"/>
                    <a:pt x="2087" y="2073"/>
                    <a:pt x="2271" y="1631"/>
                  </a:cubicBezTo>
                  <a:cubicBezTo>
                    <a:pt x="2454" y="1191"/>
                    <a:pt x="2353" y="684"/>
                    <a:pt x="2015" y="346"/>
                  </a:cubicBezTo>
                  <a:cubicBezTo>
                    <a:pt x="1789"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7556d8e3b5faf4e3_118"/>
            <p:cNvSpPr/>
            <p:nvPr/>
          </p:nvSpPr>
          <p:spPr>
            <a:xfrm flipH="1">
              <a:off x="6262418" y="-114816"/>
              <a:ext cx="34692" cy="34692"/>
            </a:xfrm>
            <a:custGeom>
              <a:rect b="b" l="l" r="r" t="t"/>
              <a:pathLst>
                <a:path extrusionOk="0" h="2360" w="2360">
                  <a:moveTo>
                    <a:pt x="1180" y="0"/>
                  </a:moveTo>
                  <a:cubicBezTo>
                    <a:pt x="529" y="0"/>
                    <a:pt x="0" y="529"/>
                    <a:pt x="0" y="1180"/>
                  </a:cubicBezTo>
                  <a:cubicBezTo>
                    <a:pt x="0" y="1831"/>
                    <a:pt x="529" y="2360"/>
                    <a:pt x="1180" y="2360"/>
                  </a:cubicBezTo>
                  <a:cubicBezTo>
                    <a:pt x="1832" y="2360"/>
                    <a:pt x="2360" y="1831"/>
                    <a:pt x="2360" y="1180"/>
                  </a:cubicBezTo>
                  <a:cubicBezTo>
                    <a:pt x="2360" y="529"/>
                    <a:pt x="1832"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7556d8e3b5faf4e3_118"/>
            <p:cNvSpPr/>
            <p:nvPr/>
          </p:nvSpPr>
          <p:spPr>
            <a:xfrm flipH="1">
              <a:off x="5626408" y="-59853"/>
              <a:ext cx="36044" cy="34692"/>
            </a:xfrm>
            <a:custGeom>
              <a:rect b="b" l="l" r="r" t="t"/>
              <a:pathLst>
                <a:path extrusionOk="0" h="2360" w="2452">
                  <a:moveTo>
                    <a:pt x="1181" y="0"/>
                  </a:moveTo>
                  <a:cubicBezTo>
                    <a:pt x="1028" y="0"/>
                    <a:pt x="874" y="30"/>
                    <a:pt x="728" y="91"/>
                  </a:cubicBezTo>
                  <a:cubicBezTo>
                    <a:pt x="288" y="273"/>
                    <a:pt x="0" y="703"/>
                    <a:pt x="0" y="1180"/>
                  </a:cubicBezTo>
                  <a:cubicBezTo>
                    <a:pt x="0" y="1831"/>
                    <a:pt x="529" y="2358"/>
                    <a:pt x="1180" y="2360"/>
                  </a:cubicBezTo>
                  <a:cubicBezTo>
                    <a:pt x="1656" y="2360"/>
                    <a:pt x="2087" y="2072"/>
                    <a:pt x="2269" y="1632"/>
                  </a:cubicBezTo>
                  <a:cubicBezTo>
                    <a:pt x="2451" y="1191"/>
                    <a:pt x="2351" y="683"/>
                    <a:pt x="2013" y="346"/>
                  </a:cubicBezTo>
                  <a:cubicBezTo>
                    <a:pt x="1789"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7556d8e3b5faf4e3_118"/>
            <p:cNvSpPr/>
            <p:nvPr/>
          </p:nvSpPr>
          <p:spPr>
            <a:xfrm flipH="1">
              <a:off x="8020054" y="1119499"/>
              <a:ext cx="36074" cy="34677"/>
            </a:xfrm>
            <a:custGeom>
              <a:rect b="b" l="l" r="r" t="t"/>
              <a:pathLst>
                <a:path extrusionOk="0" h="2359" w="2454">
                  <a:moveTo>
                    <a:pt x="1180" y="0"/>
                  </a:moveTo>
                  <a:cubicBezTo>
                    <a:pt x="1028" y="0"/>
                    <a:pt x="875" y="29"/>
                    <a:pt x="730" y="90"/>
                  </a:cubicBezTo>
                  <a:cubicBezTo>
                    <a:pt x="288" y="272"/>
                    <a:pt x="0" y="703"/>
                    <a:pt x="0" y="1180"/>
                  </a:cubicBezTo>
                  <a:cubicBezTo>
                    <a:pt x="2" y="1831"/>
                    <a:pt x="529" y="2359"/>
                    <a:pt x="1180" y="2359"/>
                  </a:cubicBezTo>
                  <a:cubicBezTo>
                    <a:pt x="1658" y="2359"/>
                    <a:pt x="2087" y="2072"/>
                    <a:pt x="2269" y="1631"/>
                  </a:cubicBezTo>
                  <a:cubicBezTo>
                    <a:pt x="2453" y="1191"/>
                    <a:pt x="2352" y="683"/>
                    <a:pt x="2015" y="346"/>
                  </a:cubicBezTo>
                  <a:cubicBezTo>
                    <a:pt x="1789" y="120"/>
                    <a:pt x="1487"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7556d8e3b5faf4e3_118"/>
            <p:cNvSpPr/>
            <p:nvPr/>
          </p:nvSpPr>
          <p:spPr>
            <a:xfrm flipH="1">
              <a:off x="6445947" y="244996"/>
              <a:ext cx="36059" cy="34692"/>
            </a:xfrm>
            <a:custGeom>
              <a:rect b="b" l="l" r="r" t="t"/>
              <a:pathLst>
                <a:path extrusionOk="0" h="2360" w="2453">
                  <a:moveTo>
                    <a:pt x="1180" y="1"/>
                  </a:moveTo>
                  <a:cubicBezTo>
                    <a:pt x="1028" y="1"/>
                    <a:pt x="875" y="30"/>
                    <a:pt x="729" y="90"/>
                  </a:cubicBezTo>
                  <a:cubicBezTo>
                    <a:pt x="289" y="273"/>
                    <a:pt x="1" y="702"/>
                    <a:pt x="1" y="1180"/>
                  </a:cubicBezTo>
                  <a:cubicBezTo>
                    <a:pt x="1" y="1830"/>
                    <a:pt x="528" y="2358"/>
                    <a:pt x="1181" y="2359"/>
                  </a:cubicBezTo>
                  <a:cubicBezTo>
                    <a:pt x="1657" y="2359"/>
                    <a:pt x="2088" y="2072"/>
                    <a:pt x="2270" y="1632"/>
                  </a:cubicBezTo>
                  <a:cubicBezTo>
                    <a:pt x="2452" y="1190"/>
                    <a:pt x="2351" y="684"/>
                    <a:pt x="2014" y="346"/>
                  </a:cubicBezTo>
                  <a:cubicBezTo>
                    <a:pt x="1788" y="121"/>
                    <a:pt x="1487"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7556d8e3b5faf4e3_118"/>
            <p:cNvSpPr/>
            <p:nvPr/>
          </p:nvSpPr>
          <p:spPr>
            <a:xfrm flipH="1">
              <a:off x="6600856" y="604778"/>
              <a:ext cx="36059" cy="34692"/>
            </a:xfrm>
            <a:custGeom>
              <a:rect b="b" l="l" r="r" t="t"/>
              <a:pathLst>
                <a:path extrusionOk="0" h="2360" w="2453">
                  <a:moveTo>
                    <a:pt x="1180" y="1"/>
                  </a:moveTo>
                  <a:cubicBezTo>
                    <a:pt x="1028" y="1"/>
                    <a:pt x="875" y="30"/>
                    <a:pt x="729" y="91"/>
                  </a:cubicBezTo>
                  <a:cubicBezTo>
                    <a:pt x="288" y="273"/>
                    <a:pt x="0" y="704"/>
                    <a:pt x="2" y="1181"/>
                  </a:cubicBezTo>
                  <a:cubicBezTo>
                    <a:pt x="2" y="1832"/>
                    <a:pt x="529" y="2360"/>
                    <a:pt x="1180" y="2360"/>
                  </a:cubicBezTo>
                  <a:cubicBezTo>
                    <a:pt x="1657" y="2360"/>
                    <a:pt x="2087" y="2073"/>
                    <a:pt x="2271" y="1632"/>
                  </a:cubicBezTo>
                  <a:cubicBezTo>
                    <a:pt x="2453" y="1192"/>
                    <a:pt x="2352" y="684"/>
                    <a:pt x="2014" y="347"/>
                  </a:cubicBezTo>
                  <a:cubicBezTo>
                    <a:pt x="1789" y="121"/>
                    <a:pt x="1486"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7556d8e3b5faf4e3_118"/>
            <p:cNvSpPr/>
            <p:nvPr/>
          </p:nvSpPr>
          <p:spPr>
            <a:xfrm flipH="1">
              <a:off x="7130570" y="614774"/>
              <a:ext cx="36044" cy="34707"/>
            </a:xfrm>
            <a:custGeom>
              <a:rect b="b" l="l" r="r" t="t"/>
              <a:pathLst>
                <a:path extrusionOk="0" h="2361" w="2452">
                  <a:moveTo>
                    <a:pt x="1179" y="0"/>
                  </a:moveTo>
                  <a:cubicBezTo>
                    <a:pt x="1027" y="0"/>
                    <a:pt x="874" y="30"/>
                    <a:pt x="728" y="90"/>
                  </a:cubicBezTo>
                  <a:cubicBezTo>
                    <a:pt x="288" y="274"/>
                    <a:pt x="0" y="703"/>
                    <a:pt x="0" y="1181"/>
                  </a:cubicBezTo>
                  <a:cubicBezTo>
                    <a:pt x="0" y="1832"/>
                    <a:pt x="529" y="2359"/>
                    <a:pt x="1180" y="2361"/>
                  </a:cubicBezTo>
                  <a:cubicBezTo>
                    <a:pt x="1657" y="2359"/>
                    <a:pt x="2087" y="2073"/>
                    <a:pt x="2269" y="1631"/>
                  </a:cubicBezTo>
                  <a:cubicBezTo>
                    <a:pt x="2451" y="1191"/>
                    <a:pt x="2350" y="684"/>
                    <a:pt x="2014" y="346"/>
                  </a:cubicBezTo>
                  <a:cubicBezTo>
                    <a:pt x="1789"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7556d8e3b5faf4e3_118"/>
            <p:cNvSpPr/>
            <p:nvPr/>
          </p:nvSpPr>
          <p:spPr>
            <a:xfrm flipH="1">
              <a:off x="6890695" y="1134493"/>
              <a:ext cx="36044" cy="34677"/>
            </a:xfrm>
            <a:custGeom>
              <a:rect b="b" l="l" r="r" t="t"/>
              <a:pathLst>
                <a:path extrusionOk="0" h="2359" w="2452">
                  <a:moveTo>
                    <a:pt x="1178" y="0"/>
                  </a:moveTo>
                  <a:cubicBezTo>
                    <a:pt x="1027" y="0"/>
                    <a:pt x="874" y="29"/>
                    <a:pt x="728" y="90"/>
                  </a:cubicBezTo>
                  <a:cubicBezTo>
                    <a:pt x="287" y="272"/>
                    <a:pt x="0" y="703"/>
                    <a:pt x="0" y="1179"/>
                  </a:cubicBezTo>
                  <a:cubicBezTo>
                    <a:pt x="0" y="1831"/>
                    <a:pt x="528" y="2359"/>
                    <a:pt x="1178" y="2359"/>
                  </a:cubicBezTo>
                  <a:cubicBezTo>
                    <a:pt x="1656" y="2359"/>
                    <a:pt x="2085" y="2072"/>
                    <a:pt x="2269" y="1631"/>
                  </a:cubicBezTo>
                  <a:cubicBezTo>
                    <a:pt x="2452" y="1190"/>
                    <a:pt x="2351" y="683"/>
                    <a:pt x="2013" y="346"/>
                  </a:cubicBezTo>
                  <a:cubicBezTo>
                    <a:pt x="1787" y="120"/>
                    <a:pt x="1485" y="0"/>
                    <a:pt x="1178"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7556d8e3b5faf4e3_118"/>
            <p:cNvSpPr/>
            <p:nvPr/>
          </p:nvSpPr>
          <p:spPr>
            <a:xfrm flipH="1">
              <a:off x="7550329" y="879639"/>
              <a:ext cx="36059" cy="34677"/>
            </a:xfrm>
            <a:custGeom>
              <a:rect b="b" l="l" r="r" t="t"/>
              <a:pathLst>
                <a:path extrusionOk="0" h="2359" w="2453">
                  <a:moveTo>
                    <a:pt x="1180" y="0"/>
                  </a:moveTo>
                  <a:cubicBezTo>
                    <a:pt x="1028" y="0"/>
                    <a:pt x="875" y="30"/>
                    <a:pt x="729" y="90"/>
                  </a:cubicBezTo>
                  <a:cubicBezTo>
                    <a:pt x="289" y="272"/>
                    <a:pt x="1" y="702"/>
                    <a:pt x="1" y="1179"/>
                  </a:cubicBezTo>
                  <a:cubicBezTo>
                    <a:pt x="1" y="1830"/>
                    <a:pt x="528" y="2359"/>
                    <a:pt x="1181" y="2359"/>
                  </a:cubicBezTo>
                  <a:cubicBezTo>
                    <a:pt x="1657" y="2359"/>
                    <a:pt x="2088" y="2071"/>
                    <a:pt x="2270" y="1631"/>
                  </a:cubicBezTo>
                  <a:cubicBezTo>
                    <a:pt x="2452" y="1190"/>
                    <a:pt x="2351" y="683"/>
                    <a:pt x="2014" y="346"/>
                  </a:cubicBezTo>
                  <a:cubicBezTo>
                    <a:pt x="1789" y="120"/>
                    <a:pt x="1487"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7556d8e3b5faf4e3_118"/>
            <p:cNvSpPr/>
            <p:nvPr/>
          </p:nvSpPr>
          <p:spPr>
            <a:xfrm flipH="1">
              <a:off x="7855148" y="1454306"/>
              <a:ext cx="36074" cy="34692"/>
            </a:xfrm>
            <a:custGeom>
              <a:rect b="b" l="l" r="r" t="t"/>
              <a:pathLst>
                <a:path extrusionOk="0" h="2360" w="2454">
                  <a:moveTo>
                    <a:pt x="1181" y="0"/>
                  </a:moveTo>
                  <a:cubicBezTo>
                    <a:pt x="1029" y="0"/>
                    <a:pt x="875" y="30"/>
                    <a:pt x="728" y="91"/>
                  </a:cubicBezTo>
                  <a:cubicBezTo>
                    <a:pt x="288" y="273"/>
                    <a:pt x="1" y="703"/>
                    <a:pt x="1" y="1180"/>
                  </a:cubicBezTo>
                  <a:cubicBezTo>
                    <a:pt x="1" y="1831"/>
                    <a:pt x="529" y="2360"/>
                    <a:pt x="1180" y="2360"/>
                  </a:cubicBezTo>
                  <a:cubicBezTo>
                    <a:pt x="1658" y="2360"/>
                    <a:pt x="2087" y="2072"/>
                    <a:pt x="2270" y="1631"/>
                  </a:cubicBezTo>
                  <a:cubicBezTo>
                    <a:pt x="2453" y="1191"/>
                    <a:pt x="2353" y="683"/>
                    <a:pt x="2015" y="346"/>
                  </a:cubicBezTo>
                  <a:cubicBezTo>
                    <a:pt x="1790" y="120"/>
                    <a:pt x="1488"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7556d8e3b5faf4e3_118"/>
            <p:cNvSpPr/>
            <p:nvPr/>
          </p:nvSpPr>
          <p:spPr>
            <a:xfrm flipH="1">
              <a:off x="8494789" y="2188909"/>
              <a:ext cx="36074" cy="34677"/>
            </a:xfrm>
            <a:custGeom>
              <a:rect b="b" l="l" r="r" t="t"/>
              <a:pathLst>
                <a:path extrusionOk="0" h="2359" w="2454">
                  <a:moveTo>
                    <a:pt x="1181" y="0"/>
                  </a:moveTo>
                  <a:cubicBezTo>
                    <a:pt x="1029" y="0"/>
                    <a:pt x="876" y="30"/>
                    <a:pt x="730" y="90"/>
                  </a:cubicBezTo>
                  <a:cubicBezTo>
                    <a:pt x="289" y="272"/>
                    <a:pt x="1" y="702"/>
                    <a:pt x="2" y="1179"/>
                  </a:cubicBezTo>
                  <a:cubicBezTo>
                    <a:pt x="2" y="1830"/>
                    <a:pt x="530" y="2359"/>
                    <a:pt x="1180" y="2359"/>
                  </a:cubicBezTo>
                  <a:cubicBezTo>
                    <a:pt x="1658" y="2359"/>
                    <a:pt x="2087" y="2071"/>
                    <a:pt x="2271" y="1631"/>
                  </a:cubicBezTo>
                  <a:cubicBezTo>
                    <a:pt x="2454" y="1190"/>
                    <a:pt x="2353" y="682"/>
                    <a:pt x="2015" y="345"/>
                  </a:cubicBezTo>
                  <a:cubicBezTo>
                    <a:pt x="1789" y="120"/>
                    <a:pt x="1487"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7556d8e3b5faf4e3_118"/>
            <p:cNvSpPr/>
            <p:nvPr/>
          </p:nvSpPr>
          <p:spPr>
            <a:xfrm flipH="1">
              <a:off x="8864612" y="1479311"/>
              <a:ext cx="36044" cy="34677"/>
            </a:xfrm>
            <a:custGeom>
              <a:rect b="b" l="l" r="r" t="t"/>
              <a:pathLst>
                <a:path extrusionOk="0" h="2359" w="2452">
                  <a:moveTo>
                    <a:pt x="1179" y="0"/>
                  </a:moveTo>
                  <a:cubicBezTo>
                    <a:pt x="1028" y="0"/>
                    <a:pt x="875" y="29"/>
                    <a:pt x="730" y="89"/>
                  </a:cubicBezTo>
                  <a:cubicBezTo>
                    <a:pt x="290" y="272"/>
                    <a:pt x="2" y="701"/>
                    <a:pt x="1" y="1179"/>
                  </a:cubicBezTo>
                  <a:cubicBezTo>
                    <a:pt x="1" y="1830"/>
                    <a:pt x="528" y="2358"/>
                    <a:pt x="1180" y="2358"/>
                  </a:cubicBezTo>
                  <a:cubicBezTo>
                    <a:pt x="1656" y="2358"/>
                    <a:pt x="2087" y="2072"/>
                    <a:pt x="2270" y="1631"/>
                  </a:cubicBezTo>
                  <a:cubicBezTo>
                    <a:pt x="2452" y="1191"/>
                    <a:pt x="2351" y="683"/>
                    <a:pt x="2015" y="347"/>
                  </a:cubicBezTo>
                  <a:cubicBezTo>
                    <a:pt x="1789" y="121"/>
                    <a:pt x="1487"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7556d8e3b5faf4e3_118"/>
            <p:cNvSpPr/>
            <p:nvPr/>
          </p:nvSpPr>
          <p:spPr>
            <a:xfrm flipH="1">
              <a:off x="9149439" y="1569245"/>
              <a:ext cx="36059" cy="34677"/>
            </a:xfrm>
            <a:custGeom>
              <a:rect b="b" l="l" r="r" t="t"/>
              <a:pathLst>
                <a:path extrusionOk="0" h="2359" w="2453">
                  <a:moveTo>
                    <a:pt x="1179" y="0"/>
                  </a:moveTo>
                  <a:cubicBezTo>
                    <a:pt x="1028" y="0"/>
                    <a:pt x="875" y="30"/>
                    <a:pt x="729" y="90"/>
                  </a:cubicBezTo>
                  <a:cubicBezTo>
                    <a:pt x="289" y="272"/>
                    <a:pt x="1" y="703"/>
                    <a:pt x="1" y="1181"/>
                  </a:cubicBezTo>
                  <a:cubicBezTo>
                    <a:pt x="1" y="1832"/>
                    <a:pt x="530" y="2359"/>
                    <a:pt x="1181" y="2359"/>
                  </a:cubicBezTo>
                  <a:cubicBezTo>
                    <a:pt x="1658" y="2359"/>
                    <a:pt x="2088" y="2071"/>
                    <a:pt x="2270" y="1631"/>
                  </a:cubicBezTo>
                  <a:cubicBezTo>
                    <a:pt x="2452" y="1190"/>
                    <a:pt x="2351" y="682"/>
                    <a:pt x="2014"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7556d8e3b5faf4e3_118"/>
            <p:cNvSpPr/>
            <p:nvPr/>
          </p:nvSpPr>
          <p:spPr>
            <a:xfrm flipH="1">
              <a:off x="8249945" y="1939038"/>
              <a:ext cx="36044" cy="34707"/>
            </a:xfrm>
            <a:custGeom>
              <a:rect b="b" l="l" r="r" t="t"/>
              <a:pathLst>
                <a:path extrusionOk="0" h="2361" w="2452">
                  <a:moveTo>
                    <a:pt x="1180" y="1"/>
                  </a:moveTo>
                  <a:cubicBezTo>
                    <a:pt x="1028" y="1"/>
                    <a:pt x="875" y="30"/>
                    <a:pt x="729" y="90"/>
                  </a:cubicBezTo>
                  <a:cubicBezTo>
                    <a:pt x="288" y="272"/>
                    <a:pt x="0" y="703"/>
                    <a:pt x="0" y="1179"/>
                  </a:cubicBezTo>
                  <a:cubicBezTo>
                    <a:pt x="0" y="1832"/>
                    <a:pt x="527" y="2361"/>
                    <a:pt x="1180" y="2361"/>
                  </a:cubicBezTo>
                  <a:cubicBezTo>
                    <a:pt x="1657" y="2361"/>
                    <a:pt x="2087" y="2073"/>
                    <a:pt x="2269" y="1631"/>
                  </a:cubicBezTo>
                  <a:cubicBezTo>
                    <a:pt x="2451" y="1191"/>
                    <a:pt x="2352" y="684"/>
                    <a:pt x="2014" y="346"/>
                  </a:cubicBezTo>
                  <a:cubicBezTo>
                    <a:pt x="1789" y="120"/>
                    <a:pt x="1486"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7556d8e3b5faf4e3_118"/>
            <p:cNvSpPr/>
            <p:nvPr/>
          </p:nvSpPr>
          <p:spPr>
            <a:xfrm flipH="1">
              <a:off x="8319917" y="944598"/>
              <a:ext cx="36044" cy="34677"/>
            </a:xfrm>
            <a:custGeom>
              <a:rect b="b" l="l" r="r" t="t"/>
              <a:pathLst>
                <a:path extrusionOk="0" h="2359" w="2452">
                  <a:moveTo>
                    <a:pt x="1182" y="1"/>
                  </a:moveTo>
                  <a:cubicBezTo>
                    <a:pt x="1029" y="1"/>
                    <a:pt x="876" y="30"/>
                    <a:pt x="730" y="91"/>
                  </a:cubicBezTo>
                  <a:cubicBezTo>
                    <a:pt x="288" y="274"/>
                    <a:pt x="2" y="703"/>
                    <a:pt x="2" y="1181"/>
                  </a:cubicBezTo>
                  <a:cubicBezTo>
                    <a:pt x="1" y="1831"/>
                    <a:pt x="529" y="2359"/>
                    <a:pt x="1180" y="2359"/>
                  </a:cubicBezTo>
                  <a:cubicBezTo>
                    <a:pt x="1658" y="2359"/>
                    <a:pt x="2087" y="2073"/>
                    <a:pt x="2270" y="1631"/>
                  </a:cubicBezTo>
                  <a:cubicBezTo>
                    <a:pt x="2452" y="1191"/>
                    <a:pt x="2352" y="683"/>
                    <a:pt x="2015" y="346"/>
                  </a:cubicBezTo>
                  <a:cubicBezTo>
                    <a:pt x="1790" y="121"/>
                    <a:pt x="1488" y="1"/>
                    <a:pt x="1182"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7556d8e3b5faf4e3_118"/>
            <p:cNvSpPr/>
            <p:nvPr/>
          </p:nvSpPr>
          <p:spPr>
            <a:xfrm flipH="1">
              <a:off x="7455382" y="499835"/>
              <a:ext cx="36059" cy="34707"/>
            </a:xfrm>
            <a:custGeom>
              <a:rect b="b" l="l" r="r" t="t"/>
              <a:pathLst>
                <a:path extrusionOk="0" h="2361" w="2453">
                  <a:moveTo>
                    <a:pt x="1182" y="0"/>
                  </a:moveTo>
                  <a:cubicBezTo>
                    <a:pt x="1029" y="0"/>
                    <a:pt x="875" y="30"/>
                    <a:pt x="729" y="91"/>
                  </a:cubicBezTo>
                  <a:cubicBezTo>
                    <a:pt x="289" y="273"/>
                    <a:pt x="1" y="703"/>
                    <a:pt x="1" y="1180"/>
                  </a:cubicBezTo>
                  <a:cubicBezTo>
                    <a:pt x="1" y="1831"/>
                    <a:pt x="528" y="2360"/>
                    <a:pt x="1180" y="2360"/>
                  </a:cubicBezTo>
                  <a:cubicBezTo>
                    <a:pt x="1657" y="2360"/>
                    <a:pt x="2087" y="2072"/>
                    <a:pt x="2270" y="1632"/>
                  </a:cubicBezTo>
                  <a:cubicBezTo>
                    <a:pt x="2452" y="1191"/>
                    <a:pt x="2351" y="683"/>
                    <a:pt x="2014" y="346"/>
                  </a:cubicBezTo>
                  <a:cubicBezTo>
                    <a:pt x="1789" y="120"/>
                    <a:pt x="1488" y="0"/>
                    <a:pt x="1182"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7556d8e3b5faf4e3_118"/>
            <p:cNvSpPr/>
            <p:nvPr/>
          </p:nvSpPr>
          <p:spPr>
            <a:xfrm flipH="1">
              <a:off x="9084465" y="2103943"/>
              <a:ext cx="36074" cy="34692"/>
            </a:xfrm>
            <a:custGeom>
              <a:rect b="b" l="l" r="r" t="t"/>
              <a:pathLst>
                <a:path extrusionOk="0" h="2360" w="2454">
                  <a:moveTo>
                    <a:pt x="1180" y="1"/>
                  </a:moveTo>
                  <a:cubicBezTo>
                    <a:pt x="1028" y="1"/>
                    <a:pt x="876" y="30"/>
                    <a:pt x="730" y="91"/>
                  </a:cubicBezTo>
                  <a:cubicBezTo>
                    <a:pt x="289" y="273"/>
                    <a:pt x="2" y="704"/>
                    <a:pt x="2" y="1180"/>
                  </a:cubicBezTo>
                  <a:cubicBezTo>
                    <a:pt x="1" y="1831"/>
                    <a:pt x="530" y="2360"/>
                    <a:pt x="1180" y="2360"/>
                  </a:cubicBezTo>
                  <a:cubicBezTo>
                    <a:pt x="1658" y="2360"/>
                    <a:pt x="2087" y="2073"/>
                    <a:pt x="2271" y="1632"/>
                  </a:cubicBezTo>
                  <a:cubicBezTo>
                    <a:pt x="2454" y="1192"/>
                    <a:pt x="2353" y="684"/>
                    <a:pt x="2015" y="347"/>
                  </a:cubicBezTo>
                  <a:cubicBezTo>
                    <a:pt x="1789" y="121"/>
                    <a:pt x="1487"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7556d8e3b5faf4e3_118"/>
            <p:cNvSpPr/>
            <p:nvPr/>
          </p:nvSpPr>
          <p:spPr>
            <a:xfrm flipH="1">
              <a:off x="6860723" y="-349678"/>
              <a:ext cx="36030" cy="34677"/>
            </a:xfrm>
            <a:custGeom>
              <a:rect b="b" l="l" r="r" t="t"/>
              <a:pathLst>
                <a:path extrusionOk="0" h="2359" w="2451">
                  <a:moveTo>
                    <a:pt x="1177" y="0"/>
                  </a:moveTo>
                  <a:cubicBezTo>
                    <a:pt x="1026" y="0"/>
                    <a:pt x="873" y="30"/>
                    <a:pt x="728" y="90"/>
                  </a:cubicBezTo>
                  <a:cubicBezTo>
                    <a:pt x="287" y="274"/>
                    <a:pt x="0" y="703"/>
                    <a:pt x="0" y="1179"/>
                  </a:cubicBezTo>
                  <a:cubicBezTo>
                    <a:pt x="0" y="1831"/>
                    <a:pt x="528" y="2359"/>
                    <a:pt x="1178" y="2359"/>
                  </a:cubicBezTo>
                  <a:cubicBezTo>
                    <a:pt x="1656" y="2359"/>
                    <a:pt x="2085" y="2072"/>
                    <a:pt x="2268" y="1631"/>
                  </a:cubicBezTo>
                  <a:cubicBezTo>
                    <a:pt x="2450" y="1191"/>
                    <a:pt x="2351" y="683"/>
                    <a:pt x="2013" y="346"/>
                  </a:cubicBezTo>
                  <a:cubicBezTo>
                    <a:pt x="1787" y="121"/>
                    <a:pt x="1484" y="0"/>
                    <a:pt x="1177"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7556d8e3b5faf4e3_118"/>
            <p:cNvSpPr/>
            <p:nvPr/>
          </p:nvSpPr>
          <p:spPr>
            <a:xfrm flipH="1">
              <a:off x="5641181" y="-99322"/>
              <a:ext cx="823920" cy="362840"/>
            </a:xfrm>
            <a:custGeom>
              <a:rect b="b" l="l" r="r" t="t"/>
              <a:pathLst>
                <a:path extrusionOk="0" h="24683" w="56049">
                  <a:moveTo>
                    <a:pt x="12876" y="1"/>
                  </a:moveTo>
                  <a:lnTo>
                    <a:pt x="12860" y="170"/>
                  </a:lnTo>
                  <a:lnTo>
                    <a:pt x="55288" y="4248"/>
                  </a:lnTo>
                  <a:lnTo>
                    <a:pt x="0" y="24523"/>
                  </a:lnTo>
                  <a:lnTo>
                    <a:pt x="59" y="24682"/>
                  </a:lnTo>
                  <a:lnTo>
                    <a:pt x="56049" y="4150"/>
                  </a:lnTo>
                  <a:lnTo>
                    <a:pt x="12876"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7556d8e3b5faf4e3_118"/>
            <p:cNvSpPr/>
            <p:nvPr/>
          </p:nvSpPr>
          <p:spPr>
            <a:xfrm flipH="1">
              <a:off x="5312532" y="-403995"/>
              <a:ext cx="958616" cy="367118"/>
            </a:xfrm>
            <a:custGeom>
              <a:rect b="b" l="l" r="r" t="t"/>
              <a:pathLst>
                <a:path extrusionOk="0" h="24974" w="65212">
                  <a:moveTo>
                    <a:pt x="35731" y="222"/>
                  </a:moveTo>
                  <a:lnTo>
                    <a:pt x="64838" y="2195"/>
                  </a:lnTo>
                  <a:lnTo>
                    <a:pt x="43307" y="24647"/>
                  </a:lnTo>
                  <a:lnTo>
                    <a:pt x="35731" y="222"/>
                  </a:lnTo>
                  <a:close/>
                  <a:moveTo>
                    <a:pt x="35662" y="0"/>
                  </a:moveTo>
                  <a:lnTo>
                    <a:pt x="35570" y="54"/>
                  </a:lnTo>
                  <a:lnTo>
                    <a:pt x="0" y="20930"/>
                  </a:lnTo>
                  <a:lnTo>
                    <a:pt x="86" y="21076"/>
                  </a:lnTo>
                  <a:lnTo>
                    <a:pt x="35564" y="256"/>
                  </a:lnTo>
                  <a:lnTo>
                    <a:pt x="43230" y="24974"/>
                  </a:lnTo>
                  <a:lnTo>
                    <a:pt x="65211" y="2051"/>
                  </a:lnTo>
                  <a:lnTo>
                    <a:pt x="35677" y="47"/>
                  </a:lnTo>
                  <a:lnTo>
                    <a:pt x="35662"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7556d8e3b5faf4e3_118"/>
            <p:cNvSpPr/>
            <p:nvPr/>
          </p:nvSpPr>
          <p:spPr>
            <a:xfrm flipH="1">
              <a:off x="6268769" y="-328966"/>
              <a:ext cx="612770" cy="605331"/>
            </a:xfrm>
            <a:custGeom>
              <a:rect b="b" l="l" r="r" t="t"/>
              <a:pathLst>
                <a:path extrusionOk="0" h="41179" w="41685">
                  <a:moveTo>
                    <a:pt x="458" y="361"/>
                  </a:moveTo>
                  <a:lnTo>
                    <a:pt x="41446" y="16254"/>
                  </a:lnTo>
                  <a:lnTo>
                    <a:pt x="28736" y="40850"/>
                  </a:lnTo>
                  <a:lnTo>
                    <a:pt x="458" y="361"/>
                  </a:lnTo>
                  <a:close/>
                  <a:moveTo>
                    <a:pt x="0" y="1"/>
                  </a:moveTo>
                  <a:lnTo>
                    <a:pt x="160" y="230"/>
                  </a:lnTo>
                  <a:lnTo>
                    <a:pt x="28757" y="41178"/>
                  </a:lnTo>
                  <a:lnTo>
                    <a:pt x="28822" y="41053"/>
                  </a:lnTo>
                  <a:lnTo>
                    <a:pt x="41684" y="16162"/>
                  </a:lnTo>
                  <a:lnTo>
                    <a:pt x="41597" y="16129"/>
                  </a:lnTo>
                  <a:lnTo>
                    <a:pt x="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7556d8e3b5faf4e3_118"/>
            <p:cNvSpPr/>
            <p:nvPr/>
          </p:nvSpPr>
          <p:spPr>
            <a:xfrm flipH="1">
              <a:off x="6455959" y="-329392"/>
              <a:ext cx="521762" cy="605420"/>
            </a:xfrm>
            <a:custGeom>
              <a:rect b="b" l="l" r="r" t="t"/>
              <a:pathLst>
                <a:path extrusionOk="0" h="41185" w="35494">
                  <a:moveTo>
                    <a:pt x="6816" y="420"/>
                  </a:moveTo>
                  <a:lnTo>
                    <a:pt x="35086" y="40901"/>
                  </a:lnTo>
                  <a:lnTo>
                    <a:pt x="35086" y="40901"/>
                  </a:lnTo>
                  <a:lnTo>
                    <a:pt x="199" y="31601"/>
                  </a:lnTo>
                  <a:lnTo>
                    <a:pt x="6816" y="420"/>
                  </a:lnTo>
                  <a:close/>
                  <a:moveTo>
                    <a:pt x="6730" y="1"/>
                  </a:moveTo>
                  <a:lnTo>
                    <a:pt x="6689" y="192"/>
                  </a:lnTo>
                  <a:lnTo>
                    <a:pt x="0" y="31725"/>
                  </a:lnTo>
                  <a:lnTo>
                    <a:pt x="77" y="31744"/>
                  </a:lnTo>
                  <a:lnTo>
                    <a:pt x="35493" y="41185"/>
                  </a:lnTo>
                  <a:lnTo>
                    <a:pt x="35359" y="40993"/>
                  </a:lnTo>
                  <a:lnTo>
                    <a:pt x="673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7556d8e3b5faf4e3_118"/>
            <p:cNvSpPr/>
            <p:nvPr/>
          </p:nvSpPr>
          <p:spPr>
            <a:xfrm flipH="1">
              <a:off x="6466954" y="259255"/>
              <a:ext cx="1104852" cy="891408"/>
            </a:xfrm>
            <a:custGeom>
              <a:rect b="b" l="l" r="r" t="t"/>
              <a:pathLst>
                <a:path extrusionOk="0" h="60640" w="75160">
                  <a:moveTo>
                    <a:pt x="28912" y="25098"/>
                  </a:moveTo>
                  <a:lnTo>
                    <a:pt x="44725" y="60332"/>
                  </a:lnTo>
                  <a:lnTo>
                    <a:pt x="44725" y="60332"/>
                  </a:lnTo>
                  <a:lnTo>
                    <a:pt x="375" y="43094"/>
                  </a:lnTo>
                  <a:lnTo>
                    <a:pt x="28542" y="25104"/>
                  </a:lnTo>
                  <a:lnTo>
                    <a:pt x="28912" y="25098"/>
                  </a:lnTo>
                  <a:close/>
                  <a:moveTo>
                    <a:pt x="75003" y="0"/>
                  </a:moveTo>
                  <a:lnTo>
                    <a:pt x="64948" y="24426"/>
                  </a:lnTo>
                  <a:lnTo>
                    <a:pt x="28492" y="24933"/>
                  </a:lnTo>
                  <a:lnTo>
                    <a:pt x="28473" y="24947"/>
                  </a:lnTo>
                  <a:lnTo>
                    <a:pt x="0" y="43129"/>
                  </a:lnTo>
                  <a:lnTo>
                    <a:pt x="157" y="43191"/>
                  </a:lnTo>
                  <a:lnTo>
                    <a:pt x="45050" y="60639"/>
                  </a:lnTo>
                  <a:lnTo>
                    <a:pt x="44966" y="60451"/>
                  </a:lnTo>
                  <a:lnTo>
                    <a:pt x="29098" y="25096"/>
                  </a:lnTo>
                  <a:lnTo>
                    <a:pt x="65061" y="24593"/>
                  </a:lnTo>
                  <a:lnTo>
                    <a:pt x="65084" y="24542"/>
                  </a:lnTo>
                  <a:lnTo>
                    <a:pt x="75160" y="65"/>
                  </a:lnTo>
                  <a:lnTo>
                    <a:pt x="7500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7556d8e3b5faf4e3_118"/>
            <p:cNvSpPr/>
            <p:nvPr/>
          </p:nvSpPr>
          <p:spPr>
            <a:xfrm flipH="1">
              <a:off x="6978177" y="122265"/>
              <a:ext cx="592087" cy="773543"/>
            </a:xfrm>
            <a:custGeom>
              <a:rect b="b" l="l" r="r" t="t"/>
              <a:pathLst>
                <a:path extrusionOk="0" h="52622" w="40278">
                  <a:moveTo>
                    <a:pt x="40116" y="1"/>
                  </a:moveTo>
                  <a:lnTo>
                    <a:pt x="28812" y="34230"/>
                  </a:lnTo>
                  <a:lnTo>
                    <a:pt x="6240" y="26563"/>
                  </a:lnTo>
                  <a:lnTo>
                    <a:pt x="1" y="52581"/>
                  </a:lnTo>
                  <a:lnTo>
                    <a:pt x="166" y="52621"/>
                  </a:lnTo>
                  <a:lnTo>
                    <a:pt x="6362" y="26784"/>
                  </a:lnTo>
                  <a:lnTo>
                    <a:pt x="28919" y="34445"/>
                  </a:lnTo>
                  <a:lnTo>
                    <a:pt x="28946" y="34364"/>
                  </a:lnTo>
                  <a:lnTo>
                    <a:pt x="40277" y="53"/>
                  </a:lnTo>
                  <a:lnTo>
                    <a:pt x="40116"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7556d8e3b5faf4e3_118"/>
            <p:cNvSpPr/>
            <p:nvPr/>
          </p:nvSpPr>
          <p:spPr>
            <a:xfrm flipH="1">
              <a:off x="7566087" y="692008"/>
              <a:ext cx="471885" cy="780011"/>
            </a:xfrm>
            <a:custGeom>
              <a:rect b="b" l="l" r="r" t="t"/>
              <a:pathLst>
                <a:path extrusionOk="0" h="53062" w="32101">
                  <a:moveTo>
                    <a:pt x="2815" y="1"/>
                  </a:moveTo>
                  <a:lnTo>
                    <a:pt x="1" y="30402"/>
                  </a:lnTo>
                  <a:lnTo>
                    <a:pt x="139" y="30331"/>
                  </a:lnTo>
                  <a:lnTo>
                    <a:pt x="31699" y="14041"/>
                  </a:lnTo>
                  <a:lnTo>
                    <a:pt x="31699" y="14041"/>
                  </a:lnTo>
                  <a:lnTo>
                    <a:pt x="11180" y="52982"/>
                  </a:lnTo>
                  <a:lnTo>
                    <a:pt x="11331" y="53061"/>
                  </a:lnTo>
                  <a:lnTo>
                    <a:pt x="32101" y="13642"/>
                  </a:lnTo>
                  <a:lnTo>
                    <a:pt x="31861" y="13767"/>
                  </a:lnTo>
                  <a:lnTo>
                    <a:pt x="200" y="30108"/>
                  </a:lnTo>
                  <a:lnTo>
                    <a:pt x="2984" y="17"/>
                  </a:lnTo>
                  <a:lnTo>
                    <a:pt x="2815"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7556d8e3b5faf4e3_118"/>
            <p:cNvSpPr/>
            <p:nvPr/>
          </p:nvSpPr>
          <p:spPr>
            <a:xfrm flipH="1">
              <a:off x="8035694" y="1135786"/>
              <a:ext cx="848366" cy="823318"/>
            </a:xfrm>
            <a:custGeom>
              <a:rect b="b" l="l" r="r" t="t"/>
              <a:pathLst>
                <a:path extrusionOk="0" h="56008" w="57712">
                  <a:moveTo>
                    <a:pt x="57603" y="0"/>
                  </a:moveTo>
                  <a:lnTo>
                    <a:pt x="37696" y="16353"/>
                  </a:lnTo>
                  <a:lnTo>
                    <a:pt x="37702" y="16398"/>
                  </a:lnTo>
                  <a:lnTo>
                    <a:pt x="41761" y="55640"/>
                  </a:lnTo>
                  <a:lnTo>
                    <a:pt x="41761" y="55640"/>
                  </a:lnTo>
                  <a:lnTo>
                    <a:pt x="102" y="24480"/>
                  </a:lnTo>
                  <a:lnTo>
                    <a:pt x="0" y="24617"/>
                  </a:lnTo>
                  <a:lnTo>
                    <a:pt x="41970" y="56008"/>
                  </a:lnTo>
                  <a:lnTo>
                    <a:pt x="41949" y="55815"/>
                  </a:lnTo>
                  <a:lnTo>
                    <a:pt x="37875" y="16425"/>
                  </a:lnTo>
                  <a:lnTo>
                    <a:pt x="57711" y="131"/>
                  </a:lnTo>
                  <a:lnTo>
                    <a:pt x="5760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7556d8e3b5faf4e3_118"/>
            <p:cNvSpPr/>
            <p:nvPr/>
          </p:nvSpPr>
          <p:spPr>
            <a:xfrm flipH="1">
              <a:off x="7876052" y="1136198"/>
              <a:ext cx="161582" cy="327575"/>
            </a:xfrm>
            <a:custGeom>
              <a:rect b="b" l="l" r="r" t="t"/>
              <a:pathLst>
                <a:path extrusionOk="0" h="22284" w="10992">
                  <a:moveTo>
                    <a:pt x="154" y="1"/>
                  </a:moveTo>
                  <a:lnTo>
                    <a:pt x="0" y="75"/>
                  </a:lnTo>
                  <a:lnTo>
                    <a:pt x="10838" y="22284"/>
                  </a:lnTo>
                  <a:lnTo>
                    <a:pt x="10991" y="22210"/>
                  </a:lnTo>
                  <a:lnTo>
                    <a:pt x="154"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7556d8e3b5faf4e3_118"/>
            <p:cNvSpPr/>
            <p:nvPr/>
          </p:nvSpPr>
          <p:spPr>
            <a:xfrm flipH="1">
              <a:off x="8318976" y="965178"/>
              <a:ext cx="564803" cy="534786"/>
            </a:xfrm>
            <a:custGeom>
              <a:rect b="b" l="l" r="r" t="t"/>
              <a:pathLst>
                <a:path extrusionOk="0" h="36380" w="38422">
                  <a:moveTo>
                    <a:pt x="37174" y="389"/>
                  </a:moveTo>
                  <a:lnTo>
                    <a:pt x="38245" y="28908"/>
                  </a:lnTo>
                  <a:lnTo>
                    <a:pt x="523" y="36109"/>
                  </a:lnTo>
                  <a:lnTo>
                    <a:pt x="37174" y="389"/>
                  </a:lnTo>
                  <a:close/>
                  <a:moveTo>
                    <a:pt x="37329" y="1"/>
                  </a:moveTo>
                  <a:lnTo>
                    <a:pt x="37193" y="135"/>
                  </a:lnTo>
                  <a:lnTo>
                    <a:pt x="1" y="36380"/>
                  </a:lnTo>
                  <a:lnTo>
                    <a:pt x="1" y="36380"/>
                  </a:lnTo>
                  <a:lnTo>
                    <a:pt x="278" y="36327"/>
                  </a:lnTo>
                  <a:lnTo>
                    <a:pt x="38421" y="29047"/>
                  </a:lnTo>
                  <a:lnTo>
                    <a:pt x="38418" y="28975"/>
                  </a:lnTo>
                  <a:lnTo>
                    <a:pt x="37329"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7556d8e3b5faf4e3_118"/>
            <p:cNvSpPr/>
            <p:nvPr/>
          </p:nvSpPr>
          <p:spPr>
            <a:xfrm flipH="1">
              <a:off x="8510695" y="1496436"/>
              <a:ext cx="654297" cy="715905"/>
            </a:xfrm>
            <a:custGeom>
              <a:rect b="b" l="l" r="r" t="t"/>
              <a:pathLst>
                <a:path extrusionOk="0" h="48701" w="44510">
                  <a:moveTo>
                    <a:pt x="19349" y="207"/>
                  </a:moveTo>
                  <a:lnTo>
                    <a:pt x="43900" y="47887"/>
                  </a:lnTo>
                  <a:lnTo>
                    <a:pt x="323" y="6518"/>
                  </a:lnTo>
                  <a:lnTo>
                    <a:pt x="19349" y="207"/>
                  </a:lnTo>
                  <a:close/>
                  <a:moveTo>
                    <a:pt x="19433" y="0"/>
                  </a:moveTo>
                  <a:lnTo>
                    <a:pt x="1" y="6446"/>
                  </a:lnTo>
                  <a:lnTo>
                    <a:pt x="105" y="6543"/>
                  </a:lnTo>
                  <a:lnTo>
                    <a:pt x="44510" y="48701"/>
                  </a:lnTo>
                  <a:lnTo>
                    <a:pt x="1943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g7556d8e3b5faf4e3_118"/>
            <p:cNvSpPr/>
            <p:nvPr/>
          </p:nvSpPr>
          <p:spPr>
            <a:xfrm flipH="1">
              <a:off x="8508327" y="2122215"/>
              <a:ext cx="598613" cy="417113"/>
            </a:xfrm>
            <a:custGeom>
              <a:rect b="b" l="l" r="r" t="t"/>
              <a:pathLst>
                <a:path extrusionOk="0" h="28375" w="40722">
                  <a:moveTo>
                    <a:pt x="174" y="197"/>
                  </a:moveTo>
                  <a:lnTo>
                    <a:pt x="40202" y="5966"/>
                  </a:lnTo>
                  <a:lnTo>
                    <a:pt x="754" y="28087"/>
                  </a:lnTo>
                  <a:lnTo>
                    <a:pt x="174" y="197"/>
                  </a:lnTo>
                  <a:close/>
                  <a:moveTo>
                    <a:pt x="1" y="0"/>
                  </a:moveTo>
                  <a:lnTo>
                    <a:pt x="2" y="101"/>
                  </a:lnTo>
                  <a:lnTo>
                    <a:pt x="590" y="28375"/>
                  </a:lnTo>
                  <a:lnTo>
                    <a:pt x="40722" y="5870"/>
                  </a:lnTo>
                  <a:lnTo>
                    <a:pt x="40475" y="5835"/>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7556d8e3b5faf4e3_118"/>
            <p:cNvSpPr/>
            <p:nvPr/>
          </p:nvSpPr>
          <p:spPr>
            <a:xfrm flipH="1">
              <a:off x="9093741" y="2089361"/>
              <a:ext cx="397503" cy="449747"/>
            </a:xfrm>
            <a:custGeom>
              <a:rect b="b" l="l" r="r" t="t"/>
              <a:pathLst>
                <a:path extrusionOk="0" h="30595" w="27041">
                  <a:moveTo>
                    <a:pt x="171" y="290"/>
                  </a:moveTo>
                  <a:lnTo>
                    <a:pt x="26588" y="30338"/>
                  </a:lnTo>
                  <a:lnTo>
                    <a:pt x="171" y="25490"/>
                  </a:lnTo>
                  <a:lnTo>
                    <a:pt x="171" y="290"/>
                  </a:lnTo>
                  <a:close/>
                  <a:moveTo>
                    <a:pt x="142" y="1"/>
                  </a:moveTo>
                  <a:lnTo>
                    <a:pt x="1" y="106"/>
                  </a:lnTo>
                  <a:lnTo>
                    <a:pt x="1" y="25632"/>
                  </a:lnTo>
                  <a:lnTo>
                    <a:pt x="27040" y="30594"/>
                  </a:lnTo>
                  <a:lnTo>
                    <a:pt x="142"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9">
    <p:spTree>
      <p:nvGrpSpPr>
        <p:cNvPr id="165" name="Shape 165"/>
        <p:cNvGrpSpPr/>
        <p:nvPr/>
      </p:nvGrpSpPr>
      <p:grpSpPr>
        <a:xfrm>
          <a:off x="0" y="0"/>
          <a:ext cx="0" cy="0"/>
          <a:chOff x="0" y="0"/>
          <a:chExt cx="0" cy="0"/>
        </a:xfrm>
      </p:grpSpPr>
      <p:sp>
        <p:nvSpPr>
          <p:cNvPr id="166" name="Google Shape;166;g7556d8e3b5faf4e3_160"/>
          <p:cNvSpPr txBox="1"/>
          <p:nvPr>
            <p:ph idx="1" type="subTitle"/>
          </p:nvPr>
        </p:nvSpPr>
        <p:spPr>
          <a:xfrm>
            <a:off x="784325" y="717525"/>
            <a:ext cx="2726100" cy="12351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600"/>
              <a:buFont typeface="Poppins Black"/>
              <a:buNone/>
              <a:defRPr sz="1600">
                <a:latin typeface="Poppins Black"/>
                <a:ea typeface="Poppins Black"/>
                <a:cs typeface="Poppins Black"/>
                <a:sym typeface="Poppins Black"/>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7" name="Google Shape;167;g7556d8e3b5faf4e3_160"/>
          <p:cNvSpPr txBox="1"/>
          <p:nvPr>
            <p:ph idx="2" type="body"/>
          </p:nvPr>
        </p:nvSpPr>
        <p:spPr>
          <a:xfrm>
            <a:off x="784325" y="2105025"/>
            <a:ext cx="3167400" cy="23712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17500" lvl="1" marL="914400" rtl="0" algn="l">
              <a:lnSpc>
                <a:spcPct val="100000"/>
              </a:lnSpc>
              <a:spcBef>
                <a:spcPts val="1600"/>
              </a:spcBef>
              <a:spcAft>
                <a:spcPts val="0"/>
              </a:spcAft>
              <a:buSzPts val="1400"/>
              <a:buChar char="○"/>
              <a:defRPr/>
            </a:lvl2pPr>
            <a:lvl3pPr indent="-317500" lvl="2" marL="1371600" rtl="0" algn="l">
              <a:lnSpc>
                <a:spcPct val="100000"/>
              </a:lnSpc>
              <a:spcBef>
                <a:spcPts val="1600"/>
              </a:spcBef>
              <a:spcAft>
                <a:spcPts val="0"/>
              </a:spcAft>
              <a:buSzPts val="1400"/>
              <a:buChar char="■"/>
              <a:defRPr/>
            </a:lvl3pPr>
            <a:lvl4pPr indent="-317500" lvl="3" marL="1828800" rtl="0" algn="l">
              <a:lnSpc>
                <a:spcPct val="100000"/>
              </a:lnSpc>
              <a:spcBef>
                <a:spcPts val="1600"/>
              </a:spcBef>
              <a:spcAft>
                <a:spcPts val="0"/>
              </a:spcAft>
              <a:buSzPts val="1400"/>
              <a:buChar char="●"/>
              <a:defRPr/>
            </a:lvl4pPr>
            <a:lvl5pPr indent="-317500" lvl="4" marL="2286000" rtl="0" algn="l">
              <a:lnSpc>
                <a:spcPct val="100000"/>
              </a:lnSpc>
              <a:spcBef>
                <a:spcPts val="1600"/>
              </a:spcBef>
              <a:spcAft>
                <a:spcPts val="0"/>
              </a:spcAft>
              <a:buSzPts val="1400"/>
              <a:buChar char="○"/>
              <a:defRPr/>
            </a:lvl5pPr>
            <a:lvl6pPr indent="-317500" lvl="5" marL="2743200" rtl="0" algn="l">
              <a:lnSpc>
                <a:spcPct val="100000"/>
              </a:lnSpc>
              <a:spcBef>
                <a:spcPts val="1600"/>
              </a:spcBef>
              <a:spcAft>
                <a:spcPts val="0"/>
              </a:spcAft>
              <a:buSzPts val="1400"/>
              <a:buChar char="■"/>
              <a:defRPr/>
            </a:lvl6pPr>
            <a:lvl7pPr indent="-317500" lvl="6" marL="3200400" rtl="0" algn="l">
              <a:lnSpc>
                <a:spcPct val="100000"/>
              </a:lnSpc>
              <a:spcBef>
                <a:spcPts val="1600"/>
              </a:spcBef>
              <a:spcAft>
                <a:spcPts val="0"/>
              </a:spcAft>
              <a:buSzPts val="1400"/>
              <a:buChar char="●"/>
              <a:defRPr/>
            </a:lvl7pPr>
            <a:lvl8pPr indent="-317500" lvl="7" marL="3657600" rtl="0" algn="l">
              <a:lnSpc>
                <a:spcPct val="100000"/>
              </a:lnSpc>
              <a:spcBef>
                <a:spcPts val="1600"/>
              </a:spcBef>
              <a:spcAft>
                <a:spcPts val="0"/>
              </a:spcAft>
              <a:buSzPts val="1400"/>
              <a:buChar char="○"/>
              <a:defRPr/>
            </a:lvl8pPr>
            <a:lvl9pPr indent="-317500" lvl="8" marL="4114800" rtl="0" algn="l">
              <a:lnSpc>
                <a:spcPct val="100000"/>
              </a:lnSpc>
              <a:spcBef>
                <a:spcPts val="1600"/>
              </a:spcBef>
              <a:spcAft>
                <a:spcPts val="1600"/>
              </a:spcAft>
              <a:buSzPts val="1400"/>
              <a:buChar char="■"/>
              <a:defRPr/>
            </a:lvl9pPr>
          </a:lstStyle>
          <a:p/>
        </p:txBody>
      </p:sp>
      <p:sp>
        <p:nvSpPr>
          <p:cNvPr id="168" name="Google Shape;168;g7556d8e3b5faf4e3_160"/>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169" name="Shape 169"/>
        <p:cNvGrpSpPr/>
        <p:nvPr/>
      </p:nvGrpSpPr>
      <p:grpSpPr>
        <a:xfrm>
          <a:off x="0" y="0"/>
          <a:ext cx="0" cy="0"/>
          <a:chOff x="0" y="0"/>
          <a:chExt cx="0" cy="0"/>
        </a:xfrm>
      </p:grpSpPr>
      <p:sp>
        <p:nvSpPr>
          <p:cNvPr id="170" name="Google Shape;170;g7556d8e3b5faf4e3_164"/>
          <p:cNvSpPr txBox="1"/>
          <p:nvPr>
            <p:ph idx="1" type="body"/>
          </p:nvPr>
        </p:nvSpPr>
        <p:spPr>
          <a:xfrm>
            <a:off x="769886" y="2225200"/>
            <a:ext cx="3569700" cy="2496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17500" lvl="1" marL="914400" rtl="0" algn="l">
              <a:lnSpc>
                <a:spcPct val="100000"/>
              </a:lnSpc>
              <a:spcBef>
                <a:spcPts val="1600"/>
              </a:spcBef>
              <a:spcAft>
                <a:spcPts val="0"/>
              </a:spcAft>
              <a:buSzPts val="1400"/>
              <a:buChar char="○"/>
              <a:defRPr/>
            </a:lvl2pPr>
            <a:lvl3pPr indent="-317500" lvl="2" marL="1371600" rtl="0" algn="l">
              <a:lnSpc>
                <a:spcPct val="100000"/>
              </a:lnSpc>
              <a:spcBef>
                <a:spcPts val="1600"/>
              </a:spcBef>
              <a:spcAft>
                <a:spcPts val="0"/>
              </a:spcAft>
              <a:buSzPts val="1400"/>
              <a:buChar char="■"/>
              <a:defRPr/>
            </a:lvl3pPr>
            <a:lvl4pPr indent="-317500" lvl="3" marL="1828800" rtl="0" algn="l">
              <a:lnSpc>
                <a:spcPct val="100000"/>
              </a:lnSpc>
              <a:spcBef>
                <a:spcPts val="1600"/>
              </a:spcBef>
              <a:spcAft>
                <a:spcPts val="0"/>
              </a:spcAft>
              <a:buSzPts val="1400"/>
              <a:buChar char="●"/>
              <a:defRPr/>
            </a:lvl4pPr>
            <a:lvl5pPr indent="-317500" lvl="4" marL="2286000" rtl="0" algn="l">
              <a:lnSpc>
                <a:spcPct val="100000"/>
              </a:lnSpc>
              <a:spcBef>
                <a:spcPts val="1600"/>
              </a:spcBef>
              <a:spcAft>
                <a:spcPts val="0"/>
              </a:spcAft>
              <a:buSzPts val="1400"/>
              <a:buChar char="○"/>
              <a:defRPr/>
            </a:lvl5pPr>
            <a:lvl6pPr indent="-317500" lvl="5" marL="2743200" rtl="0" algn="l">
              <a:lnSpc>
                <a:spcPct val="100000"/>
              </a:lnSpc>
              <a:spcBef>
                <a:spcPts val="1600"/>
              </a:spcBef>
              <a:spcAft>
                <a:spcPts val="0"/>
              </a:spcAft>
              <a:buSzPts val="1400"/>
              <a:buChar char="■"/>
              <a:defRPr/>
            </a:lvl6pPr>
            <a:lvl7pPr indent="-317500" lvl="6" marL="3200400" rtl="0" algn="l">
              <a:lnSpc>
                <a:spcPct val="100000"/>
              </a:lnSpc>
              <a:spcBef>
                <a:spcPts val="1600"/>
              </a:spcBef>
              <a:spcAft>
                <a:spcPts val="0"/>
              </a:spcAft>
              <a:buSzPts val="1400"/>
              <a:buChar char="●"/>
              <a:defRPr/>
            </a:lvl7pPr>
            <a:lvl8pPr indent="-317500" lvl="7" marL="3657600" rtl="0" algn="l">
              <a:lnSpc>
                <a:spcPct val="100000"/>
              </a:lnSpc>
              <a:spcBef>
                <a:spcPts val="1600"/>
              </a:spcBef>
              <a:spcAft>
                <a:spcPts val="0"/>
              </a:spcAft>
              <a:buSzPts val="1400"/>
              <a:buChar char="○"/>
              <a:defRPr/>
            </a:lvl8pPr>
            <a:lvl9pPr indent="-317500" lvl="8" marL="4114800" rtl="0" algn="l">
              <a:lnSpc>
                <a:spcPct val="100000"/>
              </a:lnSpc>
              <a:spcBef>
                <a:spcPts val="1600"/>
              </a:spcBef>
              <a:spcAft>
                <a:spcPts val="1600"/>
              </a:spcAft>
              <a:buSzPts val="1400"/>
              <a:buChar char="■"/>
              <a:defRPr/>
            </a:lvl9pPr>
          </a:lstStyle>
          <a:p/>
        </p:txBody>
      </p:sp>
      <p:sp>
        <p:nvSpPr>
          <p:cNvPr id="171" name="Google Shape;171;g7556d8e3b5faf4e3_164"/>
          <p:cNvSpPr txBox="1"/>
          <p:nvPr>
            <p:ph idx="2" type="body"/>
          </p:nvPr>
        </p:nvSpPr>
        <p:spPr>
          <a:xfrm>
            <a:off x="4804414" y="2225200"/>
            <a:ext cx="3569700" cy="2496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sz="1400"/>
            </a:lvl1pPr>
            <a:lvl2pPr indent="-317500" lvl="1" marL="914400" rtl="0" algn="l">
              <a:lnSpc>
                <a:spcPct val="100000"/>
              </a:lnSpc>
              <a:spcBef>
                <a:spcPts val="1600"/>
              </a:spcBef>
              <a:spcAft>
                <a:spcPts val="0"/>
              </a:spcAft>
              <a:buSzPts val="1400"/>
              <a:buChar char="○"/>
              <a:defRPr/>
            </a:lvl2pPr>
            <a:lvl3pPr indent="-317500" lvl="2" marL="1371600" rtl="0" algn="l">
              <a:lnSpc>
                <a:spcPct val="100000"/>
              </a:lnSpc>
              <a:spcBef>
                <a:spcPts val="1600"/>
              </a:spcBef>
              <a:spcAft>
                <a:spcPts val="0"/>
              </a:spcAft>
              <a:buSzPts val="1400"/>
              <a:buChar char="■"/>
              <a:defRPr/>
            </a:lvl3pPr>
            <a:lvl4pPr indent="-317500" lvl="3" marL="1828800" rtl="0" algn="l">
              <a:lnSpc>
                <a:spcPct val="100000"/>
              </a:lnSpc>
              <a:spcBef>
                <a:spcPts val="1600"/>
              </a:spcBef>
              <a:spcAft>
                <a:spcPts val="0"/>
              </a:spcAft>
              <a:buSzPts val="1400"/>
              <a:buChar char="●"/>
              <a:defRPr/>
            </a:lvl4pPr>
            <a:lvl5pPr indent="-317500" lvl="4" marL="2286000" rtl="0" algn="l">
              <a:lnSpc>
                <a:spcPct val="100000"/>
              </a:lnSpc>
              <a:spcBef>
                <a:spcPts val="1600"/>
              </a:spcBef>
              <a:spcAft>
                <a:spcPts val="0"/>
              </a:spcAft>
              <a:buSzPts val="1400"/>
              <a:buChar char="○"/>
              <a:defRPr/>
            </a:lvl5pPr>
            <a:lvl6pPr indent="-317500" lvl="5" marL="2743200" rtl="0" algn="l">
              <a:lnSpc>
                <a:spcPct val="100000"/>
              </a:lnSpc>
              <a:spcBef>
                <a:spcPts val="1600"/>
              </a:spcBef>
              <a:spcAft>
                <a:spcPts val="0"/>
              </a:spcAft>
              <a:buSzPts val="1400"/>
              <a:buChar char="■"/>
              <a:defRPr/>
            </a:lvl6pPr>
            <a:lvl7pPr indent="-317500" lvl="6" marL="3200400" rtl="0" algn="l">
              <a:lnSpc>
                <a:spcPct val="100000"/>
              </a:lnSpc>
              <a:spcBef>
                <a:spcPts val="1600"/>
              </a:spcBef>
              <a:spcAft>
                <a:spcPts val="0"/>
              </a:spcAft>
              <a:buSzPts val="1400"/>
              <a:buChar char="●"/>
              <a:defRPr/>
            </a:lvl7pPr>
            <a:lvl8pPr indent="-317500" lvl="7" marL="3657600" rtl="0" algn="l">
              <a:lnSpc>
                <a:spcPct val="100000"/>
              </a:lnSpc>
              <a:spcBef>
                <a:spcPts val="1600"/>
              </a:spcBef>
              <a:spcAft>
                <a:spcPts val="0"/>
              </a:spcAft>
              <a:buSzPts val="1400"/>
              <a:buChar char="○"/>
              <a:defRPr/>
            </a:lvl8pPr>
            <a:lvl9pPr indent="-317500" lvl="8" marL="4114800" rtl="0" algn="l">
              <a:lnSpc>
                <a:spcPct val="100000"/>
              </a:lnSpc>
              <a:spcBef>
                <a:spcPts val="1600"/>
              </a:spcBef>
              <a:spcAft>
                <a:spcPts val="1600"/>
              </a:spcAft>
              <a:buSzPts val="1400"/>
              <a:buChar char="■"/>
              <a:defRPr/>
            </a:lvl9pPr>
          </a:lstStyle>
          <a:p/>
        </p:txBody>
      </p:sp>
      <p:sp>
        <p:nvSpPr>
          <p:cNvPr id="172" name="Google Shape;172;g7556d8e3b5faf4e3_164"/>
          <p:cNvSpPr txBox="1"/>
          <p:nvPr>
            <p:ph type="title"/>
          </p:nvPr>
        </p:nvSpPr>
        <p:spPr>
          <a:xfrm>
            <a:off x="784325" y="521225"/>
            <a:ext cx="61317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4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3" name="Google Shape;173;g7556d8e3b5faf4e3_164"/>
          <p:cNvSpPr txBox="1"/>
          <p:nvPr>
            <p:ph idx="3" type="title"/>
          </p:nvPr>
        </p:nvSpPr>
        <p:spPr>
          <a:xfrm>
            <a:off x="906277" y="1540500"/>
            <a:ext cx="2479500" cy="572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sz="1600">
                <a:solidFill>
                  <a:schemeClr val="accent2"/>
                </a:solidFill>
              </a:defRPr>
            </a:lvl1pPr>
            <a:lvl2pPr lvl="1" rtl="0" algn="l">
              <a:lnSpc>
                <a:spcPct val="100000"/>
              </a:lnSpc>
              <a:spcBef>
                <a:spcPts val="0"/>
              </a:spcBef>
              <a:spcAft>
                <a:spcPts val="0"/>
              </a:spcAft>
              <a:buClr>
                <a:schemeClr val="accent2"/>
              </a:buClr>
              <a:buSzPts val="1400"/>
              <a:buNone/>
              <a:defRPr sz="1400">
                <a:solidFill>
                  <a:schemeClr val="accent2"/>
                </a:solidFill>
              </a:defRPr>
            </a:lvl2pPr>
            <a:lvl3pPr lvl="2" rtl="0" algn="l">
              <a:lnSpc>
                <a:spcPct val="100000"/>
              </a:lnSpc>
              <a:spcBef>
                <a:spcPts val="0"/>
              </a:spcBef>
              <a:spcAft>
                <a:spcPts val="0"/>
              </a:spcAft>
              <a:buClr>
                <a:schemeClr val="accent2"/>
              </a:buClr>
              <a:buSzPts val="1400"/>
              <a:buNone/>
              <a:defRPr sz="1400">
                <a:solidFill>
                  <a:schemeClr val="accent2"/>
                </a:solidFill>
              </a:defRPr>
            </a:lvl3pPr>
            <a:lvl4pPr lvl="3" rtl="0" algn="l">
              <a:lnSpc>
                <a:spcPct val="100000"/>
              </a:lnSpc>
              <a:spcBef>
                <a:spcPts val="0"/>
              </a:spcBef>
              <a:spcAft>
                <a:spcPts val="0"/>
              </a:spcAft>
              <a:buClr>
                <a:schemeClr val="accent2"/>
              </a:buClr>
              <a:buSzPts val="1400"/>
              <a:buNone/>
              <a:defRPr sz="1400">
                <a:solidFill>
                  <a:schemeClr val="accent2"/>
                </a:solidFill>
              </a:defRPr>
            </a:lvl4pPr>
            <a:lvl5pPr lvl="4" rtl="0" algn="l">
              <a:lnSpc>
                <a:spcPct val="100000"/>
              </a:lnSpc>
              <a:spcBef>
                <a:spcPts val="0"/>
              </a:spcBef>
              <a:spcAft>
                <a:spcPts val="0"/>
              </a:spcAft>
              <a:buClr>
                <a:schemeClr val="accent2"/>
              </a:buClr>
              <a:buSzPts val="1400"/>
              <a:buNone/>
              <a:defRPr sz="1400">
                <a:solidFill>
                  <a:schemeClr val="accent2"/>
                </a:solidFill>
              </a:defRPr>
            </a:lvl5pPr>
            <a:lvl6pPr lvl="5" rtl="0" algn="l">
              <a:lnSpc>
                <a:spcPct val="100000"/>
              </a:lnSpc>
              <a:spcBef>
                <a:spcPts val="0"/>
              </a:spcBef>
              <a:spcAft>
                <a:spcPts val="0"/>
              </a:spcAft>
              <a:buClr>
                <a:schemeClr val="accent2"/>
              </a:buClr>
              <a:buSzPts val="1400"/>
              <a:buNone/>
              <a:defRPr sz="1400">
                <a:solidFill>
                  <a:schemeClr val="accent2"/>
                </a:solidFill>
              </a:defRPr>
            </a:lvl6pPr>
            <a:lvl7pPr lvl="6" rtl="0" algn="l">
              <a:lnSpc>
                <a:spcPct val="100000"/>
              </a:lnSpc>
              <a:spcBef>
                <a:spcPts val="0"/>
              </a:spcBef>
              <a:spcAft>
                <a:spcPts val="0"/>
              </a:spcAft>
              <a:buClr>
                <a:schemeClr val="accent2"/>
              </a:buClr>
              <a:buSzPts val="1400"/>
              <a:buNone/>
              <a:defRPr sz="1400">
                <a:solidFill>
                  <a:schemeClr val="accent2"/>
                </a:solidFill>
              </a:defRPr>
            </a:lvl7pPr>
            <a:lvl8pPr lvl="7" rtl="0" algn="l">
              <a:lnSpc>
                <a:spcPct val="100000"/>
              </a:lnSpc>
              <a:spcBef>
                <a:spcPts val="0"/>
              </a:spcBef>
              <a:spcAft>
                <a:spcPts val="0"/>
              </a:spcAft>
              <a:buClr>
                <a:schemeClr val="accent2"/>
              </a:buClr>
              <a:buSzPts val="1400"/>
              <a:buNone/>
              <a:defRPr sz="1400">
                <a:solidFill>
                  <a:schemeClr val="accent2"/>
                </a:solidFill>
              </a:defRPr>
            </a:lvl8pPr>
            <a:lvl9pPr lvl="8" rtl="0" algn="l">
              <a:lnSpc>
                <a:spcPct val="100000"/>
              </a:lnSpc>
              <a:spcBef>
                <a:spcPts val="0"/>
              </a:spcBef>
              <a:spcAft>
                <a:spcPts val="0"/>
              </a:spcAft>
              <a:buClr>
                <a:schemeClr val="accent2"/>
              </a:buClr>
              <a:buSzPts val="1400"/>
              <a:buNone/>
              <a:defRPr sz="1400">
                <a:solidFill>
                  <a:schemeClr val="accent2"/>
                </a:solidFill>
              </a:defRPr>
            </a:lvl9pPr>
          </a:lstStyle>
          <a:p/>
        </p:txBody>
      </p:sp>
      <p:sp>
        <p:nvSpPr>
          <p:cNvPr id="174" name="Google Shape;174;g7556d8e3b5faf4e3_164"/>
          <p:cNvSpPr txBox="1"/>
          <p:nvPr>
            <p:ph idx="4" type="title"/>
          </p:nvPr>
        </p:nvSpPr>
        <p:spPr>
          <a:xfrm>
            <a:off x="4940827" y="1540500"/>
            <a:ext cx="2479500" cy="572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sz="1600">
                <a:solidFill>
                  <a:schemeClr val="accent2"/>
                </a:solidFill>
              </a:defRPr>
            </a:lvl1pPr>
            <a:lvl2pPr lvl="1" rtl="0" algn="l">
              <a:lnSpc>
                <a:spcPct val="100000"/>
              </a:lnSpc>
              <a:spcBef>
                <a:spcPts val="0"/>
              </a:spcBef>
              <a:spcAft>
                <a:spcPts val="0"/>
              </a:spcAft>
              <a:buClr>
                <a:schemeClr val="accent2"/>
              </a:buClr>
              <a:buSzPts val="1400"/>
              <a:buNone/>
              <a:defRPr sz="1400">
                <a:solidFill>
                  <a:schemeClr val="accent2"/>
                </a:solidFill>
              </a:defRPr>
            </a:lvl2pPr>
            <a:lvl3pPr lvl="2" rtl="0" algn="l">
              <a:lnSpc>
                <a:spcPct val="100000"/>
              </a:lnSpc>
              <a:spcBef>
                <a:spcPts val="0"/>
              </a:spcBef>
              <a:spcAft>
                <a:spcPts val="0"/>
              </a:spcAft>
              <a:buClr>
                <a:schemeClr val="accent2"/>
              </a:buClr>
              <a:buSzPts val="1400"/>
              <a:buNone/>
              <a:defRPr sz="1400">
                <a:solidFill>
                  <a:schemeClr val="accent2"/>
                </a:solidFill>
              </a:defRPr>
            </a:lvl3pPr>
            <a:lvl4pPr lvl="3" rtl="0" algn="l">
              <a:lnSpc>
                <a:spcPct val="100000"/>
              </a:lnSpc>
              <a:spcBef>
                <a:spcPts val="0"/>
              </a:spcBef>
              <a:spcAft>
                <a:spcPts val="0"/>
              </a:spcAft>
              <a:buClr>
                <a:schemeClr val="accent2"/>
              </a:buClr>
              <a:buSzPts val="1400"/>
              <a:buNone/>
              <a:defRPr sz="1400">
                <a:solidFill>
                  <a:schemeClr val="accent2"/>
                </a:solidFill>
              </a:defRPr>
            </a:lvl4pPr>
            <a:lvl5pPr lvl="4" rtl="0" algn="l">
              <a:lnSpc>
                <a:spcPct val="100000"/>
              </a:lnSpc>
              <a:spcBef>
                <a:spcPts val="0"/>
              </a:spcBef>
              <a:spcAft>
                <a:spcPts val="0"/>
              </a:spcAft>
              <a:buClr>
                <a:schemeClr val="accent2"/>
              </a:buClr>
              <a:buSzPts val="1400"/>
              <a:buNone/>
              <a:defRPr sz="1400">
                <a:solidFill>
                  <a:schemeClr val="accent2"/>
                </a:solidFill>
              </a:defRPr>
            </a:lvl5pPr>
            <a:lvl6pPr lvl="5" rtl="0" algn="l">
              <a:lnSpc>
                <a:spcPct val="100000"/>
              </a:lnSpc>
              <a:spcBef>
                <a:spcPts val="0"/>
              </a:spcBef>
              <a:spcAft>
                <a:spcPts val="0"/>
              </a:spcAft>
              <a:buClr>
                <a:schemeClr val="accent2"/>
              </a:buClr>
              <a:buSzPts val="1400"/>
              <a:buNone/>
              <a:defRPr sz="1400">
                <a:solidFill>
                  <a:schemeClr val="accent2"/>
                </a:solidFill>
              </a:defRPr>
            </a:lvl6pPr>
            <a:lvl7pPr lvl="6" rtl="0" algn="l">
              <a:lnSpc>
                <a:spcPct val="100000"/>
              </a:lnSpc>
              <a:spcBef>
                <a:spcPts val="0"/>
              </a:spcBef>
              <a:spcAft>
                <a:spcPts val="0"/>
              </a:spcAft>
              <a:buClr>
                <a:schemeClr val="accent2"/>
              </a:buClr>
              <a:buSzPts val="1400"/>
              <a:buNone/>
              <a:defRPr sz="1400">
                <a:solidFill>
                  <a:schemeClr val="accent2"/>
                </a:solidFill>
              </a:defRPr>
            </a:lvl7pPr>
            <a:lvl8pPr lvl="7" rtl="0" algn="l">
              <a:lnSpc>
                <a:spcPct val="100000"/>
              </a:lnSpc>
              <a:spcBef>
                <a:spcPts val="0"/>
              </a:spcBef>
              <a:spcAft>
                <a:spcPts val="0"/>
              </a:spcAft>
              <a:buClr>
                <a:schemeClr val="accent2"/>
              </a:buClr>
              <a:buSzPts val="1400"/>
              <a:buNone/>
              <a:defRPr sz="1400">
                <a:solidFill>
                  <a:schemeClr val="accent2"/>
                </a:solidFill>
              </a:defRPr>
            </a:lvl8pPr>
            <a:lvl9pPr lvl="8" rtl="0" algn="l">
              <a:lnSpc>
                <a:spcPct val="100000"/>
              </a:lnSpc>
              <a:spcBef>
                <a:spcPts val="0"/>
              </a:spcBef>
              <a:spcAft>
                <a:spcPts val="0"/>
              </a:spcAft>
              <a:buClr>
                <a:schemeClr val="accent2"/>
              </a:buClr>
              <a:buSzPts val="1400"/>
              <a:buNone/>
              <a:defRPr sz="1400">
                <a:solidFill>
                  <a:schemeClr val="accent2"/>
                </a:solidFill>
              </a:defRPr>
            </a:lvl9pPr>
          </a:lstStyle>
          <a:p/>
        </p:txBody>
      </p:sp>
      <p:grpSp>
        <p:nvGrpSpPr>
          <p:cNvPr id="175" name="Google Shape;175;g7556d8e3b5faf4e3_164"/>
          <p:cNvGrpSpPr/>
          <p:nvPr/>
        </p:nvGrpSpPr>
        <p:grpSpPr>
          <a:xfrm rot="-2975164">
            <a:off x="7121258" y="-690327"/>
            <a:ext cx="3311482" cy="3589848"/>
            <a:chOff x="-689545" y="-633460"/>
            <a:chExt cx="2305714" cy="2499534"/>
          </a:xfrm>
        </p:grpSpPr>
        <p:sp>
          <p:nvSpPr>
            <p:cNvPr id="176" name="Google Shape;176;g7556d8e3b5faf4e3_164"/>
            <p:cNvSpPr/>
            <p:nvPr/>
          </p:nvSpPr>
          <p:spPr>
            <a:xfrm rot="10800000">
              <a:off x="75269" y="-117324"/>
              <a:ext cx="1027057" cy="975049"/>
            </a:xfrm>
            <a:custGeom>
              <a:rect b="b" l="l" r="r" t="t"/>
              <a:pathLst>
                <a:path extrusionOk="0" h="42352" w="44611">
                  <a:moveTo>
                    <a:pt x="218" y="442"/>
                  </a:moveTo>
                  <a:lnTo>
                    <a:pt x="44106" y="42106"/>
                  </a:lnTo>
                  <a:lnTo>
                    <a:pt x="4060" y="36334"/>
                  </a:lnTo>
                  <a:lnTo>
                    <a:pt x="218" y="442"/>
                  </a:lnTo>
                  <a:close/>
                  <a:moveTo>
                    <a:pt x="1" y="0"/>
                  </a:moveTo>
                  <a:lnTo>
                    <a:pt x="3906" y="36483"/>
                  </a:lnTo>
                  <a:lnTo>
                    <a:pt x="3972" y="36492"/>
                  </a:lnTo>
                  <a:lnTo>
                    <a:pt x="44610" y="42352"/>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7556d8e3b5faf4e3_164"/>
            <p:cNvSpPr/>
            <p:nvPr/>
          </p:nvSpPr>
          <p:spPr>
            <a:xfrm rot="10800000">
              <a:off x="995068" y="-633460"/>
              <a:ext cx="621101" cy="706445"/>
            </a:xfrm>
            <a:custGeom>
              <a:rect b="b" l="l" r="r" t="t"/>
              <a:pathLst>
                <a:path extrusionOk="0" h="30685" w="26978">
                  <a:moveTo>
                    <a:pt x="407" y="207"/>
                  </a:moveTo>
                  <a:lnTo>
                    <a:pt x="26221" y="2401"/>
                  </a:lnTo>
                  <a:lnTo>
                    <a:pt x="26798" y="30224"/>
                  </a:lnTo>
                  <a:lnTo>
                    <a:pt x="26798" y="30224"/>
                  </a:lnTo>
                  <a:lnTo>
                    <a:pt x="407" y="207"/>
                  </a:lnTo>
                  <a:close/>
                  <a:moveTo>
                    <a:pt x="0" y="1"/>
                  </a:moveTo>
                  <a:lnTo>
                    <a:pt x="140" y="159"/>
                  </a:lnTo>
                  <a:lnTo>
                    <a:pt x="26978" y="30685"/>
                  </a:lnTo>
                  <a:lnTo>
                    <a:pt x="26387" y="2244"/>
                  </a:lnTo>
                  <a:lnTo>
                    <a:pt x="0"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7556d8e3b5faf4e3_164"/>
            <p:cNvSpPr/>
            <p:nvPr/>
          </p:nvSpPr>
          <p:spPr>
            <a:xfrm rot="10800000">
              <a:off x="-235604" y="1162162"/>
              <a:ext cx="56451" cy="54333"/>
            </a:xfrm>
            <a:custGeom>
              <a:rect b="b" l="l" r="r" t="t"/>
              <a:pathLst>
                <a:path extrusionOk="0" h="2360" w="2452">
                  <a:moveTo>
                    <a:pt x="1179" y="0"/>
                  </a:moveTo>
                  <a:cubicBezTo>
                    <a:pt x="1027" y="0"/>
                    <a:pt x="874" y="30"/>
                    <a:pt x="728" y="90"/>
                  </a:cubicBezTo>
                  <a:cubicBezTo>
                    <a:pt x="288" y="272"/>
                    <a:pt x="1" y="702"/>
                    <a:pt x="1" y="1179"/>
                  </a:cubicBezTo>
                  <a:cubicBezTo>
                    <a:pt x="1" y="1830"/>
                    <a:pt x="528" y="2359"/>
                    <a:pt x="1179" y="2359"/>
                  </a:cubicBezTo>
                  <a:cubicBezTo>
                    <a:pt x="1656" y="2359"/>
                    <a:pt x="2087" y="2071"/>
                    <a:pt x="2270" y="1631"/>
                  </a:cubicBezTo>
                  <a:cubicBezTo>
                    <a:pt x="2452" y="1190"/>
                    <a:pt x="2351" y="684"/>
                    <a:pt x="2013"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7556d8e3b5faf4e3_164"/>
            <p:cNvSpPr/>
            <p:nvPr/>
          </p:nvSpPr>
          <p:spPr>
            <a:xfrm rot="10800000">
              <a:off x="-689545" y="1537853"/>
              <a:ext cx="56497" cy="54310"/>
            </a:xfrm>
            <a:custGeom>
              <a:rect b="b" l="l" r="r" t="t"/>
              <a:pathLst>
                <a:path extrusionOk="0" h="2359" w="2454">
                  <a:moveTo>
                    <a:pt x="1180" y="0"/>
                  </a:moveTo>
                  <a:cubicBezTo>
                    <a:pt x="1028" y="0"/>
                    <a:pt x="875" y="29"/>
                    <a:pt x="730" y="90"/>
                  </a:cubicBezTo>
                  <a:cubicBezTo>
                    <a:pt x="288" y="272"/>
                    <a:pt x="0" y="703"/>
                    <a:pt x="0" y="1180"/>
                  </a:cubicBezTo>
                  <a:cubicBezTo>
                    <a:pt x="2" y="1831"/>
                    <a:pt x="529" y="2359"/>
                    <a:pt x="1180" y="2359"/>
                  </a:cubicBezTo>
                  <a:cubicBezTo>
                    <a:pt x="1658" y="2359"/>
                    <a:pt x="2087" y="2072"/>
                    <a:pt x="2269" y="1631"/>
                  </a:cubicBezTo>
                  <a:cubicBezTo>
                    <a:pt x="2453" y="1191"/>
                    <a:pt x="2352" y="683"/>
                    <a:pt x="2015" y="346"/>
                  </a:cubicBezTo>
                  <a:cubicBezTo>
                    <a:pt x="1789" y="120"/>
                    <a:pt x="1487" y="0"/>
                    <a:pt x="1180"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7556d8e3b5faf4e3_164"/>
            <p:cNvSpPr/>
            <p:nvPr/>
          </p:nvSpPr>
          <p:spPr>
            <a:xfrm rot="10800000">
              <a:off x="53939" y="-136951"/>
              <a:ext cx="56497" cy="54310"/>
            </a:xfrm>
            <a:custGeom>
              <a:rect b="b" l="l" r="r" t="t"/>
              <a:pathLst>
                <a:path extrusionOk="0" h="2359" w="2454">
                  <a:moveTo>
                    <a:pt x="1181" y="0"/>
                  </a:moveTo>
                  <a:cubicBezTo>
                    <a:pt x="1029" y="0"/>
                    <a:pt x="876" y="30"/>
                    <a:pt x="730" y="90"/>
                  </a:cubicBezTo>
                  <a:cubicBezTo>
                    <a:pt x="289" y="272"/>
                    <a:pt x="1" y="702"/>
                    <a:pt x="2" y="1179"/>
                  </a:cubicBezTo>
                  <a:cubicBezTo>
                    <a:pt x="2" y="1830"/>
                    <a:pt x="530" y="2359"/>
                    <a:pt x="1180" y="2359"/>
                  </a:cubicBezTo>
                  <a:cubicBezTo>
                    <a:pt x="1658" y="2359"/>
                    <a:pt x="2087" y="2071"/>
                    <a:pt x="2271" y="1631"/>
                  </a:cubicBezTo>
                  <a:cubicBezTo>
                    <a:pt x="2454" y="1190"/>
                    <a:pt x="2353" y="682"/>
                    <a:pt x="2015" y="345"/>
                  </a:cubicBezTo>
                  <a:cubicBezTo>
                    <a:pt x="1789" y="120"/>
                    <a:pt x="1487" y="0"/>
                    <a:pt x="1181"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7556d8e3b5faf4e3_164"/>
            <p:cNvSpPr/>
            <p:nvPr/>
          </p:nvSpPr>
          <p:spPr>
            <a:xfrm rot="10800000">
              <a:off x="633119" y="974351"/>
              <a:ext cx="56451" cy="54310"/>
            </a:xfrm>
            <a:custGeom>
              <a:rect b="b" l="l" r="r" t="t"/>
              <a:pathLst>
                <a:path extrusionOk="0" h="2359" w="2452">
                  <a:moveTo>
                    <a:pt x="1179" y="0"/>
                  </a:moveTo>
                  <a:cubicBezTo>
                    <a:pt x="1028" y="0"/>
                    <a:pt x="875" y="29"/>
                    <a:pt x="730" y="89"/>
                  </a:cubicBezTo>
                  <a:cubicBezTo>
                    <a:pt x="290" y="272"/>
                    <a:pt x="2" y="701"/>
                    <a:pt x="1" y="1179"/>
                  </a:cubicBezTo>
                  <a:cubicBezTo>
                    <a:pt x="1" y="1830"/>
                    <a:pt x="528" y="2358"/>
                    <a:pt x="1180" y="2358"/>
                  </a:cubicBezTo>
                  <a:cubicBezTo>
                    <a:pt x="1656" y="2358"/>
                    <a:pt x="2087" y="2072"/>
                    <a:pt x="2270" y="1631"/>
                  </a:cubicBezTo>
                  <a:cubicBezTo>
                    <a:pt x="2452" y="1191"/>
                    <a:pt x="2351" y="683"/>
                    <a:pt x="2015" y="347"/>
                  </a:cubicBezTo>
                  <a:cubicBezTo>
                    <a:pt x="1789" y="121"/>
                    <a:pt x="1487"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7556d8e3b5faf4e3_164"/>
            <p:cNvSpPr/>
            <p:nvPr/>
          </p:nvSpPr>
          <p:spPr>
            <a:xfrm rot="10800000">
              <a:off x="1079186" y="833505"/>
              <a:ext cx="56474" cy="54310"/>
            </a:xfrm>
            <a:custGeom>
              <a:rect b="b" l="l" r="r" t="t"/>
              <a:pathLst>
                <a:path extrusionOk="0" h="2359" w="2453">
                  <a:moveTo>
                    <a:pt x="1179" y="0"/>
                  </a:moveTo>
                  <a:cubicBezTo>
                    <a:pt x="1028" y="0"/>
                    <a:pt x="875" y="30"/>
                    <a:pt x="729" y="90"/>
                  </a:cubicBezTo>
                  <a:cubicBezTo>
                    <a:pt x="289" y="272"/>
                    <a:pt x="1" y="703"/>
                    <a:pt x="1" y="1181"/>
                  </a:cubicBezTo>
                  <a:cubicBezTo>
                    <a:pt x="1" y="1832"/>
                    <a:pt x="530" y="2359"/>
                    <a:pt x="1181" y="2359"/>
                  </a:cubicBezTo>
                  <a:cubicBezTo>
                    <a:pt x="1658" y="2359"/>
                    <a:pt x="2088" y="2071"/>
                    <a:pt x="2270" y="1631"/>
                  </a:cubicBezTo>
                  <a:cubicBezTo>
                    <a:pt x="2452" y="1190"/>
                    <a:pt x="2351" y="682"/>
                    <a:pt x="2014" y="346"/>
                  </a:cubicBezTo>
                  <a:cubicBezTo>
                    <a:pt x="1788" y="120"/>
                    <a:pt x="1486" y="0"/>
                    <a:pt x="1179" y="0"/>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7556d8e3b5faf4e3_164"/>
            <p:cNvSpPr/>
            <p:nvPr/>
          </p:nvSpPr>
          <p:spPr>
            <a:xfrm rot="10800000">
              <a:off x="-329510" y="254325"/>
              <a:ext cx="56451" cy="54356"/>
            </a:xfrm>
            <a:custGeom>
              <a:rect b="b" l="l" r="r" t="t"/>
              <a:pathLst>
                <a:path extrusionOk="0" h="2361" w="2452">
                  <a:moveTo>
                    <a:pt x="1180" y="1"/>
                  </a:moveTo>
                  <a:cubicBezTo>
                    <a:pt x="1028" y="1"/>
                    <a:pt x="875" y="30"/>
                    <a:pt x="729" y="90"/>
                  </a:cubicBezTo>
                  <a:cubicBezTo>
                    <a:pt x="288" y="272"/>
                    <a:pt x="0" y="703"/>
                    <a:pt x="0" y="1179"/>
                  </a:cubicBezTo>
                  <a:cubicBezTo>
                    <a:pt x="0" y="1832"/>
                    <a:pt x="527" y="2361"/>
                    <a:pt x="1180" y="2361"/>
                  </a:cubicBezTo>
                  <a:cubicBezTo>
                    <a:pt x="1657" y="2361"/>
                    <a:pt x="2087" y="2073"/>
                    <a:pt x="2269" y="1631"/>
                  </a:cubicBezTo>
                  <a:cubicBezTo>
                    <a:pt x="2451" y="1191"/>
                    <a:pt x="2352" y="684"/>
                    <a:pt x="2014" y="346"/>
                  </a:cubicBezTo>
                  <a:cubicBezTo>
                    <a:pt x="1789" y="120"/>
                    <a:pt x="1486"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7556d8e3b5faf4e3_164"/>
            <p:cNvSpPr/>
            <p:nvPr/>
          </p:nvSpPr>
          <p:spPr>
            <a:xfrm rot="10800000">
              <a:off x="-219926" y="1811764"/>
              <a:ext cx="56451" cy="54310"/>
            </a:xfrm>
            <a:custGeom>
              <a:rect b="b" l="l" r="r" t="t"/>
              <a:pathLst>
                <a:path extrusionOk="0" h="2359" w="2452">
                  <a:moveTo>
                    <a:pt x="1182" y="1"/>
                  </a:moveTo>
                  <a:cubicBezTo>
                    <a:pt x="1029" y="1"/>
                    <a:pt x="876" y="30"/>
                    <a:pt x="730" y="91"/>
                  </a:cubicBezTo>
                  <a:cubicBezTo>
                    <a:pt x="288" y="274"/>
                    <a:pt x="2" y="703"/>
                    <a:pt x="2" y="1181"/>
                  </a:cubicBezTo>
                  <a:cubicBezTo>
                    <a:pt x="1" y="1831"/>
                    <a:pt x="529" y="2359"/>
                    <a:pt x="1180" y="2359"/>
                  </a:cubicBezTo>
                  <a:cubicBezTo>
                    <a:pt x="1658" y="2359"/>
                    <a:pt x="2087" y="2073"/>
                    <a:pt x="2270" y="1631"/>
                  </a:cubicBezTo>
                  <a:cubicBezTo>
                    <a:pt x="2452" y="1191"/>
                    <a:pt x="2352" y="683"/>
                    <a:pt x="2015" y="346"/>
                  </a:cubicBezTo>
                  <a:cubicBezTo>
                    <a:pt x="1790" y="121"/>
                    <a:pt x="1488" y="1"/>
                    <a:pt x="1182"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7556d8e3b5faf4e3_164"/>
            <p:cNvSpPr/>
            <p:nvPr/>
          </p:nvSpPr>
          <p:spPr>
            <a:xfrm rot="10800000">
              <a:off x="977431" y="-3909"/>
              <a:ext cx="56497" cy="54333"/>
            </a:xfrm>
            <a:custGeom>
              <a:rect b="b" l="l" r="r" t="t"/>
              <a:pathLst>
                <a:path extrusionOk="0" h="2360" w="2454">
                  <a:moveTo>
                    <a:pt x="1180" y="1"/>
                  </a:moveTo>
                  <a:cubicBezTo>
                    <a:pt x="1028" y="1"/>
                    <a:pt x="876" y="30"/>
                    <a:pt x="730" y="91"/>
                  </a:cubicBezTo>
                  <a:cubicBezTo>
                    <a:pt x="289" y="273"/>
                    <a:pt x="2" y="704"/>
                    <a:pt x="2" y="1180"/>
                  </a:cubicBezTo>
                  <a:cubicBezTo>
                    <a:pt x="1" y="1831"/>
                    <a:pt x="530" y="2360"/>
                    <a:pt x="1180" y="2360"/>
                  </a:cubicBezTo>
                  <a:cubicBezTo>
                    <a:pt x="1658" y="2360"/>
                    <a:pt x="2087" y="2073"/>
                    <a:pt x="2271" y="1632"/>
                  </a:cubicBezTo>
                  <a:cubicBezTo>
                    <a:pt x="2454" y="1192"/>
                    <a:pt x="2353" y="684"/>
                    <a:pt x="2015" y="347"/>
                  </a:cubicBezTo>
                  <a:cubicBezTo>
                    <a:pt x="1789" y="121"/>
                    <a:pt x="1487" y="1"/>
                    <a:pt x="1180" y="1"/>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7556d8e3b5faf4e3_164"/>
            <p:cNvSpPr/>
            <p:nvPr/>
          </p:nvSpPr>
          <p:spPr>
            <a:xfrm rot="10800000">
              <a:off x="-665096" y="277210"/>
              <a:ext cx="1328675" cy="1289444"/>
            </a:xfrm>
            <a:custGeom>
              <a:rect b="b" l="l" r="r" t="t"/>
              <a:pathLst>
                <a:path extrusionOk="0" h="56008" w="57712">
                  <a:moveTo>
                    <a:pt x="57603" y="0"/>
                  </a:moveTo>
                  <a:lnTo>
                    <a:pt x="37696" y="16353"/>
                  </a:lnTo>
                  <a:lnTo>
                    <a:pt x="37702" y="16398"/>
                  </a:lnTo>
                  <a:lnTo>
                    <a:pt x="41761" y="55640"/>
                  </a:lnTo>
                  <a:lnTo>
                    <a:pt x="41761" y="55640"/>
                  </a:lnTo>
                  <a:lnTo>
                    <a:pt x="102" y="24480"/>
                  </a:lnTo>
                  <a:lnTo>
                    <a:pt x="0" y="24617"/>
                  </a:lnTo>
                  <a:lnTo>
                    <a:pt x="41970" y="56008"/>
                  </a:lnTo>
                  <a:lnTo>
                    <a:pt x="41949" y="55815"/>
                  </a:lnTo>
                  <a:lnTo>
                    <a:pt x="37875" y="16425"/>
                  </a:lnTo>
                  <a:lnTo>
                    <a:pt x="57711" y="131"/>
                  </a:lnTo>
                  <a:lnTo>
                    <a:pt x="5760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7556d8e3b5faf4e3_164"/>
            <p:cNvSpPr/>
            <p:nvPr/>
          </p:nvSpPr>
          <p:spPr>
            <a:xfrm rot="10800000">
              <a:off x="-221431" y="996286"/>
              <a:ext cx="884570" cy="837559"/>
            </a:xfrm>
            <a:custGeom>
              <a:rect b="b" l="l" r="r" t="t"/>
              <a:pathLst>
                <a:path extrusionOk="0" h="36380" w="38422">
                  <a:moveTo>
                    <a:pt x="37174" y="389"/>
                  </a:moveTo>
                  <a:lnTo>
                    <a:pt x="38245" y="28908"/>
                  </a:lnTo>
                  <a:lnTo>
                    <a:pt x="523" y="36109"/>
                  </a:lnTo>
                  <a:lnTo>
                    <a:pt x="37174" y="389"/>
                  </a:lnTo>
                  <a:close/>
                  <a:moveTo>
                    <a:pt x="37329" y="1"/>
                  </a:moveTo>
                  <a:lnTo>
                    <a:pt x="37193" y="135"/>
                  </a:lnTo>
                  <a:lnTo>
                    <a:pt x="1" y="36380"/>
                  </a:lnTo>
                  <a:lnTo>
                    <a:pt x="1" y="36380"/>
                  </a:lnTo>
                  <a:lnTo>
                    <a:pt x="278" y="36327"/>
                  </a:lnTo>
                  <a:lnTo>
                    <a:pt x="38421" y="29047"/>
                  </a:lnTo>
                  <a:lnTo>
                    <a:pt x="38418" y="28975"/>
                  </a:lnTo>
                  <a:lnTo>
                    <a:pt x="37329"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7556d8e3b5faf4e3_164"/>
            <p:cNvSpPr/>
            <p:nvPr/>
          </p:nvSpPr>
          <p:spPr>
            <a:xfrm rot="10800000">
              <a:off x="78814" y="-119378"/>
              <a:ext cx="1024731" cy="1121219"/>
            </a:xfrm>
            <a:custGeom>
              <a:rect b="b" l="l" r="r" t="t"/>
              <a:pathLst>
                <a:path extrusionOk="0" h="48701" w="44510">
                  <a:moveTo>
                    <a:pt x="19349" y="207"/>
                  </a:moveTo>
                  <a:lnTo>
                    <a:pt x="43900" y="47887"/>
                  </a:lnTo>
                  <a:lnTo>
                    <a:pt x="323" y="6518"/>
                  </a:lnTo>
                  <a:lnTo>
                    <a:pt x="19349" y="207"/>
                  </a:lnTo>
                  <a:close/>
                  <a:moveTo>
                    <a:pt x="19433" y="0"/>
                  </a:moveTo>
                  <a:lnTo>
                    <a:pt x="1" y="6446"/>
                  </a:lnTo>
                  <a:lnTo>
                    <a:pt x="105" y="6543"/>
                  </a:lnTo>
                  <a:lnTo>
                    <a:pt x="44510" y="48701"/>
                  </a:lnTo>
                  <a:lnTo>
                    <a:pt x="19433"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7556d8e3b5faf4e3_164"/>
            <p:cNvSpPr/>
            <p:nvPr/>
          </p:nvSpPr>
          <p:spPr>
            <a:xfrm rot="10800000">
              <a:off x="75111" y="-631455"/>
              <a:ext cx="937522" cy="653263"/>
            </a:xfrm>
            <a:custGeom>
              <a:rect b="b" l="l" r="r" t="t"/>
              <a:pathLst>
                <a:path extrusionOk="0" h="28375" w="40722">
                  <a:moveTo>
                    <a:pt x="174" y="197"/>
                  </a:moveTo>
                  <a:lnTo>
                    <a:pt x="40202" y="5966"/>
                  </a:lnTo>
                  <a:lnTo>
                    <a:pt x="754" y="28087"/>
                  </a:lnTo>
                  <a:lnTo>
                    <a:pt x="174" y="197"/>
                  </a:lnTo>
                  <a:close/>
                  <a:moveTo>
                    <a:pt x="1" y="0"/>
                  </a:moveTo>
                  <a:lnTo>
                    <a:pt x="2" y="101"/>
                  </a:lnTo>
                  <a:lnTo>
                    <a:pt x="590" y="28375"/>
                  </a:lnTo>
                  <a:lnTo>
                    <a:pt x="40722" y="5870"/>
                  </a:lnTo>
                  <a:lnTo>
                    <a:pt x="40475" y="5835"/>
                  </a:lnTo>
                  <a:lnTo>
                    <a:pt x="1" y="0"/>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7556d8e3b5faf4e3_164"/>
            <p:cNvSpPr/>
            <p:nvPr/>
          </p:nvSpPr>
          <p:spPr>
            <a:xfrm rot="10800000">
              <a:off x="991937" y="-631111"/>
              <a:ext cx="622551" cy="704373"/>
            </a:xfrm>
            <a:custGeom>
              <a:rect b="b" l="l" r="r" t="t"/>
              <a:pathLst>
                <a:path extrusionOk="0" h="30595" w="27041">
                  <a:moveTo>
                    <a:pt x="171" y="290"/>
                  </a:moveTo>
                  <a:lnTo>
                    <a:pt x="26588" y="30338"/>
                  </a:lnTo>
                  <a:lnTo>
                    <a:pt x="171" y="25490"/>
                  </a:lnTo>
                  <a:lnTo>
                    <a:pt x="171" y="290"/>
                  </a:lnTo>
                  <a:close/>
                  <a:moveTo>
                    <a:pt x="142" y="1"/>
                  </a:moveTo>
                  <a:lnTo>
                    <a:pt x="1" y="106"/>
                  </a:lnTo>
                  <a:lnTo>
                    <a:pt x="1" y="25632"/>
                  </a:lnTo>
                  <a:lnTo>
                    <a:pt x="27040" y="30594"/>
                  </a:lnTo>
                  <a:lnTo>
                    <a:pt x="142" y="1"/>
                  </a:lnTo>
                  <a:close/>
                </a:path>
              </a:pathLst>
            </a:cu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7556d8e3b5faf4e3_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7556d8e3b5faf4e3_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7556d8e3b5faf4e3_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7556d8e3b5faf4e3_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7556d8e3b5faf4e3_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7556d8e3b5faf4e3_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7556d8e3b5faf4e3_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7556d8e3b5faf4e3_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7556d8e3b5faf4e3_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7556d8e3b5faf4e3_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7556d8e3b5faf4e3_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7556d8e3b5faf4e3_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7556d8e3b5faf4e3_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7556d8e3b5faf4e3_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7556d8e3b5faf4e3_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7556d8e3b5faf4e3_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7556d8e3b5faf4e3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7556d8e3b5faf4e3_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7556d8e3b5faf4e3_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7556d8e3b5faf4e3_3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7556d8e3b5faf4e3_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7556d8e3b5faf4e3_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7556d8e3b5faf4e3_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7556d8e3b5faf4e3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7556d8e3b5faf4e3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7556d8e3b5faf4e3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12.jp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
          <p:cNvSpPr txBox="1"/>
          <p:nvPr>
            <p:ph type="ctrTitle"/>
          </p:nvPr>
        </p:nvSpPr>
        <p:spPr>
          <a:xfrm>
            <a:off x="1432012" y="1022550"/>
            <a:ext cx="6279900" cy="1549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US"/>
              <a:t>Liver &amp; Gallbladder  Pathology</a:t>
            </a:r>
            <a:endParaRPr/>
          </a:p>
        </p:txBody>
      </p:sp>
      <p:sp>
        <p:nvSpPr>
          <p:cNvPr id="196" name="Google Shape;196;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US"/>
              <a:t>Ghadeer Hayel, M.D.</a:t>
            </a:r>
            <a:endParaRPr/>
          </a:p>
          <a:p>
            <a:pPr indent="0" lvl="0" marL="0" rtl="0" algn="ctr">
              <a:lnSpc>
                <a:spcPct val="100000"/>
              </a:lnSpc>
              <a:spcBef>
                <a:spcPts val="0"/>
              </a:spcBef>
              <a:spcAft>
                <a:spcPts val="0"/>
              </a:spcAft>
              <a:buSzPts val="1800"/>
              <a:buNone/>
            </a:pPr>
            <a:r>
              <a:rPr lang="en-US"/>
              <a:t>Histopathologist</a:t>
            </a:r>
            <a:endParaRPr/>
          </a:p>
          <a:p>
            <a:pPr indent="0" lvl="0" marL="0" rtl="0" algn="ctr">
              <a:lnSpc>
                <a:spcPct val="100000"/>
              </a:lnSpc>
              <a:spcBef>
                <a:spcPts val="0"/>
              </a:spcBef>
              <a:spcAft>
                <a:spcPts val="0"/>
              </a:spcAft>
              <a:buSzPts val="1800"/>
              <a:buNone/>
            </a:pPr>
            <a:r>
              <a:rPr lang="en-US"/>
              <a:t>April 6</a:t>
            </a:r>
            <a:r>
              <a:rPr baseline="30000" lang="en-US"/>
              <a:t>th</a:t>
            </a:r>
            <a:r>
              <a:rPr lang="en-US"/>
              <a:t>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1"/>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Acute Liver Failure - </a:t>
            </a:r>
            <a:r>
              <a:rPr i="1" lang="en-US"/>
              <a:t>Histologically</a:t>
            </a:r>
            <a:endParaRPr i="1"/>
          </a:p>
        </p:txBody>
      </p:sp>
      <p:sp>
        <p:nvSpPr>
          <p:cNvPr id="280" name="Google Shape;280;p11"/>
          <p:cNvSpPr txBox="1"/>
          <p:nvPr>
            <p:ph idx="1" type="body"/>
          </p:nvPr>
        </p:nvSpPr>
        <p:spPr>
          <a:xfrm>
            <a:off x="572757" y="1137140"/>
            <a:ext cx="2758478" cy="1508400"/>
          </a:xfrm>
          <a:prstGeom prst="rect">
            <a:avLst/>
          </a:prstGeom>
          <a:noFill/>
          <a:ln>
            <a:noFill/>
          </a:ln>
        </p:spPr>
        <p:txBody>
          <a:bodyPr anchorCtr="0" anchor="t" bIns="91425" lIns="91425" spcFirstLastPara="1" rIns="91425" wrap="square" tIns="91425">
            <a:noAutofit/>
          </a:bodyPr>
          <a:lstStyle/>
          <a:p>
            <a:pPr indent="0" lvl="0" marL="127000" rtl="0" algn="l">
              <a:lnSpc>
                <a:spcPct val="100000"/>
              </a:lnSpc>
              <a:spcBef>
                <a:spcPts val="0"/>
              </a:spcBef>
              <a:spcAft>
                <a:spcPts val="0"/>
              </a:spcAft>
              <a:buSzPts val="1600"/>
              <a:buNone/>
            </a:pPr>
            <a:r>
              <a:rPr b="1" lang="en-US" sz="1800"/>
              <a:t>Massive hepatic necrosis:</a:t>
            </a:r>
            <a:r>
              <a:rPr lang="en-US" sz="1800"/>
              <a:t> Large zones of destruction surrounding  occasional islands of regenerating hepatocytes.</a:t>
            </a:r>
            <a:endParaRPr sz="1800"/>
          </a:p>
        </p:txBody>
      </p:sp>
      <p:pic>
        <p:nvPicPr>
          <p:cNvPr id="281" name="Google Shape;281;p11"/>
          <p:cNvPicPr preferRelativeResize="0"/>
          <p:nvPr/>
        </p:nvPicPr>
        <p:blipFill rotWithShape="1">
          <a:blip r:embed="rId3">
            <a:alphaModFix/>
          </a:blip>
          <a:srcRect b="0" l="0" r="0" t="0"/>
          <a:stretch/>
        </p:blipFill>
        <p:spPr>
          <a:xfrm>
            <a:off x="3331234" y="1082415"/>
            <a:ext cx="4686300" cy="3514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2"/>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Acute Liver Failure – </a:t>
            </a:r>
            <a:r>
              <a:rPr i="1" lang="en-US"/>
              <a:t>Clinically  </a:t>
            </a:r>
            <a:endParaRPr i="1"/>
          </a:p>
        </p:txBody>
      </p:sp>
      <p:sp>
        <p:nvSpPr>
          <p:cNvPr id="288" name="Google Shape;288;p12"/>
          <p:cNvSpPr txBox="1"/>
          <p:nvPr>
            <p:ph idx="1" type="body"/>
          </p:nvPr>
        </p:nvSpPr>
        <p:spPr>
          <a:xfrm>
            <a:off x="1121434" y="1137140"/>
            <a:ext cx="6655985"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b="1" lang="en-US" sz="1800"/>
              <a:t>Nausea, vomiting</a:t>
            </a:r>
            <a:endParaRPr/>
          </a:p>
          <a:p>
            <a:pPr indent="-330200" lvl="0" marL="457200" rtl="0" algn="l">
              <a:lnSpc>
                <a:spcPct val="100000"/>
              </a:lnSpc>
              <a:spcBef>
                <a:spcPts val="0"/>
              </a:spcBef>
              <a:spcAft>
                <a:spcPts val="0"/>
              </a:spcAft>
              <a:buSzPts val="1600"/>
              <a:buChar char="●"/>
            </a:pPr>
            <a:r>
              <a:rPr b="1" lang="en-US" sz="1800"/>
              <a:t>Jaundice</a:t>
            </a:r>
            <a:r>
              <a:rPr lang="en-US" sz="1800"/>
              <a:t> and icterus (yellow discoloration of the skin and sclera, respectively) 🡪 bilirubin  retention cholestasis due to systemic retention of bilirubin &amp;  other solutes eliminated in bile.</a:t>
            </a:r>
            <a:endParaRPr/>
          </a:p>
          <a:p>
            <a:pPr indent="-330200" lvl="0" marL="457200" rtl="0" algn="l">
              <a:lnSpc>
                <a:spcPct val="100000"/>
              </a:lnSpc>
              <a:spcBef>
                <a:spcPts val="0"/>
              </a:spcBef>
              <a:spcAft>
                <a:spcPts val="0"/>
              </a:spcAft>
              <a:buSzPts val="1600"/>
              <a:buChar char="●"/>
            </a:pPr>
            <a:r>
              <a:rPr b="1" lang="en-US" sz="1800"/>
              <a:t>Coagulopathy</a:t>
            </a:r>
            <a:r>
              <a:rPr lang="en-US" sz="1800"/>
              <a:t>: the liver is the source of a number of coagulation factors 🡪 easy bruising &amp; bleeding. Paradoxically, disseminated intravascular coagulation also may occur due to failure of the damaged liver to remove activated coagulation factors.</a:t>
            </a:r>
            <a:endParaRPr/>
          </a:p>
        </p:txBody>
      </p:sp>
      <p:grpSp>
        <p:nvGrpSpPr>
          <p:cNvPr id="289" name="Google Shape;289;p12"/>
          <p:cNvGrpSpPr/>
          <p:nvPr/>
        </p:nvGrpSpPr>
        <p:grpSpPr>
          <a:xfrm>
            <a:off x="8017534" y="457204"/>
            <a:ext cx="795181" cy="679936"/>
            <a:chOff x="8086850" y="3763788"/>
            <a:chExt cx="2404300" cy="1437700"/>
          </a:xfrm>
        </p:grpSpPr>
        <p:sp>
          <p:nvSpPr>
            <p:cNvPr id="290" name="Google Shape;290;p12"/>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2"/>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2"/>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2"/>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3"/>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3"/>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Acute Liver Failure – </a:t>
            </a:r>
            <a:r>
              <a:rPr i="1" lang="en-US"/>
              <a:t>Clinically  </a:t>
            </a:r>
            <a:endParaRPr i="1"/>
          </a:p>
        </p:txBody>
      </p:sp>
      <p:sp>
        <p:nvSpPr>
          <p:cNvPr id="300" name="Google Shape;300;p13"/>
          <p:cNvSpPr txBox="1"/>
          <p:nvPr>
            <p:ph idx="1" type="body"/>
          </p:nvPr>
        </p:nvSpPr>
        <p:spPr>
          <a:xfrm>
            <a:off x="691116" y="1137140"/>
            <a:ext cx="7464056"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b="1" lang="en-US" sz="1800"/>
              <a:t>Hepatic encephalopathy </a:t>
            </a:r>
            <a:r>
              <a:rPr lang="en-US" sz="1800"/>
              <a:t>encompasses a spectrum of disturbances in consciousness (ranging: subtle behavioral abnormalities 🡪 confusion &amp; stupor 🡪 coma🡪 death) </a:t>
            </a:r>
            <a:endParaRPr/>
          </a:p>
          <a:p>
            <a:pPr indent="0" lvl="0" marL="127000" rtl="0" algn="l">
              <a:lnSpc>
                <a:spcPct val="100000"/>
              </a:lnSpc>
              <a:spcBef>
                <a:spcPts val="0"/>
              </a:spcBef>
              <a:spcAft>
                <a:spcPts val="0"/>
              </a:spcAft>
              <a:buSzPts val="1600"/>
              <a:buFont typeface="Poppins"/>
              <a:buNone/>
            </a:pPr>
            <a:r>
              <a:rPr lang="en-US" sz="1800"/>
              <a:t>+ Develop over days, weeks, or a few months after acute injury. </a:t>
            </a:r>
            <a:endParaRPr/>
          </a:p>
          <a:p>
            <a:pPr indent="0" lvl="0" marL="127000" rtl="0" algn="l">
              <a:lnSpc>
                <a:spcPct val="100000"/>
              </a:lnSpc>
              <a:spcBef>
                <a:spcPts val="0"/>
              </a:spcBef>
              <a:spcAft>
                <a:spcPts val="0"/>
              </a:spcAft>
              <a:buSzPts val="1600"/>
              <a:buFont typeface="Poppins"/>
              <a:buNone/>
            </a:pPr>
            <a:r>
              <a:rPr lang="en-US" sz="1800"/>
              <a:t>+ Neurologic signs; rigidity, hyperreflexia, &amp; asterixis, (nonrhythmic rapid extension-flexion movement of the head &amp; extremities)</a:t>
            </a:r>
            <a:endParaRPr/>
          </a:p>
          <a:p>
            <a:pPr indent="0" lvl="0" marL="127000" rtl="0" algn="l">
              <a:lnSpc>
                <a:spcPct val="100000"/>
              </a:lnSpc>
              <a:spcBef>
                <a:spcPts val="0"/>
              </a:spcBef>
              <a:spcAft>
                <a:spcPts val="0"/>
              </a:spcAft>
              <a:buSzPts val="1600"/>
              <a:buNone/>
            </a:pPr>
            <a:r>
              <a:rPr lang="en-US" sz="1800"/>
              <a:t>(1) Severe loss of hepatocellular function &amp;                      </a:t>
            </a:r>
            <a:endParaRPr/>
          </a:p>
          <a:p>
            <a:pPr indent="0" lvl="0" marL="127000" rtl="0" algn="l">
              <a:lnSpc>
                <a:spcPct val="100000"/>
              </a:lnSpc>
              <a:spcBef>
                <a:spcPts val="0"/>
              </a:spcBef>
              <a:spcAft>
                <a:spcPts val="0"/>
              </a:spcAft>
              <a:buSzPts val="1600"/>
              <a:buNone/>
            </a:pPr>
            <a:r>
              <a:rPr lang="en-US" sz="1800"/>
              <a:t>(2) Shunting of blood from portal to systemic circulation, resulting in an elevation of blood ammonia, which impairs neuronal function &amp; promotes generalized brain edema.</a:t>
            </a:r>
            <a:endParaRPr sz="1800"/>
          </a:p>
        </p:txBody>
      </p:sp>
      <p:grpSp>
        <p:nvGrpSpPr>
          <p:cNvPr id="301" name="Google Shape;301;p13"/>
          <p:cNvGrpSpPr/>
          <p:nvPr/>
        </p:nvGrpSpPr>
        <p:grpSpPr>
          <a:xfrm>
            <a:off x="8017534" y="457204"/>
            <a:ext cx="795181" cy="679936"/>
            <a:chOff x="8086850" y="3763788"/>
            <a:chExt cx="2404300" cy="1437700"/>
          </a:xfrm>
        </p:grpSpPr>
        <p:sp>
          <p:nvSpPr>
            <p:cNvPr id="302" name="Google Shape;302;p13"/>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3"/>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3"/>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3"/>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4"/>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4"/>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and Cirrhosis</a:t>
            </a:r>
            <a:endParaRPr/>
          </a:p>
        </p:txBody>
      </p:sp>
      <p:sp>
        <p:nvSpPr>
          <p:cNvPr id="312" name="Google Shape;312;p14"/>
          <p:cNvSpPr txBox="1"/>
          <p:nvPr>
            <p:ph idx="1" type="body"/>
          </p:nvPr>
        </p:nvSpPr>
        <p:spPr>
          <a:xfrm>
            <a:off x="669852" y="1113493"/>
            <a:ext cx="7639488"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b="1" lang="en-US" sz="1800"/>
              <a:t>Cirrhosis</a:t>
            </a:r>
            <a:r>
              <a:rPr lang="en-US" sz="1800"/>
              <a:t> is the morphologic change most often associated with chronic liver disease</a:t>
            </a:r>
            <a:endParaRPr/>
          </a:p>
          <a:p>
            <a:pPr indent="-330200" lvl="0" marL="457200" rtl="0" algn="l">
              <a:lnSpc>
                <a:spcPct val="100000"/>
              </a:lnSpc>
              <a:spcBef>
                <a:spcPts val="0"/>
              </a:spcBef>
              <a:spcAft>
                <a:spcPts val="0"/>
              </a:spcAft>
              <a:buSzPts val="1600"/>
              <a:buChar char="●"/>
            </a:pPr>
            <a:r>
              <a:rPr lang="en-US" sz="1800"/>
              <a:t>It is the Diffuse transformation of the liver into regenerative parenchymal nodules surrounded by fibrous bands </a:t>
            </a:r>
            <a:endParaRPr/>
          </a:p>
          <a:p>
            <a:pPr indent="-330200" lvl="0" marL="457200" rtl="0" algn="l">
              <a:lnSpc>
                <a:spcPct val="100000"/>
              </a:lnSpc>
              <a:spcBef>
                <a:spcPts val="0"/>
              </a:spcBef>
              <a:spcAft>
                <a:spcPts val="0"/>
              </a:spcAft>
              <a:buSzPts val="1600"/>
              <a:buChar char="●"/>
            </a:pPr>
            <a:r>
              <a:rPr lang="en-US" sz="1800"/>
              <a:t>Leading causes worldwide: </a:t>
            </a:r>
            <a:endParaRPr/>
          </a:p>
          <a:p>
            <a:pPr indent="-342900" lvl="0" marL="469900" rtl="0" algn="l">
              <a:lnSpc>
                <a:spcPct val="100000"/>
              </a:lnSpc>
              <a:spcBef>
                <a:spcPts val="0"/>
              </a:spcBef>
              <a:spcAft>
                <a:spcPts val="0"/>
              </a:spcAft>
              <a:buSzPts val="1600"/>
              <a:buFont typeface="Arial"/>
              <a:buAutoNum type="arabicParenR"/>
            </a:pPr>
            <a:r>
              <a:rPr lang="en-US" sz="1800"/>
              <a:t>chronic hepatitis B </a:t>
            </a:r>
            <a:endParaRPr/>
          </a:p>
          <a:p>
            <a:pPr indent="-342900" lvl="0" marL="469900" rtl="0" algn="l">
              <a:lnSpc>
                <a:spcPct val="100000"/>
              </a:lnSpc>
              <a:spcBef>
                <a:spcPts val="0"/>
              </a:spcBef>
              <a:spcAft>
                <a:spcPts val="0"/>
              </a:spcAft>
              <a:buSzPts val="1600"/>
              <a:buAutoNum type="arabicParenR"/>
            </a:pPr>
            <a:r>
              <a:rPr lang="en-US" sz="1800"/>
              <a:t>chronic hepatitis C</a:t>
            </a:r>
            <a:endParaRPr/>
          </a:p>
          <a:p>
            <a:pPr indent="-342900" lvl="0" marL="469900" rtl="0" algn="l">
              <a:lnSpc>
                <a:spcPct val="100000"/>
              </a:lnSpc>
              <a:spcBef>
                <a:spcPts val="0"/>
              </a:spcBef>
              <a:spcAft>
                <a:spcPts val="0"/>
              </a:spcAft>
              <a:buSzPts val="1600"/>
              <a:buAutoNum type="arabicParenR"/>
            </a:pPr>
            <a:r>
              <a:rPr lang="en-US" sz="1800"/>
              <a:t>non-alcoholic fatty liver disease(NAFLD)</a:t>
            </a:r>
            <a:endParaRPr/>
          </a:p>
          <a:p>
            <a:pPr indent="-342900" lvl="0" marL="469900" rtl="0" algn="l">
              <a:lnSpc>
                <a:spcPct val="100000"/>
              </a:lnSpc>
              <a:spcBef>
                <a:spcPts val="0"/>
              </a:spcBef>
              <a:spcAft>
                <a:spcPts val="0"/>
              </a:spcAft>
              <a:buSzPts val="1600"/>
              <a:buAutoNum type="arabicParenR"/>
            </a:pPr>
            <a:r>
              <a:rPr lang="en-US" sz="1800"/>
              <a:t>alcoholic liver disease.</a:t>
            </a:r>
            <a:endParaRPr/>
          </a:p>
          <a:p>
            <a:pPr indent="-330200" lvl="0" marL="457200" rtl="0" algn="l">
              <a:lnSpc>
                <a:spcPct val="100000"/>
              </a:lnSpc>
              <a:spcBef>
                <a:spcPts val="0"/>
              </a:spcBef>
              <a:spcAft>
                <a:spcPts val="0"/>
              </a:spcAft>
              <a:buSzPts val="1600"/>
              <a:buChar char="●"/>
            </a:pPr>
            <a:r>
              <a:rPr lang="en-US" sz="1800"/>
              <a:t>Cirrhosis is a common feature of a number of chronic liver diseases, BUT IT IS NOT a specific entity;</a:t>
            </a:r>
            <a:br>
              <a:rPr lang="en-US" sz="1800"/>
            </a:br>
            <a:r>
              <a:rPr lang="en-US" sz="1800"/>
              <a:t>+ not all chronic liver disease terminates in cirrhosis</a:t>
            </a:r>
            <a:br>
              <a:rPr lang="en-US" sz="1800"/>
            </a:br>
            <a:r>
              <a:rPr lang="en-US" sz="1800"/>
              <a:t>+ not all cirrhosis leads to end-stage liver disease.</a:t>
            </a:r>
            <a:endParaRPr sz="1800"/>
          </a:p>
        </p:txBody>
      </p:sp>
      <p:grpSp>
        <p:nvGrpSpPr>
          <p:cNvPr id="313" name="Google Shape;313;p14"/>
          <p:cNvGrpSpPr/>
          <p:nvPr/>
        </p:nvGrpSpPr>
        <p:grpSpPr>
          <a:xfrm>
            <a:off x="8017534" y="457204"/>
            <a:ext cx="795181" cy="679936"/>
            <a:chOff x="8086850" y="3763788"/>
            <a:chExt cx="2404300" cy="1437700"/>
          </a:xfrm>
        </p:grpSpPr>
        <p:sp>
          <p:nvSpPr>
            <p:cNvPr id="314" name="Google Shape;314;p14"/>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4"/>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4"/>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4"/>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5"/>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5"/>
          <p:cNvSpPr txBox="1"/>
          <p:nvPr>
            <p:ph type="title"/>
          </p:nvPr>
        </p:nvSpPr>
        <p:spPr>
          <a:xfrm>
            <a:off x="1393214" y="457204"/>
            <a:ext cx="6624320"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&amp; Cirrhosis - </a:t>
            </a:r>
            <a:r>
              <a:rPr i="1" lang="en-US" sz="1800"/>
              <a:t>Morphology</a:t>
            </a:r>
            <a:endParaRPr i="1" sz="2400"/>
          </a:p>
        </p:txBody>
      </p:sp>
      <p:grpSp>
        <p:nvGrpSpPr>
          <p:cNvPr id="324" name="Google Shape;324;p15"/>
          <p:cNvGrpSpPr/>
          <p:nvPr/>
        </p:nvGrpSpPr>
        <p:grpSpPr>
          <a:xfrm>
            <a:off x="8017534" y="457204"/>
            <a:ext cx="795181" cy="679936"/>
            <a:chOff x="8086850" y="3763788"/>
            <a:chExt cx="2404300" cy="1437700"/>
          </a:xfrm>
        </p:grpSpPr>
        <p:sp>
          <p:nvSpPr>
            <p:cNvPr id="325" name="Google Shape;325;p15"/>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5"/>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5"/>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5"/>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9" name="Google Shape;329;p15"/>
          <p:cNvPicPr preferRelativeResize="0"/>
          <p:nvPr/>
        </p:nvPicPr>
        <p:blipFill rotWithShape="1">
          <a:blip r:embed="rId3">
            <a:alphaModFix/>
          </a:blip>
          <a:srcRect b="0" l="0" r="0" t="0"/>
          <a:stretch/>
        </p:blipFill>
        <p:spPr>
          <a:xfrm>
            <a:off x="1871329" y="1051338"/>
            <a:ext cx="5273749" cy="3514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6"/>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6"/>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sz="1800"/>
              <a:t>Chronic Liver Failure &amp; Cirrhosis - </a:t>
            </a:r>
            <a:r>
              <a:rPr i="1" lang="en-US" sz="1600"/>
              <a:t>Morphology</a:t>
            </a:r>
            <a:endParaRPr i="1"/>
          </a:p>
        </p:txBody>
      </p:sp>
      <p:grpSp>
        <p:nvGrpSpPr>
          <p:cNvPr id="336" name="Google Shape;336;p16"/>
          <p:cNvGrpSpPr/>
          <p:nvPr/>
        </p:nvGrpSpPr>
        <p:grpSpPr>
          <a:xfrm>
            <a:off x="8017534" y="457204"/>
            <a:ext cx="795181" cy="679936"/>
            <a:chOff x="8086850" y="3763788"/>
            <a:chExt cx="2404300" cy="1437700"/>
          </a:xfrm>
        </p:grpSpPr>
        <p:sp>
          <p:nvSpPr>
            <p:cNvPr id="337" name="Google Shape;337;p16"/>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6"/>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6"/>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6"/>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41" name="Google Shape;341;p16"/>
          <p:cNvPicPr preferRelativeResize="0"/>
          <p:nvPr/>
        </p:nvPicPr>
        <p:blipFill rotWithShape="1">
          <a:blip r:embed="rId3">
            <a:alphaModFix/>
          </a:blip>
          <a:srcRect b="0" l="0" r="0" t="0"/>
          <a:stretch/>
        </p:blipFill>
        <p:spPr>
          <a:xfrm>
            <a:off x="4755550" y="1137150"/>
            <a:ext cx="3659575" cy="2746550"/>
          </a:xfrm>
          <a:prstGeom prst="rect">
            <a:avLst/>
          </a:prstGeom>
          <a:noFill/>
          <a:ln>
            <a:noFill/>
          </a:ln>
        </p:spPr>
      </p:pic>
      <p:sp>
        <p:nvSpPr>
          <p:cNvPr id="342" name="Google Shape;342;p16"/>
          <p:cNvSpPr txBox="1"/>
          <p:nvPr/>
        </p:nvSpPr>
        <p:spPr>
          <a:xfrm>
            <a:off x="612948" y="1163735"/>
            <a:ext cx="3106351" cy="2062103"/>
          </a:xfrm>
          <a:prstGeom prst="rect">
            <a:avLst/>
          </a:prstGeom>
          <a:noFill/>
          <a:ln>
            <a:noFill/>
          </a:ln>
        </p:spPr>
        <p:txBody>
          <a:bodyPr anchorCtr="0" anchor="t" bIns="45700" lIns="91425" spcFirstLastPara="1" rIns="91425" wrap="square" tIns="45700">
            <a:spAutoFit/>
          </a:bodyPr>
          <a:lstStyle/>
          <a:p>
            <a:pPr indent="0" lvl="0" marL="127000" marR="0" rtl="0" algn="l">
              <a:lnSpc>
                <a:spcPct val="100000"/>
              </a:lnSpc>
              <a:spcBef>
                <a:spcPts val="0"/>
              </a:spcBef>
              <a:spcAft>
                <a:spcPts val="0"/>
              </a:spcAft>
              <a:buNone/>
            </a:pPr>
            <a:r>
              <a:rPr b="0" i="0" lang="en-US" sz="1600" u="none" cap="none" strike="noStrike">
                <a:solidFill>
                  <a:schemeClr val="dk1"/>
                </a:solidFill>
                <a:latin typeface="Poppins"/>
                <a:ea typeface="Poppins"/>
                <a:cs typeface="Poppins"/>
                <a:sym typeface="Poppins"/>
              </a:rPr>
              <a:t>Size of the nodules, the pattern of scarring (linking of portal tracts to each other vs. linking of portal tracts to central veins), the degree of parenchymal loss all vary between diseases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7"/>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7"/>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sz="1800"/>
              <a:t>Chronic Liver Failure &amp; Cirrhosis - </a:t>
            </a:r>
            <a:r>
              <a:rPr i="1" lang="en-US" sz="1600"/>
              <a:t>Morphology</a:t>
            </a:r>
            <a:endParaRPr i="1"/>
          </a:p>
        </p:txBody>
      </p:sp>
      <p:grpSp>
        <p:nvGrpSpPr>
          <p:cNvPr id="349" name="Google Shape;349;p17"/>
          <p:cNvGrpSpPr/>
          <p:nvPr/>
        </p:nvGrpSpPr>
        <p:grpSpPr>
          <a:xfrm>
            <a:off x="8017534" y="457204"/>
            <a:ext cx="795181" cy="679936"/>
            <a:chOff x="8086850" y="3763788"/>
            <a:chExt cx="2404300" cy="1437700"/>
          </a:xfrm>
        </p:grpSpPr>
        <p:sp>
          <p:nvSpPr>
            <p:cNvPr id="350" name="Google Shape;350;p17"/>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7"/>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7"/>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7"/>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p17"/>
          <p:cNvSpPr txBox="1"/>
          <p:nvPr/>
        </p:nvSpPr>
        <p:spPr>
          <a:xfrm>
            <a:off x="612948" y="1163735"/>
            <a:ext cx="3106351"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Poppins"/>
                <a:ea typeface="Poppins"/>
                <a:cs typeface="Poppins"/>
                <a:sym typeface="Poppins"/>
              </a:rPr>
              <a:t>Regression</a:t>
            </a:r>
            <a:r>
              <a:rPr b="0" i="0" lang="en-US" sz="1600" u="none" cap="none" strike="noStrike">
                <a:solidFill>
                  <a:schemeClr val="dk1"/>
                </a:solidFill>
                <a:latin typeface="Poppins"/>
                <a:ea typeface="Poppins"/>
                <a:cs typeface="Poppins"/>
                <a:sym typeface="Poppins"/>
              </a:rPr>
              <a:t> of fibrosis may follow disease remission or cure;</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Poppins"/>
                <a:ea typeface="Poppins"/>
                <a:cs typeface="Poppins"/>
                <a:sym typeface="Poppins"/>
              </a:rPr>
              <a:t>Scars become thinner,</a:t>
            </a:r>
            <a:endParaRPr/>
          </a:p>
          <a:p>
            <a:pPr indent="0" lvl="0" marL="0" marR="0" rtl="0" algn="l">
              <a:lnSpc>
                <a:spcPct val="100000"/>
              </a:lnSpc>
              <a:spcBef>
                <a:spcPts val="0"/>
              </a:spcBef>
              <a:spcAft>
                <a:spcPts val="0"/>
              </a:spcAft>
              <a:buNone/>
            </a:pPr>
            <a:r>
              <a:rPr b="0" i="0" lang="en-US" sz="1600" u="none" cap="none" strike="noStrike">
                <a:solidFill>
                  <a:schemeClr val="dk1"/>
                </a:solidFill>
                <a:latin typeface="Poppins"/>
                <a:ea typeface="Poppins"/>
                <a:cs typeface="Poppins"/>
                <a:sym typeface="Poppins"/>
              </a:rPr>
              <a:t>more densely compacted, &amp; eventually start to fragments.</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Poppins"/>
                <a:ea typeface="Poppins"/>
                <a:cs typeface="Poppins"/>
                <a:sym typeface="Poppins"/>
              </a:rPr>
              <a:t> All cirrhotic livers show elements of both progression &amp; regression 🡪 balance being dictated by the severity &amp; persistence of the underlying disease.</a:t>
            </a:r>
            <a:endParaRPr b="0" i="0" sz="1600" u="none" cap="none" strike="noStrike">
              <a:solidFill>
                <a:schemeClr val="dk1"/>
              </a:solidFill>
              <a:latin typeface="Poppins"/>
              <a:ea typeface="Poppins"/>
              <a:cs typeface="Poppins"/>
              <a:sym typeface="Poppins"/>
            </a:endParaRPr>
          </a:p>
        </p:txBody>
      </p:sp>
      <p:pic>
        <p:nvPicPr>
          <p:cNvPr id="355" name="Google Shape;355;p17"/>
          <p:cNvPicPr preferRelativeResize="0"/>
          <p:nvPr/>
        </p:nvPicPr>
        <p:blipFill rotWithShape="1">
          <a:blip r:embed="rId3">
            <a:alphaModFix/>
          </a:blip>
          <a:srcRect b="0" l="0" r="0" t="0"/>
          <a:stretch/>
        </p:blipFill>
        <p:spPr>
          <a:xfrm>
            <a:off x="4954825" y="1113498"/>
            <a:ext cx="3460300" cy="2596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8"/>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18"/>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 </a:t>
            </a:r>
            <a:r>
              <a:rPr i="1" lang="en-US"/>
              <a:t>Clinically  </a:t>
            </a:r>
            <a:endParaRPr i="1"/>
          </a:p>
        </p:txBody>
      </p:sp>
      <p:sp>
        <p:nvSpPr>
          <p:cNvPr id="362" name="Google Shape;362;p18"/>
          <p:cNvSpPr txBox="1"/>
          <p:nvPr>
            <p:ph idx="1" type="body"/>
          </p:nvPr>
        </p:nvSpPr>
        <p:spPr>
          <a:xfrm>
            <a:off x="1121434" y="1137140"/>
            <a:ext cx="6896100"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US" sz="2000"/>
              <a:t>40% of individuals with cirrhosis are asymptomatic until the most advanced stages. </a:t>
            </a:r>
            <a:endParaRPr/>
          </a:p>
          <a:p>
            <a:pPr indent="-330200" lvl="0" marL="457200" rtl="0" algn="l">
              <a:lnSpc>
                <a:spcPct val="100000"/>
              </a:lnSpc>
              <a:spcBef>
                <a:spcPts val="0"/>
              </a:spcBef>
              <a:spcAft>
                <a:spcPts val="0"/>
              </a:spcAft>
              <a:buSzPts val="1600"/>
              <a:buChar char="●"/>
            </a:pPr>
            <a:r>
              <a:rPr lang="en-US" sz="2000"/>
              <a:t>At late stages, nonspecific clinical manifestations 🡪 anorexia, weight loss, weakness.</a:t>
            </a:r>
            <a:endParaRPr/>
          </a:p>
          <a:p>
            <a:pPr indent="-330200" lvl="0" marL="457200" rtl="0" algn="l">
              <a:lnSpc>
                <a:spcPct val="100000"/>
              </a:lnSpc>
              <a:spcBef>
                <a:spcPts val="0"/>
              </a:spcBef>
              <a:spcAft>
                <a:spcPts val="0"/>
              </a:spcAft>
              <a:buSzPts val="1600"/>
              <a:buChar char="●"/>
            </a:pPr>
            <a:r>
              <a:rPr lang="en-US" sz="2000"/>
              <a:t>Eventually signs and symptoms of liver failure Jaundice, encephalopathy, &amp; coagulopathy may result from chronic liver disease, same as in acute liver failure. </a:t>
            </a:r>
            <a:endParaRPr/>
          </a:p>
          <a:p>
            <a:pPr indent="-330200" lvl="0" marL="457200" rtl="0" algn="l">
              <a:lnSpc>
                <a:spcPct val="100000"/>
              </a:lnSpc>
              <a:spcBef>
                <a:spcPts val="0"/>
              </a:spcBef>
              <a:spcAft>
                <a:spcPts val="0"/>
              </a:spcAft>
              <a:buSzPts val="1600"/>
              <a:buChar char="●"/>
            </a:pPr>
            <a:r>
              <a:rPr lang="en-US" sz="2000"/>
              <a:t>But there are some significant additional features:</a:t>
            </a:r>
            <a:endParaRPr sz="2000"/>
          </a:p>
        </p:txBody>
      </p:sp>
      <p:grpSp>
        <p:nvGrpSpPr>
          <p:cNvPr id="363" name="Google Shape;363;p18"/>
          <p:cNvGrpSpPr/>
          <p:nvPr/>
        </p:nvGrpSpPr>
        <p:grpSpPr>
          <a:xfrm>
            <a:off x="8017534" y="457204"/>
            <a:ext cx="795181" cy="679936"/>
            <a:chOff x="8086850" y="3763788"/>
            <a:chExt cx="2404300" cy="1437700"/>
          </a:xfrm>
        </p:grpSpPr>
        <p:sp>
          <p:nvSpPr>
            <p:cNvPr id="364" name="Google Shape;364;p18"/>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8"/>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8"/>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8"/>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9"/>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9"/>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 </a:t>
            </a:r>
            <a:r>
              <a:rPr i="1" lang="en-US"/>
              <a:t>Clinically  </a:t>
            </a:r>
            <a:endParaRPr i="1"/>
          </a:p>
        </p:txBody>
      </p:sp>
      <p:sp>
        <p:nvSpPr>
          <p:cNvPr id="374" name="Google Shape;374;p19"/>
          <p:cNvSpPr txBox="1"/>
          <p:nvPr>
            <p:ph idx="1" type="body"/>
          </p:nvPr>
        </p:nvSpPr>
        <p:spPr>
          <a:xfrm>
            <a:off x="1121434" y="1137140"/>
            <a:ext cx="6896100"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US" sz="2000"/>
              <a:t>Chronic severe jaundice can lead to </a:t>
            </a:r>
            <a:r>
              <a:rPr b="1" lang="en-US" sz="2000"/>
              <a:t>pruritus</a:t>
            </a:r>
            <a:r>
              <a:rPr i="1" lang="en-US" sz="2000"/>
              <a:t> </a:t>
            </a:r>
            <a:r>
              <a:rPr lang="en-US" sz="2000"/>
              <a:t>(itching)</a:t>
            </a:r>
            <a:endParaRPr/>
          </a:p>
          <a:p>
            <a:pPr indent="-330200" lvl="0" marL="457200" rtl="0" algn="l">
              <a:lnSpc>
                <a:spcPct val="100000"/>
              </a:lnSpc>
              <a:spcBef>
                <a:spcPts val="0"/>
              </a:spcBef>
              <a:spcAft>
                <a:spcPts val="0"/>
              </a:spcAft>
              <a:buSzPts val="1600"/>
              <a:buChar char="●"/>
            </a:pPr>
            <a:r>
              <a:rPr lang="en-US" sz="2000"/>
              <a:t>The intensity of which may be so profound that patients scratch their skin raw and risk repeated bouts of potentially life-threatening infection</a:t>
            </a:r>
            <a:endParaRPr sz="2000"/>
          </a:p>
        </p:txBody>
      </p:sp>
      <p:grpSp>
        <p:nvGrpSpPr>
          <p:cNvPr id="375" name="Google Shape;375;p19"/>
          <p:cNvGrpSpPr/>
          <p:nvPr/>
        </p:nvGrpSpPr>
        <p:grpSpPr>
          <a:xfrm>
            <a:off x="8017534" y="457204"/>
            <a:ext cx="795181" cy="679936"/>
            <a:chOff x="8086850" y="3763788"/>
            <a:chExt cx="2404300" cy="1437700"/>
          </a:xfrm>
        </p:grpSpPr>
        <p:sp>
          <p:nvSpPr>
            <p:cNvPr id="376" name="Google Shape;376;p19"/>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9"/>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9"/>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9"/>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0"/>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0"/>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 </a:t>
            </a:r>
            <a:r>
              <a:rPr i="1" lang="en-US"/>
              <a:t>Clinically  </a:t>
            </a:r>
            <a:endParaRPr i="1"/>
          </a:p>
        </p:txBody>
      </p:sp>
      <p:sp>
        <p:nvSpPr>
          <p:cNvPr id="386" name="Google Shape;386;p20"/>
          <p:cNvSpPr txBox="1"/>
          <p:nvPr>
            <p:ph idx="1" type="body"/>
          </p:nvPr>
        </p:nvSpPr>
        <p:spPr>
          <a:xfrm>
            <a:off x="900370" y="1137140"/>
            <a:ext cx="3581195"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b="1" lang="en-US" sz="1800"/>
              <a:t>Hyperestrogenemia</a:t>
            </a:r>
            <a:r>
              <a:rPr lang="en-US" sz="1800"/>
              <a:t> due to impaired estrogen metabolism in male patients with chronic liver failure can give rise to palmar erythema ( local vasodilatation) &amp; spider angiomas of the skin. Such male hyperestrogenemia also leads to hypogonadism &amp; gynecomastia.</a:t>
            </a:r>
            <a:endParaRPr sz="1800"/>
          </a:p>
        </p:txBody>
      </p:sp>
      <p:grpSp>
        <p:nvGrpSpPr>
          <p:cNvPr id="387" name="Google Shape;387;p20"/>
          <p:cNvGrpSpPr/>
          <p:nvPr/>
        </p:nvGrpSpPr>
        <p:grpSpPr>
          <a:xfrm>
            <a:off x="8017534" y="457204"/>
            <a:ext cx="795181" cy="679936"/>
            <a:chOff x="8086850" y="3763788"/>
            <a:chExt cx="2404300" cy="1437700"/>
          </a:xfrm>
        </p:grpSpPr>
        <p:sp>
          <p:nvSpPr>
            <p:cNvPr id="388" name="Google Shape;388;p20"/>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0"/>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0"/>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0"/>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Spider angioma - Wikipedia" id="392" name="Google Shape;392;p20"/>
          <p:cNvPicPr preferRelativeResize="0"/>
          <p:nvPr/>
        </p:nvPicPr>
        <p:blipFill rotWithShape="1">
          <a:blip r:embed="rId3">
            <a:alphaModFix/>
          </a:blip>
          <a:srcRect b="0" l="0" r="0" t="0"/>
          <a:stretch/>
        </p:blipFill>
        <p:spPr>
          <a:xfrm>
            <a:off x="5039630" y="872656"/>
            <a:ext cx="2863775" cy="1740471"/>
          </a:xfrm>
          <a:prstGeom prst="rect">
            <a:avLst/>
          </a:prstGeom>
          <a:noFill/>
          <a:ln>
            <a:noFill/>
          </a:ln>
        </p:spPr>
      </p:pic>
      <p:pic>
        <p:nvPicPr>
          <p:cNvPr descr="Liver Palms (Palmar Erythema) - The American Journal of Medicine" id="393" name="Google Shape;393;p20"/>
          <p:cNvPicPr preferRelativeResize="0"/>
          <p:nvPr/>
        </p:nvPicPr>
        <p:blipFill rotWithShape="1">
          <a:blip r:embed="rId4">
            <a:alphaModFix/>
          </a:blip>
          <a:srcRect b="0" l="0" r="0" t="0"/>
          <a:stretch/>
        </p:blipFill>
        <p:spPr>
          <a:xfrm>
            <a:off x="4854700" y="2645550"/>
            <a:ext cx="3233625" cy="2049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
          <p:cNvSpPr/>
          <p:nvPr/>
        </p:nvSpPr>
        <p:spPr>
          <a:xfrm>
            <a:off x="7753740" y="0"/>
            <a:ext cx="1221500" cy="933061"/>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Lobule Model</a:t>
            </a:r>
            <a:endParaRPr/>
          </a:p>
        </p:txBody>
      </p:sp>
      <p:sp>
        <p:nvSpPr>
          <p:cNvPr id="203" name="Google Shape;203;p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p>
            <a:pPr indent="0" lvl="0" marL="127000" rtl="0" algn="l">
              <a:lnSpc>
                <a:spcPct val="100000"/>
              </a:lnSpc>
              <a:spcBef>
                <a:spcPts val="0"/>
              </a:spcBef>
              <a:spcAft>
                <a:spcPts val="0"/>
              </a:spcAft>
              <a:buSzPts val="1600"/>
              <a:buNone/>
            </a:pPr>
            <a:r>
              <a:rPr lang="en-US"/>
              <a:t>This model divides the liver into lobules 1-2mm in diameter that are centered on a terminal tributary of the hepatic vein &amp; demarcated by portal tracts at their periphery</a:t>
            </a:r>
            <a:endParaRPr/>
          </a:p>
        </p:txBody>
      </p:sp>
      <p:grpSp>
        <p:nvGrpSpPr>
          <p:cNvPr id="204" name="Google Shape;204;p2"/>
          <p:cNvGrpSpPr/>
          <p:nvPr/>
        </p:nvGrpSpPr>
        <p:grpSpPr>
          <a:xfrm>
            <a:off x="8000821" y="237342"/>
            <a:ext cx="727337" cy="578458"/>
            <a:chOff x="8086850" y="3763788"/>
            <a:chExt cx="2404300" cy="1437700"/>
          </a:xfrm>
        </p:grpSpPr>
        <p:sp>
          <p:nvSpPr>
            <p:cNvPr id="205" name="Google Shape;205;p2"/>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9" name="Google Shape;209;p2"/>
          <p:cNvPicPr preferRelativeResize="0"/>
          <p:nvPr/>
        </p:nvPicPr>
        <p:blipFill rotWithShape="1">
          <a:blip r:embed="rId3">
            <a:alphaModFix/>
          </a:blip>
          <a:srcRect b="0" l="0" r="0" t="0"/>
          <a:stretch/>
        </p:blipFill>
        <p:spPr>
          <a:xfrm>
            <a:off x="3119698" y="-1"/>
            <a:ext cx="4406403" cy="46129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1"/>
          <p:cNvSpPr txBox="1"/>
          <p:nvPr>
            <p:ph idx="1" type="body"/>
          </p:nvPr>
        </p:nvSpPr>
        <p:spPr>
          <a:xfrm>
            <a:off x="542611" y="953248"/>
            <a:ext cx="8109020" cy="3211200"/>
          </a:xfrm>
          <a:prstGeom prst="rect">
            <a:avLst/>
          </a:prstGeom>
          <a:noFill/>
          <a:ln>
            <a:noFill/>
          </a:ln>
        </p:spPr>
        <p:txBody>
          <a:bodyPr anchorCtr="0" anchor="t" bIns="91425" lIns="91425" spcFirstLastPara="1" rIns="91425" wrap="square" tIns="91425">
            <a:noAutofit/>
          </a:bodyPr>
          <a:lstStyle/>
          <a:p>
            <a:pPr indent="-285750" lvl="0" marL="444500" rtl="0" algn="l">
              <a:lnSpc>
                <a:spcPct val="100000"/>
              </a:lnSpc>
              <a:spcBef>
                <a:spcPts val="0"/>
              </a:spcBef>
              <a:spcAft>
                <a:spcPts val="0"/>
              </a:spcAft>
              <a:buSzPts val="1100"/>
              <a:buFont typeface="Arial"/>
              <a:buChar char="•"/>
            </a:pPr>
            <a:r>
              <a:rPr lang="en-US" sz="2000"/>
              <a:t>More frequent and manifests in more complex ways in chronic than in acute liver failure .</a:t>
            </a:r>
            <a:endParaRPr/>
          </a:p>
          <a:p>
            <a:pPr indent="-285750" lvl="0" marL="444500" rtl="0" algn="l">
              <a:lnSpc>
                <a:spcPct val="100000"/>
              </a:lnSpc>
              <a:spcBef>
                <a:spcPts val="0"/>
              </a:spcBef>
              <a:spcAft>
                <a:spcPts val="0"/>
              </a:spcAft>
              <a:buSzPts val="1100"/>
              <a:buFont typeface="Arial"/>
              <a:buChar char="•"/>
            </a:pPr>
            <a:r>
              <a:rPr lang="en-US" sz="2000"/>
              <a:t>An increase in the pressure within the portal vein, which carries blood from the digestive organs to the liver. </a:t>
            </a:r>
            <a:endParaRPr/>
          </a:p>
          <a:p>
            <a:pPr indent="-285750" lvl="0" marL="444500" rtl="0" algn="l">
              <a:lnSpc>
                <a:spcPct val="100000"/>
              </a:lnSpc>
              <a:spcBef>
                <a:spcPts val="0"/>
              </a:spcBef>
              <a:spcAft>
                <a:spcPts val="0"/>
              </a:spcAft>
              <a:buSzPts val="1100"/>
              <a:buFont typeface="Arial"/>
              <a:buChar char="•"/>
            </a:pPr>
            <a:r>
              <a:rPr i="1" lang="en-US" sz="2000"/>
              <a:t>The increased resistance to portal flow </a:t>
            </a:r>
            <a:r>
              <a:rPr lang="en-US" sz="2000"/>
              <a:t>at the level of the sinusoids is caused by:</a:t>
            </a:r>
            <a:endParaRPr/>
          </a:p>
          <a:p>
            <a:pPr indent="-298450" lvl="0" marL="457200" rtl="0" algn="l">
              <a:lnSpc>
                <a:spcPct val="100000"/>
              </a:lnSpc>
              <a:spcBef>
                <a:spcPts val="0"/>
              </a:spcBef>
              <a:spcAft>
                <a:spcPts val="0"/>
              </a:spcAft>
              <a:buClr>
                <a:schemeClr val="accent4"/>
              </a:buClr>
              <a:buSzPts val="1100"/>
              <a:buAutoNum type="arabicPeriod"/>
            </a:pPr>
            <a:r>
              <a:rPr lang="en-US" sz="2000"/>
              <a:t>Contraction of vascular smooth muscle cells and myofibroblasts,</a:t>
            </a:r>
            <a:endParaRPr/>
          </a:p>
          <a:p>
            <a:pPr indent="-298450" lvl="0" marL="457200" rtl="0" algn="l">
              <a:lnSpc>
                <a:spcPct val="100000"/>
              </a:lnSpc>
              <a:spcBef>
                <a:spcPts val="0"/>
              </a:spcBef>
              <a:spcAft>
                <a:spcPts val="0"/>
              </a:spcAft>
              <a:buClr>
                <a:schemeClr val="accent4"/>
              </a:buClr>
              <a:buSzPts val="1100"/>
              <a:buAutoNum type="arabicPeriod"/>
            </a:pPr>
            <a:r>
              <a:rPr lang="en-US" sz="2000"/>
              <a:t>Disruption of blood flow by scarring and the formation of parenchymal nodules.</a:t>
            </a:r>
            <a:endParaRPr sz="2000"/>
          </a:p>
        </p:txBody>
      </p:sp>
      <p:sp>
        <p:nvSpPr>
          <p:cNvPr id="399" name="Google Shape;399;p21"/>
          <p:cNvSpPr txBox="1"/>
          <p:nvPr>
            <p:ph type="title"/>
          </p:nvPr>
        </p:nvSpPr>
        <p:spPr>
          <a:xfrm>
            <a:off x="703938" y="340355"/>
            <a:ext cx="8108466"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Chronic Liver Failure - Portal Hypertension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2"/>
          <p:cNvSpPr txBox="1"/>
          <p:nvPr>
            <p:ph idx="1" type="body"/>
          </p:nvPr>
        </p:nvSpPr>
        <p:spPr>
          <a:xfrm>
            <a:off x="542611" y="953248"/>
            <a:ext cx="4049486" cy="3211200"/>
          </a:xfrm>
          <a:prstGeom prst="rect">
            <a:avLst/>
          </a:prstGeom>
          <a:noFill/>
          <a:ln>
            <a:noFill/>
          </a:ln>
        </p:spPr>
        <p:txBody>
          <a:bodyPr anchorCtr="0" anchor="t" bIns="91425" lIns="91425" spcFirstLastPara="1" rIns="91425" wrap="square" tIns="91425">
            <a:noAutofit/>
          </a:bodyPr>
          <a:lstStyle/>
          <a:p>
            <a:pPr indent="-285750" lvl="0" marL="444500" rtl="0" algn="l">
              <a:lnSpc>
                <a:spcPct val="100000"/>
              </a:lnSpc>
              <a:spcBef>
                <a:spcPts val="0"/>
              </a:spcBef>
              <a:spcAft>
                <a:spcPts val="0"/>
              </a:spcAft>
              <a:buSzPts val="1100"/>
              <a:buFont typeface="Arial"/>
              <a:buChar char="•"/>
            </a:pPr>
            <a:r>
              <a:rPr lang="en-US" sz="2000"/>
              <a:t>Portosystemic shunts:</a:t>
            </a:r>
            <a:endParaRPr/>
          </a:p>
          <a:p>
            <a:pPr indent="-342900" lvl="0" marL="501650" rtl="0" algn="l">
              <a:lnSpc>
                <a:spcPct val="100000"/>
              </a:lnSpc>
              <a:spcBef>
                <a:spcPts val="0"/>
              </a:spcBef>
              <a:spcAft>
                <a:spcPts val="0"/>
              </a:spcAft>
              <a:buSzPts val="1100"/>
              <a:buFont typeface="Noto Sans Symbols"/>
              <a:buChar char="⮚"/>
            </a:pPr>
            <a:r>
              <a:rPr lang="en-US" sz="2000"/>
              <a:t>develop when blood flow is reversed from the portal to systemic circulation. </a:t>
            </a:r>
            <a:endParaRPr/>
          </a:p>
          <a:p>
            <a:pPr indent="-342900" lvl="0" marL="501650" rtl="0" algn="l">
              <a:lnSpc>
                <a:spcPct val="100000"/>
              </a:lnSpc>
              <a:spcBef>
                <a:spcPts val="0"/>
              </a:spcBef>
              <a:spcAft>
                <a:spcPts val="0"/>
              </a:spcAft>
              <a:buSzPts val="1100"/>
              <a:buFont typeface="Noto Sans Symbols"/>
              <a:buChar char="⮚"/>
            </a:pPr>
            <a:r>
              <a:rPr lang="en-US" sz="2000"/>
              <a:t>principally produced by dilation of collateral vessels. </a:t>
            </a:r>
            <a:endParaRPr/>
          </a:p>
          <a:p>
            <a:pPr indent="-285750" lvl="0" marL="444500" rtl="0" algn="l">
              <a:lnSpc>
                <a:spcPct val="100000"/>
              </a:lnSpc>
              <a:spcBef>
                <a:spcPts val="0"/>
              </a:spcBef>
              <a:spcAft>
                <a:spcPts val="0"/>
              </a:spcAft>
              <a:buSzPts val="1100"/>
              <a:buFont typeface="Arial"/>
              <a:buChar char="•"/>
            </a:pPr>
            <a:r>
              <a:rPr lang="en-US" sz="2000"/>
              <a:t>Venous bypasses develop wherever the systemic &amp; the portal circulations share common capillary beds.</a:t>
            </a:r>
            <a:endParaRPr sz="2000"/>
          </a:p>
        </p:txBody>
      </p:sp>
      <p:sp>
        <p:nvSpPr>
          <p:cNvPr id="405" name="Google Shape;405;p22"/>
          <p:cNvSpPr txBox="1"/>
          <p:nvPr>
            <p:ph type="title"/>
          </p:nvPr>
        </p:nvSpPr>
        <p:spPr>
          <a:xfrm>
            <a:off x="703938" y="340355"/>
            <a:ext cx="5392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Portal Hypertension</a:t>
            </a:r>
            <a:endParaRPr/>
          </a:p>
        </p:txBody>
      </p:sp>
      <p:pic>
        <p:nvPicPr>
          <p:cNvPr id="406" name="Google Shape;406;p22"/>
          <p:cNvPicPr preferRelativeResize="0"/>
          <p:nvPr/>
        </p:nvPicPr>
        <p:blipFill rotWithShape="1">
          <a:blip r:embed="rId3">
            <a:alphaModFix/>
          </a:blip>
          <a:srcRect b="0" l="0" r="0" t="0"/>
          <a:stretch/>
        </p:blipFill>
        <p:spPr>
          <a:xfrm>
            <a:off x="4983982" y="167747"/>
            <a:ext cx="3888714" cy="48618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3"/>
          <p:cNvSpPr txBox="1"/>
          <p:nvPr>
            <p:ph idx="1" type="body"/>
          </p:nvPr>
        </p:nvSpPr>
        <p:spPr>
          <a:xfrm>
            <a:off x="643095" y="1093925"/>
            <a:ext cx="8119067" cy="3628800"/>
          </a:xfrm>
          <a:prstGeom prst="rect">
            <a:avLst/>
          </a:prstGeom>
          <a:noFill/>
          <a:ln>
            <a:noFill/>
          </a:ln>
        </p:spPr>
        <p:txBody>
          <a:bodyPr anchorCtr="0" anchor="t" bIns="91425" lIns="91425" spcFirstLastPara="1" rIns="91425" wrap="square" tIns="91425">
            <a:noAutofit/>
          </a:bodyPr>
          <a:lstStyle/>
          <a:p>
            <a:pPr indent="-342900" lvl="0" marL="501650" rtl="0" algn="l">
              <a:lnSpc>
                <a:spcPct val="100000"/>
              </a:lnSpc>
              <a:spcBef>
                <a:spcPts val="0"/>
              </a:spcBef>
              <a:spcAft>
                <a:spcPts val="0"/>
              </a:spcAft>
              <a:buSzPts val="1100"/>
              <a:buFont typeface="Arial"/>
              <a:buChar char="•"/>
            </a:pPr>
            <a:r>
              <a:rPr lang="en-US" sz="2000"/>
              <a:t>The most clinically important are esophago-gastric varices(40% of advanced-stage liver disease)</a:t>
            </a:r>
            <a:endParaRPr/>
          </a:p>
          <a:p>
            <a:pPr indent="-285750" lvl="0" marL="444500" rtl="0" algn="l">
              <a:lnSpc>
                <a:spcPct val="100000"/>
              </a:lnSpc>
              <a:spcBef>
                <a:spcPts val="0"/>
              </a:spcBef>
              <a:spcAft>
                <a:spcPts val="0"/>
              </a:spcAft>
              <a:buSzPts val="1100"/>
              <a:buFont typeface="Noto Sans Symbols"/>
              <a:buChar char="🡪"/>
            </a:pPr>
            <a:r>
              <a:rPr lang="en-US" sz="2000"/>
              <a:t>Often cause massive, frequently fatal hematemesis, (particularly when ++ coagulopathy). </a:t>
            </a:r>
            <a:endParaRPr/>
          </a:p>
          <a:p>
            <a:pPr indent="-285750" lvl="0" marL="444500" rtl="0" algn="l">
              <a:lnSpc>
                <a:spcPct val="100000"/>
              </a:lnSpc>
              <a:spcBef>
                <a:spcPts val="0"/>
              </a:spcBef>
              <a:spcAft>
                <a:spcPts val="0"/>
              </a:spcAft>
              <a:buSzPts val="1100"/>
              <a:buFont typeface="Arial"/>
              <a:buChar char="•"/>
            </a:pPr>
            <a:r>
              <a:rPr lang="en-US" sz="2000"/>
              <a:t>Portal Hypertension Often occurs and may lead to congestive splenomegaly 🡪 can lower the platelet count due to sequestration of these elements in the expanded red pulp.</a:t>
            </a:r>
            <a:endParaRPr sz="2000"/>
          </a:p>
        </p:txBody>
      </p:sp>
      <p:sp>
        <p:nvSpPr>
          <p:cNvPr id="412" name="Google Shape;412;p23"/>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Portal Hypertension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4"/>
          <p:cNvSpPr txBox="1"/>
          <p:nvPr>
            <p:ph idx="2" type="title"/>
          </p:nvPr>
        </p:nvSpPr>
        <p:spPr>
          <a:xfrm>
            <a:off x="-346425" y="0"/>
            <a:ext cx="8976300" cy="764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US"/>
              <a:t>03</a:t>
            </a:r>
            <a:endParaRPr/>
          </a:p>
        </p:txBody>
      </p:sp>
      <p:sp>
        <p:nvSpPr>
          <p:cNvPr id="418" name="Google Shape;418;p24"/>
          <p:cNvSpPr txBox="1"/>
          <p:nvPr>
            <p:ph type="title"/>
          </p:nvPr>
        </p:nvSpPr>
        <p:spPr>
          <a:xfrm>
            <a:off x="5304954" y="1564533"/>
            <a:ext cx="33516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4400"/>
              <a:t>Hepatitis</a:t>
            </a:r>
            <a:endParaRPr sz="4400"/>
          </a:p>
        </p:txBody>
      </p:sp>
      <p:sp>
        <p:nvSpPr>
          <p:cNvPr id="419" name="Google Shape;419;p24"/>
          <p:cNvSpPr txBox="1"/>
          <p:nvPr>
            <p:ph idx="1" type="subTitle"/>
          </p:nvPr>
        </p:nvSpPr>
        <p:spPr>
          <a:xfrm>
            <a:off x="5641330" y="2362604"/>
            <a:ext cx="3315956" cy="673500"/>
          </a:xfrm>
          <a:prstGeom prst="rect">
            <a:avLst/>
          </a:prstGeom>
          <a:noFill/>
          <a:ln>
            <a:noFill/>
          </a:ln>
        </p:spPr>
        <p:txBody>
          <a:bodyPr anchorCtr="0" anchor="t" bIns="91425" lIns="91425" spcFirstLastPara="1" rIns="91425" wrap="square" tIns="91425">
            <a:noAutofit/>
          </a:bodyPr>
          <a:lstStyle/>
          <a:p>
            <a:pPr indent="-158750" lvl="0" marL="158750" rtl="0" algn="l">
              <a:lnSpc>
                <a:spcPct val="100000"/>
              </a:lnSpc>
              <a:spcBef>
                <a:spcPts val="0"/>
              </a:spcBef>
              <a:spcAft>
                <a:spcPts val="0"/>
              </a:spcAft>
              <a:buClr>
                <a:schemeClr val="accent4"/>
              </a:buClr>
              <a:buSzPts val="1100"/>
              <a:buFont typeface="Noto Sans Symbols"/>
              <a:buChar char="✔"/>
            </a:pPr>
            <a:r>
              <a:rPr i="1" lang="en-US" sz="1800"/>
              <a:t>A group of hepatotropic viruses ; have a specific affinity for the liver.</a:t>
            </a:r>
            <a:endParaRPr/>
          </a:p>
          <a:p>
            <a:pPr indent="-158750" lvl="0" marL="158750" rtl="0" algn="l">
              <a:lnSpc>
                <a:spcPct val="100000"/>
              </a:lnSpc>
              <a:spcBef>
                <a:spcPts val="0"/>
              </a:spcBef>
              <a:spcAft>
                <a:spcPts val="0"/>
              </a:spcAft>
              <a:buClr>
                <a:schemeClr val="accent4"/>
              </a:buClr>
              <a:buSzPts val="1100"/>
              <a:buFont typeface="Noto Sans Symbols"/>
              <a:buChar char="✔"/>
            </a:pPr>
            <a:r>
              <a:rPr i="1" lang="en-US" sz="1800"/>
              <a:t>other viruses such as EBV, CMV , &amp; yellow fever</a:t>
            </a:r>
            <a:endParaRPr/>
          </a:p>
          <a:p>
            <a:pPr indent="-158750" lvl="0" marL="158750" rtl="0" algn="l">
              <a:lnSpc>
                <a:spcPct val="100000"/>
              </a:lnSpc>
              <a:spcBef>
                <a:spcPts val="0"/>
              </a:spcBef>
              <a:spcAft>
                <a:spcPts val="0"/>
              </a:spcAft>
              <a:buClr>
                <a:schemeClr val="accent4"/>
              </a:buClr>
              <a:buSzPts val="1100"/>
              <a:buFont typeface="Noto Sans Symbols"/>
              <a:buChar char="✔"/>
            </a:pPr>
            <a:r>
              <a:rPr i="1" lang="en-US" sz="1800"/>
              <a:t>Autoimmune reactions</a:t>
            </a:r>
            <a:endParaRPr/>
          </a:p>
          <a:p>
            <a:pPr indent="-158750" lvl="0" marL="158750" rtl="0" algn="l">
              <a:lnSpc>
                <a:spcPct val="100000"/>
              </a:lnSpc>
              <a:spcBef>
                <a:spcPts val="0"/>
              </a:spcBef>
              <a:spcAft>
                <a:spcPts val="0"/>
              </a:spcAft>
              <a:buClr>
                <a:schemeClr val="accent4"/>
              </a:buClr>
              <a:buSzPts val="1100"/>
              <a:buFont typeface="Noto Sans Symbols"/>
              <a:buChar char="✔"/>
            </a:pPr>
            <a:r>
              <a:rPr i="1" lang="en-US" sz="1800"/>
              <a:t>Drugs</a:t>
            </a:r>
            <a:endParaRPr/>
          </a:p>
          <a:p>
            <a:pPr indent="-158750" lvl="0" marL="158750" rtl="0" algn="l">
              <a:lnSpc>
                <a:spcPct val="100000"/>
              </a:lnSpc>
              <a:spcBef>
                <a:spcPts val="0"/>
              </a:spcBef>
              <a:spcAft>
                <a:spcPts val="0"/>
              </a:spcAft>
              <a:buClr>
                <a:schemeClr val="accent4"/>
              </a:buClr>
              <a:buSzPts val="1100"/>
              <a:buFont typeface="Noto Sans Symbols"/>
              <a:buChar char="✔"/>
            </a:pPr>
            <a:r>
              <a:rPr i="1" lang="en-US" sz="1800"/>
              <a:t>Toxins.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5"/>
          <p:cNvSpPr txBox="1"/>
          <p:nvPr>
            <p:ph idx="1" type="body"/>
          </p:nvPr>
        </p:nvSpPr>
        <p:spPr>
          <a:xfrm>
            <a:off x="492369" y="842716"/>
            <a:ext cx="8159262" cy="3211200"/>
          </a:xfrm>
          <a:prstGeom prst="rect">
            <a:avLst/>
          </a:prstGeom>
          <a:noFill/>
          <a:ln>
            <a:noFill/>
          </a:ln>
        </p:spPr>
        <p:txBody>
          <a:bodyPr anchorCtr="0" anchor="t" bIns="91425" lIns="91425" spcFirstLastPara="1" rIns="91425" wrap="square" tIns="91425">
            <a:noAutofit/>
          </a:bodyPr>
          <a:lstStyle/>
          <a:p>
            <a:pPr indent="-285750" lvl="0" marL="444500" rtl="0" algn="l">
              <a:lnSpc>
                <a:spcPct val="100000"/>
              </a:lnSpc>
              <a:spcBef>
                <a:spcPts val="0"/>
              </a:spcBef>
              <a:spcAft>
                <a:spcPts val="0"/>
              </a:spcAft>
              <a:buSzPts val="1100"/>
              <a:buFont typeface="Arial"/>
              <a:buChar char="•"/>
            </a:pPr>
            <a:r>
              <a:rPr lang="en-US" sz="1800"/>
              <a:t>Hepatotropic viruses (A, B, C, D, &amp; E)</a:t>
            </a:r>
            <a:endParaRPr/>
          </a:p>
          <a:p>
            <a:pPr indent="-285750" lvl="0" marL="444500" rtl="0" algn="l">
              <a:lnSpc>
                <a:spcPct val="100000"/>
              </a:lnSpc>
              <a:spcBef>
                <a:spcPts val="0"/>
              </a:spcBef>
              <a:spcAft>
                <a:spcPts val="0"/>
              </a:spcAft>
              <a:buSzPts val="1100"/>
              <a:buFont typeface="Arial"/>
              <a:buChar char="•"/>
            </a:pPr>
            <a:r>
              <a:rPr lang="en-US" sz="1800"/>
              <a:t>Clinicopathologic Syndromes of Viral Hepatitis:</a:t>
            </a:r>
            <a:endParaRPr/>
          </a:p>
          <a:p>
            <a:pPr indent="-298450" lvl="0" marL="457200" rtl="0" algn="l">
              <a:lnSpc>
                <a:spcPct val="100000"/>
              </a:lnSpc>
              <a:spcBef>
                <a:spcPts val="0"/>
              </a:spcBef>
              <a:spcAft>
                <a:spcPts val="0"/>
              </a:spcAft>
              <a:buClr>
                <a:schemeClr val="accent4"/>
              </a:buClr>
              <a:buSzPts val="1100"/>
              <a:buAutoNum type="arabicPeriod"/>
            </a:pPr>
            <a:r>
              <a:rPr b="1" lang="en-US" sz="1800"/>
              <a:t>Acute infection/ asymptomatic</a:t>
            </a:r>
            <a:r>
              <a:rPr lang="en-US" sz="1800"/>
              <a:t> (serologic evidence only)</a:t>
            </a:r>
            <a:endParaRPr/>
          </a:p>
          <a:p>
            <a:pPr indent="-298450" lvl="0" marL="457200" rtl="0" algn="l">
              <a:lnSpc>
                <a:spcPct val="100000"/>
              </a:lnSpc>
              <a:spcBef>
                <a:spcPts val="0"/>
              </a:spcBef>
              <a:spcAft>
                <a:spcPts val="0"/>
              </a:spcAft>
              <a:buClr>
                <a:schemeClr val="accent4"/>
              </a:buClr>
              <a:buSzPts val="1100"/>
              <a:buAutoNum type="arabicPeriod"/>
            </a:pPr>
            <a:r>
              <a:rPr b="1" lang="en-US" sz="1800"/>
              <a:t>Acute infection/ symptomatic</a:t>
            </a:r>
            <a:endParaRPr/>
          </a:p>
          <a:p>
            <a:pPr indent="-298450" lvl="0" marL="457200" rtl="0" algn="l">
              <a:lnSpc>
                <a:spcPct val="100000"/>
              </a:lnSpc>
              <a:spcBef>
                <a:spcPts val="0"/>
              </a:spcBef>
              <a:spcAft>
                <a:spcPts val="0"/>
              </a:spcAft>
              <a:buClr>
                <a:schemeClr val="accent4"/>
              </a:buClr>
              <a:buSzPts val="1100"/>
              <a:buAutoNum type="arabicPeriod"/>
            </a:pPr>
            <a:r>
              <a:rPr b="1" lang="en-US" sz="1800"/>
              <a:t>Fulminant hepatitis</a:t>
            </a:r>
            <a:r>
              <a:rPr lang="en-US" sz="1800"/>
              <a:t>: Submassive to massive hepatic necrosis with acute liver failure</a:t>
            </a:r>
            <a:endParaRPr/>
          </a:p>
          <a:p>
            <a:pPr indent="-298450" lvl="0" marL="457200" rtl="0" algn="l">
              <a:lnSpc>
                <a:spcPct val="100000"/>
              </a:lnSpc>
              <a:spcBef>
                <a:spcPts val="0"/>
              </a:spcBef>
              <a:spcAft>
                <a:spcPts val="0"/>
              </a:spcAft>
              <a:buClr>
                <a:schemeClr val="accent4"/>
              </a:buClr>
              <a:buSzPts val="1100"/>
              <a:buAutoNum type="arabicPeriod"/>
            </a:pPr>
            <a:r>
              <a:rPr b="1" lang="en-US" sz="1800"/>
              <a:t>Chronic Hepatitis: </a:t>
            </a:r>
            <a:r>
              <a:rPr lang="en-US" sz="1800"/>
              <a:t>Persistent or relapsing hepatic disease for a period &gt; 6 months</a:t>
            </a:r>
            <a:endParaRPr/>
          </a:p>
          <a:p>
            <a:pPr indent="-298450" lvl="0" marL="457200" rtl="0" algn="l">
              <a:lnSpc>
                <a:spcPct val="100000"/>
              </a:lnSpc>
              <a:spcBef>
                <a:spcPts val="0"/>
              </a:spcBef>
              <a:spcAft>
                <a:spcPts val="0"/>
              </a:spcAft>
              <a:buClr>
                <a:schemeClr val="accent4"/>
              </a:buClr>
              <a:buSzPts val="1100"/>
              <a:buAutoNum type="arabicPeriod"/>
            </a:pPr>
            <a:r>
              <a:rPr b="1" lang="en-US" sz="1800"/>
              <a:t>The Carrier State. </a:t>
            </a:r>
            <a:r>
              <a:rPr lang="en-US" sz="1800"/>
              <a:t>A carrier is an individual who is chronically infected with the virus &amp; has no or subclinical evidence of disease.</a:t>
            </a:r>
            <a:endParaRPr/>
          </a:p>
          <a:p>
            <a:pPr indent="-285750" lvl="0" marL="444500" rtl="0" algn="l">
              <a:lnSpc>
                <a:spcPct val="100000"/>
              </a:lnSpc>
              <a:spcBef>
                <a:spcPts val="0"/>
              </a:spcBef>
              <a:spcAft>
                <a:spcPts val="0"/>
              </a:spcAft>
              <a:buSzPts val="1100"/>
              <a:buFont typeface="Arial"/>
              <a:buChar char="•"/>
            </a:pPr>
            <a:r>
              <a:rPr lang="en-US" sz="1800"/>
              <a:t>The vowels (A &amp; E) never cause chronic hepatitis, only </a:t>
            </a:r>
            <a:r>
              <a:rPr lang="en-US" sz="1800" u="sng"/>
              <a:t>A</a:t>
            </a:r>
            <a:r>
              <a:rPr lang="en-US" sz="1800"/>
              <a:t>cut</a:t>
            </a:r>
            <a:r>
              <a:rPr b="1" lang="en-US" sz="1800" u="sng"/>
              <a:t>E</a:t>
            </a:r>
            <a:endParaRPr b="1" sz="1800" u="sng"/>
          </a:p>
          <a:p>
            <a:pPr indent="-298450" lvl="0" marL="457200" rtl="0" algn="l">
              <a:lnSpc>
                <a:spcPct val="100000"/>
              </a:lnSpc>
              <a:spcBef>
                <a:spcPts val="0"/>
              </a:spcBef>
              <a:spcAft>
                <a:spcPts val="0"/>
              </a:spcAft>
              <a:buSzPts val="1100"/>
              <a:buFont typeface="Arial"/>
              <a:buChar char="•"/>
            </a:pPr>
            <a:r>
              <a:rPr lang="en-US" sz="1800"/>
              <a:t>Only the </a:t>
            </a:r>
            <a:r>
              <a:rPr lang="en-US" sz="1800" u="sng"/>
              <a:t>C</a:t>
            </a:r>
            <a:r>
              <a:rPr lang="en-US" sz="1800"/>
              <a:t>onsonants (hepatitis B, C, D) have the potential to cause chronic disease.</a:t>
            </a:r>
            <a:endParaRPr/>
          </a:p>
          <a:p>
            <a:pPr indent="-228600" lvl="0" marL="457200" rtl="0" algn="l">
              <a:lnSpc>
                <a:spcPct val="100000"/>
              </a:lnSpc>
              <a:spcBef>
                <a:spcPts val="0"/>
              </a:spcBef>
              <a:spcAft>
                <a:spcPts val="0"/>
              </a:spcAft>
              <a:buClr>
                <a:schemeClr val="accent4"/>
              </a:buClr>
              <a:buSzPts val="1100"/>
              <a:buNone/>
            </a:pPr>
            <a:r>
              <a:t/>
            </a:r>
            <a:endParaRPr sz="1800"/>
          </a:p>
        </p:txBody>
      </p:sp>
      <p:sp>
        <p:nvSpPr>
          <p:cNvPr id="425" name="Google Shape;425;p25"/>
          <p:cNvSpPr txBox="1"/>
          <p:nvPr>
            <p:ph type="title"/>
          </p:nvPr>
        </p:nvSpPr>
        <p:spPr>
          <a:xfrm>
            <a:off x="764228" y="259968"/>
            <a:ext cx="5392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Viral Hepatitis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6"/>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6"/>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i="1" lang="en-US"/>
              <a:t>Hepatitis A Virus (HAV)</a:t>
            </a:r>
            <a:endParaRPr i="1"/>
          </a:p>
        </p:txBody>
      </p:sp>
      <p:sp>
        <p:nvSpPr>
          <p:cNvPr id="432" name="Google Shape;432;p26"/>
          <p:cNvSpPr txBox="1"/>
          <p:nvPr>
            <p:ph idx="1" type="body"/>
          </p:nvPr>
        </p:nvSpPr>
        <p:spPr>
          <a:xfrm>
            <a:off x="1121434" y="1137140"/>
            <a:ext cx="6896100" cy="1508400"/>
          </a:xfrm>
          <a:prstGeom prst="rect">
            <a:avLst/>
          </a:prstGeom>
          <a:noFill/>
          <a:ln>
            <a:noFill/>
          </a:ln>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SzPts val="2300"/>
              <a:buChar char="●"/>
            </a:pPr>
            <a:r>
              <a:rPr lang="en-US" sz="2300"/>
              <a:t>Benign self-limited disease, no carrier state</a:t>
            </a:r>
            <a:endParaRPr sz="2300"/>
          </a:p>
          <a:p>
            <a:pPr indent="-374650" lvl="0" marL="457200" rtl="0" algn="l">
              <a:lnSpc>
                <a:spcPct val="100000"/>
              </a:lnSpc>
              <a:spcBef>
                <a:spcPts val="0"/>
              </a:spcBef>
              <a:spcAft>
                <a:spcPts val="0"/>
              </a:spcAft>
              <a:buSzPts val="2300"/>
              <a:buChar char="●"/>
            </a:pPr>
            <a:r>
              <a:rPr lang="en-US" sz="2300"/>
              <a:t>No chronic cases, rarely (0.1%) fulminant hepatitis</a:t>
            </a:r>
            <a:endParaRPr sz="2300"/>
          </a:p>
          <a:p>
            <a:pPr indent="-374650" lvl="0" marL="457200" rtl="0" algn="l">
              <a:lnSpc>
                <a:spcPct val="100000"/>
              </a:lnSpc>
              <a:spcBef>
                <a:spcPts val="0"/>
              </a:spcBef>
              <a:spcAft>
                <a:spcPts val="0"/>
              </a:spcAft>
              <a:buSzPts val="2300"/>
              <a:buChar char="●"/>
            </a:pPr>
            <a:r>
              <a:rPr lang="en-US" sz="2300"/>
              <a:t>Throughout the world and endemic in some countries with poor hygiene &amp; sanitation </a:t>
            </a:r>
            <a:endParaRPr sz="2300"/>
          </a:p>
          <a:p>
            <a:pPr indent="-374650" lvl="0" marL="457200" rtl="0" algn="l">
              <a:lnSpc>
                <a:spcPct val="100000"/>
              </a:lnSpc>
              <a:spcBef>
                <a:spcPts val="0"/>
              </a:spcBef>
              <a:spcAft>
                <a:spcPts val="0"/>
              </a:spcAft>
              <a:buSzPts val="2300"/>
              <a:buChar char="●"/>
            </a:pPr>
            <a:r>
              <a:rPr lang="en-US" sz="2300"/>
              <a:t>Could be asymptomatic; or febrile illness with jaundice &amp; fatigue &amp; loss of appetite</a:t>
            </a:r>
            <a:endParaRPr sz="2300"/>
          </a:p>
          <a:p>
            <a:pPr indent="-374650" lvl="0" marL="457200" rtl="0" algn="l">
              <a:lnSpc>
                <a:spcPct val="100000"/>
              </a:lnSpc>
              <a:spcBef>
                <a:spcPts val="0"/>
              </a:spcBef>
              <a:spcAft>
                <a:spcPts val="0"/>
              </a:spcAft>
              <a:buSzPts val="2300"/>
              <a:buChar char="●"/>
            </a:pPr>
            <a:r>
              <a:rPr i="1" lang="en-US" sz="2300"/>
              <a:t>Spread by ingestion of contaminated water &amp; food &amp; is shed in the stool for 2 to 3 weeks before and 1 week after the onset of jaundice</a:t>
            </a:r>
            <a:endParaRPr sz="2300"/>
          </a:p>
        </p:txBody>
      </p:sp>
      <p:grpSp>
        <p:nvGrpSpPr>
          <p:cNvPr id="433" name="Google Shape;433;p26"/>
          <p:cNvGrpSpPr/>
          <p:nvPr/>
        </p:nvGrpSpPr>
        <p:grpSpPr>
          <a:xfrm>
            <a:off x="8017534" y="457204"/>
            <a:ext cx="795181" cy="679936"/>
            <a:chOff x="8086850" y="3763788"/>
            <a:chExt cx="2404300" cy="1437700"/>
          </a:xfrm>
        </p:grpSpPr>
        <p:sp>
          <p:nvSpPr>
            <p:cNvPr id="434" name="Google Shape;434;p26"/>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6"/>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6"/>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6"/>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7"/>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7"/>
          <p:cNvSpPr txBox="1"/>
          <p:nvPr>
            <p:ph type="title"/>
          </p:nvPr>
        </p:nvSpPr>
        <p:spPr>
          <a:xfrm>
            <a:off x="1433407" y="573015"/>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i="1" lang="en-US"/>
              <a:t>Hepatitis B Virus (HBV)</a:t>
            </a:r>
            <a:endParaRPr i="1"/>
          </a:p>
        </p:txBody>
      </p:sp>
      <p:sp>
        <p:nvSpPr>
          <p:cNvPr id="444" name="Google Shape;444;p27"/>
          <p:cNvSpPr txBox="1"/>
          <p:nvPr>
            <p:ph idx="1" type="body"/>
          </p:nvPr>
        </p:nvSpPr>
        <p:spPr>
          <a:xfrm>
            <a:off x="579146" y="1217487"/>
            <a:ext cx="7730193" cy="1896495"/>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US" sz="2000"/>
              <a:t>HBV infection is an enormous global health problem 🡪 prevalence of chronic infection ranges (&gt;8% in parts of Africa to &lt;2% in Western Europe, North America, &amp; Australia)</a:t>
            </a:r>
            <a:endParaRPr/>
          </a:p>
          <a:p>
            <a:pPr indent="-330200" lvl="0" marL="457200" rtl="0" algn="l">
              <a:lnSpc>
                <a:spcPct val="100000"/>
              </a:lnSpc>
              <a:spcBef>
                <a:spcPts val="0"/>
              </a:spcBef>
              <a:spcAft>
                <a:spcPts val="0"/>
              </a:spcAft>
              <a:buSzPts val="1600"/>
              <a:buChar char="●"/>
            </a:pPr>
            <a:r>
              <a:rPr lang="en-US" sz="2000"/>
              <a:t>Mode of transmission varies with the geographic locale:</a:t>
            </a:r>
            <a:endParaRPr/>
          </a:p>
          <a:p>
            <a:pPr indent="-457200" lvl="0" marL="584200" rtl="0" algn="l">
              <a:lnSpc>
                <a:spcPct val="100000"/>
              </a:lnSpc>
              <a:spcBef>
                <a:spcPts val="0"/>
              </a:spcBef>
              <a:spcAft>
                <a:spcPts val="0"/>
              </a:spcAft>
              <a:buSzPts val="1600"/>
              <a:buFont typeface="Arial"/>
              <a:buAutoNum type="arabicPeriod"/>
            </a:pPr>
            <a:r>
              <a:rPr lang="en-US" sz="2000"/>
              <a:t>High-prevalence regions: perinatal transmission during childbirth (90% of cases). </a:t>
            </a:r>
            <a:endParaRPr/>
          </a:p>
          <a:p>
            <a:pPr indent="-457200" lvl="0" marL="584200" rtl="0" algn="l">
              <a:lnSpc>
                <a:spcPct val="100000"/>
              </a:lnSpc>
              <a:spcBef>
                <a:spcPts val="0"/>
              </a:spcBef>
              <a:spcAft>
                <a:spcPts val="0"/>
              </a:spcAft>
              <a:buSzPts val="1600"/>
              <a:buFont typeface="Arial"/>
              <a:buAutoNum type="arabicPeriod"/>
            </a:pPr>
            <a:r>
              <a:rPr lang="en-US" sz="2000"/>
              <a:t>Intermediate prevalence: horizontal transmission, especially in early childhood. </a:t>
            </a:r>
            <a:endParaRPr/>
          </a:p>
          <a:p>
            <a:pPr indent="-457200" lvl="0" marL="584200" rtl="0" algn="l">
              <a:lnSpc>
                <a:spcPct val="100000"/>
              </a:lnSpc>
              <a:spcBef>
                <a:spcPts val="0"/>
              </a:spcBef>
              <a:spcAft>
                <a:spcPts val="0"/>
              </a:spcAft>
              <a:buSzPts val="1600"/>
              <a:buFont typeface="Arial"/>
              <a:buAutoNum type="arabicPeriod"/>
            </a:pPr>
            <a:r>
              <a:rPr lang="en-US" sz="2000"/>
              <a:t>Low-prevalence areas, unprotected sex &amp; intravenous drug abuse.</a:t>
            </a:r>
            <a:endParaRPr sz="2000"/>
          </a:p>
        </p:txBody>
      </p:sp>
      <p:grpSp>
        <p:nvGrpSpPr>
          <p:cNvPr id="445" name="Google Shape;445;p27"/>
          <p:cNvGrpSpPr/>
          <p:nvPr/>
        </p:nvGrpSpPr>
        <p:grpSpPr>
          <a:xfrm>
            <a:off x="8017534" y="457204"/>
            <a:ext cx="795181" cy="679936"/>
            <a:chOff x="8086850" y="3763788"/>
            <a:chExt cx="2404300" cy="1437700"/>
          </a:xfrm>
        </p:grpSpPr>
        <p:sp>
          <p:nvSpPr>
            <p:cNvPr id="446" name="Google Shape;446;p27"/>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7"/>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7"/>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7"/>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8"/>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8"/>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i="1" lang="en-US"/>
              <a:t>Hepatitis B Virus (HBV)</a:t>
            </a:r>
            <a:endParaRPr i="1"/>
          </a:p>
        </p:txBody>
      </p:sp>
      <p:sp>
        <p:nvSpPr>
          <p:cNvPr id="456" name="Google Shape;456;p28"/>
          <p:cNvSpPr txBox="1"/>
          <p:nvPr>
            <p:ph idx="1" type="body"/>
          </p:nvPr>
        </p:nvSpPr>
        <p:spPr>
          <a:xfrm>
            <a:off x="994787" y="1137140"/>
            <a:ext cx="7022747" cy="1508400"/>
          </a:xfrm>
          <a:prstGeom prst="rect">
            <a:avLst/>
          </a:prstGeom>
          <a:noFill/>
          <a:ln>
            <a:noFill/>
          </a:ln>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SzPts val="2300"/>
              <a:buChar char="●"/>
            </a:pPr>
            <a:r>
              <a:rPr lang="en-US" sz="2300"/>
              <a:t>The outcome of HBV infection varies widely:</a:t>
            </a:r>
            <a:br>
              <a:rPr lang="en-US" sz="2300"/>
            </a:br>
            <a:r>
              <a:rPr lang="en-US" sz="2300"/>
              <a:t>(1)Acute hepatitis with recovery &amp; clearance of the virus.</a:t>
            </a:r>
            <a:br>
              <a:rPr lang="en-US" sz="2300"/>
            </a:br>
            <a:r>
              <a:rPr lang="en-US" sz="2300"/>
              <a:t>(2) Nonprogressive chronic hepatitis</a:t>
            </a:r>
            <a:br>
              <a:rPr lang="en-US" sz="2300"/>
            </a:br>
            <a:r>
              <a:rPr lang="en-US" sz="2300"/>
              <a:t>(3) Progressive chronic disease ending in cirrhosis</a:t>
            </a:r>
            <a:endParaRPr sz="2300"/>
          </a:p>
          <a:p>
            <a:pPr indent="0" lvl="0" marL="127000" rtl="0" algn="l">
              <a:lnSpc>
                <a:spcPct val="100000"/>
              </a:lnSpc>
              <a:spcBef>
                <a:spcPts val="0"/>
              </a:spcBef>
              <a:spcAft>
                <a:spcPts val="0"/>
              </a:spcAft>
              <a:buSzPts val="1600"/>
              <a:buNone/>
            </a:pPr>
            <a:r>
              <a:rPr lang="en-US" sz="2300"/>
              <a:t>     (4) Fulminant hepatitis with massive liver necrosis</a:t>
            </a:r>
            <a:br>
              <a:rPr lang="en-US" sz="2300"/>
            </a:br>
            <a:r>
              <a:rPr lang="en-US" sz="2300"/>
              <a:t>     (5) An asymptomatic “healthy” carrier state</a:t>
            </a:r>
            <a:endParaRPr sz="2300"/>
          </a:p>
          <a:p>
            <a:pPr indent="-374650" lvl="0" marL="457200" rtl="0" algn="l">
              <a:lnSpc>
                <a:spcPct val="100000"/>
              </a:lnSpc>
              <a:spcBef>
                <a:spcPts val="0"/>
              </a:spcBef>
              <a:spcAft>
                <a:spcPts val="0"/>
              </a:spcAft>
              <a:buSzPts val="2300"/>
              <a:buChar char="●"/>
            </a:pPr>
            <a:r>
              <a:rPr lang="en-US" sz="2300"/>
              <a:t>HBV-induced chronic liver disease is also an important precursor for the development of HCC.</a:t>
            </a:r>
            <a:br>
              <a:rPr lang="en-US" sz="2300"/>
            </a:br>
            <a:endParaRPr sz="2300"/>
          </a:p>
        </p:txBody>
      </p:sp>
      <p:grpSp>
        <p:nvGrpSpPr>
          <p:cNvPr id="457" name="Google Shape;457;p28"/>
          <p:cNvGrpSpPr/>
          <p:nvPr/>
        </p:nvGrpSpPr>
        <p:grpSpPr>
          <a:xfrm>
            <a:off x="8017534" y="457204"/>
            <a:ext cx="795181" cy="679936"/>
            <a:chOff x="8086850" y="3763788"/>
            <a:chExt cx="2404300" cy="1437700"/>
          </a:xfrm>
        </p:grpSpPr>
        <p:sp>
          <p:nvSpPr>
            <p:cNvPr id="458" name="Google Shape;458;p28"/>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8"/>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8"/>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8"/>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9"/>
          <p:cNvSpPr txBox="1"/>
          <p:nvPr>
            <p:ph type="title"/>
          </p:nvPr>
        </p:nvSpPr>
        <p:spPr>
          <a:xfrm>
            <a:off x="101036" y="226866"/>
            <a:ext cx="6360053"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sz="2000"/>
              <a:t>Potential outcomes of HBV infection in adults</a:t>
            </a:r>
            <a:endParaRPr/>
          </a:p>
        </p:txBody>
      </p:sp>
      <p:pic>
        <p:nvPicPr>
          <p:cNvPr id="467" name="Google Shape;467;p29"/>
          <p:cNvPicPr preferRelativeResize="0"/>
          <p:nvPr/>
        </p:nvPicPr>
        <p:blipFill rotWithShape="1">
          <a:blip r:embed="rId3">
            <a:alphaModFix/>
          </a:blip>
          <a:srcRect b="0" l="0" r="0" t="0"/>
          <a:stretch/>
        </p:blipFill>
        <p:spPr>
          <a:xfrm>
            <a:off x="0" y="799566"/>
            <a:ext cx="9144000" cy="42648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0"/>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30"/>
          <p:cNvSpPr txBox="1"/>
          <p:nvPr>
            <p:ph type="title"/>
          </p:nvPr>
        </p:nvSpPr>
        <p:spPr>
          <a:xfrm>
            <a:off x="1433407" y="573015"/>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i="1" lang="en-US"/>
              <a:t>Viral Hepatitis</a:t>
            </a:r>
            <a:endParaRPr i="1"/>
          </a:p>
        </p:txBody>
      </p:sp>
      <p:sp>
        <p:nvSpPr>
          <p:cNvPr id="474" name="Google Shape;474;p30"/>
          <p:cNvSpPr txBox="1"/>
          <p:nvPr>
            <p:ph idx="1" type="body"/>
          </p:nvPr>
        </p:nvSpPr>
        <p:spPr>
          <a:xfrm>
            <a:off x="579146" y="1217487"/>
            <a:ext cx="7730193" cy="1896495"/>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lang="en-US" sz="2200"/>
              <a:t>HCV is a major cause of liver disease, </a:t>
            </a:r>
            <a:r>
              <a:rPr b="1" lang="en-US" sz="2200"/>
              <a:t>Persistent infection &amp; chronic hepatitis are the hallmarks of HCV infection, despite the asymptomatic nature of the acute illness. </a:t>
            </a:r>
            <a:r>
              <a:rPr lang="en-US" sz="2200"/>
              <a:t>In contrast to HBV, chronic disease occurs in the majority of HCV-infected (80%–90%).</a:t>
            </a:r>
            <a:endParaRPr sz="2200"/>
          </a:p>
          <a:p>
            <a:pPr indent="-368300" lvl="0" marL="457200" rtl="0" algn="l">
              <a:lnSpc>
                <a:spcPct val="100000"/>
              </a:lnSpc>
              <a:spcBef>
                <a:spcPts val="0"/>
              </a:spcBef>
              <a:spcAft>
                <a:spcPts val="0"/>
              </a:spcAft>
              <a:buSzPts val="2200"/>
              <a:buChar char="●"/>
            </a:pPr>
            <a:r>
              <a:rPr i="1" lang="en-US" sz="2200"/>
              <a:t>Delta agent, </a:t>
            </a:r>
            <a:r>
              <a:rPr lang="en-US" sz="2200"/>
              <a:t>HDV is a unique RNA virus that is</a:t>
            </a:r>
            <a:r>
              <a:rPr b="1" lang="en-US" sz="2200"/>
              <a:t> dependent for its life cycle on HBV.</a:t>
            </a:r>
            <a:endParaRPr sz="2200"/>
          </a:p>
          <a:p>
            <a:pPr indent="-368300" lvl="0" marL="457200" rtl="0" algn="l">
              <a:lnSpc>
                <a:spcPct val="100000"/>
              </a:lnSpc>
              <a:spcBef>
                <a:spcPts val="0"/>
              </a:spcBef>
              <a:spcAft>
                <a:spcPts val="0"/>
              </a:spcAft>
              <a:buSzPts val="2200"/>
              <a:buChar char="●"/>
            </a:pPr>
            <a:r>
              <a:rPr b="1" lang="en-US" sz="2200"/>
              <a:t>HEV is an enterically transmitted, water-borne infection that usually produces a self-limiting disease.</a:t>
            </a:r>
            <a:endParaRPr sz="2200"/>
          </a:p>
        </p:txBody>
      </p:sp>
      <p:grpSp>
        <p:nvGrpSpPr>
          <p:cNvPr id="475" name="Google Shape;475;p30"/>
          <p:cNvGrpSpPr/>
          <p:nvPr/>
        </p:nvGrpSpPr>
        <p:grpSpPr>
          <a:xfrm>
            <a:off x="8017534" y="457204"/>
            <a:ext cx="795181" cy="679936"/>
            <a:chOff x="8086850" y="3763788"/>
            <a:chExt cx="2404300" cy="1437700"/>
          </a:xfrm>
        </p:grpSpPr>
        <p:sp>
          <p:nvSpPr>
            <p:cNvPr id="476" name="Google Shape;476;p30"/>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30"/>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30"/>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30"/>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
          <p:cNvSpPr/>
          <p:nvPr/>
        </p:nvSpPr>
        <p:spPr>
          <a:xfrm>
            <a:off x="7753740" y="0"/>
            <a:ext cx="1221500" cy="933061"/>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
          <p:cNvSpPr txBox="1"/>
          <p:nvPr>
            <p:ph type="title"/>
          </p:nvPr>
        </p:nvSpPr>
        <p:spPr>
          <a:xfrm>
            <a:off x="5818664" y="1449222"/>
            <a:ext cx="2808000"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 Three Zones</a:t>
            </a:r>
            <a:endParaRPr/>
          </a:p>
        </p:txBody>
      </p:sp>
      <p:sp>
        <p:nvSpPr>
          <p:cNvPr id="216" name="Google Shape;216;p3"/>
          <p:cNvSpPr txBox="1"/>
          <p:nvPr>
            <p:ph idx="1" type="body"/>
          </p:nvPr>
        </p:nvSpPr>
        <p:spPr>
          <a:xfrm>
            <a:off x="5806626" y="2092274"/>
            <a:ext cx="2808000" cy="1508400"/>
          </a:xfrm>
          <a:prstGeom prst="rect">
            <a:avLst/>
          </a:prstGeom>
          <a:noFill/>
          <a:ln>
            <a:noFill/>
          </a:ln>
        </p:spPr>
        <p:txBody>
          <a:bodyPr anchorCtr="0" anchor="t" bIns="91425" lIns="91425" spcFirstLastPara="1" rIns="91425" wrap="square" tIns="91425">
            <a:noAutofit/>
          </a:bodyPr>
          <a:lstStyle/>
          <a:p>
            <a:pPr indent="0" lvl="0" marL="127000" rtl="0" algn="l">
              <a:lnSpc>
                <a:spcPct val="100000"/>
              </a:lnSpc>
              <a:spcBef>
                <a:spcPts val="0"/>
              </a:spcBef>
              <a:spcAft>
                <a:spcPts val="0"/>
              </a:spcAft>
              <a:buSzPts val="1600"/>
              <a:buNone/>
            </a:pPr>
            <a:r>
              <a:rPr lang="en-US"/>
              <a:t>Division of the lobular parenchyma into zones is an important concept because each zone differs in metabolic activities &amp; susceptibility to certain forms of hepatic injury.</a:t>
            </a:r>
            <a:endParaRPr/>
          </a:p>
        </p:txBody>
      </p:sp>
      <p:grpSp>
        <p:nvGrpSpPr>
          <p:cNvPr id="217" name="Google Shape;217;p3"/>
          <p:cNvGrpSpPr/>
          <p:nvPr/>
        </p:nvGrpSpPr>
        <p:grpSpPr>
          <a:xfrm>
            <a:off x="8000821" y="237342"/>
            <a:ext cx="727337" cy="578458"/>
            <a:chOff x="8086850" y="3763788"/>
            <a:chExt cx="2404300" cy="1437700"/>
          </a:xfrm>
        </p:grpSpPr>
        <p:sp>
          <p:nvSpPr>
            <p:cNvPr id="218" name="Google Shape;218;p3"/>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2" name="Google Shape;222;p3"/>
          <p:cNvPicPr preferRelativeResize="0"/>
          <p:nvPr/>
        </p:nvPicPr>
        <p:blipFill rotWithShape="1">
          <a:blip r:embed="rId3">
            <a:alphaModFix/>
          </a:blip>
          <a:srcRect b="0" l="0" r="0" t="0"/>
          <a:stretch/>
        </p:blipFill>
        <p:spPr>
          <a:xfrm>
            <a:off x="418027" y="1082350"/>
            <a:ext cx="5388599" cy="35282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1"/>
          <p:cNvSpPr txBox="1"/>
          <p:nvPr>
            <p:ph idx="1" type="body"/>
          </p:nvPr>
        </p:nvSpPr>
        <p:spPr>
          <a:xfrm>
            <a:off x="784325" y="1278626"/>
            <a:ext cx="4959000" cy="3024000"/>
          </a:xfrm>
          <a:prstGeom prst="rect">
            <a:avLst/>
          </a:prstGeom>
          <a:noFill/>
          <a:ln>
            <a:noFill/>
          </a:ln>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SzPts val="2300"/>
              <a:buChar char="●"/>
            </a:pPr>
            <a:r>
              <a:rPr lang="en-US" sz="2300"/>
              <a:t>Grossly, livers normal or slightly mottled.</a:t>
            </a:r>
            <a:endParaRPr sz="2300"/>
          </a:p>
          <a:p>
            <a:pPr indent="-374650" lvl="0" marL="457200" rtl="0" algn="l">
              <a:lnSpc>
                <a:spcPct val="100000"/>
              </a:lnSpc>
              <a:spcBef>
                <a:spcPts val="0"/>
              </a:spcBef>
              <a:spcAft>
                <a:spcPts val="0"/>
              </a:spcAft>
              <a:buSzPts val="2300"/>
              <a:buChar char="●"/>
            </a:pPr>
            <a:r>
              <a:rPr lang="en-US" sz="2300"/>
              <a:t>Mononuclear cells predominate in all phases (T-cells mainly)</a:t>
            </a:r>
            <a:endParaRPr sz="2300"/>
          </a:p>
          <a:p>
            <a:pPr indent="-374650" lvl="0" marL="457200" rtl="0" algn="l">
              <a:lnSpc>
                <a:spcPct val="100000"/>
              </a:lnSpc>
              <a:spcBef>
                <a:spcPts val="0"/>
              </a:spcBef>
              <a:spcAft>
                <a:spcPts val="0"/>
              </a:spcAft>
              <a:buSzPts val="2300"/>
              <a:buChar char="●"/>
            </a:pPr>
            <a:r>
              <a:rPr lang="en-US" sz="2300"/>
              <a:t>Parenchymal injury is scattered as “spotty necrosis” or </a:t>
            </a:r>
            <a:r>
              <a:rPr b="1" lang="en-US" sz="2300"/>
              <a:t>lobular hepatitis</a:t>
            </a:r>
            <a:r>
              <a:rPr lang="en-US" sz="2300"/>
              <a:t>.</a:t>
            </a:r>
            <a:endParaRPr sz="2300"/>
          </a:p>
          <a:p>
            <a:pPr indent="-374650" lvl="0" marL="457200" rtl="0" algn="l">
              <a:lnSpc>
                <a:spcPct val="100000"/>
              </a:lnSpc>
              <a:spcBef>
                <a:spcPts val="0"/>
              </a:spcBef>
              <a:spcAft>
                <a:spcPts val="0"/>
              </a:spcAft>
              <a:buSzPts val="2300"/>
              <a:buChar char="●"/>
            </a:pPr>
            <a:r>
              <a:rPr lang="en-US" sz="2300"/>
              <a:t>Portal inflammation is </a:t>
            </a:r>
            <a:r>
              <a:rPr lang="en-US" sz="2300" u="sng"/>
              <a:t>minimal or absent.</a:t>
            </a:r>
            <a:endParaRPr sz="2300"/>
          </a:p>
          <a:p>
            <a:pPr indent="-374650" lvl="0" marL="457200" rtl="0" algn="l">
              <a:lnSpc>
                <a:spcPct val="100000"/>
              </a:lnSpc>
              <a:spcBef>
                <a:spcPts val="0"/>
              </a:spcBef>
              <a:spcAft>
                <a:spcPts val="0"/>
              </a:spcAft>
              <a:buSzPts val="2300"/>
              <a:buChar char="●"/>
            </a:pPr>
            <a:r>
              <a:rPr b="1" lang="en-US" sz="2300"/>
              <a:t>Ballooning degeneration</a:t>
            </a:r>
            <a:endParaRPr sz="2300"/>
          </a:p>
        </p:txBody>
      </p:sp>
      <p:sp>
        <p:nvSpPr>
          <p:cNvPr id="485" name="Google Shape;485;p31"/>
          <p:cNvSpPr txBox="1"/>
          <p:nvPr>
            <p:ph type="title"/>
          </p:nvPr>
        </p:nvSpPr>
        <p:spPr>
          <a:xfrm>
            <a:off x="784324" y="521225"/>
            <a:ext cx="6430391"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Morphology of Acute viral hepatitis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descr="https://www.jpatholtm.org/upload/thumbnails/jptm-2016-03-01f2.gif" id="490" name="Google Shape;490;p3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491" name="Google Shape;491;p32"/>
          <p:cNvPicPr preferRelativeResize="0"/>
          <p:nvPr/>
        </p:nvPicPr>
        <p:blipFill rotWithShape="1">
          <a:blip r:embed="rId3">
            <a:alphaModFix/>
          </a:blip>
          <a:srcRect b="0" l="0" r="0" t="0"/>
          <a:stretch/>
        </p:blipFill>
        <p:spPr>
          <a:xfrm>
            <a:off x="4461475" y="0"/>
            <a:ext cx="4682525" cy="3778200"/>
          </a:xfrm>
          <a:prstGeom prst="rect">
            <a:avLst/>
          </a:prstGeom>
          <a:noFill/>
          <a:ln>
            <a:noFill/>
          </a:ln>
        </p:spPr>
      </p:pic>
      <p:pic>
        <p:nvPicPr>
          <p:cNvPr id="492" name="Google Shape;492;p32"/>
          <p:cNvPicPr preferRelativeResize="0"/>
          <p:nvPr/>
        </p:nvPicPr>
        <p:blipFill rotWithShape="1">
          <a:blip r:embed="rId4">
            <a:alphaModFix/>
          </a:blip>
          <a:srcRect b="0" l="0" r="0" t="0"/>
          <a:stretch/>
        </p:blipFill>
        <p:spPr>
          <a:xfrm>
            <a:off x="0" y="48187"/>
            <a:ext cx="4416425" cy="3681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3"/>
          <p:cNvSpPr txBox="1"/>
          <p:nvPr>
            <p:ph idx="1" type="body"/>
          </p:nvPr>
        </p:nvSpPr>
        <p:spPr>
          <a:xfrm>
            <a:off x="784324" y="1416850"/>
            <a:ext cx="5676765" cy="3024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b="1" lang="en-US" sz="2000"/>
              <a:t>Mononuclear portal infiltration</a:t>
            </a:r>
            <a:endParaRPr/>
          </a:p>
          <a:p>
            <a:pPr indent="-317500" lvl="0" marL="457200" rtl="0" algn="l">
              <a:lnSpc>
                <a:spcPct val="100000"/>
              </a:lnSpc>
              <a:spcBef>
                <a:spcPts val="0"/>
              </a:spcBef>
              <a:spcAft>
                <a:spcPts val="0"/>
              </a:spcAft>
              <a:buSzPts val="1400"/>
              <a:buChar char="●"/>
            </a:pPr>
            <a:r>
              <a:rPr b="1" lang="en-US" sz="2000"/>
              <a:t>Interface hepatitis </a:t>
            </a:r>
            <a:r>
              <a:rPr lang="en-US" sz="2000"/>
              <a:t>&amp; lobular hepatitis</a:t>
            </a:r>
            <a:endParaRPr/>
          </a:p>
          <a:p>
            <a:pPr indent="-317500" lvl="0" marL="457200" rtl="0" algn="l">
              <a:lnSpc>
                <a:spcPct val="100000"/>
              </a:lnSpc>
              <a:spcBef>
                <a:spcPts val="0"/>
              </a:spcBef>
              <a:spcAft>
                <a:spcPts val="0"/>
              </a:spcAft>
              <a:buSzPts val="1400"/>
              <a:buChar char="●"/>
            </a:pPr>
            <a:r>
              <a:rPr lang="en-US" sz="2000"/>
              <a:t>The hallmark of progressive chronic liver damage is scarring. At first, only portal tracts exhibit fibrosis, but with time, fibrous septa (bands of dense scar) may extend between portal tracts 🡪 continued scarring and nodule formation 🡪 cirrhosis (severe cases)</a:t>
            </a:r>
            <a:endParaRPr/>
          </a:p>
        </p:txBody>
      </p:sp>
      <p:sp>
        <p:nvSpPr>
          <p:cNvPr id="498" name="Google Shape;498;p33"/>
          <p:cNvSpPr txBox="1"/>
          <p:nvPr>
            <p:ph type="title"/>
          </p:nvPr>
        </p:nvSpPr>
        <p:spPr>
          <a:xfrm>
            <a:off x="784324" y="521225"/>
            <a:ext cx="6430391"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a:t>Morphology of chronic viral hepatitis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34"/>
          <p:cNvPicPr preferRelativeResize="0"/>
          <p:nvPr/>
        </p:nvPicPr>
        <p:blipFill rotWithShape="1">
          <a:blip r:embed="rId3">
            <a:alphaModFix/>
          </a:blip>
          <a:srcRect b="0" l="0" r="0" t="0"/>
          <a:stretch/>
        </p:blipFill>
        <p:spPr>
          <a:xfrm>
            <a:off x="413625" y="0"/>
            <a:ext cx="4439726" cy="2599700"/>
          </a:xfrm>
          <a:prstGeom prst="rect">
            <a:avLst/>
          </a:prstGeom>
          <a:noFill/>
          <a:ln>
            <a:noFill/>
          </a:ln>
        </p:spPr>
      </p:pic>
      <p:pic>
        <p:nvPicPr>
          <p:cNvPr id="504" name="Google Shape;504;p34"/>
          <p:cNvPicPr preferRelativeResize="0"/>
          <p:nvPr/>
        </p:nvPicPr>
        <p:blipFill rotWithShape="1">
          <a:blip r:embed="rId4">
            <a:alphaModFix/>
          </a:blip>
          <a:srcRect b="15267" l="-8700" r="8700" t="194"/>
          <a:stretch/>
        </p:blipFill>
        <p:spPr>
          <a:xfrm>
            <a:off x="5161875" y="-1"/>
            <a:ext cx="3982125" cy="40583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p:nvPr/>
        </p:nvSpPr>
        <p:spPr>
          <a:xfrm flipH="1">
            <a:off x="3364682" y="9136600"/>
            <a:ext cx="2414632" cy="1836205"/>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35"/>
          <p:cNvSpPr txBox="1"/>
          <p:nvPr>
            <p:ph type="title"/>
          </p:nvPr>
        </p:nvSpPr>
        <p:spPr>
          <a:xfrm>
            <a:off x="5022618" y="1435395"/>
            <a:ext cx="2808000"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Microscopy :</a:t>
            </a:r>
            <a:endParaRPr/>
          </a:p>
        </p:txBody>
      </p:sp>
      <p:sp>
        <p:nvSpPr>
          <p:cNvPr id="511" name="Google Shape;511;p35"/>
          <p:cNvSpPr txBox="1"/>
          <p:nvPr>
            <p:ph idx="1" type="body"/>
          </p:nvPr>
        </p:nvSpPr>
        <p:spPr>
          <a:xfrm>
            <a:off x="4956864" y="1992325"/>
            <a:ext cx="4187136" cy="1787542"/>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US" sz="1800"/>
              <a:t>Certain histologic features point to specific viral etiologies:</a:t>
            </a:r>
            <a:endParaRPr/>
          </a:p>
          <a:p>
            <a:pPr indent="-330200" lvl="0" marL="457200" rtl="0" algn="l">
              <a:lnSpc>
                <a:spcPct val="100000"/>
              </a:lnSpc>
              <a:spcBef>
                <a:spcPts val="0"/>
              </a:spcBef>
              <a:spcAft>
                <a:spcPts val="0"/>
              </a:spcAft>
              <a:buSzPts val="1600"/>
              <a:buChar char="●"/>
            </a:pPr>
            <a:r>
              <a:rPr lang="en-US" sz="1800"/>
              <a:t>Chronic hepatitis. In HBV, </a:t>
            </a:r>
            <a:r>
              <a:rPr b="1" lang="en-US" sz="1800"/>
              <a:t>“ground-glass” hepatocytes</a:t>
            </a:r>
            <a:r>
              <a:rPr lang="en-US" sz="1800"/>
              <a:t>(cells with endoplasmic reticulum swollen by HBsAg)are a diagnostic hallmark,</a:t>
            </a:r>
            <a:endParaRPr sz="1800"/>
          </a:p>
        </p:txBody>
      </p:sp>
      <p:grpSp>
        <p:nvGrpSpPr>
          <p:cNvPr id="512" name="Google Shape;512;p35"/>
          <p:cNvGrpSpPr/>
          <p:nvPr/>
        </p:nvGrpSpPr>
        <p:grpSpPr>
          <a:xfrm>
            <a:off x="7207999" y="-1969136"/>
            <a:ext cx="1935942" cy="727476"/>
            <a:chOff x="8086850" y="3763788"/>
            <a:chExt cx="2404300" cy="1437700"/>
          </a:xfrm>
        </p:grpSpPr>
        <p:sp>
          <p:nvSpPr>
            <p:cNvPr id="513" name="Google Shape;513;p35"/>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35"/>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35"/>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35"/>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7" name="Google Shape;517;p35"/>
          <p:cNvPicPr preferRelativeResize="0"/>
          <p:nvPr/>
        </p:nvPicPr>
        <p:blipFill rotWithShape="1">
          <a:blip r:embed="rId3">
            <a:alphaModFix/>
          </a:blip>
          <a:srcRect b="0" l="0" r="0" t="0"/>
          <a:stretch/>
        </p:blipFill>
        <p:spPr>
          <a:xfrm>
            <a:off x="246875" y="1435395"/>
            <a:ext cx="4709989" cy="31950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6"/>
          <p:cNvSpPr/>
          <p:nvPr/>
        </p:nvSpPr>
        <p:spPr>
          <a:xfrm>
            <a:off x="7457513" y="-3151668"/>
            <a:ext cx="2002271" cy="1836205"/>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36"/>
          <p:cNvSpPr txBox="1"/>
          <p:nvPr>
            <p:ph type="title"/>
          </p:nvPr>
        </p:nvSpPr>
        <p:spPr>
          <a:xfrm>
            <a:off x="5022618" y="1435395"/>
            <a:ext cx="2808000"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Microscopy :</a:t>
            </a:r>
            <a:endParaRPr/>
          </a:p>
        </p:txBody>
      </p:sp>
      <p:sp>
        <p:nvSpPr>
          <p:cNvPr id="524" name="Google Shape;524;p36"/>
          <p:cNvSpPr txBox="1"/>
          <p:nvPr>
            <p:ph idx="1" type="body"/>
          </p:nvPr>
        </p:nvSpPr>
        <p:spPr>
          <a:xfrm>
            <a:off x="4956864" y="1992325"/>
            <a:ext cx="4187136" cy="1787542"/>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US" sz="1800"/>
              <a:t>Liver biopsies involved by chronic hepatitis C quite commonly show large lymphoid aggregates.</a:t>
            </a:r>
            <a:endParaRPr/>
          </a:p>
          <a:p>
            <a:pPr indent="-330200" lvl="0" marL="457200" rtl="0" algn="l">
              <a:lnSpc>
                <a:spcPct val="100000"/>
              </a:lnSpc>
              <a:spcBef>
                <a:spcPts val="0"/>
              </a:spcBef>
              <a:spcAft>
                <a:spcPts val="0"/>
              </a:spcAft>
              <a:buSzPts val="1600"/>
              <a:buChar char="●"/>
            </a:pPr>
            <a:r>
              <a:rPr lang="en-US" sz="1800"/>
              <a:t>HCV is associated with fatty change in scattered hepatocytes.</a:t>
            </a:r>
            <a:endParaRPr sz="1800"/>
          </a:p>
        </p:txBody>
      </p:sp>
      <p:grpSp>
        <p:nvGrpSpPr>
          <p:cNvPr id="525" name="Google Shape;525;p36"/>
          <p:cNvGrpSpPr/>
          <p:nvPr/>
        </p:nvGrpSpPr>
        <p:grpSpPr>
          <a:xfrm>
            <a:off x="7490676" y="-2812029"/>
            <a:ext cx="1935942" cy="1156917"/>
            <a:chOff x="8086850" y="3763788"/>
            <a:chExt cx="2404300" cy="1437700"/>
          </a:xfrm>
        </p:grpSpPr>
        <p:sp>
          <p:nvSpPr>
            <p:cNvPr id="526" name="Google Shape;526;p36"/>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36"/>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36"/>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36"/>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0" name="Google Shape;530;p36"/>
          <p:cNvPicPr preferRelativeResize="0"/>
          <p:nvPr/>
        </p:nvPicPr>
        <p:blipFill rotWithShape="1">
          <a:blip r:embed="rId3">
            <a:alphaModFix/>
          </a:blip>
          <a:srcRect b="0" l="0" r="0" t="0"/>
          <a:stretch/>
        </p:blipFill>
        <p:spPr>
          <a:xfrm>
            <a:off x="378784" y="910696"/>
            <a:ext cx="4686300" cy="351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7"/>
          <p:cNvSpPr txBox="1"/>
          <p:nvPr>
            <p:ph idx="1" type="subTitle"/>
          </p:nvPr>
        </p:nvSpPr>
        <p:spPr>
          <a:xfrm>
            <a:off x="331595" y="782643"/>
            <a:ext cx="5114612" cy="1235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600"/>
              <a:buNone/>
            </a:pPr>
            <a:r>
              <a:rPr b="1" lang="en-US"/>
              <a:t>Liver 🡪 the major drug metabolizing &amp; detoxifying organ 🡪 subject to injury from an enormous array of therapeutic &amp; environmental chemicals</a:t>
            </a:r>
            <a:endParaRPr/>
          </a:p>
        </p:txBody>
      </p:sp>
      <p:pic>
        <p:nvPicPr>
          <p:cNvPr id="536" name="Google Shape;536;p37"/>
          <p:cNvPicPr preferRelativeResize="0"/>
          <p:nvPr/>
        </p:nvPicPr>
        <p:blipFill rotWithShape="1">
          <a:blip r:embed="rId3">
            <a:alphaModFix/>
          </a:blip>
          <a:srcRect b="8173" l="34502" r="4625" t="2778"/>
          <a:stretch/>
        </p:blipFill>
        <p:spPr>
          <a:xfrm>
            <a:off x="6726825" y="873075"/>
            <a:ext cx="1469100" cy="1235100"/>
          </a:xfrm>
          <a:prstGeom prst="ellipse">
            <a:avLst/>
          </a:prstGeom>
          <a:noFill/>
          <a:ln>
            <a:noFill/>
          </a:ln>
        </p:spPr>
      </p:pic>
      <p:sp>
        <p:nvSpPr>
          <p:cNvPr id="537" name="Google Shape;537;p37"/>
          <p:cNvSpPr txBox="1"/>
          <p:nvPr>
            <p:ph idx="2" type="body"/>
          </p:nvPr>
        </p:nvSpPr>
        <p:spPr>
          <a:xfrm>
            <a:off x="452175" y="2054784"/>
            <a:ext cx="4491614" cy="2371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sz="2000"/>
              <a:t>Injury may result from:</a:t>
            </a:r>
            <a:endParaRPr/>
          </a:p>
          <a:p>
            <a:pPr indent="-342900" lvl="0" marL="482600" rtl="0" algn="l">
              <a:lnSpc>
                <a:spcPct val="100000"/>
              </a:lnSpc>
              <a:spcBef>
                <a:spcPts val="0"/>
              </a:spcBef>
              <a:spcAft>
                <a:spcPts val="0"/>
              </a:spcAft>
              <a:buSzPts val="1400"/>
              <a:buFont typeface="Arial"/>
              <a:buAutoNum type="arabicPeriod"/>
            </a:pPr>
            <a:r>
              <a:rPr lang="en-US" sz="2000"/>
              <a:t>Direct toxicity.</a:t>
            </a:r>
            <a:endParaRPr/>
          </a:p>
          <a:p>
            <a:pPr indent="-342900" lvl="0" marL="482600" rtl="0" algn="l">
              <a:lnSpc>
                <a:spcPct val="100000"/>
              </a:lnSpc>
              <a:spcBef>
                <a:spcPts val="0"/>
              </a:spcBef>
              <a:spcAft>
                <a:spcPts val="0"/>
              </a:spcAft>
              <a:buSzPts val="1400"/>
              <a:buFont typeface="Arial"/>
              <a:buAutoNum type="arabicPeriod"/>
            </a:pPr>
            <a:r>
              <a:rPr lang="en-US" sz="2000"/>
              <a:t>Hepatic conversion of a xenobiotic compound to an active toxin.</a:t>
            </a:r>
            <a:endParaRPr/>
          </a:p>
          <a:p>
            <a:pPr indent="-342900" lvl="0" marL="482600" rtl="0" algn="l">
              <a:lnSpc>
                <a:spcPct val="100000"/>
              </a:lnSpc>
              <a:spcBef>
                <a:spcPts val="0"/>
              </a:spcBef>
              <a:spcAft>
                <a:spcPts val="0"/>
              </a:spcAft>
              <a:buSzPts val="1400"/>
              <a:buFont typeface="Arial"/>
              <a:buAutoNum type="arabicPeriod"/>
            </a:pPr>
            <a:r>
              <a:rPr lang="en-US" sz="2000"/>
              <a:t>immune mechanisms; drug or a metabolite acting as a hapten to convert a cellular protein into an immunogen.</a:t>
            </a:r>
            <a:endParaRPr sz="2000"/>
          </a:p>
        </p:txBody>
      </p:sp>
      <p:sp>
        <p:nvSpPr>
          <p:cNvPr id="538" name="Google Shape;538;p37"/>
          <p:cNvSpPr txBox="1"/>
          <p:nvPr>
            <p:ph type="title"/>
          </p:nvPr>
        </p:nvSpPr>
        <p:spPr>
          <a:xfrm>
            <a:off x="251762" y="169533"/>
            <a:ext cx="5392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Drug and toxic injury..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8"/>
          <p:cNvSpPr txBox="1"/>
          <p:nvPr>
            <p:ph idx="1" type="body"/>
          </p:nvPr>
        </p:nvSpPr>
        <p:spPr>
          <a:xfrm>
            <a:off x="478465" y="1093925"/>
            <a:ext cx="8070112" cy="32112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en-US" sz="2000"/>
              <a:t>Drug reactions maybe:</a:t>
            </a:r>
            <a:endParaRPr/>
          </a:p>
          <a:p>
            <a:pPr indent="-298450" lvl="0" marL="457200" rtl="0" algn="l">
              <a:lnSpc>
                <a:spcPct val="100000"/>
              </a:lnSpc>
              <a:spcBef>
                <a:spcPts val="0"/>
              </a:spcBef>
              <a:spcAft>
                <a:spcPts val="0"/>
              </a:spcAft>
              <a:buClr>
                <a:schemeClr val="accent4"/>
              </a:buClr>
              <a:buSzPts val="1100"/>
              <a:buAutoNum type="arabicPeriod"/>
            </a:pPr>
            <a:r>
              <a:rPr b="1" i="1" lang="en-US" sz="2000"/>
              <a:t>Predictable (intrinsic): </a:t>
            </a:r>
            <a:r>
              <a:rPr lang="en-US" sz="2000"/>
              <a:t>affect all individuals in a dose-dependent fashion.</a:t>
            </a:r>
            <a:endParaRPr/>
          </a:p>
          <a:p>
            <a:pPr indent="-298450" lvl="0" marL="457200" rtl="0" algn="l">
              <a:lnSpc>
                <a:spcPct val="100000"/>
              </a:lnSpc>
              <a:spcBef>
                <a:spcPts val="0"/>
              </a:spcBef>
              <a:spcAft>
                <a:spcPts val="0"/>
              </a:spcAft>
              <a:buSzPts val="1100"/>
              <a:buFont typeface="Noto Sans Symbols"/>
              <a:buChar char="⮚"/>
            </a:pPr>
            <a:r>
              <a:rPr lang="en-US" sz="2000"/>
              <a:t>A classic, predictable hepatotoxin is acetaminophen, now the most common cause of acute liver failure necessitating transplantation in the US.</a:t>
            </a:r>
            <a:endParaRPr/>
          </a:p>
          <a:p>
            <a:pPr indent="-298450" lvl="0" marL="457200" rtl="0" algn="l">
              <a:lnSpc>
                <a:spcPct val="100000"/>
              </a:lnSpc>
              <a:spcBef>
                <a:spcPts val="0"/>
              </a:spcBef>
              <a:spcAft>
                <a:spcPts val="0"/>
              </a:spcAft>
              <a:buSzPts val="1100"/>
              <a:buFont typeface="Arial"/>
              <a:buAutoNum type="arabicPeriod" startAt="2"/>
            </a:pPr>
            <a:r>
              <a:rPr b="1" i="1" lang="en-US" sz="2000"/>
              <a:t>Unpredictable (idiosyncratic): </a:t>
            </a:r>
            <a:r>
              <a:rPr lang="en-US" sz="2000"/>
              <a:t>depend on idiosyncrasies of the host; the propensity to mount an immune response to the antigenic stimulus or the rate at which the agent can be metabolized</a:t>
            </a:r>
            <a:endParaRPr/>
          </a:p>
          <a:p>
            <a:pPr indent="-298450" lvl="0" marL="457200" rtl="0" algn="l">
              <a:lnSpc>
                <a:spcPct val="100000"/>
              </a:lnSpc>
              <a:spcBef>
                <a:spcPts val="0"/>
              </a:spcBef>
              <a:spcAft>
                <a:spcPts val="0"/>
              </a:spcAft>
              <a:buSzPts val="1100"/>
              <a:buFont typeface="Noto Sans Symbols"/>
              <a:buChar char="⮚"/>
            </a:pPr>
            <a:r>
              <a:rPr lang="en-US" sz="2000"/>
              <a:t>chlorpromazine, an agent that causes cholestasis in patients who are slow to metabolize it</a:t>
            </a:r>
            <a:endParaRPr/>
          </a:p>
        </p:txBody>
      </p:sp>
      <p:sp>
        <p:nvSpPr>
          <p:cNvPr id="544" name="Google Shape;544;p38"/>
          <p:cNvSpPr txBox="1"/>
          <p:nvPr>
            <p:ph type="title"/>
          </p:nvPr>
        </p:nvSpPr>
        <p:spPr>
          <a:xfrm>
            <a:off x="784325" y="521225"/>
            <a:ext cx="5392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Drug and toxic Hepatitis..</a:t>
            </a:r>
            <a:endParaRPr/>
          </a:p>
        </p:txBody>
      </p:sp>
      <p:sp>
        <p:nvSpPr>
          <p:cNvPr id="545" name="Google Shape;545;p38"/>
          <p:cNvSpPr/>
          <p:nvPr/>
        </p:nvSpPr>
        <p:spPr>
          <a:xfrm>
            <a:off x="6826830" y="436293"/>
            <a:ext cx="685200" cy="6852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6" name="Google Shape;546;p38"/>
          <p:cNvGrpSpPr/>
          <p:nvPr/>
        </p:nvGrpSpPr>
        <p:grpSpPr>
          <a:xfrm>
            <a:off x="7024909" y="605847"/>
            <a:ext cx="289039" cy="352833"/>
            <a:chOff x="-24694925" y="3518700"/>
            <a:chExt cx="242625" cy="296175"/>
          </a:xfrm>
        </p:grpSpPr>
        <p:sp>
          <p:nvSpPr>
            <p:cNvPr id="547" name="Google Shape;547;p38"/>
            <p:cNvSpPr/>
            <p:nvPr/>
          </p:nvSpPr>
          <p:spPr>
            <a:xfrm>
              <a:off x="-24694925" y="3572250"/>
              <a:ext cx="104000" cy="112650"/>
            </a:xfrm>
            <a:custGeom>
              <a:rect b="b" l="l" r="r" t="t"/>
              <a:pathLst>
                <a:path extrusionOk="0" h="4506" w="416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38"/>
            <p:cNvSpPr/>
            <p:nvPr/>
          </p:nvSpPr>
          <p:spPr>
            <a:xfrm>
              <a:off x="-24556300" y="3648650"/>
              <a:ext cx="104000" cy="113450"/>
            </a:xfrm>
            <a:custGeom>
              <a:rect b="b" l="l" r="r" t="t"/>
              <a:pathLst>
                <a:path extrusionOk="0" h="4538" w="4160">
                  <a:moveTo>
                    <a:pt x="1" y="1"/>
                  </a:moveTo>
                  <a:lnTo>
                    <a:pt x="1" y="2458"/>
                  </a:lnTo>
                  <a:cubicBezTo>
                    <a:pt x="1" y="3592"/>
                    <a:pt x="946" y="4537"/>
                    <a:pt x="2080" y="4537"/>
                  </a:cubicBezTo>
                  <a:cubicBezTo>
                    <a:pt x="3246" y="4537"/>
                    <a:pt x="4160" y="3592"/>
                    <a:pt x="4160" y="2458"/>
                  </a:cubicBezTo>
                  <a:lnTo>
                    <a:pt x="416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38"/>
            <p:cNvSpPr/>
            <p:nvPr/>
          </p:nvSpPr>
          <p:spPr>
            <a:xfrm>
              <a:off x="-24694925" y="3702200"/>
              <a:ext cx="104000" cy="112675"/>
            </a:xfrm>
            <a:custGeom>
              <a:rect b="b" l="l" r="r" t="t"/>
              <a:pathLst>
                <a:path extrusionOk="0" h="4507" w="416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38"/>
            <p:cNvSpPr/>
            <p:nvPr/>
          </p:nvSpPr>
          <p:spPr>
            <a:xfrm>
              <a:off x="-24556300" y="3518700"/>
              <a:ext cx="104000" cy="113425"/>
            </a:xfrm>
            <a:custGeom>
              <a:rect b="b" l="l" r="r" t="t"/>
              <a:pathLst>
                <a:path extrusionOk="0" h="4537" w="416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9"/>
          <p:cNvSpPr txBox="1"/>
          <p:nvPr>
            <p:ph idx="1" type="body"/>
          </p:nvPr>
        </p:nvSpPr>
        <p:spPr>
          <a:xfrm>
            <a:off x="584791" y="1488558"/>
            <a:ext cx="3965943" cy="2924297"/>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sz="1800"/>
              <a:t>Autoimmune hepatitis is a chronic, progressive hepatitis with all the features of autoimmune diseases:</a:t>
            </a:r>
            <a:endParaRPr/>
          </a:p>
          <a:p>
            <a:pPr indent="-342900" lvl="0" marL="482600" rtl="0" algn="l">
              <a:lnSpc>
                <a:spcPct val="100000"/>
              </a:lnSpc>
              <a:spcBef>
                <a:spcPts val="0"/>
              </a:spcBef>
              <a:spcAft>
                <a:spcPts val="0"/>
              </a:spcAft>
              <a:buSzPts val="1400"/>
              <a:buFont typeface="Arial"/>
              <a:buAutoNum type="arabicPeriod"/>
            </a:pPr>
            <a:r>
              <a:rPr lang="en-US" sz="1800"/>
              <a:t>genetic predisposition,</a:t>
            </a:r>
            <a:endParaRPr/>
          </a:p>
          <a:p>
            <a:pPr indent="-342900" lvl="0" marL="482600" rtl="0" algn="l">
              <a:lnSpc>
                <a:spcPct val="100000"/>
              </a:lnSpc>
              <a:spcBef>
                <a:spcPts val="0"/>
              </a:spcBef>
              <a:spcAft>
                <a:spcPts val="0"/>
              </a:spcAft>
              <a:buSzPts val="1400"/>
              <a:buFont typeface="Arial"/>
              <a:buAutoNum type="arabicPeriod"/>
            </a:pPr>
            <a:r>
              <a:rPr lang="en-US" sz="1800"/>
              <a:t>association with other</a:t>
            </a:r>
            <a:endParaRPr/>
          </a:p>
          <a:p>
            <a:pPr indent="-342900" lvl="0" marL="482600" rtl="0" algn="l">
              <a:lnSpc>
                <a:spcPct val="100000"/>
              </a:lnSpc>
              <a:spcBef>
                <a:spcPts val="0"/>
              </a:spcBef>
              <a:spcAft>
                <a:spcPts val="0"/>
              </a:spcAft>
              <a:buSzPts val="1400"/>
              <a:buFont typeface="Arial"/>
              <a:buAutoNum type="arabicPeriod"/>
            </a:pPr>
            <a:r>
              <a:rPr lang="en-US" sz="1800"/>
              <a:t>autoimmune diseases, </a:t>
            </a:r>
            <a:endParaRPr/>
          </a:p>
          <a:p>
            <a:pPr indent="-342900" lvl="0" marL="482600" rtl="0" algn="l">
              <a:lnSpc>
                <a:spcPct val="100000"/>
              </a:lnSpc>
              <a:spcBef>
                <a:spcPts val="0"/>
              </a:spcBef>
              <a:spcAft>
                <a:spcPts val="0"/>
              </a:spcAft>
              <a:buSzPts val="1400"/>
              <a:buFont typeface="Arial"/>
              <a:buAutoNum type="arabicPeriod"/>
            </a:pPr>
            <a:r>
              <a:rPr lang="en-US" sz="1800"/>
              <a:t>the presence of autoantibodies,</a:t>
            </a:r>
            <a:endParaRPr/>
          </a:p>
          <a:p>
            <a:pPr indent="-342900" lvl="0" marL="482600" rtl="0" algn="l">
              <a:lnSpc>
                <a:spcPct val="100000"/>
              </a:lnSpc>
              <a:spcBef>
                <a:spcPts val="0"/>
              </a:spcBef>
              <a:spcAft>
                <a:spcPts val="0"/>
              </a:spcAft>
              <a:buSzPts val="1400"/>
              <a:buFont typeface="Arial"/>
              <a:buAutoNum type="arabicPeriod"/>
            </a:pPr>
            <a:r>
              <a:rPr lang="en-US" sz="1800"/>
              <a:t>The therapeutic response to immunosuppression</a:t>
            </a:r>
            <a:endParaRPr/>
          </a:p>
        </p:txBody>
      </p:sp>
      <p:sp>
        <p:nvSpPr>
          <p:cNvPr id="556" name="Google Shape;556;p39"/>
          <p:cNvSpPr txBox="1"/>
          <p:nvPr>
            <p:ph idx="2" type="body"/>
          </p:nvPr>
        </p:nvSpPr>
        <p:spPr>
          <a:xfrm>
            <a:off x="4930500" y="1488550"/>
            <a:ext cx="4213500" cy="3615300"/>
          </a:xfrm>
          <a:prstGeom prst="rect">
            <a:avLst/>
          </a:prstGeom>
          <a:solidFill>
            <a:srgbClr val="FFFFFF"/>
          </a:solid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sz="1800"/>
              <a:t>Mortality for patients with severe untreated cases  is ~ 40% within 6 months of diagnosis, &amp; cirrhosis develops in ~ 40% of survivors. 🡪 diagnosis and intervention are imperative.</a:t>
            </a:r>
            <a:endParaRPr/>
          </a:p>
          <a:p>
            <a:pPr indent="-317500" lvl="0" marL="457200" rtl="0" algn="l">
              <a:lnSpc>
                <a:spcPct val="100000"/>
              </a:lnSpc>
              <a:spcBef>
                <a:spcPts val="0"/>
              </a:spcBef>
              <a:spcAft>
                <a:spcPts val="0"/>
              </a:spcAft>
              <a:buSzPts val="1400"/>
              <a:buChar char="●"/>
            </a:pPr>
            <a:r>
              <a:rPr lang="en-US" sz="1800"/>
              <a:t>Immunosuppressive</a:t>
            </a:r>
            <a:endParaRPr/>
          </a:p>
          <a:p>
            <a:pPr indent="0" lvl="0" marL="139700" rtl="0" algn="l">
              <a:lnSpc>
                <a:spcPct val="100000"/>
              </a:lnSpc>
              <a:spcBef>
                <a:spcPts val="0"/>
              </a:spcBef>
              <a:spcAft>
                <a:spcPts val="0"/>
              </a:spcAft>
              <a:buSzPts val="1400"/>
              <a:buNone/>
            </a:pPr>
            <a:r>
              <a:rPr lang="en-US" sz="1800"/>
              <a:t>therapy is usually effective, leading to remission in 80%, enabling long-term survival.</a:t>
            </a:r>
            <a:endParaRPr/>
          </a:p>
        </p:txBody>
      </p:sp>
      <p:sp>
        <p:nvSpPr>
          <p:cNvPr id="557" name="Google Shape;557;p39"/>
          <p:cNvSpPr txBox="1"/>
          <p:nvPr>
            <p:ph type="title"/>
          </p:nvPr>
        </p:nvSpPr>
        <p:spPr>
          <a:xfrm>
            <a:off x="127600" y="-246145"/>
            <a:ext cx="9144000" cy="1734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000"/>
              <a:buNone/>
            </a:pPr>
            <a:br>
              <a:rPr lang="en-US"/>
            </a:br>
            <a:r>
              <a:rPr lang="en-US"/>
              <a:t> </a:t>
            </a:r>
            <a:r>
              <a:rPr b="1" lang="en-US"/>
              <a:t>           </a:t>
            </a:r>
            <a:endParaRPr b="1"/>
          </a:p>
          <a:p>
            <a:pPr indent="0" lvl="0" marL="0" rtl="0" algn="l">
              <a:lnSpc>
                <a:spcPct val="80000"/>
              </a:lnSpc>
              <a:spcBef>
                <a:spcPts val="0"/>
              </a:spcBef>
              <a:spcAft>
                <a:spcPts val="0"/>
              </a:spcAft>
              <a:buSzPts val="2000"/>
              <a:buNone/>
            </a:pPr>
            <a:r>
              <a:t/>
            </a:r>
            <a:endParaRPr b="1"/>
          </a:p>
          <a:p>
            <a:pPr indent="0" lvl="0" marL="0" rtl="0" algn="l">
              <a:lnSpc>
                <a:spcPct val="80000"/>
              </a:lnSpc>
              <a:spcBef>
                <a:spcPts val="0"/>
              </a:spcBef>
              <a:spcAft>
                <a:spcPts val="0"/>
              </a:spcAft>
              <a:buSzPts val="2000"/>
              <a:buNone/>
            </a:pPr>
            <a:r>
              <a:rPr b="1" lang="en-US"/>
              <a:t> Autoimmune Hepatitis</a:t>
            </a:r>
            <a:br>
              <a:rPr lang="en-US"/>
            </a:b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5"/>
          <p:cNvSpPr txBox="1"/>
          <p:nvPr>
            <p:ph type="title"/>
          </p:nvPr>
        </p:nvSpPr>
        <p:spPr>
          <a:xfrm>
            <a:off x="0" y="-2"/>
            <a:ext cx="9654300" cy="6427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t/>
            </a:r>
            <a:endParaRPr b="1"/>
          </a:p>
          <a:p>
            <a:pPr indent="0" lvl="0" marL="0" rtl="0" algn="l">
              <a:lnSpc>
                <a:spcPct val="100000"/>
              </a:lnSpc>
              <a:spcBef>
                <a:spcPts val="0"/>
              </a:spcBef>
              <a:spcAft>
                <a:spcPts val="0"/>
              </a:spcAft>
              <a:buSzPts val="2000"/>
              <a:buNone/>
            </a:pPr>
            <a:r>
              <a:t/>
            </a:r>
            <a:endParaRPr b="1"/>
          </a:p>
          <a:p>
            <a:pPr indent="0" lvl="0" marL="0" rtl="0" algn="l">
              <a:lnSpc>
                <a:spcPct val="100000"/>
              </a:lnSpc>
              <a:spcBef>
                <a:spcPts val="0"/>
              </a:spcBef>
              <a:spcAft>
                <a:spcPts val="0"/>
              </a:spcAft>
              <a:buSzPts val="2000"/>
              <a:buNone/>
            </a:pPr>
            <a:r>
              <a:rPr b="1" lang="en-US"/>
              <a:t>Injured hepatocytes may show  reversible changes; </a:t>
            </a:r>
            <a:endParaRPr/>
          </a:p>
        </p:txBody>
      </p:sp>
      <p:sp>
        <p:nvSpPr>
          <p:cNvPr id="228" name="Google Shape;228;p5"/>
          <p:cNvSpPr txBox="1"/>
          <p:nvPr>
            <p:ph idx="2" type="title"/>
          </p:nvPr>
        </p:nvSpPr>
        <p:spPr>
          <a:xfrm>
            <a:off x="1218936" y="4025520"/>
            <a:ext cx="2735700" cy="46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US"/>
              <a:t>accumulation of fat</a:t>
            </a:r>
            <a:br>
              <a:rPr b="1" lang="en-US"/>
            </a:br>
            <a:r>
              <a:rPr b="1" lang="en-US"/>
              <a:t>(steatosis)</a:t>
            </a:r>
            <a:endParaRPr/>
          </a:p>
        </p:txBody>
      </p:sp>
      <p:sp>
        <p:nvSpPr>
          <p:cNvPr id="229" name="Google Shape;229;p5"/>
          <p:cNvSpPr txBox="1"/>
          <p:nvPr>
            <p:ph idx="3" type="title"/>
          </p:nvPr>
        </p:nvSpPr>
        <p:spPr>
          <a:xfrm>
            <a:off x="5036168" y="4057417"/>
            <a:ext cx="3064586" cy="46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US"/>
              <a:t>accumulation  of bilirubin</a:t>
            </a:r>
            <a:br>
              <a:rPr b="1" lang="en-US"/>
            </a:br>
            <a:r>
              <a:rPr b="1" lang="en-US"/>
              <a:t>(cholestasis)</a:t>
            </a:r>
            <a:endParaRPr/>
          </a:p>
        </p:txBody>
      </p:sp>
      <p:pic>
        <p:nvPicPr>
          <p:cNvPr descr="Diagnosis and Management of Cholestatic Liver Disease - Clinical  Gastroenterology and Hepatology" id="230" name="Google Shape;230;p5"/>
          <p:cNvPicPr preferRelativeResize="0"/>
          <p:nvPr/>
        </p:nvPicPr>
        <p:blipFill rotWithShape="1">
          <a:blip r:embed="rId3">
            <a:alphaModFix/>
          </a:blip>
          <a:srcRect b="0" l="0" r="0" t="0"/>
          <a:stretch/>
        </p:blipFill>
        <p:spPr>
          <a:xfrm>
            <a:off x="4573385" y="1255950"/>
            <a:ext cx="3581400" cy="2495551"/>
          </a:xfrm>
          <a:prstGeom prst="rect">
            <a:avLst/>
          </a:prstGeom>
          <a:noFill/>
          <a:ln>
            <a:noFill/>
          </a:ln>
        </p:spPr>
      </p:pic>
      <p:pic>
        <p:nvPicPr>
          <p:cNvPr descr="Pathological aspects of fatty liver disease" id="231" name="Google Shape;231;p5"/>
          <p:cNvPicPr preferRelativeResize="0"/>
          <p:nvPr/>
        </p:nvPicPr>
        <p:blipFill rotWithShape="1">
          <a:blip r:embed="rId4">
            <a:alphaModFix/>
          </a:blip>
          <a:srcRect b="16839" l="0" r="0" t="0"/>
          <a:stretch/>
        </p:blipFill>
        <p:spPr>
          <a:xfrm>
            <a:off x="357594" y="1255950"/>
            <a:ext cx="4095750" cy="24440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6"/>
          <p:cNvSpPr txBox="1"/>
          <p:nvPr>
            <p:ph type="title"/>
          </p:nvPr>
        </p:nvSpPr>
        <p:spPr>
          <a:xfrm>
            <a:off x="199525" y="0"/>
            <a:ext cx="9144000" cy="1108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US" sz="2000"/>
              <a:t>Irreversible injury , hepatocytes die by:</a:t>
            </a:r>
            <a:endParaRPr sz="2000"/>
          </a:p>
        </p:txBody>
      </p:sp>
      <p:sp>
        <p:nvSpPr>
          <p:cNvPr id="237" name="Google Shape;237;p6"/>
          <p:cNvSpPr txBox="1"/>
          <p:nvPr>
            <p:ph idx="2" type="title"/>
          </p:nvPr>
        </p:nvSpPr>
        <p:spPr>
          <a:xfrm>
            <a:off x="1410934" y="1368260"/>
            <a:ext cx="2210100" cy="468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US" sz="2400">
                <a:solidFill>
                  <a:srgbClr val="B28600"/>
                </a:solidFill>
              </a:rPr>
              <a:t>Necrosis</a:t>
            </a:r>
            <a:endParaRPr sz="2400">
              <a:solidFill>
                <a:srgbClr val="B28600"/>
              </a:solidFill>
            </a:endParaRPr>
          </a:p>
        </p:txBody>
      </p:sp>
      <p:sp>
        <p:nvSpPr>
          <p:cNvPr id="238" name="Google Shape;238;p6"/>
          <p:cNvSpPr txBox="1"/>
          <p:nvPr>
            <p:ph idx="1" type="subTitle"/>
          </p:nvPr>
        </p:nvSpPr>
        <p:spPr>
          <a:xfrm>
            <a:off x="1294652" y="2579864"/>
            <a:ext cx="2634785" cy="67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US" sz="1800"/>
              <a:t>commonly</a:t>
            </a:r>
            <a:endParaRPr/>
          </a:p>
          <a:p>
            <a:pPr indent="0" lvl="0" marL="0" rtl="0" algn="ctr">
              <a:lnSpc>
                <a:spcPct val="100000"/>
              </a:lnSpc>
              <a:spcBef>
                <a:spcPts val="0"/>
              </a:spcBef>
              <a:spcAft>
                <a:spcPts val="0"/>
              </a:spcAft>
              <a:buSzPts val="1400"/>
              <a:buNone/>
            </a:pPr>
            <a:r>
              <a:rPr lang="en-US" sz="1800"/>
              <a:t>seen following hepatic injury caused by hypoxia &amp; ischemia</a:t>
            </a:r>
            <a:endParaRPr sz="1800"/>
          </a:p>
        </p:txBody>
      </p:sp>
      <p:pic>
        <p:nvPicPr>
          <p:cNvPr id="239" name="Google Shape;239;p6"/>
          <p:cNvPicPr preferRelativeResize="0"/>
          <p:nvPr/>
        </p:nvPicPr>
        <p:blipFill rotWithShape="1">
          <a:blip r:embed="rId3">
            <a:alphaModFix/>
          </a:blip>
          <a:srcRect b="0" l="0" r="0" t="0"/>
          <a:stretch/>
        </p:blipFill>
        <p:spPr>
          <a:xfrm>
            <a:off x="4129862" y="1066800"/>
            <a:ext cx="4648200" cy="407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7"/>
          <p:cNvSpPr txBox="1"/>
          <p:nvPr>
            <p:ph type="title"/>
          </p:nvPr>
        </p:nvSpPr>
        <p:spPr>
          <a:xfrm>
            <a:off x="99750" y="7275"/>
            <a:ext cx="8944500" cy="1326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t/>
            </a:r>
            <a:endParaRPr b="1" sz="2000"/>
          </a:p>
          <a:p>
            <a:pPr indent="0" lvl="0" marL="0" rtl="0" algn="l">
              <a:lnSpc>
                <a:spcPct val="100000"/>
              </a:lnSpc>
              <a:spcBef>
                <a:spcPts val="0"/>
              </a:spcBef>
              <a:spcAft>
                <a:spcPts val="0"/>
              </a:spcAft>
              <a:buSzPts val="2000"/>
              <a:buNone/>
            </a:pPr>
            <a:r>
              <a:t/>
            </a:r>
            <a:endParaRPr b="1" sz="2000"/>
          </a:p>
          <a:p>
            <a:pPr indent="0" lvl="0" marL="0" rtl="0" algn="l">
              <a:lnSpc>
                <a:spcPct val="100000"/>
              </a:lnSpc>
              <a:spcBef>
                <a:spcPts val="0"/>
              </a:spcBef>
              <a:spcAft>
                <a:spcPts val="0"/>
              </a:spcAft>
              <a:buSzPts val="2000"/>
              <a:buNone/>
            </a:pPr>
            <a:r>
              <a:rPr b="1" lang="en-US" sz="2000"/>
              <a:t>Irreversible injury , hepatocytes die by:</a:t>
            </a:r>
            <a:endParaRPr sz="2000"/>
          </a:p>
        </p:txBody>
      </p:sp>
      <p:sp>
        <p:nvSpPr>
          <p:cNvPr id="245" name="Google Shape;245;p7"/>
          <p:cNvSpPr txBox="1"/>
          <p:nvPr>
            <p:ph idx="3" type="title"/>
          </p:nvPr>
        </p:nvSpPr>
        <p:spPr>
          <a:xfrm>
            <a:off x="5816735" y="1478623"/>
            <a:ext cx="2210100" cy="468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US" sz="2400">
                <a:solidFill>
                  <a:srgbClr val="B28600"/>
                </a:solidFill>
              </a:rPr>
              <a:t>Apoptosis</a:t>
            </a:r>
            <a:endParaRPr sz="2400">
              <a:solidFill>
                <a:srgbClr val="B28600"/>
              </a:solidFill>
            </a:endParaRPr>
          </a:p>
        </p:txBody>
      </p:sp>
      <p:sp>
        <p:nvSpPr>
          <p:cNvPr id="246" name="Google Shape;246;p7"/>
          <p:cNvSpPr txBox="1"/>
          <p:nvPr>
            <p:ph idx="4" type="subTitle"/>
          </p:nvPr>
        </p:nvSpPr>
        <p:spPr>
          <a:xfrm>
            <a:off x="5912429" y="2092270"/>
            <a:ext cx="2210100" cy="67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US" sz="1800"/>
              <a:t>predominates</a:t>
            </a:r>
            <a:endParaRPr/>
          </a:p>
          <a:p>
            <a:pPr indent="0" lvl="0" marL="0" rtl="0" algn="ctr">
              <a:lnSpc>
                <a:spcPct val="100000"/>
              </a:lnSpc>
              <a:spcBef>
                <a:spcPts val="0"/>
              </a:spcBef>
              <a:spcAft>
                <a:spcPts val="0"/>
              </a:spcAft>
              <a:buSzPts val="1400"/>
              <a:buNone/>
            </a:pPr>
            <a:r>
              <a:rPr lang="en-US" sz="1800"/>
              <a:t>in viral, autoimmune, &amp; drug/toxin-induced</a:t>
            </a:r>
            <a:endParaRPr/>
          </a:p>
          <a:p>
            <a:pPr indent="0" lvl="0" marL="0" rtl="0" algn="ctr">
              <a:lnSpc>
                <a:spcPct val="100000"/>
              </a:lnSpc>
              <a:spcBef>
                <a:spcPts val="0"/>
              </a:spcBef>
              <a:spcAft>
                <a:spcPts val="0"/>
              </a:spcAft>
              <a:buSzPts val="1400"/>
              <a:buNone/>
            </a:pPr>
            <a:r>
              <a:rPr lang="en-US" sz="1800"/>
              <a:t>hepatitides.</a:t>
            </a:r>
            <a:endParaRPr sz="1800"/>
          </a:p>
        </p:txBody>
      </p:sp>
      <p:pic>
        <p:nvPicPr>
          <p:cNvPr id="247" name="Google Shape;247;p7"/>
          <p:cNvPicPr preferRelativeResize="0"/>
          <p:nvPr/>
        </p:nvPicPr>
        <p:blipFill rotWithShape="1">
          <a:blip r:embed="rId3">
            <a:alphaModFix/>
          </a:blip>
          <a:srcRect b="0" l="0" r="0" t="0"/>
          <a:stretch/>
        </p:blipFill>
        <p:spPr>
          <a:xfrm>
            <a:off x="871871" y="1478623"/>
            <a:ext cx="4125432" cy="33473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8"/>
          <p:cNvSpPr txBox="1"/>
          <p:nvPr>
            <p:ph type="title"/>
          </p:nvPr>
        </p:nvSpPr>
        <p:spPr>
          <a:xfrm>
            <a:off x="199525" y="-2"/>
            <a:ext cx="8944500" cy="1151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t/>
            </a:r>
            <a:endParaRPr b="1" sz="2000"/>
          </a:p>
          <a:p>
            <a:pPr indent="0" lvl="0" marL="0" rtl="0" algn="l">
              <a:lnSpc>
                <a:spcPct val="100000"/>
              </a:lnSpc>
              <a:spcBef>
                <a:spcPts val="0"/>
              </a:spcBef>
              <a:spcAft>
                <a:spcPts val="0"/>
              </a:spcAft>
              <a:buSzPts val="2000"/>
              <a:buNone/>
            </a:pPr>
            <a:r>
              <a:t/>
            </a:r>
            <a:endParaRPr b="1" sz="2000"/>
          </a:p>
          <a:p>
            <a:pPr indent="0" lvl="0" marL="0" rtl="0" algn="l">
              <a:lnSpc>
                <a:spcPct val="100000"/>
              </a:lnSpc>
              <a:spcBef>
                <a:spcPts val="0"/>
              </a:spcBef>
              <a:spcAft>
                <a:spcPts val="0"/>
              </a:spcAft>
              <a:buSzPts val="2000"/>
              <a:buNone/>
            </a:pPr>
            <a:r>
              <a:rPr b="1" lang="en-US" sz="2000"/>
              <a:t>Irreversible injury , hepatocytes die by:</a:t>
            </a:r>
            <a:endParaRPr sz="2000"/>
          </a:p>
        </p:txBody>
      </p:sp>
      <p:sp>
        <p:nvSpPr>
          <p:cNvPr id="253" name="Google Shape;253;p8"/>
          <p:cNvSpPr txBox="1"/>
          <p:nvPr>
            <p:ph idx="5" type="title"/>
          </p:nvPr>
        </p:nvSpPr>
        <p:spPr>
          <a:xfrm>
            <a:off x="5274833" y="1842394"/>
            <a:ext cx="2939143" cy="468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US" sz="2400">
                <a:solidFill>
                  <a:srgbClr val="B28600"/>
                </a:solidFill>
              </a:rPr>
              <a:t>Confluent necrosis</a:t>
            </a:r>
            <a:endParaRPr sz="2400">
              <a:solidFill>
                <a:srgbClr val="B28600"/>
              </a:solidFill>
            </a:endParaRPr>
          </a:p>
        </p:txBody>
      </p:sp>
      <p:sp>
        <p:nvSpPr>
          <p:cNvPr id="254" name="Google Shape;254;p8"/>
          <p:cNvSpPr txBox="1"/>
          <p:nvPr>
            <p:ph idx="6" type="subTitle"/>
          </p:nvPr>
        </p:nvSpPr>
        <p:spPr>
          <a:xfrm>
            <a:off x="5742717" y="2396196"/>
            <a:ext cx="2210100" cy="67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US" sz="1800"/>
              <a:t>may be seen in acute toxic or ischemic</a:t>
            </a:r>
            <a:endParaRPr/>
          </a:p>
          <a:p>
            <a:pPr indent="0" lvl="0" marL="0" rtl="0" algn="ctr">
              <a:lnSpc>
                <a:spcPct val="100000"/>
              </a:lnSpc>
              <a:spcBef>
                <a:spcPts val="0"/>
              </a:spcBef>
              <a:spcAft>
                <a:spcPts val="0"/>
              </a:spcAft>
              <a:buSzPts val="1400"/>
              <a:buNone/>
            </a:pPr>
            <a:r>
              <a:rPr lang="en-US" sz="1800"/>
              <a:t>injuries or in severe chronic viral or autoimmune hepatitis</a:t>
            </a:r>
            <a:endParaRPr sz="1800"/>
          </a:p>
        </p:txBody>
      </p:sp>
      <p:pic>
        <p:nvPicPr>
          <p:cNvPr id="255" name="Google Shape;255;p8"/>
          <p:cNvPicPr preferRelativeResize="0"/>
          <p:nvPr/>
        </p:nvPicPr>
        <p:blipFill rotWithShape="1">
          <a:blip r:embed="rId3">
            <a:alphaModFix/>
          </a:blip>
          <a:srcRect b="51960" l="0" r="50792" t="0"/>
          <a:stretch/>
        </p:blipFill>
        <p:spPr>
          <a:xfrm>
            <a:off x="765544" y="1151811"/>
            <a:ext cx="3625701" cy="38357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9"/>
          <p:cNvSpPr txBox="1"/>
          <p:nvPr>
            <p:ph idx="2" type="title"/>
          </p:nvPr>
        </p:nvSpPr>
        <p:spPr>
          <a:xfrm>
            <a:off x="-312075" y="-464950"/>
            <a:ext cx="9144000" cy="7471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US"/>
              <a:t>02</a:t>
            </a:r>
            <a:endParaRPr/>
          </a:p>
        </p:txBody>
      </p:sp>
      <p:sp>
        <p:nvSpPr>
          <p:cNvPr id="261" name="Google Shape;261;p9"/>
          <p:cNvSpPr txBox="1"/>
          <p:nvPr>
            <p:ph type="title"/>
          </p:nvPr>
        </p:nvSpPr>
        <p:spPr>
          <a:xfrm>
            <a:off x="5390014" y="1490105"/>
            <a:ext cx="33516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a:t>Liver Failure</a:t>
            </a:r>
            <a:endParaRPr/>
          </a:p>
        </p:txBody>
      </p:sp>
      <p:sp>
        <p:nvSpPr>
          <p:cNvPr id="262" name="Google Shape;262;p9"/>
          <p:cNvSpPr txBox="1"/>
          <p:nvPr>
            <p:ph idx="1" type="subTitle"/>
          </p:nvPr>
        </p:nvSpPr>
        <p:spPr>
          <a:xfrm>
            <a:off x="5436157" y="2487274"/>
            <a:ext cx="2783393" cy="67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Font typeface="Arial"/>
              <a:buChar char="•"/>
            </a:pPr>
            <a:r>
              <a:rPr lang="en-US" sz="1600"/>
              <a:t>The most severe clinical consequence of liver disease</a:t>
            </a:r>
            <a:endParaRPr/>
          </a:p>
          <a:p>
            <a:pPr indent="0" lvl="0" marL="0" rtl="0" algn="l">
              <a:lnSpc>
                <a:spcPct val="100000"/>
              </a:lnSpc>
              <a:spcBef>
                <a:spcPts val="0"/>
              </a:spcBef>
              <a:spcAft>
                <a:spcPts val="0"/>
              </a:spcAft>
              <a:buSzPts val="1400"/>
              <a:buFont typeface="Arial"/>
              <a:buChar char="•"/>
            </a:pPr>
            <a:r>
              <a:rPr lang="en-US" sz="1600"/>
              <a:t>It primarily occurs in three clinical scenarios: acute, chronic, &amp;  acute-on-chronic liver failure</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0"/>
          <p:cNvSpPr/>
          <p:nvPr/>
        </p:nvSpPr>
        <p:spPr>
          <a:xfrm>
            <a:off x="7777419" y="0"/>
            <a:ext cx="1275412" cy="1437757"/>
          </a:xfrm>
          <a:custGeom>
            <a:rect b="b" l="l" r="r" t="t"/>
            <a:pathLst>
              <a:path extrusionOk="0" h="8066" w="10238">
                <a:moveTo>
                  <a:pt x="5570" y="0"/>
                </a:moveTo>
                <a:cubicBezTo>
                  <a:pt x="4215" y="0"/>
                  <a:pt x="2810" y="534"/>
                  <a:pt x="1825" y="1409"/>
                </a:cubicBezTo>
                <a:cubicBezTo>
                  <a:pt x="568" y="2523"/>
                  <a:pt x="0" y="4184"/>
                  <a:pt x="1082" y="6030"/>
                </a:cubicBezTo>
                <a:cubicBezTo>
                  <a:pt x="1846" y="7319"/>
                  <a:pt x="3352" y="8066"/>
                  <a:pt x="4858" y="8066"/>
                </a:cubicBezTo>
                <a:cubicBezTo>
                  <a:pt x="5075" y="8066"/>
                  <a:pt x="5292" y="8050"/>
                  <a:pt x="5507" y="8018"/>
                </a:cubicBezTo>
                <a:cubicBezTo>
                  <a:pt x="7200" y="7767"/>
                  <a:pt x="8686" y="6609"/>
                  <a:pt x="9538" y="5123"/>
                </a:cubicBezTo>
                <a:cubicBezTo>
                  <a:pt x="9953" y="4402"/>
                  <a:pt x="10237" y="3550"/>
                  <a:pt x="10052" y="2741"/>
                </a:cubicBezTo>
                <a:cubicBezTo>
                  <a:pt x="9746" y="1430"/>
                  <a:pt x="8358" y="709"/>
                  <a:pt x="7091" y="250"/>
                </a:cubicBezTo>
                <a:cubicBezTo>
                  <a:pt x="6610" y="80"/>
                  <a:pt x="6094" y="0"/>
                  <a:pt x="557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0"/>
          <p:cNvSpPr txBox="1"/>
          <p:nvPr>
            <p:ph type="title"/>
          </p:nvPr>
        </p:nvSpPr>
        <p:spPr>
          <a:xfrm>
            <a:off x="1423359" y="457204"/>
            <a:ext cx="5835878" cy="50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en-US"/>
              <a:t>Acute Liver Failure</a:t>
            </a:r>
            <a:endParaRPr/>
          </a:p>
        </p:txBody>
      </p:sp>
      <p:sp>
        <p:nvSpPr>
          <p:cNvPr id="269" name="Google Shape;269;p10"/>
          <p:cNvSpPr txBox="1"/>
          <p:nvPr>
            <p:ph idx="1" type="body"/>
          </p:nvPr>
        </p:nvSpPr>
        <p:spPr>
          <a:xfrm>
            <a:off x="1121434" y="1137140"/>
            <a:ext cx="6655985" cy="1508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b="1" lang="en-US" sz="1800"/>
              <a:t>A liver disease that produces hepatic encephalopathy within 6 months of the initial diagnosis.</a:t>
            </a:r>
            <a:endParaRPr/>
          </a:p>
          <a:p>
            <a:pPr indent="-330200" lvl="0" marL="457200" rtl="0" algn="l">
              <a:lnSpc>
                <a:spcPct val="100000"/>
              </a:lnSpc>
              <a:spcBef>
                <a:spcPts val="0"/>
              </a:spcBef>
              <a:spcAft>
                <a:spcPts val="0"/>
              </a:spcAft>
              <a:buSzPts val="1600"/>
              <a:buChar char="●"/>
            </a:pPr>
            <a:r>
              <a:rPr i="1" lang="en-US" sz="1800"/>
              <a:t>Fulminant: </a:t>
            </a:r>
            <a:r>
              <a:rPr lang="en-US" sz="1800"/>
              <a:t> encephalopathy develops within 2 weeks of the onset of jaundice, </a:t>
            </a:r>
            <a:r>
              <a:rPr i="1" lang="en-US" sz="1800"/>
              <a:t>subfulminant liver failure: </a:t>
            </a:r>
            <a:r>
              <a:rPr lang="en-US" sz="1800"/>
              <a:t> encephalopathy develops within 3 months</a:t>
            </a:r>
            <a:endParaRPr/>
          </a:p>
          <a:p>
            <a:pPr indent="-330200" lvl="0" marL="457200" rtl="0" algn="l">
              <a:lnSpc>
                <a:spcPct val="100000"/>
              </a:lnSpc>
              <a:spcBef>
                <a:spcPts val="0"/>
              </a:spcBef>
              <a:spcAft>
                <a:spcPts val="0"/>
              </a:spcAft>
              <a:buSzPts val="1600"/>
              <a:buChar char="●"/>
            </a:pPr>
            <a:r>
              <a:rPr lang="en-US" sz="1800"/>
              <a:t>In the US: accidental or deliberate ingestion of acetaminophen 🡪~ 50% of cases (Remains: autoimmune hepatitis, other drugs &amp; toxins, &amp; acute hepatitis A and B infections. </a:t>
            </a:r>
            <a:endParaRPr/>
          </a:p>
          <a:p>
            <a:pPr indent="-330200" lvl="0" marL="457200" rtl="0" algn="l">
              <a:lnSpc>
                <a:spcPct val="100000"/>
              </a:lnSpc>
              <a:spcBef>
                <a:spcPts val="0"/>
              </a:spcBef>
              <a:spcAft>
                <a:spcPts val="0"/>
              </a:spcAft>
              <a:buSzPts val="1600"/>
              <a:buChar char="●"/>
            </a:pPr>
            <a:r>
              <a:rPr lang="en-US" sz="1800"/>
              <a:t>In Asia, acute hepatitis B and E predominate as causes</a:t>
            </a:r>
            <a:endParaRPr sz="1800"/>
          </a:p>
        </p:txBody>
      </p:sp>
      <p:grpSp>
        <p:nvGrpSpPr>
          <p:cNvPr id="270" name="Google Shape;270;p10"/>
          <p:cNvGrpSpPr/>
          <p:nvPr/>
        </p:nvGrpSpPr>
        <p:grpSpPr>
          <a:xfrm>
            <a:off x="8017534" y="457204"/>
            <a:ext cx="795181" cy="679936"/>
            <a:chOff x="8086850" y="3763788"/>
            <a:chExt cx="2404300" cy="1437700"/>
          </a:xfrm>
        </p:grpSpPr>
        <p:sp>
          <p:nvSpPr>
            <p:cNvPr id="271" name="Google Shape;271;p10"/>
            <p:cNvSpPr/>
            <p:nvPr/>
          </p:nvSpPr>
          <p:spPr>
            <a:xfrm>
              <a:off x="8740275" y="5020063"/>
              <a:ext cx="228875" cy="131425"/>
            </a:xfrm>
            <a:custGeom>
              <a:rect b="b" l="l" r="r" t="t"/>
              <a:pathLst>
                <a:path extrusionOk="0" h="5257" w="9155">
                  <a:moveTo>
                    <a:pt x="9154" y="0"/>
                  </a:moveTo>
                  <a:lnTo>
                    <a:pt x="9154" y="0"/>
                  </a:lnTo>
                  <a:cubicBezTo>
                    <a:pt x="5746" y="1218"/>
                    <a:pt x="2619" y="2283"/>
                    <a:pt x="0" y="3152"/>
                  </a:cubicBezTo>
                  <a:cubicBezTo>
                    <a:pt x="1405" y="4517"/>
                    <a:pt x="2874" y="5256"/>
                    <a:pt x="4249" y="5256"/>
                  </a:cubicBezTo>
                  <a:cubicBezTo>
                    <a:pt x="4646" y="5256"/>
                    <a:pt x="5036" y="5194"/>
                    <a:pt x="5414" y="5069"/>
                  </a:cubicBezTo>
                  <a:cubicBezTo>
                    <a:pt x="6974" y="4549"/>
                    <a:pt x="8451" y="2825"/>
                    <a:pt x="91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0"/>
            <p:cNvSpPr/>
            <p:nvPr/>
          </p:nvSpPr>
          <p:spPr>
            <a:xfrm>
              <a:off x="9820150" y="3765738"/>
              <a:ext cx="671000" cy="757425"/>
            </a:xfrm>
            <a:custGeom>
              <a:rect b="b" l="l" r="r" t="t"/>
              <a:pathLst>
                <a:path extrusionOk="0" h="30297" w="26840">
                  <a:moveTo>
                    <a:pt x="4963" y="1"/>
                  </a:moveTo>
                  <a:cubicBezTo>
                    <a:pt x="2337" y="7853"/>
                    <a:pt x="302" y="15584"/>
                    <a:pt x="57" y="23995"/>
                  </a:cubicBezTo>
                  <a:cubicBezTo>
                    <a:pt x="0" y="26001"/>
                    <a:pt x="161" y="28131"/>
                    <a:pt x="348" y="30296"/>
                  </a:cubicBezTo>
                  <a:cubicBezTo>
                    <a:pt x="6110" y="28701"/>
                    <a:pt x="13486" y="25436"/>
                    <a:pt x="18301" y="18754"/>
                  </a:cubicBezTo>
                  <a:cubicBezTo>
                    <a:pt x="18872" y="17963"/>
                    <a:pt x="19446" y="17184"/>
                    <a:pt x="20010" y="16414"/>
                  </a:cubicBezTo>
                  <a:cubicBezTo>
                    <a:pt x="23522" y="11647"/>
                    <a:pt x="26839" y="7145"/>
                    <a:pt x="25535" y="4566"/>
                  </a:cubicBezTo>
                  <a:cubicBezTo>
                    <a:pt x="24117" y="1761"/>
                    <a:pt x="17191" y="230"/>
                    <a:pt x="49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0"/>
            <p:cNvSpPr/>
            <p:nvPr/>
          </p:nvSpPr>
          <p:spPr>
            <a:xfrm>
              <a:off x="9587850" y="3765738"/>
              <a:ext cx="180125" cy="147275"/>
            </a:xfrm>
            <a:custGeom>
              <a:rect b="b" l="l" r="r" t="t"/>
              <a:pathLst>
                <a:path extrusionOk="0" h="5891" w="7205">
                  <a:moveTo>
                    <a:pt x="7204" y="1"/>
                  </a:moveTo>
                  <a:lnTo>
                    <a:pt x="7204" y="1"/>
                  </a:lnTo>
                  <a:cubicBezTo>
                    <a:pt x="4959" y="38"/>
                    <a:pt x="2524" y="114"/>
                    <a:pt x="1" y="213"/>
                  </a:cubicBezTo>
                  <a:cubicBezTo>
                    <a:pt x="1822" y="1678"/>
                    <a:pt x="3356" y="3719"/>
                    <a:pt x="4525" y="5890"/>
                  </a:cubicBezTo>
                  <a:cubicBezTo>
                    <a:pt x="5251" y="3769"/>
                    <a:pt x="6134" y="1789"/>
                    <a:pt x="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0"/>
            <p:cNvSpPr/>
            <p:nvPr/>
          </p:nvSpPr>
          <p:spPr>
            <a:xfrm>
              <a:off x="8086850" y="3763788"/>
              <a:ext cx="1546350" cy="1437700"/>
            </a:xfrm>
            <a:custGeom>
              <a:rect b="b" l="l" r="r" t="t"/>
              <a:pathLst>
                <a:path extrusionOk="0" h="57508" w="61854">
                  <a:moveTo>
                    <a:pt x="31784" y="0"/>
                  </a:moveTo>
                  <a:cubicBezTo>
                    <a:pt x="21607" y="0"/>
                    <a:pt x="11532" y="1045"/>
                    <a:pt x="6770" y="8611"/>
                  </a:cubicBezTo>
                  <a:cubicBezTo>
                    <a:pt x="0" y="19368"/>
                    <a:pt x="1445" y="30314"/>
                    <a:pt x="2723" y="39967"/>
                  </a:cubicBezTo>
                  <a:cubicBezTo>
                    <a:pt x="2998" y="42063"/>
                    <a:pt x="3261" y="44039"/>
                    <a:pt x="3438" y="45981"/>
                  </a:cubicBezTo>
                  <a:cubicBezTo>
                    <a:pt x="4070" y="52898"/>
                    <a:pt x="5145" y="57507"/>
                    <a:pt x="8335" y="57507"/>
                  </a:cubicBezTo>
                  <a:cubicBezTo>
                    <a:pt x="10916" y="57507"/>
                    <a:pt x="14917" y="55018"/>
                    <a:pt x="20227" y="50105"/>
                  </a:cubicBezTo>
                  <a:cubicBezTo>
                    <a:pt x="20379" y="49963"/>
                    <a:pt x="20561" y="49858"/>
                    <a:pt x="20760" y="49799"/>
                  </a:cubicBezTo>
                  <a:cubicBezTo>
                    <a:pt x="21064" y="49709"/>
                    <a:pt x="49400" y="41077"/>
                    <a:pt x="58665" y="33621"/>
                  </a:cubicBezTo>
                  <a:cubicBezTo>
                    <a:pt x="60085" y="27097"/>
                    <a:pt x="61853" y="20414"/>
                    <a:pt x="60020" y="13810"/>
                  </a:cubicBezTo>
                  <a:cubicBezTo>
                    <a:pt x="58587" y="8647"/>
                    <a:pt x="55012" y="5168"/>
                    <a:pt x="52984" y="486"/>
                  </a:cubicBezTo>
                  <a:cubicBezTo>
                    <a:pt x="52830" y="487"/>
                    <a:pt x="52675" y="489"/>
                    <a:pt x="52515" y="489"/>
                  </a:cubicBezTo>
                  <a:cubicBezTo>
                    <a:pt x="48963" y="489"/>
                    <a:pt x="45341" y="362"/>
                    <a:pt x="41841" y="239"/>
                  </a:cubicBezTo>
                  <a:cubicBezTo>
                    <a:pt x="38341" y="115"/>
                    <a:pt x="35031" y="0"/>
                    <a:pt x="317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mohammed hayel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0x0101000FFF5DBDA5BC7C48BFF7B64F38A5EF43</vt:lpwstr>
  </property>
</Properties>
</file>