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82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1138" y="31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0ECC4-049E-4A79-BB77-5DEBBFFFBB70}" type="datetimeFigureOut">
              <a:rPr lang="en-US" smtClean="0"/>
              <a:t>04/07/2025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75F37-A5C5-4988-B8EB-078F369D6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580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0ECC4-049E-4A79-BB77-5DEBBFFFBB70}" type="datetimeFigureOut">
              <a:rPr lang="en-US" smtClean="0"/>
              <a:t>04/07/2025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75F37-A5C5-4988-B8EB-078F369D6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105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0ECC4-049E-4A79-BB77-5DEBBFFFBB70}" type="datetimeFigureOut">
              <a:rPr lang="en-US" smtClean="0"/>
              <a:t>04/07/2025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75F37-A5C5-4988-B8EB-078F369D6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955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0ECC4-049E-4A79-BB77-5DEBBFFFBB70}" type="datetimeFigureOut">
              <a:rPr lang="en-US" smtClean="0"/>
              <a:t>04/07/2025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75F37-A5C5-4988-B8EB-078F369D6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100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0ECC4-049E-4A79-BB77-5DEBBFFFBB70}" type="datetimeFigureOut">
              <a:rPr lang="en-US" smtClean="0"/>
              <a:t>04/07/2025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75F37-A5C5-4988-B8EB-078F369D6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369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0ECC4-049E-4A79-BB77-5DEBBFFFBB70}" type="datetimeFigureOut">
              <a:rPr lang="en-US" smtClean="0"/>
              <a:t>04/07/2025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75F37-A5C5-4988-B8EB-078F369D6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554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0ECC4-049E-4A79-BB77-5DEBBFFFBB70}" type="datetimeFigureOut">
              <a:rPr lang="en-US" smtClean="0"/>
              <a:t>04/07/2025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75F37-A5C5-4988-B8EB-078F369D6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616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0ECC4-049E-4A79-BB77-5DEBBFFFBB70}" type="datetimeFigureOut">
              <a:rPr lang="en-US" smtClean="0"/>
              <a:t>04/07/2025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75F37-A5C5-4988-B8EB-078F369D6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100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0ECC4-049E-4A79-BB77-5DEBBFFFBB70}" type="datetimeFigureOut">
              <a:rPr lang="en-US" smtClean="0"/>
              <a:t>04/07/2025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75F37-A5C5-4988-B8EB-078F369D6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487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0ECC4-049E-4A79-BB77-5DEBBFFFBB70}" type="datetimeFigureOut">
              <a:rPr lang="en-US" smtClean="0"/>
              <a:t>04/07/2025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75F37-A5C5-4988-B8EB-078F369D6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118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0ECC4-049E-4A79-BB77-5DEBBFFFBB70}" type="datetimeFigureOut">
              <a:rPr lang="en-US" smtClean="0"/>
              <a:t>04/07/2025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75F37-A5C5-4988-B8EB-078F369D6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918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0ECC4-049E-4A79-BB77-5DEBBFFFBB70}" type="datetimeFigureOut">
              <a:rPr lang="en-US" smtClean="0"/>
              <a:t>04/07/2025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75F37-A5C5-4988-B8EB-078F369D6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973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pmc.ncbi.nlm.nih.gov/articles/PMC4746141/?utm_source=chatgpt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1405" y="777130"/>
            <a:ext cx="9144000" cy="2387600"/>
          </a:xfrm>
        </p:spPr>
        <p:txBody>
          <a:bodyPr/>
          <a:lstStyle/>
          <a:p>
            <a:r>
              <a:rPr lang="en-US" dirty="0" smtClean="0"/>
              <a:t>Tumors of the Sino-nasal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5380" y="3182369"/>
            <a:ext cx="9144000" cy="1993544"/>
          </a:xfrm>
        </p:spPr>
        <p:txBody>
          <a:bodyPr>
            <a:normAutofit/>
          </a:bodyPr>
          <a:lstStyle/>
          <a:p>
            <a:r>
              <a:rPr lang="en" b="1" dirty="0" smtClean="0"/>
              <a:t>Dr. Islam Alzayadneh, MD, FRCS</a:t>
            </a:r>
            <a:r>
              <a:rPr lang="en" sz="1400" b="1" dirty="0" smtClean="0"/>
              <a:t>(Canada)</a:t>
            </a:r>
          </a:p>
          <a:p>
            <a:r>
              <a:rPr lang="en-US" sz="2000" b="1" dirty="0" smtClean="0"/>
              <a:t>Otolaryngologist &amp; Facial plastic surgeon</a:t>
            </a:r>
            <a:r>
              <a:rPr lang="en" sz="2000" b="1" dirty="0" smtClean="0"/>
              <a:t/>
            </a:r>
            <a:br>
              <a:rPr lang="en" sz="2000" b="1" dirty="0" smtClean="0"/>
            </a:br>
            <a:r>
              <a:rPr lang="en" dirty="0" smtClean="0"/>
              <a:t>Mutah University</a:t>
            </a:r>
            <a:br>
              <a:rPr lang="en" dirty="0" smtClean="0"/>
            </a:br>
            <a:r>
              <a:rPr lang="en-US" dirty="0" smtClean="0"/>
              <a:t>S</a:t>
            </a:r>
            <a:r>
              <a:rPr lang="en" dirty="0" smtClean="0"/>
              <a:t>chool of Medicine-</a:t>
            </a:r>
            <a:r>
              <a:rPr lang="en-US" dirty="0" smtClean="0"/>
              <a:t>S</a:t>
            </a:r>
            <a:r>
              <a:rPr lang="en" dirty="0" smtClean="0"/>
              <a:t>pecial Surgery Department</a:t>
            </a:r>
            <a:br>
              <a:rPr lang="en" dirty="0" smtClean="0"/>
            </a:br>
            <a:r>
              <a:rPr lang="en-US" dirty="0" smtClean="0"/>
              <a:t>U</a:t>
            </a:r>
            <a:r>
              <a:rPr lang="en" dirty="0" smtClean="0"/>
              <a:t>ndergraduate Seminars 2025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3620" t="35615" r="19515" b="22573"/>
          <a:stretch/>
        </p:blipFill>
        <p:spPr>
          <a:xfrm>
            <a:off x="9280477" y="3742898"/>
            <a:ext cx="2775045" cy="286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34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75"/>
    </mc:Choice>
    <mc:Fallback xmlns="">
      <p:transition spd="slow" advTm="12675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Staging &amp; Prognosis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5-year survival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Stage I: ~82%</a:t>
            </a:r>
          </a:p>
          <a:p>
            <a:pPr lvl="1"/>
            <a:r>
              <a:rPr lang="en-US" dirty="0" smtClean="0"/>
              <a:t>Stage II: ~72%</a:t>
            </a:r>
          </a:p>
          <a:p>
            <a:pPr lvl="1"/>
            <a:r>
              <a:rPr lang="en-US" dirty="0" smtClean="0"/>
              <a:t>Stage IV: ~49%</a:t>
            </a:r>
          </a:p>
          <a:p>
            <a:r>
              <a:rPr lang="en-US" dirty="0" smtClean="0"/>
              <a:t>Prognostic factors: EBV DNA levels post-treatment, nodal burden, cranial nerve involvement</a:t>
            </a:r>
          </a:p>
          <a:p>
            <a:r>
              <a:rPr lang="en-US" b="1" dirty="0" smtClean="0"/>
              <a:t>Complications</a:t>
            </a:r>
            <a:endParaRPr lang="en-US" dirty="0" smtClean="0"/>
          </a:p>
          <a:p>
            <a:r>
              <a:rPr lang="en-US" dirty="0" smtClean="0"/>
              <a:t>Acute: </a:t>
            </a:r>
            <a:r>
              <a:rPr lang="en-US" dirty="0" err="1" smtClean="0"/>
              <a:t>Mucositis</a:t>
            </a:r>
            <a:r>
              <a:rPr lang="en-US" dirty="0" smtClean="0"/>
              <a:t>, xerostomia, hearing loss</a:t>
            </a:r>
          </a:p>
          <a:p>
            <a:r>
              <a:rPr lang="en-US" dirty="0" smtClean="0"/>
              <a:t>Long-term: Cognitive dysfunction, radiation-induced hypothyroidism, secondary malignancies</a:t>
            </a:r>
          </a:p>
          <a:p>
            <a:r>
              <a:rPr lang="en-US" dirty="0" smtClean="0"/>
              <a:t>Recurrence or metastasis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90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Follow-Up &amp; Surveillance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Regular follow-up with endoscopy, EBV titers</a:t>
            </a:r>
          </a:p>
          <a:p>
            <a:r>
              <a:rPr lang="en-US" dirty="0" smtClean="0"/>
              <a:t>PET-CT at 3 months and 1 year post-treatment</a:t>
            </a:r>
          </a:p>
          <a:p>
            <a:r>
              <a:rPr lang="en-US" dirty="0" smtClean="0"/>
              <a:t>Thyroid function monitoring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141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(NPC)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NPC is </a:t>
            </a:r>
            <a:r>
              <a:rPr lang="en-US" b="1" dirty="0" smtClean="0"/>
              <a:t>EBV-driven</a:t>
            </a:r>
            <a:r>
              <a:rPr lang="en-US" dirty="0" smtClean="0"/>
              <a:t> in most endemic cases</a:t>
            </a:r>
          </a:p>
          <a:p>
            <a:r>
              <a:rPr lang="en-US" dirty="0" smtClean="0"/>
              <a:t>Presents late due to </a:t>
            </a:r>
            <a:r>
              <a:rPr lang="en-US" b="1" dirty="0" smtClean="0"/>
              <a:t>silent anatomic location</a:t>
            </a:r>
            <a:endParaRPr lang="en-US" dirty="0" smtClean="0"/>
          </a:p>
          <a:p>
            <a:r>
              <a:rPr lang="en-US" dirty="0" smtClean="0"/>
              <a:t>Always consider </a:t>
            </a:r>
            <a:r>
              <a:rPr lang="en-US" b="1" dirty="0" smtClean="0"/>
              <a:t>NPC in adults with unilateral otitis media</a:t>
            </a:r>
            <a:endParaRPr lang="en-US" dirty="0" smtClean="0"/>
          </a:p>
          <a:p>
            <a:r>
              <a:rPr lang="en-US" b="1" dirty="0" smtClean="0"/>
              <a:t>Endoscopic biopsy</a:t>
            </a:r>
            <a:r>
              <a:rPr lang="en-US" dirty="0" smtClean="0"/>
              <a:t> is diagnostic gold standard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642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chemeClr val="accent5">
                    <a:lumMod val="75000"/>
                  </a:schemeClr>
                </a:solidFill>
              </a:rPr>
              <a:t>Juvenile Nasopharyngeal Angiofibroma</a:t>
            </a:r>
            <a:br>
              <a:rPr lang="en-US" b="1" u="sng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b="1" u="sng" dirty="0" smtClean="0">
                <a:solidFill>
                  <a:schemeClr val="accent5">
                    <a:lumMod val="75000"/>
                  </a:schemeClr>
                </a:solidFill>
              </a:rPr>
              <a:t>Overview</a:t>
            </a:r>
            <a:endParaRPr lang="en-US" b="1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Rare, benign but aggressive vascular tumor</a:t>
            </a:r>
          </a:p>
          <a:p>
            <a:r>
              <a:rPr lang="en-US" sz="2000" dirty="0" smtClean="0"/>
              <a:t>Occurs almost exclusively in adolescent males</a:t>
            </a:r>
          </a:p>
          <a:p>
            <a:r>
              <a:rPr lang="en-US" sz="2000" dirty="0" smtClean="0"/>
              <a:t>Arises from the posterior nasal cavity/sphenopalatine foramen</a:t>
            </a:r>
          </a:p>
          <a:p>
            <a:r>
              <a:rPr lang="en-US" sz="2000" dirty="0" smtClean="0"/>
              <a:t>Can invade: nasopharynx, sinuses, pterygopalatine fossa, orbit, skull base</a:t>
            </a:r>
          </a:p>
          <a:p>
            <a:r>
              <a:rPr lang="en-US" sz="2000" dirty="0" smtClean="0"/>
              <a:t>Accounts for </a:t>
            </a:r>
            <a:r>
              <a:rPr lang="en-US" sz="2000" b="1" dirty="0" smtClean="0"/>
              <a:t>0.05–0.5%</a:t>
            </a:r>
            <a:r>
              <a:rPr lang="en-US" sz="2000" dirty="0" smtClean="0"/>
              <a:t> of head and neck tumors</a:t>
            </a:r>
          </a:p>
          <a:p>
            <a:r>
              <a:rPr lang="en-US" sz="2000" dirty="0" smtClean="0"/>
              <a:t>Age: </a:t>
            </a:r>
            <a:r>
              <a:rPr lang="en-US" sz="2000" b="1" dirty="0" smtClean="0"/>
              <a:t>9–25 years</a:t>
            </a:r>
            <a:endParaRPr lang="en-US" sz="2000" dirty="0" smtClean="0"/>
          </a:p>
          <a:p>
            <a:r>
              <a:rPr lang="en-US" sz="2000" dirty="0" smtClean="0"/>
              <a:t>Strong male predominance; rare in females</a:t>
            </a:r>
          </a:p>
          <a:p>
            <a:r>
              <a:rPr lang="en-US" sz="2000" dirty="0" smtClean="0"/>
              <a:t>More common in </a:t>
            </a:r>
            <a:r>
              <a:rPr lang="en-US" sz="2000" b="1" dirty="0" smtClean="0"/>
              <a:t>Middle Eastern and Indian</a:t>
            </a:r>
            <a:r>
              <a:rPr lang="en-US" sz="2000" dirty="0" smtClean="0"/>
              <a:t> populations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4448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Etiology &amp; Pathogenesis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Unclear origin; theories include: </a:t>
            </a:r>
          </a:p>
          <a:p>
            <a:r>
              <a:rPr lang="en-US" sz="1400" dirty="0" smtClean="0"/>
              <a:t>Vascular malformation</a:t>
            </a:r>
          </a:p>
          <a:p>
            <a:r>
              <a:rPr lang="en-US" sz="1400" dirty="0" smtClean="0"/>
              <a:t>Hormonal influence (androgens) during puberty</a:t>
            </a:r>
          </a:p>
          <a:p>
            <a:r>
              <a:rPr lang="en-US" sz="1400" dirty="0" smtClean="0"/>
              <a:t>Genetic anomalies (e.g., chromosome 17, TP53, FAP)</a:t>
            </a:r>
          </a:p>
          <a:p>
            <a:r>
              <a:rPr lang="en-US" sz="1400" dirty="0" smtClean="0"/>
              <a:t>HPV association (limited evidence)</a:t>
            </a:r>
          </a:p>
          <a:p>
            <a:r>
              <a:rPr lang="en-US" sz="1400" dirty="0" smtClean="0"/>
              <a:t>High expression of VEGF and vascular proliferation markers</a:t>
            </a:r>
          </a:p>
          <a:p>
            <a:r>
              <a:rPr lang="en-US" b="1" dirty="0" smtClean="0"/>
              <a:t>Clinical Features</a:t>
            </a:r>
            <a:endParaRPr lang="en-US" dirty="0" smtClean="0"/>
          </a:p>
          <a:p>
            <a:r>
              <a:rPr lang="en-US" sz="1400" b="1" dirty="0" smtClean="0"/>
              <a:t>Unilateral nasal obstruction</a:t>
            </a:r>
            <a:endParaRPr lang="en-US" sz="1400" dirty="0" smtClean="0"/>
          </a:p>
          <a:p>
            <a:r>
              <a:rPr lang="en-US" sz="1400" b="1" dirty="0" smtClean="0"/>
              <a:t>Recurrent painless epistaxis</a:t>
            </a:r>
            <a:endParaRPr lang="en-US" sz="1400" dirty="0" smtClean="0"/>
          </a:p>
          <a:p>
            <a:r>
              <a:rPr lang="en-US" sz="1400" dirty="0" smtClean="0"/>
              <a:t>Headache, rhinorrhea</a:t>
            </a:r>
          </a:p>
          <a:p>
            <a:r>
              <a:rPr lang="en-US" sz="1400" dirty="0" smtClean="0"/>
              <a:t>Advanced: </a:t>
            </a:r>
            <a:r>
              <a:rPr lang="en-US" sz="1400" b="1" dirty="0" smtClean="0"/>
              <a:t>proptosis, diplopia, facial deformity, cranial nerve palsy</a:t>
            </a:r>
            <a:endParaRPr lang="en-US" sz="1400" dirty="0" smtClean="0"/>
          </a:p>
          <a:p>
            <a:endParaRPr lang="en-US" sz="1400" dirty="0"/>
          </a:p>
        </p:txBody>
      </p:sp>
      <p:pic>
        <p:nvPicPr>
          <p:cNvPr id="6146" name="Picture 2" descr="Juvenile Angiofibroma - Radiology | Iowa Head and Neck Protoco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179" y="1481731"/>
            <a:ext cx="3856589" cy="3705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3154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534608" cy="4351338"/>
          </a:xfrm>
        </p:spPr>
        <p:txBody>
          <a:bodyPr>
            <a:normAutofit/>
          </a:bodyPr>
          <a:lstStyle/>
          <a:p>
            <a:r>
              <a:rPr lang="en-US" sz="1800" dirty="0" smtClean="0"/>
              <a:t>No biopsy! (risk of severe bleeding)</a:t>
            </a:r>
          </a:p>
          <a:p>
            <a:r>
              <a:rPr lang="en-US" sz="1800" dirty="0" smtClean="0"/>
              <a:t>Nasal endoscopy: red, friable mass</a:t>
            </a:r>
          </a:p>
          <a:p>
            <a:r>
              <a:rPr lang="en-US" sz="1800" dirty="0" smtClean="0"/>
              <a:t>CT scan: bony remodeling, sinus expansion, staging</a:t>
            </a:r>
          </a:p>
          <a:p>
            <a:r>
              <a:rPr lang="en-US" sz="1800" dirty="0" smtClean="0"/>
              <a:t>MRI: soft tissue extent, skull base/orbital involvement</a:t>
            </a:r>
          </a:p>
          <a:p>
            <a:r>
              <a:rPr lang="en-US" sz="1800" dirty="0" smtClean="0"/>
              <a:t>Angiography: delineate blood supply, for embolization planning</a:t>
            </a:r>
          </a:p>
          <a:p>
            <a:r>
              <a:rPr lang="en-US" sz="1800" b="1" dirty="0" smtClean="0"/>
              <a:t>Differential Diagnosis</a:t>
            </a:r>
            <a:endParaRPr lang="en-US" sz="1800" dirty="0" smtClean="0"/>
          </a:p>
          <a:p>
            <a:r>
              <a:rPr lang="en-US" sz="1800" dirty="0" err="1" smtClean="0"/>
              <a:t>Sinonasal</a:t>
            </a:r>
            <a:r>
              <a:rPr lang="en-US" sz="1800" dirty="0" smtClean="0"/>
              <a:t> polyp</a:t>
            </a:r>
          </a:p>
          <a:p>
            <a:r>
              <a:rPr lang="en-US" sz="1800" dirty="0" err="1" smtClean="0"/>
              <a:t>Esthesioneuroblastoma</a:t>
            </a:r>
            <a:endParaRPr lang="en-US" sz="1800" dirty="0" smtClean="0"/>
          </a:p>
          <a:p>
            <a:r>
              <a:rPr lang="en-US" sz="1800" dirty="0" smtClean="0"/>
              <a:t>Rhabdomyosarcoma</a:t>
            </a:r>
          </a:p>
          <a:p>
            <a:r>
              <a:rPr lang="en-US" sz="1800" dirty="0" smtClean="0"/>
              <a:t>Nasopharyngeal carcinoma</a:t>
            </a:r>
          </a:p>
          <a:p>
            <a:r>
              <a:rPr lang="en-US" sz="1800" dirty="0" err="1" smtClean="0"/>
              <a:t>Encephalocele</a:t>
            </a:r>
            <a:endParaRPr lang="en-US" sz="1800" dirty="0" smtClean="0"/>
          </a:p>
          <a:p>
            <a:endParaRPr lang="en-US" sz="1800" dirty="0"/>
          </a:p>
        </p:txBody>
      </p:sp>
      <p:pic>
        <p:nvPicPr>
          <p:cNvPr id="5122" name="Picture 2" descr="Juvenile Angiofibroma - Radiology | Iowa Head and Neck Protoco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122" y="606026"/>
            <a:ext cx="3548678" cy="295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Juvenile Nasopharyngeal Angiofibroma | Ento Ke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502" y="3665699"/>
            <a:ext cx="3438298" cy="271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0326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Staging &amp;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Mainstay: Surgical resection</a:t>
            </a:r>
          </a:p>
          <a:p>
            <a:r>
              <a:rPr lang="en-US" sz="2000" dirty="0" smtClean="0"/>
              <a:t>Endoscopic or open depending on tumor extent</a:t>
            </a:r>
          </a:p>
          <a:p>
            <a:r>
              <a:rPr lang="en-US" sz="2000" dirty="0" smtClean="0"/>
              <a:t>Preoperative embolization reduces intraoperative bleeding</a:t>
            </a:r>
          </a:p>
          <a:p>
            <a:r>
              <a:rPr lang="en-US" sz="2000" dirty="0" smtClean="0"/>
              <a:t>Large tumors may require staged or combined approaches</a:t>
            </a:r>
          </a:p>
          <a:p>
            <a:r>
              <a:rPr lang="en-US" sz="2000" dirty="0" smtClean="0"/>
              <a:t>Radiotherapy: For unrespectable, residual, or recurrent tumors</a:t>
            </a:r>
            <a:r>
              <a:rPr lang="en-US" sz="2000" b="1" dirty="0" smtClean="0"/>
              <a:t> </a:t>
            </a:r>
          </a:p>
          <a:p>
            <a:r>
              <a:rPr lang="en-US" sz="2000" b="1" dirty="0" smtClean="0"/>
              <a:t>Staging (</a:t>
            </a:r>
            <a:r>
              <a:rPr lang="en-US" sz="2000" b="1" dirty="0" err="1" smtClean="0"/>
              <a:t>Radkowski</a:t>
            </a:r>
            <a:r>
              <a:rPr lang="en-US" sz="2000" b="1" dirty="0" smtClean="0"/>
              <a:t> system)</a:t>
            </a:r>
            <a:endParaRPr lang="en-US" sz="2000" dirty="0" smtClean="0"/>
          </a:p>
          <a:p>
            <a:r>
              <a:rPr lang="en-US" sz="2000" dirty="0" smtClean="0"/>
              <a:t>Stage I: Nasal cavity and nasopharynx</a:t>
            </a:r>
          </a:p>
          <a:p>
            <a:r>
              <a:rPr lang="en-US" sz="2000" dirty="0" smtClean="0"/>
              <a:t>Stage II: Pterygopalatine fossa ± sinuses</a:t>
            </a:r>
          </a:p>
          <a:p>
            <a:r>
              <a:rPr lang="en-US" sz="2000" dirty="0" smtClean="0"/>
              <a:t>Stage III: Skull base/intracranial extension</a:t>
            </a:r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2566619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Prognosis and follow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 </a:t>
            </a:r>
            <a:r>
              <a:rPr lang="en-US" b="1" dirty="0" smtClean="0"/>
              <a:t>Prognosis:</a:t>
            </a:r>
          </a:p>
          <a:p>
            <a:r>
              <a:rPr lang="en-US" dirty="0" smtClean="0"/>
              <a:t>Generally favorable with complete resection</a:t>
            </a:r>
          </a:p>
          <a:p>
            <a:r>
              <a:rPr lang="en-US" dirty="0" smtClean="0"/>
              <a:t>Recurrence in 30–38% (esp. advanced disease)</a:t>
            </a:r>
          </a:p>
          <a:p>
            <a:r>
              <a:rPr lang="en-US" dirty="0" smtClean="0"/>
              <a:t>Malignant transformation: extremely rare</a:t>
            </a:r>
          </a:p>
          <a:p>
            <a:r>
              <a:rPr lang="en-US" dirty="0" smtClean="0"/>
              <a:t> </a:t>
            </a:r>
            <a:r>
              <a:rPr lang="en-US" b="1" dirty="0" smtClean="0"/>
              <a:t>Complications</a:t>
            </a:r>
          </a:p>
          <a:p>
            <a:r>
              <a:rPr lang="en-US" dirty="0" smtClean="0"/>
              <a:t>Hemorrhage (intraoperative, embolization risks)</a:t>
            </a:r>
          </a:p>
          <a:p>
            <a:r>
              <a:rPr lang="en-US" dirty="0" smtClean="0"/>
              <a:t>Vision loss</a:t>
            </a:r>
          </a:p>
          <a:p>
            <a:r>
              <a:rPr lang="en-US" dirty="0" smtClean="0"/>
              <a:t>cranial nerve injury</a:t>
            </a:r>
          </a:p>
          <a:p>
            <a:r>
              <a:rPr lang="en-US" dirty="0" smtClean="0"/>
              <a:t>Facial deformity</a:t>
            </a:r>
          </a:p>
          <a:p>
            <a:r>
              <a:rPr lang="en-US" dirty="0" smtClean="0"/>
              <a:t>CSF leak</a:t>
            </a:r>
          </a:p>
          <a:p>
            <a:r>
              <a:rPr lang="en-US" dirty="0" smtClean="0"/>
              <a:t>Radiation: secondary malignancy, delayed healing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smtClean="0"/>
              <a:t>Follow-Up:</a:t>
            </a:r>
          </a:p>
          <a:p>
            <a:r>
              <a:rPr lang="en-US" dirty="0" smtClean="0"/>
              <a:t>Clinical + imaging surveillance for 4–5 years</a:t>
            </a:r>
          </a:p>
          <a:p>
            <a:r>
              <a:rPr lang="en-US" dirty="0" smtClean="0"/>
              <a:t>Most recurrences within first 6–36 months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9135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chemeClr val="accent5">
                    <a:lumMod val="75000"/>
                  </a:schemeClr>
                </a:solidFill>
              </a:rPr>
              <a:t>Sino nasal Neoplasms - Overview</a:t>
            </a:r>
            <a:endParaRPr lang="en-US" b="1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Rare tumors: ~3% of all head &amp; neck cancers.</a:t>
            </a:r>
          </a:p>
          <a:p>
            <a:r>
              <a:rPr lang="en-US" sz="2400" dirty="0" smtClean="0"/>
              <a:t>Comprise both benign (e.g., inverted papilloma) and malignant lesions (carcinomas, sarcomas, lymphomas, </a:t>
            </a:r>
            <a:r>
              <a:rPr lang="en-US" sz="2400" dirty="0" err="1" smtClean="0"/>
              <a:t>neuroblastoma</a:t>
            </a:r>
            <a:r>
              <a:rPr lang="en-US" sz="2400" dirty="0" smtClean="0"/>
              <a:t>).</a:t>
            </a:r>
          </a:p>
          <a:p>
            <a:r>
              <a:rPr lang="en-US" sz="2400" dirty="0" smtClean="0"/>
              <a:t>Presentation often nonspecific: nasal obstruction, facial pain, epistaxis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206876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Categories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1. Benign Tumors</a:t>
            </a:r>
          </a:p>
          <a:p>
            <a:r>
              <a:rPr lang="en-US" sz="1900" dirty="0" smtClean="0"/>
              <a:t>Inverted papilloma: Middle-aged adults, recurrent, risk of malignant transformation.</a:t>
            </a:r>
          </a:p>
          <a:p>
            <a:r>
              <a:rPr lang="en-US" sz="1900" dirty="0" smtClean="0"/>
              <a:t>Hemangiopericytoma: Rare pericyte tumors—vascular, often treated with embolization/surgery.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2. Malignant Tumors</a:t>
            </a:r>
          </a:p>
          <a:p>
            <a:r>
              <a:rPr lang="en-US" sz="1900" dirty="0" smtClean="0"/>
              <a:t>Major epithelial malignancies (~90%):Squamous cell carcinoma (SNSCC) – most common</a:t>
            </a:r>
          </a:p>
          <a:p>
            <a:r>
              <a:rPr lang="en-US" sz="1900" dirty="0" smtClean="0"/>
              <a:t>Adenocarcinoma – salivary-type or intestinal; linked to wood dust exposure</a:t>
            </a:r>
          </a:p>
          <a:p>
            <a:r>
              <a:rPr lang="en-US" sz="1900" dirty="0" smtClean="0"/>
              <a:t>Undifferentiated carcinoma (SNUC) – highly aggressive, poor prognosis</a:t>
            </a:r>
          </a:p>
          <a:p>
            <a:r>
              <a:rPr lang="en-US" sz="1900" dirty="0" smtClean="0"/>
              <a:t>Olfactory </a:t>
            </a:r>
            <a:r>
              <a:rPr lang="en-US" sz="1900" dirty="0" err="1" smtClean="0"/>
              <a:t>neuroblastoma</a:t>
            </a:r>
            <a:r>
              <a:rPr lang="en-US" sz="1900" dirty="0" smtClean="0"/>
              <a:t> (</a:t>
            </a:r>
            <a:r>
              <a:rPr lang="en-US" sz="1900" dirty="0" err="1" smtClean="0"/>
              <a:t>esthesioneuroblastoma</a:t>
            </a:r>
            <a:r>
              <a:rPr lang="en-US" sz="1900" dirty="0" smtClean="0"/>
              <a:t>) – from olfactory mucosa; </a:t>
            </a:r>
            <a:r>
              <a:rPr lang="en-US" sz="1900" dirty="0" err="1" smtClean="0"/>
              <a:t>Kadish</a:t>
            </a:r>
            <a:r>
              <a:rPr lang="en-US" sz="1900" dirty="0" smtClean="0"/>
              <a:t> staging</a:t>
            </a:r>
          </a:p>
          <a:p>
            <a:r>
              <a:rPr lang="en-US" sz="2000" b="1" dirty="0" smtClean="0">
                <a:solidFill>
                  <a:srgbClr val="C00000"/>
                </a:solidFill>
              </a:rPr>
              <a:t>3. Other rare neoplasms:</a:t>
            </a:r>
          </a:p>
          <a:p>
            <a:r>
              <a:rPr lang="en-US" sz="2000" dirty="0" err="1" smtClean="0"/>
              <a:t>Sinonasal</a:t>
            </a:r>
            <a:r>
              <a:rPr lang="en-US" sz="2000" dirty="0" smtClean="0"/>
              <a:t> melanoma, lymphoma, sarcomas (e.g., rhabdomyosarcoma, </a:t>
            </a:r>
            <a:r>
              <a:rPr lang="en-US" sz="2000" dirty="0" err="1" smtClean="0"/>
              <a:t>biphenotypic</a:t>
            </a:r>
            <a:r>
              <a:rPr lang="en-US" sz="2000" dirty="0" smtClean="0"/>
              <a:t> sarcoma)</a:t>
            </a:r>
          </a:p>
          <a:p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2424901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Tumors of nasopharynx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(Malignant) Nasopharyngeal carcinoma (NPC)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(Benign) Juvenile Nasopharyngeal Angiofibroma</a:t>
            </a:r>
          </a:p>
          <a:p>
            <a:r>
              <a:rPr lang="en-US" dirty="0" err="1" smtClean="0"/>
              <a:t>Sinonasal</a:t>
            </a:r>
            <a:r>
              <a:rPr lang="en-US" dirty="0" smtClean="0"/>
              <a:t> Neoplasms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0352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Inverted Papilloma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5682343" cy="4699226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 rare, benign locally aggressive epithelial tumor arising from the lateral nasal wall, typically near the middle meatus. </a:t>
            </a:r>
          </a:p>
          <a:p>
            <a:r>
              <a:rPr lang="en-US" dirty="0" smtClean="0"/>
              <a:t>It accounts for approximately 0.5%–4% of all nasal tumors</a:t>
            </a:r>
          </a:p>
          <a:p>
            <a:r>
              <a:rPr lang="en-US" dirty="0" smtClean="0"/>
              <a:t>presents in middle-aged males with unilateral nasal obstruction, epistaxis, or a visible nasal mass. </a:t>
            </a:r>
          </a:p>
          <a:p>
            <a:r>
              <a:rPr lang="en-US" dirty="0" smtClean="0"/>
              <a:t>it has a high recurrence rate and a known risk (~5–15%) of transformation into squamous cell carcinoma.</a:t>
            </a:r>
          </a:p>
          <a:p>
            <a:r>
              <a:rPr lang="en-US" dirty="0" smtClean="0"/>
              <a:t>Diagnosis is confirmed via endoscopic biopsy and imaging, where CT often shows bone remodeling, and MRI may reveal a characteristic “</a:t>
            </a:r>
            <a:r>
              <a:rPr lang="en-US" dirty="0" err="1" smtClean="0"/>
              <a:t>cerebriform</a:t>
            </a:r>
            <a:r>
              <a:rPr lang="en-US" dirty="0" smtClean="0"/>
              <a:t>” pattern. </a:t>
            </a:r>
          </a:p>
          <a:p>
            <a:r>
              <a:rPr lang="en-US" dirty="0" smtClean="0"/>
              <a:t>Treatment involves complete endoscopic surgical excision, with long-term surveillance due to recurrence risk</a:t>
            </a:r>
            <a:endParaRPr lang="en-US" dirty="0"/>
          </a:p>
        </p:txBody>
      </p:sp>
      <p:pic>
        <p:nvPicPr>
          <p:cNvPr id="13314" name="Picture 2" descr="https://prod-images-static.radiopaedia.org/images/25725809/dc6ae9c4fccdf71664751ee90ad309e38d852045b24ec65e0915429370efdfd6_big_gallery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960" y="365124"/>
            <a:ext cx="4742448" cy="602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447141" y="5007832"/>
            <a:ext cx="4278086" cy="10156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b="0" i="0" dirty="0" smtClean="0">
                <a:solidFill>
                  <a:srgbClr val="3D3D3D"/>
                </a:solidFill>
                <a:effectLst/>
                <a:latin typeface="Open Sans"/>
              </a:rPr>
              <a:t>Expansile soft tissue density noted filling the left nasal cavity obliterating the related osteomeatal unit, middle and inferior turbinate. It extends medially to the left maxillary sinus through a defect within the sinus medial wall and posteriorly partially obliterating the nasopharynx.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050500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Clinical Presentation</a:t>
            </a:r>
            <a:endParaRPr lang="en-US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n-US" b="1" dirty="0" smtClean="0"/>
              <a:t>Common symptoms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Persistent unilateral nasal obstruction</a:t>
            </a:r>
          </a:p>
          <a:p>
            <a:pPr lvl="1"/>
            <a:r>
              <a:rPr lang="en-US" dirty="0" smtClean="0"/>
              <a:t>Recurrent epistaxis</a:t>
            </a:r>
          </a:p>
          <a:p>
            <a:pPr lvl="1"/>
            <a:r>
              <a:rPr lang="en-US" dirty="0" smtClean="0"/>
              <a:t>Facial pain/pressure, headache</a:t>
            </a:r>
          </a:p>
          <a:p>
            <a:pPr lvl="1"/>
            <a:r>
              <a:rPr lang="en-US" dirty="0" smtClean="0"/>
              <a:t>Advanced signs: proptosis, diplopia, cranial neuropathies</a:t>
            </a:r>
            <a:endParaRPr lang="en-US" dirty="0"/>
          </a:p>
        </p:txBody>
      </p:sp>
      <p:pic>
        <p:nvPicPr>
          <p:cNvPr id="10242" name="Picture 2" descr="Sinonasal Tumors: What the Multidisciplinary Cancer Care Board Wants to  Know | RadioGraph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575" y="833902"/>
            <a:ext cx="5221968" cy="521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3173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Investigation</a:t>
            </a:r>
            <a:endParaRPr lang="en-US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627914" cy="4351338"/>
          </a:xfrm>
        </p:spPr>
        <p:txBody>
          <a:bodyPr/>
          <a:lstStyle/>
          <a:p>
            <a:r>
              <a:rPr lang="en-US" sz="1800" b="1" dirty="0" smtClean="0"/>
              <a:t>Endoscopy + Biopsy</a:t>
            </a:r>
            <a:endParaRPr lang="en-US" sz="1800" dirty="0" smtClean="0"/>
          </a:p>
          <a:p>
            <a:pPr lvl="1"/>
            <a:r>
              <a:rPr lang="en-US" sz="1800" dirty="0" smtClean="0"/>
              <a:t>Office-based endoscopic exam &amp; tissue sampling for histopathology (except vascular lesions pre-embolization)</a:t>
            </a:r>
          </a:p>
          <a:p>
            <a:r>
              <a:rPr lang="en-US" sz="1800" b="1" dirty="0" smtClean="0"/>
              <a:t>Imaging (</a:t>
            </a:r>
            <a:r>
              <a:rPr lang="en-US" sz="1800" dirty="0" smtClean="0"/>
              <a:t>Useful for staging and surgical planning)</a:t>
            </a:r>
            <a:endParaRPr lang="en-US" sz="1800" dirty="0" smtClean="0"/>
          </a:p>
          <a:p>
            <a:pPr marL="400050" indent="-400050">
              <a:buFont typeface="+mj-lt"/>
              <a:buAutoNum type="romanUcPeriod"/>
            </a:pPr>
            <a:r>
              <a:rPr lang="en-US" sz="1800" b="1" dirty="0" smtClean="0"/>
              <a:t>CT scan</a:t>
            </a:r>
            <a:r>
              <a:rPr lang="en-US" sz="1800" dirty="0" smtClean="0"/>
              <a:t>: Evaluate bone erosion, tumor extent</a:t>
            </a:r>
          </a:p>
          <a:p>
            <a:pPr marL="400050" indent="-400050">
              <a:buFont typeface="+mj-lt"/>
              <a:buAutoNum type="romanUcPeriod"/>
            </a:pPr>
            <a:r>
              <a:rPr lang="en-US" sz="1800" b="1" dirty="0" smtClean="0"/>
              <a:t>MRI</a:t>
            </a:r>
            <a:r>
              <a:rPr lang="en-US" sz="1800" dirty="0" smtClean="0"/>
              <a:t>: Soft-tissue characterization, skull base/orbit involvement</a:t>
            </a:r>
          </a:p>
          <a:p>
            <a:r>
              <a:rPr lang="en-US" sz="1800" b="1" dirty="0" smtClean="0"/>
              <a:t>Additional Work-Up</a:t>
            </a:r>
            <a:endParaRPr lang="en-US" sz="1800" dirty="0" smtClean="0"/>
          </a:p>
          <a:p>
            <a:pPr marL="400050" indent="-400050">
              <a:buFont typeface="+mj-lt"/>
              <a:buAutoNum type="romanUcPeriod"/>
            </a:pPr>
            <a:r>
              <a:rPr lang="en-US" sz="1800" dirty="0" smtClean="0"/>
              <a:t>PET‑CT for staging malignant cases</a:t>
            </a:r>
          </a:p>
          <a:p>
            <a:pPr marL="400050" indent="-400050">
              <a:buFont typeface="+mj-lt"/>
              <a:buAutoNum type="romanUcPeriod"/>
            </a:pPr>
            <a:r>
              <a:rPr lang="en-US" sz="1800" dirty="0" smtClean="0"/>
              <a:t>Molecular testing (e.g., NUTM1, DEK-AFF2) in select tumors</a:t>
            </a:r>
          </a:p>
          <a:p>
            <a:endParaRPr lang="en-US" sz="1800" dirty="0" smtClean="0"/>
          </a:p>
          <a:p>
            <a:pPr lvl="1"/>
            <a:endParaRPr lang="en-US" dirty="0"/>
          </a:p>
        </p:txBody>
      </p:sp>
      <p:pic>
        <p:nvPicPr>
          <p:cNvPr id="9218" name="Picture 2" descr="Uncommon Nasal Mass Presentation: A Radiological Case Serie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1795" t="-143956" r="-152608" b="-270448"/>
          <a:stretch/>
        </p:blipFill>
        <p:spPr bwMode="auto">
          <a:xfrm>
            <a:off x="-6313714" y="-5236030"/>
            <a:ext cx="25298400" cy="23736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6924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1080992"/>
              </p:ext>
            </p:extLst>
          </p:nvPr>
        </p:nvGraphicFramePr>
        <p:xfrm>
          <a:off x="838200" y="1924298"/>
          <a:ext cx="10515600" cy="2778330"/>
        </p:xfrm>
        <a:graphic>
          <a:graphicData uri="http://schemas.openxmlformats.org/drawingml/2006/table">
            <a:tbl>
              <a:tblPr/>
              <a:tblGrid>
                <a:gridCol w="3505200">
                  <a:extLst>
                    <a:ext uri="{9D8B030D-6E8A-4147-A177-3AD203B41FA5}">
                      <a16:colId xmlns:a16="http://schemas.microsoft.com/office/drawing/2014/main" val="3742843464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407525892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53994767"/>
                    </a:ext>
                  </a:extLst>
                </a:gridCol>
              </a:tblGrid>
              <a:tr h="505151">
                <a:tc>
                  <a:txBody>
                    <a:bodyPr/>
                    <a:lstStyle/>
                    <a:p>
                      <a:r>
                        <a:rPr lang="en-US" b="1"/>
                        <a:t>Tumor Type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/>
                        <a:t>Primary Treatment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/>
                        <a:t>Adjunct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2894561"/>
                  </a:ext>
                </a:extLst>
              </a:tr>
              <a:tr h="505151">
                <a:tc>
                  <a:txBody>
                    <a:bodyPr/>
                    <a:lstStyle/>
                    <a:p>
                      <a:r>
                        <a:rPr lang="en-US"/>
                        <a:t>Inverted papilloma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Endoscopic surgical excision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Close follow-up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730447"/>
                  </a:ext>
                </a:extLst>
              </a:tr>
              <a:tr h="884014">
                <a:tc>
                  <a:txBody>
                    <a:bodyPr/>
                    <a:lstStyle/>
                    <a:p>
                      <a:r>
                        <a:rPr lang="en-US" dirty="0"/>
                        <a:t>SNSCC, adenocarcinoma, SNUC, </a:t>
                      </a:r>
                      <a:r>
                        <a:rPr lang="en-US" dirty="0" err="1"/>
                        <a:t>esthesioneuroblastoma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Surgery + post-op radiotherapy ± chemotherapy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Multidisciplinary tumor board review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0717081"/>
                  </a:ext>
                </a:extLst>
              </a:tr>
              <a:tr h="884014">
                <a:tc>
                  <a:txBody>
                    <a:bodyPr/>
                    <a:lstStyle/>
                    <a:p>
                      <a:r>
                        <a:rPr lang="en-US"/>
                        <a:t>Sarcomas, melanomas, lymphoma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Tailored therapy: surgery / chemo / radio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Oncologic counseling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22364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79961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Prognosis &amp; Follow‑Up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Malignant variants vary: 5-year survival ~60% for early-stage</a:t>
            </a:r>
          </a:p>
          <a:p>
            <a:r>
              <a:rPr lang="en-US" dirty="0" smtClean="0"/>
              <a:t>falling to &lt;20% if advanced</a:t>
            </a:r>
          </a:p>
          <a:p>
            <a:r>
              <a:rPr lang="en-US" dirty="0" smtClean="0"/>
              <a:t>Recurrences common—require lifelong surveillance: clinical exam + imaging as determined by tumor type/stage.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258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Key Learning Points</a:t>
            </a:r>
            <a:endParaRPr lang="en-US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Sinonasal</a:t>
            </a:r>
            <a:r>
              <a:rPr lang="en-US" dirty="0" smtClean="0"/>
              <a:t> masses are rare; high index of suspicion needed for unilateral symptoms.</a:t>
            </a:r>
          </a:p>
          <a:p>
            <a:r>
              <a:rPr lang="en-US" dirty="0" smtClean="0"/>
              <a:t>Multimodal evaluation (endoscopic, imaging, histology) is essential.</a:t>
            </a:r>
          </a:p>
          <a:p>
            <a:r>
              <a:rPr lang="en-US" dirty="0" smtClean="0"/>
              <a:t>Most neoplasms are malignant; treatment is multidisciplinary.</a:t>
            </a:r>
          </a:p>
          <a:p>
            <a:r>
              <a:rPr lang="en-US" dirty="0" smtClean="0"/>
              <a:t>Molecular and imaging advances are shaping future subtyping and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2327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student resources and further reading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4945907"/>
              </p:ext>
            </p:extLst>
          </p:nvPr>
        </p:nvGraphicFramePr>
        <p:xfrm>
          <a:off x="838200" y="2207328"/>
          <a:ext cx="10515600" cy="2651760"/>
        </p:xfrm>
        <a:graphic>
          <a:graphicData uri="http://schemas.openxmlformats.org/drawingml/2006/table">
            <a:tbl>
              <a:tblPr/>
              <a:tblGrid>
                <a:gridCol w="3505200">
                  <a:extLst>
                    <a:ext uri="{9D8B030D-6E8A-4147-A177-3AD203B41FA5}">
                      <a16:colId xmlns:a16="http://schemas.microsoft.com/office/drawing/2014/main" val="2353051663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546257529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41491586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/>
                        <a:t>Platform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Highlights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Link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912657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/>
                        <a:t>Radiopaedia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Cases on imaging and pathology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[Sinonasal malignancies]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83264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/>
                        <a:t>PMC/NCI reviews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Imaging features &amp; classification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[Radiologic Features of Sinonasal Tumors] (</a:t>
                      </a:r>
                      <a:r>
                        <a:rPr lang="en-US">
                          <a:hlinkClick r:id="rId2" tooltip="Radiologic Features of Sinonasal Tumors - PMC - PubMed Central"/>
                        </a:rPr>
                        <a:t>pmc.ncbi.nlm.nih.gov</a:t>
                      </a:r>
                      <a:r>
                        <a:rPr lang="en-US"/>
                        <a:t>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293312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/>
                        <a:t>Medscape ENT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Clinical overview &amp; management practiced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[Malignant Tumors of the Nasal Cavity]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686141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/>
                        <a:t>ESMO-EURACAN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Expert practice guidelines for rare ENT cancers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70431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497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chemeClr val="accent5">
                    <a:lumMod val="75000"/>
                  </a:schemeClr>
                </a:solidFill>
              </a:rPr>
              <a:t>Nasopharyngeal carcinoma (NPC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329335" cy="4351338"/>
          </a:xfrm>
        </p:spPr>
        <p:txBody>
          <a:bodyPr/>
          <a:lstStyle/>
          <a:p>
            <a:r>
              <a:rPr lang="en-US" b="1" dirty="0" smtClean="0"/>
              <a:t>Overview</a:t>
            </a:r>
            <a:r>
              <a:rPr lang="en-US" dirty="0" smtClean="0"/>
              <a:t> NPC is a distinct form of head and neck cancer arising from the nasopharynx. </a:t>
            </a:r>
          </a:p>
          <a:p>
            <a:r>
              <a:rPr lang="en-US" dirty="0" smtClean="0"/>
              <a:t>It is notable for its unique geographic, viral, and histopathological characteristics. </a:t>
            </a:r>
          </a:p>
          <a:p>
            <a:r>
              <a:rPr lang="en-US" dirty="0" smtClean="0"/>
              <a:t>Most NPC cases are squamous cell carcinomas, with the </a:t>
            </a:r>
            <a:r>
              <a:rPr lang="en-US" b="1" dirty="0" smtClean="0"/>
              <a:t>fossa of </a:t>
            </a:r>
            <a:r>
              <a:rPr lang="en-US" b="1" dirty="0" err="1" smtClean="0"/>
              <a:t>Rosenmuller</a:t>
            </a:r>
            <a:r>
              <a:rPr lang="en-US" dirty="0" smtClean="0"/>
              <a:t> being the most common site of origin.</a:t>
            </a:r>
            <a:endParaRPr lang="en-US" dirty="0"/>
          </a:p>
        </p:txBody>
      </p:sp>
      <p:pic>
        <p:nvPicPr>
          <p:cNvPr id="3074" name="Picture 2" descr="Endoscopic endonasal view of the right posterior nasal cavity and... |  Download Scientific Diagra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790"/>
          <a:stretch/>
        </p:blipFill>
        <p:spPr bwMode="auto">
          <a:xfrm>
            <a:off x="6696334" y="1912775"/>
            <a:ext cx="5089481" cy="347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14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Epidemiology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 incidence in Southeast Asia (esp. Southern China), North Africa, and Arctic indigenous populations</a:t>
            </a:r>
          </a:p>
          <a:p>
            <a:r>
              <a:rPr lang="en-US" dirty="0" smtClean="0"/>
              <a:t>Bimodal distribution in non-endemic areas (late teens and older adults)</a:t>
            </a:r>
          </a:p>
          <a:p>
            <a:r>
              <a:rPr lang="en-US" dirty="0" smtClean="0"/>
              <a:t>Male-to-female ratio: ~2.75:1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107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Risk Factors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Epstein-Barr Virus (EBV)</a:t>
            </a:r>
            <a:r>
              <a:rPr lang="en-US" dirty="0" smtClean="0"/>
              <a:t>: Major oncogenic driver in endemic regions (esp. WHO type 2 and 3)</a:t>
            </a:r>
          </a:p>
          <a:p>
            <a:r>
              <a:rPr lang="en-US" dirty="0" smtClean="0"/>
              <a:t>Genetic predisposition (e.g., HLA, MHC mutations)</a:t>
            </a:r>
          </a:p>
          <a:p>
            <a:r>
              <a:rPr lang="en-US" dirty="0" smtClean="0"/>
              <a:t>Diet: Salted fish and nitrosamine-preserved foods</a:t>
            </a:r>
          </a:p>
          <a:p>
            <a:r>
              <a:rPr lang="en-US" dirty="0" smtClean="0"/>
              <a:t>Smoking, alcohol (mainly in non-EBV-related cases)</a:t>
            </a:r>
          </a:p>
          <a:p>
            <a:r>
              <a:rPr lang="en-US" dirty="0" smtClean="0"/>
              <a:t>Family history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684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Histological Subtypes (WHO Classification)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Type 1</a:t>
            </a:r>
            <a:r>
              <a:rPr lang="en-US" dirty="0" smtClean="0"/>
              <a:t>: Keratinizing squamous cell carcinoma (least responsive to therapy)</a:t>
            </a:r>
          </a:p>
          <a:p>
            <a:r>
              <a:rPr lang="en-US" b="1" dirty="0" smtClean="0"/>
              <a:t>Type 2</a:t>
            </a:r>
            <a:r>
              <a:rPr lang="en-US" dirty="0" smtClean="0"/>
              <a:t>: Differentiated non-keratinizing</a:t>
            </a:r>
          </a:p>
          <a:p>
            <a:r>
              <a:rPr lang="en-US" b="1" dirty="0" smtClean="0"/>
              <a:t>Type 3</a:t>
            </a:r>
            <a:r>
              <a:rPr lang="en-US" dirty="0" smtClean="0"/>
              <a:t>: Undifferentiated non-keratinizing (most common, EBV-associated, highly radiosensitive)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109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Clinical Presentation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Painless neck mass (often first sign)</a:t>
            </a:r>
          </a:p>
          <a:p>
            <a:r>
              <a:rPr lang="en-US" dirty="0" smtClean="0"/>
              <a:t>Unilateral nasal obstruction, epistaxis</a:t>
            </a:r>
          </a:p>
          <a:p>
            <a:r>
              <a:rPr lang="en-US" dirty="0" smtClean="0"/>
              <a:t>Otitis media with effusion (unilateral)</a:t>
            </a:r>
          </a:p>
          <a:p>
            <a:r>
              <a:rPr lang="en-US" dirty="0" smtClean="0"/>
              <a:t>Cranial nerve palsies (advanced disease)</a:t>
            </a:r>
          </a:p>
          <a:p>
            <a:r>
              <a:rPr lang="en-US" dirty="0" smtClean="0"/>
              <a:t>Headache, facial numbness, diplopia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092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Evaluation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225073" cy="4351338"/>
          </a:xfrm>
        </p:spPr>
        <p:txBody>
          <a:bodyPr/>
          <a:lstStyle/>
          <a:p>
            <a:r>
              <a:rPr lang="en-US" b="1" dirty="0" smtClean="0"/>
              <a:t>Nasal endoscopy</a:t>
            </a:r>
            <a:r>
              <a:rPr lang="en-US" dirty="0" smtClean="0"/>
              <a:t>: Direct visualization</a:t>
            </a:r>
          </a:p>
          <a:p>
            <a:r>
              <a:rPr lang="en-US" b="1" dirty="0" smtClean="0"/>
              <a:t>Imaging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CT Neck (bone invasion, nodal mapping)</a:t>
            </a:r>
          </a:p>
          <a:p>
            <a:pPr lvl="1"/>
            <a:r>
              <a:rPr lang="en-US" dirty="0" smtClean="0"/>
              <a:t>MRI (soft tissue, skull base)</a:t>
            </a:r>
          </a:p>
          <a:p>
            <a:pPr lvl="1"/>
            <a:r>
              <a:rPr lang="en-US" dirty="0" smtClean="0"/>
              <a:t>PET-CT (metastasis)</a:t>
            </a:r>
          </a:p>
          <a:p>
            <a:r>
              <a:rPr lang="en-US" b="1" dirty="0" smtClean="0"/>
              <a:t>Biopsy</a:t>
            </a:r>
            <a:r>
              <a:rPr lang="en-US" dirty="0" smtClean="0"/>
              <a:t>: Endoscopic or FNA (for nodal EBV PCR)</a:t>
            </a:r>
          </a:p>
          <a:p>
            <a:r>
              <a:rPr lang="en-US" b="1" dirty="0" smtClean="0"/>
              <a:t>EBV DNA</a:t>
            </a:r>
            <a:r>
              <a:rPr lang="en-US" dirty="0" smtClean="0"/>
              <a:t>: Diagnostic and prognostic utility</a:t>
            </a:r>
            <a:endParaRPr lang="en-US" dirty="0"/>
          </a:p>
        </p:txBody>
      </p:sp>
      <p:pic>
        <p:nvPicPr>
          <p:cNvPr id="2050" name="Picture 2" descr="Nasopharyngeal carcinoma: East Malaysian perspective – Dr Ahmad Nordin |  The Malaysian Medical Gazet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701" y="1690688"/>
            <a:ext cx="5324539" cy="3993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776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Treatment Overview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Radiotherapy</a:t>
            </a:r>
            <a:r>
              <a:rPr lang="en-US" dirty="0" smtClean="0"/>
              <a:t>: Mainstay (IMRT preferred)</a:t>
            </a:r>
          </a:p>
          <a:p>
            <a:pPr lvl="1"/>
            <a:r>
              <a:rPr lang="en-US" dirty="0" smtClean="0"/>
              <a:t>Stage I: RT alone</a:t>
            </a:r>
          </a:p>
          <a:p>
            <a:pPr lvl="1"/>
            <a:r>
              <a:rPr lang="en-US" dirty="0" smtClean="0"/>
              <a:t>Stage II-IV: RT + Chemotherapy</a:t>
            </a:r>
          </a:p>
          <a:p>
            <a:r>
              <a:rPr lang="en-US" b="1" dirty="0" smtClean="0"/>
              <a:t>Chemotherapy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Cisplatin-based (concurrent, induction, or adjuvant)</a:t>
            </a:r>
          </a:p>
          <a:p>
            <a:pPr lvl="1"/>
            <a:r>
              <a:rPr lang="en-US" dirty="0" smtClean="0"/>
              <a:t>Alternatives for platinum intolerance (carboplatin, </a:t>
            </a:r>
            <a:r>
              <a:rPr lang="en-US" dirty="0" err="1" smtClean="0"/>
              <a:t>capecitabine</a:t>
            </a:r>
            <a:r>
              <a:rPr lang="en-US" dirty="0" smtClean="0"/>
              <a:t>, 5-FU)</a:t>
            </a:r>
          </a:p>
          <a:p>
            <a:r>
              <a:rPr lang="en-US" b="1" dirty="0" smtClean="0"/>
              <a:t>Surgery</a:t>
            </a:r>
            <a:r>
              <a:rPr lang="en-US" dirty="0" smtClean="0"/>
              <a:t>: Rare; salvage option for local failure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9297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1366</Words>
  <Application>Microsoft Office PowerPoint</Application>
  <PresentationFormat>Widescreen</PresentationFormat>
  <Paragraphs>200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Open Sans</vt:lpstr>
      <vt:lpstr>Office Theme</vt:lpstr>
      <vt:lpstr>Tumors of the Sino-nasal system</vt:lpstr>
      <vt:lpstr>Lecture topics</vt:lpstr>
      <vt:lpstr>Nasopharyngeal carcinoma (NPC)</vt:lpstr>
      <vt:lpstr>Epidemiology</vt:lpstr>
      <vt:lpstr>Risk Factors</vt:lpstr>
      <vt:lpstr>Histological Subtypes (WHO Classification)</vt:lpstr>
      <vt:lpstr>Clinical Presentation</vt:lpstr>
      <vt:lpstr>Evaluation</vt:lpstr>
      <vt:lpstr>Treatment Overview</vt:lpstr>
      <vt:lpstr>Staging &amp; Prognosis</vt:lpstr>
      <vt:lpstr>Follow-Up &amp; Surveillance</vt:lpstr>
      <vt:lpstr>Summary (NPC)</vt:lpstr>
      <vt:lpstr>Juvenile Nasopharyngeal Angiofibroma Overview</vt:lpstr>
      <vt:lpstr>Etiology &amp; Pathogenesis</vt:lpstr>
      <vt:lpstr>Diagnosis</vt:lpstr>
      <vt:lpstr>Staging &amp; Management</vt:lpstr>
      <vt:lpstr>Prognosis and follow up</vt:lpstr>
      <vt:lpstr>Sino nasal Neoplasms - Overview</vt:lpstr>
      <vt:lpstr>Key Categories</vt:lpstr>
      <vt:lpstr>Inverted Papilloma</vt:lpstr>
      <vt:lpstr>Clinical Presentation</vt:lpstr>
      <vt:lpstr>Investigation</vt:lpstr>
      <vt:lpstr>Management</vt:lpstr>
      <vt:lpstr>Prognosis &amp; Follow‑Up</vt:lpstr>
      <vt:lpstr>Key Learning Points</vt:lpstr>
      <vt:lpstr>Top student resources and further reading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Tumors of the Sino-nasal system</dc:title>
  <dc:creator>Islam Jihad. Alzayadne</dc:creator>
  <cp:lastModifiedBy>Islam Jihad. Alzayadne</cp:lastModifiedBy>
  <cp:revision>18</cp:revision>
  <dcterms:created xsi:type="dcterms:W3CDTF">2025-07-04T05:33:07Z</dcterms:created>
  <dcterms:modified xsi:type="dcterms:W3CDTF">2025-07-04T08:34:32Z</dcterms:modified>
</cp:coreProperties>
</file>