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0" r:id="rId1"/>
  </p:sldMasterIdLst>
  <p:notesMasterIdLst>
    <p:notesMasterId r:id="rId40"/>
  </p:notesMasterIdLst>
  <p:sldIdLst>
    <p:sldId id="275" r:id="rId2"/>
    <p:sldId id="280" r:id="rId3"/>
    <p:sldId id="257" r:id="rId4"/>
    <p:sldId id="281" r:id="rId5"/>
    <p:sldId id="262" r:id="rId6"/>
    <p:sldId id="282" r:id="rId7"/>
    <p:sldId id="264" r:id="rId8"/>
    <p:sldId id="283" r:id="rId9"/>
    <p:sldId id="274" r:id="rId10"/>
    <p:sldId id="266" r:id="rId11"/>
    <p:sldId id="284" r:id="rId12"/>
    <p:sldId id="285" r:id="rId13"/>
    <p:sldId id="267" r:id="rId14"/>
    <p:sldId id="268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6477" autoAdjust="0"/>
  </p:normalViewPr>
  <p:slideViewPr>
    <p:cSldViewPr>
      <p:cViewPr>
        <p:scale>
          <a:sx n="60" d="100"/>
          <a:sy n="60" d="100"/>
        </p:scale>
        <p:origin x="-165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B1472-DEE6-49A1-A588-99F3A0CACDA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22641-7444-4693-A925-76D9BD127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24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Atrial natriuretic peptide (ANP)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22641-7444-4693-A925-76D9BD1277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49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22641-7444-4693-A925-76D9BD1277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0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**The </a:t>
            </a:r>
            <a:r>
              <a:rPr lang="en-US" dirty="0" err="1" smtClean="0"/>
              <a:t>autoantigens</a:t>
            </a:r>
            <a:r>
              <a:rPr lang="en-US" dirty="0" smtClean="0"/>
              <a:t> involved in idiopathic CDI are not fully elucidated</a:t>
            </a:r>
          </a:p>
          <a:p>
            <a:pPr algn="l" rtl="0"/>
            <a:r>
              <a:rPr lang="en-US" dirty="0" smtClean="0"/>
              <a:t>** </a:t>
            </a:r>
            <a:r>
              <a:rPr lang="en-US" b="1" dirty="0" smtClean="0"/>
              <a:t>Infiltrative disorders</a:t>
            </a:r>
            <a:r>
              <a:rPr lang="en-US" dirty="0" smtClean="0"/>
              <a:t> —</a:t>
            </a:r>
          </a:p>
          <a:p>
            <a:pPr algn="l" rtl="0">
              <a:buNone/>
            </a:pPr>
            <a:r>
              <a:rPr lang="en-US" dirty="0" smtClean="0"/>
              <a:t> Langerhans cell </a:t>
            </a:r>
            <a:r>
              <a:rPr lang="en-US" dirty="0" err="1" smtClean="0"/>
              <a:t>histiocytosis</a:t>
            </a:r>
            <a:endParaRPr lang="en-US" dirty="0" smtClean="0"/>
          </a:p>
          <a:p>
            <a:pPr algn="l" rtl="0">
              <a:buNone/>
            </a:pPr>
            <a:r>
              <a:rPr lang="en-US" dirty="0" err="1" smtClean="0"/>
              <a:t>Sarcoidosis</a:t>
            </a:r>
            <a:r>
              <a:rPr lang="en-US" dirty="0" smtClean="0"/>
              <a:t>???</a:t>
            </a:r>
          </a:p>
          <a:p>
            <a:pPr algn="l" rtl="0">
              <a:buNone/>
            </a:pPr>
            <a:r>
              <a:rPr lang="en-US" dirty="0" smtClean="0"/>
              <a:t>autoimmune lymphocytic </a:t>
            </a:r>
            <a:r>
              <a:rPr lang="en-US" dirty="0" err="1" smtClean="0"/>
              <a:t>hypophysitis</a:t>
            </a:r>
            <a:r>
              <a:rPr lang="en-US" dirty="0" smtClean="0"/>
              <a:t> </a:t>
            </a:r>
            <a:endParaRPr lang="ar-EG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22641-7444-4693-A925-76D9BD1277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29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 </a:t>
            </a:r>
            <a:r>
              <a:rPr lang="en-US" u="sng" dirty="0" err="1" smtClean="0"/>
              <a:t>Nephrogenic</a:t>
            </a:r>
            <a:r>
              <a:rPr lang="en-US" u="sng" dirty="0" smtClean="0"/>
              <a:t> DI</a:t>
            </a:r>
            <a:r>
              <a:rPr lang="en-US" dirty="0" smtClean="0"/>
              <a:t> (NDI) occurs when the kidneys do not respond properly to vasopressin .</a:t>
            </a:r>
          </a:p>
          <a:p>
            <a:pPr algn="l" rtl="0"/>
            <a:r>
              <a:rPr lang="en-US" dirty="0" smtClean="0"/>
              <a:t>*</a:t>
            </a:r>
            <a:r>
              <a:rPr lang="en-US" baseline="0" dirty="0" smtClean="0"/>
              <a:t> </a:t>
            </a:r>
            <a:r>
              <a:rPr lang="en-US" dirty="0" err="1" smtClean="0"/>
              <a:t>Nephrogenic</a:t>
            </a:r>
            <a:r>
              <a:rPr lang="en-US" dirty="0" smtClean="0"/>
              <a:t> DI presenting in childhood is almost always due to inherited defects</a:t>
            </a:r>
          </a:p>
          <a:p>
            <a:pPr algn="l" rtl="0"/>
            <a:r>
              <a:rPr lang="en-US" dirty="0" smtClean="0"/>
              <a:t>The most common are X-linked hereditary </a:t>
            </a:r>
            <a:r>
              <a:rPr lang="en-US" dirty="0" err="1" smtClean="0"/>
              <a:t>nephrogenic</a:t>
            </a:r>
            <a:r>
              <a:rPr lang="en-US" dirty="0" smtClean="0"/>
              <a:t> DI due to mutations in the </a:t>
            </a:r>
            <a:r>
              <a:rPr lang="en-US" i="1" dirty="0" smtClean="0"/>
              <a:t>AVPR2</a:t>
            </a:r>
            <a:r>
              <a:rPr lang="en-US" dirty="0" smtClean="0"/>
              <a:t> gene encoding the ADH receptor V2 </a:t>
            </a:r>
          </a:p>
          <a:p>
            <a:pPr algn="l" rtl="0"/>
            <a:r>
              <a:rPr lang="en-US" dirty="0" smtClean="0"/>
              <a:t> autosomal recessive and dominant </a:t>
            </a:r>
            <a:r>
              <a:rPr lang="en-US" dirty="0" err="1" smtClean="0"/>
              <a:t>nephrogenic</a:t>
            </a:r>
            <a:r>
              <a:rPr lang="en-US" dirty="0" smtClean="0"/>
              <a:t> DI due to mutations in the aquaporin-2 (water channel) gene.</a:t>
            </a:r>
            <a:endParaRPr lang="ar-EG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22641-7444-4693-A925-76D9BD1277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33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The most common differential diagnosis is </a:t>
            </a:r>
            <a:r>
              <a:rPr lang="en-US" b="1" dirty="0" smtClean="0">
                <a:solidFill>
                  <a:srgbClr val="FF0000"/>
                </a:solidFill>
              </a:rPr>
              <a:t>primary polydipsia </a:t>
            </a:r>
            <a:r>
              <a:rPr lang="en-US" b="1" dirty="0" smtClean="0"/>
              <a:t>(seen in patients with </a:t>
            </a:r>
            <a:r>
              <a:rPr lang="en-US" b="1" u="sng" dirty="0" smtClean="0"/>
              <a:t>psychiatric</a:t>
            </a:r>
            <a:r>
              <a:rPr lang="en-US" b="1" dirty="0" smtClean="0"/>
              <a:t> disturbances),</a:t>
            </a:r>
            <a:r>
              <a:rPr lang="en-US" b="1" dirty="0" smtClean="0">
                <a:solidFill>
                  <a:schemeClr val="tx1"/>
                </a:solidFill>
              </a:rPr>
              <a:t> caused by drinking excessive amounts of fluid in the absence of a defect in vasopressin or thirst control.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other </a:t>
            </a:r>
            <a:r>
              <a:rPr lang="en-US" b="1" u="sng" dirty="0" smtClean="0"/>
              <a:t>differential for polydipsia 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DM(proteinuria) ,intrinsic renal disease(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hematouria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 diuretics use.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22641-7444-4693-A925-76D9BD1277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90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BD39-2565-4F4F-866A-69706412AE1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7876-40F3-4066-8410-A10AF5AF06F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67139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BD39-2565-4F4F-866A-69706412AE1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7876-40F3-4066-8410-A10AF5AF06F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92750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BD39-2565-4F4F-866A-69706412AE1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7876-40F3-4066-8410-A10AF5AF06F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5607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BD39-2565-4F4F-866A-69706412AE1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7876-40F3-4066-8410-A10AF5AF06FB}" type="slidenum">
              <a:rPr lang="ar-JO" smtClean="0"/>
              <a:t>‹#›</a:t>
            </a:fld>
            <a:endParaRPr lang="ar-JO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6338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BD39-2565-4F4F-866A-69706412AE1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7876-40F3-4066-8410-A10AF5AF06F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562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BD39-2565-4F4F-866A-69706412AE1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7876-40F3-4066-8410-A10AF5AF06F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95153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BD39-2565-4F4F-866A-69706412AE1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7876-40F3-4066-8410-A10AF5AF06F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28488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BD39-2565-4F4F-866A-69706412AE1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7876-40F3-4066-8410-A10AF5AF06F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06639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BD39-2565-4F4F-866A-69706412AE1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7876-40F3-4066-8410-A10AF5AF06F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88896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457200" y="-30163"/>
            <a:ext cx="8229600" cy="11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804800" y="1600200"/>
            <a:ext cx="3657000" cy="43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4682201" y="1600200"/>
            <a:ext cx="3657000" cy="43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6B7E7876-40F3-4066-8410-A10AF5AF06F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89220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red">
  <p:cSld name="Title red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295550" y="2655751"/>
            <a:ext cx="65529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6B7E7876-40F3-4066-8410-A10AF5AF06F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03977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BD39-2565-4F4F-866A-69706412AE1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7876-40F3-4066-8410-A10AF5AF06F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4955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BD39-2565-4F4F-866A-69706412AE1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7876-40F3-4066-8410-A10AF5AF06F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94343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BD39-2565-4F4F-866A-69706412AE1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7876-40F3-4066-8410-A10AF5AF06F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3519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BD39-2565-4F4F-866A-69706412AE1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7876-40F3-4066-8410-A10AF5AF06F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84256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BD39-2565-4F4F-866A-69706412AE1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7876-40F3-4066-8410-A10AF5AF06F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76881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BD39-2565-4F4F-866A-69706412AE1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7876-40F3-4066-8410-A10AF5AF06F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3433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BD39-2565-4F4F-866A-69706412AE1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7876-40F3-4066-8410-A10AF5AF06F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9393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BD39-2565-4F4F-866A-69706412AE1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7876-40F3-4066-8410-A10AF5AF06F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8839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9CABD39-2565-4F4F-866A-69706412AE1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E7876-40F3-4066-8410-A10AF5AF06F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98481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363415"/>
            <a:ext cx="604867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Diabetes insipidus </a:t>
            </a:r>
            <a:endParaRPr lang="ar-JO" sz="4800" i="1" dirty="0"/>
          </a:p>
        </p:txBody>
      </p:sp>
      <p:sp>
        <p:nvSpPr>
          <p:cNvPr id="2" name="Rectangle 1"/>
          <p:cNvSpPr/>
          <p:nvPr/>
        </p:nvSpPr>
        <p:spPr>
          <a:xfrm>
            <a:off x="863588" y="3501008"/>
            <a:ext cx="741682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 err="1" smtClean="0"/>
              <a:t>Lejoon</a:t>
            </a:r>
            <a:r>
              <a:rPr lang="en-US" sz="3200" b="1" dirty="0" smtClean="0"/>
              <a:t> Al-</a:t>
            </a:r>
            <a:r>
              <a:rPr lang="en-US" sz="3200" b="1" dirty="0" err="1" smtClean="0"/>
              <a:t>kharabsheh</a:t>
            </a:r>
            <a:endParaRPr lang="en-US" sz="3200" b="1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 smtClean="0"/>
              <a:t>Noor </a:t>
            </a:r>
            <a:r>
              <a:rPr lang="en-US" sz="3200" b="1" dirty="0" err="1" smtClean="0"/>
              <a:t>Zghoul</a:t>
            </a:r>
            <a:endParaRPr lang="en-US" sz="3200" b="1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ar-JO" sz="32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 smtClean="0"/>
              <a:t>Supervised </a:t>
            </a:r>
            <a:r>
              <a:rPr lang="en-US" sz="3200" b="1" dirty="0"/>
              <a:t>by 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 err="1" smtClean="0"/>
              <a:t>DR.Ahmad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Altarawneh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039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556792"/>
            <a:ext cx="7560840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 smtClean="0"/>
              <a:t>ADH secretion is normal but tubules cannot respond to ADH.</a:t>
            </a:r>
          </a:p>
          <a:p>
            <a:pPr algn="l"/>
            <a:endParaRPr lang="en-US" sz="2000" b="1" dirty="0" smtClean="0"/>
          </a:p>
          <a:p>
            <a:pPr algn="l"/>
            <a:r>
              <a:rPr lang="en-US" sz="2400" b="1" u="sng" dirty="0" smtClean="0"/>
              <a:t>Causes</a:t>
            </a:r>
            <a:r>
              <a:rPr lang="en-US" sz="2000" b="1" u="sng" dirty="0" smtClean="0"/>
              <a:t>:</a:t>
            </a:r>
          </a:p>
          <a:p>
            <a:pPr algn="l"/>
            <a:endParaRPr lang="en-US" sz="2000" b="1" u="sng" dirty="0" smtClean="0"/>
          </a:p>
          <a:p>
            <a:pPr marL="285750" indent="-285750" algn="l">
              <a:buFont typeface="Wingdings" pitchFamily="2" charset="2"/>
              <a:buChar char="q"/>
            </a:pPr>
            <a:r>
              <a:rPr lang="en-US" dirty="0" smtClean="0"/>
              <a:t>The most common cause in adults is </a:t>
            </a:r>
            <a:r>
              <a:rPr lang="en-US" dirty="0" smtClean="0">
                <a:solidFill>
                  <a:srgbClr val="FF0000"/>
                </a:solidFill>
              </a:rPr>
              <a:t>chronic lithium </a:t>
            </a:r>
            <a:r>
              <a:rPr lang="en-US" dirty="0" smtClean="0"/>
              <a:t>use.</a:t>
            </a:r>
          </a:p>
          <a:p>
            <a:pPr marL="285750" indent="-285750" algn="l">
              <a:buFont typeface="Wingdings" pitchFamily="2" charset="2"/>
              <a:buChar char="q"/>
            </a:pPr>
            <a:endParaRPr lang="en-US" dirty="0" smtClean="0"/>
          </a:p>
          <a:p>
            <a:pPr marL="285750" indent="-285750" algn="l">
              <a:buFont typeface="Wingdings" pitchFamily="2" charset="2"/>
              <a:buChar char="q"/>
            </a:pPr>
            <a:r>
              <a:rPr lang="en-US" dirty="0" smtClean="0"/>
              <a:t> Other causes include </a:t>
            </a:r>
            <a:r>
              <a:rPr lang="en-US" dirty="0" smtClean="0">
                <a:solidFill>
                  <a:srgbClr val="FF0000"/>
                </a:solidFill>
              </a:rPr>
              <a:t>electrolyte abnormalities </a:t>
            </a:r>
            <a:r>
              <a:rPr lang="en-US" dirty="0" smtClean="0"/>
              <a:t>(hypercalcemia more than 11mg\dl ,hypokalemia less than 3.5 </a:t>
            </a:r>
            <a:r>
              <a:rPr lang="en-US" dirty="0" err="1" smtClean="0"/>
              <a:t>mmol</a:t>
            </a:r>
            <a:r>
              <a:rPr lang="en-US" dirty="0" smtClean="0"/>
              <a:t>/L), pyelonephritis(UTI), and </a:t>
            </a:r>
            <a:r>
              <a:rPr lang="en-US" dirty="0" err="1" smtClean="0"/>
              <a:t>demeclocycline</a:t>
            </a:r>
            <a:r>
              <a:rPr lang="en-US" dirty="0" smtClean="0"/>
              <a:t> use.</a:t>
            </a:r>
          </a:p>
          <a:p>
            <a:pPr marL="285750" indent="-285750" algn="l">
              <a:buFont typeface="Wingdings" pitchFamily="2" charset="2"/>
              <a:buChar char="q"/>
            </a:pPr>
            <a:endParaRPr lang="en-US" dirty="0" smtClean="0"/>
          </a:p>
          <a:p>
            <a:pPr marL="285750" indent="-285750" algn="l">
              <a:buFont typeface="Wingdings" pitchFamily="2" charset="2"/>
              <a:buChar char="q"/>
            </a:pPr>
            <a:r>
              <a:rPr lang="en-US" dirty="0" smtClean="0"/>
              <a:t> It may also be </a:t>
            </a:r>
            <a:r>
              <a:rPr lang="en-US" dirty="0" smtClean="0">
                <a:solidFill>
                  <a:srgbClr val="FF0000"/>
                </a:solidFill>
              </a:rPr>
              <a:t>congenital</a:t>
            </a:r>
            <a:r>
              <a:rPr lang="en-US" dirty="0" smtClean="0"/>
              <a:t>—caused by mutations in the ADH receptor gene or the aquaporin-2 gene.(X-linked mutation).</a:t>
            </a:r>
          </a:p>
          <a:p>
            <a:pPr marL="285750" indent="-285750" algn="l">
              <a:buFont typeface="Wingdings" pitchFamily="2" charset="2"/>
              <a:buChar char="q"/>
            </a:pPr>
            <a:endParaRPr lang="en-US" dirty="0" smtClean="0"/>
          </a:p>
          <a:p>
            <a:pPr marL="285750" indent="-285750" algn="l">
              <a:buFont typeface="Wingdings" pitchFamily="2" charset="2"/>
              <a:buChar char="q"/>
            </a:pPr>
            <a:r>
              <a:rPr lang="en-US" dirty="0" smtClean="0"/>
              <a:t>Acquired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from sickle cell disease, amyloidosis, polycystic kidney disease.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ar-JO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6858000" cy="1124744"/>
          </a:xfrm>
        </p:spPr>
        <p:txBody>
          <a:bodyPr/>
          <a:lstStyle/>
          <a:p>
            <a:r>
              <a:rPr lang="en-US" sz="4800" b="1" u="sng" dirty="0" smtClean="0"/>
              <a:t>Nephrogenic 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36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1"/>
            <a:ext cx="7920880" cy="2448271"/>
          </a:xfrm>
        </p:spPr>
        <p:txBody>
          <a:bodyPr>
            <a:noAutofit/>
          </a:bodyPr>
          <a:lstStyle/>
          <a:p>
            <a:r>
              <a:rPr lang="en-US" sz="2400" dirty="0" err="1"/>
              <a:t>Nephrogenic</a:t>
            </a:r>
            <a:r>
              <a:rPr lang="en-US" sz="2400" dirty="0"/>
              <a:t> DI presenting in </a:t>
            </a:r>
            <a:r>
              <a:rPr lang="en-US" sz="2400" b="1" i="1" u="sng" dirty="0">
                <a:solidFill>
                  <a:srgbClr val="FF0000"/>
                </a:solidFill>
              </a:rPr>
              <a:t>childhood</a:t>
            </a:r>
            <a:r>
              <a:rPr lang="en-US" sz="2400" dirty="0"/>
              <a:t> is almost always due to inherited defects</a:t>
            </a:r>
          </a:p>
          <a:p>
            <a:r>
              <a:rPr lang="en-US" sz="2400" dirty="0"/>
              <a:t>The most common are X-linked hereditary </a:t>
            </a:r>
            <a:r>
              <a:rPr lang="en-US" sz="2400" dirty="0" err="1"/>
              <a:t>nephrogenic</a:t>
            </a:r>
            <a:r>
              <a:rPr lang="en-US" sz="2400" dirty="0"/>
              <a:t> DI due to mutations in the </a:t>
            </a:r>
            <a:r>
              <a:rPr lang="en-US" sz="2400" i="1" dirty="0"/>
              <a:t>AVPR2</a:t>
            </a:r>
            <a:r>
              <a:rPr lang="en-US" sz="2400" dirty="0"/>
              <a:t> gene encoding the ADH receptor V2 </a:t>
            </a:r>
          </a:p>
          <a:p>
            <a:r>
              <a:rPr lang="en-US" sz="2400" dirty="0"/>
              <a:t> autosomal recessive and dominant </a:t>
            </a:r>
            <a:r>
              <a:rPr lang="en-US" sz="2400" dirty="0" err="1"/>
              <a:t>nephrogenic</a:t>
            </a:r>
            <a:r>
              <a:rPr lang="en-US" sz="2400" dirty="0"/>
              <a:t> DI due to mutations in the aquaporin-2 (water channel) gene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4149080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err="1"/>
              <a:t>Nephrogenic</a:t>
            </a:r>
            <a:r>
              <a:rPr lang="en-US" sz="2400" dirty="0"/>
              <a:t> DI presenting in </a:t>
            </a:r>
            <a:r>
              <a:rPr lang="en-US" sz="2400" b="1" i="1" u="sng" dirty="0">
                <a:solidFill>
                  <a:srgbClr val="FF0000"/>
                </a:solidFill>
              </a:rPr>
              <a:t>adults</a:t>
            </a:r>
            <a:r>
              <a:rPr lang="en-US" sz="2400" dirty="0"/>
              <a:t> is almost always acquired with chronic lithium use and </a:t>
            </a:r>
            <a:r>
              <a:rPr lang="en-US" sz="2400" dirty="0" err="1"/>
              <a:t>hypercalcemia</a:t>
            </a:r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Drugs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/>
              <a:t>Renal disease</a:t>
            </a:r>
            <a:r>
              <a:rPr lang="en-US" sz="2400" dirty="0"/>
              <a:t> 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 release of bilateral urinary tract obstruction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,autosomal dominant polycystic kidney disease </a:t>
            </a:r>
            <a:endParaRPr lang="ar-EG" sz="2400" dirty="0"/>
          </a:p>
        </p:txBody>
      </p:sp>
    </p:spTree>
    <p:extLst>
      <p:ext uri="{BB962C8B-B14F-4D97-AF65-F5344CB8AC3E}">
        <p14:creationId xmlns:p14="http://schemas.microsoft.com/office/powerpoint/2010/main" val="851692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err="1"/>
              <a:t>Dipsogenic</a:t>
            </a:r>
            <a:r>
              <a:rPr lang="en-US" b="1" i="1" u="sng" dirty="0"/>
              <a:t> 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PRIMARY POLYDYPSIA</a:t>
            </a:r>
          </a:p>
          <a:p>
            <a:r>
              <a:rPr lang="en-US" sz="2800" dirty="0"/>
              <a:t>primary increase in water intake</a:t>
            </a:r>
          </a:p>
          <a:p>
            <a:r>
              <a:rPr lang="en-US" sz="2800" dirty="0"/>
              <a:t>middle-aged women and in patients with psychiatric illnesses</a:t>
            </a:r>
          </a:p>
          <a:p>
            <a:r>
              <a:rPr lang="en-US" sz="2800" dirty="0"/>
              <a:t>can also be induced by hypothalamic lesions that directly affect the thirst center</a:t>
            </a:r>
            <a:endParaRPr lang="ar-EG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1143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4744"/>
            <a:ext cx="8280920" cy="720080"/>
          </a:xfrm>
        </p:spPr>
        <p:txBody>
          <a:bodyPr>
            <a:normAutofit fontScale="90000"/>
          </a:bodyPr>
          <a:lstStyle/>
          <a:p>
            <a:r>
              <a:rPr lang="en-US" sz="4800" b="1" u="sng" dirty="0" smtClean="0"/>
              <a:t/>
            </a:r>
            <a:br>
              <a:rPr lang="en-US" sz="4800" b="1" u="sng" dirty="0" smtClean="0"/>
            </a:br>
            <a:r>
              <a:rPr lang="en-US" sz="4800" b="1" u="sng" dirty="0" smtClean="0"/>
              <a:t>Gestational DI (transient):</a:t>
            </a:r>
            <a:r>
              <a:rPr lang="en-US" sz="4800" dirty="0" smtClean="0"/>
              <a:t> </a:t>
            </a:r>
            <a:r>
              <a:rPr lang="en-US" sz="4800" dirty="0" smtClean="0">
                <a:solidFill>
                  <a:schemeClr val="tx1"/>
                </a:solidFill>
              </a:rPr>
              <a:t/>
            </a:r>
            <a:br>
              <a:rPr lang="en-US" sz="4800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395095" y="2991729"/>
            <a:ext cx="8352928" cy="3389600"/>
          </a:xfrm>
        </p:spPr>
        <p:txBody>
          <a:bodyPr>
            <a:normAutofit/>
          </a:bodyPr>
          <a:lstStyle/>
          <a:p>
            <a:pPr marL="615950" indent="-514350" algn="l">
              <a:buFont typeface="+mj-lt"/>
              <a:buAutoNum type="romanUcPeriod"/>
            </a:pPr>
            <a:r>
              <a:rPr lang="en-US" sz="2200" dirty="0" smtClean="0">
                <a:solidFill>
                  <a:schemeClr val="tx1"/>
                </a:solidFill>
              </a:rPr>
              <a:t>when </a:t>
            </a:r>
            <a:r>
              <a:rPr lang="en-US" sz="2200" dirty="0">
                <a:solidFill>
                  <a:schemeClr val="tx1"/>
                </a:solidFill>
              </a:rPr>
              <a:t>an enzyme made by the </a:t>
            </a:r>
            <a:r>
              <a:rPr lang="en-US" sz="2200" u="sng" dirty="0">
                <a:solidFill>
                  <a:schemeClr val="tx1"/>
                </a:solidFill>
              </a:rPr>
              <a:t>placenta destroys a mother’s ADH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  <a:p>
            <a:pPr marL="615950" indent="-514350" algn="l">
              <a:buFont typeface="+mj-lt"/>
              <a:buAutoNum type="romanUcPeriod"/>
            </a:pPr>
            <a:endParaRPr lang="en-US" sz="2200" dirty="0" smtClean="0">
              <a:solidFill>
                <a:schemeClr val="tx1"/>
              </a:solidFill>
            </a:endParaRPr>
          </a:p>
          <a:p>
            <a:pPr marL="615950" indent="-514350" algn="l">
              <a:buFont typeface="+mj-lt"/>
              <a:buAutoNum type="romanUcPeriod"/>
            </a:pP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It may also be caused by an increased level of a hormone-like chemical that makes the kidneys less sensitive to ADH. 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615950" indent="-514350" algn="l">
              <a:buFont typeface="+mj-lt"/>
              <a:buAutoNum type="romanUcPeriod"/>
            </a:pPr>
            <a:endParaRPr lang="en-US" sz="2200" dirty="0" smtClean="0">
              <a:solidFill>
                <a:schemeClr val="tx1"/>
              </a:solidFill>
            </a:endParaRPr>
          </a:p>
          <a:p>
            <a:pPr marL="444500" indent="-342900" algn="l">
              <a:buFont typeface="Wingdings" pitchFamily="2" charset="2"/>
              <a:buChar char="v"/>
            </a:pPr>
            <a:r>
              <a:rPr lang="en-US" sz="2200" b="1" dirty="0" smtClean="0">
                <a:solidFill>
                  <a:schemeClr val="tx1"/>
                </a:solidFill>
              </a:rPr>
              <a:t>The </a:t>
            </a:r>
            <a:r>
              <a:rPr lang="en-US" sz="2200" b="1" dirty="0">
                <a:solidFill>
                  <a:schemeClr val="tx1"/>
                </a:solidFill>
              </a:rPr>
              <a:t>condition should resolve after pregnancy.</a:t>
            </a:r>
            <a:endParaRPr lang="en-US" sz="2200" b="1" u="sng" dirty="0">
              <a:solidFill>
                <a:schemeClr val="tx1"/>
              </a:solidFill>
            </a:endParaRPr>
          </a:p>
          <a:p>
            <a:pPr marL="444500" indent="-342900" algn="l">
              <a:buFont typeface="Wingdings" pitchFamily="2" charset="2"/>
              <a:buChar char="v"/>
            </a:pPr>
            <a:endParaRPr lang="ar-JO" sz="24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052736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400" b="1" dirty="0"/>
              <a:t>DI in pregnancy can be transient as </a:t>
            </a:r>
            <a:r>
              <a:rPr lang="en-US" sz="2400" b="1" dirty="0">
                <a:solidFill>
                  <a:srgbClr val="C00000"/>
                </a:solidFill>
              </a:rPr>
              <a:t>a result of </a:t>
            </a:r>
            <a:r>
              <a:rPr lang="en-US" sz="2400" b="1" u="sng" dirty="0"/>
              <a:t>pregnancy-induced changes </a:t>
            </a:r>
            <a:r>
              <a:rPr lang="en-US" sz="2400" b="1" dirty="0">
                <a:solidFill>
                  <a:srgbClr val="C00000"/>
                </a:solidFill>
              </a:rPr>
              <a:t>or</a:t>
            </a:r>
            <a:r>
              <a:rPr lang="en-US" sz="2400" b="1" dirty="0"/>
              <a:t> represent </a:t>
            </a:r>
            <a:r>
              <a:rPr lang="en-US" sz="2400" b="1" u="sng" dirty="0"/>
              <a:t>worsening of preexisting disease from either central or </a:t>
            </a:r>
            <a:r>
              <a:rPr lang="en-US" sz="2400" b="1" u="sng" dirty="0" err="1"/>
              <a:t>nephrogenic</a:t>
            </a:r>
            <a:r>
              <a:rPr lang="en-US" sz="2400" b="1" u="sng" dirty="0"/>
              <a:t> causes</a:t>
            </a:r>
            <a:r>
              <a:rPr lang="en-US" sz="2400" b="1" u="sng" dirty="0" smtClean="0"/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ar-EG" sz="2400" b="1" dirty="0"/>
          </a:p>
        </p:txBody>
      </p:sp>
    </p:spTree>
    <p:extLst>
      <p:ext uri="{BB962C8B-B14F-4D97-AF65-F5344CB8AC3E}">
        <p14:creationId xmlns:p14="http://schemas.microsoft.com/office/powerpoint/2010/main" val="336836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484784"/>
            <a:ext cx="8964488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The predominant manifestations of DI are as follows:</a:t>
            </a:r>
          </a:p>
          <a:p>
            <a:pPr marL="514350" indent="-514350" algn="l">
              <a:buFont typeface="+mj-lt"/>
              <a:buAutoNum type="romanUcPeriod"/>
            </a:pPr>
            <a:r>
              <a:rPr lang="en-US" sz="2400" b="1" dirty="0" smtClean="0">
                <a:solidFill>
                  <a:srgbClr val="FF0000"/>
                </a:solidFill>
              </a:rPr>
              <a:t>Polyuria</a:t>
            </a:r>
            <a:r>
              <a:rPr lang="en-US" sz="2400" b="1" dirty="0"/>
              <a:t> </a:t>
            </a:r>
            <a:r>
              <a:rPr lang="en-US" sz="2400" b="1" dirty="0" smtClean="0"/>
              <a:t>:</a:t>
            </a:r>
            <a:r>
              <a:rPr lang="en-US" sz="2400" b="1" dirty="0" smtClean="0">
                <a:solidFill>
                  <a:schemeClr val="tx1"/>
                </a:solidFill>
              </a:rPr>
              <a:t> The daily urine volume is relatively constant for each patient but is highly variable between patients (</a:t>
            </a:r>
            <a:r>
              <a:rPr lang="en-US" sz="2400" b="1" u="sng" dirty="0" smtClean="0"/>
              <a:t>3-15 L/d</a:t>
            </a:r>
            <a:r>
              <a:rPr lang="en-US" sz="2400" b="1" dirty="0" smtClean="0">
                <a:solidFill>
                  <a:schemeClr val="tx1"/>
                </a:solidFill>
              </a:rPr>
              <a:t>) This is of low specific gravity and osmolality.</a:t>
            </a:r>
          </a:p>
          <a:p>
            <a:pPr marL="514350" indent="-514350" algn="l">
              <a:buFont typeface="+mj-lt"/>
              <a:buAutoNum type="romanUcPeriod"/>
            </a:pPr>
            <a:r>
              <a:rPr lang="en-US" sz="2400" b="1" dirty="0" smtClean="0">
                <a:solidFill>
                  <a:srgbClr val="FF0000"/>
                </a:solidFill>
              </a:rPr>
              <a:t>Polydipsia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b="1" dirty="0" err="1" smtClean="0">
                <a:solidFill>
                  <a:srgbClr val="FF0000"/>
                </a:solidFill>
              </a:rPr>
              <a:t>Nocturia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 algn="l">
              <a:buFont typeface="+mj-lt"/>
              <a:buAutoNum type="romanUcPeriod"/>
            </a:pPr>
            <a:endParaRPr lang="en-US" sz="2400" b="1" dirty="0" smtClean="0"/>
          </a:p>
          <a:p>
            <a:pPr marL="514350" indent="-514350" algn="l">
              <a:buFont typeface="+mj-lt"/>
              <a:buAutoNum type="romanUcPeriod"/>
            </a:pPr>
            <a:r>
              <a:rPr lang="en-US" sz="2400" b="1" dirty="0" smtClean="0">
                <a:solidFill>
                  <a:srgbClr val="FF0000"/>
                </a:solidFill>
              </a:rPr>
              <a:t>hypernatremia</a:t>
            </a:r>
          </a:p>
          <a:p>
            <a:pPr marL="514350" indent="-514350" algn="l">
              <a:buFont typeface="+mj-lt"/>
              <a:buAutoNum type="romanUcPeriod"/>
            </a:pPr>
            <a:r>
              <a:rPr lang="en-US" sz="2400" b="1" dirty="0" smtClean="0">
                <a:solidFill>
                  <a:srgbClr val="FF0000"/>
                </a:solidFill>
              </a:rPr>
              <a:t>high serum osmolality </a:t>
            </a:r>
            <a:r>
              <a:rPr lang="en-US" sz="2400" b="1" dirty="0" smtClean="0"/>
              <a:t>(concentrated serum)</a:t>
            </a:r>
          </a:p>
          <a:p>
            <a:pPr marL="514350" indent="-514350" algn="l">
              <a:buFont typeface="+mj-lt"/>
              <a:buAutoNum type="romanUcPeriod"/>
            </a:pPr>
            <a:r>
              <a:rPr lang="en-US" sz="2400" b="1" dirty="0" smtClean="0">
                <a:solidFill>
                  <a:srgbClr val="FF0000"/>
                </a:solidFill>
              </a:rPr>
              <a:t>Low urine osmolality </a:t>
            </a:r>
            <a:r>
              <a:rPr lang="en-US" sz="2400" b="1" dirty="0" smtClean="0"/>
              <a:t>(dilute urine because ADH is not concentrating it to try to store it)</a:t>
            </a:r>
          </a:p>
          <a:p>
            <a:pPr marL="514350" indent="-514350" algn="l">
              <a:buFont typeface="+mj-lt"/>
              <a:buAutoNum type="romanUcPeriod"/>
            </a:pP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2400" b="1" u="sng" dirty="0" smtClean="0">
              <a:solidFill>
                <a:srgbClr val="FF0000"/>
              </a:solidFill>
            </a:endParaRPr>
          </a:p>
          <a:p>
            <a:pPr algn="l"/>
            <a:endParaRPr lang="ar-JO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889720" y="476672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/>
              <a:t>Clinically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36836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Diagnosis :</a:t>
            </a:r>
            <a:r>
              <a:rPr lang="en-US" b="1" dirty="0"/>
              <a:t/>
            </a:r>
            <a:br>
              <a:rPr lang="en-US" b="1" dirty="0"/>
            </a:b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1.Symtoms :</a:t>
            </a:r>
          </a:p>
          <a:p>
            <a:pPr marL="0" indent="0" algn="l">
              <a:buNone/>
            </a:pPr>
            <a:r>
              <a:rPr lang="en-US" sz="2200" dirty="0" smtClean="0"/>
              <a:t>Polyuria </a:t>
            </a:r>
            <a:r>
              <a:rPr lang="en-US" sz="2200" dirty="0"/>
              <a:t>is a hallmark finding: 5 to 15 L daily; urine is colorless (because it is </a:t>
            </a:r>
            <a:r>
              <a:rPr lang="en-US" sz="2200" dirty="0" smtClean="0"/>
              <a:t>so dilute</a:t>
            </a:r>
            <a:r>
              <a:rPr lang="en-US" sz="2200" dirty="0"/>
              <a:t>).</a:t>
            </a:r>
          </a:p>
          <a:p>
            <a:pPr marL="0" indent="0" algn="l">
              <a:buNone/>
            </a:pPr>
            <a:r>
              <a:rPr lang="en-US" sz="2200" dirty="0" smtClean="0"/>
              <a:t>Thirst </a:t>
            </a:r>
            <a:r>
              <a:rPr lang="en-US" sz="2200" dirty="0"/>
              <a:t>and polydipsia—hydration is maintained if the patient is conscious and </a:t>
            </a:r>
            <a:r>
              <a:rPr lang="en-US" sz="2200" dirty="0" smtClean="0"/>
              <a:t>has access </a:t>
            </a:r>
            <a:r>
              <a:rPr lang="en-US" sz="2200" dirty="0"/>
              <a:t>to water</a:t>
            </a:r>
            <a:r>
              <a:rPr lang="en-US" sz="2200" dirty="0" smtClean="0"/>
              <a:t>.</a:t>
            </a:r>
          </a:p>
          <a:p>
            <a:pPr algn="l" rtl="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3.Family </a:t>
            </a:r>
            <a:r>
              <a:rPr lang="en-US" sz="2200" dirty="0">
                <a:solidFill>
                  <a:srgbClr val="FF0000"/>
                </a:solidFill>
              </a:rPr>
              <a:t>history </a:t>
            </a:r>
            <a:endParaRPr lang="en-US" sz="2200" dirty="0" smtClean="0">
              <a:solidFill>
                <a:srgbClr val="FF0000"/>
              </a:solidFill>
            </a:endParaRPr>
          </a:p>
          <a:p>
            <a:pPr algn="l" rtl="0">
              <a:buNone/>
            </a:pPr>
            <a:r>
              <a:rPr lang="en-US" sz="2200" dirty="0" smtClean="0"/>
              <a:t> Most common are </a:t>
            </a:r>
            <a:r>
              <a:rPr lang="en-US" sz="2200" dirty="0"/>
              <a:t>X-linked hereditary </a:t>
            </a:r>
            <a:r>
              <a:rPr lang="en-US" sz="2200" dirty="0" err="1"/>
              <a:t>nephrogenic</a:t>
            </a:r>
            <a:r>
              <a:rPr lang="en-US" sz="2200" dirty="0"/>
              <a:t> DI due to mutations in </a:t>
            </a:r>
            <a:r>
              <a:rPr lang="en-US" sz="2200" dirty="0" smtClean="0"/>
              <a:t>the AVPR2.</a:t>
            </a:r>
          </a:p>
          <a:p>
            <a:pPr algn="l" rtl="0">
              <a:buNone/>
            </a:pPr>
            <a:r>
              <a:rPr lang="en-US" sz="2200" dirty="0">
                <a:solidFill>
                  <a:srgbClr val="FF0000"/>
                </a:solidFill>
              </a:rPr>
              <a:t>4</a:t>
            </a:r>
            <a:r>
              <a:rPr lang="en-US" sz="2200" dirty="0" smtClean="0">
                <a:solidFill>
                  <a:srgbClr val="FF0000"/>
                </a:solidFill>
              </a:rPr>
              <a:t>.Medical history :</a:t>
            </a:r>
          </a:p>
          <a:p>
            <a:pPr algn="l" rtl="0">
              <a:buNone/>
            </a:pPr>
            <a:r>
              <a:rPr lang="en-US" sz="2200" dirty="0" smtClean="0"/>
              <a:t> Renal </a:t>
            </a:r>
            <a:r>
              <a:rPr lang="en-US" sz="2200" dirty="0"/>
              <a:t>diseases  (autosomal dominant polycystic kidney disease, renal amyloidosis, </a:t>
            </a:r>
            <a:r>
              <a:rPr lang="en-US" sz="2200" dirty="0" smtClean="0"/>
              <a:t>obstructive </a:t>
            </a:r>
            <a:r>
              <a:rPr lang="en-US" sz="2200" dirty="0" err="1" smtClean="0"/>
              <a:t>uropathy</a:t>
            </a:r>
            <a:r>
              <a:rPr lang="en-US" sz="2200" dirty="0" smtClean="0"/>
              <a:t> ).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51180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sz="2400" dirty="0" smtClean="0"/>
              <a:t>5. </a:t>
            </a:r>
            <a:r>
              <a:rPr lang="en-US" sz="2400" dirty="0" smtClean="0">
                <a:solidFill>
                  <a:srgbClr val="FF0000"/>
                </a:solidFill>
              </a:rPr>
              <a:t>Surgical history </a:t>
            </a:r>
            <a:r>
              <a:rPr lang="en-US" sz="2400" dirty="0" smtClean="0"/>
              <a:t>particularly neurosurgery</a:t>
            </a:r>
          </a:p>
          <a:p>
            <a:pPr marL="0" indent="0" algn="l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6.Drug history </a:t>
            </a:r>
            <a:endParaRPr lang="ar-JO" sz="2400" dirty="0" smtClean="0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sz="2400" dirty="0" smtClean="0"/>
              <a:t>Treatment </a:t>
            </a:r>
            <a:r>
              <a:rPr lang="en-US" sz="2400" dirty="0"/>
              <a:t>with </a:t>
            </a:r>
            <a:r>
              <a:rPr lang="en-US" sz="2400" dirty="0" smtClean="0"/>
              <a:t>a* </a:t>
            </a:r>
            <a:r>
              <a:rPr lang="en-US" sz="2400" dirty="0">
                <a:solidFill>
                  <a:srgbClr val="FF0000"/>
                </a:solidFill>
              </a:rPr>
              <a:t>sodium-glucose co-transporter 2 inhibitor </a:t>
            </a:r>
            <a:r>
              <a:rPr lang="en-US" sz="2400" dirty="0"/>
              <a:t>can produce polyuria; </a:t>
            </a:r>
            <a:r>
              <a:rPr lang="en-US" sz="2400" dirty="0" err="1"/>
              <a:t>glucosuria</a:t>
            </a:r>
            <a:r>
              <a:rPr lang="en-US" sz="2400" dirty="0"/>
              <a:t> and </a:t>
            </a:r>
            <a:r>
              <a:rPr lang="en-US" sz="2400" dirty="0" smtClean="0"/>
              <a:t>onset</a:t>
            </a:r>
          </a:p>
          <a:p>
            <a:pPr marL="0" indent="0" algn="l">
              <a:buNone/>
            </a:pPr>
            <a:r>
              <a:rPr lang="en-US" sz="2400" dirty="0" smtClean="0"/>
              <a:t>after </a:t>
            </a:r>
            <a:r>
              <a:rPr lang="en-US" sz="2400" dirty="0"/>
              <a:t>initiation of the drug are clues that the medication is responsible for the polyuria. </a:t>
            </a:r>
            <a:endParaRPr lang="en-US" sz="2400" dirty="0" smtClean="0"/>
          </a:p>
          <a:p>
            <a:pPr marL="0" indent="0" algn="l">
              <a:buNone/>
            </a:pPr>
            <a:endParaRPr lang="en-US" sz="2400" dirty="0"/>
          </a:p>
          <a:p>
            <a:pPr marL="0" indent="0" algn="l">
              <a:buNone/>
            </a:pPr>
            <a:r>
              <a:rPr lang="en-US" sz="2400" dirty="0"/>
              <a:t>However, </a:t>
            </a:r>
            <a:r>
              <a:rPr lang="en-US" sz="2400" dirty="0" smtClean="0"/>
              <a:t>the </a:t>
            </a:r>
            <a:r>
              <a:rPr lang="en-US" sz="2400" dirty="0" err="1" smtClean="0"/>
              <a:t>polyuric</a:t>
            </a:r>
            <a:r>
              <a:rPr lang="en-US" sz="2400" dirty="0" smtClean="0"/>
              <a:t> </a:t>
            </a:r>
            <a:r>
              <a:rPr lang="en-US" sz="2400" dirty="0"/>
              <a:t>effect of this class of medication is relatively modest (</a:t>
            </a:r>
            <a:r>
              <a:rPr lang="en-US" sz="2400" dirty="0" err="1"/>
              <a:t>eg</a:t>
            </a:r>
            <a:r>
              <a:rPr lang="en-US" sz="2400" dirty="0">
                <a:solidFill>
                  <a:srgbClr val="FF0000"/>
                </a:solidFill>
              </a:rPr>
              <a:t>, approximately 200 mL over six </a:t>
            </a:r>
            <a:r>
              <a:rPr lang="en-US" sz="2400" dirty="0" smtClean="0">
                <a:solidFill>
                  <a:srgbClr val="FF0000"/>
                </a:solidFill>
              </a:rPr>
              <a:t>hours </a:t>
            </a:r>
            <a:r>
              <a:rPr lang="en-US" sz="2400" dirty="0" smtClean="0"/>
              <a:t>after </a:t>
            </a:r>
            <a:r>
              <a:rPr lang="en-US" sz="2400" dirty="0"/>
              <a:t>a 25 mg dose of</a:t>
            </a:r>
          </a:p>
          <a:p>
            <a:pPr marL="0" indent="0" algn="l">
              <a:buNone/>
            </a:pPr>
            <a:r>
              <a:rPr lang="en-US" sz="2400" dirty="0" err="1" smtClean="0"/>
              <a:t>Empagliflozin</a:t>
            </a:r>
            <a:r>
              <a:rPr lang="en-US" sz="2400" dirty="0" smtClean="0"/>
              <a:t> 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4316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marL="0" indent="0" algn="l">
              <a:buNone/>
            </a:pPr>
            <a:r>
              <a:rPr lang="en-US" dirty="0"/>
              <a:t>Treatment with </a:t>
            </a:r>
            <a:r>
              <a:rPr lang="en-US" dirty="0" smtClean="0"/>
              <a:t>*</a:t>
            </a:r>
            <a:r>
              <a:rPr lang="en-US" dirty="0" smtClean="0">
                <a:solidFill>
                  <a:srgbClr val="FF0000"/>
                </a:solidFill>
              </a:rPr>
              <a:t>exogenous </a:t>
            </a:r>
            <a:r>
              <a:rPr lang="en-US" dirty="0">
                <a:solidFill>
                  <a:srgbClr val="FF0000"/>
                </a:solidFill>
              </a:rPr>
              <a:t>urea or glucocorticoids </a:t>
            </a:r>
            <a:r>
              <a:rPr lang="en-US" dirty="0"/>
              <a:t>(which can cause catabolism) or administration of </a:t>
            </a:r>
            <a:r>
              <a:rPr lang="en-US" dirty="0" smtClean="0"/>
              <a:t>a very </a:t>
            </a:r>
            <a:r>
              <a:rPr lang="en-US" dirty="0"/>
              <a:t>high protein diet can produce a urea diuresis and polyuria.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 smtClean="0"/>
              <a:t>Administration </a:t>
            </a:r>
            <a:r>
              <a:rPr lang="en-US" dirty="0"/>
              <a:t>of </a:t>
            </a:r>
            <a:r>
              <a:rPr lang="en-US" dirty="0" smtClean="0"/>
              <a:t>*</a:t>
            </a:r>
            <a:r>
              <a:rPr lang="en-US" dirty="0" smtClean="0">
                <a:solidFill>
                  <a:srgbClr val="FF0000"/>
                </a:solidFill>
              </a:rPr>
              <a:t>large </a:t>
            </a:r>
            <a:r>
              <a:rPr lang="en-US" dirty="0">
                <a:solidFill>
                  <a:srgbClr val="FF0000"/>
                </a:solidFill>
              </a:rPr>
              <a:t>volumes </a:t>
            </a:r>
            <a:r>
              <a:rPr lang="en-US" dirty="0" smtClean="0">
                <a:solidFill>
                  <a:srgbClr val="FF0000"/>
                </a:solidFill>
              </a:rPr>
              <a:t>of saline</a:t>
            </a:r>
            <a:r>
              <a:rPr lang="en-US" dirty="0" smtClean="0"/>
              <a:t>, </a:t>
            </a:r>
            <a:r>
              <a:rPr lang="en-US" dirty="0"/>
              <a:t>typically in hospitalized </a:t>
            </a:r>
            <a:r>
              <a:rPr lang="en-US" dirty="0" smtClean="0"/>
              <a:t>patients.</a:t>
            </a:r>
          </a:p>
          <a:p>
            <a:pPr marL="0" indent="0" algn="l">
              <a:buNone/>
            </a:pPr>
            <a:endParaRPr lang="ar-JO" dirty="0" smtClean="0"/>
          </a:p>
          <a:p>
            <a:pPr marL="0" indent="0" algn="l">
              <a:buNone/>
            </a:pPr>
            <a:r>
              <a:rPr lang="en-US" dirty="0" smtClean="0"/>
              <a:t>Administration of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err="1" smtClean="0">
                <a:solidFill>
                  <a:srgbClr val="FF0000"/>
                </a:solidFill>
              </a:rPr>
              <a:t>mannitol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to </a:t>
            </a:r>
            <a:r>
              <a:rPr lang="en-US" dirty="0"/>
              <a:t>patients with increased intracranial pressure can produce an </a:t>
            </a:r>
            <a:r>
              <a:rPr lang="en-US" dirty="0" smtClean="0"/>
              <a:t>osmotic diuresis </a:t>
            </a:r>
            <a:r>
              <a:rPr lang="en-US" dirty="0"/>
              <a:t>and </a:t>
            </a:r>
            <a:r>
              <a:rPr lang="en-US" dirty="0" smtClean="0"/>
              <a:t>.polyuria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564415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b="1" dirty="0"/>
              <a:t>EXAMINE FOR SIGNS OF DEHYDRATION </a:t>
            </a:r>
          </a:p>
          <a:p>
            <a:pPr marL="0" indent="0" algn="l">
              <a:buNone/>
            </a:pPr>
            <a:r>
              <a:rPr lang="en-US" dirty="0"/>
              <a:t>In cases of </a:t>
            </a:r>
            <a:r>
              <a:rPr lang="en-US" dirty="0">
                <a:solidFill>
                  <a:srgbClr val="FF0000"/>
                </a:solidFill>
              </a:rPr>
              <a:t>low water intake </a:t>
            </a:r>
            <a:r>
              <a:rPr lang="en-US" dirty="0"/>
              <a:t>→ severe dehydration</a:t>
            </a:r>
          </a:p>
          <a:p>
            <a:pPr marL="0" indent="0" algn="l">
              <a:buNone/>
            </a:pPr>
            <a:r>
              <a:rPr lang="en-US" dirty="0"/>
              <a:t>Altered mental status </a:t>
            </a:r>
          </a:p>
          <a:p>
            <a:pPr marL="0" indent="0" algn="l">
              <a:buNone/>
            </a:pPr>
            <a:r>
              <a:rPr lang="en-US" dirty="0"/>
              <a:t>Lethargy </a:t>
            </a:r>
          </a:p>
          <a:p>
            <a:pPr marL="0" indent="0" algn="l">
              <a:buNone/>
            </a:pPr>
            <a:r>
              <a:rPr lang="en-US" dirty="0" smtClean="0"/>
              <a:t>Seizures </a:t>
            </a:r>
            <a:r>
              <a:rPr lang="en-US" dirty="0"/>
              <a:t>coma and hypotension</a:t>
            </a:r>
            <a:endParaRPr lang="ar-JO" dirty="0"/>
          </a:p>
          <a:p>
            <a:pPr marL="0" indent="0" algn="l">
              <a:buNone/>
            </a:pPr>
            <a:endParaRPr lang="en-US" dirty="0"/>
          </a:p>
          <a:p>
            <a:pPr marL="0" indent="0">
              <a:buNone/>
            </a:pP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26564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: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b="1" dirty="0"/>
              <a:t>Measurement of urine </a:t>
            </a:r>
            <a:r>
              <a:rPr lang="en-US" sz="2800" b="1" dirty="0" smtClean="0"/>
              <a:t>output to </a:t>
            </a:r>
            <a:r>
              <a:rPr lang="en-US" sz="2800" b="1" dirty="0"/>
              <a:t>confirm polyuria </a:t>
            </a:r>
            <a:r>
              <a:rPr lang="en-US" sz="2800" b="1" dirty="0" smtClean="0"/>
              <a:t>.</a:t>
            </a:r>
          </a:p>
          <a:p>
            <a:pPr marL="0" indent="0" algn="l" rtl="0">
              <a:buNone/>
            </a:pPr>
            <a:endParaRPr lang="en-US" sz="2800" b="1" dirty="0"/>
          </a:p>
          <a:p>
            <a:pPr marL="0" indent="0" algn="l" rtl="0">
              <a:buNone/>
            </a:pPr>
            <a:r>
              <a:rPr lang="en-US" b="1" dirty="0"/>
              <a:t>Routine studies: BMP, urinalysis</a:t>
            </a:r>
          </a:p>
          <a:p>
            <a:pPr marL="0" indent="0" algn="l" rtl="0">
              <a:buNone/>
            </a:pPr>
            <a:r>
              <a:rPr lang="en-US" dirty="0"/>
              <a:t>To </a:t>
            </a:r>
            <a:r>
              <a:rPr lang="en-US" b="1" dirty="0"/>
              <a:t>rule out causes of osmotic diuresis</a:t>
            </a:r>
            <a:r>
              <a:rPr lang="en-US" dirty="0"/>
              <a:t>, e.g., hyperglycemia with </a:t>
            </a:r>
            <a:r>
              <a:rPr lang="en-US" dirty="0" err="1" smtClean="0"/>
              <a:t>glucosuria</a:t>
            </a:r>
            <a:r>
              <a:rPr lang="en-US" dirty="0" smtClean="0"/>
              <a:t> .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/>
              <a:t>To assess for </a:t>
            </a:r>
            <a:r>
              <a:rPr lang="en-US" b="1" dirty="0"/>
              <a:t>acquired causes</a:t>
            </a:r>
            <a:r>
              <a:rPr lang="en-US" dirty="0"/>
              <a:t> of NDI, e.g., </a:t>
            </a:r>
            <a:r>
              <a:rPr lang="en-US" dirty="0" err="1"/>
              <a:t>hypercalcemia</a:t>
            </a:r>
            <a:r>
              <a:rPr lang="en-US" dirty="0"/>
              <a:t>, hypokalemia</a:t>
            </a:r>
          </a:p>
          <a:p>
            <a:pPr marL="0" indent="0" algn="l" rtl="0">
              <a:buNone/>
            </a:pPr>
            <a:endParaRPr lang="en-US" b="1" dirty="0"/>
          </a:p>
          <a:p>
            <a:pPr marL="0" indent="0" algn="l" rtl="0">
              <a:buNone/>
            </a:pPr>
            <a:endParaRPr lang="en-US" b="1" dirty="0"/>
          </a:p>
          <a:p>
            <a:pPr marL="0" indent="0">
              <a:buNone/>
            </a:pP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65657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41" y="260648"/>
            <a:ext cx="892971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08324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 algn="l">
              <a:buNone/>
            </a:pPr>
            <a:r>
              <a:rPr lang="en-US" sz="3200" dirty="0" smtClean="0"/>
              <a:t>24-hour </a:t>
            </a:r>
            <a:r>
              <a:rPr lang="en-US" sz="3200" dirty="0"/>
              <a:t>urine collection</a:t>
            </a:r>
            <a:r>
              <a:rPr lang="en-US" dirty="0"/>
              <a:t>: to confirm hypotonic polyuria, i.e., </a:t>
            </a:r>
            <a:r>
              <a:rPr lang="en-US" sz="3200" dirty="0"/>
              <a:t>urine volume &gt; 50 mL/kg/24 hours with urine osmolality &lt; 800 </a:t>
            </a:r>
            <a:r>
              <a:rPr lang="en-US" sz="3200" dirty="0" err="1"/>
              <a:t>mOsm</a:t>
            </a:r>
            <a:r>
              <a:rPr lang="en-US" sz="3200" dirty="0"/>
              <a:t>/kg </a:t>
            </a:r>
            <a:r>
              <a:rPr lang="en-US" sz="3200" dirty="0" smtClean="0"/>
              <a:t>•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140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/>
              <a:t>S</a:t>
            </a:r>
            <a:r>
              <a:rPr lang="en-US" b="1" dirty="0" smtClean="0"/>
              <a:t>odium </a:t>
            </a:r>
            <a:r>
              <a:rPr lang="en-US" b="1" dirty="0"/>
              <a:t>and plasma </a:t>
            </a:r>
            <a:r>
              <a:rPr lang="en-US" b="1" dirty="0" smtClean="0"/>
              <a:t>osmolality:</a:t>
            </a:r>
          </a:p>
          <a:p>
            <a:pPr marL="0" indent="0" algn="l">
              <a:buNone/>
            </a:pPr>
            <a:r>
              <a:rPr lang="en-US" dirty="0" smtClean="0"/>
              <a:t>Low Na</a:t>
            </a:r>
            <a:r>
              <a:rPr lang="en-US" dirty="0"/>
              <a:t>+ and/or ↓ plasma osmolality: </a:t>
            </a:r>
            <a:r>
              <a:rPr lang="en-US" b="1" dirty="0"/>
              <a:t>primary polydipsia </a:t>
            </a:r>
            <a:r>
              <a:rPr lang="en-US" dirty="0"/>
              <a:t>likely</a:t>
            </a:r>
          </a:p>
          <a:p>
            <a:pPr marL="0" indent="0" algn="l">
              <a:buNone/>
            </a:pPr>
            <a:endParaRPr lang="ar-JO" dirty="0" smtClean="0"/>
          </a:p>
          <a:p>
            <a:pPr marL="0" indent="0" algn="l">
              <a:buNone/>
            </a:pPr>
            <a:r>
              <a:rPr lang="en-US" dirty="0"/>
              <a:t>Normal values: </a:t>
            </a:r>
            <a:r>
              <a:rPr lang="en-US" b="1" dirty="0"/>
              <a:t>diagnosis unclear</a:t>
            </a:r>
            <a:r>
              <a:rPr lang="en-US" dirty="0"/>
              <a:t>; obtain subsequent studies to differentiate between polyuria-polydipsia syndromes</a:t>
            </a:r>
            <a:r>
              <a:rPr lang="en-US" dirty="0" smtClean="0"/>
              <a:t>.</a:t>
            </a:r>
            <a:endParaRPr lang="ar-JO" dirty="0" smtClean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○↑ Na⁺ and/ or î plasma osmolality: </a:t>
            </a:r>
            <a:r>
              <a:rPr lang="en-US" b="1" dirty="0"/>
              <a:t>Diabetes </a:t>
            </a:r>
            <a:r>
              <a:rPr lang="en-US" b="1" dirty="0" err="1"/>
              <a:t>insipidus</a:t>
            </a:r>
            <a:r>
              <a:rPr lang="en-US" b="1" dirty="0"/>
              <a:t> </a:t>
            </a:r>
            <a:r>
              <a:rPr lang="en-US" dirty="0"/>
              <a:t>likely; obtain subsequent studies to differentiate between CDI and NDI.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780504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/>
              <a:t>Exclude other causes of </a:t>
            </a:r>
            <a:r>
              <a:rPr lang="en-US" dirty="0" err="1"/>
              <a:t>polyurea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Diabetes mellitus</a:t>
            </a:r>
          </a:p>
          <a:p>
            <a:pPr algn="l"/>
            <a:r>
              <a:rPr lang="en-US" dirty="0"/>
              <a:t>Diuretic use</a:t>
            </a:r>
          </a:p>
          <a:p>
            <a:pPr algn="l"/>
            <a:r>
              <a:rPr lang="en-US" dirty="0"/>
              <a:t>Diabetes </a:t>
            </a:r>
            <a:r>
              <a:rPr lang="en-US" dirty="0" err="1"/>
              <a:t>insipidus</a:t>
            </a:r>
            <a:endParaRPr lang="en-US" dirty="0"/>
          </a:p>
          <a:p>
            <a:pPr algn="l"/>
            <a:r>
              <a:rPr lang="en-US" dirty="0"/>
              <a:t>Primary polydipsia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835303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l" rtl="0">
              <a:buNone/>
            </a:pPr>
            <a:endParaRPr lang="en-US" b="1" dirty="0"/>
          </a:p>
          <a:p>
            <a:pPr algn="l" rtl="0"/>
            <a:r>
              <a:rPr lang="en-US" b="1" dirty="0"/>
              <a:t>Water deprivation </a:t>
            </a:r>
            <a:r>
              <a:rPr lang="en-US" b="1" dirty="0" smtClean="0"/>
              <a:t>test</a:t>
            </a:r>
          </a:p>
          <a:p>
            <a:pPr algn="l" rtl="0"/>
            <a:r>
              <a:rPr lang="en-US" b="1" dirty="0" smtClean="0"/>
              <a:t>Imaging to rule out brain tumors in </a:t>
            </a:r>
            <a:r>
              <a:rPr lang="en-US" b="1" dirty="0" err="1" smtClean="0"/>
              <a:t>pateint</a:t>
            </a:r>
            <a:r>
              <a:rPr lang="en-US" b="1" dirty="0" smtClean="0"/>
              <a:t> with history of CDI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722843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 :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153400" cy="44958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Most patients with a urine osmolality </a:t>
            </a:r>
            <a:r>
              <a:rPr lang="en-US" b="1" dirty="0"/>
              <a:t>&gt;100 </a:t>
            </a:r>
            <a:r>
              <a:rPr lang="en-US" b="1" dirty="0" err="1"/>
              <a:t>mosmol</a:t>
            </a:r>
            <a:r>
              <a:rPr lang="en-US" b="1" dirty="0"/>
              <a:t>/kg</a:t>
            </a:r>
            <a:r>
              <a:rPr lang="en-US" dirty="0"/>
              <a:t> can safely undergo </a:t>
            </a:r>
            <a:r>
              <a:rPr lang="en-US" b="1" dirty="0"/>
              <a:t>overnight fluid </a:t>
            </a:r>
            <a:r>
              <a:rPr lang="en-US" dirty="0" smtClean="0"/>
              <a:t>restriction and </a:t>
            </a:r>
            <a:r>
              <a:rPr lang="en-US" dirty="0"/>
              <a:t>be evaluated the following morning</a:t>
            </a:r>
            <a:r>
              <a:rPr lang="en-US" dirty="0" smtClean="0"/>
              <a:t>.</a:t>
            </a:r>
            <a:endParaRPr lang="ar-JO" dirty="0" smtClean="0"/>
          </a:p>
          <a:p>
            <a:pPr marL="0" indent="0" algn="l">
              <a:buNone/>
            </a:pPr>
            <a:endParaRPr lang="ar-JO" dirty="0"/>
          </a:p>
          <a:p>
            <a:pPr marL="0" indent="0" algn="l">
              <a:buNone/>
            </a:pPr>
            <a:r>
              <a:rPr lang="en-US" dirty="0"/>
              <a:t>By contrast, individuals with severe polyuria and a urine osmolality </a:t>
            </a:r>
            <a:r>
              <a:rPr lang="en-US" b="1" dirty="0"/>
              <a:t>&lt;100 </a:t>
            </a:r>
            <a:r>
              <a:rPr lang="en-US" b="1" dirty="0" err="1"/>
              <a:t>mosmol</a:t>
            </a:r>
            <a:r>
              <a:rPr lang="en-US" b="1" dirty="0"/>
              <a:t>/kg </a:t>
            </a:r>
            <a:r>
              <a:rPr lang="en-US" dirty="0"/>
              <a:t>(who likely </a:t>
            </a:r>
            <a:r>
              <a:rPr lang="en-US" dirty="0" smtClean="0"/>
              <a:t>have complete </a:t>
            </a:r>
            <a:r>
              <a:rPr lang="en-US" dirty="0"/>
              <a:t>DI) </a:t>
            </a:r>
            <a:r>
              <a:rPr lang="en-US" dirty="0" smtClean="0"/>
              <a:t>should not undergo </a:t>
            </a:r>
            <a:r>
              <a:rPr lang="en-US" dirty="0"/>
              <a:t>overnight water restriction. Rather, they should refrain from fluids </a:t>
            </a:r>
            <a:r>
              <a:rPr lang="en-US" dirty="0" smtClean="0"/>
              <a:t>for </a:t>
            </a:r>
            <a:r>
              <a:rPr lang="en-US" b="1" dirty="0" smtClean="0"/>
              <a:t>two </a:t>
            </a:r>
            <a:r>
              <a:rPr lang="en-US" b="1" dirty="0"/>
              <a:t>to three hours prior to evaluation</a:t>
            </a:r>
            <a:r>
              <a:rPr lang="en-US" dirty="0"/>
              <a:t>.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987265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4958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Our aim is to reach  </a:t>
            </a:r>
            <a:r>
              <a:rPr lang="en-US" b="1" dirty="0"/>
              <a:t>a level high enough </a:t>
            </a:r>
            <a:r>
              <a:rPr lang="en-US" dirty="0"/>
              <a:t>(</a:t>
            </a:r>
            <a:r>
              <a:rPr lang="en-US" dirty="0" err="1"/>
              <a:t>ie</a:t>
            </a:r>
            <a:r>
              <a:rPr lang="en-US" dirty="0"/>
              <a:t>, 295 </a:t>
            </a:r>
            <a:r>
              <a:rPr lang="en-US" dirty="0" smtClean="0"/>
              <a:t>to 300 </a:t>
            </a:r>
            <a:r>
              <a:rPr lang="en-US" dirty="0" err="1"/>
              <a:t>mosmol</a:t>
            </a:r>
            <a:r>
              <a:rPr lang="en-US" dirty="0"/>
              <a:t>/kg and 145 </a:t>
            </a:r>
            <a:r>
              <a:rPr lang="en-US" dirty="0" err="1"/>
              <a:t>mEq</a:t>
            </a:r>
            <a:r>
              <a:rPr lang="en-US" dirty="0"/>
              <a:t>/L) </a:t>
            </a:r>
            <a:r>
              <a:rPr lang="en-US" b="1" dirty="0"/>
              <a:t>to stimulate enough ADH release to maximally concentrate the urine </a:t>
            </a:r>
            <a:r>
              <a:rPr lang="en-US" b="1" dirty="0" smtClean="0"/>
              <a:t>of normal </a:t>
            </a:r>
            <a:r>
              <a:rPr lang="en-US" b="1" dirty="0"/>
              <a:t>subjects</a:t>
            </a:r>
            <a:r>
              <a:rPr lang="en-US" b="1" dirty="0" smtClean="0"/>
              <a:t>.</a:t>
            </a:r>
          </a:p>
          <a:p>
            <a:pPr marL="0" indent="0" algn="l">
              <a:buNone/>
            </a:pPr>
            <a:endParaRPr lang="en-US" dirty="0"/>
          </a:p>
          <a:p>
            <a:pPr marL="0" indent="0">
              <a:buNone/>
            </a:pP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16884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568952" cy="5976664"/>
          </a:xfrm>
        </p:spPr>
      </p:pic>
    </p:spTree>
    <p:extLst>
      <p:ext uri="{BB962C8B-B14F-4D97-AF65-F5344CB8AC3E}">
        <p14:creationId xmlns:p14="http://schemas.microsoft.com/office/powerpoint/2010/main" val="3440086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8712967" cy="5040559"/>
          </a:xfrm>
        </p:spPr>
      </p:pic>
    </p:spTree>
    <p:extLst>
      <p:ext uri="{BB962C8B-B14F-4D97-AF65-F5344CB8AC3E}">
        <p14:creationId xmlns:p14="http://schemas.microsoft.com/office/powerpoint/2010/main" val="1685539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055380" cy="1400530"/>
          </a:xfrm>
        </p:spPr>
        <p:txBody>
          <a:bodyPr/>
          <a:lstStyle/>
          <a:p>
            <a:r>
              <a:rPr lang="en-US" dirty="0" err="1" smtClean="0"/>
              <a:t>Copeptin</a:t>
            </a:r>
            <a:r>
              <a:rPr lang="en-US" dirty="0" smtClean="0"/>
              <a:t> :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5141168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2800" dirty="0" smtClean="0"/>
              <a:t>Is the C‐terminal segment of the </a:t>
            </a:r>
            <a:r>
              <a:rPr lang="en-US" sz="2800" b="1" dirty="0" smtClean="0"/>
              <a:t>AVP precursor peptide </a:t>
            </a:r>
            <a:r>
              <a:rPr lang="en-US" sz="2800" dirty="0" smtClean="0"/>
              <a:t>and </a:t>
            </a:r>
            <a:r>
              <a:rPr lang="en-US" sz="2800" b="1" dirty="0" smtClean="0"/>
              <a:t>mirrors AVP concentrations</a:t>
            </a:r>
            <a:r>
              <a:rPr lang="en-US" sz="2800" dirty="0" smtClean="0"/>
              <a:t>. It can easily be measured providing a reliable surrogate marker for AVP </a:t>
            </a:r>
          </a:p>
          <a:p>
            <a:pPr marL="0" indent="0" algn="l">
              <a:buNone/>
            </a:pPr>
            <a:r>
              <a:rPr lang="en-US" sz="2800" dirty="0" smtClean="0"/>
              <a:t>By sandwich immunoassay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sz="2800" dirty="0" smtClean="0"/>
              <a:t>Plasma </a:t>
            </a:r>
            <a:r>
              <a:rPr lang="en-US" sz="2800" dirty="0"/>
              <a:t>ADH measurement is not routinely utilized because results are unreliable, as ADH is unstable and </a:t>
            </a:r>
            <a:endParaRPr lang="ar-JO" sz="2800" dirty="0"/>
          </a:p>
          <a:p>
            <a:pPr marL="0" indent="0" algn="l">
              <a:buNone/>
            </a:pPr>
            <a:r>
              <a:rPr lang="en-US" sz="2800" dirty="0" smtClean="0"/>
              <a:t>has </a:t>
            </a:r>
            <a:r>
              <a:rPr lang="en-US" sz="2800" dirty="0"/>
              <a:t>a short half-life ex vivo.</a:t>
            </a:r>
            <a:endParaRPr lang="en-US" dirty="0"/>
          </a:p>
          <a:p>
            <a:pPr marL="0" indent="0" algn="l">
              <a:buNone/>
            </a:pPr>
            <a:r>
              <a:rPr lang="en-US" sz="2800" dirty="0"/>
              <a:t>The </a:t>
            </a:r>
            <a:r>
              <a:rPr lang="en-US" sz="2800" b="1" dirty="0"/>
              <a:t>main stimuli for </a:t>
            </a:r>
            <a:r>
              <a:rPr lang="en-US" sz="2800" b="1" dirty="0" err="1"/>
              <a:t>copeptin</a:t>
            </a:r>
            <a:r>
              <a:rPr lang="en-US" sz="2800" b="1" dirty="0"/>
              <a:t> are similar to AVP,</a:t>
            </a:r>
            <a:r>
              <a:rPr lang="en-US" sz="2800" dirty="0"/>
              <a:t> that is an increase in osmolality and a decrease in arterial blood volume and pressure.</a:t>
            </a:r>
            <a:endParaRPr lang="ar-JO" sz="2800" dirty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809331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452320" cy="558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0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5750085" cy="6192688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156176" y="2780928"/>
            <a:ext cx="2704475" cy="16557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ADH is produced in </a:t>
            </a:r>
            <a:r>
              <a:rPr lang="en-US" sz="2400" b="1" dirty="0" err="1" smtClean="0">
                <a:solidFill>
                  <a:srgbClr val="FF0000"/>
                </a:solidFill>
              </a:rPr>
              <a:t>Supraoptic</a:t>
            </a:r>
            <a:r>
              <a:rPr lang="en-US" sz="2400" b="1" dirty="0" smtClean="0">
                <a:solidFill>
                  <a:srgbClr val="FF0000"/>
                </a:solidFill>
              </a:rPr>
              <a:t> nucleus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5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78380" y="908720"/>
            <a:ext cx="8532440" cy="4782248"/>
          </a:xfrm>
        </p:spPr>
        <p:txBody>
          <a:bodyPr/>
          <a:lstStyle/>
          <a:p>
            <a:pPr marL="101600" indent="0" algn="l">
              <a:buNone/>
            </a:pPr>
            <a:r>
              <a:rPr lang="en-US" dirty="0"/>
              <a:t>An inappropriately low urine osmolality in the setting of an elevated serum osmolality and hypernatremia in a patient with polyuria (&gt;50 mL/kg/24 hours in the absence of </a:t>
            </a:r>
            <a:r>
              <a:rPr lang="en-US" dirty="0" err="1" smtClean="0"/>
              <a:t>glucosuria</a:t>
            </a:r>
            <a:r>
              <a:rPr lang="en-US" dirty="0"/>
              <a:t>) is </a:t>
            </a:r>
            <a:r>
              <a:rPr lang="en-US" dirty="0">
                <a:solidFill>
                  <a:srgbClr val="FF0000"/>
                </a:solidFill>
              </a:rPr>
              <a:t>diagnostic of </a:t>
            </a:r>
            <a:r>
              <a:rPr lang="en-US" dirty="0" smtClean="0">
                <a:solidFill>
                  <a:srgbClr val="FF0000"/>
                </a:solidFill>
              </a:rPr>
              <a:t>DI</a:t>
            </a:r>
          </a:p>
          <a:p>
            <a:pPr marL="101600" indent="0" algn="l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101600" indent="0" algn="l">
              <a:buNone/>
            </a:pPr>
            <a:r>
              <a:rPr lang="en-US" dirty="0"/>
              <a:t>Water deprivation test can be performed when the diagnosis is uncertain Serum osmolality &gt;295 </a:t>
            </a:r>
            <a:r>
              <a:rPr lang="en-US" dirty="0" err="1"/>
              <a:t>mOsm</a:t>
            </a:r>
            <a:r>
              <a:rPr lang="en-US" dirty="0"/>
              <a:t>/kg H2O and/or serum sodium &gt;145 </a:t>
            </a:r>
            <a:r>
              <a:rPr lang="en-US" dirty="0" err="1"/>
              <a:t>mEq</a:t>
            </a:r>
            <a:r>
              <a:rPr lang="en-US" dirty="0"/>
              <a:t>/L (145 </a:t>
            </a:r>
            <a:r>
              <a:rPr lang="en-US" dirty="0" err="1"/>
              <a:t>mmol</a:t>
            </a:r>
            <a:r>
              <a:rPr lang="en-US" dirty="0"/>
              <a:t>/L) with inappropriately dilute urine (urine osmolality/plasma osmolality &lt;2) is </a:t>
            </a:r>
            <a:r>
              <a:rPr lang="en-US" dirty="0">
                <a:solidFill>
                  <a:srgbClr val="FF0000"/>
                </a:solidFill>
              </a:rPr>
              <a:t>diagnostic of </a:t>
            </a:r>
            <a:r>
              <a:rPr lang="en-US" dirty="0" smtClean="0">
                <a:solidFill>
                  <a:srgbClr val="FF0000"/>
                </a:solidFill>
              </a:rPr>
              <a:t>DI</a:t>
            </a:r>
            <a:r>
              <a:rPr lang="en-US" dirty="0" smtClean="0"/>
              <a:t>.</a:t>
            </a:r>
          </a:p>
          <a:p>
            <a:pPr marL="101600" indent="0" algn="l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Desmopressin </a:t>
            </a:r>
            <a:r>
              <a:rPr lang="en-US" dirty="0"/>
              <a:t>challenge can differentiate Central DI from nephrogenic DI by giving desmopressin 2 µg subcutaneously then follow Urine osmolality over the next 4 </a:t>
            </a:r>
            <a:r>
              <a:rPr lang="en-US" dirty="0" smtClean="0"/>
              <a:t>hour</a:t>
            </a:r>
          </a:p>
          <a:p>
            <a:pPr marL="101600" indent="0" algn="l">
              <a:buNone/>
            </a:pPr>
            <a:endParaRPr lang="en-US" dirty="0"/>
          </a:p>
          <a:p>
            <a:pPr marL="101600" indent="0" algn="l">
              <a:buNone/>
            </a:pPr>
            <a:r>
              <a:rPr lang="en-US" dirty="0"/>
              <a:t>Complete Central DI is diagnosed if &gt;50% increase in urine osmolality</a:t>
            </a:r>
          </a:p>
          <a:p>
            <a:pPr marL="101600" indent="0" algn="l">
              <a:buNone/>
            </a:pPr>
            <a:r>
              <a:rPr lang="en-US" dirty="0"/>
              <a:t>Complete Nephrogenic DI if No increase in urine osmolality 	</a:t>
            </a:r>
          </a:p>
          <a:p>
            <a:pPr marL="101600" indent="0" algn="l">
              <a:buNone/>
            </a:pP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70262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04800" y="1600200"/>
            <a:ext cx="7727640" cy="4378800"/>
          </a:xfrm>
        </p:spPr>
        <p:txBody>
          <a:bodyPr/>
          <a:lstStyle/>
          <a:p>
            <a:pPr algn="l"/>
            <a:r>
              <a:rPr lang="en-US" u="sng" dirty="0" smtClean="0"/>
              <a:t>1.Central </a:t>
            </a:r>
            <a:r>
              <a:rPr lang="en-US" u="sng" dirty="0"/>
              <a:t>DI</a:t>
            </a:r>
          </a:p>
          <a:p>
            <a:pPr algn="l"/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Desmopressin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(DDAVP) is the primary therapy and can be given by nasal spray, orally, or by injection</a:t>
            </a:r>
            <a:r>
              <a:rPr lang="en-US" dirty="0" smtClean="0"/>
              <a:t>.</a:t>
            </a:r>
            <a:endParaRPr lang="ar-JO" dirty="0" smtClean="0">
              <a:solidFill>
                <a:srgbClr val="FF0000"/>
              </a:solidFill>
            </a:endParaRPr>
          </a:p>
          <a:p>
            <a:pPr marL="101600" indent="0" algn="l" rtl="0">
              <a:buNone/>
            </a:pPr>
            <a:r>
              <a:rPr lang="en-US" dirty="0"/>
              <a:t>Other drugs, such as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u="sng" dirty="0" err="1">
                <a:solidFill>
                  <a:srgbClr val="FF0000"/>
                </a:solidFill>
              </a:rPr>
              <a:t>chlorpropamide</a:t>
            </a:r>
            <a:r>
              <a:rPr lang="en-US" dirty="0">
                <a:solidFill>
                  <a:srgbClr val="FF0000"/>
                </a:solidFill>
              </a:rPr>
              <a:t>, </a:t>
            </a:r>
            <a:r>
              <a:rPr lang="en-US" u="sng" dirty="0">
                <a:solidFill>
                  <a:srgbClr val="FF0000"/>
                </a:solidFill>
              </a:rPr>
              <a:t>carbamazepine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dirty="0"/>
              <a:t> </a:t>
            </a:r>
            <a:endParaRPr lang="en-US" dirty="0" smtClean="0"/>
          </a:p>
          <a:p>
            <a:pPr marL="101600" indent="0"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Treat </a:t>
            </a:r>
            <a:r>
              <a:rPr lang="en-US" dirty="0">
                <a:solidFill>
                  <a:srgbClr val="FF0000"/>
                </a:solidFill>
              </a:rPr>
              <a:t>the underlying cause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u="sng" dirty="0"/>
              <a:t>2. Nephrogenic DI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a. Thiazide diuretics </a:t>
            </a:r>
            <a:r>
              <a:rPr lang="en-US" dirty="0"/>
              <a:t>lead to sodium depletion in distal convoluted tubules, which causes compensatory sodium and water reabsorption in the proximal tubules. As a result, less water reaches the distal tubules and volume of urine decreases </a:t>
            </a:r>
          </a:p>
          <a:p>
            <a:pPr algn="l"/>
            <a:r>
              <a:rPr lang="en-US" dirty="0" err="1">
                <a:solidFill>
                  <a:srgbClr val="FF0000"/>
                </a:solidFill>
              </a:rPr>
              <a:t>b.Prostaglandin</a:t>
            </a:r>
            <a:r>
              <a:rPr lang="en-US" dirty="0">
                <a:solidFill>
                  <a:srgbClr val="FF0000"/>
                </a:solidFill>
              </a:rPr>
              <a:t> inhibitors such as </a:t>
            </a:r>
            <a:r>
              <a:rPr lang="en-US" dirty="0" smtClean="0">
                <a:solidFill>
                  <a:srgbClr val="FF0000"/>
                </a:solidFill>
              </a:rPr>
              <a:t>NSAIDs (indomethacin)</a:t>
            </a:r>
          </a:p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c. </a:t>
            </a:r>
            <a:r>
              <a:rPr lang="en-US" sz="2400" dirty="0" err="1" smtClean="0">
                <a:solidFill>
                  <a:srgbClr val="FF0000"/>
                </a:solidFill>
              </a:rPr>
              <a:t>amiloride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  <a:p>
            <a:pPr algn="l"/>
            <a:endParaRPr lang="ar-JO" dirty="0"/>
          </a:p>
        </p:txBody>
      </p:sp>
      <p:sp>
        <p:nvSpPr>
          <p:cNvPr id="2" name="Rectangle 1"/>
          <p:cNvSpPr/>
          <p:nvPr/>
        </p:nvSpPr>
        <p:spPr>
          <a:xfrm>
            <a:off x="3691204" y="260648"/>
            <a:ext cx="19548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64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Desmopressin</a:t>
            </a:r>
            <a:r>
              <a:rPr lang="en-US" dirty="0" smtClean="0">
                <a:solidFill>
                  <a:srgbClr val="FF0000"/>
                </a:solidFill>
              </a:rPr>
              <a:t> :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the first dose (0.1 or 0.2 mg tablet or 5 to 10 mcg of the nasal spray) is typically given at bedtime</a:t>
            </a:r>
            <a:r>
              <a:rPr lang="en-US" dirty="0" smtClean="0"/>
              <a:t>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The size of and necessity for a daytime dose is determined by the effectiveness of the evening </a:t>
            </a:r>
            <a:r>
              <a:rPr lang="en-US" dirty="0" smtClean="0"/>
              <a:t>dose</a:t>
            </a:r>
          </a:p>
          <a:p>
            <a:pPr marL="0" indent="0" algn="l" rtl="0">
              <a:buNone/>
            </a:pPr>
            <a:endParaRPr lang="ar-EG" dirty="0"/>
          </a:p>
          <a:p>
            <a:pPr marL="0" indent="0">
              <a:buNone/>
            </a:pP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644555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Chlorpropamide</a:t>
            </a:r>
            <a:r>
              <a:rPr lang="en-US" dirty="0"/>
              <a:t> </a:t>
            </a:r>
            <a:br>
              <a:rPr lang="en-US" dirty="0"/>
            </a:b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sz="3200" dirty="0"/>
              <a:t>act by enhancing the renal response to ADH or to </a:t>
            </a:r>
            <a:r>
              <a:rPr lang="en-US" sz="3200" dirty="0" err="1"/>
              <a:t>desmopressin</a:t>
            </a:r>
            <a:endParaRPr lang="en-US" sz="3200" dirty="0"/>
          </a:p>
          <a:p>
            <a:pPr algn="l" rtl="0">
              <a:buNone/>
            </a:pPr>
            <a:r>
              <a:rPr lang="en-US" sz="3200" dirty="0"/>
              <a:t>The usual dose is 125 to 250 mg, once or twice a day; </a:t>
            </a:r>
          </a:p>
          <a:p>
            <a:pPr algn="l" rtl="0">
              <a:buNone/>
            </a:pPr>
            <a:r>
              <a:rPr lang="en-US" sz="3200" dirty="0" err="1"/>
              <a:t>Chlorpropamide</a:t>
            </a:r>
            <a:r>
              <a:rPr lang="en-US" sz="3200" dirty="0"/>
              <a:t> can lower the urine output by as much as 50 percent </a:t>
            </a:r>
          </a:p>
          <a:p>
            <a:pPr marL="0" indent="0">
              <a:buNone/>
            </a:pP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5543629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NEPHROGENIC DI </a:t>
            </a:r>
            <a:r>
              <a:rPr lang="en-US" dirty="0" smtClean="0"/>
              <a:t>TREATMENT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Treat the underlying cause, if </a:t>
            </a:r>
            <a:r>
              <a:rPr lang="en-US" dirty="0" smtClean="0"/>
              <a:t>applicable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Discontinue the causative agent </a:t>
            </a:r>
            <a:r>
              <a:rPr lang="en-US" dirty="0"/>
              <a:t>(e.g., lithium, </a:t>
            </a:r>
            <a:r>
              <a:rPr lang="en-US" dirty="0" err="1"/>
              <a:t>demeclocycline</a:t>
            </a:r>
            <a:r>
              <a:rPr lang="en-US" dirty="0"/>
              <a:t>).</a:t>
            </a:r>
            <a:endParaRPr lang="en-US" dirty="0" smtClean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 smtClean="0"/>
              <a:t>Although</a:t>
            </a:r>
          </a:p>
          <a:p>
            <a:pPr marL="0" indent="0" algn="l">
              <a:buNone/>
            </a:pPr>
            <a:r>
              <a:rPr lang="en-US" dirty="0" smtClean="0"/>
              <a:t>lithium-induced </a:t>
            </a:r>
            <a:r>
              <a:rPr lang="en-US" dirty="0" err="1"/>
              <a:t>nephrogenic</a:t>
            </a:r>
            <a:r>
              <a:rPr lang="en-US" dirty="0"/>
              <a:t> DI may be irreversible if the patient already has severe tubular injury and a marked concentrating defect</a:t>
            </a:r>
            <a:endParaRPr lang="ar-EG" dirty="0"/>
          </a:p>
          <a:p>
            <a:pPr marL="0" indent="0" algn="l">
              <a:buNone/>
            </a:pP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003113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Consider pharmacotherapy to manage polyuria and hypernatremia.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Thiazide </a:t>
            </a:r>
            <a:r>
              <a:rPr lang="en-US" dirty="0" smtClean="0">
                <a:solidFill>
                  <a:srgbClr val="FF0000"/>
                </a:solidFill>
              </a:rPr>
              <a:t>diuretics</a:t>
            </a:r>
          </a:p>
          <a:p>
            <a:pPr marL="0" indent="0" algn="l">
              <a:buNone/>
            </a:pPr>
            <a:r>
              <a:rPr lang="en-US" dirty="0"/>
              <a:t>lead to sodium depletion in distal convoluted tubules, which causes compensatory sodium and water reabsorption in the proximal tubules. As a result, less water reaches the distal tubules and volume of urine decreases 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86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1124744"/>
            <a:ext cx="8153400" cy="44958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NSAIDs</a:t>
            </a:r>
            <a:r>
              <a:rPr lang="en-US" dirty="0"/>
              <a:t> (e.g., indomethacin)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NSAIDs effectively </a:t>
            </a:r>
            <a:r>
              <a:rPr lang="en-US" dirty="0">
                <a:solidFill>
                  <a:srgbClr val="FF0000"/>
                </a:solidFill>
              </a:rPr>
              <a:t>reduce urine output in patients with NDI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have an additive effect when used with diuretics.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In patients with renal disease, NSAID treatment must be used with </a:t>
            </a:r>
            <a:r>
              <a:rPr lang="en-US" dirty="0">
                <a:solidFill>
                  <a:srgbClr val="FF0000"/>
                </a:solidFill>
              </a:rPr>
              <a:t>caution </a:t>
            </a:r>
            <a:r>
              <a:rPr lang="en-US" dirty="0"/>
              <a:t>because of the potential nephrotoxic effects.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 err="1">
                <a:solidFill>
                  <a:srgbClr val="FF0000"/>
                </a:solidFill>
              </a:rPr>
              <a:t>Amiloride</a:t>
            </a:r>
            <a:r>
              <a:rPr lang="en-US" dirty="0"/>
              <a:t>: indicated in patients with lithium-induced NDI who continue lithium therapy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8010932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3200" b="1" u="sng" dirty="0">
                <a:solidFill>
                  <a:srgbClr val="FF0000"/>
                </a:solidFill>
              </a:rPr>
              <a:t>sildenafil</a:t>
            </a:r>
            <a:r>
              <a:rPr lang="en-US" sz="3200" dirty="0">
                <a:solidFill>
                  <a:srgbClr val="FF0000"/>
                </a:solidFill>
              </a:rPr>
              <a:t>,</a:t>
            </a:r>
            <a:r>
              <a:rPr lang="en-US" sz="3200" dirty="0"/>
              <a:t> in a single case report, improving the urine osmolality in a patient with X-linked </a:t>
            </a:r>
            <a:r>
              <a:rPr lang="en-US" sz="3200" dirty="0" err="1" smtClean="0"/>
              <a:t>nephrogenic</a:t>
            </a:r>
            <a:r>
              <a:rPr lang="en-US" sz="3200" dirty="0" smtClean="0"/>
              <a:t> </a:t>
            </a:r>
            <a:r>
              <a:rPr lang="en-US" sz="3200" dirty="0"/>
              <a:t>DI </a:t>
            </a:r>
            <a:endParaRPr lang="ar-EG" sz="3200" dirty="0"/>
          </a:p>
          <a:p>
            <a:pPr marL="0" indent="0" algn="l">
              <a:buNone/>
            </a:pP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3421963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2420888"/>
            <a:ext cx="3744416" cy="1400530"/>
          </a:xfrm>
        </p:spPr>
        <p:txBody>
          <a:bodyPr/>
          <a:lstStyle/>
          <a:p>
            <a:r>
              <a:rPr lang="en-US" sz="4800" b="1" i="1" dirty="0" smtClean="0"/>
              <a:t>THANK YOU</a:t>
            </a:r>
            <a:endParaRPr 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val="269972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55380" cy="1400530"/>
          </a:xfrm>
        </p:spPr>
        <p:txBody>
          <a:bodyPr/>
          <a:lstStyle/>
          <a:p>
            <a:r>
              <a:rPr lang="en-US" dirty="0"/>
              <a:t>Vasopressin Receptors 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1268760"/>
            <a:ext cx="8424936" cy="534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45214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Picture 2" descr="My 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28" y="553321"/>
            <a:ext cx="7668344" cy="575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36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260648"/>
            <a:ext cx="64807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ADH release is </a:t>
            </a:r>
            <a:r>
              <a:rPr lang="en-US" sz="3200" dirty="0">
                <a:solidFill>
                  <a:srgbClr val="FF0000"/>
                </a:solidFill>
              </a:rPr>
              <a:t>stimulated by</a:t>
            </a:r>
            <a:r>
              <a:rPr lang="en-US" sz="3200" dirty="0"/>
              <a:t> </a:t>
            </a:r>
            <a:r>
              <a:rPr lang="en-US" sz="3200" dirty="0" smtClean="0"/>
              <a:t>:</a:t>
            </a: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err="1"/>
              <a:t>Hyperosmolarity</a:t>
            </a: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err="1"/>
              <a:t>Hypovolemia</a:t>
            </a:r>
            <a:r>
              <a:rPr lang="en-US" sz="3200" dirty="0"/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err="1"/>
              <a:t>Sterss</a:t>
            </a:r>
            <a:r>
              <a:rPr lang="en-US" sz="3200" dirty="0"/>
              <a:t> , </a:t>
            </a:r>
            <a:r>
              <a:rPr lang="en-US" sz="3200" dirty="0" err="1"/>
              <a:t>Excercise</a:t>
            </a:r>
            <a:r>
              <a:rPr lang="en-US" sz="3200" dirty="0"/>
              <a:t> , Pain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Angiotensin II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Drugs </a:t>
            </a:r>
            <a:endParaRPr lang="ar-EG" sz="3200" dirty="0"/>
          </a:p>
        </p:txBody>
      </p:sp>
      <p:sp>
        <p:nvSpPr>
          <p:cNvPr id="5" name="Rectangle 4"/>
          <p:cNvSpPr/>
          <p:nvPr/>
        </p:nvSpPr>
        <p:spPr>
          <a:xfrm>
            <a:off x="408811" y="3501008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ADH release is </a:t>
            </a:r>
            <a:r>
              <a:rPr lang="en-US" sz="3200" dirty="0">
                <a:solidFill>
                  <a:srgbClr val="FF0000"/>
                </a:solidFill>
              </a:rPr>
              <a:t>inhibited </a:t>
            </a:r>
            <a:r>
              <a:rPr lang="en-US" sz="3200" dirty="0" smtClean="0">
                <a:solidFill>
                  <a:srgbClr val="FF0000"/>
                </a:solidFill>
              </a:rPr>
              <a:t>by </a:t>
            </a:r>
            <a:r>
              <a:rPr lang="en-US" sz="3200" dirty="0" smtClean="0"/>
              <a:t>: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Ethanol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err="1"/>
              <a:t>Phyentoin</a:t>
            </a: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ANP</a:t>
            </a:r>
            <a:endParaRPr lang="ar-EG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err="1"/>
              <a:t>Glucosortcoids</a:t>
            </a: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GABA</a:t>
            </a:r>
          </a:p>
        </p:txBody>
      </p:sp>
    </p:spTree>
    <p:extLst>
      <p:ext uri="{BB962C8B-B14F-4D97-AF65-F5344CB8AC3E}">
        <p14:creationId xmlns:p14="http://schemas.microsoft.com/office/powerpoint/2010/main" val="1808902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192" y="79250"/>
            <a:ext cx="2520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Definition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22192" y="1124744"/>
            <a:ext cx="82382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dirty="0"/>
              <a:t>is an uncommon disorder that causes an imbalance of water in the body. This imbalance leads to intense thirst even after drinking fluids (</a:t>
            </a:r>
            <a:r>
              <a:rPr lang="en-US" sz="2800" dirty="0">
                <a:solidFill>
                  <a:srgbClr val="FF0000"/>
                </a:solidFill>
              </a:rPr>
              <a:t>polydipsia</a:t>
            </a:r>
            <a:r>
              <a:rPr lang="en-US" sz="2800" dirty="0"/>
              <a:t>), and excretion of large amounts of diluted urine </a:t>
            </a:r>
            <a:r>
              <a:rPr lang="en-US" sz="2800" u="sng" dirty="0"/>
              <a:t>(&gt;3 L/24 </a:t>
            </a:r>
            <a:r>
              <a:rPr lang="en-US" sz="2800" u="sng" dirty="0" err="1"/>
              <a:t>hr</a:t>
            </a:r>
            <a:r>
              <a:rPr lang="en-US" sz="2800" u="sng" dirty="0"/>
              <a:t>)(2 L/m</a:t>
            </a:r>
            <a:r>
              <a:rPr lang="en-US" sz="2800" u="sng" baseline="30000" dirty="0"/>
              <a:t>2</a:t>
            </a:r>
            <a:r>
              <a:rPr lang="en-US" sz="2800" u="sng" dirty="0"/>
              <a:t> in children</a:t>
            </a:r>
            <a:r>
              <a:rPr lang="en-US" sz="2800" dirty="0"/>
              <a:t>) </a:t>
            </a:r>
            <a:r>
              <a:rPr lang="en-US" sz="2800" u="sng" dirty="0"/>
              <a:t>(&lt; 300 </a:t>
            </a:r>
            <a:r>
              <a:rPr lang="en-US" sz="2800" u="sng" dirty="0" err="1"/>
              <a:t>mOsm</a:t>
            </a:r>
            <a:r>
              <a:rPr lang="en-US" sz="2800" u="sng" dirty="0"/>
              <a:t>/kg</a:t>
            </a:r>
            <a:r>
              <a:rPr lang="en-US" sz="2800" dirty="0"/>
              <a:t>)</a:t>
            </a:r>
            <a:r>
              <a:rPr lang="en-US" sz="2800" dirty="0" smtClean="0"/>
              <a:t>(</a:t>
            </a:r>
            <a:r>
              <a:rPr lang="en-US" sz="2800" dirty="0">
                <a:solidFill>
                  <a:srgbClr val="FF0000"/>
                </a:solidFill>
              </a:rPr>
              <a:t>polyuria</a:t>
            </a:r>
            <a:r>
              <a:rPr lang="en-US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6836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>
            <a:spLocks noGrp="1"/>
          </p:cNvSpPr>
          <p:nvPr/>
        </p:nvSpPr>
        <p:spPr>
          <a:xfrm>
            <a:off x="251520" y="1052736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Types :</a:t>
            </a:r>
            <a:endParaRPr lang="ar-EG" dirty="0"/>
          </a:p>
        </p:txBody>
      </p:sp>
      <p:sp>
        <p:nvSpPr>
          <p:cNvPr id="6" name="Rectangle 5"/>
          <p:cNvSpPr/>
          <p:nvPr/>
        </p:nvSpPr>
        <p:spPr>
          <a:xfrm>
            <a:off x="2483768" y="141277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CENTRAL DI</a:t>
            </a:r>
          </a:p>
          <a:p>
            <a:r>
              <a:rPr lang="en-US" sz="2800" dirty="0"/>
              <a:t>NEPHROGENIC DI</a:t>
            </a:r>
          </a:p>
          <a:p>
            <a:r>
              <a:rPr lang="en-US" sz="2800" dirty="0" err="1"/>
              <a:t>Dipsogenic</a:t>
            </a:r>
            <a:r>
              <a:rPr lang="en-US" sz="2800" dirty="0"/>
              <a:t> DI</a:t>
            </a:r>
          </a:p>
          <a:p>
            <a:r>
              <a:rPr lang="en-US" sz="2800" dirty="0"/>
              <a:t>Gestational DI</a:t>
            </a:r>
            <a:endParaRPr lang="ar-EG" sz="2800" dirty="0"/>
          </a:p>
        </p:txBody>
      </p:sp>
      <p:sp>
        <p:nvSpPr>
          <p:cNvPr id="7" name="Rectangle 6"/>
          <p:cNvSpPr/>
          <p:nvPr/>
        </p:nvSpPr>
        <p:spPr>
          <a:xfrm>
            <a:off x="222192" y="4005064"/>
            <a:ext cx="83822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dirty="0"/>
              <a:t>recently renamed to Arginine Vasopressin Deficiency (AVP-D) and Arginine Vasopressin Resistance (AVP-R)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9733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908720"/>
            <a:ext cx="8208912" cy="57246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b="1" dirty="0" err="1"/>
              <a:t>Neurohypophyseal</a:t>
            </a:r>
            <a:r>
              <a:rPr lang="en-US" sz="2000" b="1" dirty="0"/>
              <a:t> or Neurogenic DI</a:t>
            </a:r>
          </a:p>
          <a:p>
            <a:pPr algn="l"/>
            <a:endParaRPr lang="en-US" sz="2000" b="1" dirty="0" smtClean="0"/>
          </a:p>
          <a:p>
            <a:pPr marL="285750" indent="-285750" algn="l">
              <a:buFont typeface="Wingdings" pitchFamily="2" charset="2"/>
              <a:buChar char="v"/>
            </a:pPr>
            <a:r>
              <a:rPr lang="en-US" sz="2000" b="1" dirty="0" smtClean="0"/>
              <a:t>is the most common form—due to low ADH secretion by posterior pituitary or impaired production of ADH in hypothalamus</a:t>
            </a:r>
            <a:r>
              <a:rPr lang="en-US" b="1" dirty="0" smtClean="0"/>
              <a:t>.</a:t>
            </a:r>
          </a:p>
          <a:p>
            <a:pPr algn="l"/>
            <a:endParaRPr lang="en-US" b="1" dirty="0" smtClean="0"/>
          </a:p>
          <a:p>
            <a:pPr algn="l"/>
            <a:r>
              <a:rPr lang="en-US" sz="3200" b="1" u="sng" dirty="0" smtClean="0"/>
              <a:t>Causes: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en-US" dirty="0" smtClean="0"/>
              <a:t>Idiopathic—50% of all cases</a:t>
            </a:r>
          </a:p>
          <a:p>
            <a:pPr marL="285750" indent="-285750" algn="l">
              <a:buFont typeface="Wingdings" pitchFamily="2" charset="2"/>
              <a:buChar char="q"/>
            </a:pPr>
            <a:endParaRPr lang="en-US" dirty="0" smtClean="0"/>
          </a:p>
          <a:p>
            <a:pPr marL="285750" indent="-285750" algn="l">
              <a:buFont typeface="Wingdings" pitchFamily="2" charset="2"/>
              <a:buChar char="q"/>
            </a:pPr>
            <a:r>
              <a:rPr lang="en-US" dirty="0" smtClean="0"/>
              <a:t>Trauma—surgery, head trauma </a:t>
            </a:r>
          </a:p>
          <a:p>
            <a:pPr marL="285750" indent="-285750" algn="l">
              <a:buFont typeface="Wingdings" pitchFamily="2" charset="2"/>
              <a:buChar char="q"/>
            </a:pPr>
            <a:endParaRPr lang="en-US" dirty="0" smtClean="0"/>
          </a:p>
          <a:p>
            <a:pPr marL="285750" indent="-285750" algn="l">
              <a:buFont typeface="Wingdings" pitchFamily="2" charset="2"/>
              <a:buChar char="q"/>
            </a:pPr>
            <a:r>
              <a:rPr lang="en-US" dirty="0" smtClean="0"/>
              <a:t>Tumor: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craniopharyngioma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pineal tumor in children</a:t>
            </a:r>
          </a:p>
          <a:p>
            <a:pPr algn="l"/>
            <a:endParaRPr lang="en-US" dirty="0" smtClean="0"/>
          </a:p>
          <a:p>
            <a:pPr marL="285750" indent="-285750" algn="l">
              <a:buFont typeface="Wingdings" pitchFamily="2" charset="2"/>
              <a:buChar char="q"/>
            </a:pPr>
            <a:r>
              <a:rPr lang="en-US" dirty="0" smtClean="0"/>
              <a:t>Familial hypothalamic DI (autosomal dominant)</a:t>
            </a:r>
          </a:p>
          <a:p>
            <a:pPr marL="285750" indent="-285750" algn="l">
              <a:buFont typeface="Wingdings" pitchFamily="2" charset="2"/>
              <a:buChar char="q"/>
            </a:pPr>
            <a:endParaRPr lang="en-US" dirty="0" smtClean="0"/>
          </a:p>
          <a:p>
            <a:pPr marL="285750" indent="-285750" algn="l">
              <a:buFont typeface="Wingdings" pitchFamily="2" charset="2"/>
              <a:buChar char="q"/>
            </a:pPr>
            <a:r>
              <a:rPr lang="en-US" dirty="0" smtClean="0"/>
              <a:t>Other destructive processes involving the hypothalamus, including , sarcoidosis, tuberculosis, syphilis, Hand–</a:t>
            </a:r>
            <a:r>
              <a:rPr lang="en-US" dirty="0" err="1" smtClean="0"/>
              <a:t>Schüller</a:t>
            </a:r>
            <a:r>
              <a:rPr lang="en-US" dirty="0" smtClean="0"/>
              <a:t>–Christian disease, eosinophilic granuloma, and encephalitis</a:t>
            </a:r>
          </a:p>
          <a:p>
            <a:pPr marL="285750" indent="-285750" algn="l">
              <a:buFont typeface="Wingdings" pitchFamily="2" charset="2"/>
              <a:buChar char="q"/>
            </a:pPr>
            <a:endParaRPr lang="ar-JO" dirty="0"/>
          </a:p>
        </p:txBody>
      </p:sp>
      <p:pic>
        <p:nvPicPr>
          <p:cNvPr id="4" name="Picture 4" descr="Figure 3: . Anatomy of the pituitary gland and the hypothalamu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641" y="2348880"/>
            <a:ext cx="3075134" cy="168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255512"/>
            <a:ext cx="8229600" cy="725216"/>
          </a:xfrm>
        </p:spPr>
        <p:txBody>
          <a:bodyPr/>
          <a:lstStyle/>
          <a:p>
            <a:r>
              <a:rPr lang="en-US" sz="3600" b="1" u="sng" dirty="0" smtClean="0">
                <a:solidFill>
                  <a:schemeClr val="tx1"/>
                </a:solidFill>
              </a:rPr>
              <a:t>Central type </a:t>
            </a:r>
            <a:endParaRPr lang="en-US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3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248</TotalTime>
  <Words>1457</Words>
  <Application>Microsoft Office PowerPoint</Application>
  <PresentationFormat>On-screen Show (4:3)</PresentationFormat>
  <Paragraphs>207</Paragraphs>
  <Slides>38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Ion</vt:lpstr>
      <vt:lpstr>PowerPoint Presentation</vt:lpstr>
      <vt:lpstr>PowerPoint Presentation</vt:lpstr>
      <vt:lpstr>PowerPoint Presentation</vt:lpstr>
      <vt:lpstr>Vasopressin Receptors </vt:lpstr>
      <vt:lpstr>PowerPoint Presentation</vt:lpstr>
      <vt:lpstr>PowerPoint Presentation</vt:lpstr>
      <vt:lpstr>PowerPoint Presentation</vt:lpstr>
      <vt:lpstr>PowerPoint Presentation</vt:lpstr>
      <vt:lpstr>Central type </vt:lpstr>
      <vt:lpstr>Nephrogenic DI</vt:lpstr>
      <vt:lpstr>PowerPoint Presentation</vt:lpstr>
      <vt:lpstr>Dipsogenic DI</vt:lpstr>
      <vt:lpstr> Gestational DI (transient):  </vt:lpstr>
      <vt:lpstr>PowerPoint Presentation</vt:lpstr>
      <vt:lpstr>Diagnosis : </vt:lpstr>
      <vt:lpstr>PowerPoint Presentation</vt:lpstr>
      <vt:lpstr>PowerPoint Presentation</vt:lpstr>
      <vt:lpstr>PowerPoint Presentation</vt:lpstr>
      <vt:lpstr>Diagnosis :</vt:lpstr>
      <vt:lpstr>PowerPoint Presentation</vt:lpstr>
      <vt:lpstr>PowerPoint Presentation</vt:lpstr>
      <vt:lpstr>PowerPoint Presentation</vt:lpstr>
      <vt:lpstr>PowerPoint Presentation</vt:lpstr>
      <vt:lpstr>Procedure :</vt:lpstr>
      <vt:lpstr>PowerPoint Presentation</vt:lpstr>
      <vt:lpstr>PowerPoint Presentation</vt:lpstr>
      <vt:lpstr>PowerPoint Presentation</vt:lpstr>
      <vt:lpstr>Copeptin :</vt:lpstr>
      <vt:lpstr>PowerPoint Presentation</vt:lpstr>
      <vt:lpstr>PowerPoint Presentation</vt:lpstr>
      <vt:lpstr>PowerPoint Presentation</vt:lpstr>
      <vt:lpstr>Desmopressin :</vt:lpstr>
      <vt:lpstr>Chlorpropamide  </vt:lpstr>
      <vt:lpstr>NEPHROGENIC DI TREATMENT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mieb</cp:lastModifiedBy>
  <cp:revision>34</cp:revision>
  <dcterms:created xsi:type="dcterms:W3CDTF">2022-03-02T00:27:18Z</dcterms:created>
  <dcterms:modified xsi:type="dcterms:W3CDTF">2024-02-22T04:05:10Z</dcterms:modified>
</cp:coreProperties>
</file>