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34.jpg" ContentType="image/jpg"/>
  <Override PartName="/ppt/media/image3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94"/>
  </p:notesMasterIdLst>
  <p:sldIdLst>
    <p:sldId id="569" r:id="rId2"/>
    <p:sldId id="545" r:id="rId3"/>
    <p:sldId id="544" r:id="rId4"/>
    <p:sldId id="568" r:id="rId5"/>
    <p:sldId id="550" r:id="rId6"/>
    <p:sldId id="570" r:id="rId7"/>
    <p:sldId id="551" r:id="rId8"/>
    <p:sldId id="558" r:id="rId9"/>
    <p:sldId id="559" r:id="rId10"/>
    <p:sldId id="560" r:id="rId11"/>
    <p:sldId id="547" r:id="rId12"/>
    <p:sldId id="548" r:id="rId13"/>
    <p:sldId id="554" r:id="rId14"/>
    <p:sldId id="561" r:id="rId15"/>
    <p:sldId id="379" r:id="rId16"/>
    <p:sldId id="555" r:id="rId17"/>
    <p:sldId id="574" r:id="rId18"/>
    <p:sldId id="575" r:id="rId19"/>
    <p:sldId id="576" r:id="rId20"/>
    <p:sldId id="578" r:id="rId21"/>
    <p:sldId id="260" r:id="rId22"/>
    <p:sldId id="262" r:id="rId23"/>
    <p:sldId id="263" r:id="rId24"/>
    <p:sldId id="265" r:id="rId25"/>
    <p:sldId id="270" r:id="rId26"/>
    <p:sldId id="277" r:id="rId27"/>
    <p:sldId id="278" r:id="rId28"/>
    <p:sldId id="267" r:id="rId29"/>
    <p:sldId id="268" r:id="rId30"/>
    <p:sldId id="269" r:id="rId31"/>
    <p:sldId id="271" r:id="rId32"/>
    <p:sldId id="272" r:id="rId33"/>
    <p:sldId id="273" r:id="rId34"/>
    <p:sldId id="274" r:id="rId35"/>
    <p:sldId id="279" r:id="rId36"/>
    <p:sldId id="474" r:id="rId37"/>
    <p:sldId id="475" r:id="rId38"/>
    <p:sldId id="476" r:id="rId39"/>
    <p:sldId id="478" r:id="rId40"/>
    <p:sldId id="579" r:id="rId41"/>
    <p:sldId id="479" r:id="rId42"/>
    <p:sldId id="480" r:id="rId43"/>
    <p:sldId id="481" r:id="rId44"/>
    <p:sldId id="482" r:id="rId45"/>
    <p:sldId id="483" r:id="rId46"/>
    <p:sldId id="484" r:id="rId47"/>
    <p:sldId id="485" r:id="rId48"/>
    <p:sldId id="264" r:id="rId49"/>
    <p:sldId id="572" r:id="rId50"/>
    <p:sldId id="573" r:id="rId51"/>
    <p:sldId id="256" r:id="rId52"/>
    <p:sldId id="257" r:id="rId53"/>
    <p:sldId id="258" r:id="rId54"/>
    <p:sldId id="259" r:id="rId55"/>
    <p:sldId id="580" r:id="rId56"/>
    <p:sldId id="581" r:id="rId57"/>
    <p:sldId id="261" r:id="rId58"/>
    <p:sldId id="582" r:id="rId59"/>
    <p:sldId id="583" r:id="rId60"/>
    <p:sldId id="584" r:id="rId61"/>
    <p:sldId id="585" r:id="rId62"/>
    <p:sldId id="266" r:id="rId63"/>
    <p:sldId id="586" r:id="rId64"/>
    <p:sldId id="587" r:id="rId65"/>
    <p:sldId id="588" r:id="rId66"/>
    <p:sldId id="275" r:id="rId67"/>
    <p:sldId id="589" r:id="rId68"/>
    <p:sldId id="276" r:id="rId69"/>
    <p:sldId id="590" r:id="rId70"/>
    <p:sldId id="591" r:id="rId71"/>
    <p:sldId id="280" r:id="rId72"/>
    <p:sldId id="592" r:id="rId73"/>
    <p:sldId id="593" r:id="rId74"/>
    <p:sldId id="594" r:id="rId75"/>
    <p:sldId id="595" r:id="rId76"/>
    <p:sldId id="596" r:id="rId77"/>
    <p:sldId id="597" r:id="rId78"/>
    <p:sldId id="598" r:id="rId79"/>
    <p:sldId id="599" r:id="rId80"/>
    <p:sldId id="600" r:id="rId81"/>
    <p:sldId id="601" r:id="rId82"/>
    <p:sldId id="602" r:id="rId83"/>
    <p:sldId id="603" r:id="rId84"/>
    <p:sldId id="604" r:id="rId85"/>
    <p:sldId id="605" r:id="rId86"/>
    <p:sldId id="606" r:id="rId87"/>
    <p:sldId id="607" r:id="rId88"/>
    <p:sldId id="608" r:id="rId89"/>
    <p:sldId id="612" r:id="rId90"/>
    <p:sldId id="609" r:id="rId91"/>
    <p:sldId id="610" r:id="rId92"/>
    <p:sldId id="611"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8A3C8D-5C15-4335-A28D-1DEEED1B84CE}">
          <p14:sldIdLst>
            <p14:sldId id="569"/>
            <p14:sldId id="545"/>
            <p14:sldId id="544"/>
          </p14:sldIdLst>
        </p14:section>
        <p14:section name="Untitled Section" id="{E21E12D2-E02A-4F1E-BE15-6EE63D689C98}">
          <p14:sldIdLst>
            <p14:sldId id="568"/>
            <p14:sldId id="550"/>
            <p14:sldId id="570"/>
            <p14:sldId id="551"/>
            <p14:sldId id="558"/>
            <p14:sldId id="559"/>
            <p14:sldId id="560"/>
            <p14:sldId id="547"/>
            <p14:sldId id="548"/>
            <p14:sldId id="554"/>
            <p14:sldId id="561"/>
            <p14:sldId id="379"/>
            <p14:sldId id="555"/>
            <p14:sldId id="574"/>
            <p14:sldId id="575"/>
            <p14:sldId id="576"/>
            <p14:sldId id="578"/>
            <p14:sldId id="260"/>
            <p14:sldId id="262"/>
            <p14:sldId id="263"/>
            <p14:sldId id="265"/>
            <p14:sldId id="270"/>
            <p14:sldId id="277"/>
            <p14:sldId id="278"/>
            <p14:sldId id="267"/>
            <p14:sldId id="268"/>
            <p14:sldId id="269"/>
            <p14:sldId id="271"/>
            <p14:sldId id="272"/>
            <p14:sldId id="273"/>
            <p14:sldId id="274"/>
            <p14:sldId id="279"/>
            <p14:sldId id="474"/>
            <p14:sldId id="475"/>
            <p14:sldId id="476"/>
            <p14:sldId id="478"/>
            <p14:sldId id="579"/>
            <p14:sldId id="479"/>
            <p14:sldId id="480"/>
            <p14:sldId id="481"/>
            <p14:sldId id="482"/>
            <p14:sldId id="483"/>
            <p14:sldId id="484"/>
            <p14:sldId id="485"/>
            <p14:sldId id="264"/>
            <p14:sldId id="572"/>
            <p14:sldId id="573"/>
            <p14:sldId id="256"/>
            <p14:sldId id="257"/>
            <p14:sldId id="258"/>
            <p14:sldId id="259"/>
            <p14:sldId id="580"/>
            <p14:sldId id="581"/>
            <p14:sldId id="261"/>
            <p14:sldId id="582"/>
            <p14:sldId id="583"/>
            <p14:sldId id="584"/>
            <p14:sldId id="585"/>
            <p14:sldId id="266"/>
            <p14:sldId id="586"/>
            <p14:sldId id="587"/>
            <p14:sldId id="588"/>
            <p14:sldId id="275"/>
            <p14:sldId id="589"/>
            <p14:sldId id="276"/>
            <p14:sldId id="590"/>
            <p14:sldId id="591"/>
            <p14:sldId id="280"/>
            <p14:sldId id="592"/>
            <p14:sldId id="593"/>
            <p14:sldId id="594"/>
            <p14:sldId id="595"/>
            <p14:sldId id="596"/>
            <p14:sldId id="597"/>
            <p14:sldId id="598"/>
            <p14:sldId id="599"/>
            <p14:sldId id="600"/>
            <p14:sldId id="601"/>
            <p14:sldId id="602"/>
            <p14:sldId id="603"/>
            <p14:sldId id="604"/>
            <p14:sldId id="605"/>
            <p14:sldId id="606"/>
            <p14:sldId id="607"/>
            <p14:sldId id="608"/>
            <p14:sldId id="612"/>
            <p14:sldId id="609"/>
            <p14:sldId id="610"/>
          </p14:sldIdLst>
        </p14:section>
        <p14:section name="Untitled Section" id="{E60FE088-9B5B-49BA-8BFC-E1DC65E23989}">
          <p14:sldIdLst>
            <p14:sldId id="611"/>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3" autoAdjust="0"/>
    <p:restoredTop sz="94876" autoAdjust="0"/>
  </p:normalViewPr>
  <p:slideViewPr>
    <p:cSldViewPr snapToGrid="0">
      <p:cViewPr>
        <p:scale>
          <a:sx n="96" d="100"/>
          <a:sy n="96" d="100"/>
        </p:scale>
        <p:origin x="-226"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00985DB-A199-4A52-A6B9-A22644C5E515}" type="datetimeFigureOut">
              <a:rPr lang="ar-JO" smtClean="0"/>
              <a:t>06/04/1446</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3A63B574-F254-4A47-9A4D-49314CC0F1B7}" type="slidenum">
              <a:rPr lang="ar-JO" smtClean="0"/>
              <a:t>‹#›</a:t>
            </a:fld>
            <a:endParaRPr lang="ar-JO"/>
          </a:p>
        </p:txBody>
      </p:sp>
    </p:spTree>
    <p:extLst>
      <p:ext uri="{BB962C8B-B14F-4D97-AF65-F5344CB8AC3E}">
        <p14:creationId xmlns:p14="http://schemas.microsoft.com/office/powerpoint/2010/main" val="180172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xt.amboss.com/us/article/-60DnS#Z90567581e440893e2c4839a28332f0cf"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ncbi.nlm.nih.gov/books/NBK553161/" TargetMode="External"/><Relationship Id="rId5" Type="http://schemas.openxmlformats.org/officeDocument/2006/relationships/hyperlink" Target="https://next.amboss.com/us/article/-T0Dt2#Z3b20ea57f5cd31f9dd9d778aeaf7f45b" TargetMode="External"/><Relationship Id="rId4" Type="http://schemas.openxmlformats.org/officeDocument/2006/relationships/hyperlink" Target="https://next.amboss.com/us/article/AT0Rt2#Zf261fc5b32a905f3dde728d2f04a4b7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ext.amboss.com/us/article/qo0C1S#Z3ff0122a3c004eebed96e9db47e16ea4" TargetMode="External"/><Relationship Id="rId7" Type="http://schemas.openxmlformats.org/officeDocument/2006/relationships/hyperlink" Target="https://next.amboss.com/us/article/0K0eUS#Z5aa193afcf09561a6988c13d0fde5647"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next.amboss.com/us/article/Ho0KWS#Za078315f5cb6be331cf651b20b5f25f8" TargetMode="External"/><Relationship Id="rId5" Type="http://schemas.openxmlformats.org/officeDocument/2006/relationships/hyperlink" Target="https://next.amboss.com/us/article/VP0GdT#Z2a4436e6b50383d2f3a205f11f9c829a" TargetMode="External"/><Relationship Id="rId4" Type="http://schemas.openxmlformats.org/officeDocument/2006/relationships/hyperlink" Target="https://next.amboss.com/us/article/7o04WS#Z91380491aeb7c81caea303781fdbc10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ing.com/ck/a?!&amp;&amp;p=91ea12e9f16ececbJmltdHM9MTcxMDgwNjQwMCZpZ3VpZD0zZWVkZThlYy0xNGMwLTZiMGMtMWVlOS1mY2M5MTVkNDZhYjEmaW5zaWQ9NTg1Ng&amp;ptn=3&amp;ver=2&amp;hsh=3&amp;fclid=3eede8ec-14c0-6b0c-1ee9-fcc915d46ab1&amp;psq=Champagne+glass+pelvis.&amp;u=a1aHR0cHM6Ly9yYWRpb3BhZWRpYS5vcmcvYXJ0aWNsZXMvY2hhbXBhZ25lLWdsYXNzLXBlbHZpcy1hY2hvbmRyb3BsYXNpYQ&amp;ntb=1" TargetMode="External"/><Relationship Id="rId7" Type="http://schemas.openxmlformats.org/officeDocument/2006/relationships/hyperlink" Target="https://www.bing.com/ck/a?!&amp;&amp;p=73dd9523758d5facJmltdHM9MTcxMDgwNjQwMCZpZ3VpZD0zZWVkZThlYy0xNGMwLTZiMGMtMWVlOS1mY2M5MTVkNDZhYjEmaW5zaWQ9NTg2MA&amp;ptn=3&amp;ver=2&amp;hsh=3&amp;fclid=3eede8ec-14c0-6b0c-1ee9-fcc915d46ab1&amp;psq=Champagne+glass+pelvis.&amp;u=a1aHR0cHM6Ly9yYWRpb3BhZWRpYS5vcmcvYXJ0aWNsZXMvY2hhbXBhZ25lLWdsYXNzLXBlbHZpcy1hY2hvbmRyb3BsYXNpYQ&amp;ntb=1"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bing.com/ck/a?!&amp;&amp;p=53014eb8854b1288JmltdHM9MTcxMDgwNjQwMCZpZ3VpZD0zZWVkZThlYy0xNGMwLTZiMGMtMWVlOS1mY2M5MTVkNDZhYjEmaW5zaWQ9NTg1OQ&amp;ptn=3&amp;ver=2&amp;hsh=3&amp;fclid=3eede8ec-14c0-6b0c-1ee9-fcc915d46ab1&amp;psq=Champagne+glass+pelvis.&amp;u=a1aHR0cHM6Ly9yYWRpb3BhZWRpYS5vcmcvYXJ0aWNsZXMvY2hhbXBhZ25lLWdsYXNzLXBlbHZpcy1hY2hvbmRyb3BsYXNpYQ&amp;ntb=1" TargetMode="External"/><Relationship Id="rId5" Type="http://schemas.openxmlformats.org/officeDocument/2006/relationships/hyperlink" Target="https://www.bing.com/ck/a?!&amp;&amp;p=13b41b3e0f41bfb0JmltdHM9MTcxMDgwNjQwMCZpZ3VpZD0zZWVkZThlYy0xNGMwLTZiMGMtMWVlOS1mY2M5MTVkNDZhYjEmaW5zaWQ9NTg1OA&amp;ptn=3&amp;ver=2&amp;hsh=3&amp;fclid=3eede8ec-14c0-6b0c-1ee9-fcc915d46ab1&amp;psq=Champagne+glass+pelvis.&amp;u=a1aHR0cHM6Ly9panJwLm9yZy9wYXBlci1kZXRhaWwvNjAwMg&amp;ntb=1" TargetMode="External"/><Relationship Id="rId4" Type="http://schemas.openxmlformats.org/officeDocument/2006/relationships/hyperlink" Target="https://www.bing.com/ck/a?!&amp;&amp;p=cfad9b02d6221b4eJmltdHM9MTcxMDgwNjQwMCZpZ3VpZD0zZWVkZThlYy0xNGMwLTZiMGMtMWVlOS1mY2M5MTVkNDZhYjEmaW5zaWQ9NTg1Nw&amp;ptn=3&amp;ver=2&amp;hsh=3&amp;fclid=3eede8ec-14c0-6b0c-1ee9-fcc915d46ab1&amp;psq=Champagne+glass+pelvis.&amp;u=a1aHR0cHM6Ly9yYWRpb3BhZWRpYS5vcmcvYXJ0aWNsZXMvY2hhbXBhZ25lLWdsYXNzLXBlbHZpcy1hY2hvbmRyb3BsYXNpYQ&amp;ntb=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t>Development : progressive acquirement of skills and capacities for age , in terms of emotional , motor , language ,and psychological skills</a:t>
            </a:r>
          </a:p>
          <a:p>
            <a:pPr marL="171450" indent="-171450">
              <a:buFont typeface="Arial" panose="020B0604020202020204" pitchFamily="34" charset="0"/>
              <a:buChar char="•"/>
            </a:pPr>
            <a:endParaRPr lang="x-none" dirty="0"/>
          </a:p>
          <a:p>
            <a:pPr marL="171450" indent="-171450">
              <a:buFont typeface="Arial" panose="020B0604020202020204" pitchFamily="34" charset="0"/>
              <a:buChar char="•"/>
            </a:pPr>
            <a:r>
              <a:rPr lang="en-US" dirty="0"/>
              <a:t>N</a:t>
            </a:r>
            <a:r>
              <a:rPr lang="x-none" dirty="0"/>
              <a:t>ormal human gowth is </a:t>
            </a:r>
            <a:r>
              <a:rPr lang="x-none" b="1" u="sng" dirty="0"/>
              <a:t>pulsatile</a:t>
            </a:r>
            <a:r>
              <a:rPr lang="x-none" dirty="0"/>
              <a:t> , with periods of rapid growth ( growth spurts ) separated by periods of no measurable growth.</a:t>
            </a:r>
          </a:p>
          <a:p>
            <a:pPr marL="171450" indent="-171450">
              <a:buFont typeface="Arial" panose="020B0604020202020204" pitchFamily="34" charset="0"/>
              <a:buChar char="•"/>
            </a:pPr>
            <a:r>
              <a:rPr lang="en-US" dirty="0"/>
              <a:t>C</a:t>
            </a:r>
            <a:r>
              <a:rPr lang="x-none" dirty="0"/>
              <a:t>rossing of centiles is normal in the 1st 2 years of life , as the child is reaching the genetic potential  of his/her family ( no need to intervene )</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2</a:t>
            </a:fld>
            <a:endParaRPr lang="en-US"/>
          </a:p>
        </p:txBody>
      </p:sp>
    </p:spTree>
    <p:extLst>
      <p:ext uri="{BB962C8B-B14F-4D97-AF65-F5344CB8AC3E}">
        <p14:creationId xmlns:p14="http://schemas.microsoft.com/office/powerpoint/2010/main" val="2392714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FTT : when the child doesn’t meet the expected rate of growth for age and sex or if the child crosses 2 major centiles within 6 months to 1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1 FTT : underweight for HT “wasted”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2 FTT : HT is also decreased for age “stunted”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3 FTT : all 3 growth parameters are low for age ”stunted”</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12</a:t>
            </a:fld>
            <a:endParaRPr lang="en-US"/>
          </a:p>
        </p:txBody>
      </p:sp>
    </p:spTree>
    <p:extLst>
      <p:ext uri="{BB962C8B-B14F-4D97-AF65-F5344CB8AC3E}">
        <p14:creationId xmlns:p14="http://schemas.microsoft.com/office/powerpoint/2010/main" val="402728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eaLnBrk="1" fontAlgn="base" hangingPunct="1">
              <a:spcBef>
                <a:spcPct val="0"/>
              </a:spcBef>
              <a:spcAft>
                <a:spcPct val="0"/>
              </a:spcAft>
              <a:defRPr/>
            </a:pPr>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13</a:t>
            </a:fld>
            <a:endParaRPr lang="en-US"/>
          </a:p>
        </p:txBody>
      </p:sp>
    </p:spTree>
    <p:extLst>
      <p:ext uri="{BB962C8B-B14F-4D97-AF65-F5344CB8AC3E}">
        <p14:creationId xmlns:p14="http://schemas.microsoft.com/office/powerpoint/2010/main" val="2262212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14</a:t>
            </a:fld>
            <a:endParaRPr lang="en-US"/>
          </a:p>
        </p:txBody>
      </p:sp>
    </p:spTree>
    <p:extLst>
      <p:ext uri="{BB962C8B-B14F-4D97-AF65-F5344CB8AC3E}">
        <p14:creationId xmlns:p14="http://schemas.microsoft.com/office/powerpoint/2010/main" val="291648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The width of your arm span is equal to your HT</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15</a:t>
            </a:fld>
            <a:endParaRPr lang="en-US"/>
          </a:p>
        </p:txBody>
      </p:sp>
    </p:spTree>
    <p:extLst>
      <p:ext uri="{BB962C8B-B14F-4D97-AF65-F5344CB8AC3E}">
        <p14:creationId xmlns:p14="http://schemas.microsoft.com/office/powerpoint/2010/main" val="523618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16</a:t>
            </a:fld>
            <a:endParaRPr lang="en-US"/>
          </a:p>
        </p:txBody>
      </p:sp>
    </p:spTree>
    <p:extLst>
      <p:ext uri="{BB962C8B-B14F-4D97-AF65-F5344CB8AC3E}">
        <p14:creationId xmlns:p14="http://schemas.microsoft.com/office/powerpoint/2010/main" val="1000165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Idiopathic short stature </a:t>
            </a:r>
            <a:r>
              <a:rPr lang="en-GB" sz="1200" dirty="0"/>
              <a:t>: </a:t>
            </a:r>
            <a:r>
              <a:rPr lang="en-GB" dirty="0">
                <a:effectLst/>
              </a:rPr>
              <a:t>Diagnosis of exclusion in the absence of an underlying condition ,</a:t>
            </a:r>
            <a:r>
              <a:rPr lang="en-GB" b="0" i="0" dirty="0">
                <a:solidFill>
                  <a:srgbClr val="1A1C1C"/>
                </a:solidFill>
                <a:effectLst/>
                <a:latin typeface="Lato" panose="020F0502020204030203" pitchFamily="34" charset="0"/>
              </a:rPr>
              <a:t> cannot be explained by inheritance or pathological processes.</a:t>
            </a:r>
            <a:endParaRPr lang="en-GB" dirty="0">
              <a:effectLst/>
            </a:endParaRPr>
          </a:p>
          <a:p>
            <a:r>
              <a:rPr lang="en-GB" b="1" dirty="0"/>
              <a:t/>
            </a:r>
            <a:br>
              <a:rPr lang="en-GB" b="1" dirty="0"/>
            </a:br>
            <a:r>
              <a:rPr lang="en-GB" b="1" dirty="0"/>
              <a:t>Small for gestational age infants with catch-up growth </a:t>
            </a:r>
            <a:r>
              <a:rPr lang="en-GB" dirty="0"/>
              <a:t>— Most infants born small for gestational age (SGA) experience catch-up growth by two years of age, sufficient to be within the normal range</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17</a:t>
            </a:fld>
            <a:endParaRPr lang="ar-JO"/>
          </a:p>
        </p:txBody>
      </p:sp>
    </p:spTree>
    <p:extLst>
      <p:ext uri="{BB962C8B-B14F-4D97-AF65-F5344CB8AC3E}">
        <p14:creationId xmlns:p14="http://schemas.microsoft.com/office/powerpoint/2010/main" val="8315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2000" dirty="0"/>
              <a:t>FSS : Their bone age is consistent with their chronologic age, </a:t>
            </a:r>
            <a:r>
              <a:rPr lang="en-GB" sz="2000" u="sng" dirty="0"/>
              <a:t>which helps distinguish them from children with constitutional delay of growth ,</a:t>
            </a:r>
          </a:p>
        </p:txBody>
      </p:sp>
      <p:sp>
        <p:nvSpPr>
          <p:cNvPr id="4" name="Slide Number Placeholder 3"/>
          <p:cNvSpPr>
            <a:spLocks noGrp="1"/>
          </p:cNvSpPr>
          <p:nvPr>
            <p:ph type="sldNum" sz="quarter" idx="5"/>
          </p:nvPr>
        </p:nvSpPr>
        <p:spPr/>
        <p:txBody>
          <a:bodyPr/>
          <a:lstStyle/>
          <a:p>
            <a:fld id="{3A63B574-F254-4A47-9A4D-49314CC0F1B7}" type="slidenum">
              <a:rPr lang="ar-JO" smtClean="0"/>
              <a:t>18</a:t>
            </a:fld>
            <a:endParaRPr lang="ar-JO"/>
          </a:p>
        </p:txBody>
      </p:sp>
    </p:spTree>
    <p:extLst>
      <p:ext uri="{BB962C8B-B14F-4D97-AF65-F5344CB8AC3E}">
        <p14:creationId xmlns:p14="http://schemas.microsoft.com/office/powerpoint/2010/main" val="164623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Constitutional growth delay :  prolonged childhood phase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t>Patient report delay in secondary sexual characteristic /delayed puberty , they usually have family history of same complain </a:t>
            </a:r>
            <a:r>
              <a:rPr lang="en-GB" sz="1200" b="0" u="none" dirty="0"/>
              <a:t>,</a:t>
            </a:r>
            <a:r>
              <a:rPr lang="en-GB" sz="1800" b="0" i="0" dirty="0">
                <a:solidFill>
                  <a:srgbClr val="1A1C1C"/>
                </a:solidFill>
                <a:effectLst/>
                <a:latin typeface="Lato" panose="020F0502020204030203" pitchFamily="34" charset="0"/>
              </a:rPr>
              <a:t> Reassuring the child and parents is sufficient.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u="none" dirty="0"/>
              <a:t>-could be confused with GH </a:t>
            </a:r>
            <a:r>
              <a:rPr lang="en-GB" sz="1200" b="0" u="none" dirty="0" err="1"/>
              <a:t>defecincy</a:t>
            </a:r>
            <a:r>
              <a:rPr lang="en-GB" sz="1200" b="0" u="none" dirty="0"/>
              <a:t>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Laboratory screening if height velocity is slow </a:t>
            </a:r>
            <a:endParaRPr lang="ar-JO" dirty="0"/>
          </a:p>
          <a:p>
            <a:endParaRPr lang="en-GB" dirty="0"/>
          </a:p>
          <a:p>
            <a:pPr marL="171450" indent="-171450">
              <a:buFont typeface="Arial" panose="020B0604020202020204" pitchFamily="34" charset="0"/>
              <a:buChar char="•"/>
            </a:pPr>
            <a:r>
              <a:rPr lang="en-GB" dirty="0"/>
              <a:t>Typical </a:t>
            </a:r>
            <a:r>
              <a:rPr lang="en-GB" b="1" dirty="0"/>
              <a:t>growth curve </a:t>
            </a:r>
            <a:r>
              <a:rPr lang="en-GB" dirty="0"/>
              <a:t>in a male with constitutional delay of growth and puberty (CDGP). The growth velocity is slow from mid-infancy through late childhood. The pubertal growth spurt is delayed, and the pubertal growth rate may be slightly diminished as compared with normally-growing children</a:t>
            </a:r>
          </a:p>
          <a:p>
            <a:pPr marL="171450" indent="-171450">
              <a:buFont typeface="Arial" panose="020B0604020202020204" pitchFamily="34" charset="0"/>
              <a:buChar char="•"/>
            </a:pPr>
            <a:r>
              <a:rPr lang="en-GB" dirty="0"/>
              <a:t>- parents are in normal height</a:t>
            </a:r>
          </a:p>
        </p:txBody>
      </p:sp>
      <p:sp>
        <p:nvSpPr>
          <p:cNvPr id="4" name="Slide Number Placeholder 3"/>
          <p:cNvSpPr>
            <a:spLocks noGrp="1"/>
          </p:cNvSpPr>
          <p:nvPr>
            <p:ph type="sldNum" sz="quarter" idx="5"/>
          </p:nvPr>
        </p:nvSpPr>
        <p:spPr/>
        <p:txBody>
          <a:bodyPr/>
          <a:lstStyle/>
          <a:p>
            <a:fld id="{3A63B574-F254-4A47-9A4D-49314CC0F1B7}" type="slidenum">
              <a:rPr lang="ar-JO" smtClean="0"/>
              <a:t>19</a:t>
            </a:fld>
            <a:endParaRPr lang="ar-JO"/>
          </a:p>
        </p:txBody>
      </p:sp>
    </p:spTree>
    <p:extLst>
      <p:ext uri="{BB962C8B-B14F-4D97-AF65-F5344CB8AC3E}">
        <p14:creationId xmlns:p14="http://schemas.microsoft.com/office/powerpoint/2010/main" val="1313694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clinically and genetically heterogeneous and can present at any age. The most consistent clinical features are widely spaced eyes (hypertelorism) and low-set ears (&gt;80 percent), short stature (&gt;70 percent), and pulmonic stenosis (approximately 50 percent).</a:t>
            </a:r>
          </a:p>
          <a:p>
            <a:r>
              <a:rPr lang="en-GB" dirty="0"/>
              <a:t>-mutation in </a:t>
            </a:r>
            <a:r>
              <a:rPr lang="en-GB" dirty="0" err="1"/>
              <a:t>ch</a:t>
            </a:r>
            <a:r>
              <a:rPr lang="en-GB" dirty="0"/>
              <a:t> 12</a:t>
            </a:r>
          </a:p>
          <a:p>
            <a:r>
              <a:rPr lang="en-US" sz="1200" dirty="0"/>
              <a:t>It is clinically and genetically heterogeneous and can present at any age. </a:t>
            </a:r>
            <a:endParaRPr lang="en-GB" sz="1200" dirty="0"/>
          </a:p>
          <a:p>
            <a:r>
              <a:rPr lang="en-GB" sz="1200" dirty="0"/>
              <a:t>-post natal growth delay usually due to low concentration of IGF-1 but GH </a:t>
            </a:r>
            <a:r>
              <a:rPr lang="en-GB" sz="1200" dirty="0" err="1"/>
              <a:t>uaually</a:t>
            </a:r>
            <a:r>
              <a:rPr lang="en-GB" sz="1200" dirty="0"/>
              <a:t> normal secretion</a:t>
            </a:r>
          </a:p>
          <a:p>
            <a:r>
              <a:rPr lang="en-GB" sz="1200" dirty="0"/>
              <a:t>-</a:t>
            </a:r>
            <a:r>
              <a:rPr lang="en-GB" b="1" i="0" dirty="0">
                <a:solidFill>
                  <a:srgbClr val="111111"/>
                </a:solidFill>
                <a:effectLst/>
                <a:latin typeface="Roboto" panose="020F0502020204030204" pitchFamily="2" charset="0"/>
              </a:rPr>
              <a:t>Noonan Syndrome is often referred to as the male version of Turner Syndrome because the symptoms are so similar to those experienced by females with Turner Syndrome. Common symptoms experienced by males with Noonan syndrome include scoliosis, delayed puberty, infertility, and short stature</a:t>
            </a:r>
            <a:r>
              <a:rPr lang="en-GB" b="0" i="0" dirty="0">
                <a:solidFill>
                  <a:srgbClr val="111111"/>
                </a:solidFill>
                <a:effectLst/>
                <a:latin typeface="Roboto" panose="020F0502020204030204" pitchFamily="2" charset="0"/>
              </a:rPr>
              <a: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23</a:t>
            </a:fld>
            <a:endParaRPr lang="ar-JO"/>
          </a:p>
        </p:txBody>
      </p:sp>
    </p:spTree>
    <p:extLst>
      <p:ext uri="{BB962C8B-B14F-4D97-AF65-F5344CB8AC3E}">
        <p14:creationId xmlns:p14="http://schemas.microsoft.com/office/powerpoint/2010/main" val="59904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-normal HC ,blue sclera ,micrognathia</a:t>
            </a:r>
          </a:p>
          <a:p>
            <a:r>
              <a:rPr lang="en-GB" dirty="0"/>
              <a:t>-</a:t>
            </a:r>
            <a:r>
              <a:rPr lang="en-GB" b="0" i="0" dirty="0">
                <a:solidFill>
                  <a:srgbClr val="0D0D0D"/>
                </a:solidFill>
                <a:effectLst/>
                <a:latin typeface="Söhne"/>
              </a:rPr>
              <a:t>Epigenetic mechanisms, such as DNA methylation and histone modification, play a crucial role in regulating gene expression without altering the underlying DNA sequence. Abnormalities in DNA methylation patterns, particularly at imprinted loci on chromosomes 7 and 11, have been implicated in the pathogenesis of Silver-Russell syndrome. For example, hypomethylation of the H19/IGF2 imprinting control region on chromosome 11p15 can dysregulate the expression of insulin-like growth factor 2 (IGF2), a key regulator of </a:t>
            </a:r>
            <a:r>
              <a:rPr lang="en-GB" b="0" i="0" dirty="0" err="1">
                <a:solidFill>
                  <a:srgbClr val="0D0D0D"/>
                </a:solidFill>
                <a:effectLst/>
                <a:latin typeface="Söhne"/>
              </a:rPr>
              <a:t>fetal</a:t>
            </a:r>
            <a:r>
              <a:rPr lang="en-GB" b="0" i="0" dirty="0">
                <a:solidFill>
                  <a:srgbClr val="0D0D0D"/>
                </a:solidFill>
                <a:effectLst/>
                <a:latin typeface="Söhne"/>
              </a:rPr>
              <a:t> and postnatal growth.</a:t>
            </a:r>
          </a:p>
          <a:p>
            <a:r>
              <a:rPr lang="en-GB" b="0" i="0" dirty="0">
                <a:solidFill>
                  <a:srgbClr val="0D0D0D"/>
                </a:solidFill>
                <a:effectLst/>
                <a:latin typeface="Söhne"/>
              </a:rPr>
              <a:t>-Silver-Russell syndrome belongs to a group of genetic disorders known as imprinting disorders, characterized by abnormal gene expression patterns due to parent-of-origin-specific epigenetic modifications. Imprinting defects, such as maternal UPD(7) or hypomethylation of specific imprinted regions, disrupt the normal balance of imprinted genes involved in growth regulation, leading to the growth retardation and other characteristic features of SRS.</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24</a:t>
            </a:fld>
            <a:endParaRPr lang="ar-JO"/>
          </a:p>
        </p:txBody>
      </p:sp>
    </p:spTree>
    <p:extLst>
      <p:ext uri="{BB962C8B-B14F-4D97-AF65-F5344CB8AC3E}">
        <p14:creationId xmlns:p14="http://schemas.microsoft.com/office/powerpoint/2010/main" val="144083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3</a:t>
            </a:fld>
            <a:endParaRPr lang="en-US"/>
          </a:p>
        </p:txBody>
      </p:sp>
    </p:spTree>
    <p:extLst>
      <p:ext uri="{BB962C8B-B14F-4D97-AF65-F5344CB8AC3E}">
        <p14:creationId xmlns:p14="http://schemas.microsoft.com/office/powerpoint/2010/main" val="2412637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A1C1C"/>
                </a:solidFill>
                <a:effectLst/>
                <a:latin typeface="Lato" panose="020F0502020204030203" pitchFamily="34" charset="0"/>
              </a:rPr>
              <a:t>-Due to </a:t>
            </a:r>
            <a:r>
              <a:rPr lang="en-GB" b="0" i="0" dirty="0">
                <a:effectLst/>
                <a:latin typeface="Lato" panose="020F0502020204030203" pitchFamily="34" charset="0"/>
                <a:hlinkClick r:id="rId3"/>
              </a:rPr>
              <a:t>hypothalamic</a:t>
            </a:r>
            <a:r>
              <a:rPr lang="en-GB" b="0" i="0" dirty="0">
                <a:solidFill>
                  <a:srgbClr val="1A1C1C"/>
                </a:solidFill>
                <a:effectLst/>
                <a:latin typeface="Lato" panose="020F0502020204030203" pitchFamily="34" charset="0"/>
              </a:rPr>
              <a:t>/</a:t>
            </a:r>
            <a:r>
              <a:rPr lang="en-GB" b="0" i="0" dirty="0">
                <a:effectLst/>
                <a:latin typeface="Lato" panose="020F0502020204030203" pitchFamily="34" charset="0"/>
                <a:hlinkClick r:id="rId4"/>
              </a:rPr>
              <a:t>pituitary</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5"/>
              </a:rPr>
              <a:t>growth hormone deficiency</a:t>
            </a:r>
            <a:endParaRPr lang="en-GB" b="0" i="0" dirty="0">
              <a:effectLst/>
              <a:latin typeface="Lato" panose="020F0502020204030203" pitchFamily="34" charset="0"/>
            </a:endParaRPr>
          </a:p>
          <a:p>
            <a:r>
              <a:rPr lang="en-GB" b="0" i="0" dirty="0">
                <a:solidFill>
                  <a:srgbClr val="000000"/>
                </a:solidFill>
                <a:effectLst/>
                <a:latin typeface="Times New Roman" panose="02020603050405020304" pitchFamily="18" charset="0"/>
              </a:rPr>
              <a:t>-Prader Willi Syndrome results from the loss of gene expression within the paternally-inherited genes on the 15q11.2-q13</a:t>
            </a:r>
            <a:endParaRPr lang="ar-JO" dirty="0"/>
          </a:p>
          <a:p>
            <a:r>
              <a:rPr lang="en-GB" b="0" i="0" dirty="0">
                <a:solidFill>
                  <a:srgbClr val="000000"/>
                </a:solidFill>
                <a:effectLst/>
                <a:latin typeface="Times New Roman" panose="02020603050405020304" pitchFamily="18" charset="0"/>
              </a:rPr>
              <a:t>-The most common genetic </a:t>
            </a:r>
            <a:r>
              <a:rPr lang="en-GB" b="0" i="0" dirty="0" err="1">
                <a:solidFill>
                  <a:srgbClr val="000000"/>
                </a:solidFill>
                <a:effectLst/>
                <a:latin typeface="Times New Roman" panose="02020603050405020304" pitchFamily="18" charset="0"/>
              </a:rPr>
              <a:t>etiology</a:t>
            </a:r>
            <a:r>
              <a:rPr lang="en-GB" b="0" i="0" dirty="0">
                <a:solidFill>
                  <a:srgbClr val="000000"/>
                </a:solidFill>
                <a:effectLst/>
                <a:latin typeface="Times New Roman" panose="02020603050405020304" pitchFamily="18" charset="0"/>
              </a:rPr>
              <a:t> of life-threatening obesity is Prader Willi syndrome.</a:t>
            </a:r>
            <a:r>
              <a:rPr lang="en-GB" b="0" i="0" dirty="0">
                <a:solidFill>
                  <a:srgbClr val="985735"/>
                </a:solidFill>
                <a:effectLst/>
                <a:latin typeface="Times New Roman" panose="02020603050405020304" pitchFamily="18" charset="0"/>
                <a:hlinkClick r:id="rId6"/>
              </a:rPr>
              <a:t>[</a:t>
            </a:r>
            <a:endParaRPr lang="en-GB" b="0" i="0" dirty="0">
              <a:solidFill>
                <a:srgbClr val="985735"/>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-Infantile hypotonia is very characteristic and found in nearly all individuals with Prader Willi syndrome. They have poor suck reflex producing feeding difficulties, decreased muscle mass, and strength, failure to thrive early in life,</a:t>
            </a:r>
          </a:p>
          <a:p>
            <a:r>
              <a:rPr lang="en-GB" b="0" i="0" dirty="0">
                <a:solidFill>
                  <a:srgbClr val="000000"/>
                </a:solidFill>
                <a:effectLst/>
                <a:latin typeface="Times New Roman" panose="02020603050405020304" pitchFamily="18" charset="0"/>
              </a:rPr>
              <a:t>-Motor developmental delay is present in the majority of individuals with Prader Willi syndrome.</a:t>
            </a:r>
          </a:p>
          <a:p>
            <a:r>
              <a:rPr lang="en-GB" b="0" i="0" dirty="0">
                <a:solidFill>
                  <a:srgbClr val="000000"/>
                </a:solidFill>
                <a:effectLst/>
                <a:latin typeface="Times New Roman" panose="02020603050405020304" pitchFamily="18" charset="0"/>
              </a:rPr>
              <a:t>-Growth hormone: It is recommended in patients with Prader Willi syndrome as early as at the time of diagnosis, from 3 to 6 months old.</a:t>
            </a:r>
            <a:r>
              <a:rPr lang="en-GB" b="0" i="0" dirty="0">
                <a:solidFill>
                  <a:srgbClr val="2F4A8B"/>
                </a:solidFill>
                <a:effectLst/>
                <a:latin typeface="Times New Roman" panose="02020603050405020304" pitchFamily="18" charset="0"/>
                <a:hlinkClick r:id="rId6"/>
              </a:rPr>
              <a:t>[5]</a:t>
            </a:r>
            <a:r>
              <a:rPr lang="en-GB" b="0" i="0" dirty="0">
                <a:solidFill>
                  <a:srgbClr val="000000"/>
                </a:solidFill>
                <a:effectLst/>
                <a:latin typeface="Times New Roman" panose="02020603050405020304" pitchFamily="18" charset="0"/>
              </a:rPr>
              <a:t> Patients treated during childhood can reach their predicted final adult height.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26</a:t>
            </a:fld>
            <a:endParaRPr lang="ar-JO"/>
          </a:p>
        </p:txBody>
      </p:sp>
    </p:spTree>
    <p:extLst>
      <p:ext uri="{BB962C8B-B14F-4D97-AF65-F5344CB8AC3E}">
        <p14:creationId xmlns:p14="http://schemas.microsoft.com/office/powerpoint/2010/main" val="2047204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Some facial characteristics include almond-shaped palpebral fissures, narrow frontal diameter, strabismus, narrow nasal bridge, thin upper vermilion with downturned corners of the mouth, and enamel hypoplasia. They can also present with small hands and feet, this could not be apparent at birth, but can evolve slowly over time</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27</a:t>
            </a:fld>
            <a:endParaRPr lang="ar-JO"/>
          </a:p>
        </p:txBody>
      </p:sp>
    </p:spTree>
    <p:extLst>
      <p:ext uri="{BB962C8B-B14F-4D97-AF65-F5344CB8AC3E}">
        <p14:creationId xmlns:p14="http://schemas.microsoft.com/office/powerpoint/2010/main" val="266663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err="1">
                <a:solidFill>
                  <a:srgbClr val="000000"/>
                </a:solidFill>
                <a:effectLst/>
                <a:latin typeface="Times New Roman" panose="02020603050405020304" pitchFamily="18" charset="0"/>
              </a:rPr>
              <a:t>Mesomelia</a:t>
            </a:r>
            <a:r>
              <a:rPr lang="en-GB" b="0" i="0" dirty="0">
                <a:solidFill>
                  <a:srgbClr val="000000"/>
                </a:solidFill>
                <a:effectLst/>
                <a:latin typeface="Times New Roman" panose="02020603050405020304" pitchFamily="18" charset="0"/>
              </a:rPr>
              <a:t>, in which the middle portion of a limb is shortened in relation to </a:t>
            </a:r>
            <a:r>
              <a:rPr lang="en-GB" b="0" i="0" dirty="0" err="1">
                <a:solidFill>
                  <a:srgbClr val="000000"/>
                </a:solidFill>
                <a:effectLst/>
                <a:latin typeface="Times New Roman" panose="02020603050405020304" pitchFamily="18" charset="0"/>
              </a:rPr>
              <a:t>th</a:t>
            </a:r>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a:t>
            </a:r>
            <a:r>
              <a:rPr lang="en-GB" dirty="0"/>
              <a:t/>
            </a:r>
            <a:br>
              <a:rPr lang="en-GB" dirty="0"/>
            </a:br>
            <a:r>
              <a:rPr lang="en-GB" b="0" i="0" dirty="0">
                <a:solidFill>
                  <a:srgbClr val="0D0D0D"/>
                </a:solidFill>
                <a:effectLst/>
                <a:latin typeface="Söhne"/>
              </a:rPr>
              <a:t>SHOX gene variants are genetic alterations affecting the SHOX gene, crucial for skeletal growth. They're associated with conditions like Léri-Weill dyschondrosteosis (LWD), Langer </a:t>
            </a:r>
            <a:r>
              <a:rPr lang="en-GB" b="0" i="0" dirty="0" err="1">
                <a:solidFill>
                  <a:srgbClr val="0D0D0D"/>
                </a:solidFill>
                <a:effectLst/>
                <a:latin typeface="Söhne"/>
              </a:rPr>
              <a:t>mesomelic</a:t>
            </a:r>
            <a:r>
              <a:rPr lang="en-GB" b="0" i="0" dirty="0">
                <a:solidFill>
                  <a:srgbClr val="0D0D0D"/>
                </a:solidFill>
                <a:effectLst/>
                <a:latin typeface="Söhne"/>
              </a:rPr>
              <a:t> dysplasia, idiopathic short stature (ISS), and Turner syndrome. Variants may include mutations, deletions, or duplications, leading to short stature and skeletal </a:t>
            </a:r>
            <a:r>
              <a:rPr lang="en-GB" b="0" i="0" dirty="0" err="1">
                <a:solidFill>
                  <a:srgbClr val="0D0D0D"/>
                </a:solidFill>
                <a:effectLst/>
                <a:latin typeface="Söhne"/>
              </a:rPr>
              <a:t>abnormalities.</a:t>
            </a:r>
            <a:r>
              <a:rPr lang="en-GB" b="0" i="0" dirty="0" err="1">
                <a:solidFill>
                  <a:srgbClr val="000000"/>
                </a:solidFill>
                <a:effectLst/>
                <a:latin typeface="Times New Roman" panose="02020603050405020304" pitchFamily="18" charset="0"/>
              </a:rPr>
              <a:t>e</a:t>
            </a:r>
            <a:r>
              <a:rPr lang="en-GB" b="0" i="0" dirty="0">
                <a:solidFill>
                  <a:srgbClr val="000000"/>
                </a:solidFill>
                <a:effectLst/>
                <a:latin typeface="Times New Roman" panose="02020603050405020304" pitchFamily="18" charset="0"/>
              </a:rPr>
              <a:t> proximal portion</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28</a:t>
            </a:fld>
            <a:endParaRPr lang="ar-JO"/>
          </a:p>
        </p:txBody>
      </p:sp>
    </p:spTree>
    <p:extLst>
      <p:ext uri="{BB962C8B-B14F-4D97-AF65-F5344CB8AC3E}">
        <p14:creationId xmlns:p14="http://schemas.microsoft.com/office/powerpoint/2010/main" val="188151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Laurence-Moon syndrome is associated with spastic paraplegia; Bardet-Biedl syndrome is associated with obesity and polydactyly.</a:t>
            </a:r>
            <a:endParaRPr lang="ar-JO" dirty="0"/>
          </a:p>
          <a:p>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30</a:t>
            </a:fld>
            <a:endParaRPr lang="ar-JO"/>
          </a:p>
        </p:txBody>
      </p:sp>
    </p:spTree>
    <p:extLst>
      <p:ext uri="{BB962C8B-B14F-4D97-AF65-F5344CB8AC3E}">
        <p14:creationId xmlns:p14="http://schemas.microsoft.com/office/powerpoint/2010/main" val="23131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can present any time from the prenatal period to adult life. </a:t>
            </a:r>
          </a:p>
          <a:p>
            <a:r>
              <a:rPr lang="en-GB" dirty="0"/>
              <a:t>Most common type of skeletal </a:t>
            </a:r>
            <a:r>
              <a:rPr lang="en-GB" dirty="0" err="1"/>
              <a:t>dysplasia,Most</a:t>
            </a:r>
            <a:r>
              <a:rPr lang="en-GB" dirty="0"/>
              <a:t> common cause of disproportionate short stature</a:t>
            </a:r>
          </a:p>
          <a:p>
            <a:r>
              <a:rPr lang="en-GB" dirty="0" err="1"/>
              <a:t>Etiology</a:t>
            </a:r>
            <a:r>
              <a:rPr lang="en-GB" dirty="0"/>
              <a:t>:</a:t>
            </a:r>
          </a:p>
          <a:p>
            <a:r>
              <a:rPr lang="en-GB" dirty="0"/>
              <a:t>Gain of function mutation in fibroblast growth factor receptor 3 gene (FGFR3) on chromosome 4</a:t>
            </a:r>
          </a:p>
          <a:p>
            <a:r>
              <a:rPr lang="en-GB" dirty="0"/>
              <a:t>New (sporadic) mutations in ∼ 80% of cases </a:t>
            </a:r>
          </a:p>
          <a:p>
            <a:r>
              <a:rPr lang="en-GB" dirty="0"/>
              <a:t>Autosomal dominant inheritance in ∼ 20% of cases (homozygosity is lethal perinatally)</a:t>
            </a:r>
            <a:endParaRPr lang="ar-JO" dirty="0"/>
          </a:p>
          <a:p>
            <a:endParaRPr lang="en-GB" dirty="0"/>
          </a:p>
          <a:p>
            <a:pPr algn="l">
              <a:buFont typeface="Arial" panose="020B0604020202020204" pitchFamily="34" charset="0"/>
              <a:buChar char="•"/>
            </a:pPr>
            <a:r>
              <a:rPr lang="en-GB" b="0" i="0" dirty="0">
                <a:solidFill>
                  <a:srgbClr val="1A1C1C"/>
                </a:solidFill>
                <a:effectLst/>
                <a:latin typeface="Lato" panose="020F0502020204030203" pitchFamily="34" charset="0"/>
              </a:rPr>
              <a:t>Defective </a:t>
            </a:r>
            <a:r>
              <a:rPr lang="en-GB" b="0" i="1" dirty="0">
                <a:solidFill>
                  <a:srgbClr val="1A1C1C"/>
                </a:solidFill>
                <a:effectLst/>
                <a:latin typeface="Lato" panose="020F0502020204030203" pitchFamily="34" charset="0"/>
              </a:rPr>
              <a:t>FGFR3</a:t>
            </a:r>
            <a:r>
              <a:rPr lang="en-GB" b="0" i="0" dirty="0">
                <a:solidFill>
                  <a:srgbClr val="1A1C1C"/>
                </a:solidFill>
                <a:effectLst/>
                <a:latin typeface="Lato" panose="020F0502020204030203" pitchFamily="34" charset="0"/>
              </a:rPr>
              <a:t> → continuous </a:t>
            </a:r>
            <a:r>
              <a:rPr lang="en-GB" b="0" i="0" dirty="0">
                <a:solidFill>
                  <a:srgbClr val="1A1C1C"/>
                </a:solidFill>
                <a:effectLst/>
                <a:latin typeface="Lato" panose="020F0502020204030203" pitchFamily="34" charset="0"/>
                <a:hlinkClick r:id="rId3"/>
              </a:rPr>
              <a:t>receptor</a:t>
            </a:r>
            <a:r>
              <a:rPr lang="en-GB" b="0" i="0" dirty="0">
                <a:solidFill>
                  <a:srgbClr val="1A1C1C"/>
                </a:solidFill>
                <a:effectLst/>
                <a:latin typeface="Lato" panose="020F0502020204030203" pitchFamily="34" charset="0"/>
              </a:rPr>
              <a:t> stimulation by FGF → inhibited </a:t>
            </a:r>
            <a:r>
              <a:rPr lang="en-GB" b="0" i="0" dirty="0">
                <a:solidFill>
                  <a:srgbClr val="1A1C1C"/>
                </a:solidFill>
                <a:effectLst/>
                <a:latin typeface="Lato" panose="020F0502020204030203" pitchFamily="34" charset="0"/>
                <a:hlinkClick r:id="rId4"/>
              </a:rPr>
              <a:t>chondrocyte</a:t>
            </a:r>
            <a:r>
              <a:rPr lang="en-GB" b="0" i="0" dirty="0">
                <a:solidFill>
                  <a:srgbClr val="1A1C1C"/>
                </a:solidFill>
                <a:effectLst/>
                <a:latin typeface="Lato" panose="020F0502020204030203" pitchFamily="34" charset="0"/>
              </a:rPr>
              <a:t> </a:t>
            </a:r>
            <a:r>
              <a:rPr lang="en-GB" b="0" i="0" dirty="0">
                <a:solidFill>
                  <a:srgbClr val="1A1C1C"/>
                </a:solidFill>
                <a:effectLst/>
                <a:latin typeface="Lato" panose="020F0502020204030203" pitchFamily="34" charset="0"/>
                <a:hlinkClick r:id="rId5"/>
              </a:rPr>
              <a:t>proliferation</a:t>
            </a:r>
            <a:r>
              <a:rPr lang="en-GB" b="0" i="0" dirty="0">
                <a:solidFill>
                  <a:srgbClr val="1A1C1C"/>
                </a:solidFill>
                <a:effectLst/>
                <a:latin typeface="Lato" panose="020F0502020204030203" pitchFamily="34" charset="0"/>
              </a:rPr>
              <a:t> → </a:t>
            </a:r>
            <a:r>
              <a:rPr lang="en-GB" b="1" i="0" dirty="0">
                <a:solidFill>
                  <a:srgbClr val="1A1C1C"/>
                </a:solidFill>
                <a:effectLst/>
                <a:latin typeface="Lato" panose="020F0502020204030203" pitchFamily="34" charset="0"/>
              </a:rPr>
              <a:t>↓ endochondral </a:t>
            </a:r>
            <a:r>
              <a:rPr lang="en-GB" b="1" i="0" dirty="0">
                <a:solidFill>
                  <a:srgbClr val="1A1C1C"/>
                </a:solidFill>
                <a:effectLst/>
                <a:latin typeface="Lato" panose="020F0502020204030203" pitchFamily="34" charset="0"/>
                <a:hlinkClick r:id="rId6"/>
              </a:rPr>
              <a:t>ossification</a:t>
            </a:r>
            <a:r>
              <a:rPr lang="en-GB" b="1" i="0" dirty="0">
                <a:solidFill>
                  <a:srgbClr val="1A1C1C"/>
                </a:solidFill>
                <a:effectLst/>
                <a:latin typeface="Lato" panose="020F0502020204030203" pitchFamily="34" charset="0"/>
              </a:rPr>
              <a:t> </a:t>
            </a:r>
            <a:r>
              <a:rPr lang="en-GB" b="0" i="0" dirty="0">
                <a:solidFill>
                  <a:srgbClr val="1A1C1C"/>
                </a:solidFill>
                <a:effectLst/>
                <a:latin typeface="Lato" panose="020F0502020204030203" pitchFamily="34" charset="0"/>
              </a:rPr>
              <a:t>→ impaired longitudinal bone growth</a:t>
            </a:r>
          </a:p>
          <a:p>
            <a:pPr algn="l">
              <a:buFont typeface="Arial" panose="020B0604020202020204" pitchFamily="34" charset="0"/>
              <a:buChar char="•"/>
            </a:pPr>
            <a:r>
              <a:rPr lang="en-GB" b="0" i="0" dirty="0">
                <a:solidFill>
                  <a:srgbClr val="1A1C1C"/>
                </a:solidFill>
                <a:effectLst/>
                <a:latin typeface="Lato" panose="020F0502020204030203" pitchFamily="34" charset="0"/>
              </a:rPr>
              <a:t>Normal </a:t>
            </a:r>
            <a:r>
              <a:rPr lang="en-GB" b="0" i="0" dirty="0">
                <a:solidFill>
                  <a:srgbClr val="1A1C1C"/>
                </a:solidFill>
                <a:effectLst/>
                <a:latin typeface="Lato" panose="020F0502020204030203" pitchFamily="34" charset="0"/>
                <a:hlinkClick r:id="rId7"/>
              </a:rPr>
              <a:t>intramembranous ossification</a:t>
            </a:r>
            <a:r>
              <a:rPr lang="en-GB" b="0" i="0" dirty="0">
                <a:solidFill>
                  <a:srgbClr val="1A1C1C"/>
                </a:solidFill>
                <a:effectLst/>
                <a:latin typeface="Lato" panose="020F0502020204030203" pitchFamily="34" charset="0"/>
              </a:rPr>
              <a:t> of the craniofacial bones → disproportionately large head in relation to the limbs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-Skeletal </a:t>
            </a:r>
            <a:r>
              <a:rPr lang="en-GB" dirty="0" err="1"/>
              <a:t>dysplasias</a:t>
            </a:r>
            <a:r>
              <a:rPr lang="en-GB" dirty="0"/>
              <a:t> associated with short stature are caused by inherited defects in cartilage/bone development and are often associated with disproportionate short stature (with limbs disproportionately short for the trunk or vice versa). Some present prenatally and are detected on prenatal ultrasound, whereas others present during childhood with short stature. These disorders should be suspected in a child presenting with short stature and bone deformities, recurrent fractures, or abnormal findings on radiographs (</a:t>
            </a:r>
            <a:r>
              <a:rPr lang="en-GB" dirty="0" err="1"/>
              <a:t>eg</a:t>
            </a:r>
            <a:r>
              <a:rPr lang="en-GB" dirty="0"/>
              <a:t>, enchondromas, bowing or shortening of the long bones, vertebral defects, or rib abnormalities).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D0D0D"/>
                </a:solidFill>
                <a:effectLst/>
                <a:latin typeface="Söhne"/>
              </a:rPr>
              <a:t>-Disproportionate Limb Shortening</a:t>
            </a:r>
            <a:r>
              <a:rPr lang="en-GB" b="0" i="0" dirty="0">
                <a:solidFill>
                  <a:srgbClr val="0D0D0D"/>
                </a:solidFill>
                <a:effectLst/>
                <a:latin typeface="Söhne"/>
              </a:rPr>
              <a:t>: Limb shortening is disproportionate, meaning that the limbs are shorter compared to the trunk. The upper arms and thighs are particularly affected, while the trunk is relatively normal in length</a:t>
            </a:r>
            <a:endParaRPr lang="ar-JO" dirty="0"/>
          </a:p>
          <a:p>
            <a:r>
              <a:rPr lang="en-GB" dirty="0"/>
              <a:t>-</a:t>
            </a:r>
            <a:r>
              <a:rPr lang="en-GB" sz="1200" b="0" i="0" dirty="0" err="1">
                <a:solidFill>
                  <a:srgbClr val="000000"/>
                </a:solidFill>
                <a:effectLst/>
                <a:latin typeface="Times New Roman" panose="02020603050405020304" pitchFamily="18" charset="0"/>
              </a:rPr>
              <a:t>rhizomelic</a:t>
            </a:r>
            <a:r>
              <a:rPr lang="en-GB" sz="1200" b="0" i="0" dirty="0">
                <a:solidFill>
                  <a:srgbClr val="000000"/>
                </a:solidFill>
                <a:effectLst/>
                <a:latin typeface="Times New Roman" panose="02020603050405020304" pitchFamily="18" charset="0"/>
              </a:rPr>
              <a:t> (proximal )shortening of the extremities ,arm and thigh are involved more </a:t>
            </a:r>
            <a:r>
              <a:rPr lang="en-GB" sz="1200" b="0" i="0" dirty="0" err="1">
                <a:solidFill>
                  <a:srgbClr val="000000"/>
                </a:solidFill>
                <a:effectLst/>
                <a:latin typeface="Times New Roman" panose="02020603050405020304" pitchFamily="18" charset="0"/>
              </a:rPr>
              <a:t>severly</a:t>
            </a:r>
            <a:r>
              <a:rPr lang="en-GB" sz="1200" b="0" i="0" dirty="0">
                <a:solidFill>
                  <a:srgbClr val="000000"/>
                </a:solidFill>
                <a:effectLst/>
                <a:latin typeface="Times New Roman" panose="02020603050405020304" pitchFamily="18" charset="0"/>
              </a:rPr>
              <a:t> than legs and hands ,feet</a:t>
            </a:r>
          </a:p>
          <a:p>
            <a:r>
              <a:rPr lang="en-GB" sz="1200" b="0" i="0" dirty="0">
                <a:solidFill>
                  <a:srgbClr val="000000"/>
                </a:solidFill>
                <a:effectLst/>
                <a:latin typeface="Times New Roman" panose="02020603050405020304" pitchFamily="18" charset="0"/>
              </a:rPr>
              <a:t>-neuro problems due to compression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Times New Roman" panose="02020603050405020304" pitchFamily="18" charset="0"/>
              </a:rPr>
              <a:t>-</a:t>
            </a:r>
            <a:r>
              <a:rPr lang="en-US" sz="1200" dirty="0"/>
              <a:t>Delayed motor milestones </a:t>
            </a:r>
          </a:p>
          <a:p>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31</a:t>
            </a:fld>
            <a:endParaRPr lang="ar-JO"/>
          </a:p>
        </p:txBody>
      </p:sp>
    </p:spTree>
    <p:extLst>
      <p:ext uri="{BB962C8B-B14F-4D97-AF65-F5344CB8AC3E}">
        <p14:creationId xmlns:p14="http://schemas.microsoft.com/office/powerpoint/2010/main" val="1157155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FFFFF"/>
                </a:solidFill>
                <a:effectLst/>
                <a:latin typeface="Lato" panose="020F0502020204030203" pitchFamily="34" charset="0"/>
              </a:rPr>
              <a:t>Short stature and prominent lumbar lordosis can be seen in this 11-year-old patient.</a:t>
            </a:r>
          </a:p>
          <a:p>
            <a:pPr algn="l"/>
            <a:r>
              <a:rPr lang="en-GB" b="0" i="0" dirty="0">
                <a:solidFill>
                  <a:srgbClr val="FFFFFF"/>
                </a:solidFill>
                <a:effectLst/>
                <a:latin typeface="Lato" panose="020F0502020204030203" pitchFamily="34" charset="0"/>
              </a:rPr>
              <a:t>This is the characteristic appearance of achondroplasia.</a:t>
            </a:r>
          </a:p>
          <a:p>
            <a:r>
              <a:rPr lang="en-GB" dirty="0"/>
              <a:t>- Spinal anomalies</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32</a:t>
            </a:fld>
            <a:endParaRPr lang="ar-JO"/>
          </a:p>
        </p:txBody>
      </p:sp>
    </p:spTree>
    <p:extLst>
      <p:ext uri="{BB962C8B-B14F-4D97-AF65-F5344CB8AC3E}">
        <p14:creationId xmlns:p14="http://schemas.microsoft.com/office/powerpoint/2010/main" val="104454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u="none" strike="noStrike" dirty="0">
                <a:solidFill>
                  <a:srgbClr val="4007A2"/>
                </a:solidFill>
                <a:effectLst/>
                <a:latin typeface="-apple-system"/>
                <a:hlinkClick r:id="rId3"/>
              </a:rPr>
              <a:t>The champagne glass pelvis is a </a:t>
            </a:r>
            <a:r>
              <a:rPr lang="en-GB" b="1" i="0" u="none" strike="noStrike" dirty="0">
                <a:solidFill>
                  <a:srgbClr val="4007A2"/>
                </a:solidFill>
                <a:effectLst/>
                <a:latin typeface="-apple-system"/>
                <a:hlinkClick r:id="rId3"/>
              </a:rPr>
              <a:t>radiological sign of achondroplasia</a:t>
            </a:r>
            <a:r>
              <a:rPr lang="en-GB" b="1" i="0" u="none" strike="noStrike" baseline="30000" dirty="0">
                <a:solidFill>
                  <a:srgbClr val="123BB6"/>
                </a:solidFill>
                <a:effectLst/>
                <a:latin typeface="-apple-system"/>
                <a:hlinkClick r:id="rId4"/>
              </a:rPr>
              <a:t>1</a:t>
            </a:r>
            <a:r>
              <a:rPr lang="en-GB" b="1" i="0" u="none" strike="noStrike" baseline="30000" dirty="0">
                <a:solidFill>
                  <a:srgbClr val="123BB6"/>
                </a:solidFill>
                <a:effectLst/>
                <a:latin typeface="-apple-system"/>
                <a:hlinkClick r:id="rId5"/>
              </a:rPr>
              <a:t>2</a:t>
            </a:r>
            <a:r>
              <a:rPr lang="en-GB" b="0" i="0" dirty="0">
                <a:solidFill>
                  <a:srgbClr val="111111"/>
                </a:solidFill>
                <a:effectLst/>
                <a:latin typeface="-apple-system"/>
              </a:rPr>
              <a:t>. </a:t>
            </a:r>
            <a:r>
              <a:rPr lang="en-GB" b="0" i="0" u="none" strike="noStrike" dirty="0">
                <a:solidFill>
                  <a:srgbClr val="4007A2"/>
                </a:solidFill>
                <a:effectLst/>
                <a:latin typeface="-apple-system"/>
                <a:hlinkClick r:id="rId6"/>
              </a:rPr>
              <a:t>It is characterized by </a:t>
            </a:r>
            <a:r>
              <a:rPr lang="en-GB" b="1" i="0" u="none" strike="noStrike" dirty="0">
                <a:solidFill>
                  <a:srgbClr val="4007A2"/>
                </a:solidFill>
                <a:effectLst/>
                <a:latin typeface="-apple-system"/>
                <a:hlinkClick r:id="rId6"/>
              </a:rPr>
              <a:t>flattening of the iliac blades, increased acetabular angle and small </a:t>
            </a:r>
            <a:r>
              <a:rPr lang="en-GB" b="1" i="0" u="none" strike="noStrike" dirty="0" err="1">
                <a:solidFill>
                  <a:srgbClr val="4007A2"/>
                </a:solidFill>
                <a:effectLst/>
                <a:latin typeface="-apple-system"/>
                <a:hlinkClick r:id="rId6"/>
              </a:rPr>
              <a:t>sacrosciatic</a:t>
            </a:r>
            <a:r>
              <a:rPr lang="en-GB" b="1" i="0" u="none" strike="noStrike" dirty="0">
                <a:solidFill>
                  <a:srgbClr val="4007A2"/>
                </a:solidFill>
                <a:effectLst/>
                <a:latin typeface="-apple-system"/>
                <a:hlinkClick r:id="rId6"/>
              </a:rPr>
              <a:t> notch</a:t>
            </a:r>
            <a:r>
              <a:rPr lang="en-GB" b="1" i="0" u="none" strike="noStrike" baseline="30000" dirty="0">
                <a:solidFill>
                  <a:srgbClr val="123BB6"/>
                </a:solidFill>
                <a:effectLst/>
                <a:latin typeface="-apple-system"/>
                <a:hlinkClick r:id="rId7"/>
              </a:rPr>
              <a:t>1</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33</a:t>
            </a:fld>
            <a:endParaRPr lang="ar-JO"/>
          </a:p>
        </p:txBody>
      </p:sp>
    </p:spTree>
    <p:extLst>
      <p:ext uri="{BB962C8B-B14F-4D97-AF65-F5344CB8AC3E}">
        <p14:creationId xmlns:p14="http://schemas.microsoft.com/office/powerpoint/2010/main" val="1000702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a:solidFill>
                  <a:srgbClr val="0D0D0D"/>
                </a:solidFill>
                <a:effectLst/>
                <a:latin typeface="Söhne"/>
              </a:rPr>
              <a:t>IGF-1 is a key mediator of the effects of GH and is involved in cell proliferation, differentiation, and survival. High levels of IGF-1 have been associated with an increased risk of cancer development and progression. </a:t>
            </a:r>
          </a:p>
          <a:p>
            <a:r>
              <a:rPr lang="en-GB" b="0" i="0" dirty="0">
                <a:solidFill>
                  <a:srgbClr val="0D0D0D"/>
                </a:solidFill>
                <a:effectLst/>
                <a:latin typeface="Söhne"/>
              </a:rPr>
              <a:t>-</a:t>
            </a:r>
            <a:r>
              <a:rPr lang="en-GB" b="0" i="0" dirty="0" err="1">
                <a:solidFill>
                  <a:srgbClr val="0D0D0D"/>
                </a:solidFill>
                <a:effectLst/>
                <a:latin typeface="Söhne"/>
              </a:rPr>
              <a:t>aron</a:t>
            </a:r>
            <a:r>
              <a:rPr lang="en-GB" b="0" i="0" dirty="0">
                <a:solidFill>
                  <a:srgbClr val="0D0D0D"/>
                </a:solidFill>
                <a:effectLst/>
                <a:latin typeface="Söhne"/>
              </a:rPr>
              <a:t> syndrome is often associated with insulin resistance and impaired glucose metabolism. Paradoxically, insulin resistance has been linked to a decreased risk of certain cancers,</a:t>
            </a:r>
          </a:p>
          <a:p>
            <a:r>
              <a:rPr lang="en-GB" b="0" i="0" dirty="0">
                <a:solidFill>
                  <a:srgbClr val="0D0D0D"/>
                </a:solidFill>
                <a:effectLst/>
                <a:latin typeface="Söhne"/>
              </a:rPr>
              <a:t>-Confirmation of the diagnosis often involves laboratory testing to measure GH levels and evaluate GH receptor function.</a:t>
            </a:r>
          </a:p>
          <a:p>
            <a:r>
              <a:rPr lang="en-GB" b="0" i="0" dirty="0">
                <a:solidFill>
                  <a:srgbClr val="0D0D0D"/>
                </a:solidFill>
                <a:effectLst/>
                <a:latin typeface="Söhne"/>
              </a:rPr>
              <a:t>-traditional GH therapy is ineffective in individuals with Laron syndrome due to the inability of their cells to respond to GH. Therefore, treatment focuses on addressing symptoms and complications associated with the </a:t>
            </a:r>
            <a:r>
              <a:rPr lang="en-GB" b="0" i="0" dirty="0" err="1">
                <a:solidFill>
                  <a:srgbClr val="0D0D0D"/>
                </a:solidFill>
                <a:effectLst/>
                <a:latin typeface="Söhne"/>
              </a:rPr>
              <a:t>conditi</a:t>
            </a:r>
            <a:endParaRPr lang="en-GB" b="0" i="0" dirty="0">
              <a:solidFill>
                <a:srgbClr val="0D0D0D"/>
              </a:solidFill>
              <a:effectLst/>
              <a:latin typeface="Söhne"/>
            </a:endParaRPr>
          </a:p>
          <a:p>
            <a:r>
              <a:rPr lang="en-GB" b="0" i="0" dirty="0">
                <a:solidFill>
                  <a:srgbClr val="0D0D0D"/>
                </a:solidFill>
                <a:effectLst/>
                <a:latin typeface="Söhne"/>
              </a:rPr>
              <a:t>-Management aims at improving growth and includes treatment with daily subcutaneous injections of </a:t>
            </a:r>
            <a:r>
              <a:rPr lang="en-GB" b="0" i="0" dirty="0" err="1">
                <a:solidFill>
                  <a:srgbClr val="0D0D0D"/>
                </a:solidFill>
                <a:effectLst/>
                <a:latin typeface="Söhne"/>
              </a:rPr>
              <a:t>mecasermin</a:t>
            </a:r>
            <a:r>
              <a:rPr lang="en-GB" b="0" i="0" dirty="0">
                <a:solidFill>
                  <a:srgbClr val="0D0D0D"/>
                </a:solidFill>
                <a:effectLst/>
                <a:latin typeface="Söhne"/>
              </a:rPr>
              <a:t>, recombinant human IGF-on.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a:t>
            </a:r>
            <a:r>
              <a:rPr lang="en-GB" b="0" i="0" dirty="0">
                <a:solidFill>
                  <a:srgbClr val="222222"/>
                </a:solidFill>
                <a:effectLst/>
                <a:latin typeface="Calibri" panose="020F0502020204030204" pitchFamily="34" charset="0"/>
                <a:cs typeface="Calibri" panose="020F0502020204030204" pitchFamily="34" charset="0"/>
              </a:rPr>
              <a:t>Patients with Laron syndrome also have metabolic abnormalities including </a:t>
            </a:r>
            <a:r>
              <a:rPr lang="en-GB" b="0" i="0" dirty="0" err="1">
                <a:solidFill>
                  <a:srgbClr val="222222"/>
                </a:solidFill>
                <a:effectLst/>
                <a:latin typeface="Calibri" panose="020F0502020204030204" pitchFamily="34" charset="0"/>
                <a:cs typeface="Calibri" panose="020F0502020204030204" pitchFamily="34" charset="0"/>
              </a:rPr>
              <a:t>hyperlipidemia</a:t>
            </a:r>
            <a:r>
              <a:rPr lang="en-GB" b="0" i="0" dirty="0">
                <a:solidFill>
                  <a:srgbClr val="222222"/>
                </a:solidFill>
                <a:effectLst/>
                <a:latin typeface="Calibri" panose="020F0502020204030204" pitchFamily="34" charset="0"/>
                <a:cs typeface="Calibri" panose="020F0502020204030204" pitchFamily="34" charset="0"/>
              </a:rPr>
              <a:t> and episodes of </a:t>
            </a:r>
            <a:r>
              <a:rPr lang="en-GB" b="0" i="0" dirty="0" err="1">
                <a:solidFill>
                  <a:srgbClr val="222222"/>
                </a:solidFill>
                <a:effectLst/>
                <a:latin typeface="Calibri" panose="020F0502020204030204" pitchFamily="34" charset="0"/>
                <a:cs typeface="Calibri" panose="020F0502020204030204" pitchFamily="34" charset="0"/>
              </a:rPr>
              <a:t>hypoglycemia</a:t>
            </a:r>
            <a:r>
              <a:rPr lang="en-GB" b="0" i="0" dirty="0">
                <a:solidFill>
                  <a:srgbClr val="222222"/>
                </a:solidFill>
                <a:effectLst/>
                <a:latin typeface="Calibri" panose="020F0502020204030204" pitchFamily="34" charset="0"/>
                <a:cs typeface="Calibri" panose="020F0502020204030204" pitchFamily="34" charset="0"/>
              </a:rPr>
              <a:t>, especially during infancy</a:t>
            </a:r>
          </a:p>
          <a:p>
            <a:r>
              <a:rPr lang="en-GB" dirty="0"/>
              <a:t>-</a:t>
            </a:r>
            <a:r>
              <a:rPr lang="en-GB" b="0" i="0" dirty="0">
                <a:solidFill>
                  <a:srgbClr val="0D0D0D"/>
                </a:solidFill>
                <a:effectLst/>
                <a:latin typeface="Söhne"/>
              </a:rPr>
              <a:t>Despite the reduced responsiveness to growth hormone (GH), individuals with Laron syndrome typically have low levels of IGF-1. IGF-1 plays a crucial role in regulating glucose metabolism, including promoting glucose uptake by peripheral tissues such as muscle and fat. Low IGF-1 levels can impair glucose utilization, leading to </a:t>
            </a:r>
            <a:r>
              <a:rPr lang="en-GB" b="0" i="0" dirty="0" err="1">
                <a:solidFill>
                  <a:srgbClr val="0D0D0D"/>
                </a:solidFill>
                <a:effectLst/>
                <a:latin typeface="Söhne"/>
              </a:rPr>
              <a:t>hypoglycemia</a:t>
            </a:r>
            <a:r>
              <a:rPr lang="en-GB" b="0" i="0" dirty="0">
                <a:solidFill>
                  <a:srgbClr val="0D0D0D"/>
                </a:solidFill>
                <a:effectLst/>
                <a:latin typeface="Söhne"/>
              </a:rPr>
              <a:t>., </a:t>
            </a:r>
            <a:r>
              <a:rPr lang="en-GB" b="0" i="0" dirty="0" err="1">
                <a:solidFill>
                  <a:srgbClr val="0D0D0D"/>
                </a:solidFill>
                <a:effectLst/>
                <a:latin typeface="Söhne"/>
              </a:rPr>
              <a:t>owth</a:t>
            </a:r>
            <a:r>
              <a:rPr lang="en-GB" b="0" i="0" dirty="0">
                <a:solidFill>
                  <a:srgbClr val="0D0D0D"/>
                </a:solidFill>
                <a:effectLst/>
                <a:latin typeface="Söhne"/>
              </a:rPr>
              <a:t> hormone plays a key role in stimulating gluconeogenesis in the liver. In Laron syndrome, where there is reduced responsiveness to GH, gluconeogenesis may be impaired, leading to decreased glucose production and </a:t>
            </a:r>
            <a:r>
              <a:rPr lang="en-GB" b="0" i="0" dirty="0" err="1">
                <a:solidFill>
                  <a:srgbClr val="0D0D0D"/>
                </a:solidFill>
                <a:effectLst/>
                <a:latin typeface="Söhne"/>
              </a:rPr>
              <a:t>hypoglycemia</a:t>
            </a:r>
            <a:r>
              <a:rPr lang="en-GB" b="0" i="0" dirty="0">
                <a:solidFill>
                  <a:srgbClr val="0D0D0D"/>
                </a:solidFill>
                <a:effectLst/>
                <a:latin typeface="Söhne"/>
              </a:rPr>
              <a: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40</a:t>
            </a:fld>
            <a:endParaRPr lang="ar-JO"/>
          </a:p>
        </p:txBody>
      </p:sp>
    </p:spTree>
    <p:extLst>
      <p:ext uri="{BB962C8B-B14F-4D97-AF65-F5344CB8AC3E}">
        <p14:creationId xmlns:p14="http://schemas.microsoft.com/office/powerpoint/2010/main" val="2017668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w Cen MT" panose="020B0602020104020603"/>
              </a:rPr>
              <a:t>Growth velocity of children in the 1</a:t>
            </a:r>
            <a:r>
              <a:rPr lang="en-US" baseline="30000" dirty="0">
                <a:solidFill>
                  <a:prstClr val="black"/>
                </a:solidFill>
                <a:latin typeface="Tw Cen MT" panose="020B0602020104020603"/>
              </a:rPr>
              <a:t>st</a:t>
            </a:r>
            <a:r>
              <a:rPr lang="en-US" dirty="0">
                <a:solidFill>
                  <a:prstClr val="black"/>
                </a:solidFill>
                <a:latin typeface="Tw Cen MT" panose="020B0602020104020603"/>
              </a:rPr>
              <a:t> 2 years is much higher than from 4-10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w Cen MT" panose="020B06020201040206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www.cdc.gov</a:t>
            </a:r>
            <a:r>
              <a:rPr lang="en-US" sz="1200" dirty="0"/>
              <a:t>/</a:t>
            </a:r>
            <a:r>
              <a:rPr lang="en-US" sz="1200" dirty="0" err="1"/>
              <a:t>growthcharts</a:t>
            </a:r>
            <a:r>
              <a:rPr lang="en-US" sz="1200" dirty="0"/>
              <a:t>/clinical_charts.htm#Set1</a:t>
            </a:r>
            <a:endParaRPr lang="x-none" sz="1200" dirty="0"/>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4</a:t>
            </a:fld>
            <a:endParaRPr lang="en-US"/>
          </a:p>
        </p:txBody>
      </p:sp>
    </p:spTree>
    <p:extLst>
      <p:ext uri="{BB962C8B-B14F-4D97-AF65-F5344CB8AC3E}">
        <p14:creationId xmlns:p14="http://schemas.microsoft.com/office/powerpoint/2010/main" val="13577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1" eaLnBrk="1" fontAlgn="base" latinLnBrk="0" hangingPunct="1">
              <a:lnSpc>
                <a:spcPct val="100000"/>
              </a:lnSpc>
              <a:spcBef>
                <a:spcPct val="0"/>
              </a:spcBef>
              <a:spcAft>
                <a:spcPct val="0"/>
              </a:spcAft>
              <a:buClrTx/>
              <a:buSzTx/>
              <a:buFontTx/>
              <a:buNone/>
              <a:tabLst/>
              <a:defRPr/>
            </a:pPr>
            <a:r>
              <a:rPr lang="en-US" sz="2400" dirty="0"/>
              <a:t>https://</a:t>
            </a:r>
            <a:r>
              <a:rPr lang="en-US" sz="2400" dirty="0" err="1"/>
              <a:t>www.cdc.gov</a:t>
            </a:r>
            <a:r>
              <a:rPr lang="en-US" sz="2400" dirty="0"/>
              <a:t>/</a:t>
            </a:r>
            <a:r>
              <a:rPr lang="en-US" sz="2400" dirty="0" err="1"/>
              <a:t>growthcharts</a:t>
            </a:r>
            <a:r>
              <a:rPr lang="en-US" sz="2400" dirty="0"/>
              <a:t>/clinical_charts.htm#Set1</a:t>
            </a:r>
          </a:p>
          <a:p>
            <a:pPr marL="457200" marR="0" lvl="1" indent="0" algn="l" defTabSz="914400" rtl="1" eaLnBrk="1" fontAlgn="base" latinLnBrk="0" hangingPunct="1">
              <a:lnSpc>
                <a:spcPct val="100000"/>
              </a:lnSpc>
              <a:spcBef>
                <a:spcPct val="0"/>
              </a:spcBef>
              <a:spcAft>
                <a:spcPct val="0"/>
              </a:spcAft>
              <a:buClrTx/>
              <a:buSzTx/>
              <a:buFontTx/>
              <a:buNone/>
              <a:tabLst/>
              <a:defRPr/>
            </a:pPr>
            <a:endParaRPr lang="en-US" sz="2400" dirty="0"/>
          </a:p>
          <a:p>
            <a:pPr marL="457200" marR="0" lvl="1" indent="0" algn="l" defTabSz="914400" rtl="1" eaLnBrk="1" fontAlgn="base" latinLnBrk="0" hangingPunct="1">
              <a:lnSpc>
                <a:spcPct val="100000"/>
              </a:lnSpc>
              <a:spcBef>
                <a:spcPct val="0"/>
              </a:spcBef>
              <a:spcAft>
                <a:spcPct val="0"/>
              </a:spcAft>
              <a:buClrTx/>
              <a:buSzTx/>
              <a:buFontTx/>
              <a:buNone/>
              <a:tabLst/>
              <a:defRPr/>
            </a:pPr>
            <a:r>
              <a:rPr lang="en-US" sz="2400" dirty="0"/>
              <a:t>I</a:t>
            </a:r>
            <a:r>
              <a:rPr lang="x-none" sz="2400" dirty="0"/>
              <a:t>f a child in on the 75th centile ( stature for age ) that means that he’s taller than 75% of children in his age </a:t>
            </a:r>
          </a:p>
          <a:p>
            <a:pPr marL="457200" marR="0" lvl="1" indent="0" algn="l" defTabSz="914400" rtl="1" eaLnBrk="1" fontAlgn="base" latinLnBrk="0" hangingPunct="1">
              <a:lnSpc>
                <a:spcPct val="100000"/>
              </a:lnSpc>
              <a:spcBef>
                <a:spcPct val="0"/>
              </a:spcBef>
              <a:spcAft>
                <a:spcPct val="0"/>
              </a:spcAft>
              <a:buClrTx/>
              <a:buSzTx/>
              <a:buFontTx/>
              <a:buNone/>
              <a:tabLst/>
              <a:defRPr/>
            </a:pPr>
            <a:endParaRPr lang="x-none" sz="2400" dirty="0"/>
          </a:p>
          <a:p>
            <a:pPr lvl="1" rtl="1" eaLnBrk="1" fontAlgn="base" hangingPunct="1">
              <a:spcBef>
                <a:spcPct val="0"/>
              </a:spcBef>
              <a:spcAft>
                <a:spcPct val="0"/>
              </a:spcAft>
              <a:defRPr/>
            </a:pPr>
            <a:endParaRPr lang="en-GB" altLang="pt-PT" sz="2400" dirty="0">
              <a:latin typeface="Calibri" panose="020F0502020204030204" pitchFamily="34" charset="0"/>
              <a:cs typeface="Arabic Typesetting" panose="03020402040406030203" pitchFamily="66" charset="-78"/>
            </a:endParaRP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5</a:t>
            </a:fld>
            <a:endParaRPr lang="en-US"/>
          </a:p>
        </p:txBody>
      </p:sp>
    </p:spTree>
    <p:extLst>
      <p:ext uri="{BB962C8B-B14F-4D97-AF65-F5344CB8AC3E}">
        <p14:creationId xmlns:p14="http://schemas.microsoft.com/office/powerpoint/2010/main" val="351891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60120" fontAlgn="base">
              <a:lnSpc>
                <a:spcPct val="90000"/>
              </a:lnSpc>
              <a:spcBef>
                <a:spcPct val="0"/>
              </a:spcBef>
              <a:spcAft>
                <a:spcPts val="630"/>
              </a:spcAft>
              <a:buClr>
                <a:schemeClr val="tx1"/>
              </a:buClr>
              <a:buFont typeface="Wingdings" pitchFamily="2" charset="2"/>
              <a:buChar char="Ø"/>
              <a:defRPr/>
            </a:pPr>
            <a:r>
              <a:rPr lang="en-US" altLang="pt-PT" sz="1200" kern="1200" dirty="0">
                <a:solidFill>
                  <a:prstClr val="black"/>
                </a:solidFill>
                <a:latin typeface="Tw Cen MT" panose="020B0602020104020603"/>
                <a:ea typeface="+mn-ea"/>
                <a:cs typeface="+mn-cs"/>
              </a:rPr>
              <a:t>The child standing on the </a:t>
            </a:r>
            <a:r>
              <a:rPr lang="en-US" altLang="pt-PT" sz="1200" b="1" kern="1200" dirty="0">
                <a:solidFill>
                  <a:prstClr val="black"/>
                </a:solidFill>
                <a:latin typeface="Tw Cen MT" panose="020B0602020104020603"/>
                <a:ea typeface="+mn-ea"/>
                <a:cs typeface="+mn-cs"/>
              </a:rPr>
              <a:t>stadiometer</a:t>
            </a:r>
            <a:r>
              <a:rPr lang="en-US" altLang="pt-PT" sz="1200" kern="1200" dirty="0">
                <a:solidFill>
                  <a:prstClr val="black"/>
                </a:solidFill>
                <a:latin typeface="Tw Cen MT" panose="020B0602020104020603"/>
                <a:ea typeface="+mn-ea"/>
                <a:cs typeface="+mn-cs"/>
              </a:rPr>
              <a:t> should be : </a:t>
            </a:r>
          </a:p>
          <a:p>
            <a:pPr marL="171450" indent="-171450" defTabSz="960120" fontAlgn="base">
              <a:lnSpc>
                <a:spcPct val="90000"/>
              </a:lnSpc>
              <a:spcBef>
                <a:spcPct val="0"/>
              </a:spcBef>
              <a:spcAft>
                <a:spcPts val="630"/>
              </a:spcAft>
              <a:buClr>
                <a:schemeClr val="tx1"/>
              </a:buClr>
              <a:buFont typeface="Wingdings" pitchFamily="2" charset="2"/>
              <a:buChar char="Ø"/>
              <a:defRPr/>
            </a:pPr>
            <a:endParaRPr lang="en-US" altLang="pt-PT" sz="1200" kern="1200" dirty="0">
              <a:solidFill>
                <a:prstClr val="black"/>
              </a:solidFill>
              <a:latin typeface="Tw Cen MT" panose="020B0602020104020603"/>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US" altLang="pt-PT" sz="1200" kern="1200" dirty="0">
                <a:solidFill>
                  <a:prstClr val="black"/>
                </a:solidFill>
                <a:latin typeface="Tw Cen MT" panose="020B0602020104020603"/>
                <a:ea typeface="+mn-ea"/>
                <a:cs typeface="+mn-cs"/>
              </a:rPr>
              <a:t>Without footwear</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altLang="pt-PT" sz="1200" kern="1200" dirty="0">
                <a:solidFill>
                  <a:prstClr val="black"/>
                </a:solidFill>
                <a:latin typeface="Tw Cen MT" panose="020B0602020104020603"/>
                <a:ea typeface="+mn-ea"/>
                <a:cs typeface="+mn-cs"/>
              </a:rPr>
              <a:t>Back of </a:t>
            </a:r>
            <a:r>
              <a:rPr lang="en-US" altLang="pt-PT" sz="1200" kern="1200" dirty="0">
                <a:solidFill>
                  <a:prstClr val="black"/>
                </a:solidFill>
                <a:latin typeface="Tw Cen MT" panose="020B0602020104020603"/>
                <a:ea typeface="+mn-ea"/>
                <a:cs typeface="+mn-cs"/>
              </a:rPr>
              <a:t>heels &amp; back touching the wall </a:t>
            </a:r>
            <a:r>
              <a:rPr lang="en-GB" altLang="pt-PT" sz="1200" kern="1200" dirty="0">
                <a:solidFill>
                  <a:prstClr val="black"/>
                </a:solidFill>
                <a:latin typeface="Tw Cen MT" panose="020B0602020104020603"/>
                <a:ea typeface="+mn-ea"/>
                <a:cs typeface="+mn-cs"/>
              </a:rPr>
              <a:t>.</a:t>
            </a:r>
            <a:endParaRPr lang="en-US" altLang="pt-PT" sz="1200" kern="1200" dirty="0">
              <a:solidFill>
                <a:prstClr val="black"/>
              </a:solidFill>
              <a:latin typeface="Tw Cen MT" panose="020B0602020104020603"/>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altLang="pt-PT" sz="1200" kern="1200" dirty="0">
                <a:solidFill>
                  <a:prstClr val="black"/>
                </a:solidFill>
                <a:latin typeface="Tw Cen MT" panose="020B0602020104020603"/>
                <a:ea typeface="+mn-ea"/>
                <a:cs typeface="+mn-cs"/>
              </a:rPr>
              <a:t>Straight neck and </a:t>
            </a:r>
            <a:r>
              <a:rPr lang="en-US" altLang="pt-PT" sz="1200" kern="1200" dirty="0">
                <a:solidFill>
                  <a:prstClr val="black"/>
                </a:solidFill>
                <a:latin typeface="Tw Cen MT" panose="020B0602020104020603"/>
                <a:ea typeface="+mn-ea"/>
                <a:cs typeface="+mn-cs"/>
              </a:rPr>
              <a:t>looking straight ahead</a:t>
            </a:r>
            <a:r>
              <a:rPr lang="en-GB" altLang="pt-PT" sz="1200" kern="1200" dirty="0">
                <a:solidFill>
                  <a:prstClr val="black"/>
                </a:solidFill>
                <a:latin typeface="Tw Cen MT" panose="020B0602020104020603"/>
                <a:ea typeface="+mn-ea"/>
                <a:cs typeface="+mn-cs"/>
              </a:rPr>
              <a:t>.</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endParaRPr kumimoji="0" lang="en-US" altLang="pt-PT" sz="11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71450" lvl="0" indent="-171450" defTabSz="960120" fontAlgn="base">
              <a:lnSpc>
                <a:spcPct val="90000"/>
              </a:lnSpc>
              <a:spcBef>
                <a:spcPct val="0"/>
              </a:spcBef>
              <a:spcAft>
                <a:spcPts val="630"/>
              </a:spcAft>
              <a:buClr>
                <a:schemeClr val="tx1"/>
              </a:buClr>
              <a:buFont typeface="Wingdings" pitchFamily="2" charset="2"/>
              <a:buChar char="Ø"/>
              <a:defRPr/>
            </a:pPr>
            <a:r>
              <a:rPr lang="en-GB" sz="1200" kern="1200" dirty="0">
                <a:solidFill>
                  <a:srgbClr val="000000"/>
                </a:solidFill>
                <a:latin typeface="Calibri" panose="020F0502020204030204" pitchFamily="34" charset="0"/>
                <a:ea typeface="+mn-ea"/>
                <a:cs typeface="+mn-cs"/>
              </a:rPr>
              <a:t>Child on the </a:t>
            </a:r>
            <a:r>
              <a:rPr lang="en-GB" sz="1200" b="1" kern="1200" dirty="0">
                <a:solidFill>
                  <a:srgbClr val="000000"/>
                </a:solidFill>
                <a:latin typeface="Calibri" panose="020F0502020204030204" pitchFamily="34" charset="0"/>
                <a:ea typeface="+mn-ea"/>
                <a:cs typeface="+mn-cs"/>
              </a:rPr>
              <a:t>measuring</a:t>
            </a:r>
            <a:r>
              <a:rPr lang="en-GB" sz="1200" kern="1200" dirty="0">
                <a:solidFill>
                  <a:srgbClr val="000000"/>
                </a:solidFill>
                <a:latin typeface="Calibri" panose="020F0502020204030204" pitchFamily="34" charset="0"/>
                <a:ea typeface="+mn-ea"/>
                <a:cs typeface="+mn-cs"/>
              </a:rPr>
              <a:t> </a:t>
            </a:r>
            <a:r>
              <a:rPr lang="en-GB" sz="1200" b="1" kern="1200" dirty="0">
                <a:solidFill>
                  <a:srgbClr val="000000"/>
                </a:solidFill>
                <a:latin typeface="Calibri" panose="020F0502020204030204" pitchFamily="34" charset="0"/>
                <a:ea typeface="+mn-ea"/>
                <a:cs typeface="+mn-cs"/>
              </a:rPr>
              <a:t>table</a:t>
            </a:r>
            <a:r>
              <a:rPr lang="en-GB" sz="1200" kern="1200" dirty="0">
                <a:solidFill>
                  <a:srgbClr val="000000"/>
                </a:solidFill>
                <a:latin typeface="Calibri" panose="020F0502020204030204" pitchFamily="34" charset="0"/>
                <a:ea typeface="+mn-ea"/>
                <a:cs typeface="+mn-cs"/>
              </a:rPr>
              <a:t> :</a:t>
            </a:r>
          </a:p>
          <a:p>
            <a:pPr marL="171450" lvl="0" indent="-171450" defTabSz="960120" fontAlgn="base">
              <a:lnSpc>
                <a:spcPct val="90000"/>
              </a:lnSpc>
              <a:spcBef>
                <a:spcPct val="0"/>
              </a:spcBef>
              <a:spcAft>
                <a:spcPts val="630"/>
              </a:spcAft>
              <a:buClr>
                <a:schemeClr val="tx1"/>
              </a:buClr>
              <a:buFont typeface="Wingdings" pitchFamily="2" charset="2"/>
              <a:buChar char="Ø"/>
              <a:defRPr/>
            </a:pPr>
            <a:endParaRPr lang="en-GB" sz="1200" kern="1200" dirty="0">
              <a:solidFill>
                <a:srgbClr val="000000"/>
              </a:solidFill>
              <a:latin typeface="Calibri" panose="020F0502020204030204" pitchFamily="34" charset="0"/>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sz="1200" kern="1200" dirty="0">
                <a:solidFill>
                  <a:srgbClr val="000000"/>
                </a:solidFill>
                <a:latin typeface="Calibri" panose="020F0502020204030204" pitchFamily="34" charset="0"/>
                <a:ea typeface="+mn-ea"/>
                <a:cs typeface="+mn-cs"/>
              </a:rPr>
              <a:t>Should be looking straight up ( imaginary line between the epicanthal fold and the upper third of the ear ) </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sz="1200" kern="1200" dirty="0">
                <a:solidFill>
                  <a:srgbClr val="000000"/>
                </a:solidFill>
                <a:latin typeface="Calibri" panose="020F0502020204030204" pitchFamily="34" charset="0"/>
                <a:ea typeface="+mn-ea"/>
                <a:cs typeface="+mn-cs"/>
              </a:rPr>
              <a:t>With the trunk and pelvis aligned with the measuring device.</a:t>
            </a:r>
            <a:endParaRPr lang="x-none"/>
          </a:p>
          <a:p>
            <a:pPr rtl="1" eaLnBrk="1" fontAlgn="base" hangingPunct="1">
              <a:spcBef>
                <a:spcPct val="0"/>
              </a:spcBef>
              <a:spcAft>
                <a:spcPts val="600"/>
              </a:spcAft>
              <a:defRPr/>
            </a:pPr>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7</a:t>
            </a:fld>
            <a:endParaRPr lang="en-US"/>
          </a:p>
        </p:txBody>
      </p:sp>
    </p:spTree>
    <p:extLst>
      <p:ext uri="{BB962C8B-B14F-4D97-AF65-F5344CB8AC3E}">
        <p14:creationId xmlns:p14="http://schemas.microsoft.com/office/powerpoint/2010/main" val="9283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endParaRPr lang="en-US" sz="1200" dirty="0"/>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8</a:t>
            </a:fld>
            <a:endParaRPr lang="en-US"/>
          </a:p>
        </p:txBody>
      </p:sp>
    </p:spTree>
    <p:extLst>
      <p:ext uri="{BB962C8B-B14F-4D97-AF65-F5344CB8AC3E}">
        <p14:creationId xmlns:p14="http://schemas.microsoft.com/office/powerpoint/2010/main" val="22554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t>MPH is 153.5 cm </a:t>
            </a:r>
          </a:p>
          <a:p>
            <a:pPr marL="171450" indent="-171450">
              <a:buFont typeface="Arial" panose="020B0604020202020204" pitchFamily="34" charset="0"/>
              <a:buChar char="•"/>
            </a:pPr>
            <a:r>
              <a:rPr lang="x-none" dirty="0"/>
              <a:t>± 8.5 = 145 – 162 cm </a:t>
            </a:r>
          </a:p>
          <a:p>
            <a:pPr marL="171450" indent="-171450">
              <a:buFont typeface="Arial" panose="020B0604020202020204" pitchFamily="34" charset="0"/>
              <a:buChar char="•"/>
            </a:pPr>
            <a:r>
              <a:rPr lang="en-US" dirty="0"/>
              <a:t>P</a:t>
            </a:r>
            <a:r>
              <a:rPr lang="x-none" dirty="0"/>
              <a:t>lot on age 20</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9</a:t>
            </a:fld>
            <a:endParaRPr lang="en-US"/>
          </a:p>
        </p:txBody>
      </p:sp>
    </p:spTree>
    <p:extLst>
      <p:ext uri="{BB962C8B-B14F-4D97-AF65-F5344CB8AC3E}">
        <p14:creationId xmlns:p14="http://schemas.microsoft.com/office/powerpoint/2010/main" val="1692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t>MPH is 153.5 cm </a:t>
            </a:r>
          </a:p>
          <a:p>
            <a:pPr marL="171450" indent="-171450">
              <a:buFont typeface="Arial" panose="020B0604020202020204" pitchFamily="34" charset="0"/>
              <a:buChar char="•"/>
            </a:pPr>
            <a:r>
              <a:rPr lang="x-none" dirty="0"/>
              <a:t>± 8.5 = 145 – 162 cm </a:t>
            </a:r>
          </a:p>
          <a:p>
            <a:pPr marL="171450" indent="-171450">
              <a:buFont typeface="Arial" panose="020B0604020202020204" pitchFamily="34" charset="0"/>
              <a:buChar char="•"/>
            </a:pPr>
            <a:r>
              <a:rPr lang="en-US" dirty="0"/>
              <a:t>P</a:t>
            </a:r>
            <a:r>
              <a:rPr lang="x-none" dirty="0"/>
              <a:t>lot on age 20</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10</a:t>
            </a:fld>
            <a:endParaRPr lang="en-US"/>
          </a:p>
        </p:txBody>
      </p:sp>
    </p:spTree>
    <p:extLst>
      <p:ext uri="{BB962C8B-B14F-4D97-AF65-F5344CB8AC3E}">
        <p14:creationId xmlns:p14="http://schemas.microsoft.com/office/powerpoint/2010/main" val="324730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11</a:t>
            </a:fld>
            <a:endParaRPr lang="en-US"/>
          </a:p>
        </p:txBody>
      </p:sp>
    </p:spTree>
    <p:extLst>
      <p:ext uri="{BB962C8B-B14F-4D97-AF65-F5344CB8AC3E}">
        <p14:creationId xmlns:p14="http://schemas.microsoft.com/office/powerpoint/2010/main" val="3776671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06/04/1446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06324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52685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6658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78493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580394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22F4970-5E4E-4DEF-BF82-09B9B810548E}" type="datetimeFigureOut">
              <a:rPr lang="ar-JO" smtClean="0"/>
              <a:t>06/04/1446</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079174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22F4970-5E4E-4DEF-BF82-09B9B810548E}" type="datetimeFigureOut">
              <a:rPr lang="ar-JO" smtClean="0"/>
              <a:t>06/04/1446</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22704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06/04/1446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6402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06/04/1446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33218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able of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921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22F4970-5E4E-4DEF-BF82-09B9B810548E}" type="datetimeFigureOut">
              <a:rPr lang="ar-JO" smtClean="0"/>
              <a:t>06/04/1446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994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06/04/1446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38362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39441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2F4970-5E4E-4DEF-BF82-09B9B810548E}" type="datetimeFigureOut">
              <a:rPr lang="ar-JO" smtClean="0"/>
              <a:t>06/04/1446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6202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13649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2F4970-5E4E-4DEF-BF82-09B9B810548E}" type="datetimeFigureOut">
              <a:rPr lang="ar-JO" smtClean="0"/>
              <a:t>06/04/1446</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5724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2F4970-5E4E-4DEF-BF82-09B9B810548E}" type="datetimeFigureOut">
              <a:rPr lang="ar-JO" smtClean="0"/>
              <a:t>06/04/1446</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90098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22F4970-5E4E-4DEF-BF82-09B9B810548E}" type="datetimeFigureOut">
              <a:rPr lang="ar-JO" smtClean="0"/>
              <a:t>06/04/1446</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97870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39537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06/04/1446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285344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22F4970-5E4E-4DEF-BF82-09B9B810548E}" type="datetimeFigureOut">
              <a:rPr lang="ar-JO" smtClean="0"/>
              <a:t>06/04/1446</a:t>
            </a:fld>
            <a:endParaRPr lang="ar-J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ar-J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5EB2F55-63F0-4DB9-A3BF-2DAAD6E5DF31}" type="slidenum">
              <a:rPr lang="ar-JO" smtClean="0"/>
              <a:t>‹#›</a:t>
            </a:fld>
            <a:endParaRPr lang="ar-JO"/>
          </a:p>
        </p:txBody>
      </p:sp>
    </p:spTree>
    <p:extLst>
      <p:ext uri="{BB962C8B-B14F-4D97-AF65-F5344CB8AC3E}">
        <p14:creationId xmlns:p14="http://schemas.microsoft.com/office/powerpoint/2010/main" val="32553749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next.amboss.com/us/article/c40aRT#Z131e780d74d36cfc2919b9f37959878f"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A24D2F-3566-6F92-A123-9D71F497EE62}"/>
              </a:ext>
            </a:extLst>
          </p:cNvPr>
          <p:cNvSpPr>
            <a:spLocks noGrp="1"/>
          </p:cNvSpPr>
          <p:nvPr>
            <p:ph type="ctrTitle"/>
          </p:nvPr>
        </p:nvSpPr>
        <p:spPr>
          <a:xfrm>
            <a:off x="796175" y="740228"/>
            <a:ext cx="9144000" cy="1321741"/>
          </a:xfrm>
        </p:spPr>
        <p:txBody>
          <a:bodyPr>
            <a:normAutofit/>
          </a:bodyPr>
          <a:lstStyle/>
          <a:p>
            <a:r>
              <a:rPr lang="x-none" sz="7200" b="1" dirty="0">
                <a:solidFill>
                  <a:schemeClr val="tx1"/>
                </a:solidFill>
                <a:latin typeface="+mj-lt"/>
              </a:rPr>
              <a:t>Short Stature </a:t>
            </a:r>
          </a:p>
        </p:txBody>
      </p:sp>
      <p:sp>
        <p:nvSpPr>
          <p:cNvPr id="6" name="TextBox 5">
            <a:extLst>
              <a:ext uri="{FF2B5EF4-FFF2-40B4-BE49-F238E27FC236}">
                <a16:creationId xmlns:a16="http://schemas.microsoft.com/office/drawing/2014/main" xmlns="" id="{60E20C05-DC05-35A0-83EF-3146F3418D74}"/>
              </a:ext>
            </a:extLst>
          </p:cNvPr>
          <p:cNvSpPr txBox="1"/>
          <p:nvPr/>
        </p:nvSpPr>
        <p:spPr>
          <a:xfrm>
            <a:off x="199506" y="3642967"/>
            <a:ext cx="6999317" cy="584775"/>
          </a:xfrm>
          <a:prstGeom prst="rect">
            <a:avLst/>
          </a:prstGeom>
          <a:noFill/>
        </p:spPr>
        <p:txBody>
          <a:bodyPr wrap="square" rtlCol="0">
            <a:spAutoFit/>
          </a:bodyPr>
          <a:lstStyle/>
          <a:p>
            <a:pPr marL="457200" indent="-457200">
              <a:buFont typeface="Arial" panose="020B0604020202020204" pitchFamily="34" charset="0"/>
              <a:buChar char="•"/>
            </a:pPr>
            <a:r>
              <a:rPr lang="x-none" sz="3200" dirty="0">
                <a:solidFill>
                  <a:schemeClr val="tx2">
                    <a:lumMod val="10000"/>
                  </a:schemeClr>
                </a:solidFill>
              </a:rPr>
              <a:t>Supervised by Dr. Randa Al Qaisi </a:t>
            </a:r>
          </a:p>
        </p:txBody>
      </p:sp>
      <p:sp>
        <p:nvSpPr>
          <p:cNvPr id="3" name="TextBox 2">
            <a:extLst>
              <a:ext uri="{FF2B5EF4-FFF2-40B4-BE49-F238E27FC236}">
                <a16:creationId xmlns:a16="http://schemas.microsoft.com/office/drawing/2014/main" xmlns="" id="{803E46E9-2CD6-DD23-0111-C5F22A74788B}"/>
              </a:ext>
            </a:extLst>
          </p:cNvPr>
          <p:cNvSpPr txBox="1"/>
          <p:nvPr/>
        </p:nvSpPr>
        <p:spPr>
          <a:xfrm>
            <a:off x="689301" y="4409768"/>
            <a:ext cx="3009863" cy="2308324"/>
          </a:xfrm>
          <a:prstGeom prst="rect">
            <a:avLst/>
          </a:prstGeom>
          <a:noFill/>
        </p:spPr>
        <p:txBody>
          <a:bodyPr wrap="none" rtlCol="0">
            <a:spAutoFit/>
          </a:bodyPr>
          <a:lstStyle/>
          <a:p>
            <a:r>
              <a:rPr lang="en-US" sz="2400" dirty="0"/>
              <a:t>Ayah </a:t>
            </a:r>
            <a:r>
              <a:rPr lang="en-US" sz="2400" dirty="0" err="1"/>
              <a:t>alqaisi</a:t>
            </a:r>
            <a:r>
              <a:rPr lang="en-US" sz="2400" dirty="0"/>
              <a:t> </a:t>
            </a:r>
          </a:p>
          <a:p>
            <a:r>
              <a:rPr lang="en-US" sz="2400" dirty="0"/>
              <a:t>Harith Azzawi </a:t>
            </a:r>
          </a:p>
          <a:p>
            <a:r>
              <a:rPr lang="en-US" sz="2400" dirty="0"/>
              <a:t>Sulieman </a:t>
            </a:r>
            <a:r>
              <a:rPr lang="en-US" sz="2400" dirty="0" err="1"/>
              <a:t>mazahreh</a:t>
            </a:r>
            <a:r>
              <a:rPr lang="en-US" sz="2400" dirty="0"/>
              <a:t> </a:t>
            </a:r>
          </a:p>
          <a:p>
            <a:r>
              <a:rPr lang="en-US" sz="2400" dirty="0"/>
              <a:t>Mohammad </a:t>
            </a:r>
          </a:p>
          <a:p>
            <a:r>
              <a:rPr lang="en-US" sz="2400" dirty="0" err="1"/>
              <a:t>Lujain</a:t>
            </a:r>
            <a:r>
              <a:rPr lang="en-US" sz="2400" dirty="0"/>
              <a:t> </a:t>
            </a:r>
            <a:r>
              <a:rPr lang="en-US" sz="2400" dirty="0" err="1"/>
              <a:t>manasrah</a:t>
            </a:r>
            <a:r>
              <a:rPr lang="en-US" sz="2400" dirty="0"/>
              <a:t> </a:t>
            </a:r>
          </a:p>
          <a:p>
            <a:r>
              <a:rPr lang="en-US" sz="2400" dirty="0"/>
              <a:t>Rawan </a:t>
            </a:r>
            <a:r>
              <a:rPr lang="en-US" sz="2400" dirty="0" err="1"/>
              <a:t>tawalbeh</a:t>
            </a:r>
            <a:r>
              <a:rPr lang="en-US" sz="2400" dirty="0"/>
              <a:t> </a:t>
            </a:r>
          </a:p>
        </p:txBody>
      </p:sp>
    </p:spTree>
    <p:extLst>
      <p:ext uri="{BB962C8B-B14F-4D97-AF65-F5344CB8AC3E}">
        <p14:creationId xmlns:p14="http://schemas.microsoft.com/office/powerpoint/2010/main" val="225431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2" name="Content Placeholder 3">
            <a:extLst>
              <a:ext uri="{FF2B5EF4-FFF2-40B4-BE49-F238E27FC236}">
                <a16:creationId xmlns:a16="http://schemas.microsoft.com/office/drawing/2014/main" xmlns="" id="{ED004D79-91FE-4A50-8CCB-7C32504C0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575" y="173220"/>
            <a:ext cx="7544554" cy="6511559"/>
          </a:xfrm>
          <a:prstGeom prst="rect">
            <a:avLst/>
          </a:prstGeom>
        </p:spPr>
      </p:pic>
    </p:spTree>
    <p:extLst>
      <p:ext uri="{BB962C8B-B14F-4D97-AF65-F5344CB8AC3E}">
        <p14:creationId xmlns:p14="http://schemas.microsoft.com/office/powerpoint/2010/main" val="408116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E9CBAB37-33D0-C8AE-8F5D-75F7BC89922A}"/>
              </a:ext>
            </a:extLst>
          </p:cNvPr>
          <p:cNvSpPr>
            <a:spLocks noGrp="1"/>
          </p:cNvSpPr>
          <p:nvPr>
            <p:ph type="title"/>
          </p:nvPr>
        </p:nvSpPr>
        <p:spPr>
          <a:xfrm>
            <a:off x="126097" y="254189"/>
            <a:ext cx="6791543" cy="674334"/>
          </a:xfrm>
        </p:spPr>
        <p:txBody>
          <a:bodyPr>
            <a:noAutofit/>
          </a:bodyPr>
          <a:lstStyle/>
          <a:p>
            <a:pPr algn="l"/>
            <a:r>
              <a:rPr lang="x-none" sz="6000" i="1" dirty="0">
                <a:latin typeface="Aptos Light" panose="020B0004020202020204" pitchFamily="34" charset="0"/>
                <a:cs typeface="Al Nile" pitchFamily="2" charset="-78"/>
              </a:rPr>
              <a:t>Short stature</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70DA23A0-1FD1-5283-FDB1-7CCD17AA4297}"/>
              </a:ext>
            </a:extLst>
          </p:cNvPr>
          <p:cNvSpPr txBox="1"/>
          <p:nvPr/>
        </p:nvSpPr>
        <p:spPr>
          <a:xfrm>
            <a:off x="345527" y="1650926"/>
            <a:ext cx="10855872"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latin typeface="Arial" panose="020B0604020202020204" pitchFamily="34" charset="0"/>
                <a:cs typeface="Arial" panose="020B0604020202020204" pitchFamily="34" charset="0"/>
              </a:rPr>
              <a:t>Is </a:t>
            </a:r>
            <a:r>
              <a:rPr lang="en-US" sz="2800" dirty="0">
                <a:latin typeface="Arial" panose="020B0604020202020204" pitchFamily="34" charset="0"/>
                <a:cs typeface="Arial" panose="020B0604020202020204" pitchFamily="34" charset="0"/>
              </a:rPr>
              <a:t>a height that is </a:t>
            </a:r>
            <a:r>
              <a:rPr lang="en-US" sz="2800" u="sng" dirty="0">
                <a:latin typeface="Arial" panose="020B0604020202020204" pitchFamily="34" charset="0"/>
                <a:cs typeface="Arial" panose="020B0604020202020204" pitchFamily="34" charset="0"/>
              </a:rPr>
              <a:t>2 SDs </a:t>
            </a:r>
            <a:r>
              <a:rPr lang="en-US" sz="2800" dirty="0">
                <a:latin typeface="Arial" panose="020B0604020202020204" pitchFamily="34" charset="0"/>
                <a:cs typeface="Arial" panose="020B0604020202020204" pitchFamily="34" charset="0"/>
              </a:rPr>
              <a:t>or more </a:t>
            </a:r>
            <a:r>
              <a:rPr lang="en-US" sz="2800" u="sng" dirty="0">
                <a:latin typeface="Arial" panose="020B0604020202020204" pitchFamily="34" charset="0"/>
                <a:cs typeface="Arial" panose="020B0604020202020204" pitchFamily="34" charset="0"/>
              </a:rPr>
              <a:t>below the mean </a:t>
            </a:r>
            <a:r>
              <a:rPr lang="en-US" sz="2800" dirty="0">
                <a:latin typeface="Arial" panose="020B0604020202020204" pitchFamily="34" charset="0"/>
                <a:cs typeface="Arial" panose="020B0604020202020204" pitchFamily="34" charset="0"/>
              </a:rPr>
              <a:t>HT </a:t>
            </a:r>
            <a:r>
              <a:rPr lang="en-GB" sz="2800" dirty="0">
                <a:latin typeface="Arial" panose="020B0604020202020204" pitchFamily="34" charset="0"/>
                <a:cs typeface="Arial" panose="020B0604020202020204" pitchFamily="34" charset="0"/>
              </a:rPr>
              <a:t>for individuals</a:t>
            </a:r>
            <a:r>
              <a:rPr lang="en-US" sz="2800" dirty="0">
                <a:latin typeface="Arial" panose="020B0604020202020204" pitchFamily="34" charset="0"/>
                <a:cs typeface="Arial" panose="020B0604020202020204" pitchFamily="34" charset="0"/>
              </a:rPr>
              <a:t> of the </a:t>
            </a:r>
            <a:r>
              <a:rPr lang="en-US" sz="2800" b="1" dirty="0">
                <a:latin typeface="Arial" panose="020B0604020202020204" pitchFamily="34" charset="0"/>
                <a:cs typeface="Arial" panose="020B0604020202020204" pitchFamily="34" charset="0"/>
              </a:rPr>
              <a:t>same sex </a:t>
            </a:r>
            <a:r>
              <a:rPr lang="en-US" sz="2800" dirty="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chronologic age </a:t>
            </a:r>
            <a:r>
              <a:rPr lang="en-US" sz="2800" dirty="0">
                <a:latin typeface="Arial" panose="020B0604020202020204" pitchFamily="34" charset="0"/>
                <a:cs typeface="Arial" panose="020B0604020202020204" pitchFamily="34" charset="0"/>
              </a:rPr>
              <a:t>in a </a:t>
            </a:r>
            <a:r>
              <a:rPr lang="en-US" sz="2800" b="1" dirty="0">
                <a:latin typeface="Arial" panose="020B0604020202020204" pitchFamily="34" charset="0"/>
                <a:cs typeface="Arial" panose="020B0604020202020204" pitchFamily="34" charset="0"/>
              </a:rPr>
              <a:t>given population</a:t>
            </a:r>
            <a:r>
              <a:rPr lang="en-GB" sz="2800" dirty="0">
                <a:latin typeface="Arial" panose="020B0604020202020204" pitchFamily="34" charset="0"/>
                <a:cs typeface="Arial" panose="020B0604020202020204" pitchFamily="34" charset="0"/>
              </a:rPr>
              <a:t> or </a:t>
            </a:r>
            <a:r>
              <a:rPr lang="en-GB" sz="2800" b="1" dirty="0">
                <a:latin typeface="Arial" panose="020B0604020202020204" pitchFamily="34" charset="0"/>
                <a:cs typeface="Arial" panose="020B0604020202020204" pitchFamily="34" charset="0"/>
              </a:rPr>
              <a:t>less than 5</a:t>
            </a:r>
            <a:r>
              <a:rPr lang="en-GB" sz="2800" b="1" baseline="30000" dirty="0">
                <a:latin typeface="Arial" panose="020B0604020202020204" pitchFamily="34" charset="0"/>
                <a:cs typeface="Arial" panose="020B0604020202020204" pitchFamily="34" charset="0"/>
              </a:rPr>
              <a:t>th</a:t>
            </a:r>
            <a:r>
              <a:rPr lang="en-GB" sz="2800" b="1" dirty="0">
                <a:latin typeface="Arial" panose="020B0604020202020204" pitchFamily="34" charset="0"/>
                <a:cs typeface="Arial" panose="020B0604020202020204" pitchFamily="34" charset="0"/>
              </a:rPr>
              <a:t> percentile</a:t>
            </a:r>
            <a:r>
              <a:rPr lang="en-GB" sz="2800" dirty="0">
                <a:latin typeface="Arial" panose="020B0604020202020204" pitchFamily="34" charset="0"/>
                <a:cs typeface="Arial" panose="020B0604020202020204" pitchFamily="34" charset="0"/>
              </a:rPr>
              <a:t>.</a:t>
            </a:r>
            <a:r>
              <a:rPr lang="en-GB" sz="2800" dirty="0">
                <a:solidFill>
                  <a:srgbClr val="1A1C1C"/>
                </a:solidFill>
                <a:latin typeface="Arial" panose="020B0604020202020204" pitchFamily="34" charset="0"/>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dirty="0">
              <a:solidFill>
                <a:srgbClr val="1A1C1C"/>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Most common causes of short stature beyond the first year or two of life are </a:t>
            </a:r>
            <a:r>
              <a:rPr lang="en-US" sz="2800" b="1" u="sng" dirty="0">
                <a:latin typeface="Arial" panose="020B0604020202020204" pitchFamily="34" charset="0"/>
                <a:cs typeface="Arial" panose="020B0604020202020204" pitchFamily="34" charset="0"/>
              </a:rPr>
              <a:t>familial </a:t>
            </a:r>
            <a:r>
              <a:rPr lang="en-US" sz="2800" dirty="0">
                <a:latin typeface="Arial" panose="020B0604020202020204" pitchFamily="34" charset="0"/>
                <a:cs typeface="Arial" panose="020B0604020202020204" pitchFamily="34" charset="0"/>
              </a:rPr>
              <a:t>short stature and </a:t>
            </a:r>
            <a:r>
              <a:rPr lang="en-US" sz="2800" b="1" u="sng" dirty="0">
                <a:latin typeface="Arial" panose="020B0604020202020204" pitchFamily="34" charset="0"/>
                <a:cs typeface="Arial" panose="020B0604020202020204" pitchFamily="34" charset="0"/>
              </a:rPr>
              <a:t>constitutional</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short stature </a:t>
            </a:r>
            <a:r>
              <a:rPr lang="en-US" sz="2400" dirty="0">
                <a:latin typeface="Arial" panose="020B0604020202020204" pitchFamily="34" charset="0"/>
                <a:cs typeface="Arial" panose="020B0604020202020204" pitchFamily="34" charset="0"/>
              </a:rPr>
              <a:t>(also known as constitutional delay of growth and puberty CDGP ), </a:t>
            </a:r>
            <a:r>
              <a:rPr lang="en-US" sz="2800" dirty="0">
                <a:latin typeface="Arial" panose="020B0604020202020204" pitchFamily="34" charset="0"/>
                <a:cs typeface="Arial" panose="020B0604020202020204" pitchFamily="34" charset="0"/>
              </a:rPr>
              <a:t>which are normal nonpathological variants of growth.</a:t>
            </a:r>
            <a:endParaRPr lang="en-GB" sz="2800" dirty="0">
              <a:latin typeface="Arial" panose="020B0604020202020204" pitchFamily="34" charset="0"/>
              <a:cs typeface="Arial" panose="020B0604020202020204" pitchFamily="34" charset="0"/>
            </a:endParaRPr>
          </a:p>
          <a:p>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16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A600615B-B0D0-92D1-F4B9-F13F90D2659D}"/>
              </a:ext>
            </a:extLst>
          </p:cNvPr>
          <p:cNvSpPr txBox="1"/>
          <p:nvPr/>
        </p:nvSpPr>
        <p:spPr>
          <a:xfrm>
            <a:off x="345527" y="371476"/>
            <a:ext cx="10292862" cy="7471276"/>
          </a:xfrm>
          <a:prstGeom prst="rect">
            <a:avLst/>
          </a:prstGeom>
          <a:noFill/>
        </p:spPr>
        <p:txBody>
          <a:bodyPr wrap="square" rtlCol="0">
            <a:spAutoFit/>
          </a:bodyPr>
          <a:lstStyle/>
          <a:p>
            <a:pPr marL="346710" indent="-285750" fontAlgn="base">
              <a:spcBef>
                <a:spcPts val="1500"/>
              </a:spcBef>
              <a:spcAft>
                <a:spcPts val="1500"/>
              </a:spcAft>
              <a:buFont typeface="Arial" panose="020B0604020202020204" pitchFamily="34" charset="0"/>
              <a:buChar char="•"/>
            </a:pPr>
            <a:r>
              <a:rPr lang="en-US" sz="2800" i="1" dirty="0">
                <a:latin typeface="Arial" panose="020B0604020202020204" pitchFamily="34" charset="0"/>
                <a:cs typeface="Arial" panose="020B0604020202020204" pitchFamily="34" charset="0"/>
              </a:rPr>
              <a:t>Short Stature Vs </a:t>
            </a:r>
            <a:r>
              <a:rPr lang="en-GB" sz="2800" i="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Failure to Thrive</a:t>
            </a:r>
            <a:r>
              <a:rPr lang="en-GB" sz="2800" i="1" dirty="0">
                <a:latin typeface="Arial" panose="020B0604020202020204" pitchFamily="34" charset="0"/>
                <a:cs typeface="Arial" panose="020B0604020202020204" pitchFamily="34" charset="0"/>
              </a:rPr>
              <a:t> . </a:t>
            </a:r>
          </a:p>
          <a:p>
            <a:pPr marL="1432560" lvl="2" indent="-457200" fontAlgn="base">
              <a:spcBef>
                <a:spcPts val="1500"/>
              </a:spcBef>
              <a:spcAft>
                <a:spcPts val="15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FTT is associated with greater </a:t>
            </a:r>
            <a:r>
              <a:rPr lang="en-US" sz="2800" b="1" dirty="0">
                <a:latin typeface="Arial" panose="020B0604020202020204" pitchFamily="34" charset="0"/>
                <a:cs typeface="Arial" panose="020B0604020202020204" pitchFamily="34" charset="0"/>
              </a:rPr>
              <a:t>impairment in WT gain</a:t>
            </a:r>
            <a:r>
              <a:rPr lang="en-US" sz="2800" dirty="0">
                <a:latin typeface="Arial" panose="020B0604020202020204" pitchFamily="34" charset="0"/>
                <a:cs typeface="Arial" panose="020B0604020202020204" pitchFamily="34" charset="0"/>
              </a:rPr>
              <a:t> than linear growth </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reduced WT for HT</a:t>
            </a:r>
            <a:r>
              <a:rPr lang="en-US" sz="2400" dirty="0">
                <a:latin typeface="Arial" panose="020B0604020202020204" pitchFamily="34" charset="0"/>
                <a:cs typeface="Arial" panose="020B0604020202020204" pitchFamily="34" charset="0"/>
              </a:rPr>
              <a:t> ratio ). </a:t>
            </a:r>
            <a:r>
              <a:rPr lang="en-US" sz="2800" dirty="0">
                <a:latin typeface="Arial" panose="020B0604020202020204" pitchFamily="34" charset="0"/>
                <a:cs typeface="Arial" panose="020B0604020202020204" pitchFamily="34" charset="0"/>
              </a:rPr>
              <a:t>Although FTT may be associated with short stature or slow growth velocity</a:t>
            </a:r>
            <a:r>
              <a:rPr lang="en-GB"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it primarily represents an inability to gain WT appropriately </a:t>
            </a:r>
            <a:r>
              <a:rPr lang="en-GB" sz="2800" dirty="0">
                <a:latin typeface="Arial" panose="020B0604020202020204" pitchFamily="34" charset="0"/>
                <a:cs typeface="Arial" panose="020B0604020202020204" pitchFamily="34" charset="0"/>
              </a:rPr>
              <a:t>.</a:t>
            </a:r>
          </a:p>
          <a:p>
            <a:pPr marL="1432560" lvl="2" indent="-457200" fontAlgn="base">
              <a:spcBef>
                <a:spcPts val="1500"/>
              </a:spcBef>
              <a:spcAft>
                <a:spcPts val="1500"/>
              </a:spcAft>
              <a:buFont typeface="Courier New" panose="02070309020205020404" pitchFamily="49" charset="0"/>
              <a:buChar char="o"/>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t>Short stature can be classified :</a:t>
            </a:r>
          </a:p>
          <a:p>
            <a:pPr marL="457200" indent="-457200">
              <a:buFont typeface="Arial" panose="020B0604020202020204" pitchFamily="34" charset="0"/>
              <a:buChar char="•"/>
            </a:pPr>
            <a:endParaRPr lang="en-GB" sz="2800" dirty="0"/>
          </a:p>
          <a:p>
            <a:pPr marL="1371600" lvl="2" indent="-457200">
              <a:buFont typeface="Courier New" panose="02070309020205020404" pitchFamily="49" charset="0"/>
              <a:buChar char="o"/>
            </a:pPr>
            <a:r>
              <a:rPr lang="en-GB" sz="2800" dirty="0"/>
              <a:t>Non pathological ( normal variant )    </a:t>
            </a:r>
            <a:r>
              <a:rPr lang="en-GB" sz="2800" b="1" dirty="0"/>
              <a:t>Vs</a:t>
            </a:r>
            <a:r>
              <a:rPr lang="en-GB" sz="2800" dirty="0"/>
              <a:t>  Pathological</a:t>
            </a:r>
          </a:p>
          <a:p>
            <a:pPr marL="1371600" lvl="2" indent="-457200">
              <a:buFont typeface="Courier New" panose="02070309020205020404" pitchFamily="49" charset="0"/>
              <a:buChar char="o"/>
            </a:pPr>
            <a:endParaRPr lang="en-GB" sz="2800" dirty="0"/>
          </a:p>
          <a:p>
            <a:pPr marL="1371600" lvl="2" indent="-457200">
              <a:buFont typeface="Courier New" panose="02070309020205020404" pitchFamily="49" charset="0"/>
              <a:buChar char="o"/>
            </a:pPr>
            <a:r>
              <a:rPr lang="en-GB" sz="2800" dirty="0"/>
              <a:t>Proportionate  </a:t>
            </a:r>
            <a:r>
              <a:rPr lang="en-GB" sz="2800" b="1" dirty="0"/>
              <a:t>Vs</a:t>
            </a:r>
            <a:r>
              <a:rPr lang="en-GB" sz="2800" dirty="0"/>
              <a:t> Disproportionate</a:t>
            </a:r>
          </a:p>
          <a:p>
            <a:pPr marL="1432560" lvl="2" indent="-457200" fontAlgn="base">
              <a:spcBef>
                <a:spcPts val="1500"/>
              </a:spcBef>
              <a:spcAft>
                <a:spcPts val="1500"/>
              </a:spcAft>
              <a:buFont typeface="Courier New" panose="02070309020205020404" pitchFamily="49" charset="0"/>
              <a:buChar char="o"/>
            </a:pPr>
            <a:endParaRPr lang="en-US" sz="2800" b="1" dirty="0">
              <a:solidFill>
                <a:srgbClr val="1A1C1C"/>
              </a:solidFill>
              <a:latin typeface="Arial" panose="020B0604020202020204" pitchFamily="34" charset="0"/>
              <a:cs typeface="Arial" panose="020B0604020202020204" pitchFamily="34" charset="0"/>
            </a:endParaRPr>
          </a:p>
          <a:p>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430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1E21C63A-BEC4-587A-27CD-ADC0609A57D7}"/>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Assessment of body proportions</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7" name="Picture 2" descr="ÙØªÙØ¬Ø© Ø¨Ø­Ø« Ø§ÙØµÙØ± Ø¹Ù âªUpper segment: Lower segment ratioâ¬â">
            <a:extLst>
              <a:ext uri="{FF2B5EF4-FFF2-40B4-BE49-F238E27FC236}">
                <a16:creationId xmlns:a16="http://schemas.microsoft.com/office/drawing/2014/main" xmlns="" id="{9A1DE1B5-EBCA-2F9F-19D8-88535D20D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81" y="2346846"/>
            <a:ext cx="46160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F794910A-A447-14E9-E5DE-AD73534A4ED5}"/>
              </a:ext>
            </a:extLst>
          </p:cNvPr>
          <p:cNvSpPr txBox="1"/>
          <p:nvPr/>
        </p:nvSpPr>
        <p:spPr>
          <a:xfrm>
            <a:off x="162164" y="1350817"/>
            <a:ext cx="7655065" cy="5016758"/>
          </a:xfrm>
          <a:prstGeom prst="rect">
            <a:avLst/>
          </a:prstGeom>
          <a:noFill/>
        </p:spPr>
        <p:txBody>
          <a:bodyPr wrap="square" rtlCol="0">
            <a:spAutoFit/>
          </a:bodyPr>
          <a:lstStyle/>
          <a:p>
            <a:pPr marL="285750" indent="-285750">
              <a:buFont typeface="Arial" panose="020B0604020202020204" pitchFamily="34" charset="0"/>
              <a:buChar char="•"/>
            </a:pPr>
            <a:r>
              <a:rPr lang="en-US" sz="3200" b="1" dirty="0">
                <a:latin typeface="Arial" panose="020B0604020202020204" pitchFamily="34" charset="0"/>
                <a:cs typeface="Arial" panose="020B0604020202020204" pitchFamily="34" charset="0"/>
              </a:rPr>
              <a:t>U</a:t>
            </a:r>
            <a:r>
              <a:rPr lang="x-none" sz="3200" b="1" dirty="0">
                <a:latin typeface="Arial" panose="020B0604020202020204" pitchFamily="34" charset="0"/>
                <a:cs typeface="Arial" panose="020B0604020202020204" pitchFamily="34" charset="0"/>
              </a:rPr>
              <a:t>pper segment US : </a:t>
            </a:r>
          </a:p>
          <a:p>
            <a:pPr marL="1371600"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F</a:t>
            </a:r>
            <a:r>
              <a:rPr lang="x-none" sz="3200" dirty="0">
                <a:latin typeface="Arial" panose="020B0604020202020204" pitchFamily="34" charset="0"/>
                <a:cs typeface="Arial" panose="020B0604020202020204" pitchFamily="34" charset="0"/>
              </a:rPr>
              <a:t>rom the head to the sym pubis</a:t>
            </a:r>
          </a:p>
          <a:p>
            <a:pPr lvl="2"/>
            <a:endParaRPr lang="x-none"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3200" b="1" dirty="0">
                <a:latin typeface="Arial" panose="020B0604020202020204" pitchFamily="34" charset="0"/>
                <a:cs typeface="Arial" panose="020B0604020202020204" pitchFamily="34" charset="0"/>
              </a:rPr>
              <a:t>Lower segment LS :</a:t>
            </a:r>
          </a:p>
          <a:p>
            <a:pPr marL="1371600" lvl="2" indent="-457200">
              <a:buFont typeface="Courier New" panose="02070309020205020404" pitchFamily="49" charset="0"/>
              <a:buChar char="o"/>
            </a:pPr>
            <a:r>
              <a:rPr lang="x-none" sz="3200" dirty="0">
                <a:latin typeface="Arial" panose="020B0604020202020204" pitchFamily="34" charset="0"/>
                <a:cs typeface="Arial" panose="020B0604020202020204" pitchFamily="34" charset="0"/>
              </a:rPr>
              <a:t>Fom sym pubis to the ground</a:t>
            </a:r>
          </a:p>
          <a:p>
            <a:pPr marL="1371600" lvl="2" indent="-457200">
              <a:buFont typeface="Courier New" panose="02070309020205020404" pitchFamily="49" charset="0"/>
              <a:buChar char="o"/>
            </a:pPr>
            <a:endParaRPr lang="x-none"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3200" dirty="0">
                <a:latin typeface="Arial" panose="020B0604020202020204" pitchFamily="34" charset="0"/>
                <a:cs typeface="Arial" panose="020B0604020202020204" pitchFamily="34" charset="0"/>
              </a:rPr>
              <a:t>US / LS ratio is 1.7 at birth </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a:t>
            </a:r>
            <a:r>
              <a:rPr lang="x-none" sz="3200" dirty="0">
                <a:latin typeface="Arial" panose="020B0604020202020204" pitchFamily="34" charset="0"/>
                <a:cs typeface="Arial" panose="020B0604020202020204" pitchFamily="34" charset="0"/>
              </a:rPr>
              <a:t>he ratio decreases by 0.1 / year till it reaches 1 at 7 – 10 y/o</a:t>
            </a:r>
          </a:p>
          <a:p>
            <a:pPr marL="1371600" lvl="2" indent="-457200">
              <a:buFont typeface="Courier New" panose="02070309020205020404" pitchFamily="49" charset="0"/>
              <a:buChar char="o"/>
            </a:pPr>
            <a:endParaRPr lang="x-non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778B200-8297-4767-9712-13BCCB2D3612}"/>
              </a:ext>
            </a:extLst>
          </p:cNvPr>
          <p:cNvSpPr>
            <a:spLocks noGrp="1"/>
          </p:cNvSpPr>
          <p:nvPr>
            <p:ph type="title"/>
          </p:nvPr>
        </p:nvSpPr>
        <p:spPr>
          <a:xfrm>
            <a:off x="44620" y="-11067"/>
            <a:ext cx="10829770" cy="674334"/>
          </a:xfrm>
        </p:spPr>
        <p:txBody>
          <a:bodyPr>
            <a:noAutofit/>
          </a:bodyPr>
          <a:lstStyle/>
          <a:p>
            <a:pPr algn="l"/>
            <a:r>
              <a:rPr lang="x-none" sz="5400" i="1" dirty="0">
                <a:solidFill>
                  <a:schemeClr val="tx1"/>
                </a:solidFill>
                <a:latin typeface="Aptos Light" panose="020B0004020202020204" pitchFamily="34" charset="0"/>
                <a:cs typeface="Al Nile" pitchFamily="2" charset="-78"/>
              </a:rPr>
              <a:t>Growth patterns</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976C8449-8FDC-785C-5AD5-304255974A4C}"/>
              </a:ext>
            </a:extLst>
          </p:cNvPr>
          <p:cNvSpPr txBox="1"/>
          <p:nvPr/>
        </p:nvSpPr>
        <p:spPr>
          <a:xfrm>
            <a:off x="166234" y="696001"/>
            <a:ext cx="10829770" cy="6317114"/>
          </a:xfrm>
          <a:prstGeom prst="rect">
            <a:avLst/>
          </a:prstGeom>
          <a:noFill/>
        </p:spPr>
        <p:txBody>
          <a:bodyPr wrap="square">
            <a:spAutoFit/>
          </a:bodyPr>
          <a:lstStyle/>
          <a:p>
            <a:pPr marL="152400" fontAlgn="base">
              <a:spcBef>
                <a:spcPts val="300"/>
              </a:spcBef>
              <a:spcAft>
                <a:spcPts val="0"/>
              </a:spcAft>
              <a:buFont typeface="Arial" panose="020B0604020202020204" pitchFamily="34" charset="0"/>
              <a:buChar char="•"/>
            </a:pPr>
            <a:r>
              <a:rPr lang="en-US" sz="3200" b="1" dirty="0">
                <a:latin typeface="Arial" panose="020B0604020202020204" pitchFamily="34" charset="0"/>
              </a:rPr>
              <a:t> Normal pediatric growth</a:t>
            </a:r>
          </a:p>
          <a:p>
            <a:pPr marL="152400" fontAlgn="base">
              <a:spcBef>
                <a:spcPts val="300"/>
              </a:spcBef>
              <a:spcAft>
                <a:spcPts val="0"/>
              </a:spcAft>
              <a:buFont typeface="Arial" panose="020B0604020202020204" pitchFamily="34" charset="0"/>
              <a:buChar char="•"/>
            </a:pPr>
            <a:endParaRPr lang="en-US" sz="2800" dirty="0">
              <a:latin typeface="Arial" panose="020B0604020202020204" pitchFamily="34" charset="0"/>
            </a:endParaRP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Proportionate growth parameters.</a:t>
            </a: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Growth parameters that follow closely to a percentile curve .</a:t>
            </a: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Expected HT within 2 SD (i.e. </a:t>
            </a:r>
            <a:r>
              <a:rPr lang="en-GB" sz="2400" dirty="0">
                <a:latin typeface="Arial" panose="020B0604020202020204" pitchFamily="34" charset="0"/>
              </a:rPr>
              <a:t>8.5cm </a:t>
            </a:r>
            <a:r>
              <a:rPr lang="en-US" sz="2400" dirty="0">
                <a:latin typeface="Arial" panose="020B0604020202020204" pitchFamily="34" charset="0"/>
              </a:rPr>
              <a:t>) of the MPH.</a:t>
            </a:r>
          </a:p>
          <a:p>
            <a:pPr marL="800100" lvl="1" indent="-342900" fontAlgn="base">
              <a:spcBef>
                <a:spcPts val="0"/>
              </a:spcBef>
              <a:spcAft>
                <a:spcPts val="0"/>
              </a:spcAft>
              <a:buFont typeface="Courier New" panose="02070309020205020404" pitchFamily="49" charset="0"/>
              <a:buChar char="o"/>
            </a:pPr>
            <a:endParaRPr lang="en-US" sz="2400" dirty="0">
              <a:latin typeface="Arial" panose="020B0604020202020204" pitchFamily="34" charset="0"/>
            </a:endParaRPr>
          </a:p>
          <a:p>
            <a:pPr marL="152400" fontAlgn="base">
              <a:spcBef>
                <a:spcPts val="0"/>
              </a:spcBef>
              <a:spcAft>
                <a:spcPts val="300"/>
              </a:spcAft>
              <a:buFont typeface="Arial" panose="020B0604020202020204" pitchFamily="34" charset="0"/>
              <a:buChar char="•"/>
            </a:pPr>
            <a:r>
              <a:rPr lang="en-US" sz="3200" b="1" dirty="0">
                <a:latin typeface="Arial" panose="020B0604020202020204" pitchFamily="34" charset="0"/>
              </a:rPr>
              <a:t> Abnormal pediatric growth</a:t>
            </a:r>
            <a:endParaRPr lang="en-US" sz="3200" dirty="0">
              <a:latin typeface="Arial" panose="020B0604020202020204" pitchFamily="34" charset="0"/>
            </a:endParaRP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Values that deviate ≥ 2 SD from the mean, i.e. &lt; 5</a:t>
            </a:r>
            <a:r>
              <a:rPr lang="en-US" sz="2400" baseline="30000" dirty="0">
                <a:latin typeface="Arial" panose="020B0604020202020204" pitchFamily="34" charset="0"/>
              </a:rPr>
              <a:t>th</a:t>
            </a:r>
            <a:r>
              <a:rPr lang="en-US" sz="2400" dirty="0">
                <a:latin typeface="Arial" panose="020B0604020202020204" pitchFamily="34" charset="0"/>
              </a:rPr>
              <a:t> or &gt; 95</a:t>
            </a:r>
            <a:r>
              <a:rPr lang="en-US" sz="2400" baseline="30000" dirty="0">
                <a:latin typeface="Arial" panose="020B0604020202020204" pitchFamily="34" charset="0"/>
              </a:rPr>
              <a:t>th</a:t>
            </a:r>
            <a:r>
              <a:rPr lang="en-US" sz="2400" dirty="0">
                <a:latin typeface="Arial" panose="020B0604020202020204" pitchFamily="34" charset="0"/>
              </a:rPr>
              <a:t> centiles</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Crossing ≥ 2 major percentile lines on the growth curve within 6 months to 1 year                                                     </a:t>
            </a:r>
          </a:p>
          <a:p>
            <a:pPr marL="1257300" lvl="2" indent="-342900" fontAlgn="base">
              <a:spcBef>
                <a:spcPts val="900"/>
              </a:spcBef>
              <a:spcAft>
                <a:spcPts val="900"/>
              </a:spcAft>
              <a:buFont typeface="Arial" panose="020B0604020202020204" pitchFamily="34" charset="0"/>
              <a:buChar char="•"/>
            </a:pPr>
            <a:r>
              <a:rPr lang="en-US" sz="2400" dirty="0">
                <a:latin typeface="Arial" panose="020B0604020202020204" pitchFamily="34" charset="0"/>
              </a:rPr>
              <a:t>Children &lt; 2–3 years may cross major percentiles normally</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Deviating &gt; </a:t>
            </a:r>
            <a:r>
              <a:rPr lang="en-GB" sz="2400" dirty="0">
                <a:latin typeface="Arial" panose="020B0604020202020204" pitchFamily="34" charset="0"/>
              </a:rPr>
              <a:t>8.5 cm </a:t>
            </a:r>
            <a:r>
              <a:rPr lang="en-US" sz="2400" dirty="0">
                <a:latin typeface="Arial" panose="020B0604020202020204" pitchFamily="34" charset="0"/>
              </a:rPr>
              <a:t> from the MPH .</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Disproportionate parameters</a:t>
            </a:r>
            <a:endParaRPr lang="x-none" sz="3200" dirty="0"/>
          </a:p>
        </p:txBody>
      </p:sp>
    </p:spTree>
    <p:extLst>
      <p:ext uri="{BB962C8B-B14F-4D97-AF65-F5344CB8AC3E}">
        <p14:creationId xmlns:p14="http://schemas.microsoft.com/office/powerpoint/2010/main" val="169698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descr="C:\Users\Mr.Computer\Desktop\5653.PNG">
            <a:extLst>
              <a:ext uri="{FF2B5EF4-FFF2-40B4-BE49-F238E27FC236}">
                <a16:creationId xmlns:a16="http://schemas.microsoft.com/office/drawing/2014/main" xmlns="" id="{6315E052-F604-4068-AA9A-15BDC6709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334" y="3810000"/>
            <a:ext cx="39338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72EF489C-85D9-0FD5-93DE-D65B1BD3C3DF}"/>
              </a:ext>
            </a:extLst>
          </p:cNvPr>
          <p:cNvSpPr txBox="1"/>
          <p:nvPr/>
        </p:nvSpPr>
        <p:spPr>
          <a:xfrm>
            <a:off x="268947" y="573741"/>
            <a:ext cx="9161929" cy="1569660"/>
          </a:xfrm>
          <a:prstGeom prst="rect">
            <a:avLst/>
          </a:prstGeom>
          <a:noFill/>
        </p:spPr>
        <p:txBody>
          <a:bodyPr wrap="square" rtlCol="0">
            <a:spAutoFit/>
          </a:bodyPr>
          <a:lstStyle/>
          <a:p>
            <a:pPr marL="457200" indent="-457200">
              <a:buFont typeface="Arial" panose="020B0604020202020204" pitchFamily="34" charset="0"/>
              <a:buChar char="•"/>
            </a:pPr>
            <a:r>
              <a:rPr lang="x-none" sz="3200" dirty="0">
                <a:latin typeface="Arial" panose="020B0604020202020204" pitchFamily="34" charset="0"/>
                <a:cs typeface="Arial" panose="020B0604020202020204" pitchFamily="34" charset="0"/>
              </a:rPr>
              <a:t>How to measure US and LS ?</a:t>
            </a:r>
          </a:p>
          <a:p>
            <a:pPr marL="1371600" lvl="2" indent="-457200">
              <a:buFont typeface="Courier New" panose="02070309020205020404" pitchFamily="49" charset="0"/>
              <a:buChar char="o"/>
            </a:pPr>
            <a:r>
              <a:rPr lang="x-none" sz="3200" dirty="0">
                <a:latin typeface="Arial" panose="020B0604020202020204" pitchFamily="34" charset="0"/>
                <a:cs typeface="Arial" panose="020B0604020202020204" pitchFamily="34" charset="0"/>
              </a:rPr>
              <a:t>1st measure the US using the sitting HT</a:t>
            </a:r>
          </a:p>
          <a:p>
            <a:pPr marL="1371600"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T</a:t>
            </a:r>
            <a:r>
              <a:rPr lang="x-none" sz="3200" dirty="0">
                <a:latin typeface="Arial" panose="020B0604020202020204" pitchFamily="34" charset="0"/>
                <a:cs typeface="Arial" panose="020B0604020202020204" pitchFamily="34" charset="0"/>
              </a:rPr>
              <a:t>hen obtain the LS from the tot HT</a:t>
            </a:r>
          </a:p>
        </p:txBody>
      </p:sp>
      <p:sp>
        <p:nvSpPr>
          <p:cNvPr id="3" name="TextBox 2">
            <a:extLst>
              <a:ext uri="{FF2B5EF4-FFF2-40B4-BE49-F238E27FC236}">
                <a16:creationId xmlns:a16="http://schemas.microsoft.com/office/drawing/2014/main" xmlns="" id="{B8D67F16-DCB4-FF47-C407-E8DA22E568ED}"/>
              </a:ext>
            </a:extLst>
          </p:cNvPr>
          <p:cNvSpPr txBox="1"/>
          <p:nvPr/>
        </p:nvSpPr>
        <p:spPr>
          <a:xfrm>
            <a:off x="1834118" y="2411508"/>
            <a:ext cx="8416177" cy="4955203"/>
          </a:xfrm>
          <a:prstGeom prst="rect">
            <a:avLst/>
          </a:prstGeom>
          <a:noFill/>
        </p:spPr>
        <p:txBody>
          <a:bodyPr wrap="square" rtlCol="0">
            <a:spAutoFit/>
          </a:bodyPr>
          <a:lstStyle/>
          <a:p>
            <a:pPr marL="457200" indent="-457200">
              <a:buFont typeface="Wingdings" pitchFamily="2" charset="2"/>
              <a:buChar char="Ø"/>
            </a:pPr>
            <a:r>
              <a:rPr lang="x-none" sz="3200" b="1" dirty="0">
                <a:latin typeface="Arial" panose="020B0604020202020204" pitchFamily="34" charset="0"/>
                <a:cs typeface="Arial" panose="020B0604020202020204" pitchFamily="34" charset="0"/>
              </a:rPr>
              <a:t>Increased ratio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 Achondroplasia</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Skeletal dysplasias</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Untreated hypothyroidism </a:t>
            </a:r>
          </a:p>
          <a:p>
            <a:pPr marL="1371600" lvl="2" indent="-457200">
              <a:buFont typeface="Arial" panose="020B0604020202020204" pitchFamily="34" charset="0"/>
              <a:buChar char="•"/>
            </a:pPr>
            <a:endParaRPr lang="x-none" sz="2800" dirty="0">
              <a:latin typeface="Arial" panose="020B0604020202020204" pitchFamily="34" charset="0"/>
              <a:cs typeface="Arial" panose="020B0604020202020204" pitchFamily="34" charset="0"/>
            </a:endParaRPr>
          </a:p>
          <a:p>
            <a:pPr marL="457200" indent="-457200">
              <a:buFont typeface="Wingdings" pitchFamily="2" charset="2"/>
              <a:buChar char="Ø"/>
            </a:pPr>
            <a:r>
              <a:rPr lang="x-none" sz="3200" b="1" dirty="0">
                <a:latin typeface="Arial" panose="020B0604020202020204" pitchFamily="34" charset="0"/>
                <a:cs typeface="Arial" panose="020B0604020202020204" pitchFamily="34" charset="0"/>
              </a:rPr>
              <a:t>Decresed ratio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Short neck (Turner syndrome)</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Short trunk (scoliosis)</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Arachnodactyly (Marfan’s syndrome)</a:t>
            </a:r>
          </a:p>
          <a:p>
            <a:pPr marL="457200" indent="-457200">
              <a:buFont typeface="Wingdings" pitchFamily="2" charset="2"/>
              <a:buChar char="Ø"/>
            </a:pPr>
            <a:endParaRPr lang="x-none" sz="2800" dirty="0">
              <a:latin typeface="Arial" panose="020B0604020202020204" pitchFamily="34" charset="0"/>
              <a:cs typeface="Arial" panose="020B0604020202020204" pitchFamily="34" charset="0"/>
            </a:endParaRPr>
          </a:p>
          <a:p>
            <a:endParaRPr lang="x-none" sz="28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197225" y="224679"/>
            <a:ext cx="11649248" cy="6261846"/>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xmlns="" id="{5EA83986-327C-0E06-5C40-23FCB36C757F}"/>
              </a:ext>
            </a:extLst>
          </p:cNvPr>
          <p:cNvSpPr txBox="1">
            <a:spLocks/>
          </p:cNvSpPr>
          <p:nvPr/>
        </p:nvSpPr>
        <p:spPr>
          <a:xfrm>
            <a:off x="699247" y="519953"/>
            <a:ext cx="9681881" cy="6261847"/>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518160" indent="-457200" fontAlgn="base">
              <a:spcBef>
                <a:spcPts val="1500"/>
              </a:spcBef>
              <a:spcAft>
                <a:spcPts val="0"/>
              </a:spcAft>
              <a:buFont typeface="Arial" panose="020B0604020202020204" pitchFamily="34" charset="0"/>
              <a:buChar char="•"/>
            </a:pPr>
            <a:r>
              <a:rPr lang="en-US" sz="3600" b="1" dirty="0">
                <a:solidFill>
                  <a:schemeClr val="tx1"/>
                </a:solidFill>
                <a:latin typeface="Arial" panose="020B0604020202020204" pitchFamily="34" charset="0"/>
              </a:rPr>
              <a:t>Proportionate</a:t>
            </a:r>
            <a:r>
              <a:rPr lang="en-US" sz="3600" dirty="0">
                <a:solidFill>
                  <a:schemeClr val="tx1"/>
                </a:solidFill>
                <a:latin typeface="Arial" panose="020B0604020202020204" pitchFamily="34" charset="0"/>
              </a:rPr>
              <a:t> short stature</a:t>
            </a:r>
            <a:r>
              <a:rPr lang="en-GB" sz="3600" dirty="0">
                <a:solidFill>
                  <a:schemeClr val="tx1"/>
                </a:solidFill>
                <a:latin typeface="Arial" panose="020B0604020202020204" pitchFamily="34" charset="0"/>
              </a:rPr>
              <a:t> :</a:t>
            </a:r>
          </a:p>
          <a:p>
            <a:pPr marL="1048512" lvl="1" indent="-457200" fontAlgn="base">
              <a:spcBef>
                <a:spcPts val="1500"/>
              </a:spcBef>
              <a:spcAft>
                <a:spcPts val="0"/>
              </a:spcAft>
              <a:buFont typeface="Courier New" panose="02070309020205020404" pitchFamily="49" charset="0"/>
              <a:buChar char="o"/>
            </a:pPr>
            <a:r>
              <a:rPr lang="en-GB" sz="3200" b="1" i="0" dirty="0">
                <a:solidFill>
                  <a:schemeClr val="tx1"/>
                </a:solidFill>
                <a:latin typeface="Arial" panose="020B0604020202020204" pitchFamily="34" charset="0"/>
              </a:rPr>
              <a:t>Normal</a:t>
            </a:r>
            <a:r>
              <a:rPr lang="en-GB" sz="3200" i="0" dirty="0">
                <a:solidFill>
                  <a:schemeClr val="tx1"/>
                </a:solidFill>
                <a:latin typeface="Arial" panose="020B0604020202020204" pitchFamily="34" charset="0"/>
              </a:rPr>
              <a:t> US/LS ratio </a:t>
            </a:r>
            <a:endParaRPr lang="en-US" sz="3200" i="0" dirty="0">
              <a:solidFill>
                <a:schemeClr val="tx1"/>
              </a:solidFill>
              <a:latin typeface="Arial" panose="020B0604020202020204" pitchFamily="34" charset="0"/>
            </a:endParaRPr>
          </a:p>
          <a:p>
            <a:pPr marL="1200150" lvl="2" indent="-285750" fontAlgn="base">
              <a:spcBef>
                <a:spcPts val="0"/>
              </a:spcBef>
              <a:spcAft>
                <a:spcPts val="0"/>
              </a:spcAft>
              <a:buFont typeface="Arial" panose="020B0604020202020204" pitchFamily="34" charset="0"/>
              <a:buChar char="•"/>
            </a:pPr>
            <a:r>
              <a:rPr lang="en-US" sz="2800" dirty="0">
                <a:solidFill>
                  <a:schemeClr val="tx1"/>
                </a:solidFill>
                <a:latin typeface="Arial" panose="020B0604020202020204" pitchFamily="34" charset="0"/>
              </a:rPr>
              <a:t>Limbs proportionate to trunk.</a:t>
            </a:r>
          </a:p>
          <a:p>
            <a:pPr marL="1200150" lvl="2" indent="-285750" fontAlgn="base">
              <a:spcBef>
                <a:spcPts val="0"/>
              </a:spcBef>
              <a:spcAft>
                <a:spcPts val="0"/>
              </a:spcAft>
              <a:buFont typeface="Arial" panose="020B0604020202020204" pitchFamily="34" charset="0"/>
              <a:buChar char="•"/>
            </a:pPr>
            <a:r>
              <a:rPr lang="en-US" sz="2800" dirty="0">
                <a:solidFill>
                  <a:schemeClr val="tx1"/>
                </a:solidFill>
                <a:latin typeface="Arial" panose="020B0604020202020204" pitchFamily="34" charset="0"/>
              </a:rPr>
              <a:t>Seen in most cases of familial short stature.</a:t>
            </a:r>
          </a:p>
          <a:p>
            <a:pPr marL="1200150" lvl="2" indent="-285750" fontAlgn="base">
              <a:spcBef>
                <a:spcPts val="0"/>
              </a:spcBef>
              <a:spcAft>
                <a:spcPts val="0"/>
              </a:spcAft>
              <a:buFont typeface="Arial" panose="020B0604020202020204" pitchFamily="34" charset="0"/>
              <a:buChar char="•"/>
            </a:pPr>
            <a:endParaRPr lang="en-US" sz="2800" dirty="0">
              <a:solidFill>
                <a:schemeClr val="tx1"/>
              </a:solidFill>
              <a:latin typeface="Arial" panose="020B0604020202020204" pitchFamily="34" charset="0"/>
            </a:endParaRPr>
          </a:p>
          <a:p>
            <a:pPr marL="518160" indent="-457200" fontAlgn="base">
              <a:spcBef>
                <a:spcPts val="0"/>
              </a:spcBef>
              <a:spcAft>
                <a:spcPts val="0"/>
              </a:spcAft>
              <a:buFont typeface="Arial" panose="020B0604020202020204" pitchFamily="34" charset="0"/>
              <a:buChar char="•"/>
            </a:pPr>
            <a:r>
              <a:rPr lang="en-US" sz="3600" b="1" dirty="0">
                <a:solidFill>
                  <a:schemeClr val="tx1"/>
                </a:solidFill>
                <a:latin typeface="Arial" panose="020B0604020202020204" pitchFamily="34" charset="0"/>
              </a:rPr>
              <a:t>Disproportionate</a:t>
            </a:r>
            <a:r>
              <a:rPr lang="en-US" sz="3600" dirty="0">
                <a:solidFill>
                  <a:schemeClr val="tx1"/>
                </a:solidFill>
                <a:latin typeface="Arial" panose="020B0604020202020204" pitchFamily="34" charset="0"/>
              </a:rPr>
              <a:t> short stature</a:t>
            </a:r>
            <a:r>
              <a:rPr lang="en-GB" sz="3600" dirty="0">
                <a:solidFill>
                  <a:schemeClr val="tx1"/>
                </a:solidFill>
                <a:latin typeface="Arial" panose="020B0604020202020204" pitchFamily="34" charset="0"/>
              </a:rPr>
              <a:t>:</a:t>
            </a:r>
          </a:p>
          <a:p>
            <a:pPr marL="518160" indent="-457200" fontAlgn="base">
              <a:spcBef>
                <a:spcPts val="0"/>
              </a:spcBef>
              <a:spcAft>
                <a:spcPts val="0"/>
              </a:spcAft>
              <a:buFont typeface="Arial" panose="020B0604020202020204" pitchFamily="34" charset="0"/>
              <a:buChar char="•"/>
            </a:pPr>
            <a:endParaRPr lang="en-GB" sz="3200" dirty="0">
              <a:solidFill>
                <a:schemeClr val="tx1"/>
              </a:solidFill>
              <a:latin typeface="Arial" panose="020B0604020202020204" pitchFamily="34" charset="0"/>
            </a:endParaRPr>
          </a:p>
          <a:p>
            <a:pPr marL="1048512" lvl="1" indent="-457200" fontAlgn="base">
              <a:spcBef>
                <a:spcPts val="0"/>
              </a:spcBef>
              <a:spcAft>
                <a:spcPts val="0"/>
              </a:spcAft>
              <a:buFont typeface="Courier New" panose="02070309020205020404" pitchFamily="49" charset="0"/>
              <a:buChar char="o"/>
            </a:pPr>
            <a:r>
              <a:rPr lang="en-GB" sz="3200" b="1" i="0" dirty="0">
                <a:solidFill>
                  <a:schemeClr val="tx1"/>
                </a:solidFill>
                <a:latin typeface="Arial" panose="020B0604020202020204" pitchFamily="34" charset="0"/>
              </a:rPr>
              <a:t>Abnormal</a:t>
            </a:r>
            <a:r>
              <a:rPr lang="en-GB" sz="3200" i="0" dirty="0">
                <a:solidFill>
                  <a:schemeClr val="tx1"/>
                </a:solidFill>
                <a:latin typeface="Arial" panose="020B0604020202020204" pitchFamily="34" charset="0"/>
              </a:rPr>
              <a:t> US/LS ratio </a:t>
            </a:r>
            <a:endParaRPr lang="en-US" sz="3200" i="0" dirty="0">
              <a:solidFill>
                <a:schemeClr val="tx1"/>
              </a:solidFill>
              <a:latin typeface="Arial" panose="020B0604020202020204" pitchFamily="34" charset="0"/>
            </a:endParaRPr>
          </a:p>
          <a:p>
            <a:pPr marL="1200150" lvl="2" indent="-285750" fontAlgn="base">
              <a:spcBef>
                <a:spcPts val="0"/>
              </a:spcBef>
              <a:spcAft>
                <a:spcPts val="0"/>
              </a:spcAft>
              <a:buFont typeface="Arial" panose="020B0604020202020204" pitchFamily="34" charset="0"/>
              <a:buChar char="•"/>
            </a:pPr>
            <a:r>
              <a:rPr lang="en-US" sz="2800" i="0" dirty="0">
                <a:solidFill>
                  <a:schemeClr val="tx1"/>
                </a:solidFill>
                <a:latin typeface="Arial" panose="020B0604020202020204" pitchFamily="34" charset="0"/>
              </a:rPr>
              <a:t>Limbs disproportionately short compared to trunk.</a:t>
            </a:r>
          </a:p>
          <a:p>
            <a:pPr marL="1200150" lvl="2" indent="-285750" fontAlgn="base">
              <a:spcBef>
                <a:spcPts val="0"/>
              </a:spcBef>
              <a:spcAft>
                <a:spcPts val="2100"/>
              </a:spcAft>
              <a:buFont typeface="Arial" panose="020B0604020202020204" pitchFamily="34" charset="0"/>
              <a:buChar char="•"/>
            </a:pPr>
            <a:r>
              <a:rPr lang="en-US" sz="2800" i="0" dirty="0">
                <a:solidFill>
                  <a:schemeClr val="tx1"/>
                </a:solidFill>
                <a:latin typeface="Arial" panose="020B0604020202020204" pitchFamily="34" charset="0"/>
              </a:rPr>
              <a:t>Seen mostly in cases of skeletal dysplasia</a:t>
            </a:r>
            <a:r>
              <a:rPr lang="en-US" sz="2800" i="0" dirty="0">
                <a:solidFill>
                  <a:srgbClr val="1A1C1C"/>
                </a:solidFill>
                <a:latin typeface="Arial" panose="020B0604020202020204" pitchFamily="34" charset="0"/>
              </a:rPr>
              <a:t>. </a:t>
            </a:r>
            <a:endParaRPr lang="x-none" sz="3200" i="0" dirty="0"/>
          </a:p>
        </p:txBody>
      </p:sp>
    </p:spTree>
    <p:extLst>
      <p:ext uri="{BB962C8B-B14F-4D97-AF65-F5344CB8AC3E}">
        <p14:creationId xmlns:p14="http://schemas.microsoft.com/office/powerpoint/2010/main" val="65594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3E8BC3E8-D459-4D11-DF5F-738B87970EDB}"/>
              </a:ext>
            </a:extLst>
          </p:cNvPr>
          <p:cNvSpPr>
            <a:spLocks noGrp="1"/>
          </p:cNvSpPr>
          <p:nvPr>
            <p:ph type="subTitle" idx="1"/>
          </p:nvPr>
        </p:nvSpPr>
        <p:spPr>
          <a:xfrm>
            <a:off x="1524000" y="290982"/>
            <a:ext cx="9144000" cy="1655762"/>
          </a:xfrm>
        </p:spPr>
        <p:txBody>
          <a:bodyPr>
            <a:normAutofit/>
          </a:bodyPr>
          <a:lstStyle/>
          <a:p>
            <a:r>
              <a:rPr lang="en-GB" sz="4400" dirty="0"/>
              <a:t>Normal variant short stature </a:t>
            </a:r>
          </a:p>
        </p:txBody>
      </p:sp>
      <p:sp>
        <p:nvSpPr>
          <p:cNvPr id="4" name="TextBox 3">
            <a:extLst>
              <a:ext uri="{FF2B5EF4-FFF2-40B4-BE49-F238E27FC236}">
                <a16:creationId xmlns:a16="http://schemas.microsoft.com/office/drawing/2014/main" xmlns="" id="{65DB6053-2D79-FE98-7041-EC7C137B182C}"/>
              </a:ext>
            </a:extLst>
          </p:cNvPr>
          <p:cNvSpPr txBox="1"/>
          <p:nvPr/>
        </p:nvSpPr>
        <p:spPr>
          <a:xfrm>
            <a:off x="317390" y="1408423"/>
            <a:ext cx="10840278" cy="6063198"/>
          </a:xfrm>
          <a:prstGeom prst="rect">
            <a:avLst/>
          </a:prstGeom>
          <a:noFill/>
        </p:spPr>
        <p:txBody>
          <a:bodyPr wrap="square" rtlCol="1">
            <a:spAutoFit/>
          </a:bodyPr>
          <a:lstStyle/>
          <a:p>
            <a:pPr marL="342900" indent="-342900">
              <a:buFont typeface="Wingdings" panose="05000000000000000000" pitchFamily="2" charset="2"/>
              <a:buChar char="v"/>
            </a:pPr>
            <a:r>
              <a:rPr lang="en-GB" sz="2800" dirty="0"/>
              <a:t>Short children with </a:t>
            </a:r>
            <a:r>
              <a:rPr lang="en-GB" sz="2800" dirty="0">
                <a:solidFill>
                  <a:srgbClr val="FF0000"/>
                </a:solidFill>
              </a:rPr>
              <a:t>normal height velocity </a:t>
            </a:r>
            <a:r>
              <a:rPr lang="en-GB" sz="2800" dirty="0"/>
              <a:t>usually have a </a:t>
            </a:r>
            <a:r>
              <a:rPr lang="en-GB" sz="2800" dirty="0" err="1"/>
              <a:t>nonpathologic</a:t>
            </a:r>
            <a:r>
              <a:rPr lang="en-GB" sz="2800" dirty="0"/>
              <a:t> cause of short stature also described as normal variants of growth, including : </a:t>
            </a:r>
          </a:p>
          <a:p>
            <a:endParaRPr lang="en-GB" sz="2400" dirty="0"/>
          </a:p>
          <a:p>
            <a:pPr marL="342900" indent="-342900">
              <a:buFont typeface="Wingdings" panose="05000000000000000000" pitchFamily="2" charset="2"/>
              <a:buChar char="Ø"/>
            </a:pPr>
            <a:r>
              <a:rPr lang="en-GB" sz="3200" dirty="0"/>
              <a:t>Familial Short Stature </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Constitutional delay of growth and puberty </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Idiopathic short stature</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Small for gestational age infants with catchup growth</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v"/>
            </a:pPr>
            <a:endParaRPr lang="ar-JO" sz="2400" dirty="0"/>
          </a:p>
        </p:txBody>
      </p:sp>
    </p:spTree>
    <p:extLst>
      <p:ext uri="{BB962C8B-B14F-4D97-AF65-F5344CB8AC3E}">
        <p14:creationId xmlns:p14="http://schemas.microsoft.com/office/powerpoint/2010/main" val="862076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2A47C0C-87B0-6B38-B94A-E5C733D849BB}"/>
              </a:ext>
            </a:extLst>
          </p:cNvPr>
          <p:cNvSpPr>
            <a:spLocks noGrp="1"/>
          </p:cNvSpPr>
          <p:nvPr>
            <p:ph idx="1"/>
          </p:nvPr>
        </p:nvSpPr>
        <p:spPr>
          <a:xfrm>
            <a:off x="347868" y="630478"/>
            <a:ext cx="7203306" cy="6059882"/>
          </a:xfrm>
        </p:spPr>
        <p:txBody>
          <a:bodyPr>
            <a:noAutofit/>
          </a:bodyPr>
          <a:lstStyle/>
          <a:p>
            <a:pPr>
              <a:buFont typeface="Wingdings" panose="05000000000000000000" pitchFamily="2" charset="2"/>
              <a:buChar char="v"/>
            </a:pPr>
            <a:r>
              <a:rPr lang="en-GB" sz="3200" b="1" dirty="0"/>
              <a:t>Familial short stature : </a:t>
            </a:r>
          </a:p>
          <a:p>
            <a:r>
              <a:rPr lang="en-GB" sz="2600" dirty="0"/>
              <a:t> is a condition in which the </a:t>
            </a:r>
            <a:r>
              <a:rPr lang="en-GB" sz="2600" u="sng" dirty="0">
                <a:solidFill>
                  <a:srgbClr val="FF0000"/>
                </a:solidFill>
              </a:rPr>
              <a:t>final adult height achieved is less than the third percentile</a:t>
            </a:r>
            <a:r>
              <a:rPr lang="en-GB" sz="2600" u="sng" dirty="0"/>
              <a:t> for the patient's age, gender, and population. </a:t>
            </a:r>
            <a:r>
              <a:rPr lang="en-GB" sz="2600" dirty="0"/>
              <a:t>Nevertheless, it is consistent with parental height in the absence of nutritional, hormonal, acquired, genetic, and iatrogenic causes.</a:t>
            </a:r>
          </a:p>
          <a:p>
            <a:r>
              <a:rPr lang="en-GB" sz="2600" dirty="0">
                <a:solidFill>
                  <a:srgbClr val="FF0000"/>
                </a:solidFill>
              </a:rPr>
              <a:t>They have a normal growth velocity  and </a:t>
            </a:r>
            <a:r>
              <a:rPr lang="en-GB" sz="2600" u="sng" dirty="0">
                <a:solidFill>
                  <a:srgbClr val="FF0000"/>
                </a:solidFill>
              </a:rPr>
              <a:t>no bone age delayed.</a:t>
            </a:r>
          </a:p>
          <a:p>
            <a:r>
              <a:rPr lang="en-GB" sz="2600" b="0" i="0" dirty="0">
                <a:effectLst/>
                <a:latin typeface="Calibri" panose="020F0502020204030204" pitchFamily="34" charset="0"/>
                <a:cs typeface="Calibri" panose="020F0502020204030204" pitchFamily="34" charset="0"/>
              </a:rPr>
              <a:t>Most common cause of </a:t>
            </a:r>
            <a:r>
              <a:rPr lang="en-GB" sz="2600" b="0" i="0"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proportionate short stature</a:t>
            </a:r>
            <a:r>
              <a:rPr lang="en-GB" sz="2600" dirty="0">
                <a:latin typeface="Calibri" panose="020F0502020204030204" pitchFamily="34" charset="0"/>
                <a:cs typeface="Calibri" panose="020F0502020204030204" pitchFamily="34" charset="0"/>
              </a:rPr>
              <a:t>.</a:t>
            </a:r>
          </a:p>
          <a:p>
            <a:pPr marL="0" indent="0">
              <a:buNone/>
            </a:pPr>
            <a:endParaRPr lang="ar-JO" sz="2600" dirty="0"/>
          </a:p>
        </p:txBody>
      </p:sp>
      <p:pic>
        <p:nvPicPr>
          <p:cNvPr id="5" name="Picture 4">
            <a:extLst>
              <a:ext uri="{FF2B5EF4-FFF2-40B4-BE49-F238E27FC236}">
                <a16:creationId xmlns:a16="http://schemas.microsoft.com/office/drawing/2014/main" xmlns="" id="{87753004-C354-2F38-0287-D017096973B8}"/>
              </a:ext>
            </a:extLst>
          </p:cNvPr>
          <p:cNvPicPr>
            <a:picLocks noChangeAspect="1"/>
          </p:cNvPicPr>
          <p:nvPr/>
        </p:nvPicPr>
        <p:blipFill rotWithShape="1">
          <a:blip r:embed="rId4">
            <a:extLst>
              <a:ext uri="{28A0092B-C50C-407E-A947-70E740481C1C}">
                <a14:useLocalDpi xmlns:a14="http://schemas.microsoft.com/office/drawing/2010/main" val="0"/>
              </a:ext>
            </a:extLst>
          </a:blip>
          <a:srcRect r="18432"/>
          <a:stretch/>
        </p:blipFill>
        <p:spPr>
          <a:xfrm>
            <a:off x="7910053" y="630478"/>
            <a:ext cx="4060722" cy="5686355"/>
          </a:xfrm>
          <a:prstGeom prst="rect">
            <a:avLst/>
          </a:prstGeom>
        </p:spPr>
      </p:pic>
    </p:spTree>
    <p:extLst>
      <p:ext uri="{BB962C8B-B14F-4D97-AF65-F5344CB8AC3E}">
        <p14:creationId xmlns:p14="http://schemas.microsoft.com/office/powerpoint/2010/main" val="340592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BBBF9AF-50FE-72A4-68B2-10EEAB003481}"/>
              </a:ext>
            </a:extLst>
          </p:cNvPr>
          <p:cNvSpPr txBox="1"/>
          <p:nvPr/>
        </p:nvSpPr>
        <p:spPr>
          <a:xfrm>
            <a:off x="206477" y="250007"/>
            <a:ext cx="8111613" cy="738868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3200" b="1" i="0" u="none" strike="noStrike" kern="1200" cap="none" spc="0" normalizeH="0" baseline="0" noProof="0" dirty="0">
                <a:ln>
                  <a:noFill/>
                </a:ln>
                <a:effectLst/>
                <a:uLnTx/>
                <a:uFillTx/>
                <a:latin typeface="Calibri" panose="020F0502020204030204"/>
                <a:ea typeface="+mn-ea"/>
                <a:cs typeface="+mn-cs"/>
              </a:rPr>
              <a:t>Constitutional growth delay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Temporary</a:t>
            </a:r>
            <a:r>
              <a:rPr kumimoji="0" lang="en-GB" sz="2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delay in growth and onset of Puberty, downward shift in growth rate begins at three to six months of age.</a:t>
            </a:r>
            <a:endParaRPr kumimoji="0" lang="en-GB" sz="26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effectLst/>
                <a:uLnTx/>
                <a:uFillTx/>
                <a:latin typeface="Calibri" panose="020F0502020204030204"/>
                <a:ea typeface="+mn-ea"/>
                <a:cs typeface="+mn-cs"/>
              </a:rPr>
              <a:t>The hallmark of CDGP is delayed bone 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effectLst/>
                <a:uLnTx/>
                <a:uFillTx/>
                <a:latin typeface="Calibri" panose="020F0502020204030204"/>
                <a:ea typeface="+mn-ea"/>
                <a:cs typeface="+mn-cs"/>
              </a:rPr>
              <a:t>They tend to have delayed pubertal maturation , but is followed by catch-up growth when they do enter puberty.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effectLst/>
                <a:uLnTx/>
                <a:uFillTx/>
                <a:latin typeface="Lato" panose="020F0502020204030203" pitchFamily="34" charset="0"/>
                <a:ea typeface="+mn-ea"/>
                <a:cs typeface="+mn-cs"/>
              </a:rPr>
              <a:t>individual reaches a </a:t>
            </a:r>
            <a:r>
              <a:rPr kumimoji="0" lang="en-GB" sz="2600" b="0" i="0" u="sng" strike="noStrike" kern="1200" cap="none" spc="0" normalizeH="0" baseline="0" noProof="0" dirty="0">
                <a:ln>
                  <a:noFill/>
                </a:ln>
                <a:effectLst/>
                <a:uLnTx/>
                <a:uFillTx/>
                <a:latin typeface="Lato" panose="020F0502020204030203" pitchFamily="34" charset="0"/>
                <a:ea typeface="+mn-ea"/>
                <a:cs typeface="+mn-cs"/>
              </a:rPr>
              <a:t>normal adult height</a:t>
            </a:r>
            <a:r>
              <a:rPr kumimoji="0" lang="en-GB" sz="2600" b="0" i="0" u="none" strike="noStrike" kern="1200" cap="none" spc="0" normalizeH="0" baseline="0" noProof="0" dirty="0">
                <a:ln>
                  <a:noFill/>
                </a:ln>
                <a:effectLst/>
                <a:uLnTx/>
                <a:uFillTx/>
                <a:latin typeface="Lato" panose="020F0502020204030203" pitchFamily="34" charset="0"/>
                <a:ea typeface="+mn-ea"/>
                <a:cs typeface="+mn-cs"/>
              </a:rPr>
              <a:t>.</a:t>
            </a:r>
          </a:p>
          <a:p>
            <a:pPr marL="228600" indent="-228600">
              <a:lnSpc>
                <a:spcPct val="90000"/>
              </a:lnSpc>
              <a:spcBef>
                <a:spcPts val="1000"/>
              </a:spcBef>
              <a:buFont typeface="Arial" panose="020B0604020202020204" pitchFamily="34" charset="0"/>
              <a:buChar char="•"/>
              <a:defRPr/>
            </a:pPr>
            <a:r>
              <a:rPr lang="en-GB" sz="2800" dirty="0"/>
              <a:t>In many cases, there is a </a:t>
            </a:r>
            <a:r>
              <a:rPr lang="en-GB" sz="2800" dirty="0">
                <a:solidFill>
                  <a:srgbClr val="FF0000"/>
                </a:solidFill>
              </a:rPr>
              <a:t>family history </a:t>
            </a:r>
            <a:r>
              <a:rPr lang="en-GB" sz="2800" dirty="0"/>
              <a:t>of delayed growth and puberty in one or both parents.</a:t>
            </a:r>
          </a:p>
          <a:p>
            <a:pPr marL="228600" indent="-228600">
              <a:lnSpc>
                <a:spcPct val="90000"/>
              </a:lnSpc>
              <a:spcBef>
                <a:spcPts val="1000"/>
              </a:spcBef>
              <a:buFont typeface="Arial" panose="020B0604020202020204" pitchFamily="34" charset="0"/>
              <a:buChar char="•"/>
              <a:defRPr/>
            </a:pPr>
            <a:r>
              <a:rPr lang="en-GB" sz="2800" dirty="0"/>
              <a:t>Severe CDGP may be difficult to differentiate from growth hormone deficiency, and stimulation testing with growth hormone secretagogues may be necessary.</a:t>
            </a:r>
            <a:endParaRPr lang="ar-JO" sz="28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0BEA7516-195A-5735-587E-08630D24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090" y="250007"/>
            <a:ext cx="3873910" cy="5914821"/>
          </a:xfrm>
          <a:prstGeom prst="rect">
            <a:avLst/>
          </a:prstGeom>
        </p:spPr>
      </p:pic>
    </p:spTree>
    <p:extLst>
      <p:ext uri="{BB962C8B-B14F-4D97-AF65-F5344CB8AC3E}">
        <p14:creationId xmlns:p14="http://schemas.microsoft.com/office/powerpoint/2010/main" val="2020310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6475A-CC0D-743E-89B5-D3211404040B}"/>
              </a:ext>
            </a:extLst>
          </p:cNvPr>
          <p:cNvSpPr>
            <a:spLocks noGrp="1"/>
          </p:cNvSpPr>
          <p:nvPr>
            <p:ph type="title"/>
          </p:nvPr>
        </p:nvSpPr>
        <p:spPr>
          <a:xfrm>
            <a:off x="231227" y="169830"/>
            <a:ext cx="6791543" cy="674334"/>
          </a:xfrm>
        </p:spPr>
        <p:txBody>
          <a:bodyPr>
            <a:noAutofit/>
          </a:bodyPr>
          <a:lstStyle/>
          <a:p>
            <a:pPr algn="l"/>
            <a:r>
              <a:rPr lang="x-none" sz="6000" i="1" dirty="0">
                <a:solidFill>
                  <a:schemeClr val="tx1"/>
                </a:solidFill>
                <a:latin typeface="Aptos" panose="020B0004020202020204" pitchFamily="34" charset="0"/>
                <a:cs typeface="Angsana New" panose="02020603050405020304" pitchFamily="18" charset="-34"/>
              </a:rPr>
              <a:t>Growth </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231227" y="1280986"/>
            <a:ext cx="11607034" cy="5577014"/>
          </a:xfrm>
        </p:spPr>
        <p:txBody>
          <a:bodyPr>
            <a:noAutofit/>
          </a:bodyPr>
          <a:lstStyle/>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 process of physical maturation resulting in an increase in the size of the body and various organs. </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Quantitative changes of the body.</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 progression of growth should be compatible with established standards for a given population, and interpreted within the context of the genetic potential for a particular child. </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A normal growth pattern is good evidence of overall health</a:t>
            </a:r>
            <a:r>
              <a:rPr lang="en-GB" sz="2800" dirty="0">
                <a:solidFill>
                  <a:schemeClr val="tx1"/>
                </a:solidFill>
                <a:latin typeface="Arial" panose="020B0604020202020204" pitchFamily="34" charset="0"/>
                <a:cs typeface="Arial" panose="020B0604020202020204" pitchFamily="34" charset="0"/>
              </a:rPr>
              <a:t> , it is </a:t>
            </a:r>
            <a:r>
              <a:rPr lang="en-GB" sz="2800" b="1" dirty="0">
                <a:solidFill>
                  <a:schemeClr val="tx1"/>
                </a:solidFill>
                <a:latin typeface="Arial" panose="020B0604020202020204" pitchFamily="34" charset="0"/>
                <a:cs typeface="Arial" panose="020B0604020202020204" pitchFamily="34" charset="0"/>
              </a:rPr>
              <a:t>pulsatile</a:t>
            </a:r>
            <a:r>
              <a:rPr lang="en-GB" sz="2800" dirty="0">
                <a:solidFill>
                  <a:schemeClr val="tx1"/>
                </a:solidFill>
                <a:latin typeface="Arial" panose="020B0604020202020204" pitchFamily="34" charset="0"/>
                <a:cs typeface="Arial" panose="020B0604020202020204" pitchFamily="34" charset="0"/>
              </a:rPr>
              <a:t> in nature and  it is the final common pathway of many factors including : birth size , general well being , endocrine and environmental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63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23030-155A-8141-9DBC-7E70AD0CDB96}"/>
              </a:ext>
            </a:extLst>
          </p:cNvPr>
          <p:cNvSpPr>
            <a:spLocks noGrp="1"/>
          </p:cNvSpPr>
          <p:nvPr>
            <p:ph type="title"/>
          </p:nvPr>
        </p:nvSpPr>
        <p:spPr>
          <a:xfrm>
            <a:off x="838200" y="365125"/>
            <a:ext cx="10515600" cy="5529238"/>
          </a:xfrm>
        </p:spPr>
        <p:txBody>
          <a:bodyPr>
            <a:normAutofit/>
          </a:bodyPr>
          <a:lstStyle/>
          <a:p>
            <a:r>
              <a:rPr lang="en-GB" sz="7200" dirty="0"/>
              <a:t>Genetic Causes (Syndromes with dysmorphic features )</a:t>
            </a:r>
            <a:endParaRPr lang="ar-JO" sz="7200" dirty="0"/>
          </a:p>
        </p:txBody>
      </p:sp>
    </p:spTree>
    <p:extLst>
      <p:ext uri="{BB962C8B-B14F-4D97-AF65-F5344CB8AC3E}">
        <p14:creationId xmlns:p14="http://schemas.microsoft.com/office/powerpoint/2010/main" val="1457985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6DF6C-4CD4-5A21-8A05-4850708DBCD8}"/>
              </a:ext>
            </a:extLst>
          </p:cNvPr>
          <p:cNvSpPr>
            <a:spLocks noGrp="1"/>
          </p:cNvSpPr>
          <p:nvPr>
            <p:ph type="title"/>
          </p:nvPr>
        </p:nvSpPr>
        <p:spPr/>
        <p:txBody>
          <a:bodyPr/>
          <a:lstStyle/>
          <a:p>
            <a:r>
              <a:rPr lang="en-GB" b="1" dirty="0"/>
              <a:t>Turner syndrome</a:t>
            </a:r>
            <a:endParaRPr lang="ar-JO" b="1" dirty="0"/>
          </a:p>
        </p:txBody>
      </p:sp>
      <p:sp>
        <p:nvSpPr>
          <p:cNvPr id="3" name="Content Placeholder 2">
            <a:extLst>
              <a:ext uri="{FF2B5EF4-FFF2-40B4-BE49-F238E27FC236}">
                <a16:creationId xmlns:a16="http://schemas.microsoft.com/office/drawing/2014/main" xmlns="" id="{F1FDA47A-2DF9-C888-6D4E-CF0F2E9B73B4}"/>
              </a:ext>
            </a:extLst>
          </p:cNvPr>
          <p:cNvSpPr>
            <a:spLocks noGrp="1"/>
          </p:cNvSpPr>
          <p:nvPr>
            <p:ph idx="1"/>
          </p:nvPr>
        </p:nvSpPr>
        <p:spPr/>
        <p:txBody>
          <a:bodyPr>
            <a:normAutofit fontScale="85000" lnSpcReduction="10000"/>
          </a:bodyPr>
          <a:lstStyle/>
          <a:p>
            <a:r>
              <a:rPr lang="en-GB" i="0" dirty="0">
                <a:solidFill>
                  <a:srgbClr val="1A1C1C"/>
                </a:solidFill>
                <a:effectLst/>
                <a:latin typeface="Calibri" panose="020F0502020204030204" pitchFamily="34" charset="0"/>
                <a:cs typeface="Calibri" panose="020F0502020204030204" pitchFamily="34" charset="0"/>
              </a:rPr>
              <a:t>A chromosomal abnormality with karyotype 45,XO, </a:t>
            </a:r>
            <a:r>
              <a:rPr lang="en-US" dirty="0">
                <a:solidFill>
                  <a:schemeClr val="tx1">
                    <a:lumMod val="95000"/>
                    <a:lumOff val="5000"/>
                  </a:schemeClr>
                </a:solidFill>
                <a:latin typeface="Calibri" panose="020F0502020204030204" pitchFamily="34" charset="0"/>
                <a:cs typeface="Calibri" panose="020F0502020204030204" pitchFamily="34" charset="0"/>
              </a:rPr>
              <a:t>is an important consideration in girls with short stature and especially growth failure, because </a:t>
            </a:r>
            <a:r>
              <a:rPr lang="en-US" u="sng" dirty="0">
                <a:solidFill>
                  <a:schemeClr val="tx1">
                    <a:lumMod val="95000"/>
                    <a:lumOff val="5000"/>
                  </a:schemeClr>
                </a:solidFill>
                <a:latin typeface="Calibri" panose="020F0502020204030204" pitchFamily="34" charset="0"/>
                <a:cs typeface="Calibri" panose="020F0502020204030204" pitchFamily="34" charset="0"/>
              </a:rPr>
              <a:t>shortness may be the presenting feature of the syndrome</a:t>
            </a:r>
            <a:r>
              <a:rPr lang="en-GB" i="0" u="sng" dirty="0">
                <a:solidFill>
                  <a:srgbClr val="1A1C1C"/>
                </a:solidFill>
                <a:effectLst/>
                <a:latin typeface="Calibri" panose="020F0502020204030204" pitchFamily="34" charset="0"/>
                <a:cs typeface="Calibri" panose="020F0502020204030204" pitchFamily="34" charset="0"/>
              </a:rPr>
              <a:t>, </a:t>
            </a:r>
            <a:r>
              <a:rPr lang="en-GB" i="0" dirty="0">
                <a:solidFill>
                  <a:srgbClr val="1A1C1C"/>
                </a:solidFill>
                <a:effectLst/>
                <a:latin typeface="Calibri" panose="020F0502020204030204" pitchFamily="34" charset="0"/>
                <a:cs typeface="Calibri" panose="020F0502020204030204" pitchFamily="34" charset="0"/>
              </a:rPr>
              <a:t>webbed neck, widely spaced nipples, and gonadal dysgenesis. </a:t>
            </a:r>
          </a:p>
          <a:p>
            <a:r>
              <a:rPr lang="en-US" dirty="0">
                <a:solidFill>
                  <a:schemeClr val="tx1">
                    <a:lumMod val="95000"/>
                    <a:lumOff val="5000"/>
                  </a:schemeClr>
                </a:solidFill>
                <a:latin typeface="Calibri" panose="020F0502020204030204" pitchFamily="34" charset="0"/>
                <a:cs typeface="Calibri" panose="020F0502020204030204" pitchFamily="34" charset="0"/>
              </a:rPr>
              <a:t> Virtually all girls with Turner syndrome have short stature, with an average adult height about 20 cm shorter than predicted by the mid-parental height</a:t>
            </a:r>
            <a:endParaRPr lang="en-GB" i="0" dirty="0">
              <a:solidFill>
                <a:srgbClr val="1A1C1C"/>
              </a:solidFill>
              <a:effectLst/>
              <a:latin typeface="Calibri" panose="020F0502020204030204" pitchFamily="34" charset="0"/>
              <a:cs typeface="Calibri" panose="020F0502020204030204" pitchFamily="34" charset="0"/>
            </a:endParaRPr>
          </a:p>
          <a:p>
            <a:r>
              <a:rPr lang="en-GB" i="0" dirty="0">
                <a:solidFill>
                  <a:srgbClr val="1A1C1C"/>
                </a:solidFill>
                <a:effectLst/>
                <a:latin typeface="Calibri" panose="020F0502020204030204" pitchFamily="34" charset="0"/>
                <a:cs typeface="Calibri" panose="020F0502020204030204" pitchFamily="34" charset="0"/>
              </a:rPr>
              <a:t>Turner syndrome is associated with many additional abnormalities, including infertility,</a:t>
            </a:r>
            <a:r>
              <a:rPr lang="en-US" dirty="0">
                <a:solidFill>
                  <a:schemeClr val="tx1">
                    <a:lumMod val="95000"/>
                    <a:lumOff val="5000"/>
                  </a:schemeClr>
                </a:solidFill>
              </a:rPr>
              <a:t> also they usually have absent or very </a:t>
            </a:r>
            <a:r>
              <a:rPr lang="en-US" dirty="0">
                <a:solidFill>
                  <a:srgbClr val="FF0000"/>
                </a:solidFill>
              </a:rPr>
              <a:t>delayed pubertal development</a:t>
            </a:r>
            <a:r>
              <a:rPr lang="en-GB" i="0" dirty="0">
                <a:solidFill>
                  <a:srgbClr val="1A1C1C"/>
                </a:solidFill>
                <a:effectLst/>
                <a:latin typeface="Calibri" panose="020F0502020204030204" pitchFamily="34" charset="0"/>
                <a:cs typeface="Calibri" panose="020F0502020204030204" pitchFamily="34" charset="0"/>
              </a:rPr>
              <a:t> ,</a:t>
            </a:r>
            <a:r>
              <a:rPr lang="en-GB" i="0" dirty="0">
                <a:solidFill>
                  <a:srgbClr val="FF0000"/>
                </a:solidFill>
                <a:effectLst/>
                <a:latin typeface="Calibri" panose="020F0502020204030204" pitchFamily="34" charset="0"/>
                <a:cs typeface="Calibri" panose="020F0502020204030204" pitchFamily="34" charset="0"/>
              </a:rPr>
              <a:t>coarctation of the aorta</a:t>
            </a:r>
            <a:r>
              <a:rPr lang="en-GB" i="0" dirty="0">
                <a:solidFill>
                  <a:srgbClr val="1A1C1C"/>
                </a:solidFill>
                <a:effectLst/>
                <a:latin typeface="Calibri" panose="020F0502020204030204" pitchFamily="34" charset="0"/>
                <a:cs typeface="Calibri" panose="020F0502020204030204" pitchFamily="34" charset="0"/>
              </a:rPr>
              <a:t>, horseshoe kidney, and osteoporosis.</a:t>
            </a:r>
          </a:p>
          <a:p>
            <a:r>
              <a:rPr lang="en-US" dirty="0">
                <a:solidFill>
                  <a:schemeClr val="tx1">
                    <a:lumMod val="95000"/>
                    <a:lumOff val="5000"/>
                  </a:schemeClr>
                </a:solidFill>
              </a:rPr>
              <a:t>Prompt diagnosis of Turner Syndrome is important because they may require treatment, including growth hormone therapy.</a:t>
            </a:r>
            <a:endParaRPr lang="ar-JO"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396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ology Notes On - Turner Syndrome - For W.B.C.S. Examination.">
            <a:extLst>
              <a:ext uri="{FF2B5EF4-FFF2-40B4-BE49-F238E27FC236}">
                <a16:creationId xmlns:a16="http://schemas.microsoft.com/office/drawing/2014/main" xmlns="" id="{F801E223-2096-A063-97FF-F476E4006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791" y="365125"/>
            <a:ext cx="5267325"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6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12C69A-7D96-F03C-5CCC-FFB5A6E8FDF6}"/>
              </a:ext>
            </a:extLst>
          </p:cNvPr>
          <p:cNvSpPr>
            <a:spLocks noGrp="1"/>
          </p:cNvSpPr>
          <p:nvPr>
            <p:ph type="title"/>
          </p:nvPr>
        </p:nvSpPr>
        <p:spPr>
          <a:xfrm>
            <a:off x="431800" y="153192"/>
            <a:ext cx="10515600" cy="1325563"/>
          </a:xfrm>
        </p:spPr>
        <p:txBody>
          <a:bodyPr/>
          <a:lstStyle/>
          <a:p>
            <a:r>
              <a:rPr lang="en-GB" dirty="0"/>
              <a:t>Noonan syndrome</a:t>
            </a:r>
            <a:endParaRPr lang="ar-JO" dirty="0"/>
          </a:p>
        </p:txBody>
      </p:sp>
      <p:sp>
        <p:nvSpPr>
          <p:cNvPr id="3" name="Content Placeholder 2">
            <a:extLst>
              <a:ext uri="{FF2B5EF4-FFF2-40B4-BE49-F238E27FC236}">
                <a16:creationId xmlns:a16="http://schemas.microsoft.com/office/drawing/2014/main" xmlns="" id="{A7BF36F0-9219-73C6-1780-1004758EEDFE}"/>
              </a:ext>
            </a:extLst>
          </p:cNvPr>
          <p:cNvSpPr>
            <a:spLocks noGrp="1"/>
          </p:cNvSpPr>
          <p:nvPr>
            <p:ph idx="1"/>
          </p:nvPr>
        </p:nvSpPr>
        <p:spPr>
          <a:xfrm>
            <a:off x="431800" y="1398323"/>
            <a:ext cx="7357533" cy="4351338"/>
          </a:xfrm>
        </p:spPr>
        <p:txBody>
          <a:bodyPr>
            <a:noAutofit/>
          </a:bodyPr>
          <a:lstStyle/>
          <a:p>
            <a:pPr algn="l"/>
            <a:r>
              <a:rPr lang="en-US" sz="2800" dirty="0"/>
              <a:t>is a relatively common autosomal dominant disorder that is associated with short stature and congenital heart disease, </a:t>
            </a:r>
            <a:r>
              <a:rPr lang="en-US" sz="2800" dirty="0">
                <a:solidFill>
                  <a:srgbClr val="FF0000"/>
                </a:solidFill>
              </a:rPr>
              <a:t>most often pulmonic stenosis. </a:t>
            </a:r>
          </a:p>
          <a:p>
            <a:pPr algn="l"/>
            <a:r>
              <a:rPr lang="en-GB" b="0" i="0" dirty="0">
                <a:solidFill>
                  <a:srgbClr val="000000"/>
                </a:solidFill>
                <a:effectLst/>
                <a:latin typeface="Times New Roman" panose="02020603050405020304" pitchFamily="18" charset="0"/>
              </a:rPr>
              <a:t>It can also occur via de novo mutation or sporadic mutation.</a:t>
            </a:r>
            <a:endParaRPr lang="en-US" sz="2800" dirty="0">
              <a:solidFill>
                <a:srgbClr val="FF0000"/>
              </a:solidFill>
            </a:endParaRPr>
          </a:p>
          <a:p>
            <a:pPr algn="l"/>
            <a:r>
              <a:rPr lang="en-US" sz="2800" dirty="0"/>
              <a:t>The most consistent clinical features are widely spaced eyes (hypertelorism) and low-set ears, short stature, and pulmonic stenosis. </a:t>
            </a:r>
          </a:p>
          <a:p>
            <a:pPr algn="l"/>
            <a:r>
              <a:rPr lang="en-US" sz="2800" dirty="0"/>
              <a:t> Short stature associated with Noonan syndrome can be treated effectively with growth hormone.</a:t>
            </a:r>
          </a:p>
          <a:p>
            <a:endParaRPr lang="ar-JO" dirty="0"/>
          </a:p>
        </p:txBody>
      </p:sp>
      <p:pic>
        <p:nvPicPr>
          <p:cNvPr id="1026" name="Picture 2" descr="FAQs • Noonan Syndrome Association">
            <a:extLst>
              <a:ext uri="{FF2B5EF4-FFF2-40B4-BE49-F238E27FC236}">
                <a16:creationId xmlns:a16="http://schemas.microsoft.com/office/drawing/2014/main" xmlns="" id="{A0BFB628-13FE-6D68-8BD3-07690BCF8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333" y="1983053"/>
            <a:ext cx="4274587" cy="376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52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92FA9-8FAF-CF82-EC53-30886AC0FBBB}"/>
              </a:ext>
            </a:extLst>
          </p:cNvPr>
          <p:cNvSpPr>
            <a:spLocks noGrp="1"/>
          </p:cNvSpPr>
          <p:nvPr>
            <p:ph type="title"/>
          </p:nvPr>
        </p:nvSpPr>
        <p:spPr/>
        <p:txBody>
          <a:bodyPr/>
          <a:lstStyle/>
          <a:p>
            <a:r>
              <a:rPr lang="en-GB" dirty="0"/>
              <a:t>Silver-Russell syndrome</a:t>
            </a:r>
            <a:endParaRPr lang="ar-JO" dirty="0"/>
          </a:p>
        </p:txBody>
      </p:sp>
      <p:sp>
        <p:nvSpPr>
          <p:cNvPr id="3" name="Content Placeholder 2">
            <a:extLst>
              <a:ext uri="{FF2B5EF4-FFF2-40B4-BE49-F238E27FC236}">
                <a16:creationId xmlns:a16="http://schemas.microsoft.com/office/drawing/2014/main" xmlns="" id="{4E4471BC-1F04-70B2-E196-876ABDBE7CAB}"/>
              </a:ext>
            </a:extLst>
          </p:cNvPr>
          <p:cNvSpPr>
            <a:spLocks noGrp="1"/>
          </p:cNvSpPr>
          <p:nvPr>
            <p:ph idx="1"/>
          </p:nvPr>
        </p:nvSpPr>
        <p:spPr>
          <a:xfrm>
            <a:off x="698716" y="1996107"/>
            <a:ext cx="10515600" cy="4351338"/>
          </a:xfrm>
        </p:spPr>
        <p:txBody>
          <a:bodyPr>
            <a:normAutofit/>
          </a:bodyPr>
          <a:lstStyle/>
          <a:p>
            <a:r>
              <a:rPr lang="en-GB" dirty="0"/>
              <a:t>is characterized by intrauterine and postnatal growth retardation leading to a small-for-gestational-age (SGA) infant at birth and postnatal growth retardation , feeding difficulties during infancy, short stature, body asymmetry (hemihypertrophy), characteristic triangular facies with prominent forehead, and several other anomalies.</a:t>
            </a:r>
          </a:p>
          <a:p>
            <a:r>
              <a:rPr lang="en-GB" dirty="0"/>
              <a:t>The syndrome is associated with epigenetic alterations involving either hypomethylation of an imprinting control region that regulates expression of the </a:t>
            </a:r>
            <a:r>
              <a:rPr lang="en-GB" u="sng" dirty="0"/>
              <a:t>insulin-like growth factor 2 </a:t>
            </a:r>
            <a:r>
              <a:rPr lang="en-GB" dirty="0"/>
              <a:t>(IGF-2) which  known to have important effects on growth, especially during </a:t>
            </a:r>
            <a:r>
              <a:rPr lang="en-GB" dirty="0" err="1"/>
              <a:t>fetal</a:t>
            </a:r>
            <a:r>
              <a:rPr lang="en-GB" dirty="0"/>
              <a:t> development</a:t>
            </a:r>
            <a:endParaRPr lang="ar-JO" dirty="0"/>
          </a:p>
        </p:txBody>
      </p:sp>
    </p:spTree>
    <p:extLst>
      <p:ext uri="{BB962C8B-B14F-4D97-AF65-F5344CB8AC3E}">
        <p14:creationId xmlns:p14="http://schemas.microsoft.com/office/powerpoint/2010/main" val="47834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E7BB5CE-58F3-B7D2-E7B9-2F723FC47825}"/>
              </a:ext>
            </a:extLst>
          </p:cNvPr>
          <p:cNvPicPr>
            <a:picLocks noChangeAspect="1"/>
          </p:cNvPicPr>
          <p:nvPr/>
        </p:nvPicPr>
        <p:blipFill>
          <a:blip r:embed="rId2"/>
          <a:stretch>
            <a:fillRect/>
          </a:stretch>
        </p:blipFill>
        <p:spPr>
          <a:xfrm>
            <a:off x="3288030" y="217645"/>
            <a:ext cx="5615940" cy="6422708"/>
          </a:xfrm>
          <a:prstGeom prst="rect">
            <a:avLst/>
          </a:prstGeom>
        </p:spPr>
      </p:pic>
    </p:spTree>
    <p:extLst>
      <p:ext uri="{BB962C8B-B14F-4D97-AF65-F5344CB8AC3E}">
        <p14:creationId xmlns:p14="http://schemas.microsoft.com/office/powerpoint/2010/main" val="350128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341A5-188B-DBE5-9764-BA40439FACD4}"/>
              </a:ext>
            </a:extLst>
          </p:cNvPr>
          <p:cNvSpPr>
            <a:spLocks noGrp="1"/>
          </p:cNvSpPr>
          <p:nvPr>
            <p:ph type="title"/>
          </p:nvPr>
        </p:nvSpPr>
        <p:spPr/>
        <p:txBody>
          <a:bodyPr/>
          <a:lstStyle/>
          <a:p>
            <a:r>
              <a:rPr lang="en-GB" b="0" i="0" dirty="0">
                <a:solidFill>
                  <a:srgbClr val="000000"/>
                </a:solidFill>
                <a:effectLst/>
                <a:latin typeface="Times New Roman" panose="02020603050405020304" pitchFamily="18" charset="0"/>
              </a:rPr>
              <a:t>Prader Willi syndrome</a:t>
            </a:r>
            <a:endParaRPr lang="ar-JO" dirty="0"/>
          </a:p>
        </p:txBody>
      </p:sp>
      <p:sp>
        <p:nvSpPr>
          <p:cNvPr id="3" name="Content Placeholder 2">
            <a:extLst>
              <a:ext uri="{FF2B5EF4-FFF2-40B4-BE49-F238E27FC236}">
                <a16:creationId xmlns:a16="http://schemas.microsoft.com/office/drawing/2014/main" xmlns="" id="{3BB0F4DA-3F40-3CFD-5C9F-EC49C2B97853}"/>
              </a:ext>
            </a:extLst>
          </p:cNvPr>
          <p:cNvSpPr>
            <a:spLocks noGrp="1"/>
          </p:cNvSpPr>
          <p:nvPr>
            <p:ph idx="1"/>
          </p:nvPr>
        </p:nvSpPr>
        <p:spPr>
          <a:xfrm>
            <a:off x="490331" y="1764611"/>
            <a:ext cx="10863469" cy="5266703"/>
          </a:xfrm>
        </p:spPr>
        <p:txBody>
          <a:bodyPr>
            <a:normAutofit fontScale="92500"/>
          </a:bodyPr>
          <a:lstStyle/>
          <a:p>
            <a:pPr algn="l"/>
            <a:r>
              <a:rPr lang="en-GB" b="0" i="0" dirty="0">
                <a:solidFill>
                  <a:srgbClr val="000000"/>
                </a:solidFill>
                <a:effectLst/>
                <a:latin typeface="Calibri" panose="020F0502020204030204" pitchFamily="34" charset="0"/>
                <a:cs typeface="Calibri" panose="020F0502020204030204" pitchFamily="34" charset="0"/>
              </a:rPr>
              <a:t>It is a rare and complex genetic </a:t>
            </a:r>
            <a:r>
              <a:rPr lang="en-GB" b="0" i="0" dirty="0" err="1">
                <a:solidFill>
                  <a:srgbClr val="000000"/>
                </a:solidFill>
                <a:effectLst/>
                <a:latin typeface="Calibri" panose="020F0502020204030204" pitchFamily="34" charset="0"/>
                <a:cs typeface="Calibri" panose="020F0502020204030204" pitchFamily="34" charset="0"/>
              </a:rPr>
              <a:t>disease,PWS</a:t>
            </a:r>
            <a:r>
              <a:rPr lang="en-GB" b="0" i="0" dirty="0">
                <a:solidFill>
                  <a:srgbClr val="000000"/>
                </a:solidFill>
                <a:effectLst/>
                <a:latin typeface="Calibri" panose="020F0502020204030204" pitchFamily="34" charset="0"/>
                <a:cs typeface="Calibri" panose="020F0502020204030204" pitchFamily="34" charset="0"/>
              </a:rPr>
              <a:t> is mainly characterized by </a:t>
            </a:r>
            <a:r>
              <a:rPr lang="en-GB" b="0" i="0" dirty="0">
                <a:solidFill>
                  <a:srgbClr val="FF0000"/>
                </a:solidFill>
                <a:effectLst/>
                <a:latin typeface="Calibri" panose="020F0502020204030204" pitchFamily="34" charset="0"/>
                <a:cs typeface="Calibri" panose="020F0502020204030204" pitchFamily="34" charset="0"/>
              </a:rPr>
              <a:t>severe hypotonia</a:t>
            </a:r>
            <a:r>
              <a:rPr lang="en-GB" b="0" i="0" dirty="0">
                <a:solidFill>
                  <a:srgbClr val="000000"/>
                </a:solidFill>
                <a:effectLst/>
                <a:latin typeface="Calibri" panose="020F0502020204030204" pitchFamily="34" charset="0"/>
                <a:cs typeface="Calibri" panose="020F0502020204030204" pitchFamily="34" charset="0"/>
              </a:rPr>
              <a:t> with </a:t>
            </a:r>
            <a:r>
              <a:rPr lang="en-GB" b="0" i="0" dirty="0">
                <a:solidFill>
                  <a:srgbClr val="FF0000"/>
                </a:solidFill>
                <a:effectLst/>
                <a:latin typeface="Calibri" panose="020F0502020204030204" pitchFamily="34" charset="0"/>
                <a:cs typeface="Calibri" panose="020F0502020204030204" pitchFamily="34" charset="0"/>
              </a:rPr>
              <a:t>feeding difficulties </a:t>
            </a:r>
            <a:r>
              <a:rPr lang="en-GB" b="0" i="0" dirty="0">
                <a:solidFill>
                  <a:srgbClr val="000000"/>
                </a:solidFill>
                <a:effectLst/>
                <a:latin typeface="Calibri" panose="020F0502020204030204" pitchFamily="34" charset="0"/>
                <a:cs typeface="Calibri" panose="020F0502020204030204" pitchFamily="34" charset="0"/>
              </a:rPr>
              <a:t>in the first years of life. Global </a:t>
            </a:r>
            <a:r>
              <a:rPr lang="en-GB" b="0" i="0" dirty="0">
                <a:solidFill>
                  <a:srgbClr val="FF0000"/>
                </a:solidFill>
                <a:effectLst/>
                <a:latin typeface="Calibri" panose="020F0502020204030204" pitchFamily="34" charset="0"/>
                <a:cs typeface="Calibri" panose="020F0502020204030204" pitchFamily="34" charset="0"/>
              </a:rPr>
              <a:t>developmental delays, hyperphagia with a gradual development of morbid obesity</a:t>
            </a:r>
            <a:r>
              <a:rPr lang="en-GB" b="0" i="0" dirty="0">
                <a:solidFill>
                  <a:srgbClr val="000000"/>
                </a:solidFill>
                <a:effectLst/>
                <a:latin typeface="Calibri" panose="020F0502020204030204" pitchFamily="34" charset="0"/>
                <a:cs typeface="Calibri" panose="020F0502020204030204" pitchFamily="34" charset="0"/>
              </a:rPr>
              <a:t> at about three years of age. It is also recognizable by facial features, strabismus, and other musculoskeletal conditions.</a:t>
            </a:r>
          </a:p>
          <a:p>
            <a:r>
              <a:rPr lang="en-GB" b="0" i="0" u="sng" dirty="0">
                <a:solidFill>
                  <a:srgbClr val="000000"/>
                </a:solidFill>
                <a:effectLst/>
                <a:latin typeface="Calibri" panose="020F0502020204030204" pitchFamily="34" charset="0"/>
                <a:cs typeface="Calibri" panose="020F0502020204030204" pitchFamily="34" charset="0"/>
              </a:rPr>
              <a:t>Many patients with PWS manifest short stature due to growth hormone deficiency</a:t>
            </a:r>
            <a:r>
              <a:rPr lang="en-GB" u="sng" dirty="0">
                <a:solidFill>
                  <a:srgbClr val="000000"/>
                </a:solidFill>
                <a:latin typeface="Calibri" panose="020F0502020204030204" pitchFamily="34" charset="0"/>
                <a:cs typeface="Calibri" panose="020F0502020204030204" pitchFamily="34" charset="0"/>
              </a:rPr>
              <a:t> ,</a:t>
            </a:r>
            <a:r>
              <a:rPr lang="en-US" sz="2800" dirty="0">
                <a:solidFill>
                  <a:schemeClr val="tx1">
                    <a:lumMod val="95000"/>
                    <a:lumOff val="5000"/>
                  </a:schemeClr>
                </a:solidFill>
              </a:rPr>
              <a:t> but may not develop until late childhood when the child fails to undergo a pubertal growth spurt.</a:t>
            </a: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Calibri" panose="020F0502020204030204" pitchFamily="34" charset="0"/>
                <a:cs typeface="Calibri" panose="020F0502020204030204" pitchFamily="34" charset="0"/>
              </a:rPr>
              <a:t>These individuals also present with hypothalamic dysfunction, leading to several endocrinopathies such as </a:t>
            </a:r>
            <a:r>
              <a:rPr lang="en-GB" b="0" i="0" u="sng" dirty="0">
                <a:solidFill>
                  <a:srgbClr val="000000"/>
                </a:solidFill>
                <a:effectLst/>
                <a:latin typeface="Calibri" panose="020F0502020204030204" pitchFamily="34" charset="0"/>
                <a:cs typeface="Calibri" panose="020F0502020204030204" pitchFamily="34" charset="0"/>
              </a:rPr>
              <a:t>hypogonadism, hypothyroidism, central adrenal insufficiency, with reduced bone mineral density</a:t>
            </a:r>
            <a:r>
              <a:rPr lang="en-GB" b="0" i="0" dirty="0">
                <a:solidFill>
                  <a:srgbClr val="000000"/>
                </a:solidFill>
                <a:effectLst/>
                <a:latin typeface="Calibri" panose="020F0502020204030204" pitchFamily="34" charset="0"/>
                <a:cs typeface="Calibri" panose="020F0502020204030204" pitchFamily="34" charset="0"/>
              </a:rPr>
              <a:t>.</a:t>
            </a:r>
          </a:p>
          <a:p>
            <a:r>
              <a:rPr lang="en-US" sz="2800" dirty="0">
                <a:solidFill>
                  <a:schemeClr val="tx1">
                    <a:lumMod val="95000"/>
                    <a:lumOff val="5000"/>
                  </a:schemeClr>
                </a:solidFill>
                <a:latin typeface="Calibri" panose="020F0502020204030204" pitchFamily="34" charset="0"/>
                <a:cs typeface="Calibri" panose="020F0502020204030204" pitchFamily="34" charset="0"/>
              </a:rPr>
              <a:t>Treatment with growth hormone improves linear growth and body composition.</a:t>
            </a:r>
          </a:p>
        </p:txBody>
      </p:sp>
    </p:spTree>
    <p:extLst>
      <p:ext uri="{BB962C8B-B14F-4D97-AF65-F5344CB8AC3E}">
        <p14:creationId xmlns:p14="http://schemas.microsoft.com/office/powerpoint/2010/main" val="302951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ader-Willi syndrome fact sheet">
            <a:extLst>
              <a:ext uri="{FF2B5EF4-FFF2-40B4-BE49-F238E27FC236}">
                <a16:creationId xmlns:a16="http://schemas.microsoft.com/office/drawing/2014/main" xmlns="" id="{0BE88177-EE60-586D-EE32-9B21653C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723" y="365125"/>
            <a:ext cx="6678668" cy="625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72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435A5-D954-BA9C-318B-6C7524D1FA81}"/>
              </a:ext>
            </a:extLst>
          </p:cNvPr>
          <p:cNvSpPr>
            <a:spLocks noGrp="1"/>
          </p:cNvSpPr>
          <p:nvPr>
            <p:ph type="title"/>
          </p:nvPr>
        </p:nvSpPr>
        <p:spPr>
          <a:xfrm>
            <a:off x="416170" y="308854"/>
            <a:ext cx="10515600" cy="1325563"/>
          </a:xfrm>
        </p:spPr>
        <p:txBody>
          <a:bodyPr/>
          <a:lstStyle/>
          <a:p>
            <a:r>
              <a:rPr lang="en-US" dirty="0"/>
              <a:t>SHOX GENE VARIANTS</a:t>
            </a:r>
            <a:endParaRPr lang="ar-JO" dirty="0"/>
          </a:p>
        </p:txBody>
      </p:sp>
      <p:sp>
        <p:nvSpPr>
          <p:cNvPr id="3" name="Content Placeholder 2">
            <a:extLst>
              <a:ext uri="{FF2B5EF4-FFF2-40B4-BE49-F238E27FC236}">
                <a16:creationId xmlns:a16="http://schemas.microsoft.com/office/drawing/2014/main" xmlns="" id="{46A4C8FA-74FD-982D-0726-50C7D54FBDB4}"/>
              </a:ext>
            </a:extLst>
          </p:cNvPr>
          <p:cNvSpPr>
            <a:spLocks noGrp="1"/>
          </p:cNvSpPr>
          <p:nvPr>
            <p:ph idx="1"/>
          </p:nvPr>
        </p:nvSpPr>
        <p:spPr/>
        <p:txBody>
          <a:bodyPr>
            <a:normAutofit fontScale="70000" lnSpcReduction="20000"/>
          </a:bodyPr>
          <a:lstStyle/>
          <a:p>
            <a:pPr algn="l"/>
            <a:r>
              <a:rPr lang="en-US" sz="2800" dirty="0"/>
              <a:t>SHOX (short stature homeobox)-containing gene on the X chromosome cause a syndrome in which the primary manifestation is short stature, which tends to be more severe in girls .</a:t>
            </a:r>
          </a:p>
          <a:p>
            <a:pPr algn="l"/>
            <a:r>
              <a:rPr lang="en-US" sz="2800" dirty="0"/>
              <a:t>In addition to short stature, individuals with this variant tend to have shorter forearms and lower legs (with reductions in arm span and leg length compared with trunk), Madelung deformity of the forearm (focal dysplasia of the distal radial physis), cubitus valgus (increased carrying angle of the arm) .</a:t>
            </a:r>
          </a:p>
          <a:p>
            <a:pPr algn="l"/>
            <a:r>
              <a:rPr lang="en-US" sz="2800" dirty="0"/>
              <a:t>  These skeletal abnormalities are similar to those seen in many patients with Turner syndrome.</a:t>
            </a:r>
          </a:p>
          <a:p>
            <a:endParaRPr lang="ar-JO" dirty="0"/>
          </a:p>
        </p:txBody>
      </p:sp>
    </p:spTree>
    <p:extLst>
      <p:ext uri="{BB962C8B-B14F-4D97-AF65-F5344CB8AC3E}">
        <p14:creationId xmlns:p14="http://schemas.microsoft.com/office/powerpoint/2010/main" val="158091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11DA4549-CFFA-8AFB-ECBD-E708B8DA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313" y="2438021"/>
            <a:ext cx="9135374" cy="312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3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b="1" dirty="0">
                <a:solidFill>
                  <a:srgbClr val="0070C0"/>
                </a:solidFill>
                <a:latin typeface="Arial" panose="020B0604020202020204" pitchFamily="34" charset="0"/>
                <a:cs typeface="Arial" panose="020B0604020202020204" pitchFamily="34" charset="0"/>
              </a:rPr>
              <a:t>ICP</a:t>
            </a:r>
            <a:r>
              <a:rPr lang="en-GB" sz="3600" dirty="0">
                <a:solidFill>
                  <a:schemeClr val="tx1"/>
                </a:solidFill>
                <a:latin typeface="Arial" panose="020B0604020202020204" pitchFamily="34" charset="0"/>
                <a:cs typeface="Arial" panose="020B0604020202020204" pitchFamily="34" charset="0"/>
              </a:rPr>
              <a:t> concept of growth :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schemeClr val="tx1"/>
              </a:solidFill>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800" b="1" u="sng" dirty="0">
                <a:solidFill>
                  <a:srgbClr val="0070C0"/>
                </a:solidFill>
                <a:latin typeface="Arial" panose="020B0604020202020204" pitchFamily="34" charset="0"/>
                <a:cs typeface="Arial" panose="020B0604020202020204" pitchFamily="34" charset="0"/>
              </a:rPr>
              <a:t>I</a:t>
            </a:r>
            <a:r>
              <a:rPr lang="en-GB" sz="2800" u="sng" dirty="0">
                <a:solidFill>
                  <a:schemeClr val="tx1"/>
                </a:solidFill>
                <a:latin typeface="Arial" panose="020B0604020202020204" pitchFamily="34" charset="0"/>
                <a:cs typeface="Arial" panose="020B0604020202020204" pitchFamily="34" charset="0"/>
              </a:rPr>
              <a:t>nfantile phase</a:t>
            </a:r>
            <a:r>
              <a:rPr lang="en-GB" sz="2800" dirty="0">
                <a:solidFill>
                  <a:schemeClr val="tx1"/>
                </a:solidFill>
                <a:latin typeface="Arial" panose="020B0604020202020204" pitchFamily="34" charset="0"/>
                <a:cs typeface="Arial" panose="020B0604020202020204" pitchFamily="34" charset="0"/>
              </a:rPr>
              <a:t>:  </a:t>
            </a:r>
          </a:p>
          <a:p>
            <a:pPr marL="1101852" lvl="3" indent="-457200">
              <a:lnSpc>
                <a:spcPct val="94000"/>
              </a:lnSpc>
              <a:spcAft>
                <a:spcPts val="200"/>
              </a:spcAft>
              <a:buFont typeface="Arial" panose="020B0604020202020204" pitchFamily="34" charset="0"/>
              <a:buChar char="•"/>
            </a:pPr>
            <a:r>
              <a:rPr lang="en-GB" sz="2650" dirty="0">
                <a:solidFill>
                  <a:schemeClr val="tx1"/>
                </a:solidFill>
                <a:latin typeface="Arial" panose="020B0604020202020204" pitchFamily="34" charset="0"/>
                <a:cs typeface="Arial" panose="020B0604020202020204" pitchFamily="34" charset="0"/>
              </a:rPr>
              <a:t>depends on </a:t>
            </a:r>
            <a:r>
              <a:rPr lang="en-GB" sz="2650" b="1" i="0" strike="noStrike" dirty="0">
                <a:solidFill>
                  <a:schemeClr val="tx1"/>
                </a:solidFill>
                <a:effectLst/>
                <a:latin typeface="Arial" panose="020B0604020202020204" pitchFamily="34" charset="0"/>
                <a:cs typeface="Arial" panose="020B0604020202020204" pitchFamily="34" charset="0"/>
              </a:rPr>
              <a:t>nutrition</a:t>
            </a:r>
            <a:r>
              <a:rPr lang="en-GB" sz="2650" b="0" i="0" u="none" strike="noStrike" dirty="0">
                <a:solidFill>
                  <a:schemeClr val="tx1"/>
                </a:solidFill>
                <a:effectLst/>
                <a:latin typeface="Arial" panose="020B0604020202020204" pitchFamily="34" charset="0"/>
                <a:cs typeface="Arial" panose="020B0604020202020204" pitchFamily="34" charset="0"/>
              </a:rPr>
              <a:t> , </a:t>
            </a:r>
            <a:r>
              <a:rPr lang="en-GB" sz="2650" b="1" i="0" u="none" strike="noStrike" dirty="0">
                <a:solidFill>
                  <a:schemeClr val="tx1"/>
                </a:solidFill>
                <a:effectLst/>
                <a:latin typeface="Arial" panose="020B0604020202020204" pitchFamily="34" charset="0"/>
                <a:cs typeface="Arial" panose="020B0604020202020204" pitchFamily="34" charset="0"/>
              </a:rPr>
              <a:t>genetic potential </a:t>
            </a:r>
            <a:r>
              <a:rPr lang="en-GB" sz="2650" b="0" i="0" u="none" strike="noStrike" dirty="0">
                <a:solidFill>
                  <a:schemeClr val="tx1"/>
                </a:solidFill>
                <a:effectLst/>
                <a:latin typeface="Arial" panose="020B0604020202020204" pitchFamily="34" charset="0"/>
                <a:cs typeface="Arial" panose="020B0604020202020204" pitchFamily="34" charset="0"/>
              </a:rPr>
              <a:t>and </a:t>
            </a:r>
            <a:r>
              <a:rPr lang="en-GB" sz="2650" b="1" i="0" u="none" strike="noStrike" dirty="0">
                <a:solidFill>
                  <a:schemeClr val="tx1"/>
                </a:solidFill>
                <a:effectLst/>
                <a:latin typeface="Arial" panose="020B0604020202020204" pitchFamily="34" charset="0"/>
                <a:cs typeface="Arial" panose="020B0604020202020204" pitchFamily="34" charset="0"/>
              </a:rPr>
              <a:t>intrauterine growth</a:t>
            </a:r>
            <a:r>
              <a:rPr lang="en-GB" sz="2650" b="0" i="0" u="none" strike="noStrike" dirty="0">
                <a:solidFill>
                  <a:schemeClr val="tx1"/>
                </a:solidFill>
                <a:effectLst/>
                <a:latin typeface="Arial" panose="020B0604020202020204" pitchFamily="34" charset="0"/>
                <a:cs typeface="Arial" panose="020B0604020202020204" pitchFamily="34" charset="0"/>
              </a:rPr>
              <a:t>.</a:t>
            </a:r>
          </a:p>
          <a:p>
            <a:pPr lvl="2" indent="-384048">
              <a:lnSpc>
                <a:spcPct val="94000"/>
              </a:lnSpc>
              <a:spcAft>
                <a:spcPts val="200"/>
              </a:spcAft>
              <a:buFont typeface="Courier New" panose="02070309020205020404" pitchFamily="49" charset="0"/>
              <a:buChar char="o"/>
            </a:pPr>
            <a:endParaRPr lang="en-GB" sz="2800" b="0" i="0" u="none" strike="noStrike" dirty="0">
              <a:solidFill>
                <a:schemeClr val="tx1"/>
              </a:solidFill>
              <a:effectLst/>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800" b="1" u="sng" dirty="0">
                <a:solidFill>
                  <a:srgbClr val="0070C0"/>
                </a:solidFill>
                <a:latin typeface="Arial" panose="020B0604020202020204" pitchFamily="34" charset="0"/>
                <a:cs typeface="Arial" panose="020B0604020202020204" pitchFamily="34" charset="0"/>
              </a:rPr>
              <a:t>C</a:t>
            </a:r>
            <a:r>
              <a:rPr lang="en-GB" sz="2800" u="sng" dirty="0">
                <a:solidFill>
                  <a:schemeClr val="tx1"/>
                </a:solidFill>
                <a:latin typeface="Arial" panose="020B0604020202020204" pitchFamily="34" charset="0"/>
                <a:cs typeface="Arial" panose="020B0604020202020204" pitchFamily="34" charset="0"/>
              </a:rPr>
              <a:t>hildhood phase</a:t>
            </a:r>
            <a:r>
              <a:rPr lang="en-GB" sz="2800" dirty="0">
                <a:solidFill>
                  <a:schemeClr val="tx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“4-10 y/o” </a:t>
            </a:r>
            <a:r>
              <a:rPr lang="en-GB" sz="2800" dirty="0">
                <a:solidFill>
                  <a:schemeClr val="tx1"/>
                </a:solidFill>
                <a:latin typeface="Arial" panose="020B0604020202020204" pitchFamily="34" charset="0"/>
                <a:cs typeface="Arial" panose="020B0604020202020204" pitchFamily="34" charset="0"/>
              </a:rPr>
              <a:t>: </a:t>
            </a:r>
          </a:p>
          <a:p>
            <a:pPr marL="1101852" lvl="3" indent="-457200">
              <a:lnSpc>
                <a:spcPct val="94000"/>
              </a:lnSpc>
              <a:spcAft>
                <a:spcPts val="200"/>
              </a:spcAft>
              <a:buFont typeface="Arial" panose="020B0604020202020204" pitchFamily="34" charset="0"/>
              <a:buChar char="•"/>
            </a:pPr>
            <a:r>
              <a:rPr lang="en-GB" sz="2650" dirty="0">
                <a:solidFill>
                  <a:schemeClr val="tx1"/>
                </a:solidFill>
                <a:latin typeface="Arial" panose="020B0604020202020204" pitchFamily="34" charset="0"/>
                <a:cs typeface="Arial" panose="020B0604020202020204" pitchFamily="34" charset="0"/>
              </a:rPr>
              <a:t>depends on </a:t>
            </a:r>
            <a:r>
              <a:rPr lang="en-GB" sz="2650" b="1" dirty="0">
                <a:solidFill>
                  <a:schemeClr val="tx1"/>
                </a:solidFill>
                <a:latin typeface="Arial" panose="020B0604020202020204" pitchFamily="34" charset="0"/>
                <a:cs typeface="Arial" panose="020B0604020202020204" pitchFamily="34" charset="0"/>
              </a:rPr>
              <a:t>growth hormone </a:t>
            </a:r>
            <a:r>
              <a:rPr lang="en-GB" sz="2650" dirty="0">
                <a:solidFill>
                  <a:schemeClr val="tx1"/>
                </a:solidFill>
                <a:latin typeface="Arial" panose="020B0604020202020204" pitchFamily="34" charset="0"/>
                <a:cs typeface="Arial" panose="020B0604020202020204" pitchFamily="34" charset="0"/>
              </a:rPr>
              <a:t>, </a:t>
            </a:r>
            <a:r>
              <a:rPr lang="en-GB" sz="2650" b="1" dirty="0">
                <a:solidFill>
                  <a:schemeClr val="tx1"/>
                </a:solidFill>
                <a:latin typeface="Arial" panose="020B0604020202020204" pitchFamily="34" charset="0"/>
                <a:cs typeface="Arial" panose="020B0604020202020204" pitchFamily="34" charset="0"/>
              </a:rPr>
              <a:t>thyroxine</a:t>
            </a:r>
            <a:r>
              <a:rPr lang="en-GB" sz="2650" dirty="0">
                <a:solidFill>
                  <a:schemeClr val="tx1"/>
                </a:solidFill>
                <a:latin typeface="Arial" panose="020B0604020202020204" pitchFamily="34" charset="0"/>
                <a:cs typeface="Arial" panose="020B0604020202020204" pitchFamily="34" charset="0"/>
              </a:rPr>
              <a:t> and general well-being .</a:t>
            </a:r>
          </a:p>
          <a:p>
            <a:pPr lvl="2" indent="-384048">
              <a:lnSpc>
                <a:spcPct val="94000"/>
              </a:lnSpc>
              <a:spcAft>
                <a:spcPts val="200"/>
              </a:spcAft>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800" b="1" dirty="0">
                <a:solidFill>
                  <a:srgbClr val="0070C0"/>
                </a:solidFill>
                <a:latin typeface="Arial" panose="020B0604020202020204" pitchFamily="34" charset="0"/>
                <a:cs typeface="Arial" panose="020B0604020202020204" pitchFamily="34" charset="0"/>
              </a:rPr>
              <a:t>P</a:t>
            </a:r>
            <a:r>
              <a:rPr lang="en-GB" sz="2800" dirty="0">
                <a:solidFill>
                  <a:schemeClr val="tx1"/>
                </a:solidFill>
                <a:latin typeface="Arial" panose="020B0604020202020204" pitchFamily="34" charset="0"/>
                <a:cs typeface="Arial" panose="020B0604020202020204" pitchFamily="34" charset="0"/>
              </a:rPr>
              <a:t>ubertal phase : </a:t>
            </a:r>
          </a:p>
          <a:p>
            <a:pPr marL="1101852" lvl="3" indent="-457200">
              <a:lnSpc>
                <a:spcPct val="94000"/>
              </a:lnSpc>
              <a:spcAft>
                <a:spcPts val="200"/>
              </a:spcAft>
              <a:buFont typeface="Arial" panose="020B0604020202020204" pitchFamily="34" charset="0"/>
              <a:buChar char="•"/>
            </a:pPr>
            <a:r>
              <a:rPr lang="en-GB" sz="2650" dirty="0">
                <a:solidFill>
                  <a:schemeClr val="tx1"/>
                </a:solidFill>
                <a:latin typeface="Arial" panose="020B0604020202020204" pitchFamily="34" charset="0"/>
                <a:cs typeface="Arial" panose="020B0604020202020204" pitchFamily="34" charset="0"/>
              </a:rPr>
              <a:t>depends mainly on </a:t>
            </a:r>
            <a:r>
              <a:rPr lang="en-GB" sz="2650" b="1" dirty="0">
                <a:solidFill>
                  <a:schemeClr val="tx1"/>
                </a:solidFill>
                <a:latin typeface="Arial" panose="020B0604020202020204" pitchFamily="34" charset="0"/>
                <a:cs typeface="Arial" panose="020B0604020202020204" pitchFamily="34" charset="0"/>
              </a:rPr>
              <a:t>sex steroids </a:t>
            </a:r>
            <a:r>
              <a:rPr lang="en-GB" sz="2650" dirty="0">
                <a:solidFill>
                  <a:schemeClr val="tx1"/>
                </a:solidFill>
                <a:latin typeface="Arial" panose="020B0604020202020204" pitchFamily="34" charset="0"/>
                <a:cs typeface="Arial" panose="020B0604020202020204" pitchFamily="34" charset="0"/>
              </a:rPr>
              <a:t>and </a:t>
            </a:r>
            <a:r>
              <a:rPr lang="en-GB" sz="2650" b="1" dirty="0">
                <a:solidFill>
                  <a:schemeClr val="tx1"/>
                </a:solidFill>
                <a:latin typeface="Arial" panose="020B0604020202020204" pitchFamily="34" charset="0"/>
                <a:cs typeface="Arial" panose="020B0604020202020204" pitchFamily="34" charset="0"/>
              </a:rPr>
              <a:t>growth hormone </a:t>
            </a:r>
            <a:r>
              <a:rPr lang="en-GB" sz="2650" dirty="0">
                <a:solidFill>
                  <a:schemeClr val="tx1"/>
                </a:solidFill>
                <a:latin typeface="Arial" panose="020B0604020202020204" pitchFamily="34" charset="0"/>
                <a:cs typeface="Arial" panose="020B0604020202020204" pitchFamily="34" charset="0"/>
              </a:rPr>
              <a:t>.</a:t>
            </a:r>
            <a:endParaRPr lang="en-US" sz="265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374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024121-ECAB-E412-362C-CA3AB8BDB4ED}"/>
              </a:ext>
            </a:extLst>
          </p:cNvPr>
          <p:cNvSpPr>
            <a:spLocks noGrp="1"/>
          </p:cNvSpPr>
          <p:nvPr>
            <p:ph type="title"/>
          </p:nvPr>
        </p:nvSpPr>
        <p:spPr/>
        <p:txBody>
          <a:bodyPr/>
          <a:lstStyle/>
          <a:p>
            <a:r>
              <a:rPr lang="en-GB" dirty="0"/>
              <a:t>Laurence-Moon-Bardet-Biedl syndrome</a:t>
            </a:r>
            <a:endParaRPr lang="ar-JO" dirty="0"/>
          </a:p>
        </p:txBody>
      </p:sp>
      <p:sp>
        <p:nvSpPr>
          <p:cNvPr id="3" name="Content Placeholder 2">
            <a:extLst>
              <a:ext uri="{FF2B5EF4-FFF2-40B4-BE49-F238E27FC236}">
                <a16:creationId xmlns:a16="http://schemas.microsoft.com/office/drawing/2014/main" xmlns="" id="{669C6D29-8CAD-3F9A-62B7-2C7BEFCE3000}"/>
              </a:ext>
            </a:extLst>
          </p:cNvPr>
          <p:cNvSpPr>
            <a:spLocks noGrp="1"/>
          </p:cNvSpPr>
          <p:nvPr>
            <p:ph idx="1"/>
          </p:nvPr>
        </p:nvSpPr>
        <p:spPr>
          <a:xfrm>
            <a:off x="838200" y="1825625"/>
            <a:ext cx="5499538" cy="4351338"/>
          </a:xfrm>
        </p:spPr>
        <p:txBody>
          <a:bodyPr/>
          <a:lstStyle/>
          <a:p>
            <a:r>
              <a:rPr lang="en-GB" dirty="0"/>
              <a:t>It is characterized by </a:t>
            </a:r>
            <a:r>
              <a:rPr lang="en-US" sz="2800" b="1" dirty="0">
                <a:solidFill>
                  <a:srgbClr val="FF0000"/>
                </a:solidFill>
              </a:rPr>
              <a:t>pentad of symptoms </a:t>
            </a:r>
            <a:r>
              <a:rPr lang="en-US" sz="2800" b="1" dirty="0"/>
              <a:t>:</a:t>
            </a:r>
            <a:r>
              <a:rPr lang="en-GB" dirty="0"/>
              <a:t> </a:t>
            </a:r>
            <a:r>
              <a:rPr lang="en-US" sz="2800" dirty="0"/>
              <a:t>obesity, hypogonadism, intellectual impairment, polydactyly and retinitis pigmentosa ,</a:t>
            </a:r>
            <a:r>
              <a:rPr lang="en-GB" dirty="0"/>
              <a:t>with an autosomal dominant inheritance pattern.</a:t>
            </a:r>
          </a:p>
        </p:txBody>
      </p:sp>
      <p:pic>
        <p:nvPicPr>
          <p:cNvPr id="5122" name="Picture 2" descr="Laurence–Moon–Biedl–Bardet Syndrome: Its significance to anesthesiologist |  Semantic Scholar">
            <a:extLst>
              <a:ext uri="{FF2B5EF4-FFF2-40B4-BE49-F238E27FC236}">
                <a16:creationId xmlns:a16="http://schemas.microsoft.com/office/drawing/2014/main" xmlns="" id="{332FB123-33AF-B081-B4BF-998022B64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059" y="1855651"/>
            <a:ext cx="4127639" cy="463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4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76634-8D73-7F9B-FA23-7A82A42647C4}"/>
              </a:ext>
            </a:extLst>
          </p:cNvPr>
          <p:cNvSpPr>
            <a:spLocks noGrp="1"/>
          </p:cNvSpPr>
          <p:nvPr>
            <p:ph type="title"/>
          </p:nvPr>
        </p:nvSpPr>
        <p:spPr/>
        <p:txBody>
          <a:bodyPr/>
          <a:lstStyle/>
          <a:p>
            <a:r>
              <a:rPr lang="en-GB" sz="4400" dirty="0"/>
              <a:t>Achondroplasia </a:t>
            </a:r>
            <a:endParaRPr lang="ar-JO" dirty="0"/>
          </a:p>
        </p:txBody>
      </p:sp>
      <p:sp>
        <p:nvSpPr>
          <p:cNvPr id="4" name="TextBox 3">
            <a:extLst>
              <a:ext uri="{FF2B5EF4-FFF2-40B4-BE49-F238E27FC236}">
                <a16:creationId xmlns:a16="http://schemas.microsoft.com/office/drawing/2014/main" xmlns="" id="{FC740DAB-87DB-EAB2-9358-3A761779E4C8}"/>
              </a:ext>
            </a:extLst>
          </p:cNvPr>
          <p:cNvSpPr txBox="1"/>
          <p:nvPr/>
        </p:nvSpPr>
        <p:spPr>
          <a:xfrm>
            <a:off x="105044" y="1872333"/>
            <a:ext cx="10019617" cy="4832092"/>
          </a:xfrm>
          <a:prstGeom prst="rect">
            <a:avLst/>
          </a:prstGeom>
          <a:noFill/>
        </p:spPr>
        <p:txBody>
          <a:bodyPr wrap="square" rtlCol="1">
            <a:spAutoFit/>
          </a:bodyPr>
          <a:lstStyle/>
          <a:p>
            <a:pPr marL="457200" indent="-457200">
              <a:buFont typeface="Arial" panose="020B0604020202020204" pitchFamily="34" charset="0"/>
              <a:buChar char="•"/>
            </a:pPr>
            <a:r>
              <a:rPr lang="en-GB"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Achondroplasia is the most common skeletal dysplasia found in humans, accounting for 90% of cases of disproportionate short stature. It is caused by a mutation of the fibroblast growth factor receptor 3 (FGFR3) and has an autosomal dominant inheritance, ,</a:t>
            </a:r>
            <a:r>
              <a:rPr lang="en-GB" sz="28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most common cause of disproportionate short stature.</a:t>
            </a:r>
          </a:p>
          <a:p>
            <a:pPr marL="457200" indent="-457200">
              <a:buFont typeface="Arial" panose="020B0604020202020204" pitchFamily="34" charset="0"/>
              <a:buChar char="•"/>
            </a:pPr>
            <a:r>
              <a:rPr lang="en-GB" sz="2800" b="0" i="0" dirty="0">
                <a:solidFill>
                  <a:srgbClr val="000000"/>
                </a:solidFill>
                <a:effectLst/>
                <a:latin typeface="Times New Roman" panose="02020603050405020304" pitchFamily="18" charset="0"/>
              </a:rPr>
              <a:t>Physical phenotypic features include large head size (macrocephaly) with frontal bossing, midface hypoplasia, </a:t>
            </a:r>
            <a:r>
              <a:rPr lang="en-GB" sz="2800" b="0" i="0" dirty="0" err="1">
                <a:solidFill>
                  <a:srgbClr val="000000"/>
                </a:solidFill>
                <a:effectLst/>
                <a:latin typeface="Times New Roman" panose="02020603050405020304" pitchFamily="18" charset="0"/>
              </a:rPr>
              <a:t>rhizomelic</a:t>
            </a:r>
            <a:r>
              <a:rPr lang="en-GB" sz="2800" b="0" i="0" dirty="0">
                <a:solidFill>
                  <a:srgbClr val="000000"/>
                </a:solidFill>
                <a:effectLst/>
                <a:latin typeface="Times New Roman" panose="02020603050405020304" pitchFamily="18" charset="0"/>
              </a:rPr>
              <a:t> (proximal )shortening of the extremities, short fingers (brachydactyly) with trident configuration of the hand,</a:t>
            </a:r>
            <a:r>
              <a:rPr lang="en-US" sz="2800" dirty="0"/>
              <a:t> Neurologic problems</a:t>
            </a:r>
            <a:r>
              <a:rPr lang="en-GB" sz="2800" b="0" i="0" dirty="0">
                <a:solidFill>
                  <a:srgbClr val="000000"/>
                </a:solidFill>
                <a:effectLst/>
                <a:latin typeface="Times New Roman" panose="02020603050405020304" pitchFamily="18" charset="0"/>
              </a:rPr>
              <a:t>, champagne glass pelvis  and bowed legs (genu varum).</a:t>
            </a:r>
            <a:endParaRPr lang="ar-JO" sz="2800" dirty="0">
              <a:latin typeface="Calibri" panose="020F0502020204030204" pitchFamily="34" charset="0"/>
              <a:ea typeface="Cambria" panose="02040503050406030204" pitchFamily="18" charset="0"/>
              <a:cs typeface="Calibri" panose="020F0502020204030204" pitchFamily="34" charset="0"/>
            </a:endParaRPr>
          </a:p>
        </p:txBody>
      </p:sp>
      <p:pic>
        <p:nvPicPr>
          <p:cNvPr id="8" name="عنصر نائب للمحتوى 4" descr="280px-Achondroplasia.jpg">
            <a:extLst>
              <a:ext uri="{FF2B5EF4-FFF2-40B4-BE49-F238E27FC236}">
                <a16:creationId xmlns:a16="http://schemas.microsoft.com/office/drawing/2014/main" xmlns="" id="{07C0EF90-88B1-2750-4690-D8B6ED75903A}"/>
              </a:ext>
            </a:extLst>
          </p:cNvPr>
          <p:cNvPicPr>
            <a:picLocks noChangeAspect="1"/>
          </p:cNvPicPr>
          <p:nvPr/>
        </p:nvPicPr>
        <p:blipFill>
          <a:blip r:embed="rId3"/>
          <a:stretch>
            <a:fillRect/>
          </a:stretch>
        </p:blipFill>
        <p:spPr>
          <a:xfrm>
            <a:off x="10010005" y="2339117"/>
            <a:ext cx="2076951" cy="4286280"/>
          </a:xfrm>
          <a:prstGeom prst="rect">
            <a:avLst/>
          </a:prstGeom>
        </p:spPr>
      </p:pic>
    </p:spTree>
    <p:extLst>
      <p:ext uri="{BB962C8B-B14F-4D97-AF65-F5344CB8AC3E}">
        <p14:creationId xmlns:p14="http://schemas.microsoft.com/office/powerpoint/2010/main" val="3154516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chondroplasia">
            <a:extLst>
              <a:ext uri="{FF2B5EF4-FFF2-40B4-BE49-F238E27FC236}">
                <a16:creationId xmlns:a16="http://schemas.microsoft.com/office/drawing/2014/main" xmlns="" id="{78DDF748-92BD-D819-5A2B-E2BB50171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336" y="890751"/>
            <a:ext cx="3084677" cy="50764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chondroplasia fact sheet">
            <a:extLst>
              <a:ext uri="{FF2B5EF4-FFF2-40B4-BE49-F238E27FC236}">
                <a16:creationId xmlns:a16="http://schemas.microsoft.com/office/drawing/2014/main" xmlns="" id="{934B1667-49FB-CEF3-7D09-045BB2463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848" y="445374"/>
            <a:ext cx="7076088" cy="641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3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7" descr="5ff0bac33809cabd091395bf4709ae_gallery.jpg">
            <a:extLst>
              <a:ext uri="{FF2B5EF4-FFF2-40B4-BE49-F238E27FC236}">
                <a16:creationId xmlns:a16="http://schemas.microsoft.com/office/drawing/2014/main" xmlns="" id="{C22CD2FF-6797-EC1D-8CDF-71FD5E32FF6D}"/>
              </a:ext>
            </a:extLst>
          </p:cNvPr>
          <p:cNvPicPr>
            <a:picLocks noGrp="1" noChangeAspect="1"/>
          </p:cNvPicPr>
          <p:nvPr>
            <p:ph idx="1"/>
          </p:nvPr>
        </p:nvPicPr>
        <p:blipFill>
          <a:blip r:embed="rId3"/>
          <a:stretch>
            <a:fillRect/>
          </a:stretch>
        </p:blipFill>
        <p:spPr>
          <a:xfrm>
            <a:off x="4692650" y="2675731"/>
            <a:ext cx="2806700" cy="2806700"/>
          </a:xfrm>
        </p:spPr>
      </p:pic>
      <p:pic>
        <p:nvPicPr>
          <p:cNvPr id="2050" name="Picture 2" descr="Achondroplasia, pseudochondroplasia &amp; hypochondroplasia">
            <a:extLst>
              <a:ext uri="{FF2B5EF4-FFF2-40B4-BE49-F238E27FC236}">
                <a16:creationId xmlns:a16="http://schemas.microsoft.com/office/drawing/2014/main" xmlns="" id="{30F0CD88-9BE5-7335-B431-B29D8ED66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4" t="16932" r="8960" b="18545"/>
          <a:stretch/>
        </p:blipFill>
        <p:spPr bwMode="auto">
          <a:xfrm>
            <a:off x="984175" y="2078756"/>
            <a:ext cx="7031742" cy="387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52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4" descr="9ab45dfae50ba74076b1e8dab70d64dc.jpg">
            <a:extLst>
              <a:ext uri="{FF2B5EF4-FFF2-40B4-BE49-F238E27FC236}">
                <a16:creationId xmlns:a16="http://schemas.microsoft.com/office/drawing/2014/main" xmlns="" id="{4AFE0AC4-0848-D223-6DDE-B7EEC506D9DB}"/>
              </a:ext>
            </a:extLst>
          </p:cNvPr>
          <p:cNvPicPr>
            <a:picLocks noChangeAspect="1"/>
          </p:cNvPicPr>
          <p:nvPr/>
        </p:nvPicPr>
        <p:blipFill>
          <a:blip r:embed="rId2"/>
          <a:stretch>
            <a:fillRect/>
          </a:stretch>
        </p:blipFill>
        <p:spPr>
          <a:xfrm>
            <a:off x="1952596" y="1428737"/>
            <a:ext cx="4059238" cy="3683383"/>
          </a:xfrm>
          <a:prstGeom prst="rect">
            <a:avLst/>
          </a:prstGeom>
        </p:spPr>
      </p:pic>
      <p:pic>
        <p:nvPicPr>
          <p:cNvPr id="5" name="عنصر نائب للمحتوى 5" descr="rubinstein-taybi-hands.jpg">
            <a:extLst>
              <a:ext uri="{FF2B5EF4-FFF2-40B4-BE49-F238E27FC236}">
                <a16:creationId xmlns:a16="http://schemas.microsoft.com/office/drawing/2014/main" xmlns="" id="{8906529C-005E-9481-D008-B13F9B7620B8}"/>
              </a:ext>
            </a:extLst>
          </p:cNvPr>
          <p:cNvPicPr>
            <a:picLocks noChangeAspect="1"/>
          </p:cNvPicPr>
          <p:nvPr/>
        </p:nvPicPr>
        <p:blipFill>
          <a:blip r:embed="rId3"/>
          <a:stretch>
            <a:fillRect/>
          </a:stretch>
        </p:blipFill>
        <p:spPr>
          <a:xfrm>
            <a:off x="6238876" y="1428737"/>
            <a:ext cx="4059238" cy="3568932"/>
          </a:xfrm>
          <a:prstGeom prst="rect">
            <a:avLst/>
          </a:prstGeom>
        </p:spPr>
      </p:pic>
    </p:spTree>
    <p:extLst>
      <p:ext uri="{BB962C8B-B14F-4D97-AF65-F5344CB8AC3E}">
        <p14:creationId xmlns:p14="http://schemas.microsoft.com/office/powerpoint/2010/main" val="3290222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0F662E-1C78-651C-20D9-71F950ACE9DF}"/>
              </a:ext>
            </a:extLst>
          </p:cNvPr>
          <p:cNvSpPr>
            <a:spLocks noGrp="1"/>
          </p:cNvSpPr>
          <p:nvPr>
            <p:ph type="ctrTitle"/>
          </p:nvPr>
        </p:nvSpPr>
        <p:spPr/>
        <p:txBody>
          <a:bodyPr/>
          <a:lstStyle/>
          <a:p>
            <a:r>
              <a:rPr lang="en-US" b="1" dirty="0"/>
              <a:t>Endocrine causes of growth failure</a:t>
            </a:r>
            <a:endParaRPr lang="en-US" dirty="0"/>
          </a:p>
        </p:txBody>
      </p:sp>
    </p:spTree>
    <p:extLst>
      <p:ext uri="{BB962C8B-B14F-4D97-AF65-F5344CB8AC3E}">
        <p14:creationId xmlns:p14="http://schemas.microsoft.com/office/powerpoint/2010/main" val="3438849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508" y="-301664"/>
            <a:ext cx="8336984" cy="1485900"/>
          </a:xfrm>
        </p:spPr>
        <p:txBody>
          <a:bodyPr/>
          <a:lstStyle/>
          <a:p>
            <a:r>
              <a:rPr lang="en-US" dirty="0"/>
              <a:t>Physiology of Growth Hormone</a:t>
            </a:r>
          </a:p>
        </p:txBody>
      </p:sp>
      <p:sp>
        <p:nvSpPr>
          <p:cNvPr id="3" name="Content Placeholder 2"/>
          <p:cNvSpPr>
            <a:spLocks noGrp="1"/>
          </p:cNvSpPr>
          <p:nvPr>
            <p:ph idx="1"/>
          </p:nvPr>
        </p:nvSpPr>
        <p:spPr>
          <a:xfrm>
            <a:off x="253218" y="1184236"/>
            <a:ext cx="11422966" cy="5223598"/>
          </a:xfrm>
        </p:spPr>
        <p:txBody>
          <a:bodyPr>
            <a:noAutofit/>
          </a:bodyPr>
          <a:lstStyle/>
          <a:p>
            <a:pPr>
              <a:buFont typeface="Wingdings" panose="05000000000000000000" pitchFamily="2" charset="2"/>
              <a:buChar char="§"/>
            </a:pPr>
            <a:r>
              <a:rPr lang="en-US" sz="2400" dirty="0"/>
              <a:t>Growth hormone (GH), the most abundant anterior pituitary hormone, is produced by the pituitary </a:t>
            </a:r>
            <a:r>
              <a:rPr lang="en-US" sz="2400" dirty="0" err="1"/>
              <a:t>somatotroph</a:t>
            </a:r>
            <a:r>
              <a:rPr lang="en-US" sz="2400" dirty="0"/>
              <a:t> cells. GH production begins early in fetal life and continues throughout childhood and adult life, although at a progressively lower rate in the latter.</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GH secretion is directly controlled by hypothalamic and peripheral factors acting on the </a:t>
            </a:r>
            <a:r>
              <a:rPr lang="en-US" sz="2400" dirty="0" err="1"/>
              <a:t>somatotrophs</a:t>
            </a:r>
            <a:r>
              <a:rPr lang="en-US" sz="2400" dirty="0"/>
              <a:t>. Hypothalamic growth hormone-releasing hormone (GHRH) and somatostatin (SRIH) stimulate and inhibit GH secretion, respectively. These hormones act by binding to specific cell-surface receptors on the </a:t>
            </a:r>
            <a:r>
              <a:rPr lang="en-US" sz="2400" dirty="0" err="1"/>
              <a:t>somatotroph</a:t>
            </a:r>
            <a:r>
              <a:rPr lang="en-US" sz="2400" dirty="0"/>
              <a:t> cells. GHRH stimulates GH transcription and secretion, and also somatotroph proliferation </a:t>
            </a:r>
          </a:p>
          <a:p>
            <a:pPr>
              <a:buFont typeface="Wingdings" panose="05000000000000000000" pitchFamily="2" charset="2"/>
              <a:buChar char="§"/>
            </a:pPr>
            <a:r>
              <a:rPr lang="en-US" sz="2400" dirty="0"/>
              <a:t>Daily GH secretory rates decline from a peak during puberty then start to decline; this decline parallels the age related decline in muscle mass. GH secretion is also lower in obese subjects. </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1730403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297766"/>
            <a:ext cx="11704319" cy="6501618"/>
          </a:xfrm>
        </p:spPr>
        <p:txBody>
          <a:bodyPr>
            <a:noAutofit/>
          </a:bodyPr>
          <a:lstStyle/>
          <a:p>
            <a:pPr>
              <a:buFont typeface="Wingdings" panose="05000000000000000000" pitchFamily="2" charset="2"/>
              <a:buChar char="§"/>
            </a:pPr>
            <a:endParaRPr lang="en-US" sz="2400" dirty="0"/>
          </a:p>
          <a:p>
            <a:pPr>
              <a:buFont typeface="Wingdings" panose="05000000000000000000" pitchFamily="2" charset="2"/>
              <a:buChar char="§"/>
            </a:pPr>
            <a:r>
              <a:rPr lang="en-US" sz="2400" dirty="0"/>
              <a:t>GH secretion is pulsatile. There are approximately 10 pulses of GH secretion per day, lasting approximately 90 minutes and separated by approximately 128 minutes. Thus, approximately 50 percent of samples collected during the day in normal subjects have undetectable serum GH concentrations. </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The predominant action of GH is to stimulate hepatic synthesis and secretion of insulin-like growth factor 1 (IGF-1), a potent growth and differentiation factor. As a differentiating and growth factor, IGF-1 is a critical protein induced by GH and is likely responsible for most of the growth-promoting activities of GH.</a:t>
            </a:r>
          </a:p>
        </p:txBody>
      </p:sp>
      <p:pic>
        <p:nvPicPr>
          <p:cNvPr id="7" name="Picture 6">
            <a:extLst>
              <a:ext uri="{FF2B5EF4-FFF2-40B4-BE49-F238E27FC236}">
                <a16:creationId xmlns:a16="http://schemas.microsoft.com/office/drawing/2014/main" xmlns="" id="{11B6597A-50F4-800C-A6C3-9B0A63093180}"/>
              </a:ext>
            </a:extLst>
          </p:cNvPr>
          <p:cNvPicPr>
            <a:picLocks noChangeAspect="1"/>
          </p:cNvPicPr>
          <p:nvPr/>
        </p:nvPicPr>
        <p:blipFill>
          <a:blip r:embed="rId2"/>
          <a:stretch>
            <a:fillRect/>
          </a:stretch>
        </p:blipFill>
        <p:spPr>
          <a:xfrm>
            <a:off x="0" y="3576507"/>
            <a:ext cx="6839374" cy="3281493"/>
          </a:xfrm>
          <a:prstGeom prst="rect">
            <a:avLst/>
          </a:prstGeom>
        </p:spPr>
      </p:pic>
      <p:pic>
        <p:nvPicPr>
          <p:cNvPr id="9" name="Picture 8">
            <a:extLst>
              <a:ext uri="{FF2B5EF4-FFF2-40B4-BE49-F238E27FC236}">
                <a16:creationId xmlns:a16="http://schemas.microsoft.com/office/drawing/2014/main" xmlns="" id="{3DDF2ACA-7910-3574-29E6-7CCEF852C704}"/>
              </a:ext>
            </a:extLst>
          </p:cNvPr>
          <p:cNvPicPr>
            <a:picLocks noChangeAspect="1"/>
          </p:cNvPicPr>
          <p:nvPr/>
        </p:nvPicPr>
        <p:blipFill>
          <a:blip r:embed="rId3"/>
          <a:stretch>
            <a:fillRect/>
          </a:stretch>
        </p:blipFill>
        <p:spPr>
          <a:xfrm>
            <a:off x="6096000" y="3622146"/>
            <a:ext cx="6096000" cy="3190213"/>
          </a:xfrm>
          <a:prstGeom prst="rect">
            <a:avLst/>
          </a:prstGeom>
        </p:spPr>
      </p:pic>
    </p:spTree>
    <p:extLst>
      <p:ext uri="{BB962C8B-B14F-4D97-AF65-F5344CB8AC3E}">
        <p14:creationId xmlns:p14="http://schemas.microsoft.com/office/powerpoint/2010/main" val="2807998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9486FA-2FF6-A778-DA3C-B62DA2DA63A2}"/>
              </a:ext>
            </a:extLst>
          </p:cNvPr>
          <p:cNvSpPr>
            <a:spLocks noGrp="1"/>
          </p:cNvSpPr>
          <p:nvPr>
            <p:ph idx="1"/>
          </p:nvPr>
        </p:nvSpPr>
        <p:spPr>
          <a:xfrm>
            <a:off x="194603" y="137160"/>
            <a:ext cx="11802794" cy="6583680"/>
          </a:xfrm>
        </p:spPr>
        <p:txBody>
          <a:bodyPr>
            <a:normAutofit fontScale="85000" lnSpcReduction="20000"/>
          </a:bodyPr>
          <a:lstStyle/>
          <a:p>
            <a:r>
              <a:rPr lang="en-US" sz="4000" b="1" i="0" u="none" strike="noStrike" baseline="0" dirty="0">
                <a:solidFill>
                  <a:srgbClr val="000000"/>
                </a:solidFill>
                <a:latin typeface="Calibri" panose="020F0502020204030204" pitchFamily="34" charset="0"/>
              </a:rPr>
              <a:t>Growth hormone deficiency</a:t>
            </a:r>
            <a:endParaRPr lang="en-US" sz="40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Congenital</a:t>
            </a:r>
            <a:r>
              <a:rPr lang="en-US" sz="3800" b="1" i="0" u="none" strike="noStrike" baseline="0" dirty="0">
                <a:solidFill>
                  <a:srgbClr val="C00000"/>
                </a:solidFill>
                <a:latin typeface="Calibri" panose="020F0502020204030204" pitchFamily="34" charset="0"/>
              </a:rPr>
              <a:t>: </a:t>
            </a:r>
            <a:r>
              <a:rPr lang="en-US" sz="2400" i="0" u="none" strike="noStrike" baseline="0" dirty="0">
                <a:latin typeface="Calibri" panose="020F0502020204030204" pitchFamily="34" charset="0"/>
              </a:rPr>
              <a:t>Infants with congenital growth hormone deficiency are typically with a length and weight between the 5th and 10th percentile for their gestational age, delayed bone age, and disturbances in concentrations of growth hormone, IGF-1, and IGF-binding protein- at birth. </a:t>
            </a:r>
          </a:p>
          <a:p>
            <a:pPr marL="0" indent="0">
              <a:buNone/>
            </a:pPr>
            <a:r>
              <a:rPr lang="en-US" sz="2400" i="0" u="none" strike="noStrike" baseline="0" dirty="0">
                <a:latin typeface="Calibri" panose="020F0502020204030204" pitchFamily="34" charset="0"/>
              </a:rPr>
              <a:t> </a:t>
            </a:r>
            <a:r>
              <a:rPr lang="en-US" sz="2400" dirty="0">
                <a:latin typeface="Calibri" panose="020F0502020204030204" pitchFamily="34" charset="0"/>
              </a:rPr>
              <a:t>such as </a:t>
            </a:r>
            <a:r>
              <a:rPr lang="en-US" sz="2400" b="1" dirty="0">
                <a:solidFill>
                  <a:srgbClr val="0070C0"/>
                </a:solidFill>
                <a:latin typeface="Calibri" panose="020F0502020204030204" pitchFamily="34" charset="0"/>
              </a:rPr>
              <a:t>Loran syndrome </a:t>
            </a:r>
            <a:endParaRPr lang="en-US" sz="2400" b="1" i="0" u="none" strike="noStrike" baseline="0" dirty="0">
              <a:solidFill>
                <a:srgbClr val="0070C0"/>
              </a:solidFill>
              <a:latin typeface="Calibri" panose="020F0502020204030204" pitchFamily="34" charset="0"/>
            </a:endParaRPr>
          </a:p>
          <a:p>
            <a:pPr marL="0" indent="0">
              <a:buNone/>
            </a:pPr>
            <a:endParaRPr lang="en-US" sz="2800" b="0" i="0" u="none" strike="noStrike" baseline="0" dirty="0">
              <a:solidFill>
                <a:srgbClr val="000000"/>
              </a:solidFill>
              <a:latin typeface="Calibri" panose="020F0502020204030204" pitchFamily="34" charset="0"/>
            </a:endParaRPr>
          </a:p>
          <a:p>
            <a:r>
              <a:rPr lang="en-US" sz="3200" b="1" i="0" u="none" strike="noStrike" baseline="0" dirty="0">
                <a:solidFill>
                  <a:srgbClr val="C00000"/>
                </a:solidFill>
                <a:latin typeface="Calibri" panose="020F0502020204030204" pitchFamily="34" charset="0"/>
              </a:rPr>
              <a:t>Acquired</a:t>
            </a:r>
            <a:r>
              <a:rPr lang="en-US" sz="4500" b="0" i="0" u="none" strike="noStrike" baseline="0" dirty="0">
                <a:solidFill>
                  <a:srgbClr val="C00000"/>
                </a:solidFill>
                <a:latin typeface="Calibri" panose="020F0502020204030204" pitchFamily="34" charset="0"/>
              </a:rPr>
              <a:t> </a:t>
            </a:r>
            <a:r>
              <a:rPr lang="en-US" sz="2800" b="0" i="0" u="none" strike="noStrike" baseline="0" dirty="0">
                <a:solidFill>
                  <a:srgbClr val="000000"/>
                </a:solidFill>
                <a:latin typeface="Calibri" panose="020F0502020204030204" pitchFamily="34" charset="0"/>
              </a:rPr>
              <a:t>– </a:t>
            </a:r>
            <a:r>
              <a:rPr lang="en-US" sz="2400" b="0" i="0" u="none" strike="noStrike" baseline="0" dirty="0">
                <a:solidFill>
                  <a:srgbClr val="000000"/>
                </a:solidFill>
                <a:latin typeface="Calibri" panose="020F0502020204030204" pitchFamily="34" charset="0"/>
              </a:rPr>
              <a:t>may result from tumors (</a:t>
            </a:r>
            <a:r>
              <a:rPr lang="en-US" sz="2400" b="0" i="0" u="none" strike="noStrike" baseline="0" dirty="0">
                <a:solidFill>
                  <a:srgbClr val="0070C0"/>
                </a:solidFill>
                <a:latin typeface="Calibri" panose="020F0502020204030204" pitchFamily="34" charset="0"/>
              </a:rPr>
              <a:t>craniopharyngioma</a:t>
            </a:r>
            <a:r>
              <a:rPr lang="en-US" sz="2400" b="0" i="0" u="none" strike="noStrike" baseline="0" dirty="0">
                <a:solidFill>
                  <a:srgbClr val="000000"/>
                </a:solidFill>
                <a:latin typeface="Calibri" panose="020F0502020204030204" pitchFamily="34" charset="0"/>
              </a:rPr>
              <a:t>) which's most common cause of GH def.   trauma, infections (</a:t>
            </a:r>
            <a:r>
              <a:rPr lang="en-US" sz="2400" b="0" i="0" u="none" strike="noStrike" baseline="0" dirty="0" err="1">
                <a:solidFill>
                  <a:srgbClr val="000000"/>
                </a:solidFill>
                <a:latin typeface="Calibri" panose="020F0502020204030204" pitchFamily="34" charset="0"/>
              </a:rPr>
              <a:t>eg</a:t>
            </a:r>
            <a:r>
              <a:rPr lang="en-US" sz="2400" b="0" i="0" u="none" strike="noStrike" baseline="0" dirty="0">
                <a:solidFill>
                  <a:srgbClr val="000000"/>
                </a:solidFill>
                <a:latin typeface="Calibri" panose="020F0502020204030204" pitchFamily="34" charset="0"/>
              </a:rPr>
              <a:t>, </a:t>
            </a:r>
            <a:r>
              <a:rPr lang="en-US" sz="2400" b="0" i="0" u="none" strike="noStrike" baseline="0" dirty="0">
                <a:solidFill>
                  <a:srgbClr val="0070C0"/>
                </a:solidFill>
                <a:latin typeface="Calibri" panose="020F0502020204030204" pitchFamily="34" charset="0"/>
              </a:rPr>
              <a:t>encephalitis, meningitis</a:t>
            </a:r>
            <a:r>
              <a:rPr lang="en-US" sz="2400" b="0" i="0" u="none" strike="noStrike" baseline="0" dirty="0">
                <a:solidFill>
                  <a:srgbClr val="000000"/>
                </a:solidFill>
                <a:latin typeface="Calibri" panose="020F0502020204030204" pitchFamily="34" charset="0"/>
              </a:rPr>
              <a:t>), cranial irradiation (somatotrophs appear to be the most radiation-sensitive cells in the pituitary), and other systemic diseases (particularly </a:t>
            </a:r>
            <a:r>
              <a:rPr lang="en-US" sz="2400" b="0" i="0" u="none" strike="noStrike" baseline="0" dirty="0">
                <a:solidFill>
                  <a:srgbClr val="0070C0"/>
                </a:solidFill>
                <a:latin typeface="Calibri" panose="020F0502020204030204" pitchFamily="34" charset="0"/>
              </a:rPr>
              <a:t>histiocytosis</a:t>
            </a:r>
            <a:r>
              <a:rPr lang="en-US" sz="2400" b="0" i="0" u="none" strike="noStrike" baseline="0" dirty="0">
                <a:solidFill>
                  <a:srgbClr val="000000"/>
                </a:solidFill>
                <a:latin typeface="Calibri" panose="020F0502020204030204" pitchFamily="34" charset="0"/>
              </a:rPr>
              <a:t>)</a:t>
            </a:r>
          </a:p>
          <a:p>
            <a:pPr marL="0" indent="0">
              <a:buNone/>
            </a:pPr>
            <a:endParaRPr lang="en-US" sz="2800" b="0" i="0" u="none" strike="noStrike" baseline="0" dirty="0">
              <a:solidFill>
                <a:srgbClr val="000000"/>
              </a:solidFill>
              <a:latin typeface="Calibri" panose="020F0502020204030204" pitchFamily="34" charset="0"/>
            </a:endParaRPr>
          </a:p>
          <a:p>
            <a:r>
              <a:rPr lang="en-US" sz="2800" dirty="0"/>
              <a:t>Children with a </a:t>
            </a:r>
            <a:r>
              <a:rPr lang="en-US" sz="2800" dirty="0" err="1"/>
              <a:t>sellar</a:t>
            </a:r>
            <a:r>
              <a:rPr lang="en-US" sz="2800" dirty="0"/>
              <a:t> or </a:t>
            </a:r>
            <a:r>
              <a:rPr lang="en-US" sz="2800" dirty="0" err="1"/>
              <a:t>parasellar</a:t>
            </a:r>
            <a:r>
              <a:rPr lang="en-US" sz="2800" dirty="0"/>
              <a:t> tumor that causes growth hormone deficiency occasionally experience </a:t>
            </a:r>
            <a:r>
              <a:rPr lang="en-US" sz="2800" b="1" dirty="0">
                <a:solidFill>
                  <a:srgbClr val="002060"/>
                </a:solidFill>
              </a:rPr>
              <a:t>rapid catch-up growth after surgical resection of the tumor without growth hormone treatment</a:t>
            </a:r>
            <a:r>
              <a:rPr lang="en-US" b="1" dirty="0">
                <a:solidFill>
                  <a:srgbClr val="002060"/>
                </a:solidFill>
              </a:rPr>
              <a:t> .</a:t>
            </a:r>
            <a:endParaRPr lang="en-US" altLang="pt-PT" dirty="0"/>
          </a:p>
          <a:p>
            <a:endParaRPr lang="en-US" sz="2800"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034914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A9E62E8-72F3-C48C-4B09-75D5918FDD37}"/>
              </a:ext>
            </a:extLst>
          </p:cNvPr>
          <p:cNvSpPr>
            <a:spLocks noGrp="1"/>
          </p:cNvSpPr>
          <p:nvPr>
            <p:ph idx="1"/>
          </p:nvPr>
        </p:nvSpPr>
        <p:spPr>
          <a:xfrm>
            <a:off x="211015" y="309489"/>
            <a:ext cx="11830930" cy="6302326"/>
          </a:xfrm>
        </p:spPr>
        <p:txBody>
          <a:bodyPr>
            <a:normAutofit fontScale="92500"/>
          </a:bodyPr>
          <a:lstStyle/>
          <a:p>
            <a:r>
              <a:rPr lang="en-US" sz="2800" b="0" i="0" u="none" strike="noStrike" baseline="0" dirty="0">
                <a:solidFill>
                  <a:srgbClr val="000000"/>
                </a:solidFill>
                <a:latin typeface="Calibri" panose="020F0502020204030204" pitchFamily="34" charset="0"/>
              </a:rPr>
              <a:t> </a:t>
            </a:r>
            <a:r>
              <a:rPr lang="en-US" sz="3600" b="1" i="0" u="none" strike="noStrike" baseline="0" dirty="0">
                <a:solidFill>
                  <a:srgbClr val="C00000"/>
                </a:solidFill>
                <a:latin typeface="Calibri" panose="020F0502020204030204" pitchFamily="34" charset="0"/>
              </a:rPr>
              <a:t>isolated growth hormone deficiency :</a:t>
            </a:r>
            <a:r>
              <a:rPr lang="en-US" sz="3600" b="1" dirty="0">
                <a:solidFill>
                  <a:srgbClr val="C00000"/>
                </a:solidFill>
                <a:latin typeface="Calibri" panose="020F0502020204030204" pitchFamily="34" charset="0"/>
              </a:rPr>
              <a:t> </a:t>
            </a:r>
            <a:endParaRPr lang="ar-JO" sz="3600" b="1" dirty="0">
              <a:solidFill>
                <a:srgbClr val="C00000"/>
              </a:solidFill>
              <a:latin typeface="Calibri" panose="020F0502020204030204" pitchFamily="34" charset="0"/>
            </a:endParaRPr>
          </a:p>
          <a:p>
            <a:pPr marL="0" indent="0">
              <a:buNone/>
            </a:pPr>
            <a:r>
              <a:rPr lang="en-US" sz="2800" b="1" dirty="0">
                <a:latin typeface="Calibri" panose="020F0502020204030204" pitchFamily="34" charset="0"/>
              </a:rPr>
              <a:t>-</a:t>
            </a:r>
            <a:r>
              <a:rPr lang="en-US" sz="2800" i="0" u="none" strike="noStrike" baseline="0" dirty="0">
                <a:latin typeface="Calibri" panose="020F0502020204030204" pitchFamily="34" charset="0"/>
              </a:rPr>
              <a:t>most instances of isolated growth hormone deficiency are idiopathic, specific etiologies cause most growth hormone deficiency associated with other pituitary deficiencies. A reported </a:t>
            </a:r>
            <a:r>
              <a:rPr lang="en-US" sz="2800" dirty="0">
                <a:latin typeface="Calibri" panose="020F0502020204030204" pitchFamily="34" charset="0"/>
              </a:rPr>
              <a:t>most </a:t>
            </a:r>
            <a:r>
              <a:rPr lang="en-US" sz="2800" i="0" u="none" strike="noStrike" baseline="0" dirty="0">
                <a:latin typeface="Calibri" panose="020F0502020204030204" pitchFamily="34" charset="0"/>
              </a:rPr>
              <a:t>of children with apparent isolated growth hormone deficiency </a:t>
            </a:r>
            <a:r>
              <a:rPr lang="en-US" sz="2800" i="0" u="none" strike="noStrike" baseline="0" dirty="0">
                <a:solidFill>
                  <a:srgbClr val="0070C0"/>
                </a:solidFill>
                <a:latin typeface="Calibri" panose="020F0502020204030204" pitchFamily="34" charset="0"/>
              </a:rPr>
              <a:t>have </a:t>
            </a:r>
            <a:r>
              <a:rPr lang="en-US" sz="2800" i="0" u="none" strike="noStrike" baseline="0" dirty="0" err="1">
                <a:solidFill>
                  <a:srgbClr val="0070C0"/>
                </a:solidFill>
                <a:latin typeface="Calibri" panose="020F0502020204030204" pitchFamily="34" charset="0"/>
              </a:rPr>
              <a:t>sellar</a:t>
            </a:r>
            <a:r>
              <a:rPr lang="en-US" sz="2800" i="0" u="none" strike="noStrike" baseline="0" dirty="0">
                <a:solidFill>
                  <a:srgbClr val="0070C0"/>
                </a:solidFill>
                <a:latin typeface="Calibri" panose="020F0502020204030204" pitchFamily="34" charset="0"/>
              </a:rPr>
              <a:t> developmental defects </a:t>
            </a:r>
            <a:r>
              <a:rPr lang="en-US" sz="2800" i="0" u="none" strike="noStrike" baseline="0" dirty="0">
                <a:latin typeface="Calibri" panose="020F0502020204030204" pitchFamily="34" charset="0"/>
              </a:rPr>
              <a:t>which may be caused by one of several specific genetic disorders. </a:t>
            </a:r>
          </a:p>
          <a:p>
            <a:pPr marL="0" indent="0">
              <a:buNone/>
            </a:pPr>
            <a:r>
              <a:rPr lang="en-US" sz="2800" b="1" dirty="0">
                <a:latin typeface="Calibri" panose="020F0502020204030204" pitchFamily="34" charset="0"/>
              </a:rPr>
              <a:t>-</a:t>
            </a:r>
            <a:r>
              <a:rPr lang="en-US" sz="2800" i="0" u="none" strike="noStrike" baseline="0" dirty="0">
                <a:latin typeface="Calibri" panose="020F0502020204030204" pitchFamily="34" charset="0"/>
              </a:rPr>
              <a:t>In other patients, the growth hormone deficiency </a:t>
            </a:r>
            <a:r>
              <a:rPr lang="en-US" sz="2800" i="0" u="none" strike="noStrike" baseline="0" dirty="0">
                <a:solidFill>
                  <a:srgbClr val="0070C0"/>
                </a:solidFill>
                <a:latin typeface="Calibri" panose="020F0502020204030204" pitchFamily="34" charset="0"/>
              </a:rPr>
              <a:t>can later be associated with other pituitary hormone deficiencies.</a:t>
            </a:r>
          </a:p>
          <a:p>
            <a:pPr marL="0" indent="0">
              <a:buNone/>
            </a:pPr>
            <a:endParaRPr lang="en-US" sz="2800" b="0" i="0" u="none" strike="noStrike" baseline="0" dirty="0">
              <a:solidFill>
                <a:srgbClr val="000000"/>
              </a:solidFill>
              <a:latin typeface="Calibri" panose="020F0502020204030204" pitchFamily="34" charset="0"/>
            </a:endParaRPr>
          </a:p>
          <a:p>
            <a:pPr marL="0" indent="0">
              <a:buNone/>
            </a:pPr>
            <a:r>
              <a:rPr lang="en-US" sz="2800" b="1" dirty="0">
                <a:solidFill>
                  <a:srgbClr val="002060"/>
                </a:solidFill>
              </a:rPr>
              <a:t>Children with growth hormone deficiency can have striking catch-up growth during growth hormone replacement therapy</a:t>
            </a:r>
            <a:r>
              <a:rPr lang="ar-JO" b="1" dirty="0">
                <a:solidFill>
                  <a:srgbClr val="002060"/>
                </a:solidFill>
              </a:rPr>
              <a:t>.</a:t>
            </a:r>
            <a:endParaRPr lang="en-US" altLang="pt-PT" b="1" dirty="0">
              <a:solidFill>
                <a:srgbClr val="002060"/>
              </a:solidFill>
            </a:endParaRPr>
          </a:p>
          <a:p>
            <a:pPr marL="0" indent="0">
              <a:buNone/>
            </a:pPr>
            <a:endParaRPr lang="en-US" dirty="0"/>
          </a:p>
        </p:txBody>
      </p:sp>
    </p:spTree>
    <p:extLst>
      <p:ext uri="{BB962C8B-B14F-4D97-AF65-F5344CB8AC3E}">
        <p14:creationId xmlns:p14="http://schemas.microsoft.com/office/powerpoint/2010/main" val="217961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40EB58-E3E7-B7E8-CC49-449C84E8F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16" y="145306"/>
            <a:ext cx="5080000" cy="6567388"/>
          </a:xfrm>
          <a:prstGeom prst="rect">
            <a:avLst/>
          </a:prstGeom>
        </p:spPr>
      </p:pic>
      <p:pic>
        <p:nvPicPr>
          <p:cNvPr id="8" name="Picture 7">
            <a:extLst>
              <a:ext uri="{FF2B5EF4-FFF2-40B4-BE49-F238E27FC236}">
                <a16:creationId xmlns:a16="http://schemas.microsoft.com/office/drawing/2014/main" xmlns="" id="{B2C10DC6-11CD-9928-8B23-A0ACA599F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716" y="0"/>
            <a:ext cx="5143500" cy="6858000"/>
          </a:xfrm>
          <a:prstGeom prst="rect">
            <a:avLst/>
          </a:prstGeom>
        </p:spPr>
      </p:pic>
    </p:spTree>
    <p:extLst>
      <p:ext uri="{BB962C8B-B14F-4D97-AF65-F5344CB8AC3E}">
        <p14:creationId xmlns:p14="http://schemas.microsoft.com/office/powerpoint/2010/main" val="1567439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03CCC-0818-376A-D24E-44B20807ADB4}"/>
              </a:ext>
            </a:extLst>
          </p:cNvPr>
          <p:cNvSpPr>
            <a:spLocks noGrp="1"/>
          </p:cNvSpPr>
          <p:nvPr>
            <p:ph type="title"/>
          </p:nvPr>
        </p:nvSpPr>
        <p:spPr/>
        <p:txBody>
          <a:bodyPr/>
          <a:lstStyle/>
          <a:p>
            <a:r>
              <a:rPr lang="en-US" b="1" dirty="0"/>
              <a:t>Growth hormone receptor mutations </a:t>
            </a:r>
            <a:r>
              <a:rPr lang="en-US" b="1" dirty="0">
                <a:solidFill>
                  <a:srgbClr val="C00000"/>
                </a:solidFill>
              </a:rPr>
              <a:t>(Laron syndrome)</a:t>
            </a:r>
            <a:endParaRPr lang="ar-JO" dirty="0">
              <a:solidFill>
                <a:srgbClr val="C00000"/>
              </a:solidFill>
            </a:endParaRPr>
          </a:p>
        </p:txBody>
      </p:sp>
      <p:sp>
        <p:nvSpPr>
          <p:cNvPr id="3" name="Content Placeholder 2">
            <a:extLst>
              <a:ext uri="{FF2B5EF4-FFF2-40B4-BE49-F238E27FC236}">
                <a16:creationId xmlns:a16="http://schemas.microsoft.com/office/drawing/2014/main" xmlns="" id="{445C04C5-BF8E-E7B5-4AF0-FC03DFF52C81}"/>
              </a:ext>
            </a:extLst>
          </p:cNvPr>
          <p:cNvSpPr>
            <a:spLocks noGrp="1"/>
          </p:cNvSpPr>
          <p:nvPr>
            <p:ph idx="1"/>
          </p:nvPr>
        </p:nvSpPr>
        <p:spPr/>
        <p:txBody>
          <a:bodyPr>
            <a:normAutofit fontScale="70000" lnSpcReduction="20000"/>
          </a:bodyPr>
          <a:lstStyle/>
          <a:p>
            <a:r>
              <a:rPr lang="en-GB" b="0" i="0" dirty="0">
                <a:solidFill>
                  <a:srgbClr val="0D0D0D"/>
                </a:solidFill>
                <a:effectLst/>
                <a:latin typeface="Söhne"/>
              </a:rPr>
              <a:t>Laron syndrome, also known as growth hormone insensitivity syndrome, is a rare genetic disorder characterized by severe short stature and an inability to respond to growth hormone (GH), Laron syndrome is typically inherited in an autosomal recessive pattern.</a:t>
            </a:r>
            <a:endParaRPr lang="en-GB" b="0" i="0" dirty="0">
              <a:solidFill>
                <a:srgbClr val="222222"/>
              </a:solidFill>
              <a:effectLst/>
              <a:latin typeface="Calibri" panose="020F0502020204030204" pitchFamily="34" charset="0"/>
              <a:cs typeface="Calibri" panose="020F0502020204030204" pitchFamily="34" charset="0"/>
            </a:endParaRPr>
          </a:p>
          <a:p>
            <a:r>
              <a:rPr lang="en-GB" b="0" i="0" dirty="0">
                <a:solidFill>
                  <a:srgbClr val="222222"/>
                </a:solidFill>
                <a:effectLst/>
                <a:latin typeface="Calibri" panose="020F0502020204030204" pitchFamily="34" charset="0"/>
                <a:cs typeface="Calibri" panose="020F0502020204030204" pitchFamily="34" charset="0"/>
              </a:rPr>
              <a:t>Patients have normal or high serum growth hormone (GH) and </a:t>
            </a:r>
            <a:r>
              <a:rPr lang="en-GB" b="0" i="0" dirty="0">
                <a:solidFill>
                  <a:srgbClr val="FF0000"/>
                </a:solidFill>
                <a:effectLst/>
                <a:latin typeface="Calibri" panose="020F0502020204030204" pitchFamily="34" charset="0"/>
                <a:cs typeface="Calibri" panose="020F0502020204030204" pitchFamily="34" charset="0"/>
              </a:rPr>
              <a:t>low serum insulin-like growth factor-1 (IGF-I</a:t>
            </a:r>
            <a:r>
              <a:rPr lang="en-GB" b="0" i="0" dirty="0">
                <a:solidFill>
                  <a:srgbClr val="222222"/>
                </a:solidFill>
                <a:effectLst/>
                <a:latin typeface="Calibri" panose="020F0502020204030204" pitchFamily="34" charset="0"/>
                <a:cs typeface="Calibri" panose="020F0502020204030204" pitchFamily="34" charset="0"/>
              </a:rPr>
              <a:t>) levels which fail to rise after exogenous GH administration</a:t>
            </a:r>
          </a:p>
          <a:p>
            <a:r>
              <a:rPr lang="en-GB" b="0" i="0" dirty="0">
                <a:solidFill>
                  <a:srgbClr val="222222"/>
                </a:solidFill>
                <a:effectLst/>
                <a:latin typeface="Calibri" panose="020F0502020204030204" pitchFamily="34" charset="0"/>
                <a:cs typeface="Calibri" panose="020F0502020204030204" pitchFamily="34" charset="0"/>
              </a:rPr>
              <a:t>Other clinical features of Laron syndrome include small head circumference, characteristic facies with saddle nose and prominent forehead, delayed skeletal maturation, small genitalia and testes, short limb length compared with trunk length, and abnormal body composition, with osteopenia and obesity .</a:t>
            </a:r>
          </a:p>
          <a:p>
            <a:r>
              <a:rPr lang="en-GB" b="0" i="0" dirty="0">
                <a:solidFill>
                  <a:srgbClr val="222222"/>
                </a:solidFill>
                <a:effectLst/>
                <a:latin typeface="Calibri" panose="020F0502020204030204" pitchFamily="34" charset="0"/>
                <a:cs typeface="Calibri" panose="020F0502020204030204" pitchFamily="34" charset="0"/>
              </a:rPr>
              <a:t>-Patients with Laron syndrome also have metabolic abnormalities including </a:t>
            </a:r>
            <a:r>
              <a:rPr lang="en-GB" b="0" i="0" dirty="0" err="1">
                <a:solidFill>
                  <a:srgbClr val="222222"/>
                </a:solidFill>
                <a:effectLst/>
                <a:latin typeface="Calibri" panose="020F0502020204030204" pitchFamily="34" charset="0"/>
                <a:cs typeface="Calibri" panose="020F0502020204030204" pitchFamily="34" charset="0"/>
              </a:rPr>
              <a:t>hyperlipidemia</a:t>
            </a:r>
            <a:r>
              <a:rPr lang="en-GB" b="0" i="0" dirty="0">
                <a:solidFill>
                  <a:srgbClr val="222222"/>
                </a:solidFill>
                <a:effectLst/>
                <a:latin typeface="Calibri" panose="020F0502020204030204" pitchFamily="34" charset="0"/>
                <a:cs typeface="Calibri" panose="020F0502020204030204" pitchFamily="34" charset="0"/>
              </a:rPr>
              <a:t> and episodes of </a:t>
            </a:r>
            <a:r>
              <a:rPr lang="en-GB" b="0" i="0" dirty="0" err="1">
                <a:solidFill>
                  <a:srgbClr val="222222"/>
                </a:solidFill>
                <a:effectLst/>
                <a:latin typeface="Calibri" panose="020F0502020204030204" pitchFamily="34" charset="0"/>
                <a:cs typeface="Calibri" panose="020F0502020204030204" pitchFamily="34" charset="0"/>
              </a:rPr>
              <a:t>hypoglycemia</a:t>
            </a:r>
            <a:r>
              <a:rPr lang="en-GB" b="0" i="0" dirty="0">
                <a:solidFill>
                  <a:srgbClr val="222222"/>
                </a:solidFill>
                <a:effectLst/>
                <a:latin typeface="Calibri" panose="020F0502020204030204" pitchFamily="34" charset="0"/>
                <a:cs typeface="Calibri" panose="020F0502020204030204" pitchFamily="34" charset="0"/>
              </a:rPr>
              <a:t>, especially during infancy</a:t>
            </a:r>
          </a:p>
          <a:p>
            <a:r>
              <a:rPr lang="en-GB" b="0" i="0" dirty="0">
                <a:solidFill>
                  <a:srgbClr val="222222"/>
                </a:solidFill>
                <a:effectLst/>
                <a:latin typeface="Calibri" panose="020F0502020204030204" pitchFamily="34" charset="0"/>
                <a:cs typeface="Calibri" panose="020F0502020204030204" pitchFamily="34" charset="0"/>
              </a:rPr>
              <a:t>Patients have lower incidence to cancer .</a:t>
            </a:r>
          </a:p>
        </p:txBody>
      </p:sp>
    </p:spTree>
    <p:extLst>
      <p:ext uri="{BB962C8B-B14F-4D97-AF65-F5344CB8AC3E}">
        <p14:creationId xmlns:p14="http://schemas.microsoft.com/office/powerpoint/2010/main" val="2595057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CFCA3B4-46C7-8BBA-25A7-A343498DDDAF}"/>
              </a:ext>
            </a:extLst>
          </p:cNvPr>
          <p:cNvSpPr>
            <a:spLocks noGrp="1"/>
          </p:cNvSpPr>
          <p:nvPr>
            <p:ph idx="1"/>
          </p:nvPr>
        </p:nvSpPr>
        <p:spPr>
          <a:xfrm>
            <a:off x="211015" y="171002"/>
            <a:ext cx="9400925" cy="6686998"/>
          </a:xfrm>
        </p:spPr>
        <p:txBody>
          <a:bodyPr>
            <a:normAutofit lnSpcReduction="10000"/>
          </a:bodyPr>
          <a:lstStyle/>
          <a:p>
            <a:r>
              <a:rPr lang="en-US" sz="2600" b="1" i="0" u="none" strike="noStrike" baseline="0" dirty="0">
                <a:solidFill>
                  <a:srgbClr val="C00000"/>
                </a:solidFill>
                <a:latin typeface="Calibri" panose="020F0502020204030204" pitchFamily="34" charset="0"/>
              </a:rPr>
              <a:t>Hypothyroidism </a:t>
            </a:r>
            <a:r>
              <a:rPr lang="ar-SA" sz="2600" b="1" i="0" u="none" strike="noStrike" baseline="0" dirty="0">
                <a:solidFill>
                  <a:srgbClr val="C00000"/>
                </a:solidFill>
                <a:latin typeface="Calibri" panose="020F0502020204030204" pitchFamily="34" charset="0"/>
              </a:rPr>
              <a:t>:</a:t>
            </a:r>
            <a:r>
              <a:rPr lang="en-US" sz="2600" b="0" i="0" u="none" strike="noStrike" baseline="0" dirty="0">
                <a:solidFill>
                  <a:srgbClr val="000000"/>
                </a:solidFill>
                <a:latin typeface="Calibri" panose="020F0502020204030204" pitchFamily="34" charset="0"/>
              </a:rPr>
              <a:t>	</a:t>
            </a:r>
            <a:r>
              <a:rPr lang="en-US" sz="2000" dirty="0">
                <a:solidFill>
                  <a:srgbClr val="0070C0"/>
                </a:solidFill>
                <a:latin typeface="Calibri" panose="020F0502020204030204" pitchFamily="34" charset="0"/>
              </a:rPr>
              <a:t>thyroid hormone has a permissive effect for GH, the def. of thyroid hormone will lead to impaired skeletal development .</a:t>
            </a:r>
          </a:p>
          <a:p>
            <a:r>
              <a:rPr lang="en-US" sz="2000" dirty="0">
                <a:solidFill>
                  <a:srgbClr val="000000"/>
                </a:solidFill>
                <a:latin typeface="Calibri" panose="020F0502020204030204" pitchFamily="34" charset="0"/>
              </a:rPr>
              <a:t>t</a:t>
            </a:r>
            <a:r>
              <a:rPr lang="en-US" sz="2000" b="0" i="0" u="none" strike="noStrike" baseline="0" dirty="0">
                <a:solidFill>
                  <a:srgbClr val="000000"/>
                </a:solidFill>
                <a:latin typeface="Calibri" panose="020F0502020204030204" pitchFamily="34" charset="0"/>
              </a:rPr>
              <a:t>he bone age is delayed; as a result, many children with hypothyroidism have a reasonably normal growth potential once the disorder is identified and treated. </a:t>
            </a:r>
          </a:p>
          <a:p>
            <a:r>
              <a:rPr lang="en-US" sz="2000" dirty="0">
                <a:solidFill>
                  <a:srgbClr val="000000"/>
                </a:solidFill>
                <a:latin typeface="Calibri" panose="020F0502020204030204" pitchFamily="34" charset="0"/>
              </a:rPr>
              <a:t>Early detection of congenital hypothyroidism prevent the development of the cretinism ,which is irreversible impairment even in the physical or mental growth .</a:t>
            </a: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050" b="0" i="0" u="none" strike="noStrike" baseline="0" dirty="0">
              <a:solidFill>
                <a:srgbClr val="000000"/>
              </a:solidFill>
              <a:latin typeface="Calibri" panose="020F0502020204030204" pitchFamily="34" charset="0"/>
            </a:endParaRPr>
          </a:p>
          <a:p>
            <a:r>
              <a:rPr lang="en-US" sz="1050" b="0" i="0" u="none" strike="noStrike" baseline="0" dirty="0">
                <a:solidFill>
                  <a:srgbClr val="00000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pPr marL="0" indent="0">
              <a:buNone/>
            </a:pPr>
            <a:endParaRPr lang="ar-SA" dirty="0"/>
          </a:p>
          <a:p>
            <a:pPr marL="0" indent="0">
              <a:buNone/>
            </a:pPr>
            <a:r>
              <a:rPr lang="en-US" sz="1800" b="0" i="0" u="none" strike="noStrike" baseline="0" dirty="0">
                <a:solidFill>
                  <a:srgbClr val="000000"/>
                </a:solidFill>
                <a:latin typeface="Calibri" panose="020F0502020204030204" pitchFamily="34" charset="0"/>
              </a:rPr>
              <a:t>	</a:t>
            </a:r>
          </a:p>
          <a:p>
            <a:endParaRPr lang="en-US" dirty="0"/>
          </a:p>
        </p:txBody>
      </p:sp>
      <p:pic>
        <p:nvPicPr>
          <p:cNvPr id="5" name="Picture 4">
            <a:extLst>
              <a:ext uri="{FF2B5EF4-FFF2-40B4-BE49-F238E27FC236}">
                <a16:creationId xmlns:a16="http://schemas.microsoft.com/office/drawing/2014/main" xmlns="" id="{B5C58AFC-0987-9AAA-C17C-0DBE15D713A8}"/>
              </a:ext>
            </a:extLst>
          </p:cNvPr>
          <p:cNvPicPr>
            <a:picLocks noChangeAspect="1"/>
          </p:cNvPicPr>
          <p:nvPr/>
        </p:nvPicPr>
        <p:blipFill>
          <a:blip r:embed="rId2"/>
          <a:stretch>
            <a:fillRect/>
          </a:stretch>
        </p:blipFill>
        <p:spPr>
          <a:xfrm>
            <a:off x="9759007" y="-1"/>
            <a:ext cx="2432993" cy="3010487"/>
          </a:xfrm>
          <a:prstGeom prst="rect">
            <a:avLst/>
          </a:prstGeom>
        </p:spPr>
      </p:pic>
      <p:pic>
        <p:nvPicPr>
          <p:cNvPr id="8" name="Picture 7">
            <a:extLst>
              <a:ext uri="{FF2B5EF4-FFF2-40B4-BE49-F238E27FC236}">
                <a16:creationId xmlns:a16="http://schemas.microsoft.com/office/drawing/2014/main" xmlns="" id="{066337C8-A2DF-D49B-696D-1E7EE03E8004}"/>
              </a:ext>
            </a:extLst>
          </p:cNvPr>
          <p:cNvPicPr>
            <a:picLocks noChangeAspect="1"/>
          </p:cNvPicPr>
          <p:nvPr/>
        </p:nvPicPr>
        <p:blipFill>
          <a:blip r:embed="rId3"/>
          <a:stretch>
            <a:fillRect/>
          </a:stretch>
        </p:blipFill>
        <p:spPr>
          <a:xfrm>
            <a:off x="0" y="2475914"/>
            <a:ext cx="7519370" cy="4211085"/>
          </a:xfrm>
          <a:prstGeom prst="rect">
            <a:avLst/>
          </a:prstGeom>
        </p:spPr>
      </p:pic>
      <p:sp>
        <p:nvSpPr>
          <p:cNvPr id="10" name="TextBox 9">
            <a:extLst>
              <a:ext uri="{FF2B5EF4-FFF2-40B4-BE49-F238E27FC236}">
                <a16:creationId xmlns:a16="http://schemas.microsoft.com/office/drawing/2014/main" xmlns="" id="{51BD5ACC-6DDC-F04E-EE1A-F535115DDD51}"/>
              </a:ext>
            </a:extLst>
          </p:cNvPr>
          <p:cNvSpPr txBox="1"/>
          <p:nvPr/>
        </p:nvSpPr>
        <p:spPr>
          <a:xfrm>
            <a:off x="7486640" y="3010486"/>
            <a:ext cx="4672630" cy="3877985"/>
          </a:xfrm>
          <a:prstGeom prst="rect">
            <a:avLst/>
          </a:prstGeom>
          <a:noFill/>
        </p:spPr>
        <p:txBody>
          <a:bodyPr wrap="square">
            <a:spAutoFit/>
          </a:bodyPr>
          <a:lstStyle/>
          <a:p>
            <a:pPr marL="285750" indent="-285750">
              <a:buFont typeface="Wingdings" panose="05000000000000000000" pitchFamily="2" charset="2"/>
              <a:buChar char="v"/>
            </a:pPr>
            <a:r>
              <a:rPr lang="en-US" sz="2400" b="1" dirty="0">
                <a:solidFill>
                  <a:srgbClr val="C00000"/>
                </a:solidFill>
              </a:rPr>
              <a:t>Albright hereditary osteodystrophy :</a:t>
            </a:r>
          </a:p>
          <a:p>
            <a:pPr marL="285750" indent="-285750">
              <a:buFont typeface="Arial" panose="020B0604020202020204" pitchFamily="34" charset="0"/>
              <a:buChar char="•"/>
            </a:pPr>
            <a:r>
              <a:rPr lang="en-US" sz="2000" dirty="0"/>
              <a:t>Resistance to PTH dt defective receptors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physical finding :</a:t>
            </a:r>
          </a:p>
          <a:p>
            <a:endParaRPr lang="en-US" sz="2000" dirty="0"/>
          </a:p>
          <a:p>
            <a:r>
              <a:rPr lang="en-US" sz="2000" dirty="0"/>
              <a:t>brachydactyly (short 4th and 5th metacarpals)</a:t>
            </a:r>
          </a:p>
          <a:p>
            <a:r>
              <a:rPr lang="en-US" sz="2000" dirty="0"/>
              <a:t>short stature,</a:t>
            </a:r>
          </a:p>
          <a:p>
            <a:r>
              <a:rPr lang="en-US" sz="2000" dirty="0"/>
              <a:t> early-onset obesity, </a:t>
            </a:r>
          </a:p>
          <a:p>
            <a:r>
              <a:rPr lang="en-US" sz="2000" dirty="0"/>
              <a:t>ectopic ossifications</a:t>
            </a:r>
          </a:p>
        </p:txBody>
      </p:sp>
    </p:spTree>
    <p:extLst>
      <p:ext uri="{BB962C8B-B14F-4D97-AF65-F5344CB8AC3E}">
        <p14:creationId xmlns:p14="http://schemas.microsoft.com/office/powerpoint/2010/main" val="3186550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3514E70-E2F0-ADC2-2B1A-825C215F0E0C}"/>
              </a:ext>
            </a:extLst>
          </p:cNvPr>
          <p:cNvSpPr>
            <a:spLocks noGrp="1"/>
          </p:cNvSpPr>
          <p:nvPr>
            <p:ph idx="1"/>
          </p:nvPr>
        </p:nvSpPr>
        <p:spPr>
          <a:xfrm>
            <a:off x="225083" y="464234"/>
            <a:ext cx="11128717" cy="5712729"/>
          </a:xfrm>
        </p:spPr>
        <p:txBody>
          <a:bodyPr/>
          <a:lstStyle/>
          <a:p>
            <a:r>
              <a:rPr lang="en-US" b="1" i="0" u="none" strike="noStrike" baseline="0" dirty="0">
                <a:solidFill>
                  <a:srgbClr val="C00000"/>
                </a:solidFill>
                <a:latin typeface="Calibri" panose="020F0502020204030204" pitchFamily="34" charset="0"/>
              </a:rPr>
              <a:t>Precocious puberty :</a:t>
            </a:r>
            <a:r>
              <a:rPr lang="en-US" sz="1800" b="0" i="0" u="none" strike="noStrike" baseline="0" dirty="0">
                <a:solidFill>
                  <a:srgbClr val="000000"/>
                </a:solidFill>
                <a:latin typeface="Calibri" panose="020F0502020204030204" pitchFamily="34" charset="0"/>
              </a:rPr>
              <a:t>	</a:t>
            </a:r>
          </a:p>
          <a:p>
            <a:r>
              <a:rPr lang="en-US" sz="2400" b="0" i="0" u="none" strike="noStrike" baseline="0" dirty="0">
                <a:solidFill>
                  <a:srgbClr val="000000"/>
                </a:solidFill>
                <a:latin typeface="Calibri" panose="020F0502020204030204" pitchFamily="34" charset="0"/>
              </a:rPr>
              <a:t>Increased secretion of gonadal steroids, which have two consequences: One is sexual precocity. The other is </a:t>
            </a:r>
            <a:r>
              <a:rPr lang="en-US" sz="2400" b="0" i="0" u="none" strike="noStrike" baseline="0" dirty="0">
                <a:solidFill>
                  <a:srgbClr val="0070C0"/>
                </a:solidFill>
                <a:latin typeface="Calibri" panose="020F0502020204030204" pitchFamily="34" charset="0"/>
              </a:rPr>
              <a:t>accelerated epiphyseal development</a:t>
            </a:r>
            <a:r>
              <a:rPr lang="en-US" sz="2400" b="0" i="0" u="none" strike="noStrike" baseline="0" dirty="0">
                <a:solidFill>
                  <a:srgbClr val="000000"/>
                </a:solidFill>
                <a:latin typeface="Calibri" panose="020F0502020204030204" pitchFamily="34" charset="0"/>
              </a:rPr>
              <a:t>, which causes rapid childhood growth but more rapid advancement of bone age. As a result, height age is advanced compared with chronologic age, but it lags behind the markedly accelerated bone age. 	</a:t>
            </a:r>
          </a:p>
          <a:p>
            <a:endParaRPr lang="en-US" sz="180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Cushing syndrome: </a:t>
            </a:r>
          </a:p>
          <a:p>
            <a:r>
              <a:rPr lang="en-US" sz="2400" b="0" i="0" u="none" strike="noStrike" baseline="0" dirty="0">
                <a:solidFill>
                  <a:srgbClr val="000000"/>
                </a:solidFill>
                <a:latin typeface="Calibri" panose="020F0502020204030204" pitchFamily="34" charset="0"/>
              </a:rPr>
              <a:t>is caused by excessive glucocorticoids and is characterized by the combination of weight gain and growth retardation, resulting in excessive weight-for-height.</a:t>
            </a:r>
            <a:r>
              <a:rPr lang="en-US" sz="2000" b="0" i="0" u="none" strike="noStrike" baseline="0" dirty="0">
                <a:solidFill>
                  <a:srgbClr val="000000"/>
                </a:solidFill>
                <a:latin typeface="Calibri" panose="020F0502020204030204" pitchFamily="34" charset="0"/>
              </a:rPr>
              <a:t>	</a:t>
            </a:r>
          </a:p>
          <a:p>
            <a:endParaRPr lang="en-US" dirty="0"/>
          </a:p>
        </p:txBody>
      </p:sp>
    </p:spTree>
    <p:extLst>
      <p:ext uri="{BB962C8B-B14F-4D97-AF65-F5344CB8AC3E}">
        <p14:creationId xmlns:p14="http://schemas.microsoft.com/office/powerpoint/2010/main" val="2653220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3882221-7FE2-808E-E851-A5F2C88224A1}"/>
              </a:ext>
            </a:extLst>
          </p:cNvPr>
          <p:cNvSpPr>
            <a:spLocks noGrp="1"/>
          </p:cNvSpPr>
          <p:nvPr>
            <p:ph type="ctrTitle"/>
          </p:nvPr>
        </p:nvSpPr>
        <p:spPr/>
        <p:txBody>
          <a:bodyPr>
            <a:normAutofit/>
          </a:bodyPr>
          <a:lstStyle/>
          <a:p>
            <a:r>
              <a:rPr lang="en-US" b="1" dirty="0"/>
              <a:t>Systemic disorders with secondary effects on growth</a:t>
            </a:r>
            <a:r>
              <a:rPr lang="en-US" dirty="0"/>
              <a:t> </a:t>
            </a:r>
          </a:p>
        </p:txBody>
      </p:sp>
    </p:spTree>
    <p:extLst>
      <p:ext uri="{BB962C8B-B14F-4D97-AF65-F5344CB8AC3E}">
        <p14:creationId xmlns:p14="http://schemas.microsoft.com/office/powerpoint/2010/main" val="1940032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E5604B-1A92-834E-56A5-CC64CA5D9BC8}"/>
              </a:ext>
            </a:extLst>
          </p:cNvPr>
          <p:cNvSpPr>
            <a:spLocks noGrp="1"/>
          </p:cNvSpPr>
          <p:nvPr>
            <p:ph type="title"/>
          </p:nvPr>
        </p:nvSpPr>
        <p:spPr/>
        <p:txBody>
          <a:bodyPr/>
          <a:lstStyle/>
          <a:p>
            <a:r>
              <a:rPr lang="en-US" dirty="0"/>
              <a:t>How inflammatory processes affect physical growth ?</a:t>
            </a:r>
          </a:p>
        </p:txBody>
      </p:sp>
      <p:sp>
        <p:nvSpPr>
          <p:cNvPr id="3" name="Content Placeholder 2">
            <a:extLst>
              <a:ext uri="{FF2B5EF4-FFF2-40B4-BE49-F238E27FC236}">
                <a16:creationId xmlns:a16="http://schemas.microsoft.com/office/drawing/2014/main" xmlns="" id="{AD43E49B-0CE6-57AC-06AA-8A4431A1296C}"/>
              </a:ext>
            </a:extLst>
          </p:cNvPr>
          <p:cNvSpPr>
            <a:spLocks noGrp="1"/>
          </p:cNvSpPr>
          <p:nvPr>
            <p:ph idx="1"/>
          </p:nvPr>
        </p:nvSpPr>
        <p:spPr>
          <a:xfrm>
            <a:off x="627185" y="2141537"/>
            <a:ext cx="11059532" cy="4351338"/>
          </a:xfrm>
        </p:spPr>
        <p:txBody>
          <a:bodyPr>
            <a:normAutofit fontScale="92500" lnSpcReduction="20000"/>
          </a:bodyPr>
          <a:lstStyle/>
          <a:p>
            <a:r>
              <a:rPr lang="ar-SA" sz="2400" dirty="0"/>
              <a:t>Inflammation is a primary cause of bone loss. The process of longitudinal growth occurs in growth plates. An alteration between bone formation and bone resorption occurs in chronic inflammatory conditions. </a:t>
            </a:r>
            <a:r>
              <a:rPr lang="en-US" sz="2400" dirty="0"/>
              <a:t>A</a:t>
            </a:r>
            <a:r>
              <a:rPr lang="ar-SA" sz="2400" dirty="0"/>
              <a:t>nd is associated with an enhancement of bone resorption or an inhibition of bone formation .</a:t>
            </a:r>
          </a:p>
          <a:p>
            <a:pPr marL="0" indent="0">
              <a:buNone/>
            </a:pPr>
            <a:endParaRPr lang="ar-SA" sz="2400" dirty="0"/>
          </a:p>
          <a:p>
            <a:r>
              <a:rPr lang="en-US" sz="2400" dirty="0"/>
              <a:t>chronic inflammatory diseases in childhood, such as cystic fibrosis (CF), inflammatory bowel diseases (IBDs), juvenile idiopathic arthritis (JIA). Changes in growth hormone (GH) secretion, GH resistance, and changes in the insulin-like growth factor (IGF) system are described mainly in relationship with the increase in </a:t>
            </a:r>
            <a:r>
              <a:rPr lang="en-US" sz="2400" dirty="0">
                <a:solidFill>
                  <a:srgbClr val="0070C0"/>
                </a:solidFill>
              </a:rPr>
              <a:t>pro-inflammatory cytokines. </a:t>
            </a:r>
          </a:p>
          <a:p>
            <a:endParaRPr lang="en-US" sz="2400" dirty="0">
              <a:solidFill>
                <a:srgbClr val="0070C0"/>
              </a:solidFill>
            </a:endParaRPr>
          </a:p>
          <a:p>
            <a:endParaRPr lang="en-US" sz="2400" dirty="0"/>
          </a:p>
        </p:txBody>
      </p:sp>
    </p:spTree>
    <p:extLst>
      <p:ext uri="{BB962C8B-B14F-4D97-AF65-F5344CB8AC3E}">
        <p14:creationId xmlns:p14="http://schemas.microsoft.com/office/powerpoint/2010/main" val="3632082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C1B71A7-666D-95B7-4FB2-40068D3E247E}"/>
              </a:ext>
            </a:extLst>
          </p:cNvPr>
          <p:cNvSpPr>
            <a:spLocks noGrp="1"/>
          </p:cNvSpPr>
          <p:nvPr>
            <p:ph idx="1"/>
          </p:nvPr>
        </p:nvSpPr>
        <p:spPr>
          <a:xfrm>
            <a:off x="196948" y="281355"/>
            <a:ext cx="11774658" cy="6217920"/>
          </a:xfrm>
        </p:spPr>
        <p:txBody>
          <a:bodyPr>
            <a:normAutofit fontScale="85000" lnSpcReduction="10000"/>
          </a:bodyPr>
          <a:lstStyle/>
          <a:p>
            <a:r>
              <a:rPr lang="en-US" b="1" i="0" u="none" strike="noStrike" baseline="0" dirty="0">
                <a:solidFill>
                  <a:srgbClr val="C00000"/>
                </a:solidFill>
                <a:latin typeface="Calibri" panose="020F0502020204030204" pitchFamily="34" charset="0"/>
              </a:rPr>
              <a:t>Undernutrition:</a:t>
            </a:r>
            <a:r>
              <a:rPr lang="en-US" b="0" i="0" u="none" strike="noStrike" baseline="0" dirty="0">
                <a:solidFill>
                  <a:srgbClr val="C00000"/>
                </a:solidFill>
                <a:latin typeface="Calibri" panose="020F0502020204030204" pitchFamily="34" charset="0"/>
              </a:rPr>
              <a:t>	</a:t>
            </a:r>
            <a:endParaRPr lang="en-US" sz="32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The hallmark of undernutrition is low weight-for-height. 	</a:t>
            </a:r>
          </a:p>
          <a:p>
            <a:pPr marL="0" indent="0">
              <a:buNone/>
            </a:pPr>
            <a:r>
              <a:rPr lang="en-US" sz="2000" dirty="0">
                <a:solidFill>
                  <a:srgbClr val="000000"/>
                </a:solidFill>
                <a:latin typeface="Calibri" panose="020F0502020204030204" pitchFamily="34" charset="0"/>
              </a:rPr>
              <a:t>Wight/height &lt;5</a:t>
            </a:r>
            <a:r>
              <a:rPr lang="en-US" sz="2000" baseline="30000" dirty="0">
                <a:solidFill>
                  <a:srgbClr val="000000"/>
                </a:solidFill>
                <a:latin typeface="Calibri" panose="020F0502020204030204" pitchFamily="34" charset="0"/>
              </a:rPr>
              <a:t>th</a:t>
            </a:r>
            <a:r>
              <a:rPr lang="en-US" sz="2000" dirty="0">
                <a:solidFill>
                  <a:srgbClr val="000000"/>
                </a:solidFill>
                <a:latin typeface="Calibri" panose="020F0502020204030204" pitchFamily="34" charset="0"/>
              </a:rPr>
              <a:t> percentile is the single best growth curve indicator for acute malnutrition </a:t>
            </a:r>
            <a:r>
              <a:rPr lang="en-US" sz="1800" dirty="0">
                <a:solidFill>
                  <a:srgbClr val="000000"/>
                </a:solidFill>
                <a:latin typeface="Calibri" panose="020F0502020204030204" pitchFamily="34" charset="0"/>
              </a:rPr>
              <a:t>.</a:t>
            </a:r>
          </a:p>
          <a:p>
            <a:pPr marL="0" indent="0">
              <a:buNone/>
            </a:pPr>
            <a:endParaRPr lang="en-US" sz="180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Glucocorticoid therapy:</a:t>
            </a:r>
            <a:endParaRPr lang="en-US" sz="18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2000" dirty="0"/>
              <a:t>Glucocorticoids are frequently used for the treatment for many inflammatory diseases. Initially, steroids could have beneficial effects on bone growth, suppressing inflammation, but long-term therapy frequently has adverse effects on bone .</a:t>
            </a:r>
          </a:p>
          <a:p>
            <a:r>
              <a:rPr lang="en-US" sz="2000" dirty="0"/>
              <a:t>High levels of circulating glucocorticoids disrupt bone </a:t>
            </a:r>
            <a:r>
              <a:rPr lang="en-US" sz="2000" dirty="0" err="1"/>
              <a:t>remodelling</a:t>
            </a:r>
            <a:r>
              <a:rPr lang="en-US" sz="2000" dirty="0"/>
              <a:t>, disrupting the balance between formation and resorption. Glucocorticoids act directly on osteoblasts, decreasing their proliferation and the consequent production of specific proteins as osteocalcin, a bone specific alkaline phosphatase Enhanced adverse effects of glucocorticoids are partly dependent on the underlying illness </a:t>
            </a:r>
          </a:p>
          <a:p>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2060"/>
                </a:solidFill>
                <a:latin typeface="Calibri" panose="020F0502020204030204" pitchFamily="34" charset="0"/>
              </a:rPr>
              <a:t>The growth effects of glucocorticoids are related to the type, dose, and duration of the exposure. If glucocorticoids are discontinued, children usually experience some catch-up growth. </a:t>
            </a:r>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Prolonged treatment with systemic glucocorticoids may have persistent effects on growth after therapy is discontinued</a:t>
            </a:r>
          </a:p>
          <a:p>
            <a:endParaRPr lang="en-US" sz="180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91852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C3821F7-17D1-2E33-F8E0-517CAE82ECEF}"/>
              </a:ext>
            </a:extLst>
          </p:cNvPr>
          <p:cNvSpPr>
            <a:spLocks noGrp="1"/>
          </p:cNvSpPr>
          <p:nvPr>
            <p:ph idx="1"/>
          </p:nvPr>
        </p:nvSpPr>
        <p:spPr>
          <a:xfrm>
            <a:off x="303627" y="489194"/>
            <a:ext cx="11189677" cy="6108554"/>
          </a:xfrm>
        </p:spPr>
        <p:txBody>
          <a:bodyPr>
            <a:normAutofit lnSpcReduction="10000"/>
          </a:bodyPr>
          <a:lstStyle/>
          <a:p>
            <a:r>
              <a:rPr lang="en-US" b="1" i="0" u="none" strike="noStrike" baseline="0" dirty="0">
                <a:solidFill>
                  <a:srgbClr val="C00000"/>
                </a:solidFill>
                <a:latin typeface="Calibri" panose="020F0502020204030204" pitchFamily="34" charset="0"/>
              </a:rPr>
              <a:t>Gastrointestinal disease: </a:t>
            </a:r>
            <a:r>
              <a:rPr lang="en-US" sz="1800" b="0" i="0" u="none" strike="noStrike" baseline="0" dirty="0">
                <a:solidFill>
                  <a:srgbClr val="000000"/>
                </a:solidFill>
                <a:latin typeface="Calibri" panose="020F0502020204030204" pitchFamily="34" charset="0"/>
              </a:rPr>
              <a:t>	</a:t>
            </a:r>
          </a:p>
          <a:p>
            <a:r>
              <a:rPr lang="en-US" sz="2000" b="0" i="0" u="none" strike="noStrike" baseline="0" dirty="0">
                <a:solidFill>
                  <a:srgbClr val="000000"/>
                </a:solidFill>
                <a:latin typeface="Calibri" panose="020F0502020204030204" pitchFamily="34" charset="0"/>
              </a:rPr>
              <a:t>Children with growth failure resulting from gastrointestinal disease tend to have a greater deficit in weight than height in contrast to those with endocrine disorders, who are often overweight-for-height </a:t>
            </a:r>
          </a:p>
          <a:p>
            <a:r>
              <a:rPr lang="en-US" sz="2000" b="0" i="0" u="none" strike="noStrike" baseline="0" dirty="0">
                <a:solidFill>
                  <a:srgbClr val="C00000"/>
                </a:solidFill>
                <a:latin typeface="Calibri" panose="020F0502020204030204" pitchFamily="34" charset="0"/>
              </a:rPr>
              <a:t>(IBD)</a:t>
            </a:r>
            <a:r>
              <a:rPr lang="en-US" sz="2000" b="0" i="0" u="none" strike="noStrike" baseline="0" dirty="0">
                <a:solidFill>
                  <a:srgbClr val="000000"/>
                </a:solidFill>
                <a:latin typeface="Calibri" panose="020F0502020204030204" pitchFamily="34" charset="0"/>
              </a:rPr>
              <a:t>The growth failure is closely related to the inflammatory disease process, as well as decreased food intake, malabsorption, and/or high-dose glucocorticoids if used for treatment </a:t>
            </a:r>
          </a:p>
          <a:p>
            <a:r>
              <a:rPr lang="en-US" sz="2000" b="0" i="0" u="none" strike="noStrike" baseline="0" dirty="0">
                <a:solidFill>
                  <a:srgbClr val="C00000"/>
                </a:solidFill>
                <a:latin typeface="Calibri" panose="020F0502020204030204" pitchFamily="34" charset="0"/>
              </a:rPr>
              <a:t>celiac disease </a:t>
            </a:r>
            <a:r>
              <a:rPr lang="en-US" sz="2000" b="0" i="0" u="none" strike="noStrike" baseline="0" dirty="0">
                <a:solidFill>
                  <a:srgbClr val="000000"/>
                </a:solidFill>
                <a:latin typeface="Calibri" panose="020F0502020204030204" pitchFamily="34" charset="0"/>
              </a:rPr>
              <a:t>can present with growth failure, especially in younger children </a:t>
            </a:r>
          </a:p>
          <a:p>
            <a:pPr marL="0" indent="0">
              <a:buNone/>
            </a:pPr>
            <a:r>
              <a:rPr lang="en-US" sz="1800" b="0" i="0" u="none" strike="noStrike" baseline="0" dirty="0">
                <a:solidFill>
                  <a:srgbClr val="000000"/>
                </a:solidFill>
                <a:latin typeface="Calibri" panose="020F0502020204030204" pitchFamily="34" charset="0"/>
              </a:rPr>
              <a:t>	</a:t>
            </a:r>
          </a:p>
          <a:p>
            <a:r>
              <a:rPr lang="en-US" sz="2400" b="1" i="0" u="none" strike="noStrike" baseline="0" dirty="0">
                <a:solidFill>
                  <a:srgbClr val="C00000"/>
                </a:solidFill>
                <a:latin typeface="Calibri" panose="020F0502020204030204" pitchFamily="34" charset="0"/>
              </a:rPr>
              <a:t>Rheumatologic disease:</a:t>
            </a:r>
            <a:endParaRPr lang="en-US" sz="24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especially </a:t>
            </a:r>
            <a:r>
              <a:rPr lang="en-US" sz="2000" b="0" i="0" u="none" strike="noStrike" baseline="0" dirty="0">
                <a:solidFill>
                  <a:srgbClr val="C00000"/>
                </a:solidFill>
                <a:latin typeface="Calibri" panose="020F0502020204030204" pitchFamily="34" charset="0"/>
              </a:rPr>
              <a:t>systemic juvenile idiopathic arthritis </a:t>
            </a:r>
          </a:p>
          <a:p>
            <a:r>
              <a:rPr lang="en-US" sz="2000" b="0" i="0" u="none" strike="noStrike" baseline="0" dirty="0">
                <a:solidFill>
                  <a:srgbClr val="000000"/>
                </a:solidFill>
                <a:latin typeface="Calibri" panose="020F0502020204030204" pitchFamily="34" charset="0"/>
              </a:rPr>
              <a:t>This may be a consequence of the proinflammatory</a:t>
            </a:r>
          </a:p>
          <a:p>
            <a:pPr marL="0" indent="0">
              <a:buNone/>
            </a:pPr>
            <a:r>
              <a:rPr lang="en-US" sz="2000" b="0" i="0" u="none" strike="noStrike" baseline="0" dirty="0">
                <a:solidFill>
                  <a:srgbClr val="000000"/>
                </a:solidFill>
                <a:latin typeface="Calibri" panose="020F0502020204030204" pitchFamily="34" charset="0"/>
              </a:rPr>
              <a:t> cytokines associated with disease activity and is also</a:t>
            </a:r>
          </a:p>
          <a:p>
            <a:pPr marL="0" indent="0">
              <a:buNone/>
            </a:pPr>
            <a:r>
              <a:rPr lang="en-US" sz="2000" b="0" i="0" u="none" strike="noStrike" baseline="0" dirty="0">
                <a:solidFill>
                  <a:srgbClr val="000000"/>
                </a:solidFill>
                <a:latin typeface="Calibri" panose="020F0502020204030204" pitchFamily="34" charset="0"/>
              </a:rPr>
              <a:t> caused by the high-dose glucocorticoids .</a:t>
            </a:r>
            <a:r>
              <a:rPr lang="en-US" sz="1800" b="0" i="0" u="none" strike="noStrike" baseline="0" dirty="0">
                <a:solidFill>
                  <a:srgbClr val="000000"/>
                </a:solidFill>
                <a:latin typeface="Calibri" panose="020F0502020204030204" pitchFamily="34" charset="0"/>
              </a:rPr>
              <a:t>	</a:t>
            </a:r>
          </a:p>
          <a:p>
            <a:endParaRPr lang="en-US" dirty="0"/>
          </a:p>
        </p:txBody>
      </p:sp>
      <p:pic>
        <p:nvPicPr>
          <p:cNvPr id="4" name="Picture 3">
            <a:extLst>
              <a:ext uri="{FF2B5EF4-FFF2-40B4-BE49-F238E27FC236}">
                <a16:creationId xmlns:a16="http://schemas.microsoft.com/office/drawing/2014/main" xmlns="" id="{D7904802-C48D-E5DC-8392-6F99CF6D573C}"/>
              </a:ext>
            </a:extLst>
          </p:cNvPr>
          <p:cNvPicPr>
            <a:picLocks noChangeAspect="1"/>
          </p:cNvPicPr>
          <p:nvPr/>
        </p:nvPicPr>
        <p:blipFill>
          <a:blip r:embed="rId2"/>
          <a:stretch>
            <a:fillRect/>
          </a:stretch>
        </p:blipFill>
        <p:spPr>
          <a:xfrm>
            <a:off x="5997526" y="2644726"/>
            <a:ext cx="6096000" cy="4213274"/>
          </a:xfrm>
          <a:prstGeom prst="rect">
            <a:avLst/>
          </a:prstGeom>
        </p:spPr>
      </p:pic>
    </p:spTree>
    <p:extLst>
      <p:ext uri="{BB962C8B-B14F-4D97-AF65-F5344CB8AC3E}">
        <p14:creationId xmlns:p14="http://schemas.microsoft.com/office/powerpoint/2010/main" val="4224337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F4903E4-4861-F87A-F27E-E539920A2586}"/>
              </a:ext>
            </a:extLst>
          </p:cNvPr>
          <p:cNvSpPr>
            <a:spLocks noGrp="1"/>
          </p:cNvSpPr>
          <p:nvPr>
            <p:ph idx="1"/>
          </p:nvPr>
        </p:nvSpPr>
        <p:spPr>
          <a:xfrm>
            <a:off x="211015" y="295422"/>
            <a:ext cx="11549576" cy="6133513"/>
          </a:xfrm>
        </p:spPr>
        <p:txBody>
          <a:bodyPr>
            <a:normAutofit fontScale="92500"/>
          </a:bodyPr>
          <a:lstStyle/>
          <a:p>
            <a:r>
              <a:rPr lang="en-US" b="1" i="0" u="none" strike="noStrike" baseline="0" dirty="0">
                <a:solidFill>
                  <a:srgbClr val="C00000"/>
                </a:solidFill>
                <a:latin typeface="Calibri" panose="020F0502020204030204" pitchFamily="34" charset="0"/>
              </a:rPr>
              <a:t>Chronic kidney disease: </a:t>
            </a:r>
            <a:r>
              <a:rPr lang="en-US" sz="1800" b="0" i="0" u="none" strike="noStrike" baseline="0" dirty="0">
                <a:solidFill>
                  <a:srgbClr val="000000"/>
                </a:solidFill>
                <a:latin typeface="Calibri" panose="020F0502020204030204" pitchFamily="34" charset="0"/>
              </a:rPr>
              <a:t>	</a:t>
            </a:r>
          </a:p>
          <a:p>
            <a:r>
              <a:rPr lang="en-US" sz="2000" b="0" i="0" u="none" strike="noStrike" baseline="0" dirty="0">
                <a:solidFill>
                  <a:srgbClr val="000000"/>
                </a:solidFill>
                <a:latin typeface="Calibri" panose="020F0502020204030204" pitchFamily="34" charset="0"/>
              </a:rPr>
              <a:t>The primary causes of growth faltering in children with chronic kidney disease are disturbances of growth hormone metabolism and its main mediator, insulin-like growth factor 1 (IGF-1). Other factors may include metabolic acidosis, uremia, poor nutrition secondary to dietary restrictions, anorexia of chronic illness, anemia, calcium and phosphorus imbalance, renal osteodystrophy, or use of high-dose glucocorticoids. </a:t>
            </a:r>
          </a:p>
          <a:p>
            <a:r>
              <a:rPr lang="en-US" sz="2000" b="0" i="0" u="none" strike="noStrike" baseline="0" dirty="0">
                <a:solidFill>
                  <a:srgbClr val="000000"/>
                </a:solidFill>
                <a:latin typeface="Calibri" panose="020F0502020204030204" pitchFamily="34" charset="0"/>
              </a:rPr>
              <a:t>Affected patients are candidates for growth hormone therapy until renal transplantation, and some of these patients may also benefit from growth hormone therapy after transplantation </a:t>
            </a:r>
          </a:p>
          <a:p>
            <a:endParaRPr lang="en-US" sz="1800" dirty="0">
              <a:solidFill>
                <a:srgbClr val="000000"/>
              </a:solidFill>
              <a:latin typeface="Calibri" panose="020F0502020204030204" pitchFamily="34" charset="0"/>
            </a:endParaRPr>
          </a:p>
          <a:p>
            <a:pPr algn="l" rtl="0" eaLnBrk="1" hangingPunct="1"/>
            <a:r>
              <a:rPr lang="en-US" altLang="pt-PT" b="1" dirty="0">
                <a:solidFill>
                  <a:srgbClr val="C00000"/>
                </a:solidFill>
              </a:rPr>
              <a:t>Cancers  : </a:t>
            </a:r>
          </a:p>
          <a:p>
            <a:pPr algn="l" rtl="0" eaLnBrk="1" hangingPunct="1"/>
            <a:r>
              <a:rPr lang="en-US" altLang="pt-PT" sz="2000" dirty="0"/>
              <a:t>Children with cancer may grow poorly before diagnosis because of poor food intake, nausea, vomiting, and increased caloric utilization. </a:t>
            </a:r>
          </a:p>
          <a:p>
            <a:pPr algn="l" rtl="0" eaLnBrk="1" hangingPunct="1"/>
            <a:r>
              <a:rPr lang="en-US" altLang="pt-PT" sz="2000" dirty="0"/>
              <a:t>After diagnosis, anorexia, nausea, and vomiting induced by chemotherapy and radiotherapy also can contribute to impaired growth. These effects often subside within one to two years of initiating treatment, and some children then have catch-up growth .</a:t>
            </a:r>
          </a:p>
          <a:p>
            <a:pPr marL="0" indent="0" algn="l" rtl="0" eaLnBrk="1" hangingPunct="1">
              <a:buNone/>
            </a:pPr>
            <a:endParaRPr lang="en-US" altLang="pt-PT" sz="1800" dirty="0"/>
          </a:p>
        </p:txBody>
      </p:sp>
    </p:spTree>
    <p:extLst>
      <p:ext uri="{BB962C8B-B14F-4D97-AF65-F5344CB8AC3E}">
        <p14:creationId xmlns:p14="http://schemas.microsoft.com/office/powerpoint/2010/main" val="409701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D98FBA0-1738-B01F-D1AD-1F0BFC3BFCC5}"/>
              </a:ext>
            </a:extLst>
          </p:cNvPr>
          <p:cNvSpPr>
            <a:spLocks noGrp="1"/>
          </p:cNvSpPr>
          <p:nvPr>
            <p:ph idx="1"/>
          </p:nvPr>
        </p:nvSpPr>
        <p:spPr>
          <a:xfrm>
            <a:off x="337625" y="520504"/>
            <a:ext cx="11451101" cy="6049107"/>
          </a:xfrm>
        </p:spPr>
        <p:txBody>
          <a:bodyPr>
            <a:normAutofit fontScale="92500" lnSpcReduction="20000"/>
          </a:bodyPr>
          <a:lstStyle/>
          <a:p>
            <a:r>
              <a:rPr lang="en-US" b="1" i="0" u="none" strike="noStrike" baseline="0" dirty="0">
                <a:solidFill>
                  <a:srgbClr val="C00000"/>
                </a:solidFill>
                <a:latin typeface="Calibri" panose="020F0502020204030204" pitchFamily="34" charset="0"/>
              </a:rPr>
              <a:t>Pulmonary disease: </a:t>
            </a:r>
          </a:p>
          <a:p>
            <a:pPr>
              <a:spcAft>
                <a:spcPts val="0"/>
              </a:spcAft>
              <a:defRPr/>
            </a:pPr>
            <a:r>
              <a:rPr lang="en-US" sz="1800" dirty="0">
                <a:solidFill>
                  <a:srgbClr val="0070C0"/>
                </a:solidFill>
                <a:latin typeface="Calibri" panose="020F0502020204030204" pitchFamily="34" charset="0"/>
              </a:rPr>
              <a:t> </a:t>
            </a:r>
            <a:r>
              <a:rPr lang="en-US" sz="2000" dirty="0">
                <a:solidFill>
                  <a:srgbClr val="0070C0"/>
                </a:solidFill>
              </a:rPr>
              <a:t>Cystic fibrosis </a:t>
            </a:r>
            <a:r>
              <a:rPr lang="en-US" sz="2000" dirty="0">
                <a:solidFill>
                  <a:schemeClr val="tx1">
                    <a:lumMod val="95000"/>
                    <a:lumOff val="5000"/>
                  </a:schemeClr>
                </a:solidFill>
              </a:rPr>
              <a:t>is both a pulmonary and gastrointestinal disease. Growth failure in children with this disorder may be caused by multiple mechanisms, including poor food intake, maldigestion or malabsorption, chronic infection, and increased energy requirements </a:t>
            </a:r>
            <a:r>
              <a:rPr lang="ar-JO" sz="2000" dirty="0">
                <a:solidFill>
                  <a:schemeClr val="tx1">
                    <a:lumMod val="95000"/>
                    <a:lumOff val="5000"/>
                  </a:schemeClr>
                </a:solidFill>
              </a:rPr>
              <a:t>.</a:t>
            </a:r>
          </a:p>
          <a:p>
            <a:pPr>
              <a:spcAft>
                <a:spcPts val="0"/>
              </a:spcAft>
              <a:defRPr/>
            </a:pPr>
            <a:r>
              <a:rPr lang="en-US" sz="2000" dirty="0">
                <a:solidFill>
                  <a:srgbClr val="0070C0"/>
                </a:solidFill>
              </a:rPr>
              <a:t>Asthma </a:t>
            </a:r>
            <a:r>
              <a:rPr lang="en-US" sz="2000" dirty="0">
                <a:solidFill>
                  <a:schemeClr val="tx1">
                    <a:lumMod val="95000"/>
                    <a:lumOff val="5000"/>
                  </a:schemeClr>
                </a:solidFill>
              </a:rPr>
              <a:t>has been associated with a deceleration of height velocity, which is most pronounced with severe disease. Growth failure in children with asthma is usually due to treatment with glucocorticoids, including inhaled glucocorticoids.</a:t>
            </a:r>
          </a:p>
          <a:p>
            <a:pPr marL="0" indent="0">
              <a:buNone/>
            </a:pPr>
            <a:r>
              <a:rPr lang="en-US" sz="1800" b="0" i="0" u="none" strike="noStrike" baseline="0" dirty="0">
                <a:solidFill>
                  <a:srgbClr val="000000"/>
                </a:solidFill>
                <a:latin typeface="Calibri" panose="020F0502020204030204" pitchFamily="34" charset="0"/>
              </a:rPr>
              <a:t>	</a:t>
            </a:r>
          </a:p>
          <a:p>
            <a:r>
              <a:rPr lang="en-US" b="1" i="0" u="none" strike="noStrike" baseline="0" dirty="0">
                <a:solidFill>
                  <a:srgbClr val="C00000"/>
                </a:solidFill>
                <a:latin typeface="Calibri" panose="020F0502020204030204" pitchFamily="34" charset="0"/>
              </a:rPr>
              <a:t>Cardiac disease: </a:t>
            </a:r>
          </a:p>
          <a:p>
            <a:r>
              <a:rPr lang="en-US" altLang="pt-PT" sz="2000" dirty="0"/>
              <a:t>Growth failure is common in children with severe heart disease of any cause. The major pathogenetic factors are thought to be </a:t>
            </a:r>
            <a:r>
              <a:rPr lang="en-US" altLang="pt-PT" sz="2000" dirty="0">
                <a:solidFill>
                  <a:srgbClr val="0070C0"/>
                </a:solidFill>
              </a:rPr>
              <a:t>anorexia and increased basal energy requirements . </a:t>
            </a:r>
          </a:p>
          <a:p>
            <a:endParaRPr lang="en-US" sz="18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Metabolic diseases: </a:t>
            </a:r>
            <a:r>
              <a:rPr lang="en-US" sz="1800" b="0" i="0" u="none" strike="noStrike" baseline="0" dirty="0">
                <a:solidFill>
                  <a:srgbClr val="000000"/>
                </a:solidFill>
                <a:latin typeface="Calibri" panose="020F0502020204030204" pitchFamily="34" charset="0"/>
              </a:rPr>
              <a:t>	</a:t>
            </a:r>
          </a:p>
          <a:p>
            <a:pPr marL="0" indent="0">
              <a:buNone/>
            </a:pPr>
            <a:r>
              <a:rPr lang="en-US" sz="2000" b="0" i="0" u="none" strike="noStrike" baseline="0" dirty="0">
                <a:solidFill>
                  <a:srgbClr val="000000"/>
                </a:solidFill>
                <a:latin typeface="Calibri" panose="020F0502020204030204" pitchFamily="34" charset="0"/>
              </a:rPr>
              <a:t>In the past, </a:t>
            </a:r>
            <a:r>
              <a:rPr lang="en-US" sz="2000" b="0" i="0" u="none" strike="noStrike" baseline="0" dirty="0">
                <a:solidFill>
                  <a:srgbClr val="0070C0"/>
                </a:solidFill>
                <a:latin typeface="Calibri" panose="020F0502020204030204" pitchFamily="34" charset="0"/>
              </a:rPr>
              <a:t>type 1 diabetes mellitus </a:t>
            </a:r>
            <a:r>
              <a:rPr lang="en-US" sz="2000" b="0" i="0" u="none" strike="noStrike" baseline="0" dirty="0">
                <a:solidFill>
                  <a:srgbClr val="000000"/>
                </a:solidFill>
                <a:latin typeface="Calibri" panose="020F0502020204030204" pitchFamily="34" charset="0"/>
              </a:rPr>
              <a:t>was an important cause of short stature and attenuated growth because of caloric deficit resulting from severe glucosuria ,on other hand high Glucose level inhibit the hypothalamic-pituitary-somatotropic axis.</a:t>
            </a:r>
          </a:p>
          <a:p>
            <a:endParaRPr lang="en-US" dirty="0"/>
          </a:p>
        </p:txBody>
      </p:sp>
    </p:spTree>
    <p:extLst>
      <p:ext uri="{BB962C8B-B14F-4D97-AF65-F5344CB8AC3E}">
        <p14:creationId xmlns:p14="http://schemas.microsoft.com/office/powerpoint/2010/main" val="3947008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p:cNvPicPr>
            <a:picLocks noGrp="1"/>
          </p:cNvPicPr>
          <p:nvPr>
            <p:ph idx="1"/>
          </p:nvPr>
        </p:nvPicPr>
        <p:blipFill>
          <a:blip r:embed="rId2" cstate="print"/>
          <a:stretch>
            <a:fillRect/>
          </a:stretch>
        </p:blipFill>
        <p:spPr>
          <a:xfrm>
            <a:off x="2057400" y="1"/>
            <a:ext cx="8305800" cy="4987925"/>
          </a:xfrm>
          <a:prstGeom prst="rect">
            <a:avLst/>
          </a:prstGeom>
        </p:spPr>
      </p:pic>
      <p:sp>
        <p:nvSpPr>
          <p:cNvPr id="5" name="object 11"/>
          <p:cNvSpPr txBox="1"/>
          <p:nvPr/>
        </p:nvSpPr>
        <p:spPr>
          <a:xfrm>
            <a:off x="2285999" y="5118652"/>
            <a:ext cx="8779565" cy="1624163"/>
          </a:xfrm>
          <a:prstGeom prst="rect">
            <a:avLst/>
          </a:prstGeom>
          <a:ln w="6350">
            <a:solidFill>
              <a:srgbClr val="000000"/>
            </a:solidFill>
          </a:ln>
        </p:spPr>
        <p:txBody>
          <a:bodyPr vert="horz" wrap="square" lIns="0" tIns="33020" rIns="0" bIns="0" rtlCol="0">
            <a:spAutoFit/>
          </a:bodyPr>
          <a:lstStyle/>
          <a:p>
            <a:pPr marL="93980" marR="129539" defTabSz="457200">
              <a:lnSpc>
                <a:spcPct val="109200"/>
              </a:lnSpc>
              <a:spcBef>
                <a:spcPts val="260"/>
              </a:spcBef>
            </a:pPr>
            <a:r>
              <a:rPr sz="2400" dirty="0">
                <a:solidFill>
                  <a:prstClr val="black"/>
                </a:solidFill>
                <a:latin typeface="Calibri"/>
                <a:cs typeface="Calibri"/>
              </a:rPr>
              <a:t>MRI</a:t>
            </a:r>
            <a:r>
              <a:rPr sz="2400" spc="5" dirty="0">
                <a:solidFill>
                  <a:prstClr val="black"/>
                </a:solidFill>
                <a:latin typeface="Calibri"/>
                <a:cs typeface="Calibri"/>
              </a:rPr>
              <a:t> </a:t>
            </a:r>
            <a:r>
              <a:rPr sz="2400" spc="-5" dirty="0">
                <a:solidFill>
                  <a:prstClr val="black"/>
                </a:solidFill>
                <a:latin typeface="Calibri"/>
                <a:cs typeface="Calibri"/>
              </a:rPr>
              <a:t>images</a:t>
            </a:r>
            <a:r>
              <a:rPr sz="2400" spc="5" dirty="0">
                <a:solidFill>
                  <a:prstClr val="black"/>
                </a:solidFill>
                <a:latin typeface="Calibri"/>
                <a:cs typeface="Calibri"/>
              </a:rPr>
              <a:t> </a:t>
            </a:r>
            <a:r>
              <a:rPr sz="2400" spc="-5" dirty="0">
                <a:solidFill>
                  <a:prstClr val="black"/>
                </a:solidFill>
                <a:latin typeface="Calibri"/>
                <a:cs typeface="Calibri"/>
              </a:rPr>
              <a:t>showing</a:t>
            </a:r>
            <a:r>
              <a:rPr sz="2400" spc="5" dirty="0">
                <a:solidFill>
                  <a:prstClr val="black"/>
                </a:solidFill>
                <a:latin typeface="Calibri"/>
                <a:cs typeface="Calibri"/>
              </a:rPr>
              <a:t> </a:t>
            </a:r>
            <a:r>
              <a:rPr sz="2400" spc="-5" dirty="0">
                <a:solidFill>
                  <a:prstClr val="black"/>
                </a:solidFill>
                <a:latin typeface="Calibri"/>
                <a:cs typeface="Calibri"/>
              </a:rPr>
              <a:t>the</a:t>
            </a:r>
            <a:r>
              <a:rPr sz="2400" spc="10" dirty="0">
                <a:solidFill>
                  <a:prstClr val="black"/>
                </a:solidFill>
                <a:latin typeface="Calibri"/>
                <a:cs typeface="Calibri"/>
              </a:rPr>
              <a:t> </a:t>
            </a:r>
            <a:r>
              <a:rPr sz="2400" spc="-5" dirty="0">
                <a:solidFill>
                  <a:prstClr val="black"/>
                </a:solidFill>
                <a:latin typeface="Calibri"/>
                <a:cs typeface="Calibri"/>
              </a:rPr>
              <a:t>normal</a:t>
            </a:r>
            <a:r>
              <a:rPr sz="2400" spc="5" dirty="0">
                <a:solidFill>
                  <a:prstClr val="black"/>
                </a:solidFill>
                <a:latin typeface="Calibri"/>
                <a:cs typeface="Calibri"/>
              </a:rPr>
              <a:t> </a:t>
            </a:r>
            <a:r>
              <a:rPr sz="2400" spc="-5" dirty="0">
                <a:solidFill>
                  <a:prstClr val="black"/>
                </a:solidFill>
                <a:latin typeface="Calibri"/>
                <a:cs typeface="Calibri"/>
              </a:rPr>
              <a:t>pituitary</a:t>
            </a:r>
            <a:r>
              <a:rPr sz="2400" spc="10" dirty="0">
                <a:solidFill>
                  <a:prstClr val="black"/>
                </a:solidFill>
                <a:latin typeface="Calibri"/>
                <a:cs typeface="Calibri"/>
              </a:rPr>
              <a:t> </a:t>
            </a:r>
            <a:r>
              <a:rPr sz="2400" spc="-5" dirty="0">
                <a:solidFill>
                  <a:prstClr val="black"/>
                </a:solidFill>
                <a:latin typeface="Calibri"/>
                <a:cs typeface="Calibri"/>
              </a:rPr>
              <a:t>gland</a:t>
            </a:r>
            <a:r>
              <a:rPr sz="2400" dirty="0">
                <a:solidFill>
                  <a:prstClr val="black"/>
                </a:solidFill>
                <a:latin typeface="Calibri"/>
                <a:cs typeface="Calibri"/>
              </a:rPr>
              <a:t> </a:t>
            </a:r>
            <a:r>
              <a:rPr sz="2400" spc="-5" dirty="0">
                <a:solidFill>
                  <a:prstClr val="black"/>
                </a:solidFill>
                <a:latin typeface="Calibri"/>
                <a:cs typeface="Calibri"/>
              </a:rPr>
              <a:t>(solid</a:t>
            </a:r>
            <a:r>
              <a:rPr sz="2400" spc="5" dirty="0">
                <a:solidFill>
                  <a:prstClr val="black"/>
                </a:solidFill>
                <a:latin typeface="Calibri"/>
                <a:cs typeface="Calibri"/>
              </a:rPr>
              <a:t> </a:t>
            </a:r>
            <a:r>
              <a:rPr sz="2400" spc="-5" dirty="0">
                <a:solidFill>
                  <a:prstClr val="black"/>
                </a:solidFill>
                <a:latin typeface="Calibri"/>
                <a:cs typeface="Calibri"/>
              </a:rPr>
              <a:t>white</a:t>
            </a:r>
            <a:r>
              <a:rPr sz="2400" spc="5" dirty="0">
                <a:solidFill>
                  <a:prstClr val="black"/>
                </a:solidFill>
                <a:latin typeface="Calibri"/>
                <a:cs typeface="Calibri"/>
              </a:rPr>
              <a:t> </a:t>
            </a:r>
            <a:r>
              <a:rPr sz="2400" spc="-5" dirty="0">
                <a:solidFill>
                  <a:prstClr val="black"/>
                </a:solidFill>
                <a:latin typeface="Calibri"/>
                <a:cs typeface="Calibri"/>
              </a:rPr>
              <a:t>arrow)</a:t>
            </a:r>
            <a:r>
              <a:rPr sz="2400" spc="10" dirty="0">
                <a:solidFill>
                  <a:prstClr val="black"/>
                </a:solidFill>
                <a:latin typeface="Calibri"/>
                <a:cs typeface="Calibri"/>
              </a:rPr>
              <a:t> </a:t>
            </a:r>
            <a:r>
              <a:rPr sz="2400" spc="-5" dirty="0">
                <a:solidFill>
                  <a:prstClr val="black"/>
                </a:solidFill>
                <a:latin typeface="Calibri"/>
                <a:cs typeface="Calibri"/>
              </a:rPr>
              <a:t>and </a:t>
            </a:r>
            <a:r>
              <a:rPr sz="2400" spc="-190" dirty="0">
                <a:solidFill>
                  <a:prstClr val="black"/>
                </a:solidFill>
                <a:latin typeface="Calibri"/>
                <a:cs typeface="Calibri"/>
              </a:rPr>
              <a:t> </a:t>
            </a:r>
            <a:r>
              <a:rPr sz="2400" dirty="0">
                <a:solidFill>
                  <a:prstClr val="black"/>
                </a:solidFill>
                <a:latin typeface="Calibri"/>
                <a:cs typeface="Calibri"/>
              </a:rPr>
              <a:t>a</a:t>
            </a:r>
            <a:r>
              <a:rPr sz="2400" spc="-5" dirty="0">
                <a:solidFill>
                  <a:prstClr val="black"/>
                </a:solidFill>
                <a:latin typeface="Calibri"/>
                <a:cs typeface="Calibri"/>
              </a:rPr>
              <a:t> pituitary</a:t>
            </a:r>
            <a:r>
              <a:rPr sz="2400" dirty="0">
                <a:solidFill>
                  <a:prstClr val="black"/>
                </a:solidFill>
                <a:latin typeface="Calibri"/>
                <a:cs typeface="Calibri"/>
              </a:rPr>
              <a:t> tumor</a:t>
            </a:r>
            <a:r>
              <a:rPr sz="2400" spc="5" dirty="0">
                <a:solidFill>
                  <a:prstClr val="black"/>
                </a:solidFill>
                <a:latin typeface="Calibri"/>
                <a:cs typeface="Calibri"/>
              </a:rPr>
              <a:t> </a:t>
            </a:r>
            <a:r>
              <a:rPr sz="2400" spc="-5" dirty="0">
                <a:solidFill>
                  <a:prstClr val="black"/>
                </a:solidFill>
                <a:latin typeface="Calibri"/>
                <a:cs typeface="Calibri"/>
              </a:rPr>
              <a:t>(dashed white</a:t>
            </a:r>
            <a:r>
              <a:rPr sz="2400" dirty="0">
                <a:solidFill>
                  <a:prstClr val="black"/>
                </a:solidFill>
                <a:latin typeface="Calibri"/>
                <a:cs typeface="Calibri"/>
              </a:rPr>
              <a:t> arrow).</a:t>
            </a:r>
            <a:r>
              <a:rPr sz="2400" spc="-5" dirty="0">
                <a:solidFill>
                  <a:prstClr val="black"/>
                </a:solidFill>
                <a:latin typeface="Calibri"/>
                <a:cs typeface="Calibri"/>
              </a:rPr>
              <a:t> </a:t>
            </a:r>
            <a:r>
              <a:rPr sz="2400" dirty="0">
                <a:solidFill>
                  <a:prstClr val="black"/>
                </a:solidFill>
                <a:latin typeface="Calibri"/>
                <a:cs typeface="Calibri"/>
              </a:rPr>
              <a:t>The</a:t>
            </a:r>
            <a:r>
              <a:rPr sz="2400" spc="-5" dirty="0">
                <a:solidFill>
                  <a:prstClr val="black"/>
                </a:solidFill>
                <a:latin typeface="Calibri"/>
                <a:cs typeface="Calibri"/>
              </a:rPr>
              <a:t> optic</a:t>
            </a:r>
            <a:r>
              <a:rPr sz="2400" spc="5" dirty="0">
                <a:solidFill>
                  <a:prstClr val="black"/>
                </a:solidFill>
                <a:latin typeface="Calibri"/>
                <a:cs typeface="Calibri"/>
              </a:rPr>
              <a:t> </a:t>
            </a:r>
            <a:r>
              <a:rPr sz="2400" spc="-5" dirty="0">
                <a:solidFill>
                  <a:prstClr val="black"/>
                </a:solidFill>
                <a:latin typeface="Calibri"/>
                <a:cs typeface="Calibri"/>
              </a:rPr>
              <a:t>chiasm</a:t>
            </a:r>
            <a:r>
              <a:rPr sz="2400" dirty="0">
                <a:solidFill>
                  <a:prstClr val="black"/>
                </a:solidFill>
                <a:latin typeface="Calibri"/>
                <a:cs typeface="Calibri"/>
              </a:rPr>
              <a:t> </a:t>
            </a:r>
            <a:r>
              <a:rPr sz="2400" spc="-5" dirty="0">
                <a:solidFill>
                  <a:prstClr val="black"/>
                </a:solidFill>
                <a:latin typeface="Calibri"/>
                <a:cs typeface="Calibri"/>
              </a:rPr>
              <a:t>(where the </a:t>
            </a:r>
            <a:r>
              <a:rPr sz="2400" dirty="0">
                <a:solidFill>
                  <a:prstClr val="black"/>
                </a:solidFill>
                <a:latin typeface="Calibri"/>
                <a:cs typeface="Calibri"/>
              </a:rPr>
              <a:t> </a:t>
            </a:r>
            <a:r>
              <a:rPr sz="2400" spc="-5" dirty="0">
                <a:solidFill>
                  <a:prstClr val="black"/>
                </a:solidFill>
                <a:latin typeface="Calibri"/>
                <a:cs typeface="Calibri"/>
              </a:rPr>
              <a:t>optic</a:t>
            </a:r>
            <a:r>
              <a:rPr sz="2400" dirty="0">
                <a:solidFill>
                  <a:prstClr val="black"/>
                </a:solidFill>
                <a:latin typeface="Calibri"/>
                <a:cs typeface="Calibri"/>
              </a:rPr>
              <a:t> </a:t>
            </a:r>
            <a:r>
              <a:rPr sz="2400" spc="-5" dirty="0">
                <a:solidFill>
                  <a:prstClr val="black"/>
                </a:solidFill>
                <a:latin typeface="Calibri"/>
                <a:cs typeface="Calibri"/>
              </a:rPr>
              <a:t>nerves </a:t>
            </a:r>
            <a:r>
              <a:rPr sz="2400" dirty="0">
                <a:solidFill>
                  <a:prstClr val="black"/>
                </a:solidFill>
                <a:latin typeface="Calibri"/>
                <a:cs typeface="Calibri"/>
              </a:rPr>
              <a:t>meet)</a:t>
            </a:r>
            <a:r>
              <a:rPr sz="2400" spc="5" dirty="0">
                <a:solidFill>
                  <a:prstClr val="black"/>
                </a:solidFill>
                <a:latin typeface="Calibri"/>
                <a:cs typeface="Calibri"/>
              </a:rPr>
              <a:t> </a:t>
            </a:r>
            <a:r>
              <a:rPr sz="2400" dirty="0">
                <a:solidFill>
                  <a:prstClr val="black"/>
                </a:solidFill>
                <a:latin typeface="Calibri"/>
                <a:cs typeface="Calibri"/>
              </a:rPr>
              <a:t>is</a:t>
            </a:r>
            <a:r>
              <a:rPr sz="2400" spc="5" dirty="0">
                <a:solidFill>
                  <a:prstClr val="black"/>
                </a:solidFill>
                <a:latin typeface="Calibri"/>
                <a:cs typeface="Calibri"/>
              </a:rPr>
              <a:t> </a:t>
            </a:r>
            <a:r>
              <a:rPr sz="2400" spc="-5" dirty="0">
                <a:solidFill>
                  <a:prstClr val="black"/>
                </a:solidFill>
                <a:latin typeface="Calibri"/>
                <a:cs typeface="Calibri"/>
              </a:rPr>
              <a:t>shown by</a:t>
            </a:r>
            <a:r>
              <a:rPr sz="2400" spc="5" dirty="0">
                <a:solidFill>
                  <a:prstClr val="black"/>
                </a:solidFill>
                <a:latin typeface="Calibri"/>
                <a:cs typeface="Calibri"/>
              </a:rPr>
              <a:t> </a:t>
            </a:r>
            <a:r>
              <a:rPr sz="2400" dirty="0">
                <a:solidFill>
                  <a:prstClr val="black"/>
                </a:solidFill>
                <a:latin typeface="Calibri"/>
                <a:cs typeface="Calibri"/>
              </a:rPr>
              <a:t>the</a:t>
            </a:r>
            <a:r>
              <a:rPr sz="2400" spc="-5" dirty="0">
                <a:solidFill>
                  <a:prstClr val="black"/>
                </a:solidFill>
                <a:latin typeface="Calibri"/>
                <a:cs typeface="Calibri"/>
              </a:rPr>
              <a:t> green arrows</a:t>
            </a:r>
            <a:r>
              <a:rPr sz="2400" dirty="0">
                <a:solidFill>
                  <a:prstClr val="black"/>
                </a:solidFill>
                <a:latin typeface="Calibri"/>
                <a:cs typeface="Calibri"/>
              </a:rPr>
              <a:t> and</a:t>
            </a:r>
            <a:r>
              <a:rPr sz="2400" spc="-5" dirty="0">
                <a:solidFill>
                  <a:prstClr val="black"/>
                </a:solidFill>
                <a:latin typeface="Calibri"/>
                <a:cs typeface="Calibri"/>
              </a:rPr>
              <a:t> </a:t>
            </a:r>
            <a:r>
              <a:rPr sz="2400" dirty="0">
                <a:solidFill>
                  <a:prstClr val="black"/>
                </a:solidFill>
                <a:latin typeface="Calibri"/>
                <a:cs typeface="Calibri"/>
              </a:rPr>
              <a:t>is</a:t>
            </a:r>
            <a:r>
              <a:rPr sz="2400" spc="-10" dirty="0">
                <a:solidFill>
                  <a:prstClr val="black"/>
                </a:solidFill>
                <a:latin typeface="Calibri"/>
                <a:cs typeface="Calibri"/>
              </a:rPr>
              <a:t> </a:t>
            </a:r>
            <a:r>
              <a:rPr sz="2400" spc="-5" dirty="0">
                <a:solidFill>
                  <a:prstClr val="black"/>
                </a:solidFill>
                <a:latin typeface="Calibri"/>
                <a:cs typeface="Calibri"/>
              </a:rPr>
              <a:t>pushed</a:t>
            </a:r>
            <a:r>
              <a:rPr sz="2400" spc="10" dirty="0">
                <a:solidFill>
                  <a:prstClr val="black"/>
                </a:solidFill>
                <a:latin typeface="Calibri"/>
                <a:cs typeface="Calibri"/>
              </a:rPr>
              <a:t> </a:t>
            </a:r>
            <a:r>
              <a:rPr sz="2400" dirty="0">
                <a:solidFill>
                  <a:prstClr val="black"/>
                </a:solidFill>
                <a:latin typeface="Calibri"/>
                <a:cs typeface="Calibri"/>
              </a:rPr>
              <a:t>up</a:t>
            </a:r>
            <a:r>
              <a:rPr sz="2400" spc="-5" dirty="0">
                <a:solidFill>
                  <a:prstClr val="black"/>
                </a:solidFill>
                <a:latin typeface="Calibri"/>
                <a:cs typeface="Calibri"/>
              </a:rPr>
              <a:t> by </a:t>
            </a:r>
            <a:r>
              <a:rPr sz="2400" dirty="0">
                <a:solidFill>
                  <a:prstClr val="black"/>
                </a:solidFill>
                <a:latin typeface="Calibri"/>
                <a:cs typeface="Calibri"/>
              </a:rPr>
              <a:t> </a:t>
            </a:r>
            <a:r>
              <a:rPr sz="2400" spc="-5" dirty="0">
                <a:solidFill>
                  <a:prstClr val="black"/>
                </a:solidFill>
                <a:latin typeface="Calibri"/>
                <a:cs typeface="Calibri"/>
              </a:rPr>
              <a:t>the</a:t>
            </a:r>
            <a:r>
              <a:rPr sz="2400" spc="-10" dirty="0">
                <a:solidFill>
                  <a:prstClr val="black"/>
                </a:solidFill>
                <a:latin typeface="Calibri"/>
                <a:cs typeface="Calibri"/>
              </a:rPr>
              <a:t> </a:t>
            </a:r>
            <a:r>
              <a:rPr sz="2400" spc="-5" dirty="0">
                <a:solidFill>
                  <a:prstClr val="black"/>
                </a:solidFill>
                <a:latin typeface="Calibri"/>
                <a:cs typeface="Calibri"/>
              </a:rPr>
              <a:t>pituitary</a:t>
            </a:r>
            <a:r>
              <a:rPr sz="2400" dirty="0">
                <a:solidFill>
                  <a:prstClr val="black"/>
                </a:solidFill>
                <a:latin typeface="Calibri"/>
                <a:cs typeface="Calibri"/>
              </a:rPr>
              <a:t> tumor.</a:t>
            </a:r>
          </a:p>
        </p:txBody>
      </p:sp>
    </p:spTree>
    <p:extLst>
      <p:ext uri="{BB962C8B-B14F-4D97-AF65-F5344CB8AC3E}">
        <p14:creationId xmlns:p14="http://schemas.microsoft.com/office/powerpoint/2010/main" val="326430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521FD93-70F3-31F3-C207-948EAA6BA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348" y="0"/>
            <a:ext cx="5298877" cy="6858000"/>
          </a:xfrm>
          <a:prstGeom prst="rect">
            <a:avLst/>
          </a:prstGeom>
        </p:spPr>
      </p:pic>
    </p:spTree>
    <p:extLst>
      <p:ext uri="{BB962C8B-B14F-4D97-AF65-F5344CB8AC3E}">
        <p14:creationId xmlns:p14="http://schemas.microsoft.com/office/powerpoint/2010/main" val="1679257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bject 14"/>
          <p:cNvPicPr>
            <a:picLocks noGrp="1"/>
          </p:cNvPicPr>
          <p:nvPr>
            <p:ph idx="1"/>
          </p:nvPr>
        </p:nvPicPr>
        <p:blipFill>
          <a:blip r:embed="rId2" cstate="print"/>
          <a:stretch>
            <a:fillRect/>
          </a:stretch>
        </p:blipFill>
        <p:spPr>
          <a:xfrm>
            <a:off x="0" y="27483"/>
            <a:ext cx="12192000" cy="6830517"/>
          </a:xfrm>
          <a:prstGeom prst="rect">
            <a:avLst/>
          </a:prstGeom>
        </p:spPr>
      </p:pic>
      <p:sp>
        <p:nvSpPr>
          <p:cNvPr id="5" name="object 16"/>
          <p:cNvSpPr txBox="1"/>
          <p:nvPr/>
        </p:nvSpPr>
        <p:spPr>
          <a:xfrm>
            <a:off x="266163" y="5585735"/>
            <a:ext cx="2605532" cy="413575"/>
          </a:xfrm>
          <a:prstGeom prst="rect">
            <a:avLst/>
          </a:prstGeom>
          <a:ln w="6350">
            <a:solidFill>
              <a:srgbClr val="000000"/>
            </a:solidFill>
          </a:ln>
        </p:spPr>
        <p:txBody>
          <a:bodyPr vert="horz" wrap="square" lIns="0" tIns="43815" rIns="0" bIns="0" rtlCol="0">
            <a:spAutoFit/>
          </a:bodyPr>
          <a:lstStyle/>
          <a:p>
            <a:pPr marL="95250" defTabSz="457200">
              <a:spcBef>
                <a:spcPts val="345"/>
              </a:spcBef>
            </a:pPr>
            <a:r>
              <a:rPr sz="2400" spc="-5" dirty="0">
                <a:solidFill>
                  <a:prstClr val="black"/>
                </a:solidFill>
                <a:latin typeface="Calibri"/>
                <a:cs typeface="Calibri"/>
              </a:rPr>
              <a:t>craniopharyngioma</a:t>
            </a:r>
            <a:endParaRPr sz="2400" dirty="0">
              <a:solidFill>
                <a:prstClr val="black"/>
              </a:solidFill>
              <a:latin typeface="Calibri"/>
              <a:cs typeface="Calibri"/>
            </a:endParaRPr>
          </a:p>
        </p:txBody>
      </p:sp>
    </p:spTree>
    <p:extLst>
      <p:ext uri="{BB962C8B-B14F-4D97-AF65-F5344CB8AC3E}">
        <p14:creationId xmlns:p14="http://schemas.microsoft.com/office/powerpoint/2010/main" val="428430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7F85B-A6BD-F927-BB48-3A4661A5B8ED}"/>
              </a:ext>
            </a:extLst>
          </p:cNvPr>
          <p:cNvSpPr>
            <a:spLocks noGrp="1"/>
          </p:cNvSpPr>
          <p:nvPr>
            <p:ph type="ctrTitle"/>
          </p:nvPr>
        </p:nvSpPr>
        <p:spPr/>
        <p:txBody>
          <a:bodyPr/>
          <a:lstStyle/>
          <a:p>
            <a:r>
              <a:rPr lang="en-US" spc="-5" dirty="0">
                <a:solidFill>
                  <a:srgbClr val="001F5F"/>
                </a:solidFill>
              </a:rPr>
              <a:t>Diagnosis of short stature </a:t>
            </a:r>
            <a:endParaRPr lang="en-US" dirty="0"/>
          </a:p>
        </p:txBody>
      </p:sp>
      <p:sp>
        <p:nvSpPr>
          <p:cNvPr id="3" name="Subtitle 2">
            <a:extLst>
              <a:ext uri="{FF2B5EF4-FFF2-40B4-BE49-F238E27FC236}">
                <a16:creationId xmlns:a16="http://schemas.microsoft.com/office/drawing/2014/main" xmlns="" id="{36AEDACE-9004-D318-85AD-6399CC2128B9}"/>
              </a:ext>
            </a:extLst>
          </p:cNvPr>
          <p:cNvSpPr>
            <a:spLocks noGrp="1"/>
          </p:cNvSpPr>
          <p:nvPr>
            <p:ph type="subTitle" idx="1"/>
          </p:nvPr>
        </p:nvSpPr>
        <p:spPr/>
        <p:txBody>
          <a:bodyPr>
            <a:normAutofit lnSpcReduction="10000"/>
          </a:bodyPr>
          <a:lstStyle/>
          <a:p>
            <a:pPr marL="469900" indent="-457200">
              <a:lnSpc>
                <a:spcPct val="100000"/>
              </a:lnSpc>
              <a:spcBef>
                <a:spcPts val="894"/>
              </a:spcBef>
              <a:buClr>
                <a:srgbClr val="C00000"/>
              </a:buClr>
              <a:buFont typeface="Arial MT"/>
              <a:buChar char="•"/>
              <a:tabLst>
                <a:tab pos="469265" algn="l"/>
                <a:tab pos="469900" algn="l"/>
              </a:tabLst>
            </a:pPr>
            <a:r>
              <a:rPr lang="en-US" sz="2400" spc="-20" dirty="0">
                <a:latin typeface="Calibri"/>
                <a:cs typeface="Calibri"/>
              </a:rPr>
              <a:t>Detailed</a:t>
            </a:r>
            <a:r>
              <a:rPr lang="en-US" sz="2400" spc="-5" dirty="0">
                <a:latin typeface="Calibri"/>
                <a:cs typeface="Calibri"/>
              </a:rPr>
              <a:t> </a:t>
            </a:r>
            <a:r>
              <a:rPr lang="en-US" sz="2400" spc="-50" dirty="0">
                <a:latin typeface="Calibri"/>
                <a:cs typeface="Calibri"/>
              </a:rPr>
              <a:t>history.</a:t>
            </a:r>
            <a:endParaRPr lang="en-US" sz="2400" dirty="0">
              <a:latin typeface="Calibri"/>
              <a:cs typeface="Calibri"/>
            </a:endParaRPr>
          </a:p>
          <a:p>
            <a:pPr marL="469900" indent="-457200">
              <a:lnSpc>
                <a:spcPct val="100000"/>
              </a:lnSpc>
              <a:spcBef>
                <a:spcPts val="795"/>
              </a:spcBef>
              <a:buClr>
                <a:srgbClr val="C00000"/>
              </a:buClr>
              <a:buFont typeface="Arial MT"/>
              <a:buChar char="•"/>
              <a:tabLst>
                <a:tab pos="469265" algn="l"/>
                <a:tab pos="469900" algn="l"/>
              </a:tabLst>
            </a:pPr>
            <a:r>
              <a:rPr lang="en-US" sz="2400" spc="-25" dirty="0">
                <a:latin typeface="Calibri"/>
                <a:cs typeface="Calibri"/>
              </a:rPr>
              <a:t>Detailed examination.</a:t>
            </a:r>
            <a:endParaRPr lang="en-US" sz="2400" dirty="0">
              <a:latin typeface="Calibri"/>
              <a:cs typeface="Calibri"/>
            </a:endParaRPr>
          </a:p>
          <a:p>
            <a:pPr marL="469900" indent="-457200">
              <a:lnSpc>
                <a:spcPct val="100000"/>
              </a:lnSpc>
              <a:spcBef>
                <a:spcPts val="790"/>
              </a:spcBef>
              <a:buClr>
                <a:srgbClr val="C00000"/>
              </a:buClr>
              <a:buFont typeface="Arial MT"/>
              <a:buChar char="•"/>
              <a:tabLst>
                <a:tab pos="469265" algn="l"/>
                <a:tab pos="469900" algn="l"/>
              </a:tabLst>
            </a:pPr>
            <a:r>
              <a:rPr lang="en-US" sz="2400" spc="-30" dirty="0">
                <a:latin typeface="Calibri"/>
                <a:cs typeface="Calibri"/>
              </a:rPr>
              <a:t>Laboratory</a:t>
            </a:r>
            <a:r>
              <a:rPr lang="en-US" sz="2400" spc="-20" dirty="0">
                <a:latin typeface="Calibri"/>
                <a:cs typeface="Calibri"/>
              </a:rPr>
              <a:t> evaluation</a:t>
            </a:r>
            <a:endParaRPr lang="en-US" dirty="0"/>
          </a:p>
        </p:txBody>
      </p:sp>
    </p:spTree>
    <p:extLst>
      <p:ext uri="{BB962C8B-B14F-4D97-AF65-F5344CB8AC3E}">
        <p14:creationId xmlns:p14="http://schemas.microsoft.com/office/powerpoint/2010/main" val="4215812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2198F-3AA6-572E-8F6B-66E252B67C33}"/>
              </a:ext>
            </a:extLst>
          </p:cNvPr>
          <p:cNvSpPr>
            <a:spLocks noGrp="1"/>
          </p:cNvSpPr>
          <p:nvPr>
            <p:ph type="title"/>
          </p:nvPr>
        </p:nvSpPr>
        <p:spPr/>
        <p:txBody>
          <a:bodyPr/>
          <a:lstStyle/>
          <a:p>
            <a:r>
              <a:rPr lang="en-US" dirty="0"/>
              <a:t>1-history</a:t>
            </a:r>
          </a:p>
        </p:txBody>
      </p:sp>
      <p:sp>
        <p:nvSpPr>
          <p:cNvPr id="3" name="Content Placeholder 2">
            <a:extLst>
              <a:ext uri="{FF2B5EF4-FFF2-40B4-BE49-F238E27FC236}">
                <a16:creationId xmlns:a16="http://schemas.microsoft.com/office/drawing/2014/main" xmlns="" id="{4C0C57C8-D7E4-1C56-2E6C-DC118EC4F989}"/>
              </a:ext>
            </a:extLst>
          </p:cNvPr>
          <p:cNvSpPr>
            <a:spLocks noGrp="1"/>
          </p:cNvSpPr>
          <p:nvPr>
            <p:ph idx="1"/>
          </p:nvPr>
        </p:nvSpPr>
        <p:spPr/>
        <p:txBody>
          <a:bodyPr>
            <a:normAutofit fontScale="70000" lnSpcReduction="20000"/>
          </a:bodyPr>
          <a:lstStyle/>
          <a:p>
            <a:pPr marL="469900" indent="-457834">
              <a:lnSpc>
                <a:spcPct val="100000"/>
              </a:lnSpc>
              <a:spcBef>
                <a:spcPts val="680"/>
              </a:spcBef>
              <a:buClr>
                <a:srgbClr val="C00000"/>
              </a:buClr>
              <a:buChar char="•"/>
              <a:tabLst>
                <a:tab pos="469900" algn="l"/>
                <a:tab pos="470534" algn="l"/>
              </a:tabLst>
            </a:pPr>
            <a:r>
              <a:rPr lang="en-US" sz="2800" spc="-5" dirty="0">
                <a:latin typeface="Calibri"/>
                <a:cs typeface="Calibri"/>
              </a:rPr>
              <a:t>Onset</a:t>
            </a:r>
            <a:r>
              <a:rPr lang="en-US" sz="2800" spc="-15" dirty="0">
                <a:latin typeface="Calibri"/>
                <a:cs typeface="Calibri"/>
              </a:rPr>
              <a:t> </a:t>
            </a:r>
            <a:r>
              <a:rPr lang="en-US" sz="2800" spc="-5" dirty="0">
                <a:latin typeface="Calibri"/>
                <a:cs typeface="Calibri"/>
              </a:rPr>
              <a:t>of</a:t>
            </a:r>
            <a:r>
              <a:rPr lang="en-US" sz="2800" spc="-35" dirty="0">
                <a:latin typeface="Calibri"/>
                <a:cs typeface="Calibri"/>
              </a:rPr>
              <a:t> </a:t>
            </a:r>
            <a:r>
              <a:rPr lang="en-US" sz="2800" spc="-5" dirty="0">
                <a:latin typeface="Calibri"/>
                <a:cs typeface="Calibri"/>
              </a:rPr>
              <a:t>short</a:t>
            </a:r>
            <a:r>
              <a:rPr lang="en-US" sz="2800" spc="-40" dirty="0">
                <a:latin typeface="Calibri"/>
                <a:cs typeface="Calibri"/>
              </a:rPr>
              <a:t> </a:t>
            </a:r>
            <a:r>
              <a:rPr lang="en-US" sz="2800" dirty="0">
                <a:latin typeface="Calibri"/>
                <a:cs typeface="Calibri"/>
              </a:rPr>
              <a:t>stature.</a:t>
            </a:r>
          </a:p>
          <a:p>
            <a:pPr marL="469900" marR="774065" indent="-457834">
              <a:lnSpc>
                <a:spcPct val="100000"/>
              </a:lnSpc>
              <a:spcBef>
                <a:spcPts val="575"/>
              </a:spcBef>
              <a:buClr>
                <a:srgbClr val="C00000"/>
              </a:buClr>
              <a:buChar char="•"/>
              <a:tabLst>
                <a:tab pos="469900" algn="l"/>
                <a:tab pos="470534" algn="l"/>
              </a:tabLst>
            </a:pPr>
            <a:r>
              <a:rPr lang="en-US" sz="2800" dirty="0">
                <a:latin typeface="Calibri"/>
                <a:cs typeface="Calibri"/>
              </a:rPr>
              <a:t>Antenatal,</a:t>
            </a:r>
            <a:r>
              <a:rPr lang="en-US" sz="2800" spc="-65" dirty="0">
                <a:latin typeface="Calibri"/>
                <a:cs typeface="Calibri"/>
              </a:rPr>
              <a:t> </a:t>
            </a:r>
            <a:r>
              <a:rPr lang="en-US" sz="2800" dirty="0">
                <a:latin typeface="Calibri"/>
                <a:cs typeface="Calibri"/>
              </a:rPr>
              <a:t>natal</a:t>
            </a:r>
            <a:r>
              <a:rPr lang="en-US" sz="2800" spc="-35" dirty="0">
                <a:latin typeface="Calibri"/>
                <a:cs typeface="Calibri"/>
              </a:rPr>
              <a:t> </a:t>
            </a:r>
            <a:r>
              <a:rPr lang="en-US" sz="2800" dirty="0">
                <a:latin typeface="Calibri"/>
                <a:cs typeface="Calibri"/>
              </a:rPr>
              <a:t>&amp;</a:t>
            </a:r>
            <a:r>
              <a:rPr lang="en-US" sz="2800" spc="-5" dirty="0">
                <a:latin typeface="Calibri"/>
                <a:cs typeface="Calibri"/>
              </a:rPr>
              <a:t> </a:t>
            </a:r>
            <a:r>
              <a:rPr lang="en-US" sz="2800" dirty="0">
                <a:latin typeface="Calibri"/>
                <a:cs typeface="Calibri"/>
              </a:rPr>
              <a:t>post</a:t>
            </a:r>
            <a:r>
              <a:rPr lang="en-US" sz="2800" spc="-20" dirty="0">
                <a:latin typeface="Calibri"/>
                <a:cs typeface="Calibri"/>
              </a:rPr>
              <a:t> </a:t>
            </a:r>
            <a:r>
              <a:rPr lang="en-US" sz="2800" dirty="0">
                <a:latin typeface="Calibri"/>
                <a:cs typeface="Calibri"/>
              </a:rPr>
              <a:t>natal</a:t>
            </a:r>
            <a:r>
              <a:rPr lang="en-US" sz="2800" spc="-40" dirty="0">
                <a:latin typeface="Calibri"/>
                <a:cs typeface="Calibri"/>
              </a:rPr>
              <a:t> </a:t>
            </a:r>
            <a:r>
              <a:rPr lang="en-US" sz="2800" dirty="0">
                <a:latin typeface="Calibri"/>
                <a:cs typeface="Calibri"/>
              </a:rPr>
              <a:t>histories</a:t>
            </a:r>
            <a:r>
              <a:rPr lang="en-US" sz="2800" spc="-55" dirty="0">
                <a:latin typeface="Calibri"/>
                <a:cs typeface="Calibri"/>
              </a:rPr>
              <a:t> </a:t>
            </a:r>
            <a:r>
              <a:rPr lang="en-US" sz="2800" dirty="0">
                <a:latin typeface="Calibri"/>
                <a:cs typeface="Calibri"/>
              </a:rPr>
              <a:t>including</a:t>
            </a:r>
            <a:r>
              <a:rPr lang="en-US" sz="2800" spc="-40" dirty="0">
                <a:latin typeface="Calibri"/>
                <a:cs typeface="Calibri"/>
              </a:rPr>
              <a:t> </a:t>
            </a:r>
            <a:r>
              <a:rPr lang="en-US" sz="2800" dirty="0">
                <a:latin typeface="Calibri"/>
                <a:cs typeface="Calibri"/>
              </a:rPr>
              <a:t>birth </a:t>
            </a:r>
            <a:r>
              <a:rPr lang="en-US" sz="2800" spc="-525" dirty="0">
                <a:latin typeface="Calibri"/>
                <a:cs typeface="Calibri"/>
              </a:rPr>
              <a:t> </a:t>
            </a:r>
            <a:r>
              <a:rPr lang="en-US" sz="2800" dirty="0">
                <a:latin typeface="Calibri"/>
                <a:cs typeface="Calibri"/>
              </a:rPr>
              <a:t>measurements(weight and height).</a:t>
            </a:r>
          </a:p>
          <a:p>
            <a:pPr marL="469900" indent="-457834">
              <a:lnSpc>
                <a:spcPct val="100000"/>
              </a:lnSpc>
              <a:spcBef>
                <a:spcPts val="580"/>
              </a:spcBef>
              <a:buClr>
                <a:srgbClr val="C00000"/>
              </a:buClr>
              <a:buChar char="•"/>
              <a:tabLst>
                <a:tab pos="469900" algn="l"/>
                <a:tab pos="470534" algn="l"/>
              </a:tabLst>
            </a:pPr>
            <a:r>
              <a:rPr lang="en-US" sz="2800" dirty="0">
                <a:latin typeface="Calibri"/>
                <a:cs typeface="Calibri"/>
              </a:rPr>
              <a:t>Past</a:t>
            </a:r>
            <a:r>
              <a:rPr lang="en-US" sz="2800" spc="-45" dirty="0">
                <a:latin typeface="Calibri"/>
                <a:cs typeface="Calibri"/>
              </a:rPr>
              <a:t> </a:t>
            </a:r>
            <a:r>
              <a:rPr lang="en-US" sz="2800" dirty="0">
                <a:latin typeface="Calibri"/>
                <a:cs typeface="Calibri"/>
              </a:rPr>
              <a:t>medical</a:t>
            </a:r>
            <a:r>
              <a:rPr lang="en-US" sz="2800" spc="-25" dirty="0">
                <a:latin typeface="Calibri"/>
                <a:cs typeface="Calibri"/>
              </a:rPr>
              <a:t> </a:t>
            </a:r>
            <a:r>
              <a:rPr lang="en-US" sz="2800" dirty="0">
                <a:latin typeface="Calibri"/>
                <a:cs typeface="Calibri"/>
              </a:rPr>
              <a:t>&amp;</a:t>
            </a:r>
            <a:r>
              <a:rPr lang="en-US" sz="2800" spc="-15" dirty="0">
                <a:latin typeface="Calibri"/>
                <a:cs typeface="Calibri"/>
              </a:rPr>
              <a:t> </a:t>
            </a:r>
            <a:r>
              <a:rPr lang="en-US" sz="2800" spc="-5" dirty="0">
                <a:latin typeface="Calibri"/>
                <a:cs typeface="Calibri"/>
              </a:rPr>
              <a:t>surgical</a:t>
            </a:r>
            <a:r>
              <a:rPr lang="en-US" sz="2800" spc="-45" dirty="0">
                <a:latin typeface="Calibri"/>
                <a:cs typeface="Calibri"/>
              </a:rPr>
              <a:t> </a:t>
            </a:r>
            <a:r>
              <a:rPr lang="en-US" sz="2800" dirty="0">
                <a:latin typeface="Calibri"/>
                <a:cs typeface="Calibri"/>
              </a:rPr>
              <a:t>history.</a:t>
            </a:r>
          </a:p>
          <a:p>
            <a:pPr marL="469900" marR="5080" indent="-457834">
              <a:lnSpc>
                <a:spcPct val="100000"/>
              </a:lnSpc>
              <a:spcBef>
                <a:spcPts val="580"/>
              </a:spcBef>
              <a:buClr>
                <a:srgbClr val="C00000"/>
              </a:buClr>
              <a:buChar char="•"/>
              <a:tabLst>
                <a:tab pos="469900" algn="l"/>
                <a:tab pos="470534" algn="l"/>
              </a:tabLst>
            </a:pPr>
            <a:r>
              <a:rPr lang="en-US" sz="2800" spc="-5" dirty="0">
                <a:latin typeface="Calibri"/>
                <a:cs typeface="Calibri"/>
              </a:rPr>
              <a:t>Family</a:t>
            </a:r>
            <a:r>
              <a:rPr lang="en-US" sz="2800" spc="-20" dirty="0">
                <a:latin typeface="Calibri"/>
                <a:cs typeface="Calibri"/>
              </a:rPr>
              <a:t> </a:t>
            </a:r>
            <a:r>
              <a:rPr lang="en-US" sz="2800" dirty="0">
                <a:latin typeface="Calibri"/>
                <a:cs typeface="Calibri"/>
              </a:rPr>
              <a:t>history</a:t>
            </a:r>
            <a:r>
              <a:rPr lang="en-US" sz="2800" spc="-45" dirty="0">
                <a:latin typeface="Calibri"/>
                <a:cs typeface="Calibri"/>
              </a:rPr>
              <a:t> </a:t>
            </a:r>
            <a:r>
              <a:rPr lang="en-US" sz="2800" spc="-5" dirty="0">
                <a:latin typeface="Calibri"/>
                <a:cs typeface="Calibri"/>
              </a:rPr>
              <a:t>of</a:t>
            </a:r>
            <a:r>
              <a:rPr lang="en-US" sz="2800" spc="5" dirty="0">
                <a:latin typeface="Calibri"/>
                <a:cs typeface="Calibri"/>
              </a:rPr>
              <a:t> </a:t>
            </a:r>
            <a:r>
              <a:rPr lang="en-US" sz="2800" dirty="0">
                <a:latin typeface="Calibri"/>
                <a:cs typeface="Calibri"/>
              </a:rPr>
              <a:t>short</a:t>
            </a:r>
            <a:r>
              <a:rPr lang="en-US" sz="2800" spc="-30" dirty="0">
                <a:latin typeface="Calibri"/>
                <a:cs typeface="Calibri"/>
              </a:rPr>
              <a:t> </a:t>
            </a:r>
            <a:r>
              <a:rPr lang="en-US" sz="2800" dirty="0">
                <a:latin typeface="Calibri"/>
                <a:cs typeface="Calibri"/>
              </a:rPr>
              <a:t>stature</a:t>
            </a:r>
            <a:r>
              <a:rPr lang="en-US" sz="2800" spc="-55" dirty="0">
                <a:latin typeface="Calibri"/>
                <a:cs typeface="Calibri"/>
              </a:rPr>
              <a:t> </a:t>
            </a:r>
            <a:r>
              <a:rPr lang="en-US" sz="2800" dirty="0">
                <a:latin typeface="Calibri"/>
                <a:cs typeface="Calibri"/>
              </a:rPr>
              <a:t>including</a:t>
            </a:r>
            <a:r>
              <a:rPr lang="en-US" sz="2800" spc="-40" dirty="0">
                <a:latin typeface="Calibri"/>
                <a:cs typeface="Calibri"/>
              </a:rPr>
              <a:t> </a:t>
            </a:r>
            <a:r>
              <a:rPr lang="en-US" sz="2800" dirty="0">
                <a:latin typeface="Calibri"/>
                <a:cs typeface="Calibri"/>
              </a:rPr>
              <a:t>parents</a:t>
            </a:r>
            <a:r>
              <a:rPr lang="en-US" sz="2800" spc="-40" dirty="0">
                <a:latin typeface="Calibri"/>
                <a:cs typeface="Calibri"/>
              </a:rPr>
              <a:t> </a:t>
            </a:r>
            <a:r>
              <a:rPr lang="en-US" sz="2800" dirty="0">
                <a:latin typeface="Calibri"/>
                <a:cs typeface="Calibri"/>
              </a:rPr>
              <a:t>height</a:t>
            </a:r>
            <a:r>
              <a:rPr lang="en-US" sz="2800" spc="-55" dirty="0">
                <a:latin typeface="Calibri"/>
                <a:cs typeface="Calibri"/>
              </a:rPr>
              <a:t> </a:t>
            </a:r>
            <a:r>
              <a:rPr lang="en-US" sz="2800" dirty="0">
                <a:latin typeface="Calibri"/>
                <a:cs typeface="Calibri"/>
              </a:rPr>
              <a:t>and </a:t>
            </a:r>
            <a:r>
              <a:rPr lang="en-US" sz="2800" spc="-525" dirty="0">
                <a:latin typeface="Calibri"/>
                <a:cs typeface="Calibri"/>
              </a:rPr>
              <a:t> </a:t>
            </a:r>
            <a:r>
              <a:rPr lang="en-US" sz="2800" dirty="0">
                <a:latin typeface="Calibri"/>
                <a:cs typeface="Calibri"/>
              </a:rPr>
              <a:t>timing</a:t>
            </a:r>
            <a:r>
              <a:rPr lang="en-US" sz="2800" spc="-50" dirty="0">
                <a:latin typeface="Calibri"/>
                <a:cs typeface="Calibri"/>
              </a:rPr>
              <a:t> </a:t>
            </a:r>
            <a:r>
              <a:rPr lang="en-US" sz="2800" spc="-5" dirty="0">
                <a:latin typeface="Calibri"/>
                <a:cs typeface="Calibri"/>
              </a:rPr>
              <a:t>of</a:t>
            </a:r>
            <a:r>
              <a:rPr lang="en-US" sz="2800" spc="-25" dirty="0">
                <a:latin typeface="Calibri"/>
                <a:cs typeface="Calibri"/>
              </a:rPr>
              <a:t> </a:t>
            </a:r>
            <a:r>
              <a:rPr lang="en-US" sz="2800" dirty="0">
                <a:latin typeface="Calibri"/>
                <a:cs typeface="Calibri"/>
              </a:rPr>
              <a:t>their</a:t>
            </a:r>
            <a:r>
              <a:rPr lang="en-US" sz="2800" spc="-10" dirty="0">
                <a:latin typeface="Calibri"/>
                <a:cs typeface="Calibri"/>
              </a:rPr>
              <a:t> </a:t>
            </a:r>
            <a:r>
              <a:rPr lang="en-US" sz="2800" dirty="0">
                <a:latin typeface="Calibri"/>
                <a:cs typeface="Calibri"/>
              </a:rPr>
              <a:t>puberty.</a:t>
            </a:r>
          </a:p>
          <a:p>
            <a:pPr marL="469265" indent="-457200">
              <a:lnSpc>
                <a:spcPct val="100000"/>
              </a:lnSpc>
              <a:spcBef>
                <a:spcPts val="680"/>
              </a:spcBef>
              <a:buClr>
                <a:srgbClr val="C00000"/>
              </a:buClr>
              <a:buFont typeface="Arial MT"/>
              <a:buChar char="•"/>
              <a:tabLst>
                <a:tab pos="469265" algn="l"/>
                <a:tab pos="469900" algn="l"/>
              </a:tabLst>
            </a:pPr>
            <a:r>
              <a:rPr lang="en-US" sz="2800" spc="-5" dirty="0">
                <a:latin typeface="Calibri"/>
                <a:cs typeface="Calibri"/>
              </a:rPr>
              <a:t>Systemic</a:t>
            </a:r>
            <a:r>
              <a:rPr lang="en-US" sz="2800" spc="-35" dirty="0">
                <a:latin typeface="Calibri"/>
                <a:cs typeface="Calibri"/>
              </a:rPr>
              <a:t> </a:t>
            </a:r>
            <a:r>
              <a:rPr lang="en-US" sz="2800" spc="-5" dirty="0">
                <a:latin typeface="Calibri"/>
                <a:cs typeface="Calibri"/>
              </a:rPr>
              <a:t>review</a:t>
            </a:r>
            <a:r>
              <a:rPr lang="en-US" sz="2800" dirty="0">
                <a:latin typeface="Calibri"/>
                <a:cs typeface="Calibri"/>
              </a:rPr>
              <a:t>.</a:t>
            </a:r>
          </a:p>
          <a:p>
            <a:pPr marL="469900" indent="-457834">
              <a:lnSpc>
                <a:spcPct val="100000"/>
              </a:lnSpc>
              <a:spcBef>
                <a:spcPts val="580"/>
              </a:spcBef>
              <a:buClr>
                <a:srgbClr val="C00000"/>
              </a:buClr>
              <a:buChar char="•"/>
              <a:tabLst>
                <a:tab pos="469900" algn="l"/>
                <a:tab pos="470534" algn="l"/>
              </a:tabLst>
            </a:pPr>
            <a:r>
              <a:rPr lang="en-US" sz="2800" dirty="0">
                <a:latin typeface="Calibri"/>
                <a:cs typeface="Calibri"/>
              </a:rPr>
              <a:t>Developmental</a:t>
            </a:r>
            <a:r>
              <a:rPr lang="en-US" sz="2800" spc="-85" dirty="0">
                <a:latin typeface="Calibri"/>
                <a:cs typeface="Calibri"/>
              </a:rPr>
              <a:t> </a:t>
            </a:r>
            <a:r>
              <a:rPr lang="en-US" sz="2800" dirty="0">
                <a:latin typeface="Calibri"/>
                <a:cs typeface="Calibri"/>
              </a:rPr>
              <a:t>history.</a:t>
            </a:r>
          </a:p>
          <a:p>
            <a:pPr marL="469900" indent="-457834">
              <a:lnSpc>
                <a:spcPct val="100000"/>
              </a:lnSpc>
              <a:spcBef>
                <a:spcPts val="575"/>
              </a:spcBef>
              <a:buClr>
                <a:srgbClr val="C00000"/>
              </a:buClr>
              <a:buChar char="•"/>
              <a:tabLst>
                <a:tab pos="469900" algn="l"/>
                <a:tab pos="470534" algn="l"/>
              </a:tabLst>
            </a:pPr>
            <a:r>
              <a:rPr lang="en-US" sz="2800" spc="-5" dirty="0">
                <a:latin typeface="Calibri"/>
                <a:cs typeface="Calibri"/>
              </a:rPr>
              <a:t>Family</a:t>
            </a:r>
            <a:r>
              <a:rPr lang="en-US" sz="2800" spc="-60" dirty="0">
                <a:latin typeface="Calibri"/>
                <a:cs typeface="Calibri"/>
              </a:rPr>
              <a:t> </a:t>
            </a:r>
            <a:r>
              <a:rPr lang="en-US" sz="2800" dirty="0">
                <a:latin typeface="Calibri"/>
                <a:cs typeface="Calibri"/>
              </a:rPr>
              <a:t>history.</a:t>
            </a:r>
          </a:p>
          <a:p>
            <a:pPr marL="469900" indent="-457834">
              <a:lnSpc>
                <a:spcPct val="100000"/>
              </a:lnSpc>
              <a:spcBef>
                <a:spcPts val="580"/>
              </a:spcBef>
              <a:buClr>
                <a:srgbClr val="C00000"/>
              </a:buClr>
              <a:buChar char="•"/>
              <a:tabLst>
                <a:tab pos="469900" algn="l"/>
                <a:tab pos="470534" algn="l"/>
              </a:tabLst>
            </a:pPr>
            <a:r>
              <a:rPr lang="en-US" sz="2800" dirty="0">
                <a:latin typeface="Calibri"/>
                <a:cs typeface="Calibri"/>
              </a:rPr>
              <a:t>Nutritional</a:t>
            </a:r>
            <a:r>
              <a:rPr lang="en-US" sz="2800" spc="-105" dirty="0">
                <a:latin typeface="Calibri"/>
                <a:cs typeface="Calibri"/>
              </a:rPr>
              <a:t> </a:t>
            </a:r>
            <a:r>
              <a:rPr lang="en-US" sz="2800" dirty="0">
                <a:latin typeface="Calibri"/>
                <a:cs typeface="Calibri"/>
              </a:rPr>
              <a:t>history.</a:t>
            </a:r>
          </a:p>
          <a:p>
            <a:pPr marL="469900" indent="-457834">
              <a:lnSpc>
                <a:spcPct val="100000"/>
              </a:lnSpc>
              <a:spcBef>
                <a:spcPts val="575"/>
              </a:spcBef>
              <a:buClr>
                <a:srgbClr val="C00000"/>
              </a:buClr>
              <a:buChar char="•"/>
              <a:tabLst>
                <a:tab pos="469900" algn="l"/>
                <a:tab pos="470534" algn="l"/>
              </a:tabLst>
            </a:pPr>
            <a:r>
              <a:rPr lang="en-US" sz="2800" dirty="0">
                <a:latin typeface="Calibri"/>
                <a:cs typeface="Calibri"/>
              </a:rPr>
              <a:t>Medication</a:t>
            </a:r>
            <a:r>
              <a:rPr lang="en-US" sz="2800" spc="-65" dirty="0">
                <a:latin typeface="Calibri"/>
                <a:cs typeface="Calibri"/>
              </a:rPr>
              <a:t> </a:t>
            </a:r>
            <a:r>
              <a:rPr lang="en-US" sz="2800" dirty="0">
                <a:latin typeface="Calibri"/>
                <a:cs typeface="Calibri"/>
              </a:rPr>
              <a:t>&amp;</a:t>
            </a:r>
            <a:r>
              <a:rPr lang="en-US" sz="2800" spc="-15" dirty="0">
                <a:latin typeface="Calibri"/>
                <a:cs typeface="Calibri"/>
              </a:rPr>
              <a:t> </a:t>
            </a:r>
            <a:r>
              <a:rPr lang="en-US" sz="2800" dirty="0">
                <a:latin typeface="Calibri"/>
                <a:cs typeface="Calibri"/>
              </a:rPr>
              <a:t>Allergic</a:t>
            </a:r>
            <a:r>
              <a:rPr lang="en-US" sz="2800" spc="-60" dirty="0">
                <a:latin typeface="Calibri"/>
                <a:cs typeface="Calibri"/>
              </a:rPr>
              <a:t> </a:t>
            </a:r>
            <a:r>
              <a:rPr lang="en-US" sz="2800" dirty="0">
                <a:latin typeface="Calibri"/>
                <a:cs typeface="Calibri"/>
              </a:rPr>
              <a:t>histories.</a:t>
            </a:r>
          </a:p>
          <a:p>
            <a:endParaRPr lang="en-US" dirty="0"/>
          </a:p>
        </p:txBody>
      </p:sp>
    </p:spTree>
    <p:extLst>
      <p:ext uri="{BB962C8B-B14F-4D97-AF65-F5344CB8AC3E}">
        <p14:creationId xmlns:p14="http://schemas.microsoft.com/office/powerpoint/2010/main" val="3157846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42E1A22-683E-4F78-78E2-4A6277AD8421}"/>
              </a:ext>
            </a:extLst>
          </p:cNvPr>
          <p:cNvSpPr>
            <a:spLocks noGrp="1"/>
          </p:cNvSpPr>
          <p:nvPr>
            <p:ph idx="1"/>
          </p:nvPr>
        </p:nvSpPr>
        <p:spPr>
          <a:xfrm>
            <a:off x="913775" y="709684"/>
            <a:ext cx="10364452" cy="5650173"/>
          </a:xfrm>
        </p:spPr>
        <p:txBody>
          <a:bodyPr>
            <a:normAutofit fontScale="92500" lnSpcReduction="10000"/>
          </a:bodyPr>
          <a:lstStyle/>
          <a:p>
            <a:r>
              <a:rPr lang="en-US" b="1" dirty="0"/>
              <a:t>1. Onset of Short Stature</a:t>
            </a:r>
          </a:p>
          <a:p>
            <a:pPr>
              <a:buFont typeface="Arial" panose="020B0604020202020204" pitchFamily="34" charset="0"/>
              <a:buChar char="•"/>
            </a:pPr>
            <a:r>
              <a:rPr lang="en-US" b="1" dirty="0"/>
              <a:t>Age of Onset:</a:t>
            </a:r>
            <a:endParaRPr lang="en-US" dirty="0"/>
          </a:p>
          <a:p>
            <a:pPr marL="742950" lvl="1" indent="-285750">
              <a:buFont typeface="Arial" panose="020B0604020202020204" pitchFamily="34" charset="0"/>
              <a:buChar char="•"/>
            </a:pPr>
            <a:r>
              <a:rPr lang="en-US" dirty="0"/>
              <a:t>When was the short stature first noted? Was it at birth, during infancy, or later in childhood?</a:t>
            </a:r>
          </a:p>
          <a:p>
            <a:r>
              <a:rPr lang="en-US" b="1" dirty="0"/>
              <a:t>2. Antenatal, Natal, and Postnatal Histories</a:t>
            </a:r>
          </a:p>
          <a:p>
            <a:pPr>
              <a:buFont typeface="Arial" panose="020B0604020202020204" pitchFamily="34" charset="0"/>
              <a:buChar char="•"/>
            </a:pPr>
            <a:r>
              <a:rPr lang="en-US" b="1" dirty="0"/>
              <a:t>Antenatal History:</a:t>
            </a:r>
            <a:endParaRPr lang="en-US" dirty="0"/>
          </a:p>
          <a:p>
            <a:pPr marL="742950" lvl="1" indent="-285750">
              <a:buFont typeface="Arial" panose="020B0604020202020204" pitchFamily="34" charset="0"/>
              <a:buChar char="•"/>
            </a:pPr>
            <a:r>
              <a:rPr lang="en-US" dirty="0"/>
              <a:t>Maternal health during pregnancy (e.g., pre-eclampsia, infections, substance use).</a:t>
            </a:r>
          </a:p>
          <a:p>
            <a:pPr marL="742950" lvl="1" indent="-285750">
              <a:buFont typeface="Arial" panose="020B0604020202020204" pitchFamily="34" charset="0"/>
              <a:buChar char="•"/>
            </a:pPr>
            <a:r>
              <a:rPr lang="en-US" dirty="0"/>
              <a:t>Ultrasound findings (e.g., growth restrictions).</a:t>
            </a:r>
          </a:p>
          <a:p>
            <a:pPr>
              <a:buFont typeface="Arial" panose="020B0604020202020204" pitchFamily="34" charset="0"/>
              <a:buChar char="•"/>
            </a:pPr>
            <a:r>
              <a:rPr lang="en-US" b="1" dirty="0"/>
              <a:t>Natal History:</a:t>
            </a:r>
            <a:endParaRPr lang="en-US" dirty="0"/>
          </a:p>
          <a:p>
            <a:pPr marL="742950" lvl="1" indent="-285750">
              <a:buFont typeface="Arial" panose="020B0604020202020204" pitchFamily="34" charset="0"/>
              <a:buChar char="•"/>
            </a:pPr>
            <a:r>
              <a:rPr lang="en-US" dirty="0"/>
              <a:t>Birth weight and length (consider gestational age).</a:t>
            </a:r>
          </a:p>
          <a:p>
            <a:pPr marL="742950" lvl="1" indent="-285750">
              <a:buFont typeface="Arial" panose="020B0604020202020204" pitchFamily="34" charset="0"/>
              <a:buChar char="•"/>
            </a:pPr>
            <a:r>
              <a:rPr lang="en-US" dirty="0"/>
              <a:t>Any complications during delivery, or instrument use, birth asphyxia.</a:t>
            </a:r>
          </a:p>
          <a:p>
            <a:pPr>
              <a:buFont typeface="Arial" panose="020B0604020202020204" pitchFamily="34" charset="0"/>
              <a:buChar char="•"/>
            </a:pPr>
            <a:r>
              <a:rPr lang="en-US" b="1" dirty="0"/>
              <a:t>Postnatal History:</a:t>
            </a:r>
            <a:endParaRPr lang="en-US" dirty="0"/>
          </a:p>
          <a:p>
            <a:pPr marL="742950" lvl="1" indent="-285750">
              <a:buFont typeface="Arial" panose="020B0604020202020204" pitchFamily="34" charset="0"/>
              <a:buChar char="•"/>
            </a:pPr>
            <a:r>
              <a:rPr lang="en-US" dirty="0"/>
              <a:t>Initial feeding (breastfeeding vs. formula).</a:t>
            </a:r>
          </a:p>
          <a:p>
            <a:pPr marL="742950" lvl="1" indent="-285750">
              <a:buFont typeface="Arial" panose="020B0604020202020204" pitchFamily="34" charset="0"/>
              <a:buChar char="•"/>
            </a:pPr>
            <a:r>
              <a:rPr lang="en-US" dirty="0"/>
              <a:t>Early growth patterns and any deviations noted.</a:t>
            </a:r>
          </a:p>
          <a:p>
            <a:endParaRPr lang="en-US" dirty="0"/>
          </a:p>
        </p:txBody>
      </p:sp>
    </p:spTree>
    <p:extLst>
      <p:ext uri="{BB962C8B-B14F-4D97-AF65-F5344CB8AC3E}">
        <p14:creationId xmlns:p14="http://schemas.microsoft.com/office/powerpoint/2010/main" val="2179302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D57C051-F822-1952-09BE-1F0585B907DC}"/>
              </a:ext>
            </a:extLst>
          </p:cNvPr>
          <p:cNvSpPr>
            <a:spLocks noGrp="1"/>
          </p:cNvSpPr>
          <p:nvPr>
            <p:ph idx="1"/>
          </p:nvPr>
        </p:nvSpPr>
        <p:spPr>
          <a:xfrm>
            <a:off x="681763" y="614149"/>
            <a:ext cx="10364452" cy="5272586"/>
          </a:xfrm>
        </p:spPr>
        <p:txBody>
          <a:bodyPr>
            <a:normAutofit/>
          </a:bodyPr>
          <a:lstStyle/>
          <a:p>
            <a:r>
              <a:rPr lang="en-US" b="1" dirty="0"/>
              <a:t>3. Birth Measurements</a:t>
            </a:r>
          </a:p>
          <a:p>
            <a:pPr>
              <a:buFont typeface="Arial" panose="020B0604020202020204" pitchFamily="34" charset="0"/>
              <a:buChar char="•"/>
            </a:pPr>
            <a:r>
              <a:rPr lang="en-US" b="1" dirty="0"/>
              <a:t>Weight:</a:t>
            </a:r>
            <a:endParaRPr lang="en-US" dirty="0"/>
          </a:p>
          <a:p>
            <a:pPr marL="742950" lvl="1" indent="-285750">
              <a:buFont typeface="Arial" panose="020B0604020202020204" pitchFamily="34" charset="0"/>
              <a:buChar char="•"/>
            </a:pPr>
            <a:r>
              <a:rPr lang="en-US" dirty="0"/>
              <a:t>Document birth weight, noting whether SGA (small for gestational age) or appropriate for gestational age.</a:t>
            </a:r>
          </a:p>
          <a:p>
            <a:pPr>
              <a:buFont typeface="Arial" panose="020B0604020202020204" pitchFamily="34" charset="0"/>
              <a:buChar char="•"/>
            </a:pPr>
            <a:r>
              <a:rPr lang="en-US" b="1" dirty="0"/>
              <a:t>Height:</a:t>
            </a:r>
            <a:endParaRPr lang="en-US" dirty="0"/>
          </a:p>
          <a:p>
            <a:pPr marL="742950" lvl="1" indent="-285750">
              <a:buFont typeface="Arial" panose="020B0604020202020204" pitchFamily="34" charset="0"/>
              <a:buChar char="•"/>
            </a:pPr>
            <a:r>
              <a:rPr lang="en-US" dirty="0"/>
              <a:t>Document birth length and growth in the early months.</a:t>
            </a:r>
          </a:p>
          <a:p>
            <a:r>
              <a:rPr lang="en-US" b="1" dirty="0"/>
              <a:t>4. Past Medical and Surgical History</a:t>
            </a:r>
          </a:p>
          <a:p>
            <a:pPr>
              <a:buFont typeface="Arial" panose="020B0604020202020204" pitchFamily="34" charset="0"/>
              <a:buChar char="•"/>
            </a:pPr>
            <a:r>
              <a:rPr lang="en-US" b="1" dirty="0"/>
              <a:t>Medical History:</a:t>
            </a:r>
            <a:endParaRPr lang="en-US" dirty="0"/>
          </a:p>
          <a:p>
            <a:pPr marL="742950" lvl="1" indent="-285750">
              <a:buFont typeface="Arial" panose="020B0604020202020204" pitchFamily="34" charset="0"/>
              <a:buChar char="•"/>
            </a:pPr>
            <a:r>
              <a:rPr lang="en-US" dirty="0"/>
              <a:t>Chronic illnesses (e.g.,</a:t>
            </a:r>
            <a:r>
              <a:rPr lang="en-US" dirty="0" err="1"/>
              <a:t>ucontrolled</a:t>
            </a:r>
            <a:r>
              <a:rPr lang="en-US" dirty="0"/>
              <a:t> diabetes, gastrointestinal disorders).</a:t>
            </a:r>
          </a:p>
          <a:p>
            <a:pPr marL="742950" lvl="1" indent="-285750">
              <a:buFont typeface="Arial" panose="020B0604020202020204" pitchFamily="34" charset="0"/>
              <a:buChar char="•"/>
            </a:pPr>
            <a:r>
              <a:rPr lang="en-US" dirty="0"/>
              <a:t>Endocrine disorders (e.g., hypothyroidism).</a:t>
            </a:r>
          </a:p>
          <a:p>
            <a:pPr>
              <a:buFont typeface="Arial" panose="020B0604020202020204" pitchFamily="34" charset="0"/>
              <a:buChar char="•"/>
            </a:pPr>
            <a:r>
              <a:rPr lang="en-US" b="1" dirty="0"/>
              <a:t>Surgical History:</a:t>
            </a:r>
            <a:endParaRPr lang="en-US" dirty="0"/>
          </a:p>
          <a:p>
            <a:pPr marL="742950" lvl="1" indent="-285750">
              <a:buFont typeface="Arial" panose="020B0604020202020204" pitchFamily="34" charset="0"/>
              <a:buChar char="•"/>
            </a:pPr>
            <a:r>
              <a:rPr lang="en-US" dirty="0"/>
              <a:t>Any surgeries that may impact growth or nutrition (e.g., gastrointestinal surgery).</a:t>
            </a:r>
          </a:p>
          <a:p>
            <a:endParaRPr lang="en-US" dirty="0"/>
          </a:p>
        </p:txBody>
      </p:sp>
    </p:spTree>
    <p:extLst>
      <p:ext uri="{BB962C8B-B14F-4D97-AF65-F5344CB8AC3E}">
        <p14:creationId xmlns:p14="http://schemas.microsoft.com/office/powerpoint/2010/main" val="821162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DF8248E-2A87-FE40-286B-6AD1C39A23FB}"/>
              </a:ext>
            </a:extLst>
          </p:cNvPr>
          <p:cNvSpPr>
            <a:spLocks noGrp="1"/>
          </p:cNvSpPr>
          <p:nvPr>
            <p:ph idx="1"/>
          </p:nvPr>
        </p:nvSpPr>
        <p:spPr>
          <a:xfrm>
            <a:off x="777296" y="815362"/>
            <a:ext cx="10364452" cy="5172683"/>
          </a:xfrm>
        </p:spPr>
        <p:txBody>
          <a:bodyPr>
            <a:normAutofit fontScale="92500" lnSpcReduction="20000"/>
          </a:bodyPr>
          <a:lstStyle/>
          <a:p>
            <a:r>
              <a:rPr lang="en-US" b="1" dirty="0"/>
              <a:t>History of Chronic Disease</a:t>
            </a:r>
          </a:p>
          <a:p>
            <a:pPr>
              <a:buFont typeface="Arial" panose="020B0604020202020204" pitchFamily="34" charset="0"/>
              <a:buChar char="•"/>
            </a:pPr>
            <a:r>
              <a:rPr lang="en-US" b="1" dirty="0"/>
              <a:t>Endocrine diseases:</a:t>
            </a:r>
            <a:endParaRPr lang="en-US" dirty="0"/>
          </a:p>
          <a:p>
            <a:pPr marL="742950" lvl="1" indent="-285750">
              <a:buFont typeface="Arial" panose="020B0604020202020204" pitchFamily="34" charset="0"/>
              <a:buChar char="•"/>
            </a:pPr>
            <a:r>
              <a:rPr lang="en-US" dirty="0"/>
              <a:t>Uncontrolled diabetes mellitus and hypothyroidism (symptoms include cold intolerance, weight gain, and declining growth velocity).</a:t>
            </a:r>
          </a:p>
          <a:p>
            <a:pPr>
              <a:buFont typeface="Arial" panose="020B0604020202020204" pitchFamily="34" charset="0"/>
              <a:buChar char="•"/>
            </a:pPr>
            <a:r>
              <a:rPr lang="en-US" b="1" dirty="0"/>
              <a:t>Gastrointestinal diseases</a:t>
            </a:r>
            <a:endParaRPr lang="en-US" dirty="0"/>
          </a:p>
          <a:p>
            <a:pPr marL="742950" lvl="1" indent="-285750">
              <a:buFont typeface="Arial" panose="020B0604020202020204" pitchFamily="34" charset="0"/>
              <a:buChar char="•"/>
            </a:pPr>
            <a:r>
              <a:rPr lang="en-US" dirty="0"/>
              <a:t>Celiac disease, inflammatory bowel disease affecting nutrient absorption.</a:t>
            </a:r>
          </a:p>
          <a:p>
            <a:pPr>
              <a:buFont typeface="Arial" panose="020B0604020202020204" pitchFamily="34" charset="0"/>
              <a:buChar char="•"/>
            </a:pPr>
            <a:r>
              <a:rPr lang="en-US" b="1" dirty="0"/>
              <a:t>Renal diseases:</a:t>
            </a:r>
            <a:endParaRPr lang="en-US" dirty="0"/>
          </a:p>
          <a:p>
            <a:pPr marL="742950" lvl="1" indent="-285750">
              <a:buFont typeface="Arial" panose="020B0604020202020204" pitchFamily="34" charset="0"/>
              <a:buChar char="•"/>
            </a:pPr>
            <a:r>
              <a:rPr lang="en-US" dirty="0"/>
              <a:t>Chronic kidney disease can impair growth.</a:t>
            </a:r>
          </a:p>
          <a:p>
            <a:pPr>
              <a:buFont typeface="Arial" panose="020B0604020202020204" pitchFamily="34" charset="0"/>
              <a:buChar char="•"/>
            </a:pPr>
            <a:r>
              <a:rPr lang="en-US" b="1" dirty="0"/>
              <a:t>Pulmonary Diseases:</a:t>
            </a:r>
            <a:endParaRPr lang="en-US" dirty="0"/>
          </a:p>
          <a:p>
            <a:pPr marL="742950" lvl="1" indent="-285750">
              <a:buFont typeface="Arial" panose="020B0604020202020204" pitchFamily="34" charset="0"/>
              <a:buChar char="•"/>
            </a:pPr>
            <a:r>
              <a:rPr lang="en-US" dirty="0"/>
              <a:t>Cystic fibrosis and asthma may impact growth due to chronic health issues.</a:t>
            </a:r>
          </a:p>
          <a:p>
            <a:pPr>
              <a:buFont typeface="Arial" panose="020B0604020202020204" pitchFamily="34" charset="0"/>
              <a:buChar char="•"/>
            </a:pPr>
            <a:r>
              <a:rPr lang="en-US" b="1" dirty="0"/>
              <a:t>Cardiac diseases:</a:t>
            </a:r>
            <a:endParaRPr lang="en-US" dirty="0"/>
          </a:p>
          <a:p>
            <a:pPr marL="742950" lvl="1" indent="-285750">
              <a:buFont typeface="Arial" panose="020B0604020202020204" pitchFamily="34" charset="0"/>
              <a:buChar char="•"/>
            </a:pPr>
            <a:r>
              <a:rPr lang="en-US" dirty="0"/>
              <a:t>Congestive heart failure and left-to-right shunt can affect overall health and growth.</a:t>
            </a:r>
          </a:p>
          <a:p>
            <a:pPr>
              <a:buFont typeface="Arial" panose="020B0604020202020204" pitchFamily="34" charset="0"/>
              <a:buChar char="•"/>
            </a:pPr>
            <a:r>
              <a:rPr lang="en-US" b="1" dirty="0"/>
              <a:t>Immunodeficiencies:</a:t>
            </a:r>
            <a:endParaRPr lang="en-US" dirty="0"/>
          </a:p>
          <a:p>
            <a:pPr marL="742950" lvl="1" indent="-285750">
              <a:buFont typeface="Arial" panose="020B0604020202020204" pitchFamily="34" charset="0"/>
              <a:buChar char="•"/>
            </a:pPr>
            <a:r>
              <a:rPr lang="en-US" dirty="0"/>
              <a:t>History of recurrent infections may indicate underlying issues affecting growth.</a:t>
            </a:r>
          </a:p>
          <a:p>
            <a:endParaRPr lang="en-US" dirty="0"/>
          </a:p>
        </p:txBody>
      </p:sp>
    </p:spTree>
    <p:extLst>
      <p:ext uri="{BB962C8B-B14F-4D97-AF65-F5344CB8AC3E}">
        <p14:creationId xmlns:p14="http://schemas.microsoft.com/office/powerpoint/2010/main" val="20844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2D6006E-8C32-67A1-F6A3-1F15A9C80D1A}"/>
              </a:ext>
            </a:extLst>
          </p:cNvPr>
          <p:cNvSpPr>
            <a:spLocks noGrp="1"/>
          </p:cNvSpPr>
          <p:nvPr>
            <p:ph idx="1"/>
          </p:nvPr>
        </p:nvSpPr>
        <p:spPr/>
        <p:txBody>
          <a:bodyPr/>
          <a:lstStyle/>
          <a:p>
            <a:r>
              <a:rPr lang="en-US" b="1" dirty="0"/>
              <a:t>5. Family History of Short Stature</a:t>
            </a:r>
          </a:p>
          <a:p>
            <a:pPr>
              <a:buFont typeface="Arial" panose="020B0604020202020204" pitchFamily="34" charset="0"/>
              <a:buChar char="•"/>
            </a:pPr>
            <a:r>
              <a:rPr lang="en-US" b="1" dirty="0"/>
              <a:t>Parental Heights:</a:t>
            </a:r>
            <a:endParaRPr lang="en-US" dirty="0"/>
          </a:p>
          <a:p>
            <a:pPr marL="742950" lvl="1" indent="-285750">
              <a:buFont typeface="Arial" panose="020B0604020202020204" pitchFamily="34" charset="0"/>
              <a:buChar char="•"/>
            </a:pPr>
            <a:r>
              <a:rPr lang="en-US" dirty="0"/>
              <a:t>Document heights of both parents.</a:t>
            </a:r>
          </a:p>
          <a:p>
            <a:pPr>
              <a:buFont typeface="Arial" panose="020B0604020202020204" pitchFamily="34" charset="0"/>
              <a:buChar char="•"/>
            </a:pPr>
            <a:r>
              <a:rPr lang="en-US" b="1" dirty="0"/>
              <a:t>Timing of Puberty:</a:t>
            </a:r>
            <a:endParaRPr lang="en-US" dirty="0"/>
          </a:p>
          <a:p>
            <a:pPr marL="742950" lvl="1" indent="-285750">
              <a:buFont typeface="Arial" panose="020B0604020202020204" pitchFamily="34" charset="0"/>
              <a:buChar char="•"/>
            </a:pPr>
            <a:r>
              <a:rPr lang="en-US" dirty="0"/>
              <a:t>Age at which parents reached puberty (normal, early, or delayed).</a:t>
            </a:r>
          </a:p>
          <a:p>
            <a:endParaRPr lang="en-US" dirty="0"/>
          </a:p>
        </p:txBody>
      </p:sp>
    </p:spTree>
    <p:extLst>
      <p:ext uri="{BB962C8B-B14F-4D97-AF65-F5344CB8AC3E}">
        <p14:creationId xmlns:p14="http://schemas.microsoft.com/office/powerpoint/2010/main" val="2786360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90AFD83-FCBE-D5F3-98E9-D7DE7E00CC81}"/>
              </a:ext>
            </a:extLst>
          </p:cNvPr>
          <p:cNvSpPr>
            <a:spLocks noGrp="1"/>
          </p:cNvSpPr>
          <p:nvPr>
            <p:ph idx="1"/>
          </p:nvPr>
        </p:nvSpPr>
        <p:spPr>
          <a:xfrm>
            <a:off x="913775" y="873457"/>
            <a:ext cx="10364452" cy="4917743"/>
          </a:xfrm>
        </p:spPr>
        <p:txBody>
          <a:bodyPr>
            <a:normAutofit/>
          </a:bodyPr>
          <a:lstStyle/>
          <a:p>
            <a:r>
              <a:rPr lang="en-US" b="1" dirty="0"/>
              <a:t>6. Systemic Review</a:t>
            </a:r>
          </a:p>
          <a:p>
            <a:pPr>
              <a:buFont typeface="Arial" panose="020B0604020202020204" pitchFamily="34" charset="0"/>
              <a:buChar char="•"/>
            </a:pPr>
            <a:r>
              <a:rPr lang="en-US" b="1" dirty="0"/>
              <a:t>General Health:</a:t>
            </a:r>
            <a:endParaRPr lang="en-US" dirty="0"/>
          </a:p>
          <a:p>
            <a:pPr marL="742950" lvl="1" indent="-285750">
              <a:buFont typeface="Arial" panose="020B0604020202020204" pitchFamily="34" charset="0"/>
              <a:buChar char="•"/>
            </a:pPr>
            <a:r>
              <a:rPr lang="en-US" dirty="0"/>
              <a:t>Review for any systemic symptoms (e.g., fever, weight loss, fatigue).</a:t>
            </a:r>
          </a:p>
          <a:p>
            <a:pPr>
              <a:buFont typeface="Arial" panose="020B0604020202020204" pitchFamily="34" charset="0"/>
              <a:buChar char="•"/>
            </a:pPr>
            <a:r>
              <a:rPr lang="en-US" b="1" dirty="0"/>
              <a:t>Endocrine Symptoms:</a:t>
            </a:r>
            <a:endParaRPr lang="en-US" dirty="0"/>
          </a:p>
          <a:p>
            <a:pPr marL="742950" lvl="1" indent="-285750">
              <a:buFont typeface="Arial" panose="020B0604020202020204" pitchFamily="34" charset="0"/>
              <a:buChar char="•"/>
            </a:pPr>
            <a:r>
              <a:rPr lang="en-US" dirty="0"/>
              <a:t>Signs of hormonal imbalances (e.g., changes in appetite, energy levels).</a:t>
            </a:r>
          </a:p>
          <a:p>
            <a:pPr>
              <a:buFont typeface="Arial" panose="020B0604020202020204" pitchFamily="34" charset="0"/>
              <a:buChar char="•"/>
            </a:pPr>
            <a:r>
              <a:rPr lang="en-US" b="1" dirty="0"/>
              <a:t>Gastrointestinal Symptoms:</a:t>
            </a:r>
            <a:endParaRPr lang="en-US" dirty="0"/>
          </a:p>
          <a:p>
            <a:pPr marL="742950" lvl="1" indent="-285750">
              <a:buFont typeface="Arial" panose="020B0604020202020204" pitchFamily="34" charset="0"/>
              <a:buChar char="•"/>
            </a:pPr>
            <a:r>
              <a:rPr lang="en-US" dirty="0"/>
              <a:t>Any issues like abdominal pain, diarrhea, or failure to thrive.</a:t>
            </a:r>
          </a:p>
          <a:p>
            <a:r>
              <a:rPr lang="en-US" b="1" dirty="0"/>
              <a:t>7. Developmental History</a:t>
            </a:r>
          </a:p>
          <a:p>
            <a:pPr>
              <a:buFont typeface="Arial" panose="020B0604020202020204" pitchFamily="34" charset="0"/>
              <a:buChar char="•"/>
            </a:pPr>
            <a:r>
              <a:rPr lang="en-US" b="1" dirty="0"/>
              <a:t>Milestones:</a:t>
            </a:r>
            <a:endParaRPr lang="en-US" dirty="0"/>
          </a:p>
          <a:p>
            <a:pPr marL="742950" lvl="1" indent="-285750">
              <a:buFont typeface="Arial" panose="020B0604020202020204" pitchFamily="34" charset="0"/>
              <a:buChar char="•"/>
            </a:pPr>
            <a:r>
              <a:rPr lang="en-US" dirty="0"/>
              <a:t>Assess developmental milestones (motor skills, speech, social skills).</a:t>
            </a:r>
          </a:p>
          <a:p>
            <a:pPr marL="742950" lvl="1" indent="-285750">
              <a:buFont typeface="Arial" panose="020B0604020202020204" pitchFamily="34" charset="0"/>
              <a:buChar char="•"/>
            </a:pPr>
            <a:r>
              <a:rPr lang="en-US" dirty="0"/>
              <a:t>Note any delays and their potential impact on growth.</a:t>
            </a:r>
          </a:p>
          <a:p>
            <a:endParaRPr lang="en-US" dirty="0"/>
          </a:p>
        </p:txBody>
      </p:sp>
    </p:spTree>
    <p:extLst>
      <p:ext uri="{BB962C8B-B14F-4D97-AF65-F5344CB8AC3E}">
        <p14:creationId xmlns:p14="http://schemas.microsoft.com/office/powerpoint/2010/main" val="162380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234C3CD-C4DE-4681-8FFE-CF737D53793B}"/>
              </a:ext>
            </a:extLst>
          </p:cNvPr>
          <p:cNvSpPr>
            <a:spLocks noGrp="1"/>
          </p:cNvSpPr>
          <p:nvPr>
            <p:ph idx="1"/>
          </p:nvPr>
        </p:nvSpPr>
        <p:spPr>
          <a:xfrm>
            <a:off x="913775" y="968991"/>
            <a:ext cx="10364452" cy="4822209"/>
          </a:xfrm>
        </p:spPr>
        <p:txBody>
          <a:bodyPr>
            <a:normAutofit lnSpcReduction="10000"/>
          </a:bodyPr>
          <a:lstStyle/>
          <a:p>
            <a:r>
              <a:rPr lang="en-US" b="1" dirty="0"/>
              <a:t>8. Nutritional History</a:t>
            </a:r>
          </a:p>
          <a:p>
            <a:pPr>
              <a:buFont typeface="Arial" panose="020B0604020202020204" pitchFamily="34" charset="0"/>
              <a:buChar char="•"/>
            </a:pPr>
            <a:r>
              <a:rPr lang="en-US" b="1" dirty="0"/>
              <a:t>Dietary Intake:(24h dietary diary including amount)</a:t>
            </a:r>
            <a:endParaRPr lang="en-US" dirty="0"/>
          </a:p>
          <a:p>
            <a:pPr marL="742950" lvl="1" indent="-285750">
              <a:buFont typeface="Arial" panose="020B0604020202020204" pitchFamily="34" charset="0"/>
              <a:buChar char="•"/>
            </a:pPr>
            <a:r>
              <a:rPr lang="en-US" dirty="0"/>
              <a:t>Assess overall caloric and nutritional intake.</a:t>
            </a:r>
          </a:p>
          <a:p>
            <a:pPr marL="742950" lvl="1" indent="-285750">
              <a:buFont typeface="Arial" panose="020B0604020202020204" pitchFamily="34" charset="0"/>
              <a:buChar char="•"/>
            </a:pPr>
            <a:r>
              <a:rPr lang="en-US" dirty="0"/>
              <a:t>Note any restrictions or preferences (vegetarian, allergies).</a:t>
            </a:r>
          </a:p>
          <a:p>
            <a:pPr>
              <a:buFont typeface="Arial" panose="020B0604020202020204" pitchFamily="34" charset="0"/>
              <a:buChar char="•"/>
            </a:pPr>
            <a:r>
              <a:rPr lang="en-US" b="1" dirty="0"/>
              <a:t>Eating Patterns:</a:t>
            </a:r>
            <a:endParaRPr lang="en-US" dirty="0"/>
          </a:p>
          <a:p>
            <a:pPr marL="742950" lvl="1" indent="-285750">
              <a:buFont typeface="Arial" panose="020B0604020202020204" pitchFamily="34" charset="0"/>
              <a:buChar char="•"/>
            </a:pPr>
            <a:r>
              <a:rPr lang="en-US" dirty="0"/>
              <a:t>Frequency of meals and snacks; any difficulties with feeding.</a:t>
            </a:r>
          </a:p>
          <a:p>
            <a:r>
              <a:rPr lang="en-US" b="1" dirty="0"/>
              <a:t>9. Medication History</a:t>
            </a:r>
          </a:p>
          <a:p>
            <a:pPr>
              <a:buFont typeface="Arial" panose="020B0604020202020204" pitchFamily="34" charset="0"/>
              <a:buChar char="•"/>
            </a:pPr>
            <a:r>
              <a:rPr lang="en-US" b="1" dirty="0"/>
              <a:t>Current and Past Medications:</a:t>
            </a:r>
            <a:endParaRPr lang="en-US" dirty="0"/>
          </a:p>
          <a:p>
            <a:pPr marL="742950" lvl="1" indent="-285750">
              <a:buFont typeface="Arial" panose="020B0604020202020204" pitchFamily="34" charset="0"/>
              <a:buChar char="•"/>
            </a:pPr>
            <a:r>
              <a:rPr lang="en-US" dirty="0"/>
              <a:t>Document any medications taken that could affect growth (e.g., glucocorticoids).</a:t>
            </a:r>
          </a:p>
          <a:p>
            <a:pPr>
              <a:buFont typeface="Arial" panose="020B0604020202020204" pitchFamily="34" charset="0"/>
              <a:buChar char="•"/>
            </a:pPr>
            <a:r>
              <a:rPr lang="en-US" b="1" dirty="0"/>
              <a:t>Allergies:</a:t>
            </a:r>
            <a:endParaRPr lang="en-US" dirty="0"/>
          </a:p>
          <a:p>
            <a:pPr marL="742950" lvl="1" indent="-285750">
              <a:buFont typeface="Arial" panose="020B0604020202020204" pitchFamily="34" charset="0"/>
              <a:buChar char="•"/>
            </a:pPr>
            <a:r>
              <a:rPr lang="en-US" dirty="0"/>
              <a:t>Document any known allergies, especially to medications or foods.</a:t>
            </a:r>
          </a:p>
          <a:p>
            <a:endParaRPr lang="en-US" dirty="0"/>
          </a:p>
        </p:txBody>
      </p:sp>
    </p:spTree>
    <p:extLst>
      <p:ext uri="{BB962C8B-B14F-4D97-AF65-F5344CB8AC3E}">
        <p14:creationId xmlns:p14="http://schemas.microsoft.com/office/powerpoint/2010/main" val="243576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D95506-4C04-F46A-778C-008A42454EEC}"/>
              </a:ext>
            </a:extLst>
          </p:cNvPr>
          <p:cNvSpPr>
            <a:spLocks noGrp="1"/>
          </p:cNvSpPr>
          <p:nvPr>
            <p:ph type="title"/>
          </p:nvPr>
        </p:nvSpPr>
        <p:spPr/>
        <p:txBody>
          <a:bodyPr/>
          <a:lstStyle/>
          <a:p>
            <a:endParaRPr lang="en-US"/>
          </a:p>
        </p:txBody>
      </p:sp>
      <p:sp>
        <p:nvSpPr>
          <p:cNvPr id="4" name="Rectangle 1">
            <a:extLst>
              <a:ext uri="{FF2B5EF4-FFF2-40B4-BE49-F238E27FC236}">
                <a16:creationId xmlns:a16="http://schemas.microsoft.com/office/drawing/2014/main" xmlns="" id="{A7115374-9BEF-1C5C-783B-BA3313501BD1}"/>
              </a:ext>
            </a:extLst>
          </p:cNvPr>
          <p:cNvSpPr>
            <a:spLocks noGrp="1" noChangeArrowheads="1"/>
          </p:cNvSpPr>
          <p:nvPr>
            <p:ph idx="1"/>
          </p:nvPr>
        </p:nvSpPr>
        <p:spPr bwMode="auto">
          <a:xfrm>
            <a:off x="350521" y="2426196"/>
            <a:ext cx="1202436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b="1" dirty="0">
                <a:latin typeface="Arial" panose="020B0604020202020204" pitchFamily="34" charset="0"/>
              </a:rPr>
              <a:t>Psychosocial </a:t>
            </a:r>
            <a:r>
              <a:rPr kumimoji="0" lang="en-US" altLang="en-US" b="1" i="0" u="none" strike="noStrike" cap="none" normalizeH="0" baseline="0" dirty="0">
                <a:ln>
                  <a:noFill/>
                </a:ln>
                <a:solidFill>
                  <a:schemeClr val="tx1"/>
                </a:solidFill>
                <a:effectLst/>
                <a:latin typeface="Arial" panose="020B0604020202020204" pitchFamily="34" charset="0"/>
              </a:rPr>
              <a:t>History:</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Living conditions, family dynamics, and psychosocial factors that may influence growth</a:t>
            </a:r>
            <a:r>
              <a:rPr lang="en-US" altLang="en-US" dirty="0">
                <a:latin typeface="Arial" panose="020B0604020202020204" pitchFamily="34" charset="0"/>
              </a:rPr>
              <a:t>(neglect or abuse)</a:t>
            </a:r>
            <a:r>
              <a:rPr kumimoji="0" lang="en-US" altLang="en-US"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Physical Activity:</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Levels of physical activity and any related concerns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286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DFD084-7121-5215-91BC-AB9B4BA5DBDF}"/>
              </a:ext>
            </a:extLst>
          </p:cNvPr>
          <p:cNvSpPr txBox="1"/>
          <p:nvPr/>
        </p:nvSpPr>
        <p:spPr>
          <a:xfrm>
            <a:off x="-492369" y="1890117"/>
            <a:ext cx="12350262" cy="3077766"/>
          </a:xfrm>
          <a:prstGeom prst="rect">
            <a:avLst/>
          </a:prstGeom>
          <a:noFill/>
        </p:spPr>
        <p:txBody>
          <a:bodyPr wrap="square">
            <a:spAutoFit/>
          </a:bodyPr>
          <a:lstStyle/>
          <a:p>
            <a:pPr marL="1371600" lvl="2" indent="-457200">
              <a:spcBef>
                <a:spcPts val="1000"/>
              </a:spcBef>
              <a:spcAft>
                <a:spcPts val="1000"/>
              </a:spcAft>
              <a:buFont typeface="Arial" panose="020B0604020202020204" pitchFamily="34" charset="0"/>
              <a:buChar char="•"/>
            </a:pPr>
            <a:r>
              <a:rPr lang="en-US" sz="3600" b="1" dirty="0">
                <a:latin typeface="Arial" panose="020B0604020202020204" pitchFamily="34" charset="0"/>
                <a:cs typeface="Arial" panose="020B0604020202020204" pitchFamily="34" charset="0"/>
              </a:rPr>
              <a:t>Nelson-</a:t>
            </a:r>
            <a:r>
              <a:rPr lang="en-US" sz="3600" b="1" dirty="0" err="1">
                <a:latin typeface="Arial" panose="020B0604020202020204" pitchFamily="34" charset="0"/>
                <a:cs typeface="Arial" panose="020B0604020202020204" pitchFamily="34" charset="0"/>
              </a:rPr>
              <a:t>Weech’s</a:t>
            </a:r>
            <a:r>
              <a:rPr lang="en-US" sz="3600" b="1" dirty="0">
                <a:latin typeface="Arial" panose="020B0604020202020204" pitchFamily="34" charset="0"/>
                <a:cs typeface="Arial" panose="020B0604020202020204" pitchFamily="34" charset="0"/>
              </a:rPr>
              <a:t> formula</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Used to calculate the expected HT </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For children aged </a:t>
            </a:r>
            <a:r>
              <a:rPr lang="en-US" sz="3600" b="1" dirty="0">
                <a:latin typeface="Arial" panose="020B0604020202020204" pitchFamily="34" charset="0"/>
                <a:cs typeface="Arial" panose="020B0604020202020204" pitchFamily="34" charset="0"/>
              </a:rPr>
              <a:t>2-12 y </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Expected HT ( in cm )  = ( age in years x 6 ) + 77  </a:t>
            </a:r>
          </a:p>
        </p:txBody>
      </p:sp>
    </p:spTree>
    <p:extLst>
      <p:ext uri="{BB962C8B-B14F-4D97-AF65-F5344CB8AC3E}">
        <p14:creationId xmlns:p14="http://schemas.microsoft.com/office/powerpoint/2010/main" val="2811864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9E4D3E9-E6E9-7825-29CC-CCFE27F932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56" y="235974"/>
            <a:ext cx="11031792" cy="5940989"/>
          </a:xfrm>
        </p:spPr>
      </p:pic>
    </p:spTree>
    <p:extLst>
      <p:ext uri="{BB962C8B-B14F-4D97-AF65-F5344CB8AC3E}">
        <p14:creationId xmlns:p14="http://schemas.microsoft.com/office/powerpoint/2010/main" val="3501064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066737"/>
            <a:ext cx="9144000" cy="5791835"/>
            <a:chOff x="0" y="1066736"/>
            <a:chExt cx="9144000" cy="5791835"/>
          </a:xfrm>
        </p:grpSpPr>
        <p:sp>
          <p:nvSpPr>
            <p:cNvPr id="3" name="object 3"/>
            <p:cNvSpPr/>
            <p:nvPr/>
          </p:nvSpPr>
          <p:spPr>
            <a:xfrm>
              <a:off x="0" y="1066736"/>
              <a:ext cx="9144000" cy="579120"/>
            </a:xfrm>
            <a:custGeom>
              <a:avLst/>
              <a:gdLst/>
              <a:ahLst/>
              <a:cxnLst/>
              <a:rect l="l" t="t" r="r" b="b"/>
              <a:pathLst>
                <a:path w="9144000" h="579119">
                  <a:moveTo>
                    <a:pt x="9144000" y="0"/>
                  </a:moveTo>
                  <a:lnTo>
                    <a:pt x="4572000" y="0"/>
                  </a:lnTo>
                  <a:lnTo>
                    <a:pt x="0" y="0"/>
                  </a:lnTo>
                  <a:lnTo>
                    <a:pt x="0" y="578802"/>
                  </a:lnTo>
                  <a:lnTo>
                    <a:pt x="4572000" y="578802"/>
                  </a:lnTo>
                  <a:lnTo>
                    <a:pt x="9144000" y="578802"/>
                  </a:lnTo>
                  <a:lnTo>
                    <a:pt x="9144000" y="0"/>
                  </a:lnTo>
                  <a:close/>
                </a:path>
              </a:pathLst>
            </a:custGeom>
            <a:solidFill>
              <a:srgbClr val="4F81BB"/>
            </a:solidFill>
          </p:spPr>
          <p:txBody>
            <a:bodyPr wrap="square" lIns="0" tIns="0" rIns="0" bIns="0" rtlCol="0"/>
            <a:lstStyle/>
            <a:p>
              <a:endParaRPr/>
            </a:p>
          </p:txBody>
        </p:sp>
        <p:sp>
          <p:nvSpPr>
            <p:cNvPr id="4" name="object 4"/>
            <p:cNvSpPr/>
            <p:nvPr/>
          </p:nvSpPr>
          <p:spPr>
            <a:xfrm>
              <a:off x="0" y="1645919"/>
              <a:ext cx="9144000" cy="640080"/>
            </a:xfrm>
            <a:custGeom>
              <a:avLst/>
              <a:gdLst/>
              <a:ahLst/>
              <a:cxnLst/>
              <a:rect l="l" t="t" r="r" b="b"/>
              <a:pathLst>
                <a:path w="9144000" h="640080">
                  <a:moveTo>
                    <a:pt x="9144000" y="0"/>
                  </a:moveTo>
                  <a:lnTo>
                    <a:pt x="4572000" y="0"/>
                  </a:lnTo>
                  <a:lnTo>
                    <a:pt x="0" y="0"/>
                  </a:lnTo>
                  <a:lnTo>
                    <a:pt x="0" y="640080"/>
                  </a:lnTo>
                  <a:lnTo>
                    <a:pt x="4572000" y="640080"/>
                  </a:lnTo>
                  <a:lnTo>
                    <a:pt x="9144000" y="640080"/>
                  </a:lnTo>
                  <a:lnTo>
                    <a:pt x="9144000" y="0"/>
                  </a:lnTo>
                  <a:close/>
                </a:path>
              </a:pathLst>
            </a:custGeom>
            <a:solidFill>
              <a:srgbClr val="D0D6E8"/>
            </a:solidFill>
          </p:spPr>
          <p:txBody>
            <a:bodyPr wrap="square" lIns="0" tIns="0" rIns="0" bIns="0" rtlCol="0"/>
            <a:lstStyle/>
            <a:p>
              <a:endParaRPr/>
            </a:p>
          </p:txBody>
        </p:sp>
        <p:sp>
          <p:nvSpPr>
            <p:cNvPr id="5" name="object 5"/>
            <p:cNvSpPr/>
            <p:nvPr/>
          </p:nvSpPr>
          <p:spPr>
            <a:xfrm>
              <a:off x="0" y="2285936"/>
              <a:ext cx="9144000" cy="579120"/>
            </a:xfrm>
            <a:custGeom>
              <a:avLst/>
              <a:gdLst/>
              <a:ahLst/>
              <a:cxnLst/>
              <a:rect l="l" t="t" r="r" b="b"/>
              <a:pathLst>
                <a:path w="9144000" h="579119">
                  <a:moveTo>
                    <a:pt x="9144000" y="0"/>
                  </a:moveTo>
                  <a:lnTo>
                    <a:pt x="4572000" y="0"/>
                  </a:lnTo>
                  <a:lnTo>
                    <a:pt x="0" y="0"/>
                  </a:lnTo>
                  <a:lnTo>
                    <a:pt x="0" y="578802"/>
                  </a:lnTo>
                  <a:lnTo>
                    <a:pt x="4572000" y="578802"/>
                  </a:lnTo>
                  <a:lnTo>
                    <a:pt x="9144000" y="578802"/>
                  </a:lnTo>
                  <a:lnTo>
                    <a:pt x="9144000" y="0"/>
                  </a:lnTo>
                  <a:close/>
                </a:path>
              </a:pathLst>
            </a:custGeom>
            <a:solidFill>
              <a:srgbClr val="E9EBF4"/>
            </a:solidFill>
          </p:spPr>
          <p:txBody>
            <a:bodyPr wrap="square" lIns="0" tIns="0" rIns="0" bIns="0" rtlCol="0"/>
            <a:lstStyle/>
            <a:p>
              <a:endParaRPr/>
            </a:p>
          </p:txBody>
        </p:sp>
        <p:sp>
          <p:nvSpPr>
            <p:cNvPr id="6" name="object 6"/>
            <p:cNvSpPr/>
            <p:nvPr/>
          </p:nvSpPr>
          <p:spPr>
            <a:xfrm>
              <a:off x="0" y="2865119"/>
              <a:ext cx="9144000" cy="640080"/>
            </a:xfrm>
            <a:custGeom>
              <a:avLst/>
              <a:gdLst/>
              <a:ahLst/>
              <a:cxnLst/>
              <a:rect l="l" t="t" r="r" b="b"/>
              <a:pathLst>
                <a:path w="9144000" h="640079">
                  <a:moveTo>
                    <a:pt x="9144000" y="0"/>
                  </a:moveTo>
                  <a:lnTo>
                    <a:pt x="4572000" y="0"/>
                  </a:lnTo>
                  <a:lnTo>
                    <a:pt x="0" y="0"/>
                  </a:lnTo>
                  <a:lnTo>
                    <a:pt x="0" y="640080"/>
                  </a:lnTo>
                  <a:lnTo>
                    <a:pt x="4572000" y="640080"/>
                  </a:lnTo>
                  <a:lnTo>
                    <a:pt x="9144000" y="640080"/>
                  </a:lnTo>
                  <a:lnTo>
                    <a:pt x="9144000" y="0"/>
                  </a:lnTo>
                  <a:close/>
                </a:path>
              </a:pathLst>
            </a:custGeom>
            <a:solidFill>
              <a:srgbClr val="D0D6E8"/>
            </a:solidFill>
          </p:spPr>
          <p:txBody>
            <a:bodyPr wrap="square" lIns="0" tIns="0" rIns="0" bIns="0" rtlCol="0"/>
            <a:lstStyle/>
            <a:p>
              <a:endParaRPr/>
            </a:p>
          </p:txBody>
        </p:sp>
        <p:sp>
          <p:nvSpPr>
            <p:cNvPr id="7" name="object 7"/>
            <p:cNvSpPr/>
            <p:nvPr/>
          </p:nvSpPr>
          <p:spPr>
            <a:xfrm>
              <a:off x="0" y="3505199"/>
              <a:ext cx="9144000" cy="640080"/>
            </a:xfrm>
            <a:custGeom>
              <a:avLst/>
              <a:gdLst/>
              <a:ahLst/>
              <a:cxnLst/>
              <a:rect l="l" t="t" r="r" b="b"/>
              <a:pathLst>
                <a:path w="9144000" h="640079">
                  <a:moveTo>
                    <a:pt x="9144000" y="0"/>
                  </a:moveTo>
                  <a:lnTo>
                    <a:pt x="4572000" y="0"/>
                  </a:lnTo>
                  <a:lnTo>
                    <a:pt x="0" y="0"/>
                  </a:lnTo>
                  <a:lnTo>
                    <a:pt x="0" y="640080"/>
                  </a:lnTo>
                  <a:lnTo>
                    <a:pt x="4572000" y="640080"/>
                  </a:lnTo>
                  <a:lnTo>
                    <a:pt x="9144000" y="640080"/>
                  </a:lnTo>
                  <a:lnTo>
                    <a:pt x="9144000" y="0"/>
                  </a:lnTo>
                  <a:close/>
                </a:path>
              </a:pathLst>
            </a:custGeom>
            <a:solidFill>
              <a:srgbClr val="E9EBF4"/>
            </a:solidFill>
          </p:spPr>
          <p:txBody>
            <a:bodyPr wrap="square" lIns="0" tIns="0" rIns="0" bIns="0" rtlCol="0"/>
            <a:lstStyle/>
            <a:p>
              <a:endParaRPr/>
            </a:p>
          </p:txBody>
        </p:sp>
        <p:sp>
          <p:nvSpPr>
            <p:cNvPr id="8" name="object 8"/>
            <p:cNvSpPr/>
            <p:nvPr/>
          </p:nvSpPr>
          <p:spPr>
            <a:xfrm>
              <a:off x="0" y="4145216"/>
              <a:ext cx="9144000" cy="582295"/>
            </a:xfrm>
            <a:custGeom>
              <a:avLst/>
              <a:gdLst/>
              <a:ahLst/>
              <a:cxnLst/>
              <a:rect l="l" t="t" r="r" b="b"/>
              <a:pathLst>
                <a:path w="9144000" h="582295">
                  <a:moveTo>
                    <a:pt x="9144000" y="0"/>
                  </a:moveTo>
                  <a:lnTo>
                    <a:pt x="4572000" y="0"/>
                  </a:lnTo>
                  <a:lnTo>
                    <a:pt x="0" y="0"/>
                  </a:lnTo>
                  <a:lnTo>
                    <a:pt x="0" y="581850"/>
                  </a:lnTo>
                  <a:lnTo>
                    <a:pt x="4572000" y="581850"/>
                  </a:lnTo>
                  <a:lnTo>
                    <a:pt x="9144000" y="581850"/>
                  </a:lnTo>
                  <a:lnTo>
                    <a:pt x="9144000" y="0"/>
                  </a:lnTo>
                  <a:close/>
                </a:path>
              </a:pathLst>
            </a:custGeom>
            <a:solidFill>
              <a:srgbClr val="D0D6E8"/>
            </a:solidFill>
          </p:spPr>
          <p:txBody>
            <a:bodyPr wrap="square" lIns="0" tIns="0" rIns="0" bIns="0" rtlCol="0"/>
            <a:lstStyle/>
            <a:p>
              <a:endParaRPr/>
            </a:p>
          </p:txBody>
        </p:sp>
        <p:sp>
          <p:nvSpPr>
            <p:cNvPr id="9" name="object 9"/>
            <p:cNvSpPr/>
            <p:nvPr/>
          </p:nvSpPr>
          <p:spPr>
            <a:xfrm>
              <a:off x="0" y="4727511"/>
              <a:ext cx="9144000" cy="579120"/>
            </a:xfrm>
            <a:custGeom>
              <a:avLst/>
              <a:gdLst/>
              <a:ahLst/>
              <a:cxnLst/>
              <a:rect l="l" t="t" r="r" b="b"/>
              <a:pathLst>
                <a:path w="9144000" h="579120">
                  <a:moveTo>
                    <a:pt x="9144000" y="0"/>
                  </a:moveTo>
                  <a:lnTo>
                    <a:pt x="4572000" y="0"/>
                  </a:lnTo>
                  <a:lnTo>
                    <a:pt x="0" y="0"/>
                  </a:lnTo>
                  <a:lnTo>
                    <a:pt x="0" y="578802"/>
                  </a:lnTo>
                  <a:lnTo>
                    <a:pt x="4572000" y="578802"/>
                  </a:lnTo>
                  <a:lnTo>
                    <a:pt x="9144000" y="578802"/>
                  </a:lnTo>
                  <a:lnTo>
                    <a:pt x="9144000" y="0"/>
                  </a:lnTo>
                  <a:close/>
                </a:path>
              </a:pathLst>
            </a:custGeom>
            <a:solidFill>
              <a:srgbClr val="E9EBF4"/>
            </a:solidFill>
          </p:spPr>
          <p:txBody>
            <a:bodyPr wrap="square" lIns="0" tIns="0" rIns="0" bIns="0" rtlCol="0"/>
            <a:lstStyle/>
            <a:p>
              <a:endParaRPr/>
            </a:p>
          </p:txBody>
        </p:sp>
        <p:sp>
          <p:nvSpPr>
            <p:cNvPr id="10" name="object 10"/>
            <p:cNvSpPr/>
            <p:nvPr/>
          </p:nvSpPr>
          <p:spPr>
            <a:xfrm>
              <a:off x="0" y="5306568"/>
              <a:ext cx="9144000" cy="579120"/>
            </a:xfrm>
            <a:custGeom>
              <a:avLst/>
              <a:gdLst/>
              <a:ahLst/>
              <a:cxnLst/>
              <a:rect l="l" t="t" r="r" b="b"/>
              <a:pathLst>
                <a:path w="9144000" h="579120">
                  <a:moveTo>
                    <a:pt x="9144000" y="0"/>
                  </a:moveTo>
                  <a:lnTo>
                    <a:pt x="4572000" y="0"/>
                  </a:lnTo>
                  <a:lnTo>
                    <a:pt x="0" y="0"/>
                  </a:lnTo>
                  <a:lnTo>
                    <a:pt x="0" y="578802"/>
                  </a:lnTo>
                  <a:lnTo>
                    <a:pt x="4572000" y="578802"/>
                  </a:lnTo>
                  <a:lnTo>
                    <a:pt x="9144000" y="578802"/>
                  </a:lnTo>
                  <a:lnTo>
                    <a:pt x="9144000" y="0"/>
                  </a:lnTo>
                  <a:close/>
                </a:path>
              </a:pathLst>
            </a:custGeom>
            <a:solidFill>
              <a:srgbClr val="D0D6E8"/>
            </a:solidFill>
          </p:spPr>
          <p:txBody>
            <a:bodyPr wrap="square" lIns="0" tIns="0" rIns="0" bIns="0" rtlCol="0"/>
            <a:lstStyle/>
            <a:p>
              <a:endParaRPr/>
            </a:p>
          </p:txBody>
        </p:sp>
        <p:sp>
          <p:nvSpPr>
            <p:cNvPr id="11" name="object 11"/>
            <p:cNvSpPr/>
            <p:nvPr/>
          </p:nvSpPr>
          <p:spPr>
            <a:xfrm>
              <a:off x="0" y="5885688"/>
              <a:ext cx="9144000" cy="579120"/>
            </a:xfrm>
            <a:custGeom>
              <a:avLst/>
              <a:gdLst/>
              <a:ahLst/>
              <a:cxnLst/>
              <a:rect l="l" t="t" r="r" b="b"/>
              <a:pathLst>
                <a:path w="9144000" h="579120">
                  <a:moveTo>
                    <a:pt x="9144000" y="0"/>
                  </a:moveTo>
                  <a:lnTo>
                    <a:pt x="4572000" y="0"/>
                  </a:lnTo>
                  <a:lnTo>
                    <a:pt x="0" y="0"/>
                  </a:lnTo>
                  <a:lnTo>
                    <a:pt x="0" y="578802"/>
                  </a:lnTo>
                  <a:lnTo>
                    <a:pt x="4572000" y="578802"/>
                  </a:lnTo>
                  <a:lnTo>
                    <a:pt x="9144000" y="578802"/>
                  </a:lnTo>
                  <a:lnTo>
                    <a:pt x="9144000" y="0"/>
                  </a:lnTo>
                  <a:close/>
                </a:path>
              </a:pathLst>
            </a:custGeom>
            <a:solidFill>
              <a:srgbClr val="E9EBF4"/>
            </a:solidFill>
          </p:spPr>
          <p:txBody>
            <a:bodyPr wrap="square" lIns="0" tIns="0" rIns="0" bIns="0" rtlCol="0"/>
            <a:lstStyle/>
            <a:p>
              <a:endParaRPr/>
            </a:p>
          </p:txBody>
        </p:sp>
        <p:sp>
          <p:nvSpPr>
            <p:cNvPr id="12" name="object 12"/>
            <p:cNvSpPr/>
            <p:nvPr/>
          </p:nvSpPr>
          <p:spPr>
            <a:xfrm>
              <a:off x="0" y="6464805"/>
              <a:ext cx="4572000" cy="393700"/>
            </a:xfrm>
            <a:custGeom>
              <a:avLst/>
              <a:gdLst/>
              <a:ahLst/>
              <a:cxnLst/>
              <a:rect l="l" t="t" r="r" b="b"/>
              <a:pathLst>
                <a:path w="4572000" h="393700">
                  <a:moveTo>
                    <a:pt x="4572000" y="0"/>
                  </a:moveTo>
                  <a:lnTo>
                    <a:pt x="0" y="0"/>
                  </a:lnTo>
                  <a:lnTo>
                    <a:pt x="0" y="393192"/>
                  </a:lnTo>
                  <a:lnTo>
                    <a:pt x="4572000" y="393192"/>
                  </a:lnTo>
                  <a:lnTo>
                    <a:pt x="4572000" y="0"/>
                  </a:lnTo>
                  <a:close/>
                </a:path>
              </a:pathLst>
            </a:custGeom>
            <a:solidFill>
              <a:srgbClr val="D0D6E8"/>
            </a:solidFill>
          </p:spPr>
          <p:txBody>
            <a:bodyPr wrap="square" lIns="0" tIns="0" rIns="0" bIns="0" rtlCol="0"/>
            <a:lstStyle/>
            <a:p>
              <a:endParaRPr/>
            </a:p>
          </p:txBody>
        </p:sp>
      </p:grpSp>
      <p:sp>
        <p:nvSpPr>
          <p:cNvPr id="13" name="object 13"/>
          <p:cNvSpPr txBox="1"/>
          <p:nvPr/>
        </p:nvSpPr>
        <p:spPr>
          <a:xfrm>
            <a:off x="1639315" y="6448450"/>
            <a:ext cx="2537460" cy="299720"/>
          </a:xfrm>
          <a:prstGeom prst="rect">
            <a:avLst/>
          </a:prstGeom>
        </p:spPr>
        <p:txBody>
          <a:bodyPr vert="horz" wrap="square" lIns="0" tIns="12700" rIns="0" bIns="0" rtlCol="0">
            <a:spAutoFit/>
          </a:bodyPr>
          <a:lstStyle/>
          <a:p>
            <a:pPr marL="12700">
              <a:spcBef>
                <a:spcPts val="100"/>
              </a:spcBef>
            </a:pPr>
            <a:r>
              <a:rPr dirty="0">
                <a:latin typeface="Arial MT"/>
                <a:cs typeface="Arial MT"/>
              </a:rPr>
              <a:t>Detailed</a:t>
            </a:r>
            <a:r>
              <a:rPr spc="-55" dirty="0">
                <a:latin typeface="Arial MT"/>
                <a:cs typeface="Arial MT"/>
              </a:rPr>
              <a:t> </a:t>
            </a:r>
            <a:r>
              <a:rPr dirty="0">
                <a:latin typeface="Arial MT"/>
                <a:cs typeface="Arial MT"/>
              </a:rPr>
              <a:t>systemic</a:t>
            </a:r>
            <a:r>
              <a:rPr spc="-70" dirty="0">
                <a:latin typeface="Arial MT"/>
                <a:cs typeface="Arial MT"/>
              </a:rPr>
              <a:t> </a:t>
            </a:r>
            <a:r>
              <a:rPr spc="-5" dirty="0">
                <a:latin typeface="Arial MT"/>
                <a:cs typeface="Arial MT"/>
              </a:rPr>
              <a:t>review</a:t>
            </a:r>
            <a:endParaRPr>
              <a:latin typeface="Arial MT"/>
              <a:cs typeface="Arial MT"/>
            </a:endParaRPr>
          </a:p>
        </p:txBody>
      </p:sp>
      <p:sp>
        <p:nvSpPr>
          <p:cNvPr id="14" name="object 14"/>
          <p:cNvSpPr/>
          <p:nvPr/>
        </p:nvSpPr>
        <p:spPr>
          <a:xfrm>
            <a:off x="6096000" y="6464805"/>
            <a:ext cx="4572000" cy="393700"/>
          </a:xfrm>
          <a:custGeom>
            <a:avLst/>
            <a:gdLst/>
            <a:ahLst/>
            <a:cxnLst/>
            <a:rect l="l" t="t" r="r" b="b"/>
            <a:pathLst>
              <a:path w="4572000" h="393700">
                <a:moveTo>
                  <a:pt x="4572000" y="0"/>
                </a:moveTo>
                <a:lnTo>
                  <a:pt x="0" y="0"/>
                </a:lnTo>
                <a:lnTo>
                  <a:pt x="0" y="393192"/>
                </a:lnTo>
                <a:lnTo>
                  <a:pt x="4572000" y="393192"/>
                </a:lnTo>
                <a:lnTo>
                  <a:pt x="4572000" y="0"/>
                </a:lnTo>
                <a:close/>
              </a:path>
            </a:pathLst>
          </a:custGeom>
          <a:solidFill>
            <a:srgbClr val="D0D6E8"/>
          </a:solidFill>
        </p:spPr>
        <p:txBody>
          <a:bodyPr wrap="square" lIns="0" tIns="0" rIns="0" bIns="0" rtlCol="0"/>
          <a:lstStyle/>
          <a:p>
            <a:endParaRPr/>
          </a:p>
        </p:txBody>
      </p:sp>
      <p:sp>
        <p:nvSpPr>
          <p:cNvPr id="15" name="object 15"/>
          <p:cNvSpPr txBox="1"/>
          <p:nvPr/>
        </p:nvSpPr>
        <p:spPr>
          <a:xfrm>
            <a:off x="6084823" y="6448450"/>
            <a:ext cx="1758950" cy="299720"/>
          </a:xfrm>
          <a:prstGeom prst="rect">
            <a:avLst/>
          </a:prstGeom>
        </p:spPr>
        <p:txBody>
          <a:bodyPr vert="horz" wrap="square" lIns="0" tIns="12700" rIns="0" bIns="0" rtlCol="0">
            <a:spAutoFit/>
          </a:bodyPr>
          <a:lstStyle/>
          <a:p>
            <a:pPr marL="12700">
              <a:spcBef>
                <a:spcPts val="100"/>
              </a:spcBef>
            </a:pPr>
            <a:r>
              <a:rPr dirty="0">
                <a:latin typeface="Arial MT"/>
                <a:cs typeface="Arial MT"/>
              </a:rPr>
              <a:t>Chronic</a:t>
            </a:r>
            <a:r>
              <a:rPr spc="-105" dirty="0">
                <a:latin typeface="Arial MT"/>
                <a:cs typeface="Arial MT"/>
              </a:rPr>
              <a:t> </a:t>
            </a:r>
            <a:r>
              <a:rPr spc="5" dirty="0">
                <a:latin typeface="Arial MT"/>
                <a:cs typeface="Arial MT"/>
              </a:rPr>
              <a:t>illnesses</a:t>
            </a:r>
            <a:endParaRPr>
              <a:latin typeface="Arial MT"/>
              <a:cs typeface="Arial MT"/>
            </a:endParaRPr>
          </a:p>
        </p:txBody>
      </p:sp>
      <p:grpSp>
        <p:nvGrpSpPr>
          <p:cNvPr id="16" name="object 16"/>
          <p:cNvGrpSpPr/>
          <p:nvPr/>
        </p:nvGrpSpPr>
        <p:grpSpPr>
          <a:xfrm>
            <a:off x="1517650" y="1060450"/>
            <a:ext cx="9156700" cy="5797550"/>
            <a:chOff x="-6350" y="1060450"/>
            <a:chExt cx="9156700" cy="5797550"/>
          </a:xfrm>
        </p:grpSpPr>
        <p:sp>
          <p:nvSpPr>
            <p:cNvPr id="17" name="object 17"/>
            <p:cNvSpPr/>
            <p:nvPr/>
          </p:nvSpPr>
          <p:spPr>
            <a:xfrm>
              <a:off x="4572000" y="1060703"/>
              <a:ext cx="0" cy="5797550"/>
            </a:xfrm>
            <a:custGeom>
              <a:avLst/>
              <a:gdLst/>
              <a:ahLst/>
              <a:cxnLst/>
              <a:rect l="l" t="t" r="r" b="b"/>
              <a:pathLst>
                <a:path h="5797550">
                  <a:moveTo>
                    <a:pt x="0" y="0"/>
                  </a:moveTo>
                  <a:lnTo>
                    <a:pt x="0" y="5797292"/>
                  </a:lnTo>
                </a:path>
              </a:pathLst>
            </a:custGeom>
            <a:ln w="12700">
              <a:solidFill>
                <a:srgbClr val="FFFFFF"/>
              </a:solidFill>
            </a:ln>
          </p:spPr>
          <p:txBody>
            <a:bodyPr wrap="square" lIns="0" tIns="0" rIns="0" bIns="0" rtlCol="0"/>
            <a:lstStyle/>
            <a:p>
              <a:endParaRPr/>
            </a:p>
          </p:txBody>
        </p:sp>
        <p:sp>
          <p:nvSpPr>
            <p:cNvPr id="18" name="object 18"/>
            <p:cNvSpPr/>
            <p:nvPr/>
          </p:nvSpPr>
          <p:spPr>
            <a:xfrm>
              <a:off x="1524" y="1647444"/>
              <a:ext cx="9144000" cy="0"/>
            </a:xfrm>
            <a:custGeom>
              <a:avLst/>
              <a:gdLst/>
              <a:ahLst/>
              <a:cxnLst/>
              <a:rect l="l" t="t" r="r" b="b"/>
              <a:pathLst>
                <a:path w="9144000">
                  <a:moveTo>
                    <a:pt x="0" y="0"/>
                  </a:moveTo>
                  <a:lnTo>
                    <a:pt x="9144000" y="0"/>
                  </a:lnTo>
                </a:path>
              </a:pathLst>
            </a:custGeom>
            <a:ln w="38100">
              <a:solidFill>
                <a:srgbClr val="FFFFFF"/>
              </a:solidFill>
            </a:ln>
          </p:spPr>
          <p:txBody>
            <a:bodyPr wrap="square" lIns="0" tIns="0" rIns="0" bIns="0" rtlCol="0"/>
            <a:lstStyle/>
            <a:p>
              <a:endParaRPr/>
            </a:p>
          </p:txBody>
        </p:sp>
        <p:sp>
          <p:nvSpPr>
            <p:cNvPr id="19" name="object 19"/>
            <p:cNvSpPr/>
            <p:nvPr/>
          </p:nvSpPr>
          <p:spPr>
            <a:xfrm>
              <a:off x="0" y="1060703"/>
              <a:ext cx="9144000" cy="5797550"/>
            </a:xfrm>
            <a:custGeom>
              <a:avLst/>
              <a:gdLst/>
              <a:ahLst/>
              <a:cxnLst/>
              <a:rect l="l" t="t" r="r" b="b"/>
              <a:pathLst>
                <a:path w="9144000" h="5797550">
                  <a:moveTo>
                    <a:pt x="0" y="1225296"/>
                  </a:moveTo>
                  <a:lnTo>
                    <a:pt x="9144000" y="1225296"/>
                  </a:lnTo>
                </a:path>
                <a:path w="9144000" h="5797550">
                  <a:moveTo>
                    <a:pt x="0" y="1804416"/>
                  </a:moveTo>
                  <a:lnTo>
                    <a:pt x="9144000" y="1804416"/>
                  </a:lnTo>
                </a:path>
                <a:path w="9144000" h="5797550">
                  <a:moveTo>
                    <a:pt x="0" y="2444496"/>
                  </a:moveTo>
                  <a:lnTo>
                    <a:pt x="9144000" y="2444496"/>
                  </a:lnTo>
                </a:path>
                <a:path w="9144000" h="5797550">
                  <a:moveTo>
                    <a:pt x="0" y="3084576"/>
                  </a:moveTo>
                  <a:lnTo>
                    <a:pt x="9144000" y="3084576"/>
                  </a:lnTo>
                </a:path>
                <a:path w="9144000" h="5797550">
                  <a:moveTo>
                    <a:pt x="0" y="3666744"/>
                  </a:moveTo>
                  <a:lnTo>
                    <a:pt x="9144000" y="3666744"/>
                  </a:lnTo>
                </a:path>
                <a:path w="9144000" h="5797550">
                  <a:moveTo>
                    <a:pt x="0" y="4245864"/>
                  </a:moveTo>
                  <a:lnTo>
                    <a:pt x="9144000" y="4245864"/>
                  </a:lnTo>
                </a:path>
                <a:path w="9144000" h="5797550">
                  <a:moveTo>
                    <a:pt x="0" y="4824984"/>
                  </a:moveTo>
                  <a:lnTo>
                    <a:pt x="9144000" y="4824984"/>
                  </a:lnTo>
                </a:path>
                <a:path w="9144000" h="5797550">
                  <a:moveTo>
                    <a:pt x="0" y="5404104"/>
                  </a:moveTo>
                  <a:lnTo>
                    <a:pt x="9144000" y="5404104"/>
                  </a:lnTo>
                </a:path>
                <a:path w="9144000" h="5797550">
                  <a:moveTo>
                    <a:pt x="0" y="0"/>
                  </a:moveTo>
                  <a:lnTo>
                    <a:pt x="0" y="5797292"/>
                  </a:lnTo>
                </a:path>
              </a:pathLst>
            </a:custGeom>
            <a:ln w="12700">
              <a:solidFill>
                <a:srgbClr val="FFFFFF"/>
              </a:solidFill>
            </a:ln>
          </p:spPr>
          <p:txBody>
            <a:bodyPr wrap="square" lIns="0" tIns="0" rIns="0" bIns="0" rtlCol="0"/>
            <a:lstStyle/>
            <a:p>
              <a:endParaRPr/>
            </a:p>
          </p:txBody>
        </p:sp>
        <p:sp>
          <p:nvSpPr>
            <p:cNvPr id="20" name="object 20"/>
            <p:cNvSpPr/>
            <p:nvPr/>
          </p:nvSpPr>
          <p:spPr>
            <a:xfrm>
              <a:off x="0" y="1066800"/>
              <a:ext cx="9144000" cy="0"/>
            </a:xfrm>
            <a:custGeom>
              <a:avLst/>
              <a:gdLst/>
              <a:ahLst/>
              <a:cxnLst/>
              <a:rect l="l" t="t" r="r" b="b"/>
              <a:pathLst>
                <a:path w="9144000">
                  <a:moveTo>
                    <a:pt x="0" y="0"/>
                  </a:moveTo>
                  <a:lnTo>
                    <a:pt x="9144000" y="0"/>
                  </a:lnTo>
                </a:path>
              </a:pathLst>
            </a:custGeom>
            <a:ln w="12700">
              <a:solidFill>
                <a:srgbClr val="FFFFFF"/>
              </a:solidFill>
            </a:ln>
          </p:spPr>
          <p:txBody>
            <a:bodyPr wrap="square" lIns="0" tIns="0" rIns="0" bIns="0" rtlCol="0"/>
            <a:lstStyle/>
            <a:p>
              <a:endParaRPr/>
            </a:p>
          </p:txBody>
        </p:sp>
      </p:grpSp>
      <p:sp>
        <p:nvSpPr>
          <p:cNvPr id="21" name="object 21"/>
          <p:cNvSpPr txBox="1"/>
          <p:nvPr/>
        </p:nvSpPr>
        <p:spPr>
          <a:xfrm>
            <a:off x="1603045" y="1114171"/>
            <a:ext cx="700405" cy="299720"/>
          </a:xfrm>
          <a:prstGeom prst="rect">
            <a:avLst/>
          </a:prstGeom>
        </p:spPr>
        <p:txBody>
          <a:bodyPr vert="horz" wrap="square" lIns="0" tIns="12700" rIns="0" bIns="0" rtlCol="0">
            <a:spAutoFit/>
          </a:bodyPr>
          <a:lstStyle/>
          <a:p>
            <a:pPr marL="12700">
              <a:spcBef>
                <a:spcPts val="100"/>
              </a:spcBef>
            </a:pPr>
            <a:r>
              <a:rPr b="1" spc="-15" dirty="0">
                <a:solidFill>
                  <a:srgbClr val="FFFFFF"/>
                </a:solidFill>
                <a:latin typeface="Calibri"/>
                <a:cs typeface="Calibri"/>
              </a:rPr>
              <a:t>History</a:t>
            </a:r>
            <a:endParaRPr dirty="0">
              <a:latin typeface="Calibri"/>
              <a:cs typeface="Calibri"/>
            </a:endParaRPr>
          </a:p>
        </p:txBody>
      </p:sp>
      <p:sp>
        <p:nvSpPr>
          <p:cNvPr id="22" name="object 22"/>
          <p:cNvSpPr txBox="1"/>
          <p:nvPr/>
        </p:nvSpPr>
        <p:spPr>
          <a:xfrm>
            <a:off x="1603045" y="1678304"/>
            <a:ext cx="3923665"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History</a:t>
            </a:r>
            <a:r>
              <a:rPr spc="10" dirty="0">
                <a:latin typeface="Calibri"/>
                <a:cs typeface="Calibri"/>
              </a:rPr>
              <a:t> </a:t>
            </a:r>
            <a:r>
              <a:rPr dirty="0">
                <a:latin typeface="Calibri"/>
                <a:cs typeface="Calibri"/>
              </a:rPr>
              <a:t>of</a:t>
            </a:r>
            <a:r>
              <a:rPr spc="-30" dirty="0">
                <a:latin typeface="Calibri"/>
                <a:cs typeface="Calibri"/>
              </a:rPr>
              <a:t> </a:t>
            </a:r>
            <a:r>
              <a:rPr spc="-10" dirty="0">
                <a:latin typeface="Calibri"/>
                <a:cs typeface="Calibri"/>
              </a:rPr>
              <a:t>delay</a:t>
            </a:r>
            <a:r>
              <a:rPr spc="15" dirty="0">
                <a:latin typeface="Calibri"/>
                <a:cs typeface="Calibri"/>
              </a:rPr>
              <a:t> </a:t>
            </a:r>
            <a:r>
              <a:rPr dirty="0">
                <a:latin typeface="Calibri"/>
                <a:cs typeface="Calibri"/>
              </a:rPr>
              <a:t>of</a:t>
            </a:r>
            <a:r>
              <a:rPr spc="-10" dirty="0">
                <a:latin typeface="Calibri"/>
                <a:cs typeface="Calibri"/>
              </a:rPr>
              <a:t> puberty</a:t>
            </a:r>
            <a:r>
              <a:rPr spc="40" dirty="0">
                <a:latin typeface="Calibri"/>
                <a:cs typeface="Calibri"/>
              </a:rPr>
              <a:t> </a:t>
            </a:r>
            <a:r>
              <a:rPr spc="-5" dirty="0">
                <a:latin typeface="Calibri"/>
                <a:cs typeface="Calibri"/>
              </a:rPr>
              <a:t>in</a:t>
            </a:r>
            <a:r>
              <a:rPr spc="5" dirty="0">
                <a:latin typeface="Calibri"/>
                <a:cs typeface="Calibri"/>
              </a:rPr>
              <a:t> </a:t>
            </a:r>
            <a:r>
              <a:rPr spc="-15" dirty="0">
                <a:latin typeface="Calibri"/>
                <a:cs typeface="Calibri"/>
              </a:rPr>
              <a:t>parents</a:t>
            </a:r>
            <a:r>
              <a:rPr spc="55" dirty="0">
                <a:latin typeface="Calibri"/>
                <a:cs typeface="Calibri"/>
              </a:rPr>
              <a:t> </a:t>
            </a:r>
            <a:r>
              <a:rPr spc="5" dirty="0">
                <a:latin typeface="Calibri"/>
                <a:cs typeface="Calibri"/>
              </a:rPr>
              <a:t>Low</a:t>
            </a:r>
            <a:endParaRPr>
              <a:latin typeface="Calibri"/>
              <a:cs typeface="Calibri"/>
            </a:endParaRPr>
          </a:p>
        </p:txBody>
      </p:sp>
      <p:sp>
        <p:nvSpPr>
          <p:cNvPr id="23" name="object 23"/>
          <p:cNvSpPr txBox="1"/>
          <p:nvPr/>
        </p:nvSpPr>
        <p:spPr>
          <a:xfrm>
            <a:off x="1603044" y="2311985"/>
            <a:ext cx="1189990" cy="300355"/>
          </a:xfrm>
          <a:prstGeom prst="rect">
            <a:avLst/>
          </a:prstGeom>
        </p:spPr>
        <p:txBody>
          <a:bodyPr vert="horz" wrap="square" lIns="0" tIns="12700" rIns="0" bIns="0" rtlCol="0">
            <a:spAutoFit/>
          </a:bodyPr>
          <a:lstStyle/>
          <a:p>
            <a:pPr marL="12700">
              <a:spcBef>
                <a:spcPts val="100"/>
              </a:spcBef>
            </a:pPr>
            <a:r>
              <a:rPr spc="-5" dirty="0">
                <a:latin typeface="Calibri"/>
                <a:cs typeface="Calibri"/>
              </a:rPr>
              <a:t>Birth</a:t>
            </a:r>
            <a:r>
              <a:rPr spc="-45" dirty="0">
                <a:latin typeface="Calibri"/>
                <a:cs typeface="Calibri"/>
              </a:rPr>
              <a:t> </a:t>
            </a:r>
            <a:r>
              <a:rPr spc="-25" dirty="0">
                <a:latin typeface="Calibri"/>
                <a:cs typeface="Calibri"/>
              </a:rPr>
              <a:t>Weight</a:t>
            </a:r>
            <a:endParaRPr>
              <a:latin typeface="Calibri"/>
              <a:cs typeface="Calibri"/>
            </a:endParaRPr>
          </a:p>
        </p:txBody>
      </p:sp>
      <p:sp>
        <p:nvSpPr>
          <p:cNvPr id="24" name="object 24"/>
          <p:cNvSpPr txBox="1"/>
          <p:nvPr/>
        </p:nvSpPr>
        <p:spPr>
          <a:xfrm>
            <a:off x="1603045" y="2912822"/>
            <a:ext cx="4227195" cy="300355"/>
          </a:xfrm>
          <a:prstGeom prst="rect">
            <a:avLst/>
          </a:prstGeom>
        </p:spPr>
        <p:txBody>
          <a:bodyPr vert="horz" wrap="square" lIns="0" tIns="12700" rIns="0" bIns="0" rtlCol="0">
            <a:spAutoFit/>
          </a:bodyPr>
          <a:lstStyle/>
          <a:p>
            <a:pPr marL="12700">
              <a:spcBef>
                <a:spcPts val="100"/>
              </a:spcBef>
            </a:pPr>
            <a:r>
              <a:rPr spc="-15" dirty="0">
                <a:latin typeface="Calibri"/>
                <a:cs typeface="Calibri"/>
              </a:rPr>
              <a:t>Neonatal</a:t>
            </a:r>
            <a:r>
              <a:rPr spc="45" dirty="0">
                <a:latin typeface="Calibri"/>
                <a:cs typeface="Calibri"/>
              </a:rPr>
              <a:t> </a:t>
            </a:r>
            <a:r>
              <a:rPr spc="-10" dirty="0">
                <a:latin typeface="Calibri"/>
                <a:cs typeface="Calibri"/>
              </a:rPr>
              <a:t>hypoglycemia,</a:t>
            </a:r>
            <a:r>
              <a:rPr spc="35" dirty="0">
                <a:latin typeface="Calibri"/>
                <a:cs typeface="Calibri"/>
              </a:rPr>
              <a:t> </a:t>
            </a:r>
            <a:r>
              <a:rPr spc="-10" dirty="0">
                <a:latin typeface="Calibri"/>
                <a:cs typeface="Calibri"/>
              </a:rPr>
              <a:t>jaundice,</a:t>
            </a:r>
            <a:r>
              <a:rPr spc="35" dirty="0">
                <a:latin typeface="Calibri"/>
                <a:cs typeface="Calibri"/>
              </a:rPr>
              <a:t> </a:t>
            </a:r>
            <a:r>
              <a:rPr spc="-10" dirty="0">
                <a:latin typeface="Calibri"/>
                <a:cs typeface="Calibri"/>
              </a:rPr>
              <a:t>micropenis</a:t>
            </a:r>
            <a:endParaRPr>
              <a:latin typeface="Calibri"/>
              <a:cs typeface="Calibri"/>
            </a:endParaRPr>
          </a:p>
        </p:txBody>
      </p:sp>
      <p:sp>
        <p:nvSpPr>
          <p:cNvPr id="25" name="object 25"/>
          <p:cNvSpPr txBox="1"/>
          <p:nvPr/>
        </p:nvSpPr>
        <p:spPr>
          <a:xfrm>
            <a:off x="1603045" y="3568396"/>
            <a:ext cx="1312545" cy="300355"/>
          </a:xfrm>
          <a:prstGeom prst="rect">
            <a:avLst/>
          </a:prstGeom>
        </p:spPr>
        <p:txBody>
          <a:bodyPr vert="horz" wrap="square" lIns="0" tIns="12700" rIns="0" bIns="0" rtlCol="0">
            <a:spAutoFit/>
          </a:bodyPr>
          <a:lstStyle/>
          <a:p>
            <a:pPr marL="12700">
              <a:spcBef>
                <a:spcPts val="100"/>
              </a:spcBef>
            </a:pPr>
            <a:r>
              <a:rPr spc="-10" dirty="0">
                <a:latin typeface="Calibri"/>
                <a:cs typeface="Calibri"/>
              </a:rPr>
              <a:t>Dietary</a:t>
            </a:r>
            <a:r>
              <a:rPr spc="-30" dirty="0">
                <a:latin typeface="Calibri"/>
                <a:cs typeface="Calibri"/>
              </a:rPr>
              <a:t> </a:t>
            </a:r>
            <a:r>
              <a:rPr spc="-25" dirty="0">
                <a:latin typeface="Calibri"/>
                <a:cs typeface="Calibri"/>
              </a:rPr>
              <a:t>intake</a:t>
            </a:r>
            <a:endParaRPr>
              <a:latin typeface="Calibri"/>
              <a:cs typeface="Calibri"/>
            </a:endParaRPr>
          </a:p>
        </p:txBody>
      </p:sp>
      <p:sp>
        <p:nvSpPr>
          <p:cNvPr id="26" name="object 26"/>
          <p:cNvSpPr txBox="1"/>
          <p:nvPr/>
        </p:nvSpPr>
        <p:spPr>
          <a:xfrm>
            <a:off x="1603045" y="4126738"/>
            <a:ext cx="3351529"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Headache,</a:t>
            </a:r>
            <a:r>
              <a:rPr spc="30" dirty="0">
                <a:latin typeface="Calibri"/>
                <a:cs typeface="Calibri"/>
              </a:rPr>
              <a:t> </a:t>
            </a:r>
            <a:r>
              <a:rPr spc="-5" dirty="0">
                <a:latin typeface="Calibri"/>
                <a:cs typeface="Calibri"/>
              </a:rPr>
              <a:t>vomiting,</a:t>
            </a:r>
            <a:r>
              <a:rPr spc="-20" dirty="0">
                <a:latin typeface="Calibri"/>
                <a:cs typeface="Calibri"/>
              </a:rPr>
              <a:t> </a:t>
            </a:r>
            <a:r>
              <a:rPr spc="-5" dirty="0">
                <a:latin typeface="Calibri"/>
                <a:cs typeface="Calibri"/>
              </a:rPr>
              <a:t>visual</a:t>
            </a:r>
            <a:r>
              <a:rPr spc="25" dirty="0">
                <a:latin typeface="Calibri"/>
                <a:cs typeface="Calibri"/>
              </a:rPr>
              <a:t> </a:t>
            </a:r>
            <a:r>
              <a:rPr spc="-10" dirty="0">
                <a:latin typeface="Calibri"/>
                <a:cs typeface="Calibri"/>
              </a:rPr>
              <a:t>problem</a:t>
            </a:r>
            <a:endParaRPr>
              <a:latin typeface="Calibri"/>
              <a:cs typeface="Calibri"/>
            </a:endParaRPr>
          </a:p>
        </p:txBody>
      </p:sp>
      <p:sp>
        <p:nvSpPr>
          <p:cNvPr id="27" name="object 27"/>
          <p:cNvSpPr txBox="1"/>
          <p:nvPr/>
        </p:nvSpPr>
        <p:spPr>
          <a:xfrm>
            <a:off x="1603044" y="4706239"/>
            <a:ext cx="3247390" cy="299720"/>
          </a:xfrm>
          <a:prstGeom prst="rect">
            <a:avLst/>
          </a:prstGeom>
        </p:spPr>
        <p:txBody>
          <a:bodyPr vert="horz" wrap="square" lIns="0" tIns="12700" rIns="0" bIns="0" rtlCol="0">
            <a:spAutoFit/>
          </a:bodyPr>
          <a:lstStyle/>
          <a:p>
            <a:pPr marL="12700">
              <a:spcBef>
                <a:spcPts val="100"/>
              </a:spcBef>
            </a:pPr>
            <a:r>
              <a:rPr spc="-20" dirty="0">
                <a:latin typeface="Calibri"/>
                <a:cs typeface="Calibri"/>
              </a:rPr>
              <a:t>Lethargy, </a:t>
            </a:r>
            <a:r>
              <a:rPr spc="-10" dirty="0">
                <a:latin typeface="Calibri"/>
                <a:cs typeface="Calibri"/>
              </a:rPr>
              <a:t>constipation,</a:t>
            </a:r>
            <a:r>
              <a:rPr spc="30" dirty="0">
                <a:latin typeface="Calibri"/>
                <a:cs typeface="Calibri"/>
              </a:rPr>
              <a:t> </a:t>
            </a:r>
            <a:r>
              <a:rPr spc="-15" dirty="0">
                <a:latin typeface="Calibri"/>
                <a:cs typeface="Calibri"/>
              </a:rPr>
              <a:t>weight</a:t>
            </a:r>
            <a:r>
              <a:rPr spc="25" dirty="0">
                <a:latin typeface="Calibri"/>
                <a:cs typeface="Calibri"/>
              </a:rPr>
              <a:t> </a:t>
            </a:r>
            <a:r>
              <a:rPr spc="-10" dirty="0">
                <a:latin typeface="Calibri"/>
                <a:cs typeface="Calibri"/>
              </a:rPr>
              <a:t>gain</a:t>
            </a:r>
            <a:endParaRPr>
              <a:latin typeface="Calibri"/>
              <a:cs typeface="Calibri"/>
            </a:endParaRPr>
          </a:p>
        </p:txBody>
      </p:sp>
      <p:sp>
        <p:nvSpPr>
          <p:cNvPr id="28" name="object 28"/>
          <p:cNvSpPr txBox="1"/>
          <p:nvPr/>
        </p:nvSpPr>
        <p:spPr>
          <a:xfrm>
            <a:off x="1603045" y="5383174"/>
            <a:ext cx="1247775"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Social</a:t>
            </a:r>
            <a:r>
              <a:rPr spc="-50" dirty="0">
                <a:latin typeface="Calibri"/>
                <a:cs typeface="Calibri"/>
              </a:rPr>
              <a:t> </a:t>
            </a:r>
            <a:r>
              <a:rPr spc="-15" dirty="0">
                <a:latin typeface="Calibri"/>
                <a:cs typeface="Calibri"/>
              </a:rPr>
              <a:t>history</a:t>
            </a:r>
            <a:endParaRPr>
              <a:latin typeface="Calibri"/>
              <a:cs typeface="Calibri"/>
            </a:endParaRPr>
          </a:p>
        </p:txBody>
      </p:sp>
      <p:sp>
        <p:nvSpPr>
          <p:cNvPr id="29" name="object 29"/>
          <p:cNvSpPr txBox="1"/>
          <p:nvPr/>
        </p:nvSpPr>
        <p:spPr>
          <a:xfrm>
            <a:off x="1603044" y="5974791"/>
            <a:ext cx="213106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Diarrhea,</a:t>
            </a:r>
            <a:r>
              <a:rPr spc="5" dirty="0">
                <a:latin typeface="Calibri"/>
                <a:cs typeface="Calibri"/>
              </a:rPr>
              <a:t> </a:t>
            </a:r>
            <a:r>
              <a:rPr spc="-15" dirty="0">
                <a:latin typeface="Calibri"/>
                <a:cs typeface="Calibri"/>
              </a:rPr>
              <a:t>greasy</a:t>
            </a:r>
            <a:r>
              <a:rPr spc="-40" dirty="0">
                <a:latin typeface="Calibri"/>
                <a:cs typeface="Calibri"/>
              </a:rPr>
              <a:t> </a:t>
            </a:r>
            <a:r>
              <a:rPr spc="-10" dirty="0">
                <a:latin typeface="Calibri"/>
                <a:cs typeface="Calibri"/>
              </a:rPr>
              <a:t>stools</a:t>
            </a:r>
            <a:endParaRPr>
              <a:latin typeface="Calibri"/>
              <a:cs typeface="Calibri"/>
            </a:endParaRPr>
          </a:p>
        </p:txBody>
      </p:sp>
      <p:sp>
        <p:nvSpPr>
          <p:cNvPr id="30" name="object 30"/>
          <p:cNvSpPr txBox="1"/>
          <p:nvPr/>
        </p:nvSpPr>
        <p:spPr>
          <a:xfrm>
            <a:off x="6176264" y="1114171"/>
            <a:ext cx="775970" cy="299720"/>
          </a:xfrm>
          <a:prstGeom prst="rect">
            <a:avLst/>
          </a:prstGeom>
        </p:spPr>
        <p:txBody>
          <a:bodyPr vert="horz" wrap="square" lIns="0" tIns="12700" rIns="0" bIns="0" rtlCol="0">
            <a:spAutoFit/>
          </a:bodyPr>
          <a:lstStyle/>
          <a:p>
            <a:pPr marL="12700">
              <a:spcBef>
                <a:spcPts val="100"/>
              </a:spcBef>
            </a:pPr>
            <a:r>
              <a:rPr b="1" spc="-20" dirty="0">
                <a:solidFill>
                  <a:srgbClr val="FFFFFF"/>
                </a:solidFill>
                <a:latin typeface="Calibri"/>
                <a:cs typeface="Calibri"/>
              </a:rPr>
              <a:t>Etiology</a:t>
            </a:r>
            <a:endParaRPr>
              <a:latin typeface="Calibri"/>
              <a:cs typeface="Calibri"/>
            </a:endParaRPr>
          </a:p>
        </p:txBody>
      </p:sp>
      <p:sp>
        <p:nvSpPr>
          <p:cNvPr id="31" name="object 31"/>
          <p:cNvSpPr txBox="1"/>
          <p:nvPr/>
        </p:nvSpPr>
        <p:spPr>
          <a:xfrm>
            <a:off x="6176264" y="1693926"/>
            <a:ext cx="2810510"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Constitutional</a:t>
            </a:r>
            <a:r>
              <a:rPr dirty="0">
                <a:latin typeface="Calibri"/>
                <a:cs typeface="Calibri"/>
              </a:rPr>
              <a:t> </a:t>
            </a:r>
            <a:r>
              <a:rPr spc="-25" dirty="0">
                <a:latin typeface="Calibri"/>
                <a:cs typeface="Calibri"/>
              </a:rPr>
              <a:t>delay</a:t>
            </a:r>
            <a:r>
              <a:rPr spc="-15" dirty="0">
                <a:latin typeface="Calibri"/>
                <a:cs typeface="Calibri"/>
              </a:rPr>
              <a:t> </a:t>
            </a:r>
            <a:r>
              <a:rPr spc="5" dirty="0">
                <a:latin typeface="Calibri"/>
                <a:cs typeface="Calibri"/>
              </a:rPr>
              <a:t>of</a:t>
            </a:r>
            <a:r>
              <a:rPr spc="-40" dirty="0">
                <a:latin typeface="Calibri"/>
                <a:cs typeface="Calibri"/>
              </a:rPr>
              <a:t> </a:t>
            </a:r>
            <a:r>
              <a:rPr spc="-25" dirty="0">
                <a:latin typeface="Calibri"/>
                <a:cs typeface="Calibri"/>
              </a:rPr>
              <a:t>growth</a:t>
            </a:r>
            <a:endParaRPr>
              <a:latin typeface="Calibri"/>
              <a:cs typeface="Calibri"/>
            </a:endParaRPr>
          </a:p>
        </p:txBody>
      </p:sp>
      <p:sp>
        <p:nvSpPr>
          <p:cNvPr id="32" name="object 32"/>
          <p:cNvSpPr txBox="1"/>
          <p:nvPr/>
        </p:nvSpPr>
        <p:spPr>
          <a:xfrm>
            <a:off x="6227190" y="2335529"/>
            <a:ext cx="405130" cy="299720"/>
          </a:xfrm>
          <a:prstGeom prst="rect">
            <a:avLst/>
          </a:prstGeom>
        </p:spPr>
        <p:txBody>
          <a:bodyPr vert="horz" wrap="square" lIns="0" tIns="12700" rIns="0" bIns="0" rtlCol="0">
            <a:spAutoFit/>
          </a:bodyPr>
          <a:lstStyle/>
          <a:p>
            <a:pPr marL="12700">
              <a:spcBef>
                <a:spcPts val="100"/>
              </a:spcBef>
            </a:pPr>
            <a:r>
              <a:rPr spc="-15" dirty="0">
                <a:latin typeface="Calibri"/>
                <a:cs typeface="Calibri"/>
              </a:rPr>
              <a:t>S</a:t>
            </a:r>
            <a:r>
              <a:rPr spc="-10" dirty="0">
                <a:latin typeface="Calibri"/>
                <a:cs typeface="Calibri"/>
              </a:rPr>
              <a:t>G</a:t>
            </a:r>
            <a:r>
              <a:rPr dirty="0">
                <a:latin typeface="Calibri"/>
                <a:cs typeface="Calibri"/>
              </a:rPr>
              <a:t>A</a:t>
            </a:r>
            <a:endParaRPr>
              <a:latin typeface="Calibri"/>
              <a:cs typeface="Calibri"/>
            </a:endParaRPr>
          </a:p>
        </p:txBody>
      </p:sp>
      <p:sp>
        <p:nvSpPr>
          <p:cNvPr id="33" name="object 33"/>
          <p:cNvSpPr txBox="1"/>
          <p:nvPr/>
        </p:nvSpPr>
        <p:spPr>
          <a:xfrm>
            <a:off x="6227191" y="2915158"/>
            <a:ext cx="2920365" cy="299720"/>
          </a:xfrm>
          <a:prstGeom prst="rect">
            <a:avLst/>
          </a:prstGeom>
        </p:spPr>
        <p:txBody>
          <a:bodyPr vert="horz" wrap="square" lIns="0" tIns="12700" rIns="0" bIns="0" rtlCol="0">
            <a:spAutoFit/>
          </a:bodyPr>
          <a:lstStyle/>
          <a:p>
            <a:pPr marL="12700">
              <a:spcBef>
                <a:spcPts val="100"/>
              </a:spcBef>
            </a:pPr>
            <a:r>
              <a:rPr spc="-20" dirty="0">
                <a:latin typeface="Calibri"/>
                <a:cs typeface="Calibri"/>
              </a:rPr>
              <a:t>GH</a:t>
            </a:r>
            <a:r>
              <a:rPr spc="-5" dirty="0">
                <a:latin typeface="Calibri"/>
                <a:cs typeface="Calibri"/>
              </a:rPr>
              <a:t> </a:t>
            </a:r>
            <a:r>
              <a:rPr spc="-15" dirty="0">
                <a:latin typeface="Calibri"/>
                <a:cs typeface="Calibri"/>
              </a:rPr>
              <a:t>deficiency/</a:t>
            </a:r>
            <a:r>
              <a:rPr spc="-35" dirty="0">
                <a:latin typeface="Calibri"/>
                <a:cs typeface="Calibri"/>
              </a:rPr>
              <a:t> </a:t>
            </a:r>
            <a:r>
              <a:rPr spc="-5" dirty="0">
                <a:latin typeface="Calibri"/>
                <a:cs typeface="Calibri"/>
              </a:rPr>
              <a:t>Hypopituitarism</a:t>
            </a:r>
            <a:endParaRPr>
              <a:latin typeface="Calibri"/>
              <a:cs typeface="Calibri"/>
            </a:endParaRPr>
          </a:p>
        </p:txBody>
      </p:sp>
      <p:sp>
        <p:nvSpPr>
          <p:cNvPr id="34" name="object 34"/>
          <p:cNvSpPr txBox="1"/>
          <p:nvPr/>
        </p:nvSpPr>
        <p:spPr>
          <a:xfrm>
            <a:off x="6176264" y="3554680"/>
            <a:ext cx="1198880" cy="300355"/>
          </a:xfrm>
          <a:prstGeom prst="rect">
            <a:avLst/>
          </a:prstGeom>
        </p:spPr>
        <p:txBody>
          <a:bodyPr vert="horz" wrap="square" lIns="0" tIns="12700" rIns="0" bIns="0" rtlCol="0">
            <a:spAutoFit/>
          </a:bodyPr>
          <a:lstStyle/>
          <a:p>
            <a:pPr marL="12700">
              <a:spcBef>
                <a:spcPts val="100"/>
              </a:spcBef>
            </a:pPr>
            <a:r>
              <a:rPr dirty="0">
                <a:latin typeface="Calibri"/>
                <a:cs typeface="Calibri"/>
              </a:rPr>
              <a:t>Ma</a:t>
            </a:r>
            <a:r>
              <a:rPr spc="-10" dirty="0">
                <a:latin typeface="Calibri"/>
                <a:cs typeface="Calibri"/>
              </a:rPr>
              <a:t>lnu</a:t>
            </a:r>
            <a:r>
              <a:rPr dirty="0">
                <a:latin typeface="Calibri"/>
                <a:cs typeface="Calibri"/>
              </a:rPr>
              <a:t>t</a:t>
            </a:r>
            <a:r>
              <a:rPr spc="-10" dirty="0">
                <a:latin typeface="Calibri"/>
                <a:cs typeface="Calibri"/>
              </a:rPr>
              <a:t>ri</a:t>
            </a:r>
            <a:r>
              <a:rPr dirty="0">
                <a:latin typeface="Calibri"/>
                <a:cs typeface="Calibri"/>
              </a:rPr>
              <a:t>t</a:t>
            </a:r>
            <a:r>
              <a:rPr spc="-15" dirty="0">
                <a:latin typeface="Calibri"/>
                <a:cs typeface="Calibri"/>
              </a:rPr>
              <a:t>i</a:t>
            </a:r>
            <a:r>
              <a:rPr spc="10" dirty="0">
                <a:latin typeface="Calibri"/>
                <a:cs typeface="Calibri"/>
              </a:rPr>
              <a:t>o</a:t>
            </a:r>
            <a:r>
              <a:rPr dirty="0">
                <a:latin typeface="Calibri"/>
                <a:cs typeface="Calibri"/>
              </a:rPr>
              <a:t>n</a:t>
            </a:r>
            <a:endParaRPr>
              <a:latin typeface="Calibri"/>
              <a:cs typeface="Calibri"/>
            </a:endParaRPr>
          </a:p>
        </p:txBody>
      </p:sp>
      <p:sp>
        <p:nvSpPr>
          <p:cNvPr id="35" name="object 35"/>
          <p:cNvSpPr txBox="1"/>
          <p:nvPr/>
        </p:nvSpPr>
        <p:spPr>
          <a:xfrm>
            <a:off x="6176264" y="4112718"/>
            <a:ext cx="2936240" cy="300355"/>
          </a:xfrm>
          <a:prstGeom prst="rect">
            <a:avLst/>
          </a:prstGeom>
        </p:spPr>
        <p:txBody>
          <a:bodyPr vert="horz" wrap="square" lIns="0" tIns="12700" rIns="0" bIns="0" rtlCol="0">
            <a:spAutoFit/>
          </a:bodyPr>
          <a:lstStyle/>
          <a:p>
            <a:pPr marL="12700">
              <a:spcBef>
                <a:spcPts val="100"/>
              </a:spcBef>
            </a:pPr>
            <a:r>
              <a:rPr spc="-10" dirty="0">
                <a:latin typeface="Calibri"/>
                <a:cs typeface="Calibri"/>
              </a:rPr>
              <a:t>Pituitary/</a:t>
            </a:r>
            <a:r>
              <a:rPr spc="15" dirty="0">
                <a:latin typeface="Calibri"/>
                <a:cs typeface="Calibri"/>
              </a:rPr>
              <a:t> </a:t>
            </a:r>
            <a:r>
              <a:rPr spc="-5" dirty="0">
                <a:latin typeface="Calibri"/>
                <a:cs typeface="Calibri"/>
              </a:rPr>
              <a:t>hypothalamic</a:t>
            </a:r>
            <a:r>
              <a:rPr spc="15" dirty="0">
                <a:latin typeface="Calibri"/>
                <a:cs typeface="Calibri"/>
              </a:rPr>
              <a:t> </a:t>
            </a:r>
            <a:r>
              <a:rPr spc="-5" dirty="0">
                <a:latin typeface="Calibri"/>
                <a:cs typeface="Calibri"/>
              </a:rPr>
              <a:t>tumors</a:t>
            </a:r>
            <a:endParaRPr>
              <a:latin typeface="Calibri"/>
              <a:cs typeface="Calibri"/>
            </a:endParaRPr>
          </a:p>
        </p:txBody>
      </p:sp>
      <p:sp>
        <p:nvSpPr>
          <p:cNvPr id="36" name="object 36"/>
          <p:cNvSpPr txBox="1"/>
          <p:nvPr/>
        </p:nvSpPr>
        <p:spPr>
          <a:xfrm>
            <a:off x="6176264" y="4692522"/>
            <a:ext cx="150368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H</a:t>
            </a:r>
            <a:r>
              <a:rPr dirty="0">
                <a:latin typeface="Calibri"/>
                <a:cs typeface="Calibri"/>
              </a:rPr>
              <a:t>yp</a:t>
            </a:r>
            <a:r>
              <a:rPr spc="5" dirty="0">
                <a:latin typeface="Calibri"/>
                <a:cs typeface="Calibri"/>
              </a:rPr>
              <a:t>o</a:t>
            </a:r>
            <a:r>
              <a:rPr dirty="0">
                <a:latin typeface="Calibri"/>
                <a:cs typeface="Calibri"/>
              </a:rPr>
              <a:t>t</a:t>
            </a:r>
            <a:r>
              <a:rPr spc="-35" dirty="0">
                <a:latin typeface="Calibri"/>
                <a:cs typeface="Calibri"/>
              </a:rPr>
              <a:t>h</a:t>
            </a:r>
            <a:r>
              <a:rPr dirty="0">
                <a:latin typeface="Calibri"/>
                <a:cs typeface="Calibri"/>
              </a:rPr>
              <a:t>y</a:t>
            </a:r>
            <a:r>
              <a:rPr spc="-25" dirty="0">
                <a:latin typeface="Calibri"/>
                <a:cs typeface="Calibri"/>
              </a:rPr>
              <a:t>r</a:t>
            </a:r>
            <a:r>
              <a:rPr spc="10" dirty="0">
                <a:latin typeface="Calibri"/>
                <a:cs typeface="Calibri"/>
              </a:rPr>
              <a:t>o</a:t>
            </a:r>
            <a:r>
              <a:rPr spc="-5" dirty="0">
                <a:latin typeface="Calibri"/>
                <a:cs typeface="Calibri"/>
              </a:rPr>
              <a:t>i</a:t>
            </a:r>
            <a:r>
              <a:rPr spc="-10" dirty="0">
                <a:latin typeface="Calibri"/>
                <a:cs typeface="Calibri"/>
              </a:rPr>
              <a:t>d</a:t>
            </a:r>
            <a:r>
              <a:rPr spc="-5" dirty="0">
                <a:latin typeface="Calibri"/>
                <a:cs typeface="Calibri"/>
              </a:rPr>
              <a:t>ism</a:t>
            </a:r>
            <a:endParaRPr>
              <a:latin typeface="Calibri"/>
              <a:cs typeface="Calibri"/>
            </a:endParaRPr>
          </a:p>
        </p:txBody>
      </p:sp>
      <p:sp>
        <p:nvSpPr>
          <p:cNvPr id="37" name="object 37"/>
          <p:cNvSpPr txBox="1"/>
          <p:nvPr/>
        </p:nvSpPr>
        <p:spPr>
          <a:xfrm>
            <a:off x="6249415" y="5460594"/>
            <a:ext cx="2070100" cy="300355"/>
          </a:xfrm>
          <a:prstGeom prst="rect">
            <a:avLst/>
          </a:prstGeom>
        </p:spPr>
        <p:txBody>
          <a:bodyPr vert="horz" wrap="square" lIns="0" tIns="12700" rIns="0" bIns="0" rtlCol="0">
            <a:spAutoFit/>
          </a:bodyPr>
          <a:lstStyle/>
          <a:p>
            <a:pPr marL="12700">
              <a:spcBef>
                <a:spcPts val="100"/>
              </a:spcBef>
            </a:pPr>
            <a:r>
              <a:rPr spc="-20" dirty="0">
                <a:latin typeface="Calibri"/>
                <a:cs typeface="Calibri"/>
              </a:rPr>
              <a:t>Psychosocial</a:t>
            </a:r>
            <a:r>
              <a:rPr spc="-80" dirty="0">
                <a:latin typeface="Calibri"/>
                <a:cs typeface="Calibri"/>
              </a:rPr>
              <a:t> </a:t>
            </a:r>
            <a:r>
              <a:rPr spc="-20" dirty="0">
                <a:latin typeface="Calibri"/>
                <a:cs typeface="Calibri"/>
              </a:rPr>
              <a:t>dwarfism</a:t>
            </a:r>
            <a:endParaRPr>
              <a:latin typeface="Calibri"/>
              <a:cs typeface="Calibri"/>
            </a:endParaRPr>
          </a:p>
        </p:txBody>
      </p:sp>
      <p:sp>
        <p:nvSpPr>
          <p:cNvPr id="38" name="object 38"/>
          <p:cNvSpPr txBox="1"/>
          <p:nvPr/>
        </p:nvSpPr>
        <p:spPr>
          <a:xfrm>
            <a:off x="6249415" y="5994603"/>
            <a:ext cx="138811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M</a:t>
            </a:r>
            <a:r>
              <a:rPr dirty="0">
                <a:latin typeface="Calibri"/>
                <a:cs typeface="Calibri"/>
              </a:rPr>
              <a:t>a</a:t>
            </a:r>
            <a:r>
              <a:rPr spc="-10" dirty="0">
                <a:latin typeface="Calibri"/>
                <a:cs typeface="Calibri"/>
              </a:rPr>
              <a:t>l</a:t>
            </a:r>
            <a:r>
              <a:rPr dirty="0">
                <a:latin typeface="Calibri"/>
                <a:cs typeface="Calibri"/>
              </a:rPr>
              <a:t>a</a:t>
            </a:r>
            <a:r>
              <a:rPr spc="-10" dirty="0">
                <a:latin typeface="Calibri"/>
                <a:cs typeface="Calibri"/>
              </a:rPr>
              <a:t>bs</a:t>
            </a:r>
            <a:r>
              <a:rPr spc="5" dirty="0">
                <a:latin typeface="Calibri"/>
                <a:cs typeface="Calibri"/>
              </a:rPr>
              <a:t>o</a:t>
            </a:r>
            <a:r>
              <a:rPr spc="-5" dirty="0">
                <a:latin typeface="Calibri"/>
                <a:cs typeface="Calibri"/>
              </a:rPr>
              <a:t>r</a:t>
            </a:r>
            <a:r>
              <a:rPr spc="-35" dirty="0">
                <a:latin typeface="Calibri"/>
                <a:cs typeface="Calibri"/>
              </a:rPr>
              <a:t>p</a:t>
            </a:r>
            <a:r>
              <a:rPr spc="-5" dirty="0">
                <a:latin typeface="Calibri"/>
                <a:cs typeface="Calibri"/>
              </a:rPr>
              <a:t>t</a:t>
            </a:r>
            <a:r>
              <a:rPr spc="-10" dirty="0">
                <a:latin typeface="Calibri"/>
                <a:cs typeface="Calibri"/>
              </a:rPr>
              <a:t>i</a:t>
            </a:r>
            <a:r>
              <a:rPr spc="10" dirty="0">
                <a:latin typeface="Calibri"/>
                <a:cs typeface="Calibri"/>
              </a:rPr>
              <a:t>on</a:t>
            </a:r>
            <a:endParaRPr>
              <a:latin typeface="Calibri"/>
              <a:cs typeface="Calibri"/>
            </a:endParaRPr>
          </a:p>
        </p:txBody>
      </p:sp>
      <p:sp>
        <p:nvSpPr>
          <p:cNvPr id="39" name="object 39"/>
          <p:cNvSpPr txBox="1">
            <a:spLocks noGrp="1"/>
          </p:cNvSpPr>
          <p:nvPr>
            <p:ph type="title"/>
          </p:nvPr>
        </p:nvSpPr>
        <p:spPr>
          <a:xfrm>
            <a:off x="2586330" y="133935"/>
            <a:ext cx="6576059" cy="636905"/>
          </a:xfrm>
          <a:prstGeom prst="rect">
            <a:avLst/>
          </a:prstGeom>
        </p:spPr>
        <p:txBody>
          <a:bodyPr vert="horz" wrap="square" lIns="0" tIns="13970" rIns="0" bIns="0" rtlCol="0" anchor="ctr">
            <a:spAutoFit/>
          </a:bodyPr>
          <a:lstStyle/>
          <a:p>
            <a:pPr marL="12700">
              <a:lnSpc>
                <a:spcPct val="100000"/>
              </a:lnSpc>
              <a:spcBef>
                <a:spcPts val="110"/>
              </a:spcBef>
            </a:pPr>
            <a:r>
              <a:rPr sz="4000" spc="5" dirty="0">
                <a:solidFill>
                  <a:srgbClr val="1F487C"/>
                </a:solidFill>
                <a:latin typeface="Arial MT"/>
                <a:cs typeface="Arial MT"/>
              </a:rPr>
              <a:t>Clues</a:t>
            </a:r>
            <a:r>
              <a:rPr sz="4000" spc="-60" dirty="0">
                <a:solidFill>
                  <a:srgbClr val="1F487C"/>
                </a:solidFill>
                <a:latin typeface="Arial MT"/>
                <a:cs typeface="Arial MT"/>
              </a:rPr>
              <a:t> </a:t>
            </a:r>
            <a:r>
              <a:rPr sz="4000" dirty="0">
                <a:solidFill>
                  <a:srgbClr val="1F487C"/>
                </a:solidFill>
                <a:latin typeface="Arial MT"/>
                <a:cs typeface="Arial MT"/>
              </a:rPr>
              <a:t>to</a:t>
            </a:r>
            <a:r>
              <a:rPr sz="4000" spc="-35" dirty="0">
                <a:solidFill>
                  <a:srgbClr val="1F487C"/>
                </a:solidFill>
                <a:latin typeface="Arial MT"/>
                <a:cs typeface="Arial MT"/>
              </a:rPr>
              <a:t> </a:t>
            </a:r>
            <a:r>
              <a:rPr sz="4000" dirty="0">
                <a:solidFill>
                  <a:srgbClr val="1F487C"/>
                </a:solidFill>
                <a:latin typeface="Arial MT"/>
                <a:cs typeface="Arial MT"/>
              </a:rPr>
              <a:t>etiology</a:t>
            </a:r>
            <a:r>
              <a:rPr sz="4000" spc="-40" dirty="0">
                <a:solidFill>
                  <a:srgbClr val="1F487C"/>
                </a:solidFill>
                <a:latin typeface="Arial MT"/>
                <a:cs typeface="Arial MT"/>
              </a:rPr>
              <a:t> </a:t>
            </a:r>
            <a:r>
              <a:rPr sz="4000" spc="5" dirty="0">
                <a:solidFill>
                  <a:srgbClr val="1F487C"/>
                </a:solidFill>
                <a:latin typeface="Arial MT"/>
                <a:cs typeface="Arial MT"/>
              </a:rPr>
              <a:t>from</a:t>
            </a:r>
            <a:r>
              <a:rPr sz="4000" spc="-30" dirty="0">
                <a:solidFill>
                  <a:srgbClr val="1F487C"/>
                </a:solidFill>
                <a:latin typeface="Arial MT"/>
                <a:cs typeface="Arial MT"/>
              </a:rPr>
              <a:t> </a:t>
            </a:r>
            <a:r>
              <a:rPr sz="4000" dirty="0">
                <a:solidFill>
                  <a:srgbClr val="1F487C"/>
                </a:solidFill>
                <a:latin typeface="Arial MT"/>
                <a:cs typeface="Arial MT"/>
              </a:rPr>
              <a:t>history</a:t>
            </a:r>
            <a:endParaRPr sz="4000">
              <a:latin typeface="Arial MT"/>
              <a:cs typeface="Arial MT"/>
            </a:endParaRPr>
          </a:p>
        </p:txBody>
      </p:sp>
      <p:pic>
        <p:nvPicPr>
          <p:cNvPr id="41" name="Picture 40">
            <a:extLst>
              <a:ext uri="{FF2B5EF4-FFF2-40B4-BE49-F238E27FC236}">
                <a16:creationId xmlns:a16="http://schemas.microsoft.com/office/drawing/2014/main" xmlns="" id="{F7C37E01-D7E3-D55B-4FE2-BD4911179078}"/>
              </a:ext>
            </a:extLst>
          </p:cNvPr>
          <p:cNvPicPr>
            <a:picLocks noChangeAspect="1"/>
          </p:cNvPicPr>
          <p:nvPr/>
        </p:nvPicPr>
        <p:blipFill>
          <a:blip r:embed="rId2"/>
          <a:stretch>
            <a:fillRect/>
          </a:stretch>
        </p:blipFill>
        <p:spPr>
          <a:xfrm>
            <a:off x="1524000" y="2853856"/>
            <a:ext cx="9144000" cy="115028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452E1-6FD4-D83B-C512-3223B658E034}"/>
              </a:ext>
            </a:extLst>
          </p:cNvPr>
          <p:cNvSpPr>
            <a:spLocks noGrp="1"/>
          </p:cNvSpPr>
          <p:nvPr>
            <p:ph type="title"/>
          </p:nvPr>
        </p:nvSpPr>
        <p:spPr>
          <a:xfrm>
            <a:off x="681763" y="132735"/>
            <a:ext cx="10364451" cy="1596177"/>
          </a:xfrm>
        </p:spPr>
        <p:txBody>
          <a:bodyPr>
            <a:normAutofit/>
          </a:bodyPr>
          <a:lstStyle/>
          <a:p>
            <a:r>
              <a:rPr lang="en-US" b="1" dirty="0"/>
              <a:t>2-Physical Examination &amp; Growth Measurement</a:t>
            </a:r>
            <a:br>
              <a:rPr lang="en-US" b="1" dirty="0"/>
            </a:br>
            <a:endParaRPr lang="en-US" dirty="0"/>
          </a:p>
        </p:txBody>
      </p:sp>
      <p:sp>
        <p:nvSpPr>
          <p:cNvPr id="3" name="Content Placeholder 2">
            <a:extLst>
              <a:ext uri="{FF2B5EF4-FFF2-40B4-BE49-F238E27FC236}">
                <a16:creationId xmlns:a16="http://schemas.microsoft.com/office/drawing/2014/main" xmlns="" id="{243D1B25-FC65-BD4B-9A61-E358F76CCF17}"/>
              </a:ext>
            </a:extLst>
          </p:cNvPr>
          <p:cNvSpPr>
            <a:spLocks noGrp="1"/>
          </p:cNvSpPr>
          <p:nvPr>
            <p:ph idx="1"/>
          </p:nvPr>
        </p:nvSpPr>
        <p:spPr>
          <a:xfrm>
            <a:off x="132735" y="1253613"/>
            <a:ext cx="11724968" cy="5471652"/>
          </a:xfrm>
        </p:spPr>
        <p:txBody>
          <a:bodyPr>
            <a:normAutofit fontScale="85000" lnSpcReduction="20000"/>
          </a:bodyPr>
          <a:lstStyle/>
          <a:p>
            <a:pPr>
              <a:buFont typeface="Arial" panose="020B0604020202020204" pitchFamily="34" charset="0"/>
              <a:buChar char="•"/>
            </a:pPr>
            <a:r>
              <a:rPr lang="en-US" sz="2100" b="1" dirty="0"/>
              <a:t>1-Growth Parameters:</a:t>
            </a:r>
            <a:endParaRPr lang="en-US" sz="2100" dirty="0"/>
          </a:p>
          <a:p>
            <a:pPr marL="742950" lvl="1" indent="-285750">
              <a:buFont typeface="Arial" panose="020B0604020202020204" pitchFamily="34" charset="0"/>
              <a:buChar char="•"/>
            </a:pPr>
            <a:r>
              <a:rPr lang="en-US" sz="1900" dirty="0"/>
              <a:t>Measure height, weight, and head circumference; plot on growth charts appropriate for age, </a:t>
            </a:r>
            <a:r>
              <a:rPr lang="en-US" sz="1900" dirty="0" err="1"/>
              <a:t>gender,race.and</a:t>
            </a:r>
            <a:r>
              <a:rPr lang="en-US" sz="1900" dirty="0"/>
              <a:t> pathology if present to assess growth patterns.</a:t>
            </a:r>
          </a:p>
          <a:p>
            <a:pPr>
              <a:buFont typeface="Arial" panose="020B0604020202020204" pitchFamily="34" charset="0"/>
              <a:buChar char="•"/>
            </a:pPr>
            <a:r>
              <a:rPr lang="en-US" sz="2100" b="1" dirty="0"/>
              <a:t>2-Measurement Accuracy:</a:t>
            </a:r>
            <a:endParaRPr lang="en-US" sz="2100" dirty="0"/>
          </a:p>
          <a:p>
            <a:pPr marL="742950" lvl="1" indent="-285750">
              <a:buFont typeface="Arial" panose="020B0604020202020204" pitchFamily="34" charset="0"/>
              <a:buChar char="•"/>
            </a:pPr>
            <a:r>
              <a:rPr lang="en-US" sz="1900" dirty="0"/>
              <a:t>Mis-measurement is a common cause of apparent growth failure; ensure proper techniques are used.</a:t>
            </a:r>
          </a:p>
          <a:p>
            <a:pPr>
              <a:buFont typeface="Arial" panose="020B0604020202020204" pitchFamily="34" charset="0"/>
              <a:buChar char="•"/>
            </a:pPr>
            <a:r>
              <a:rPr lang="en-US" sz="2100" b="1" dirty="0"/>
              <a:t>3-Parental Height Measurement:</a:t>
            </a:r>
            <a:endParaRPr lang="en-US" sz="2100" dirty="0"/>
          </a:p>
          <a:p>
            <a:pPr marL="742950" lvl="1" indent="-285750">
              <a:buFont typeface="Arial" panose="020B0604020202020204" pitchFamily="34" charset="0"/>
              <a:buChar char="•"/>
            </a:pPr>
            <a:r>
              <a:rPr lang="en-US" sz="1900" dirty="0"/>
              <a:t>Calculate mid-parental target height:</a:t>
            </a:r>
          </a:p>
          <a:p>
            <a:pPr marL="1143000" lvl="2" indent="-228600">
              <a:buFont typeface="Arial" panose="020B0604020202020204" pitchFamily="34" charset="0"/>
              <a:buChar char="•"/>
            </a:pPr>
            <a:r>
              <a:rPr lang="en-US" sz="2800" b="1" dirty="0"/>
              <a:t>For Girls:</a:t>
            </a:r>
            <a:r>
              <a:rPr lang="en-US" sz="2800" dirty="0"/>
              <a:t> (Mother′s height+(Father′s height−13)/2</a:t>
            </a:r>
          </a:p>
          <a:p>
            <a:pPr marL="1143000" lvl="2" indent="-228600">
              <a:buFont typeface="Arial" panose="020B0604020202020204" pitchFamily="34" charset="0"/>
              <a:buChar char="•"/>
            </a:pPr>
            <a:r>
              <a:rPr lang="en-US" sz="2800" b="1" dirty="0"/>
              <a:t>For Boys:</a:t>
            </a:r>
            <a:r>
              <a:rPr lang="en-US" sz="2800" dirty="0"/>
              <a:t> (Mother′s height+13)+Father′s height)/2</a:t>
            </a:r>
          </a:p>
          <a:p>
            <a:pPr marL="742950" lvl="1" indent="-285750">
              <a:buFont typeface="Arial" panose="020B0604020202020204" pitchFamily="34" charset="0"/>
              <a:buChar char="•"/>
            </a:pPr>
            <a:r>
              <a:rPr lang="en-US" sz="1900" dirty="0"/>
              <a:t>Target height range: ±8.5 cm from the calculated value.</a:t>
            </a:r>
          </a:p>
          <a:p>
            <a:r>
              <a:rPr lang="en-US" sz="2100" b="1" dirty="0"/>
              <a:t>4-Dysmorphic Features</a:t>
            </a:r>
          </a:p>
          <a:p>
            <a:pPr>
              <a:buFont typeface="Arial" panose="020B0604020202020204" pitchFamily="34" charset="0"/>
              <a:buChar char="•"/>
            </a:pPr>
            <a:r>
              <a:rPr lang="en-US" sz="2100" b="1" dirty="0"/>
              <a:t>Common Syndromes:</a:t>
            </a:r>
            <a:endParaRPr lang="en-US" sz="2100" dirty="0"/>
          </a:p>
          <a:p>
            <a:pPr marL="742950" lvl="1" indent="-285750">
              <a:buFont typeface="Arial" panose="020B0604020202020204" pitchFamily="34" charset="0"/>
              <a:buChar char="•"/>
            </a:pPr>
            <a:r>
              <a:rPr lang="en-US" sz="1900" b="1" dirty="0"/>
              <a:t>Down Syndrome:</a:t>
            </a:r>
            <a:r>
              <a:rPr lang="en-US" sz="1900" dirty="0"/>
              <a:t> Depressed nasal bridge, low-set ears, up-slanting eyes.</a:t>
            </a:r>
          </a:p>
          <a:p>
            <a:pPr marL="742950" lvl="1" indent="-285750">
              <a:buFont typeface="Arial" panose="020B0604020202020204" pitchFamily="34" charset="0"/>
              <a:buChar char="•"/>
            </a:pPr>
            <a:r>
              <a:rPr lang="en-US" sz="1900" b="1" dirty="0"/>
              <a:t>Turner Syndrome:</a:t>
            </a:r>
            <a:r>
              <a:rPr lang="en-US" sz="1900" dirty="0"/>
              <a:t> Characterized by webbed neck, micrognathia, increased carrying angle, and potential cardiovascular anomalies.</a:t>
            </a:r>
          </a:p>
          <a:p>
            <a:pPr marL="742950" lvl="1" indent="-285750">
              <a:buFont typeface="Arial" panose="020B0604020202020204" pitchFamily="34" charset="0"/>
              <a:buChar char="•"/>
            </a:pPr>
            <a:r>
              <a:rPr lang="en-US" sz="1900" b="1" dirty="0"/>
              <a:t>Prader-Willi Syndrome:</a:t>
            </a:r>
            <a:r>
              <a:rPr lang="en-US" sz="1900" dirty="0"/>
              <a:t> Features include obesity, hypotonia, hypogonadism, and sleep apnea.</a:t>
            </a:r>
          </a:p>
          <a:p>
            <a:endParaRPr lang="en-US" dirty="0"/>
          </a:p>
        </p:txBody>
      </p:sp>
    </p:spTree>
    <p:extLst>
      <p:ext uri="{BB962C8B-B14F-4D97-AF65-F5344CB8AC3E}">
        <p14:creationId xmlns:p14="http://schemas.microsoft.com/office/powerpoint/2010/main" val="581377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8706D2-2095-7AC7-D331-565EBDA9D230}"/>
              </a:ext>
            </a:extLst>
          </p:cNvPr>
          <p:cNvSpPr>
            <a:spLocks noGrp="1"/>
          </p:cNvSpPr>
          <p:nvPr>
            <p:ph idx="1"/>
          </p:nvPr>
        </p:nvSpPr>
        <p:spPr>
          <a:xfrm>
            <a:off x="709059" y="832514"/>
            <a:ext cx="10364452" cy="5802086"/>
          </a:xfrm>
        </p:spPr>
        <p:txBody>
          <a:bodyPr>
            <a:normAutofit/>
          </a:bodyPr>
          <a:lstStyle/>
          <a:p>
            <a:pPr>
              <a:buFont typeface="Arial" panose="020B0604020202020204" pitchFamily="34" charset="0"/>
              <a:buChar char="•"/>
            </a:pPr>
            <a:r>
              <a:rPr lang="en-US" b="1" dirty="0"/>
              <a:t>5-Growth Velocity:</a:t>
            </a:r>
            <a:endParaRPr lang="en-US" dirty="0"/>
          </a:p>
          <a:p>
            <a:pPr marL="742950" lvl="1" indent="-285750">
              <a:buFont typeface="Arial" panose="020B0604020202020204" pitchFamily="34" charset="0"/>
              <a:buChar char="•"/>
            </a:pPr>
            <a:r>
              <a:rPr lang="en-US" sz="2000" dirty="0"/>
              <a:t>Measure growth velocity (height gain over time) at least 6 months apart:</a:t>
            </a:r>
          </a:p>
          <a:p>
            <a:pPr marL="1143000" lvl="2" indent="-228600">
              <a:buFont typeface="Arial" panose="020B0604020202020204" pitchFamily="34" charset="0"/>
              <a:buChar char="•"/>
            </a:pPr>
            <a:r>
              <a:rPr lang="en-US" sz="1800" dirty="0"/>
              <a:t>Normal growth velocities:</a:t>
            </a:r>
          </a:p>
          <a:p>
            <a:pPr marL="1600200" lvl="3" indent="-228600">
              <a:buFont typeface="Arial" panose="020B0604020202020204" pitchFamily="34" charset="0"/>
              <a:buChar char="•"/>
            </a:pPr>
            <a:r>
              <a:rPr lang="en-US" sz="1600" dirty="0"/>
              <a:t>Infant phase: 30-35 cm/year in the first 2 years.</a:t>
            </a:r>
          </a:p>
          <a:p>
            <a:pPr marL="1600200" lvl="3" indent="-228600">
              <a:buFont typeface="Arial" panose="020B0604020202020204" pitchFamily="34" charset="0"/>
              <a:buChar char="•"/>
            </a:pPr>
            <a:r>
              <a:rPr lang="en-US" sz="1600" dirty="0"/>
              <a:t>Childhood phase: 5-7 cm/year.</a:t>
            </a:r>
          </a:p>
          <a:p>
            <a:pPr marL="1600200" lvl="3" indent="-228600">
              <a:buFont typeface="Arial" panose="020B0604020202020204" pitchFamily="34" charset="0"/>
              <a:buChar char="•"/>
            </a:pPr>
            <a:r>
              <a:rPr lang="en-US" sz="1600" dirty="0"/>
              <a:t>Pubertal phase: 8-14 cm/year.</a:t>
            </a:r>
          </a:p>
          <a:p>
            <a:pPr>
              <a:buFont typeface="Arial" panose="020B0604020202020204" pitchFamily="34" charset="0"/>
              <a:buChar char="•"/>
            </a:pPr>
            <a:r>
              <a:rPr lang="en-US" b="1" dirty="0"/>
              <a:t>6-Upper Segment to Lower Segment Ratio (US/LS):</a:t>
            </a:r>
            <a:endParaRPr lang="en-US" dirty="0"/>
          </a:p>
          <a:p>
            <a:pPr marL="742950" lvl="1" indent="-285750">
              <a:buFont typeface="Arial" panose="020B0604020202020204" pitchFamily="34" charset="0"/>
              <a:buChar char="•"/>
            </a:pPr>
            <a:r>
              <a:rPr lang="en-US" dirty="0"/>
              <a:t>Measure lower segment (symphysis pubis to floor) and upper segment (total height - lower segment).</a:t>
            </a:r>
          </a:p>
          <a:p>
            <a:pPr marL="1143000" lvl="2" indent="-228600">
              <a:buFont typeface="Arial" panose="020B0604020202020204" pitchFamily="34" charset="0"/>
              <a:buChar char="•"/>
            </a:pPr>
            <a:r>
              <a:rPr lang="en-US" sz="1800" dirty="0"/>
              <a:t>Normal Values:</a:t>
            </a:r>
          </a:p>
          <a:p>
            <a:pPr marL="1600200" lvl="3" indent="-228600">
              <a:buFont typeface="Arial" panose="020B0604020202020204" pitchFamily="34" charset="0"/>
              <a:buChar char="•"/>
            </a:pPr>
            <a:r>
              <a:rPr lang="en-US" sz="1600" dirty="0"/>
              <a:t>Term infant: 1.7:1.</a:t>
            </a:r>
          </a:p>
          <a:p>
            <a:pPr marL="1600200" lvl="3" indent="-228600">
              <a:buFont typeface="Arial" panose="020B0604020202020204" pitchFamily="34" charset="0"/>
              <a:buChar char="•"/>
            </a:pPr>
            <a:r>
              <a:rPr lang="en-US" sz="1600" dirty="0"/>
              <a:t>1-year-old: 1.4:1.</a:t>
            </a:r>
          </a:p>
          <a:p>
            <a:pPr marL="1600200" lvl="3" indent="-228600">
              <a:buFont typeface="Arial" panose="020B0604020202020204" pitchFamily="34" charset="0"/>
              <a:buChar char="•"/>
            </a:pPr>
            <a:r>
              <a:rPr lang="en-US" sz="1600" dirty="0"/>
              <a:t>10-year-old: 1:1.</a:t>
            </a:r>
          </a:p>
          <a:p>
            <a:pPr marL="1143000" lvl="2" indent="-228600">
              <a:buFont typeface="Arial" panose="020B0604020202020204" pitchFamily="34" charset="0"/>
              <a:buChar char="•"/>
            </a:pPr>
            <a:r>
              <a:rPr lang="en-US" sz="1800" dirty="0"/>
              <a:t>Interpretation:</a:t>
            </a:r>
          </a:p>
          <a:p>
            <a:pPr marL="1600200" lvl="3" indent="-228600">
              <a:buFont typeface="Arial" panose="020B0604020202020204" pitchFamily="34" charset="0"/>
              <a:buChar char="•"/>
            </a:pPr>
            <a:r>
              <a:rPr lang="en-US" sz="1600" dirty="0"/>
              <a:t>US/LS ratio above 1.3 suggests short limb dwarfism</a:t>
            </a:r>
            <a:endParaRPr lang="en-US" dirty="0"/>
          </a:p>
        </p:txBody>
      </p:sp>
    </p:spTree>
    <p:extLst>
      <p:ext uri="{BB962C8B-B14F-4D97-AF65-F5344CB8AC3E}">
        <p14:creationId xmlns:p14="http://schemas.microsoft.com/office/powerpoint/2010/main" val="3412581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2D85BE-F7FE-3663-7681-8321F610427E}"/>
              </a:ext>
            </a:extLst>
          </p:cNvPr>
          <p:cNvSpPr>
            <a:spLocks noGrp="1"/>
          </p:cNvSpPr>
          <p:nvPr>
            <p:ph type="title"/>
          </p:nvPr>
        </p:nvSpPr>
        <p:spPr/>
        <p:txBody>
          <a:bodyPr/>
          <a:lstStyle/>
          <a:p>
            <a:r>
              <a:rPr lang="en-US" dirty="0">
                <a:solidFill>
                  <a:srgbClr val="001F5F"/>
                </a:solidFill>
              </a:rPr>
              <a:t>Body</a:t>
            </a:r>
            <a:r>
              <a:rPr lang="en-US" spc="-65" dirty="0">
                <a:solidFill>
                  <a:srgbClr val="001F5F"/>
                </a:solidFill>
              </a:rPr>
              <a:t> </a:t>
            </a:r>
            <a:r>
              <a:rPr lang="en-US" spc="-5" dirty="0">
                <a:solidFill>
                  <a:srgbClr val="001F5F"/>
                </a:solidFill>
              </a:rPr>
              <a:t>Proportion</a:t>
            </a:r>
            <a:endParaRPr lang="en-US" dirty="0"/>
          </a:p>
        </p:txBody>
      </p:sp>
      <p:sp>
        <p:nvSpPr>
          <p:cNvPr id="5" name="TextBox 4">
            <a:extLst>
              <a:ext uri="{FF2B5EF4-FFF2-40B4-BE49-F238E27FC236}">
                <a16:creationId xmlns:a16="http://schemas.microsoft.com/office/drawing/2014/main" xmlns="" id="{2D6665F2-AC67-ECCA-7B82-6155B48BC5F5}"/>
              </a:ext>
            </a:extLst>
          </p:cNvPr>
          <p:cNvSpPr txBox="1"/>
          <p:nvPr/>
        </p:nvSpPr>
        <p:spPr>
          <a:xfrm>
            <a:off x="1131939" y="1393432"/>
            <a:ext cx="6098458" cy="5370701"/>
          </a:xfrm>
          <a:prstGeom prst="rect">
            <a:avLst/>
          </a:prstGeom>
          <a:noFill/>
        </p:spPr>
        <p:txBody>
          <a:bodyPr wrap="square">
            <a:spAutoFit/>
          </a:bodyPr>
          <a:lstStyle/>
          <a:p>
            <a:pPr marL="469900" marR="5080" indent="-457834">
              <a:lnSpc>
                <a:spcPct val="100000"/>
              </a:lnSpc>
              <a:spcBef>
                <a:spcPts val="110"/>
              </a:spcBef>
              <a:buClr>
                <a:srgbClr val="C00000"/>
              </a:buClr>
              <a:buChar char="•"/>
              <a:tabLst>
                <a:tab pos="469900" algn="l"/>
                <a:tab pos="470534" algn="l"/>
              </a:tabLst>
            </a:pPr>
            <a:r>
              <a:rPr lang="en-US" sz="2800" dirty="0">
                <a:solidFill>
                  <a:srgbClr val="FF0000"/>
                </a:solidFill>
                <a:latin typeface="Calibri"/>
                <a:cs typeface="Calibri"/>
              </a:rPr>
              <a:t>Lower </a:t>
            </a:r>
            <a:r>
              <a:rPr lang="en-US" sz="2800" spc="-5" dirty="0">
                <a:solidFill>
                  <a:srgbClr val="FF0000"/>
                </a:solidFill>
                <a:latin typeface="Calibri"/>
                <a:cs typeface="Calibri"/>
              </a:rPr>
              <a:t>segment (LS): </a:t>
            </a:r>
            <a:r>
              <a:rPr lang="en-US" sz="2800" dirty="0">
                <a:latin typeface="Calibri"/>
                <a:cs typeface="Calibri"/>
              </a:rPr>
              <a:t>Measure from </a:t>
            </a:r>
            <a:r>
              <a:rPr lang="en-US" sz="2800" spc="-5" dirty="0">
                <a:latin typeface="Calibri"/>
                <a:cs typeface="Calibri"/>
              </a:rPr>
              <a:t>the symphysis </a:t>
            </a:r>
            <a:r>
              <a:rPr lang="en-US" sz="2800" spc="-620" dirty="0">
                <a:latin typeface="Calibri"/>
                <a:cs typeface="Calibri"/>
              </a:rPr>
              <a:t> </a:t>
            </a:r>
            <a:r>
              <a:rPr lang="en-US" sz="2800" spc="-10" dirty="0">
                <a:latin typeface="Calibri"/>
                <a:cs typeface="Calibri"/>
              </a:rPr>
              <a:t>pubis</a:t>
            </a:r>
            <a:r>
              <a:rPr lang="en-US" sz="2800" spc="15" dirty="0">
                <a:latin typeface="Calibri"/>
                <a:cs typeface="Calibri"/>
              </a:rPr>
              <a:t> </a:t>
            </a:r>
            <a:r>
              <a:rPr lang="en-US" sz="2800" dirty="0">
                <a:latin typeface="Calibri"/>
                <a:cs typeface="Calibri"/>
              </a:rPr>
              <a:t>to </a:t>
            </a:r>
            <a:r>
              <a:rPr lang="en-US" sz="2800" spc="-10" dirty="0">
                <a:latin typeface="Calibri"/>
                <a:cs typeface="Calibri"/>
              </a:rPr>
              <a:t>the</a:t>
            </a:r>
            <a:r>
              <a:rPr lang="en-US" sz="2800" dirty="0">
                <a:latin typeface="Calibri"/>
                <a:cs typeface="Calibri"/>
              </a:rPr>
              <a:t> </a:t>
            </a:r>
            <a:r>
              <a:rPr lang="en-US" sz="2800" spc="5" dirty="0">
                <a:latin typeface="Calibri"/>
                <a:cs typeface="Calibri"/>
              </a:rPr>
              <a:t>floor.</a:t>
            </a:r>
            <a:endParaRPr lang="en-US" sz="2800" dirty="0">
              <a:latin typeface="Calibri"/>
              <a:cs typeface="Calibri"/>
            </a:endParaRPr>
          </a:p>
          <a:p>
            <a:pPr marL="469900" marR="574040" indent="-457834">
              <a:lnSpc>
                <a:spcPct val="100000"/>
              </a:lnSpc>
              <a:spcBef>
                <a:spcPts val="675"/>
              </a:spcBef>
              <a:buClr>
                <a:srgbClr val="C00000"/>
              </a:buClr>
              <a:buChar char="•"/>
              <a:tabLst>
                <a:tab pos="469900" algn="l"/>
                <a:tab pos="470534" algn="l"/>
              </a:tabLst>
            </a:pPr>
            <a:r>
              <a:rPr lang="en-US" sz="2800" spc="-5" dirty="0">
                <a:solidFill>
                  <a:srgbClr val="FF0000"/>
                </a:solidFill>
                <a:latin typeface="Calibri"/>
                <a:cs typeface="Calibri"/>
              </a:rPr>
              <a:t>Upper segment </a:t>
            </a:r>
            <a:r>
              <a:rPr lang="en-US" sz="2800" dirty="0">
                <a:solidFill>
                  <a:srgbClr val="FF0000"/>
                </a:solidFill>
                <a:latin typeface="Calibri"/>
                <a:cs typeface="Calibri"/>
              </a:rPr>
              <a:t>(US): </a:t>
            </a:r>
            <a:r>
              <a:rPr lang="en-US" sz="2800" spc="-5" dirty="0">
                <a:latin typeface="Calibri"/>
                <a:cs typeface="Calibri"/>
              </a:rPr>
              <a:t>Subtract the </a:t>
            </a:r>
            <a:r>
              <a:rPr lang="en-US" sz="2800" dirty="0">
                <a:latin typeface="Calibri"/>
                <a:cs typeface="Calibri"/>
              </a:rPr>
              <a:t>LS from </a:t>
            </a:r>
            <a:r>
              <a:rPr lang="en-US" sz="2800" spc="-5" dirty="0">
                <a:latin typeface="Calibri"/>
                <a:cs typeface="Calibri"/>
              </a:rPr>
              <a:t>the </a:t>
            </a:r>
            <a:r>
              <a:rPr lang="en-US" sz="2800" spc="-620" dirty="0">
                <a:latin typeface="Calibri"/>
                <a:cs typeface="Calibri"/>
              </a:rPr>
              <a:t> </a:t>
            </a:r>
            <a:r>
              <a:rPr lang="en-US" sz="2800" spc="-5" dirty="0">
                <a:latin typeface="Calibri"/>
                <a:cs typeface="Calibri"/>
              </a:rPr>
              <a:t>height.</a:t>
            </a:r>
            <a:endParaRPr lang="en-US" sz="2800" dirty="0">
              <a:latin typeface="Calibri"/>
              <a:cs typeface="Calibri"/>
            </a:endParaRPr>
          </a:p>
          <a:p>
            <a:pPr marL="1042669" lvl="1" indent="-457834">
              <a:lnSpc>
                <a:spcPct val="100000"/>
              </a:lnSpc>
              <a:spcBef>
                <a:spcPts val="675"/>
              </a:spcBef>
              <a:buClr>
                <a:srgbClr val="C00000"/>
              </a:buClr>
              <a:buChar char="•"/>
              <a:tabLst>
                <a:tab pos="1042669" algn="l"/>
                <a:tab pos="1043305" algn="l"/>
                <a:tab pos="2419350" algn="l"/>
              </a:tabLst>
            </a:pPr>
            <a:r>
              <a:rPr lang="en-US" sz="2800" dirty="0">
                <a:latin typeface="Calibri"/>
                <a:cs typeface="Calibri"/>
              </a:rPr>
              <a:t>US/LS</a:t>
            </a:r>
            <a:r>
              <a:rPr lang="en-US" sz="2800" spc="25" dirty="0">
                <a:latin typeface="Calibri"/>
                <a:cs typeface="Calibri"/>
              </a:rPr>
              <a:t> </a:t>
            </a:r>
            <a:r>
              <a:rPr lang="en-US" sz="2800" dirty="0">
                <a:latin typeface="Calibri"/>
                <a:cs typeface="Calibri"/>
              </a:rPr>
              <a:t>at	birth</a:t>
            </a:r>
            <a:r>
              <a:rPr lang="en-US" sz="2800" spc="-20" dirty="0">
                <a:latin typeface="Calibri"/>
                <a:cs typeface="Calibri"/>
              </a:rPr>
              <a:t> </a:t>
            </a:r>
            <a:r>
              <a:rPr lang="en-US" sz="2800" dirty="0">
                <a:latin typeface="Calibri"/>
                <a:cs typeface="Calibri"/>
              </a:rPr>
              <a:t>=</a:t>
            </a:r>
            <a:r>
              <a:rPr lang="en-US" sz="2800" spc="-20" dirty="0">
                <a:latin typeface="Calibri"/>
                <a:cs typeface="Calibri"/>
              </a:rPr>
              <a:t> </a:t>
            </a:r>
            <a:r>
              <a:rPr lang="en-US" sz="2800" dirty="0">
                <a:latin typeface="Calibri"/>
                <a:cs typeface="Calibri"/>
              </a:rPr>
              <a:t>1.7.</a:t>
            </a:r>
          </a:p>
          <a:p>
            <a:pPr marL="1042669" lvl="1" indent="-457834">
              <a:lnSpc>
                <a:spcPct val="100000"/>
              </a:lnSpc>
              <a:spcBef>
                <a:spcPts val="675"/>
              </a:spcBef>
              <a:buClr>
                <a:srgbClr val="C00000"/>
              </a:buClr>
              <a:buChar char="•"/>
              <a:tabLst>
                <a:tab pos="1042669" algn="l"/>
                <a:tab pos="1043305" algn="l"/>
              </a:tabLst>
            </a:pPr>
            <a:r>
              <a:rPr lang="en-US" sz="2800" dirty="0">
                <a:latin typeface="Calibri"/>
                <a:cs typeface="Calibri"/>
              </a:rPr>
              <a:t>US/LS</a:t>
            </a:r>
            <a:r>
              <a:rPr lang="en-US" sz="2800" spc="-10" dirty="0">
                <a:latin typeface="Calibri"/>
                <a:cs typeface="Calibri"/>
              </a:rPr>
              <a:t> </a:t>
            </a:r>
            <a:r>
              <a:rPr lang="en-US" sz="2800" dirty="0">
                <a:latin typeface="Calibri"/>
                <a:cs typeface="Calibri"/>
              </a:rPr>
              <a:t>at</a:t>
            </a:r>
            <a:r>
              <a:rPr lang="en-US" sz="2800" spc="-35" dirty="0">
                <a:latin typeface="Calibri"/>
                <a:cs typeface="Calibri"/>
              </a:rPr>
              <a:t> </a:t>
            </a:r>
            <a:r>
              <a:rPr lang="en-US" sz="2800" dirty="0">
                <a:latin typeface="Calibri"/>
                <a:cs typeface="Calibri"/>
              </a:rPr>
              <a:t>3years</a:t>
            </a:r>
            <a:r>
              <a:rPr lang="en-US" sz="2800" spc="-15" dirty="0">
                <a:latin typeface="Calibri"/>
                <a:cs typeface="Calibri"/>
              </a:rPr>
              <a:t> </a:t>
            </a:r>
            <a:r>
              <a:rPr lang="en-US" sz="2800" dirty="0">
                <a:latin typeface="Calibri"/>
                <a:cs typeface="Calibri"/>
              </a:rPr>
              <a:t>=</a:t>
            </a:r>
            <a:r>
              <a:rPr lang="en-US" sz="2800" spc="-5" dirty="0">
                <a:latin typeface="Calibri"/>
                <a:cs typeface="Calibri"/>
              </a:rPr>
              <a:t> </a:t>
            </a:r>
            <a:r>
              <a:rPr lang="en-US" sz="2800" dirty="0">
                <a:latin typeface="Calibri"/>
                <a:cs typeface="Calibri"/>
              </a:rPr>
              <a:t>1.3.</a:t>
            </a:r>
          </a:p>
          <a:p>
            <a:pPr marL="1042669" lvl="1" indent="-457834">
              <a:lnSpc>
                <a:spcPct val="100000"/>
              </a:lnSpc>
              <a:spcBef>
                <a:spcPts val="670"/>
              </a:spcBef>
              <a:buClr>
                <a:srgbClr val="C00000"/>
              </a:buClr>
              <a:buChar char="•"/>
              <a:tabLst>
                <a:tab pos="1042669" algn="l"/>
                <a:tab pos="1043305" algn="l"/>
              </a:tabLst>
            </a:pPr>
            <a:r>
              <a:rPr lang="en-US" sz="2800" dirty="0">
                <a:latin typeface="Calibri"/>
                <a:cs typeface="Calibri"/>
              </a:rPr>
              <a:t>US/LS</a:t>
            </a:r>
            <a:r>
              <a:rPr lang="en-US" sz="2800" spc="-20" dirty="0">
                <a:latin typeface="Calibri"/>
                <a:cs typeface="Calibri"/>
              </a:rPr>
              <a:t> </a:t>
            </a:r>
            <a:r>
              <a:rPr lang="en-US" sz="2800" dirty="0">
                <a:latin typeface="Calibri"/>
                <a:cs typeface="Calibri"/>
              </a:rPr>
              <a:t>at</a:t>
            </a:r>
            <a:r>
              <a:rPr lang="en-US" sz="2800" spc="-25" dirty="0">
                <a:latin typeface="Calibri"/>
                <a:cs typeface="Calibri"/>
              </a:rPr>
              <a:t> </a:t>
            </a:r>
            <a:r>
              <a:rPr lang="en-US" sz="2800" spc="5" dirty="0">
                <a:latin typeface="Calibri"/>
                <a:cs typeface="Calibri"/>
              </a:rPr>
              <a:t>7</a:t>
            </a:r>
            <a:r>
              <a:rPr lang="en-US" sz="2800" spc="-10" dirty="0">
                <a:latin typeface="Calibri"/>
                <a:cs typeface="Calibri"/>
              </a:rPr>
              <a:t> </a:t>
            </a:r>
            <a:r>
              <a:rPr lang="en-US" sz="2800" spc="5" dirty="0">
                <a:latin typeface="Calibri"/>
                <a:cs typeface="Calibri"/>
              </a:rPr>
              <a:t>–</a:t>
            </a:r>
            <a:r>
              <a:rPr lang="en-US" sz="2800" dirty="0">
                <a:latin typeface="Calibri"/>
                <a:cs typeface="Calibri"/>
              </a:rPr>
              <a:t> 14</a:t>
            </a:r>
            <a:r>
              <a:rPr lang="en-US" sz="2800" spc="20" dirty="0">
                <a:latin typeface="Calibri"/>
                <a:cs typeface="Calibri"/>
              </a:rPr>
              <a:t> </a:t>
            </a:r>
            <a:r>
              <a:rPr lang="en-US" sz="2800" dirty="0">
                <a:latin typeface="Calibri"/>
                <a:cs typeface="Calibri"/>
              </a:rPr>
              <a:t>years</a:t>
            </a:r>
            <a:r>
              <a:rPr lang="en-US" sz="2800" spc="-35" dirty="0">
                <a:latin typeface="Calibri"/>
                <a:cs typeface="Calibri"/>
              </a:rPr>
              <a:t> </a:t>
            </a:r>
            <a:r>
              <a:rPr lang="en-US" sz="2800" spc="5" dirty="0">
                <a:latin typeface="Calibri"/>
                <a:cs typeface="Calibri"/>
              </a:rPr>
              <a:t>=</a:t>
            </a:r>
            <a:r>
              <a:rPr lang="en-US" sz="2800" spc="-5" dirty="0">
                <a:latin typeface="Calibri"/>
                <a:cs typeface="Calibri"/>
              </a:rPr>
              <a:t> </a:t>
            </a:r>
            <a:r>
              <a:rPr lang="en-US" sz="2800" dirty="0">
                <a:latin typeface="Calibri"/>
                <a:cs typeface="Calibri"/>
              </a:rPr>
              <a:t>1.</a:t>
            </a:r>
          </a:p>
          <a:p>
            <a:pPr marL="469900" marR="426720" indent="-457834">
              <a:lnSpc>
                <a:spcPct val="100000"/>
              </a:lnSpc>
              <a:spcBef>
                <a:spcPts val="675"/>
              </a:spcBef>
              <a:buClr>
                <a:srgbClr val="C00000"/>
              </a:buClr>
              <a:buChar char="•"/>
              <a:tabLst>
                <a:tab pos="469900" algn="l"/>
                <a:tab pos="470534" algn="l"/>
              </a:tabLst>
            </a:pPr>
            <a:r>
              <a:rPr lang="en-US" sz="2800" dirty="0">
                <a:latin typeface="Calibri"/>
                <a:cs typeface="Calibri"/>
              </a:rPr>
              <a:t>Proportionate</a:t>
            </a:r>
            <a:r>
              <a:rPr lang="en-US" sz="2800" spc="-55" dirty="0">
                <a:latin typeface="Calibri"/>
                <a:cs typeface="Calibri"/>
              </a:rPr>
              <a:t> </a:t>
            </a:r>
            <a:r>
              <a:rPr lang="en-US" sz="2800" dirty="0">
                <a:latin typeface="Calibri"/>
                <a:cs typeface="Calibri"/>
              </a:rPr>
              <a:t>(involves</a:t>
            </a:r>
            <a:r>
              <a:rPr lang="en-US" sz="2800" spc="-30" dirty="0">
                <a:latin typeface="Calibri"/>
                <a:cs typeface="Calibri"/>
              </a:rPr>
              <a:t> </a:t>
            </a:r>
            <a:r>
              <a:rPr lang="en-US" sz="2800" spc="-5" dirty="0">
                <a:latin typeface="Calibri"/>
                <a:cs typeface="Calibri"/>
              </a:rPr>
              <a:t>both</a:t>
            </a:r>
            <a:r>
              <a:rPr lang="en-US" sz="2800" dirty="0">
                <a:latin typeface="Calibri"/>
                <a:cs typeface="Calibri"/>
              </a:rPr>
              <a:t> </a:t>
            </a:r>
            <a:r>
              <a:rPr lang="en-US" sz="2800" spc="-5" dirty="0">
                <a:latin typeface="Calibri"/>
                <a:cs typeface="Calibri"/>
              </a:rPr>
              <a:t>the</a:t>
            </a:r>
            <a:r>
              <a:rPr lang="en-US" sz="2800" dirty="0">
                <a:latin typeface="Calibri"/>
                <a:cs typeface="Calibri"/>
              </a:rPr>
              <a:t> </a:t>
            </a:r>
            <a:r>
              <a:rPr lang="en-US" sz="2800" spc="-5" dirty="0">
                <a:latin typeface="Calibri"/>
                <a:cs typeface="Calibri"/>
              </a:rPr>
              <a:t>trunk </a:t>
            </a:r>
            <a:r>
              <a:rPr lang="en-US" sz="2800" spc="5" dirty="0">
                <a:latin typeface="Calibri"/>
                <a:cs typeface="Calibri"/>
              </a:rPr>
              <a:t>and</a:t>
            </a:r>
            <a:r>
              <a:rPr lang="en-US" sz="2800" spc="-10" dirty="0">
                <a:latin typeface="Calibri"/>
                <a:cs typeface="Calibri"/>
              </a:rPr>
              <a:t> </a:t>
            </a:r>
            <a:r>
              <a:rPr lang="en-US" sz="2800" spc="-5" dirty="0">
                <a:latin typeface="Calibri"/>
                <a:cs typeface="Calibri"/>
              </a:rPr>
              <a:t>the </a:t>
            </a:r>
            <a:r>
              <a:rPr lang="en-US" sz="2800" spc="-615" dirty="0">
                <a:latin typeface="Calibri"/>
                <a:cs typeface="Calibri"/>
              </a:rPr>
              <a:t> </a:t>
            </a:r>
            <a:r>
              <a:rPr lang="en-US" sz="2800" dirty="0">
                <a:latin typeface="Calibri"/>
                <a:cs typeface="Calibri"/>
              </a:rPr>
              <a:t>lower</a:t>
            </a:r>
            <a:r>
              <a:rPr lang="en-US" sz="2800" spc="-60" dirty="0">
                <a:latin typeface="Calibri"/>
                <a:cs typeface="Calibri"/>
              </a:rPr>
              <a:t> </a:t>
            </a:r>
            <a:r>
              <a:rPr lang="en-US" sz="2800" dirty="0">
                <a:latin typeface="Calibri"/>
                <a:cs typeface="Calibri"/>
              </a:rPr>
              <a:t>extremities)</a:t>
            </a:r>
          </a:p>
          <a:p>
            <a:pPr marL="469900" marR="567055" indent="-457834">
              <a:lnSpc>
                <a:spcPct val="100000"/>
              </a:lnSpc>
              <a:spcBef>
                <a:spcPts val="675"/>
              </a:spcBef>
              <a:buClr>
                <a:srgbClr val="C00000"/>
              </a:buClr>
              <a:buChar char="•"/>
              <a:tabLst>
                <a:tab pos="469900" algn="l"/>
                <a:tab pos="470534" algn="l"/>
              </a:tabLst>
            </a:pPr>
            <a:r>
              <a:rPr lang="en-US" sz="2800" spc="-5" dirty="0">
                <a:latin typeface="Calibri"/>
                <a:cs typeface="Calibri"/>
              </a:rPr>
              <a:t>Disproportionate </a:t>
            </a:r>
            <a:r>
              <a:rPr lang="en-US" sz="2800" dirty="0">
                <a:latin typeface="Calibri"/>
                <a:cs typeface="Calibri"/>
              </a:rPr>
              <a:t>(involves one more </a:t>
            </a:r>
            <a:r>
              <a:rPr lang="en-US" sz="2800" spc="-5" dirty="0">
                <a:latin typeface="Calibri"/>
                <a:cs typeface="Calibri"/>
              </a:rPr>
              <a:t>than the </a:t>
            </a:r>
            <a:r>
              <a:rPr lang="en-US" sz="2800" spc="-620" dirty="0">
                <a:latin typeface="Calibri"/>
                <a:cs typeface="Calibri"/>
              </a:rPr>
              <a:t> </a:t>
            </a:r>
            <a:r>
              <a:rPr lang="en-US" sz="2800" spc="-5" dirty="0">
                <a:latin typeface="Calibri"/>
                <a:cs typeface="Calibri"/>
              </a:rPr>
              <a:t>other).</a:t>
            </a:r>
            <a:endParaRPr lang="en-US" sz="2800" dirty="0">
              <a:latin typeface="Calibri"/>
              <a:cs typeface="Calibri"/>
            </a:endParaRPr>
          </a:p>
        </p:txBody>
      </p:sp>
    </p:spTree>
    <p:extLst>
      <p:ext uri="{BB962C8B-B14F-4D97-AF65-F5344CB8AC3E}">
        <p14:creationId xmlns:p14="http://schemas.microsoft.com/office/powerpoint/2010/main" val="2540897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870B1-B193-2693-0D4C-2CB9C73DCC47}"/>
              </a:ext>
            </a:extLst>
          </p:cNvPr>
          <p:cNvSpPr>
            <a:spLocks noGrp="1"/>
          </p:cNvSpPr>
          <p:nvPr>
            <p:ph type="title"/>
          </p:nvPr>
        </p:nvSpPr>
        <p:spPr/>
        <p:txBody>
          <a:bodyPr/>
          <a:lstStyle/>
          <a:p>
            <a:r>
              <a:rPr lang="en-US" dirty="0"/>
              <a:t>7-Examination of the whole body</a:t>
            </a:r>
          </a:p>
        </p:txBody>
      </p:sp>
      <p:sp>
        <p:nvSpPr>
          <p:cNvPr id="3" name="Content Placeholder 2">
            <a:extLst>
              <a:ext uri="{FF2B5EF4-FFF2-40B4-BE49-F238E27FC236}">
                <a16:creationId xmlns:a16="http://schemas.microsoft.com/office/drawing/2014/main" xmlns="" id="{DC51A085-2ABE-1AC7-BC60-9FCE89EDF5A4}"/>
              </a:ext>
            </a:extLst>
          </p:cNvPr>
          <p:cNvSpPr>
            <a:spLocks noGrp="1"/>
          </p:cNvSpPr>
          <p:nvPr>
            <p:ph idx="1"/>
          </p:nvPr>
        </p:nvSpPr>
        <p:spPr/>
        <p:txBody>
          <a:bodyPr>
            <a:normAutofit lnSpcReduction="10000"/>
          </a:bodyPr>
          <a:lstStyle/>
          <a:p>
            <a:r>
              <a:rPr lang="en-US" b="1" dirty="0"/>
              <a:t>Hands and Extremities</a:t>
            </a:r>
          </a:p>
          <a:p>
            <a:endParaRPr lang="en-US" b="1" dirty="0"/>
          </a:p>
          <a:p>
            <a:pPr marL="742950" lvl="1" indent="-285750">
              <a:buFont typeface="Arial" panose="020B0604020202020204" pitchFamily="34" charset="0"/>
              <a:buChar char="•"/>
            </a:pPr>
            <a:r>
              <a:rPr lang="en-US" b="1" dirty="0"/>
              <a:t>Dysmorphic Features:</a:t>
            </a:r>
            <a:endParaRPr lang="en-US" dirty="0"/>
          </a:p>
          <a:p>
            <a:pPr marL="1143000" lvl="2" indent="-228600">
              <a:buFont typeface="Arial" panose="020B0604020202020204" pitchFamily="34" charset="0"/>
              <a:buChar char="•"/>
            </a:pPr>
            <a:r>
              <a:rPr lang="en-US" b="1" dirty="0"/>
              <a:t>Turner Syndrome:</a:t>
            </a:r>
            <a:r>
              <a:rPr lang="en-US" dirty="0"/>
              <a:t> Shortened fourth metacarpal.</a:t>
            </a:r>
          </a:p>
          <a:p>
            <a:pPr marL="1143000" lvl="2" indent="-228600">
              <a:buFont typeface="Arial" panose="020B0604020202020204" pitchFamily="34" charset="0"/>
              <a:buChar char="•"/>
            </a:pPr>
            <a:r>
              <a:rPr lang="en-US" b="1" dirty="0"/>
              <a:t>Marfan Syndrome:</a:t>
            </a:r>
            <a:r>
              <a:rPr lang="en-US" dirty="0"/>
              <a:t> Long fingers (arachnodactyly).</a:t>
            </a:r>
          </a:p>
          <a:p>
            <a:pPr marL="742950" lvl="1" indent="-285750">
              <a:buFont typeface="Arial" panose="020B0604020202020204" pitchFamily="34" charset="0"/>
              <a:buChar char="•"/>
            </a:pPr>
            <a:r>
              <a:rPr lang="en-US" b="1" dirty="0"/>
              <a:t>Skin Changes:</a:t>
            </a:r>
            <a:endParaRPr lang="en-US" dirty="0"/>
          </a:p>
          <a:p>
            <a:pPr marL="1143000" lvl="2" indent="-228600">
              <a:buFont typeface="Arial" panose="020B0604020202020204" pitchFamily="34" charset="0"/>
              <a:buChar char="•"/>
            </a:pPr>
            <a:r>
              <a:rPr lang="en-US" dirty="0"/>
              <a:t>Thickened skin or café-au-lait spots may indicate </a:t>
            </a:r>
            <a:r>
              <a:rPr lang="en-US" dirty="0">
                <a:solidFill>
                  <a:srgbClr val="FF0000"/>
                </a:solidFill>
              </a:rPr>
              <a:t>neurofibromatosis-1.</a:t>
            </a:r>
          </a:p>
          <a:p>
            <a:pPr marL="742950" lvl="1" indent="-285750">
              <a:buFont typeface="Arial" panose="020B0604020202020204" pitchFamily="34" charset="0"/>
              <a:buChar char="•"/>
            </a:pPr>
            <a:r>
              <a:rPr lang="en-US" b="1" dirty="0"/>
              <a:t>Joint Hypermobility:</a:t>
            </a:r>
            <a:endParaRPr lang="en-US" dirty="0"/>
          </a:p>
          <a:p>
            <a:pPr marL="1143000" lvl="2" indent="-228600">
              <a:buFont typeface="Arial" panose="020B0604020202020204" pitchFamily="34" charset="0"/>
              <a:buChar char="•"/>
            </a:pPr>
            <a:r>
              <a:rPr lang="en-US" dirty="0"/>
              <a:t>Look for increased flexibility, common in connective tissue disorders.</a:t>
            </a:r>
          </a:p>
          <a:p>
            <a:endParaRPr lang="en-US" dirty="0"/>
          </a:p>
        </p:txBody>
      </p:sp>
    </p:spTree>
    <p:extLst>
      <p:ext uri="{BB962C8B-B14F-4D97-AF65-F5344CB8AC3E}">
        <p14:creationId xmlns:p14="http://schemas.microsoft.com/office/powerpoint/2010/main" val="3654011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398B0-7C31-DC9B-E95D-F9F36A3E3499}"/>
              </a:ext>
            </a:extLst>
          </p:cNvPr>
          <p:cNvSpPr>
            <a:spLocks noGrp="1"/>
          </p:cNvSpPr>
          <p:nvPr>
            <p:ph type="title"/>
          </p:nvPr>
        </p:nvSpPr>
        <p:spPr/>
        <p:txBody>
          <a:bodyPr/>
          <a:lstStyle/>
          <a:p>
            <a:r>
              <a:rPr lang="en-US" dirty="0"/>
              <a:t>Head and neck examination</a:t>
            </a:r>
          </a:p>
        </p:txBody>
      </p:sp>
      <p:sp>
        <p:nvSpPr>
          <p:cNvPr id="3" name="Content Placeholder 2">
            <a:extLst>
              <a:ext uri="{FF2B5EF4-FFF2-40B4-BE49-F238E27FC236}">
                <a16:creationId xmlns:a16="http://schemas.microsoft.com/office/drawing/2014/main" xmlns="" id="{99E316F1-1A76-A0B5-03B2-00AD28E84082}"/>
              </a:ext>
            </a:extLst>
          </p:cNvPr>
          <p:cNvSpPr>
            <a:spLocks noGrp="1"/>
          </p:cNvSpPr>
          <p:nvPr>
            <p:ph idx="1"/>
          </p:nvPr>
        </p:nvSpPr>
        <p:spPr>
          <a:xfrm>
            <a:off x="838199" y="1825625"/>
            <a:ext cx="11019503" cy="4351338"/>
          </a:xfrm>
        </p:spPr>
        <p:txBody>
          <a:bodyPr>
            <a:normAutofit lnSpcReduction="10000"/>
          </a:bodyPr>
          <a:lstStyle/>
          <a:p>
            <a:pPr>
              <a:buFont typeface="Arial" panose="020B0604020202020204" pitchFamily="34" charset="0"/>
              <a:buChar char="•"/>
            </a:pPr>
            <a:r>
              <a:rPr lang="en-US" b="1" dirty="0"/>
              <a:t>Head Size and Shape:</a:t>
            </a:r>
            <a:endParaRPr lang="en-US" dirty="0"/>
          </a:p>
          <a:p>
            <a:pPr marL="742950" lvl="1" indent="-285750"/>
            <a:r>
              <a:rPr lang="en-US" b="1" dirty="0"/>
              <a:t>Microcephaly. Macrocephaly</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1" dirty="0"/>
              <a:t>Facial Features:</a:t>
            </a:r>
            <a:endParaRPr lang="en-US" dirty="0"/>
          </a:p>
          <a:p>
            <a:pPr marL="742950" lvl="1" indent="-285750">
              <a:buFont typeface="Arial" panose="020B0604020202020204" pitchFamily="34" charset="0"/>
              <a:buChar char="•"/>
            </a:pPr>
            <a:r>
              <a:rPr lang="en-US" b="1" dirty="0"/>
              <a:t>Dysmorphic Features:</a:t>
            </a:r>
            <a:endParaRPr lang="en-US" dirty="0"/>
          </a:p>
          <a:p>
            <a:pPr lvl="2"/>
            <a:r>
              <a:rPr lang="en-US" b="1" dirty="0"/>
              <a:t>Down Syndrome:</a:t>
            </a:r>
            <a:r>
              <a:rPr lang="en-US" dirty="0"/>
              <a:t> Flat facial profile, slanted eyes , protruding tongue.</a:t>
            </a:r>
          </a:p>
          <a:p>
            <a:pPr marL="1143000" lvl="2" indent="-228600">
              <a:buFont typeface="Arial" panose="020B0604020202020204" pitchFamily="34" charset="0"/>
              <a:buChar char="•"/>
            </a:pPr>
            <a:r>
              <a:rPr lang="en-US" b="1" dirty="0"/>
              <a:t>Turner Syndrome:</a:t>
            </a:r>
            <a:r>
              <a:rPr lang="en-US" dirty="0"/>
              <a:t> Broad neck, low-set ears , a broad chest</a:t>
            </a:r>
          </a:p>
          <a:p>
            <a:pPr marL="1143000" lvl="2" indent="-228600">
              <a:buFont typeface="Arial" panose="020B0604020202020204" pitchFamily="34" charset="0"/>
              <a:buChar char="•"/>
            </a:pPr>
            <a:r>
              <a:rPr lang="en-US" b="1" dirty="0"/>
              <a:t>Marfan Syndrome:</a:t>
            </a:r>
            <a:r>
              <a:rPr lang="en-US" dirty="0"/>
              <a:t> Long face, high-arched palate</a:t>
            </a:r>
          </a:p>
          <a:p>
            <a:pPr marL="742950" lvl="1" indent="-285750">
              <a:buFont typeface="Arial" panose="020B0604020202020204" pitchFamily="34" charset="0"/>
              <a:buChar char="•"/>
            </a:pPr>
            <a:r>
              <a:rPr lang="en-US" b="1" dirty="0"/>
              <a:t>Cushing's Syndrome:</a:t>
            </a:r>
            <a:endParaRPr lang="en-US" dirty="0"/>
          </a:p>
          <a:p>
            <a:pPr marL="1143000" lvl="2" indent="-228600">
              <a:buFont typeface="Arial" panose="020B0604020202020204" pitchFamily="34" charset="0"/>
              <a:buChar char="•"/>
            </a:pPr>
            <a:r>
              <a:rPr lang="en-US" dirty="0"/>
              <a:t>Moon facies (round face with increased fat).</a:t>
            </a:r>
          </a:p>
          <a:p>
            <a:pPr marL="742950" lvl="1" indent="-285750">
              <a:buFont typeface="Arial" panose="020B0604020202020204" pitchFamily="34" charset="0"/>
              <a:buChar char="•"/>
            </a:pPr>
            <a:r>
              <a:rPr lang="en-US" b="1" dirty="0"/>
              <a:t>Hypothyroidism:</a:t>
            </a:r>
            <a:endParaRPr lang="en-US" dirty="0"/>
          </a:p>
          <a:p>
            <a:pPr marL="1143000" lvl="2" indent="-228600">
              <a:buFont typeface="Arial" panose="020B0604020202020204" pitchFamily="34" charset="0"/>
              <a:buChar char="•"/>
            </a:pPr>
            <a:r>
              <a:rPr lang="en-US" dirty="0"/>
              <a:t>Coarse facial features, puffy face.</a:t>
            </a:r>
          </a:p>
          <a:p>
            <a:pPr marL="1143000" lvl="2" indent="-2286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58023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BB80336-2AD7-A59C-9517-7FED19C498A5}"/>
              </a:ext>
            </a:extLst>
          </p:cNvPr>
          <p:cNvSpPr>
            <a:spLocks noGrp="1"/>
          </p:cNvSpPr>
          <p:nvPr>
            <p:ph idx="1"/>
          </p:nvPr>
        </p:nvSpPr>
        <p:spPr>
          <a:xfrm>
            <a:off x="454742" y="617877"/>
            <a:ext cx="10515600" cy="4351338"/>
          </a:xfrm>
        </p:spPr>
        <p:txBody>
          <a:bodyPr/>
          <a:lstStyle/>
          <a:p>
            <a:pPr marL="0" indent="0">
              <a:buNone/>
            </a:pPr>
            <a:r>
              <a:rPr lang="en-GB" sz="2800" b="1" dirty="0">
                <a:solidFill>
                  <a:prstClr val="black"/>
                </a:solidFill>
                <a:latin typeface="Arial" panose="020B0604020202020204" pitchFamily="34" charset="0"/>
                <a:cs typeface="Arial" panose="020B0604020202020204" pitchFamily="34" charset="0"/>
              </a:rPr>
              <a:t>Turner</a:t>
            </a:r>
            <a:r>
              <a:rPr lang="en-GB" sz="2800" dirty="0">
                <a:solidFill>
                  <a:prstClr val="black"/>
                </a:solidFill>
                <a:latin typeface="Arial" panose="020B0604020202020204" pitchFamily="34" charset="0"/>
                <a:cs typeface="Arial" panose="020B0604020202020204" pitchFamily="34" charset="0"/>
              </a:rPr>
              <a:t> : short webbed neck</a:t>
            </a:r>
          </a:p>
          <a:p>
            <a:pPr marL="0" indent="0">
              <a:buNone/>
            </a:pPr>
            <a:r>
              <a:rPr lang="en-GB" sz="2800" dirty="0">
                <a:solidFill>
                  <a:prstClr val="black"/>
                </a:solidFill>
                <a:latin typeface="Arial" panose="020B0604020202020204" pitchFamily="34" charset="0"/>
                <a:cs typeface="Arial" panose="020B0604020202020204" pitchFamily="34" charset="0"/>
              </a:rPr>
              <a:t> , Low posterior hair line</a:t>
            </a:r>
            <a:endParaRPr lang="en-US" dirty="0"/>
          </a:p>
        </p:txBody>
      </p:sp>
      <p:pic>
        <p:nvPicPr>
          <p:cNvPr id="4" name="Picture 3">
            <a:extLst>
              <a:ext uri="{FF2B5EF4-FFF2-40B4-BE49-F238E27FC236}">
                <a16:creationId xmlns:a16="http://schemas.microsoft.com/office/drawing/2014/main" xmlns="" id="{CEE565BD-F7E4-C72B-8C38-B82D1EABABD8}"/>
              </a:ext>
            </a:extLst>
          </p:cNvPr>
          <p:cNvPicPr>
            <a:picLocks noChangeAspect="1"/>
          </p:cNvPicPr>
          <p:nvPr/>
        </p:nvPicPr>
        <p:blipFill>
          <a:blip r:embed="rId2"/>
          <a:stretch>
            <a:fillRect/>
          </a:stretch>
        </p:blipFill>
        <p:spPr>
          <a:xfrm>
            <a:off x="532155" y="1905396"/>
            <a:ext cx="4419983" cy="1883827"/>
          </a:xfrm>
          <a:prstGeom prst="rect">
            <a:avLst/>
          </a:prstGeom>
        </p:spPr>
      </p:pic>
      <p:pic>
        <p:nvPicPr>
          <p:cNvPr id="5" name="Picture 4">
            <a:extLst>
              <a:ext uri="{FF2B5EF4-FFF2-40B4-BE49-F238E27FC236}">
                <a16:creationId xmlns:a16="http://schemas.microsoft.com/office/drawing/2014/main" xmlns="" id="{65413B39-B7AF-8A38-C197-1BAC07842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99" b="11444"/>
          <a:stretch/>
        </p:blipFill>
        <p:spPr>
          <a:xfrm>
            <a:off x="6434113" y="1918871"/>
            <a:ext cx="2001048" cy="1749350"/>
          </a:xfrm>
          <a:prstGeom prst="rect">
            <a:avLst/>
          </a:prstGeom>
        </p:spPr>
      </p:pic>
      <p:pic>
        <p:nvPicPr>
          <p:cNvPr id="6" name="Picture 5">
            <a:extLst>
              <a:ext uri="{FF2B5EF4-FFF2-40B4-BE49-F238E27FC236}">
                <a16:creationId xmlns:a16="http://schemas.microsoft.com/office/drawing/2014/main" xmlns="" id="{2A189AD7-82E9-C4F2-7156-A743FB2322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4" r="18611" b="1396"/>
          <a:stretch/>
        </p:blipFill>
        <p:spPr>
          <a:xfrm>
            <a:off x="8435161" y="1838589"/>
            <a:ext cx="2172511" cy="1749350"/>
          </a:xfrm>
          <a:prstGeom prst="rect">
            <a:avLst/>
          </a:prstGeom>
        </p:spPr>
      </p:pic>
      <p:sp>
        <p:nvSpPr>
          <p:cNvPr id="7" name="TextBox 6">
            <a:extLst>
              <a:ext uri="{FF2B5EF4-FFF2-40B4-BE49-F238E27FC236}">
                <a16:creationId xmlns:a16="http://schemas.microsoft.com/office/drawing/2014/main" xmlns="" id="{DA89249B-7AEE-458D-F3C7-EF322CD59BA7}"/>
              </a:ext>
            </a:extLst>
          </p:cNvPr>
          <p:cNvSpPr txBox="1"/>
          <p:nvPr/>
        </p:nvSpPr>
        <p:spPr>
          <a:xfrm>
            <a:off x="6914004" y="704384"/>
            <a:ext cx="3742267" cy="707886"/>
          </a:xfrm>
          <a:prstGeom prst="rect">
            <a:avLst/>
          </a:prstGeom>
          <a:noFill/>
        </p:spPr>
        <p:txBody>
          <a:bodyPr wrap="square" rtlCol="0">
            <a:spAutoFit/>
          </a:bodyPr>
          <a:lstStyle/>
          <a:p>
            <a:pPr defTabSz="457200"/>
            <a:r>
              <a:rPr lang="en-GB" sz="2000" b="1" dirty="0" err="1">
                <a:solidFill>
                  <a:prstClr val="black"/>
                </a:solidFill>
                <a:latin typeface="Arial" panose="020B0604020202020204" pitchFamily="34" charset="0"/>
                <a:cs typeface="Arial" panose="020B0604020202020204" pitchFamily="34" charset="0"/>
              </a:rPr>
              <a:t>Nonaan</a:t>
            </a:r>
            <a:r>
              <a:rPr lang="en-GB" sz="2000" b="1" dirty="0">
                <a:solidFill>
                  <a:prstClr val="black"/>
                </a:solidFill>
                <a:latin typeface="Arial" panose="020B0604020202020204" pitchFamily="34" charset="0"/>
                <a:cs typeface="Arial" panose="020B0604020202020204" pitchFamily="34" charset="0"/>
              </a:rPr>
              <a:t> syndrome</a:t>
            </a:r>
            <a:r>
              <a:rPr lang="en-GB" sz="2000" dirty="0">
                <a:solidFill>
                  <a:prstClr val="black"/>
                </a:solidFill>
                <a:latin typeface="Arial" panose="020B0604020202020204" pitchFamily="34" charset="0"/>
                <a:cs typeface="Arial" panose="020B0604020202020204" pitchFamily="34" charset="0"/>
              </a:rPr>
              <a:t>: short webbed neck , low set ears . </a:t>
            </a:r>
            <a:endParaRPr lang="x-none" sz="2000" dirty="0">
              <a:solidFill>
                <a:prstClr val="black"/>
              </a:solidFill>
            </a:endParaRPr>
          </a:p>
        </p:txBody>
      </p:sp>
      <p:pic>
        <p:nvPicPr>
          <p:cNvPr id="8" name="Picture 2">
            <a:extLst>
              <a:ext uri="{FF2B5EF4-FFF2-40B4-BE49-F238E27FC236}">
                <a16:creationId xmlns:a16="http://schemas.microsoft.com/office/drawing/2014/main" xmlns="" id="{A16BD57C-3905-B794-5B4F-FDD64CA64D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3944"/>
          <a:stretch/>
        </p:blipFill>
        <p:spPr bwMode="auto">
          <a:xfrm>
            <a:off x="1666276" y="4714032"/>
            <a:ext cx="4166970" cy="17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FD7BBC71-113E-7379-63AE-8FA9BD09FB74}"/>
              </a:ext>
            </a:extLst>
          </p:cNvPr>
          <p:cNvSpPr txBox="1"/>
          <p:nvPr/>
        </p:nvSpPr>
        <p:spPr>
          <a:xfrm>
            <a:off x="6093542" y="5332218"/>
            <a:ext cx="6098458" cy="369332"/>
          </a:xfrm>
          <a:prstGeom prst="rect">
            <a:avLst/>
          </a:prstGeom>
          <a:noFill/>
        </p:spPr>
        <p:txBody>
          <a:bodyPr wrap="square">
            <a:spAutoFit/>
          </a:bodyPr>
          <a:lstStyle/>
          <a:p>
            <a:pPr defTabSz="457200"/>
            <a:r>
              <a:rPr lang="en-US" sz="1800" b="1" dirty="0">
                <a:solidFill>
                  <a:prstClr val="black"/>
                </a:solidFill>
                <a:latin typeface="Arial" panose="020B0604020202020204" pitchFamily="34" charset="0"/>
                <a:cs typeface="Arial" panose="020B0604020202020204" pitchFamily="34" charset="0"/>
              </a:rPr>
              <a:t>osteogenesis imperfecta</a:t>
            </a:r>
            <a:r>
              <a:rPr lang="en-GB" sz="1800" dirty="0">
                <a:solidFill>
                  <a:prstClr val="black"/>
                </a:solidFill>
                <a:latin typeface="Arial" panose="020B0604020202020204" pitchFamily="34" charset="0"/>
                <a:cs typeface="Arial" panose="020B0604020202020204" pitchFamily="34" charset="0"/>
              </a:rPr>
              <a:t> : </a:t>
            </a:r>
            <a:r>
              <a:rPr lang="en-US" sz="1800" dirty="0">
                <a:solidFill>
                  <a:prstClr val="black"/>
                </a:solidFill>
                <a:latin typeface="Arial" panose="020B0604020202020204" pitchFamily="34" charset="0"/>
                <a:cs typeface="Arial" panose="020B0604020202020204" pitchFamily="34" charset="0"/>
              </a:rPr>
              <a:t>Blue </a:t>
            </a:r>
            <a:r>
              <a:rPr lang="en-US" sz="1800" dirty="0" err="1">
                <a:solidFill>
                  <a:prstClr val="black"/>
                </a:solidFill>
                <a:latin typeface="Arial" panose="020B0604020202020204" pitchFamily="34" charset="0"/>
                <a:cs typeface="Arial" panose="020B0604020202020204" pitchFamily="34" charset="0"/>
              </a:rPr>
              <a:t>scler</a:t>
            </a:r>
            <a:r>
              <a:rPr lang="en-GB" sz="1800" dirty="0">
                <a:solidFill>
                  <a:prstClr val="black"/>
                </a:solidFill>
                <a:latin typeface="Arial" panose="020B0604020202020204" pitchFamily="34" charset="0"/>
                <a:cs typeface="Arial" panose="020B0604020202020204" pitchFamily="34" charset="0"/>
              </a:rPr>
              <a:t>a </a:t>
            </a:r>
            <a:endParaRPr lang="x-none" sz="1800" dirty="0">
              <a:solidFill>
                <a:prstClr val="black"/>
              </a:solidFill>
            </a:endParaRPr>
          </a:p>
        </p:txBody>
      </p:sp>
    </p:spTree>
    <p:extLst>
      <p:ext uri="{BB962C8B-B14F-4D97-AF65-F5344CB8AC3E}">
        <p14:creationId xmlns:p14="http://schemas.microsoft.com/office/powerpoint/2010/main" val="553610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F24236-D147-6574-D011-62D2863053DF}"/>
              </a:ext>
            </a:extLst>
          </p:cNvPr>
          <p:cNvSpPr>
            <a:spLocks noGrp="1"/>
          </p:cNvSpPr>
          <p:nvPr>
            <p:ph type="title"/>
          </p:nvPr>
        </p:nvSpPr>
        <p:spPr/>
        <p:txBody>
          <a:bodyPr/>
          <a:lstStyle/>
          <a:p>
            <a:r>
              <a:rPr lang="en-US" altLang="en-US" dirty="0">
                <a:latin typeface="Arial" panose="020B0604020202020204" pitchFamily="34" charset="0"/>
              </a:rPr>
              <a:t/>
            </a:r>
            <a:br>
              <a:rPr lang="en-US" altLang="en-US"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xmlns="" id="{3DBB40F9-E0FB-C684-E834-7C4C714BFA8A}"/>
              </a:ext>
            </a:extLst>
          </p:cNvPr>
          <p:cNvSpPr>
            <a:spLocks noGrp="1"/>
          </p:cNvSpPr>
          <p:nvPr>
            <p:ph idx="1"/>
          </p:nvPr>
        </p:nvSpPr>
        <p:spPr>
          <a:xfrm>
            <a:off x="646471" y="1545406"/>
            <a:ext cx="10515600" cy="4351338"/>
          </a:xfrm>
        </p:spPr>
        <p:txBody>
          <a:bodyPr>
            <a:normAutofit/>
          </a:bodyPr>
          <a:lstStyle/>
          <a:p>
            <a:endParaRPr lang="en-US" dirty="0"/>
          </a:p>
          <a:p>
            <a:endParaRPr lang="en-US" dirty="0"/>
          </a:p>
          <a:p>
            <a:pPr marL="0" lvl="0" indent="0" eaLnBrk="0" fontAlgn="base" hangingPunct="0">
              <a:lnSpc>
                <a:spcPct val="100000"/>
              </a:lnSpc>
              <a:spcBef>
                <a:spcPct val="0"/>
              </a:spcBef>
              <a:spcAft>
                <a:spcPct val="0"/>
              </a:spcAft>
              <a:buFontTx/>
              <a:buChar char="•"/>
            </a:pPr>
            <a:r>
              <a:rPr lang="en-US" altLang="en-US" b="1" dirty="0">
                <a:latin typeface="Arial" panose="020B0604020202020204" pitchFamily="34" charset="0"/>
              </a:rPr>
              <a:t>Thyroid Examination:</a:t>
            </a:r>
            <a:r>
              <a:rPr lang="en-US" altLang="en-US" dirty="0">
                <a:latin typeface="Arial" panose="020B0604020202020204" pitchFamily="34" charset="0"/>
              </a:rPr>
              <a:t> Palpate for enlargement (goiter), tenderness, or nodules.</a:t>
            </a:r>
          </a:p>
          <a:p>
            <a:pPr marL="0" lvl="0" indent="0" eaLnBrk="0" fontAlgn="base" hangingPunct="0">
              <a:lnSpc>
                <a:spcPct val="100000"/>
              </a:lnSpc>
              <a:spcBef>
                <a:spcPct val="0"/>
              </a:spcBef>
              <a:spcAft>
                <a:spcPct val="0"/>
              </a:spcAft>
              <a:buFontTx/>
              <a:buChar char="•"/>
            </a:pPr>
            <a:r>
              <a:rPr lang="en-US" altLang="en-US" b="1" dirty="0">
                <a:latin typeface="Arial" panose="020B0604020202020204" pitchFamily="34" charset="0"/>
              </a:rPr>
              <a:t>Lymph Nodes </a:t>
            </a:r>
            <a:r>
              <a:rPr lang="en-US" altLang="en-US" b="1" dirty="0" err="1">
                <a:latin typeface="Arial" panose="020B0604020202020204" pitchFamily="34" charset="0"/>
              </a:rPr>
              <a:t>examiation</a:t>
            </a:r>
            <a:r>
              <a:rPr lang="en-US" altLang="en-US" b="1" dirty="0">
                <a:latin typeface="Arial" panose="020B0604020202020204" pitchFamily="34" charset="0"/>
              </a:rPr>
              <a:t>:</a:t>
            </a:r>
            <a:endParaRPr lang="en-US" altLang="en-US"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dirty="0">
                <a:latin typeface="Arial" panose="020B0604020202020204" pitchFamily="34" charset="0"/>
              </a:rPr>
              <a:t>Palpate cervical lymph nodes for enlargement, which may indicate infection or malignancy</a:t>
            </a:r>
            <a:endParaRPr lang="en-US" dirty="0"/>
          </a:p>
        </p:txBody>
      </p:sp>
      <p:sp>
        <p:nvSpPr>
          <p:cNvPr id="4" name="Rectangle 1">
            <a:extLst>
              <a:ext uri="{FF2B5EF4-FFF2-40B4-BE49-F238E27FC236}">
                <a16:creationId xmlns:a16="http://schemas.microsoft.com/office/drawing/2014/main" xmlns="" id="{D9406015-12B7-72D4-1DAB-137619722901}"/>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8918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2E7B08-E5C0-8E8F-46BC-C0372AC7474B}"/>
              </a:ext>
            </a:extLst>
          </p:cNvPr>
          <p:cNvSpPr>
            <a:spLocks noGrp="1"/>
          </p:cNvSpPr>
          <p:nvPr>
            <p:ph type="title"/>
          </p:nvPr>
        </p:nvSpPr>
        <p:spPr/>
        <p:txBody>
          <a:bodyPr/>
          <a:lstStyle/>
          <a:p>
            <a:r>
              <a:rPr lang="en-US" dirty="0">
                <a:solidFill>
                  <a:prstClr val="black"/>
                </a:solidFill>
                <a:latin typeface="Arial" panose="020B0604020202020204" pitchFamily="34" charset="0"/>
                <a:cs typeface="Arial" panose="020B0604020202020204" pitchFamily="34" charset="0"/>
              </a:rPr>
              <a:t>chest and abdomen</a:t>
            </a:r>
            <a:br>
              <a:rPr lang="en-US" dirty="0">
                <a:solidFill>
                  <a:prstClr val="black"/>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xmlns="" id="{3CF1BA7A-F8A6-02DB-1243-203D52C6854E}"/>
              </a:ext>
            </a:extLst>
          </p:cNvPr>
          <p:cNvSpPr>
            <a:spLocks noGrp="1"/>
          </p:cNvSpPr>
          <p:nvPr>
            <p:ph idx="1"/>
          </p:nvPr>
        </p:nvSpPr>
        <p:spPr/>
        <p:txBody>
          <a:bodyPr>
            <a:normAutofit fontScale="77500" lnSpcReduction="20000"/>
          </a:bodyPr>
          <a:lstStyle/>
          <a:p>
            <a:pPr marL="0" indent="0" fontAlgn="base">
              <a:spcBef>
                <a:spcPct val="0"/>
              </a:spcBef>
              <a:spcAft>
                <a:spcPct val="0"/>
              </a:spcAft>
              <a:buNone/>
              <a:defRPr/>
            </a:pPr>
            <a:endParaRPr lang="en-US" sz="2800" dirty="0">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None/>
              <a:defRPr/>
            </a:pPr>
            <a:endParaRPr lang="en-US" sz="2800"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Rosary beads….. Rickets.</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Wide spaced nipple….. Turner</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Distended abdomen…. Coeliac. </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Hepatosplenomegaly… thalassemia.</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Stria……. Cushing syndrome.</a:t>
            </a:r>
            <a:endParaRPr lang="ar-JO" sz="2800" dirty="0">
              <a:solidFill>
                <a:prstClr val="black"/>
              </a:solidFill>
              <a:latin typeface="Arial" panose="020B0604020202020204" pitchFamily="34" charset="0"/>
              <a:cs typeface="Arial" panose="020B0604020202020204" pitchFamily="34" charset="0"/>
            </a:endParaRPr>
          </a:p>
          <a:p>
            <a:r>
              <a:rPr lang="en-US" b="1" dirty="0"/>
              <a:t>Cardiac Auscultation:</a:t>
            </a:r>
            <a:endParaRPr lang="en-US" dirty="0"/>
          </a:p>
          <a:p>
            <a:pPr>
              <a:buFont typeface="Arial" panose="020B0604020202020204" pitchFamily="34" charset="0"/>
              <a:buChar char="•"/>
            </a:pPr>
            <a:r>
              <a:rPr lang="en-US" dirty="0"/>
              <a:t>Listen for heart sounds and murmurs, which may indicate underlying congenital heart disease, syndrome</a:t>
            </a:r>
          </a:p>
          <a:p>
            <a:endParaRPr lang="en-US" dirty="0"/>
          </a:p>
        </p:txBody>
      </p:sp>
      <p:pic>
        <p:nvPicPr>
          <p:cNvPr id="4" name="Picture 3">
            <a:extLst>
              <a:ext uri="{FF2B5EF4-FFF2-40B4-BE49-F238E27FC236}">
                <a16:creationId xmlns:a16="http://schemas.microsoft.com/office/drawing/2014/main" xmlns="" id="{6469BCD5-0E17-C3EF-4C35-ED553A5E11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090" y="859103"/>
            <a:ext cx="1943510" cy="2819197"/>
          </a:xfrm>
          <a:prstGeom prst="rect">
            <a:avLst/>
          </a:prstGeom>
        </p:spPr>
      </p:pic>
      <p:pic>
        <p:nvPicPr>
          <p:cNvPr id="5" name="Picture 4" descr="37065.imgcache.jpg">
            <a:extLst>
              <a:ext uri="{FF2B5EF4-FFF2-40B4-BE49-F238E27FC236}">
                <a16:creationId xmlns:a16="http://schemas.microsoft.com/office/drawing/2014/main" xmlns="" id="{DDF86B61-4D79-03D8-FDE9-5E70DDF4BAAD}"/>
              </a:ext>
            </a:extLst>
          </p:cNvPr>
          <p:cNvPicPr>
            <a:picLocks noChangeAspect="1"/>
          </p:cNvPicPr>
          <p:nvPr/>
        </p:nvPicPr>
        <p:blipFill>
          <a:blip r:embed="rId3" cstate="print"/>
          <a:stretch>
            <a:fillRect/>
          </a:stretch>
        </p:blipFill>
        <p:spPr>
          <a:xfrm>
            <a:off x="9012813" y="856552"/>
            <a:ext cx="2141773" cy="2815428"/>
          </a:xfrm>
          <a:prstGeom prst="rect">
            <a:avLst/>
          </a:prstGeom>
        </p:spPr>
      </p:pic>
    </p:spTree>
    <p:extLst>
      <p:ext uri="{BB962C8B-B14F-4D97-AF65-F5344CB8AC3E}">
        <p14:creationId xmlns:p14="http://schemas.microsoft.com/office/powerpoint/2010/main" val="3476062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AF3684CA-5A96-5387-AF41-062C920D3A59}"/>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Accurate HT Measurement</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E914A158-777D-9DBE-3A70-54BCB68BC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003" y="3248266"/>
            <a:ext cx="3583899" cy="3583899"/>
          </a:xfrm>
          <a:prstGeom prst="rect">
            <a:avLst/>
          </a:prstGeom>
        </p:spPr>
      </p:pic>
      <p:pic>
        <p:nvPicPr>
          <p:cNvPr id="8" name="Picture 7">
            <a:extLst>
              <a:ext uri="{FF2B5EF4-FFF2-40B4-BE49-F238E27FC236}">
                <a16:creationId xmlns:a16="http://schemas.microsoft.com/office/drawing/2014/main" xmlns="" id="{DE5D3BF2-3338-E1F4-0805-51E46428BA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45" r="33502"/>
          <a:stretch/>
        </p:blipFill>
        <p:spPr>
          <a:xfrm>
            <a:off x="126097" y="2542746"/>
            <a:ext cx="1314139" cy="4315254"/>
          </a:xfrm>
          <a:prstGeom prst="rect">
            <a:avLst/>
          </a:prstGeom>
        </p:spPr>
      </p:pic>
      <p:sp>
        <p:nvSpPr>
          <p:cNvPr id="10" name="TextBox 9">
            <a:extLst>
              <a:ext uri="{FF2B5EF4-FFF2-40B4-BE49-F238E27FC236}">
                <a16:creationId xmlns:a16="http://schemas.microsoft.com/office/drawing/2014/main" xmlns="" id="{9D282E6C-DD4A-79B6-CCEF-7126D22D0593}"/>
              </a:ext>
            </a:extLst>
          </p:cNvPr>
          <p:cNvSpPr txBox="1"/>
          <p:nvPr/>
        </p:nvSpPr>
        <p:spPr>
          <a:xfrm>
            <a:off x="509665" y="1668610"/>
            <a:ext cx="10446201" cy="1384995"/>
          </a:xfrm>
          <a:prstGeom prst="rect">
            <a:avLst/>
          </a:prstGeom>
          <a:noFill/>
        </p:spPr>
        <p:txBody>
          <a:bodyPr wrap="square" rtlCol="0">
            <a:spAutoFit/>
          </a:bodyPr>
          <a:lstStyle/>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&lt; 2 y : supine length using infantometer / measuring table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O</a:t>
            </a:r>
            <a:r>
              <a:rPr lang="x-none" sz="2800" dirty="0">
                <a:latin typeface="Arial" panose="020B0604020202020204" pitchFamily="34" charset="0"/>
                <a:cs typeface="Arial" panose="020B0604020202020204" pitchFamily="34" charset="0"/>
              </a:rPr>
              <a:t>lder children :  standing HT using Harpenden stadiometer </a:t>
            </a:r>
          </a:p>
          <a:p>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367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806B324-376F-56FB-0369-AE2504963C93}"/>
              </a:ext>
            </a:extLst>
          </p:cNvPr>
          <p:cNvSpPr>
            <a:spLocks noGrp="1"/>
          </p:cNvSpPr>
          <p:nvPr>
            <p:ph idx="1"/>
          </p:nvPr>
        </p:nvSpPr>
        <p:spPr>
          <a:xfrm>
            <a:off x="675968" y="984966"/>
            <a:ext cx="10515600" cy="5388537"/>
          </a:xfrm>
        </p:spPr>
        <p:txBody>
          <a:bodyPr>
            <a:normAutofit fontScale="92500" lnSpcReduction="20000"/>
          </a:bodyPr>
          <a:lstStyle/>
          <a:p>
            <a:pPr>
              <a:buFont typeface="Arial" panose="020B0604020202020204" pitchFamily="34" charset="0"/>
              <a:buChar char="•"/>
            </a:pPr>
            <a:r>
              <a:rPr lang="en-US" b="1" dirty="0"/>
              <a:t>Arm Span Measurement:</a:t>
            </a:r>
            <a:endParaRPr lang="en-US" dirty="0"/>
          </a:p>
          <a:p>
            <a:pPr marL="742950" lvl="1" indent="-285750">
              <a:buFont typeface="Arial" panose="020B0604020202020204" pitchFamily="34" charset="0"/>
              <a:buChar char="•"/>
            </a:pPr>
            <a:r>
              <a:rPr lang="en-US" dirty="0"/>
              <a:t>Measure the distance between the tips of the fingers when arms are outstretched; relevant for diagnosing conditions like Marfan syndrome or Klinefelter syndrome.</a:t>
            </a:r>
          </a:p>
          <a:p>
            <a:pPr>
              <a:buFont typeface="Arial" panose="020B0604020202020204" pitchFamily="34" charset="0"/>
              <a:buChar char="•"/>
            </a:pPr>
            <a:r>
              <a:rPr lang="en-US" b="1" dirty="0"/>
              <a:t>Examination of the 4th Metacarpal:</a:t>
            </a:r>
            <a:endParaRPr lang="en-US" dirty="0"/>
          </a:p>
          <a:p>
            <a:pPr marL="742950" lvl="1" indent="-285750">
              <a:buFont typeface="Arial" panose="020B0604020202020204" pitchFamily="34" charset="0"/>
              <a:buChar char="•"/>
            </a:pPr>
            <a:r>
              <a:rPr lang="en-US" dirty="0"/>
              <a:t>Look for signs of pseudo-hypoparathyroidism (shortening of the 4th metacarpal).</a:t>
            </a:r>
          </a:p>
          <a:p>
            <a:pPr>
              <a:buFont typeface="Arial" panose="020B0604020202020204" pitchFamily="34" charset="0"/>
              <a:buChar char="•"/>
            </a:pPr>
            <a:r>
              <a:rPr lang="en-US" b="1" dirty="0"/>
              <a:t>Visual Field Exam:</a:t>
            </a:r>
            <a:endParaRPr lang="en-US" dirty="0"/>
          </a:p>
          <a:p>
            <a:pPr marL="742950" lvl="1" indent="-285750">
              <a:buFont typeface="Arial" panose="020B0604020202020204" pitchFamily="34" charset="0"/>
              <a:buChar char="•"/>
            </a:pPr>
            <a:r>
              <a:rPr lang="en-US" dirty="0"/>
              <a:t>Conducted if pituitary issues are suspected.</a:t>
            </a:r>
          </a:p>
          <a:p>
            <a:pPr>
              <a:buFont typeface="Arial" panose="020B0604020202020204" pitchFamily="34" charset="0"/>
              <a:buChar char="•"/>
            </a:pPr>
            <a:r>
              <a:rPr lang="en-US" b="1" dirty="0"/>
              <a:t>Cushing’s Syndrome Assessment:</a:t>
            </a:r>
            <a:endParaRPr lang="en-US" dirty="0"/>
          </a:p>
          <a:p>
            <a:pPr marL="742950" lvl="1" indent="-285750">
              <a:buFont typeface="Arial" panose="020B0604020202020204" pitchFamily="34" charset="0"/>
              <a:buChar char="•"/>
            </a:pPr>
            <a:r>
              <a:rPr lang="en-US" dirty="0"/>
              <a:t>Check for central obesity and striae.</a:t>
            </a:r>
          </a:p>
          <a:p>
            <a:pPr>
              <a:buFont typeface="Arial" panose="020B0604020202020204" pitchFamily="34" charset="0"/>
              <a:buChar char="•"/>
            </a:pPr>
            <a:r>
              <a:rPr lang="en-US" b="1" dirty="0"/>
              <a:t>Secondary Sexual Characteristics:</a:t>
            </a:r>
            <a:endParaRPr lang="en-US" dirty="0"/>
          </a:p>
          <a:p>
            <a:pPr marL="742950" lvl="1" indent="-285750">
              <a:buFont typeface="Arial" panose="020B0604020202020204" pitchFamily="34" charset="0"/>
              <a:buChar char="•"/>
            </a:pPr>
            <a:r>
              <a:rPr lang="en-US" dirty="0"/>
              <a:t>Evaluate for signs of precocious puberty (accelerated growth, advanced bone age, breast development</a:t>
            </a:r>
          </a:p>
          <a:p>
            <a:pPr marL="742950" lvl="1" indent="-285750">
              <a:buFont typeface="Arial" panose="020B0604020202020204" pitchFamily="34" charset="0"/>
              <a:buChar char="•"/>
            </a:pPr>
            <a:endParaRPr lang="en-US" dirty="0"/>
          </a:p>
          <a:p>
            <a:pPr marL="742950" lvl="1" indent="-285750"/>
            <a:r>
              <a:rPr lang="en-US" sz="3300" b="1" dirty="0"/>
              <a:t>Tanner stage</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7932186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984251"/>
            <a:ext cx="9156700" cy="5868035"/>
            <a:chOff x="-6350" y="984250"/>
            <a:chExt cx="9156700" cy="5868035"/>
          </a:xfrm>
        </p:grpSpPr>
        <p:sp>
          <p:nvSpPr>
            <p:cNvPr id="3" name="object 3"/>
            <p:cNvSpPr/>
            <p:nvPr/>
          </p:nvSpPr>
          <p:spPr>
            <a:xfrm>
              <a:off x="0" y="990599"/>
              <a:ext cx="9144000" cy="472440"/>
            </a:xfrm>
            <a:custGeom>
              <a:avLst/>
              <a:gdLst/>
              <a:ahLst/>
              <a:cxnLst/>
              <a:rect l="l" t="t" r="r" b="b"/>
              <a:pathLst>
                <a:path w="9144000" h="472440">
                  <a:moveTo>
                    <a:pt x="9144000" y="0"/>
                  </a:moveTo>
                  <a:lnTo>
                    <a:pt x="4572000" y="0"/>
                  </a:lnTo>
                  <a:lnTo>
                    <a:pt x="0" y="0"/>
                  </a:lnTo>
                  <a:lnTo>
                    <a:pt x="0" y="472440"/>
                  </a:lnTo>
                  <a:lnTo>
                    <a:pt x="4572000" y="472440"/>
                  </a:lnTo>
                  <a:lnTo>
                    <a:pt x="9144000" y="472440"/>
                  </a:lnTo>
                  <a:lnTo>
                    <a:pt x="9144000" y="0"/>
                  </a:lnTo>
                  <a:close/>
                </a:path>
              </a:pathLst>
            </a:custGeom>
            <a:solidFill>
              <a:srgbClr val="4F81BB"/>
            </a:solidFill>
          </p:spPr>
          <p:txBody>
            <a:bodyPr wrap="square" lIns="0" tIns="0" rIns="0" bIns="0" rtlCol="0"/>
            <a:lstStyle/>
            <a:p>
              <a:endParaRPr/>
            </a:p>
          </p:txBody>
        </p:sp>
        <p:sp>
          <p:nvSpPr>
            <p:cNvPr id="4" name="object 4"/>
            <p:cNvSpPr/>
            <p:nvPr/>
          </p:nvSpPr>
          <p:spPr>
            <a:xfrm>
              <a:off x="0" y="1462976"/>
              <a:ext cx="9144000" cy="713105"/>
            </a:xfrm>
            <a:custGeom>
              <a:avLst/>
              <a:gdLst/>
              <a:ahLst/>
              <a:cxnLst/>
              <a:rect l="l" t="t" r="r" b="b"/>
              <a:pathLst>
                <a:path w="9144000" h="713105">
                  <a:moveTo>
                    <a:pt x="9144000" y="0"/>
                  </a:moveTo>
                  <a:lnTo>
                    <a:pt x="4572000" y="0"/>
                  </a:lnTo>
                  <a:lnTo>
                    <a:pt x="0" y="0"/>
                  </a:lnTo>
                  <a:lnTo>
                    <a:pt x="0" y="712914"/>
                  </a:lnTo>
                  <a:lnTo>
                    <a:pt x="4572000" y="712914"/>
                  </a:lnTo>
                  <a:lnTo>
                    <a:pt x="9144000" y="712914"/>
                  </a:lnTo>
                  <a:lnTo>
                    <a:pt x="9144000" y="0"/>
                  </a:lnTo>
                  <a:close/>
                </a:path>
              </a:pathLst>
            </a:custGeom>
            <a:solidFill>
              <a:srgbClr val="D0D6E8"/>
            </a:solidFill>
          </p:spPr>
          <p:txBody>
            <a:bodyPr wrap="square" lIns="0" tIns="0" rIns="0" bIns="0" rtlCol="0"/>
            <a:lstStyle/>
            <a:p>
              <a:endParaRPr/>
            </a:p>
          </p:txBody>
        </p:sp>
        <p:sp>
          <p:nvSpPr>
            <p:cNvPr id="5" name="object 5"/>
            <p:cNvSpPr/>
            <p:nvPr/>
          </p:nvSpPr>
          <p:spPr>
            <a:xfrm>
              <a:off x="0" y="2176271"/>
              <a:ext cx="9144000" cy="472440"/>
            </a:xfrm>
            <a:custGeom>
              <a:avLst/>
              <a:gdLst/>
              <a:ahLst/>
              <a:cxnLst/>
              <a:rect l="l" t="t" r="r" b="b"/>
              <a:pathLst>
                <a:path w="9144000" h="472439">
                  <a:moveTo>
                    <a:pt x="9144000" y="0"/>
                  </a:moveTo>
                  <a:lnTo>
                    <a:pt x="4572000" y="0"/>
                  </a:lnTo>
                  <a:lnTo>
                    <a:pt x="0" y="0"/>
                  </a:lnTo>
                  <a:lnTo>
                    <a:pt x="0" y="472440"/>
                  </a:lnTo>
                  <a:lnTo>
                    <a:pt x="4572000" y="472440"/>
                  </a:lnTo>
                  <a:lnTo>
                    <a:pt x="9144000" y="472440"/>
                  </a:lnTo>
                  <a:lnTo>
                    <a:pt x="9144000" y="0"/>
                  </a:lnTo>
                  <a:close/>
                </a:path>
              </a:pathLst>
            </a:custGeom>
            <a:solidFill>
              <a:srgbClr val="E9EBF4"/>
            </a:solidFill>
          </p:spPr>
          <p:txBody>
            <a:bodyPr wrap="square" lIns="0" tIns="0" rIns="0" bIns="0" rtlCol="0"/>
            <a:lstStyle/>
            <a:p>
              <a:endParaRPr/>
            </a:p>
          </p:txBody>
        </p:sp>
        <p:sp>
          <p:nvSpPr>
            <p:cNvPr id="6" name="object 6"/>
            <p:cNvSpPr/>
            <p:nvPr/>
          </p:nvSpPr>
          <p:spPr>
            <a:xfrm>
              <a:off x="0" y="2648711"/>
              <a:ext cx="9144000" cy="814069"/>
            </a:xfrm>
            <a:custGeom>
              <a:avLst/>
              <a:gdLst/>
              <a:ahLst/>
              <a:cxnLst/>
              <a:rect l="l" t="t" r="r" b="b"/>
              <a:pathLst>
                <a:path w="9144000" h="814070">
                  <a:moveTo>
                    <a:pt x="9144000" y="0"/>
                  </a:moveTo>
                  <a:lnTo>
                    <a:pt x="4572000" y="0"/>
                  </a:lnTo>
                  <a:lnTo>
                    <a:pt x="0" y="0"/>
                  </a:lnTo>
                  <a:lnTo>
                    <a:pt x="0" y="813816"/>
                  </a:lnTo>
                  <a:lnTo>
                    <a:pt x="4572000" y="813816"/>
                  </a:lnTo>
                  <a:lnTo>
                    <a:pt x="9144000" y="813816"/>
                  </a:lnTo>
                  <a:lnTo>
                    <a:pt x="9144000" y="0"/>
                  </a:lnTo>
                  <a:close/>
                </a:path>
              </a:pathLst>
            </a:custGeom>
            <a:solidFill>
              <a:srgbClr val="D0D6E8"/>
            </a:solidFill>
          </p:spPr>
          <p:txBody>
            <a:bodyPr wrap="square" lIns="0" tIns="0" rIns="0" bIns="0" rtlCol="0"/>
            <a:lstStyle/>
            <a:p>
              <a:endParaRPr/>
            </a:p>
          </p:txBody>
        </p:sp>
        <p:sp>
          <p:nvSpPr>
            <p:cNvPr id="7" name="object 7"/>
            <p:cNvSpPr/>
            <p:nvPr/>
          </p:nvSpPr>
          <p:spPr>
            <a:xfrm>
              <a:off x="0" y="3462527"/>
              <a:ext cx="9144000" cy="814069"/>
            </a:xfrm>
            <a:custGeom>
              <a:avLst/>
              <a:gdLst/>
              <a:ahLst/>
              <a:cxnLst/>
              <a:rect l="l" t="t" r="r" b="b"/>
              <a:pathLst>
                <a:path w="9144000" h="814070">
                  <a:moveTo>
                    <a:pt x="9144000" y="0"/>
                  </a:moveTo>
                  <a:lnTo>
                    <a:pt x="4572000" y="0"/>
                  </a:lnTo>
                  <a:lnTo>
                    <a:pt x="0" y="0"/>
                  </a:lnTo>
                  <a:lnTo>
                    <a:pt x="0" y="813816"/>
                  </a:lnTo>
                  <a:lnTo>
                    <a:pt x="4572000" y="813816"/>
                  </a:lnTo>
                  <a:lnTo>
                    <a:pt x="9144000" y="813816"/>
                  </a:lnTo>
                  <a:lnTo>
                    <a:pt x="9144000" y="0"/>
                  </a:lnTo>
                  <a:close/>
                </a:path>
              </a:pathLst>
            </a:custGeom>
            <a:solidFill>
              <a:srgbClr val="E9EBF4"/>
            </a:solidFill>
          </p:spPr>
          <p:txBody>
            <a:bodyPr wrap="square" lIns="0" tIns="0" rIns="0" bIns="0" rtlCol="0"/>
            <a:lstStyle/>
            <a:p>
              <a:endParaRPr/>
            </a:p>
          </p:txBody>
        </p:sp>
        <p:sp>
          <p:nvSpPr>
            <p:cNvPr id="8" name="object 8"/>
            <p:cNvSpPr/>
            <p:nvPr/>
          </p:nvSpPr>
          <p:spPr>
            <a:xfrm>
              <a:off x="0" y="4276344"/>
              <a:ext cx="9144000" cy="810895"/>
            </a:xfrm>
            <a:custGeom>
              <a:avLst/>
              <a:gdLst/>
              <a:ahLst/>
              <a:cxnLst/>
              <a:rect l="l" t="t" r="r" b="b"/>
              <a:pathLst>
                <a:path w="9144000" h="810895">
                  <a:moveTo>
                    <a:pt x="9144000" y="0"/>
                  </a:moveTo>
                  <a:lnTo>
                    <a:pt x="4572000" y="0"/>
                  </a:lnTo>
                  <a:lnTo>
                    <a:pt x="0" y="0"/>
                  </a:lnTo>
                  <a:lnTo>
                    <a:pt x="0" y="810768"/>
                  </a:lnTo>
                  <a:lnTo>
                    <a:pt x="4572000" y="810768"/>
                  </a:lnTo>
                  <a:lnTo>
                    <a:pt x="9144000" y="810768"/>
                  </a:lnTo>
                  <a:lnTo>
                    <a:pt x="9144000" y="0"/>
                  </a:lnTo>
                  <a:close/>
                </a:path>
              </a:pathLst>
            </a:custGeom>
            <a:solidFill>
              <a:srgbClr val="D0D6E8"/>
            </a:solidFill>
          </p:spPr>
          <p:txBody>
            <a:bodyPr wrap="square" lIns="0" tIns="0" rIns="0" bIns="0" rtlCol="0"/>
            <a:lstStyle/>
            <a:p>
              <a:endParaRPr/>
            </a:p>
          </p:txBody>
        </p:sp>
        <p:sp>
          <p:nvSpPr>
            <p:cNvPr id="9" name="object 9"/>
            <p:cNvSpPr/>
            <p:nvPr/>
          </p:nvSpPr>
          <p:spPr>
            <a:xfrm>
              <a:off x="0" y="5087111"/>
              <a:ext cx="9144000" cy="472440"/>
            </a:xfrm>
            <a:custGeom>
              <a:avLst/>
              <a:gdLst/>
              <a:ahLst/>
              <a:cxnLst/>
              <a:rect l="l" t="t" r="r" b="b"/>
              <a:pathLst>
                <a:path w="9144000" h="472439">
                  <a:moveTo>
                    <a:pt x="9144000" y="0"/>
                  </a:moveTo>
                  <a:lnTo>
                    <a:pt x="4572000" y="0"/>
                  </a:lnTo>
                  <a:lnTo>
                    <a:pt x="0" y="0"/>
                  </a:lnTo>
                  <a:lnTo>
                    <a:pt x="0" y="472440"/>
                  </a:lnTo>
                  <a:lnTo>
                    <a:pt x="4572000" y="472440"/>
                  </a:lnTo>
                  <a:lnTo>
                    <a:pt x="9144000" y="472440"/>
                  </a:lnTo>
                  <a:lnTo>
                    <a:pt x="9144000" y="0"/>
                  </a:lnTo>
                  <a:close/>
                </a:path>
              </a:pathLst>
            </a:custGeom>
            <a:solidFill>
              <a:srgbClr val="E9EBF4"/>
            </a:solidFill>
          </p:spPr>
          <p:txBody>
            <a:bodyPr wrap="square" lIns="0" tIns="0" rIns="0" bIns="0" rtlCol="0"/>
            <a:lstStyle/>
            <a:p>
              <a:endParaRPr/>
            </a:p>
          </p:txBody>
        </p:sp>
        <p:sp>
          <p:nvSpPr>
            <p:cNvPr id="10" name="object 10"/>
            <p:cNvSpPr/>
            <p:nvPr/>
          </p:nvSpPr>
          <p:spPr>
            <a:xfrm>
              <a:off x="0" y="5559552"/>
              <a:ext cx="9144000" cy="475615"/>
            </a:xfrm>
            <a:custGeom>
              <a:avLst/>
              <a:gdLst/>
              <a:ahLst/>
              <a:cxnLst/>
              <a:rect l="l" t="t" r="r" b="b"/>
              <a:pathLst>
                <a:path w="9144000" h="475614">
                  <a:moveTo>
                    <a:pt x="9144000" y="0"/>
                  </a:moveTo>
                  <a:lnTo>
                    <a:pt x="4572000" y="0"/>
                  </a:lnTo>
                  <a:lnTo>
                    <a:pt x="0" y="0"/>
                  </a:lnTo>
                  <a:lnTo>
                    <a:pt x="0" y="475488"/>
                  </a:lnTo>
                  <a:lnTo>
                    <a:pt x="4572000" y="475488"/>
                  </a:lnTo>
                  <a:lnTo>
                    <a:pt x="9144000" y="475488"/>
                  </a:lnTo>
                  <a:lnTo>
                    <a:pt x="9144000" y="0"/>
                  </a:lnTo>
                  <a:close/>
                </a:path>
              </a:pathLst>
            </a:custGeom>
            <a:solidFill>
              <a:srgbClr val="D0D6E8"/>
            </a:solidFill>
          </p:spPr>
          <p:txBody>
            <a:bodyPr wrap="square" lIns="0" tIns="0" rIns="0" bIns="0" rtlCol="0"/>
            <a:lstStyle/>
            <a:p>
              <a:endParaRPr/>
            </a:p>
          </p:txBody>
        </p:sp>
        <p:sp>
          <p:nvSpPr>
            <p:cNvPr id="11" name="object 11"/>
            <p:cNvSpPr/>
            <p:nvPr/>
          </p:nvSpPr>
          <p:spPr>
            <a:xfrm>
              <a:off x="0" y="6035039"/>
              <a:ext cx="9144000" cy="810895"/>
            </a:xfrm>
            <a:custGeom>
              <a:avLst/>
              <a:gdLst/>
              <a:ahLst/>
              <a:cxnLst/>
              <a:rect l="l" t="t" r="r" b="b"/>
              <a:pathLst>
                <a:path w="9144000" h="810895">
                  <a:moveTo>
                    <a:pt x="9144000" y="0"/>
                  </a:moveTo>
                  <a:lnTo>
                    <a:pt x="4572000" y="0"/>
                  </a:lnTo>
                  <a:lnTo>
                    <a:pt x="0" y="0"/>
                  </a:lnTo>
                  <a:lnTo>
                    <a:pt x="0" y="810768"/>
                  </a:lnTo>
                  <a:lnTo>
                    <a:pt x="4572000" y="810768"/>
                  </a:lnTo>
                  <a:lnTo>
                    <a:pt x="9144000" y="810768"/>
                  </a:lnTo>
                  <a:lnTo>
                    <a:pt x="9144000" y="0"/>
                  </a:lnTo>
                  <a:close/>
                </a:path>
              </a:pathLst>
            </a:custGeom>
            <a:solidFill>
              <a:srgbClr val="E9EBF4"/>
            </a:solidFill>
          </p:spPr>
          <p:txBody>
            <a:bodyPr wrap="square" lIns="0" tIns="0" rIns="0" bIns="0" rtlCol="0"/>
            <a:lstStyle/>
            <a:p>
              <a:endParaRPr/>
            </a:p>
          </p:txBody>
        </p:sp>
        <p:sp>
          <p:nvSpPr>
            <p:cNvPr id="12" name="object 12"/>
            <p:cNvSpPr/>
            <p:nvPr/>
          </p:nvSpPr>
          <p:spPr>
            <a:xfrm>
              <a:off x="4572000" y="984503"/>
              <a:ext cx="0" cy="5867400"/>
            </a:xfrm>
            <a:custGeom>
              <a:avLst/>
              <a:gdLst/>
              <a:ahLst/>
              <a:cxnLst/>
              <a:rect l="l" t="t" r="r" b="b"/>
              <a:pathLst>
                <a:path h="5867400">
                  <a:moveTo>
                    <a:pt x="0" y="0"/>
                  </a:moveTo>
                  <a:lnTo>
                    <a:pt x="0" y="5867081"/>
                  </a:lnTo>
                </a:path>
              </a:pathLst>
            </a:custGeom>
            <a:ln w="12700">
              <a:solidFill>
                <a:srgbClr val="FFFFFF"/>
              </a:solidFill>
            </a:ln>
          </p:spPr>
          <p:txBody>
            <a:bodyPr wrap="square" lIns="0" tIns="0" rIns="0" bIns="0" rtlCol="0"/>
            <a:lstStyle/>
            <a:p>
              <a:endParaRPr/>
            </a:p>
          </p:txBody>
        </p:sp>
        <p:sp>
          <p:nvSpPr>
            <p:cNvPr id="13" name="object 13"/>
            <p:cNvSpPr/>
            <p:nvPr/>
          </p:nvSpPr>
          <p:spPr>
            <a:xfrm>
              <a:off x="1524" y="1464563"/>
              <a:ext cx="9144000" cy="0"/>
            </a:xfrm>
            <a:custGeom>
              <a:avLst/>
              <a:gdLst/>
              <a:ahLst/>
              <a:cxnLst/>
              <a:rect l="l" t="t" r="r" b="b"/>
              <a:pathLst>
                <a:path w="9144000">
                  <a:moveTo>
                    <a:pt x="0" y="0"/>
                  </a:moveTo>
                  <a:lnTo>
                    <a:pt x="9144000" y="0"/>
                  </a:lnTo>
                </a:path>
              </a:pathLst>
            </a:custGeom>
            <a:ln w="38100">
              <a:solidFill>
                <a:srgbClr val="FFFFFF"/>
              </a:solidFill>
            </a:ln>
          </p:spPr>
          <p:txBody>
            <a:bodyPr wrap="square" lIns="0" tIns="0" rIns="0" bIns="0" rtlCol="0"/>
            <a:lstStyle/>
            <a:p>
              <a:endParaRPr/>
            </a:p>
          </p:txBody>
        </p:sp>
        <p:sp>
          <p:nvSpPr>
            <p:cNvPr id="14" name="object 14"/>
            <p:cNvSpPr/>
            <p:nvPr/>
          </p:nvSpPr>
          <p:spPr>
            <a:xfrm>
              <a:off x="0" y="984503"/>
              <a:ext cx="9144000" cy="5867400"/>
            </a:xfrm>
            <a:custGeom>
              <a:avLst/>
              <a:gdLst/>
              <a:ahLst/>
              <a:cxnLst/>
              <a:rect l="l" t="t" r="r" b="b"/>
              <a:pathLst>
                <a:path w="9144000" h="5867400">
                  <a:moveTo>
                    <a:pt x="0" y="1191768"/>
                  </a:moveTo>
                  <a:lnTo>
                    <a:pt x="9144000" y="1191768"/>
                  </a:lnTo>
                </a:path>
                <a:path w="9144000" h="5867400">
                  <a:moveTo>
                    <a:pt x="0" y="1664208"/>
                  </a:moveTo>
                  <a:lnTo>
                    <a:pt x="9144000" y="1664208"/>
                  </a:lnTo>
                </a:path>
                <a:path w="9144000" h="5867400">
                  <a:moveTo>
                    <a:pt x="0" y="2478024"/>
                  </a:moveTo>
                  <a:lnTo>
                    <a:pt x="9144000" y="2478024"/>
                  </a:lnTo>
                </a:path>
                <a:path w="9144000" h="5867400">
                  <a:moveTo>
                    <a:pt x="0" y="3291840"/>
                  </a:moveTo>
                  <a:lnTo>
                    <a:pt x="9144000" y="3291840"/>
                  </a:lnTo>
                </a:path>
                <a:path w="9144000" h="5867400">
                  <a:moveTo>
                    <a:pt x="0" y="4102608"/>
                  </a:moveTo>
                  <a:lnTo>
                    <a:pt x="9144000" y="4102608"/>
                  </a:lnTo>
                </a:path>
                <a:path w="9144000" h="5867400">
                  <a:moveTo>
                    <a:pt x="0" y="4575048"/>
                  </a:moveTo>
                  <a:lnTo>
                    <a:pt x="9144000" y="4575048"/>
                  </a:lnTo>
                </a:path>
                <a:path w="9144000" h="5867400">
                  <a:moveTo>
                    <a:pt x="0" y="5050536"/>
                  </a:moveTo>
                  <a:lnTo>
                    <a:pt x="9144000" y="5050536"/>
                  </a:lnTo>
                </a:path>
                <a:path w="9144000" h="5867400">
                  <a:moveTo>
                    <a:pt x="0" y="0"/>
                  </a:moveTo>
                  <a:lnTo>
                    <a:pt x="0" y="5867081"/>
                  </a:lnTo>
                </a:path>
              </a:pathLst>
            </a:custGeom>
            <a:ln w="12700">
              <a:solidFill>
                <a:srgbClr val="FFFFFF"/>
              </a:solidFill>
            </a:ln>
          </p:spPr>
          <p:txBody>
            <a:bodyPr wrap="square" lIns="0" tIns="0" rIns="0" bIns="0" rtlCol="0"/>
            <a:lstStyle/>
            <a:p>
              <a:endParaRPr/>
            </a:p>
          </p:txBody>
        </p:sp>
        <p:sp>
          <p:nvSpPr>
            <p:cNvPr id="15" name="object 15"/>
            <p:cNvSpPr/>
            <p:nvPr/>
          </p:nvSpPr>
          <p:spPr>
            <a:xfrm>
              <a:off x="0" y="990600"/>
              <a:ext cx="9144000" cy="5855335"/>
            </a:xfrm>
            <a:custGeom>
              <a:avLst/>
              <a:gdLst/>
              <a:ahLst/>
              <a:cxnLst/>
              <a:rect l="l" t="t" r="r" b="b"/>
              <a:pathLst>
                <a:path w="9144000" h="5855334">
                  <a:moveTo>
                    <a:pt x="0" y="0"/>
                  </a:moveTo>
                  <a:lnTo>
                    <a:pt x="9144000" y="0"/>
                  </a:lnTo>
                </a:path>
                <a:path w="9144000" h="5855334">
                  <a:moveTo>
                    <a:pt x="0" y="5855207"/>
                  </a:moveTo>
                  <a:lnTo>
                    <a:pt x="9144000" y="5855207"/>
                  </a:lnTo>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1603045" y="2708909"/>
            <a:ext cx="553085" cy="299720"/>
          </a:xfrm>
          <a:prstGeom prst="rect">
            <a:avLst/>
          </a:prstGeom>
        </p:spPr>
        <p:txBody>
          <a:bodyPr vert="horz" wrap="square" lIns="0" tIns="12700" rIns="0" bIns="0" rtlCol="0">
            <a:spAutoFit/>
          </a:bodyPr>
          <a:lstStyle/>
          <a:p>
            <a:pPr marL="12700">
              <a:spcBef>
                <a:spcPts val="100"/>
              </a:spcBef>
            </a:pPr>
            <a:r>
              <a:rPr spc="-45" dirty="0">
                <a:latin typeface="Calibri"/>
                <a:cs typeface="Calibri"/>
              </a:rPr>
              <a:t>P</a:t>
            </a:r>
            <a:r>
              <a:rPr dirty="0">
                <a:latin typeface="Calibri"/>
                <a:cs typeface="Calibri"/>
              </a:rPr>
              <a:t>al</a:t>
            </a:r>
            <a:r>
              <a:rPr spc="-15" dirty="0">
                <a:latin typeface="Calibri"/>
                <a:cs typeface="Calibri"/>
              </a:rPr>
              <a:t>l</a:t>
            </a:r>
            <a:r>
              <a:rPr spc="5" dirty="0">
                <a:latin typeface="Calibri"/>
                <a:cs typeface="Calibri"/>
              </a:rPr>
              <a:t>o</a:t>
            </a:r>
            <a:r>
              <a:rPr dirty="0">
                <a:latin typeface="Calibri"/>
                <a:cs typeface="Calibri"/>
              </a:rPr>
              <a:t>r</a:t>
            </a:r>
            <a:endParaRPr>
              <a:latin typeface="Calibri"/>
              <a:cs typeface="Calibri"/>
            </a:endParaRPr>
          </a:p>
        </p:txBody>
      </p:sp>
      <p:sp>
        <p:nvSpPr>
          <p:cNvPr id="17" name="object 17"/>
          <p:cNvSpPr txBox="1"/>
          <p:nvPr/>
        </p:nvSpPr>
        <p:spPr>
          <a:xfrm>
            <a:off x="1603045" y="3376676"/>
            <a:ext cx="3733165"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Signs</a:t>
            </a:r>
            <a:r>
              <a:rPr spc="20" dirty="0">
                <a:latin typeface="Calibri"/>
                <a:cs typeface="Calibri"/>
              </a:rPr>
              <a:t> </a:t>
            </a:r>
            <a:r>
              <a:rPr dirty="0">
                <a:latin typeface="Calibri"/>
                <a:cs typeface="Calibri"/>
              </a:rPr>
              <a:t>of</a:t>
            </a:r>
            <a:r>
              <a:rPr spc="-15" dirty="0">
                <a:latin typeface="Calibri"/>
                <a:cs typeface="Calibri"/>
              </a:rPr>
              <a:t> </a:t>
            </a:r>
            <a:r>
              <a:rPr spc="-5" dirty="0">
                <a:latin typeface="Calibri"/>
                <a:cs typeface="Calibri"/>
              </a:rPr>
              <a:t>malnutrition</a:t>
            </a:r>
            <a:r>
              <a:rPr spc="25" dirty="0">
                <a:latin typeface="Calibri"/>
                <a:cs typeface="Calibri"/>
              </a:rPr>
              <a:t> </a:t>
            </a:r>
            <a:r>
              <a:rPr dirty="0">
                <a:latin typeface="Calibri"/>
                <a:cs typeface="Calibri"/>
              </a:rPr>
              <a:t>,</a:t>
            </a:r>
            <a:r>
              <a:rPr spc="-10" dirty="0">
                <a:latin typeface="Calibri"/>
                <a:cs typeface="Calibri"/>
              </a:rPr>
              <a:t> </a:t>
            </a:r>
            <a:r>
              <a:rPr spc="-5" dirty="0">
                <a:latin typeface="Calibri"/>
                <a:cs typeface="Calibri"/>
              </a:rPr>
              <a:t>clubbing,</a:t>
            </a:r>
            <a:r>
              <a:rPr spc="35" dirty="0">
                <a:latin typeface="Calibri"/>
                <a:cs typeface="Calibri"/>
              </a:rPr>
              <a:t> </a:t>
            </a:r>
            <a:r>
              <a:rPr spc="-10" dirty="0">
                <a:latin typeface="Calibri"/>
                <a:cs typeface="Calibri"/>
              </a:rPr>
              <a:t>wasting</a:t>
            </a:r>
            <a:endParaRPr>
              <a:latin typeface="Calibri"/>
              <a:cs typeface="Calibri"/>
            </a:endParaRPr>
          </a:p>
        </p:txBody>
      </p:sp>
      <p:sp>
        <p:nvSpPr>
          <p:cNvPr id="18" name="object 18"/>
          <p:cNvSpPr txBox="1"/>
          <p:nvPr/>
        </p:nvSpPr>
        <p:spPr>
          <a:xfrm>
            <a:off x="1603044" y="4190745"/>
            <a:ext cx="134239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Short</a:t>
            </a:r>
            <a:r>
              <a:rPr spc="-30" dirty="0">
                <a:latin typeface="Calibri"/>
                <a:cs typeface="Calibri"/>
              </a:rPr>
              <a:t> </a:t>
            </a:r>
            <a:r>
              <a:rPr dirty="0">
                <a:latin typeface="Calibri"/>
                <a:cs typeface="Calibri"/>
              </a:rPr>
              <a:t>&amp;</a:t>
            </a:r>
            <a:r>
              <a:rPr spc="-45" dirty="0">
                <a:latin typeface="Calibri"/>
                <a:cs typeface="Calibri"/>
              </a:rPr>
              <a:t> </a:t>
            </a:r>
            <a:r>
              <a:rPr spc="-5" dirty="0">
                <a:latin typeface="Calibri"/>
                <a:cs typeface="Calibri"/>
              </a:rPr>
              <a:t>obese</a:t>
            </a:r>
            <a:endParaRPr>
              <a:latin typeface="Calibri"/>
              <a:cs typeface="Calibri"/>
            </a:endParaRPr>
          </a:p>
        </p:txBody>
      </p:sp>
      <p:sp>
        <p:nvSpPr>
          <p:cNvPr id="19" name="object 19"/>
          <p:cNvSpPr txBox="1"/>
          <p:nvPr/>
        </p:nvSpPr>
        <p:spPr>
          <a:xfrm>
            <a:off x="1603045" y="5001591"/>
            <a:ext cx="2126615" cy="300355"/>
          </a:xfrm>
          <a:prstGeom prst="rect">
            <a:avLst/>
          </a:prstGeom>
        </p:spPr>
        <p:txBody>
          <a:bodyPr vert="horz" wrap="square" lIns="0" tIns="12700" rIns="0" bIns="0" rtlCol="0">
            <a:spAutoFit/>
          </a:bodyPr>
          <a:lstStyle/>
          <a:p>
            <a:pPr marL="12700">
              <a:spcBef>
                <a:spcPts val="100"/>
              </a:spcBef>
            </a:pPr>
            <a:r>
              <a:rPr spc="-10" dirty="0">
                <a:latin typeface="Calibri"/>
                <a:cs typeface="Calibri"/>
              </a:rPr>
              <a:t>Metacarpal</a:t>
            </a:r>
            <a:r>
              <a:rPr spc="-35" dirty="0">
                <a:latin typeface="Calibri"/>
                <a:cs typeface="Calibri"/>
              </a:rPr>
              <a:t> </a:t>
            </a:r>
            <a:r>
              <a:rPr spc="-10" dirty="0">
                <a:latin typeface="Calibri"/>
                <a:cs typeface="Calibri"/>
              </a:rPr>
              <a:t>shortening</a:t>
            </a:r>
            <a:endParaRPr>
              <a:latin typeface="Calibri"/>
              <a:cs typeface="Calibri"/>
            </a:endParaRPr>
          </a:p>
        </p:txBody>
      </p:sp>
      <p:sp>
        <p:nvSpPr>
          <p:cNvPr id="20" name="object 20"/>
          <p:cNvSpPr txBox="1"/>
          <p:nvPr/>
        </p:nvSpPr>
        <p:spPr>
          <a:xfrm>
            <a:off x="1603044" y="5816295"/>
            <a:ext cx="1529080"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Cardiac</a:t>
            </a:r>
            <a:r>
              <a:rPr spc="-35" dirty="0">
                <a:latin typeface="Calibri"/>
                <a:cs typeface="Calibri"/>
              </a:rPr>
              <a:t> </a:t>
            </a:r>
            <a:r>
              <a:rPr spc="-5" dirty="0">
                <a:latin typeface="Calibri"/>
                <a:cs typeface="Calibri"/>
              </a:rPr>
              <a:t>murmur</a:t>
            </a:r>
            <a:endParaRPr>
              <a:latin typeface="Calibri"/>
              <a:cs typeface="Calibri"/>
            </a:endParaRPr>
          </a:p>
        </p:txBody>
      </p:sp>
      <p:sp>
        <p:nvSpPr>
          <p:cNvPr id="21" name="object 21"/>
          <p:cNvSpPr txBox="1"/>
          <p:nvPr/>
        </p:nvSpPr>
        <p:spPr>
          <a:xfrm>
            <a:off x="1603045" y="6373775"/>
            <a:ext cx="1784985" cy="300355"/>
          </a:xfrm>
          <a:prstGeom prst="rect">
            <a:avLst/>
          </a:prstGeom>
        </p:spPr>
        <p:txBody>
          <a:bodyPr vert="horz" wrap="square" lIns="0" tIns="12700" rIns="0" bIns="0" rtlCol="0">
            <a:spAutoFit/>
          </a:bodyPr>
          <a:lstStyle/>
          <a:p>
            <a:pPr marL="12700">
              <a:spcBef>
                <a:spcPts val="100"/>
              </a:spcBef>
            </a:pPr>
            <a:r>
              <a:rPr spc="-15" dirty="0">
                <a:latin typeface="Calibri"/>
                <a:cs typeface="Calibri"/>
              </a:rPr>
              <a:t>Mental</a:t>
            </a:r>
            <a:r>
              <a:rPr spc="-5" dirty="0">
                <a:latin typeface="Calibri"/>
                <a:cs typeface="Calibri"/>
              </a:rPr>
              <a:t> </a:t>
            </a:r>
            <a:r>
              <a:rPr spc="-15" dirty="0">
                <a:latin typeface="Calibri"/>
                <a:cs typeface="Calibri"/>
              </a:rPr>
              <a:t>retardation</a:t>
            </a:r>
            <a:endParaRPr>
              <a:latin typeface="Calibri"/>
              <a:cs typeface="Calibri"/>
            </a:endParaRPr>
          </a:p>
        </p:txBody>
      </p:sp>
      <p:sp>
        <p:nvSpPr>
          <p:cNvPr id="22" name="object 22"/>
          <p:cNvSpPr txBox="1"/>
          <p:nvPr/>
        </p:nvSpPr>
        <p:spPr>
          <a:xfrm>
            <a:off x="1603045" y="1037971"/>
            <a:ext cx="8773795" cy="1492250"/>
          </a:xfrm>
          <a:prstGeom prst="rect">
            <a:avLst/>
          </a:prstGeom>
        </p:spPr>
        <p:txBody>
          <a:bodyPr vert="horz" wrap="square" lIns="0" tIns="12700" rIns="0" bIns="0" rtlCol="0">
            <a:spAutoFit/>
          </a:bodyPr>
          <a:lstStyle/>
          <a:p>
            <a:pPr marL="12700">
              <a:spcBef>
                <a:spcPts val="100"/>
              </a:spcBef>
              <a:tabLst>
                <a:tab pos="4585335" algn="l"/>
              </a:tabLst>
            </a:pPr>
            <a:r>
              <a:rPr b="1" spc="-15" dirty="0">
                <a:solidFill>
                  <a:srgbClr val="FFFFFF"/>
                </a:solidFill>
                <a:latin typeface="Calibri"/>
                <a:cs typeface="Calibri"/>
              </a:rPr>
              <a:t>Pointer	</a:t>
            </a:r>
            <a:r>
              <a:rPr b="1" spc="-20" dirty="0">
                <a:solidFill>
                  <a:srgbClr val="FFFFFF"/>
                </a:solidFill>
                <a:latin typeface="Calibri"/>
                <a:cs typeface="Calibri"/>
              </a:rPr>
              <a:t>Etiology</a:t>
            </a:r>
            <a:endParaRPr>
              <a:latin typeface="Calibri"/>
              <a:cs typeface="Calibri"/>
            </a:endParaRPr>
          </a:p>
          <a:p>
            <a:pPr marL="12700">
              <a:spcBef>
                <a:spcPts val="1605"/>
              </a:spcBef>
              <a:tabLst>
                <a:tab pos="4585335" algn="l"/>
              </a:tabLst>
            </a:pPr>
            <a:r>
              <a:rPr spc="-10" dirty="0">
                <a:latin typeface="Calibri"/>
                <a:cs typeface="Calibri"/>
              </a:rPr>
              <a:t>Midline</a:t>
            </a:r>
            <a:r>
              <a:rPr spc="40" dirty="0">
                <a:latin typeface="Calibri"/>
                <a:cs typeface="Calibri"/>
              </a:rPr>
              <a:t> </a:t>
            </a:r>
            <a:r>
              <a:rPr spc="-5" dirty="0">
                <a:latin typeface="Calibri"/>
                <a:cs typeface="Calibri"/>
              </a:rPr>
              <a:t>facial</a:t>
            </a:r>
            <a:r>
              <a:rPr spc="5" dirty="0">
                <a:latin typeface="Calibri"/>
                <a:cs typeface="Calibri"/>
              </a:rPr>
              <a:t> </a:t>
            </a:r>
            <a:r>
              <a:rPr spc="-15" dirty="0">
                <a:latin typeface="Calibri"/>
                <a:cs typeface="Calibri"/>
              </a:rPr>
              <a:t>defects,</a:t>
            </a:r>
            <a:r>
              <a:rPr spc="60" dirty="0">
                <a:latin typeface="Calibri"/>
                <a:cs typeface="Calibri"/>
              </a:rPr>
              <a:t> </a:t>
            </a:r>
            <a:r>
              <a:rPr spc="-10" dirty="0">
                <a:latin typeface="Calibri"/>
                <a:cs typeface="Calibri"/>
              </a:rPr>
              <a:t>micropenis,</a:t>
            </a:r>
            <a:r>
              <a:rPr spc="40" dirty="0">
                <a:latin typeface="Calibri"/>
                <a:cs typeface="Calibri"/>
              </a:rPr>
              <a:t> </a:t>
            </a:r>
            <a:r>
              <a:rPr spc="-15" dirty="0">
                <a:latin typeface="Calibri"/>
                <a:cs typeface="Calibri"/>
              </a:rPr>
              <a:t>frontal	</a:t>
            </a:r>
            <a:r>
              <a:rPr sz="2700" spc="-30" baseline="1543" dirty="0">
                <a:latin typeface="Calibri"/>
                <a:cs typeface="Calibri"/>
              </a:rPr>
              <a:t>GH</a:t>
            </a:r>
            <a:r>
              <a:rPr sz="2700" spc="7" baseline="1543" dirty="0">
                <a:latin typeface="Calibri"/>
                <a:cs typeface="Calibri"/>
              </a:rPr>
              <a:t> </a:t>
            </a:r>
            <a:r>
              <a:rPr sz="2700" spc="-22" baseline="1543" dirty="0">
                <a:latin typeface="Calibri"/>
                <a:cs typeface="Calibri"/>
              </a:rPr>
              <a:t>deficiency</a:t>
            </a:r>
            <a:r>
              <a:rPr sz="2700" baseline="1543" dirty="0">
                <a:latin typeface="Calibri"/>
                <a:cs typeface="Calibri"/>
              </a:rPr>
              <a:t> /</a:t>
            </a:r>
            <a:r>
              <a:rPr sz="2700" spc="-37" baseline="1543" dirty="0">
                <a:latin typeface="Calibri"/>
                <a:cs typeface="Calibri"/>
              </a:rPr>
              <a:t> </a:t>
            </a:r>
            <a:r>
              <a:rPr sz="2700" spc="-22" baseline="1543" dirty="0">
                <a:latin typeface="Calibri"/>
                <a:cs typeface="Calibri"/>
              </a:rPr>
              <a:t>Panhypopituitarism</a:t>
            </a:r>
            <a:endParaRPr sz="2700" baseline="1543">
              <a:latin typeface="Calibri"/>
              <a:cs typeface="Calibri"/>
            </a:endParaRPr>
          </a:p>
          <a:p>
            <a:pPr marL="12700">
              <a:spcBef>
                <a:spcPts val="5"/>
              </a:spcBef>
            </a:pPr>
            <a:r>
              <a:rPr spc="-5" dirty="0">
                <a:latin typeface="Calibri"/>
                <a:cs typeface="Calibri"/>
              </a:rPr>
              <a:t>bossing,</a:t>
            </a:r>
            <a:r>
              <a:rPr spc="25" dirty="0">
                <a:latin typeface="Calibri"/>
                <a:cs typeface="Calibri"/>
              </a:rPr>
              <a:t> </a:t>
            </a:r>
            <a:r>
              <a:rPr spc="-15" dirty="0">
                <a:latin typeface="Calibri"/>
                <a:cs typeface="Calibri"/>
              </a:rPr>
              <a:t>depressed</a:t>
            </a:r>
            <a:r>
              <a:rPr spc="85" dirty="0">
                <a:latin typeface="Calibri"/>
                <a:cs typeface="Calibri"/>
              </a:rPr>
              <a:t> </a:t>
            </a:r>
            <a:r>
              <a:rPr spc="-5" dirty="0">
                <a:latin typeface="Calibri"/>
                <a:cs typeface="Calibri"/>
              </a:rPr>
              <a:t>nasal</a:t>
            </a:r>
            <a:r>
              <a:rPr spc="20" dirty="0">
                <a:latin typeface="Calibri"/>
                <a:cs typeface="Calibri"/>
              </a:rPr>
              <a:t> </a:t>
            </a:r>
            <a:r>
              <a:rPr spc="-15" dirty="0">
                <a:latin typeface="Calibri"/>
                <a:cs typeface="Calibri"/>
              </a:rPr>
              <a:t>bridge,</a:t>
            </a:r>
            <a:r>
              <a:rPr spc="75" dirty="0">
                <a:latin typeface="Calibri"/>
                <a:cs typeface="Calibri"/>
              </a:rPr>
              <a:t> </a:t>
            </a:r>
            <a:r>
              <a:rPr spc="-10" dirty="0">
                <a:latin typeface="Calibri"/>
                <a:cs typeface="Calibri"/>
              </a:rPr>
              <a:t>crowded</a:t>
            </a:r>
            <a:r>
              <a:rPr spc="15" dirty="0">
                <a:latin typeface="Calibri"/>
                <a:cs typeface="Calibri"/>
              </a:rPr>
              <a:t> </a:t>
            </a:r>
            <a:r>
              <a:rPr spc="-15" dirty="0">
                <a:latin typeface="Calibri"/>
                <a:cs typeface="Calibri"/>
              </a:rPr>
              <a:t>teeth,</a:t>
            </a:r>
            <a:endParaRPr>
              <a:latin typeface="Calibri"/>
              <a:cs typeface="Calibri"/>
            </a:endParaRPr>
          </a:p>
          <a:p>
            <a:pPr marL="12700">
              <a:spcBef>
                <a:spcPts val="1295"/>
              </a:spcBef>
              <a:tabLst>
                <a:tab pos="4585335" algn="l"/>
              </a:tabLst>
            </a:pPr>
            <a:r>
              <a:rPr spc="-10" dirty="0">
                <a:latin typeface="Calibri"/>
                <a:cs typeface="Calibri"/>
              </a:rPr>
              <a:t>Signs</a:t>
            </a:r>
            <a:r>
              <a:rPr spc="40" dirty="0">
                <a:latin typeface="Calibri"/>
                <a:cs typeface="Calibri"/>
              </a:rPr>
              <a:t> </a:t>
            </a:r>
            <a:r>
              <a:rPr dirty="0">
                <a:latin typeface="Calibri"/>
                <a:cs typeface="Calibri"/>
              </a:rPr>
              <a:t>of</a:t>
            </a:r>
            <a:r>
              <a:rPr spc="5" dirty="0">
                <a:latin typeface="Calibri"/>
                <a:cs typeface="Calibri"/>
              </a:rPr>
              <a:t> </a:t>
            </a:r>
            <a:r>
              <a:rPr spc="-10" dirty="0">
                <a:latin typeface="Calibri"/>
                <a:cs typeface="Calibri"/>
              </a:rPr>
              <a:t>Rickets</a:t>
            </a:r>
            <a:r>
              <a:rPr spc="-30" dirty="0">
                <a:latin typeface="Calibri"/>
                <a:cs typeface="Calibri"/>
              </a:rPr>
              <a:t> </a:t>
            </a:r>
            <a:r>
              <a:rPr spc="-5" dirty="0">
                <a:latin typeface="Calibri"/>
                <a:cs typeface="Calibri"/>
              </a:rPr>
              <a:t>and</a:t>
            </a:r>
            <a:r>
              <a:rPr spc="20" dirty="0">
                <a:latin typeface="Calibri"/>
                <a:cs typeface="Calibri"/>
              </a:rPr>
              <a:t> </a:t>
            </a:r>
            <a:r>
              <a:rPr dirty="0">
                <a:latin typeface="Calibri"/>
                <a:cs typeface="Calibri"/>
              </a:rPr>
              <a:t>/</a:t>
            </a:r>
            <a:r>
              <a:rPr spc="30" dirty="0">
                <a:latin typeface="Calibri"/>
                <a:cs typeface="Calibri"/>
              </a:rPr>
              <a:t> </a:t>
            </a:r>
            <a:r>
              <a:rPr spc="-15" dirty="0">
                <a:latin typeface="Calibri"/>
                <a:cs typeface="Calibri"/>
              </a:rPr>
              <a:t>deformities	</a:t>
            </a:r>
            <a:r>
              <a:rPr sz="2700" spc="-15" baseline="1543" dirty="0">
                <a:latin typeface="Calibri"/>
                <a:cs typeface="Calibri"/>
              </a:rPr>
              <a:t>Renal</a:t>
            </a:r>
            <a:r>
              <a:rPr sz="2700" spc="22" baseline="1543" dirty="0">
                <a:latin typeface="Calibri"/>
                <a:cs typeface="Calibri"/>
              </a:rPr>
              <a:t> </a:t>
            </a:r>
            <a:r>
              <a:rPr sz="2700" spc="-15" baseline="1543" dirty="0">
                <a:latin typeface="Calibri"/>
                <a:cs typeface="Calibri"/>
              </a:rPr>
              <a:t>failure,</a:t>
            </a:r>
            <a:r>
              <a:rPr sz="2700" spc="37" baseline="1543" dirty="0">
                <a:latin typeface="Calibri"/>
                <a:cs typeface="Calibri"/>
              </a:rPr>
              <a:t> </a:t>
            </a:r>
            <a:r>
              <a:rPr sz="2700" spc="-52" baseline="1543" dirty="0">
                <a:latin typeface="Calibri"/>
                <a:cs typeface="Calibri"/>
              </a:rPr>
              <a:t>RTA,</a:t>
            </a:r>
            <a:r>
              <a:rPr sz="2700" spc="-37" baseline="1543" dirty="0">
                <a:latin typeface="Calibri"/>
                <a:cs typeface="Calibri"/>
              </a:rPr>
              <a:t> </a:t>
            </a:r>
            <a:r>
              <a:rPr sz="2700" spc="-7" baseline="1543" dirty="0">
                <a:latin typeface="Calibri"/>
                <a:cs typeface="Calibri"/>
              </a:rPr>
              <a:t>malabsorption,</a:t>
            </a:r>
            <a:r>
              <a:rPr sz="2700" baseline="1543" dirty="0">
                <a:latin typeface="Calibri"/>
                <a:cs typeface="Calibri"/>
              </a:rPr>
              <a:t> </a:t>
            </a:r>
            <a:r>
              <a:rPr sz="2700" spc="-15" baseline="1543" dirty="0">
                <a:latin typeface="Calibri"/>
                <a:cs typeface="Calibri"/>
              </a:rPr>
              <a:t>Hereditary</a:t>
            </a:r>
            <a:endParaRPr sz="2700" baseline="1543">
              <a:latin typeface="Calibri"/>
              <a:cs typeface="Calibri"/>
            </a:endParaRPr>
          </a:p>
        </p:txBody>
      </p:sp>
      <p:sp>
        <p:nvSpPr>
          <p:cNvPr id="23" name="object 23"/>
          <p:cNvSpPr txBox="1"/>
          <p:nvPr/>
        </p:nvSpPr>
        <p:spPr>
          <a:xfrm>
            <a:off x="6176264" y="2703067"/>
            <a:ext cx="3736340" cy="574040"/>
          </a:xfrm>
          <a:prstGeom prst="rect">
            <a:avLst/>
          </a:prstGeom>
        </p:spPr>
        <p:txBody>
          <a:bodyPr vert="horz" wrap="square" lIns="0" tIns="12700" rIns="0" bIns="0" rtlCol="0">
            <a:spAutoFit/>
          </a:bodyPr>
          <a:lstStyle/>
          <a:p>
            <a:pPr marL="12700" marR="5080">
              <a:spcBef>
                <a:spcPts val="100"/>
              </a:spcBef>
            </a:pPr>
            <a:r>
              <a:rPr spc="-10" dirty="0">
                <a:latin typeface="Calibri"/>
                <a:cs typeface="Calibri"/>
              </a:rPr>
              <a:t>Renal</a:t>
            </a:r>
            <a:r>
              <a:rPr spc="10" dirty="0">
                <a:latin typeface="Calibri"/>
                <a:cs typeface="Calibri"/>
              </a:rPr>
              <a:t> </a:t>
            </a:r>
            <a:r>
              <a:rPr spc="-10" dirty="0">
                <a:latin typeface="Calibri"/>
                <a:cs typeface="Calibri"/>
              </a:rPr>
              <a:t>failure,</a:t>
            </a:r>
            <a:r>
              <a:rPr spc="15" dirty="0">
                <a:latin typeface="Calibri"/>
                <a:cs typeface="Calibri"/>
              </a:rPr>
              <a:t> </a:t>
            </a:r>
            <a:r>
              <a:rPr spc="-5" dirty="0">
                <a:latin typeface="Calibri"/>
                <a:cs typeface="Calibri"/>
              </a:rPr>
              <a:t>malabsorption, nutritional </a:t>
            </a:r>
            <a:r>
              <a:rPr spc="-395" dirty="0">
                <a:latin typeface="Calibri"/>
                <a:cs typeface="Calibri"/>
              </a:rPr>
              <a:t> </a:t>
            </a:r>
            <a:r>
              <a:rPr spc="-5" dirty="0">
                <a:latin typeface="Calibri"/>
                <a:cs typeface="Calibri"/>
              </a:rPr>
              <a:t>anemia</a:t>
            </a:r>
            <a:endParaRPr>
              <a:latin typeface="Calibri"/>
              <a:cs typeface="Calibri"/>
            </a:endParaRPr>
          </a:p>
        </p:txBody>
      </p:sp>
      <p:sp>
        <p:nvSpPr>
          <p:cNvPr id="24" name="object 24"/>
          <p:cNvSpPr txBox="1"/>
          <p:nvPr/>
        </p:nvSpPr>
        <p:spPr>
          <a:xfrm>
            <a:off x="6176265" y="3526283"/>
            <a:ext cx="3905885" cy="574675"/>
          </a:xfrm>
          <a:prstGeom prst="rect">
            <a:avLst/>
          </a:prstGeom>
        </p:spPr>
        <p:txBody>
          <a:bodyPr vert="horz" wrap="square" lIns="0" tIns="12700" rIns="0" bIns="0" rtlCol="0">
            <a:spAutoFit/>
          </a:bodyPr>
          <a:lstStyle/>
          <a:p>
            <a:pPr marL="12700">
              <a:spcBef>
                <a:spcPts val="100"/>
              </a:spcBef>
            </a:pPr>
            <a:r>
              <a:rPr dirty="0">
                <a:latin typeface="Calibri"/>
                <a:cs typeface="Calibri"/>
              </a:rPr>
              <a:t>PEM,</a:t>
            </a:r>
            <a:r>
              <a:rPr spc="-15" dirty="0">
                <a:latin typeface="Calibri"/>
                <a:cs typeface="Calibri"/>
              </a:rPr>
              <a:t> </a:t>
            </a:r>
            <a:r>
              <a:rPr spc="-5" dirty="0">
                <a:latin typeface="Calibri"/>
                <a:cs typeface="Calibri"/>
              </a:rPr>
              <a:t>malabsorption,</a:t>
            </a:r>
            <a:r>
              <a:rPr spc="35" dirty="0">
                <a:latin typeface="Calibri"/>
                <a:cs typeface="Calibri"/>
              </a:rPr>
              <a:t> </a:t>
            </a:r>
            <a:r>
              <a:rPr spc="-5" dirty="0">
                <a:latin typeface="Calibri"/>
                <a:cs typeface="Calibri"/>
              </a:rPr>
              <a:t>celiac</a:t>
            </a:r>
            <a:r>
              <a:rPr spc="15" dirty="0">
                <a:latin typeface="Calibri"/>
                <a:cs typeface="Calibri"/>
              </a:rPr>
              <a:t> </a:t>
            </a:r>
            <a:r>
              <a:rPr spc="-10" dirty="0">
                <a:latin typeface="Calibri"/>
                <a:cs typeface="Calibri"/>
              </a:rPr>
              <a:t>disease,</a:t>
            </a:r>
            <a:r>
              <a:rPr spc="60" dirty="0">
                <a:latin typeface="Calibri"/>
                <a:cs typeface="Calibri"/>
              </a:rPr>
              <a:t> </a:t>
            </a:r>
            <a:r>
              <a:rPr spc="-15" dirty="0">
                <a:latin typeface="Calibri"/>
                <a:cs typeface="Calibri"/>
              </a:rPr>
              <a:t>cystic</a:t>
            </a:r>
            <a:endParaRPr>
              <a:latin typeface="Calibri"/>
              <a:cs typeface="Calibri"/>
            </a:endParaRPr>
          </a:p>
          <a:p>
            <a:pPr marL="12700"/>
            <a:r>
              <a:rPr spc="-10" dirty="0">
                <a:latin typeface="Calibri"/>
                <a:cs typeface="Calibri"/>
              </a:rPr>
              <a:t>fibrosis</a:t>
            </a:r>
            <a:endParaRPr>
              <a:latin typeface="Calibri"/>
              <a:cs typeface="Calibri"/>
            </a:endParaRPr>
          </a:p>
        </p:txBody>
      </p:sp>
      <p:sp>
        <p:nvSpPr>
          <p:cNvPr id="25" name="object 25"/>
          <p:cNvSpPr txBox="1"/>
          <p:nvPr/>
        </p:nvSpPr>
        <p:spPr>
          <a:xfrm>
            <a:off x="6176265" y="4349623"/>
            <a:ext cx="4050029" cy="574675"/>
          </a:xfrm>
          <a:prstGeom prst="rect">
            <a:avLst/>
          </a:prstGeom>
        </p:spPr>
        <p:txBody>
          <a:bodyPr vert="horz" wrap="square" lIns="0" tIns="12700" rIns="0" bIns="0" rtlCol="0">
            <a:spAutoFit/>
          </a:bodyPr>
          <a:lstStyle/>
          <a:p>
            <a:pPr marL="12700">
              <a:spcBef>
                <a:spcPts val="100"/>
              </a:spcBef>
            </a:pPr>
            <a:r>
              <a:rPr spc="-5" dirty="0">
                <a:latin typeface="Calibri"/>
                <a:cs typeface="Calibri"/>
              </a:rPr>
              <a:t>Hypothyroidism,</a:t>
            </a:r>
            <a:r>
              <a:rPr spc="-15" dirty="0">
                <a:latin typeface="Calibri"/>
                <a:cs typeface="Calibri"/>
              </a:rPr>
              <a:t> </a:t>
            </a:r>
            <a:r>
              <a:rPr spc="-10" dirty="0">
                <a:latin typeface="Calibri"/>
                <a:cs typeface="Calibri"/>
              </a:rPr>
              <a:t>Cushing</a:t>
            </a:r>
            <a:r>
              <a:rPr spc="50" dirty="0">
                <a:latin typeface="Calibri"/>
                <a:cs typeface="Calibri"/>
              </a:rPr>
              <a:t> </a:t>
            </a:r>
            <a:r>
              <a:rPr spc="-10" dirty="0">
                <a:latin typeface="Calibri"/>
                <a:cs typeface="Calibri"/>
              </a:rPr>
              <a:t>syndrome,</a:t>
            </a:r>
            <a:r>
              <a:rPr spc="10" dirty="0">
                <a:latin typeface="Calibri"/>
                <a:cs typeface="Calibri"/>
              </a:rPr>
              <a:t> </a:t>
            </a:r>
            <a:r>
              <a:rPr spc="-10" dirty="0">
                <a:latin typeface="Calibri"/>
                <a:cs typeface="Calibri"/>
              </a:rPr>
              <a:t>Prader</a:t>
            </a:r>
            <a:endParaRPr dirty="0">
              <a:latin typeface="Calibri"/>
              <a:cs typeface="Calibri"/>
            </a:endParaRPr>
          </a:p>
          <a:p>
            <a:pPr marL="12700"/>
            <a:r>
              <a:rPr spc="-10" dirty="0">
                <a:latin typeface="Calibri"/>
                <a:cs typeface="Calibri"/>
              </a:rPr>
              <a:t>Willi</a:t>
            </a:r>
            <a:r>
              <a:rPr spc="10" dirty="0">
                <a:latin typeface="Calibri"/>
                <a:cs typeface="Calibri"/>
              </a:rPr>
              <a:t> </a:t>
            </a:r>
            <a:r>
              <a:rPr spc="-10" dirty="0">
                <a:latin typeface="Calibri"/>
                <a:cs typeface="Calibri"/>
              </a:rPr>
              <a:t>syndrome,</a:t>
            </a:r>
            <a:r>
              <a:rPr spc="-5" dirty="0">
                <a:latin typeface="Calibri"/>
                <a:cs typeface="Calibri"/>
              </a:rPr>
              <a:t> GH</a:t>
            </a:r>
            <a:r>
              <a:rPr spc="25" dirty="0">
                <a:latin typeface="Calibri"/>
                <a:cs typeface="Calibri"/>
              </a:rPr>
              <a:t> </a:t>
            </a:r>
            <a:r>
              <a:rPr spc="-10" dirty="0">
                <a:latin typeface="Calibri"/>
                <a:cs typeface="Calibri"/>
              </a:rPr>
              <a:t>deficiency</a:t>
            </a:r>
            <a:endParaRPr dirty="0">
              <a:latin typeface="Calibri"/>
              <a:cs typeface="Calibri"/>
            </a:endParaRPr>
          </a:p>
        </p:txBody>
      </p:sp>
      <p:sp>
        <p:nvSpPr>
          <p:cNvPr id="26" name="object 26"/>
          <p:cNvSpPr txBox="1"/>
          <p:nvPr/>
        </p:nvSpPr>
        <p:spPr>
          <a:xfrm>
            <a:off x="6176265" y="5172533"/>
            <a:ext cx="4209415" cy="300355"/>
          </a:xfrm>
          <a:prstGeom prst="rect">
            <a:avLst/>
          </a:prstGeom>
        </p:spPr>
        <p:txBody>
          <a:bodyPr vert="horz" wrap="square" lIns="0" tIns="12700" rIns="0" bIns="0" rtlCol="0">
            <a:spAutoFit/>
          </a:bodyPr>
          <a:lstStyle/>
          <a:p>
            <a:pPr marL="12700">
              <a:spcBef>
                <a:spcPts val="100"/>
              </a:spcBef>
            </a:pPr>
            <a:r>
              <a:rPr spc="-25" dirty="0">
                <a:latin typeface="Calibri"/>
                <a:cs typeface="Calibri"/>
              </a:rPr>
              <a:t>Turner</a:t>
            </a:r>
            <a:r>
              <a:rPr spc="60" dirty="0">
                <a:latin typeface="Calibri"/>
                <a:cs typeface="Calibri"/>
              </a:rPr>
              <a:t> </a:t>
            </a:r>
            <a:r>
              <a:rPr spc="-10" dirty="0">
                <a:latin typeface="Calibri"/>
                <a:cs typeface="Calibri"/>
              </a:rPr>
              <a:t>syndrome,</a:t>
            </a:r>
            <a:r>
              <a:rPr spc="20" dirty="0">
                <a:latin typeface="Calibri"/>
                <a:cs typeface="Calibri"/>
              </a:rPr>
              <a:t> </a:t>
            </a:r>
            <a:r>
              <a:rPr spc="-15" dirty="0">
                <a:latin typeface="Calibri"/>
                <a:cs typeface="Calibri"/>
              </a:rPr>
              <a:t>Pseudohypoparathyrodism</a:t>
            </a:r>
            <a:endParaRPr>
              <a:latin typeface="Calibri"/>
              <a:cs typeface="Calibri"/>
            </a:endParaRPr>
          </a:p>
        </p:txBody>
      </p:sp>
      <p:sp>
        <p:nvSpPr>
          <p:cNvPr id="27" name="object 27"/>
          <p:cNvSpPr txBox="1"/>
          <p:nvPr/>
        </p:nvSpPr>
        <p:spPr>
          <a:xfrm>
            <a:off x="6176265" y="5651703"/>
            <a:ext cx="4012565"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Congenital</a:t>
            </a:r>
            <a:r>
              <a:rPr spc="65" dirty="0">
                <a:latin typeface="Calibri"/>
                <a:cs typeface="Calibri"/>
              </a:rPr>
              <a:t> </a:t>
            </a:r>
            <a:r>
              <a:rPr spc="-5" dirty="0">
                <a:latin typeface="Calibri"/>
                <a:cs typeface="Calibri"/>
              </a:rPr>
              <a:t>heart</a:t>
            </a:r>
            <a:r>
              <a:rPr spc="10" dirty="0">
                <a:latin typeface="Calibri"/>
                <a:cs typeface="Calibri"/>
              </a:rPr>
              <a:t> </a:t>
            </a:r>
            <a:r>
              <a:rPr spc="-10" dirty="0">
                <a:latin typeface="Calibri"/>
                <a:cs typeface="Calibri"/>
              </a:rPr>
              <a:t>disease,</a:t>
            </a:r>
            <a:r>
              <a:rPr spc="45" dirty="0">
                <a:latin typeface="Calibri"/>
                <a:cs typeface="Calibri"/>
              </a:rPr>
              <a:t> </a:t>
            </a:r>
            <a:r>
              <a:rPr spc="-25" dirty="0">
                <a:latin typeface="Calibri"/>
                <a:cs typeface="Calibri"/>
              </a:rPr>
              <a:t>Turner</a:t>
            </a:r>
            <a:r>
              <a:rPr spc="35" dirty="0">
                <a:latin typeface="Calibri"/>
                <a:cs typeface="Calibri"/>
              </a:rPr>
              <a:t> </a:t>
            </a:r>
            <a:r>
              <a:rPr spc="-10" dirty="0">
                <a:latin typeface="Calibri"/>
                <a:cs typeface="Calibri"/>
              </a:rPr>
              <a:t>syndrome</a:t>
            </a:r>
            <a:endParaRPr>
              <a:latin typeface="Calibri"/>
              <a:cs typeface="Calibri"/>
            </a:endParaRPr>
          </a:p>
        </p:txBody>
      </p:sp>
      <p:sp>
        <p:nvSpPr>
          <p:cNvPr id="28" name="object 28"/>
          <p:cNvSpPr txBox="1"/>
          <p:nvPr/>
        </p:nvSpPr>
        <p:spPr>
          <a:xfrm>
            <a:off x="6176264" y="6127496"/>
            <a:ext cx="2512060" cy="574040"/>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Hypothyroidism, </a:t>
            </a:r>
            <a:r>
              <a:rPr dirty="0">
                <a:latin typeface="Calibri"/>
                <a:cs typeface="Calibri"/>
              </a:rPr>
              <a:t>Down, </a:t>
            </a:r>
            <a:r>
              <a:rPr spc="5" dirty="0">
                <a:latin typeface="Calibri"/>
                <a:cs typeface="Calibri"/>
              </a:rPr>
              <a:t> </a:t>
            </a:r>
            <a:r>
              <a:rPr spc="-15" dirty="0">
                <a:latin typeface="Calibri"/>
                <a:cs typeface="Calibri"/>
              </a:rPr>
              <a:t>Pseudohypoparathyrodism</a:t>
            </a:r>
            <a:endParaRPr>
              <a:latin typeface="Calibri"/>
              <a:cs typeface="Calibri"/>
            </a:endParaRPr>
          </a:p>
        </p:txBody>
      </p:sp>
      <p:sp>
        <p:nvSpPr>
          <p:cNvPr id="29" name="object 29"/>
          <p:cNvSpPr txBox="1">
            <a:spLocks noGrp="1"/>
          </p:cNvSpPr>
          <p:nvPr>
            <p:ph type="title"/>
          </p:nvPr>
        </p:nvSpPr>
        <p:spPr>
          <a:xfrm>
            <a:off x="1749043" y="182117"/>
            <a:ext cx="8807450" cy="574040"/>
          </a:xfrm>
          <a:prstGeom prst="rect">
            <a:avLst/>
          </a:prstGeom>
        </p:spPr>
        <p:txBody>
          <a:bodyPr vert="horz" wrap="square" lIns="0" tIns="12700" rIns="0" bIns="0" rtlCol="0" anchor="ctr">
            <a:spAutoFit/>
          </a:bodyPr>
          <a:lstStyle/>
          <a:p>
            <a:pPr marL="12700">
              <a:lnSpc>
                <a:spcPct val="100000"/>
              </a:lnSpc>
              <a:spcBef>
                <a:spcPts val="100"/>
              </a:spcBef>
            </a:pPr>
            <a:r>
              <a:rPr sz="3600" spc="-10" dirty="0">
                <a:solidFill>
                  <a:srgbClr val="1F487C"/>
                </a:solidFill>
                <a:latin typeface="Arial MT"/>
                <a:cs typeface="Arial MT"/>
              </a:rPr>
              <a:t>Clues</a:t>
            </a:r>
            <a:r>
              <a:rPr sz="3600" spc="-5" dirty="0">
                <a:solidFill>
                  <a:srgbClr val="1F487C"/>
                </a:solidFill>
                <a:latin typeface="Arial MT"/>
                <a:cs typeface="Arial MT"/>
              </a:rPr>
              <a:t> </a:t>
            </a:r>
            <a:r>
              <a:rPr sz="3600" dirty="0">
                <a:solidFill>
                  <a:srgbClr val="1F487C"/>
                </a:solidFill>
                <a:latin typeface="Arial MT"/>
                <a:cs typeface="Arial MT"/>
              </a:rPr>
              <a:t>to</a:t>
            </a:r>
            <a:r>
              <a:rPr sz="3600" spc="-5" dirty="0">
                <a:solidFill>
                  <a:srgbClr val="1F487C"/>
                </a:solidFill>
                <a:latin typeface="Arial MT"/>
                <a:cs typeface="Arial MT"/>
              </a:rPr>
              <a:t> </a:t>
            </a:r>
            <a:r>
              <a:rPr sz="3600" spc="-10" dirty="0">
                <a:solidFill>
                  <a:srgbClr val="1F487C"/>
                </a:solidFill>
                <a:latin typeface="Arial MT"/>
                <a:cs typeface="Arial MT"/>
              </a:rPr>
              <a:t>etiology</a:t>
            </a:r>
            <a:r>
              <a:rPr sz="3600" spc="40" dirty="0">
                <a:solidFill>
                  <a:srgbClr val="1F487C"/>
                </a:solidFill>
                <a:latin typeface="Arial MT"/>
                <a:cs typeface="Arial MT"/>
              </a:rPr>
              <a:t> </a:t>
            </a:r>
            <a:r>
              <a:rPr sz="3600" dirty="0">
                <a:solidFill>
                  <a:srgbClr val="1F487C"/>
                </a:solidFill>
                <a:latin typeface="Arial MT"/>
                <a:cs typeface="Arial MT"/>
              </a:rPr>
              <a:t>from</a:t>
            </a:r>
            <a:r>
              <a:rPr sz="3600" spc="-5" dirty="0">
                <a:solidFill>
                  <a:srgbClr val="1F487C"/>
                </a:solidFill>
                <a:latin typeface="Arial MT"/>
                <a:cs typeface="Arial MT"/>
              </a:rPr>
              <a:t> </a:t>
            </a:r>
            <a:r>
              <a:rPr sz="3600" spc="-10" dirty="0">
                <a:solidFill>
                  <a:srgbClr val="1F487C"/>
                </a:solidFill>
                <a:latin typeface="Arial MT"/>
                <a:cs typeface="Arial MT"/>
              </a:rPr>
              <a:t>physical</a:t>
            </a:r>
            <a:r>
              <a:rPr sz="3600" spc="75" dirty="0">
                <a:solidFill>
                  <a:srgbClr val="1F487C"/>
                </a:solidFill>
                <a:latin typeface="Arial MT"/>
                <a:cs typeface="Arial MT"/>
              </a:rPr>
              <a:t> </a:t>
            </a:r>
            <a:r>
              <a:rPr sz="3600" spc="-10" dirty="0">
                <a:solidFill>
                  <a:srgbClr val="1F487C"/>
                </a:solidFill>
                <a:latin typeface="Arial MT"/>
                <a:cs typeface="Arial MT"/>
              </a:rPr>
              <a:t>examination</a:t>
            </a:r>
            <a:endParaRPr sz="3600">
              <a:latin typeface="Arial MT"/>
              <a:cs typeface="Arial M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465E0-F0E1-AF51-D406-E864D199EF6F}"/>
              </a:ext>
            </a:extLst>
          </p:cNvPr>
          <p:cNvSpPr>
            <a:spLocks noGrp="1"/>
          </p:cNvSpPr>
          <p:nvPr>
            <p:ph type="title"/>
          </p:nvPr>
        </p:nvSpPr>
        <p:spPr/>
        <p:txBody>
          <a:bodyPr/>
          <a:lstStyle/>
          <a:p>
            <a:r>
              <a:rPr lang="en-GB" dirty="0"/>
              <a:t>Investigation of short stature </a:t>
            </a:r>
            <a:endParaRPr lang="en-US" dirty="0"/>
          </a:p>
        </p:txBody>
      </p:sp>
      <p:sp>
        <p:nvSpPr>
          <p:cNvPr id="3" name="Content Placeholder 2">
            <a:extLst>
              <a:ext uri="{FF2B5EF4-FFF2-40B4-BE49-F238E27FC236}">
                <a16:creationId xmlns:a16="http://schemas.microsoft.com/office/drawing/2014/main" xmlns="" id="{DFE8E1E1-23A5-8AE2-EFA4-50EAB52185BB}"/>
              </a:ext>
            </a:extLst>
          </p:cNvPr>
          <p:cNvSpPr>
            <a:spLocks noGrp="1"/>
          </p:cNvSpPr>
          <p:nvPr>
            <p:ph idx="1"/>
          </p:nvPr>
        </p:nvSpPr>
        <p:spPr/>
        <p:txBody>
          <a:bodyPr/>
          <a:lstStyle/>
          <a:p>
            <a:r>
              <a:rPr lang="en-GB" dirty="0"/>
              <a:t>Level 1: ( essential investigation)</a:t>
            </a:r>
          </a:p>
          <a:p>
            <a:r>
              <a:rPr lang="en-GB" dirty="0"/>
              <a:t>CBC with ESR , CRP.</a:t>
            </a:r>
          </a:p>
          <a:p>
            <a:r>
              <a:rPr lang="en-GB" dirty="0"/>
              <a:t>Bone age </a:t>
            </a:r>
          </a:p>
          <a:p>
            <a:r>
              <a:rPr lang="en-GB" dirty="0"/>
              <a:t>Urinalysis </a:t>
            </a:r>
          </a:p>
          <a:p>
            <a:r>
              <a:rPr lang="en-GB" dirty="0"/>
              <a:t>Stool (parasite, steatorrhea, occult blood)</a:t>
            </a:r>
          </a:p>
          <a:p>
            <a:r>
              <a:rPr lang="en-GB" dirty="0"/>
              <a:t>Blood ( renal function test, calcium, phosphate, alkaline phosphatase, fasting sugar, albumin, transaminases)</a:t>
            </a:r>
            <a:endParaRPr lang="en-US" dirty="0"/>
          </a:p>
        </p:txBody>
      </p:sp>
    </p:spTree>
    <p:extLst>
      <p:ext uri="{BB962C8B-B14F-4D97-AF65-F5344CB8AC3E}">
        <p14:creationId xmlns:p14="http://schemas.microsoft.com/office/powerpoint/2010/main" val="4122200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5D17E6-CF60-CE29-F68A-9D0D6114428F}"/>
              </a:ext>
            </a:extLst>
          </p:cNvPr>
          <p:cNvSpPr>
            <a:spLocks noGrp="1"/>
          </p:cNvSpPr>
          <p:nvPr>
            <p:ph type="title"/>
          </p:nvPr>
        </p:nvSpPr>
        <p:spPr/>
        <p:txBody>
          <a:bodyPr/>
          <a:lstStyle/>
          <a:p>
            <a:r>
              <a:rPr lang="en-GB" dirty="0"/>
              <a:t>Bone age </a:t>
            </a:r>
            <a:endParaRPr lang="en-US" dirty="0"/>
          </a:p>
        </p:txBody>
      </p:sp>
      <p:sp>
        <p:nvSpPr>
          <p:cNvPr id="3" name="Content Placeholder 2">
            <a:extLst>
              <a:ext uri="{FF2B5EF4-FFF2-40B4-BE49-F238E27FC236}">
                <a16:creationId xmlns:a16="http://schemas.microsoft.com/office/drawing/2014/main" xmlns="" id="{623588BE-0881-F2CE-1806-08789DF075FB}"/>
              </a:ext>
            </a:extLst>
          </p:cNvPr>
          <p:cNvSpPr>
            <a:spLocks noGrp="1"/>
          </p:cNvSpPr>
          <p:nvPr>
            <p:ph idx="1"/>
          </p:nvPr>
        </p:nvSpPr>
        <p:spPr/>
        <p:txBody>
          <a:bodyPr/>
          <a:lstStyle/>
          <a:p>
            <a:r>
              <a:rPr lang="en-US" dirty="0"/>
              <a:t>If poor or rapid growth or short or tall stature is a concern, a radiograph of the left hand and wrist, the bone age, can provide information about skeletal maturation.</a:t>
            </a:r>
            <a:endParaRPr lang="en-GB" dirty="0"/>
          </a:p>
          <a:p>
            <a:r>
              <a:rPr lang="en-US" dirty="0"/>
              <a:t>Skeletal development represents physiologic rather than chronological age. Reference standards for bone maturation facilitate estimation of bone age</a:t>
            </a:r>
            <a:endParaRPr lang="en-GB" dirty="0"/>
          </a:p>
          <a:p>
            <a:r>
              <a:rPr lang="en-US" dirty="0"/>
              <a:t>A delayed bone age (skeletal age younger than chronological age) suggests catch-up potential for linear growth. Advanced bone age suggests a rapid maturation of the skeleton that may lead to earlier cessation of growth.</a:t>
            </a:r>
            <a:endParaRPr lang="en-GB" dirty="0"/>
          </a:p>
          <a:p>
            <a:endParaRPr lang="en-US" dirty="0"/>
          </a:p>
        </p:txBody>
      </p:sp>
    </p:spTree>
    <p:extLst>
      <p:ext uri="{BB962C8B-B14F-4D97-AF65-F5344CB8AC3E}">
        <p14:creationId xmlns:p14="http://schemas.microsoft.com/office/powerpoint/2010/main" val="3433885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5AC10-1DF3-F206-36B5-97843209F6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654A710-D9FB-2646-105A-D4F0E76963C7}"/>
              </a:ext>
            </a:extLst>
          </p:cNvPr>
          <p:cNvSpPr>
            <a:spLocks noGrp="1"/>
          </p:cNvSpPr>
          <p:nvPr>
            <p:ph idx="1"/>
          </p:nvPr>
        </p:nvSpPr>
        <p:spPr/>
        <p:txBody>
          <a:bodyPr/>
          <a:lstStyle/>
          <a:p>
            <a:r>
              <a:rPr lang="en-US" dirty="0"/>
              <a:t>Bone age should be interpreted with the guidance of a pediatric endocrinologist.</a:t>
            </a:r>
            <a:endParaRPr lang="en-GB" dirty="0"/>
          </a:p>
          <a:p>
            <a:r>
              <a:rPr lang="en-US" dirty="0"/>
              <a:t>In familial short stature the bone age is normal (comparable to chronological age), whereas constitutional delay, </a:t>
            </a:r>
            <a:r>
              <a:rPr lang="en-US" dirty="0" err="1"/>
              <a:t>endocrinologic</a:t>
            </a:r>
            <a:r>
              <a:rPr lang="en-US" dirty="0"/>
              <a:t> short stature, and under- nutrition may be associated with delay in bone age comparable to the height age.</a:t>
            </a:r>
          </a:p>
        </p:txBody>
      </p:sp>
    </p:spTree>
    <p:extLst>
      <p:ext uri="{BB962C8B-B14F-4D97-AF65-F5344CB8AC3E}">
        <p14:creationId xmlns:p14="http://schemas.microsoft.com/office/powerpoint/2010/main" val="1089948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8D9894-C619-C4F5-A2A4-2BA0A321F9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5BC7B430-1919-D032-449C-8124937E0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7735" y="195440"/>
            <a:ext cx="9716530" cy="6467120"/>
          </a:xfrm>
        </p:spPr>
      </p:pic>
    </p:spTree>
    <p:extLst>
      <p:ext uri="{BB962C8B-B14F-4D97-AF65-F5344CB8AC3E}">
        <p14:creationId xmlns:p14="http://schemas.microsoft.com/office/powerpoint/2010/main" val="1264678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06500-34F0-A3A6-4EE5-14C7C1F4352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923351B1-294E-F0AB-ED73-3B396B234C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12" y="1316438"/>
            <a:ext cx="11673018" cy="4501535"/>
          </a:xfrm>
        </p:spPr>
      </p:pic>
    </p:spTree>
    <p:extLst>
      <p:ext uri="{BB962C8B-B14F-4D97-AF65-F5344CB8AC3E}">
        <p14:creationId xmlns:p14="http://schemas.microsoft.com/office/powerpoint/2010/main" val="910499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253622-91B1-FEFD-A664-DCE8EB879FC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A503E628-705B-170D-DE6A-D410579158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5769" y="0"/>
            <a:ext cx="3898556" cy="6869664"/>
          </a:xfrm>
        </p:spPr>
      </p:pic>
    </p:spTree>
    <p:extLst>
      <p:ext uri="{BB962C8B-B14F-4D97-AF65-F5344CB8AC3E}">
        <p14:creationId xmlns:p14="http://schemas.microsoft.com/office/powerpoint/2010/main" val="3502616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AC13B9-95DF-9B82-CBCD-F8DCB284D31D}"/>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xmlns="" id="{3BCD304C-7044-9144-F679-77B9D2A35DA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478" y="25630"/>
            <a:ext cx="6019116" cy="4022208"/>
          </a:xfrm>
        </p:spPr>
      </p:pic>
      <p:sp>
        <p:nvSpPr>
          <p:cNvPr id="10" name="Content Placeholder 9">
            <a:extLst>
              <a:ext uri="{FF2B5EF4-FFF2-40B4-BE49-F238E27FC236}">
                <a16:creationId xmlns:a16="http://schemas.microsoft.com/office/drawing/2014/main" xmlns="" id="{06588E8C-C085-589C-C5BC-B1644EC391B3}"/>
              </a:ext>
            </a:extLst>
          </p:cNvPr>
          <p:cNvSpPr>
            <a:spLocks noGrp="1"/>
          </p:cNvSpPr>
          <p:nvPr>
            <p:ph sz="half" idx="2"/>
          </p:nvPr>
        </p:nvSpPr>
        <p:spPr>
          <a:xfrm>
            <a:off x="0" y="4593616"/>
            <a:ext cx="10515599" cy="4351338"/>
          </a:xfrm>
        </p:spPr>
        <p:txBody>
          <a:bodyPr>
            <a:normAutofit/>
          </a:bodyPr>
          <a:lstStyle/>
          <a:p>
            <a:r>
              <a:rPr lang="en-US" sz="2400" dirty="0"/>
              <a:t>The normal range </a:t>
            </a:r>
            <a:r>
              <a:rPr lang="en-GB" sz="2400" dirty="0"/>
              <a:t>is represented</a:t>
            </a:r>
            <a:r>
              <a:rPr lang="en-US" sz="2400" dirty="0"/>
              <a:t> by 2 standard deviations (SD) above and below the mean (white area on this chart). </a:t>
            </a:r>
            <a:r>
              <a:rPr lang="en-GB" sz="2400" dirty="0"/>
              <a:t>Bone age</a:t>
            </a:r>
            <a:r>
              <a:rPr lang="en-US" sz="2400" dirty="0"/>
              <a:t> is delayed if it is below this threshold (blue area), and advanced if it is above this threshold (</a:t>
            </a:r>
            <a:r>
              <a:rPr lang="en-GB" sz="2400" dirty="0"/>
              <a:t>green area</a:t>
            </a:r>
            <a:r>
              <a:rPr lang="en-US" sz="2400" dirty="0"/>
              <a:t>). In clinical practice, a bone age that is 20 percent below or above the chronological age is considered abnormal.</a:t>
            </a:r>
          </a:p>
        </p:txBody>
      </p:sp>
      <p:pic>
        <p:nvPicPr>
          <p:cNvPr id="9" name="Picture 8">
            <a:extLst>
              <a:ext uri="{FF2B5EF4-FFF2-40B4-BE49-F238E27FC236}">
                <a16:creationId xmlns:a16="http://schemas.microsoft.com/office/drawing/2014/main" xmlns="" id="{DB36E451-22B8-29ED-4C75-8C905ABAD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638" y="88715"/>
            <a:ext cx="6401362" cy="4154641"/>
          </a:xfrm>
          <a:prstGeom prst="rect">
            <a:avLst/>
          </a:prstGeom>
        </p:spPr>
      </p:pic>
    </p:spTree>
    <p:extLst>
      <p:ext uri="{BB962C8B-B14F-4D97-AF65-F5344CB8AC3E}">
        <p14:creationId xmlns:p14="http://schemas.microsoft.com/office/powerpoint/2010/main" val="1432561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1686D-3F79-ADD8-FDA5-FFBA75B22E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89DCE63-0408-7793-CDA4-13C9498FA7F2}"/>
              </a:ext>
            </a:extLst>
          </p:cNvPr>
          <p:cNvSpPr>
            <a:spLocks noGrp="1"/>
          </p:cNvSpPr>
          <p:nvPr>
            <p:ph idx="1"/>
          </p:nvPr>
        </p:nvSpPr>
        <p:spPr/>
        <p:txBody>
          <a:bodyPr/>
          <a:lstStyle/>
          <a:p>
            <a:r>
              <a:rPr lang="en-GB" dirty="0"/>
              <a:t>Level 2 investigation:</a:t>
            </a:r>
          </a:p>
          <a:p>
            <a:r>
              <a:rPr lang="en-GB" dirty="0"/>
              <a:t>Serum free T4 , (TSH)</a:t>
            </a:r>
          </a:p>
          <a:p>
            <a:r>
              <a:rPr lang="en-GB" dirty="0"/>
              <a:t>Karyotype to rule out Turner’s syndrome in girls</a:t>
            </a:r>
          </a:p>
          <a:p>
            <a:r>
              <a:rPr lang="en-GB" dirty="0"/>
              <a:t>If above investigation are normal and height between 2 to 3 SD, then observe height velocity for 6-12 months.</a:t>
            </a:r>
          </a:p>
          <a:p>
            <a:r>
              <a:rPr lang="en-GB" dirty="0"/>
              <a:t>If the height &lt;3 SD precede to level 3 investigation </a:t>
            </a:r>
          </a:p>
        </p:txBody>
      </p:sp>
    </p:spTree>
    <p:extLst>
      <p:ext uri="{BB962C8B-B14F-4D97-AF65-F5344CB8AC3E}">
        <p14:creationId xmlns:p14="http://schemas.microsoft.com/office/powerpoint/2010/main" val="2808751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40BA42-C88E-4370-B847-FC9A4BB23815}"/>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Mid Parental HT</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22788B05-C874-BCFA-9EF0-C8A31EC5437B}"/>
              </a:ext>
            </a:extLst>
          </p:cNvPr>
          <p:cNvSpPr txBox="1"/>
          <p:nvPr/>
        </p:nvSpPr>
        <p:spPr>
          <a:xfrm>
            <a:off x="1290918" y="1470212"/>
            <a:ext cx="9430870" cy="5262979"/>
          </a:xfrm>
          <a:prstGeom prst="rect">
            <a:avLst/>
          </a:prstGeom>
          <a:noFill/>
        </p:spPr>
        <p:txBody>
          <a:bodyPr wrap="square" rtlCol="0">
            <a:spAutoFit/>
          </a:bodyPr>
          <a:lstStyle/>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Comparison with the child’s own genitic potential</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MPH for boys :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 Mother’s HT + Father’s HT </a:t>
            </a:r>
            <a:r>
              <a:rPr lang="x-none" sz="2800" b="1" dirty="0">
                <a:latin typeface="Arial" panose="020B0604020202020204" pitchFamily="34" charset="0"/>
                <a:cs typeface="Arial" panose="020B0604020202020204" pitchFamily="34" charset="0"/>
              </a:rPr>
              <a:t>+13 </a:t>
            </a:r>
            <a:r>
              <a:rPr lang="x-none" sz="2800" dirty="0">
                <a:latin typeface="Arial" panose="020B0604020202020204" pitchFamily="34" charset="0"/>
                <a:cs typeface="Arial" panose="020B0604020202020204" pitchFamily="34" charset="0"/>
              </a:rPr>
              <a:t>) / 2</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MPH for girls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 Mother’s HT + Father’s HT </a:t>
            </a:r>
            <a:r>
              <a:rPr lang="x-none" sz="2800" b="1" dirty="0">
                <a:latin typeface="Arial" panose="020B0604020202020204" pitchFamily="34" charset="0"/>
                <a:cs typeface="Arial" panose="020B0604020202020204" pitchFamily="34" charset="0"/>
              </a:rPr>
              <a:t>-13 </a:t>
            </a:r>
            <a:r>
              <a:rPr lang="x-none" sz="2800" dirty="0">
                <a:latin typeface="Arial" panose="020B0604020202020204" pitchFamily="34" charset="0"/>
                <a:cs typeface="Arial" panose="020B0604020202020204" pitchFamily="34" charset="0"/>
              </a:rPr>
              <a:t>) / 2</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Then draw 2 imaginary lines on the growth chart ± 8.5 from the MPH to form a family chart unique to the child</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Plot the current HT of the child and compare </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95% of normal individuals will attain final HT within 2 SD of MPH ( ±8.5 cm ).</a:t>
            </a:r>
          </a:p>
          <a:p>
            <a:pPr marL="457200" indent="-457200">
              <a:buFont typeface="Arial" panose="020B0604020202020204" pitchFamily="34" charset="0"/>
              <a:buChar char="•"/>
            </a:pPr>
            <a:endParaRPr lang="x-none"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562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AF40B-317D-C383-8EE9-A55A35EB4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C4750B2-6AC4-5E9E-5413-8A86C4F88298}"/>
              </a:ext>
            </a:extLst>
          </p:cNvPr>
          <p:cNvSpPr>
            <a:spLocks noGrp="1"/>
          </p:cNvSpPr>
          <p:nvPr>
            <p:ph idx="1"/>
          </p:nvPr>
        </p:nvSpPr>
        <p:spPr/>
        <p:txBody>
          <a:bodyPr/>
          <a:lstStyle/>
          <a:p>
            <a:r>
              <a:rPr lang="en-GB" dirty="0">
                <a:latin typeface="Helvetica" pitchFamily="2" charset="0"/>
              </a:rPr>
              <a:t>Level 3 investigation:</a:t>
            </a:r>
            <a:endParaRPr lang="en-GB" b="0" i="0" dirty="0">
              <a:effectLst/>
              <a:latin typeface="Helvetica" pitchFamily="2" charset="0"/>
            </a:endParaRPr>
          </a:p>
          <a:p>
            <a:r>
              <a:rPr lang="en-GB" b="0" i="0" dirty="0">
                <a:effectLst/>
                <a:latin typeface="Helvetica" pitchFamily="2" charset="0"/>
              </a:rPr>
              <a:t>Celiac serology (</a:t>
            </a:r>
            <a:r>
              <a:rPr lang="en-GB" b="0" i="0" dirty="0" err="1">
                <a:effectLst/>
                <a:latin typeface="Helvetica" pitchFamily="2" charset="0"/>
              </a:rPr>
              <a:t>anti-endomysium</a:t>
            </a:r>
            <a:r>
              <a:rPr lang="en-GB" b="0" i="0" dirty="0">
                <a:effectLst/>
                <a:latin typeface="Helvetica" pitchFamily="2" charset="0"/>
              </a:rPr>
              <a:t> or anti-tissue </a:t>
            </a:r>
            <a:r>
              <a:rPr lang="en-GB" b="0" i="0" dirty="0" err="1">
                <a:effectLst/>
                <a:latin typeface="Helvetica" pitchFamily="2" charset="0"/>
              </a:rPr>
              <a:t>transglutaminase</a:t>
            </a:r>
            <a:r>
              <a:rPr lang="en-GB" b="0" i="0" dirty="0">
                <a:effectLst/>
                <a:latin typeface="Helvetica" pitchFamily="2" charset="0"/>
              </a:rPr>
              <a:t> antibodies)</a:t>
            </a:r>
            <a:endParaRPr lang="en-GB" dirty="0">
              <a:effectLst/>
              <a:latin typeface="Helvetica" pitchFamily="2" charset="0"/>
            </a:endParaRPr>
          </a:p>
          <a:p>
            <a:r>
              <a:rPr lang="en-GB" b="0" i="0" dirty="0">
                <a:effectLst/>
                <a:latin typeface="Helvetica" pitchFamily="2" charset="0"/>
              </a:rPr>
              <a:t>Duodenal biopsy</a:t>
            </a:r>
            <a:endParaRPr lang="en-GB" dirty="0">
              <a:effectLst/>
              <a:latin typeface="Helvetica" pitchFamily="2" charset="0"/>
            </a:endParaRPr>
          </a:p>
          <a:p>
            <a:r>
              <a:rPr lang="en-GB" b="0" i="0" dirty="0">
                <a:effectLst/>
                <a:latin typeface="Helvetica" pitchFamily="2" charset="0"/>
              </a:rPr>
              <a:t>Growth hormone stimulation test with glucagon or insulin and serum</a:t>
            </a:r>
            <a:r>
              <a:rPr lang="en-GB" dirty="0">
                <a:latin typeface="Helvetica" pitchFamily="2" charset="0"/>
              </a:rPr>
              <a:t> </a:t>
            </a:r>
            <a:r>
              <a:rPr lang="en-GB" b="0" i="0" dirty="0">
                <a:effectLst/>
                <a:latin typeface="Helvetica" pitchFamily="2" charset="0"/>
              </a:rPr>
              <a:t>IGF-1 levels.</a:t>
            </a:r>
            <a:endParaRPr lang="en-GB" dirty="0">
              <a:effectLst/>
              <a:latin typeface="Helvetica" pitchFamily="2" charset="0"/>
            </a:endParaRPr>
          </a:p>
        </p:txBody>
      </p:sp>
    </p:spTree>
    <p:extLst>
      <p:ext uri="{BB962C8B-B14F-4D97-AF65-F5344CB8AC3E}">
        <p14:creationId xmlns:p14="http://schemas.microsoft.com/office/powerpoint/2010/main" val="2470553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9158C-E6D0-8509-36E0-9D5CDF971227}"/>
              </a:ext>
            </a:extLst>
          </p:cNvPr>
          <p:cNvSpPr>
            <a:spLocks noGrp="1"/>
          </p:cNvSpPr>
          <p:nvPr>
            <p:ph type="title"/>
          </p:nvPr>
        </p:nvSpPr>
        <p:spPr>
          <a:xfrm>
            <a:off x="187325" y="682625"/>
            <a:ext cx="11893550" cy="1499263"/>
          </a:xfrm>
        </p:spPr>
        <p:txBody>
          <a:bodyPr>
            <a:normAutofit/>
          </a:bodyPr>
          <a:lstStyle/>
          <a:p>
            <a:r>
              <a:rPr lang="en-GB" sz="2800" dirty="0"/>
              <a:t>IGF1 and IGFBP3 measurement</a:t>
            </a:r>
            <a:endParaRPr lang="en-US" sz="2800" dirty="0"/>
          </a:p>
        </p:txBody>
      </p:sp>
      <p:sp>
        <p:nvSpPr>
          <p:cNvPr id="3" name="Content Placeholder 2">
            <a:extLst>
              <a:ext uri="{FF2B5EF4-FFF2-40B4-BE49-F238E27FC236}">
                <a16:creationId xmlns:a16="http://schemas.microsoft.com/office/drawing/2014/main" xmlns="" id="{CDCCD436-C156-3CDC-2050-95912D6850D2}"/>
              </a:ext>
            </a:extLst>
          </p:cNvPr>
          <p:cNvSpPr>
            <a:spLocks noGrp="1"/>
          </p:cNvSpPr>
          <p:nvPr>
            <p:ph idx="1"/>
          </p:nvPr>
        </p:nvSpPr>
        <p:spPr>
          <a:xfrm>
            <a:off x="187325" y="2349500"/>
            <a:ext cx="10515600" cy="4351338"/>
          </a:xfrm>
        </p:spPr>
        <p:txBody>
          <a:bodyPr>
            <a:normAutofit fontScale="77500" lnSpcReduction="20000"/>
          </a:bodyPr>
          <a:lstStyle/>
          <a:p>
            <a:r>
              <a:rPr lang="en-GB" b="0" i="0" dirty="0">
                <a:effectLst/>
                <a:latin typeface=".SFUI-Regular"/>
              </a:rPr>
              <a:t>IGFBP-3 and IGF-1 serum levels represent a stable and integrated measurement of GH production and tissue effects.</a:t>
            </a:r>
          </a:p>
          <a:p>
            <a:r>
              <a:rPr lang="en-GB" dirty="0">
                <a:effectLst/>
                <a:latin typeface=".SF UI"/>
              </a:rPr>
              <a:t>Primary test </a:t>
            </a:r>
          </a:p>
          <a:p>
            <a:r>
              <a:rPr lang="en-GB" dirty="0">
                <a:latin typeface=".SF UI"/>
              </a:rPr>
              <a:t>Interpretation of results:</a:t>
            </a:r>
            <a:endParaRPr lang="en-GB" dirty="0"/>
          </a:p>
          <a:p>
            <a:r>
              <a:rPr lang="en-US" dirty="0"/>
              <a:t>Clearly normal IGF-1 and IGFBP-3 (SD ≥0; ie, in the upper one-half of the normal</a:t>
            </a:r>
            <a:r>
              <a:rPr lang="en-GB" dirty="0"/>
              <a:t> </a:t>
            </a:r>
            <a:r>
              <a:rPr lang="en-US" dirty="0"/>
              <a:t>range) – GHD is extremely unlikely, and no further testing is required.-</a:t>
            </a:r>
            <a:endParaRPr lang="en-GB" dirty="0"/>
          </a:p>
          <a:p>
            <a:r>
              <a:rPr lang="en-US" dirty="0"/>
              <a:t>Somewhat low IGF-1 (eg, SD between 0 and -2) and IGFBP-3 – Moderate suspicion</a:t>
            </a:r>
            <a:r>
              <a:rPr lang="en-GB" dirty="0"/>
              <a:t> </a:t>
            </a:r>
            <a:r>
              <a:rPr lang="en-US" dirty="0"/>
              <a:t>of GHD. The decision about whether to perform provocative GH testing depends</a:t>
            </a:r>
            <a:r>
              <a:rPr lang="en-GB" dirty="0"/>
              <a:t> </a:t>
            </a:r>
            <a:r>
              <a:rPr lang="en-US" dirty="0"/>
              <a:t>on individual patient characteristics, including the severity of growth failure,</a:t>
            </a:r>
            <a:r>
              <a:rPr lang="en-GB" dirty="0"/>
              <a:t> </a:t>
            </a:r>
            <a:r>
              <a:rPr lang="en-US" dirty="0"/>
              <a:t>degree of bone age delay, and whether the low levels of IGF-1 and IGFBP-3 can be</a:t>
            </a:r>
            <a:r>
              <a:rPr lang="en-GB" dirty="0"/>
              <a:t>v</a:t>
            </a:r>
            <a:r>
              <a:rPr lang="en-US" dirty="0"/>
              <a:t>explained by other factors, such as poor nutrition.-</a:t>
            </a:r>
            <a:endParaRPr lang="en-GB" dirty="0"/>
          </a:p>
          <a:p>
            <a:r>
              <a:rPr lang="en-US" dirty="0"/>
              <a:t>Moderately or severely reduced IGF-1 (eg, SD &lt;-2) and IGFBP-3 with delayed bone</a:t>
            </a:r>
            <a:r>
              <a:rPr lang="en-GB" dirty="0"/>
              <a:t> </a:t>
            </a:r>
            <a:r>
              <a:rPr lang="en-US" dirty="0"/>
              <a:t>age – Strong suspicion of GHD.</a:t>
            </a:r>
            <a:endParaRPr lang="en-GB" dirty="0"/>
          </a:p>
          <a:p>
            <a:r>
              <a:rPr lang="en-US" dirty="0"/>
              <a:t> In most cases, the possibility of GHD should be explored by provocative GH testing, if other causes of low IGF-1 and IGFBP-3, such as poor nutrition, have been excluded.</a:t>
            </a:r>
          </a:p>
        </p:txBody>
      </p:sp>
    </p:spTree>
    <p:extLst>
      <p:ext uri="{BB962C8B-B14F-4D97-AF65-F5344CB8AC3E}">
        <p14:creationId xmlns:p14="http://schemas.microsoft.com/office/powerpoint/2010/main" val="1062575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20EE2F-C983-7295-A469-6EDF5CB4E24B}"/>
              </a:ext>
            </a:extLst>
          </p:cNvPr>
          <p:cNvSpPr>
            <a:spLocks noGrp="1"/>
          </p:cNvSpPr>
          <p:nvPr>
            <p:ph type="title"/>
          </p:nvPr>
        </p:nvSpPr>
        <p:spPr/>
        <p:txBody>
          <a:bodyPr/>
          <a:lstStyle/>
          <a:p>
            <a:r>
              <a:rPr lang="en-US" dirty="0"/>
              <a:t>Provocative (stimulation) GH testing</a:t>
            </a:r>
          </a:p>
        </p:txBody>
      </p:sp>
      <p:sp>
        <p:nvSpPr>
          <p:cNvPr id="3" name="Content Placeholder 2">
            <a:extLst>
              <a:ext uri="{FF2B5EF4-FFF2-40B4-BE49-F238E27FC236}">
                <a16:creationId xmlns:a16="http://schemas.microsoft.com/office/drawing/2014/main" xmlns="" id="{C6F52475-2CC5-B3A8-BD9B-0C6A8A541FBB}"/>
              </a:ext>
            </a:extLst>
          </p:cNvPr>
          <p:cNvSpPr>
            <a:spLocks noGrp="1"/>
          </p:cNvSpPr>
          <p:nvPr>
            <p:ph idx="1"/>
          </p:nvPr>
        </p:nvSpPr>
        <p:spPr/>
        <p:txBody>
          <a:bodyPr>
            <a:normAutofit lnSpcReduction="10000"/>
          </a:bodyPr>
          <a:lstStyle/>
          <a:p>
            <a:r>
              <a:rPr lang="en-US" dirty="0"/>
              <a:t>Provocative (stimulation) GH testing is indicated for most patients to confirm a</a:t>
            </a:r>
            <a:r>
              <a:rPr lang="en-GB" dirty="0"/>
              <a:t> </a:t>
            </a:r>
            <a:r>
              <a:rPr lang="en-US" dirty="0"/>
              <a:t>diagnosis of GHD.</a:t>
            </a:r>
            <a:endParaRPr lang="en-GB" dirty="0"/>
          </a:p>
          <a:p>
            <a:r>
              <a:rPr lang="en-US" dirty="0"/>
              <a:t> Because this testing has limitations, the results should not be used as the</a:t>
            </a:r>
            <a:r>
              <a:rPr lang="en-GB" dirty="0"/>
              <a:t> </a:t>
            </a:r>
            <a:r>
              <a:rPr lang="en-US" dirty="0"/>
              <a:t>sole diagnostic criterion and should be interpreted in the context of bone</a:t>
            </a:r>
            <a:r>
              <a:rPr lang="en-GB" dirty="0"/>
              <a:t> </a:t>
            </a:r>
            <a:r>
              <a:rPr lang="en-US" dirty="0"/>
              <a:t>age, and IGF-1 and IGFBP-3 concentrations</a:t>
            </a:r>
            <a:endParaRPr lang="en-GB" dirty="0"/>
          </a:p>
          <a:p>
            <a:r>
              <a:rPr lang="en-US" dirty="0"/>
              <a:t>Provocative testing also is not necessary for short children with a normal bone age and height</a:t>
            </a:r>
            <a:r>
              <a:rPr lang="en-GB" dirty="0"/>
              <a:t> </a:t>
            </a:r>
            <a:r>
              <a:rPr lang="en-US" dirty="0"/>
              <a:t>velocity or for those with clearly normal levels of IGF-1 and IGFBP-3. These findings are</a:t>
            </a:r>
            <a:r>
              <a:rPr lang="en-GB" dirty="0"/>
              <a:t> </a:t>
            </a:r>
            <a:r>
              <a:rPr lang="en-US" dirty="0"/>
              <a:t>sufficient to exclude GHD without provocative testing.</a:t>
            </a:r>
          </a:p>
        </p:txBody>
      </p:sp>
    </p:spTree>
    <p:extLst>
      <p:ext uri="{BB962C8B-B14F-4D97-AF65-F5344CB8AC3E}">
        <p14:creationId xmlns:p14="http://schemas.microsoft.com/office/powerpoint/2010/main" val="481757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5410EE-19C6-1A58-3266-FFC9F5731050}"/>
              </a:ext>
            </a:extLst>
          </p:cNvPr>
          <p:cNvSpPr>
            <a:spLocks noGrp="1"/>
          </p:cNvSpPr>
          <p:nvPr>
            <p:ph type="title"/>
          </p:nvPr>
        </p:nvSpPr>
        <p:spPr/>
        <p:txBody>
          <a:bodyPr/>
          <a:lstStyle/>
          <a:p>
            <a:r>
              <a:rPr lang="en-US"/>
              <a:t>Provocative (stimulation) GH testing</a:t>
            </a:r>
            <a:endParaRPr lang="en-US" dirty="0"/>
          </a:p>
        </p:txBody>
      </p:sp>
      <p:sp>
        <p:nvSpPr>
          <p:cNvPr id="3" name="Content Placeholder 2">
            <a:extLst>
              <a:ext uri="{FF2B5EF4-FFF2-40B4-BE49-F238E27FC236}">
                <a16:creationId xmlns:a16="http://schemas.microsoft.com/office/drawing/2014/main" xmlns="" id="{B95D6721-D63C-147B-AEAF-A6F00FA4A1E3}"/>
              </a:ext>
            </a:extLst>
          </p:cNvPr>
          <p:cNvSpPr>
            <a:spLocks noGrp="1"/>
          </p:cNvSpPr>
          <p:nvPr>
            <p:ph idx="1"/>
          </p:nvPr>
        </p:nvSpPr>
        <p:spPr/>
        <p:txBody>
          <a:bodyPr>
            <a:normAutofit fontScale="85000" lnSpcReduction="20000"/>
          </a:bodyPr>
          <a:lstStyle/>
          <a:p>
            <a:r>
              <a:rPr lang="en-GB" b="0" i="0" dirty="0">
                <a:effectLst/>
                <a:latin typeface=".SFUI-Regular"/>
              </a:rPr>
              <a:t>Random sampling of serum GH is insufficient to diagnose GH deficiency; GH stimulation tests are required</a:t>
            </a:r>
          </a:p>
          <a:p>
            <a:r>
              <a:rPr lang="en-US" dirty="0"/>
              <a:t>The stimulation tests are performed after an overnight fast. </a:t>
            </a:r>
            <a:endParaRPr lang="en-GB" dirty="0"/>
          </a:p>
          <a:p>
            <a:r>
              <a:rPr lang="en-GB" dirty="0"/>
              <a:t>Clonidine, arginine, and glucagon are common choices as stimuli in children. Hypothyroidism should be excluded first.</a:t>
            </a:r>
          </a:p>
          <a:p>
            <a:r>
              <a:rPr lang="en-US" dirty="0"/>
              <a:t>After the</a:t>
            </a:r>
            <a:r>
              <a:rPr lang="en-GB" dirty="0"/>
              <a:t> </a:t>
            </a:r>
            <a:r>
              <a:rPr lang="en-US" dirty="0"/>
              <a:t>pharmacologic agent is administered, serum samples are collected at intervals designed</a:t>
            </a:r>
            <a:r>
              <a:rPr lang="en-GB" dirty="0"/>
              <a:t> </a:t>
            </a:r>
            <a:r>
              <a:rPr lang="en-US" dirty="0"/>
              <a:t>to capture the peak stimulated GH level; the expected time to this peak varies depending</a:t>
            </a:r>
            <a:r>
              <a:rPr lang="en-GB" dirty="0"/>
              <a:t> </a:t>
            </a:r>
            <a:r>
              <a:rPr lang="en-US" dirty="0"/>
              <a:t>on the stimulus. </a:t>
            </a:r>
            <a:endParaRPr lang="en-GB" dirty="0"/>
          </a:p>
          <a:p>
            <a:r>
              <a:rPr lang="en-US" dirty="0"/>
              <a:t>Traditionally, most pediatric endocrinologists defined a "normal"response by a serum GH concentration of &gt;10 mcg/L</a:t>
            </a:r>
          </a:p>
          <a:p>
            <a:endParaRPr lang="en-GB" b="0" i="0" dirty="0">
              <a:effectLst/>
              <a:latin typeface=".SFUI-Regular"/>
            </a:endParaRPr>
          </a:p>
          <a:p>
            <a:endParaRPr lang="en-GB" dirty="0">
              <a:effectLst/>
              <a:latin typeface=".SF UI"/>
            </a:endParaRPr>
          </a:p>
        </p:txBody>
      </p:sp>
    </p:spTree>
    <p:extLst>
      <p:ext uri="{BB962C8B-B14F-4D97-AF65-F5344CB8AC3E}">
        <p14:creationId xmlns:p14="http://schemas.microsoft.com/office/powerpoint/2010/main" val="1227853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B28D8-7384-B1F4-E297-E83F371B0844}"/>
              </a:ext>
            </a:extLst>
          </p:cNvPr>
          <p:cNvSpPr>
            <a:spLocks noGrp="1"/>
          </p:cNvSpPr>
          <p:nvPr>
            <p:ph type="title"/>
          </p:nvPr>
        </p:nvSpPr>
        <p:spPr/>
        <p:txBody>
          <a:bodyPr/>
          <a:lstStyle/>
          <a:p>
            <a:r>
              <a:rPr lang="en-GB" dirty="0"/>
              <a:t>Limitations of provocative GH testing </a:t>
            </a:r>
            <a:endParaRPr lang="en-US" dirty="0"/>
          </a:p>
        </p:txBody>
      </p:sp>
      <p:sp>
        <p:nvSpPr>
          <p:cNvPr id="3" name="Content Placeholder 2">
            <a:extLst>
              <a:ext uri="{FF2B5EF4-FFF2-40B4-BE49-F238E27FC236}">
                <a16:creationId xmlns:a16="http://schemas.microsoft.com/office/drawing/2014/main" xmlns="" id="{34F696B1-9B4A-70C6-D54D-A130CA5D8DAF}"/>
              </a:ext>
            </a:extLst>
          </p:cNvPr>
          <p:cNvSpPr>
            <a:spLocks noGrp="1"/>
          </p:cNvSpPr>
          <p:nvPr>
            <p:ph idx="1"/>
          </p:nvPr>
        </p:nvSpPr>
        <p:spPr/>
        <p:txBody>
          <a:bodyPr>
            <a:normAutofit fontScale="92500" lnSpcReduction="10000"/>
          </a:bodyPr>
          <a:lstStyle/>
          <a:p>
            <a:r>
              <a:rPr lang="en-US" dirty="0"/>
              <a:t>The interpretation of the test results depends upon age and sex hormone concentrations</a:t>
            </a:r>
            <a:endParaRPr lang="en-GB" dirty="0"/>
          </a:p>
          <a:p>
            <a:r>
              <a:rPr lang="en-US" dirty="0"/>
              <a:t>Children with constitutional delay of growth and puberty may have low GH results</a:t>
            </a:r>
            <a:r>
              <a:rPr lang="en-GB" dirty="0"/>
              <a:t> </a:t>
            </a:r>
            <a:r>
              <a:rPr lang="en-US" dirty="0"/>
              <a:t>on provocative testing in the absence of true GHD (ie, false-positive results).</a:t>
            </a:r>
            <a:endParaRPr lang="en-GB" dirty="0"/>
          </a:p>
          <a:p>
            <a:r>
              <a:rPr lang="en-US" dirty="0"/>
              <a:t>Administration of sex steroids for a few days prior to the provocative GH testing (known as"priming") reduces the chance of a false-positive result</a:t>
            </a:r>
            <a:r>
              <a:rPr lang="en-GB" dirty="0"/>
              <a:t>.</a:t>
            </a:r>
          </a:p>
          <a:p>
            <a:r>
              <a:rPr lang="en-US" dirty="0"/>
              <a:t>Adiposity (as measured by body mass index) also influences GH response to the stimulation test, such that obese children show diminished GH responses to all stimuli</a:t>
            </a:r>
          </a:p>
        </p:txBody>
      </p:sp>
    </p:spTree>
    <p:extLst>
      <p:ext uri="{BB962C8B-B14F-4D97-AF65-F5344CB8AC3E}">
        <p14:creationId xmlns:p14="http://schemas.microsoft.com/office/powerpoint/2010/main" val="92387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9843C-1261-7676-0AFB-3CC1EB0F8F7F}"/>
              </a:ext>
            </a:extLst>
          </p:cNvPr>
          <p:cNvSpPr>
            <a:spLocks noGrp="1"/>
          </p:cNvSpPr>
          <p:nvPr>
            <p:ph type="title"/>
          </p:nvPr>
        </p:nvSpPr>
        <p:spPr/>
        <p:txBody>
          <a:bodyPr/>
          <a:lstStyle/>
          <a:p>
            <a:r>
              <a:rPr lang="en-US"/>
              <a:t>Genetic testing </a:t>
            </a:r>
          </a:p>
        </p:txBody>
      </p:sp>
      <p:sp>
        <p:nvSpPr>
          <p:cNvPr id="3" name="Content Placeholder 2">
            <a:extLst>
              <a:ext uri="{FF2B5EF4-FFF2-40B4-BE49-F238E27FC236}">
                <a16:creationId xmlns:a16="http://schemas.microsoft.com/office/drawing/2014/main" xmlns="" id="{FFB38DA7-95D9-67FB-D936-9D2A0CD7B10B}"/>
              </a:ext>
            </a:extLst>
          </p:cNvPr>
          <p:cNvSpPr>
            <a:spLocks noGrp="1"/>
          </p:cNvSpPr>
          <p:nvPr>
            <p:ph idx="1"/>
          </p:nvPr>
        </p:nvSpPr>
        <p:spPr>
          <a:xfrm>
            <a:off x="838200" y="1875429"/>
            <a:ext cx="10515600" cy="4351338"/>
          </a:xfrm>
        </p:spPr>
        <p:txBody>
          <a:bodyPr/>
          <a:lstStyle/>
          <a:p>
            <a:r>
              <a:rPr lang="en-US" dirty="0"/>
              <a:t>Genetic testing is increasingly available and is a valuable and cost-effective component of the evaluation for selected patients</a:t>
            </a:r>
            <a:endParaRPr lang="en-GB" dirty="0"/>
          </a:p>
          <a:p>
            <a:r>
              <a:rPr lang="en-US" b="1" dirty="0"/>
              <a:t> Indications for genetic</a:t>
            </a:r>
            <a:r>
              <a:rPr lang="en-GB" b="1" dirty="0"/>
              <a:t> </a:t>
            </a:r>
            <a:r>
              <a:rPr lang="en-US" b="1" dirty="0"/>
              <a:t>testing include:</a:t>
            </a:r>
            <a:endParaRPr lang="en-GB" b="1" dirty="0"/>
          </a:p>
          <a:p>
            <a:r>
              <a:rPr lang="en-US" dirty="0"/>
              <a:t>Severe short stature (height below -3 SD)</a:t>
            </a:r>
            <a:endParaRPr lang="en-GB" dirty="0"/>
          </a:p>
          <a:p>
            <a:r>
              <a:rPr lang="en-US" dirty="0"/>
              <a:t>Multiple pituitary hormone deficiencies</a:t>
            </a:r>
            <a:endParaRPr lang="en-GB" dirty="0"/>
          </a:p>
          <a:p>
            <a:r>
              <a:rPr lang="en-US" dirty="0"/>
              <a:t>Severe growth hormone deficiency</a:t>
            </a:r>
            <a:endParaRPr lang="en-GB" dirty="0"/>
          </a:p>
          <a:p>
            <a:r>
              <a:rPr lang="en-US" dirty="0"/>
              <a:t>Unequivocal growth hormone insensitivity</a:t>
            </a:r>
          </a:p>
        </p:txBody>
      </p:sp>
    </p:spTree>
    <p:extLst>
      <p:ext uri="{BB962C8B-B14F-4D97-AF65-F5344CB8AC3E}">
        <p14:creationId xmlns:p14="http://schemas.microsoft.com/office/powerpoint/2010/main" val="2498960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Autofit/>
          </a:bodyPr>
          <a:lstStyle/>
          <a:p>
            <a:r>
              <a:rPr lang="en-US" sz="9600" dirty="0"/>
              <a:t>Treatment </a:t>
            </a:r>
          </a:p>
        </p:txBody>
      </p:sp>
    </p:spTree>
    <p:extLst>
      <p:ext uri="{BB962C8B-B14F-4D97-AF65-F5344CB8AC3E}">
        <p14:creationId xmlns:p14="http://schemas.microsoft.com/office/powerpoint/2010/main" val="5326986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200647" y="260650"/>
            <a:ext cx="8779321" cy="1051316"/>
          </a:xfrm>
        </p:spPr>
        <p:txBody>
          <a:bodyPr>
            <a:normAutofit/>
          </a:bodyPr>
          <a:lstStyle/>
          <a:p>
            <a:pPr algn="l"/>
            <a:r>
              <a:rPr lang="en-US" sz="3600" dirty="0"/>
              <a:t>Treatment of short stature:</a:t>
            </a:r>
          </a:p>
        </p:txBody>
      </p:sp>
      <p:sp>
        <p:nvSpPr>
          <p:cNvPr id="3" name="عنوان فرعي 2"/>
          <p:cNvSpPr>
            <a:spLocks noGrp="1"/>
          </p:cNvSpPr>
          <p:nvPr>
            <p:ph type="subTitle" idx="1"/>
          </p:nvPr>
        </p:nvSpPr>
        <p:spPr>
          <a:xfrm>
            <a:off x="1113183" y="1484784"/>
            <a:ext cx="8943257" cy="4752528"/>
          </a:xfrm>
        </p:spPr>
        <p:txBody>
          <a:bodyPr>
            <a:normAutofit fontScale="85000" lnSpcReduction="10000"/>
          </a:bodyPr>
          <a:lstStyle/>
          <a:p>
            <a:pPr algn="l"/>
            <a:r>
              <a:rPr lang="en-US" dirty="0">
                <a:solidFill>
                  <a:schemeClr val="tx1"/>
                </a:solidFill>
              </a:rPr>
              <a:t> </a:t>
            </a:r>
            <a:r>
              <a:rPr lang="en-US" sz="3000" dirty="0">
                <a:solidFill>
                  <a:schemeClr val="tx1"/>
                </a:solidFill>
              </a:rPr>
              <a:t>1. counselling of </a:t>
            </a:r>
            <a:r>
              <a:rPr lang="en-US" sz="3000" dirty="0" smtClean="0">
                <a:solidFill>
                  <a:schemeClr val="tx1"/>
                </a:solidFill>
              </a:rPr>
              <a:t>parents </a:t>
            </a:r>
            <a:r>
              <a:rPr lang="en-US" sz="3000" dirty="0">
                <a:solidFill>
                  <a:schemeClr val="tx1"/>
                </a:solidFill>
              </a:rPr>
              <a:t>and </a:t>
            </a:r>
            <a:endParaRPr lang="en-US" sz="3000" dirty="0" smtClean="0">
              <a:solidFill>
                <a:schemeClr val="tx1"/>
              </a:solidFill>
            </a:endParaRPr>
          </a:p>
          <a:p>
            <a:pPr algn="l"/>
            <a:r>
              <a:rPr lang="en-US" sz="3000" dirty="0" smtClean="0">
                <a:solidFill>
                  <a:schemeClr val="tx1"/>
                </a:solidFill>
              </a:rPr>
              <a:t>reassurance  if </a:t>
            </a:r>
            <a:r>
              <a:rPr lang="en-US" sz="3000" dirty="0">
                <a:solidFill>
                  <a:schemeClr val="tx1"/>
                </a:solidFill>
              </a:rPr>
              <a:t>that low height is a normal variant</a:t>
            </a:r>
          </a:p>
          <a:p>
            <a:pPr algn="l"/>
            <a:r>
              <a:rPr lang="en-US" sz="3000" dirty="0">
                <a:solidFill>
                  <a:schemeClr val="tx1"/>
                </a:solidFill>
              </a:rPr>
              <a:t>2. Treat underlying condition </a:t>
            </a:r>
          </a:p>
          <a:p>
            <a:pPr algn="l"/>
            <a:r>
              <a:rPr lang="en-US" sz="3000" dirty="0">
                <a:solidFill>
                  <a:schemeClr val="tx1"/>
                </a:solidFill>
              </a:rPr>
              <a:t>-replace thyroxine ,vitamin D and phosphate .</a:t>
            </a:r>
          </a:p>
          <a:p>
            <a:pPr algn="l"/>
            <a:r>
              <a:rPr lang="en-US" sz="3000" dirty="0">
                <a:solidFill>
                  <a:schemeClr val="tx1"/>
                </a:solidFill>
              </a:rPr>
              <a:t>-treat undernutrition </a:t>
            </a:r>
          </a:p>
          <a:p>
            <a:pPr algn="l"/>
            <a:r>
              <a:rPr lang="en-US" sz="3000" dirty="0">
                <a:solidFill>
                  <a:schemeClr val="tx1"/>
                </a:solidFill>
              </a:rPr>
              <a:t>-specific treatment for a known cause .</a:t>
            </a:r>
          </a:p>
          <a:p>
            <a:pPr algn="l"/>
            <a:r>
              <a:rPr lang="en-US" sz="3000" dirty="0">
                <a:solidFill>
                  <a:schemeClr val="tx1"/>
                </a:solidFill>
              </a:rPr>
              <a:t>3.Discontinuation of growth inhibiting medication </a:t>
            </a:r>
          </a:p>
          <a:p>
            <a:pPr algn="l"/>
            <a:r>
              <a:rPr lang="en-US" sz="3000" dirty="0">
                <a:solidFill>
                  <a:schemeClr val="tx1"/>
                </a:solidFill>
              </a:rPr>
              <a:t>4.GH therapy </a:t>
            </a:r>
          </a:p>
        </p:txBody>
      </p:sp>
    </p:spTree>
    <p:extLst>
      <p:ext uri="{BB962C8B-B14F-4D97-AF65-F5344CB8AC3E}">
        <p14:creationId xmlns:p14="http://schemas.microsoft.com/office/powerpoint/2010/main" val="29039235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growth hormone therapy </a:t>
            </a:r>
          </a:p>
        </p:txBody>
      </p:sp>
      <p:sp>
        <p:nvSpPr>
          <p:cNvPr id="3" name="عنصر نائب للمحتوى 2"/>
          <p:cNvSpPr>
            <a:spLocks noGrp="1"/>
          </p:cNvSpPr>
          <p:nvPr>
            <p:ph idx="1"/>
          </p:nvPr>
        </p:nvSpPr>
        <p:spPr>
          <a:xfrm>
            <a:off x="882595" y="1600200"/>
            <a:ext cx="9939130" cy="5141168"/>
          </a:xfrm>
        </p:spPr>
        <p:txBody>
          <a:bodyPr>
            <a:normAutofit/>
          </a:bodyPr>
          <a:lstStyle/>
          <a:p>
            <a:pPr marL="0" indent="0">
              <a:buNone/>
            </a:pPr>
            <a:r>
              <a:rPr lang="en-US" dirty="0"/>
              <a:t>*</a:t>
            </a:r>
            <a:r>
              <a:rPr lang="en-US" sz="2400" dirty="0"/>
              <a:t>indication :</a:t>
            </a:r>
          </a:p>
          <a:p>
            <a:pPr marL="0" indent="0">
              <a:buNone/>
            </a:pPr>
            <a:r>
              <a:rPr lang="en-US" sz="2400" dirty="0"/>
              <a:t>1. GHD</a:t>
            </a:r>
          </a:p>
          <a:p>
            <a:pPr marL="0" indent="0">
              <a:buNone/>
            </a:pPr>
            <a:r>
              <a:rPr lang="en-US" sz="2400" dirty="0"/>
              <a:t>2. Turner syndrome</a:t>
            </a:r>
          </a:p>
          <a:p>
            <a:pPr marL="0" indent="0">
              <a:buNone/>
            </a:pPr>
            <a:r>
              <a:rPr lang="en-US" sz="2400" dirty="0"/>
              <a:t>3. Noonan syndrome</a:t>
            </a:r>
          </a:p>
          <a:p>
            <a:pPr marL="0" indent="0">
              <a:buNone/>
            </a:pPr>
            <a:r>
              <a:rPr lang="en-US" sz="2400" dirty="0"/>
              <a:t>4. </a:t>
            </a:r>
            <a:r>
              <a:rPr lang="en-US" sz="2400" dirty="0" err="1"/>
              <a:t>Prader</a:t>
            </a:r>
            <a:r>
              <a:rPr lang="en-US" sz="2400" dirty="0"/>
              <a:t>-Willi syndrome</a:t>
            </a:r>
          </a:p>
          <a:p>
            <a:pPr marL="0" indent="0">
              <a:buNone/>
            </a:pPr>
            <a:r>
              <a:rPr lang="en-US" sz="2400" dirty="0"/>
              <a:t>5. chronic renal failure (pre transplantation)→Higher dose</a:t>
            </a:r>
          </a:p>
          <a:p>
            <a:pPr marL="0" indent="0">
              <a:buNone/>
            </a:pPr>
            <a:r>
              <a:rPr lang="en-US" sz="2400" dirty="0"/>
              <a:t>7. children born small for gestational age who have </a:t>
            </a:r>
            <a:r>
              <a:rPr lang="en-US" sz="2400" dirty="0" smtClean="0"/>
              <a:t>not </a:t>
            </a:r>
            <a:r>
              <a:rPr lang="en-US" sz="2400" dirty="0"/>
              <a:t>reached 5th centile by </a:t>
            </a:r>
            <a:r>
              <a:rPr lang="en-US" sz="2400" dirty="0" smtClean="0"/>
              <a:t>2yrs</a:t>
            </a:r>
            <a:endParaRPr lang="en-US" sz="2400" dirty="0"/>
          </a:p>
        </p:txBody>
      </p:sp>
    </p:spTree>
    <p:extLst>
      <p:ext uri="{BB962C8B-B14F-4D97-AF65-F5344CB8AC3E}">
        <p14:creationId xmlns:p14="http://schemas.microsoft.com/office/powerpoint/2010/main" val="30914830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39471" y="699716"/>
            <a:ext cx="10491047" cy="4659464"/>
          </a:xfrm>
        </p:spPr>
        <p:txBody>
          <a:bodyPr>
            <a:normAutofit fontScale="90000"/>
          </a:bodyPr>
          <a:lstStyle/>
          <a:p>
            <a:pPr algn="l"/>
            <a:r>
              <a:rPr lang="en-US" dirty="0" smtClean="0"/>
              <a:t>*Precautions of given </a:t>
            </a:r>
            <a:r>
              <a:rPr lang="en-US" dirty="0" err="1" smtClean="0"/>
              <a:t>gh</a:t>
            </a:r>
            <a:r>
              <a:rPr lang="en-US" dirty="0" smtClean="0"/>
              <a:t> in children with neoplasm </a:t>
            </a:r>
            <a:br>
              <a:rPr lang="en-US" dirty="0" smtClean="0"/>
            </a:br>
            <a:r>
              <a:rPr lang="en-US" dirty="0" smtClean="0"/>
              <a:t>(it is anabolic hormone )</a:t>
            </a:r>
            <a:br>
              <a:rPr lang="en-US" dirty="0" smtClean="0"/>
            </a:br>
            <a:r>
              <a:rPr lang="en-US" dirty="0"/>
              <a:t/>
            </a:r>
            <a:br>
              <a:rPr lang="en-US" dirty="0"/>
            </a:br>
            <a:r>
              <a:rPr lang="en-US" dirty="0"/>
              <a:t/>
            </a:r>
            <a:br>
              <a:rPr lang="en-US" dirty="0"/>
            </a:br>
            <a:r>
              <a:rPr lang="en-US" dirty="0" smtClean="0"/>
              <a:t>*when to </a:t>
            </a:r>
            <a:r>
              <a:rPr lang="en-US" dirty="0"/>
              <a:t>stop GH therapy? High bone turn-over (PTH&gt;500)</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05122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102C528-9CD5-17E4-A2BE-1BE34CDF7D9D}"/>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Example</a:t>
            </a:r>
          </a:p>
        </p:txBody>
      </p:sp>
      <p:sp>
        <p:nvSpPr>
          <p:cNvPr id="4" name="Text Placeholder 3">
            <a:extLst>
              <a:ext uri="{FF2B5EF4-FFF2-40B4-BE49-F238E27FC236}">
                <a16:creationId xmlns:a16="http://schemas.microsoft.com/office/drawing/2014/main" xmlns="" id="{54D8C44D-363C-A736-981B-E20954C86917}"/>
              </a:ext>
            </a:extLst>
          </p:cNvPr>
          <p:cNvSpPr>
            <a:spLocks noGrp="1"/>
          </p:cNvSpPr>
          <p:nvPr>
            <p:ph type="body" sz="half" idx="2"/>
          </p:nvPr>
        </p:nvSpPr>
        <p:spPr>
          <a:xfrm>
            <a:off x="-13852" y="996291"/>
            <a:ext cx="5112327" cy="312304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3 y/o girl </a:t>
            </a:r>
          </a:p>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a:t>
            </a:r>
            <a:r>
              <a:rPr lang="x-none" sz="3200" dirty="0">
                <a:solidFill>
                  <a:schemeClr val="tx1"/>
                </a:solidFill>
                <a:latin typeface="Arial" panose="020B0604020202020204" pitchFamily="34" charset="0"/>
                <a:cs typeface="Arial" panose="020B0604020202020204" pitchFamily="34" charset="0"/>
              </a:rPr>
              <a:t>he’s 85 cm long </a:t>
            </a: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Weighs 10 kg</a:t>
            </a: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Father’s HT is 165 cm </a:t>
            </a: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Mother’s HT is 155 cm </a:t>
            </a:r>
          </a:p>
          <a:p>
            <a:pPr marL="457200" indent="-457200">
              <a:buFont typeface="Arial" panose="020B0604020202020204" pitchFamily="34" charset="0"/>
              <a:buChar char="•"/>
            </a:pPr>
            <a:endParaRPr lang="x-none" sz="3200" dirty="0">
              <a:solidFill>
                <a:schemeClr val="tx1"/>
              </a:solidFill>
              <a:latin typeface="Arial" panose="020B0604020202020204" pitchFamily="34" charset="0"/>
              <a:cs typeface="Arial" panose="020B0604020202020204" pitchFamily="34" charset="0"/>
            </a:endParaRPr>
          </a:p>
        </p:txBody>
      </p:sp>
      <p:pic>
        <p:nvPicPr>
          <p:cNvPr id="2" name="Picture 2" descr="ÙØªÙØ¬Ø© Ø¨Ø­Ø« Ø§ÙØµÙØ± Ø¹Ù âªSTATURE WEIGHT PERCENTILEâ¬â">
            <a:extLst>
              <a:ext uri="{FF2B5EF4-FFF2-40B4-BE49-F238E27FC236}">
                <a16:creationId xmlns:a16="http://schemas.microsoft.com/office/drawing/2014/main" xmlns="" id="{84C8E109-083A-DF94-0CBA-134FA6F5E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146" y="128790"/>
            <a:ext cx="6871854" cy="672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8748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152" y="449288"/>
            <a:ext cx="10893287"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514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3775" y="618517"/>
            <a:ext cx="10364451" cy="1281845"/>
          </a:xfrm>
        </p:spPr>
        <p:txBody>
          <a:bodyPr/>
          <a:lstStyle/>
          <a:p>
            <a:r>
              <a:rPr lang="en-US" dirty="0"/>
              <a:t>Side effect of RHGH replacement</a:t>
            </a:r>
          </a:p>
        </p:txBody>
      </p:sp>
      <p:sp>
        <p:nvSpPr>
          <p:cNvPr id="3" name="عنصر نائب للمحتوى 2"/>
          <p:cNvSpPr>
            <a:spLocks noGrp="1"/>
          </p:cNvSpPr>
          <p:nvPr>
            <p:ph idx="1"/>
          </p:nvPr>
        </p:nvSpPr>
        <p:spPr>
          <a:xfrm>
            <a:off x="1248355" y="1555455"/>
            <a:ext cx="9232182" cy="4785395"/>
          </a:xfrm>
        </p:spPr>
        <p:txBody>
          <a:bodyPr>
            <a:normAutofit fontScale="85000" lnSpcReduction="20000"/>
          </a:bodyPr>
          <a:lstStyle/>
          <a:p>
            <a:pPr marL="0" indent="0">
              <a:buNone/>
            </a:pPr>
            <a:endParaRPr lang="en-US" dirty="0"/>
          </a:p>
          <a:p>
            <a:pPr marL="0" indent="0">
              <a:buNone/>
            </a:pPr>
            <a:r>
              <a:rPr lang="en-US" sz="2600" dirty="0"/>
              <a:t>1. Pseudo tumor </a:t>
            </a:r>
            <a:r>
              <a:rPr lang="en-US" sz="2600" dirty="0" err="1"/>
              <a:t>Cerebri</a:t>
            </a:r>
            <a:r>
              <a:rPr lang="en-US" sz="2600" dirty="0"/>
              <a:t>: Higher risk in GHD ‚hypothyroidism and  obesity.</a:t>
            </a:r>
          </a:p>
          <a:p>
            <a:pPr marL="0" indent="0">
              <a:buNone/>
            </a:pPr>
            <a:r>
              <a:rPr lang="en-US" sz="2600" dirty="0"/>
              <a:t>2. Slipped-Capital Femoral Epiphysis: Higher risk in GHD, hypothyroidism and obesity</a:t>
            </a:r>
          </a:p>
          <a:p>
            <a:pPr marL="0" indent="0">
              <a:buNone/>
            </a:pPr>
            <a:r>
              <a:rPr lang="en-US" sz="2600" dirty="0"/>
              <a:t>3. Worsening of Scoliosis</a:t>
            </a:r>
          </a:p>
          <a:p>
            <a:pPr marL="0" indent="0">
              <a:buNone/>
            </a:pPr>
            <a:r>
              <a:rPr lang="en-US" sz="2600" dirty="0"/>
              <a:t>4. Insulin Resistance</a:t>
            </a:r>
          </a:p>
          <a:p>
            <a:pPr marL="0" indent="0">
              <a:buNone/>
            </a:pPr>
            <a:r>
              <a:rPr lang="en-US" sz="2600" dirty="0"/>
              <a:t>5. Increased Nevi</a:t>
            </a:r>
          </a:p>
          <a:p>
            <a:pPr marL="0" indent="0">
              <a:buNone/>
            </a:pPr>
            <a:r>
              <a:rPr lang="en-US" sz="2600" dirty="0"/>
              <a:t>6. Pubertal Gynecomastia</a:t>
            </a:r>
          </a:p>
          <a:p>
            <a:pPr marL="0" indent="0">
              <a:buNone/>
            </a:pPr>
            <a:r>
              <a:rPr lang="en-US" sz="2600" dirty="0"/>
              <a:t>7. Pancreatitis</a:t>
            </a:r>
          </a:p>
          <a:p>
            <a:pPr marL="0" indent="0">
              <a:buNone/>
            </a:pPr>
            <a:r>
              <a:rPr lang="en-US" sz="2600" dirty="0"/>
              <a:t>8. rash and pain at injection site</a:t>
            </a:r>
          </a:p>
          <a:p>
            <a:pPr algn="l"/>
            <a:endParaRPr lang="en-US" dirty="0"/>
          </a:p>
        </p:txBody>
      </p:sp>
    </p:spTree>
    <p:extLst>
      <p:ext uri="{BB962C8B-B14F-4D97-AF65-F5344CB8AC3E}">
        <p14:creationId xmlns:p14="http://schemas.microsoft.com/office/powerpoint/2010/main" val="8195185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84585-1F9D-0425-ADF8-3D15077A2575}"/>
              </a:ext>
            </a:extLst>
          </p:cNvPr>
          <p:cNvSpPr>
            <a:spLocks noGrp="1"/>
          </p:cNvSpPr>
          <p:nvPr>
            <p:ph type="ctrTitle"/>
          </p:nvPr>
        </p:nvSpPr>
        <p:spPr/>
        <p:txBody>
          <a:bodyPr/>
          <a:lstStyle/>
          <a:p>
            <a:r>
              <a:rPr lang="en-US" dirty="0"/>
              <a:t>Thank you </a:t>
            </a:r>
          </a:p>
        </p:txBody>
      </p:sp>
      <p:sp>
        <p:nvSpPr>
          <p:cNvPr id="3" name="Subtitle 2">
            <a:extLst>
              <a:ext uri="{FF2B5EF4-FFF2-40B4-BE49-F238E27FC236}">
                <a16:creationId xmlns:a16="http://schemas.microsoft.com/office/drawing/2014/main" xmlns="" id="{639E24D7-7EE8-15E2-C976-F511C7F301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690593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420</TotalTime>
  <Words>5857</Words>
  <Application>Microsoft Office PowerPoint</Application>
  <PresentationFormat>مخصص</PresentationFormat>
  <Paragraphs>660</Paragraphs>
  <Slides>92</Slides>
  <Notes>27</Notes>
  <HiddenSlides>0</HiddenSlides>
  <MMClips>0</MMClips>
  <ScaleCrop>false</ScaleCrop>
  <HeadingPairs>
    <vt:vector size="4" baseType="variant">
      <vt:variant>
        <vt:lpstr>نسق</vt:lpstr>
      </vt:variant>
      <vt:variant>
        <vt:i4>1</vt:i4>
      </vt:variant>
      <vt:variant>
        <vt:lpstr>عناوين الشرائح</vt:lpstr>
      </vt:variant>
      <vt:variant>
        <vt:i4>92</vt:i4>
      </vt:variant>
    </vt:vector>
  </HeadingPairs>
  <TitlesOfParts>
    <vt:vector size="93" baseType="lpstr">
      <vt:lpstr>Droplet</vt:lpstr>
      <vt:lpstr>Short Stature </vt:lpstr>
      <vt:lpstr>Growth </vt:lpstr>
      <vt:lpstr>عرض تقديمي في PowerPoint</vt:lpstr>
      <vt:lpstr>عرض تقديمي في PowerPoint</vt:lpstr>
      <vt:lpstr>عرض تقديمي في PowerPoint</vt:lpstr>
      <vt:lpstr>عرض تقديمي في PowerPoint</vt:lpstr>
      <vt:lpstr>Accurate HT Measurement</vt:lpstr>
      <vt:lpstr>Mid Parental HT</vt:lpstr>
      <vt:lpstr>Example</vt:lpstr>
      <vt:lpstr>عرض تقديمي في PowerPoint</vt:lpstr>
      <vt:lpstr>Short stature</vt:lpstr>
      <vt:lpstr>عرض تقديمي في PowerPoint</vt:lpstr>
      <vt:lpstr>Assessment of body proportions</vt:lpstr>
      <vt:lpstr>Growth patterns</vt:lpstr>
      <vt:lpstr>عرض تقديمي في PowerPoint</vt:lpstr>
      <vt:lpstr>عرض تقديمي في PowerPoint</vt:lpstr>
      <vt:lpstr>عرض تقديمي في PowerPoint</vt:lpstr>
      <vt:lpstr>عرض تقديمي في PowerPoint</vt:lpstr>
      <vt:lpstr>عرض تقديمي في PowerPoint</vt:lpstr>
      <vt:lpstr>Genetic Causes (Syndromes with dysmorphic features )</vt:lpstr>
      <vt:lpstr>Turner syndrome</vt:lpstr>
      <vt:lpstr>عرض تقديمي في PowerPoint</vt:lpstr>
      <vt:lpstr>Noonan syndrome</vt:lpstr>
      <vt:lpstr>Silver-Russell syndrome</vt:lpstr>
      <vt:lpstr>عرض تقديمي في PowerPoint</vt:lpstr>
      <vt:lpstr>Prader Willi syndrome</vt:lpstr>
      <vt:lpstr>عرض تقديمي في PowerPoint</vt:lpstr>
      <vt:lpstr>SHOX GENE VARIANTS</vt:lpstr>
      <vt:lpstr>عرض تقديمي في PowerPoint</vt:lpstr>
      <vt:lpstr>Laurence-Moon-Bardet-Biedl syndrome</vt:lpstr>
      <vt:lpstr>Achondroplasia </vt:lpstr>
      <vt:lpstr>عرض تقديمي في PowerPoint</vt:lpstr>
      <vt:lpstr>عرض تقديمي في PowerPoint</vt:lpstr>
      <vt:lpstr>عرض تقديمي في PowerPoint</vt:lpstr>
      <vt:lpstr>Endocrine causes of growth failure</vt:lpstr>
      <vt:lpstr>Physiology of Growth Hormone</vt:lpstr>
      <vt:lpstr>عرض تقديمي في PowerPoint</vt:lpstr>
      <vt:lpstr>عرض تقديمي في PowerPoint</vt:lpstr>
      <vt:lpstr>عرض تقديمي في PowerPoint</vt:lpstr>
      <vt:lpstr>Growth hormone receptor mutations (Laron syndrome)</vt:lpstr>
      <vt:lpstr>عرض تقديمي في PowerPoint</vt:lpstr>
      <vt:lpstr>عرض تقديمي في PowerPoint</vt:lpstr>
      <vt:lpstr>Systemic disorders with secondary effects on growth </vt:lpstr>
      <vt:lpstr>How inflammatory processes affect physical growth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Diagnosis of short stature </vt:lpstr>
      <vt:lpstr>1-history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Clues to etiology from history</vt:lpstr>
      <vt:lpstr>2-Physical Examination &amp; Growth Measurement </vt:lpstr>
      <vt:lpstr>عرض تقديمي في PowerPoint</vt:lpstr>
      <vt:lpstr>Body Proportion</vt:lpstr>
      <vt:lpstr>7-Examination of the whole body</vt:lpstr>
      <vt:lpstr>Head and neck examination</vt:lpstr>
      <vt:lpstr>عرض تقديمي في PowerPoint</vt:lpstr>
      <vt:lpstr> </vt:lpstr>
      <vt:lpstr>chest and abdomen </vt:lpstr>
      <vt:lpstr>عرض تقديمي في PowerPoint</vt:lpstr>
      <vt:lpstr>Clues to etiology from physical examination</vt:lpstr>
      <vt:lpstr>Investigation of short stature </vt:lpstr>
      <vt:lpstr>Bone age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IGF1 and IGFBP3 measurement</vt:lpstr>
      <vt:lpstr>Provocative (stimulation) GH testing</vt:lpstr>
      <vt:lpstr>Provocative (stimulation) GH testing</vt:lpstr>
      <vt:lpstr>Limitations of provocative GH testing </vt:lpstr>
      <vt:lpstr>Genetic testing </vt:lpstr>
      <vt:lpstr>Treatment </vt:lpstr>
      <vt:lpstr>Treatment of short stature:</vt:lpstr>
      <vt:lpstr>growth hormone therapy </vt:lpstr>
      <vt:lpstr>*Precautions of given gh in children with neoplasm  (it is anabolic hormone )   *when to stop GH therapy? High bone turn-over (PTH&gt;500)   </vt:lpstr>
      <vt:lpstr>عرض تقديمي في PowerPoint</vt:lpstr>
      <vt:lpstr>Side effect of RHGH replacement</vt:lpstr>
      <vt:lpstr>Thank you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Hala Samara</dc:creator>
  <cp:lastModifiedBy>JABARI 4 COMPUTER</cp:lastModifiedBy>
  <cp:revision>21</cp:revision>
  <dcterms:created xsi:type="dcterms:W3CDTF">2024-03-18T19:11:48Z</dcterms:created>
  <dcterms:modified xsi:type="dcterms:W3CDTF">2024-10-09T15:04:39Z</dcterms:modified>
</cp:coreProperties>
</file>