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16"/>
  </p:notesMasterIdLst>
  <p:sldIdLst>
    <p:sldId id="272" r:id="rId3"/>
    <p:sldId id="260" r:id="rId4"/>
    <p:sldId id="261" r:id="rId5"/>
    <p:sldId id="288" r:id="rId6"/>
    <p:sldId id="263" r:id="rId7"/>
    <p:sldId id="266" r:id="rId8"/>
    <p:sldId id="262" r:id="rId9"/>
    <p:sldId id="289" r:id="rId10"/>
    <p:sldId id="280" r:id="rId11"/>
    <p:sldId id="290" r:id="rId12"/>
    <p:sldId id="281" r:id="rId13"/>
    <p:sldId id="287" r:id="rId14"/>
    <p:sldId id="291" r:id="rId15"/>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A1BB56-C28A-1D26-C1E2-62567F168002}" v="6" dt="2023-03-05T05:58:32.442"/>
    <p1510:client id="{9026A409-461B-A7AD-292B-DDBECA94FDB9}" v="4" dt="2023-03-05T10:53:45.628"/>
    <p1510:client id="{959BDD19-8C54-E55E-B1EE-7B028EF16B90}" v="9" dt="2023-03-05T09:09:36.046"/>
    <p1510:client id="{A5648FB9-21BC-BF6E-7CE7-7A04360AB2A5}" v="2" dt="2023-03-01T08:38:39.781"/>
    <p1510:client id="{CBC88D6E-DD5F-6249-2EB5-6C0EBF153949}" v="3" dt="2023-03-02T10:26:34.742"/>
    <p1510:client id="{CC799DF8-A88C-71D4-324E-4979F819A892}" v="11" dt="2023-03-05T07:20:39.5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0" autoAdjust="0"/>
    <p:restoredTop sz="96981" autoAdjust="0"/>
  </p:normalViewPr>
  <p:slideViewPr>
    <p:cSldViewPr>
      <p:cViewPr varScale="1">
        <p:scale>
          <a:sx n="88" d="100"/>
          <a:sy n="88" d="100"/>
        </p:scale>
        <p:origin x="1310"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hhar Ahmad. Abu morad" userId="S::mathhar@mutah.edu.jo::7ef918d1-8ff8-4c99-946b-4940260b1f06" providerId="AD" clId="Web-{959BDD19-8C54-E55E-B1EE-7B028EF16B90}"/>
    <pc:docChg chg="modSld">
      <pc:chgData name="Mathhar Ahmad. Abu morad" userId="S::mathhar@mutah.edu.jo::7ef918d1-8ff8-4c99-946b-4940260b1f06" providerId="AD" clId="Web-{959BDD19-8C54-E55E-B1EE-7B028EF16B90}" dt="2023-03-05T09:09:32.420" v="7" actId="20577"/>
      <pc:docMkLst>
        <pc:docMk/>
      </pc:docMkLst>
      <pc:sldChg chg="modSp">
        <pc:chgData name="Mathhar Ahmad. Abu morad" userId="S::mathhar@mutah.edu.jo::7ef918d1-8ff8-4c99-946b-4940260b1f06" providerId="AD" clId="Web-{959BDD19-8C54-E55E-B1EE-7B028EF16B90}" dt="2023-03-05T09:09:32.420" v="7" actId="20577"/>
        <pc:sldMkLst>
          <pc:docMk/>
          <pc:sldMk cId="0" sldId="272"/>
        </pc:sldMkLst>
        <pc:spChg chg="mod">
          <ac:chgData name="Mathhar Ahmad. Abu morad" userId="S::mathhar@mutah.edu.jo::7ef918d1-8ff8-4c99-946b-4940260b1f06" providerId="AD" clId="Web-{959BDD19-8C54-E55E-B1EE-7B028EF16B90}" dt="2023-03-05T09:09:32.420" v="7" actId="20577"/>
          <ac:spMkLst>
            <pc:docMk/>
            <pc:sldMk cId="0" sldId="272"/>
            <ac:spMk id="2" creationId="{CD670EA9-3B78-4645-EA47-8ACED651A7BF}"/>
          </ac:spMkLst>
        </pc:spChg>
      </pc:sldChg>
    </pc:docChg>
  </pc:docChgLst>
  <pc:docChgLst>
    <pc:chgData name="Mathhar Ahmad. Abu morad" userId="S::mathhar@mutah.edu.jo::7ef918d1-8ff8-4c99-946b-4940260b1f06" providerId="AD" clId="Web-{A5648FB9-21BC-BF6E-7CE7-7A04360AB2A5}"/>
    <pc:docChg chg="addSld delSld">
      <pc:chgData name="Mathhar Ahmad. Abu morad" userId="S::mathhar@mutah.edu.jo::7ef918d1-8ff8-4c99-946b-4940260b1f06" providerId="AD" clId="Web-{A5648FB9-21BC-BF6E-7CE7-7A04360AB2A5}" dt="2023-03-01T08:38:39.781" v="1"/>
      <pc:docMkLst>
        <pc:docMk/>
      </pc:docMkLst>
      <pc:sldChg chg="new del">
        <pc:chgData name="Mathhar Ahmad. Abu morad" userId="S::mathhar@mutah.edu.jo::7ef918d1-8ff8-4c99-946b-4940260b1f06" providerId="AD" clId="Web-{A5648FB9-21BC-BF6E-7CE7-7A04360AB2A5}" dt="2023-03-01T08:38:39.781" v="1"/>
        <pc:sldMkLst>
          <pc:docMk/>
          <pc:sldMk cId="1266156536" sldId="291"/>
        </pc:sldMkLst>
      </pc:sldChg>
    </pc:docChg>
  </pc:docChgLst>
  <pc:docChgLst>
    <pc:chgData name="Mathhar Ahmad. Abu morad" userId="S::mathhar@mutah.edu.jo::7ef918d1-8ff8-4c99-946b-4940260b1f06" providerId="AD" clId="Web-{CBC88D6E-DD5F-6249-2EB5-6C0EBF153949}"/>
    <pc:docChg chg="delSld modSld">
      <pc:chgData name="Mathhar Ahmad. Abu morad" userId="S::mathhar@mutah.edu.jo::7ef918d1-8ff8-4c99-946b-4940260b1f06" providerId="AD" clId="Web-{CBC88D6E-DD5F-6249-2EB5-6C0EBF153949}" dt="2023-03-02T10:26:34.742" v="2"/>
      <pc:docMkLst>
        <pc:docMk/>
      </pc:docMkLst>
      <pc:sldChg chg="modSp">
        <pc:chgData name="Mathhar Ahmad. Abu morad" userId="S::mathhar@mutah.edu.jo::7ef918d1-8ff8-4c99-946b-4940260b1f06" providerId="AD" clId="Web-{CBC88D6E-DD5F-6249-2EB5-6C0EBF153949}" dt="2023-03-02T10:26:32.070" v="1" actId="20577"/>
        <pc:sldMkLst>
          <pc:docMk/>
          <pc:sldMk cId="0" sldId="272"/>
        </pc:sldMkLst>
        <pc:spChg chg="mod">
          <ac:chgData name="Mathhar Ahmad. Abu morad" userId="S::mathhar@mutah.edu.jo::7ef918d1-8ff8-4c99-946b-4940260b1f06" providerId="AD" clId="Web-{CBC88D6E-DD5F-6249-2EB5-6C0EBF153949}" dt="2023-03-02T10:26:32.070" v="1" actId="20577"/>
          <ac:spMkLst>
            <pc:docMk/>
            <pc:sldMk cId="0" sldId="272"/>
            <ac:spMk id="2" creationId="{CD670EA9-3B78-4645-EA47-8ACED651A7BF}"/>
          </ac:spMkLst>
        </pc:spChg>
      </pc:sldChg>
      <pc:sldChg chg="del">
        <pc:chgData name="Mathhar Ahmad. Abu morad" userId="S::mathhar@mutah.edu.jo::7ef918d1-8ff8-4c99-946b-4940260b1f06" providerId="AD" clId="Web-{CBC88D6E-DD5F-6249-2EB5-6C0EBF153949}" dt="2023-03-02T10:26:34.742" v="2"/>
        <pc:sldMkLst>
          <pc:docMk/>
          <pc:sldMk cId="0" sldId="278"/>
        </pc:sldMkLst>
      </pc:sldChg>
    </pc:docChg>
  </pc:docChgLst>
  <pc:docChgLst>
    <pc:chgData name="Mathhar Ahmad. Abu morad" userId="S::mathhar@mutah.edu.jo::7ef918d1-8ff8-4c99-946b-4940260b1f06" providerId="AD" clId="Web-{21A1BB56-C28A-1D26-C1E2-62567F168002}"/>
    <pc:docChg chg="addSld delSld modSld">
      <pc:chgData name="Mathhar Ahmad. Abu morad" userId="S::mathhar@mutah.edu.jo::7ef918d1-8ff8-4c99-946b-4940260b1f06" providerId="AD" clId="Web-{21A1BB56-C28A-1D26-C1E2-62567F168002}" dt="2023-03-05T05:58:32.442" v="5"/>
      <pc:docMkLst>
        <pc:docMk/>
      </pc:docMkLst>
      <pc:sldChg chg="add del">
        <pc:chgData name="Mathhar Ahmad. Abu morad" userId="S::mathhar@mutah.edu.jo::7ef918d1-8ff8-4c99-946b-4940260b1f06" providerId="AD" clId="Web-{21A1BB56-C28A-1D26-C1E2-62567F168002}" dt="2023-03-05T05:58:32.442" v="5"/>
        <pc:sldMkLst>
          <pc:docMk/>
          <pc:sldMk cId="0" sldId="268"/>
        </pc:sldMkLst>
      </pc:sldChg>
      <pc:sldChg chg="del">
        <pc:chgData name="Mathhar Ahmad. Abu morad" userId="S::mathhar@mutah.edu.jo::7ef918d1-8ff8-4c99-946b-4940260b1f06" providerId="AD" clId="Web-{21A1BB56-C28A-1D26-C1E2-62567F168002}" dt="2023-03-05T05:58:28.083" v="4"/>
        <pc:sldMkLst>
          <pc:docMk/>
          <pc:sldMk cId="0" sldId="271"/>
        </pc:sldMkLst>
      </pc:sldChg>
      <pc:sldChg chg="modSp">
        <pc:chgData name="Mathhar Ahmad. Abu morad" userId="S::mathhar@mutah.edu.jo::7ef918d1-8ff8-4c99-946b-4940260b1f06" providerId="AD" clId="Web-{21A1BB56-C28A-1D26-C1E2-62567F168002}" dt="2023-03-05T05:35:12.142" v="1" actId="20577"/>
        <pc:sldMkLst>
          <pc:docMk/>
          <pc:sldMk cId="0" sldId="272"/>
        </pc:sldMkLst>
        <pc:spChg chg="mod">
          <ac:chgData name="Mathhar Ahmad. Abu morad" userId="S::mathhar@mutah.edu.jo::7ef918d1-8ff8-4c99-946b-4940260b1f06" providerId="AD" clId="Web-{21A1BB56-C28A-1D26-C1E2-62567F168002}" dt="2023-03-05T05:35:12.142" v="1" actId="20577"/>
          <ac:spMkLst>
            <pc:docMk/>
            <pc:sldMk cId="0" sldId="272"/>
            <ac:spMk id="2" creationId="{CD670EA9-3B78-4645-EA47-8ACED651A7BF}"/>
          </ac:spMkLst>
        </pc:spChg>
      </pc:sldChg>
    </pc:docChg>
  </pc:docChgLst>
  <pc:docChgLst>
    <pc:chgData name="Mathhar Ahmad. Abu morad" userId="S::mathhar@mutah.edu.jo::7ef918d1-8ff8-4c99-946b-4940260b1f06" providerId="AD" clId="Web-{CC799DF8-A88C-71D4-324E-4979F819A892}"/>
    <pc:docChg chg="addSld delSld modSld addMainMaster modMainMaster">
      <pc:chgData name="Mathhar Ahmad. Abu morad" userId="S::mathhar@mutah.edu.jo::7ef918d1-8ff8-4c99-946b-4940260b1f06" providerId="AD" clId="Web-{CC799DF8-A88C-71D4-324E-4979F819A892}" dt="2023-03-05T07:20:39.533" v="10"/>
      <pc:docMkLst>
        <pc:docMk/>
      </pc:docMkLst>
      <pc:sldChg chg="modSp">
        <pc:chgData name="Mathhar Ahmad. Abu morad" userId="S::mathhar@mutah.edu.jo::7ef918d1-8ff8-4c99-946b-4940260b1f06" providerId="AD" clId="Web-{CC799DF8-A88C-71D4-324E-4979F819A892}" dt="2023-03-05T06:52:03.519" v="4" actId="20577"/>
        <pc:sldMkLst>
          <pc:docMk/>
          <pc:sldMk cId="0" sldId="272"/>
        </pc:sldMkLst>
        <pc:spChg chg="mod">
          <ac:chgData name="Mathhar Ahmad. Abu morad" userId="S::mathhar@mutah.edu.jo::7ef918d1-8ff8-4c99-946b-4940260b1f06" providerId="AD" clId="Web-{CC799DF8-A88C-71D4-324E-4979F819A892}" dt="2023-03-05T06:52:03.519" v="4" actId="20577"/>
          <ac:spMkLst>
            <pc:docMk/>
            <pc:sldMk cId="0" sldId="272"/>
            <ac:spMk id="3" creationId="{496EA9B1-E292-A343-F7C2-BA329373D7C4}"/>
          </ac:spMkLst>
        </pc:spChg>
      </pc:sldChg>
      <pc:sldChg chg="modSp add">
        <pc:chgData name="Mathhar Ahmad. Abu morad" userId="S::mathhar@mutah.edu.jo::7ef918d1-8ff8-4c99-946b-4940260b1f06" providerId="AD" clId="Web-{CC799DF8-A88C-71D4-324E-4979F819A892}" dt="2023-03-05T07:19:18.171" v="8" actId="14100"/>
        <pc:sldMkLst>
          <pc:docMk/>
          <pc:sldMk cId="3089531255" sldId="291"/>
        </pc:sldMkLst>
        <pc:spChg chg="mod">
          <ac:chgData name="Mathhar Ahmad. Abu morad" userId="S::mathhar@mutah.edu.jo::7ef918d1-8ff8-4c99-946b-4940260b1f06" providerId="AD" clId="Web-{CC799DF8-A88C-71D4-324E-4979F819A892}" dt="2023-03-05T07:19:11.202" v="7" actId="1076"/>
          <ac:spMkLst>
            <pc:docMk/>
            <pc:sldMk cId="3089531255" sldId="291"/>
            <ac:spMk id="2" creationId="{E18DFD71-9E91-47AC-8E4E-340BF5C973BD}"/>
          </ac:spMkLst>
        </pc:spChg>
        <pc:spChg chg="mod">
          <ac:chgData name="Mathhar Ahmad. Abu morad" userId="S::mathhar@mutah.edu.jo::7ef918d1-8ff8-4c99-946b-4940260b1f06" providerId="AD" clId="Web-{CC799DF8-A88C-71D4-324E-4979F819A892}" dt="2023-03-05T07:19:18.171" v="8" actId="14100"/>
          <ac:spMkLst>
            <pc:docMk/>
            <pc:sldMk cId="3089531255" sldId="291"/>
            <ac:spMk id="3" creationId="{FF6521C6-4E3C-41EF-BD3F-52976276620A}"/>
          </ac:spMkLst>
        </pc:spChg>
      </pc:sldChg>
      <pc:sldChg chg="new del">
        <pc:chgData name="Mathhar Ahmad. Abu morad" userId="S::mathhar@mutah.edu.jo::7ef918d1-8ff8-4c99-946b-4940260b1f06" providerId="AD" clId="Web-{CC799DF8-A88C-71D4-324E-4979F819A892}" dt="2023-03-05T07:20:39.533" v="10"/>
        <pc:sldMkLst>
          <pc:docMk/>
          <pc:sldMk cId="4033790005" sldId="292"/>
        </pc:sldMkLst>
      </pc:sldChg>
      <pc:sldMasterChg chg="add addSldLayout">
        <pc:chgData name="Mathhar Ahmad. Abu morad" userId="S::mathhar@mutah.edu.jo::7ef918d1-8ff8-4c99-946b-4940260b1f06" providerId="AD" clId="Web-{CC799DF8-A88C-71D4-324E-4979F819A892}" dt="2023-03-05T07:18:34.216" v="5"/>
        <pc:sldMasterMkLst>
          <pc:docMk/>
          <pc:sldMasterMk cId="376606221" sldId="2147483648"/>
        </pc:sldMasterMkLst>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3510015420" sldId="2147483649"/>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214105009" sldId="2147483650"/>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4191547709" sldId="2147483651"/>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3928771400" sldId="2147483652"/>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446878444" sldId="2147483653"/>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1348838680" sldId="2147483654"/>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3398705202" sldId="2147483655"/>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295893906" sldId="2147483656"/>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337292891" sldId="2147483657"/>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3417111877" sldId="2147483658"/>
          </pc:sldLayoutMkLst>
        </pc:sldLayoutChg>
        <pc:sldLayoutChg chg="add">
          <pc:chgData name="Mathhar Ahmad. Abu morad" userId="S::mathhar@mutah.edu.jo::7ef918d1-8ff8-4c99-946b-4940260b1f06" providerId="AD" clId="Web-{CC799DF8-A88C-71D4-324E-4979F819A892}" dt="2023-03-05T07:18:34.216" v="5"/>
          <pc:sldLayoutMkLst>
            <pc:docMk/>
            <pc:sldMasterMk cId="376606221" sldId="2147483648"/>
            <pc:sldLayoutMk cId="1475299793" sldId="2147483659"/>
          </pc:sldLayoutMkLst>
        </pc:sldLayoutChg>
      </pc:sldMasterChg>
      <pc:sldMasterChg chg="replId modSldLayout">
        <pc:chgData name="Mathhar Ahmad. Abu morad" userId="S::mathhar@mutah.edu.jo::7ef918d1-8ff8-4c99-946b-4940260b1f06" providerId="AD" clId="Web-{CC799DF8-A88C-71D4-324E-4979F819A892}" dt="2023-03-05T07:18:34.216" v="5"/>
        <pc:sldMasterMkLst>
          <pc:docMk/>
          <pc:sldMasterMk cId="0" sldId="2147483660"/>
        </pc:sldMasterMkLst>
        <pc:sldLayoutChg chg="replId">
          <pc:chgData name="Mathhar Ahmad. Abu morad" userId="S::mathhar@mutah.edu.jo::7ef918d1-8ff8-4c99-946b-4940260b1f06" providerId="AD" clId="Web-{CC799DF8-A88C-71D4-324E-4979F819A892}" dt="2023-03-05T07:18:34.216" v="5"/>
          <pc:sldLayoutMkLst>
            <pc:docMk/>
            <pc:sldMasterMk cId="0" sldId="2147483660"/>
            <pc:sldLayoutMk cId="25199006" sldId="2147483661"/>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1243784032" sldId="2147483662"/>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1471041276" sldId="2147483663"/>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107284891" sldId="2147483664"/>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1719776739" sldId="2147483665"/>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398288474" sldId="2147483666"/>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1778040661" sldId="2147483667"/>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754710977" sldId="2147483668"/>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388777506" sldId="2147483669"/>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2515127970" sldId="2147483670"/>
          </pc:sldLayoutMkLst>
        </pc:sldLayoutChg>
        <pc:sldLayoutChg chg="replId">
          <pc:chgData name="Mathhar Ahmad. Abu morad" userId="S::mathhar@mutah.edu.jo::7ef918d1-8ff8-4c99-946b-4940260b1f06" providerId="AD" clId="Web-{CC799DF8-A88C-71D4-324E-4979F819A892}" dt="2023-03-05T07:18:34.216" v="5"/>
          <pc:sldLayoutMkLst>
            <pc:docMk/>
            <pc:sldMasterMk cId="0" sldId="2147483660"/>
            <pc:sldLayoutMk cId="3130606363" sldId="2147483671"/>
          </pc:sldLayoutMkLst>
        </pc:sldLayoutChg>
      </pc:sldMasterChg>
    </pc:docChg>
  </pc:docChgLst>
  <pc:docChgLst>
    <pc:chgData name="Mathhar Ahmad. Abu morad" userId="S::mathhar@mutah.edu.jo::7ef918d1-8ff8-4c99-946b-4940260b1f06" providerId="AD" clId="Web-{9026A409-461B-A7AD-292B-DDBECA94FDB9}"/>
    <pc:docChg chg="modSld">
      <pc:chgData name="Mathhar Ahmad. Abu morad" userId="S::mathhar@mutah.edu.jo::7ef918d1-8ff8-4c99-946b-4940260b1f06" providerId="AD" clId="Web-{9026A409-461B-A7AD-292B-DDBECA94FDB9}" dt="2023-03-05T10:53:45.628" v="3" actId="20577"/>
      <pc:docMkLst>
        <pc:docMk/>
      </pc:docMkLst>
      <pc:sldChg chg="modSp">
        <pc:chgData name="Mathhar Ahmad. Abu morad" userId="S::mathhar@mutah.edu.jo::7ef918d1-8ff8-4c99-946b-4940260b1f06" providerId="AD" clId="Web-{9026A409-461B-A7AD-292B-DDBECA94FDB9}" dt="2023-03-05T10:53:45.628" v="3" actId="20577"/>
        <pc:sldMkLst>
          <pc:docMk/>
          <pc:sldMk cId="0" sldId="290"/>
        </pc:sldMkLst>
        <pc:spChg chg="mod">
          <ac:chgData name="Mathhar Ahmad. Abu morad" userId="S::mathhar@mutah.edu.jo::7ef918d1-8ff8-4c99-946b-4940260b1f06" providerId="AD" clId="Web-{9026A409-461B-A7AD-292B-DDBECA94FDB9}" dt="2023-03-05T10:53:45.628" v="3" actId="20577"/>
          <ac:spMkLst>
            <pc:docMk/>
            <pc:sldMk cId="0" sldId="290"/>
            <ac:spMk id="3" creationId="{0AC0A97C-13AC-7B5E-393A-F1A9A22A692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5857F6-1D9B-5F64-19F7-0BAEB037D63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D957ECCC-8902-11CE-A6CB-0DA505D269C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99089B41-7E96-4560-B2C1-69551A7B1A86}" type="datetimeFigureOut">
              <a:rPr lang="en-US"/>
              <a:pPr>
                <a:defRPr/>
              </a:pPr>
              <a:t>06/03/2023</a:t>
            </a:fld>
            <a:endParaRPr lang="en-US"/>
          </a:p>
        </p:txBody>
      </p:sp>
      <p:sp>
        <p:nvSpPr>
          <p:cNvPr id="4" name="Slide Image Placeholder 3">
            <a:extLst>
              <a:ext uri="{FF2B5EF4-FFF2-40B4-BE49-F238E27FC236}">
                <a16:creationId xmlns:a16="http://schemas.microsoft.com/office/drawing/2014/main" id="{5C8CFADA-3DC4-E816-8E38-A96B58D5F25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0C31EBF-DB2F-4456-8DEC-B72D11BF7FF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01D527A-B153-847E-AE85-AEC08D75F28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E8614CC7-D843-9646-3B3F-3C99B8F143D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anose="020F0502020204030204" pitchFamily="34" charset="0"/>
              </a:defRPr>
            </a:lvl1pPr>
          </a:lstStyle>
          <a:p>
            <a:fld id="{80694931-923A-4EE4-9570-F015EF892D1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1F6EB409-8539-66A9-4E8A-50184D60E8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7A827FF7-9A19-0630-B4D0-D4AD38B993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ar-SA" altLang="en-US"/>
          </a:p>
        </p:txBody>
      </p:sp>
      <p:sp>
        <p:nvSpPr>
          <p:cNvPr id="25604" name="Slide Number Placeholder 3">
            <a:extLst>
              <a:ext uri="{FF2B5EF4-FFF2-40B4-BE49-F238E27FC236}">
                <a16:creationId xmlns:a16="http://schemas.microsoft.com/office/drawing/2014/main" id="{EBD3BC7E-B229-49F0-6F6C-A230DA9E77F2}"/>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7C2BCA9-E5D6-496A-ABD9-DFDB8184B295}"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عنصر نائب لصورة الشريحة 1">
            <a:extLst>
              <a:ext uri="{FF2B5EF4-FFF2-40B4-BE49-F238E27FC236}">
                <a16:creationId xmlns:a16="http://schemas.microsoft.com/office/drawing/2014/main" id="{5863A7C2-0981-912C-9739-80F604F9E6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عنصر نائب للملاحظات 2">
            <a:extLst>
              <a:ext uri="{FF2B5EF4-FFF2-40B4-BE49-F238E27FC236}">
                <a16:creationId xmlns:a16="http://schemas.microsoft.com/office/drawing/2014/main" id="{4EC6C00D-04B4-B48E-A5E1-44328E0DCA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Gas liquid chromatographic analysis of metabolic products shows a predominance of acetic and butyric acids with a minor amount of propionic acid.  </a:t>
            </a:r>
          </a:p>
          <a:p>
            <a:pPr eaLnBrk="1" hangingPunct="1">
              <a:spcBef>
                <a:spcPct val="0"/>
              </a:spcBef>
            </a:pPr>
            <a:endParaRPr lang="ar-SA" altLang="en-US"/>
          </a:p>
        </p:txBody>
      </p:sp>
      <p:sp>
        <p:nvSpPr>
          <p:cNvPr id="26628" name="عنصر نائب لرقم الشريحة 3">
            <a:extLst>
              <a:ext uri="{FF2B5EF4-FFF2-40B4-BE49-F238E27FC236}">
                <a16:creationId xmlns:a16="http://schemas.microsoft.com/office/drawing/2014/main" id="{8FBE01A3-22C3-6229-DD57-F8F20A7DDD3C}"/>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E43E8F0-4293-4409-B523-E4B5E9B5DE77}" type="slidenum">
              <a:rPr lang="en-US" altLang="en-US">
                <a:latin typeface="Calibri" panose="020F0502020204030204" pitchFamily="34" charset="0"/>
              </a:rPr>
              <a:pPr eaLnBrk="1" hangingPunct="1"/>
              <a:t>5</a:t>
            </a:fld>
            <a:endParaRPr lang="en-US"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A55FD73D-9761-03A5-51C5-F48FDB25C2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5833DF3-9FCE-BC13-A017-6ED05DBCAE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 small amount (0.4 ml) of patient serum or extract from the patient's feces, vomitus, or implicated food is inJected into the abdominal cavity of the mouse. 2) The mouse is then observed at intervals for signs suggestive of botulism and death. If the serum or extract contains botulinum toxin, the mouse will die or develop signs of botulism beginning with ruffling of the fur, followed by labored abdominal breathing, weakness of the limbs, and total paralysis. Death is caused by respiratory failure.</a:t>
            </a:r>
          </a:p>
        </p:txBody>
      </p:sp>
      <p:sp>
        <p:nvSpPr>
          <p:cNvPr id="4" name="Slide Number Placeholder 3">
            <a:extLst>
              <a:ext uri="{FF2B5EF4-FFF2-40B4-BE49-F238E27FC236}">
                <a16:creationId xmlns:a16="http://schemas.microsoft.com/office/drawing/2014/main" id="{29F0FC42-686C-C571-0B36-399FD15B3F33}"/>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577D1E5-77B9-4AFA-B836-8F0E1EC23100}"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AD93BC5-94F3-9925-6733-9A56B8B892E8}"/>
              </a:ext>
            </a:extLst>
          </p:cNvPr>
          <p:cNvSpPr>
            <a:spLocks noGrp="1"/>
          </p:cNvSpPr>
          <p:nvPr>
            <p:ph type="dt" sz="half" idx="10"/>
          </p:nvPr>
        </p:nvSpPr>
        <p:spPr/>
        <p:txBody>
          <a:bodyPr/>
          <a:lstStyle>
            <a:lvl1pPr>
              <a:defRPr/>
            </a:lvl1pPr>
          </a:lstStyle>
          <a:p>
            <a:pPr>
              <a:defRPr/>
            </a:pPr>
            <a:fld id="{09534623-DFB1-4E4E-9122-DA0742DC0B36}" type="datetimeFigureOut">
              <a:rPr lang="en-US"/>
              <a:pPr>
                <a:defRPr/>
              </a:pPr>
              <a:t>06/03/2023</a:t>
            </a:fld>
            <a:endParaRPr lang="en-US"/>
          </a:p>
        </p:txBody>
      </p:sp>
      <p:sp>
        <p:nvSpPr>
          <p:cNvPr id="5" name="Footer Placeholder 4">
            <a:extLst>
              <a:ext uri="{FF2B5EF4-FFF2-40B4-BE49-F238E27FC236}">
                <a16:creationId xmlns:a16="http://schemas.microsoft.com/office/drawing/2014/main" id="{AA944AC8-A9EA-5788-0DB2-770D2A235F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CA661C8-EB9D-2F6D-6C1D-4DE6D2A81C75}"/>
              </a:ext>
            </a:extLst>
          </p:cNvPr>
          <p:cNvSpPr>
            <a:spLocks noGrp="1"/>
          </p:cNvSpPr>
          <p:nvPr>
            <p:ph type="sldNum" sz="quarter" idx="12"/>
          </p:nvPr>
        </p:nvSpPr>
        <p:spPr/>
        <p:txBody>
          <a:bodyPr/>
          <a:lstStyle>
            <a:lvl1pPr>
              <a:defRPr/>
            </a:lvl1pPr>
          </a:lstStyle>
          <a:p>
            <a:fld id="{3AA6666A-7163-4776-A98E-54C0D2D88AA9}" type="slidenum">
              <a:rPr lang="en-US" altLang="en-US"/>
              <a:pPr/>
              <a:t>‹#›</a:t>
            </a:fld>
            <a:endParaRPr lang="en-US" altLang="en-US"/>
          </a:p>
        </p:txBody>
      </p:sp>
    </p:spTree>
    <p:extLst>
      <p:ext uri="{BB962C8B-B14F-4D97-AF65-F5344CB8AC3E}">
        <p14:creationId xmlns:p14="http://schemas.microsoft.com/office/powerpoint/2010/main" val="25199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142B1A-084A-C7CA-BFA7-80B2DA8011A1}"/>
              </a:ext>
            </a:extLst>
          </p:cNvPr>
          <p:cNvSpPr>
            <a:spLocks noGrp="1"/>
          </p:cNvSpPr>
          <p:nvPr>
            <p:ph type="dt" sz="half" idx="10"/>
          </p:nvPr>
        </p:nvSpPr>
        <p:spPr/>
        <p:txBody>
          <a:bodyPr/>
          <a:lstStyle>
            <a:lvl1pPr>
              <a:defRPr/>
            </a:lvl1pPr>
          </a:lstStyle>
          <a:p>
            <a:pPr>
              <a:defRPr/>
            </a:pPr>
            <a:fld id="{32FF2FFE-99EC-482D-8CB3-61B1AE49E983}" type="datetimeFigureOut">
              <a:rPr lang="en-US"/>
              <a:pPr>
                <a:defRPr/>
              </a:pPr>
              <a:t>06/03/2023</a:t>
            </a:fld>
            <a:endParaRPr lang="en-US"/>
          </a:p>
        </p:txBody>
      </p:sp>
      <p:sp>
        <p:nvSpPr>
          <p:cNvPr id="5" name="Footer Placeholder 4">
            <a:extLst>
              <a:ext uri="{FF2B5EF4-FFF2-40B4-BE49-F238E27FC236}">
                <a16:creationId xmlns:a16="http://schemas.microsoft.com/office/drawing/2014/main" id="{5FAE5CD8-C6F4-D1F0-3C7C-306F2E990F8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309E384-311A-8357-67DD-45CA1664F3FE}"/>
              </a:ext>
            </a:extLst>
          </p:cNvPr>
          <p:cNvSpPr>
            <a:spLocks noGrp="1"/>
          </p:cNvSpPr>
          <p:nvPr>
            <p:ph type="sldNum" sz="quarter" idx="12"/>
          </p:nvPr>
        </p:nvSpPr>
        <p:spPr/>
        <p:txBody>
          <a:bodyPr/>
          <a:lstStyle>
            <a:lvl1pPr>
              <a:defRPr/>
            </a:lvl1pPr>
          </a:lstStyle>
          <a:p>
            <a:fld id="{9CDB8FF5-37E7-4F4A-80F6-C5FB75FEFBF2}" type="slidenum">
              <a:rPr lang="en-US" altLang="en-US"/>
              <a:pPr/>
              <a:t>‹#›</a:t>
            </a:fld>
            <a:endParaRPr lang="en-US" altLang="en-US"/>
          </a:p>
        </p:txBody>
      </p:sp>
    </p:spTree>
    <p:extLst>
      <p:ext uri="{BB962C8B-B14F-4D97-AF65-F5344CB8AC3E}">
        <p14:creationId xmlns:p14="http://schemas.microsoft.com/office/powerpoint/2010/main" val="2515127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4AB3AB-4D5B-5D97-DDFD-FF12C81614CB}"/>
              </a:ext>
            </a:extLst>
          </p:cNvPr>
          <p:cNvSpPr>
            <a:spLocks noGrp="1"/>
          </p:cNvSpPr>
          <p:nvPr>
            <p:ph type="dt" sz="half" idx="10"/>
          </p:nvPr>
        </p:nvSpPr>
        <p:spPr/>
        <p:txBody>
          <a:bodyPr/>
          <a:lstStyle>
            <a:lvl1pPr>
              <a:defRPr/>
            </a:lvl1pPr>
          </a:lstStyle>
          <a:p>
            <a:pPr>
              <a:defRPr/>
            </a:pPr>
            <a:fld id="{EB5C785A-1B9A-4E33-A8C2-15A42A3D44B7}" type="datetimeFigureOut">
              <a:rPr lang="en-US"/>
              <a:pPr>
                <a:defRPr/>
              </a:pPr>
              <a:t>06/03/2023</a:t>
            </a:fld>
            <a:endParaRPr lang="en-US"/>
          </a:p>
        </p:txBody>
      </p:sp>
      <p:sp>
        <p:nvSpPr>
          <p:cNvPr id="5" name="Footer Placeholder 4">
            <a:extLst>
              <a:ext uri="{FF2B5EF4-FFF2-40B4-BE49-F238E27FC236}">
                <a16:creationId xmlns:a16="http://schemas.microsoft.com/office/drawing/2014/main" id="{55648447-4700-9852-0A94-70BD33C5B80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7C31557-10CA-97D0-AA5B-8CE59B97FE42}"/>
              </a:ext>
            </a:extLst>
          </p:cNvPr>
          <p:cNvSpPr>
            <a:spLocks noGrp="1"/>
          </p:cNvSpPr>
          <p:nvPr>
            <p:ph type="sldNum" sz="quarter" idx="12"/>
          </p:nvPr>
        </p:nvSpPr>
        <p:spPr/>
        <p:txBody>
          <a:bodyPr/>
          <a:lstStyle>
            <a:lvl1pPr>
              <a:defRPr/>
            </a:lvl1pPr>
          </a:lstStyle>
          <a:p>
            <a:fld id="{7E5FB4AA-9BCE-411A-8A28-51BF8C6AD495}" type="slidenum">
              <a:rPr lang="en-US" altLang="en-US"/>
              <a:pPr/>
              <a:t>‹#›</a:t>
            </a:fld>
            <a:endParaRPr lang="en-US" altLang="en-US"/>
          </a:p>
        </p:txBody>
      </p:sp>
    </p:spTree>
    <p:extLst>
      <p:ext uri="{BB962C8B-B14F-4D97-AF65-F5344CB8AC3E}">
        <p14:creationId xmlns:p14="http://schemas.microsoft.com/office/powerpoint/2010/main" val="3130606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429AC-5F29-4A00-A67B-CAF59581806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010DC5D-33CF-4E09-B57C-4589EE0566B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178EC65-F57C-4E21-8F91-1D1DC57CAC95}"/>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5" name="Footer Placeholder 4">
            <a:extLst>
              <a:ext uri="{FF2B5EF4-FFF2-40B4-BE49-F238E27FC236}">
                <a16:creationId xmlns:a16="http://schemas.microsoft.com/office/drawing/2014/main" id="{90A8F6F3-7929-4BE2-BAA1-CB93C83DCF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9A6E2B-3525-4363-9D95-FBF1F86DFBC8}"/>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3510015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029A5-A655-4BC1-B6E6-5196A653CA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80041F-2DB9-42AD-B1A7-52685C69BB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15026F-2716-4073-959B-A6160ED237FC}"/>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5" name="Footer Placeholder 4">
            <a:extLst>
              <a:ext uri="{FF2B5EF4-FFF2-40B4-BE49-F238E27FC236}">
                <a16:creationId xmlns:a16="http://schemas.microsoft.com/office/drawing/2014/main" id="{66BC5D62-914A-42FD-85CC-F7D4CCAF20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1D598E-E3C4-4D24-B4A5-D696928B42CE}"/>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2141050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8995B-FCD3-4403-908A-BAD502CF17B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CA1F5ED9-AECA-40C1-B6BD-E1FDA47AF9D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EDBAA8-7D39-44E3-9DB2-4115D7108E3D}"/>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5" name="Footer Placeholder 4">
            <a:extLst>
              <a:ext uri="{FF2B5EF4-FFF2-40B4-BE49-F238E27FC236}">
                <a16:creationId xmlns:a16="http://schemas.microsoft.com/office/drawing/2014/main" id="{5B354D50-B185-4644-BFBF-5F0818931A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ABD2BC-799D-445C-983F-557E1EABEAD4}"/>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41915477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8D9EB-CF0C-4D90-B37F-CB76770E34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3E264A-8343-487E-A085-72B3F464674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5366ED9-51E6-4168-AFB2-00A976184BF2}"/>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F90512-DBCF-4BAE-8CBD-76965881028A}"/>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6" name="Footer Placeholder 5">
            <a:extLst>
              <a:ext uri="{FF2B5EF4-FFF2-40B4-BE49-F238E27FC236}">
                <a16:creationId xmlns:a16="http://schemas.microsoft.com/office/drawing/2014/main" id="{39AE9D16-8DA8-46D4-B523-12C5EBFC9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8768B2-C030-4DFF-B7D2-1954C85F63C5}"/>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39287714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DDE84-6507-4E94-A06A-7C61350A1337}"/>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7CA882-4544-466C-A163-15EC841C1AB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157998E1-62D1-4CF0-80E5-64175146F534}"/>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0D7F16A-CE02-4582-9BF2-2778082883B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C87DB37-B45A-40C0-8D9B-DA8478DA7608}"/>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24B176A-476A-42C0-85B2-C3195138AEB2}"/>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8" name="Footer Placeholder 7">
            <a:extLst>
              <a:ext uri="{FF2B5EF4-FFF2-40B4-BE49-F238E27FC236}">
                <a16:creationId xmlns:a16="http://schemas.microsoft.com/office/drawing/2014/main" id="{338BC128-491C-46CE-A27C-3D662DD642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DD6254D-7771-4549-86A4-9910474761A5}"/>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4468784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ABBB9-7E04-47B0-9643-6942A5BBB7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011B91-2454-4EDF-9AD1-6BAF40D2FE6D}"/>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4" name="Footer Placeholder 3">
            <a:extLst>
              <a:ext uri="{FF2B5EF4-FFF2-40B4-BE49-F238E27FC236}">
                <a16:creationId xmlns:a16="http://schemas.microsoft.com/office/drawing/2014/main" id="{3DB4EDD2-6605-4DCD-9764-BCF42E8A06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06568D-6BEE-439A-A819-6DE0A06FEB55}"/>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1348838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32F1AD-BF5C-4FE8-98C4-03763191D4F5}"/>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3" name="Footer Placeholder 2">
            <a:extLst>
              <a:ext uri="{FF2B5EF4-FFF2-40B4-BE49-F238E27FC236}">
                <a16:creationId xmlns:a16="http://schemas.microsoft.com/office/drawing/2014/main" id="{E5E0F426-1D02-4CBD-969A-C0B1F6303BF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9BD728-FEBF-4027-9A62-E73BB8951876}"/>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33987052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B1260-B267-4824-B5EB-4742842BFBC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B669C6FA-F3F8-42EB-9095-9DECCA02578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5679A80-5BD3-47CB-A108-F142D267B43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8E1AABF-69D7-4B4C-B7DF-E5575D453EA0}"/>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6" name="Footer Placeholder 5">
            <a:extLst>
              <a:ext uri="{FF2B5EF4-FFF2-40B4-BE49-F238E27FC236}">
                <a16:creationId xmlns:a16="http://schemas.microsoft.com/office/drawing/2014/main" id="{E306B04D-3A86-429A-8CE0-C0CA093EF8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6C6F0C-6DAD-4A7A-AD3E-92E3B8475717}"/>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295893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AE7FC9-B28F-52E0-D2EF-8FD431599F02}"/>
              </a:ext>
            </a:extLst>
          </p:cNvPr>
          <p:cNvSpPr>
            <a:spLocks noGrp="1"/>
          </p:cNvSpPr>
          <p:nvPr>
            <p:ph type="dt" sz="half" idx="10"/>
          </p:nvPr>
        </p:nvSpPr>
        <p:spPr/>
        <p:txBody>
          <a:bodyPr/>
          <a:lstStyle>
            <a:lvl1pPr>
              <a:defRPr/>
            </a:lvl1pPr>
          </a:lstStyle>
          <a:p>
            <a:pPr>
              <a:defRPr/>
            </a:pPr>
            <a:fld id="{E3CC563E-F9B9-4445-9FE2-3618A9813674}" type="datetimeFigureOut">
              <a:rPr lang="en-US"/>
              <a:pPr>
                <a:defRPr/>
              </a:pPr>
              <a:t>06/03/2023</a:t>
            </a:fld>
            <a:endParaRPr lang="en-US"/>
          </a:p>
        </p:txBody>
      </p:sp>
      <p:sp>
        <p:nvSpPr>
          <p:cNvPr id="5" name="Footer Placeholder 4">
            <a:extLst>
              <a:ext uri="{FF2B5EF4-FFF2-40B4-BE49-F238E27FC236}">
                <a16:creationId xmlns:a16="http://schemas.microsoft.com/office/drawing/2014/main" id="{C5CE3B72-FEC8-FF26-9C88-FB4342BD25C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0AB5718-5CDD-2604-C024-10B48CEF78B8}"/>
              </a:ext>
            </a:extLst>
          </p:cNvPr>
          <p:cNvSpPr>
            <a:spLocks noGrp="1"/>
          </p:cNvSpPr>
          <p:nvPr>
            <p:ph type="sldNum" sz="quarter" idx="12"/>
          </p:nvPr>
        </p:nvSpPr>
        <p:spPr/>
        <p:txBody>
          <a:bodyPr/>
          <a:lstStyle>
            <a:lvl1pPr>
              <a:defRPr/>
            </a:lvl1pPr>
          </a:lstStyle>
          <a:p>
            <a:fld id="{F35D8316-5B0D-4F02-B7E3-5339830CBFF6}" type="slidenum">
              <a:rPr lang="en-US" altLang="en-US"/>
              <a:pPr/>
              <a:t>‹#›</a:t>
            </a:fld>
            <a:endParaRPr lang="en-US" altLang="en-US"/>
          </a:p>
        </p:txBody>
      </p:sp>
    </p:spTree>
    <p:extLst>
      <p:ext uri="{BB962C8B-B14F-4D97-AF65-F5344CB8AC3E}">
        <p14:creationId xmlns:p14="http://schemas.microsoft.com/office/powerpoint/2010/main" val="12437840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FDCDC-9FC7-4D83-8647-DA1C8B2F6CE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2F701B5B-EB98-4D8A-8197-0018B6C1AAE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5C97B271-103D-4C95-9639-DBD51549FBA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3CBC5C3-D9C4-420A-9838-8140C8DF5815}"/>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6" name="Footer Placeholder 5">
            <a:extLst>
              <a:ext uri="{FF2B5EF4-FFF2-40B4-BE49-F238E27FC236}">
                <a16:creationId xmlns:a16="http://schemas.microsoft.com/office/drawing/2014/main" id="{0D8C3FC2-E46F-4EC7-BB42-54DAC0077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190D05-4613-4890-994E-D9F6BE508E95}"/>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3372928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329BA-04A2-4C47-96AA-CF41E4CFF9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DB000C-333D-4F8F-84FC-1000FBBB89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CF5F82-EC33-4454-814C-7903B0FB7017}"/>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5" name="Footer Placeholder 4">
            <a:extLst>
              <a:ext uri="{FF2B5EF4-FFF2-40B4-BE49-F238E27FC236}">
                <a16:creationId xmlns:a16="http://schemas.microsoft.com/office/drawing/2014/main" id="{0249ECAA-542F-497F-B23D-AF321B9250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D001A-1D1E-41DD-8531-3239BD9AF423}"/>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34171118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682322-92C9-4EEC-B707-3FDD51E2F23F}"/>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F867230-9D45-42A1-BF10-5B2E20226E4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D16CEF-FAC7-456D-8E2A-39AA438ED3EE}"/>
              </a:ext>
            </a:extLst>
          </p:cNvPr>
          <p:cNvSpPr>
            <a:spLocks noGrp="1"/>
          </p:cNvSpPr>
          <p:nvPr>
            <p:ph type="dt" sz="half" idx="10"/>
          </p:nvPr>
        </p:nvSpPr>
        <p:spPr/>
        <p:txBody>
          <a:bodyPr/>
          <a:lstStyle/>
          <a:p>
            <a:fld id="{773AB5A6-14A4-416A-A1B5-E2A5B19C7AC6}" type="datetimeFigureOut">
              <a:rPr lang="en-US" smtClean="0"/>
              <a:t>06/03/2023</a:t>
            </a:fld>
            <a:endParaRPr lang="en-US"/>
          </a:p>
        </p:txBody>
      </p:sp>
      <p:sp>
        <p:nvSpPr>
          <p:cNvPr id="5" name="Footer Placeholder 4">
            <a:extLst>
              <a:ext uri="{FF2B5EF4-FFF2-40B4-BE49-F238E27FC236}">
                <a16:creationId xmlns:a16="http://schemas.microsoft.com/office/drawing/2014/main" id="{71B215CE-964B-434C-BCC9-57F873B62D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C39A3-49D6-498A-B0B8-DDB95AFCB3BA}"/>
              </a:ext>
            </a:extLst>
          </p:cNvPr>
          <p:cNvSpPr>
            <a:spLocks noGrp="1"/>
          </p:cNvSpPr>
          <p:nvPr>
            <p:ph type="sldNum" sz="quarter" idx="12"/>
          </p:nvPr>
        </p:nvSpPr>
        <p:spPr/>
        <p:txBody>
          <a:bodyPr/>
          <a:lstStyle/>
          <a:p>
            <a:fld id="{C6C128A9-E4BB-41C0-99E4-632911A90470}" type="slidenum">
              <a:rPr lang="en-US" smtClean="0"/>
              <a:t>‹#›</a:t>
            </a:fld>
            <a:endParaRPr lang="en-US"/>
          </a:p>
        </p:txBody>
      </p:sp>
    </p:spTree>
    <p:extLst>
      <p:ext uri="{BB962C8B-B14F-4D97-AF65-F5344CB8AC3E}">
        <p14:creationId xmlns:p14="http://schemas.microsoft.com/office/powerpoint/2010/main" val="1475299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514229-B440-8142-1560-01D2E8E100D6}"/>
              </a:ext>
            </a:extLst>
          </p:cNvPr>
          <p:cNvSpPr>
            <a:spLocks noGrp="1"/>
          </p:cNvSpPr>
          <p:nvPr>
            <p:ph type="dt" sz="half" idx="10"/>
          </p:nvPr>
        </p:nvSpPr>
        <p:spPr/>
        <p:txBody>
          <a:bodyPr/>
          <a:lstStyle>
            <a:lvl1pPr>
              <a:defRPr/>
            </a:lvl1pPr>
          </a:lstStyle>
          <a:p>
            <a:pPr>
              <a:defRPr/>
            </a:pPr>
            <a:fld id="{D3AA2BE7-2340-4F5D-B9E4-A6EE0585D88F}" type="datetimeFigureOut">
              <a:rPr lang="en-US"/>
              <a:pPr>
                <a:defRPr/>
              </a:pPr>
              <a:t>06/03/2023</a:t>
            </a:fld>
            <a:endParaRPr lang="en-US"/>
          </a:p>
        </p:txBody>
      </p:sp>
      <p:sp>
        <p:nvSpPr>
          <p:cNvPr id="5" name="Footer Placeholder 4">
            <a:extLst>
              <a:ext uri="{FF2B5EF4-FFF2-40B4-BE49-F238E27FC236}">
                <a16:creationId xmlns:a16="http://schemas.microsoft.com/office/drawing/2014/main" id="{1905FE67-B226-84BF-A765-AD0FEB85CC8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06201C4-CF79-FA41-64C6-FB0AA12C16DB}"/>
              </a:ext>
            </a:extLst>
          </p:cNvPr>
          <p:cNvSpPr>
            <a:spLocks noGrp="1"/>
          </p:cNvSpPr>
          <p:nvPr>
            <p:ph type="sldNum" sz="quarter" idx="12"/>
          </p:nvPr>
        </p:nvSpPr>
        <p:spPr/>
        <p:txBody>
          <a:bodyPr/>
          <a:lstStyle>
            <a:lvl1pPr>
              <a:defRPr/>
            </a:lvl1pPr>
          </a:lstStyle>
          <a:p>
            <a:fld id="{124C5138-EEAF-44E6-8780-6D4A67E06233}" type="slidenum">
              <a:rPr lang="en-US" altLang="en-US"/>
              <a:pPr/>
              <a:t>‹#›</a:t>
            </a:fld>
            <a:endParaRPr lang="en-US" altLang="en-US"/>
          </a:p>
        </p:txBody>
      </p:sp>
    </p:spTree>
    <p:extLst>
      <p:ext uri="{BB962C8B-B14F-4D97-AF65-F5344CB8AC3E}">
        <p14:creationId xmlns:p14="http://schemas.microsoft.com/office/powerpoint/2010/main" val="1471041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77FDC71D-4AB0-5001-B1AB-08CA6C63601D}"/>
              </a:ext>
            </a:extLst>
          </p:cNvPr>
          <p:cNvSpPr>
            <a:spLocks noGrp="1"/>
          </p:cNvSpPr>
          <p:nvPr>
            <p:ph type="dt" sz="half" idx="10"/>
          </p:nvPr>
        </p:nvSpPr>
        <p:spPr/>
        <p:txBody>
          <a:bodyPr/>
          <a:lstStyle>
            <a:lvl1pPr>
              <a:defRPr/>
            </a:lvl1pPr>
          </a:lstStyle>
          <a:p>
            <a:pPr>
              <a:defRPr/>
            </a:pPr>
            <a:fld id="{40AE1C1C-0F08-4B44-81B5-79D5D7BE14EE}" type="datetimeFigureOut">
              <a:rPr lang="en-US"/>
              <a:pPr>
                <a:defRPr/>
              </a:pPr>
              <a:t>06/03/2023</a:t>
            </a:fld>
            <a:endParaRPr lang="en-US"/>
          </a:p>
        </p:txBody>
      </p:sp>
      <p:sp>
        <p:nvSpPr>
          <p:cNvPr id="6" name="Footer Placeholder 4">
            <a:extLst>
              <a:ext uri="{FF2B5EF4-FFF2-40B4-BE49-F238E27FC236}">
                <a16:creationId xmlns:a16="http://schemas.microsoft.com/office/drawing/2014/main" id="{7B77C294-504F-2841-08B5-670DB2DF080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A96873C-DDBF-89F2-A71E-9A6C302218C1}"/>
              </a:ext>
            </a:extLst>
          </p:cNvPr>
          <p:cNvSpPr>
            <a:spLocks noGrp="1"/>
          </p:cNvSpPr>
          <p:nvPr>
            <p:ph type="sldNum" sz="quarter" idx="12"/>
          </p:nvPr>
        </p:nvSpPr>
        <p:spPr/>
        <p:txBody>
          <a:bodyPr/>
          <a:lstStyle>
            <a:lvl1pPr>
              <a:defRPr/>
            </a:lvl1pPr>
          </a:lstStyle>
          <a:p>
            <a:fld id="{6AE41B48-C937-48EC-AEDA-EA70347D04BB}" type="slidenum">
              <a:rPr lang="en-US" altLang="en-US"/>
              <a:pPr/>
              <a:t>‹#›</a:t>
            </a:fld>
            <a:endParaRPr lang="en-US" altLang="en-US"/>
          </a:p>
        </p:txBody>
      </p:sp>
    </p:spTree>
    <p:extLst>
      <p:ext uri="{BB962C8B-B14F-4D97-AF65-F5344CB8AC3E}">
        <p14:creationId xmlns:p14="http://schemas.microsoft.com/office/powerpoint/2010/main" val="107284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2B69569C-57CC-6214-E4F8-F3F59E4B0DA2}"/>
              </a:ext>
            </a:extLst>
          </p:cNvPr>
          <p:cNvSpPr>
            <a:spLocks noGrp="1"/>
          </p:cNvSpPr>
          <p:nvPr>
            <p:ph type="dt" sz="half" idx="10"/>
          </p:nvPr>
        </p:nvSpPr>
        <p:spPr/>
        <p:txBody>
          <a:bodyPr/>
          <a:lstStyle>
            <a:lvl1pPr>
              <a:defRPr/>
            </a:lvl1pPr>
          </a:lstStyle>
          <a:p>
            <a:pPr>
              <a:defRPr/>
            </a:pPr>
            <a:fld id="{4ACD48F1-F5B7-40B8-BBD1-34796AECE823}" type="datetimeFigureOut">
              <a:rPr lang="en-US"/>
              <a:pPr>
                <a:defRPr/>
              </a:pPr>
              <a:t>06/03/2023</a:t>
            </a:fld>
            <a:endParaRPr lang="en-US"/>
          </a:p>
        </p:txBody>
      </p:sp>
      <p:sp>
        <p:nvSpPr>
          <p:cNvPr id="8" name="Footer Placeholder 4">
            <a:extLst>
              <a:ext uri="{FF2B5EF4-FFF2-40B4-BE49-F238E27FC236}">
                <a16:creationId xmlns:a16="http://schemas.microsoft.com/office/drawing/2014/main" id="{2EDB1139-A0A2-1F3E-C894-4B94A64E1B0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D2CB820-C208-1FA4-0632-4F2000859971}"/>
              </a:ext>
            </a:extLst>
          </p:cNvPr>
          <p:cNvSpPr>
            <a:spLocks noGrp="1"/>
          </p:cNvSpPr>
          <p:nvPr>
            <p:ph type="sldNum" sz="quarter" idx="12"/>
          </p:nvPr>
        </p:nvSpPr>
        <p:spPr/>
        <p:txBody>
          <a:bodyPr/>
          <a:lstStyle>
            <a:lvl1pPr>
              <a:defRPr/>
            </a:lvl1pPr>
          </a:lstStyle>
          <a:p>
            <a:fld id="{627E8FDD-46A3-4903-84A4-B9BD75F484B6}" type="slidenum">
              <a:rPr lang="en-US" altLang="en-US"/>
              <a:pPr/>
              <a:t>‹#›</a:t>
            </a:fld>
            <a:endParaRPr lang="en-US" altLang="en-US"/>
          </a:p>
        </p:txBody>
      </p:sp>
    </p:spTree>
    <p:extLst>
      <p:ext uri="{BB962C8B-B14F-4D97-AF65-F5344CB8AC3E}">
        <p14:creationId xmlns:p14="http://schemas.microsoft.com/office/powerpoint/2010/main" val="1719776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3F682C8-CAB7-7F20-A3D2-682CD6DC7346}"/>
              </a:ext>
            </a:extLst>
          </p:cNvPr>
          <p:cNvSpPr>
            <a:spLocks noGrp="1"/>
          </p:cNvSpPr>
          <p:nvPr>
            <p:ph type="dt" sz="half" idx="10"/>
          </p:nvPr>
        </p:nvSpPr>
        <p:spPr/>
        <p:txBody>
          <a:bodyPr/>
          <a:lstStyle>
            <a:lvl1pPr>
              <a:defRPr/>
            </a:lvl1pPr>
          </a:lstStyle>
          <a:p>
            <a:pPr>
              <a:defRPr/>
            </a:pPr>
            <a:fld id="{965B9CC3-0895-4F95-9174-E7136C18CD6F}" type="datetimeFigureOut">
              <a:rPr lang="en-US"/>
              <a:pPr>
                <a:defRPr/>
              </a:pPr>
              <a:t>06/03/2023</a:t>
            </a:fld>
            <a:endParaRPr lang="en-US"/>
          </a:p>
        </p:txBody>
      </p:sp>
      <p:sp>
        <p:nvSpPr>
          <p:cNvPr id="4" name="Footer Placeholder 4">
            <a:extLst>
              <a:ext uri="{FF2B5EF4-FFF2-40B4-BE49-F238E27FC236}">
                <a16:creationId xmlns:a16="http://schemas.microsoft.com/office/drawing/2014/main" id="{C70E187B-3527-320B-0C1A-5E084A4D405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1FFF2FA-4A78-72E4-9F16-EEA9F5AC1FA8}"/>
              </a:ext>
            </a:extLst>
          </p:cNvPr>
          <p:cNvSpPr>
            <a:spLocks noGrp="1"/>
          </p:cNvSpPr>
          <p:nvPr>
            <p:ph type="sldNum" sz="quarter" idx="12"/>
          </p:nvPr>
        </p:nvSpPr>
        <p:spPr/>
        <p:txBody>
          <a:bodyPr/>
          <a:lstStyle>
            <a:lvl1pPr>
              <a:defRPr/>
            </a:lvl1pPr>
          </a:lstStyle>
          <a:p>
            <a:fld id="{3F174D0F-65B1-46D7-A648-F5FBFA899DEB}" type="slidenum">
              <a:rPr lang="en-US" altLang="en-US"/>
              <a:pPr/>
              <a:t>‹#›</a:t>
            </a:fld>
            <a:endParaRPr lang="en-US" altLang="en-US"/>
          </a:p>
        </p:txBody>
      </p:sp>
    </p:spTree>
    <p:extLst>
      <p:ext uri="{BB962C8B-B14F-4D97-AF65-F5344CB8AC3E}">
        <p14:creationId xmlns:p14="http://schemas.microsoft.com/office/powerpoint/2010/main" val="398288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5C3228D-8D34-A938-AC0F-EA343A979E43}"/>
              </a:ext>
            </a:extLst>
          </p:cNvPr>
          <p:cNvSpPr>
            <a:spLocks noGrp="1"/>
          </p:cNvSpPr>
          <p:nvPr>
            <p:ph type="dt" sz="half" idx="10"/>
          </p:nvPr>
        </p:nvSpPr>
        <p:spPr/>
        <p:txBody>
          <a:bodyPr/>
          <a:lstStyle>
            <a:lvl1pPr>
              <a:defRPr/>
            </a:lvl1pPr>
          </a:lstStyle>
          <a:p>
            <a:pPr>
              <a:defRPr/>
            </a:pPr>
            <a:fld id="{641F4C9C-90B5-48E5-910C-1D410B739BD5}" type="datetimeFigureOut">
              <a:rPr lang="en-US"/>
              <a:pPr>
                <a:defRPr/>
              </a:pPr>
              <a:t>06/03/2023</a:t>
            </a:fld>
            <a:endParaRPr lang="en-US"/>
          </a:p>
        </p:txBody>
      </p:sp>
      <p:sp>
        <p:nvSpPr>
          <p:cNvPr id="3" name="Footer Placeholder 4">
            <a:extLst>
              <a:ext uri="{FF2B5EF4-FFF2-40B4-BE49-F238E27FC236}">
                <a16:creationId xmlns:a16="http://schemas.microsoft.com/office/drawing/2014/main" id="{BBEB2EAA-01D8-DB94-EBAA-A107B009F6C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6E9027F-2611-FFEF-C111-F66998360B62}"/>
              </a:ext>
            </a:extLst>
          </p:cNvPr>
          <p:cNvSpPr>
            <a:spLocks noGrp="1"/>
          </p:cNvSpPr>
          <p:nvPr>
            <p:ph type="sldNum" sz="quarter" idx="12"/>
          </p:nvPr>
        </p:nvSpPr>
        <p:spPr/>
        <p:txBody>
          <a:bodyPr/>
          <a:lstStyle>
            <a:lvl1pPr>
              <a:defRPr/>
            </a:lvl1pPr>
          </a:lstStyle>
          <a:p>
            <a:fld id="{3BB04D13-8997-4277-9EC2-DB344D7E8C2D}" type="slidenum">
              <a:rPr lang="en-US" altLang="en-US"/>
              <a:pPr/>
              <a:t>‹#›</a:t>
            </a:fld>
            <a:endParaRPr lang="en-US" altLang="en-US"/>
          </a:p>
        </p:txBody>
      </p:sp>
    </p:spTree>
    <p:extLst>
      <p:ext uri="{BB962C8B-B14F-4D97-AF65-F5344CB8AC3E}">
        <p14:creationId xmlns:p14="http://schemas.microsoft.com/office/powerpoint/2010/main" val="1778040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3A73577-2FBA-3655-D83F-E720381215AC}"/>
              </a:ext>
            </a:extLst>
          </p:cNvPr>
          <p:cNvSpPr>
            <a:spLocks noGrp="1"/>
          </p:cNvSpPr>
          <p:nvPr>
            <p:ph type="dt" sz="half" idx="10"/>
          </p:nvPr>
        </p:nvSpPr>
        <p:spPr/>
        <p:txBody>
          <a:bodyPr/>
          <a:lstStyle>
            <a:lvl1pPr>
              <a:defRPr/>
            </a:lvl1pPr>
          </a:lstStyle>
          <a:p>
            <a:pPr>
              <a:defRPr/>
            </a:pPr>
            <a:fld id="{35195504-3C80-4428-9CD4-C56A1D6886EC}" type="datetimeFigureOut">
              <a:rPr lang="en-US"/>
              <a:pPr>
                <a:defRPr/>
              </a:pPr>
              <a:t>06/03/2023</a:t>
            </a:fld>
            <a:endParaRPr lang="en-US"/>
          </a:p>
        </p:txBody>
      </p:sp>
      <p:sp>
        <p:nvSpPr>
          <p:cNvPr id="6" name="Footer Placeholder 4">
            <a:extLst>
              <a:ext uri="{FF2B5EF4-FFF2-40B4-BE49-F238E27FC236}">
                <a16:creationId xmlns:a16="http://schemas.microsoft.com/office/drawing/2014/main" id="{6D801D50-AE4D-E103-50C5-358DFB7486B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D0D44B2-2546-EB8C-D3DF-1C0E80406ACE}"/>
              </a:ext>
            </a:extLst>
          </p:cNvPr>
          <p:cNvSpPr>
            <a:spLocks noGrp="1"/>
          </p:cNvSpPr>
          <p:nvPr>
            <p:ph type="sldNum" sz="quarter" idx="12"/>
          </p:nvPr>
        </p:nvSpPr>
        <p:spPr/>
        <p:txBody>
          <a:bodyPr/>
          <a:lstStyle>
            <a:lvl1pPr>
              <a:defRPr/>
            </a:lvl1pPr>
          </a:lstStyle>
          <a:p>
            <a:fld id="{DFAC8E9F-92EE-47B9-847D-E56ED6E7AE0F}" type="slidenum">
              <a:rPr lang="en-US" altLang="en-US"/>
              <a:pPr/>
              <a:t>‹#›</a:t>
            </a:fld>
            <a:endParaRPr lang="en-US" altLang="en-US"/>
          </a:p>
        </p:txBody>
      </p:sp>
    </p:spTree>
    <p:extLst>
      <p:ext uri="{BB962C8B-B14F-4D97-AF65-F5344CB8AC3E}">
        <p14:creationId xmlns:p14="http://schemas.microsoft.com/office/powerpoint/2010/main" val="754710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5DEEB66-2E2D-0CD4-DCED-C5B3E07C0F1F}"/>
              </a:ext>
            </a:extLst>
          </p:cNvPr>
          <p:cNvSpPr>
            <a:spLocks noGrp="1"/>
          </p:cNvSpPr>
          <p:nvPr>
            <p:ph type="dt" sz="half" idx="10"/>
          </p:nvPr>
        </p:nvSpPr>
        <p:spPr/>
        <p:txBody>
          <a:bodyPr/>
          <a:lstStyle>
            <a:lvl1pPr>
              <a:defRPr/>
            </a:lvl1pPr>
          </a:lstStyle>
          <a:p>
            <a:pPr>
              <a:defRPr/>
            </a:pPr>
            <a:fld id="{FCCDDF94-922C-4C71-81B9-DC231FB38264}" type="datetimeFigureOut">
              <a:rPr lang="en-US"/>
              <a:pPr>
                <a:defRPr/>
              </a:pPr>
              <a:t>06/03/2023</a:t>
            </a:fld>
            <a:endParaRPr lang="en-US"/>
          </a:p>
        </p:txBody>
      </p:sp>
      <p:sp>
        <p:nvSpPr>
          <p:cNvPr id="6" name="Footer Placeholder 4">
            <a:extLst>
              <a:ext uri="{FF2B5EF4-FFF2-40B4-BE49-F238E27FC236}">
                <a16:creationId xmlns:a16="http://schemas.microsoft.com/office/drawing/2014/main" id="{E2ED53F0-1D5C-C0E7-8C44-95FC05CF8D8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950FE91-DCC2-583F-D1DB-61E217E1EDC2}"/>
              </a:ext>
            </a:extLst>
          </p:cNvPr>
          <p:cNvSpPr>
            <a:spLocks noGrp="1"/>
          </p:cNvSpPr>
          <p:nvPr>
            <p:ph type="sldNum" sz="quarter" idx="12"/>
          </p:nvPr>
        </p:nvSpPr>
        <p:spPr/>
        <p:txBody>
          <a:bodyPr/>
          <a:lstStyle>
            <a:lvl1pPr>
              <a:defRPr/>
            </a:lvl1pPr>
          </a:lstStyle>
          <a:p>
            <a:fld id="{CD3DD0F6-2671-4BB9-8A3C-A82468B0D963}" type="slidenum">
              <a:rPr lang="en-US" altLang="en-US"/>
              <a:pPr/>
              <a:t>‹#›</a:t>
            </a:fld>
            <a:endParaRPr lang="en-US" altLang="en-US"/>
          </a:p>
        </p:txBody>
      </p:sp>
    </p:spTree>
    <p:extLst>
      <p:ext uri="{BB962C8B-B14F-4D97-AF65-F5344CB8AC3E}">
        <p14:creationId xmlns:p14="http://schemas.microsoft.com/office/powerpoint/2010/main" val="388777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854EA8A-DADF-0F20-76DE-FCF87E7A863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0F6D050-EC54-8A12-C2F3-02123920099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6F8F8F1-6B59-D36F-0A7D-0221E9F4A78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7F7401D3-1DA5-427A-B0B5-D734EC040382}" type="datetimeFigureOut">
              <a:rPr lang="en-US"/>
              <a:pPr>
                <a:defRPr/>
              </a:pPr>
              <a:t>06/03/2023</a:t>
            </a:fld>
            <a:endParaRPr lang="en-US"/>
          </a:p>
        </p:txBody>
      </p:sp>
      <p:sp>
        <p:nvSpPr>
          <p:cNvPr id="5" name="Footer Placeholder 4">
            <a:extLst>
              <a:ext uri="{FF2B5EF4-FFF2-40B4-BE49-F238E27FC236}">
                <a16:creationId xmlns:a16="http://schemas.microsoft.com/office/drawing/2014/main" id="{3E58F4A6-C023-8899-A880-155F677341D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D508919A-E216-A969-6CAA-B8F6CED1DE3D}"/>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anose="020F0502020204030204" pitchFamily="34" charset="0"/>
              </a:defRPr>
            </a:lvl1pPr>
          </a:lstStyle>
          <a:p>
            <a:fld id="{D6234629-DFEF-49C0-8376-CDDC75A9AA6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CC89A4-F5BB-43BC-8656-A76E64B7E43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011C92-6A89-42B2-854F-3DAE00CB14F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891F63-F905-463E-B628-DCAB2303773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3AB5A6-14A4-416A-A1B5-E2A5B19C7AC6}" type="datetimeFigureOut">
              <a:rPr lang="en-US" smtClean="0"/>
              <a:t>06/03/2023</a:t>
            </a:fld>
            <a:endParaRPr lang="en-US"/>
          </a:p>
        </p:txBody>
      </p:sp>
      <p:sp>
        <p:nvSpPr>
          <p:cNvPr id="5" name="Footer Placeholder 4">
            <a:extLst>
              <a:ext uri="{FF2B5EF4-FFF2-40B4-BE49-F238E27FC236}">
                <a16:creationId xmlns:a16="http://schemas.microsoft.com/office/drawing/2014/main" id="{5D54A5B6-8E5E-48F1-8B11-EA9841DACEF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2A8D904-81EA-45C1-B4B7-FA41FF1C49A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C128A9-E4BB-41C0-99E4-632911A90470}" type="slidenum">
              <a:rPr lang="en-US" smtClean="0"/>
              <a:t>‹#›</a:t>
            </a:fld>
            <a:endParaRPr lang="en-US"/>
          </a:p>
        </p:txBody>
      </p:sp>
    </p:spTree>
    <p:extLst>
      <p:ext uri="{BB962C8B-B14F-4D97-AF65-F5344CB8AC3E}">
        <p14:creationId xmlns:p14="http://schemas.microsoft.com/office/powerpoint/2010/main" val="376606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70EA9-3B78-4645-EA47-8ACED651A7BF}"/>
              </a:ext>
            </a:extLst>
          </p:cNvPr>
          <p:cNvSpPr>
            <a:spLocks noGrp="1"/>
          </p:cNvSpPr>
          <p:nvPr>
            <p:ph type="ctrTitle"/>
          </p:nvPr>
        </p:nvSpPr>
        <p:spPr>
          <a:xfrm>
            <a:off x="1643063" y="928688"/>
            <a:ext cx="6248400" cy="3143250"/>
          </a:xfrm>
          <a:solidFill>
            <a:schemeClr val="bg1">
              <a:lumMod val="85000"/>
            </a:schemeClr>
          </a:solidFill>
        </p:spPr>
        <p:txBody>
          <a:bodyPr rtlCol="0">
            <a:normAutofit/>
          </a:bodyPr>
          <a:lstStyle/>
          <a:p>
            <a:pPr eaLnBrk="1" fontAlgn="auto" hangingPunct="1">
              <a:spcAft>
                <a:spcPts val="0"/>
              </a:spcAft>
              <a:defRPr/>
            </a:pPr>
            <a:r>
              <a:rPr lang="en-US" sz="4900" b="1" dirty="0">
                <a:solidFill>
                  <a:srgbClr val="FF0000"/>
                </a:solidFill>
              </a:rPr>
              <a:t>NS-II Lab</a:t>
            </a:r>
            <a:br>
              <a:rPr lang="en-US" sz="4900" b="1" dirty="0">
                <a:solidFill>
                  <a:srgbClr val="FF0000"/>
                </a:solidFill>
              </a:rPr>
            </a:br>
            <a:r>
              <a:rPr lang="en-US" sz="4900" b="1" dirty="0">
                <a:solidFill>
                  <a:srgbClr val="FF0000"/>
                </a:solidFill>
              </a:rPr>
              <a:t>Tetanus</a:t>
            </a:r>
            <a:br>
              <a:rPr lang="en-US" sz="4900" b="1" dirty="0">
                <a:solidFill>
                  <a:srgbClr val="FF0000"/>
                </a:solidFill>
              </a:rPr>
            </a:br>
            <a:r>
              <a:rPr lang="en-US" sz="4900" b="1" dirty="0">
                <a:solidFill>
                  <a:srgbClr val="FF0000"/>
                </a:solidFill>
              </a:rPr>
              <a:t>Botulism</a:t>
            </a:r>
            <a:br>
              <a:rPr lang="en-US" sz="4900" b="1" dirty="0">
                <a:solidFill>
                  <a:srgbClr val="FF0000"/>
                </a:solidFill>
              </a:rPr>
            </a:br>
            <a:r>
              <a:rPr lang="en-US" sz="4900" b="1" dirty="0">
                <a:solidFill>
                  <a:srgbClr val="FF0000"/>
                </a:solidFill>
              </a:rPr>
              <a:t>Rabies </a:t>
            </a:r>
          </a:p>
        </p:txBody>
      </p:sp>
      <p:sp>
        <p:nvSpPr>
          <p:cNvPr id="3" name="Subtitle 2">
            <a:extLst>
              <a:ext uri="{FF2B5EF4-FFF2-40B4-BE49-F238E27FC236}">
                <a16:creationId xmlns:a16="http://schemas.microsoft.com/office/drawing/2014/main" id="{496EA9B1-E292-A343-F7C2-BA329373D7C4}"/>
              </a:ext>
            </a:extLst>
          </p:cNvPr>
          <p:cNvSpPr>
            <a:spLocks noGrp="1"/>
          </p:cNvSpPr>
          <p:nvPr>
            <p:ph type="subTitle" idx="1"/>
          </p:nvPr>
        </p:nvSpPr>
        <p:spPr>
          <a:xfrm>
            <a:off x="1785938" y="4429125"/>
            <a:ext cx="6400800" cy="1752600"/>
          </a:xfrm>
        </p:spPr>
        <p:txBody>
          <a:bodyPr rtlCol="0">
            <a:normAutofit/>
          </a:bodyPr>
          <a:lstStyle/>
          <a:p>
            <a:pPr>
              <a:spcAft>
                <a:spcPts val="0"/>
              </a:spcAft>
              <a:defRPr/>
            </a:pPr>
            <a:r>
              <a:rPr lang="en-US" dirty="0"/>
              <a:t>Mathhar Ahmad Abu Morad   MD</a:t>
            </a:r>
          </a:p>
          <a:p>
            <a:pPr eaLnBrk="1" fontAlgn="auto" hangingPunct="1">
              <a:spcAft>
                <a:spcPts val="0"/>
              </a:spcAft>
              <a:defRPr/>
            </a:pPr>
            <a:r>
              <a:rPr lang="en-US" dirty="0"/>
              <a:t>Mutah university </a:t>
            </a:r>
          </a:p>
          <a:p>
            <a:pPr eaLnBrk="1" fontAlgn="auto" hangingPunct="1">
              <a:spcAft>
                <a:spcPts val="0"/>
              </a:spcAft>
              <a:defRPr/>
            </a:pPr>
            <a:r>
              <a:rPr lang="en-US" dirty="0"/>
              <a:t>Faculty of Medicine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BE2347F-3852-5CB5-6A89-03E40EF9C24C}"/>
              </a:ext>
            </a:extLst>
          </p:cNvPr>
          <p:cNvSpPr>
            <a:spLocks noGrp="1"/>
          </p:cNvSpPr>
          <p:nvPr>
            <p:ph type="title"/>
          </p:nvPr>
        </p:nvSpPr>
        <p:spPr>
          <a:xfrm>
            <a:off x="642938" y="71438"/>
            <a:ext cx="7686675" cy="654050"/>
          </a:xfrm>
          <a:solidFill>
            <a:srgbClr val="92D050"/>
          </a:solidFill>
        </p:spPr>
        <p:txBody>
          <a:bodyPr/>
          <a:lstStyle/>
          <a:p>
            <a:r>
              <a:rPr lang="en-US" altLang="en-US">
                <a:solidFill>
                  <a:schemeClr val="bg1"/>
                </a:solidFill>
              </a:rPr>
              <a:t>Diagnosis of Botulism </a:t>
            </a:r>
          </a:p>
        </p:txBody>
      </p:sp>
      <p:sp>
        <p:nvSpPr>
          <p:cNvPr id="3" name="Content Placeholder 2">
            <a:extLst>
              <a:ext uri="{FF2B5EF4-FFF2-40B4-BE49-F238E27FC236}">
                <a16:creationId xmlns:a16="http://schemas.microsoft.com/office/drawing/2014/main" id="{0AC0A97C-13AC-7B5E-393A-F1A9A22A692C}"/>
              </a:ext>
            </a:extLst>
          </p:cNvPr>
          <p:cNvSpPr>
            <a:spLocks noGrp="1"/>
          </p:cNvSpPr>
          <p:nvPr>
            <p:ph idx="1"/>
          </p:nvPr>
        </p:nvSpPr>
        <p:spPr>
          <a:xfrm>
            <a:off x="457200" y="785813"/>
            <a:ext cx="8401050" cy="5500687"/>
          </a:xfrm>
        </p:spPr>
        <p:txBody>
          <a:bodyPr/>
          <a:lstStyle/>
          <a:p>
            <a:pPr marL="571500" indent="-571500" algn="just">
              <a:buFont typeface="Arial" charset="0"/>
              <a:buNone/>
              <a:defRPr/>
            </a:pPr>
            <a:r>
              <a:rPr lang="en-US" sz="2400" b="1" dirty="0"/>
              <a:t>Lab test</a:t>
            </a:r>
          </a:p>
          <a:p>
            <a:pPr algn="just">
              <a:buFont typeface="Arial" charset="0"/>
              <a:buChar char="•"/>
              <a:defRPr/>
            </a:pPr>
            <a:r>
              <a:rPr lang="en-US" sz="2400" dirty="0"/>
              <a:t>Toxin and viable bacteria  may be identified in serum, stool, vomitus, gastric aspirate, and suspected foods.</a:t>
            </a:r>
          </a:p>
          <a:p>
            <a:pPr algn="just">
              <a:buFont typeface="Arial" charset="0"/>
              <a:buChar char="•"/>
              <a:defRPr/>
            </a:pPr>
            <a:r>
              <a:rPr lang="en-US" sz="2400" dirty="0"/>
              <a:t> </a:t>
            </a:r>
            <a:r>
              <a:rPr lang="en-US" sz="2400" i="1" dirty="0"/>
              <a:t>C botulinum</a:t>
            </a:r>
            <a:r>
              <a:rPr lang="en-US" sz="2400" dirty="0"/>
              <a:t> may be grown on selective media from samples of stool or foods.</a:t>
            </a:r>
          </a:p>
          <a:p>
            <a:pPr algn="just">
              <a:buFont typeface="Arial" charset="0"/>
              <a:buChar char="•"/>
              <a:defRPr/>
            </a:pPr>
            <a:r>
              <a:rPr lang="en-US" sz="2400" dirty="0"/>
              <a:t>The specimens for toxin analysis should be refrigerated, but culture samples of </a:t>
            </a:r>
            <a:r>
              <a:rPr lang="en-US" sz="2400" i="1" dirty="0"/>
              <a:t>C botulinum</a:t>
            </a:r>
            <a:r>
              <a:rPr lang="en-US" sz="2400" dirty="0"/>
              <a:t> should not be refrigerated.</a:t>
            </a:r>
          </a:p>
          <a:p>
            <a:pPr algn="just">
              <a:buFont typeface="Arial" charset="0"/>
              <a:buChar char="•"/>
              <a:defRPr/>
            </a:pPr>
            <a:r>
              <a:rPr lang="en-US" sz="2400" dirty="0"/>
              <a:t>Blood agar and egg yolk agar (EYA) are used for culturing samples. </a:t>
            </a:r>
          </a:p>
        </p:txBody>
      </p:sp>
      <p:pic>
        <p:nvPicPr>
          <p:cNvPr id="15364" name="Picture 2">
            <a:extLst>
              <a:ext uri="{FF2B5EF4-FFF2-40B4-BE49-F238E27FC236}">
                <a16:creationId xmlns:a16="http://schemas.microsoft.com/office/drawing/2014/main" id="{7B6A4714-D387-AA41-317B-AE485514F8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1563" y="4643438"/>
            <a:ext cx="3168650" cy="178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Box 4">
            <a:extLst>
              <a:ext uri="{FF2B5EF4-FFF2-40B4-BE49-F238E27FC236}">
                <a16:creationId xmlns:a16="http://schemas.microsoft.com/office/drawing/2014/main" id="{72487FFB-7B6F-56A6-3AE0-91391BF2E2E6}"/>
              </a:ext>
            </a:extLst>
          </p:cNvPr>
          <p:cNvSpPr txBox="1">
            <a:spLocks noChangeArrowheads="1"/>
          </p:cNvSpPr>
          <p:nvPr/>
        </p:nvSpPr>
        <p:spPr bwMode="auto">
          <a:xfrm>
            <a:off x="1431925" y="6429375"/>
            <a:ext cx="22113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t>Subterminal spore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nodeType="clickEffect">
                                  <p:stCondLst>
                                    <p:cond delay="0"/>
                                  </p:stCondLst>
                                  <p:childTnLst>
                                    <p:set>
                                      <p:cBhvr>
                                        <p:cTn id="31" dur="1" fill="hold">
                                          <p:stCondLst>
                                            <p:cond delay="0"/>
                                          </p:stCondLst>
                                        </p:cTn>
                                        <p:tgtEl>
                                          <p:spTgt spid="15364"/>
                                        </p:tgtEl>
                                        <p:attrNameLst>
                                          <p:attrName>style.visibility</p:attrName>
                                        </p:attrNameLst>
                                      </p:cBhvr>
                                      <p:to>
                                        <p:strVal val="visible"/>
                                      </p:to>
                                    </p:set>
                                    <p:animEffect transition="in" filter="slide(fromBottom)">
                                      <p:cBhvr>
                                        <p:cTn id="32" dur="500"/>
                                        <p:tgtEl>
                                          <p:spTgt spid="1536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2" presetClass="entr" presetSubtype="4" fill="hold" nodeType="clickEffect">
                                  <p:stCondLst>
                                    <p:cond delay="0"/>
                                  </p:stCondLst>
                                  <p:childTnLst>
                                    <p:set>
                                      <p:cBhvr>
                                        <p:cTn id="36" dur="1" fill="hold">
                                          <p:stCondLst>
                                            <p:cond delay="0"/>
                                          </p:stCondLst>
                                        </p:cTn>
                                        <p:tgtEl>
                                          <p:spTgt spid="15365"/>
                                        </p:tgtEl>
                                        <p:attrNameLst>
                                          <p:attrName>style.visibility</p:attrName>
                                        </p:attrNameLst>
                                      </p:cBhvr>
                                      <p:to>
                                        <p:strVal val="visible"/>
                                      </p:to>
                                    </p:set>
                                    <p:animEffect transition="in" filter="slide(fromBottom)">
                                      <p:cBhvr>
                                        <p:cTn id="37" dur="500"/>
                                        <p:tgtEl>
                                          <p:spTgt spid="15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a:extLst>
              <a:ext uri="{FF2B5EF4-FFF2-40B4-BE49-F238E27FC236}">
                <a16:creationId xmlns:a16="http://schemas.microsoft.com/office/drawing/2014/main" id="{44A1314C-989B-CACB-2627-1A4F8B6988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643063"/>
            <a:ext cx="6643688" cy="521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a:extLst>
              <a:ext uri="{FF2B5EF4-FFF2-40B4-BE49-F238E27FC236}">
                <a16:creationId xmlns:a16="http://schemas.microsoft.com/office/drawing/2014/main" id="{6F109D63-7BE1-75F0-DDC2-95C1485F34BA}"/>
              </a:ext>
            </a:extLst>
          </p:cNvPr>
          <p:cNvSpPr txBox="1">
            <a:spLocks/>
          </p:cNvSpPr>
          <p:nvPr/>
        </p:nvSpPr>
        <p:spPr bwMode="auto">
          <a:xfrm>
            <a:off x="642938" y="71438"/>
            <a:ext cx="7686675" cy="654050"/>
          </a:xfrm>
          <a:prstGeom prst="rect">
            <a:avLst/>
          </a:prstGeom>
          <a:solidFill>
            <a:srgbClr val="92D050"/>
          </a:solidFill>
          <a:ln w="9525">
            <a:noFill/>
            <a:miter lim="800000"/>
            <a:headEnd/>
            <a:tailEnd/>
          </a:ln>
        </p:spPr>
        <p:txBody>
          <a:bodyPr anchor="ctr"/>
          <a:lstStyle/>
          <a:p>
            <a:pPr algn="ctr" rtl="0" eaLnBrk="0" hangingPunct="0">
              <a:defRPr/>
            </a:pPr>
            <a:r>
              <a:rPr lang="en-US" sz="4400" dirty="0">
                <a:solidFill>
                  <a:schemeClr val="bg1"/>
                </a:solidFill>
                <a:latin typeface="+mj-lt"/>
                <a:ea typeface="+mj-ea"/>
                <a:cs typeface="+mj-cs"/>
              </a:rPr>
              <a:t>Diagnosis of Botulism </a:t>
            </a:r>
          </a:p>
        </p:txBody>
      </p:sp>
      <p:sp>
        <p:nvSpPr>
          <p:cNvPr id="4" name="Rectangle 3">
            <a:extLst>
              <a:ext uri="{FF2B5EF4-FFF2-40B4-BE49-F238E27FC236}">
                <a16:creationId xmlns:a16="http://schemas.microsoft.com/office/drawing/2014/main" id="{671CA10F-84B2-ED18-E52A-5CFA269802BA}"/>
              </a:ext>
            </a:extLst>
          </p:cNvPr>
          <p:cNvSpPr/>
          <p:nvPr/>
        </p:nvSpPr>
        <p:spPr>
          <a:xfrm>
            <a:off x="269875" y="1000125"/>
            <a:ext cx="2382838" cy="523875"/>
          </a:xfrm>
          <a:prstGeom prst="rect">
            <a:avLst/>
          </a:prstGeom>
        </p:spPr>
        <p:txBody>
          <a:bodyPr wrap="none">
            <a:spAutoFit/>
          </a:bodyPr>
          <a:lstStyle/>
          <a:p>
            <a:pPr marL="571500" indent="-571500">
              <a:defRPr/>
            </a:pPr>
            <a:r>
              <a:rPr lang="en-US" sz="2800" b="1" dirty="0">
                <a:solidFill>
                  <a:srgbClr val="FF0000"/>
                </a:solidFill>
                <a:latin typeface="+mn-lt"/>
                <a:cs typeface="Arial" charset="0"/>
              </a:rPr>
              <a:t>Mouse toxicity</a:t>
            </a:r>
            <a:endParaRPr lang="ar-OM" sz="2800" b="1" dirty="0">
              <a:solidFill>
                <a:srgbClr val="FF0000"/>
              </a:solidFill>
              <a:latin typeface="+mn-l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1506"/>
                                        </p:tgtEl>
                                        <p:attrNameLst>
                                          <p:attrName>style.visibility</p:attrName>
                                        </p:attrNameLst>
                                      </p:cBhvr>
                                      <p:to>
                                        <p:strVal val="visible"/>
                                      </p:to>
                                    </p:set>
                                    <p:animEffect transition="in" filter="slide(fromBottom)">
                                      <p:cBhvr>
                                        <p:cTn id="12" dur="5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ED7E46-E545-0FDC-5C82-4FBB162804B9}"/>
              </a:ext>
            </a:extLst>
          </p:cNvPr>
          <p:cNvSpPr>
            <a:spLocks noGrp="1"/>
          </p:cNvSpPr>
          <p:nvPr>
            <p:ph idx="1"/>
          </p:nvPr>
        </p:nvSpPr>
        <p:spPr>
          <a:xfrm>
            <a:off x="214313" y="857250"/>
            <a:ext cx="8229600" cy="4525963"/>
          </a:xfrm>
        </p:spPr>
        <p:txBody>
          <a:bodyPr/>
          <a:lstStyle/>
          <a:p>
            <a:pPr>
              <a:buFont typeface="Arial" charset="0"/>
              <a:buNone/>
              <a:defRPr/>
            </a:pPr>
            <a:r>
              <a:rPr lang="en-US" b="1" dirty="0"/>
              <a:t>Immunological methods.</a:t>
            </a:r>
          </a:p>
          <a:p>
            <a:pPr marL="36000">
              <a:buFont typeface="Arial" charset="0"/>
              <a:buNone/>
              <a:defRPr/>
            </a:pPr>
            <a:r>
              <a:rPr lang="en-US" dirty="0"/>
              <a:t>Compared with the mouse test, the immunoassays are technically simple and fast to perform and interpret.</a:t>
            </a:r>
          </a:p>
          <a:p>
            <a:pPr>
              <a:buFont typeface="Arial" charset="0"/>
              <a:buChar char="•"/>
              <a:defRPr/>
            </a:pPr>
            <a:r>
              <a:rPr lang="en-US" dirty="0"/>
              <a:t>Radioimmunoassay</a:t>
            </a:r>
          </a:p>
          <a:p>
            <a:pPr>
              <a:buFont typeface="Arial" charset="0"/>
              <a:buChar char="•"/>
              <a:defRPr/>
            </a:pPr>
            <a:r>
              <a:rPr lang="en-US" dirty="0"/>
              <a:t>Gel diffusion assay</a:t>
            </a:r>
          </a:p>
          <a:p>
            <a:pPr>
              <a:buFont typeface="Arial" charset="0"/>
              <a:buChar char="•"/>
              <a:defRPr/>
            </a:pPr>
            <a:r>
              <a:rPr lang="en-US" dirty="0"/>
              <a:t>Passive hemagglutination assay</a:t>
            </a:r>
          </a:p>
          <a:p>
            <a:pPr>
              <a:buFont typeface="Arial" charset="0"/>
              <a:buChar char="•"/>
              <a:defRPr/>
            </a:pPr>
            <a:r>
              <a:rPr lang="en-US" dirty="0"/>
              <a:t>Enzyme-linked immunosorbent assay (ELISA) </a:t>
            </a:r>
          </a:p>
          <a:p>
            <a:pPr>
              <a:buFont typeface="Arial" charset="0"/>
              <a:buNone/>
              <a:defRPr/>
            </a:pPr>
            <a:endParaRPr lang="en-US" dirty="0"/>
          </a:p>
        </p:txBody>
      </p:sp>
      <p:sp>
        <p:nvSpPr>
          <p:cNvPr id="4" name="Title 1">
            <a:extLst>
              <a:ext uri="{FF2B5EF4-FFF2-40B4-BE49-F238E27FC236}">
                <a16:creationId xmlns:a16="http://schemas.microsoft.com/office/drawing/2014/main" id="{72A6ADD8-77AB-E6E0-A5E6-9C00328AFDB3}"/>
              </a:ext>
            </a:extLst>
          </p:cNvPr>
          <p:cNvSpPr txBox="1">
            <a:spLocks/>
          </p:cNvSpPr>
          <p:nvPr/>
        </p:nvSpPr>
        <p:spPr bwMode="auto">
          <a:xfrm>
            <a:off x="642938" y="71438"/>
            <a:ext cx="7686675" cy="654050"/>
          </a:xfrm>
          <a:prstGeom prst="rect">
            <a:avLst/>
          </a:prstGeom>
          <a:solidFill>
            <a:srgbClr val="92D050"/>
          </a:solidFill>
          <a:ln w="9525">
            <a:noFill/>
            <a:miter lim="800000"/>
            <a:headEnd/>
            <a:tailEnd/>
          </a:ln>
        </p:spPr>
        <p:txBody>
          <a:bodyPr anchor="ctr"/>
          <a:lstStyle/>
          <a:p>
            <a:pPr algn="ctr" rtl="0" eaLnBrk="0" hangingPunct="0">
              <a:defRPr/>
            </a:pPr>
            <a:r>
              <a:rPr lang="en-US" sz="4400" dirty="0">
                <a:solidFill>
                  <a:schemeClr val="bg1"/>
                </a:solidFill>
                <a:latin typeface="+mj-lt"/>
                <a:ea typeface="+mj-ea"/>
                <a:cs typeface="+mj-cs"/>
              </a:rPr>
              <a:t>Diagnosis of Botulism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DFD71-9E91-47AC-8E4E-340BF5C973BD}"/>
              </a:ext>
            </a:extLst>
          </p:cNvPr>
          <p:cNvSpPr>
            <a:spLocks noGrp="1"/>
          </p:cNvSpPr>
          <p:nvPr>
            <p:ph type="title"/>
          </p:nvPr>
        </p:nvSpPr>
        <p:spPr>
          <a:xfrm>
            <a:off x="358487" y="312303"/>
            <a:ext cx="7886700" cy="443129"/>
          </a:xfrm>
        </p:spPr>
        <p:txBody>
          <a:bodyPr>
            <a:noAutofit/>
          </a:bodyPr>
          <a:lstStyle/>
          <a:p>
            <a:r>
              <a:rPr lang="en-US" b="1" dirty="0">
                <a:solidFill>
                  <a:schemeClr val="accent5">
                    <a:lumMod val="50000"/>
                  </a:schemeClr>
                </a:solidFill>
              </a:rPr>
              <a:t>Laboratory Diagnosis of Rabies </a:t>
            </a:r>
          </a:p>
        </p:txBody>
      </p:sp>
      <p:sp>
        <p:nvSpPr>
          <p:cNvPr id="3" name="Content Placeholder 2">
            <a:extLst>
              <a:ext uri="{FF2B5EF4-FFF2-40B4-BE49-F238E27FC236}">
                <a16:creationId xmlns:a16="http://schemas.microsoft.com/office/drawing/2014/main" id="{FF6521C6-4E3C-41EF-BD3F-52976276620A}"/>
              </a:ext>
            </a:extLst>
          </p:cNvPr>
          <p:cNvSpPr>
            <a:spLocks noGrp="1"/>
          </p:cNvSpPr>
          <p:nvPr>
            <p:ph idx="1"/>
          </p:nvPr>
        </p:nvSpPr>
        <p:spPr>
          <a:xfrm>
            <a:off x="430373" y="1015111"/>
            <a:ext cx="8329164" cy="5233201"/>
          </a:xfrm>
        </p:spPr>
        <p:txBody>
          <a:bodyPr vert="horz" lIns="68580" tIns="34290" rIns="68580" bIns="34290" rtlCol="0" anchor="t">
            <a:normAutofit/>
          </a:bodyPr>
          <a:lstStyle/>
          <a:p>
            <a:pPr marL="0" indent="0" algn="just">
              <a:buNone/>
            </a:pPr>
            <a:r>
              <a:rPr lang="en-US" b="1" u="sng" dirty="0">
                <a:solidFill>
                  <a:schemeClr val="accent5">
                    <a:lumMod val="50000"/>
                  </a:schemeClr>
                </a:solidFill>
              </a:rPr>
              <a:t>In man:</a:t>
            </a:r>
          </a:p>
          <a:p>
            <a:pPr algn="just"/>
            <a:r>
              <a:rPr lang="en-US" dirty="0"/>
              <a:t>Specimens: Saliva, CSF, Urine </a:t>
            </a:r>
          </a:p>
          <a:p>
            <a:pPr algn="just"/>
            <a:r>
              <a:rPr lang="en-US" dirty="0">
                <a:ea typeface="+mn-lt"/>
                <a:cs typeface="+mn-lt"/>
              </a:rPr>
              <a:t>the direct fluorescent antibody (DFA) from saliva,</a:t>
            </a:r>
            <a:r>
              <a:rPr lang="en-US" dirty="0"/>
              <a:t> cornea smears and skin biopsy of neck or face</a:t>
            </a:r>
            <a:endParaRPr lang="en-US">
              <a:cs typeface="Calibri"/>
            </a:endParaRPr>
          </a:p>
          <a:p>
            <a:pPr algn="just"/>
            <a:r>
              <a:rPr lang="en-US" dirty="0"/>
              <a:t>Isolation by inoculating saliva in mice.</a:t>
            </a:r>
          </a:p>
          <a:p>
            <a:pPr algn="just"/>
            <a:r>
              <a:rPr lang="en-US" dirty="0"/>
              <a:t>Detection of antibodies by serology.</a:t>
            </a:r>
          </a:p>
          <a:p>
            <a:pPr algn="just"/>
            <a:r>
              <a:rPr lang="en-US" dirty="0"/>
              <a:t>RNA detection by RT- PCR in blood</a:t>
            </a:r>
          </a:p>
          <a:p>
            <a:pPr marL="0" indent="0" algn="just">
              <a:buNone/>
            </a:pPr>
            <a:endParaRPr lang="en-US" dirty="0"/>
          </a:p>
          <a:p>
            <a:pPr marL="0" indent="0" algn="just">
              <a:buNone/>
            </a:pPr>
            <a:r>
              <a:rPr lang="en-US" b="1" u="sng" dirty="0">
                <a:solidFill>
                  <a:schemeClr val="accent5">
                    <a:lumMod val="50000"/>
                  </a:schemeClr>
                </a:solidFill>
              </a:rPr>
              <a:t>In Animals:</a:t>
            </a:r>
          </a:p>
          <a:p>
            <a:pPr lvl="1" algn="just"/>
            <a:r>
              <a:rPr lang="en-US" dirty="0"/>
              <a:t>Cytology of brain tissue for Negri inclusion bodies in nerve cells.</a:t>
            </a:r>
          </a:p>
          <a:p>
            <a:pPr lvl="1" algn="just"/>
            <a:r>
              <a:rPr lang="en-US" dirty="0"/>
              <a:t>Immunofluorescence to detect rabies antigens in the brain, Isolation by inoculating mice. </a:t>
            </a:r>
          </a:p>
          <a:p>
            <a:pPr lvl="1" algn="just"/>
            <a:r>
              <a:rPr lang="en-US" dirty="0"/>
              <a:t>Electron microscopy to detect the bullet-shaped virus.</a:t>
            </a:r>
            <a:br>
              <a:rPr lang="en-US" dirty="0"/>
            </a:br>
            <a:endParaRPr lang="en-US" dirty="0"/>
          </a:p>
          <a:p>
            <a:pPr algn="just"/>
            <a:endParaRPr lang="en-US" dirty="0"/>
          </a:p>
        </p:txBody>
      </p:sp>
    </p:spTree>
    <p:extLst>
      <p:ext uri="{BB962C8B-B14F-4D97-AF65-F5344CB8AC3E}">
        <p14:creationId xmlns:p14="http://schemas.microsoft.com/office/powerpoint/2010/main" val="3089531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fade">
                                      <p:cBhvr>
                                        <p:cTn id="41" dur="500"/>
                                        <p:tgtEl>
                                          <p:spTgt spid="3">
                                            <p:txEl>
                                              <p:pRg st="7" end="7"/>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fade">
                                      <p:cBhvr>
                                        <p:cTn id="44" dur="500"/>
                                        <p:tgtEl>
                                          <p:spTgt spid="3">
                                            <p:txEl>
                                              <p:pRg st="8" end="8"/>
                                            </p:tx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3">
                                            <p:txEl>
                                              <p:pRg st="10" end="10"/>
                                            </p:txEl>
                                          </p:spTgt>
                                        </p:tgtEl>
                                        <p:attrNameLst>
                                          <p:attrName>style.visibility</p:attrName>
                                        </p:attrNameLst>
                                      </p:cBhvr>
                                      <p:to>
                                        <p:strVal val="visible"/>
                                      </p:to>
                                    </p:set>
                                    <p:animEffect transition="in" filter="fade">
                                      <p:cBhvr>
                                        <p:cTn id="5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71E6F-3559-D829-70BE-FF9C0F962D85}"/>
              </a:ext>
            </a:extLst>
          </p:cNvPr>
          <p:cNvSpPr>
            <a:spLocks noGrp="1"/>
          </p:cNvSpPr>
          <p:nvPr>
            <p:ph type="title"/>
          </p:nvPr>
        </p:nvSpPr>
        <p:spPr>
          <a:xfrm>
            <a:off x="1643063" y="214313"/>
            <a:ext cx="6286500" cy="725487"/>
          </a:xfrm>
          <a:solidFill>
            <a:srgbClr val="FFFF00"/>
          </a:solidFill>
        </p:spPr>
        <p:txBody>
          <a:bodyPr rtlCol="0">
            <a:normAutofit fontScale="90000"/>
          </a:bodyPr>
          <a:lstStyle/>
          <a:p>
            <a:pPr eaLnBrk="1" fontAlgn="auto" hangingPunct="1">
              <a:spcAft>
                <a:spcPts val="0"/>
              </a:spcAft>
              <a:defRPr/>
            </a:pPr>
            <a:r>
              <a:rPr lang="en-US" dirty="0"/>
              <a:t>Diagnosis of Tetanus </a:t>
            </a:r>
          </a:p>
        </p:txBody>
      </p:sp>
      <p:sp>
        <p:nvSpPr>
          <p:cNvPr id="3" name="Content Placeholder 2">
            <a:extLst>
              <a:ext uri="{FF2B5EF4-FFF2-40B4-BE49-F238E27FC236}">
                <a16:creationId xmlns:a16="http://schemas.microsoft.com/office/drawing/2014/main" id="{11F04B51-BEBA-A38C-5759-8780E92C0C27}"/>
              </a:ext>
            </a:extLst>
          </p:cNvPr>
          <p:cNvSpPr>
            <a:spLocks noGrp="1"/>
          </p:cNvSpPr>
          <p:nvPr>
            <p:ph idx="1"/>
          </p:nvPr>
        </p:nvSpPr>
        <p:spPr>
          <a:xfrm>
            <a:off x="171450" y="1000125"/>
            <a:ext cx="8472488" cy="5000625"/>
          </a:xfrm>
        </p:spPr>
        <p:txBody>
          <a:bodyPr rtlCol="0">
            <a:noAutofit/>
          </a:bodyPr>
          <a:lstStyle/>
          <a:p>
            <a:pPr algn="just" eaLnBrk="1" fontAlgn="auto" hangingPunct="1">
              <a:spcAft>
                <a:spcPts val="0"/>
              </a:spcAft>
              <a:buFont typeface="Arial" panose="020B0604020202020204" pitchFamily="34" charset="0"/>
              <a:buNone/>
              <a:defRPr/>
            </a:pPr>
            <a:r>
              <a:rPr lang="en-US" sz="2800" dirty="0"/>
              <a:t> </a:t>
            </a:r>
            <a:r>
              <a:rPr lang="en-US" sz="3600" b="1" dirty="0">
                <a:solidFill>
                  <a:srgbClr val="FF0000"/>
                </a:solidFill>
              </a:rPr>
              <a:t>Introduction  </a:t>
            </a:r>
            <a:endParaRPr lang="en-US" sz="2800" b="1" dirty="0">
              <a:solidFill>
                <a:srgbClr val="FF0000"/>
              </a:solidFill>
            </a:endParaRPr>
          </a:p>
          <a:p>
            <a:pPr marL="457200" indent="-457200" algn="just" eaLnBrk="1" fontAlgn="auto" hangingPunct="1">
              <a:spcAft>
                <a:spcPts val="0"/>
              </a:spcAft>
              <a:buFont typeface="+mj-lt"/>
              <a:buAutoNum type="arabicPeriod"/>
              <a:defRPr/>
            </a:pPr>
            <a:r>
              <a:rPr lang="en-US" sz="2800" dirty="0"/>
              <a:t>The usual route of infection is a soil-contaminated wound </a:t>
            </a:r>
          </a:p>
          <a:p>
            <a:pPr marL="457200" indent="-457200" algn="just" eaLnBrk="1" fontAlgn="auto" hangingPunct="1">
              <a:spcAft>
                <a:spcPts val="0"/>
              </a:spcAft>
              <a:buFont typeface="+mj-lt"/>
              <a:buAutoNum type="arabicPeriod"/>
              <a:defRPr/>
            </a:pPr>
            <a:r>
              <a:rPr lang="en-US" sz="2800" dirty="0"/>
              <a:t>Rarely done to diagnose tetanus </a:t>
            </a:r>
          </a:p>
          <a:p>
            <a:pPr marL="457200" indent="-457200" algn="just" eaLnBrk="1" fontAlgn="auto" hangingPunct="1">
              <a:spcAft>
                <a:spcPts val="0"/>
              </a:spcAft>
              <a:buFont typeface="+mj-lt"/>
              <a:buAutoNum type="arabicPeriod"/>
              <a:defRPr/>
            </a:pPr>
            <a:r>
              <a:rPr lang="en-US" sz="2800" dirty="0"/>
              <a:t>The laboratory diagnosis of tetanus involves the</a:t>
            </a:r>
          </a:p>
          <a:p>
            <a:pPr marL="857250" lvl="1" indent="-457200" algn="just" eaLnBrk="1" fontAlgn="auto" hangingPunct="1">
              <a:spcAft>
                <a:spcPts val="0"/>
              </a:spcAft>
              <a:buFont typeface="Arial" charset="0"/>
              <a:buAutoNum type="alphaUcPeriod"/>
              <a:defRPr/>
            </a:pPr>
            <a:r>
              <a:rPr lang="en-US" dirty="0"/>
              <a:t>Isolation and identification of </a:t>
            </a:r>
            <a:r>
              <a:rPr lang="en-US" i="1" dirty="0"/>
              <a:t>C. tetani  </a:t>
            </a:r>
          </a:p>
          <a:p>
            <a:pPr marL="857250" lvl="1" indent="-457200" algn="just" eaLnBrk="1" fontAlgn="auto" hangingPunct="1">
              <a:spcAft>
                <a:spcPts val="0"/>
              </a:spcAft>
              <a:buFont typeface="Arial" charset="0"/>
              <a:buAutoNum type="alphaUcPeriod"/>
              <a:defRPr/>
            </a:pPr>
            <a:r>
              <a:rPr lang="en-US" dirty="0"/>
              <a:t>Detection of toxigenicity in the isolate by mouse toxicity testing (The definitive test for the laboratory diagnosis of tetanus).</a:t>
            </a:r>
          </a:p>
          <a:p>
            <a:pPr marL="857250" lvl="1" indent="-457200" algn="just" eaLnBrk="1" fontAlgn="auto" hangingPunct="1">
              <a:spcAft>
                <a:spcPts val="0"/>
              </a:spcAft>
              <a:buFont typeface="Arial" panose="020B0604020202020204" pitchFamily="34" charset="0"/>
              <a:buNone/>
              <a:defRPr/>
            </a:pP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44E492-8415-5363-573F-9E7A4DF9851E}"/>
              </a:ext>
            </a:extLst>
          </p:cNvPr>
          <p:cNvSpPr>
            <a:spLocks noGrp="1"/>
          </p:cNvSpPr>
          <p:nvPr>
            <p:ph idx="1"/>
          </p:nvPr>
        </p:nvSpPr>
        <p:spPr>
          <a:xfrm>
            <a:off x="457200" y="1046163"/>
            <a:ext cx="8472488" cy="4525962"/>
          </a:xfrm>
        </p:spPr>
        <p:txBody>
          <a:bodyPr rtlCol="0">
            <a:noAutofit/>
          </a:bodyPr>
          <a:lstStyle/>
          <a:p>
            <a:pPr algn="just" eaLnBrk="1" fontAlgn="auto" hangingPunct="1">
              <a:spcAft>
                <a:spcPts val="0"/>
              </a:spcAft>
              <a:buFont typeface="Arial" panose="020B0604020202020204" pitchFamily="34" charset="0"/>
              <a:buNone/>
              <a:defRPr/>
            </a:pPr>
            <a:r>
              <a:rPr lang="en-US" sz="2400" b="1" dirty="0"/>
              <a:t>Isolation and identification of </a:t>
            </a:r>
            <a:r>
              <a:rPr lang="en-US" sz="2400" b="1" i="1" dirty="0"/>
              <a:t>C. tetani  </a:t>
            </a:r>
            <a:endParaRPr lang="en-US" sz="2400" i="1" dirty="0"/>
          </a:p>
          <a:p>
            <a:pPr marL="457200" indent="-457200" algn="just" eaLnBrk="1" fontAlgn="auto" hangingPunct="1">
              <a:spcAft>
                <a:spcPts val="0"/>
              </a:spcAft>
              <a:buFont typeface="+mj-lt"/>
              <a:buAutoNum type="arabicPeriod"/>
              <a:defRPr/>
            </a:pPr>
            <a:r>
              <a:rPr lang="en-US" sz="2400" dirty="0"/>
              <a:t>Suitable specimens  </a:t>
            </a:r>
          </a:p>
          <a:p>
            <a:pPr marL="857250" lvl="1" indent="-457200" algn="just" eaLnBrk="1" fontAlgn="auto" hangingPunct="1">
              <a:spcAft>
                <a:spcPts val="0"/>
              </a:spcAft>
              <a:buFont typeface="+mj-lt"/>
              <a:buAutoNum type="alphaUcPeriod"/>
              <a:defRPr/>
            </a:pPr>
            <a:r>
              <a:rPr lang="en-US" sz="2000" dirty="0"/>
              <a:t>Wound swabs in Stuart’s transport medium are the usual clinical specimens submitted for the laboratory diagnosis of tetanus.</a:t>
            </a:r>
          </a:p>
          <a:p>
            <a:pPr marL="857250" lvl="1" indent="-457200" algn="just" eaLnBrk="1" fontAlgn="auto" hangingPunct="1">
              <a:spcAft>
                <a:spcPts val="0"/>
              </a:spcAft>
              <a:buFont typeface="+mj-lt"/>
              <a:buAutoNum type="alphaUcPeriod"/>
              <a:defRPr/>
            </a:pPr>
            <a:r>
              <a:rPr lang="en-US" sz="2000" dirty="0"/>
              <a:t>Surgical specimens also suitable when collected</a:t>
            </a:r>
          </a:p>
          <a:p>
            <a:pPr algn="just" eaLnBrk="1" fontAlgn="auto" hangingPunct="1">
              <a:spcAft>
                <a:spcPts val="0"/>
              </a:spcAft>
              <a:buFont typeface="Arial" panose="020B0604020202020204" pitchFamily="34" charset="0"/>
              <a:buNone/>
              <a:defRPr/>
            </a:pPr>
            <a:r>
              <a:rPr lang="en-US" sz="2400" dirty="0"/>
              <a:t>2.  Test details - Culture of C. tetani  </a:t>
            </a:r>
          </a:p>
          <a:p>
            <a:pPr algn="just" eaLnBrk="1" fontAlgn="auto" hangingPunct="1">
              <a:spcAft>
                <a:spcPts val="0"/>
              </a:spcAft>
              <a:defRPr/>
            </a:pPr>
            <a:r>
              <a:rPr lang="en-US" sz="2400" dirty="0"/>
              <a:t>After incubation under anaerobic conditions at 35⁰C for 24 h, C. tetani produces a thin transparent film of swarming growth on the agar surface. Blood in blood agar plates is haemolysed. The thin film of growth may be difficult to detect.  </a:t>
            </a:r>
          </a:p>
          <a:p>
            <a:pPr algn="just" eaLnBrk="1" fontAlgn="auto" hangingPunct="1">
              <a:spcAft>
                <a:spcPts val="0"/>
              </a:spcAft>
              <a:defRPr/>
            </a:pPr>
            <a:r>
              <a:rPr lang="en-US" sz="2400" dirty="0"/>
              <a:t>In Gram-stained smears of cultures at 24 h, the vegetative cells stain as gram-positive rods but sporing rods showing the typical round, terminal, distending spores (i.e. ‘drumstick’ spores) </a:t>
            </a:r>
          </a:p>
        </p:txBody>
      </p:sp>
      <p:sp>
        <p:nvSpPr>
          <p:cNvPr id="4" name="Title 1">
            <a:extLst>
              <a:ext uri="{FF2B5EF4-FFF2-40B4-BE49-F238E27FC236}">
                <a16:creationId xmlns:a16="http://schemas.microsoft.com/office/drawing/2014/main" id="{F738CD64-689B-6369-F553-4B6782E2704D}"/>
              </a:ext>
            </a:extLst>
          </p:cNvPr>
          <p:cNvSpPr>
            <a:spLocks noGrp="1"/>
          </p:cNvSpPr>
          <p:nvPr>
            <p:ph type="title"/>
          </p:nvPr>
        </p:nvSpPr>
        <p:spPr>
          <a:xfrm>
            <a:off x="1643063" y="214313"/>
            <a:ext cx="6286500" cy="725487"/>
          </a:xfrm>
          <a:solidFill>
            <a:srgbClr val="FFFF00"/>
          </a:solidFill>
        </p:spPr>
        <p:txBody>
          <a:bodyPr rtlCol="0">
            <a:normAutofit fontScale="90000"/>
          </a:bodyPr>
          <a:lstStyle/>
          <a:p>
            <a:pPr eaLnBrk="1" fontAlgn="auto" hangingPunct="1">
              <a:spcAft>
                <a:spcPts val="0"/>
              </a:spcAft>
              <a:defRPr/>
            </a:pPr>
            <a:r>
              <a:rPr lang="en-US" dirty="0"/>
              <a:t>Diagnosis of Tetanus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a:extLst>
              <a:ext uri="{FF2B5EF4-FFF2-40B4-BE49-F238E27FC236}">
                <a16:creationId xmlns:a16="http://schemas.microsoft.com/office/drawing/2014/main" id="{7D246E7E-949D-E27D-75C7-E42ABB23C6F8}"/>
              </a:ext>
            </a:extLst>
          </p:cNvPr>
          <p:cNvSpPr>
            <a:spLocks noGrp="1"/>
          </p:cNvSpPr>
          <p:nvPr>
            <p:ph idx="1"/>
          </p:nvPr>
        </p:nvSpPr>
        <p:spPr/>
        <p:txBody>
          <a:bodyPr/>
          <a:lstStyle/>
          <a:p>
            <a:r>
              <a:rPr lang="en-US" altLang="en-US"/>
              <a:t>Gram stain pattern of C. tetanus</a:t>
            </a:r>
          </a:p>
          <a:p>
            <a:r>
              <a:rPr lang="en-US" altLang="en-US"/>
              <a:t>Anaerobic jar</a:t>
            </a:r>
          </a:p>
        </p:txBody>
      </p:sp>
      <p:sp>
        <p:nvSpPr>
          <p:cNvPr id="4" name="Title 1">
            <a:extLst>
              <a:ext uri="{FF2B5EF4-FFF2-40B4-BE49-F238E27FC236}">
                <a16:creationId xmlns:a16="http://schemas.microsoft.com/office/drawing/2014/main" id="{98E99D3A-33E7-E751-3714-180D4B065B5A}"/>
              </a:ext>
            </a:extLst>
          </p:cNvPr>
          <p:cNvSpPr txBox="1">
            <a:spLocks/>
          </p:cNvSpPr>
          <p:nvPr/>
        </p:nvSpPr>
        <p:spPr bwMode="auto">
          <a:xfrm>
            <a:off x="1643063" y="214313"/>
            <a:ext cx="6286500" cy="725487"/>
          </a:xfrm>
          <a:prstGeom prst="rect">
            <a:avLst/>
          </a:prstGeom>
          <a:solidFill>
            <a:srgbClr val="FFFF00"/>
          </a:solidFill>
          <a:ln w="9525">
            <a:noFill/>
            <a:miter lim="800000"/>
            <a:headEnd/>
            <a:tailEnd/>
          </a:ln>
        </p:spPr>
        <p:txBody>
          <a:bodyPr anchor="ctr">
            <a:normAutofit fontScale="97500" lnSpcReduction="10000"/>
          </a:bodyPr>
          <a:lstStyle/>
          <a:p>
            <a:pPr algn="ctr" rtl="0" fontAlgn="auto">
              <a:spcAft>
                <a:spcPts val="0"/>
              </a:spcAft>
              <a:defRPr/>
            </a:pPr>
            <a:r>
              <a:rPr lang="en-US" sz="4400">
                <a:latin typeface="+mj-lt"/>
                <a:ea typeface="+mj-ea"/>
                <a:cs typeface="+mj-cs"/>
              </a:rPr>
              <a:t>Diagnosis of Tetanus </a:t>
            </a:r>
            <a:endParaRPr lang="en-US" sz="4400" dirty="0">
              <a:latin typeface="+mj-lt"/>
              <a:ea typeface="+mj-ea"/>
              <a:cs typeface="+mj-cs"/>
            </a:endParaRPr>
          </a:p>
        </p:txBody>
      </p:sp>
      <p:pic>
        <p:nvPicPr>
          <p:cNvPr id="5124" name="Picture 2" descr="http://o.quizlet.com/i/yIqB_SyvA9Z4slgwZJloxw_m.jpg">
            <a:extLst>
              <a:ext uri="{FF2B5EF4-FFF2-40B4-BE49-F238E27FC236}">
                <a16:creationId xmlns:a16="http://schemas.microsoft.com/office/drawing/2014/main" id="{43FE9D95-EFFD-F01C-65D1-8C26EB1E7A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50" y="3071813"/>
            <a:ext cx="3143250" cy="305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4" descr="http://intranet.tdmu.edu.ua/data/kafedra/internal/micbio/classes_stud/en/stomat/ptn/Microbiology,%20virology%20and%20immunology/2/Lesson_03_The%20main%20methods%20and%20principles%20of%20pure%20cultures%20isolation.files/image048.jpg">
            <a:extLst>
              <a:ext uri="{FF2B5EF4-FFF2-40B4-BE49-F238E27FC236}">
                <a16:creationId xmlns:a16="http://schemas.microsoft.com/office/drawing/2014/main" id="{4BB718D2-C7A3-965A-FC4C-71DF1DDAC9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3375" y="2286000"/>
            <a:ext cx="4419600"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slide(fromBottom)">
                                      <p:cBhvr>
                                        <p:cTn id="7" dur="500"/>
                                        <p:tgtEl>
                                          <p:spTgt spid="51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5124"/>
                                        </p:tgtEl>
                                        <p:attrNameLst>
                                          <p:attrName>style.visibility</p:attrName>
                                        </p:attrNameLst>
                                      </p:cBhvr>
                                      <p:to>
                                        <p:strVal val="visible"/>
                                      </p:to>
                                    </p:set>
                                    <p:animEffect transition="in" filter="slide(fromBottom)">
                                      <p:cBhvr>
                                        <p:cTn id="12" dur="500"/>
                                        <p:tgtEl>
                                          <p:spTgt spid="51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5122">
                                            <p:txEl>
                                              <p:pRg st="1" end="1"/>
                                            </p:txEl>
                                          </p:spTgt>
                                        </p:tgtEl>
                                        <p:attrNameLst>
                                          <p:attrName>style.visibility</p:attrName>
                                        </p:attrNameLst>
                                      </p:cBhvr>
                                      <p:to>
                                        <p:strVal val="visible"/>
                                      </p:to>
                                    </p:set>
                                    <p:animEffect transition="in" filter="slide(fromBottom)">
                                      <p:cBhvr>
                                        <p:cTn id="17" dur="500"/>
                                        <p:tgtEl>
                                          <p:spTgt spid="5122">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5125"/>
                                        </p:tgtEl>
                                        <p:attrNameLst>
                                          <p:attrName>style.visibility</p:attrName>
                                        </p:attrNameLst>
                                      </p:cBhvr>
                                      <p:to>
                                        <p:strVal val="visible"/>
                                      </p:to>
                                    </p:set>
                                    <p:animEffect transition="in" filter="slide(fromBottom)">
                                      <p:cBhvr>
                                        <p:cTn id="22" dur="5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E1F186-814F-7A8A-354C-A044899AF993}"/>
              </a:ext>
            </a:extLst>
          </p:cNvPr>
          <p:cNvSpPr>
            <a:spLocks noGrp="1"/>
          </p:cNvSpPr>
          <p:nvPr>
            <p:ph idx="1"/>
          </p:nvPr>
        </p:nvSpPr>
        <p:spPr>
          <a:xfrm>
            <a:off x="214313" y="831850"/>
            <a:ext cx="8229600" cy="4525963"/>
          </a:xfrm>
        </p:spPr>
        <p:txBody>
          <a:bodyPr/>
          <a:lstStyle/>
          <a:p>
            <a:pPr algn="just" eaLnBrk="1" hangingPunct="1">
              <a:buFont typeface="Arial" panose="020B0604020202020204" pitchFamily="34" charset="0"/>
              <a:buNone/>
            </a:pPr>
            <a:r>
              <a:rPr lang="en-US" altLang="en-US"/>
              <a:t>3. Biochemically</a:t>
            </a:r>
          </a:p>
          <a:p>
            <a:pPr algn="just" eaLnBrk="1" hangingPunct="1"/>
            <a:r>
              <a:rPr lang="en-US" altLang="en-US" sz="3000"/>
              <a:t>C.tetani is an asaccharolytic.</a:t>
            </a:r>
          </a:p>
          <a:p>
            <a:pPr algn="just" eaLnBrk="1" hangingPunct="1"/>
            <a:r>
              <a:rPr lang="en-US" altLang="en-US" sz="3000"/>
              <a:t>H</a:t>
            </a:r>
            <a:r>
              <a:rPr lang="en-US" altLang="en-US" sz="2000"/>
              <a:t>2</a:t>
            </a:r>
            <a:r>
              <a:rPr lang="en-US" altLang="en-US" sz="3000"/>
              <a:t>S and DNAse positive</a:t>
            </a:r>
          </a:p>
          <a:p>
            <a:pPr algn="just" eaLnBrk="1" hangingPunct="1"/>
            <a:r>
              <a:rPr lang="en-US" altLang="en-US" sz="3000"/>
              <a:t> Nitrate reduction, aesculin and starch hydrolysis and lipase negative. </a:t>
            </a:r>
          </a:p>
          <a:p>
            <a:pPr algn="just" eaLnBrk="1" hangingPunct="1"/>
            <a:endParaRPr lang="en-US" altLang="en-US"/>
          </a:p>
        </p:txBody>
      </p:sp>
      <p:sp>
        <p:nvSpPr>
          <p:cNvPr id="4" name="Title 1">
            <a:extLst>
              <a:ext uri="{FF2B5EF4-FFF2-40B4-BE49-F238E27FC236}">
                <a16:creationId xmlns:a16="http://schemas.microsoft.com/office/drawing/2014/main" id="{55555312-3758-8C30-7E57-04065BABCC35}"/>
              </a:ext>
            </a:extLst>
          </p:cNvPr>
          <p:cNvSpPr txBox="1">
            <a:spLocks/>
          </p:cNvSpPr>
          <p:nvPr/>
        </p:nvSpPr>
        <p:spPr>
          <a:xfrm>
            <a:off x="1643063" y="71438"/>
            <a:ext cx="6286500" cy="725487"/>
          </a:xfrm>
          <a:prstGeom prst="rect">
            <a:avLst/>
          </a:prstGeom>
          <a:solidFill>
            <a:srgbClr val="FFFF00"/>
          </a:solidFill>
        </p:spPr>
        <p:txBody>
          <a:bodyPr anchor="ctr">
            <a:normAutofit fontScale="97500" lnSpcReduction="10000"/>
          </a:bodyPr>
          <a:lstStyle/>
          <a:p>
            <a:pPr algn="ctr" rtl="0" fontAlgn="auto">
              <a:spcAft>
                <a:spcPts val="0"/>
              </a:spcAft>
              <a:defRPr/>
            </a:pPr>
            <a:r>
              <a:rPr lang="en-US" sz="4400">
                <a:latin typeface="+mj-lt"/>
                <a:ea typeface="+mj-ea"/>
                <a:cs typeface="+mj-cs"/>
              </a:rPr>
              <a:t>Diagnosis of Tetanus </a:t>
            </a:r>
            <a:endParaRPr lang="en-US" sz="4400" dirty="0">
              <a:latin typeface="+mj-lt"/>
              <a:ea typeface="+mj-ea"/>
              <a:cs typeface="+mj-cs"/>
            </a:endParaRPr>
          </a:p>
        </p:txBody>
      </p:sp>
      <p:pic>
        <p:nvPicPr>
          <p:cNvPr id="6148" name="Picture 6">
            <a:extLst>
              <a:ext uri="{FF2B5EF4-FFF2-40B4-BE49-F238E27FC236}">
                <a16:creationId xmlns:a16="http://schemas.microsoft.com/office/drawing/2014/main" id="{7E580CC7-44DF-EC98-3C53-180CA74AA0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125" y="3500438"/>
            <a:ext cx="3402013" cy="335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6148"/>
                                        </p:tgtEl>
                                        <p:attrNameLst>
                                          <p:attrName>style.visibility</p:attrName>
                                        </p:attrNameLst>
                                      </p:cBhvr>
                                      <p:to>
                                        <p:strVal val="visible"/>
                                      </p:to>
                                    </p:set>
                                    <p:animEffect transition="in" filter="slide(fromBottom)">
                                      <p:cBhvr>
                                        <p:cTn id="12"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B248A8-55BA-C8AE-D996-BD58CB153490}"/>
              </a:ext>
            </a:extLst>
          </p:cNvPr>
          <p:cNvSpPr>
            <a:spLocks noGrp="1"/>
          </p:cNvSpPr>
          <p:nvPr>
            <p:ph idx="1"/>
          </p:nvPr>
        </p:nvSpPr>
        <p:spPr>
          <a:xfrm>
            <a:off x="457200" y="1071563"/>
            <a:ext cx="8229600" cy="4525962"/>
          </a:xfrm>
        </p:spPr>
        <p:txBody>
          <a:bodyPr rtlCol="0">
            <a:normAutofit fontScale="85000" lnSpcReduction="10000"/>
          </a:bodyPr>
          <a:lstStyle/>
          <a:p>
            <a:pPr algn="just" eaLnBrk="1" fontAlgn="auto" hangingPunct="1">
              <a:spcAft>
                <a:spcPts val="0"/>
              </a:spcAft>
              <a:buFont typeface="Arial" panose="020B0604020202020204" pitchFamily="34" charset="0"/>
              <a:buNone/>
              <a:defRPr/>
            </a:pPr>
            <a:r>
              <a:rPr lang="en-US" sz="3600" b="1" dirty="0">
                <a:solidFill>
                  <a:srgbClr val="C00000"/>
                </a:solidFill>
              </a:rPr>
              <a:t>Mouse testing for tetanus toxin (tetanospasmin)  </a:t>
            </a:r>
          </a:p>
          <a:p>
            <a:pPr algn="just" eaLnBrk="1" fontAlgn="auto" hangingPunct="1">
              <a:spcAft>
                <a:spcPts val="0"/>
              </a:spcAft>
              <a:buFont typeface="Arial" panose="020B0604020202020204" pitchFamily="34" charset="0"/>
              <a:buNone/>
              <a:defRPr/>
            </a:pPr>
            <a:r>
              <a:rPr lang="en-US" b="1" dirty="0"/>
              <a:t>Suitable specimens  </a:t>
            </a:r>
          </a:p>
          <a:p>
            <a:pPr algn="just" eaLnBrk="1" fontAlgn="auto" hangingPunct="1">
              <a:spcAft>
                <a:spcPts val="0"/>
              </a:spcAft>
              <a:defRPr/>
            </a:pPr>
            <a:r>
              <a:rPr lang="en-US" sz="2700" dirty="0"/>
              <a:t>Cultures of </a:t>
            </a:r>
            <a:r>
              <a:rPr lang="en-US" sz="2700" i="1" dirty="0"/>
              <a:t>C. tetani </a:t>
            </a:r>
            <a:r>
              <a:rPr lang="en-US" sz="2700" dirty="0"/>
              <a:t>in Cooked Meat Medium (CMM) broth. The supernatant broth culture is filtered through a filter of 0.45 µm and small volumes of the filtrate are injected into mice. </a:t>
            </a:r>
          </a:p>
          <a:p>
            <a:pPr algn="just" eaLnBrk="1" fontAlgn="auto" hangingPunct="1">
              <a:spcAft>
                <a:spcPts val="0"/>
              </a:spcAft>
              <a:buFont typeface="Arial" panose="020B0604020202020204" pitchFamily="34" charset="0"/>
              <a:buNone/>
              <a:defRPr/>
            </a:pPr>
            <a:endParaRPr lang="en-US" dirty="0"/>
          </a:p>
          <a:p>
            <a:pPr algn="just" eaLnBrk="1" fontAlgn="auto" hangingPunct="1">
              <a:spcAft>
                <a:spcPts val="0"/>
              </a:spcAft>
              <a:buFont typeface="Arial" panose="020B0604020202020204" pitchFamily="34" charset="0"/>
              <a:buNone/>
              <a:defRPr/>
            </a:pPr>
            <a:r>
              <a:rPr lang="en-US" b="1" dirty="0"/>
              <a:t>Results</a:t>
            </a:r>
          </a:p>
          <a:p>
            <a:pPr algn="just" eaLnBrk="1" fontAlgn="auto" hangingPunct="1">
              <a:spcAft>
                <a:spcPts val="0"/>
              </a:spcAft>
              <a:defRPr/>
            </a:pPr>
            <a:r>
              <a:rPr lang="en-US" sz="2700" dirty="0"/>
              <a:t>Typical paralysis or death of the mice with prevention of these effects by the prior administration of tetanus antitoxin constitutes a positive test for tetanus toxin</a:t>
            </a:r>
          </a:p>
        </p:txBody>
      </p:sp>
      <p:sp>
        <p:nvSpPr>
          <p:cNvPr id="5" name="Title 1">
            <a:extLst>
              <a:ext uri="{FF2B5EF4-FFF2-40B4-BE49-F238E27FC236}">
                <a16:creationId xmlns:a16="http://schemas.microsoft.com/office/drawing/2014/main" id="{2DED5A36-1A2F-D5B8-BA87-6F8E509112FD}"/>
              </a:ext>
            </a:extLst>
          </p:cNvPr>
          <p:cNvSpPr txBox="1">
            <a:spLocks/>
          </p:cNvSpPr>
          <p:nvPr/>
        </p:nvSpPr>
        <p:spPr>
          <a:xfrm>
            <a:off x="1643063" y="214313"/>
            <a:ext cx="6286500" cy="725487"/>
          </a:xfrm>
          <a:prstGeom prst="rect">
            <a:avLst/>
          </a:prstGeom>
          <a:solidFill>
            <a:srgbClr val="FFFF00"/>
          </a:solidFill>
        </p:spPr>
        <p:txBody>
          <a:bodyPr anchor="ctr">
            <a:normAutofit fontScale="97500" lnSpcReduction="10000"/>
          </a:bodyPr>
          <a:lstStyle/>
          <a:p>
            <a:pPr algn="ctr" rtl="0" fontAlgn="auto">
              <a:spcAft>
                <a:spcPts val="0"/>
              </a:spcAft>
              <a:defRPr/>
            </a:pPr>
            <a:r>
              <a:rPr lang="en-US" sz="4400">
                <a:latin typeface="+mj-lt"/>
                <a:ea typeface="+mj-ea"/>
                <a:cs typeface="+mj-cs"/>
              </a:rPr>
              <a:t>Diagnosis of Tetanus </a:t>
            </a:r>
            <a:endParaRPr lang="en-US" sz="4400" dirty="0">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ox(i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microblog.me.uk/wp-content/uploads/C_tetani.jpg">
            <a:extLst>
              <a:ext uri="{FF2B5EF4-FFF2-40B4-BE49-F238E27FC236}">
                <a16:creationId xmlns:a16="http://schemas.microsoft.com/office/drawing/2014/main" id="{10C2E19B-DC2D-21AC-EC70-085094139A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1875" y="1143000"/>
            <a:ext cx="5259388"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a:extLst>
              <a:ext uri="{FF2B5EF4-FFF2-40B4-BE49-F238E27FC236}">
                <a16:creationId xmlns:a16="http://schemas.microsoft.com/office/drawing/2014/main" id="{025DD164-DAA7-2B86-5549-5E2EFBDAA07D}"/>
              </a:ext>
            </a:extLst>
          </p:cNvPr>
          <p:cNvSpPr txBox="1">
            <a:spLocks/>
          </p:cNvSpPr>
          <p:nvPr/>
        </p:nvSpPr>
        <p:spPr>
          <a:xfrm>
            <a:off x="1643063" y="214313"/>
            <a:ext cx="6286500" cy="725487"/>
          </a:xfrm>
          <a:prstGeom prst="rect">
            <a:avLst/>
          </a:prstGeom>
          <a:solidFill>
            <a:srgbClr val="FFFF00"/>
          </a:solidFill>
        </p:spPr>
        <p:txBody>
          <a:bodyPr anchor="ctr">
            <a:normAutofit fontScale="97500" lnSpcReduction="10000"/>
          </a:bodyPr>
          <a:lstStyle/>
          <a:p>
            <a:pPr algn="ctr" rtl="0" fontAlgn="auto">
              <a:spcAft>
                <a:spcPts val="0"/>
              </a:spcAft>
              <a:defRPr/>
            </a:pPr>
            <a:r>
              <a:rPr lang="en-US" sz="4400">
                <a:latin typeface="+mj-lt"/>
                <a:ea typeface="+mj-ea"/>
                <a:cs typeface="+mj-cs"/>
              </a:rPr>
              <a:t>Diagnosis of Tetanus </a:t>
            </a:r>
            <a:endParaRPr lang="en-US" sz="4400" dirty="0">
              <a:latin typeface="+mj-lt"/>
              <a:ea typeface="+mj-ea"/>
              <a:cs typeface="+mj-cs"/>
            </a:endParaRPr>
          </a:p>
        </p:txBody>
      </p:sp>
      <p:sp>
        <p:nvSpPr>
          <p:cNvPr id="4" name="Rectangle 3">
            <a:extLst>
              <a:ext uri="{FF2B5EF4-FFF2-40B4-BE49-F238E27FC236}">
                <a16:creationId xmlns:a16="http://schemas.microsoft.com/office/drawing/2014/main" id="{9171E8B9-7500-4C33-2BCA-285F782458B7}"/>
              </a:ext>
            </a:extLst>
          </p:cNvPr>
          <p:cNvSpPr>
            <a:spLocks noChangeArrowheads="1"/>
          </p:cNvSpPr>
          <p:nvPr/>
        </p:nvSpPr>
        <p:spPr bwMode="auto">
          <a:xfrm>
            <a:off x="71438" y="1928813"/>
            <a:ext cx="3529012"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en-US" altLang="en-US" sz="2200" b="1">
                <a:latin typeface="Calibri" panose="020F0502020204030204" pitchFamily="34" charset="0"/>
              </a:rPr>
              <a:t>Culture of C. tetani produces</a:t>
            </a:r>
            <a:endParaRPr lang="ar-OM" altLang="en-US" sz="2200" b="1">
              <a:latin typeface="Calibri" panose="020F0502020204030204" pitchFamily="34" charset="0"/>
            </a:endParaRPr>
          </a:p>
          <a:p>
            <a:pPr algn="ctr" rtl="0" eaLnBrk="1" hangingPunct="1"/>
            <a:r>
              <a:rPr lang="en-US" altLang="en-US" sz="2200" b="1">
                <a:latin typeface="Calibri" panose="020F0502020204030204" pitchFamily="34" charset="0"/>
              </a:rPr>
              <a:t> a thin transparent film of</a:t>
            </a:r>
            <a:endParaRPr lang="ar-OM" altLang="en-US" sz="2200" b="1">
              <a:latin typeface="Calibri" panose="020F0502020204030204" pitchFamily="34" charset="0"/>
            </a:endParaRPr>
          </a:p>
          <a:p>
            <a:pPr algn="ctr" rtl="0" eaLnBrk="1" hangingPunct="1"/>
            <a:r>
              <a:rPr lang="en-US" altLang="en-US" sz="2200" b="1">
                <a:latin typeface="Calibri" panose="020F0502020204030204" pitchFamily="34" charset="0"/>
              </a:rPr>
              <a:t> swarming growth on the </a:t>
            </a:r>
            <a:endParaRPr lang="ar-OM" altLang="en-US" sz="2200" b="1">
              <a:latin typeface="Calibri" panose="020F0502020204030204" pitchFamily="34" charset="0"/>
            </a:endParaRPr>
          </a:p>
          <a:p>
            <a:pPr algn="ctr" rtl="0" eaLnBrk="1" hangingPunct="1"/>
            <a:r>
              <a:rPr lang="en-US" altLang="en-US" sz="2200" b="1">
                <a:latin typeface="Calibri" panose="020F0502020204030204" pitchFamily="34" charset="0"/>
              </a:rPr>
              <a:t>agar surface.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checkerboard(across)">
                                      <p:cBhvr>
                                        <p:cTn id="7" dur="5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89078FB5-E048-FEA1-E4CF-84CAB03A7FA8}"/>
              </a:ext>
            </a:extLst>
          </p:cNvPr>
          <p:cNvSpPr>
            <a:spLocks noGrp="1"/>
          </p:cNvSpPr>
          <p:nvPr>
            <p:ph idx="1"/>
          </p:nvPr>
        </p:nvSpPr>
        <p:spPr>
          <a:xfrm>
            <a:off x="457200" y="928688"/>
            <a:ext cx="8329613" cy="4525962"/>
          </a:xfrm>
        </p:spPr>
        <p:txBody>
          <a:bodyPr/>
          <a:lstStyle/>
          <a:p>
            <a:pPr algn="just"/>
            <a:r>
              <a:rPr lang="en-US" altLang="en-US" sz="2000"/>
              <a:t>To make a diagnosis, your doctor will ask questions and examine you to find out the cause of your symptoms. </a:t>
            </a:r>
          </a:p>
          <a:p>
            <a:pPr algn="just"/>
            <a:r>
              <a:rPr lang="en-US" altLang="en-US" sz="2000"/>
              <a:t>However, these clues are usually not enough to diagnose you because some diseases have symptoms similar to those of botulism, such as Guillain-Barré syndrome, stroke, myasthenia gravis.</a:t>
            </a:r>
          </a:p>
          <a:p>
            <a:pPr algn="just"/>
            <a:r>
              <a:rPr lang="en-US" altLang="en-US" sz="2000"/>
              <a:t>Your doctor may perform special tests to make a diagnosis. Some of these tests are:</a:t>
            </a:r>
          </a:p>
          <a:p>
            <a:pPr lvl="1" algn="just"/>
            <a:r>
              <a:rPr lang="en-US" altLang="en-US" sz="2000"/>
              <a:t>Brain scan</a:t>
            </a:r>
          </a:p>
          <a:p>
            <a:pPr lvl="1" algn="just"/>
            <a:r>
              <a:rPr lang="en-US" altLang="en-US" sz="2000"/>
              <a:t>Spinal fluid examination</a:t>
            </a:r>
          </a:p>
          <a:p>
            <a:pPr lvl="1" algn="just"/>
            <a:r>
              <a:rPr lang="en-US" altLang="en-US" sz="2000"/>
              <a:t>Nerve and muscle function tests (nerve conduction study [NCS] and electromyography [EMG])</a:t>
            </a:r>
          </a:p>
          <a:p>
            <a:pPr lvl="1" algn="just"/>
            <a:r>
              <a:rPr lang="en-US" altLang="en-US" sz="2000"/>
              <a:t>Test for myasthenia gravis</a:t>
            </a:r>
          </a:p>
          <a:p>
            <a:pPr algn="just"/>
            <a:r>
              <a:rPr lang="en-US" altLang="en-US" sz="2000"/>
              <a:t>If these tests don’t determine what is making you sick, your doctor may order laboratory tests to look for the toxin and the bacteria that cause botulism. </a:t>
            </a:r>
          </a:p>
          <a:p>
            <a:pPr algn="just"/>
            <a:r>
              <a:rPr lang="en-US" altLang="en-US" sz="2000"/>
              <a:t>Start empirical therapy</a:t>
            </a:r>
          </a:p>
        </p:txBody>
      </p:sp>
      <p:sp>
        <p:nvSpPr>
          <p:cNvPr id="4" name="Title 1">
            <a:extLst>
              <a:ext uri="{FF2B5EF4-FFF2-40B4-BE49-F238E27FC236}">
                <a16:creationId xmlns:a16="http://schemas.microsoft.com/office/drawing/2014/main" id="{A471D0C3-63BE-B741-3415-37296C0A1C28}"/>
              </a:ext>
            </a:extLst>
          </p:cNvPr>
          <p:cNvSpPr txBox="1">
            <a:spLocks/>
          </p:cNvSpPr>
          <p:nvPr/>
        </p:nvSpPr>
        <p:spPr bwMode="auto">
          <a:xfrm>
            <a:off x="642938" y="71438"/>
            <a:ext cx="7686675" cy="654050"/>
          </a:xfrm>
          <a:prstGeom prst="rect">
            <a:avLst/>
          </a:prstGeom>
          <a:solidFill>
            <a:srgbClr val="92D050"/>
          </a:solidFill>
          <a:ln w="9525">
            <a:noFill/>
            <a:miter lim="800000"/>
            <a:headEnd/>
            <a:tailEnd/>
          </a:ln>
        </p:spPr>
        <p:txBody>
          <a:bodyPr anchor="ctr"/>
          <a:lstStyle/>
          <a:p>
            <a:pPr algn="ctr" rtl="0" eaLnBrk="0" hangingPunct="0">
              <a:defRPr/>
            </a:pPr>
            <a:r>
              <a:rPr lang="en-US" sz="4400" dirty="0">
                <a:solidFill>
                  <a:schemeClr val="bg1"/>
                </a:solidFill>
                <a:latin typeface="+mj-lt"/>
                <a:ea typeface="+mj-ea"/>
                <a:cs typeface="+mj-cs"/>
              </a:rPr>
              <a:t>Diagnosis of Botulism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slide(fromBottom)">
                                      <p:cBhvr>
                                        <p:cTn id="7" dur="500"/>
                                        <p:tgtEl>
                                          <p:spTgt spid="133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slide(fromBottom)">
                                      <p:cBhvr>
                                        <p:cTn id="12" dur="500"/>
                                        <p:tgtEl>
                                          <p:spTgt spid="1331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13314">
                                            <p:txEl>
                                              <p:pRg st="2" end="2"/>
                                            </p:txEl>
                                          </p:spTgt>
                                        </p:tgtEl>
                                        <p:attrNameLst>
                                          <p:attrName>style.visibility</p:attrName>
                                        </p:attrNameLst>
                                      </p:cBhvr>
                                      <p:to>
                                        <p:strVal val="visible"/>
                                      </p:to>
                                    </p:set>
                                    <p:animEffect transition="in" filter="slide(fromBottom)">
                                      <p:cBhvr>
                                        <p:cTn id="17" dur="500"/>
                                        <p:tgtEl>
                                          <p:spTgt spid="13314">
                                            <p:txEl>
                                              <p:pRg st="2" end="2"/>
                                            </p:txEl>
                                          </p:spTgt>
                                        </p:tgtEl>
                                      </p:cBhvr>
                                    </p:animEffect>
                                  </p:childTnLst>
                                </p:cTn>
                              </p:par>
                              <p:par>
                                <p:cTn id="18" presetID="12" presetClass="entr" presetSubtype="4" fill="hold" nodeType="withEffect">
                                  <p:stCondLst>
                                    <p:cond delay="0"/>
                                  </p:stCondLst>
                                  <p:childTnLst>
                                    <p:set>
                                      <p:cBhvr>
                                        <p:cTn id="19" dur="1" fill="hold">
                                          <p:stCondLst>
                                            <p:cond delay="0"/>
                                          </p:stCondLst>
                                        </p:cTn>
                                        <p:tgtEl>
                                          <p:spTgt spid="13314">
                                            <p:txEl>
                                              <p:pRg st="3" end="3"/>
                                            </p:txEl>
                                          </p:spTgt>
                                        </p:tgtEl>
                                        <p:attrNameLst>
                                          <p:attrName>style.visibility</p:attrName>
                                        </p:attrNameLst>
                                      </p:cBhvr>
                                      <p:to>
                                        <p:strVal val="visible"/>
                                      </p:to>
                                    </p:set>
                                    <p:animEffect transition="in" filter="slide(fromBottom)">
                                      <p:cBhvr>
                                        <p:cTn id="20" dur="500"/>
                                        <p:tgtEl>
                                          <p:spTgt spid="13314">
                                            <p:txEl>
                                              <p:pRg st="3" end="3"/>
                                            </p:txEl>
                                          </p:spTgt>
                                        </p:tgtEl>
                                      </p:cBhvr>
                                    </p:animEffect>
                                  </p:childTnLst>
                                </p:cTn>
                              </p:par>
                              <p:par>
                                <p:cTn id="21" presetID="12" presetClass="entr" presetSubtype="4" fill="hold" nodeType="withEffect">
                                  <p:stCondLst>
                                    <p:cond delay="0"/>
                                  </p:stCondLst>
                                  <p:childTnLst>
                                    <p:set>
                                      <p:cBhvr>
                                        <p:cTn id="22" dur="1" fill="hold">
                                          <p:stCondLst>
                                            <p:cond delay="0"/>
                                          </p:stCondLst>
                                        </p:cTn>
                                        <p:tgtEl>
                                          <p:spTgt spid="13314">
                                            <p:txEl>
                                              <p:pRg st="4" end="4"/>
                                            </p:txEl>
                                          </p:spTgt>
                                        </p:tgtEl>
                                        <p:attrNameLst>
                                          <p:attrName>style.visibility</p:attrName>
                                        </p:attrNameLst>
                                      </p:cBhvr>
                                      <p:to>
                                        <p:strVal val="visible"/>
                                      </p:to>
                                    </p:set>
                                    <p:animEffect transition="in" filter="slide(fromBottom)">
                                      <p:cBhvr>
                                        <p:cTn id="23" dur="500"/>
                                        <p:tgtEl>
                                          <p:spTgt spid="13314">
                                            <p:txEl>
                                              <p:pRg st="4" end="4"/>
                                            </p:txEl>
                                          </p:spTgt>
                                        </p:tgtEl>
                                      </p:cBhvr>
                                    </p:animEffect>
                                  </p:childTnLst>
                                </p:cTn>
                              </p:par>
                              <p:par>
                                <p:cTn id="24" presetID="12" presetClass="entr" presetSubtype="4" fill="hold" nodeType="withEffect">
                                  <p:stCondLst>
                                    <p:cond delay="0"/>
                                  </p:stCondLst>
                                  <p:childTnLst>
                                    <p:set>
                                      <p:cBhvr>
                                        <p:cTn id="25" dur="1" fill="hold">
                                          <p:stCondLst>
                                            <p:cond delay="0"/>
                                          </p:stCondLst>
                                        </p:cTn>
                                        <p:tgtEl>
                                          <p:spTgt spid="13314">
                                            <p:txEl>
                                              <p:pRg st="5" end="5"/>
                                            </p:txEl>
                                          </p:spTgt>
                                        </p:tgtEl>
                                        <p:attrNameLst>
                                          <p:attrName>style.visibility</p:attrName>
                                        </p:attrNameLst>
                                      </p:cBhvr>
                                      <p:to>
                                        <p:strVal val="visible"/>
                                      </p:to>
                                    </p:set>
                                    <p:animEffect transition="in" filter="slide(fromBottom)">
                                      <p:cBhvr>
                                        <p:cTn id="26" dur="500"/>
                                        <p:tgtEl>
                                          <p:spTgt spid="13314">
                                            <p:txEl>
                                              <p:pRg st="5" end="5"/>
                                            </p:txEl>
                                          </p:spTgt>
                                        </p:tgtEl>
                                      </p:cBhvr>
                                    </p:animEffect>
                                  </p:childTnLst>
                                </p:cTn>
                              </p:par>
                              <p:par>
                                <p:cTn id="27" presetID="12" presetClass="entr" presetSubtype="4" fill="hold" nodeType="withEffect">
                                  <p:stCondLst>
                                    <p:cond delay="0"/>
                                  </p:stCondLst>
                                  <p:childTnLst>
                                    <p:set>
                                      <p:cBhvr>
                                        <p:cTn id="28" dur="1" fill="hold">
                                          <p:stCondLst>
                                            <p:cond delay="0"/>
                                          </p:stCondLst>
                                        </p:cTn>
                                        <p:tgtEl>
                                          <p:spTgt spid="13314">
                                            <p:txEl>
                                              <p:pRg st="6" end="6"/>
                                            </p:txEl>
                                          </p:spTgt>
                                        </p:tgtEl>
                                        <p:attrNameLst>
                                          <p:attrName>style.visibility</p:attrName>
                                        </p:attrNameLst>
                                      </p:cBhvr>
                                      <p:to>
                                        <p:strVal val="visible"/>
                                      </p:to>
                                    </p:set>
                                    <p:animEffect transition="in" filter="slide(fromBottom)">
                                      <p:cBhvr>
                                        <p:cTn id="29" dur="500"/>
                                        <p:tgtEl>
                                          <p:spTgt spid="13314">
                                            <p:txEl>
                                              <p:pRg st="6" end="6"/>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4" fill="hold" nodeType="clickEffect">
                                  <p:stCondLst>
                                    <p:cond delay="0"/>
                                  </p:stCondLst>
                                  <p:childTnLst>
                                    <p:set>
                                      <p:cBhvr>
                                        <p:cTn id="33" dur="1" fill="hold">
                                          <p:stCondLst>
                                            <p:cond delay="0"/>
                                          </p:stCondLst>
                                        </p:cTn>
                                        <p:tgtEl>
                                          <p:spTgt spid="13314">
                                            <p:txEl>
                                              <p:pRg st="7" end="7"/>
                                            </p:txEl>
                                          </p:spTgt>
                                        </p:tgtEl>
                                        <p:attrNameLst>
                                          <p:attrName>style.visibility</p:attrName>
                                        </p:attrNameLst>
                                      </p:cBhvr>
                                      <p:to>
                                        <p:strVal val="visible"/>
                                      </p:to>
                                    </p:set>
                                    <p:animEffect transition="in" filter="slide(fromBottom)">
                                      <p:cBhvr>
                                        <p:cTn id="34" dur="500"/>
                                        <p:tgtEl>
                                          <p:spTgt spid="13314">
                                            <p:txEl>
                                              <p:pRg st="7" end="7"/>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4" fill="hold" nodeType="clickEffect">
                                  <p:stCondLst>
                                    <p:cond delay="0"/>
                                  </p:stCondLst>
                                  <p:childTnLst>
                                    <p:set>
                                      <p:cBhvr>
                                        <p:cTn id="38" dur="1" fill="hold">
                                          <p:stCondLst>
                                            <p:cond delay="0"/>
                                          </p:stCondLst>
                                        </p:cTn>
                                        <p:tgtEl>
                                          <p:spTgt spid="13314">
                                            <p:txEl>
                                              <p:pRg st="8" end="8"/>
                                            </p:txEl>
                                          </p:spTgt>
                                        </p:tgtEl>
                                        <p:attrNameLst>
                                          <p:attrName>style.visibility</p:attrName>
                                        </p:attrNameLst>
                                      </p:cBhvr>
                                      <p:to>
                                        <p:strVal val="visible"/>
                                      </p:to>
                                    </p:set>
                                    <p:animEffect transition="in" filter="slide(fromBottom)">
                                      <p:cBhvr>
                                        <p:cTn id="39" dur="500"/>
                                        <p:tgtEl>
                                          <p:spTgt spid="1331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AC26A76-A7F7-A73A-637E-C0B8723B61A6}"/>
              </a:ext>
            </a:extLst>
          </p:cNvPr>
          <p:cNvSpPr>
            <a:spLocks noGrp="1"/>
          </p:cNvSpPr>
          <p:nvPr>
            <p:ph type="title"/>
          </p:nvPr>
        </p:nvSpPr>
        <p:spPr>
          <a:xfrm>
            <a:off x="642938" y="71438"/>
            <a:ext cx="7686675" cy="654050"/>
          </a:xfrm>
          <a:solidFill>
            <a:srgbClr val="92D050"/>
          </a:solidFill>
        </p:spPr>
        <p:txBody>
          <a:bodyPr/>
          <a:lstStyle/>
          <a:p>
            <a:r>
              <a:rPr lang="en-US" altLang="en-US">
                <a:solidFill>
                  <a:schemeClr val="bg1"/>
                </a:solidFill>
              </a:rPr>
              <a:t>Diagnosis of Botulism </a:t>
            </a:r>
          </a:p>
        </p:txBody>
      </p:sp>
      <p:sp>
        <p:nvSpPr>
          <p:cNvPr id="3" name="Content Placeholder 2">
            <a:extLst>
              <a:ext uri="{FF2B5EF4-FFF2-40B4-BE49-F238E27FC236}">
                <a16:creationId xmlns:a16="http://schemas.microsoft.com/office/drawing/2014/main" id="{3EDB747F-3850-AE1C-2939-4BDA04A1ADA7}"/>
              </a:ext>
            </a:extLst>
          </p:cNvPr>
          <p:cNvSpPr>
            <a:spLocks noGrp="1"/>
          </p:cNvSpPr>
          <p:nvPr>
            <p:ph idx="1"/>
          </p:nvPr>
        </p:nvSpPr>
        <p:spPr>
          <a:xfrm>
            <a:off x="457200" y="785813"/>
            <a:ext cx="8229600" cy="5500687"/>
          </a:xfrm>
        </p:spPr>
        <p:txBody>
          <a:bodyPr/>
          <a:lstStyle/>
          <a:p>
            <a:pPr algn="just">
              <a:buFont typeface="Arial" charset="0"/>
              <a:buChar char="•"/>
              <a:defRPr/>
            </a:pPr>
            <a:r>
              <a:rPr lang="en-US" dirty="0"/>
              <a:t>Botulism is confirmed in the laboratory by identifying botulinum neurotoxin in the serum, feces, vomitus, or gastric contents of patients, and/or in remnants of a food they consumed . </a:t>
            </a:r>
          </a:p>
          <a:p>
            <a:pPr algn="just">
              <a:buFont typeface="Arial" charset="0"/>
              <a:buChar char="•"/>
              <a:defRPr/>
            </a:pPr>
            <a:r>
              <a:rPr lang="en-US" dirty="0"/>
              <a:t>Methods of idntifications:</a:t>
            </a:r>
          </a:p>
          <a:p>
            <a:pPr marL="571500" indent="-571500" algn="just">
              <a:buFont typeface="+mj-lt"/>
              <a:buAutoNum type="romanUcPeriod"/>
              <a:defRPr/>
            </a:pPr>
            <a:r>
              <a:rPr lang="en-US" dirty="0"/>
              <a:t>Lab test</a:t>
            </a:r>
          </a:p>
          <a:p>
            <a:pPr marL="571500" indent="-571500" algn="just">
              <a:buFont typeface="+mj-lt"/>
              <a:buAutoNum type="romanUcPeriod"/>
              <a:defRPr/>
            </a:pPr>
            <a:r>
              <a:rPr lang="en-US" dirty="0"/>
              <a:t>Mouse toxicity</a:t>
            </a:r>
          </a:p>
          <a:p>
            <a:pPr marL="571500" indent="-571500" algn="just">
              <a:buFont typeface="+mj-lt"/>
              <a:buAutoNum type="romanUcPeriod"/>
              <a:defRPr/>
            </a:pPr>
            <a:r>
              <a:rPr lang="en-US" dirty="0"/>
              <a:t>Immunological methods</a:t>
            </a:r>
            <a:r>
              <a:rPr lang="en-US" b="1" dirty="0"/>
              <a:t>.</a:t>
            </a:r>
          </a:p>
          <a:p>
            <a:pPr marL="571500" indent="-571500" algn="just">
              <a:buFont typeface="+mj-lt"/>
              <a:buAutoNum type="romanUcPeriod"/>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1248</TotalTime>
  <Words>620</Words>
  <Application>Microsoft Office PowerPoint</Application>
  <PresentationFormat>On-screen Show (4:3)</PresentationFormat>
  <Paragraphs>88</Paragraphs>
  <Slides>13</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Calibri Light</vt:lpstr>
      <vt:lpstr>Office Theme</vt:lpstr>
      <vt:lpstr>Office Theme</vt:lpstr>
      <vt:lpstr>NS-II Lab Tetanus Botulism Rabies </vt:lpstr>
      <vt:lpstr>Diagnosis of Tetanus </vt:lpstr>
      <vt:lpstr>Diagnosis of Tetanus </vt:lpstr>
      <vt:lpstr>PowerPoint Presentation</vt:lpstr>
      <vt:lpstr>PowerPoint Presentation</vt:lpstr>
      <vt:lpstr>PowerPoint Presentation</vt:lpstr>
      <vt:lpstr>PowerPoint Presentation</vt:lpstr>
      <vt:lpstr>PowerPoint Presentation</vt:lpstr>
      <vt:lpstr>Diagnosis of Botulism </vt:lpstr>
      <vt:lpstr>Diagnosis of Botulism </vt:lpstr>
      <vt:lpstr>PowerPoint Presentation</vt:lpstr>
      <vt:lpstr>PowerPoint Presentation</vt:lpstr>
      <vt:lpstr>Laboratory Diagnosis of Rabies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frf</dc:creator>
  <cp:lastModifiedBy>Admin</cp:lastModifiedBy>
  <cp:revision>167</cp:revision>
  <dcterms:created xsi:type="dcterms:W3CDTF">2016-02-06T00:26:52Z</dcterms:created>
  <dcterms:modified xsi:type="dcterms:W3CDTF">2023-03-06T09:23:26Z</dcterms:modified>
</cp:coreProperties>
</file>