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s/slide3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8.xml" ContentType="application/vnd.openxmlformats-officedocument.presentationml.slide+xml"/>
  <Override PartName="/ppt/slides/slide47.xml" ContentType="application/vnd.openxmlformats-officedocument.presentationml.slide+xml"/>
  <Override PartName="/ppt/slides/slide46.xml" ContentType="application/vnd.openxmlformats-officedocument.presentationml.slide+xml"/>
  <Override PartName="/ppt/slides/slide45.xml" ContentType="application/vnd.openxmlformats-officedocument.presentationml.slide+xml"/>
  <Override PartName="/ppt/slides/slide44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53.xml" ContentType="application/vnd.openxmlformats-officedocument.presentationml.slide+xml"/>
  <Override PartName="/ppt/slides/slide52.xml" ContentType="application/vnd.openxmlformats-officedocument.presentationml.slide+xml"/>
  <Override PartName="/ppt/slides/slide38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3.xml" ContentType="application/vnd.openxmlformats-officedocument.presentationml.notesSlid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96" r:id="rId1"/>
  </p:sldMasterIdLst>
  <p:notesMasterIdLst>
    <p:notesMasterId r:id="rId55"/>
  </p:notesMasterIdLst>
  <p:sldIdLst>
    <p:sldId id="308" r:id="rId2"/>
    <p:sldId id="364" r:id="rId3"/>
    <p:sldId id="366" r:id="rId4"/>
    <p:sldId id="367" r:id="rId5"/>
    <p:sldId id="309" r:id="rId6"/>
    <p:sldId id="281" r:id="rId7"/>
    <p:sldId id="282" r:id="rId8"/>
    <p:sldId id="283" r:id="rId9"/>
    <p:sldId id="284" r:id="rId10"/>
    <p:sldId id="285" r:id="rId11"/>
    <p:sldId id="311" r:id="rId12"/>
    <p:sldId id="313" r:id="rId13"/>
    <p:sldId id="314" r:id="rId14"/>
    <p:sldId id="315" r:id="rId15"/>
    <p:sldId id="316" r:id="rId16"/>
    <p:sldId id="317" r:id="rId17"/>
    <p:sldId id="347" r:id="rId18"/>
    <p:sldId id="355" r:id="rId19"/>
    <p:sldId id="356" r:id="rId20"/>
    <p:sldId id="357" r:id="rId21"/>
    <p:sldId id="318" r:id="rId22"/>
    <p:sldId id="325" r:id="rId23"/>
    <p:sldId id="326" r:id="rId24"/>
    <p:sldId id="359" r:id="rId25"/>
    <p:sldId id="327" r:id="rId26"/>
    <p:sldId id="328" r:id="rId27"/>
    <p:sldId id="329" r:id="rId28"/>
    <p:sldId id="351" r:id="rId29"/>
    <p:sldId id="330" r:id="rId30"/>
    <p:sldId id="332" r:id="rId31"/>
    <p:sldId id="349" r:id="rId32"/>
    <p:sldId id="352" r:id="rId33"/>
    <p:sldId id="381" r:id="rId34"/>
    <p:sldId id="350" r:id="rId35"/>
    <p:sldId id="336" r:id="rId36"/>
    <p:sldId id="334" r:id="rId37"/>
    <p:sldId id="353" r:id="rId38"/>
    <p:sldId id="335" r:id="rId39"/>
    <p:sldId id="369" r:id="rId40"/>
    <p:sldId id="370" r:id="rId41"/>
    <p:sldId id="371" r:id="rId42"/>
    <p:sldId id="338" r:id="rId43"/>
    <p:sldId id="340" r:id="rId44"/>
    <p:sldId id="341" r:id="rId45"/>
    <p:sldId id="363" r:id="rId46"/>
    <p:sldId id="373" r:id="rId47"/>
    <p:sldId id="374" r:id="rId48"/>
    <p:sldId id="375" r:id="rId49"/>
    <p:sldId id="376" r:id="rId50"/>
    <p:sldId id="377" r:id="rId51"/>
    <p:sldId id="378" r:id="rId52"/>
    <p:sldId id="379" r:id="rId53"/>
    <p:sldId id="312" r:id="rId54"/>
  </p:sldIdLst>
  <p:sldSz cx="9144000" cy="5143500" type="screen16x9"/>
  <p:notesSz cx="9144000" cy="5143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684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customXml" Target="../customXml/item2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370EA-30EA-417C-8FC8-8F6FC7887D5E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9DE99-4943-4DD1-8ACD-26A9B0718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823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3" name="Google Shape;373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4" name="Google Shape;374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8433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6F81814D-8A80-48C9-B125-FF0043ECAA36}" type="slidenum">
              <a:rPr lang="ar-SA" sz="1200">
                <a:solidFill>
                  <a:prstClr val="black"/>
                </a:solidFill>
              </a:rPr>
              <a:pPr eaLnBrk="1" hangingPunct="1"/>
              <a:t>26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69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9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4909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034F4DF1-C15F-4B7B-8E55-EEC50098A356}" type="slidenum">
              <a:rPr lang="ar-SA" sz="1200">
                <a:solidFill>
                  <a:prstClr val="black"/>
                </a:solidFill>
              </a:rPr>
              <a:pPr eaLnBrk="1" hangingPunct="1"/>
              <a:t>27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70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5575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F1E7856E-20E8-4557-A3BB-CCCB56B8ECA2}" type="slidenum">
              <a:rPr lang="ar-SA" sz="1200">
                <a:solidFill>
                  <a:prstClr val="black"/>
                </a:solidFill>
              </a:rPr>
              <a:pPr eaLnBrk="1" hangingPunct="1"/>
              <a:t>29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71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1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1713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EFBE5C44-763C-4532-8AB7-E5EA37841EE1}" type="slidenum">
              <a:rPr lang="ar-SA" sz="1200">
                <a:solidFill>
                  <a:prstClr val="black"/>
                </a:solidFill>
              </a:rPr>
              <a:pPr eaLnBrk="1" hangingPunct="1"/>
              <a:t>30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72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2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4273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B40896C3-61F1-4290-873A-30D347A60DC0}" type="slidenum">
              <a:rPr lang="ar-SA" sz="1200">
                <a:solidFill>
                  <a:prstClr val="black"/>
                </a:solidFill>
              </a:rPr>
              <a:pPr eaLnBrk="1" hangingPunct="1"/>
              <a:t>35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77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7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1312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442298CB-CCF8-49D8-AC72-76A5FAD65562}" type="slidenum">
              <a:rPr lang="ar-SA" sz="1200">
                <a:solidFill>
                  <a:prstClr val="black"/>
                </a:solidFill>
              </a:rPr>
              <a:pPr eaLnBrk="1" hangingPunct="1"/>
              <a:t>36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74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4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2540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23AB2B4C-5C88-475D-BB8F-7CCEBF079C84}" type="slidenum">
              <a:rPr lang="ar-SA" sz="1200">
                <a:solidFill>
                  <a:prstClr val="black"/>
                </a:solidFill>
              </a:rPr>
              <a:pPr eaLnBrk="1" hangingPunct="1"/>
              <a:t>38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75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5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0877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A7EF9A00-78FC-442A-983F-AF7842C38776}" type="slidenum">
              <a:rPr lang="ar-SA" sz="1200">
                <a:solidFill>
                  <a:prstClr val="black"/>
                </a:solidFill>
              </a:rPr>
              <a:pPr eaLnBrk="1" hangingPunct="1"/>
              <a:t>43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79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9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7145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3CAB9D7B-DD84-422D-B264-7228A40A058A}" type="slidenum">
              <a:rPr lang="ar-SA" sz="1200">
                <a:solidFill>
                  <a:prstClr val="black"/>
                </a:solidFill>
              </a:rPr>
              <a:pPr eaLnBrk="1" hangingPunct="1"/>
              <a:t>44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80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0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2593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8FC769C2-03F0-4CC6-AC6F-531C92DB60F8}" type="slidenum">
              <a:rPr lang="ar-SA" sz="1200">
                <a:solidFill>
                  <a:prstClr val="black"/>
                </a:solidFill>
              </a:rPr>
              <a:pPr eaLnBrk="1" hangingPunct="1"/>
              <a:t>46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59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325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0" name="Google Shape;380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81" name="Google Shape;381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47577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0FB7BEEF-29E6-44ED-B5F1-76817E910C3E}" type="slidenum">
              <a:rPr lang="ar-SA" sz="1200">
                <a:solidFill>
                  <a:prstClr val="black"/>
                </a:solidFill>
              </a:rPr>
              <a:pPr eaLnBrk="1" hangingPunct="1"/>
              <a:t>47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60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0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6934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17DEDAD2-2A81-4640-893F-6FCEC9BFAAB6}" type="slidenum">
              <a:rPr lang="ar-SA" sz="1200">
                <a:solidFill>
                  <a:prstClr val="black"/>
                </a:solidFill>
              </a:rPr>
              <a:pPr eaLnBrk="1" hangingPunct="1"/>
              <a:t>48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61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1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5638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7EFC10D7-0A61-4760-93FE-CD9C89BF89E8}" type="slidenum">
              <a:rPr lang="ar-SA" sz="1200">
                <a:solidFill>
                  <a:prstClr val="black"/>
                </a:solidFill>
              </a:rPr>
              <a:pPr eaLnBrk="1" hangingPunct="1"/>
              <a:t>49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62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6996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1E492471-E7F3-449F-A81E-9362929CB323}" type="slidenum">
              <a:rPr lang="ar-SA" sz="1200">
                <a:solidFill>
                  <a:prstClr val="black"/>
                </a:solidFill>
              </a:rPr>
              <a:pPr eaLnBrk="1" hangingPunct="1"/>
              <a:t>51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63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3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8984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83CBA95C-2EDD-47AF-8A3D-8C1297C1322F}" type="slidenum">
              <a:rPr lang="ar-SA" sz="1200">
                <a:solidFill>
                  <a:prstClr val="black"/>
                </a:solidFill>
              </a:rPr>
              <a:pPr eaLnBrk="1" hangingPunct="1"/>
              <a:t>52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65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5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286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FE1329A1-EE37-48E7-B09A-F2F7E6BA2518}" type="slidenum">
              <a:rPr lang="ar-SA" sz="1200">
                <a:solidFill>
                  <a:prstClr val="black"/>
                </a:solidFill>
              </a:rPr>
              <a:pPr eaLnBrk="1" hangingPunct="1"/>
              <a:t>12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54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9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3F515EC2-F887-491D-ADC6-7D99BB66DBB3}" type="slidenum">
              <a:rPr lang="ar-SA" sz="1200">
                <a:solidFill>
                  <a:prstClr val="black"/>
                </a:solidFill>
              </a:rPr>
              <a:pPr eaLnBrk="1" hangingPunct="1"/>
              <a:t>14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56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839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10C7AF11-1C0D-432B-BA5E-0592E23A3517}" type="slidenum">
              <a:rPr lang="ar-SA" sz="1200">
                <a:solidFill>
                  <a:prstClr val="black"/>
                </a:solidFill>
              </a:rPr>
              <a:pPr eaLnBrk="1" hangingPunct="1"/>
              <a:t>16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57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3896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6C3ED445-80B8-47A3-BFB5-D49674EBC6ED}" type="slidenum">
              <a:rPr lang="ar-SA" sz="1200">
                <a:solidFill>
                  <a:prstClr val="black"/>
                </a:solidFill>
              </a:rPr>
              <a:pPr eaLnBrk="1" hangingPunct="1"/>
              <a:t>21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58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8666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14EA8858-0212-4357-8F1A-8DD3B3E7E058}" type="slidenum">
              <a:rPr lang="ar-SA" sz="1200">
                <a:solidFill>
                  <a:prstClr val="black"/>
                </a:solidFill>
              </a:rPr>
              <a:pPr eaLnBrk="1" hangingPunct="1"/>
              <a:t>22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66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070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23A5DB7D-1004-4BEE-BA98-67F40B7000BF}" type="slidenum">
              <a:rPr lang="ar-SA" sz="1200">
                <a:solidFill>
                  <a:prstClr val="black"/>
                </a:solidFill>
              </a:rPr>
              <a:pPr eaLnBrk="1" hangingPunct="1"/>
              <a:t>23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67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2012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C8C304C3-E52E-44D7-99CB-E97D377B04B5}" type="slidenum">
              <a:rPr lang="ar-SA" sz="1200">
                <a:solidFill>
                  <a:prstClr val="black"/>
                </a:solidFill>
              </a:rPr>
              <a:pPr eaLnBrk="1" hangingPunct="1"/>
              <a:t>25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68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8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860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lang="en-US" spc="-545" smtClean="0"/>
              <a:t>G</a:t>
            </a:r>
            <a:r>
              <a:rPr lang="en-US" spc="-465" smtClean="0"/>
              <a:t>h</a:t>
            </a:r>
            <a:r>
              <a:rPr lang="en-US" spc="-400" smtClean="0"/>
              <a:t>a</a:t>
            </a:r>
            <a:r>
              <a:rPr lang="en-US" spc="-550" smtClean="0"/>
              <a:t>dee</a:t>
            </a:r>
            <a:r>
              <a:rPr lang="en-US" spc="-405" smtClean="0"/>
              <a:t>r</a:t>
            </a:r>
            <a:r>
              <a:rPr lang="en-US" spc="-315" smtClean="0"/>
              <a:t> </a:t>
            </a:r>
            <a:r>
              <a:rPr lang="en-US" spc="-505" smtClean="0"/>
              <a:t>H</a:t>
            </a:r>
            <a:r>
              <a:rPr lang="en-US" spc="-445" smtClean="0"/>
              <a:t>a</a:t>
            </a:r>
            <a:r>
              <a:rPr lang="en-US" spc="-425" smtClean="0"/>
              <a:t>y</a:t>
            </a:r>
            <a:r>
              <a:rPr lang="en-US" spc="-525" smtClean="0"/>
              <a:t>e</a:t>
            </a:r>
            <a:r>
              <a:rPr lang="en-US" spc="-245" smtClean="0"/>
              <a:t>l</a:t>
            </a:r>
            <a:r>
              <a:rPr lang="en-US" spc="-615" smtClean="0"/>
              <a:t>,</a:t>
            </a:r>
            <a:r>
              <a:rPr lang="en-US" spc="-315" smtClean="0"/>
              <a:t> </a:t>
            </a:r>
            <a:r>
              <a:rPr lang="en-US" spc="-360" smtClean="0"/>
              <a:t>M</a:t>
            </a:r>
            <a:r>
              <a:rPr lang="en-US" spc="-400" smtClean="0"/>
              <a:t>D</a:t>
            </a:r>
            <a:endParaRPr lang="en-US" spc="-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147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lang="en-US" spc="-545" smtClean="0"/>
              <a:t>G</a:t>
            </a:r>
            <a:r>
              <a:rPr lang="en-US" spc="-465" smtClean="0"/>
              <a:t>h</a:t>
            </a:r>
            <a:r>
              <a:rPr lang="en-US" spc="-400" smtClean="0"/>
              <a:t>a</a:t>
            </a:r>
            <a:r>
              <a:rPr lang="en-US" spc="-550" smtClean="0"/>
              <a:t>dee</a:t>
            </a:r>
            <a:r>
              <a:rPr lang="en-US" spc="-405" smtClean="0"/>
              <a:t>r</a:t>
            </a:r>
            <a:r>
              <a:rPr lang="en-US" spc="-315" smtClean="0"/>
              <a:t> </a:t>
            </a:r>
            <a:r>
              <a:rPr lang="en-US" spc="-505" smtClean="0"/>
              <a:t>H</a:t>
            </a:r>
            <a:r>
              <a:rPr lang="en-US" spc="-445" smtClean="0"/>
              <a:t>a</a:t>
            </a:r>
            <a:r>
              <a:rPr lang="en-US" spc="-425" smtClean="0"/>
              <a:t>y</a:t>
            </a:r>
            <a:r>
              <a:rPr lang="en-US" spc="-525" smtClean="0"/>
              <a:t>e</a:t>
            </a:r>
            <a:r>
              <a:rPr lang="en-US" spc="-245" smtClean="0"/>
              <a:t>l</a:t>
            </a:r>
            <a:r>
              <a:rPr lang="en-US" spc="-615" smtClean="0"/>
              <a:t>,</a:t>
            </a:r>
            <a:r>
              <a:rPr lang="en-US" spc="-315" smtClean="0"/>
              <a:t> </a:t>
            </a:r>
            <a:r>
              <a:rPr lang="en-US" spc="-360" smtClean="0"/>
              <a:t>M</a:t>
            </a:r>
            <a:r>
              <a:rPr lang="en-US" spc="-400" smtClean="0"/>
              <a:t>D</a:t>
            </a:r>
            <a:endParaRPr lang="en-US" spc="-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167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lang="en-US" spc="-545" smtClean="0"/>
              <a:t>G</a:t>
            </a:r>
            <a:r>
              <a:rPr lang="en-US" spc="-465" smtClean="0"/>
              <a:t>h</a:t>
            </a:r>
            <a:r>
              <a:rPr lang="en-US" spc="-400" smtClean="0"/>
              <a:t>a</a:t>
            </a:r>
            <a:r>
              <a:rPr lang="en-US" spc="-550" smtClean="0"/>
              <a:t>dee</a:t>
            </a:r>
            <a:r>
              <a:rPr lang="en-US" spc="-405" smtClean="0"/>
              <a:t>r</a:t>
            </a:r>
            <a:r>
              <a:rPr lang="en-US" spc="-315" smtClean="0"/>
              <a:t> </a:t>
            </a:r>
            <a:r>
              <a:rPr lang="en-US" spc="-505" smtClean="0"/>
              <a:t>H</a:t>
            </a:r>
            <a:r>
              <a:rPr lang="en-US" spc="-445" smtClean="0"/>
              <a:t>a</a:t>
            </a:r>
            <a:r>
              <a:rPr lang="en-US" spc="-425" smtClean="0"/>
              <a:t>y</a:t>
            </a:r>
            <a:r>
              <a:rPr lang="en-US" spc="-525" smtClean="0"/>
              <a:t>e</a:t>
            </a:r>
            <a:r>
              <a:rPr lang="en-US" spc="-245" smtClean="0"/>
              <a:t>l</a:t>
            </a:r>
            <a:r>
              <a:rPr lang="en-US" spc="-615" smtClean="0"/>
              <a:t>,</a:t>
            </a:r>
            <a:r>
              <a:rPr lang="en-US" spc="-315" smtClean="0"/>
              <a:t> </a:t>
            </a:r>
            <a:r>
              <a:rPr lang="en-US" spc="-360" smtClean="0"/>
              <a:t>M</a:t>
            </a:r>
            <a:r>
              <a:rPr lang="en-US" spc="-400" smtClean="0"/>
              <a:t>D</a:t>
            </a:r>
            <a:endParaRPr lang="en-US" spc="-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35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4177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lang="en-US" spc="-545" smtClean="0"/>
              <a:t>G</a:t>
            </a:r>
            <a:r>
              <a:rPr lang="en-US" spc="-465" smtClean="0"/>
              <a:t>h</a:t>
            </a:r>
            <a:r>
              <a:rPr lang="en-US" spc="-400" smtClean="0"/>
              <a:t>a</a:t>
            </a:r>
            <a:r>
              <a:rPr lang="en-US" spc="-550" smtClean="0"/>
              <a:t>dee</a:t>
            </a:r>
            <a:r>
              <a:rPr lang="en-US" spc="-405" smtClean="0"/>
              <a:t>r</a:t>
            </a:r>
            <a:r>
              <a:rPr lang="en-US" spc="-315" smtClean="0"/>
              <a:t> </a:t>
            </a:r>
            <a:r>
              <a:rPr lang="en-US" spc="-505" smtClean="0"/>
              <a:t>H</a:t>
            </a:r>
            <a:r>
              <a:rPr lang="en-US" spc="-445" smtClean="0"/>
              <a:t>a</a:t>
            </a:r>
            <a:r>
              <a:rPr lang="en-US" spc="-425" smtClean="0"/>
              <a:t>y</a:t>
            </a:r>
            <a:r>
              <a:rPr lang="en-US" spc="-525" smtClean="0"/>
              <a:t>e</a:t>
            </a:r>
            <a:r>
              <a:rPr lang="en-US" spc="-245" smtClean="0"/>
              <a:t>l</a:t>
            </a:r>
            <a:r>
              <a:rPr lang="en-US" spc="-615" smtClean="0"/>
              <a:t>,</a:t>
            </a:r>
            <a:r>
              <a:rPr lang="en-US" spc="-315" smtClean="0"/>
              <a:t> </a:t>
            </a:r>
            <a:r>
              <a:rPr lang="en-US" spc="-360" smtClean="0"/>
              <a:t>M</a:t>
            </a:r>
            <a:r>
              <a:rPr lang="en-US" spc="-400" smtClean="0"/>
              <a:t>D</a:t>
            </a:r>
            <a:endParaRPr lang="en-US" spc="-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5034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lang="en-US" spc="-545" smtClean="0"/>
              <a:t>G</a:t>
            </a:r>
            <a:r>
              <a:rPr lang="en-US" spc="-465" smtClean="0"/>
              <a:t>h</a:t>
            </a:r>
            <a:r>
              <a:rPr lang="en-US" spc="-400" smtClean="0"/>
              <a:t>a</a:t>
            </a:r>
            <a:r>
              <a:rPr lang="en-US" spc="-550" smtClean="0"/>
              <a:t>dee</a:t>
            </a:r>
            <a:r>
              <a:rPr lang="en-US" spc="-405" smtClean="0"/>
              <a:t>r</a:t>
            </a:r>
            <a:r>
              <a:rPr lang="en-US" spc="-315" smtClean="0"/>
              <a:t> </a:t>
            </a:r>
            <a:r>
              <a:rPr lang="en-US" spc="-505" smtClean="0"/>
              <a:t>H</a:t>
            </a:r>
            <a:r>
              <a:rPr lang="en-US" spc="-445" smtClean="0"/>
              <a:t>a</a:t>
            </a:r>
            <a:r>
              <a:rPr lang="en-US" spc="-425" smtClean="0"/>
              <a:t>y</a:t>
            </a:r>
            <a:r>
              <a:rPr lang="en-US" spc="-525" smtClean="0"/>
              <a:t>e</a:t>
            </a:r>
            <a:r>
              <a:rPr lang="en-US" spc="-245" smtClean="0"/>
              <a:t>l</a:t>
            </a:r>
            <a:r>
              <a:rPr lang="en-US" spc="-615" smtClean="0"/>
              <a:t>,</a:t>
            </a:r>
            <a:r>
              <a:rPr lang="en-US" spc="-315" smtClean="0"/>
              <a:t> </a:t>
            </a:r>
            <a:r>
              <a:rPr lang="en-US" spc="-360" smtClean="0"/>
              <a:t>M</a:t>
            </a:r>
            <a:r>
              <a:rPr lang="en-US" spc="-400" smtClean="0"/>
              <a:t>D</a:t>
            </a:r>
            <a:endParaRPr lang="en-US" spc="-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264758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lang="en-US" spc="-545" smtClean="0"/>
              <a:t>G</a:t>
            </a:r>
            <a:r>
              <a:rPr lang="en-US" spc="-465" smtClean="0"/>
              <a:t>h</a:t>
            </a:r>
            <a:r>
              <a:rPr lang="en-US" spc="-400" smtClean="0"/>
              <a:t>a</a:t>
            </a:r>
            <a:r>
              <a:rPr lang="en-US" spc="-550" smtClean="0"/>
              <a:t>dee</a:t>
            </a:r>
            <a:r>
              <a:rPr lang="en-US" spc="-405" smtClean="0"/>
              <a:t>r</a:t>
            </a:r>
            <a:r>
              <a:rPr lang="en-US" spc="-315" smtClean="0"/>
              <a:t> </a:t>
            </a:r>
            <a:r>
              <a:rPr lang="en-US" spc="-505" smtClean="0"/>
              <a:t>H</a:t>
            </a:r>
            <a:r>
              <a:rPr lang="en-US" spc="-445" smtClean="0"/>
              <a:t>a</a:t>
            </a:r>
            <a:r>
              <a:rPr lang="en-US" spc="-425" smtClean="0"/>
              <a:t>y</a:t>
            </a:r>
            <a:r>
              <a:rPr lang="en-US" spc="-525" smtClean="0"/>
              <a:t>e</a:t>
            </a:r>
            <a:r>
              <a:rPr lang="en-US" spc="-245" smtClean="0"/>
              <a:t>l</a:t>
            </a:r>
            <a:r>
              <a:rPr lang="en-US" spc="-615" smtClean="0"/>
              <a:t>,</a:t>
            </a:r>
            <a:r>
              <a:rPr lang="en-US" spc="-315" smtClean="0"/>
              <a:t> </a:t>
            </a:r>
            <a:r>
              <a:rPr lang="en-US" spc="-360" smtClean="0"/>
              <a:t>M</a:t>
            </a:r>
            <a:r>
              <a:rPr lang="en-US" spc="-400" smtClean="0"/>
              <a:t>D</a:t>
            </a:r>
            <a:endParaRPr lang="en-US" spc="-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001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lang="en-US" spc="-545" smtClean="0"/>
              <a:t>G</a:t>
            </a:r>
            <a:r>
              <a:rPr lang="en-US" spc="-465" smtClean="0"/>
              <a:t>h</a:t>
            </a:r>
            <a:r>
              <a:rPr lang="en-US" spc="-400" smtClean="0"/>
              <a:t>a</a:t>
            </a:r>
            <a:r>
              <a:rPr lang="en-US" spc="-550" smtClean="0"/>
              <a:t>dee</a:t>
            </a:r>
            <a:r>
              <a:rPr lang="en-US" spc="-405" smtClean="0"/>
              <a:t>r</a:t>
            </a:r>
            <a:r>
              <a:rPr lang="en-US" spc="-315" smtClean="0"/>
              <a:t> </a:t>
            </a:r>
            <a:r>
              <a:rPr lang="en-US" spc="-505" smtClean="0"/>
              <a:t>H</a:t>
            </a:r>
            <a:r>
              <a:rPr lang="en-US" spc="-445" smtClean="0"/>
              <a:t>a</a:t>
            </a:r>
            <a:r>
              <a:rPr lang="en-US" spc="-425" smtClean="0"/>
              <a:t>y</a:t>
            </a:r>
            <a:r>
              <a:rPr lang="en-US" spc="-525" smtClean="0"/>
              <a:t>e</a:t>
            </a:r>
            <a:r>
              <a:rPr lang="en-US" spc="-245" smtClean="0"/>
              <a:t>l</a:t>
            </a:r>
            <a:r>
              <a:rPr lang="en-US" spc="-615" smtClean="0"/>
              <a:t>,</a:t>
            </a:r>
            <a:r>
              <a:rPr lang="en-US" spc="-315" smtClean="0"/>
              <a:t> </a:t>
            </a:r>
            <a:r>
              <a:rPr lang="en-US" spc="-360" smtClean="0"/>
              <a:t>M</a:t>
            </a:r>
            <a:r>
              <a:rPr lang="en-US" spc="-400" smtClean="0"/>
              <a:t>D</a:t>
            </a:r>
            <a:endParaRPr lang="en-US" spc="-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3957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lang="en-US" spc="-545" smtClean="0"/>
              <a:t>G</a:t>
            </a:r>
            <a:r>
              <a:rPr lang="en-US" spc="-465" smtClean="0"/>
              <a:t>h</a:t>
            </a:r>
            <a:r>
              <a:rPr lang="en-US" spc="-400" smtClean="0"/>
              <a:t>a</a:t>
            </a:r>
            <a:r>
              <a:rPr lang="en-US" spc="-550" smtClean="0"/>
              <a:t>dee</a:t>
            </a:r>
            <a:r>
              <a:rPr lang="en-US" spc="-405" smtClean="0"/>
              <a:t>r</a:t>
            </a:r>
            <a:r>
              <a:rPr lang="en-US" spc="-315" smtClean="0"/>
              <a:t> </a:t>
            </a:r>
            <a:r>
              <a:rPr lang="en-US" spc="-505" smtClean="0"/>
              <a:t>H</a:t>
            </a:r>
            <a:r>
              <a:rPr lang="en-US" spc="-445" smtClean="0"/>
              <a:t>a</a:t>
            </a:r>
            <a:r>
              <a:rPr lang="en-US" spc="-425" smtClean="0"/>
              <a:t>y</a:t>
            </a:r>
            <a:r>
              <a:rPr lang="en-US" spc="-525" smtClean="0"/>
              <a:t>e</a:t>
            </a:r>
            <a:r>
              <a:rPr lang="en-US" spc="-245" smtClean="0"/>
              <a:t>l</a:t>
            </a:r>
            <a:r>
              <a:rPr lang="en-US" spc="-615" smtClean="0"/>
              <a:t>,</a:t>
            </a:r>
            <a:r>
              <a:rPr lang="en-US" spc="-315" smtClean="0"/>
              <a:t> </a:t>
            </a:r>
            <a:r>
              <a:rPr lang="en-US" spc="-360" smtClean="0"/>
              <a:t>M</a:t>
            </a:r>
            <a:r>
              <a:rPr lang="en-US" spc="-400" smtClean="0"/>
              <a:t>D</a:t>
            </a:r>
            <a:endParaRPr lang="en-US" spc="-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38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lang="en-US" spc="-545" smtClean="0"/>
              <a:t>G</a:t>
            </a:r>
            <a:r>
              <a:rPr lang="en-US" spc="-465" smtClean="0"/>
              <a:t>h</a:t>
            </a:r>
            <a:r>
              <a:rPr lang="en-US" spc="-400" smtClean="0"/>
              <a:t>a</a:t>
            </a:r>
            <a:r>
              <a:rPr lang="en-US" spc="-550" smtClean="0"/>
              <a:t>dee</a:t>
            </a:r>
            <a:r>
              <a:rPr lang="en-US" spc="-405" smtClean="0"/>
              <a:t>r</a:t>
            </a:r>
            <a:r>
              <a:rPr lang="en-US" spc="-315" smtClean="0"/>
              <a:t> </a:t>
            </a:r>
            <a:r>
              <a:rPr lang="en-US" spc="-505" smtClean="0"/>
              <a:t>H</a:t>
            </a:r>
            <a:r>
              <a:rPr lang="en-US" spc="-445" smtClean="0"/>
              <a:t>a</a:t>
            </a:r>
            <a:r>
              <a:rPr lang="en-US" spc="-425" smtClean="0"/>
              <a:t>y</a:t>
            </a:r>
            <a:r>
              <a:rPr lang="en-US" spc="-525" smtClean="0"/>
              <a:t>e</a:t>
            </a:r>
            <a:r>
              <a:rPr lang="en-US" spc="-245" smtClean="0"/>
              <a:t>l</a:t>
            </a:r>
            <a:r>
              <a:rPr lang="en-US" spc="-615" smtClean="0"/>
              <a:t>,</a:t>
            </a:r>
            <a:r>
              <a:rPr lang="en-US" spc="-315" smtClean="0"/>
              <a:t> </a:t>
            </a:r>
            <a:r>
              <a:rPr lang="en-US" spc="-360" smtClean="0"/>
              <a:t>M</a:t>
            </a:r>
            <a:r>
              <a:rPr lang="en-US" spc="-400" smtClean="0"/>
              <a:t>D</a:t>
            </a:r>
            <a:endParaRPr lang="en-US" spc="-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017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lang="en-US" spc="-545" smtClean="0"/>
              <a:t>G</a:t>
            </a:r>
            <a:r>
              <a:rPr lang="en-US" spc="-465" smtClean="0"/>
              <a:t>h</a:t>
            </a:r>
            <a:r>
              <a:rPr lang="en-US" spc="-400" smtClean="0"/>
              <a:t>a</a:t>
            </a:r>
            <a:r>
              <a:rPr lang="en-US" spc="-550" smtClean="0"/>
              <a:t>dee</a:t>
            </a:r>
            <a:r>
              <a:rPr lang="en-US" spc="-405" smtClean="0"/>
              <a:t>r</a:t>
            </a:r>
            <a:r>
              <a:rPr lang="en-US" spc="-315" smtClean="0"/>
              <a:t> </a:t>
            </a:r>
            <a:r>
              <a:rPr lang="en-US" spc="-505" smtClean="0"/>
              <a:t>H</a:t>
            </a:r>
            <a:r>
              <a:rPr lang="en-US" spc="-445" smtClean="0"/>
              <a:t>a</a:t>
            </a:r>
            <a:r>
              <a:rPr lang="en-US" spc="-425" smtClean="0"/>
              <a:t>y</a:t>
            </a:r>
            <a:r>
              <a:rPr lang="en-US" spc="-525" smtClean="0"/>
              <a:t>e</a:t>
            </a:r>
            <a:r>
              <a:rPr lang="en-US" spc="-245" smtClean="0"/>
              <a:t>l</a:t>
            </a:r>
            <a:r>
              <a:rPr lang="en-US" spc="-615" smtClean="0"/>
              <a:t>,</a:t>
            </a:r>
            <a:r>
              <a:rPr lang="en-US" spc="-315" smtClean="0"/>
              <a:t> </a:t>
            </a:r>
            <a:r>
              <a:rPr lang="en-US" spc="-360" smtClean="0"/>
              <a:t>M</a:t>
            </a:r>
            <a:r>
              <a:rPr lang="en-US" spc="-400" smtClean="0"/>
              <a:t>D</a:t>
            </a:r>
            <a:endParaRPr lang="en-US" spc="-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923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lang="en-US" spc="-545" smtClean="0"/>
              <a:t>G</a:t>
            </a:r>
            <a:r>
              <a:rPr lang="en-US" spc="-465" smtClean="0"/>
              <a:t>h</a:t>
            </a:r>
            <a:r>
              <a:rPr lang="en-US" spc="-400" smtClean="0"/>
              <a:t>a</a:t>
            </a:r>
            <a:r>
              <a:rPr lang="en-US" spc="-550" smtClean="0"/>
              <a:t>dee</a:t>
            </a:r>
            <a:r>
              <a:rPr lang="en-US" spc="-405" smtClean="0"/>
              <a:t>r</a:t>
            </a:r>
            <a:r>
              <a:rPr lang="en-US" spc="-315" smtClean="0"/>
              <a:t> </a:t>
            </a:r>
            <a:r>
              <a:rPr lang="en-US" spc="-505" smtClean="0"/>
              <a:t>H</a:t>
            </a:r>
            <a:r>
              <a:rPr lang="en-US" spc="-445" smtClean="0"/>
              <a:t>a</a:t>
            </a:r>
            <a:r>
              <a:rPr lang="en-US" spc="-425" smtClean="0"/>
              <a:t>y</a:t>
            </a:r>
            <a:r>
              <a:rPr lang="en-US" spc="-525" smtClean="0"/>
              <a:t>e</a:t>
            </a:r>
            <a:r>
              <a:rPr lang="en-US" spc="-245" smtClean="0"/>
              <a:t>l</a:t>
            </a:r>
            <a:r>
              <a:rPr lang="en-US" spc="-615" smtClean="0"/>
              <a:t>,</a:t>
            </a:r>
            <a:r>
              <a:rPr lang="en-US" spc="-315" smtClean="0"/>
              <a:t> </a:t>
            </a:r>
            <a:r>
              <a:rPr lang="en-US" spc="-360" smtClean="0"/>
              <a:t>M</a:t>
            </a:r>
            <a:r>
              <a:rPr lang="en-US" spc="-400" smtClean="0"/>
              <a:t>D</a:t>
            </a:r>
            <a:endParaRPr lang="en-US" spc="-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877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lang="en-US" spc="-545" smtClean="0"/>
              <a:t>G</a:t>
            </a:r>
            <a:r>
              <a:rPr lang="en-US" spc="-465" smtClean="0"/>
              <a:t>h</a:t>
            </a:r>
            <a:r>
              <a:rPr lang="en-US" spc="-400" smtClean="0"/>
              <a:t>a</a:t>
            </a:r>
            <a:r>
              <a:rPr lang="en-US" spc="-550" smtClean="0"/>
              <a:t>dee</a:t>
            </a:r>
            <a:r>
              <a:rPr lang="en-US" spc="-405" smtClean="0"/>
              <a:t>r</a:t>
            </a:r>
            <a:r>
              <a:rPr lang="en-US" spc="-315" smtClean="0"/>
              <a:t> </a:t>
            </a:r>
            <a:r>
              <a:rPr lang="en-US" spc="-505" smtClean="0"/>
              <a:t>H</a:t>
            </a:r>
            <a:r>
              <a:rPr lang="en-US" spc="-445" smtClean="0"/>
              <a:t>a</a:t>
            </a:r>
            <a:r>
              <a:rPr lang="en-US" spc="-425" smtClean="0"/>
              <a:t>y</a:t>
            </a:r>
            <a:r>
              <a:rPr lang="en-US" spc="-525" smtClean="0"/>
              <a:t>e</a:t>
            </a:r>
            <a:r>
              <a:rPr lang="en-US" spc="-245" smtClean="0"/>
              <a:t>l</a:t>
            </a:r>
            <a:r>
              <a:rPr lang="en-US" spc="-615" smtClean="0"/>
              <a:t>,</a:t>
            </a:r>
            <a:r>
              <a:rPr lang="en-US" spc="-315" smtClean="0"/>
              <a:t> </a:t>
            </a:r>
            <a:r>
              <a:rPr lang="en-US" spc="-360" smtClean="0"/>
              <a:t>M</a:t>
            </a:r>
            <a:r>
              <a:rPr lang="en-US" spc="-400" smtClean="0"/>
              <a:t>D</a:t>
            </a:r>
            <a:endParaRPr lang="en-US" spc="-4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025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lang="en-US" spc="-545" smtClean="0"/>
              <a:t>G</a:t>
            </a:r>
            <a:r>
              <a:rPr lang="en-US" spc="-465" smtClean="0"/>
              <a:t>h</a:t>
            </a:r>
            <a:r>
              <a:rPr lang="en-US" spc="-400" smtClean="0"/>
              <a:t>a</a:t>
            </a:r>
            <a:r>
              <a:rPr lang="en-US" spc="-550" smtClean="0"/>
              <a:t>dee</a:t>
            </a:r>
            <a:r>
              <a:rPr lang="en-US" spc="-405" smtClean="0"/>
              <a:t>r</a:t>
            </a:r>
            <a:r>
              <a:rPr lang="en-US" spc="-315" smtClean="0"/>
              <a:t> </a:t>
            </a:r>
            <a:r>
              <a:rPr lang="en-US" spc="-505" smtClean="0"/>
              <a:t>H</a:t>
            </a:r>
            <a:r>
              <a:rPr lang="en-US" spc="-445" smtClean="0"/>
              <a:t>a</a:t>
            </a:r>
            <a:r>
              <a:rPr lang="en-US" spc="-425" smtClean="0"/>
              <a:t>y</a:t>
            </a:r>
            <a:r>
              <a:rPr lang="en-US" spc="-525" smtClean="0"/>
              <a:t>e</a:t>
            </a:r>
            <a:r>
              <a:rPr lang="en-US" spc="-245" smtClean="0"/>
              <a:t>l</a:t>
            </a:r>
            <a:r>
              <a:rPr lang="en-US" spc="-615" smtClean="0"/>
              <a:t>,</a:t>
            </a:r>
            <a:r>
              <a:rPr lang="en-US" spc="-315" smtClean="0"/>
              <a:t> </a:t>
            </a:r>
            <a:r>
              <a:rPr lang="en-US" spc="-360" smtClean="0"/>
              <a:t>M</a:t>
            </a:r>
            <a:r>
              <a:rPr lang="en-US" spc="-400" smtClean="0"/>
              <a:t>D</a:t>
            </a:r>
            <a:endParaRPr lang="en-US" spc="-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930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lang="en-US" spc="-545" smtClean="0"/>
              <a:t>G</a:t>
            </a:r>
            <a:r>
              <a:rPr lang="en-US" spc="-465" smtClean="0"/>
              <a:t>h</a:t>
            </a:r>
            <a:r>
              <a:rPr lang="en-US" spc="-400" smtClean="0"/>
              <a:t>a</a:t>
            </a:r>
            <a:r>
              <a:rPr lang="en-US" spc="-550" smtClean="0"/>
              <a:t>dee</a:t>
            </a:r>
            <a:r>
              <a:rPr lang="en-US" spc="-405" smtClean="0"/>
              <a:t>r</a:t>
            </a:r>
            <a:r>
              <a:rPr lang="en-US" spc="-315" smtClean="0"/>
              <a:t> </a:t>
            </a:r>
            <a:r>
              <a:rPr lang="en-US" spc="-505" smtClean="0"/>
              <a:t>H</a:t>
            </a:r>
            <a:r>
              <a:rPr lang="en-US" spc="-445" smtClean="0"/>
              <a:t>a</a:t>
            </a:r>
            <a:r>
              <a:rPr lang="en-US" spc="-425" smtClean="0"/>
              <a:t>y</a:t>
            </a:r>
            <a:r>
              <a:rPr lang="en-US" spc="-525" smtClean="0"/>
              <a:t>e</a:t>
            </a:r>
            <a:r>
              <a:rPr lang="en-US" spc="-245" smtClean="0"/>
              <a:t>l</a:t>
            </a:r>
            <a:r>
              <a:rPr lang="en-US" spc="-615" smtClean="0"/>
              <a:t>,</a:t>
            </a:r>
            <a:r>
              <a:rPr lang="en-US" spc="-315" smtClean="0"/>
              <a:t> </a:t>
            </a:r>
            <a:r>
              <a:rPr lang="en-US" spc="-360" smtClean="0"/>
              <a:t>M</a:t>
            </a:r>
            <a:r>
              <a:rPr lang="en-US" spc="-400" smtClean="0"/>
              <a:t>D</a:t>
            </a:r>
            <a:endParaRPr lang="en-US" spc="-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979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lang="en-US" spc="-545" smtClean="0"/>
              <a:t>G</a:t>
            </a:r>
            <a:r>
              <a:rPr lang="en-US" spc="-465" smtClean="0"/>
              <a:t>h</a:t>
            </a:r>
            <a:r>
              <a:rPr lang="en-US" spc="-400" smtClean="0"/>
              <a:t>a</a:t>
            </a:r>
            <a:r>
              <a:rPr lang="en-US" spc="-550" smtClean="0"/>
              <a:t>dee</a:t>
            </a:r>
            <a:r>
              <a:rPr lang="en-US" spc="-405" smtClean="0"/>
              <a:t>r</a:t>
            </a:r>
            <a:r>
              <a:rPr lang="en-US" spc="-315" smtClean="0"/>
              <a:t> </a:t>
            </a:r>
            <a:r>
              <a:rPr lang="en-US" spc="-505" smtClean="0"/>
              <a:t>H</a:t>
            </a:r>
            <a:r>
              <a:rPr lang="en-US" spc="-445" smtClean="0"/>
              <a:t>a</a:t>
            </a:r>
            <a:r>
              <a:rPr lang="en-US" spc="-425" smtClean="0"/>
              <a:t>y</a:t>
            </a:r>
            <a:r>
              <a:rPr lang="en-US" spc="-525" smtClean="0"/>
              <a:t>e</a:t>
            </a:r>
            <a:r>
              <a:rPr lang="en-US" spc="-245" smtClean="0"/>
              <a:t>l</a:t>
            </a:r>
            <a:r>
              <a:rPr lang="en-US" spc="-615" smtClean="0"/>
              <a:t>,</a:t>
            </a:r>
            <a:r>
              <a:rPr lang="en-US" spc="-315" smtClean="0"/>
              <a:t> </a:t>
            </a:r>
            <a:r>
              <a:rPr lang="en-US" spc="-360" smtClean="0"/>
              <a:t>M</a:t>
            </a:r>
            <a:r>
              <a:rPr lang="en-US" spc="-400" smtClean="0"/>
              <a:t>D</a:t>
            </a:r>
            <a:endParaRPr lang="en-US" spc="-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632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lang="en-US" spc="-545" smtClean="0"/>
              <a:t>G</a:t>
            </a:r>
            <a:r>
              <a:rPr lang="en-US" spc="-465" smtClean="0"/>
              <a:t>h</a:t>
            </a:r>
            <a:r>
              <a:rPr lang="en-US" spc="-400" smtClean="0"/>
              <a:t>a</a:t>
            </a:r>
            <a:r>
              <a:rPr lang="en-US" spc="-550" smtClean="0"/>
              <a:t>dee</a:t>
            </a:r>
            <a:r>
              <a:rPr lang="en-US" spc="-405" smtClean="0"/>
              <a:t>r</a:t>
            </a:r>
            <a:r>
              <a:rPr lang="en-US" spc="-315" smtClean="0"/>
              <a:t> </a:t>
            </a:r>
            <a:r>
              <a:rPr lang="en-US" spc="-505" smtClean="0"/>
              <a:t>H</a:t>
            </a:r>
            <a:r>
              <a:rPr lang="en-US" spc="-445" smtClean="0"/>
              <a:t>a</a:t>
            </a:r>
            <a:r>
              <a:rPr lang="en-US" spc="-425" smtClean="0"/>
              <a:t>y</a:t>
            </a:r>
            <a:r>
              <a:rPr lang="en-US" spc="-525" smtClean="0"/>
              <a:t>e</a:t>
            </a:r>
            <a:r>
              <a:rPr lang="en-US" spc="-245" smtClean="0"/>
              <a:t>l</a:t>
            </a:r>
            <a:r>
              <a:rPr lang="en-US" spc="-615" smtClean="0"/>
              <a:t>,</a:t>
            </a:r>
            <a:r>
              <a:rPr lang="en-US" spc="-315" smtClean="0"/>
              <a:t> </a:t>
            </a:r>
            <a:r>
              <a:rPr lang="en-US" spc="-360" smtClean="0"/>
              <a:t>M</a:t>
            </a:r>
            <a:r>
              <a:rPr lang="en-US" spc="-400" smtClean="0"/>
              <a:t>D</a:t>
            </a:r>
            <a:endParaRPr lang="en-US" spc="-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152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lang="en-US" spc="-545" smtClean="0"/>
              <a:t>G</a:t>
            </a:r>
            <a:r>
              <a:rPr lang="en-US" spc="-465" smtClean="0"/>
              <a:t>h</a:t>
            </a:r>
            <a:r>
              <a:rPr lang="en-US" spc="-400" smtClean="0"/>
              <a:t>a</a:t>
            </a:r>
            <a:r>
              <a:rPr lang="en-US" spc="-550" smtClean="0"/>
              <a:t>dee</a:t>
            </a:r>
            <a:r>
              <a:rPr lang="en-US" spc="-405" smtClean="0"/>
              <a:t>r</a:t>
            </a:r>
            <a:r>
              <a:rPr lang="en-US" spc="-315" smtClean="0"/>
              <a:t> </a:t>
            </a:r>
            <a:r>
              <a:rPr lang="en-US" spc="-505" smtClean="0"/>
              <a:t>H</a:t>
            </a:r>
            <a:r>
              <a:rPr lang="en-US" spc="-445" smtClean="0"/>
              <a:t>a</a:t>
            </a:r>
            <a:r>
              <a:rPr lang="en-US" spc="-425" smtClean="0"/>
              <a:t>y</a:t>
            </a:r>
            <a:r>
              <a:rPr lang="en-US" spc="-525" smtClean="0"/>
              <a:t>e</a:t>
            </a:r>
            <a:r>
              <a:rPr lang="en-US" spc="-245" smtClean="0"/>
              <a:t>l</a:t>
            </a:r>
            <a:r>
              <a:rPr lang="en-US" spc="-615" smtClean="0"/>
              <a:t>,</a:t>
            </a:r>
            <a:r>
              <a:rPr lang="en-US" spc="-315" smtClean="0"/>
              <a:t> </a:t>
            </a:r>
            <a:r>
              <a:rPr lang="en-US" spc="-360" smtClean="0"/>
              <a:t>M</a:t>
            </a:r>
            <a:r>
              <a:rPr lang="en-US" spc="-400" smtClean="0"/>
              <a:t>D</a:t>
            </a:r>
            <a:endParaRPr lang="en-US" spc="-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150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75672" y="742950"/>
            <a:ext cx="7438101" cy="137160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Arial Rounded MT Bold" panose="020F0704030504030204" pitchFamily="34" charset="0"/>
              </a:rPr>
              <a:t>                         Renal Pathology</a:t>
            </a:r>
            <a:br>
              <a:rPr lang="en-US" sz="3200" dirty="0" smtClean="0">
                <a:latin typeface="Arial Rounded MT Bold" panose="020F0704030504030204" pitchFamily="34" charset="0"/>
              </a:rPr>
            </a:br>
            <a:r>
              <a:rPr lang="en-US" sz="3200" dirty="0" smtClean="0">
                <a:latin typeface="Arial Rounded MT Bold" panose="020F0704030504030204" pitchFamily="34" charset="0"/>
              </a:rPr>
              <a:t>                         Glomerular diseases</a:t>
            </a:r>
            <a:br>
              <a:rPr lang="en-US" sz="3200" dirty="0" smtClean="0">
                <a:latin typeface="Arial Rounded MT Bold" panose="020F0704030504030204" pitchFamily="34" charset="0"/>
              </a:rPr>
            </a:br>
            <a:r>
              <a:rPr lang="en-US" sz="3200" dirty="0" smtClean="0">
                <a:latin typeface="Arial Rounded MT Bold" panose="020F0704030504030204" pitchFamily="34" charset="0"/>
              </a:rPr>
              <a:t>                                           L2</a:t>
            </a:r>
            <a:endParaRPr lang="en-US" sz="3200" dirty="0">
              <a:latin typeface="Arial Rounded MT Bold" panose="020F07040305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err="1" smtClean="0">
                <a:latin typeface="Arial Rounded MT Bold" panose="020F0704030504030204" pitchFamily="34" charset="0"/>
              </a:rPr>
              <a:t>Sura</a:t>
            </a:r>
            <a:r>
              <a:rPr lang="en-US" b="1" dirty="0" smtClean="0">
                <a:latin typeface="Arial Rounded MT Bold" panose="020F0704030504030204" pitchFamily="34" charset="0"/>
              </a:rPr>
              <a:t> Al </a:t>
            </a:r>
            <a:r>
              <a:rPr lang="en-US" b="1" dirty="0" err="1" smtClean="0">
                <a:latin typeface="Arial Rounded MT Bold" panose="020F0704030504030204" pitchFamily="34" charset="0"/>
              </a:rPr>
              <a:t>Rawabdeh</a:t>
            </a:r>
            <a:r>
              <a:rPr lang="en-US" b="1" dirty="0" smtClean="0">
                <a:latin typeface="Arial Rounded MT Bold" panose="020F0704030504030204" pitchFamily="34" charset="0"/>
              </a:rPr>
              <a:t> MD</a:t>
            </a:r>
          </a:p>
          <a:p>
            <a:r>
              <a:rPr lang="en-US" b="1" dirty="0" smtClean="0">
                <a:latin typeface="Arial Rounded MT Bold" panose="020F0704030504030204" pitchFamily="34" charset="0"/>
              </a:rPr>
              <a:t>May 11 2022</a:t>
            </a:r>
            <a:endParaRPr lang="en-US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311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24922" y="0"/>
            <a:ext cx="1319530" cy="2187575"/>
          </a:xfrm>
          <a:custGeom>
            <a:avLst/>
            <a:gdLst/>
            <a:ahLst/>
            <a:cxnLst/>
            <a:rect l="l" t="t" r="r" b="b"/>
            <a:pathLst>
              <a:path w="1319529" h="2187575">
                <a:moveTo>
                  <a:pt x="1319077" y="0"/>
                </a:moveTo>
                <a:lnTo>
                  <a:pt x="0" y="0"/>
                </a:lnTo>
                <a:lnTo>
                  <a:pt x="13443" y="10990"/>
                </a:lnTo>
                <a:lnTo>
                  <a:pt x="52629" y="41300"/>
                </a:lnTo>
                <a:lnTo>
                  <a:pt x="92565" y="70536"/>
                </a:lnTo>
                <a:lnTo>
                  <a:pt x="133185" y="98684"/>
                </a:lnTo>
                <a:lnTo>
                  <a:pt x="216258" y="152849"/>
                </a:lnTo>
                <a:lnTo>
                  <a:pt x="258701" y="179378"/>
                </a:lnTo>
                <a:lnTo>
                  <a:pt x="430645" y="283363"/>
                </a:lnTo>
                <a:lnTo>
                  <a:pt x="473192" y="309766"/>
                </a:lnTo>
                <a:lnTo>
                  <a:pt x="515170" y="336708"/>
                </a:lnTo>
                <a:lnTo>
                  <a:pt x="556382" y="364378"/>
                </a:lnTo>
                <a:lnTo>
                  <a:pt x="596633" y="392963"/>
                </a:lnTo>
                <a:lnTo>
                  <a:pt x="635726" y="422651"/>
                </a:lnTo>
                <a:lnTo>
                  <a:pt x="673464" y="453631"/>
                </a:lnTo>
                <a:lnTo>
                  <a:pt x="709650" y="486091"/>
                </a:lnTo>
                <a:lnTo>
                  <a:pt x="744089" y="520219"/>
                </a:lnTo>
                <a:lnTo>
                  <a:pt x="776583" y="556203"/>
                </a:lnTo>
                <a:lnTo>
                  <a:pt x="806937" y="594231"/>
                </a:lnTo>
                <a:lnTo>
                  <a:pt x="834953" y="634491"/>
                </a:lnTo>
                <a:lnTo>
                  <a:pt x="859756" y="678469"/>
                </a:lnTo>
                <a:lnTo>
                  <a:pt x="881425" y="723685"/>
                </a:lnTo>
                <a:lnTo>
                  <a:pt x="900285" y="769989"/>
                </a:lnTo>
                <a:lnTo>
                  <a:pt x="916661" y="817226"/>
                </a:lnTo>
                <a:lnTo>
                  <a:pt x="930880" y="865244"/>
                </a:lnTo>
                <a:lnTo>
                  <a:pt x="943268" y="913892"/>
                </a:lnTo>
                <a:lnTo>
                  <a:pt x="954151" y="963015"/>
                </a:lnTo>
                <a:lnTo>
                  <a:pt x="963853" y="1012462"/>
                </a:lnTo>
                <a:lnTo>
                  <a:pt x="972702" y="1062081"/>
                </a:lnTo>
                <a:lnTo>
                  <a:pt x="981024" y="1111718"/>
                </a:lnTo>
                <a:lnTo>
                  <a:pt x="989143" y="1161220"/>
                </a:lnTo>
                <a:lnTo>
                  <a:pt x="997386" y="1210437"/>
                </a:lnTo>
                <a:lnTo>
                  <a:pt x="1005814" y="1261895"/>
                </a:lnTo>
                <a:lnTo>
                  <a:pt x="1014508" y="1313322"/>
                </a:lnTo>
                <a:lnTo>
                  <a:pt x="1023568" y="1364682"/>
                </a:lnTo>
                <a:lnTo>
                  <a:pt x="1033094" y="1415940"/>
                </a:lnTo>
                <a:lnTo>
                  <a:pt x="1043185" y="1467061"/>
                </a:lnTo>
                <a:lnTo>
                  <a:pt x="1053940" y="1518010"/>
                </a:lnTo>
                <a:lnTo>
                  <a:pt x="1065458" y="1568751"/>
                </a:lnTo>
                <a:lnTo>
                  <a:pt x="1077840" y="1619249"/>
                </a:lnTo>
                <a:lnTo>
                  <a:pt x="1091184" y="1669469"/>
                </a:lnTo>
                <a:lnTo>
                  <a:pt x="1105590" y="1719375"/>
                </a:lnTo>
                <a:lnTo>
                  <a:pt x="1121157" y="1768933"/>
                </a:lnTo>
                <a:lnTo>
                  <a:pt x="1137985" y="1818106"/>
                </a:lnTo>
                <a:lnTo>
                  <a:pt x="1156173" y="1866860"/>
                </a:lnTo>
                <a:lnTo>
                  <a:pt x="1175821" y="1915160"/>
                </a:lnTo>
                <a:lnTo>
                  <a:pt x="1194562" y="1959812"/>
                </a:lnTo>
                <a:lnTo>
                  <a:pt x="1214768" y="2004034"/>
                </a:lnTo>
                <a:lnTo>
                  <a:pt x="1236443" y="2047720"/>
                </a:lnTo>
                <a:lnTo>
                  <a:pt x="1259589" y="2090761"/>
                </a:lnTo>
                <a:lnTo>
                  <a:pt x="1284208" y="2133049"/>
                </a:lnTo>
                <a:lnTo>
                  <a:pt x="1310305" y="2174477"/>
                </a:lnTo>
                <a:lnTo>
                  <a:pt x="1319077" y="2187348"/>
                </a:lnTo>
                <a:lnTo>
                  <a:pt x="1319077" y="0"/>
                </a:lnTo>
                <a:close/>
              </a:path>
            </a:pathLst>
          </a:custGeom>
          <a:solidFill>
            <a:srgbClr val="D941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086765"/>
            <a:ext cx="1661795" cy="1057275"/>
          </a:xfrm>
          <a:custGeom>
            <a:avLst/>
            <a:gdLst/>
            <a:ahLst/>
            <a:cxnLst/>
            <a:rect l="l" t="t" r="r" b="b"/>
            <a:pathLst>
              <a:path w="1661795" h="1057275">
                <a:moveTo>
                  <a:pt x="0" y="0"/>
                </a:moveTo>
                <a:lnTo>
                  <a:pt x="0" y="1056734"/>
                </a:lnTo>
                <a:lnTo>
                  <a:pt x="1661516" y="1056733"/>
                </a:lnTo>
                <a:lnTo>
                  <a:pt x="1612948" y="1028456"/>
                </a:lnTo>
                <a:lnTo>
                  <a:pt x="1569666" y="1006168"/>
                </a:lnTo>
                <a:lnTo>
                  <a:pt x="1525368" y="985747"/>
                </a:lnTo>
                <a:lnTo>
                  <a:pt x="1480173" y="967170"/>
                </a:lnTo>
                <a:lnTo>
                  <a:pt x="1434197" y="950412"/>
                </a:lnTo>
                <a:lnTo>
                  <a:pt x="1387560" y="935448"/>
                </a:lnTo>
                <a:lnTo>
                  <a:pt x="1340378" y="922254"/>
                </a:lnTo>
                <a:lnTo>
                  <a:pt x="1292770" y="910804"/>
                </a:lnTo>
                <a:lnTo>
                  <a:pt x="1244854" y="901076"/>
                </a:lnTo>
                <a:lnTo>
                  <a:pt x="1196746" y="893043"/>
                </a:lnTo>
                <a:lnTo>
                  <a:pt x="1145858" y="885231"/>
                </a:lnTo>
                <a:lnTo>
                  <a:pt x="940407" y="858773"/>
                </a:lnTo>
                <a:lnTo>
                  <a:pt x="889636" y="850744"/>
                </a:lnTo>
                <a:lnTo>
                  <a:pt x="839528" y="841106"/>
                </a:lnTo>
                <a:lnTo>
                  <a:pt x="790295" y="829335"/>
                </a:lnTo>
                <a:lnTo>
                  <a:pt x="742152" y="814910"/>
                </a:lnTo>
                <a:lnTo>
                  <a:pt x="695310" y="797309"/>
                </a:lnTo>
                <a:lnTo>
                  <a:pt x="649984" y="776008"/>
                </a:lnTo>
                <a:lnTo>
                  <a:pt x="606386" y="750486"/>
                </a:lnTo>
                <a:lnTo>
                  <a:pt x="567378" y="720905"/>
                </a:lnTo>
                <a:lnTo>
                  <a:pt x="531321" y="688314"/>
                </a:lnTo>
                <a:lnTo>
                  <a:pt x="497809" y="653185"/>
                </a:lnTo>
                <a:lnTo>
                  <a:pt x="466438" y="615990"/>
                </a:lnTo>
                <a:lnTo>
                  <a:pt x="436800" y="577201"/>
                </a:lnTo>
                <a:lnTo>
                  <a:pt x="408491" y="537289"/>
                </a:lnTo>
                <a:lnTo>
                  <a:pt x="381106" y="496726"/>
                </a:lnTo>
                <a:lnTo>
                  <a:pt x="298208" y="371119"/>
                </a:lnTo>
                <a:lnTo>
                  <a:pt x="268564" y="326944"/>
                </a:lnTo>
                <a:lnTo>
                  <a:pt x="238395" y="283156"/>
                </a:lnTo>
                <a:lnTo>
                  <a:pt x="207548" y="239900"/>
                </a:lnTo>
                <a:lnTo>
                  <a:pt x="175870" y="197322"/>
                </a:lnTo>
                <a:lnTo>
                  <a:pt x="143208" y="155565"/>
                </a:lnTo>
                <a:lnTo>
                  <a:pt x="109408" y="114775"/>
                </a:lnTo>
                <a:lnTo>
                  <a:pt x="74318" y="75098"/>
                </a:lnTo>
                <a:lnTo>
                  <a:pt x="37784" y="36679"/>
                </a:lnTo>
                <a:lnTo>
                  <a:pt x="0" y="0"/>
                </a:lnTo>
                <a:close/>
              </a:path>
            </a:pathLst>
          </a:custGeom>
          <a:solidFill>
            <a:srgbClr val="D941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45" dirty="0"/>
              <a:t>G</a:t>
            </a:r>
            <a:r>
              <a:rPr spc="-465" dirty="0"/>
              <a:t>h</a:t>
            </a:r>
            <a:r>
              <a:rPr spc="-400" dirty="0"/>
              <a:t>a</a:t>
            </a:r>
            <a:r>
              <a:rPr spc="-550" dirty="0"/>
              <a:t>dee</a:t>
            </a:r>
            <a:r>
              <a:rPr spc="-405" dirty="0"/>
              <a:t>r</a:t>
            </a:r>
            <a:r>
              <a:rPr spc="-315" dirty="0"/>
              <a:t> </a:t>
            </a:r>
            <a:r>
              <a:rPr spc="-505" dirty="0"/>
              <a:t>H</a:t>
            </a:r>
            <a:r>
              <a:rPr spc="-445" dirty="0"/>
              <a:t>a</a:t>
            </a:r>
            <a:r>
              <a:rPr spc="-425" dirty="0"/>
              <a:t>y</a:t>
            </a:r>
            <a:r>
              <a:rPr spc="-525" dirty="0"/>
              <a:t>e</a:t>
            </a:r>
            <a:r>
              <a:rPr spc="-245" dirty="0"/>
              <a:t>l</a:t>
            </a:r>
            <a:r>
              <a:rPr spc="-615" dirty="0"/>
              <a:t>,</a:t>
            </a:r>
            <a:r>
              <a:rPr spc="-315" dirty="0"/>
              <a:t> </a:t>
            </a:r>
            <a:r>
              <a:rPr spc="-360" dirty="0"/>
              <a:t>M</a:t>
            </a:r>
            <a:r>
              <a:rPr spc="-400" dirty="0"/>
              <a:t>D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944372" y="1496644"/>
            <a:ext cx="7201534" cy="27834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5"/>
              </a:spcBef>
              <a:buClr>
                <a:srgbClr val="434343"/>
              </a:buClr>
              <a:buSzPct val="120000"/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000" spc="-7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S</a:t>
            </a:r>
            <a:r>
              <a:rPr sz="2000" spc="-19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udden</a:t>
            </a:r>
            <a:r>
              <a:rPr sz="2000" spc="-1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3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ons</a:t>
            </a:r>
            <a:r>
              <a:rPr sz="2000" spc="-12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e</a:t>
            </a:r>
            <a:r>
              <a:rPr sz="2000" spc="2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t</a:t>
            </a:r>
            <a:r>
              <a:rPr sz="2000" spc="-1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9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ful</a:t>
            </a:r>
            <a:r>
              <a:rPr sz="2000" spc="-5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l</a:t>
            </a:r>
            <a:r>
              <a:rPr sz="20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-</a:t>
            </a:r>
            <a:r>
              <a:rPr sz="2000" spc="-15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blow</a:t>
            </a:r>
            <a:r>
              <a:rPr sz="20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n</a:t>
            </a:r>
            <a:r>
              <a:rPr sz="2000" spc="-18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5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nephrot</a:t>
            </a:r>
            <a:r>
              <a:rPr sz="2000" spc="-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i</a:t>
            </a:r>
            <a:r>
              <a:rPr sz="2000" spc="-1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c</a:t>
            </a:r>
            <a:r>
              <a:rPr sz="2000" spc="-1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4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synd</a:t>
            </a:r>
            <a:r>
              <a:rPr sz="2000" spc="-19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rome</a:t>
            </a:r>
            <a:endParaRPr sz="2000" dirty="0">
              <a:latin typeface="Arial Rounded MT Bold" panose="020F0704030504030204" pitchFamily="34" charset="0"/>
              <a:cs typeface="Tahoma"/>
            </a:endParaRPr>
          </a:p>
          <a:p>
            <a:pPr marL="355600" indent="-343535">
              <a:lnSpc>
                <a:spcPct val="100000"/>
              </a:lnSpc>
              <a:buClr>
                <a:srgbClr val="434343"/>
              </a:buClr>
              <a:buSzPct val="120000"/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000" spc="-254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In</a:t>
            </a:r>
            <a:r>
              <a:rPr sz="2000" spc="-1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8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contrast</a:t>
            </a:r>
            <a:r>
              <a:rPr sz="20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8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to</a:t>
            </a:r>
            <a:r>
              <a:rPr sz="2000" spc="-15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21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MCD,</a:t>
            </a:r>
            <a:r>
              <a:rPr sz="2000" spc="-15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14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the</a:t>
            </a:r>
            <a:r>
              <a:rPr sz="2000" spc="-15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3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proteinuria</a:t>
            </a:r>
            <a:r>
              <a:rPr sz="20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is</a:t>
            </a:r>
            <a:r>
              <a:rPr sz="2000" spc="-17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0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nonselective</a:t>
            </a:r>
            <a:endParaRPr sz="2000" dirty="0">
              <a:latin typeface="Arial Rounded MT Bold" panose="020F0704030504030204" pitchFamily="34" charset="0"/>
              <a:cs typeface="Tahoma"/>
            </a:endParaRPr>
          </a:p>
          <a:p>
            <a:pPr marL="355600" indent="-343535">
              <a:lnSpc>
                <a:spcPct val="100000"/>
              </a:lnSpc>
              <a:buClr>
                <a:srgbClr val="434343"/>
              </a:buClr>
              <a:buSzPct val="120000"/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000" spc="-25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U</a:t>
            </a:r>
            <a:r>
              <a:rPr sz="2000" spc="-9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su</a:t>
            </a:r>
            <a:r>
              <a:rPr sz="2000" spc="-7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al</a:t>
            </a:r>
            <a:r>
              <a:rPr sz="2000" spc="-3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l</a:t>
            </a:r>
            <a:r>
              <a:rPr sz="2000" spc="-21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y</a:t>
            </a:r>
            <a:r>
              <a:rPr sz="2000" spc="-19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9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fa</a:t>
            </a:r>
            <a:r>
              <a:rPr sz="2000" spc="-5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i</a:t>
            </a:r>
            <a:r>
              <a:rPr sz="2000" spc="-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l</a:t>
            </a:r>
            <a:r>
              <a:rPr sz="2000" spc="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s</a:t>
            </a:r>
            <a:r>
              <a:rPr sz="2000" spc="-18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t</a:t>
            </a:r>
            <a:r>
              <a:rPr sz="2000" spc="-9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o</a:t>
            </a:r>
            <a:r>
              <a:rPr sz="20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9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re</a:t>
            </a:r>
            <a:r>
              <a:rPr sz="2000" spc="-8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s</a:t>
            </a:r>
            <a:r>
              <a:rPr sz="2000" spc="-20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po</a:t>
            </a:r>
            <a:r>
              <a:rPr sz="2000" spc="-19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n</a:t>
            </a:r>
            <a:r>
              <a:rPr sz="2000" spc="-20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d</a:t>
            </a:r>
            <a:r>
              <a:rPr sz="20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t</a:t>
            </a:r>
            <a:r>
              <a:rPr sz="2000" spc="-9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o</a:t>
            </a:r>
            <a:r>
              <a:rPr sz="20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8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cort</a:t>
            </a:r>
            <a:r>
              <a:rPr sz="2000" spc="-3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i</a:t>
            </a:r>
            <a:r>
              <a:rPr sz="2000" spc="-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co</a:t>
            </a:r>
            <a:r>
              <a:rPr sz="2000" spc="-4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s</a:t>
            </a:r>
            <a:r>
              <a:rPr sz="2000" spc="-11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tero</a:t>
            </a:r>
            <a:r>
              <a:rPr sz="2000" spc="-5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i</a:t>
            </a:r>
            <a:r>
              <a:rPr sz="2000" spc="-20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d</a:t>
            </a:r>
            <a:r>
              <a:rPr sz="2000" spc="-17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2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ther</a:t>
            </a:r>
            <a:r>
              <a:rPr sz="2000" spc="-13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a</a:t>
            </a:r>
            <a:r>
              <a:rPr sz="2000" spc="-21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py</a:t>
            </a:r>
            <a:endParaRPr sz="2000" dirty="0">
              <a:latin typeface="Arial Rounded MT Bold" panose="020F0704030504030204" pitchFamily="34" charset="0"/>
              <a:cs typeface="Tahoma"/>
            </a:endParaRPr>
          </a:p>
          <a:p>
            <a:pPr marL="355600" indent="-343535">
              <a:lnSpc>
                <a:spcPct val="100000"/>
              </a:lnSpc>
              <a:buClr>
                <a:srgbClr val="434343"/>
              </a:buClr>
              <a:buSzPct val="120000"/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000" spc="-12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S</a:t>
            </a:r>
            <a:r>
              <a:rPr sz="2000" spc="-11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e</a:t>
            </a:r>
            <a:r>
              <a:rPr sz="2000" spc="-13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co</a:t>
            </a:r>
            <a:r>
              <a:rPr sz="2000" spc="-14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n</a:t>
            </a:r>
            <a:r>
              <a:rPr sz="2000" spc="-18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dary</a:t>
            </a:r>
            <a:r>
              <a:rPr sz="20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0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caus</a:t>
            </a:r>
            <a:r>
              <a:rPr sz="2000" spc="-9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e</a:t>
            </a:r>
            <a:r>
              <a:rPr sz="2000" spc="2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s</a:t>
            </a:r>
            <a:r>
              <a:rPr sz="2000" spc="-18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9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sh</a:t>
            </a:r>
            <a:r>
              <a:rPr sz="2000" spc="-17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ou</a:t>
            </a:r>
            <a:r>
              <a:rPr sz="2000" spc="-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l</a:t>
            </a:r>
            <a:r>
              <a:rPr sz="2000" spc="-20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d</a:t>
            </a:r>
            <a:r>
              <a:rPr sz="2000" spc="-18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9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al</a:t>
            </a:r>
            <a:r>
              <a:rPr sz="20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w</a:t>
            </a:r>
            <a:r>
              <a:rPr sz="2000" spc="-12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ay</a:t>
            </a:r>
            <a:r>
              <a:rPr sz="2000" spc="-10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s</a:t>
            </a:r>
            <a:r>
              <a:rPr sz="2000" spc="-19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8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b</a:t>
            </a:r>
            <a:r>
              <a:rPr sz="2000" spc="-1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e</a:t>
            </a:r>
            <a:r>
              <a:rPr sz="2000" spc="-15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ru</a:t>
            </a:r>
            <a:r>
              <a:rPr sz="2000" spc="-7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l</a:t>
            </a:r>
            <a:r>
              <a:rPr sz="2000" spc="-17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e</a:t>
            </a:r>
            <a:r>
              <a:rPr sz="2000" spc="-17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d</a:t>
            </a:r>
            <a:r>
              <a:rPr sz="2000" spc="-1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2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out</a:t>
            </a:r>
            <a:endParaRPr sz="2000" dirty="0">
              <a:latin typeface="Arial Rounded MT Bold" panose="020F0704030504030204" pitchFamily="34" charset="0"/>
              <a:cs typeface="Tahoma"/>
            </a:endParaRPr>
          </a:p>
          <a:p>
            <a:pPr marL="355600" indent="-343535">
              <a:lnSpc>
                <a:spcPct val="100000"/>
              </a:lnSpc>
              <a:spcBef>
                <a:spcPts val="5"/>
              </a:spcBef>
              <a:buClr>
                <a:srgbClr val="434343"/>
              </a:buClr>
              <a:buSzPct val="120000"/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000" spc="-14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Variab</a:t>
            </a:r>
            <a:r>
              <a:rPr sz="2000" spc="-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l</a:t>
            </a:r>
            <a:r>
              <a:rPr sz="2000" spc="-14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e</a:t>
            </a:r>
            <a:r>
              <a:rPr sz="2000" spc="-1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8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prog</a:t>
            </a:r>
            <a:r>
              <a:rPr sz="2000" spc="-20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n</a:t>
            </a:r>
            <a:r>
              <a:rPr sz="2000" spc="-9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o</a:t>
            </a:r>
            <a:r>
              <a:rPr sz="2000" spc="-7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s</a:t>
            </a:r>
            <a:r>
              <a:rPr sz="2000" spc="-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i</a:t>
            </a:r>
            <a:r>
              <a:rPr sz="2000" spc="1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s</a:t>
            </a:r>
            <a:r>
              <a:rPr sz="2000" spc="-28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:</a:t>
            </a:r>
            <a:endParaRPr sz="2000" dirty="0">
              <a:latin typeface="Arial Rounded MT Bold" panose="020F0704030504030204" pitchFamily="34" charset="0"/>
              <a:cs typeface="Tahoma"/>
            </a:endParaRPr>
          </a:p>
          <a:p>
            <a:pPr marL="355600" indent="-343535">
              <a:lnSpc>
                <a:spcPct val="100000"/>
              </a:lnSpc>
              <a:buClr>
                <a:srgbClr val="434343"/>
              </a:buClr>
              <a:buSzPct val="60000"/>
              <a:buFont typeface="Wingdings"/>
              <a:buChar char=""/>
              <a:tabLst>
                <a:tab pos="355600" algn="l"/>
                <a:tab pos="356235" algn="l"/>
              </a:tabLst>
            </a:pPr>
            <a:r>
              <a:rPr sz="2000" spc="-7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P</a:t>
            </a:r>
            <a:r>
              <a:rPr sz="2000" spc="-11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rote</a:t>
            </a:r>
            <a:r>
              <a:rPr sz="2000" spc="-5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i</a:t>
            </a:r>
            <a:r>
              <a:rPr sz="2000" spc="-17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nur</a:t>
            </a:r>
            <a:r>
              <a:rPr sz="2000" spc="-7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i</a:t>
            </a:r>
            <a:r>
              <a:rPr sz="2000" spc="-14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a</a:t>
            </a:r>
            <a:r>
              <a:rPr sz="2000" spc="-17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2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per</a:t>
            </a:r>
            <a:r>
              <a:rPr sz="2000" spc="-10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s</a:t>
            </a:r>
            <a:r>
              <a:rPr sz="2000" spc="-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i</a:t>
            </a:r>
            <a:r>
              <a:rPr sz="2000" spc="1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s</a:t>
            </a:r>
            <a:r>
              <a:rPr sz="2000" spc="1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t</a:t>
            </a:r>
            <a:r>
              <a:rPr sz="2000" spc="3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s</a:t>
            </a:r>
            <a:r>
              <a:rPr sz="2000" spc="-18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7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i</a:t>
            </a:r>
            <a:r>
              <a:rPr sz="20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n</a:t>
            </a:r>
            <a:r>
              <a:rPr sz="2000" spc="-1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23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&gt;</a:t>
            </a:r>
            <a:r>
              <a:rPr sz="2000" spc="-17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60</a:t>
            </a:r>
            <a:r>
              <a:rPr sz="2000" spc="-60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%</a:t>
            </a:r>
            <a:r>
              <a:rPr sz="2000" spc="-18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5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o</a:t>
            </a:r>
            <a:r>
              <a:rPr sz="2000" spc="-9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f</a:t>
            </a:r>
            <a:r>
              <a:rPr sz="2000" spc="-15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0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pat</a:t>
            </a:r>
            <a:r>
              <a:rPr sz="2000" spc="-4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i</a:t>
            </a:r>
            <a:r>
              <a:rPr sz="2000" spc="-8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ents</a:t>
            </a:r>
            <a:endParaRPr sz="2000" dirty="0">
              <a:latin typeface="Arial Rounded MT Bold" panose="020F0704030504030204" pitchFamily="34" charset="0"/>
              <a:cs typeface="Tahoma"/>
            </a:endParaRPr>
          </a:p>
          <a:p>
            <a:pPr marL="355600" indent="-343535">
              <a:lnSpc>
                <a:spcPct val="100000"/>
              </a:lnSpc>
              <a:buClr>
                <a:srgbClr val="434343"/>
              </a:buClr>
              <a:buSzPct val="60000"/>
              <a:buFont typeface="Wingdings"/>
              <a:buChar char=""/>
              <a:tabLst>
                <a:tab pos="355600" algn="l"/>
                <a:tab pos="356235" algn="l"/>
              </a:tabLst>
            </a:pPr>
            <a:r>
              <a:rPr sz="2000" spc="-49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~</a:t>
            </a:r>
            <a:r>
              <a:rPr sz="2000" spc="-42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25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40%</a:t>
            </a:r>
            <a:r>
              <a:rPr sz="2000" spc="-1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2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progress</a:t>
            </a:r>
            <a:r>
              <a:rPr sz="2000" spc="-18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8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to</a:t>
            </a:r>
            <a:r>
              <a:rPr sz="20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3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renal</a:t>
            </a:r>
            <a:r>
              <a:rPr sz="2000" spc="-1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1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failure</a:t>
            </a:r>
            <a:r>
              <a:rPr sz="20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7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over</a:t>
            </a:r>
            <a:r>
              <a:rPr sz="2000" spc="-15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0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2</a:t>
            </a:r>
            <a:r>
              <a:rPr sz="2000" spc="-1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8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to</a:t>
            </a:r>
            <a:r>
              <a:rPr sz="2000" spc="-15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8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20</a:t>
            </a:r>
            <a:r>
              <a:rPr sz="2000" spc="-17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3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years.</a:t>
            </a:r>
            <a:endParaRPr sz="2000" dirty="0">
              <a:latin typeface="Arial Rounded MT Bold" panose="020F0704030504030204" pitchFamily="34" charset="0"/>
              <a:cs typeface="Tahoma"/>
            </a:endParaRPr>
          </a:p>
          <a:p>
            <a:pPr marL="355600" indent="-343535">
              <a:lnSpc>
                <a:spcPct val="100000"/>
              </a:lnSpc>
              <a:spcBef>
                <a:spcPts val="25"/>
              </a:spcBef>
              <a:buClr>
                <a:srgbClr val="434343"/>
              </a:buClr>
              <a:buSzPct val="60000"/>
              <a:buFont typeface="Wingdings"/>
              <a:buChar char=""/>
              <a:tabLst>
                <a:tab pos="355600" algn="l"/>
                <a:tab pos="356235" algn="l"/>
              </a:tabLst>
            </a:pPr>
            <a:r>
              <a:rPr sz="2000" spc="-17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10-30%</a:t>
            </a:r>
            <a:r>
              <a:rPr sz="2000" spc="28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benign</a:t>
            </a:r>
            <a:r>
              <a:rPr sz="20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14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course</a:t>
            </a:r>
            <a:r>
              <a:rPr sz="2000" spc="-1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5" dirty="0">
                <a:solidFill>
                  <a:srgbClr val="4D5573"/>
                </a:solidFill>
                <a:latin typeface="Arial Rounded MT Bold" panose="020F0704030504030204" pitchFamily="34" charset="0"/>
                <a:cs typeface="Wingdings"/>
              </a:rPr>
              <a:t></a:t>
            </a:r>
            <a:r>
              <a:rPr sz="2000" spc="-40" dirty="0">
                <a:solidFill>
                  <a:srgbClr val="4D5573"/>
                </a:solidFill>
                <a:latin typeface="Arial Rounded MT Bold" panose="020F0704030504030204" pitchFamily="34" charset="0"/>
                <a:cs typeface="Times New Roman"/>
              </a:rPr>
              <a:t> </a:t>
            </a:r>
            <a:r>
              <a:rPr sz="2000" spc="-9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partial</a:t>
            </a:r>
            <a:r>
              <a:rPr sz="2000" spc="-15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or</a:t>
            </a:r>
            <a:r>
              <a:rPr sz="2000" spc="-15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2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complete</a:t>
            </a:r>
            <a:r>
              <a:rPr sz="20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0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remission</a:t>
            </a:r>
            <a:r>
              <a:rPr sz="2000" spc="-19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2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of</a:t>
            </a:r>
            <a:r>
              <a:rPr sz="2000" spc="-15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3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proteinuria.</a:t>
            </a:r>
            <a:endParaRPr sz="2000" dirty="0">
              <a:latin typeface="Arial Rounded MT Bold" panose="020F0704030504030204" pitchFamily="34" charset="0"/>
              <a:cs typeface="Tahoma"/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450975" y="700734"/>
            <a:ext cx="6447501" cy="990600"/>
          </a:xfrm>
        </p:spPr>
        <p:txBody>
          <a:bodyPr/>
          <a:lstStyle/>
          <a:p>
            <a:r>
              <a:rPr lang="en-US" dirty="0"/>
              <a:t>Membranous GN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34"/>
          <p:cNvSpPr txBox="1">
            <a:spLocks noGrp="1"/>
          </p:cNvSpPr>
          <p:nvPr>
            <p:ph type="title"/>
          </p:nvPr>
        </p:nvSpPr>
        <p:spPr>
          <a:xfrm>
            <a:off x="1506437" y="339538"/>
            <a:ext cx="5290157" cy="105039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t" anchorCtr="0">
            <a:normAutofit/>
          </a:bodyPr>
          <a:lstStyle/>
          <a:p>
            <a:pPr>
              <a:spcBef>
                <a:spcPts val="0"/>
              </a:spcBef>
              <a:buClr>
                <a:schemeClr val="lt2"/>
              </a:buClr>
              <a:buSzPts val="4200"/>
            </a:pPr>
            <a:r>
              <a:rPr lang="en-US"/>
              <a:t>Membranous GN ( cont )</a:t>
            </a:r>
            <a:endParaRPr/>
          </a:p>
        </p:txBody>
      </p:sp>
      <p:grpSp>
        <p:nvGrpSpPr>
          <p:cNvPr id="384" name="Google Shape;384;p34"/>
          <p:cNvGrpSpPr/>
          <p:nvPr/>
        </p:nvGrpSpPr>
        <p:grpSpPr>
          <a:xfrm>
            <a:off x="1709683" y="1060734"/>
            <a:ext cx="5289947" cy="3386460"/>
            <a:chOff x="0" y="1536"/>
            <a:chExt cx="7053263" cy="4515280"/>
          </a:xfrm>
        </p:grpSpPr>
        <p:sp>
          <p:nvSpPr>
            <p:cNvPr id="385" name="Google Shape;385;p34"/>
            <p:cNvSpPr/>
            <p:nvPr/>
          </p:nvSpPr>
          <p:spPr>
            <a:xfrm>
              <a:off x="0" y="3706028"/>
              <a:ext cx="1763316" cy="810788"/>
            </a:xfrm>
            <a:prstGeom prst="rect">
              <a:avLst/>
            </a:prstGeom>
            <a:solidFill>
              <a:schemeClr val="accent5"/>
            </a:solidFill>
            <a:ln w="1905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386" name="Google Shape;386;p34"/>
            <p:cNvSpPr txBox="1"/>
            <p:nvPr/>
          </p:nvSpPr>
          <p:spPr>
            <a:xfrm>
              <a:off x="0" y="3706028"/>
              <a:ext cx="1763316" cy="8107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4050" tIns="85331" rIns="94050" bIns="85331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1600"/>
              </a:pPr>
              <a:r>
                <a:rPr lang="en-US" sz="12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Prognosis</a:t>
              </a:r>
              <a:endParaRPr sz="1350"/>
            </a:p>
          </p:txBody>
        </p:sp>
        <p:sp>
          <p:nvSpPr>
            <p:cNvPr id="387" name="Google Shape;387;p34"/>
            <p:cNvSpPr/>
            <p:nvPr/>
          </p:nvSpPr>
          <p:spPr>
            <a:xfrm>
              <a:off x="1763315" y="3706028"/>
              <a:ext cx="5289948" cy="810788"/>
            </a:xfrm>
            <a:prstGeom prst="rect">
              <a:avLst/>
            </a:prstGeom>
            <a:solidFill>
              <a:srgbClr val="D1DDDD">
                <a:alpha val="89803"/>
              </a:srgbClr>
            </a:solidFill>
            <a:ln w="19050" cap="rnd" cmpd="sng">
              <a:solidFill>
                <a:srgbClr val="D1DDDD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388" name="Google Shape;388;p34"/>
            <p:cNvSpPr txBox="1"/>
            <p:nvPr/>
          </p:nvSpPr>
          <p:spPr>
            <a:xfrm>
              <a:off x="1763315" y="3706028"/>
              <a:ext cx="5289948" cy="8107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475" tIns="123825" rIns="80475" bIns="123825" anchor="ctr" anchorCtr="0">
              <a:noAutofit/>
            </a:bodyPr>
            <a:lstStyle/>
            <a:p>
              <a:pPr>
                <a:lnSpc>
                  <a:spcPct val="90000"/>
                </a:lnSpc>
                <a:buClr>
                  <a:schemeClr val="lt1"/>
                </a:buClr>
                <a:buSzPts val="1300"/>
              </a:pPr>
              <a:r>
                <a:rPr lang="en-US" sz="1200" b="1" dirty="0">
                  <a:solidFill>
                    <a:srgbClr val="FF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Prognosis: 33% spontaneously remit, 33% stable with proteinuria, 33% progress to end- stage renal disease </a:t>
              </a:r>
              <a:endParaRPr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389" name="Google Shape;389;p34"/>
            <p:cNvSpPr/>
            <p:nvPr/>
          </p:nvSpPr>
          <p:spPr>
            <a:xfrm rot="10800000">
              <a:off x="0" y="2471197"/>
              <a:ext cx="1763316" cy="1246992"/>
            </a:xfrm>
            <a:prstGeom prst="upArrowCallout">
              <a:avLst>
                <a:gd name="adj1" fmla="val 5000"/>
                <a:gd name="adj2" fmla="val 10000"/>
                <a:gd name="adj3" fmla="val 15000"/>
                <a:gd name="adj4" fmla="val 64977"/>
              </a:avLst>
            </a:prstGeom>
            <a:solidFill>
              <a:srgbClr val="5E719C"/>
            </a:solidFill>
            <a:ln w="19050" cap="rnd" cmpd="sng">
              <a:solidFill>
                <a:srgbClr val="5E719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390" name="Google Shape;390;p34"/>
            <p:cNvSpPr txBox="1"/>
            <p:nvPr/>
          </p:nvSpPr>
          <p:spPr>
            <a:xfrm>
              <a:off x="0" y="2471197"/>
              <a:ext cx="1763316" cy="8105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4050" tIns="85331" rIns="94050" bIns="85331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1600"/>
              </a:pPr>
              <a:r>
                <a:rPr lang="en-US" sz="12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Clinical</a:t>
              </a:r>
              <a:endParaRPr sz="1350"/>
            </a:p>
          </p:txBody>
        </p:sp>
        <p:sp>
          <p:nvSpPr>
            <p:cNvPr id="391" name="Google Shape;391;p34"/>
            <p:cNvSpPr/>
            <p:nvPr/>
          </p:nvSpPr>
          <p:spPr>
            <a:xfrm>
              <a:off x="1763315" y="2471197"/>
              <a:ext cx="5289948" cy="810545"/>
            </a:xfrm>
            <a:prstGeom prst="rect">
              <a:avLst/>
            </a:prstGeom>
            <a:solidFill>
              <a:srgbClr val="D0D4DD">
                <a:alpha val="89803"/>
              </a:srgbClr>
            </a:solidFill>
            <a:ln w="19050" cap="rnd" cmpd="sng">
              <a:solidFill>
                <a:srgbClr val="D0D4DD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392" name="Google Shape;392;p34"/>
            <p:cNvSpPr txBox="1"/>
            <p:nvPr/>
          </p:nvSpPr>
          <p:spPr>
            <a:xfrm>
              <a:off x="1763315" y="2471197"/>
              <a:ext cx="5289948" cy="8105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475" tIns="123825" rIns="80475" bIns="123825" anchor="ctr" anchorCtr="0">
              <a:noAutofit/>
            </a:bodyPr>
            <a:lstStyle/>
            <a:p>
              <a:pPr>
                <a:lnSpc>
                  <a:spcPct val="90000"/>
                </a:lnSpc>
                <a:buClr>
                  <a:schemeClr val="lt1"/>
                </a:buClr>
                <a:buSzPts val="1300"/>
              </a:pPr>
              <a:r>
                <a:rPr lang="en-US" sz="1600" b="1" dirty="0">
                  <a:solidFill>
                    <a:srgbClr val="FF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Nephrotic syndrome             </a:t>
              </a:r>
              <a:endParaRPr sz="2800" b="1" dirty="0">
                <a:solidFill>
                  <a:srgbClr val="FF0000"/>
                </a:solidFill>
              </a:endParaRPr>
            </a:p>
            <a:p>
              <a:pPr>
                <a:lnSpc>
                  <a:spcPct val="90000"/>
                </a:lnSpc>
                <a:spcBef>
                  <a:spcPts val="341"/>
                </a:spcBef>
                <a:buClr>
                  <a:schemeClr val="lt1"/>
                </a:buClr>
                <a:buSzPts val="1300"/>
              </a:pPr>
              <a:r>
                <a:rPr lang="en-US" sz="1600" b="1" dirty="0">
                  <a:solidFill>
                    <a:srgbClr val="FF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proteinuria non-selective</a:t>
              </a:r>
              <a:endParaRPr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393" name="Google Shape;393;p34"/>
            <p:cNvSpPr/>
            <p:nvPr/>
          </p:nvSpPr>
          <p:spPr>
            <a:xfrm rot="10800000">
              <a:off x="0" y="1236366"/>
              <a:ext cx="1763316" cy="1246992"/>
            </a:xfrm>
            <a:prstGeom prst="upArrowCallout">
              <a:avLst>
                <a:gd name="adj1" fmla="val 5000"/>
                <a:gd name="adj2" fmla="val 10000"/>
                <a:gd name="adj3" fmla="val 15000"/>
                <a:gd name="adj4" fmla="val 64977"/>
              </a:avLst>
            </a:prstGeom>
            <a:solidFill>
              <a:srgbClr val="735D9C"/>
            </a:solidFill>
            <a:ln w="19050" cap="rnd" cmpd="sng">
              <a:solidFill>
                <a:srgbClr val="735D9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394" name="Google Shape;394;p34"/>
            <p:cNvSpPr txBox="1"/>
            <p:nvPr/>
          </p:nvSpPr>
          <p:spPr>
            <a:xfrm>
              <a:off x="0" y="1236366"/>
              <a:ext cx="1763316" cy="8105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4050" tIns="85331" rIns="94050" bIns="85331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1600"/>
              </a:pPr>
              <a:r>
                <a:rPr lang="en-US" sz="12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IF</a:t>
              </a:r>
              <a:endParaRPr sz="1350"/>
            </a:p>
          </p:txBody>
        </p:sp>
        <p:sp>
          <p:nvSpPr>
            <p:cNvPr id="395" name="Google Shape;395;p34"/>
            <p:cNvSpPr/>
            <p:nvPr/>
          </p:nvSpPr>
          <p:spPr>
            <a:xfrm>
              <a:off x="1763315" y="1236366"/>
              <a:ext cx="5289948" cy="810545"/>
            </a:xfrm>
            <a:prstGeom prst="rect">
              <a:avLst/>
            </a:prstGeom>
            <a:solidFill>
              <a:srgbClr val="D4D0DD">
                <a:alpha val="89803"/>
              </a:srgbClr>
            </a:solidFill>
            <a:ln w="19050" cap="rnd" cmpd="sng">
              <a:solidFill>
                <a:srgbClr val="D4D0DD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396" name="Google Shape;396;p34"/>
            <p:cNvSpPr txBox="1"/>
            <p:nvPr/>
          </p:nvSpPr>
          <p:spPr>
            <a:xfrm>
              <a:off x="1763315" y="1236366"/>
              <a:ext cx="5289948" cy="8105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475" tIns="123825" rIns="80475" bIns="123825" anchor="ctr" anchorCtr="0">
              <a:noAutofit/>
            </a:bodyPr>
            <a:lstStyle/>
            <a:p>
              <a:pPr>
                <a:lnSpc>
                  <a:spcPct val="90000"/>
                </a:lnSpc>
                <a:buClr>
                  <a:schemeClr val="lt1"/>
                </a:buClr>
                <a:buSzPts val="1300"/>
              </a:pPr>
              <a:r>
                <a:rPr lang="en-US" sz="1600" b="1" dirty="0">
                  <a:solidFill>
                    <a:srgbClr val="FF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GRANULAR IgG &amp;C3</a:t>
              </a:r>
              <a:endParaRPr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397" name="Google Shape;397;p34"/>
            <p:cNvSpPr/>
            <p:nvPr/>
          </p:nvSpPr>
          <p:spPr>
            <a:xfrm rot="10800000">
              <a:off x="0" y="1536"/>
              <a:ext cx="1763316" cy="1246992"/>
            </a:xfrm>
            <a:prstGeom prst="upArrowCallout">
              <a:avLst>
                <a:gd name="adj1" fmla="val 5000"/>
                <a:gd name="adj2" fmla="val 10000"/>
                <a:gd name="adj3" fmla="val 15000"/>
                <a:gd name="adj4" fmla="val 64977"/>
              </a:avLst>
            </a:prstGeom>
            <a:solidFill>
              <a:srgbClr val="9D5C99"/>
            </a:solidFill>
            <a:ln w="19050" cap="rnd" cmpd="sng">
              <a:solidFill>
                <a:srgbClr val="9D5C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398" name="Google Shape;398;p34"/>
            <p:cNvSpPr txBox="1"/>
            <p:nvPr/>
          </p:nvSpPr>
          <p:spPr>
            <a:xfrm>
              <a:off x="0" y="1536"/>
              <a:ext cx="1763316" cy="8105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4050" tIns="85331" rIns="94050" bIns="85331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1600"/>
              </a:pPr>
              <a:r>
                <a:rPr lang="en-US" sz="12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LM </a:t>
              </a:r>
              <a:endParaRPr sz="1350"/>
            </a:p>
            <a:p>
              <a:pPr algn="ctr">
                <a:lnSpc>
                  <a:spcPct val="90000"/>
                </a:lnSpc>
                <a:spcBef>
                  <a:spcPts val="420"/>
                </a:spcBef>
                <a:buClr>
                  <a:schemeClr val="lt1"/>
                </a:buClr>
                <a:buSzPts val="1600"/>
              </a:pPr>
              <a:r>
                <a:rPr lang="en-US" sz="12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EM        </a:t>
              </a:r>
              <a:endParaRPr sz="1350"/>
            </a:p>
          </p:txBody>
        </p:sp>
        <p:sp>
          <p:nvSpPr>
            <p:cNvPr id="399" name="Google Shape;399;p34"/>
            <p:cNvSpPr/>
            <p:nvPr/>
          </p:nvSpPr>
          <p:spPr>
            <a:xfrm>
              <a:off x="1763315" y="1536"/>
              <a:ext cx="5289948" cy="810545"/>
            </a:xfrm>
            <a:prstGeom prst="rect">
              <a:avLst/>
            </a:prstGeom>
            <a:solidFill>
              <a:srgbClr val="DDD0DD">
                <a:alpha val="89803"/>
              </a:srgbClr>
            </a:solidFill>
            <a:ln w="19050" cap="rnd" cmpd="sng">
              <a:solidFill>
                <a:srgbClr val="DDD0DD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00" name="Google Shape;400;p34"/>
            <p:cNvSpPr txBox="1"/>
            <p:nvPr/>
          </p:nvSpPr>
          <p:spPr>
            <a:xfrm>
              <a:off x="1763315" y="13699"/>
              <a:ext cx="5289948" cy="7983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475" tIns="104775" rIns="80475" bIns="104775" anchor="ctr" anchorCtr="0">
              <a:noAutofit/>
            </a:bodyPr>
            <a:lstStyle/>
            <a:p>
              <a:pPr>
                <a:lnSpc>
                  <a:spcPct val="90000"/>
                </a:lnSpc>
                <a:buClr>
                  <a:schemeClr val="lt1"/>
                </a:buClr>
                <a:buSzPts val="1050"/>
              </a:pPr>
              <a:r>
                <a:rPr lang="en-US" sz="1050" b="1" dirty="0">
                  <a:solidFill>
                    <a:srgbClr val="FF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THICK  CAPILLARY  WALL, NO  PROLIFERATION.</a:t>
              </a:r>
              <a:endParaRPr sz="1050" b="1" dirty="0">
                <a:solidFill>
                  <a:srgbClr val="FF0000"/>
                </a:solidFill>
              </a:endParaRPr>
            </a:p>
            <a:p>
              <a:pPr>
                <a:lnSpc>
                  <a:spcPct val="90000"/>
                </a:lnSpc>
                <a:spcBef>
                  <a:spcPts val="276"/>
                </a:spcBef>
                <a:buClr>
                  <a:schemeClr val="lt1"/>
                </a:buClr>
                <a:buSzPts val="1050"/>
              </a:pPr>
              <a:r>
                <a:rPr lang="en-US" sz="1050" b="1" dirty="0">
                  <a:solidFill>
                    <a:srgbClr val="FF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“SPIKES “ by SILVER stain</a:t>
              </a:r>
              <a:endParaRPr sz="1050" b="1" dirty="0">
                <a:solidFill>
                  <a:srgbClr val="FF0000"/>
                </a:solidFill>
              </a:endParaRPr>
            </a:p>
            <a:p>
              <a:pPr>
                <a:lnSpc>
                  <a:spcPct val="90000"/>
                </a:lnSpc>
                <a:spcBef>
                  <a:spcPts val="276"/>
                </a:spcBef>
                <a:buClr>
                  <a:schemeClr val="lt1"/>
                </a:buClr>
                <a:buSzPts val="1050"/>
              </a:pPr>
              <a:r>
                <a:rPr lang="en-US" sz="1050" b="1" dirty="0">
                  <a:solidFill>
                    <a:srgbClr val="FF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EM</a:t>
              </a:r>
              <a:endParaRPr sz="1050" b="1" dirty="0">
                <a:solidFill>
                  <a:srgbClr val="FF0000"/>
                </a:solidFill>
              </a:endParaRPr>
            </a:p>
            <a:p>
              <a:pPr>
                <a:lnSpc>
                  <a:spcPct val="90000"/>
                </a:lnSpc>
                <a:spcBef>
                  <a:spcPts val="276"/>
                </a:spcBef>
                <a:buClr>
                  <a:schemeClr val="lt1"/>
                </a:buClr>
                <a:buSzPts val="1050"/>
              </a:pPr>
              <a:r>
                <a:rPr lang="en-US" sz="1050" b="1" dirty="0">
                  <a:solidFill>
                    <a:srgbClr val="FF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DIFFUSE SUB EPITHELIAL DEPOSITS</a:t>
              </a:r>
              <a:endParaRPr sz="105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8439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485900" y="285750"/>
            <a:ext cx="6172200" cy="971550"/>
          </a:xfrm>
        </p:spPr>
        <p:txBody>
          <a:bodyPr/>
          <a:lstStyle/>
          <a:p>
            <a:pPr eaLnBrk="1" hangingPunct="1"/>
            <a:r>
              <a:rPr lang="en-US" sz="4500" dirty="0"/>
              <a:t>Nephritic Syndrome</a:t>
            </a:r>
          </a:p>
        </p:txBody>
      </p:sp>
      <p:sp>
        <p:nvSpPr>
          <p:cNvPr id="80899" name="Rectangle 1027"/>
          <p:cNvSpPr>
            <a:spLocks noGrp="1" noChangeArrowheads="1"/>
          </p:cNvSpPr>
          <p:nvPr>
            <p:ph idx="1"/>
          </p:nvPr>
        </p:nvSpPr>
        <p:spPr>
          <a:xfrm>
            <a:off x="1169622" y="1257300"/>
            <a:ext cx="5486400" cy="2800350"/>
          </a:xfrm>
        </p:spPr>
        <p:txBody>
          <a:bodyPr>
            <a:noAutofit/>
          </a:bodyPr>
          <a:lstStyle/>
          <a:p>
            <a:pPr marL="252413" indent="-252413">
              <a:lnSpc>
                <a:spcPct val="95000"/>
              </a:lnSpc>
            </a:pPr>
            <a:r>
              <a:rPr lang="en-US" sz="2000" dirty="0">
                <a:latin typeface="Arial Rounded MT Bold" panose="020F0704030504030204" pitchFamily="34" charset="0"/>
              </a:rPr>
              <a:t>Acute, rapidly progressive, or chronic</a:t>
            </a:r>
          </a:p>
          <a:p>
            <a:pPr marL="252413" indent="-252413">
              <a:lnSpc>
                <a:spcPct val="95000"/>
              </a:lnSpc>
            </a:pPr>
            <a:r>
              <a:rPr lang="en-US" sz="2000" dirty="0">
                <a:latin typeface="Arial Rounded MT Bold" panose="020F0704030504030204" pitchFamily="34" charset="0"/>
              </a:rPr>
              <a:t>Manifestations</a:t>
            </a:r>
          </a:p>
          <a:p>
            <a:pPr marL="983456" lvl="1" indent="-213122">
              <a:lnSpc>
                <a:spcPct val="95000"/>
              </a:lnSpc>
            </a:pPr>
            <a:r>
              <a:rPr lang="en-US" sz="2000" dirty="0">
                <a:latin typeface="Arial Rounded MT Bold" panose="020F0704030504030204" pitchFamily="34" charset="0"/>
              </a:rPr>
              <a:t>Hematuria</a:t>
            </a:r>
          </a:p>
          <a:p>
            <a:pPr marL="983456" lvl="1" indent="-213122">
              <a:lnSpc>
                <a:spcPct val="95000"/>
              </a:lnSpc>
            </a:pPr>
            <a:r>
              <a:rPr lang="en-US" sz="2000" dirty="0">
                <a:latin typeface="Arial Rounded MT Bold" panose="020F0704030504030204" pitchFamily="34" charset="0"/>
              </a:rPr>
              <a:t>Variable proteinuria</a:t>
            </a:r>
          </a:p>
          <a:p>
            <a:pPr marL="983456" lvl="1" indent="-213122">
              <a:lnSpc>
                <a:spcPct val="95000"/>
              </a:lnSpc>
            </a:pPr>
            <a:r>
              <a:rPr lang="en-US" sz="2000" dirty="0">
                <a:latin typeface="Arial Rounded MT Bold" panose="020F0704030504030204" pitchFamily="34" charset="0"/>
              </a:rPr>
              <a:t>Impaired renal function(</a:t>
            </a:r>
            <a:r>
              <a:rPr lang="en-US" altLang="ar-SA" sz="2000" dirty="0">
                <a:latin typeface="Arial Rounded MT Bold" panose="020F0704030504030204" pitchFamily="34" charset="0"/>
              </a:rPr>
              <a:t>increase in blood urea &amp; serum creatinine)</a:t>
            </a:r>
            <a:endParaRPr lang="en-US" sz="2000" dirty="0">
              <a:latin typeface="Arial Rounded MT Bold" panose="020F0704030504030204" pitchFamily="34" charset="0"/>
            </a:endParaRPr>
          </a:p>
          <a:p>
            <a:pPr marL="983456" lvl="1" indent="-213122">
              <a:lnSpc>
                <a:spcPct val="95000"/>
              </a:lnSpc>
            </a:pPr>
            <a:r>
              <a:rPr lang="en-US" sz="2000" dirty="0">
                <a:latin typeface="Arial Rounded MT Bold" panose="020F0704030504030204" pitchFamily="34" charset="0"/>
              </a:rPr>
              <a:t>Hypertension</a:t>
            </a:r>
          </a:p>
          <a:p>
            <a:pPr marL="983456" lvl="1" indent="-213122">
              <a:lnSpc>
                <a:spcPct val="95000"/>
              </a:lnSpc>
            </a:pPr>
            <a:r>
              <a:rPr lang="en-US" sz="2000" dirty="0">
                <a:latin typeface="Arial Rounded MT Bold" panose="020F0704030504030204" pitchFamily="34" charset="0"/>
              </a:rPr>
              <a:t>Edema</a:t>
            </a:r>
          </a:p>
        </p:txBody>
      </p:sp>
    </p:spTree>
    <p:extLst>
      <p:ext uri="{BB962C8B-B14F-4D97-AF65-F5344CB8AC3E}">
        <p14:creationId xmlns:p14="http://schemas.microsoft.com/office/powerpoint/2010/main" val="898885971"/>
      </p:ext>
    </p:extLst>
  </p:cSld>
  <p:clrMapOvr>
    <a:masterClrMapping/>
  </p:clrMapOvr>
  <p:transition advTm="39598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A98C406-BC47-47E9-A354-0BC233979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00" dirty="0"/>
              <a:t>Nephritic Syndrome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E4DA7A7-0026-44F1-80B1-9039C74712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00150"/>
            <a:ext cx="6447501" cy="2910580"/>
          </a:xfrm>
        </p:spPr>
        <p:txBody>
          <a:bodyPr>
            <a:noAutofit/>
          </a:bodyPr>
          <a:lstStyle/>
          <a:p>
            <a:r>
              <a:rPr lang="en-US" sz="1600" b="1" i="0" dirty="0">
                <a:effectLst/>
                <a:latin typeface="Arial Rounded MT Bold" panose="020F0704030504030204" pitchFamily="34" charset="0"/>
              </a:rPr>
              <a:t>caused by inflammatory lesions of glomeruli</a:t>
            </a:r>
            <a:endParaRPr lang="en-US" sz="1600" b="0" i="0" dirty="0">
              <a:effectLst/>
              <a:latin typeface="Arial Rounded MT Bold" panose="020F0704030504030204" pitchFamily="34" charset="0"/>
            </a:endParaRPr>
          </a:p>
          <a:p>
            <a:r>
              <a:rPr lang="en-US" sz="1600" b="0" i="0" dirty="0">
                <a:effectLst/>
                <a:latin typeface="Arial Rounded MT Bold" panose="020F0704030504030204" pitchFamily="34" charset="0"/>
              </a:rPr>
              <a:t>The lesions have in common </a:t>
            </a:r>
            <a:r>
              <a:rPr lang="en-US" sz="1600" b="0" i="0" dirty="0">
                <a:solidFill>
                  <a:srgbClr val="FF0000"/>
                </a:solidFill>
                <a:effectLst/>
                <a:latin typeface="Arial Rounded MT Bold" panose="020F0704030504030204" pitchFamily="34" charset="0"/>
              </a:rPr>
              <a:t>proliferation of the cells </a:t>
            </a:r>
            <a:r>
              <a:rPr lang="en-US" sz="1600" b="0" i="0" dirty="0">
                <a:effectLst/>
                <a:latin typeface="Arial Rounded MT Bold" panose="020F0704030504030204" pitchFamily="34" charset="0"/>
              </a:rPr>
              <a:t>within the glomeruli + an infiltrate of leukocytes. </a:t>
            </a:r>
          </a:p>
          <a:p>
            <a:r>
              <a:rPr lang="en-US" sz="1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I</a:t>
            </a:r>
            <a:r>
              <a:rPr lang="en-US" sz="1600" b="0" i="0" dirty="0">
                <a:solidFill>
                  <a:srgbClr val="FF0000"/>
                </a:solidFill>
                <a:effectLst/>
                <a:latin typeface="Arial Rounded MT Bold" panose="020F0704030504030204" pitchFamily="34" charset="0"/>
              </a:rPr>
              <a:t>njury the capillary walls </a:t>
            </a:r>
            <a:r>
              <a:rPr lang="en-US" sz="1600" b="0" i="0" dirty="0">
                <a:effectLst/>
                <a:latin typeface="Arial Rounded MT Bold" panose="020F0704030504030204" pitchFamily="34" charset="0"/>
                <a:sym typeface="Wingdings" panose="05000000000000000000" pitchFamily="2" charset="2"/>
              </a:rPr>
              <a:t> </a:t>
            </a:r>
            <a:r>
              <a:rPr lang="en-US" sz="1600" b="0" i="0" dirty="0">
                <a:effectLst/>
                <a:latin typeface="Arial Rounded MT Bold" panose="020F0704030504030204" pitchFamily="34" charset="0"/>
              </a:rPr>
              <a:t>permitting blood to pass into the urine </a:t>
            </a:r>
            <a:r>
              <a:rPr lang="en-US" sz="1600" b="0" i="0" dirty="0">
                <a:effectLst/>
                <a:latin typeface="Arial Rounded MT Bold" panose="020F0704030504030204" pitchFamily="34" charset="0"/>
                <a:sym typeface="Wingdings" panose="05000000000000000000" pitchFamily="2" charset="2"/>
              </a:rPr>
              <a:t></a:t>
            </a:r>
            <a:r>
              <a:rPr lang="en-US" sz="1600" b="0" i="0" dirty="0">
                <a:effectLst/>
                <a:latin typeface="Arial Rounded MT Bold" panose="020F0704030504030204" pitchFamily="34" charset="0"/>
              </a:rPr>
              <a:t> lead to a reduction in the GFR.</a:t>
            </a:r>
          </a:p>
          <a:p>
            <a:r>
              <a:rPr lang="en-US" sz="1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R</a:t>
            </a:r>
            <a:r>
              <a:rPr lang="en-US" sz="1600" b="0" i="0" dirty="0">
                <a:solidFill>
                  <a:srgbClr val="FF0000"/>
                </a:solidFill>
                <a:effectLst/>
                <a:latin typeface="Arial Rounded MT Bold" panose="020F0704030504030204" pitchFamily="34" charset="0"/>
              </a:rPr>
              <a:t>educed GFR </a:t>
            </a:r>
            <a:r>
              <a:rPr lang="en-US" sz="1600" dirty="0">
                <a:latin typeface="Arial Rounded MT Bold" panose="020F0704030504030204" pitchFamily="34" charset="0"/>
                <a:sym typeface="Wingdings" panose="05000000000000000000" pitchFamily="2" charset="2"/>
              </a:rPr>
              <a:t></a:t>
            </a:r>
            <a:r>
              <a:rPr lang="en-US" sz="1600" b="0" i="0" dirty="0">
                <a:effectLst/>
                <a:latin typeface="Arial Rounded MT Bold" panose="020F0704030504030204" pitchFamily="34" charset="0"/>
              </a:rPr>
              <a:t>oliguria, fluid retention, and azotemia</a:t>
            </a:r>
          </a:p>
          <a:p>
            <a:r>
              <a:rPr lang="en-US" sz="1600" b="0" i="0" dirty="0">
                <a:solidFill>
                  <a:srgbClr val="FF0000"/>
                </a:solidFill>
                <a:effectLst/>
                <a:latin typeface="Arial Rounded MT Bold" panose="020F0704030504030204" pitchFamily="34" charset="0"/>
              </a:rPr>
              <a:t>Hypertension</a:t>
            </a:r>
            <a:r>
              <a:rPr lang="en-US" sz="1600" b="0" i="0" dirty="0">
                <a:effectLst/>
                <a:latin typeface="Arial Rounded MT Bold" panose="020F0704030504030204" pitchFamily="34" charset="0"/>
              </a:rPr>
              <a:t> is caused by both the fluid retention and augmented renin release from the ischemic kidneys</a:t>
            </a:r>
          </a:p>
          <a:p>
            <a:r>
              <a:rPr lang="en-US" sz="1600" b="0" i="0" dirty="0">
                <a:effectLst/>
                <a:latin typeface="Arial Rounded MT Bold" panose="020F0704030504030204" pitchFamily="34" charset="0"/>
              </a:rPr>
              <a:t>may be  </a:t>
            </a:r>
            <a:r>
              <a:rPr lang="en-US" sz="1600" b="0" i="0" dirty="0">
                <a:solidFill>
                  <a:srgbClr val="FF0000"/>
                </a:solidFill>
                <a:effectLst/>
                <a:latin typeface="Arial Rounded MT Bold" panose="020F0704030504030204" pitchFamily="34" charset="0"/>
              </a:rPr>
              <a:t>primary glomerular </a:t>
            </a:r>
            <a:r>
              <a:rPr lang="en-US" sz="1600" b="0" i="0" dirty="0">
                <a:effectLst/>
                <a:latin typeface="Arial Rounded MT Bold" panose="020F0704030504030204" pitchFamily="34" charset="0"/>
              </a:rPr>
              <a:t>diseases, such as postinfectious glomerulonephritis (GN) and various forms of crescentic GN, or </a:t>
            </a:r>
            <a:r>
              <a:rPr lang="en-US" sz="1600" b="0" i="0" dirty="0">
                <a:solidFill>
                  <a:srgbClr val="FF0000"/>
                </a:solidFill>
                <a:effectLst/>
                <a:latin typeface="Arial Rounded MT Bold" panose="020F0704030504030204" pitchFamily="34" charset="0"/>
              </a:rPr>
              <a:t>secondary to systemic </a:t>
            </a:r>
            <a:r>
              <a:rPr lang="en-US" sz="1600" b="0" i="0" dirty="0">
                <a:effectLst/>
                <a:latin typeface="Arial Rounded MT Bold" panose="020F0704030504030204" pitchFamily="34" charset="0"/>
              </a:rPr>
              <a:t>disorders such as systemic lupus erythematosus.</a:t>
            </a:r>
            <a:endParaRPr lang="en-US" sz="16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081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85750"/>
            <a:ext cx="6858000" cy="5715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ar-SA" sz="3300" dirty="0"/>
              <a:t>Acute Diffuse Proliferative GN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352550"/>
            <a:ext cx="6515100" cy="394335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ar-SA" sz="1800" dirty="0">
                <a:latin typeface="Arial Rounded MT Bold" panose="020F0704030504030204" pitchFamily="34" charset="0"/>
              </a:rPr>
              <a:t>Post infectious GN:</a:t>
            </a:r>
          </a:p>
          <a:p>
            <a:pPr eaLnBrk="1" hangingPunct="1"/>
            <a:r>
              <a:rPr lang="en-US" altLang="ar-SA" sz="1800" dirty="0">
                <a:latin typeface="Arial Rounded MT Bold" panose="020F0704030504030204" pitchFamily="34" charset="0"/>
              </a:rPr>
              <a:t> strep., </a:t>
            </a:r>
            <a:r>
              <a:rPr lang="en-US" altLang="ar-SA" sz="1800" dirty="0" err="1">
                <a:latin typeface="Arial Rounded MT Bold" panose="020F0704030504030204" pitchFamily="34" charset="0"/>
              </a:rPr>
              <a:t>pneumococc</a:t>
            </a:r>
            <a:r>
              <a:rPr lang="en-US" altLang="ar-SA" sz="1800" dirty="0">
                <a:latin typeface="Arial Rounded MT Bold" panose="020F0704030504030204" pitchFamily="34" charset="0"/>
              </a:rPr>
              <a:t>., staph., </a:t>
            </a:r>
            <a:r>
              <a:rPr lang="en-US" altLang="ar-SA" sz="1800" dirty="0" err="1">
                <a:latin typeface="Arial Rounded MT Bold" panose="020F0704030504030204" pitchFamily="34" charset="0"/>
              </a:rPr>
              <a:t>measels</a:t>
            </a:r>
            <a:r>
              <a:rPr lang="en-US" altLang="ar-SA" sz="1800" dirty="0">
                <a:latin typeface="Arial Rounded MT Bold" panose="020F0704030504030204" pitchFamily="34" charset="0"/>
              </a:rPr>
              <a:t>, mumps, Hep. B&amp;C </a:t>
            </a:r>
          </a:p>
          <a:p>
            <a:pPr lvl="2" eaLnBrk="1" hangingPunct="1"/>
            <a:endParaRPr lang="en-US" altLang="ar-SA" sz="1500" dirty="0"/>
          </a:p>
        </p:txBody>
      </p:sp>
    </p:spTree>
    <p:extLst>
      <p:ext uri="{BB962C8B-B14F-4D97-AF65-F5344CB8AC3E}">
        <p14:creationId xmlns:p14="http://schemas.microsoft.com/office/powerpoint/2010/main" val="15773531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A5FD8F1-3012-497C-A250-7BCB90432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SA"/>
              <a:t>POSTSTREPTOCOCCAL GN</a:t>
            </a:r>
            <a:br>
              <a:rPr lang="en-US" altLang="ar-SA"/>
            </a:b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4A4601B-9C3D-43CB-ADAF-C838973E1B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 eaLnBrk="1" hangingPunct="1"/>
            <a:r>
              <a:rPr lang="en-US" altLang="ar-SA" sz="1600" dirty="0">
                <a:latin typeface="Arial Rounded MT Bold" panose="020F0704030504030204" pitchFamily="34" charset="0"/>
              </a:rPr>
              <a:t>Acute nephritic syndrome presents 1 - 4weeks after a strep infection of throat or skin.</a:t>
            </a:r>
          </a:p>
          <a:p>
            <a:pPr lvl="1" eaLnBrk="1" hangingPunct="1"/>
            <a:r>
              <a:rPr lang="en-US" altLang="ar-SA" sz="1600" dirty="0">
                <a:latin typeface="Arial Rounded MT Bold" panose="020F0704030504030204" pitchFamily="34" charset="0"/>
              </a:rPr>
              <a:t>Group A ,B -hemolytic</a:t>
            </a:r>
          </a:p>
          <a:p>
            <a:pPr eaLnBrk="1" hangingPunct="1"/>
            <a:r>
              <a:rPr lang="en-US" altLang="ar-SA" sz="1600" u="sng" dirty="0">
                <a:solidFill>
                  <a:srgbClr val="FF0000"/>
                </a:solidFill>
                <a:latin typeface="Arial Rounded MT Bold" panose="020F0704030504030204" pitchFamily="34" charset="0"/>
              </a:rPr>
              <a:t>Light microscopy</a:t>
            </a:r>
          </a:p>
          <a:p>
            <a:pPr lvl="1" eaLnBrk="1" hangingPunct="1"/>
            <a:r>
              <a:rPr lang="en-US" altLang="ar-SA" sz="1600" dirty="0">
                <a:latin typeface="Arial Rounded MT Bold" panose="020F0704030504030204" pitchFamily="34" charset="0"/>
              </a:rPr>
              <a:t>Diffuse proliferation , leukocytic infiltration</a:t>
            </a:r>
          </a:p>
          <a:p>
            <a:pPr eaLnBrk="1" hangingPunct="1"/>
            <a:r>
              <a:rPr lang="en-US" altLang="ar-SA" sz="1600" u="sng" dirty="0">
                <a:solidFill>
                  <a:srgbClr val="FF0000"/>
                </a:solidFill>
                <a:latin typeface="Arial Rounded MT Bold" panose="020F0704030504030204" pitchFamily="34" charset="0"/>
              </a:rPr>
              <a:t>EM</a:t>
            </a:r>
          </a:p>
          <a:p>
            <a:pPr lvl="1" eaLnBrk="1" hangingPunct="1"/>
            <a:r>
              <a:rPr lang="en-US" altLang="ar-SA" sz="1600" dirty="0">
                <a:latin typeface="Arial Rounded MT Bold" panose="020F0704030504030204" pitchFamily="34" charset="0"/>
              </a:rPr>
              <a:t>subepithelial humps</a:t>
            </a:r>
          </a:p>
          <a:p>
            <a:pPr eaLnBrk="1" hangingPunct="1"/>
            <a:r>
              <a:rPr lang="en-US" altLang="ar-SA" sz="1600" u="sng" dirty="0">
                <a:solidFill>
                  <a:srgbClr val="FF0000"/>
                </a:solidFill>
                <a:latin typeface="Arial Rounded MT Bold" panose="020F0704030504030204" pitchFamily="34" charset="0"/>
              </a:rPr>
              <a:t>IF</a:t>
            </a:r>
          </a:p>
          <a:p>
            <a:pPr lvl="1" eaLnBrk="1" hangingPunct="1"/>
            <a:r>
              <a:rPr lang="en-US" altLang="ar-SA" sz="1600" dirty="0">
                <a:latin typeface="Arial Rounded MT Bold" panose="020F0704030504030204" pitchFamily="34" charset="0"/>
              </a:rPr>
              <a:t>granular IgG &amp; C3 in GBM &amp; </a:t>
            </a:r>
            <a:r>
              <a:rPr lang="en-US" altLang="ar-SA" sz="1600" dirty="0" err="1">
                <a:latin typeface="Arial Rounded MT Bold" panose="020F0704030504030204" pitchFamily="34" charset="0"/>
              </a:rPr>
              <a:t>Mesangium</a:t>
            </a:r>
            <a:endParaRPr lang="en-US" altLang="ar-SA" sz="1600" dirty="0">
              <a:latin typeface="Arial Rounded MT Bold" panose="020F0704030504030204" pitchFamily="34" charset="0"/>
            </a:endParaRPr>
          </a:p>
          <a:p>
            <a:pPr lvl="2" eaLnBrk="1" hangingPunct="1"/>
            <a:endParaRPr lang="en-US" altLang="ar-SA" sz="15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7072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314450" y="26970"/>
            <a:ext cx="5943600" cy="457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ar-SA" dirty="0"/>
              <a:t>Poststrep GN ( </a:t>
            </a:r>
            <a:r>
              <a:rPr lang="en-US" altLang="ar-SA" dirty="0" err="1"/>
              <a:t>cont</a:t>
            </a:r>
            <a:r>
              <a:rPr lang="en-US" altLang="ar-SA" dirty="0"/>
              <a:t> )       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666750"/>
            <a:ext cx="6400800" cy="43434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ar-SA" sz="2000" dirty="0">
                <a:latin typeface="Arial Rounded MT Bold" panose="020F0704030504030204" pitchFamily="34" charset="0"/>
              </a:rPr>
              <a:t>Pathogenesis</a:t>
            </a:r>
          </a:p>
          <a:p>
            <a:pPr lvl="1" eaLnBrk="1" hangingPunct="1"/>
            <a:r>
              <a:rPr lang="en-US" altLang="ar-SA" sz="2000" dirty="0">
                <a:latin typeface="Arial Rounded MT Bold" panose="020F0704030504030204" pitchFamily="34" charset="0"/>
              </a:rPr>
              <a:t>Nephritogenic strains &gt;90%     </a:t>
            </a:r>
          </a:p>
          <a:p>
            <a:pPr lvl="1" eaLnBrk="1" hangingPunct="1"/>
            <a:r>
              <a:rPr lang="en-US" altLang="ar-SA" sz="2000" dirty="0">
                <a:latin typeface="Arial Rounded MT Bold" panose="020F0704030504030204" pitchFamily="34" charset="0"/>
              </a:rPr>
              <a:t>ASO titer increase</a:t>
            </a:r>
          </a:p>
          <a:p>
            <a:pPr lvl="1" eaLnBrk="1" hangingPunct="1"/>
            <a:r>
              <a:rPr lang="en-US" altLang="ar-SA" sz="2000" dirty="0">
                <a:latin typeface="Arial Rounded MT Bold" panose="020F0704030504030204" pitchFamily="34" charset="0"/>
              </a:rPr>
              <a:t>Immune complex disease/ circulating or implanted Ag or both.</a:t>
            </a:r>
          </a:p>
          <a:p>
            <a:pPr lvl="1" eaLnBrk="1" hangingPunct="1"/>
            <a:r>
              <a:rPr lang="en-US" altLang="ar-SA" sz="2000" dirty="0">
                <a:latin typeface="Arial Rounded MT Bold" panose="020F0704030504030204" pitchFamily="34" charset="0"/>
              </a:rPr>
              <a:t>Decrease in serum complement.</a:t>
            </a:r>
          </a:p>
          <a:p>
            <a:pPr lvl="1" eaLnBrk="1" hangingPunct="1"/>
            <a:r>
              <a:rPr lang="en-US" altLang="ar-SA" sz="2000" dirty="0">
                <a:latin typeface="Arial Rounded MT Bold" panose="020F0704030504030204" pitchFamily="34" charset="0"/>
              </a:rPr>
              <a:t>Implicated </a:t>
            </a:r>
            <a:r>
              <a:rPr lang="en-US" altLang="ar-SA" sz="2000" dirty="0" err="1">
                <a:latin typeface="Arial Rounded MT Bold" panose="020F0704030504030204" pitchFamily="34" charset="0"/>
              </a:rPr>
              <a:t>Ags</a:t>
            </a:r>
            <a:r>
              <a:rPr lang="en-US" altLang="ar-SA" sz="2000" dirty="0">
                <a:latin typeface="Arial Rounded MT Bold" panose="020F0704030504030204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streptococcal exotoxin B (</a:t>
            </a:r>
            <a:r>
              <a:rPr lang="en-US" sz="20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Spe</a:t>
            </a:r>
            <a:r>
              <a:rPr lang="en-US" sz="20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B) and streptococcal glyceraldehyde-3-phosphate dehydrogenase (GAPDH)  affinity for glomerular proteins and plasmin</a:t>
            </a:r>
            <a:endParaRPr lang="en-US" altLang="ar-SA" sz="2000" dirty="0">
              <a:latin typeface="Arial Rounded MT Bold" panose="020F0704030504030204" pitchFamily="34" charset="0"/>
            </a:endParaRPr>
          </a:p>
          <a:p>
            <a:pPr lvl="1" eaLnBrk="1" hangingPunct="1"/>
            <a:endParaRPr lang="en-US" altLang="ar-SA" sz="1800" dirty="0"/>
          </a:p>
        </p:txBody>
      </p:sp>
    </p:spTree>
    <p:extLst>
      <p:ext uri="{BB962C8B-B14F-4D97-AF65-F5344CB8AC3E}">
        <p14:creationId xmlns:p14="http://schemas.microsoft.com/office/powerpoint/2010/main" val="17059101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Poststrep GN ( </a:t>
            </a:r>
            <a:r>
              <a:rPr lang="en-US" dirty="0" err="1"/>
              <a:t>cont</a:t>
            </a:r>
            <a:r>
              <a:rPr lang="en-US" dirty="0"/>
              <a:t> 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latin typeface="Arial Rounded MT Bold" panose="020F0704030504030204" pitchFamily="34" charset="0"/>
              </a:rPr>
              <a:t>Clinical picture</a:t>
            </a:r>
          </a:p>
          <a:p>
            <a:r>
              <a:rPr lang="en-US" sz="2000" dirty="0">
                <a:latin typeface="Arial Rounded MT Bold" panose="020F0704030504030204" pitchFamily="34" charset="0"/>
              </a:rPr>
              <a:t>fairly common , usually children  (6 - 10 years</a:t>
            </a:r>
          </a:p>
          <a:p>
            <a:r>
              <a:rPr lang="en-US" sz="2000" dirty="0">
                <a:latin typeface="Arial Rounded MT Bold" panose="020F0704030504030204" pitchFamily="34" charset="0"/>
              </a:rPr>
              <a:t>Urine---- red cell casts ; proteinuria mild</a:t>
            </a:r>
          </a:p>
          <a:p>
            <a:r>
              <a:rPr lang="en-US" sz="2000" dirty="0">
                <a:latin typeface="Arial Rounded MT Bold" panose="020F0704030504030204" pitchFamily="34" charset="0"/>
              </a:rPr>
              <a:t>Prognosis</a:t>
            </a:r>
          </a:p>
          <a:p>
            <a:r>
              <a:rPr lang="en-US" sz="2000" dirty="0">
                <a:latin typeface="Arial Rounded MT Bold" panose="020F0704030504030204" pitchFamily="34" charset="0"/>
              </a:rPr>
              <a:t>children &gt;95% recovery ,1% RPGN ,2% CRF</a:t>
            </a:r>
          </a:p>
          <a:p>
            <a:r>
              <a:rPr lang="en-US" sz="2000" dirty="0">
                <a:latin typeface="Arial Rounded MT Bold" panose="020F0704030504030204" pitchFamily="34" charset="0"/>
              </a:rPr>
              <a:t>Adults 15-50% develop ESRD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699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228600" y="1977008"/>
            <a:ext cx="3669918" cy="2557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99700"/>
              </a:lnSpc>
              <a:spcBef>
                <a:spcPts val="100"/>
              </a:spcBef>
            </a:pPr>
            <a:r>
              <a:rPr spc="-19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M</a:t>
            </a:r>
            <a:r>
              <a:rPr spc="-7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os</a:t>
            </a:r>
            <a:r>
              <a:rPr spc="1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t</a:t>
            </a:r>
            <a:r>
              <a:rPr spc="-13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pc="-9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c</a:t>
            </a:r>
            <a:r>
              <a:rPr spc="-11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h</a:t>
            </a:r>
            <a:r>
              <a:rPr spc="-14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a</a:t>
            </a:r>
            <a:r>
              <a:rPr spc="-10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r</a:t>
            </a:r>
            <a:r>
              <a:rPr spc="-7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ac</a:t>
            </a:r>
            <a:r>
              <a:rPr spc="-4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t</a:t>
            </a:r>
            <a:r>
              <a:rPr spc="-7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eri</a:t>
            </a:r>
            <a:r>
              <a:rPr spc="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st</a:t>
            </a:r>
            <a:r>
              <a:rPr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i</a:t>
            </a:r>
            <a:r>
              <a:rPr spc="-1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c</a:t>
            </a:r>
            <a:r>
              <a:rPr spc="-9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c</a:t>
            </a:r>
            <a:r>
              <a:rPr spc="-11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h</a:t>
            </a:r>
            <a:r>
              <a:rPr spc="-14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a</a:t>
            </a:r>
            <a:r>
              <a:rPr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n</a:t>
            </a:r>
            <a:r>
              <a:rPr spc="-15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g</a:t>
            </a:r>
            <a:r>
              <a:rPr spc="-14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e</a:t>
            </a:r>
            <a:r>
              <a:rPr spc="-11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pc="-5" dirty="0">
                <a:solidFill>
                  <a:srgbClr val="4D5573"/>
                </a:solidFill>
                <a:latin typeface="Arial Rounded MT Bold" panose="020F0704030504030204" pitchFamily="34" charset="0"/>
                <a:cs typeface="Wingdings"/>
              </a:rPr>
              <a:t></a:t>
            </a:r>
            <a:r>
              <a:rPr spc="-5" dirty="0">
                <a:solidFill>
                  <a:srgbClr val="4D5573"/>
                </a:solidFill>
                <a:latin typeface="Arial Rounded MT Bold" panose="020F0704030504030204" pitchFamily="34" charset="0"/>
                <a:cs typeface="Times New Roman"/>
              </a:rPr>
              <a:t> </a:t>
            </a:r>
            <a:r>
              <a:rPr spc="-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i</a:t>
            </a:r>
            <a:r>
              <a:rPr spc="-14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n</a:t>
            </a:r>
            <a:r>
              <a:rPr spc="-8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c</a:t>
            </a:r>
            <a:r>
              <a:rPr spc="-7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r</a:t>
            </a:r>
            <a:r>
              <a:rPr spc="-12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e</a:t>
            </a:r>
            <a:r>
              <a:rPr spc="-13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a</a:t>
            </a:r>
            <a:r>
              <a:rPr spc="-5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s</a:t>
            </a:r>
            <a:r>
              <a:rPr spc="-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e</a:t>
            </a:r>
            <a:r>
              <a:rPr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d</a:t>
            </a:r>
            <a:r>
              <a:rPr spc="-10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pc="-7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c</a:t>
            </a:r>
            <a:r>
              <a:rPr spc="-8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e</a:t>
            </a:r>
            <a:r>
              <a:rPr spc="-2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l</a:t>
            </a:r>
            <a:r>
              <a:rPr spc="-2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l</a:t>
            </a:r>
            <a:r>
              <a:rPr spc="-13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u</a:t>
            </a:r>
            <a:r>
              <a:rPr spc="-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l</a:t>
            </a:r>
            <a:r>
              <a:rPr spc="-14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a</a:t>
            </a:r>
            <a:r>
              <a:rPr spc="-10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r</a:t>
            </a:r>
            <a:r>
              <a:rPr spc="-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i</a:t>
            </a:r>
            <a:r>
              <a:rPr spc="-1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t</a:t>
            </a:r>
            <a:r>
              <a:rPr spc="-17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y</a:t>
            </a:r>
            <a:r>
              <a:rPr spc="-114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pc="-13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o</a:t>
            </a:r>
            <a:r>
              <a:rPr spc="-7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f</a:t>
            </a:r>
            <a:r>
              <a:rPr spc="-14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pc="-10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a</a:t>
            </a:r>
            <a:r>
              <a:rPr spc="-5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l</a:t>
            </a:r>
            <a:r>
              <a:rPr spc="-1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l</a:t>
            </a:r>
            <a:r>
              <a:rPr spc="-13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pc="-13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g</a:t>
            </a:r>
            <a:r>
              <a:rPr spc="-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l</a:t>
            </a:r>
            <a:r>
              <a:rPr spc="-15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o</a:t>
            </a:r>
            <a:r>
              <a:rPr spc="-229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m</a:t>
            </a:r>
            <a:r>
              <a:rPr spc="-14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e</a:t>
            </a:r>
            <a:r>
              <a:rPr spc="-11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r</a:t>
            </a:r>
            <a:r>
              <a:rPr spc="-13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u</a:t>
            </a:r>
            <a:r>
              <a:rPr spc="-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l</a:t>
            </a:r>
            <a:r>
              <a:rPr spc="-2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i  </a:t>
            </a:r>
            <a:r>
              <a:rPr spc="-12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(nearly </a:t>
            </a:r>
            <a:r>
              <a:rPr spc="-5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all </a:t>
            </a:r>
            <a:r>
              <a:rPr spc="-114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glomeruli) </a:t>
            </a:r>
            <a:r>
              <a:rPr spc="-5" dirty="0">
                <a:solidFill>
                  <a:srgbClr val="4D5573"/>
                </a:solidFill>
                <a:latin typeface="Arial Rounded MT Bold" panose="020F0704030504030204" pitchFamily="34" charset="0"/>
                <a:cs typeface="Wingdings"/>
              </a:rPr>
              <a:t></a:t>
            </a:r>
            <a:r>
              <a:rPr spc="-5" dirty="0">
                <a:solidFill>
                  <a:srgbClr val="4D5573"/>
                </a:solidFill>
                <a:latin typeface="Arial Rounded MT Bold" panose="020F0704030504030204" pitchFamily="34" charset="0"/>
                <a:cs typeface="Times New Roman"/>
              </a:rPr>
              <a:t> </a:t>
            </a:r>
            <a:r>
              <a:rPr spc="-10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caused </a:t>
            </a:r>
            <a:r>
              <a:rPr spc="-17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by </a:t>
            </a:r>
            <a:endParaRPr lang="en-US" spc="-170" dirty="0" smtClean="0">
              <a:solidFill>
                <a:srgbClr val="4D5573"/>
              </a:solidFill>
              <a:latin typeface="Arial Rounded MT Bold" panose="020F0704030504030204" pitchFamily="34" charset="0"/>
              <a:cs typeface="Tahoma"/>
            </a:endParaRPr>
          </a:p>
          <a:p>
            <a:pPr marL="12700" marR="5080">
              <a:lnSpc>
                <a:spcPct val="99700"/>
              </a:lnSpc>
              <a:spcBef>
                <a:spcPts val="100"/>
              </a:spcBef>
            </a:pPr>
            <a:endParaRPr lang="en-US" spc="-170" dirty="0" smtClean="0">
              <a:solidFill>
                <a:srgbClr val="4D5573"/>
              </a:solidFill>
              <a:latin typeface="Arial Rounded MT Bold" panose="020F0704030504030204" pitchFamily="34" charset="0"/>
              <a:cs typeface="Tahoma"/>
            </a:endParaRPr>
          </a:p>
          <a:p>
            <a:pPr marL="12700" marR="5080">
              <a:lnSpc>
                <a:spcPct val="99700"/>
              </a:lnSpc>
              <a:spcBef>
                <a:spcPts val="100"/>
              </a:spcBef>
            </a:pPr>
            <a:r>
              <a:rPr spc="-75" dirty="0" smtClean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(</a:t>
            </a:r>
            <a:r>
              <a:rPr spc="-7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1) </a:t>
            </a:r>
            <a:r>
              <a:rPr spc="-484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pc="-10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proliferation </a:t>
            </a:r>
            <a:r>
              <a:rPr spc="-9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&amp; </a:t>
            </a:r>
            <a:r>
              <a:rPr spc="-8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swelling </a:t>
            </a:r>
            <a:r>
              <a:rPr spc="-10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of </a:t>
            </a:r>
            <a:r>
              <a:rPr spc="-10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endothelial </a:t>
            </a:r>
            <a:r>
              <a:rPr spc="-9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pc="-9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&amp;</a:t>
            </a:r>
            <a:r>
              <a:rPr spc="-12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pc="-204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m</a:t>
            </a:r>
            <a:r>
              <a:rPr spc="-14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e</a:t>
            </a:r>
            <a:r>
              <a:rPr spc="-4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s</a:t>
            </a:r>
            <a:r>
              <a:rPr spc="-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a</a:t>
            </a:r>
            <a:r>
              <a:rPr spc="-17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n</a:t>
            </a:r>
            <a:r>
              <a:rPr spc="-17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g</a:t>
            </a:r>
            <a:r>
              <a:rPr spc="-4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i</a:t>
            </a:r>
            <a:r>
              <a:rPr spc="-10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a</a:t>
            </a:r>
            <a:r>
              <a:rPr spc="-1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l</a:t>
            </a:r>
            <a:r>
              <a:rPr spc="-11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pc="-70" dirty="0" smtClean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c</a:t>
            </a:r>
            <a:r>
              <a:rPr spc="-80" dirty="0" smtClean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e</a:t>
            </a:r>
            <a:r>
              <a:rPr spc="-20" dirty="0" smtClean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l</a:t>
            </a:r>
            <a:r>
              <a:rPr spc="-25" dirty="0" smtClean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l</a:t>
            </a:r>
            <a:r>
              <a:rPr spc="15" dirty="0" smtClean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s</a:t>
            </a:r>
            <a:endParaRPr lang="en-US" spc="15" dirty="0" smtClean="0">
              <a:solidFill>
                <a:srgbClr val="4D5573"/>
              </a:solidFill>
              <a:latin typeface="Arial Rounded MT Bold" panose="020F0704030504030204" pitchFamily="34" charset="0"/>
              <a:cs typeface="Tahoma"/>
            </a:endParaRPr>
          </a:p>
          <a:p>
            <a:pPr marL="12700" marR="5080">
              <a:lnSpc>
                <a:spcPct val="99700"/>
              </a:lnSpc>
              <a:spcBef>
                <a:spcPts val="100"/>
              </a:spcBef>
            </a:pPr>
            <a:r>
              <a:rPr spc="-120" dirty="0" smtClean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endParaRPr lang="en-US" spc="-120" dirty="0" smtClean="0">
              <a:solidFill>
                <a:srgbClr val="4D5573"/>
              </a:solidFill>
              <a:latin typeface="Arial Rounded MT Bold" panose="020F0704030504030204" pitchFamily="34" charset="0"/>
              <a:cs typeface="Tahoma"/>
            </a:endParaRPr>
          </a:p>
          <a:p>
            <a:pPr marL="12700" marR="5080">
              <a:lnSpc>
                <a:spcPct val="99700"/>
              </a:lnSpc>
              <a:spcBef>
                <a:spcPts val="100"/>
              </a:spcBef>
            </a:pPr>
            <a:r>
              <a:rPr spc="-85" dirty="0" smtClean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(</a:t>
            </a:r>
            <a:r>
              <a:rPr spc="-8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2)</a:t>
            </a:r>
            <a:r>
              <a:rPr spc="-18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b</a:t>
            </a:r>
            <a:r>
              <a:rPr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y</a:t>
            </a:r>
            <a:r>
              <a:rPr spc="-13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pc="-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i</a:t>
            </a:r>
            <a:r>
              <a:rPr spc="-14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n</a:t>
            </a:r>
            <a:r>
              <a:rPr spc="-4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fi</a:t>
            </a:r>
            <a:r>
              <a:rPr spc="-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l</a:t>
            </a:r>
            <a:r>
              <a:rPr spc="-1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t</a:t>
            </a:r>
            <a:r>
              <a:rPr spc="-10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r</a:t>
            </a:r>
            <a:r>
              <a:rPr spc="-15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a</a:t>
            </a:r>
            <a:r>
              <a:rPr spc="-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t</a:t>
            </a:r>
            <a:r>
              <a:rPr spc="-1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i</a:t>
            </a:r>
            <a:r>
              <a:rPr spc="-13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ng  </a:t>
            </a:r>
            <a:r>
              <a:rPr spc="-110" dirty="0">
                <a:solidFill>
                  <a:srgbClr val="AF2247"/>
                </a:solidFill>
                <a:latin typeface="Arial Rounded MT Bold" panose="020F0704030504030204" pitchFamily="34" charset="0"/>
                <a:cs typeface="Tahoma"/>
              </a:rPr>
              <a:t>neutrophil</a:t>
            </a:r>
            <a:r>
              <a:rPr spc="-105" dirty="0">
                <a:solidFill>
                  <a:srgbClr val="AF2247"/>
                </a:solidFill>
                <a:latin typeface="Arial Rounded MT Bold" panose="020F0704030504030204" pitchFamily="34" charset="0"/>
                <a:cs typeface="Tahoma"/>
              </a:rPr>
              <a:t>s</a:t>
            </a:r>
            <a:r>
              <a:rPr spc="-210" dirty="0">
                <a:solidFill>
                  <a:srgbClr val="AF2247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pc="-9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&amp;</a:t>
            </a:r>
            <a:r>
              <a:rPr spc="-14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pc="-22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m</a:t>
            </a:r>
            <a:r>
              <a:rPr spc="-15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o</a:t>
            </a:r>
            <a:r>
              <a:rPr spc="-1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no</a:t>
            </a:r>
            <a:r>
              <a:rPr spc="-9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c</a:t>
            </a:r>
            <a:r>
              <a:rPr spc="-10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y</a:t>
            </a:r>
            <a:r>
              <a:rPr spc="-4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t</a:t>
            </a:r>
            <a:r>
              <a:rPr spc="-7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e</a:t>
            </a:r>
            <a:r>
              <a:rPr spc="-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s.</a:t>
            </a:r>
            <a:endParaRPr dirty="0">
              <a:latin typeface="Arial Rounded MT Bold" panose="020F0704030504030204" pitchFamily="34" charset="0"/>
              <a:cs typeface="Tahoma"/>
            </a:endParaRPr>
          </a:p>
        </p:txBody>
      </p: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29075" y="1267777"/>
            <a:ext cx="5000625" cy="3585210"/>
          </a:xfrm>
          <a:prstGeom prst="rect">
            <a:avLst/>
          </a:prstGeom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 infectious GN</a:t>
            </a:r>
            <a:br>
              <a:rPr lang="en-US" dirty="0" smtClean="0"/>
            </a:br>
            <a:r>
              <a:rPr lang="en-US" dirty="0" smtClean="0"/>
              <a:t>LM morphology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0273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45" dirty="0"/>
              <a:t>G</a:t>
            </a:r>
            <a:r>
              <a:rPr spc="-465" dirty="0"/>
              <a:t>h</a:t>
            </a:r>
            <a:r>
              <a:rPr spc="-400" dirty="0"/>
              <a:t>a</a:t>
            </a:r>
            <a:r>
              <a:rPr spc="-550" dirty="0"/>
              <a:t>dee</a:t>
            </a:r>
            <a:r>
              <a:rPr spc="-405" dirty="0"/>
              <a:t>r</a:t>
            </a:r>
            <a:r>
              <a:rPr spc="-315" dirty="0"/>
              <a:t> </a:t>
            </a:r>
            <a:r>
              <a:rPr spc="-505" dirty="0"/>
              <a:t>H</a:t>
            </a:r>
            <a:r>
              <a:rPr spc="-445" dirty="0"/>
              <a:t>a</a:t>
            </a:r>
            <a:r>
              <a:rPr spc="-425" dirty="0"/>
              <a:t>y</a:t>
            </a:r>
            <a:r>
              <a:rPr spc="-525" dirty="0"/>
              <a:t>e</a:t>
            </a:r>
            <a:r>
              <a:rPr spc="-245" dirty="0"/>
              <a:t>l</a:t>
            </a:r>
            <a:r>
              <a:rPr spc="-615" dirty="0"/>
              <a:t>,</a:t>
            </a:r>
            <a:r>
              <a:rPr spc="-315" dirty="0"/>
              <a:t> </a:t>
            </a:r>
            <a:r>
              <a:rPr spc="-360" dirty="0"/>
              <a:t>M</a:t>
            </a:r>
            <a:r>
              <a:rPr spc="-400" dirty="0"/>
              <a:t>D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85865" y="1806483"/>
            <a:ext cx="3106420" cy="24743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000" b="1" spc="-100" dirty="0">
                <a:solidFill>
                  <a:srgbClr val="AF2247"/>
                </a:solidFill>
                <a:latin typeface="Arial Rounded MT Bold" panose="020F0704030504030204" pitchFamily="34" charset="0"/>
                <a:cs typeface="Trebuchet MS"/>
              </a:rPr>
              <a:t>E</a:t>
            </a:r>
            <a:r>
              <a:rPr sz="2000" b="1" spc="-130" dirty="0">
                <a:solidFill>
                  <a:srgbClr val="AF2247"/>
                </a:solidFill>
                <a:latin typeface="Arial Rounded MT Bold" panose="020F0704030504030204" pitchFamily="34" charset="0"/>
                <a:cs typeface="Trebuchet MS"/>
              </a:rPr>
              <a:t>M</a:t>
            </a:r>
            <a:r>
              <a:rPr sz="2000" spc="-22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:</a:t>
            </a:r>
            <a:r>
              <a:rPr sz="2000" spc="-14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7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s</a:t>
            </a:r>
            <a:r>
              <a:rPr sz="2000" spc="-9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h</a:t>
            </a:r>
            <a:r>
              <a:rPr sz="2000" spc="-10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ow</a:t>
            </a:r>
            <a:r>
              <a:rPr sz="2000" spc="-7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s</a:t>
            </a:r>
            <a:r>
              <a:rPr sz="2000" spc="-13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5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de</a:t>
            </a:r>
            <a:r>
              <a:rPr sz="20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p</a:t>
            </a:r>
            <a:r>
              <a:rPr sz="2000" spc="-1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o</a:t>
            </a:r>
            <a:r>
              <a:rPr sz="2000" spc="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si</a:t>
            </a:r>
            <a:r>
              <a:rPr sz="200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t</a:t>
            </a:r>
            <a:r>
              <a:rPr sz="2000" spc="-14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ed</a:t>
            </a:r>
            <a:r>
              <a:rPr sz="2000" spc="-114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5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i</a:t>
            </a:r>
            <a:r>
              <a:rPr sz="2000" spc="-19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m</a:t>
            </a:r>
            <a:r>
              <a:rPr sz="2000" spc="-229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m</a:t>
            </a:r>
            <a:r>
              <a:rPr sz="2000" spc="-1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u</a:t>
            </a:r>
            <a:r>
              <a:rPr sz="2000" spc="-12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ne  </a:t>
            </a:r>
            <a:r>
              <a:rPr sz="2000" spc="-10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complexes</a:t>
            </a:r>
            <a:r>
              <a:rPr sz="2000" spc="-9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5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as</a:t>
            </a:r>
            <a:r>
              <a:rPr sz="2000" spc="-12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b="1" spc="-150" dirty="0">
                <a:solidFill>
                  <a:srgbClr val="AF2247"/>
                </a:solidFill>
                <a:latin typeface="Arial Rounded MT Bold" panose="020F0704030504030204" pitchFamily="34" charset="0"/>
                <a:cs typeface="Trebuchet MS"/>
              </a:rPr>
              <a:t>subepithelial</a:t>
            </a:r>
            <a:r>
              <a:rPr sz="2000" b="1" spc="-140" dirty="0">
                <a:solidFill>
                  <a:srgbClr val="AF2247"/>
                </a:solidFill>
                <a:latin typeface="Arial Rounded MT Bold" panose="020F0704030504030204" pitchFamily="34" charset="0"/>
                <a:cs typeface="Trebuchet MS"/>
              </a:rPr>
              <a:t> </a:t>
            </a:r>
            <a:r>
              <a:rPr sz="2000" b="1" spc="-245" dirty="0">
                <a:solidFill>
                  <a:srgbClr val="AF2247"/>
                </a:solidFill>
                <a:latin typeface="Arial Rounded MT Bold" panose="020F0704030504030204" pitchFamily="34" charset="0"/>
                <a:cs typeface="Trebuchet MS"/>
              </a:rPr>
              <a:t>“humps”</a:t>
            </a:r>
            <a:r>
              <a:rPr sz="2000" b="1" spc="-140" dirty="0">
                <a:solidFill>
                  <a:srgbClr val="AF2247"/>
                </a:solidFill>
                <a:latin typeface="Arial Rounded MT Bold" panose="020F0704030504030204" pitchFamily="34" charset="0"/>
                <a:cs typeface="Trebuchet MS"/>
              </a:rPr>
              <a:t> </a:t>
            </a:r>
            <a:r>
              <a:rPr sz="2000" spc="-14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(on </a:t>
            </a:r>
            <a:r>
              <a:rPr sz="2000" spc="-484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t</a:t>
            </a:r>
            <a:r>
              <a:rPr sz="2000" spc="-10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h</a:t>
            </a:r>
            <a:r>
              <a:rPr sz="2000" spc="-12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e</a:t>
            </a:r>
            <a:r>
              <a:rPr sz="2000" spc="-13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4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e</a:t>
            </a:r>
            <a:r>
              <a:rPr sz="2000" spc="-15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p</a:t>
            </a:r>
            <a:r>
              <a:rPr sz="2000" spc="-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i</a:t>
            </a:r>
            <a:r>
              <a:rPr sz="2000" spc="-1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t</a:t>
            </a:r>
            <a:r>
              <a:rPr sz="2000" spc="-15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h</a:t>
            </a:r>
            <a:r>
              <a:rPr sz="2000" spc="-15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e</a:t>
            </a:r>
            <a:r>
              <a:rPr sz="2000" spc="-2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l</a:t>
            </a:r>
            <a:r>
              <a:rPr sz="2000" spc="-2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i</a:t>
            </a:r>
            <a:r>
              <a:rPr sz="2000" spc="-10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a</a:t>
            </a:r>
            <a:r>
              <a:rPr sz="2000" spc="-4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l</a:t>
            </a:r>
            <a:r>
              <a:rPr sz="2000" spc="-114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4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si</a:t>
            </a:r>
            <a:r>
              <a:rPr sz="2000" spc="-8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d</a:t>
            </a:r>
            <a:r>
              <a:rPr sz="2000" spc="-12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e</a:t>
            </a:r>
            <a:r>
              <a:rPr sz="2000" spc="-13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o</a:t>
            </a:r>
            <a:r>
              <a:rPr sz="2000" spc="-7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f</a:t>
            </a:r>
            <a:r>
              <a:rPr sz="2000" spc="-12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GBM)</a:t>
            </a:r>
            <a:endParaRPr sz="2000" dirty="0">
              <a:latin typeface="Arial Rounded MT Bold" panose="020F0704030504030204" pitchFamily="34" charset="0"/>
              <a:cs typeface="Tahoma"/>
            </a:endParaRPr>
          </a:p>
          <a:p>
            <a:pPr marL="12700" marR="49530">
              <a:lnSpc>
                <a:spcPct val="100000"/>
              </a:lnSpc>
            </a:pPr>
            <a:r>
              <a:rPr sz="2000" b="1" spc="-155" dirty="0">
                <a:solidFill>
                  <a:srgbClr val="AF2247"/>
                </a:solidFill>
                <a:latin typeface="Arial Rounded MT Bold" panose="020F0704030504030204" pitchFamily="34" charset="0"/>
                <a:cs typeface="Trebuchet MS"/>
              </a:rPr>
              <a:t>IF</a:t>
            </a:r>
            <a:r>
              <a:rPr sz="2000" b="1" spc="-145" dirty="0">
                <a:solidFill>
                  <a:srgbClr val="AF2247"/>
                </a:solidFill>
                <a:latin typeface="Arial Rounded MT Bold" panose="020F0704030504030204" pitchFamily="34" charset="0"/>
                <a:cs typeface="Trebuchet MS"/>
              </a:rPr>
              <a:t>:</a:t>
            </a:r>
            <a:r>
              <a:rPr sz="2000" b="1" spc="-130" dirty="0">
                <a:solidFill>
                  <a:srgbClr val="AF2247"/>
                </a:solidFill>
                <a:latin typeface="Arial Rounded MT Bold" panose="020F0704030504030204" pitchFamily="34" charset="0"/>
                <a:cs typeface="Trebuchet MS"/>
              </a:rPr>
              <a:t> </a:t>
            </a:r>
            <a:r>
              <a:rPr sz="200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s</a:t>
            </a:r>
            <a:r>
              <a:rPr sz="2000" spc="-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c</a:t>
            </a:r>
            <a:r>
              <a:rPr sz="2000" spc="-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a</a:t>
            </a:r>
            <a:r>
              <a:rPr sz="2000" spc="-5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t</a:t>
            </a:r>
            <a:r>
              <a:rPr sz="2000" spc="-4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t</a:t>
            </a:r>
            <a:r>
              <a:rPr sz="2000" spc="-7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e</a:t>
            </a:r>
            <a:r>
              <a:rPr sz="2000" spc="-10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r</a:t>
            </a:r>
            <a:r>
              <a:rPr sz="2000" spc="-15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e</a:t>
            </a:r>
            <a:r>
              <a:rPr sz="20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d</a:t>
            </a:r>
            <a:r>
              <a:rPr sz="2000" spc="-11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7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g</a:t>
            </a:r>
            <a:r>
              <a:rPr sz="2000" spc="-12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r</a:t>
            </a:r>
            <a:r>
              <a:rPr sz="2000" spc="-14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a</a:t>
            </a:r>
            <a:r>
              <a:rPr sz="20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n</a:t>
            </a:r>
            <a:r>
              <a:rPr sz="2000" spc="-13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u</a:t>
            </a:r>
            <a:r>
              <a:rPr sz="2000" spc="-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l</a:t>
            </a:r>
            <a:r>
              <a:rPr sz="2000" spc="-14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a</a:t>
            </a:r>
            <a:r>
              <a:rPr sz="2000" spc="-9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r</a:t>
            </a:r>
            <a:r>
              <a:rPr sz="2000" spc="-10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5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de</a:t>
            </a:r>
            <a:r>
              <a:rPr sz="20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p</a:t>
            </a:r>
            <a:r>
              <a:rPr sz="2000" spc="-1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o</a:t>
            </a:r>
            <a:r>
              <a:rPr sz="2000" spc="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si</a:t>
            </a:r>
            <a:r>
              <a:rPr sz="200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t</a:t>
            </a:r>
            <a:r>
              <a:rPr sz="2000" spc="1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s</a:t>
            </a:r>
            <a:r>
              <a:rPr sz="2000" spc="-11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3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o</a:t>
            </a:r>
            <a:r>
              <a:rPr sz="2000" spc="-7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f</a:t>
            </a:r>
            <a:r>
              <a:rPr sz="2000" spc="-13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8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Ig</a:t>
            </a:r>
            <a:r>
              <a:rPr sz="2000" spc="-2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G</a:t>
            </a:r>
            <a:r>
              <a:rPr sz="2000" spc="-14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&amp;  </a:t>
            </a:r>
            <a:r>
              <a:rPr sz="2000" spc="-8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c</a:t>
            </a:r>
            <a:r>
              <a:rPr sz="2000" spc="-10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o</a:t>
            </a:r>
            <a:r>
              <a:rPr sz="2000" spc="-229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m</a:t>
            </a:r>
            <a:r>
              <a:rPr sz="20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p</a:t>
            </a:r>
            <a:r>
              <a:rPr sz="2000" spc="-4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l</a:t>
            </a:r>
            <a:r>
              <a:rPr sz="2000" spc="-10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e</a:t>
            </a:r>
            <a:r>
              <a:rPr sz="2000" spc="-204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m</a:t>
            </a:r>
            <a:r>
              <a:rPr sz="2000" spc="-14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e</a:t>
            </a:r>
            <a:r>
              <a:rPr sz="2000" spc="-10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n</a:t>
            </a:r>
            <a:r>
              <a:rPr sz="2000" spc="-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t</a:t>
            </a:r>
            <a:r>
              <a:rPr sz="2000" spc="-10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4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w</a:t>
            </a:r>
            <a:r>
              <a:rPr sz="2000" spc="-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i</a:t>
            </a:r>
            <a:r>
              <a:rPr sz="2000" spc="-1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t</a:t>
            </a:r>
            <a:r>
              <a:rPr sz="2000" spc="-13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h</a:t>
            </a:r>
            <a:r>
              <a:rPr sz="2000" spc="-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i</a:t>
            </a:r>
            <a:r>
              <a:rPr sz="2000" spc="-17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n</a:t>
            </a:r>
            <a:r>
              <a:rPr sz="2000" spc="-13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t</a:t>
            </a:r>
            <a:r>
              <a:rPr sz="2000" spc="-10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h</a:t>
            </a:r>
            <a:r>
              <a:rPr sz="2000" spc="-12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e</a:t>
            </a:r>
            <a:r>
              <a:rPr sz="2000" spc="-13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7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c</a:t>
            </a:r>
            <a:r>
              <a:rPr sz="2000" spc="-8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a</a:t>
            </a:r>
            <a:r>
              <a:rPr sz="2000" spc="-13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p</a:t>
            </a:r>
            <a:r>
              <a:rPr sz="2000" spc="-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i</a:t>
            </a:r>
            <a:r>
              <a:rPr sz="2000" spc="-2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l</a:t>
            </a:r>
            <a:r>
              <a:rPr sz="2000" spc="-2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l</a:t>
            </a:r>
            <a:r>
              <a:rPr sz="2000" spc="-14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a</a:t>
            </a:r>
            <a:r>
              <a:rPr sz="2000" spc="-10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r</a:t>
            </a:r>
            <a:r>
              <a:rPr sz="2000" spc="-17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y</a:t>
            </a:r>
            <a:r>
              <a:rPr sz="2000" spc="-114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4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w</a:t>
            </a:r>
            <a:r>
              <a:rPr sz="2000" spc="-10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a</a:t>
            </a:r>
            <a:r>
              <a:rPr sz="2000" spc="-5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l</a:t>
            </a:r>
            <a:r>
              <a:rPr sz="2000" spc="-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ls</a:t>
            </a:r>
            <a:endParaRPr sz="2000" dirty="0">
              <a:latin typeface="Arial Rounded MT Bold" panose="020F0704030504030204" pitchFamily="34" charset="0"/>
              <a:cs typeface="Tahoma"/>
            </a:endParaRPr>
          </a:p>
        </p:txBody>
      </p:sp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01642" y="1267713"/>
            <a:ext cx="4818507" cy="3551936"/>
          </a:xfrm>
          <a:prstGeom prst="rect">
            <a:avLst/>
          </a:prstGeom>
        </p:spPr>
      </p:pic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75474" y="233252"/>
            <a:ext cx="6447501" cy="990600"/>
          </a:xfrm>
        </p:spPr>
        <p:txBody>
          <a:bodyPr/>
          <a:lstStyle/>
          <a:p>
            <a:r>
              <a:rPr lang="en-US" dirty="0"/>
              <a:t>Post infectious GN</a:t>
            </a:r>
            <a:br>
              <a:rPr lang="en-US" dirty="0"/>
            </a:br>
            <a:r>
              <a:rPr lang="en-US" dirty="0" smtClean="0"/>
              <a:t>EM </a:t>
            </a:r>
            <a:r>
              <a:rPr lang="en-US" dirty="0"/>
              <a:t>morphology</a:t>
            </a:r>
          </a:p>
        </p:txBody>
      </p:sp>
    </p:spTree>
    <p:extLst>
      <p:ext uri="{BB962C8B-B14F-4D97-AF65-F5344CB8AC3E}">
        <p14:creationId xmlns:p14="http://schemas.microsoft.com/office/powerpoint/2010/main" val="100989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9250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24922" y="0"/>
            <a:ext cx="1319530" cy="2187575"/>
          </a:xfrm>
          <a:custGeom>
            <a:avLst/>
            <a:gdLst/>
            <a:ahLst/>
            <a:cxnLst/>
            <a:rect l="l" t="t" r="r" b="b"/>
            <a:pathLst>
              <a:path w="1319529" h="2187575">
                <a:moveTo>
                  <a:pt x="1319077" y="0"/>
                </a:moveTo>
                <a:lnTo>
                  <a:pt x="0" y="0"/>
                </a:lnTo>
                <a:lnTo>
                  <a:pt x="13443" y="10990"/>
                </a:lnTo>
                <a:lnTo>
                  <a:pt x="52629" y="41300"/>
                </a:lnTo>
                <a:lnTo>
                  <a:pt x="92565" y="70536"/>
                </a:lnTo>
                <a:lnTo>
                  <a:pt x="133185" y="98684"/>
                </a:lnTo>
                <a:lnTo>
                  <a:pt x="216258" y="152849"/>
                </a:lnTo>
                <a:lnTo>
                  <a:pt x="258701" y="179378"/>
                </a:lnTo>
                <a:lnTo>
                  <a:pt x="430645" y="283363"/>
                </a:lnTo>
                <a:lnTo>
                  <a:pt x="473192" y="309766"/>
                </a:lnTo>
                <a:lnTo>
                  <a:pt x="515170" y="336708"/>
                </a:lnTo>
                <a:lnTo>
                  <a:pt x="556382" y="364378"/>
                </a:lnTo>
                <a:lnTo>
                  <a:pt x="596633" y="392963"/>
                </a:lnTo>
                <a:lnTo>
                  <a:pt x="635726" y="422651"/>
                </a:lnTo>
                <a:lnTo>
                  <a:pt x="673464" y="453631"/>
                </a:lnTo>
                <a:lnTo>
                  <a:pt x="709650" y="486091"/>
                </a:lnTo>
                <a:lnTo>
                  <a:pt x="744089" y="520219"/>
                </a:lnTo>
                <a:lnTo>
                  <a:pt x="776583" y="556203"/>
                </a:lnTo>
                <a:lnTo>
                  <a:pt x="806937" y="594231"/>
                </a:lnTo>
                <a:lnTo>
                  <a:pt x="834953" y="634491"/>
                </a:lnTo>
                <a:lnTo>
                  <a:pt x="859756" y="678469"/>
                </a:lnTo>
                <a:lnTo>
                  <a:pt x="881425" y="723685"/>
                </a:lnTo>
                <a:lnTo>
                  <a:pt x="900285" y="769989"/>
                </a:lnTo>
                <a:lnTo>
                  <a:pt x="916661" y="817226"/>
                </a:lnTo>
                <a:lnTo>
                  <a:pt x="930880" y="865244"/>
                </a:lnTo>
                <a:lnTo>
                  <a:pt x="943268" y="913892"/>
                </a:lnTo>
                <a:lnTo>
                  <a:pt x="954151" y="963015"/>
                </a:lnTo>
                <a:lnTo>
                  <a:pt x="963853" y="1012462"/>
                </a:lnTo>
                <a:lnTo>
                  <a:pt x="972702" y="1062081"/>
                </a:lnTo>
                <a:lnTo>
                  <a:pt x="981024" y="1111718"/>
                </a:lnTo>
                <a:lnTo>
                  <a:pt x="989143" y="1161220"/>
                </a:lnTo>
                <a:lnTo>
                  <a:pt x="997386" y="1210437"/>
                </a:lnTo>
                <a:lnTo>
                  <a:pt x="1005814" y="1261895"/>
                </a:lnTo>
                <a:lnTo>
                  <a:pt x="1014508" y="1313322"/>
                </a:lnTo>
                <a:lnTo>
                  <a:pt x="1023568" y="1364682"/>
                </a:lnTo>
                <a:lnTo>
                  <a:pt x="1033094" y="1415940"/>
                </a:lnTo>
                <a:lnTo>
                  <a:pt x="1043185" y="1467061"/>
                </a:lnTo>
                <a:lnTo>
                  <a:pt x="1053940" y="1518010"/>
                </a:lnTo>
                <a:lnTo>
                  <a:pt x="1065458" y="1568751"/>
                </a:lnTo>
                <a:lnTo>
                  <a:pt x="1077840" y="1619249"/>
                </a:lnTo>
                <a:lnTo>
                  <a:pt x="1091184" y="1669469"/>
                </a:lnTo>
                <a:lnTo>
                  <a:pt x="1105590" y="1719375"/>
                </a:lnTo>
                <a:lnTo>
                  <a:pt x="1121157" y="1768933"/>
                </a:lnTo>
                <a:lnTo>
                  <a:pt x="1137985" y="1818106"/>
                </a:lnTo>
                <a:lnTo>
                  <a:pt x="1156173" y="1866860"/>
                </a:lnTo>
                <a:lnTo>
                  <a:pt x="1175821" y="1915160"/>
                </a:lnTo>
                <a:lnTo>
                  <a:pt x="1194562" y="1959812"/>
                </a:lnTo>
                <a:lnTo>
                  <a:pt x="1214768" y="2004034"/>
                </a:lnTo>
                <a:lnTo>
                  <a:pt x="1236443" y="2047720"/>
                </a:lnTo>
                <a:lnTo>
                  <a:pt x="1259589" y="2090761"/>
                </a:lnTo>
                <a:lnTo>
                  <a:pt x="1284208" y="2133049"/>
                </a:lnTo>
                <a:lnTo>
                  <a:pt x="1310305" y="2174477"/>
                </a:lnTo>
                <a:lnTo>
                  <a:pt x="1319077" y="2187348"/>
                </a:lnTo>
                <a:lnTo>
                  <a:pt x="1319077" y="0"/>
                </a:lnTo>
                <a:close/>
              </a:path>
            </a:pathLst>
          </a:custGeom>
          <a:solidFill>
            <a:srgbClr val="D941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086765"/>
            <a:ext cx="1661795" cy="1057275"/>
          </a:xfrm>
          <a:custGeom>
            <a:avLst/>
            <a:gdLst/>
            <a:ahLst/>
            <a:cxnLst/>
            <a:rect l="l" t="t" r="r" b="b"/>
            <a:pathLst>
              <a:path w="1661795" h="1057275">
                <a:moveTo>
                  <a:pt x="0" y="0"/>
                </a:moveTo>
                <a:lnTo>
                  <a:pt x="0" y="1056734"/>
                </a:lnTo>
                <a:lnTo>
                  <a:pt x="1661516" y="1056733"/>
                </a:lnTo>
                <a:lnTo>
                  <a:pt x="1612948" y="1028456"/>
                </a:lnTo>
                <a:lnTo>
                  <a:pt x="1569666" y="1006168"/>
                </a:lnTo>
                <a:lnTo>
                  <a:pt x="1525368" y="985747"/>
                </a:lnTo>
                <a:lnTo>
                  <a:pt x="1480173" y="967170"/>
                </a:lnTo>
                <a:lnTo>
                  <a:pt x="1434197" y="950412"/>
                </a:lnTo>
                <a:lnTo>
                  <a:pt x="1387560" y="935448"/>
                </a:lnTo>
                <a:lnTo>
                  <a:pt x="1340378" y="922254"/>
                </a:lnTo>
                <a:lnTo>
                  <a:pt x="1292770" y="910804"/>
                </a:lnTo>
                <a:lnTo>
                  <a:pt x="1244854" y="901076"/>
                </a:lnTo>
                <a:lnTo>
                  <a:pt x="1196746" y="893043"/>
                </a:lnTo>
                <a:lnTo>
                  <a:pt x="1145858" y="885231"/>
                </a:lnTo>
                <a:lnTo>
                  <a:pt x="940407" y="858773"/>
                </a:lnTo>
                <a:lnTo>
                  <a:pt x="889636" y="850744"/>
                </a:lnTo>
                <a:lnTo>
                  <a:pt x="839528" y="841106"/>
                </a:lnTo>
                <a:lnTo>
                  <a:pt x="790295" y="829335"/>
                </a:lnTo>
                <a:lnTo>
                  <a:pt x="742152" y="814910"/>
                </a:lnTo>
                <a:lnTo>
                  <a:pt x="695310" y="797309"/>
                </a:lnTo>
                <a:lnTo>
                  <a:pt x="649984" y="776008"/>
                </a:lnTo>
                <a:lnTo>
                  <a:pt x="606386" y="750486"/>
                </a:lnTo>
                <a:lnTo>
                  <a:pt x="567378" y="720905"/>
                </a:lnTo>
                <a:lnTo>
                  <a:pt x="531321" y="688314"/>
                </a:lnTo>
                <a:lnTo>
                  <a:pt x="497809" y="653185"/>
                </a:lnTo>
                <a:lnTo>
                  <a:pt x="466438" y="615990"/>
                </a:lnTo>
                <a:lnTo>
                  <a:pt x="436800" y="577201"/>
                </a:lnTo>
                <a:lnTo>
                  <a:pt x="408491" y="537289"/>
                </a:lnTo>
                <a:lnTo>
                  <a:pt x="381106" y="496726"/>
                </a:lnTo>
                <a:lnTo>
                  <a:pt x="298208" y="371119"/>
                </a:lnTo>
                <a:lnTo>
                  <a:pt x="268564" y="326944"/>
                </a:lnTo>
                <a:lnTo>
                  <a:pt x="238395" y="283156"/>
                </a:lnTo>
                <a:lnTo>
                  <a:pt x="207548" y="239900"/>
                </a:lnTo>
                <a:lnTo>
                  <a:pt x="175870" y="197322"/>
                </a:lnTo>
                <a:lnTo>
                  <a:pt x="143208" y="155565"/>
                </a:lnTo>
                <a:lnTo>
                  <a:pt x="109408" y="114775"/>
                </a:lnTo>
                <a:lnTo>
                  <a:pt x="74318" y="75098"/>
                </a:lnTo>
                <a:lnTo>
                  <a:pt x="37784" y="36679"/>
                </a:lnTo>
                <a:lnTo>
                  <a:pt x="0" y="0"/>
                </a:lnTo>
                <a:close/>
              </a:path>
            </a:pathLst>
          </a:custGeom>
          <a:solidFill>
            <a:srgbClr val="D941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45" dirty="0"/>
              <a:t>G</a:t>
            </a:r>
            <a:r>
              <a:rPr spc="-465" dirty="0"/>
              <a:t>h</a:t>
            </a:r>
            <a:r>
              <a:rPr spc="-400" dirty="0"/>
              <a:t>a</a:t>
            </a:r>
            <a:r>
              <a:rPr spc="-550" dirty="0"/>
              <a:t>dee</a:t>
            </a:r>
            <a:r>
              <a:rPr spc="-405" dirty="0"/>
              <a:t>r</a:t>
            </a:r>
            <a:r>
              <a:rPr spc="-315" dirty="0"/>
              <a:t> </a:t>
            </a:r>
            <a:r>
              <a:rPr spc="-505" dirty="0"/>
              <a:t>H</a:t>
            </a:r>
            <a:r>
              <a:rPr spc="-445" dirty="0"/>
              <a:t>a</a:t>
            </a:r>
            <a:r>
              <a:rPr spc="-425" dirty="0"/>
              <a:t>y</a:t>
            </a:r>
            <a:r>
              <a:rPr spc="-525" dirty="0"/>
              <a:t>e</a:t>
            </a:r>
            <a:r>
              <a:rPr spc="-245" dirty="0"/>
              <a:t>l</a:t>
            </a:r>
            <a:r>
              <a:rPr spc="-615" dirty="0"/>
              <a:t>,</a:t>
            </a:r>
            <a:r>
              <a:rPr spc="-315" dirty="0"/>
              <a:t> </a:t>
            </a:r>
            <a:r>
              <a:rPr spc="-360" dirty="0"/>
              <a:t>M</a:t>
            </a:r>
            <a:r>
              <a:rPr spc="-400" dirty="0"/>
              <a:t>D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944372" y="1693544"/>
            <a:ext cx="7323455" cy="283603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95"/>
              </a:spcBef>
              <a:buClr>
                <a:srgbClr val="434343"/>
              </a:buClr>
              <a:buSzPct val="120454"/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10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Most</a:t>
            </a:r>
            <a:r>
              <a:rPr sz="2400" spc="-18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400" spc="-19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com</a:t>
            </a:r>
            <a:r>
              <a:rPr sz="2400" spc="-25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m</a:t>
            </a:r>
            <a:r>
              <a:rPr sz="2400" spc="-17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onl</a:t>
            </a:r>
            <a:r>
              <a:rPr sz="2400" spc="-18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y</a:t>
            </a:r>
            <a:r>
              <a:rPr sz="2400" spc="-1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400" spc="-14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presen</a:t>
            </a:r>
            <a:r>
              <a:rPr sz="2400" spc="-9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t</a:t>
            </a:r>
            <a:r>
              <a:rPr sz="2400" spc="-17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400" spc="-8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a</a:t>
            </a:r>
            <a:r>
              <a:rPr sz="2400" spc="-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s</a:t>
            </a:r>
            <a:r>
              <a:rPr sz="2400" spc="-18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400" spc="-114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acut</a:t>
            </a:r>
            <a:r>
              <a:rPr sz="2400" spc="-12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e</a:t>
            </a:r>
            <a:r>
              <a:rPr sz="2400" spc="-1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400" spc="-120" dirty="0">
                <a:solidFill>
                  <a:srgbClr val="AF2247"/>
                </a:solidFill>
                <a:latin typeface="Arial Rounded MT Bold" panose="020F0704030504030204" pitchFamily="34" charset="0"/>
                <a:cs typeface="Tahoma"/>
              </a:rPr>
              <a:t>nephriti</a:t>
            </a:r>
            <a:r>
              <a:rPr sz="2400" spc="-125" dirty="0">
                <a:solidFill>
                  <a:srgbClr val="AF2247"/>
                </a:solidFill>
                <a:latin typeface="Arial Rounded MT Bold" panose="020F0704030504030204" pitchFamily="34" charset="0"/>
                <a:cs typeface="Tahoma"/>
              </a:rPr>
              <a:t>c</a:t>
            </a:r>
            <a:r>
              <a:rPr sz="2400" spc="-160" dirty="0">
                <a:solidFill>
                  <a:srgbClr val="AF2247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400" spc="-19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syndrom</a:t>
            </a:r>
            <a:r>
              <a:rPr sz="2400" spc="-1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e</a:t>
            </a:r>
            <a:endParaRPr sz="2400" dirty="0">
              <a:latin typeface="Arial Rounded MT Bold" panose="020F0704030504030204" pitchFamily="34" charset="0"/>
              <a:cs typeface="Tahoma"/>
            </a:endParaRPr>
          </a:p>
          <a:p>
            <a:pPr marL="355600" indent="-343535">
              <a:lnSpc>
                <a:spcPct val="100000"/>
              </a:lnSpc>
              <a:buClr>
                <a:srgbClr val="434343"/>
              </a:buClr>
              <a:buSzPct val="120454"/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1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Fever, nausea,</a:t>
            </a:r>
            <a:r>
              <a:rPr sz="2400" spc="-17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400" spc="-11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gross</a:t>
            </a:r>
            <a:r>
              <a:rPr sz="2400" spc="-17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400" spc="-1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hematuria,</a:t>
            </a:r>
            <a:r>
              <a:rPr sz="2400" spc="-15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400" spc="-12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&amp;</a:t>
            </a:r>
            <a:r>
              <a:rPr sz="2400" spc="-19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400" spc="-14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mild</a:t>
            </a:r>
            <a:r>
              <a:rPr sz="2400" spc="-17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400" spc="-15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proteinuria.</a:t>
            </a:r>
            <a:endParaRPr sz="2400" dirty="0">
              <a:latin typeface="Arial Rounded MT Bold" panose="020F0704030504030204" pitchFamily="34" charset="0"/>
              <a:cs typeface="Tahoma"/>
            </a:endParaRPr>
          </a:p>
          <a:p>
            <a:pPr marL="355600" marR="157480" indent="-343535">
              <a:lnSpc>
                <a:spcPct val="100000"/>
              </a:lnSpc>
              <a:buClr>
                <a:srgbClr val="434343"/>
              </a:buClr>
              <a:buSzPct val="120454"/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19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Serum</a:t>
            </a:r>
            <a:r>
              <a:rPr sz="2400" spc="-18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400" spc="-1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complement</a:t>
            </a:r>
            <a:r>
              <a:rPr sz="2400" spc="-13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400" spc="-10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levels</a:t>
            </a:r>
            <a:r>
              <a:rPr sz="24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400" spc="-1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are</a:t>
            </a:r>
            <a:r>
              <a:rPr sz="2400" spc="-18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400" spc="-14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low</a:t>
            </a:r>
            <a:r>
              <a:rPr sz="2400" spc="-1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400" spc="-18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during</a:t>
            </a:r>
            <a:r>
              <a:rPr sz="2400" spc="-17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400" spc="-12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the</a:t>
            </a:r>
            <a:r>
              <a:rPr sz="2400" spc="-18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400" spc="-9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active</a:t>
            </a:r>
            <a:r>
              <a:rPr sz="2400" spc="-17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400" spc="-15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phase</a:t>
            </a:r>
            <a:r>
              <a:rPr sz="2400" spc="-17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400" spc="-14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of</a:t>
            </a:r>
            <a:r>
              <a:rPr sz="2400" spc="-18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400" spc="-12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the </a:t>
            </a:r>
            <a:r>
              <a:rPr sz="2400" spc="-67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400" spc="-114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disease.</a:t>
            </a:r>
            <a:endParaRPr sz="2400" dirty="0">
              <a:latin typeface="Arial Rounded MT Bold" panose="020F0704030504030204" pitchFamily="34" charset="0"/>
              <a:cs typeface="Tahoma"/>
            </a:endParaRPr>
          </a:p>
          <a:p>
            <a:pPr marL="355600" marR="939165" indent="-343535">
              <a:lnSpc>
                <a:spcPts val="2620"/>
              </a:lnSpc>
              <a:spcBef>
                <a:spcPts val="130"/>
              </a:spcBef>
              <a:buClr>
                <a:srgbClr val="434343"/>
              </a:buClr>
              <a:buSzPct val="120454"/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19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Serum </a:t>
            </a:r>
            <a:r>
              <a:rPr sz="2400" spc="-9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anti</a:t>
            </a:r>
            <a:r>
              <a:rPr sz="2400" spc="-95" dirty="0">
                <a:solidFill>
                  <a:srgbClr val="4D5573"/>
                </a:solidFill>
                <a:latin typeface="Arial Rounded MT Bold" panose="020F0704030504030204" pitchFamily="34" charset="0"/>
                <a:cs typeface="Times New Roman"/>
              </a:rPr>
              <a:t>–</a:t>
            </a:r>
            <a:r>
              <a:rPr sz="2400" spc="-9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streptolysin </a:t>
            </a:r>
            <a:r>
              <a:rPr sz="2400" spc="-38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O </a:t>
            </a:r>
            <a:r>
              <a:rPr sz="24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antibody </a:t>
            </a:r>
            <a:r>
              <a:rPr sz="2400" spc="-5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titers </a:t>
            </a:r>
            <a:r>
              <a:rPr sz="2400" spc="-1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are </a:t>
            </a:r>
            <a:r>
              <a:rPr sz="2400" spc="-14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elevated </a:t>
            </a:r>
            <a:r>
              <a:rPr sz="2400" spc="-13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in </a:t>
            </a:r>
            <a:r>
              <a:rPr sz="2400" spc="-67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400" spc="-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posts</a:t>
            </a:r>
            <a:r>
              <a:rPr sz="2400" spc="-3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t</a:t>
            </a:r>
            <a:r>
              <a:rPr sz="2400" spc="-14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rep</a:t>
            </a:r>
            <a:r>
              <a:rPr sz="2400" spc="-9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t</a:t>
            </a:r>
            <a:r>
              <a:rPr sz="2400" spc="-10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ococca</a:t>
            </a:r>
            <a:r>
              <a:rPr sz="2400" spc="-4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l</a:t>
            </a:r>
            <a:r>
              <a:rPr sz="2400" spc="-15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400" spc="-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cases</a:t>
            </a:r>
            <a:r>
              <a:rPr sz="2400" spc="-19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.</a:t>
            </a:r>
            <a:endParaRPr sz="2400" dirty="0">
              <a:latin typeface="Arial Rounded MT Bold" panose="020F0704030504030204" pitchFamily="34" charset="0"/>
              <a:cs typeface="Tahoma"/>
            </a:endParaRPr>
          </a:p>
          <a:p>
            <a:pPr marL="355600" indent="-343535">
              <a:lnSpc>
                <a:spcPts val="2555"/>
              </a:lnSpc>
              <a:buClr>
                <a:srgbClr val="434343"/>
              </a:buClr>
              <a:buSzPct val="120454"/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17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Recovery</a:t>
            </a:r>
            <a:r>
              <a:rPr sz="2400" spc="-18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400" spc="-12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occ</a:t>
            </a:r>
            <a:r>
              <a:rPr sz="2400" spc="-14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u</a:t>
            </a:r>
            <a:r>
              <a:rPr sz="2400" spc="-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r</a:t>
            </a:r>
            <a:r>
              <a:rPr sz="2400" spc="-7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s</a:t>
            </a:r>
            <a:r>
              <a:rPr sz="2400" spc="-17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400" spc="-8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i</a:t>
            </a:r>
            <a:r>
              <a:rPr sz="2400" spc="-18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n</a:t>
            </a:r>
            <a:r>
              <a:rPr sz="2400" spc="-18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400" spc="-29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m</a:t>
            </a:r>
            <a:r>
              <a:rPr sz="2400" spc="-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os</a:t>
            </a:r>
            <a:r>
              <a:rPr sz="2400" spc="-4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t</a:t>
            </a:r>
            <a:r>
              <a:rPr sz="2400" spc="-18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400" spc="-114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ch</a:t>
            </a:r>
            <a:r>
              <a:rPr sz="2400" spc="-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i</a:t>
            </a:r>
            <a:r>
              <a:rPr sz="2400" spc="-15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ldre</a:t>
            </a:r>
            <a:r>
              <a:rPr sz="2400" spc="-20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n</a:t>
            </a:r>
            <a:r>
              <a:rPr sz="24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400" spc="-1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w</a:t>
            </a:r>
            <a:r>
              <a:rPr sz="2400" spc="-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i</a:t>
            </a:r>
            <a:r>
              <a:rPr sz="2400" spc="-8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t</a:t>
            </a:r>
            <a:r>
              <a:rPr sz="2400" spc="-13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h</a:t>
            </a:r>
            <a:r>
              <a:rPr sz="2400" spc="-15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400" spc="-7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postst</a:t>
            </a:r>
            <a:r>
              <a:rPr sz="2400" spc="-5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r</a:t>
            </a:r>
            <a:r>
              <a:rPr sz="2400" spc="-12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eptoco</a:t>
            </a:r>
            <a:r>
              <a:rPr sz="2400" spc="-114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c</a:t>
            </a:r>
            <a:r>
              <a:rPr sz="2400" spc="-8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ca</a:t>
            </a:r>
            <a:r>
              <a:rPr sz="2400" spc="-4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l</a:t>
            </a:r>
            <a:r>
              <a:rPr sz="2400" spc="-15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400" spc="-7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di</a:t>
            </a:r>
            <a:r>
              <a:rPr sz="2400" spc="-9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s</a:t>
            </a:r>
            <a:r>
              <a:rPr sz="2400" spc="-12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ease</a:t>
            </a:r>
            <a:endParaRPr sz="2400" dirty="0">
              <a:latin typeface="Arial Rounded MT Bold" panose="020F0704030504030204" pitchFamily="34" charset="0"/>
              <a:cs typeface="Tahoma"/>
            </a:endParaRP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381000" y="598487"/>
            <a:ext cx="6447501" cy="990600"/>
          </a:xfrm>
        </p:spPr>
        <p:txBody>
          <a:bodyPr/>
          <a:lstStyle/>
          <a:p>
            <a:r>
              <a:rPr lang="en-US" dirty="0"/>
              <a:t>Post infectious GN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6335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772391" y="8659"/>
            <a:ext cx="6172200" cy="685800"/>
          </a:xfrm>
        </p:spPr>
        <p:txBody>
          <a:bodyPr/>
          <a:lstStyle/>
          <a:p>
            <a:pPr eaLnBrk="1" hangingPunct="1"/>
            <a:r>
              <a:rPr lang="en-US" dirty="0"/>
              <a:t>Acute proliferative GN</a:t>
            </a:r>
          </a:p>
        </p:txBody>
      </p:sp>
      <p:pic>
        <p:nvPicPr>
          <p:cNvPr id="83971" name="Picture 4" descr="S01871-020-f0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95350"/>
            <a:ext cx="6343650" cy="394335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972" name="TextBox 3"/>
          <p:cNvSpPr txBox="1">
            <a:spLocks noChangeArrowheads="1"/>
          </p:cNvSpPr>
          <p:nvPr/>
        </p:nvSpPr>
        <p:spPr bwMode="auto">
          <a:xfrm>
            <a:off x="1485900" y="1028701"/>
            <a:ext cx="685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CA" sz="1200" b="1">
                <a:solidFill>
                  <a:prstClr val="black"/>
                </a:solidFill>
              </a:rPr>
              <a:t>Normal</a:t>
            </a:r>
            <a:endParaRPr lang="en-US" sz="1200" b="1">
              <a:solidFill>
                <a:prstClr val="black"/>
              </a:solidFill>
            </a:endParaRPr>
          </a:p>
        </p:txBody>
      </p:sp>
      <p:sp>
        <p:nvSpPr>
          <p:cNvPr id="10" name="Striped Right Arrow 9"/>
          <p:cNvSpPr/>
          <p:nvPr/>
        </p:nvSpPr>
        <p:spPr>
          <a:xfrm>
            <a:off x="2971800" y="3314700"/>
            <a:ext cx="628650" cy="363141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581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49492"/>
            <a:ext cx="6667500" cy="800100"/>
          </a:xfrm>
        </p:spPr>
        <p:txBody>
          <a:bodyPr/>
          <a:lstStyle/>
          <a:p>
            <a:pPr eaLnBrk="1" hangingPunct="1"/>
            <a:r>
              <a:rPr lang="en-US" altLang="ar-SA" dirty="0" smtClean="0"/>
              <a:t>         IgA </a:t>
            </a:r>
            <a:r>
              <a:rPr lang="en-US" altLang="ar-SA" dirty="0"/>
              <a:t>Nephropathy (IgA-N)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490959"/>
            <a:ext cx="7048500" cy="3673079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ar-SA" sz="1600" dirty="0">
                <a:latin typeface="Arial Rounded MT Bold" panose="020F0704030504030204" pitchFamily="34" charset="0"/>
              </a:rPr>
              <a:t>GN characterized by the presence of prominent IgA deposits in the mesangial regions.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ar-SA" sz="1600" dirty="0">
                <a:latin typeface="Arial Rounded MT Bold" panose="020F0704030504030204" pitchFamily="34" charset="0"/>
              </a:rPr>
              <a:t>Commonest type of GN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ar-SA" sz="1600" dirty="0">
                <a:latin typeface="Arial Rounded MT Bold" panose="020F0704030504030204" pitchFamily="34" charset="0"/>
              </a:rPr>
              <a:t>Children &amp; young adults</a:t>
            </a:r>
          </a:p>
          <a:p>
            <a:pPr lvl="1" eaLnBrk="1" hangingPunct="1">
              <a:lnSpc>
                <a:spcPct val="90000"/>
              </a:lnSpc>
            </a:pPr>
            <a:r>
              <a:rPr lang="en-CA" altLang="ar-SA" sz="1600" dirty="0">
                <a:latin typeface="Arial Rounded MT Bold" panose="020F0704030504030204" pitchFamily="34" charset="0"/>
              </a:rPr>
              <a:t>Usually 1 to 2 days after URTI</a:t>
            </a:r>
            <a:endParaRPr lang="en-US" altLang="ar-SA" sz="1600" dirty="0">
              <a:latin typeface="Arial Rounded MT Bold" panose="020F070403050403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ar-SA" sz="1600" dirty="0">
                <a:latin typeface="Arial Rounded MT Bold" panose="020F0704030504030204" pitchFamily="34" charset="0"/>
              </a:rPr>
              <a:t>Microscopic or gross hematuria</a:t>
            </a:r>
          </a:p>
          <a:p>
            <a:pPr eaLnBrk="1" hangingPunct="1">
              <a:lnSpc>
                <a:spcPct val="90000"/>
              </a:lnSpc>
            </a:pPr>
            <a:r>
              <a:rPr lang="en-US" altLang="ar-SA" sz="1600" dirty="0">
                <a:latin typeface="Arial Rounded MT Bold" panose="020F0704030504030204" pitchFamily="34" charset="0"/>
              </a:rPr>
              <a:t>LM ----- normal / </a:t>
            </a:r>
            <a:r>
              <a:rPr lang="en-US" altLang="ar-SA" sz="1600" dirty="0" err="1">
                <a:latin typeface="Arial Rounded MT Bold" panose="020F0704030504030204" pitchFamily="34" charset="0"/>
              </a:rPr>
              <a:t>mesangioprolif</a:t>
            </a:r>
            <a:r>
              <a:rPr lang="en-US" altLang="ar-SA" sz="1600" dirty="0">
                <a:latin typeface="Arial Rounded MT Bold" panose="020F0704030504030204" pitchFamily="34" charset="0"/>
              </a:rPr>
              <a:t> / focal or diffuse </a:t>
            </a:r>
            <a:r>
              <a:rPr lang="en-US" altLang="ar-SA" sz="1600" dirty="0" err="1">
                <a:latin typeface="Arial Rounded MT Bold" panose="020F0704030504030204" pitchFamily="34" charset="0"/>
              </a:rPr>
              <a:t>prolif</a:t>
            </a:r>
            <a:r>
              <a:rPr lang="en-US" altLang="ar-SA" sz="1600" dirty="0">
                <a:latin typeface="Arial Rounded MT Bold" panose="020F0704030504030204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ar-SA" sz="1600" dirty="0">
                <a:latin typeface="Arial Rounded MT Bold" panose="020F0704030504030204" pitchFamily="34" charset="0"/>
              </a:rPr>
              <a:t> EM ---- electron dense deposits in the mesangium</a:t>
            </a:r>
          </a:p>
          <a:p>
            <a:pPr eaLnBrk="1" hangingPunct="1">
              <a:lnSpc>
                <a:spcPct val="90000"/>
              </a:lnSpc>
            </a:pPr>
            <a:r>
              <a:rPr lang="en-US" altLang="ar-SA" sz="1600" dirty="0">
                <a:latin typeface="Arial Rounded MT Bold" panose="020F0704030504030204" pitchFamily="34" charset="0"/>
              </a:rPr>
              <a:t> IF   ---- diffuse , usually global mesangial IgA in all  cases .		 					</a:t>
            </a:r>
          </a:p>
        </p:txBody>
      </p:sp>
    </p:spTree>
    <p:extLst>
      <p:ext uri="{BB962C8B-B14F-4D97-AF65-F5344CB8AC3E}">
        <p14:creationId xmlns:p14="http://schemas.microsoft.com/office/powerpoint/2010/main" val="17303547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657350" y="285750"/>
            <a:ext cx="5829300" cy="628650"/>
          </a:xfrm>
        </p:spPr>
        <p:txBody>
          <a:bodyPr/>
          <a:lstStyle/>
          <a:p>
            <a:pPr eaLnBrk="1" hangingPunct="1"/>
            <a:r>
              <a:rPr lang="en-US" dirty="0"/>
              <a:t>IgA Nephropathy</a:t>
            </a:r>
          </a:p>
        </p:txBody>
      </p:sp>
      <p:pic>
        <p:nvPicPr>
          <p:cNvPr id="93187" name="Picture 1028" descr="S01871-020-f0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200150"/>
            <a:ext cx="6858000" cy="3232547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3235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2856864" y="448309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75692" y="0"/>
                </a:moveTo>
                <a:lnTo>
                  <a:pt x="0" y="0"/>
                </a:lnTo>
              </a:path>
            </a:pathLst>
          </a:custGeom>
          <a:ln w="11425">
            <a:solidFill>
              <a:srgbClr val="D941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932932" y="313943"/>
            <a:ext cx="92710" cy="0"/>
          </a:xfrm>
          <a:custGeom>
            <a:avLst/>
            <a:gdLst/>
            <a:ahLst/>
            <a:cxnLst/>
            <a:rect l="l" t="t" r="r" b="b"/>
            <a:pathLst>
              <a:path w="92710">
                <a:moveTo>
                  <a:pt x="0" y="0"/>
                </a:moveTo>
                <a:lnTo>
                  <a:pt x="92201" y="0"/>
                </a:lnTo>
              </a:path>
            </a:pathLst>
          </a:custGeom>
          <a:ln w="11425">
            <a:solidFill>
              <a:srgbClr val="D94169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26465" y="2017598"/>
            <a:ext cx="3033395" cy="2167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10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Differ</a:t>
            </a:r>
            <a:r>
              <a:rPr sz="2000" spc="-14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e</a:t>
            </a:r>
            <a:r>
              <a:rPr sz="2000" spc="-11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n</a:t>
            </a:r>
            <a:r>
              <a:rPr sz="2000" spc="-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t</a:t>
            </a:r>
            <a:r>
              <a:rPr sz="2000" spc="-18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b="1" spc="-165" dirty="0">
                <a:solidFill>
                  <a:srgbClr val="AF2247"/>
                </a:solidFill>
                <a:latin typeface="Arial Rounded MT Bold" panose="020F0704030504030204" pitchFamily="34" charset="0"/>
                <a:cs typeface="Trebuchet MS"/>
              </a:rPr>
              <a:t>L</a:t>
            </a:r>
            <a:r>
              <a:rPr sz="2000" b="1" spc="-229" dirty="0">
                <a:solidFill>
                  <a:srgbClr val="AF2247"/>
                </a:solidFill>
                <a:latin typeface="Arial Rounded MT Bold" panose="020F0704030504030204" pitchFamily="34" charset="0"/>
                <a:cs typeface="Trebuchet MS"/>
              </a:rPr>
              <a:t>M</a:t>
            </a:r>
            <a:r>
              <a:rPr sz="2000" b="1" spc="-140" dirty="0">
                <a:solidFill>
                  <a:srgbClr val="AF2247"/>
                </a:solidFill>
                <a:latin typeface="Arial Rounded MT Bold" panose="020F0704030504030204" pitchFamily="34" charset="0"/>
                <a:cs typeface="Trebuchet MS"/>
              </a:rPr>
              <a:t> </a:t>
            </a:r>
            <a:r>
              <a:rPr sz="2000" spc="-10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fin</a:t>
            </a:r>
            <a:r>
              <a:rPr sz="2000" spc="-15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d</a:t>
            </a:r>
            <a:r>
              <a:rPr sz="2000" spc="-9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ing</a:t>
            </a:r>
            <a:r>
              <a:rPr sz="2000" spc="-9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s</a:t>
            </a:r>
            <a:r>
              <a:rPr sz="2000" spc="-17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3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bu</a:t>
            </a:r>
            <a:r>
              <a:rPr sz="2000" spc="-8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t</a:t>
            </a:r>
            <a:r>
              <a:rPr sz="2000" spc="-1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4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w</a:t>
            </a:r>
            <a:r>
              <a:rPr sz="2000" spc="-114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ha</a:t>
            </a:r>
            <a:r>
              <a:rPr sz="2000" spc="-8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t</a:t>
            </a:r>
            <a:r>
              <a:rPr sz="2000" spc="-13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ever  </a:t>
            </a:r>
            <a:r>
              <a:rPr sz="2000" spc="-10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th</a:t>
            </a:r>
            <a:r>
              <a:rPr sz="2000" spc="-11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e</a:t>
            </a:r>
            <a:r>
              <a:rPr sz="20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7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histologi</a:t>
            </a:r>
            <a:r>
              <a:rPr sz="2000" spc="-8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c</a:t>
            </a:r>
            <a:r>
              <a:rPr sz="20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9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lesions</a:t>
            </a:r>
            <a:r>
              <a:rPr sz="2000" spc="-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,</a:t>
            </a:r>
            <a:r>
              <a:rPr sz="20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9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the  </a:t>
            </a:r>
            <a:r>
              <a:rPr sz="2000" spc="-14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pathognomoni</a:t>
            </a:r>
            <a:r>
              <a:rPr sz="2000" spc="-12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c</a:t>
            </a:r>
            <a:r>
              <a:rPr sz="2000" spc="-18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1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featur</a:t>
            </a:r>
            <a:r>
              <a:rPr sz="2000" spc="-12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e</a:t>
            </a:r>
            <a:r>
              <a:rPr sz="20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20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b</a:t>
            </a:r>
            <a:r>
              <a:rPr sz="2000" spc="-17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y</a:t>
            </a:r>
            <a:r>
              <a:rPr sz="2000" spc="-15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b="1" spc="-80" dirty="0">
                <a:solidFill>
                  <a:srgbClr val="AF2247"/>
                </a:solidFill>
                <a:latin typeface="Arial Rounded MT Bold" panose="020F0704030504030204" pitchFamily="34" charset="0"/>
                <a:cs typeface="Trebuchet MS"/>
              </a:rPr>
              <a:t>I</a:t>
            </a:r>
            <a:r>
              <a:rPr sz="2000" b="1" spc="-180" dirty="0">
                <a:solidFill>
                  <a:srgbClr val="AF2247"/>
                </a:solidFill>
                <a:latin typeface="Arial Rounded MT Bold" panose="020F0704030504030204" pitchFamily="34" charset="0"/>
                <a:cs typeface="Trebuchet MS"/>
              </a:rPr>
              <a:t>F</a:t>
            </a:r>
            <a:r>
              <a:rPr sz="2000" b="1" spc="-140" dirty="0">
                <a:solidFill>
                  <a:srgbClr val="AF2247"/>
                </a:solidFill>
                <a:latin typeface="Arial Rounded MT Bold" panose="020F0704030504030204" pitchFamily="34" charset="0"/>
                <a:cs typeface="Trebuchet MS"/>
              </a:rPr>
              <a:t> </a:t>
            </a:r>
            <a:r>
              <a:rPr sz="2000" spc="-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i</a:t>
            </a:r>
            <a:r>
              <a:rPr sz="2000" spc="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s</a:t>
            </a:r>
            <a:r>
              <a:rPr sz="2000" spc="-15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9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the  </a:t>
            </a:r>
            <a:r>
              <a:rPr sz="2000" spc="-10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depositio</a:t>
            </a:r>
            <a:r>
              <a:rPr sz="2000" spc="-12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n</a:t>
            </a:r>
            <a:r>
              <a:rPr sz="2000" spc="-17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4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o</a:t>
            </a:r>
            <a:r>
              <a:rPr sz="2000" spc="-8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f</a:t>
            </a:r>
            <a:r>
              <a:rPr sz="2000" spc="-15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280" dirty="0">
                <a:solidFill>
                  <a:srgbClr val="AF2247"/>
                </a:solidFill>
                <a:latin typeface="Arial Rounded MT Bold" panose="020F0704030504030204" pitchFamily="34" charset="0"/>
                <a:cs typeface="Tahoma"/>
              </a:rPr>
              <a:t>I</a:t>
            </a:r>
            <a:r>
              <a:rPr sz="2000" spc="-210" dirty="0">
                <a:solidFill>
                  <a:srgbClr val="AF2247"/>
                </a:solidFill>
                <a:latin typeface="Arial Rounded MT Bold" panose="020F0704030504030204" pitchFamily="34" charset="0"/>
                <a:cs typeface="Tahoma"/>
              </a:rPr>
              <a:t>g</a:t>
            </a:r>
            <a:r>
              <a:rPr sz="2000" spc="-220" dirty="0">
                <a:solidFill>
                  <a:srgbClr val="AF2247"/>
                </a:solidFill>
                <a:latin typeface="Arial Rounded MT Bold" panose="020F0704030504030204" pitchFamily="34" charset="0"/>
                <a:cs typeface="Tahoma"/>
              </a:rPr>
              <a:t>A</a:t>
            </a:r>
            <a:r>
              <a:rPr sz="2000" spc="-155" dirty="0">
                <a:solidFill>
                  <a:srgbClr val="AF2247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7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and</a:t>
            </a:r>
            <a:r>
              <a:rPr sz="20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4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C</a:t>
            </a:r>
            <a:r>
              <a:rPr sz="2000" spc="-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3</a:t>
            </a:r>
            <a:r>
              <a:rPr sz="20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, </a:t>
            </a:r>
            <a:r>
              <a:rPr sz="2000" spc="-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i</a:t>
            </a:r>
            <a:r>
              <a:rPr sz="2000" spc="-14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n</a:t>
            </a:r>
            <a:r>
              <a:rPr sz="20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9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the  </a:t>
            </a:r>
            <a:r>
              <a:rPr sz="2000" spc="-114" dirty="0">
                <a:solidFill>
                  <a:srgbClr val="AF2247"/>
                </a:solidFill>
                <a:latin typeface="Arial Rounded MT Bold" panose="020F0704030504030204" pitchFamily="34" charset="0"/>
                <a:cs typeface="Tahoma"/>
              </a:rPr>
              <a:t>mesangial</a:t>
            </a:r>
            <a:r>
              <a:rPr sz="2000" spc="-160" dirty="0">
                <a:solidFill>
                  <a:srgbClr val="AF2247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45" dirty="0">
                <a:solidFill>
                  <a:srgbClr val="AF2247"/>
                </a:solidFill>
                <a:latin typeface="Arial Rounded MT Bold" panose="020F0704030504030204" pitchFamily="34" charset="0"/>
                <a:cs typeface="Tahoma"/>
              </a:rPr>
              <a:t>region.</a:t>
            </a:r>
            <a:r>
              <a:rPr sz="2000" spc="-180" dirty="0">
                <a:solidFill>
                  <a:srgbClr val="AF2247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90" dirty="0">
                <a:solidFill>
                  <a:srgbClr val="AF2247"/>
                </a:solidFill>
                <a:latin typeface="Arial Rounded MT Bold" panose="020F0704030504030204" pitchFamily="34" charset="0"/>
                <a:cs typeface="Tahoma"/>
              </a:rPr>
              <a:t>(diagnostic</a:t>
            </a:r>
            <a:r>
              <a:rPr sz="1800" spc="-90" dirty="0">
                <a:solidFill>
                  <a:srgbClr val="AF2247"/>
                </a:solidFill>
                <a:latin typeface="Tahoma"/>
                <a:cs typeface="Tahoma"/>
              </a:rPr>
              <a:t>)</a:t>
            </a:r>
            <a:endParaRPr sz="1800" dirty="0">
              <a:latin typeface="Tahoma"/>
              <a:cs typeface="Tahoma"/>
            </a:endParaRPr>
          </a:p>
        </p:txBody>
      </p:sp>
      <p:pic>
        <p:nvPicPr>
          <p:cNvPr id="20" name="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67200" y="590550"/>
            <a:ext cx="4405249" cy="3209925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152400" y="313943"/>
            <a:ext cx="6447501" cy="990600"/>
          </a:xfrm>
        </p:spPr>
        <p:txBody>
          <a:bodyPr/>
          <a:lstStyle/>
          <a:p>
            <a:r>
              <a:rPr lang="en-US" dirty="0"/>
              <a:t>IgA Nephropathy</a:t>
            </a:r>
          </a:p>
        </p:txBody>
      </p:sp>
    </p:spTree>
    <p:extLst>
      <p:ext uri="{BB962C8B-B14F-4D97-AF65-F5344CB8AC3E}">
        <p14:creationId xmlns:p14="http://schemas.microsoft.com/office/powerpoint/2010/main" val="40374858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71450"/>
            <a:ext cx="6858000" cy="971550"/>
          </a:xfrm>
        </p:spPr>
        <p:txBody>
          <a:bodyPr/>
          <a:lstStyle/>
          <a:p>
            <a:pPr eaLnBrk="1" hangingPunct="1"/>
            <a:r>
              <a:rPr lang="en-US" altLang="ar-SA"/>
              <a:t>Pathogenesis of IgA-N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5900"/>
            <a:ext cx="7200900" cy="2971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ar-SA" sz="1600" dirty="0">
                <a:latin typeface="Arial Rounded MT Bold" panose="020F0704030504030204" pitchFamily="34" charset="0"/>
              </a:rPr>
              <a:t>Activation of </a:t>
            </a:r>
            <a:r>
              <a:rPr lang="en-US" altLang="ar-SA" sz="1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alternative pathway of complement</a:t>
            </a:r>
          </a:p>
          <a:p>
            <a:pPr eaLnBrk="1" hangingPunct="1"/>
            <a:endParaRPr lang="en-US" altLang="ar-SA" sz="1600" dirty="0">
              <a:latin typeface="Arial Rounded MT Bold" panose="020F0704030504030204" pitchFamily="34" charset="0"/>
            </a:endParaRPr>
          </a:p>
          <a:p>
            <a:pPr eaLnBrk="1" hangingPunct="1"/>
            <a:r>
              <a:rPr lang="en-US" altLang="ar-SA" sz="1600" dirty="0">
                <a:latin typeface="Arial Rounded MT Bold" panose="020F0704030504030204" pitchFamily="34" charset="0"/>
              </a:rPr>
              <a:t>Genetic or acquired abnormality leading to </a:t>
            </a:r>
            <a:r>
              <a:rPr lang="en-US" altLang="ar-SA" sz="1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increase IgA </a:t>
            </a:r>
            <a:r>
              <a:rPr lang="en-US" altLang="ar-SA" sz="1600" dirty="0">
                <a:latin typeface="Arial Rounded MT Bold" panose="020F0704030504030204" pitchFamily="34" charset="0"/>
              </a:rPr>
              <a:t>synthesis by mucosal surfaces after antigenic stimulation </a:t>
            </a:r>
            <a:r>
              <a:rPr lang="en-US" altLang="ar-SA" sz="1600" dirty="0">
                <a:latin typeface="Arial Rounded MT Bold" panose="020F0704030504030204" pitchFamily="34" charset="0"/>
                <a:sym typeface="Wingdings" panose="05000000000000000000" pitchFamily="2" charset="2"/>
              </a:rPr>
              <a:t></a:t>
            </a:r>
            <a:r>
              <a:rPr lang="en-US" altLang="ar-SA" sz="1600" dirty="0">
                <a:latin typeface="Arial Rounded MT Bold" panose="020F0704030504030204" pitchFamily="34" charset="0"/>
              </a:rPr>
              <a:t> Circulating IgA aggregates or complexes entrapped in </a:t>
            </a:r>
            <a:r>
              <a:rPr lang="en-US" altLang="ar-SA" sz="1600" dirty="0" err="1">
                <a:latin typeface="Arial Rounded MT Bold" panose="020F0704030504030204" pitchFamily="34" charset="0"/>
              </a:rPr>
              <a:t>mesangium</a:t>
            </a:r>
            <a:r>
              <a:rPr lang="en-US" altLang="ar-SA" sz="1600" dirty="0">
                <a:latin typeface="Arial Rounded MT Bold" panose="020F0704030504030204" pitchFamily="34" charset="0"/>
              </a:rPr>
              <a:t> and activate alternative pathway.</a:t>
            </a:r>
          </a:p>
          <a:p>
            <a:pPr eaLnBrk="1" hangingPunct="1"/>
            <a:r>
              <a:rPr lang="en-US" sz="1600" dirty="0">
                <a:latin typeface="Arial Rounded MT Bold" panose="020F0704030504030204" pitchFamily="34" charset="0"/>
              </a:rPr>
              <a:t>Increased frequency in individuals with celiac </a:t>
            </a:r>
            <a:r>
              <a:rPr lang="en-US" sz="1600" dirty="0" smtClean="0">
                <a:latin typeface="Arial Rounded MT Bold" panose="020F0704030504030204" pitchFamily="34" charset="0"/>
              </a:rPr>
              <a:t>disease in </a:t>
            </a:r>
            <a:r>
              <a:rPr lang="en-US" sz="1600" dirty="0">
                <a:latin typeface="Arial Rounded MT Bold" panose="020F0704030504030204" pitchFamily="34" charset="0"/>
              </a:rPr>
              <a:t>liver disease (secondary IgA nephropathy).</a:t>
            </a:r>
            <a:endParaRPr lang="en-US" altLang="ar-SA" sz="16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6846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ar-SA" dirty="0"/>
              <a:t>IgA - </a:t>
            </a:r>
            <a:r>
              <a:rPr lang="en-US" altLang="ar-SA" dirty="0" smtClean="0"/>
              <a:t>Nephropathy</a:t>
            </a:r>
            <a:endParaRPr lang="en-US" altLang="ar-SA" dirty="0"/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xfrm>
            <a:off x="508001" y="1337518"/>
            <a:ext cx="7150099" cy="339447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ar-SA" sz="1800" dirty="0" smtClean="0">
                <a:latin typeface="Arial Rounded MT Bold" panose="020F0704030504030204" pitchFamily="34" charset="0"/>
              </a:rPr>
              <a:t>Prognosis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ar-SA" sz="1800" dirty="0" smtClean="0">
                <a:latin typeface="Arial Rounded MT Bold" panose="020F0704030504030204" pitchFamily="34" charset="0"/>
              </a:rPr>
              <a:t>initial benign course but slowly progressive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ar-SA" sz="1800" dirty="0" smtClean="0">
                <a:latin typeface="Arial Rounded MT Bold" panose="020F0704030504030204" pitchFamily="34" charset="0"/>
              </a:rPr>
              <a:t>20 - 50% progress to CRF in 20 years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ar-SA" sz="1800" dirty="0" smtClean="0">
                <a:latin typeface="Arial Rounded MT Bold" panose="020F0704030504030204" pitchFamily="34" charset="0"/>
              </a:rPr>
              <a:t>Bad prognostic features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ar-SA" sz="1800" dirty="0" smtClean="0">
                <a:latin typeface="Arial Rounded MT Bold" panose="020F0704030504030204" pitchFamily="34" charset="0"/>
              </a:rPr>
              <a:t>old age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ar-SA" sz="1800" dirty="0" smtClean="0">
                <a:latin typeface="Arial Rounded MT Bold" panose="020F0704030504030204" pitchFamily="34" charset="0"/>
              </a:rPr>
              <a:t>heavy proteinuria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ar-SA" sz="1800" dirty="0" smtClean="0">
                <a:latin typeface="Arial Rounded MT Bold" panose="020F0704030504030204" pitchFamily="34" charset="0"/>
              </a:rPr>
              <a:t>Hypertension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ar-SA" sz="1800" dirty="0" smtClean="0">
                <a:latin typeface="Arial Rounded MT Bold" panose="020F0704030504030204" pitchFamily="34" charset="0"/>
              </a:rPr>
              <a:t>sclerosis</a:t>
            </a:r>
            <a:endParaRPr lang="en-US" altLang="ar-SA" sz="1800" dirty="0">
              <a:latin typeface="Arial Rounded MT Bold" panose="020F0704030504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ar-SA" sz="1800" dirty="0">
                <a:latin typeface="Arial Rounded MT Bold" panose="020F0704030504030204" pitchFamily="34" charset="0"/>
              </a:rPr>
              <a:t>20 - 60% recur in transplants.</a:t>
            </a:r>
          </a:p>
          <a:p>
            <a:pPr lvl="1" eaLnBrk="1" hangingPunct="1">
              <a:lnSpc>
                <a:spcPct val="90000"/>
              </a:lnSpc>
            </a:pPr>
            <a:endParaRPr lang="en-US" altLang="ar-SA" sz="1800" dirty="0"/>
          </a:p>
        </p:txBody>
      </p:sp>
    </p:spTree>
    <p:extLst>
      <p:ext uri="{BB962C8B-B14F-4D97-AF65-F5344CB8AC3E}">
        <p14:creationId xmlns:p14="http://schemas.microsoft.com/office/powerpoint/2010/main" val="17535487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1485900" y="457200"/>
            <a:ext cx="6172200" cy="97155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ar-SA"/>
              <a:t>Membranoproliferative (mesangiocapillary) GN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85900"/>
            <a:ext cx="6972300" cy="3444479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ar-SA" sz="1600" dirty="0">
                <a:latin typeface="Arial Rounded MT Bold" panose="020F0704030504030204" pitchFamily="34" charset="0"/>
              </a:rPr>
              <a:t>Characterized histologically by alterations in the basement membrane, proliferation of glomerular cells and leukocyte infiltration.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ar-SA" sz="1600" dirty="0">
                <a:latin typeface="Arial Rounded MT Bold" panose="020F0704030504030204" pitchFamily="34" charset="0"/>
              </a:rPr>
              <a:t>Children and young adults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ar-SA" sz="1600" dirty="0">
                <a:latin typeface="Arial Rounded MT Bold" panose="020F0704030504030204" pitchFamily="34" charset="0"/>
              </a:rPr>
              <a:t>nephrotic syndrome, nephritic syndrome, proteinuria, hematuria or nephrotic/nephritic.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ar-SA" sz="1600" dirty="0">
                <a:latin typeface="Arial Rounded MT Bold" panose="020F0704030504030204" pitchFamily="34" charset="0"/>
              </a:rPr>
              <a:t>Secondary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ar-SA" sz="1600" dirty="0">
                <a:latin typeface="Arial Rounded MT Bold" panose="020F0704030504030204" pitchFamily="34" charset="0"/>
              </a:rPr>
              <a:t>chronic immune complex disorder (SLE, HCV, HIV)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ar-SA" sz="1600" dirty="0">
                <a:latin typeface="Arial Rounded MT Bold" panose="020F0704030504030204" pitchFamily="34" charset="0"/>
              </a:rPr>
              <a:t>malignant conditions (CLL, lymphoma, melanoma)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i="1" dirty="0">
                <a:latin typeface="Arial Rounded MT Bold" panose="020F0704030504030204" pitchFamily="34" charset="0"/>
              </a:rPr>
              <a:t>MPGN type I</a:t>
            </a:r>
            <a:r>
              <a:rPr lang="en-US" sz="1600" dirty="0">
                <a:latin typeface="Arial Rounded MT Bold" panose="020F0704030504030204" pitchFamily="34" charset="0"/>
              </a:rPr>
              <a:t> and </a:t>
            </a:r>
            <a:r>
              <a:rPr lang="en-US" sz="1600" i="1" dirty="0">
                <a:latin typeface="Arial Rounded MT Bold" panose="020F0704030504030204" pitchFamily="34" charset="0"/>
              </a:rPr>
              <a:t>dense deposit disease</a:t>
            </a:r>
            <a:r>
              <a:rPr lang="en-US" sz="1600" dirty="0">
                <a:latin typeface="Arial Rounded MT Bold" panose="020F0704030504030204" pitchFamily="34" charset="0"/>
              </a:rPr>
              <a:t> (formerly </a:t>
            </a:r>
            <a:r>
              <a:rPr lang="en-US" sz="1600" i="1" dirty="0">
                <a:latin typeface="Arial Rounded MT Bold" panose="020F0704030504030204" pitchFamily="34" charset="0"/>
              </a:rPr>
              <a:t>MPGN type II</a:t>
            </a:r>
            <a:r>
              <a:rPr lang="en-US" sz="1600" dirty="0">
                <a:latin typeface="Arial Rounded MT Bold" panose="020F0704030504030204" pitchFamily="34" charset="0"/>
              </a:rPr>
              <a:t>).</a:t>
            </a:r>
            <a:endParaRPr lang="en-US" altLang="ar-SA" sz="16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0832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26169" y="4352200"/>
            <a:ext cx="4318000" cy="791845"/>
          </a:xfrm>
          <a:custGeom>
            <a:avLst/>
            <a:gdLst/>
            <a:ahLst/>
            <a:cxnLst/>
            <a:rect l="l" t="t" r="r" b="b"/>
            <a:pathLst>
              <a:path w="4318000" h="791845">
                <a:moveTo>
                  <a:pt x="1169831" y="94229"/>
                </a:moveTo>
                <a:lnTo>
                  <a:pt x="1120415" y="94476"/>
                </a:lnTo>
                <a:lnTo>
                  <a:pt x="1071023" y="96375"/>
                </a:lnTo>
                <a:lnTo>
                  <a:pt x="1021735" y="99979"/>
                </a:lnTo>
                <a:lnTo>
                  <a:pt x="972632" y="105338"/>
                </a:lnTo>
                <a:lnTo>
                  <a:pt x="923794" y="112504"/>
                </a:lnTo>
                <a:lnTo>
                  <a:pt x="875300" y="121528"/>
                </a:lnTo>
                <a:lnTo>
                  <a:pt x="827231" y="132462"/>
                </a:lnTo>
                <a:lnTo>
                  <a:pt x="779666" y="145358"/>
                </a:lnTo>
                <a:lnTo>
                  <a:pt x="732686" y="160267"/>
                </a:lnTo>
                <a:lnTo>
                  <a:pt x="686370" y="177240"/>
                </a:lnTo>
                <a:lnTo>
                  <a:pt x="640799" y="196329"/>
                </a:lnTo>
                <a:lnTo>
                  <a:pt x="594648" y="218341"/>
                </a:lnTo>
                <a:lnTo>
                  <a:pt x="549734" y="242449"/>
                </a:lnTo>
                <a:lnTo>
                  <a:pt x="506034" y="268541"/>
                </a:lnTo>
                <a:lnTo>
                  <a:pt x="463521" y="296507"/>
                </a:lnTo>
                <a:lnTo>
                  <a:pt x="422171" y="326236"/>
                </a:lnTo>
                <a:lnTo>
                  <a:pt x="381959" y="357616"/>
                </a:lnTo>
                <a:lnTo>
                  <a:pt x="342858" y="390538"/>
                </a:lnTo>
                <a:lnTo>
                  <a:pt x="304845" y="424888"/>
                </a:lnTo>
                <a:lnTo>
                  <a:pt x="267895" y="460558"/>
                </a:lnTo>
                <a:lnTo>
                  <a:pt x="231981" y="497435"/>
                </a:lnTo>
                <a:lnTo>
                  <a:pt x="197080" y="535410"/>
                </a:lnTo>
                <a:lnTo>
                  <a:pt x="163166" y="574370"/>
                </a:lnTo>
                <a:lnTo>
                  <a:pt x="130213" y="614205"/>
                </a:lnTo>
                <a:lnTo>
                  <a:pt x="98198" y="654805"/>
                </a:lnTo>
                <a:lnTo>
                  <a:pt x="67094" y="696057"/>
                </a:lnTo>
                <a:lnTo>
                  <a:pt x="36877" y="737851"/>
                </a:lnTo>
                <a:lnTo>
                  <a:pt x="7521" y="780076"/>
                </a:lnTo>
                <a:lnTo>
                  <a:pt x="0" y="791297"/>
                </a:lnTo>
                <a:lnTo>
                  <a:pt x="4317830" y="791297"/>
                </a:lnTo>
                <a:lnTo>
                  <a:pt x="4317830" y="516674"/>
                </a:lnTo>
                <a:lnTo>
                  <a:pt x="2783797" y="516674"/>
                </a:lnTo>
                <a:lnTo>
                  <a:pt x="2733628" y="515250"/>
                </a:lnTo>
                <a:lnTo>
                  <a:pt x="2683977" y="510748"/>
                </a:lnTo>
                <a:lnTo>
                  <a:pt x="2634813" y="503471"/>
                </a:lnTo>
                <a:lnTo>
                  <a:pt x="2586103" y="493722"/>
                </a:lnTo>
                <a:lnTo>
                  <a:pt x="2537815" y="481805"/>
                </a:lnTo>
                <a:lnTo>
                  <a:pt x="2489918" y="468024"/>
                </a:lnTo>
                <a:lnTo>
                  <a:pt x="2442380" y="452681"/>
                </a:lnTo>
                <a:lnTo>
                  <a:pt x="2395168" y="436082"/>
                </a:lnTo>
                <a:lnTo>
                  <a:pt x="2348251" y="418528"/>
                </a:lnTo>
                <a:lnTo>
                  <a:pt x="2016686" y="286896"/>
                </a:lnTo>
                <a:lnTo>
                  <a:pt x="1967705" y="268270"/>
                </a:lnTo>
                <a:lnTo>
                  <a:pt x="1918569" y="250139"/>
                </a:lnTo>
                <a:lnTo>
                  <a:pt x="1869259" y="232594"/>
                </a:lnTo>
                <a:lnTo>
                  <a:pt x="1819757" y="215726"/>
                </a:lnTo>
                <a:lnTo>
                  <a:pt x="1770042" y="199624"/>
                </a:lnTo>
                <a:lnTo>
                  <a:pt x="1720095" y="184379"/>
                </a:lnTo>
                <a:lnTo>
                  <a:pt x="1669898" y="170082"/>
                </a:lnTo>
                <a:lnTo>
                  <a:pt x="1619432" y="156823"/>
                </a:lnTo>
                <a:lnTo>
                  <a:pt x="1568676" y="144693"/>
                </a:lnTo>
                <a:lnTo>
                  <a:pt x="1517612" y="133781"/>
                </a:lnTo>
                <a:lnTo>
                  <a:pt x="1466221" y="124179"/>
                </a:lnTo>
                <a:lnTo>
                  <a:pt x="1366143" y="108734"/>
                </a:lnTo>
                <a:lnTo>
                  <a:pt x="1317428" y="102887"/>
                </a:lnTo>
                <a:lnTo>
                  <a:pt x="1268418" y="98486"/>
                </a:lnTo>
                <a:lnTo>
                  <a:pt x="1219192" y="95583"/>
                </a:lnTo>
                <a:lnTo>
                  <a:pt x="1169831" y="94229"/>
                </a:lnTo>
                <a:close/>
              </a:path>
              <a:path w="4318000" h="791845">
                <a:moveTo>
                  <a:pt x="4317830" y="0"/>
                </a:moveTo>
                <a:lnTo>
                  <a:pt x="4247498" y="5533"/>
                </a:lnTo>
                <a:lnTo>
                  <a:pt x="4197512" y="11549"/>
                </a:lnTo>
                <a:lnTo>
                  <a:pt x="4147668" y="19121"/>
                </a:lnTo>
                <a:lnTo>
                  <a:pt x="4098009" y="28205"/>
                </a:lnTo>
                <a:lnTo>
                  <a:pt x="4048575" y="38757"/>
                </a:lnTo>
                <a:lnTo>
                  <a:pt x="3999408" y="50733"/>
                </a:lnTo>
                <a:lnTo>
                  <a:pt x="3950551" y="64088"/>
                </a:lnTo>
                <a:lnTo>
                  <a:pt x="3902045" y="78778"/>
                </a:lnTo>
                <a:lnTo>
                  <a:pt x="3853932" y="94759"/>
                </a:lnTo>
                <a:lnTo>
                  <a:pt x="3806254" y="111987"/>
                </a:lnTo>
                <a:lnTo>
                  <a:pt x="3759053" y="130418"/>
                </a:lnTo>
                <a:lnTo>
                  <a:pt x="3712370" y="150006"/>
                </a:lnTo>
                <a:lnTo>
                  <a:pt x="3666247" y="170709"/>
                </a:lnTo>
                <a:lnTo>
                  <a:pt x="3575095" y="214523"/>
                </a:lnTo>
                <a:lnTo>
                  <a:pt x="3529648" y="237377"/>
                </a:lnTo>
                <a:lnTo>
                  <a:pt x="3303296" y="355382"/>
                </a:lnTo>
                <a:lnTo>
                  <a:pt x="3257827" y="378042"/>
                </a:lnTo>
                <a:lnTo>
                  <a:pt x="3212168" y="399826"/>
                </a:lnTo>
                <a:lnTo>
                  <a:pt x="3166263" y="420493"/>
                </a:lnTo>
                <a:lnTo>
                  <a:pt x="3120061" y="439801"/>
                </a:lnTo>
                <a:lnTo>
                  <a:pt x="3073507" y="457510"/>
                </a:lnTo>
                <a:lnTo>
                  <a:pt x="3026548" y="473379"/>
                </a:lnTo>
                <a:lnTo>
                  <a:pt x="2979130" y="487165"/>
                </a:lnTo>
                <a:lnTo>
                  <a:pt x="2931199" y="498629"/>
                </a:lnTo>
                <a:lnTo>
                  <a:pt x="2882702" y="507530"/>
                </a:lnTo>
                <a:lnTo>
                  <a:pt x="2833586" y="513625"/>
                </a:lnTo>
                <a:lnTo>
                  <a:pt x="2783797" y="516674"/>
                </a:lnTo>
                <a:lnTo>
                  <a:pt x="4317830" y="516674"/>
                </a:lnTo>
                <a:lnTo>
                  <a:pt x="4317830" y="0"/>
                </a:lnTo>
                <a:close/>
              </a:path>
            </a:pathLst>
          </a:custGeom>
          <a:solidFill>
            <a:srgbClr val="D941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06140" y="1054227"/>
            <a:ext cx="92710" cy="0"/>
          </a:xfrm>
          <a:custGeom>
            <a:avLst/>
            <a:gdLst/>
            <a:ahLst/>
            <a:cxnLst/>
            <a:rect l="l" t="t" r="r" b="b"/>
            <a:pathLst>
              <a:path w="92710">
                <a:moveTo>
                  <a:pt x="0" y="0"/>
                </a:moveTo>
                <a:lnTo>
                  <a:pt x="92201" y="0"/>
                </a:lnTo>
              </a:path>
            </a:pathLst>
          </a:custGeom>
          <a:ln w="11425">
            <a:solidFill>
              <a:srgbClr val="D94169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342890" y="1035938"/>
            <a:ext cx="37465" cy="36830"/>
          </a:xfrm>
          <a:custGeom>
            <a:avLst/>
            <a:gdLst/>
            <a:ahLst/>
            <a:cxnLst/>
            <a:rect l="l" t="t" r="r" b="b"/>
            <a:pathLst>
              <a:path w="37464" h="36830">
                <a:moveTo>
                  <a:pt x="36957" y="18287"/>
                </a:moveTo>
                <a:lnTo>
                  <a:pt x="35486" y="25505"/>
                </a:lnTo>
                <a:lnTo>
                  <a:pt x="31480" y="31353"/>
                </a:lnTo>
                <a:lnTo>
                  <a:pt x="25544" y="35272"/>
                </a:lnTo>
                <a:lnTo>
                  <a:pt x="18287" y="36702"/>
                </a:lnTo>
                <a:lnTo>
                  <a:pt x="11251" y="35272"/>
                </a:lnTo>
                <a:lnTo>
                  <a:pt x="5429" y="31353"/>
                </a:lnTo>
                <a:lnTo>
                  <a:pt x="1464" y="25505"/>
                </a:lnTo>
                <a:lnTo>
                  <a:pt x="0" y="18287"/>
                </a:lnTo>
                <a:lnTo>
                  <a:pt x="1464" y="11144"/>
                </a:lnTo>
                <a:lnTo>
                  <a:pt x="5429" y="5334"/>
                </a:lnTo>
                <a:lnTo>
                  <a:pt x="11251" y="1428"/>
                </a:lnTo>
                <a:lnTo>
                  <a:pt x="18287" y="0"/>
                </a:lnTo>
                <a:lnTo>
                  <a:pt x="25544" y="1428"/>
                </a:lnTo>
                <a:lnTo>
                  <a:pt x="31480" y="5334"/>
                </a:lnTo>
                <a:lnTo>
                  <a:pt x="35486" y="11144"/>
                </a:lnTo>
                <a:lnTo>
                  <a:pt x="36957" y="18287"/>
                </a:lnTo>
                <a:close/>
              </a:path>
            </a:pathLst>
          </a:custGeom>
          <a:ln w="11425">
            <a:solidFill>
              <a:srgbClr val="D941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80632" y="1794966"/>
            <a:ext cx="3457968" cy="2826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9565" marR="638175" indent="-317500">
              <a:lnSpc>
                <a:spcPct val="100000"/>
              </a:lnSpc>
              <a:spcBef>
                <a:spcPts val="100"/>
              </a:spcBef>
              <a:buClr>
                <a:srgbClr val="1F124D"/>
              </a:buClr>
              <a:buSzPct val="119444"/>
              <a:buFont typeface="Arial MT"/>
              <a:buChar char="•"/>
              <a:tabLst>
                <a:tab pos="329565" algn="l"/>
                <a:tab pos="330200" algn="l"/>
              </a:tabLst>
            </a:pPr>
            <a:r>
              <a:rPr sz="1800" spc="-19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The</a:t>
            </a:r>
            <a:r>
              <a:rPr sz="1800" spc="-1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1800" spc="-12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antige</a:t>
            </a:r>
            <a:r>
              <a:rPr sz="1800" spc="-15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n</a:t>
            </a:r>
            <a:r>
              <a:rPr sz="1800" spc="2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s</a:t>
            </a:r>
            <a:r>
              <a:rPr sz="1800" spc="-1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1800" spc="-9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Mostly</a:t>
            </a:r>
            <a:r>
              <a:rPr sz="1800" spc="-15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1800" spc="-12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are  </a:t>
            </a:r>
            <a:r>
              <a:rPr sz="1800" spc="-114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protei</a:t>
            </a:r>
            <a:r>
              <a:rPr sz="1800" spc="-15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n</a:t>
            </a:r>
            <a:r>
              <a:rPr sz="1800" spc="2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s</a:t>
            </a:r>
            <a:r>
              <a:rPr sz="1800" spc="-1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1800" spc="-13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derive</a:t>
            </a:r>
            <a:r>
              <a:rPr sz="18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d</a:t>
            </a:r>
            <a:r>
              <a:rPr sz="1800" spc="-1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1800" spc="-13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from  </a:t>
            </a:r>
            <a:r>
              <a:rPr sz="1800" spc="-7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infecti</a:t>
            </a:r>
            <a:r>
              <a:rPr sz="1800" spc="-10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o</a:t>
            </a:r>
            <a:r>
              <a:rPr sz="1800" spc="-10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u</a:t>
            </a:r>
            <a:r>
              <a:rPr sz="1800" spc="-7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s</a:t>
            </a:r>
            <a:r>
              <a:rPr sz="1800" spc="-17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1800" spc="-13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agen</a:t>
            </a:r>
            <a:r>
              <a:rPr sz="1800" spc="-9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t</a:t>
            </a:r>
            <a:r>
              <a:rPr sz="1800" spc="2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s</a:t>
            </a:r>
            <a:r>
              <a:rPr sz="1800" spc="-1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1800" spc="-14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e.</a:t>
            </a:r>
            <a:r>
              <a:rPr sz="1800" spc="-20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g</a:t>
            </a:r>
            <a:r>
              <a:rPr sz="1800" spc="-1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.,  </a:t>
            </a:r>
            <a:r>
              <a:rPr sz="1800" spc="-17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he</a:t>
            </a:r>
            <a:r>
              <a:rPr sz="1800" spc="-18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p</a:t>
            </a:r>
            <a:r>
              <a:rPr sz="1800" spc="-3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ati</a:t>
            </a:r>
            <a:r>
              <a:rPr sz="1800" spc="-3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t</a:t>
            </a:r>
            <a:r>
              <a:rPr sz="1800" spc="-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i</a:t>
            </a:r>
            <a:r>
              <a:rPr sz="1800" spc="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s</a:t>
            </a:r>
            <a:r>
              <a:rPr sz="1800" spc="-15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1800" spc="-14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C</a:t>
            </a:r>
            <a:r>
              <a:rPr sz="1800" spc="-1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1800" spc="-9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&amp;</a:t>
            </a:r>
            <a:r>
              <a:rPr sz="18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1800" spc="-13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B</a:t>
            </a:r>
            <a:r>
              <a:rPr sz="1800" spc="-15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1800" spc="-1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v</a:t>
            </a:r>
            <a:r>
              <a:rPr sz="1800" spc="-9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irus</a:t>
            </a:r>
            <a:r>
              <a:rPr sz="1800" spc="-12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e</a:t>
            </a:r>
            <a:r>
              <a:rPr sz="1800" spc="-114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s;</a:t>
            </a:r>
            <a:endParaRPr sz="1800" dirty="0">
              <a:latin typeface="Arial Rounded MT Bold" panose="020F0704030504030204" pitchFamily="34" charset="0"/>
              <a:cs typeface="Tahoma"/>
            </a:endParaRPr>
          </a:p>
          <a:p>
            <a:pPr marL="355600" marR="5080" indent="-342900">
              <a:lnSpc>
                <a:spcPts val="2160"/>
              </a:lnSpc>
              <a:spcBef>
                <a:spcPts val="75"/>
              </a:spcBef>
              <a:buClr>
                <a:srgbClr val="1F124D"/>
              </a:buClr>
              <a:buSzPct val="119444"/>
              <a:buAutoNum type="arabicPeriod"/>
              <a:tabLst>
                <a:tab pos="354965" algn="l"/>
                <a:tab pos="355600" algn="l"/>
              </a:tabLst>
            </a:pPr>
            <a:r>
              <a:rPr sz="1800" spc="-12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“pla</a:t>
            </a:r>
            <a:r>
              <a:rPr sz="1800" spc="-17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n</a:t>
            </a:r>
            <a:r>
              <a:rPr sz="1800" spc="-12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ted</a:t>
            </a:r>
            <a:r>
              <a:rPr sz="1800" spc="-10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”</a:t>
            </a:r>
            <a:r>
              <a:rPr sz="1800" spc="-17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1800" spc="-12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antige</a:t>
            </a:r>
            <a:r>
              <a:rPr sz="1800" spc="-15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n</a:t>
            </a:r>
            <a:r>
              <a:rPr sz="1800" spc="-114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s:</a:t>
            </a:r>
            <a:r>
              <a:rPr sz="1800" spc="-17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1800" spc="-9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afte</a:t>
            </a:r>
            <a:r>
              <a:rPr sz="1800" spc="-7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r</a:t>
            </a:r>
            <a:r>
              <a:rPr sz="18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1800" spc="-4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first  </a:t>
            </a:r>
            <a:r>
              <a:rPr sz="1800" spc="-13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bindin</a:t>
            </a:r>
            <a:r>
              <a:rPr sz="18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g </a:t>
            </a:r>
            <a:r>
              <a:rPr sz="1800" spc="-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t</a:t>
            </a:r>
            <a:r>
              <a:rPr sz="1800" spc="-8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o</a:t>
            </a:r>
            <a:r>
              <a:rPr sz="18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1800" spc="-18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o</a:t>
            </a:r>
            <a:r>
              <a:rPr sz="1800" spc="-12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r</a:t>
            </a:r>
            <a:r>
              <a:rPr sz="18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1800" spc="-13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beco</a:t>
            </a:r>
            <a:r>
              <a:rPr sz="1800" spc="-22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m</a:t>
            </a:r>
            <a:r>
              <a:rPr sz="1800" spc="-12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in</a:t>
            </a:r>
            <a:r>
              <a:rPr sz="18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g</a:t>
            </a:r>
            <a:r>
              <a:rPr sz="1800" spc="-17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1800" spc="-12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trapp</a:t>
            </a:r>
            <a:r>
              <a:rPr sz="1800" spc="-14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e</a:t>
            </a:r>
            <a:r>
              <a:rPr sz="1800" spc="-13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d  </a:t>
            </a:r>
            <a:r>
              <a:rPr sz="1800" spc="-9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withi</a:t>
            </a:r>
            <a:r>
              <a:rPr sz="1800" spc="-114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n</a:t>
            </a:r>
            <a:r>
              <a:rPr sz="1800" spc="-15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1800" spc="-15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glom</a:t>
            </a:r>
            <a:r>
              <a:rPr sz="1800" spc="-15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e</a:t>
            </a:r>
            <a:r>
              <a:rPr sz="1800" spc="-13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rula</a:t>
            </a:r>
            <a:r>
              <a:rPr sz="1800" spc="-11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r</a:t>
            </a:r>
            <a:r>
              <a:rPr sz="18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1800" spc="-8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structur</a:t>
            </a:r>
            <a:r>
              <a:rPr sz="1800" spc="-10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e</a:t>
            </a:r>
            <a:r>
              <a:rPr sz="1800" spc="-7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s.</a:t>
            </a:r>
            <a:endParaRPr sz="1800" dirty="0">
              <a:latin typeface="Arial Rounded MT Bold" panose="020F0704030504030204" pitchFamily="34" charset="0"/>
              <a:cs typeface="Tahoma"/>
            </a:endParaRPr>
          </a:p>
          <a:p>
            <a:pPr marL="355600" marR="102235" indent="-342900">
              <a:lnSpc>
                <a:spcPts val="2160"/>
              </a:lnSpc>
              <a:buClr>
                <a:srgbClr val="1F124D"/>
              </a:buClr>
              <a:buSzPct val="119444"/>
              <a:buAutoNum type="arabicPeriod"/>
              <a:tabLst>
                <a:tab pos="354965" algn="l"/>
                <a:tab pos="355600" algn="l"/>
              </a:tabLst>
            </a:pPr>
            <a:r>
              <a:rPr sz="1800" spc="-11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Contai</a:t>
            </a:r>
            <a:r>
              <a:rPr sz="1800" spc="-14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n</a:t>
            </a:r>
            <a:r>
              <a:rPr sz="1800" spc="-15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e</a:t>
            </a:r>
            <a:r>
              <a:rPr sz="18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d</a:t>
            </a:r>
            <a:r>
              <a:rPr sz="1800" spc="-19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1800" spc="-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i</a:t>
            </a:r>
            <a:r>
              <a:rPr sz="1800" spc="-14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n pr</a:t>
            </a:r>
            <a:r>
              <a:rPr sz="1800" spc="-17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e</a:t>
            </a:r>
            <a:r>
              <a:rPr sz="1800" spc="-12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for</a:t>
            </a:r>
            <a:r>
              <a:rPr sz="1800" spc="-25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m</a:t>
            </a:r>
            <a:r>
              <a:rPr sz="1800" spc="-13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ed  </a:t>
            </a:r>
            <a:r>
              <a:rPr sz="1800" spc="-18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imm</a:t>
            </a:r>
            <a:r>
              <a:rPr sz="1800" spc="-1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u</a:t>
            </a:r>
            <a:r>
              <a:rPr sz="1800" spc="-17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n</a:t>
            </a:r>
            <a:r>
              <a:rPr sz="1800" spc="-15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e</a:t>
            </a:r>
            <a:r>
              <a:rPr sz="18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com</a:t>
            </a:r>
            <a:r>
              <a:rPr sz="1800" spc="-15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p</a:t>
            </a:r>
            <a:r>
              <a:rPr sz="1800" spc="-8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lexe</a:t>
            </a:r>
            <a:r>
              <a:rPr sz="1800" spc="-8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s</a:t>
            </a:r>
            <a:r>
              <a:rPr sz="1800" spc="-1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1800" spc="-10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deposited  </a:t>
            </a:r>
            <a:r>
              <a:rPr sz="1800" spc="-12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fro</a:t>
            </a:r>
            <a:r>
              <a:rPr sz="1800" spc="-24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m</a:t>
            </a:r>
            <a:r>
              <a:rPr sz="18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1800" spc="-10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th</a:t>
            </a:r>
            <a:r>
              <a:rPr sz="1800" spc="-11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e</a:t>
            </a:r>
            <a:r>
              <a:rPr sz="18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1800" spc="-7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circul</a:t>
            </a:r>
            <a:r>
              <a:rPr sz="1800" spc="-10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ation.</a:t>
            </a:r>
            <a:endParaRPr sz="1800" dirty="0">
              <a:latin typeface="Arial Rounded MT Bold" panose="020F0704030504030204" pitchFamily="34" charset="0"/>
              <a:cs typeface="Tahoma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45" dirty="0"/>
              <a:t>G</a:t>
            </a:r>
            <a:r>
              <a:rPr spc="-465" dirty="0"/>
              <a:t>h</a:t>
            </a:r>
            <a:r>
              <a:rPr spc="-400" dirty="0"/>
              <a:t>a</a:t>
            </a:r>
            <a:r>
              <a:rPr spc="-550" dirty="0"/>
              <a:t>dee</a:t>
            </a:r>
            <a:r>
              <a:rPr spc="-405" dirty="0"/>
              <a:t>r</a:t>
            </a:r>
            <a:r>
              <a:rPr spc="-315" dirty="0"/>
              <a:t> </a:t>
            </a:r>
            <a:r>
              <a:rPr spc="-505" dirty="0"/>
              <a:t>H</a:t>
            </a:r>
            <a:r>
              <a:rPr spc="-445" dirty="0"/>
              <a:t>a</a:t>
            </a:r>
            <a:r>
              <a:rPr spc="-425" dirty="0"/>
              <a:t>y</a:t>
            </a:r>
            <a:r>
              <a:rPr spc="-525" dirty="0"/>
              <a:t>e</a:t>
            </a:r>
            <a:r>
              <a:rPr spc="-245" dirty="0"/>
              <a:t>l</a:t>
            </a:r>
            <a:r>
              <a:rPr spc="-615" dirty="0"/>
              <a:t>,</a:t>
            </a:r>
            <a:r>
              <a:rPr spc="-315" dirty="0"/>
              <a:t> </a:t>
            </a:r>
            <a:r>
              <a:rPr spc="-360" dirty="0"/>
              <a:t>M</a:t>
            </a:r>
            <a:r>
              <a:rPr spc="-400" dirty="0"/>
              <a:t>D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4724400" y="1727220"/>
            <a:ext cx="3886200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9565" indent="-317500">
              <a:lnSpc>
                <a:spcPct val="100000"/>
              </a:lnSpc>
              <a:spcBef>
                <a:spcPts val="100"/>
              </a:spcBef>
              <a:buClr>
                <a:srgbClr val="1F124D"/>
              </a:buClr>
              <a:buSzPct val="119444"/>
              <a:buFont typeface="Arial MT"/>
              <a:buChar char="•"/>
              <a:tabLst>
                <a:tab pos="329565" algn="l"/>
                <a:tab pos="330200" algn="l"/>
              </a:tabLst>
            </a:pPr>
            <a:r>
              <a:rPr sz="1800" b="1" spc="-210" dirty="0">
                <a:solidFill>
                  <a:srgbClr val="4D5573"/>
                </a:solidFill>
                <a:latin typeface="Arial Rounded MT Bold" panose="020F0704030504030204" pitchFamily="34" charset="0"/>
                <a:cs typeface="Trebuchet MS"/>
              </a:rPr>
              <a:t>Complement</a:t>
            </a:r>
            <a:r>
              <a:rPr sz="1800" b="1" spc="-165" dirty="0">
                <a:solidFill>
                  <a:srgbClr val="4D5573"/>
                </a:solidFill>
                <a:latin typeface="Arial Rounded MT Bold" panose="020F0704030504030204" pitchFamily="34" charset="0"/>
                <a:cs typeface="Trebuchet MS"/>
              </a:rPr>
              <a:t> </a:t>
            </a:r>
            <a:r>
              <a:rPr sz="1800" b="1" spc="-175" dirty="0">
                <a:solidFill>
                  <a:srgbClr val="4D5573"/>
                </a:solidFill>
                <a:latin typeface="Arial Rounded MT Bold" panose="020F0704030504030204" pitchFamily="34" charset="0"/>
                <a:cs typeface="Trebuchet MS"/>
              </a:rPr>
              <a:t>dysregulation</a:t>
            </a:r>
            <a:endParaRPr sz="1800" dirty="0">
              <a:latin typeface="Arial Rounded MT Bold" panose="020F0704030504030204" pitchFamily="34" charset="0"/>
              <a:cs typeface="Trebuchet MS"/>
            </a:endParaRPr>
          </a:p>
          <a:p>
            <a:pPr marL="329565" marR="269875" indent="-317500">
              <a:lnSpc>
                <a:spcPct val="100000"/>
              </a:lnSpc>
              <a:buClr>
                <a:srgbClr val="1F124D"/>
              </a:buClr>
              <a:buSzPct val="119444"/>
              <a:buFont typeface="Arial MT"/>
              <a:buChar char="•"/>
              <a:tabLst>
                <a:tab pos="329565" algn="l"/>
                <a:tab pos="330200" algn="l"/>
              </a:tabLst>
            </a:pPr>
            <a:r>
              <a:rPr sz="1800" spc="-13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Autoantibody</a:t>
            </a:r>
            <a:r>
              <a:rPr sz="1800" spc="-18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1800" spc="-9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agains</a:t>
            </a:r>
            <a:r>
              <a:rPr sz="1800" spc="-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t</a:t>
            </a:r>
            <a:r>
              <a:rPr sz="1800" spc="-17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1800" spc="-14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C</a:t>
            </a:r>
            <a:r>
              <a:rPr sz="1800" spc="-4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3  </a:t>
            </a:r>
            <a:r>
              <a:rPr sz="1800" spc="-12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co</a:t>
            </a:r>
            <a:r>
              <a:rPr sz="1800" spc="-14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n</a:t>
            </a:r>
            <a:r>
              <a:rPr sz="1800" spc="-9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vertase</a:t>
            </a:r>
            <a:r>
              <a:rPr sz="1800" spc="-18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1800" spc="-7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(c</a:t>
            </a:r>
            <a:r>
              <a:rPr sz="1800" spc="-10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a</a:t>
            </a:r>
            <a:r>
              <a:rPr sz="1800" spc="-8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lle</a:t>
            </a:r>
            <a:r>
              <a:rPr sz="1800" spc="-12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d</a:t>
            </a:r>
            <a:r>
              <a:rPr sz="1800" spc="-17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1800" spc="-14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C</a:t>
            </a:r>
            <a:r>
              <a:rPr sz="1800" spc="-4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3  </a:t>
            </a:r>
            <a:r>
              <a:rPr sz="1800" spc="-12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nephri</a:t>
            </a:r>
            <a:r>
              <a:rPr sz="1800" spc="-10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t</a:t>
            </a:r>
            <a:r>
              <a:rPr sz="1800" spc="-1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i</a:t>
            </a:r>
            <a:r>
              <a:rPr sz="1800" spc="-2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c</a:t>
            </a:r>
            <a:r>
              <a:rPr sz="1800" spc="-17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1800" spc="-8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factor)</a:t>
            </a:r>
            <a:endParaRPr sz="1800" dirty="0">
              <a:latin typeface="Arial Rounded MT Bold" panose="020F0704030504030204" pitchFamily="34" charset="0"/>
              <a:cs typeface="Tahoma"/>
            </a:endParaRPr>
          </a:p>
          <a:p>
            <a:pPr marL="329565" indent="-317500">
              <a:lnSpc>
                <a:spcPct val="100000"/>
              </a:lnSpc>
              <a:buClr>
                <a:srgbClr val="1F124D"/>
              </a:buClr>
              <a:buSzPct val="119444"/>
              <a:buFont typeface="Arial MT"/>
              <a:buChar char="•"/>
              <a:tabLst>
                <a:tab pos="329565" algn="l"/>
                <a:tab pos="330200" algn="l"/>
              </a:tabLst>
            </a:pPr>
            <a:r>
              <a:rPr sz="1800" spc="-21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A</a:t>
            </a:r>
            <a:r>
              <a:rPr sz="1800" spc="-204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b</a:t>
            </a:r>
            <a:r>
              <a:rPr sz="1800" spc="25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1800" spc="-5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stabilizes</a:t>
            </a:r>
            <a:r>
              <a:rPr sz="1800" spc="-15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1800" spc="-10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th</a:t>
            </a:r>
            <a:r>
              <a:rPr sz="1800" spc="-11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e</a:t>
            </a:r>
            <a:r>
              <a:rPr sz="1800" spc="-15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1800" spc="-14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e</a:t>
            </a:r>
            <a:r>
              <a:rPr sz="1800" spc="-15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nzy</a:t>
            </a:r>
            <a:r>
              <a:rPr sz="1800" spc="-25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m</a:t>
            </a:r>
            <a:r>
              <a:rPr sz="1800" spc="-13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e</a:t>
            </a:r>
            <a:endParaRPr sz="1800" dirty="0">
              <a:latin typeface="Arial Rounded MT Bold" panose="020F0704030504030204" pitchFamily="34" charset="0"/>
              <a:cs typeface="Tahoma"/>
            </a:endParaRPr>
          </a:p>
          <a:p>
            <a:pPr marL="329565" marR="5080">
              <a:lnSpc>
                <a:spcPct val="99700"/>
              </a:lnSpc>
              <a:spcBef>
                <a:spcPts val="30"/>
              </a:spcBef>
            </a:pPr>
            <a:r>
              <a:rPr sz="1800" dirty="0">
                <a:solidFill>
                  <a:srgbClr val="4D5573"/>
                </a:solidFill>
                <a:latin typeface="Arial Rounded MT Bold" panose="020F0704030504030204" pitchFamily="34" charset="0"/>
                <a:cs typeface="Wingdings"/>
              </a:rPr>
              <a:t></a:t>
            </a:r>
            <a:r>
              <a:rPr sz="1800" spc="-45" dirty="0">
                <a:solidFill>
                  <a:srgbClr val="4D5573"/>
                </a:solidFill>
                <a:latin typeface="Arial Rounded MT Bold" panose="020F0704030504030204" pitchFamily="34" charset="0"/>
                <a:cs typeface="Times New Roman"/>
              </a:rPr>
              <a:t> </a:t>
            </a:r>
            <a:r>
              <a:rPr sz="1800" spc="-114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uncontrolle</a:t>
            </a:r>
            <a:r>
              <a:rPr sz="1800" spc="-14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d</a:t>
            </a:r>
            <a:r>
              <a:rPr sz="1800" spc="-1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1800" spc="-114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cleavag</a:t>
            </a:r>
            <a:r>
              <a:rPr sz="1800" spc="-12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e</a:t>
            </a:r>
            <a:r>
              <a:rPr sz="1800" spc="-18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1800" spc="-10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of  </a:t>
            </a:r>
            <a:r>
              <a:rPr sz="1800" spc="-14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C</a:t>
            </a:r>
            <a:r>
              <a:rPr sz="1800" spc="-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3</a:t>
            </a:r>
            <a:r>
              <a:rPr sz="18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1800" spc="-9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&amp;</a:t>
            </a:r>
            <a:r>
              <a:rPr sz="18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1800" spc="-8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activatio</a:t>
            </a:r>
            <a:r>
              <a:rPr sz="1800" spc="-10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n</a:t>
            </a:r>
            <a:r>
              <a:rPr sz="1800" spc="-17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1800" spc="-14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o</a:t>
            </a:r>
            <a:r>
              <a:rPr sz="1800" spc="-8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f</a:t>
            </a:r>
            <a:r>
              <a:rPr sz="18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1800" spc="-9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the  </a:t>
            </a:r>
            <a:r>
              <a:rPr sz="1800" spc="-10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altern</a:t>
            </a:r>
            <a:r>
              <a:rPr sz="1800" spc="-13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a</a:t>
            </a:r>
            <a:r>
              <a:rPr sz="1800" spc="-7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tiv</a:t>
            </a:r>
            <a:r>
              <a:rPr sz="1800" spc="-10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e</a:t>
            </a:r>
            <a:r>
              <a:rPr sz="1800" spc="-1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18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com</a:t>
            </a:r>
            <a:r>
              <a:rPr sz="1800" spc="-15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p</a:t>
            </a:r>
            <a:r>
              <a:rPr sz="1800" spc="-14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leme</a:t>
            </a:r>
            <a:r>
              <a:rPr sz="18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n</a:t>
            </a:r>
            <a:r>
              <a:rPr sz="1800" spc="2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t  </a:t>
            </a:r>
            <a:r>
              <a:rPr sz="1800" spc="-14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pathway</a:t>
            </a:r>
            <a:endParaRPr sz="1800" dirty="0">
              <a:latin typeface="Arial Rounded MT Bold" panose="020F0704030504030204" pitchFamily="34" charset="0"/>
              <a:cs typeface="Tahoma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182389" y="253473"/>
            <a:ext cx="6447501" cy="990600"/>
          </a:xfrm>
        </p:spPr>
        <p:txBody>
          <a:bodyPr/>
          <a:lstStyle/>
          <a:p>
            <a:r>
              <a:rPr lang="en-US" dirty="0"/>
              <a:t>MPGN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267200" y="809734"/>
            <a:ext cx="382906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r>
              <a:rPr lang="en-US" sz="2400" dirty="0" smtClean="0">
                <a:solidFill>
                  <a:schemeClr val="accent4"/>
                </a:solidFill>
                <a:latin typeface="Arial Rounded MT Bold" panose="020F0704030504030204" pitchFamily="34" charset="0"/>
              </a:rPr>
              <a:t>Dense Deposits disease </a:t>
            </a:r>
            <a:endParaRPr lang="en-US" sz="2400" dirty="0">
              <a:solidFill>
                <a:schemeClr val="accent4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21225" y="1086733"/>
            <a:ext cx="10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4"/>
                </a:solidFill>
                <a:latin typeface="Arial Rounded MT Bold" panose="020F0704030504030204" pitchFamily="34" charset="0"/>
              </a:rPr>
              <a:t>Type I</a:t>
            </a:r>
            <a:endParaRPr lang="en-US" sz="2400" dirty="0">
              <a:solidFill>
                <a:schemeClr val="accent4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8036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1657350" y="285750"/>
            <a:ext cx="5829300" cy="628650"/>
          </a:xfrm>
        </p:spPr>
        <p:txBody>
          <a:bodyPr/>
          <a:lstStyle/>
          <a:p>
            <a:pPr eaLnBrk="1" hangingPunct="1"/>
            <a:r>
              <a:rPr lang="en-US" altLang="ar-SA" dirty="0"/>
              <a:t>MPGN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028700"/>
            <a:ext cx="6858000" cy="394335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ar-SA" sz="1800" dirty="0">
                <a:latin typeface="Arial Rounded MT Bold" panose="020F0704030504030204" pitchFamily="34" charset="0"/>
              </a:rPr>
              <a:t>Light microscopy: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ar-SA" sz="1800" dirty="0">
                <a:latin typeface="Arial Rounded MT Bold" panose="020F0704030504030204" pitchFamily="34" charset="0"/>
              </a:rPr>
              <a:t>enlarged glomeruli, proliferation + infiltration of inflammatory cells, lobular accentuation, thickening of capillary walls ”reduplication” of glom capillary  “tram-tracking”, crescents may be seen.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ar-SA" sz="1800" dirty="0">
                <a:latin typeface="Arial Rounded MT Bold" panose="020F0704030504030204" pitchFamily="34" charset="0"/>
              </a:rPr>
              <a:t>tubulointerstitial changes &amp; vascular changes of HT.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ar-SA" sz="1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EM    type I</a:t>
            </a:r>
          </a:p>
          <a:p>
            <a:pPr eaLnBrk="1" hangingPunct="1">
              <a:lnSpc>
                <a:spcPct val="90000"/>
              </a:lnSpc>
              <a:buFont typeface="Georgia" pitchFamily="18" charset="0"/>
              <a:buNone/>
            </a:pPr>
            <a:endParaRPr lang="en-US" altLang="ar-SA" sz="1800" dirty="0">
              <a:latin typeface="Arial Rounded MT Bold" panose="020F070403050403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ar-SA" sz="1800" dirty="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rPr>
              <a:t>subendothelial deposits</a:t>
            </a:r>
            <a:r>
              <a:rPr lang="en-US" altLang="ar-SA" sz="1800" dirty="0">
                <a:latin typeface="Arial Rounded MT Bold" panose="020F0704030504030204" pitchFamily="34" charset="0"/>
              </a:rPr>
              <a:t>, circumferential mesangial interposition, increase in mesangial cells &amp; matrix.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ar-SA" sz="1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IF    type I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ar-SA" sz="1800" dirty="0">
                <a:latin typeface="Arial Rounded MT Bold" panose="020F0704030504030204" pitchFamily="34" charset="0"/>
              </a:rPr>
              <a:t>C3 ,C1q,C4 in granular pattern in mesangial area.</a:t>
            </a:r>
          </a:p>
          <a:p>
            <a:pPr lvl="1" eaLnBrk="1" hangingPunct="1">
              <a:lnSpc>
                <a:spcPct val="90000"/>
              </a:lnSpc>
            </a:pPr>
            <a:endParaRPr lang="en-US" altLang="ar-SA" sz="1500" dirty="0"/>
          </a:p>
        </p:txBody>
      </p:sp>
    </p:spTree>
    <p:extLst>
      <p:ext uri="{BB962C8B-B14F-4D97-AF65-F5344CB8AC3E}">
        <p14:creationId xmlns:p14="http://schemas.microsoft.com/office/powerpoint/2010/main" val="903727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1580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714500" y="228600"/>
            <a:ext cx="5829300" cy="571500"/>
          </a:xfrm>
        </p:spPr>
        <p:txBody>
          <a:bodyPr/>
          <a:lstStyle/>
          <a:p>
            <a:pPr eaLnBrk="1" hangingPunct="1"/>
            <a:r>
              <a:rPr lang="en-US" dirty="0"/>
              <a:t>MPGN</a:t>
            </a:r>
          </a:p>
        </p:txBody>
      </p:sp>
      <p:pic>
        <p:nvPicPr>
          <p:cNvPr id="98307" name="Picture 1028" descr="S01871-020-f0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0" y="800100"/>
            <a:ext cx="4629150" cy="434340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7109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61053" y="1035938"/>
            <a:ext cx="37465" cy="36830"/>
          </a:xfrm>
          <a:custGeom>
            <a:avLst/>
            <a:gdLst/>
            <a:ahLst/>
            <a:cxnLst/>
            <a:rect l="l" t="t" r="r" b="b"/>
            <a:pathLst>
              <a:path w="37464" h="36830">
                <a:moveTo>
                  <a:pt x="37084" y="18287"/>
                </a:moveTo>
                <a:lnTo>
                  <a:pt x="35595" y="25505"/>
                </a:lnTo>
                <a:lnTo>
                  <a:pt x="31559" y="31353"/>
                </a:lnTo>
                <a:lnTo>
                  <a:pt x="25618" y="35272"/>
                </a:lnTo>
                <a:lnTo>
                  <a:pt x="18415" y="36702"/>
                </a:lnTo>
                <a:lnTo>
                  <a:pt x="11358" y="35272"/>
                </a:lnTo>
                <a:lnTo>
                  <a:pt x="5492" y="31353"/>
                </a:lnTo>
                <a:lnTo>
                  <a:pt x="1484" y="25505"/>
                </a:lnTo>
                <a:lnTo>
                  <a:pt x="0" y="18287"/>
                </a:lnTo>
                <a:lnTo>
                  <a:pt x="1484" y="11144"/>
                </a:lnTo>
                <a:lnTo>
                  <a:pt x="5492" y="5334"/>
                </a:lnTo>
                <a:lnTo>
                  <a:pt x="11358" y="1428"/>
                </a:lnTo>
                <a:lnTo>
                  <a:pt x="18415" y="0"/>
                </a:lnTo>
                <a:lnTo>
                  <a:pt x="25618" y="1428"/>
                </a:lnTo>
                <a:lnTo>
                  <a:pt x="31559" y="5334"/>
                </a:lnTo>
                <a:lnTo>
                  <a:pt x="35595" y="11144"/>
                </a:lnTo>
                <a:lnTo>
                  <a:pt x="37084" y="18287"/>
                </a:lnTo>
                <a:close/>
              </a:path>
            </a:pathLst>
          </a:custGeom>
          <a:ln w="11425">
            <a:solidFill>
              <a:srgbClr val="D941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06140" y="1054227"/>
            <a:ext cx="92710" cy="0"/>
          </a:xfrm>
          <a:custGeom>
            <a:avLst/>
            <a:gdLst/>
            <a:ahLst/>
            <a:cxnLst/>
            <a:rect l="l" t="t" r="r" b="b"/>
            <a:pathLst>
              <a:path w="92710">
                <a:moveTo>
                  <a:pt x="0" y="0"/>
                </a:moveTo>
                <a:lnTo>
                  <a:pt x="92201" y="0"/>
                </a:lnTo>
              </a:path>
            </a:pathLst>
          </a:custGeom>
          <a:ln w="11425">
            <a:solidFill>
              <a:srgbClr val="D94169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56864" y="448309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75692" y="0"/>
                </a:moveTo>
                <a:lnTo>
                  <a:pt x="0" y="0"/>
                </a:lnTo>
              </a:path>
            </a:pathLst>
          </a:custGeom>
          <a:ln w="11425">
            <a:solidFill>
              <a:srgbClr val="D941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932932" y="313943"/>
            <a:ext cx="92710" cy="0"/>
          </a:xfrm>
          <a:custGeom>
            <a:avLst/>
            <a:gdLst/>
            <a:ahLst/>
            <a:cxnLst/>
            <a:rect l="l" t="t" r="r" b="b"/>
            <a:pathLst>
              <a:path w="92710">
                <a:moveTo>
                  <a:pt x="0" y="0"/>
                </a:moveTo>
                <a:lnTo>
                  <a:pt x="92201" y="0"/>
                </a:lnTo>
              </a:path>
            </a:pathLst>
          </a:custGeom>
          <a:ln w="11425">
            <a:solidFill>
              <a:srgbClr val="D94169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342890" y="1035938"/>
            <a:ext cx="37465" cy="36830"/>
          </a:xfrm>
          <a:custGeom>
            <a:avLst/>
            <a:gdLst/>
            <a:ahLst/>
            <a:cxnLst/>
            <a:rect l="l" t="t" r="r" b="b"/>
            <a:pathLst>
              <a:path w="37464" h="36830">
                <a:moveTo>
                  <a:pt x="36957" y="18287"/>
                </a:moveTo>
                <a:lnTo>
                  <a:pt x="35486" y="25505"/>
                </a:lnTo>
                <a:lnTo>
                  <a:pt x="31480" y="31353"/>
                </a:lnTo>
                <a:lnTo>
                  <a:pt x="25544" y="35272"/>
                </a:lnTo>
                <a:lnTo>
                  <a:pt x="18287" y="36702"/>
                </a:lnTo>
                <a:lnTo>
                  <a:pt x="11251" y="35272"/>
                </a:lnTo>
                <a:lnTo>
                  <a:pt x="5429" y="31353"/>
                </a:lnTo>
                <a:lnTo>
                  <a:pt x="1464" y="25505"/>
                </a:lnTo>
                <a:lnTo>
                  <a:pt x="0" y="18287"/>
                </a:lnTo>
                <a:lnTo>
                  <a:pt x="1464" y="11144"/>
                </a:lnTo>
                <a:lnTo>
                  <a:pt x="5429" y="5334"/>
                </a:lnTo>
                <a:lnTo>
                  <a:pt x="11251" y="1428"/>
                </a:lnTo>
                <a:lnTo>
                  <a:pt x="18287" y="0"/>
                </a:lnTo>
                <a:lnTo>
                  <a:pt x="25544" y="1428"/>
                </a:lnTo>
                <a:lnTo>
                  <a:pt x="31480" y="5334"/>
                </a:lnTo>
                <a:lnTo>
                  <a:pt x="35486" y="11144"/>
                </a:lnTo>
                <a:lnTo>
                  <a:pt x="36957" y="18287"/>
                </a:lnTo>
                <a:close/>
              </a:path>
            </a:pathLst>
          </a:custGeom>
          <a:ln w="11425">
            <a:solidFill>
              <a:srgbClr val="D941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45" dirty="0"/>
              <a:t>G</a:t>
            </a:r>
            <a:r>
              <a:rPr spc="-465" dirty="0"/>
              <a:t>h</a:t>
            </a:r>
            <a:r>
              <a:rPr spc="-400" dirty="0"/>
              <a:t>a</a:t>
            </a:r>
            <a:r>
              <a:rPr spc="-550" dirty="0"/>
              <a:t>dee</a:t>
            </a:r>
            <a:r>
              <a:rPr spc="-405" dirty="0"/>
              <a:t>r</a:t>
            </a:r>
            <a:r>
              <a:rPr spc="-315" dirty="0"/>
              <a:t> </a:t>
            </a:r>
            <a:r>
              <a:rPr spc="-505" dirty="0"/>
              <a:t>H</a:t>
            </a:r>
            <a:r>
              <a:rPr spc="-445" dirty="0"/>
              <a:t>a</a:t>
            </a:r>
            <a:r>
              <a:rPr spc="-425" dirty="0"/>
              <a:t>y</a:t>
            </a:r>
            <a:r>
              <a:rPr spc="-525" dirty="0"/>
              <a:t>e</a:t>
            </a:r>
            <a:r>
              <a:rPr spc="-245" dirty="0"/>
              <a:t>l</a:t>
            </a:r>
            <a:r>
              <a:rPr spc="-615" dirty="0"/>
              <a:t>,</a:t>
            </a:r>
            <a:r>
              <a:rPr spc="-315" dirty="0"/>
              <a:t> </a:t>
            </a:r>
            <a:r>
              <a:rPr spc="-360" dirty="0"/>
              <a:t>M</a:t>
            </a:r>
            <a:r>
              <a:rPr spc="-400" dirty="0"/>
              <a:t>D</a:t>
            </a:r>
          </a:p>
        </p:txBody>
      </p:sp>
      <p:sp>
        <p:nvSpPr>
          <p:cNvPr id="13" name="object 13"/>
          <p:cNvSpPr/>
          <p:nvPr/>
        </p:nvSpPr>
        <p:spPr>
          <a:xfrm>
            <a:off x="658177" y="2895218"/>
            <a:ext cx="2205355" cy="283845"/>
          </a:xfrm>
          <a:custGeom>
            <a:avLst/>
            <a:gdLst/>
            <a:ahLst/>
            <a:cxnLst/>
            <a:rect l="l" t="t" r="r" b="b"/>
            <a:pathLst>
              <a:path w="2205355" h="283844">
                <a:moveTo>
                  <a:pt x="955611" y="274320"/>
                </a:moveTo>
                <a:lnTo>
                  <a:pt x="0" y="274320"/>
                </a:lnTo>
                <a:lnTo>
                  <a:pt x="0" y="283464"/>
                </a:lnTo>
                <a:lnTo>
                  <a:pt x="955611" y="283464"/>
                </a:lnTo>
                <a:lnTo>
                  <a:pt x="955611" y="274320"/>
                </a:lnTo>
                <a:close/>
              </a:path>
              <a:path w="2205355" h="283844">
                <a:moveTo>
                  <a:pt x="2205291" y="0"/>
                </a:moveTo>
                <a:lnTo>
                  <a:pt x="1319847" y="0"/>
                </a:lnTo>
                <a:lnTo>
                  <a:pt x="1319847" y="9144"/>
                </a:lnTo>
                <a:lnTo>
                  <a:pt x="2205291" y="9144"/>
                </a:lnTo>
                <a:lnTo>
                  <a:pt x="2205291" y="0"/>
                </a:lnTo>
                <a:close/>
              </a:path>
            </a:pathLst>
          </a:custGeom>
          <a:solidFill>
            <a:srgbClr val="4D55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58872" y="1237915"/>
            <a:ext cx="3451127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24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G</a:t>
            </a:r>
            <a:r>
              <a:rPr sz="2000" spc="-15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lomer</a:t>
            </a:r>
            <a:r>
              <a:rPr sz="2000" spc="-17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u</a:t>
            </a:r>
            <a:r>
              <a:rPr sz="2000" spc="-2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l</a:t>
            </a:r>
            <a:r>
              <a:rPr sz="2000" spc="-1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i</a:t>
            </a:r>
            <a:r>
              <a:rPr sz="2000" spc="-14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3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ar</a:t>
            </a:r>
            <a:r>
              <a:rPr sz="2000" spc="-15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e</a:t>
            </a:r>
            <a:r>
              <a:rPr sz="2000" spc="-17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4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large</a:t>
            </a:r>
            <a:r>
              <a:rPr sz="2000" spc="-9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,</a:t>
            </a:r>
            <a:r>
              <a:rPr sz="2000" spc="-1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hav</a:t>
            </a:r>
            <a:r>
              <a:rPr sz="2000" spc="-15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e</a:t>
            </a:r>
            <a:r>
              <a:rPr sz="2000" spc="-17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3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an  </a:t>
            </a:r>
            <a:r>
              <a:rPr sz="2000" spc="-10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accentuate</a:t>
            </a:r>
            <a:r>
              <a:rPr sz="2000" spc="-11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d</a:t>
            </a:r>
            <a:r>
              <a:rPr sz="2000" spc="-18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b="1" spc="-125" dirty="0">
                <a:solidFill>
                  <a:srgbClr val="4D5573"/>
                </a:solidFill>
                <a:latin typeface="Arial Rounded MT Bold" panose="020F0704030504030204" pitchFamily="34" charset="0"/>
                <a:cs typeface="Trebuchet MS"/>
              </a:rPr>
              <a:t>l</a:t>
            </a:r>
            <a:r>
              <a:rPr sz="2000" b="1" spc="-200" dirty="0">
                <a:solidFill>
                  <a:srgbClr val="4D5573"/>
                </a:solidFill>
                <a:latin typeface="Arial Rounded MT Bold" panose="020F0704030504030204" pitchFamily="34" charset="0"/>
                <a:cs typeface="Trebuchet MS"/>
              </a:rPr>
              <a:t>o</a:t>
            </a:r>
            <a:r>
              <a:rPr sz="2000" b="1" spc="-215" dirty="0">
                <a:solidFill>
                  <a:srgbClr val="4D5573"/>
                </a:solidFill>
                <a:latin typeface="Arial Rounded MT Bold" panose="020F0704030504030204" pitchFamily="34" charset="0"/>
                <a:cs typeface="Trebuchet MS"/>
              </a:rPr>
              <a:t>bula</a:t>
            </a:r>
            <a:r>
              <a:rPr sz="2000" b="1" spc="-180" dirty="0">
                <a:solidFill>
                  <a:srgbClr val="4D5573"/>
                </a:solidFill>
                <a:latin typeface="Arial Rounded MT Bold" panose="020F0704030504030204" pitchFamily="34" charset="0"/>
                <a:cs typeface="Trebuchet MS"/>
              </a:rPr>
              <a:t>r</a:t>
            </a:r>
            <a:r>
              <a:rPr sz="2000" b="1" spc="-135" dirty="0">
                <a:solidFill>
                  <a:srgbClr val="4D5573"/>
                </a:solidFill>
                <a:latin typeface="Arial Rounded MT Bold" panose="020F0704030504030204" pitchFamily="34" charset="0"/>
                <a:cs typeface="Trebuchet MS"/>
              </a:rPr>
              <a:t> </a:t>
            </a:r>
            <a:r>
              <a:rPr sz="20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app</a:t>
            </a:r>
            <a:r>
              <a:rPr sz="2000" spc="-17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e</a:t>
            </a:r>
            <a:r>
              <a:rPr sz="2000" spc="-13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ar</a:t>
            </a:r>
            <a:r>
              <a:rPr sz="20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a</a:t>
            </a:r>
            <a:r>
              <a:rPr sz="2000" spc="-13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nce;  </a:t>
            </a:r>
            <a:r>
              <a:rPr sz="2000" spc="-11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prolife</a:t>
            </a:r>
            <a:r>
              <a:rPr sz="2000" spc="-10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r</a:t>
            </a:r>
            <a:r>
              <a:rPr sz="2000" spc="-9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atio</a:t>
            </a:r>
            <a:r>
              <a:rPr sz="2000" spc="-12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n</a:t>
            </a:r>
            <a:r>
              <a:rPr sz="2000" spc="-17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4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o</a:t>
            </a:r>
            <a:r>
              <a:rPr sz="2000" spc="-8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f</a:t>
            </a:r>
            <a:r>
              <a:rPr sz="2000" spc="-15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2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mesangi</a:t>
            </a:r>
            <a:r>
              <a:rPr sz="2000" spc="-13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a</a:t>
            </a:r>
            <a:r>
              <a:rPr sz="2000" spc="-1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l</a:t>
            </a:r>
            <a:r>
              <a:rPr sz="2000" spc="-17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&amp;  </a:t>
            </a:r>
            <a:r>
              <a:rPr sz="2000" spc="-114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endothelia</a:t>
            </a:r>
            <a:r>
              <a:rPr sz="2000" spc="-5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l</a:t>
            </a:r>
            <a:r>
              <a:rPr sz="2000" spc="-1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3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cell</a:t>
            </a:r>
            <a:r>
              <a:rPr sz="2000" spc="-4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s</a:t>
            </a:r>
            <a:r>
              <a:rPr sz="2000" spc="-15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a</a:t>
            </a:r>
            <a:r>
              <a:rPr sz="2000" spc="-5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s</a:t>
            </a:r>
            <a:r>
              <a:rPr sz="2000" spc="-17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9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wel</a:t>
            </a:r>
            <a:r>
              <a:rPr sz="2000" spc="-4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l</a:t>
            </a:r>
            <a:r>
              <a:rPr sz="2000" spc="-14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5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as  </a:t>
            </a:r>
            <a:r>
              <a:rPr sz="2000" spc="-7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infiltrati</a:t>
            </a:r>
            <a:r>
              <a:rPr sz="2000" spc="-114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n</a:t>
            </a:r>
            <a:r>
              <a:rPr sz="2000" spc="-18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g</a:t>
            </a:r>
            <a:r>
              <a:rPr sz="20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0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leuko</a:t>
            </a:r>
            <a:r>
              <a:rPr sz="2000" spc="-11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c</a:t>
            </a:r>
            <a:r>
              <a:rPr sz="2000" spc="-7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ytes</a:t>
            </a:r>
            <a:endParaRPr sz="2000" dirty="0">
              <a:latin typeface="Arial Rounded MT Bold" panose="020F0704030504030204" pitchFamily="34" charset="0"/>
              <a:cs typeface="Tahoma"/>
            </a:endParaRPr>
          </a:p>
        </p:txBody>
      </p:sp>
      <p:pic>
        <p:nvPicPr>
          <p:cNvPr id="20" name="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61053" y="447894"/>
            <a:ext cx="4686300" cy="3797427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228744" y="179993"/>
            <a:ext cx="6447501" cy="990600"/>
          </a:xfrm>
        </p:spPr>
        <p:txBody>
          <a:bodyPr/>
          <a:lstStyle/>
          <a:p>
            <a:r>
              <a:rPr lang="en-US" dirty="0"/>
              <a:t>MPGN</a:t>
            </a:r>
          </a:p>
        </p:txBody>
      </p:sp>
    </p:spTree>
    <p:extLst>
      <p:ext uri="{BB962C8B-B14F-4D97-AF65-F5344CB8AC3E}">
        <p14:creationId xmlns:p14="http://schemas.microsoft.com/office/powerpoint/2010/main" val="42822111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 txBox="1"/>
          <p:nvPr/>
        </p:nvSpPr>
        <p:spPr>
          <a:xfrm>
            <a:off x="152400" y="2017598"/>
            <a:ext cx="4314825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18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Ma</a:t>
            </a:r>
            <a:r>
              <a:rPr sz="2000" spc="-114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r</a:t>
            </a:r>
            <a:r>
              <a:rPr sz="2000" spc="-13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ke</a:t>
            </a:r>
            <a:r>
              <a:rPr sz="2000" spc="-13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d</a:t>
            </a:r>
            <a:r>
              <a:rPr sz="2000" spc="-17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5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thi</a:t>
            </a:r>
            <a:r>
              <a:rPr sz="2000" spc="-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c</a:t>
            </a:r>
            <a:r>
              <a:rPr sz="2000" spc="-13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ke</a:t>
            </a:r>
            <a:r>
              <a:rPr sz="2000" spc="-15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n</a:t>
            </a:r>
            <a:r>
              <a:rPr sz="2000" spc="-12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in</a:t>
            </a:r>
            <a:r>
              <a:rPr sz="20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g</a:t>
            </a:r>
            <a:r>
              <a:rPr sz="2000" spc="-17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4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o</a:t>
            </a:r>
            <a:r>
              <a:rPr sz="2000" spc="-8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f</a:t>
            </a:r>
            <a:r>
              <a:rPr sz="20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9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the  </a:t>
            </a:r>
            <a:r>
              <a:rPr sz="2000" spc="-15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glom</a:t>
            </a:r>
            <a:r>
              <a:rPr sz="2000" spc="-15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e</a:t>
            </a:r>
            <a:r>
              <a:rPr sz="2000" spc="-13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rula</a:t>
            </a:r>
            <a:r>
              <a:rPr sz="2000" spc="-11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r</a:t>
            </a:r>
            <a:r>
              <a:rPr sz="2000" spc="-17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8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capillar</a:t>
            </a:r>
            <a:r>
              <a:rPr sz="2000" spc="-19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y</a:t>
            </a:r>
            <a:r>
              <a:rPr sz="2000" spc="-15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w</a:t>
            </a:r>
            <a:r>
              <a:rPr sz="2000" spc="-7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al</a:t>
            </a:r>
            <a:r>
              <a:rPr sz="2000" spc="-4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l</a:t>
            </a:r>
            <a:r>
              <a:rPr sz="20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5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by  </a:t>
            </a:r>
            <a:r>
              <a:rPr sz="2000" spc="-18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imm</a:t>
            </a:r>
            <a:r>
              <a:rPr sz="2000" spc="-1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u</a:t>
            </a:r>
            <a:r>
              <a:rPr sz="2000" spc="-17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n</a:t>
            </a:r>
            <a:r>
              <a:rPr sz="2000" spc="-15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e</a:t>
            </a:r>
            <a:r>
              <a:rPr sz="20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8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deposit</a:t>
            </a:r>
            <a:r>
              <a:rPr sz="2000" spc="-7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s</a:t>
            </a:r>
            <a:r>
              <a:rPr sz="2000" spc="-17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9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(short</a:t>
            </a:r>
            <a:r>
              <a:rPr sz="20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4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arrow</a:t>
            </a:r>
            <a:r>
              <a:rPr sz="2000" spc="-10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)</a:t>
            </a:r>
            <a:r>
              <a:rPr sz="2000" spc="-1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&amp;  </a:t>
            </a:r>
            <a:r>
              <a:rPr sz="2000" spc="-20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b</a:t>
            </a:r>
            <a:r>
              <a:rPr sz="2000" spc="-17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y</a:t>
            </a:r>
            <a:r>
              <a:rPr sz="20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14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interp</a:t>
            </a:r>
            <a:r>
              <a:rPr sz="2000" spc="-15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o</a:t>
            </a:r>
            <a:r>
              <a:rPr sz="2000" spc="-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sition</a:t>
            </a:r>
            <a:r>
              <a:rPr sz="20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4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o</a:t>
            </a:r>
            <a:r>
              <a:rPr sz="2000" spc="-8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f</a:t>
            </a:r>
            <a:r>
              <a:rPr sz="20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2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mesangi</a:t>
            </a:r>
            <a:r>
              <a:rPr sz="2000" spc="-13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a</a:t>
            </a:r>
            <a:r>
              <a:rPr sz="2000" spc="-1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l</a:t>
            </a:r>
            <a:r>
              <a:rPr sz="2000" spc="-17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5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cell  </a:t>
            </a:r>
            <a:r>
              <a:rPr sz="2000" spc="-15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pr</a:t>
            </a:r>
            <a:r>
              <a:rPr sz="2000" spc="-18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o</a:t>
            </a:r>
            <a:r>
              <a:rPr sz="2000" spc="-5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cess</a:t>
            </a:r>
            <a:r>
              <a:rPr sz="2000" spc="-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e</a:t>
            </a:r>
            <a:r>
              <a:rPr sz="2000" spc="2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s</a:t>
            </a:r>
            <a:r>
              <a:rPr sz="2000" spc="-18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0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(lo</a:t>
            </a:r>
            <a:r>
              <a:rPr sz="20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n</a:t>
            </a:r>
            <a:r>
              <a:rPr sz="2000" spc="-18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g</a:t>
            </a:r>
            <a:r>
              <a:rPr sz="20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3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arr</a:t>
            </a:r>
            <a:r>
              <a:rPr sz="2000" spc="-18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o</a:t>
            </a:r>
            <a:r>
              <a:rPr sz="2000" spc="-14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w).</a:t>
            </a:r>
            <a:endParaRPr sz="2000" dirty="0">
              <a:latin typeface="Arial Rounded MT Bold" panose="020F0704030504030204" pitchFamily="34" charset="0"/>
              <a:cs typeface="Tahoma"/>
            </a:endParaRPr>
          </a:p>
        </p:txBody>
      </p:sp>
      <p:pic>
        <p:nvPicPr>
          <p:cNvPr id="19" name="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67225" y="1190625"/>
            <a:ext cx="4286250" cy="3590925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183631" y="497576"/>
            <a:ext cx="6447501" cy="990600"/>
          </a:xfrm>
        </p:spPr>
        <p:txBody>
          <a:bodyPr/>
          <a:lstStyle/>
          <a:p>
            <a:r>
              <a:rPr lang="en-US" dirty="0" smtClean="0"/>
              <a:t>MPGN 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8827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385" y="-35675"/>
            <a:ext cx="9145385" cy="542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6278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/>
          <p:nvPr/>
        </p:nvSpPr>
        <p:spPr>
          <a:xfrm>
            <a:off x="228600" y="2067813"/>
            <a:ext cx="3443478" cy="167417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686435">
              <a:lnSpc>
                <a:spcPct val="100000"/>
              </a:lnSpc>
              <a:spcBef>
                <a:spcPts val="95"/>
              </a:spcBef>
            </a:pPr>
            <a:r>
              <a:rPr spc="-21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Th</a:t>
            </a:r>
            <a:r>
              <a:rPr spc="-12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e</a:t>
            </a:r>
            <a:r>
              <a:rPr spc="-13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pc="-17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GB</a:t>
            </a:r>
            <a:r>
              <a:rPr spc="-204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M</a:t>
            </a:r>
            <a:r>
              <a:rPr spc="-12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pc="-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i</a:t>
            </a:r>
            <a:r>
              <a:rPr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s</a:t>
            </a:r>
            <a:r>
              <a:rPr spc="-14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pc="-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t</a:t>
            </a:r>
            <a:r>
              <a:rPr spc="-10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h</a:t>
            </a:r>
            <a:r>
              <a:rPr spc="-1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i</a:t>
            </a:r>
            <a:r>
              <a:rPr spc="-3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c</a:t>
            </a:r>
            <a:r>
              <a:rPr spc="-10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k</a:t>
            </a:r>
            <a:r>
              <a:rPr spc="-11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e</a:t>
            </a:r>
            <a:r>
              <a:rPr spc="-15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n</a:t>
            </a:r>
            <a:r>
              <a:rPr spc="-15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e</a:t>
            </a:r>
            <a:r>
              <a:rPr spc="-20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d</a:t>
            </a:r>
            <a:r>
              <a:rPr spc="-11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,</a:t>
            </a:r>
            <a:r>
              <a:rPr spc="-9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pc="-14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a</a:t>
            </a:r>
            <a:r>
              <a:rPr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nd</a:t>
            </a:r>
            <a:r>
              <a:rPr spc="-13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pc="-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t</a:t>
            </a:r>
            <a:r>
              <a:rPr spc="-10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h</a:t>
            </a:r>
            <a:r>
              <a:rPr spc="-9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e  </a:t>
            </a:r>
            <a:r>
              <a:rPr spc="-13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g</a:t>
            </a:r>
            <a:r>
              <a:rPr spc="-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l</a:t>
            </a:r>
            <a:r>
              <a:rPr spc="-15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o</a:t>
            </a:r>
            <a:r>
              <a:rPr spc="-229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m</a:t>
            </a:r>
            <a:r>
              <a:rPr spc="-14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e</a:t>
            </a:r>
            <a:r>
              <a:rPr spc="-11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r</a:t>
            </a:r>
            <a:r>
              <a:rPr spc="-13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u</a:t>
            </a:r>
            <a:r>
              <a:rPr spc="-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l</a:t>
            </a:r>
            <a:r>
              <a:rPr spc="-14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a</a:t>
            </a:r>
            <a:r>
              <a:rPr spc="-9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r</a:t>
            </a:r>
            <a:r>
              <a:rPr spc="-10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pc="-7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c</a:t>
            </a:r>
            <a:r>
              <a:rPr spc="-8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a</a:t>
            </a:r>
            <a:r>
              <a:rPr spc="-13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p</a:t>
            </a:r>
            <a:r>
              <a:rPr spc="-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i</a:t>
            </a:r>
            <a:r>
              <a:rPr spc="-2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l</a:t>
            </a:r>
            <a:r>
              <a:rPr spc="-2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l</a:t>
            </a:r>
            <a:r>
              <a:rPr spc="-14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a</a:t>
            </a:r>
            <a:r>
              <a:rPr spc="-10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r</a:t>
            </a:r>
            <a:r>
              <a:rPr spc="-17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y</a:t>
            </a:r>
            <a:r>
              <a:rPr spc="-114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pc="-140" dirty="0" smtClean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w</a:t>
            </a:r>
            <a:r>
              <a:rPr spc="-100" dirty="0" smtClean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a</a:t>
            </a:r>
            <a:r>
              <a:rPr spc="-50" dirty="0" smtClean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l</a:t>
            </a:r>
            <a:r>
              <a:rPr spc="-15" dirty="0" smtClean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l</a:t>
            </a:r>
            <a:r>
              <a:rPr lang="en-US" spc="-15" dirty="0" smtClean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pc="-130" dirty="0" smtClean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o</a:t>
            </a:r>
            <a:r>
              <a:rPr spc="-85" dirty="0" smtClean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f</a:t>
            </a:r>
            <a:r>
              <a:rPr spc="-45" dirty="0" smtClean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t</a:t>
            </a:r>
            <a:r>
              <a:rPr spc="-75" dirty="0" smtClean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e</a:t>
            </a:r>
            <a:r>
              <a:rPr spc="-170" dirty="0" smtClean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n</a:t>
            </a:r>
            <a:r>
              <a:rPr spc="-125" dirty="0" smtClean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pc="-7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s</a:t>
            </a:r>
            <a:r>
              <a:rPr spc="-9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h</a:t>
            </a:r>
            <a:r>
              <a:rPr spc="-10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ow</a:t>
            </a:r>
            <a:r>
              <a:rPr spc="-7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s</a:t>
            </a:r>
            <a:r>
              <a:rPr spc="-13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pc="-12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a</a:t>
            </a:r>
            <a:r>
              <a:rPr spc="-13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b="1" spc="-200" dirty="0">
                <a:solidFill>
                  <a:srgbClr val="4D5573"/>
                </a:solidFill>
                <a:latin typeface="Arial Rounded MT Bold" panose="020F0704030504030204" pitchFamily="34" charset="0"/>
                <a:cs typeface="Trebuchet MS"/>
              </a:rPr>
              <a:t>d</a:t>
            </a:r>
            <a:r>
              <a:rPr b="1" spc="-180" dirty="0">
                <a:solidFill>
                  <a:srgbClr val="4D5573"/>
                </a:solidFill>
                <a:latin typeface="Arial Rounded MT Bold" panose="020F0704030504030204" pitchFamily="34" charset="0"/>
                <a:cs typeface="Trebuchet MS"/>
              </a:rPr>
              <a:t>o</a:t>
            </a:r>
            <a:r>
              <a:rPr b="1" spc="-220" dirty="0">
                <a:solidFill>
                  <a:srgbClr val="4D5573"/>
                </a:solidFill>
                <a:latin typeface="Arial Rounded MT Bold" panose="020F0704030504030204" pitchFamily="34" charset="0"/>
                <a:cs typeface="Trebuchet MS"/>
              </a:rPr>
              <a:t>u</a:t>
            </a:r>
            <a:r>
              <a:rPr b="1" spc="-204" dirty="0">
                <a:solidFill>
                  <a:srgbClr val="4D5573"/>
                </a:solidFill>
                <a:latin typeface="Arial Rounded MT Bold" panose="020F0704030504030204" pitchFamily="34" charset="0"/>
                <a:cs typeface="Trebuchet MS"/>
              </a:rPr>
              <a:t>b</a:t>
            </a:r>
            <a:r>
              <a:rPr b="1" spc="-120" dirty="0">
                <a:solidFill>
                  <a:srgbClr val="4D5573"/>
                </a:solidFill>
                <a:latin typeface="Arial Rounded MT Bold" panose="020F0704030504030204" pitchFamily="34" charset="0"/>
                <a:cs typeface="Trebuchet MS"/>
              </a:rPr>
              <a:t>l</a:t>
            </a:r>
            <a:r>
              <a:rPr b="1" spc="-195" dirty="0">
                <a:solidFill>
                  <a:srgbClr val="4D5573"/>
                </a:solidFill>
                <a:latin typeface="Arial Rounded MT Bold" panose="020F0704030504030204" pitchFamily="34" charset="0"/>
                <a:cs typeface="Trebuchet MS"/>
              </a:rPr>
              <a:t>e</a:t>
            </a:r>
            <a:r>
              <a:rPr b="1" spc="-155" dirty="0">
                <a:solidFill>
                  <a:srgbClr val="4D5573"/>
                </a:solidFill>
                <a:latin typeface="Arial Rounded MT Bold" panose="020F0704030504030204" pitchFamily="34" charset="0"/>
                <a:cs typeface="Trebuchet MS"/>
              </a:rPr>
              <a:t> </a:t>
            </a:r>
            <a:r>
              <a:rPr b="1" spc="-90" dirty="0">
                <a:solidFill>
                  <a:srgbClr val="4D5573"/>
                </a:solidFill>
                <a:latin typeface="Arial Rounded MT Bold" panose="020F0704030504030204" pitchFamily="34" charset="0"/>
                <a:cs typeface="Trebuchet MS"/>
              </a:rPr>
              <a:t>c</a:t>
            </a:r>
            <a:r>
              <a:rPr b="1" spc="-180" dirty="0">
                <a:solidFill>
                  <a:srgbClr val="4D5573"/>
                </a:solidFill>
                <a:latin typeface="Arial Rounded MT Bold" panose="020F0704030504030204" pitchFamily="34" charset="0"/>
                <a:cs typeface="Trebuchet MS"/>
              </a:rPr>
              <a:t>o</a:t>
            </a:r>
            <a:r>
              <a:rPr b="1" spc="-215" dirty="0">
                <a:solidFill>
                  <a:srgbClr val="4D5573"/>
                </a:solidFill>
                <a:latin typeface="Arial Rounded MT Bold" panose="020F0704030504030204" pitchFamily="34" charset="0"/>
                <a:cs typeface="Trebuchet MS"/>
              </a:rPr>
              <a:t>n</a:t>
            </a:r>
            <a:r>
              <a:rPr b="1" spc="-80" dirty="0">
                <a:solidFill>
                  <a:srgbClr val="4D5573"/>
                </a:solidFill>
                <a:latin typeface="Arial Rounded MT Bold" panose="020F0704030504030204" pitchFamily="34" charset="0"/>
                <a:cs typeface="Trebuchet MS"/>
              </a:rPr>
              <a:t>t</a:t>
            </a:r>
            <a:r>
              <a:rPr b="1" spc="-180" dirty="0">
                <a:solidFill>
                  <a:srgbClr val="4D5573"/>
                </a:solidFill>
                <a:latin typeface="Arial Rounded MT Bold" panose="020F0704030504030204" pitchFamily="34" charset="0"/>
                <a:cs typeface="Trebuchet MS"/>
              </a:rPr>
              <a:t>o</a:t>
            </a:r>
            <a:r>
              <a:rPr b="1" spc="-220" dirty="0">
                <a:solidFill>
                  <a:srgbClr val="4D5573"/>
                </a:solidFill>
                <a:latin typeface="Arial Rounded MT Bold" panose="020F0704030504030204" pitchFamily="34" charset="0"/>
                <a:cs typeface="Trebuchet MS"/>
              </a:rPr>
              <a:t>u</a:t>
            </a:r>
            <a:r>
              <a:rPr b="1" spc="-210" dirty="0">
                <a:solidFill>
                  <a:srgbClr val="4D5573"/>
                </a:solidFill>
                <a:latin typeface="Arial Rounded MT Bold" panose="020F0704030504030204" pitchFamily="34" charset="0"/>
                <a:cs typeface="Trebuchet MS"/>
              </a:rPr>
              <a:t>r</a:t>
            </a:r>
            <a:r>
              <a:rPr spc="-14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,</a:t>
            </a:r>
            <a:r>
              <a:rPr spc="-17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pc="-1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o</a:t>
            </a:r>
            <a:r>
              <a:rPr spc="-10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r</a:t>
            </a:r>
            <a:r>
              <a:rPr spc="-14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“</a:t>
            </a:r>
            <a:r>
              <a:rPr b="1" spc="-80" dirty="0">
                <a:solidFill>
                  <a:srgbClr val="AF2247"/>
                </a:solidFill>
                <a:latin typeface="Arial Rounded MT Bold" panose="020F0704030504030204" pitchFamily="34" charset="0"/>
                <a:cs typeface="Trebuchet MS"/>
              </a:rPr>
              <a:t>t</a:t>
            </a:r>
            <a:r>
              <a:rPr b="1" spc="-225" dirty="0">
                <a:solidFill>
                  <a:srgbClr val="AF2247"/>
                </a:solidFill>
                <a:latin typeface="Arial Rounded MT Bold" panose="020F0704030504030204" pitchFamily="34" charset="0"/>
                <a:cs typeface="Trebuchet MS"/>
              </a:rPr>
              <a:t>r</a:t>
            </a:r>
            <a:r>
              <a:rPr b="1" spc="-125" dirty="0">
                <a:solidFill>
                  <a:srgbClr val="AF2247"/>
                </a:solidFill>
                <a:latin typeface="Arial Rounded MT Bold" panose="020F0704030504030204" pitchFamily="34" charset="0"/>
                <a:cs typeface="Trebuchet MS"/>
              </a:rPr>
              <a:t>a</a:t>
            </a:r>
            <a:r>
              <a:rPr b="1" spc="-140" dirty="0">
                <a:solidFill>
                  <a:srgbClr val="AF2247"/>
                </a:solidFill>
                <a:latin typeface="Arial Rounded MT Bold" panose="020F0704030504030204" pitchFamily="34" charset="0"/>
                <a:cs typeface="Trebuchet MS"/>
              </a:rPr>
              <a:t>m  </a:t>
            </a:r>
            <a:r>
              <a:rPr b="1" spc="-75" dirty="0">
                <a:solidFill>
                  <a:srgbClr val="AF2247"/>
                </a:solidFill>
                <a:latin typeface="Arial Rounded MT Bold" panose="020F0704030504030204" pitchFamily="34" charset="0"/>
                <a:cs typeface="Trebuchet MS"/>
              </a:rPr>
              <a:t>t</a:t>
            </a:r>
            <a:r>
              <a:rPr b="1" spc="-220" dirty="0">
                <a:solidFill>
                  <a:srgbClr val="AF2247"/>
                </a:solidFill>
                <a:latin typeface="Arial Rounded MT Bold" panose="020F0704030504030204" pitchFamily="34" charset="0"/>
                <a:cs typeface="Trebuchet MS"/>
              </a:rPr>
              <a:t>r</a:t>
            </a:r>
            <a:r>
              <a:rPr b="1" spc="-130" dirty="0">
                <a:solidFill>
                  <a:srgbClr val="AF2247"/>
                </a:solidFill>
                <a:latin typeface="Arial Rounded MT Bold" panose="020F0704030504030204" pitchFamily="34" charset="0"/>
                <a:cs typeface="Trebuchet MS"/>
              </a:rPr>
              <a:t>a</a:t>
            </a:r>
            <a:r>
              <a:rPr b="1" spc="-95" dirty="0">
                <a:solidFill>
                  <a:srgbClr val="AF2247"/>
                </a:solidFill>
                <a:latin typeface="Arial Rounded MT Bold" panose="020F0704030504030204" pitchFamily="34" charset="0"/>
                <a:cs typeface="Trebuchet MS"/>
              </a:rPr>
              <a:t>c</a:t>
            </a:r>
            <a:r>
              <a:rPr b="1" spc="-145" dirty="0">
                <a:solidFill>
                  <a:srgbClr val="AF2247"/>
                </a:solidFill>
                <a:latin typeface="Arial Rounded MT Bold" panose="020F0704030504030204" pitchFamily="34" charset="0"/>
                <a:cs typeface="Trebuchet MS"/>
              </a:rPr>
              <a:t>k</a:t>
            </a:r>
            <a:r>
              <a:rPr spc="-14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,”</a:t>
            </a:r>
            <a:r>
              <a:rPr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pc="-12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a</a:t>
            </a:r>
            <a:r>
              <a:rPr spc="-17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pp</a:t>
            </a:r>
            <a:r>
              <a:rPr spc="-13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e</a:t>
            </a:r>
            <a:r>
              <a:rPr spc="-12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a</a:t>
            </a:r>
            <a:r>
              <a:rPr spc="-10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r</a:t>
            </a:r>
            <a:r>
              <a:rPr spc="-15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a</a:t>
            </a:r>
            <a:r>
              <a:rPr spc="-18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n</a:t>
            </a:r>
            <a:r>
              <a:rPr spc="-2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c</a:t>
            </a:r>
            <a:r>
              <a:rPr spc="-13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e</a:t>
            </a:r>
            <a:r>
              <a:rPr spc="-14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,</a:t>
            </a:r>
            <a:r>
              <a:rPr spc="-9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pc="-13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e</a:t>
            </a:r>
            <a:r>
              <a:rPr spc="-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s</a:t>
            </a:r>
            <a:r>
              <a:rPr spc="-9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p</a:t>
            </a:r>
            <a:r>
              <a:rPr spc="-13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e</a:t>
            </a:r>
            <a:r>
              <a:rPr spc="-2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c</a:t>
            </a:r>
            <a:r>
              <a:rPr spc="-4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i</a:t>
            </a:r>
            <a:r>
              <a:rPr spc="-10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a</a:t>
            </a:r>
            <a:r>
              <a:rPr spc="-2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l</a:t>
            </a:r>
            <a:r>
              <a:rPr spc="-2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l</a:t>
            </a:r>
            <a:r>
              <a:rPr spc="-17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y</a:t>
            </a:r>
            <a:r>
              <a:rPr spc="-9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pc="-13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e</a:t>
            </a:r>
            <a:r>
              <a:rPr spc="-9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vi</a:t>
            </a:r>
            <a:r>
              <a:rPr spc="-15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d</a:t>
            </a:r>
            <a:r>
              <a:rPr spc="-13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e</a:t>
            </a:r>
            <a:r>
              <a:rPr spc="-18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n</a:t>
            </a:r>
            <a:r>
              <a:rPr spc="1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t  </a:t>
            </a:r>
            <a:r>
              <a:rPr spc="-14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w</a:t>
            </a:r>
            <a:r>
              <a:rPr spc="-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i</a:t>
            </a:r>
            <a:r>
              <a:rPr spc="-1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t</a:t>
            </a:r>
            <a:r>
              <a:rPr spc="-17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h</a:t>
            </a:r>
            <a:r>
              <a:rPr spc="-14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pc="-8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us</a:t>
            </a:r>
            <a:r>
              <a:rPr spc="-12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e</a:t>
            </a:r>
            <a:r>
              <a:rPr spc="-12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pc="-13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o</a:t>
            </a:r>
            <a:r>
              <a:rPr spc="-7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f</a:t>
            </a:r>
            <a:r>
              <a:rPr spc="-14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pc="-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si</a:t>
            </a:r>
            <a:r>
              <a:rPr spc="-1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l</a:t>
            </a:r>
            <a:r>
              <a:rPr spc="-13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ver</a:t>
            </a:r>
            <a:endParaRPr dirty="0">
              <a:latin typeface="Arial Rounded MT Bold" panose="020F0704030504030204" pitchFamily="34" charset="0"/>
              <a:cs typeface="Tahoma"/>
            </a:endParaRPr>
          </a:p>
        </p:txBody>
      </p:sp>
      <p:pic>
        <p:nvPicPr>
          <p:cNvPr id="18" name="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17975" y="1433741"/>
            <a:ext cx="4800600" cy="3162299"/>
          </a:xfrm>
          <a:prstGeom prst="rect">
            <a:avLst/>
          </a:prstGeom>
        </p:spPr>
      </p:pic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81000" y="443141"/>
            <a:ext cx="6447501" cy="990600"/>
          </a:xfrm>
        </p:spPr>
        <p:txBody>
          <a:bodyPr/>
          <a:lstStyle/>
          <a:p>
            <a:r>
              <a:rPr lang="en-US" dirty="0" smtClean="0"/>
              <a:t>MPGN</a:t>
            </a:r>
            <a:br>
              <a:rPr lang="en-US" dirty="0" smtClean="0"/>
            </a:br>
            <a:r>
              <a:rPr lang="en-US" dirty="0" smtClean="0"/>
              <a:t>LM morphology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5602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3"/>
          <p:cNvSpPr>
            <a:spLocks noGrp="1" noChangeArrowheads="1"/>
          </p:cNvSpPr>
          <p:nvPr>
            <p:ph idx="1"/>
          </p:nvPr>
        </p:nvSpPr>
        <p:spPr>
          <a:xfrm>
            <a:off x="508001" y="1620442"/>
            <a:ext cx="7721599" cy="2910580"/>
          </a:xfrm>
        </p:spPr>
        <p:txBody>
          <a:bodyPr>
            <a:normAutofit fontScale="92500" lnSpcReduction="20000"/>
          </a:bodyPr>
          <a:lstStyle/>
          <a:p>
            <a:pPr marL="308372" lvl="1" indent="0">
              <a:lnSpc>
                <a:spcPct val="90000"/>
              </a:lnSpc>
              <a:buNone/>
              <a:defRPr/>
            </a:pPr>
            <a:r>
              <a:rPr lang="en-US" altLang="ar-SA" sz="19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Pathogenesis of Dense deposits disease (previously Type II MPGN):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altLang="ar-SA" sz="1900" dirty="0">
              <a:latin typeface="Arial Rounded MT Bold" panose="020F0704030504030204" pitchFamily="34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ar-SA" sz="1900" dirty="0">
                <a:latin typeface="Arial Rounded MT Bold" panose="020F0704030504030204" pitchFamily="34" charset="0"/>
              </a:rPr>
              <a:t>Patients  have abnormality that lead to activation of alternative pathway of complement. They have persistent low C3 , normal C1 &amp; C4. </a:t>
            </a:r>
            <a:endParaRPr lang="en-US" altLang="ar-SA" sz="1900" dirty="0" smtClean="0">
              <a:latin typeface="Arial Rounded MT Bold" panose="020F0704030504030204" pitchFamily="34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endParaRPr lang="en-US" altLang="ar-SA" sz="1900" dirty="0">
              <a:latin typeface="Arial Rounded MT Bold" panose="020F0704030504030204" pitchFamily="34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ar-SA" sz="1900" dirty="0">
                <a:latin typeface="Arial Rounded MT Bold" panose="020F0704030504030204" pitchFamily="34" charset="0"/>
              </a:rPr>
              <a:t>&gt;70% have C3 nephritic factor </a:t>
            </a:r>
            <a:r>
              <a:rPr lang="en-US" sz="1900" i="1" dirty="0">
                <a:solidFill>
                  <a:srgbClr val="000000"/>
                </a:solidFill>
                <a:latin typeface="Arial Rounded MT Bold" panose="020F0704030504030204" pitchFamily="34" charset="0"/>
              </a:rPr>
              <a:t>(C3NeF)</a:t>
            </a:r>
            <a:r>
              <a:rPr lang="en-US" altLang="ar-SA" sz="1900" dirty="0">
                <a:latin typeface="Arial Rounded MT Bold" panose="020F0704030504030204" pitchFamily="34" charset="0"/>
              </a:rPr>
              <a:t>, an auto Ab that stabilizes C3 convertase leading to persistence of C3 degradation &amp; hypocomplementemia.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CA" altLang="ar-SA" sz="1900" dirty="0">
                <a:latin typeface="Arial Rounded MT Bold" panose="020F0704030504030204" pitchFamily="34" charset="0"/>
              </a:rPr>
              <a:t>Mutation of factor H, or autoantibodies to factor H</a:t>
            </a:r>
            <a:r>
              <a:rPr lang="en-CA" altLang="ar-SA" sz="1800" dirty="0"/>
              <a:t>.</a:t>
            </a:r>
            <a:endParaRPr lang="en-US" altLang="ar-SA" sz="1800" dirty="0"/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29E1B426-D856-4A90-9E35-0259828BBF0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06141" y="339328"/>
            <a:ext cx="529232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ar-SA" sz="3000" b="1" dirty="0">
                <a:solidFill>
                  <a:schemeClr val="tx2"/>
                </a:solidFill>
              </a:rPr>
              <a:t>Dense Deposit Disease (DDD)</a:t>
            </a:r>
            <a:endParaRPr lang="en-US" sz="3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7998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1657350" y="285750"/>
            <a:ext cx="5829300" cy="628650"/>
          </a:xfrm>
        </p:spPr>
        <p:txBody>
          <a:bodyPr/>
          <a:lstStyle/>
          <a:p>
            <a:pPr eaLnBrk="1" hangingPunct="1"/>
            <a:r>
              <a:rPr lang="en-US" altLang="ar-SA" sz="3000" b="1" dirty="0"/>
              <a:t>Dense Deposit Disease (DDD)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85850"/>
            <a:ext cx="7143750" cy="348615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ar-SA" sz="2100" dirty="0">
                <a:latin typeface="Arial Rounded MT Bold" panose="020F0704030504030204" pitchFamily="34" charset="0"/>
              </a:rPr>
              <a:t>Dense deposits disease (previously Type II MPGN)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ar-SA" sz="2100" u="sng" dirty="0">
                <a:solidFill>
                  <a:schemeClr val="accent4"/>
                </a:solidFill>
                <a:latin typeface="Arial Rounded MT Bold" panose="020F0704030504030204" pitchFamily="34" charset="0"/>
              </a:rPr>
              <a:t>LM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ar-SA" sz="2100" dirty="0">
                <a:latin typeface="Arial Rounded MT Bold" panose="020F0704030504030204" pitchFamily="34" charset="0"/>
              </a:rPr>
              <a:t>similar to type I: </a:t>
            </a:r>
            <a:r>
              <a:rPr lang="en-US" sz="2100" dirty="0">
                <a:latin typeface="Arial Rounded MT Bold" panose="020F0704030504030204" pitchFamily="34" charset="0"/>
              </a:rPr>
              <a:t>The glomeruli are hypercellular, the capillary walls show duplicated basement membranes, and the mesangial matrix is increased</a:t>
            </a:r>
            <a:endParaRPr lang="en-US" altLang="ar-SA" sz="2100" dirty="0">
              <a:latin typeface="Arial Rounded MT Bold" panose="020F0704030504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ar-SA" sz="2100" u="sng" dirty="0">
                <a:solidFill>
                  <a:schemeClr val="accent4"/>
                </a:solidFill>
                <a:latin typeface="Arial Rounded MT Bold" panose="020F0704030504030204" pitchFamily="34" charset="0"/>
              </a:rPr>
              <a:t>EM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ar-SA" sz="2100" dirty="0">
                <a:latin typeface="Arial Rounded MT Bold" panose="020F0704030504030204" pitchFamily="34" charset="0"/>
              </a:rPr>
              <a:t>lamina densa transformation into an irregular , ribbon - like ,extremely electron dense structure.(Dense Deposit Disease ) DDD.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ar-SA" sz="2100" u="sng" dirty="0">
                <a:solidFill>
                  <a:schemeClr val="accent4"/>
                </a:solidFill>
                <a:latin typeface="Arial Rounded MT Bold" panose="020F0704030504030204" pitchFamily="34" charset="0"/>
              </a:rPr>
              <a:t>IF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ar-SA" sz="2100" dirty="0">
                <a:latin typeface="Arial Rounded MT Bold" panose="020F0704030504030204" pitchFamily="34" charset="0"/>
              </a:rPr>
              <a:t>granular mesangial &amp; short or discontinuous linear capillary loop deposits of C3. No early complement components or </a:t>
            </a:r>
            <a:r>
              <a:rPr lang="en-US" altLang="ar-SA" sz="2100" dirty="0" err="1">
                <a:latin typeface="Arial Rounded MT Bold" panose="020F0704030504030204" pitchFamily="34" charset="0"/>
              </a:rPr>
              <a:t>Igs</a:t>
            </a:r>
            <a:r>
              <a:rPr lang="en-US" altLang="ar-SA" sz="2100" dirty="0">
                <a:latin typeface="Arial Rounded MT Bold" panose="020F0704030504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341003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/>
          <p:nvPr/>
        </p:nvSpPr>
        <p:spPr>
          <a:xfrm>
            <a:off x="228600" y="2017598"/>
            <a:ext cx="3657600" cy="155106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95"/>
              </a:spcBef>
            </a:pPr>
            <a:r>
              <a:rPr sz="2000" spc="-17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There </a:t>
            </a:r>
            <a:r>
              <a:rPr sz="2000" spc="-13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ar</a:t>
            </a:r>
            <a:r>
              <a:rPr sz="2000" spc="-14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e</a:t>
            </a:r>
            <a:r>
              <a:rPr sz="2000" spc="-17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b="1" spc="-225" dirty="0">
                <a:solidFill>
                  <a:srgbClr val="4D5573"/>
                </a:solidFill>
                <a:latin typeface="Arial Rounded MT Bold" panose="020F0704030504030204" pitchFamily="34" charset="0"/>
                <a:cs typeface="Trebuchet MS"/>
              </a:rPr>
              <a:t>d</a:t>
            </a:r>
            <a:r>
              <a:rPr sz="2000" b="1" spc="-215" dirty="0">
                <a:solidFill>
                  <a:srgbClr val="4D5573"/>
                </a:solidFill>
                <a:latin typeface="Arial Rounded MT Bold" panose="020F0704030504030204" pitchFamily="34" charset="0"/>
                <a:cs typeface="Trebuchet MS"/>
              </a:rPr>
              <a:t>e</a:t>
            </a:r>
            <a:r>
              <a:rPr sz="2000" b="1" spc="-140" dirty="0">
                <a:solidFill>
                  <a:srgbClr val="4D5573"/>
                </a:solidFill>
                <a:latin typeface="Arial Rounded MT Bold" panose="020F0704030504030204" pitchFamily="34" charset="0"/>
                <a:cs typeface="Trebuchet MS"/>
              </a:rPr>
              <a:t>ns</a:t>
            </a:r>
            <a:r>
              <a:rPr sz="2000" b="1" spc="-150" dirty="0">
                <a:solidFill>
                  <a:srgbClr val="4D5573"/>
                </a:solidFill>
                <a:latin typeface="Arial Rounded MT Bold" panose="020F0704030504030204" pitchFamily="34" charset="0"/>
                <a:cs typeface="Trebuchet MS"/>
              </a:rPr>
              <a:t>e</a:t>
            </a:r>
            <a:r>
              <a:rPr sz="2000" b="1" spc="-170" dirty="0">
                <a:solidFill>
                  <a:srgbClr val="4D5573"/>
                </a:solidFill>
                <a:latin typeface="Arial Rounded MT Bold" panose="020F0704030504030204" pitchFamily="34" charset="0"/>
                <a:cs typeface="Trebuchet MS"/>
              </a:rPr>
              <a:t> </a:t>
            </a:r>
            <a:r>
              <a:rPr sz="2000" spc="-17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ho</a:t>
            </a:r>
            <a:r>
              <a:rPr sz="2000" spc="-2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m</a:t>
            </a:r>
            <a:r>
              <a:rPr sz="2000" spc="-1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ogene</a:t>
            </a:r>
            <a:r>
              <a:rPr sz="2000" spc="-17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o</a:t>
            </a:r>
            <a:r>
              <a:rPr sz="2000" spc="-7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us  </a:t>
            </a:r>
            <a:r>
              <a:rPr sz="2000" spc="-8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deposit</a:t>
            </a:r>
            <a:r>
              <a:rPr sz="2000" spc="-7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s</a:t>
            </a:r>
            <a:r>
              <a:rPr sz="2000" spc="-17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9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withi</a:t>
            </a:r>
            <a:r>
              <a:rPr sz="2000" spc="-114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n</a:t>
            </a:r>
            <a:r>
              <a:rPr sz="2000" spc="-14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0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th</a:t>
            </a:r>
            <a:r>
              <a:rPr sz="2000" spc="-11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e</a:t>
            </a:r>
            <a:r>
              <a:rPr sz="20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4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basem</a:t>
            </a:r>
            <a:r>
              <a:rPr sz="2000" spc="-13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e</a:t>
            </a:r>
            <a:r>
              <a:rPr sz="2000" spc="-7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nt  </a:t>
            </a:r>
            <a:r>
              <a:rPr sz="2000" spc="-19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me</a:t>
            </a:r>
            <a:r>
              <a:rPr sz="2000" spc="-24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m</a:t>
            </a:r>
            <a:r>
              <a:rPr sz="2000" spc="-15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bran</a:t>
            </a:r>
            <a:r>
              <a:rPr sz="2000" spc="-17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e</a:t>
            </a:r>
            <a:r>
              <a:rPr sz="20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.</a:t>
            </a:r>
            <a:r>
              <a:rPr sz="2000" spc="-17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35" dirty="0">
                <a:solidFill>
                  <a:srgbClr val="AF2247"/>
                </a:solidFill>
                <a:latin typeface="Arial Rounded MT Bold" panose="020F0704030504030204" pitchFamily="34" charset="0"/>
                <a:cs typeface="Tahoma"/>
              </a:rPr>
              <a:t>Rib</a:t>
            </a:r>
            <a:r>
              <a:rPr sz="2000" spc="-165" dirty="0">
                <a:solidFill>
                  <a:srgbClr val="AF2247"/>
                </a:solidFill>
                <a:latin typeface="Arial Rounded MT Bold" panose="020F0704030504030204" pitchFamily="34" charset="0"/>
                <a:cs typeface="Tahoma"/>
              </a:rPr>
              <a:t>b</a:t>
            </a:r>
            <a:r>
              <a:rPr sz="2000" spc="-180" dirty="0">
                <a:solidFill>
                  <a:srgbClr val="AF2247"/>
                </a:solidFill>
                <a:latin typeface="Arial Rounded MT Bold" panose="020F0704030504030204" pitchFamily="34" charset="0"/>
                <a:cs typeface="Tahoma"/>
              </a:rPr>
              <a:t>on</a:t>
            </a:r>
            <a:r>
              <a:rPr sz="2000" spc="-145" dirty="0">
                <a:solidFill>
                  <a:srgbClr val="AF2247"/>
                </a:solidFill>
                <a:latin typeface="Arial Rounded MT Bold" panose="020F0704030504030204" pitchFamily="34" charset="0"/>
                <a:cs typeface="Tahoma"/>
              </a:rPr>
              <a:t>-</a:t>
            </a:r>
            <a:r>
              <a:rPr sz="2000" spc="-65" dirty="0">
                <a:solidFill>
                  <a:srgbClr val="AF2247"/>
                </a:solidFill>
                <a:latin typeface="Arial Rounded MT Bold" panose="020F0704030504030204" pitchFamily="34" charset="0"/>
                <a:cs typeface="Tahoma"/>
              </a:rPr>
              <a:t>like  </a:t>
            </a:r>
            <a:r>
              <a:rPr sz="2000" spc="-140" dirty="0">
                <a:solidFill>
                  <a:srgbClr val="AF2247"/>
                </a:solidFill>
                <a:latin typeface="Arial Rounded MT Bold" panose="020F0704030504030204" pitchFamily="34" charset="0"/>
                <a:cs typeface="Tahoma"/>
              </a:rPr>
              <a:t>appearance</a:t>
            </a:r>
            <a:r>
              <a:rPr sz="2000" spc="-195" dirty="0">
                <a:solidFill>
                  <a:srgbClr val="AF2247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4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o</a:t>
            </a:r>
            <a:r>
              <a:rPr sz="2000" spc="-8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f</a:t>
            </a:r>
            <a:r>
              <a:rPr sz="20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4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subend</a:t>
            </a:r>
            <a:r>
              <a:rPr sz="2000" spc="-15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o</a:t>
            </a:r>
            <a:r>
              <a:rPr sz="2000" spc="-8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thelia</a:t>
            </a:r>
            <a:r>
              <a:rPr sz="2000" spc="-4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l</a:t>
            </a:r>
            <a:r>
              <a:rPr sz="2000" spc="-17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&amp;  </a:t>
            </a:r>
            <a:r>
              <a:rPr sz="2000" spc="-8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intr</a:t>
            </a:r>
            <a:r>
              <a:rPr sz="2000" spc="-14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a</a:t>
            </a:r>
            <a:r>
              <a:rPr sz="2000" spc="-23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m</a:t>
            </a:r>
            <a:r>
              <a:rPr sz="2000" spc="-15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e</a:t>
            </a:r>
            <a:r>
              <a:rPr sz="2000" spc="-23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m</a:t>
            </a:r>
            <a:r>
              <a:rPr sz="2000" spc="-14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br</a:t>
            </a:r>
            <a:r>
              <a:rPr sz="2000" spc="-17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a</a:t>
            </a:r>
            <a:r>
              <a:rPr sz="2000" spc="-18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no</a:t>
            </a:r>
            <a:r>
              <a:rPr sz="2000" spc="-19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u</a:t>
            </a:r>
            <a:r>
              <a:rPr sz="2000" spc="2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s</a:t>
            </a:r>
            <a:r>
              <a:rPr sz="2000" spc="-17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22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m</a:t>
            </a:r>
            <a:r>
              <a:rPr sz="2000" spc="-15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a</a:t>
            </a:r>
            <a:r>
              <a:rPr sz="2000" spc="-8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ter</a:t>
            </a:r>
            <a:r>
              <a:rPr sz="2000" spc="-5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i</a:t>
            </a:r>
            <a:r>
              <a:rPr sz="2000" spc="-8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al</a:t>
            </a:r>
            <a:endParaRPr sz="2000" dirty="0">
              <a:latin typeface="Arial Rounded MT Bold" panose="020F0704030504030204" pitchFamily="34" charset="0"/>
              <a:cs typeface="Tahoma"/>
            </a:endParaRPr>
          </a:p>
        </p:txBody>
      </p:sp>
      <p:pic>
        <p:nvPicPr>
          <p:cNvPr id="18" name="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24325" y="1104900"/>
            <a:ext cx="4295775" cy="36576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508001" y="772413"/>
            <a:ext cx="6447501" cy="990600"/>
          </a:xfrm>
        </p:spPr>
        <p:txBody>
          <a:bodyPr/>
          <a:lstStyle/>
          <a:p>
            <a:r>
              <a:rPr lang="en-US" dirty="0" smtClean="0"/>
              <a:t>MPGN II/ DDD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4175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657350" y="228600"/>
            <a:ext cx="5829300" cy="628650"/>
          </a:xfrm>
        </p:spPr>
        <p:txBody>
          <a:bodyPr/>
          <a:lstStyle/>
          <a:p>
            <a:pPr eaLnBrk="1" hangingPunct="1"/>
            <a:r>
              <a:rPr lang="en-US" dirty="0"/>
              <a:t>   </a:t>
            </a:r>
          </a:p>
        </p:txBody>
      </p:sp>
      <p:pic>
        <p:nvPicPr>
          <p:cNvPr id="101379" name="Picture 4" descr="S01871-020-f024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975" y="911313"/>
            <a:ext cx="4000500" cy="3986213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4B8623B-36B6-4DF6-98FF-FDA7EB235C5C}"/>
              </a:ext>
            </a:extLst>
          </p:cNvPr>
          <p:cNvSpPr txBox="1"/>
          <p:nvPr/>
        </p:nvSpPr>
        <p:spPr>
          <a:xfrm>
            <a:off x="1314450" y="277468"/>
            <a:ext cx="554355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ar-SA" sz="3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Dense Deposit Disease (DDD)</a:t>
            </a:r>
            <a:endParaRPr lang="en-US" sz="30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313283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1143000" y="3314700"/>
            <a:ext cx="6858000" cy="1828800"/>
          </a:xfrm>
        </p:spPr>
        <p:txBody>
          <a:bodyPr>
            <a:normAutofit fontScale="90000"/>
          </a:bodyPr>
          <a:lstStyle/>
          <a:p>
            <a:r>
              <a:rPr lang="en-US" altLang="en-US" sz="21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1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1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type I: Subendothelial deposits.</a:t>
            </a:r>
            <a:br>
              <a:rPr lang="en-US" altLang="en-US" sz="21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1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dense deposit disease: Intramembranous dense deposits. In both types:</a:t>
            </a:r>
            <a:br>
              <a:rPr lang="en-US" altLang="en-US" sz="21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1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Mesangial interposition gives appearance of split basement membranes viewed by light microscopy.</a:t>
            </a:r>
            <a:endParaRPr lang="ar-JO" altLang="en-US" sz="21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69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66750"/>
            <a:ext cx="56007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1143000" y="0"/>
            <a:ext cx="7029450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Schematic representation of patterns in two types of MPGN. </a:t>
            </a:r>
            <a:br>
              <a:rPr lang="en-US" altLang="en-US" sz="21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ar-JO" altLang="en-US" sz="2100"/>
          </a:p>
        </p:txBody>
      </p:sp>
    </p:spTree>
    <p:extLst>
      <p:ext uri="{BB962C8B-B14F-4D97-AF65-F5344CB8AC3E}">
        <p14:creationId xmlns:p14="http://schemas.microsoft.com/office/powerpoint/2010/main" val="458643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14350"/>
            <a:ext cx="9135706" cy="4629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35706" cy="54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1338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 altLang="en-US" smtClean="0">
              <a:cs typeface="Trebuchet MS" panose="020B0603020202020204" pitchFamily="34" charset="0"/>
            </a:endParaRPr>
          </a:p>
        </p:txBody>
      </p:sp>
      <p:pic>
        <p:nvPicPr>
          <p:cNvPr id="317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3999" cy="5143500"/>
          </a:xfrm>
          <a:noFill/>
        </p:spPr>
      </p:pic>
    </p:spTree>
    <p:extLst>
      <p:ext uri="{BB962C8B-B14F-4D97-AF65-F5344CB8AC3E}">
        <p14:creationId xmlns:p14="http://schemas.microsoft.com/office/powerpoint/2010/main" val="356814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 altLang="en-US" smtClean="0">
              <a:cs typeface="Trebuchet MS" panose="020B0603020202020204" pitchFamily="34" charset="0"/>
            </a:endParaRPr>
          </a:p>
        </p:txBody>
      </p:sp>
      <p:pic>
        <p:nvPicPr>
          <p:cNvPr id="327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noFill/>
        </p:spPr>
      </p:pic>
    </p:spTree>
    <p:extLst>
      <p:ext uri="{BB962C8B-B14F-4D97-AF65-F5344CB8AC3E}">
        <p14:creationId xmlns:p14="http://schemas.microsoft.com/office/powerpoint/2010/main" val="5353746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SA" dirty="0"/>
              <a:t>MPGN clinical manifestations  </a:t>
            </a:r>
            <a:endParaRPr lang="en-US" dirty="0"/>
          </a:p>
        </p:txBody>
      </p:sp>
      <p:sp>
        <p:nvSpPr>
          <p:cNvPr id="104451" name="Content Placeholder 2"/>
          <p:cNvSpPr>
            <a:spLocks noGrp="1"/>
          </p:cNvSpPr>
          <p:nvPr>
            <p:ph idx="1"/>
          </p:nvPr>
        </p:nvSpPr>
        <p:spPr>
          <a:xfrm>
            <a:off x="304800" y="1123950"/>
            <a:ext cx="8229600" cy="3657600"/>
          </a:xfrm>
        </p:spPr>
        <p:txBody>
          <a:bodyPr>
            <a:noAutofit/>
          </a:bodyPr>
          <a:lstStyle/>
          <a:p>
            <a:r>
              <a:rPr lang="en-CA" sz="1600" dirty="0">
                <a:latin typeface="Arial Rounded MT Bold" panose="020F0704030504030204" pitchFamily="34" charset="0"/>
              </a:rPr>
              <a:t>MPGN type I is more common than DDD.</a:t>
            </a:r>
          </a:p>
          <a:p>
            <a:r>
              <a:rPr lang="en-CA" sz="1600" dirty="0">
                <a:latin typeface="Arial Rounded MT Bold" panose="020F0704030504030204" pitchFamily="34" charset="0"/>
              </a:rPr>
              <a:t>Clinical course:</a:t>
            </a:r>
          </a:p>
          <a:p>
            <a:pPr>
              <a:buFont typeface="Wingdings" pitchFamily="2" charset="2"/>
              <a:buChar char="§"/>
            </a:pPr>
            <a:r>
              <a:rPr lang="en-US" sz="1600" dirty="0">
                <a:solidFill>
                  <a:schemeClr val="accent4"/>
                </a:solidFill>
                <a:latin typeface="Arial Rounded MT Bold" panose="020F0704030504030204" pitchFamily="34" charset="0"/>
              </a:rPr>
              <a:t>The principal mode of presentation (50% of cases) is the nephrotic syndrome,  may begin as acute nephritis or mild proteinuria.  </a:t>
            </a:r>
          </a:p>
          <a:p>
            <a:r>
              <a:rPr lang="en-US" sz="1600" dirty="0">
                <a:latin typeface="Arial Rounded MT Bold" panose="020F0704030504030204" pitchFamily="34" charset="0"/>
              </a:rPr>
              <a:t>Prognosis:</a:t>
            </a:r>
          </a:p>
          <a:p>
            <a:pPr>
              <a:buFont typeface="Wingdings" pitchFamily="2" charset="2"/>
              <a:buChar char="§"/>
            </a:pPr>
            <a:r>
              <a:rPr lang="en-US" sz="1600" dirty="0">
                <a:latin typeface="Arial Rounded MT Bold" panose="020F0704030504030204" pitchFamily="34" charset="0"/>
              </a:rPr>
              <a:t>  Generally poor.</a:t>
            </a:r>
          </a:p>
          <a:p>
            <a:pPr>
              <a:buFont typeface="Wingdings" pitchFamily="2" charset="2"/>
              <a:buChar char="§"/>
            </a:pPr>
            <a:r>
              <a:rPr lang="en-US" sz="1600" dirty="0">
                <a:latin typeface="Arial Rounded MT Bold" panose="020F0704030504030204" pitchFamily="34" charset="0"/>
              </a:rPr>
              <a:t> 40% progress to end-stage renal failure, 30% had variable degrees of renal insufficiency, and the remaining 30% had persistent nephrotic syndrome without renal failure. </a:t>
            </a:r>
          </a:p>
          <a:p>
            <a:pPr>
              <a:buFont typeface="Wingdings" pitchFamily="2" charset="2"/>
              <a:buChar char="§"/>
            </a:pPr>
            <a:r>
              <a:rPr lang="en-US" sz="1600" dirty="0">
                <a:latin typeface="Arial Rounded MT Bold" panose="020F0704030504030204" pitchFamily="34" charset="0"/>
              </a:rPr>
              <a:t>Dense-deposit disease has a worse prognosis, and it tends to recur in renal transplant recipients</a:t>
            </a:r>
          </a:p>
        </p:txBody>
      </p:sp>
    </p:spTree>
    <p:extLst>
      <p:ext uri="{BB962C8B-B14F-4D97-AF65-F5344CB8AC3E}">
        <p14:creationId xmlns:p14="http://schemas.microsoft.com/office/powerpoint/2010/main" val="26476978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57350" y="285750"/>
            <a:ext cx="5829300" cy="685800"/>
          </a:xfrm>
        </p:spPr>
        <p:txBody>
          <a:bodyPr/>
          <a:lstStyle/>
          <a:p>
            <a:pPr eaLnBrk="1" hangingPunct="1"/>
            <a:r>
              <a:rPr lang="en-US" altLang="ar-SA"/>
              <a:t>Hereditary Nephritis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914400"/>
            <a:ext cx="6724650" cy="4000500"/>
          </a:xfrm>
        </p:spPr>
        <p:txBody>
          <a:bodyPr/>
          <a:lstStyle/>
          <a:p>
            <a:pPr eaLnBrk="1" hangingPunct="1"/>
            <a:r>
              <a:rPr lang="en-US" altLang="ar-SA" sz="1600" dirty="0">
                <a:latin typeface="Arial Rounded MT Bold" panose="020F0704030504030204" pitchFamily="34" charset="0"/>
              </a:rPr>
              <a:t>A group of heterogeneous hereditary - familial renal diseases associated with glomerular lesions.</a:t>
            </a:r>
          </a:p>
          <a:p>
            <a:pPr eaLnBrk="1" hangingPunct="1"/>
            <a:endParaRPr lang="en-US" altLang="ar-SA" sz="1600" dirty="0">
              <a:latin typeface="Arial Rounded MT Bold" panose="020F0704030504030204" pitchFamily="34" charset="0"/>
            </a:endParaRPr>
          </a:p>
          <a:p>
            <a:pPr eaLnBrk="1" hangingPunct="1"/>
            <a:r>
              <a:rPr lang="en-US" altLang="ar-SA" sz="1600" dirty="0">
                <a:latin typeface="Arial Rounded MT Bold" panose="020F0704030504030204" pitchFamily="34" charset="0"/>
              </a:rPr>
              <a:t>Alport syndrome</a:t>
            </a:r>
          </a:p>
          <a:p>
            <a:pPr lvl="1" eaLnBrk="1" hangingPunct="1"/>
            <a:r>
              <a:rPr lang="en-US" altLang="ar-SA" sz="1600" dirty="0">
                <a:latin typeface="Arial Rounded MT Bold" panose="020F0704030504030204" pitchFamily="34" charset="0"/>
              </a:rPr>
              <a:t>Nephritis + nerve deafness + eye disorders.</a:t>
            </a:r>
          </a:p>
          <a:p>
            <a:pPr lvl="1" eaLnBrk="1" hangingPunct="1"/>
            <a:r>
              <a:rPr lang="en-US" altLang="ar-SA" sz="1600" dirty="0">
                <a:latin typeface="Arial Rounded MT Bold" panose="020F0704030504030204" pitchFamily="34" charset="0"/>
              </a:rPr>
              <a:t>Males &gt; females</a:t>
            </a:r>
          </a:p>
          <a:p>
            <a:pPr lvl="1" eaLnBrk="1" hangingPunct="1"/>
            <a:r>
              <a:rPr lang="en-US" altLang="ar-SA" sz="1600" dirty="0">
                <a:latin typeface="Arial Rounded MT Bold" panose="020F0704030504030204" pitchFamily="34" charset="0"/>
              </a:rPr>
              <a:t>X-linked, AR or AD</a:t>
            </a:r>
          </a:p>
          <a:p>
            <a:pPr lvl="1" eaLnBrk="1" hangingPunct="1"/>
            <a:r>
              <a:rPr lang="en-US" altLang="ar-SA" sz="1600" dirty="0">
                <a:latin typeface="Arial Rounded MT Bold" panose="020F0704030504030204" pitchFamily="34" charset="0"/>
              </a:rPr>
              <a:t>LM  - Normal glomeruli early in the disease, secondary sclerosis later, Foam cells in the </a:t>
            </a:r>
            <a:r>
              <a:rPr lang="en-US" altLang="ar-SA" sz="1600" dirty="0" err="1">
                <a:latin typeface="Arial Rounded MT Bold" panose="020F0704030504030204" pitchFamily="34" charset="0"/>
              </a:rPr>
              <a:t>interstitium</a:t>
            </a:r>
            <a:r>
              <a:rPr lang="en-US" altLang="ar-SA" sz="1600" dirty="0">
                <a:latin typeface="Arial Rounded MT Bold" panose="020F0704030504030204" pitchFamily="34" charset="0"/>
              </a:rPr>
              <a:t>.</a:t>
            </a:r>
          </a:p>
          <a:p>
            <a:pPr lvl="1" eaLnBrk="1" hangingPunct="1"/>
            <a:endParaRPr lang="en-US" altLang="ar-SA" sz="1600" dirty="0">
              <a:latin typeface="Arial Rounded MT Bold" panose="020F0704030504030204" pitchFamily="34" charset="0"/>
            </a:endParaRPr>
          </a:p>
          <a:p>
            <a:pPr lvl="1" eaLnBrk="1" hangingPunct="1"/>
            <a:endParaRPr lang="en-US" altLang="ar-SA" sz="1800" dirty="0"/>
          </a:p>
          <a:p>
            <a:pPr lvl="1" eaLnBrk="1" hangingPunct="1">
              <a:buFontTx/>
              <a:buNone/>
            </a:pPr>
            <a:endParaRPr lang="en-US" altLang="ar-SA" sz="1800" dirty="0"/>
          </a:p>
        </p:txBody>
      </p:sp>
    </p:spTree>
    <p:extLst>
      <p:ext uri="{BB962C8B-B14F-4D97-AF65-F5344CB8AC3E}">
        <p14:creationId xmlns:p14="http://schemas.microsoft.com/office/powerpoint/2010/main" val="7528677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43050" y="171450"/>
            <a:ext cx="6858000" cy="857250"/>
          </a:xfrm>
        </p:spPr>
        <p:txBody>
          <a:bodyPr/>
          <a:lstStyle/>
          <a:p>
            <a:pPr eaLnBrk="1" hangingPunct="1"/>
            <a:r>
              <a:rPr lang="en-US" altLang="ar-SA"/>
              <a:t>Hered. Nephritis (cont.)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028700"/>
            <a:ext cx="7010400" cy="3787379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US" altLang="ar-SA" sz="2000" dirty="0">
                <a:latin typeface="Arial Rounded MT Bold" panose="020F0704030504030204" pitchFamily="34" charset="0"/>
              </a:rPr>
              <a:t>EM ----GBM shows irregular thickening, lamination, splitting (</a:t>
            </a:r>
            <a:r>
              <a:rPr lang="en-US" sz="2000" b="1" dirty="0">
                <a:latin typeface="Arial Rounded MT Bold" panose="020F0704030504030204" pitchFamily="34" charset="0"/>
              </a:rPr>
              <a:t>“basketweave”</a:t>
            </a:r>
            <a:r>
              <a:rPr lang="en-US" sz="2000" dirty="0">
                <a:latin typeface="Arial Rounded MT Bold" panose="020F0704030504030204" pitchFamily="34" charset="0"/>
              </a:rPr>
              <a:t> appearance</a:t>
            </a:r>
            <a:r>
              <a:rPr lang="en-US" sz="2000" dirty="0" smtClean="0">
                <a:latin typeface="Arial Rounded MT Bold" panose="020F0704030504030204" pitchFamily="34" charset="0"/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endParaRPr lang="en-US" altLang="ar-SA" sz="2000" dirty="0">
              <a:latin typeface="Arial Rounded MT Bold" panose="020F070403050403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ar-SA" sz="2000" dirty="0">
                <a:latin typeface="Arial Rounded MT Bold" panose="020F0704030504030204" pitchFamily="34" charset="0"/>
              </a:rPr>
              <a:t>Defective GBM synthesis, mutation in encoding for </a:t>
            </a:r>
            <a:r>
              <a:rPr lang="en-US" altLang="ar-SA" sz="2000" u="sng" dirty="0">
                <a:latin typeface="Arial Rounded MT Bold" panose="020F0704030504030204" pitchFamily="34" charset="0"/>
              </a:rPr>
              <a:t>alpha-5 chain of collagen type IV</a:t>
            </a:r>
            <a:r>
              <a:rPr lang="en-US" altLang="ar-SA" sz="2000" dirty="0" smtClean="0">
                <a:latin typeface="Arial Rounded MT Bold" panose="020F0704030504030204" pitchFamily="34" charset="0"/>
              </a:rPr>
              <a:t>.</a:t>
            </a:r>
          </a:p>
          <a:p>
            <a:pPr lvl="1" eaLnBrk="1" hangingPunct="1">
              <a:lnSpc>
                <a:spcPct val="90000"/>
              </a:lnSpc>
            </a:pPr>
            <a:endParaRPr lang="en-US" altLang="ar-SA" sz="2000" dirty="0">
              <a:latin typeface="Arial Rounded MT Bold" panose="020F070403050403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ar-SA" sz="2000" dirty="0">
                <a:latin typeface="Arial Rounded MT Bold" panose="020F0704030504030204" pitchFamily="34" charset="0"/>
              </a:rPr>
              <a:t>Gross hematuria-- mostly males 5 - 20 </a:t>
            </a:r>
            <a:r>
              <a:rPr lang="en-US" altLang="ar-SA" sz="2000" dirty="0" err="1" smtClean="0">
                <a:latin typeface="Arial Rounded MT Bold" panose="020F0704030504030204" pitchFamily="34" charset="0"/>
              </a:rPr>
              <a:t>yrs</a:t>
            </a:r>
            <a:endParaRPr lang="en-US" altLang="ar-SA" sz="2000" dirty="0" smtClean="0">
              <a:latin typeface="Arial Rounded MT Bold" panose="020F070403050403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altLang="ar-SA" sz="2000" dirty="0">
              <a:latin typeface="Arial Rounded MT Bold" panose="020F070403050403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ar-SA" sz="2000" dirty="0">
                <a:latin typeface="Arial Rounded MT Bold" panose="020F0704030504030204" pitchFamily="34" charset="0"/>
              </a:rPr>
              <a:t>CRF in 20 </a:t>
            </a:r>
            <a:r>
              <a:rPr lang="en-US" altLang="ar-SA" sz="2000" dirty="0" err="1">
                <a:latin typeface="Arial Rounded MT Bold" panose="020F0704030504030204" pitchFamily="34" charset="0"/>
              </a:rPr>
              <a:t>yrs</a:t>
            </a:r>
            <a:endParaRPr lang="en-US" altLang="ar-SA" sz="2000" dirty="0">
              <a:latin typeface="Arial Rounded MT Bold" panose="020F0704030504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ar-SA" dirty="0"/>
              <a:t>    </a:t>
            </a:r>
            <a:endParaRPr lang="en-US" altLang="ar-SA" sz="1800" dirty="0"/>
          </a:p>
          <a:p>
            <a:pPr lvl="1" eaLnBrk="1" hangingPunct="1">
              <a:lnSpc>
                <a:spcPct val="90000"/>
              </a:lnSpc>
            </a:pPr>
            <a:endParaRPr lang="en-US" altLang="ar-SA" sz="1800" dirty="0"/>
          </a:p>
        </p:txBody>
      </p:sp>
    </p:spTree>
    <p:extLst>
      <p:ext uri="{BB962C8B-B14F-4D97-AF65-F5344CB8AC3E}">
        <p14:creationId xmlns:p14="http://schemas.microsoft.com/office/powerpoint/2010/main" val="28279033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 txBox="1"/>
          <p:nvPr/>
        </p:nvSpPr>
        <p:spPr>
          <a:xfrm>
            <a:off x="152400" y="2017598"/>
            <a:ext cx="3622548" cy="15517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13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Ea</a:t>
            </a:r>
            <a:r>
              <a:rPr sz="2000" spc="-9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r</a:t>
            </a:r>
            <a:r>
              <a:rPr sz="20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ly</a:t>
            </a:r>
            <a:r>
              <a:rPr sz="2000" spc="-15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:</a:t>
            </a:r>
            <a:r>
              <a:rPr sz="2000" spc="-15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9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GB</a:t>
            </a:r>
            <a:r>
              <a:rPr sz="2000" spc="-22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M</a:t>
            </a:r>
            <a:r>
              <a:rPr sz="2000" spc="-1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i</a:t>
            </a:r>
            <a:r>
              <a:rPr sz="2000" spc="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s</a:t>
            </a:r>
            <a:r>
              <a:rPr sz="2000" spc="-15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9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thi</a:t>
            </a:r>
            <a:r>
              <a:rPr sz="2000" spc="-12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n</a:t>
            </a:r>
            <a:r>
              <a:rPr sz="2000" spc="-1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9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&amp;</a:t>
            </a:r>
            <a:r>
              <a:rPr sz="2000" spc="-15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0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attenuated  </a:t>
            </a:r>
            <a:r>
              <a:rPr sz="2000" spc="-11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Late</a:t>
            </a:r>
            <a:r>
              <a:rPr sz="2000" spc="-9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r</a:t>
            </a:r>
            <a:r>
              <a:rPr sz="2000" spc="-25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:</a:t>
            </a:r>
            <a:r>
              <a:rPr sz="20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2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develop</a:t>
            </a:r>
            <a:r>
              <a:rPr sz="2000" spc="-11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s</a:t>
            </a:r>
            <a:r>
              <a:rPr sz="2000" spc="-1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2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irregul</a:t>
            </a:r>
            <a:r>
              <a:rPr sz="2000" spc="-15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a</a:t>
            </a:r>
            <a:r>
              <a:rPr sz="2000" spc="-13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r</a:t>
            </a:r>
            <a:r>
              <a:rPr sz="2000" spc="-17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7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foc</a:t>
            </a:r>
            <a:r>
              <a:rPr sz="2000" spc="-4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i</a:t>
            </a:r>
            <a:r>
              <a:rPr sz="20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0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of  </a:t>
            </a:r>
            <a:r>
              <a:rPr sz="2000" spc="-114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thickening</a:t>
            </a:r>
            <a:r>
              <a:rPr sz="2000" spc="-7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,</a:t>
            </a:r>
            <a:r>
              <a:rPr sz="2000" spc="-17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splittin</a:t>
            </a:r>
            <a:r>
              <a:rPr sz="2000" spc="-8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g</a:t>
            </a:r>
            <a:r>
              <a:rPr sz="2000" spc="-14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7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and </a:t>
            </a:r>
            <a:r>
              <a:rPr sz="2000" spc="-12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lamin</a:t>
            </a:r>
            <a:r>
              <a:rPr sz="2000" spc="-14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a</a:t>
            </a:r>
            <a:r>
              <a:rPr sz="2000" spc="-10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tion,  </a:t>
            </a:r>
            <a:r>
              <a:rPr sz="2000" spc="-114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yieldin</a:t>
            </a:r>
            <a:r>
              <a:rPr sz="2000" spc="-15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g</a:t>
            </a:r>
            <a:r>
              <a:rPr sz="2000" spc="-15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3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a</a:t>
            </a:r>
            <a:r>
              <a:rPr sz="20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“</a:t>
            </a:r>
            <a:r>
              <a:rPr sz="2000" b="1" spc="-225" dirty="0">
                <a:solidFill>
                  <a:srgbClr val="AF2247"/>
                </a:solidFill>
                <a:latin typeface="Arial Rounded MT Bold" panose="020F0704030504030204" pitchFamily="34" charset="0"/>
                <a:cs typeface="Trebuchet MS"/>
              </a:rPr>
              <a:t>b</a:t>
            </a:r>
            <a:r>
              <a:rPr sz="2000" b="1" spc="-140" dirty="0">
                <a:solidFill>
                  <a:srgbClr val="AF2247"/>
                </a:solidFill>
                <a:latin typeface="Arial Rounded MT Bold" panose="020F0704030504030204" pitchFamily="34" charset="0"/>
                <a:cs typeface="Trebuchet MS"/>
              </a:rPr>
              <a:t>a</a:t>
            </a:r>
            <a:r>
              <a:rPr sz="2000" b="1" spc="-55" dirty="0">
                <a:solidFill>
                  <a:srgbClr val="AF2247"/>
                </a:solidFill>
                <a:latin typeface="Arial Rounded MT Bold" panose="020F0704030504030204" pitchFamily="34" charset="0"/>
                <a:cs typeface="Trebuchet MS"/>
              </a:rPr>
              <a:t>s</a:t>
            </a:r>
            <a:r>
              <a:rPr sz="2000" b="1" spc="-85" dirty="0">
                <a:solidFill>
                  <a:srgbClr val="AF2247"/>
                </a:solidFill>
                <a:latin typeface="Arial Rounded MT Bold" panose="020F0704030504030204" pitchFamily="34" charset="0"/>
                <a:cs typeface="Trebuchet MS"/>
              </a:rPr>
              <a:t>k</a:t>
            </a:r>
            <a:r>
              <a:rPr sz="2000" b="1" spc="-190" dirty="0">
                <a:solidFill>
                  <a:srgbClr val="AF2247"/>
                </a:solidFill>
                <a:latin typeface="Arial Rounded MT Bold" panose="020F0704030504030204" pitchFamily="34" charset="0"/>
                <a:cs typeface="Trebuchet MS"/>
              </a:rPr>
              <a:t>e</a:t>
            </a:r>
            <a:r>
              <a:rPr sz="2000" b="1" spc="-125" dirty="0">
                <a:solidFill>
                  <a:srgbClr val="AF2247"/>
                </a:solidFill>
                <a:latin typeface="Arial Rounded MT Bold" panose="020F0704030504030204" pitchFamily="34" charset="0"/>
                <a:cs typeface="Trebuchet MS"/>
              </a:rPr>
              <a:t>t</a:t>
            </a:r>
            <a:r>
              <a:rPr sz="2000" b="1" spc="-150" dirty="0">
                <a:solidFill>
                  <a:srgbClr val="AF2247"/>
                </a:solidFill>
                <a:latin typeface="Arial Rounded MT Bold" panose="020F0704030504030204" pitchFamily="34" charset="0"/>
                <a:cs typeface="Trebuchet MS"/>
              </a:rPr>
              <a:t>-</a:t>
            </a:r>
            <a:r>
              <a:rPr sz="2000" b="1" spc="-215" dirty="0">
                <a:solidFill>
                  <a:srgbClr val="AF2247"/>
                </a:solidFill>
                <a:latin typeface="Arial Rounded MT Bold" panose="020F0704030504030204" pitchFamily="34" charset="0"/>
                <a:cs typeface="Trebuchet MS"/>
              </a:rPr>
              <a:t>we</a:t>
            </a:r>
            <a:r>
              <a:rPr sz="2000" b="1" spc="-180" dirty="0">
                <a:solidFill>
                  <a:srgbClr val="AF2247"/>
                </a:solidFill>
                <a:latin typeface="Arial Rounded MT Bold" panose="020F0704030504030204" pitchFamily="34" charset="0"/>
                <a:cs typeface="Trebuchet MS"/>
              </a:rPr>
              <a:t>a</a:t>
            </a:r>
            <a:r>
              <a:rPr sz="2000" b="1" spc="-215" dirty="0">
                <a:solidFill>
                  <a:srgbClr val="AF2247"/>
                </a:solidFill>
                <a:latin typeface="Arial Rounded MT Bold" panose="020F0704030504030204" pitchFamily="34" charset="0"/>
                <a:cs typeface="Trebuchet MS"/>
              </a:rPr>
              <a:t>v</a:t>
            </a:r>
            <a:r>
              <a:rPr sz="2000" b="1" spc="-240" dirty="0">
                <a:solidFill>
                  <a:srgbClr val="AF2247"/>
                </a:solidFill>
                <a:latin typeface="Arial Rounded MT Bold" panose="020F0704030504030204" pitchFamily="34" charset="0"/>
                <a:cs typeface="Trebuchet MS"/>
              </a:rPr>
              <a:t>e</a:t>
            </a:r>
            <a:r>
              <a:rPr sz="2000" spc="-13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”  </a:t>
            </a:r>
            <a:r>
              <a:rPr sz="2000" spc="-14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appearance.</a:t>
            </a:r>
            <a:endParaRPr sz="2000" dirty="0">
              <a:latin typeface="Arial Rounded MT Bold" panose="020F0704030504030204" pitchFamily="34" charset="0"/>
              <a:cs typeface="Tahoma"/>
            </a:endParaRPr>
          </a:p>
        </p:txBody>
      </p:sp>
      <p:pic>
        <p:nvPicPr>
          <p:cNvPr id="19" name="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13225" y="1267739"/>
            <a:ext cx="4368800" cy="3133725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152400" y="406509"/>
            <a:ext cx="6447501" cy="990600"/>
          </a:xfrm>
        </p:spPr>
        <p:txBody>
          <a:bodyPr/>
          <a:lstStyle/>
          <a:p>
            <a:r>
              <a:rPr lang="en-US" dirty="0"/>
              <a:t>Alport syndrome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6565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42900"/>
            <a:ext cx="6858000" cy="85725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ar-SA" dirty="0"/>
              <a:t>RAPIDLY PROGRESSIVE GLOMERULONEPHRITIS (RPGN)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314450"/>
            <a:ext cx="7620000" cy="38290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ar-SA" sz="1800" dirty="0">
                <a:latin typeface="Arial Rounded MT Bold" panose="020F0704030504030204" pitchFamily="34" charset="0"/>
              </a:rPr>
              <a:t>Clinically - rapid and progressive loss of renal function with severe oliguria and (if not treated) death from renal failure within weeks or months.</a:t>
            </a:r>
          </a:p>
          <a:p>
            <a:pPr eaLnBrk="1" hangingPunct="1">
              <a:lnSpc>
                <a:spcPct val="90000"/>
              </a:lnSpc>
            </a:pPr>
            <a:endParaRPr lang="en-US" altLang="ar-SA" sz="1800" dirty="0">
              <a:latin typeface="Arial Rounded MT Bold" panose="020F0704030504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ar-SA" sz="1800" dirty="0">
                <a:latin typeface="Arial Rounded MT Bold" panose="020F0704030504030204" pitchFamily="34" charset="0"/>
              </a:rPr>
              <a:t>Histologically-  presence of crescents in most glomeruli.</a:t>
            </a:r>
          </a:p>
          <a:p>
            <a:pPr eaLnBrk="1" hangingPunct="1">
              <a:lnSpc>
                <a:spcPct val="90000"/>
              </a:lnSpc>
            </a:pPr>
            <a:endParaRPr lang="en-US" altLang="ar-SA" sz="1800" dirty="0">
              <a:latin typeface="Arial Rounded MT Bold" panose="020F0704030504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ar-SA" sz="1800" dirty="0">
                <a:latin typeface="Arial Rounded MT Bold" panose="020F0704030504030204" pitchFamily="34" charset="0"/>
              </a:rPr>
              <a:t>RPGN is not a single disease it is a syndrome which could be caused by a number of diseases both primary of kidney and systemic diseases.</a:t>
            </a:r>
          </a:p>
          <a:p>
            <a:pPr eaLnBrk="1" hangingPunct="1">
              <a:lnSpc>
                <a:spcPct val="90000"/>
              </a:lnSpc>
            </a:pPr>
            <a:endParaRPr lang="en-US" altLang="ar-SA" sz="1800" dirty="0">
              <a:latin typeface="Arial Rounded MT Bold" panose="020F070403050403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altLang="ar-SA" sz="1800" dirty="0">
              <a:latin typeface="Arial Rounded MT Bold" panose="020F070403050403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altLang="ar-SA" dirty="0"/>
          </a:p>
        </p:txBody>
      </p:sp>
    </p:spTree>
    <p:extLst>
      <p:ext uri="{BB962C8B-B14F-4D97-AF65-F5344CB8AC3E}">
        <p14:creationId xmlns:p14="http://schemas.microsoft.com/office/powerpoint/2010/main" val="161985184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85750"/>
            <a:ext cx="6686550" cy="6286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ar-SA" sz="2325" dirty="0">
                <a:latin typeface="Arial Rounded MT Bold" panose="020F0704030504030204" pitchFamily="34" charset="0"/>
              </a:rPr>
              <a:t>CLASSIFCATION  AND  PATHOGENESIS OF( RPGN)  </a:t>
            </a:r>
            <a:r>
              <a:rPr lang="en-US" altLang="ar-SA" sz="2100" dirty="0">
                <a:latin typeface="Arial Rounded MT Bold" panose="020F0704030504030204" pitchFamily="34" charset="0"/>
              </a:rPr>
              <a:t>ACCORDING  TO </a:t>
            </a:r>
            <a:r>
              <a:rPr lang="en-US" altLang="ar-SA" sz="2100" u="sng" dirty="0">
                <a:latin typeface="Arial Rounded MT Bold" panose="020F0704030504030204" pitchFamily="34" charset="0"/>
              </a:rPr>
              <a:t>IMMUNOFLUORESCENCE  FINDING    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53542"/>
            <a:ext cx="7200900" cy="339447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1600" dirty="0">
                <a:latin typeface="Arial Rounded MT Bold" panose="020F0704030504030204" pitchFamily="34" charset="0"/>
              </a:rPr>
              <a:t>1- </a:t>
            </a:r>
            <a:r>
              <a:rPr lang="en-US" sz="1600" b="0" i="1" dirty="0">
                <a:solidFill>
                  <a:srgbClr val="FF0000"/>
                </a:solidFill>
                <a:effectLst/>
                <a:latin typeface="Arial Rounded MT Bold" panose="020F0704030504030204" pitchFamily="34" charset="0"/>
              </a:rPr>
              <a:t>Anti-GBM antibody–mediated crescentic GN: </a:t>
            </a:r>
            <a:r>
              <a:rPr lang="en-US" altLang="ar-SA" sz="1600" dirty="0">
                <a:latin typeface="Arial Rounded MT Bold" panose="020F0704030504030204" pitchFamily="34" charset="0"/>
              </a:rPr>
              <a:t>Linear pattern for IgG &amp; C3 (12%)</a:t>
            </a:r>
          </a:p>
          <a:p>
            <a:pPr lvl="1" eaLnBrk="1" hangingPunct="1"/>
            <a:r>
              <a:rPr lang="en-US" altLang="ar-SA" sz="1600" dirty="0">
                <a:latin typeface="Arial Rounded MT Bold" panose="020F0704030504030204" pitchFamily="34" charset="0"/>
              </a:rPr>
              <a:t>Anti glomerular basement membrane disease</a:t>
            </a:r>
          </a:p>
          <a:p>
            <a:pPr lvl="2" eaLnBrk="1" hangingPunct="1"/>
            <a:r>
              <a:rPr lang="en-US" altLang="ar-SA" sz="1600" dirty="0">
                <a:latin typeface="Arial Rounded MT Bold" panose="020F0704030504030204" pitchFamily="34" charset="0"/>
              </a:rPr>
              <a:t>anti bodies to G.B.M , could cross react with pulmonary alveolar B.M to produce the clinical syndrome of lung hemorrhage and renal failure (Good Pasture`s syndrome).	</a:t>
            </a:r>
          </a:p>
          <a:p>
            <a:pPr eaLnBrk="1" hangingPunct="1"/>
            <a:r>
              <a:rPr lang="en-US" altLang="ar-SA" sz="1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2-</a:t>
            </a:r>
            <a:r>
              <a:rPr lang="en-US" sz="1600" b="0" i="1" dirty="0">
                <a:solidFill>
                  <a:srgbClr val="FF0000"/>
                </a:solidFill>
                <a:effectLst/>
                <a:latin typeface="Arial Rounded MT Bold" panose="020F0704030504030204" pitchFamily="34" charset="0"/>
              </a:rPr>
              <a:t>Immune complex–mediated crescentic GN:</a:t>
            </a:r>
            <a:r>
              <a:rPr lang="en-US" sz="1600" b="0" i="1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</a:rPr>
              <a:t> </a:t>
            </a:r>
            <a:r>
              <a:rPr lang="en-US" altLang="ar-SA" sz="1600" dirty="0">
                <a:latin typeface="Arial Rounded MT Bold" panose="020F0704030504030204" pitchFamily="34" charset="0"/>
              </a:rPr>
              <a:t>Granular pattern for IgG &amp; C3 (44%)</a:t>
            </a:r>
          </a:p>
          <a:p>
            <a:pPr lvl="1" eaLnBrk="1" hangingPunct="1"/>
            <a:r>
              <a:rPr lang="en-US" altLang="ar-SA" sz="1600" dirty="0">
                <a:latin typeface="Arial Rounded MT Bold" panose="020F0704030504030204" pitchFamily="34" charset="0"/>
              </a:rPr>
              <a:t>Immune complex disease</a:t>
            </a:r>
          </a:p>
          <a:p>
            <a:pPr lvl="2" eaLnBrk="1" hangingPunct="1"/>
            <a:r>
              <a:rPr lang="en-US" altLang="ar-SA" sz="1600" dirty="0">
                <a:latin typeface="Arial Rounded MT Bold" panose="020F0704030504030204" pitchFamily="34" charset="0"/>
              </a:rPr>
              <a:t>post infect., SLE, </a:t>
            </a:r>
            <a:r>
              <a:rPr lang="en-US" altLang="ar-SA" sz="1600" dirty="0" err="1">
                <a:latin typeface="Arial Rounded MT Bold" panose="020F0704030504030204" pitchFamily="34" charset="0"/>
              </a:rPr>
              <a:t>IgAnN</a:t>
            </a:r>
            <a:r>
              <a:rPr lang="en-US" altLang="ar-SA" sz="1600" dirty="0">
                <a:latin typeface="Arial Rounded MT Bold" panose="020F0704030504030204" pitchFamily="34" charset="0"/>
              </a:rPr>
              <a:t>, HSP</a:t>
            </a:r>
          </a:p>
          <a:p>
            <a:pPr lvl="2" eaLnBrk="1" hangingPunct="1"/>
            <a:r>
              <a:rPr lang="en-US" altLang="ar-SA" sz="1600" dirty="0">
                <a:latin typeface="Arial Rounded MT Bold" panose="020F0704030504030204" pitchFamily="34" charset="0"/>
              </a:rPr>
              <a:t>idiopathic</a:t>
            </a:r>
          </a:p>
          <a:p>
            <a:pPr lvl="2" eaLnBrk="1" hangingPunct="1"/>
            <a:endParaRPr lang="en-US" altLang="ar-SA" sz="1500" dirty="0"/>
          </a:p>
        </p:txBody>
      </p:sp>
    </p:spTree>
    <p:extLst>
      <p:ext uri="{BB962C8B-B14F-4D97-AF65-F5344CB8AC3E}">
        <p14:creationId xmlns:p14="http://schemas.microsoft.com/office/powerpoint/2010/main" val="414895080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ar-SA" dirty="0"/>
              <a:t>RPGN (</a:t>
            </a:r>
            <a:r>
              <a:rPr lang="en-US" altLang="ar-SA" dirty="0" err="1"/>
              <a:t>cont</a:t>
            </a:r>
            <a:r>
              <a:rPr lang="en-US" altLang="ar-SA" dirty="0"/>
              <a:t>)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00150"/>
            <a:ext cx="7086600" cy="37576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US" altLang="ar-SA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ar-SA" dirty="0" smtClean="0"/>
              <a:t>3- </a:t>
            </a:r>
            <a:r>
              <a:rPr lang="en-US" sz="2000" b="0" i="1" dirty="0">
                <a:solidFill>
                  <a:srgbClr val="FF0000"/>
                </a:solidFill>
                <a:effectLst/>
                <a:latin typeface="Arial Rounded MT Bold" panose="020F0704030504030204" pitchFamily="34" charset="0"/>
              </a:rPr>
              <a:t>Pauci-immune type crescentic GN</a:t>
            </a:r>
            <a:r>
              <a:rPr lang="en-US" sz="2000" b="0" i="1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</a:rPr>
              <a:t>: </a:t>
            </a:r>
            <a:r>
              <a:rPr lang="en-US" altLang="ar-SA" sz="2000" dirty="0" err="1">
                <a:latin typeface="Arial Rounded MT Bold" panose="020F0704030504030204" pitchFamily="34" charset="0"/>
              </a:rPr>
              <a:t>Immunofl</a:t>
            </a:r>
            <a:r>
              <a:rPr lang="en-US" altLang="ar-SA" sz="2000" dirty="0">
                <a:latin typeface="Arial Rounded MT Bold" panose="020F0704030504030204" pitchFamily="34" charset="0"/>
              </a:rPr>
              <a:t>. Negative (44%)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ar-SA" sz="2000" dirty="0">
                <a:latin typeface="Arial Rounded MT Bold" panose="020F0704030504030204" pitchFamily="34" charset="0"/>
              </a:rPr>
              <a:t>most have ANCA in serum ( ANCA  Associated  RPGN)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altLang="ar-SA" sz="2000" dirty="0">
                <a:latin typeface="Arial Rounded MT Bold" panose="020F0704030504030204" pitchFamily="34" charset="0"/>
              </a:rPr>
              <a:t>some associated with systemic vasculitis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altLang="ar-SA" sz="2000" dirty="0">
                <a:latin typeface="Arial Rounded MT Bold" panose="020F0704030504030204" pitchFamily="34" charset="0"/>
              </a:rPr>
              <a:t>the rest no association (idiopathic).</a:t>
            </a:r>
          </a:p>
          <a:p>
            <a:pPr lvl="2" eaLnBrk="1" hangingPunct="1">
              <a:lnSpc>
                <a:spcPct val="90000"/>
              </a:lnSpc>
              <a:defRPr/>
            </a:pPr>
            <a:endParaRPr lang="en-US" altLang="ar-SA" sz="2000" dirty="0">
              <a:latin typeface="Arial Rounded MT Bold" panose="020F0704030504030204" pitchFamily="34" charset="0"/>
            </a:endParaRPr>
          </a:p>
          <a:p>
            <a:pPr marL="527447" lvl="2" indent="0">
              <a:lnSpc>
                <a:spcPct val="90000"/>
              </a:lnSpc>
              <a:buNone/>
              <a:defRPr/>
            </a:pPr>
            <a:endParaRPr lang="en-US" altLang="ar-SA" sz="1500" dirty="0"/>
          </a:p>
          <a:p>
            <a:pPr eaLnBrk="1" hangingPunct="1">
              <a:lnSpc>
                <a:spcPct val="90000"/>
              </a:lnSpc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0842958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34744"/>
            <a:ext cx="6723366" cy="1200150"/>
          </a:xfrm>
        </p:spPr>
        <p:txBody>
          <a:bodyPr/>
          <a:lstStyle/>
          <a:p>
            <a:pPr eaLnBrk="1" hangingPunct="1"/>
            <a:r>
              <a:rPr lang="en-US" altLang="ar-SA" sz="3300" dirty="0"/>
              <a:t>MORPHOLOGY OF RPGN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>
          <a:xfrm>
            <a:off x="381001" y="1085851"/>
            <a:ext cx="6762750" cy="360045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ar-SA" sz="2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Light microscopy </a:t>
            </a:r>
            <a:r>
              <a:rPr lang="en-US" altLang="ar-SA" sz="2000" dirty="0">
                <a:latin typeface="Arial Rounded MT Bold" panose="020F0704030504030204" pitchFamily="34" charset="0"/>
              </a:rPr>
              <a:t>( CRESCENTIC GN 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ar-SA" sz="2000" dirty="0">
                <a:latin typeface="Arial Rounded MT Bold" panose="020F0704030504030204" pitchFamily="34" charset="0"/>
              </a:rPr>
              <a:t>&gt; 50 - 75% of glomeruli contain crescents obliterating Bowman capsule and compressing the underlying glomeruli which could show normal, or focal  proliferative changes.						</a:t>
            </a:r>
          </a:p>
          <a:p>
            <a:pPr eaLnBrk="1" hangingPunct="1">
              <a:lnSpc>
                <a:spcPct val="90000"/>
              </a:lnSpc>
            </a:pPr>
            <a:r>
              <a:rPr lang="en-US" altLang="ar-SA" sz="2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EM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ar-SA" sz="2000" dirty="0">
                <a:latin typeface="Arial Rounded MT Bold" panose="020F0704030504030204" pitchFamily="34" charset="0"/>
              </a:rPr>
              <a:t>rupture of GBM only or with  electron dense deposits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ar-SA" sz="2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IF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ar-SA" sz="2000" dirty="0">
                <a:latin typeface="Arial Rounded MT Bold" panose="020F0704030504030204" pitchFamily="34" charset="0"/>
              </a:rPr>
              <a:t>linear, granular or none.		</a:t>
            </a:r>
            <a:r>
              <a:rPr lang="en-US" altLang="ar-SA" sz="1800" dirty="0"/>
              <a:t>							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94E34A5-C17B-43E3-9D29-243EFC918646}"/>
              </a:ext>
            </a:extLst>
          </p:cNvPr>
          <p:cNvSpPr txBox="1"/>
          <p:nvPr/>
        </p:nvSpPr>
        <p:spPr>
          <a:xfrm>
            <a:off x="1885950" y="446279"/>
            <a:ext cx="4773630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ar-SA" sz="315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RPGN (</a:t>
            </a:r>
            <a:r>
              <a:rPr lang="en-US" altLang="ar-SA" sz="315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cont</a:t>
            </a:r>
            <a:r>
              <a:rPr lang="en-US" altLang="ar-SA" sz="315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)</a:t>
            </a:r>
            <a:endParaRPr lang="en-US" sz="315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50452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3"/>
          <p:cNvSpPr txBox="1">
            <a:spLocks noGrp="1"/>
          </p:cNvSpPr>
          <p:nvPr>
            <p:ph type="title"/>
          </p:nvPr>
        </p:nvSpPr>
        <p:spPr>
          <a:xfrm>
            <a:off x="1314450" y="457200"/>
            <a:ext cx="6686550" cy="7429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t" anchorCtr="0">
            <a:noAutofit/>
          </a:bodyPr>
          <a:lstStyle/>
          <a:p>
            <a:pPr>
              <a:spcBef>
                <a:spcPts val="0"/>
              </a:spcBef>
              <a:buClr>
                <a:schemeClr val="lt2"/>
              </a:buClr>
              <a:buSzPts val="4200"/>
            </a:pPr>
            <a:r>
              <a:rPr lang="en-US" dirty="0"/>
              <a:t>Membranous GN</a:t>
            </a:r>
            <a:endParaRPr dirty="0"/>
          </a:p>
        </p:txBody>
      </p:sp>
      <p:sp>
        <p:nvSpPr>
          <p:cNvPr id="377" name="Google Shape;377;p33"/>
          <p:cNvSpPr txBox="1">
            <a:spLocks noGrp="1"/>
          </p:cNvSpPr>
          <p:nvPr>
            <p:ph type="body" idx="1"/>
          </p:nvPr>
        </p:nvSpPr>
        <p:spPr>
          <a:xfrm>
            <a:off x="533400" y="1371600"/>
            <a:ext cx="7543800" cy="355877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t" anchorCtr="0">
            <a:normAutofit/>
          </a:bodyPr>
          <a:lstStyle/>
          <a:p>
            <a:pPr marL="257180" indent="-257180">
              <a:lnSpc>
                <a:spcPct val="90000"/>
              </a:lnSpc>
              <a:spcBef>
                <a:spcPts val="0"/>
              </a:spcBef>
              <a:buSzPts val="1600"/>
              <a:buChar char="►"/>
            </a:pPr>
            <a:r>
              <a:rPr lang="en-US" sz="2000" dirty="0">
                <a:latin typeface="Arial Rounded MT Bold" panose="020F0704030504030204" pitchFamily="34" charset="0"/>
              </a:rPr>
              <a:t>Characterized by uniform thickening of the capillary wall due to diffuse deposition of electron dense deposits on epithelial aspect of GBM</a:t>
            </a:r>
            <a:r>
              <a:rPr lang="en-US" sz="2000" dirty="0" smtClean="0">
                <a:latin typeface="Arial Rounded MT Bold" panose="020F0704030504030204" pitchFamily="34" charset="0"/>
              </a:rPr>
              <a:t>.</a:t>
            </a:r>
          </a:p>
          <a:p>
            <a:pPr marL="257180" indent="-257180">
              <a:lnSpc>
                <a:spcPct val="90000"/>
              </a:lnSpc>
              <a:spcBef>
                <a:spcPts val="0"/>
              </a:spcBef>
              <a:buSzPts val="1600"/>
              <a:buChar char="►"/>
            </a:pPr>
            <a:endParaRPr lang="en-US" sz="2000" dirty="0" smtClean="0">
              <a:latin typeface="Arial Rounded MT Bold" panose="020F0704030504030204" pitchFamily="34" charset="0"/>
            </a:endParaRPr>
          </a:p>
          <a:p>
            <a:pPr marL="257180" indent="-257180">
              <a:lnSpc>
                <a:spcPct val="90000"/>
              </a:lnSpc>
              <a:spcBef>
                <a:spcPts val="0"/>
              </a:spcBef>
              <a:buSzPts val="1600"/>
              <a:buChar char="►"/>
            </a:pPr>
            <a:r>
              <a:rPr lang="en-US" sz="2000" dirty="0">
                <a:latin typeface="Arial Rounded MT Bold" panose="020F0704030504030204" pitchFamily="34" charset="0"/>
              </a:rPr>
              <a:t> It usually </a:t>
            </a:r>
            <a:r>
              <a:rPr lang="en-US" sz="2000" dirty="0" smtClean="0">
                <a:latin typeface="Arial Rounded MT Bold" panose="020F0704030504030204" pitchFamily="34" charset="0"/>
              </a:rPr>
              <a:t>presents </a:t>
            </a:r>
            <a:r>
              <a:rPr lang="en-US" sz="2000" dirty="0">
                <a:latin typeface="Arial Rounded MT Bold" panose="020F0704030504030204" pitchFamily="34" charset="0"/>
              </a:rPr>
              <a:t>in adults between the ages of 30 and 60 years and </a:t>
            </a:r>
            <a:r>
              <a:rPr lang="en-US" sz="2000" dirty="0" smtClean="0">
                <a:latin typeface="Arial Rounded MT Bold" panose="020F0704030504030204" pitchFamily="34" charset="0"/>
              </a:rPr>
              <a:t>follows </a:t>
            </a:r>
            <a:r>
              <a:rPr lang="en-US" sz="2000" dirty="0">
                <a:latin typeface="Arial Rounded MT Bold" panose="020F0704030504030204" pitchFamily="34" charset="0"/>
              </a:rPr>
              <a:t>an indolent and slowly progressive course</a:t>
            </a:r>
            <a:endParaRPr lang="en-US" sz="2000" dirty="0" smtClean="0">
              <a:latin typeface="Arial Rounded MT Bold" panose="020F0704030504030204" pitchFamily="34" charset="0"/>
            </a:endParaRPr>
          </a:p>
          <a:p>
            <a:pPr marL="257180" indent="-257180">
              <a:lnSpc>
                <a:spcPct val="90000"/>
              </a:lnSpc>
              <a:spcBef>
                <a:spcPts val="0"/>
              </a:spcBef>
              <a:buSzPts val="1600"/>
              <a:buChar char="►"/>
            </a:pPr>
            <a:endParaRPr sz="2000" dirty="0">
              <a:latin typeface="Arial Rounded MT Bold" panose="020F0704030504030204" pitchFamily="34" charset="0"/>
            </a:endParaRPr>
          </a:p>
          <a:p>
            <a:pPr marL="257180" indent="-257180">
              <a:lnSpc>
                <a:spcPct val="90000"/>
              </a:lnSpc>
              <a:buSzPts val="1600"/>
              <a:buChar char="►"/>
            </a:pPr>
            <a:r>
              <a:rPr lang="en-US" sz="2000" dirty="0">
                <a:latin typeface="Arial Rounded MT Bold" panose="020F0704030504030204" pitchFamily="34" charset="0"/>
              </a:rPr>
              <a:t>Adults 30%, children 5</a:t>
            </a:r>
            <a:r>
              <a:rPr lang="en-US" sz="2000" dirty="0" smtClean="0">
                <a:latin typeface="Arial Rounded MT Bold" panose="020F0704030504030204" pitchFamily="34" charset="0"/>
              </a:rPr>
              <a:t>%.</a:t>
            </a:r>
          </a:p>
          <a:p>
            <a:pPr marL="257180" indent="-257180">
              <a:lnSpc>
                <a:spcPct val="90000"/>
              </a:lnSpc>
              <a:buSzPts val="1600"/>
              <a:buChar char="►"/>
            </a:pPr>
            <a:endParaRPr sz="2000" dirty="0">
              <a:latin typeface="Arial Rounded MT Bold" panose="020F0704030504030204" pitchFamily="34" charset="0"/>
            </a:endParaRPr>
          </a:p>
          <a:p>
            <a:pPr marL="257180" indent="-257180">
              <a:lnSpc>
                <a:spcPct val="90000"/>
              </a:lnSpc>
              <a:buSzPts val="1600"/>
              <a:buChar char="►"/>
            </a:pPr>
            <a:r>
              <a:rPr lang="en-US" sz="2000" dirty="0">
                <a:latin typeface="Arial Rounded MT Bold" panose="020F0704030504030204" pitchFamily="34" charset="0"/>
              </a:rPr>
              <a:t>85% Idiopathic,  15%  Secondary</a:t>
            </a:r>
            <a:r>
              <a:rPr lang="en-US" sz="2000" dirty="0" smtClean="0">
                <a:latin typeface="Arial Rounded MT Bold" panose="020F0704030504030204" pitchFamily="34" charset="0"/>
              </a:rPr>
              <a:t>.</a:t>
            </a:r>
            <a:endParaRPr sz="20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97840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61053" y="1035938"/>
            <a:ext cx="37465" cy="36830"/>
          </a:xfrm>
          <a:custGeom>
            <a:avLst/>
            <a:gdLst/>
            <a:ahLst/>
            <a:cxnLst/>
            <a:rect l="l" t="t" r="r" b="b"/>
            <a:pathLst>
              <a:path w="37464" h="36830">
                <a:moveTo>
                  <a:pt x="37084" y="18287"/>
                </a:moveTo>
                <a:lnTo>
                  <a:pt x="35595" y="25505"/>
                </a:lnTo>
                <a:lnTo>
                  <a:pt x="31559" y="31353"/>
                </a:lnTo>
                <a:lnTo>
                  <a:pt x="25618" y="35272"/>
                </a:lnTo>
                <a:lnTo>
                  <a:pt x="18415" y="36702"/>
                </a:lnTo>
                <a:lnTo>
                  <a:pt x="11358" y="35272"/>
                </a:lnTo>
                <a:lnTo>
                  <a:pt x="5492" y="31353"/>
                </a:lnTo>
                <a:lnTo>
                  <a:pt x="1484" y="25505"/>
                </a:lnTo>
                <a:lnTo>
                  <a:pt x="0" y="18287"/>
                </a:lnTo>
                <a:lnTo>
                  <a:pt x="1484" y="11144"/>
                </a:lnTo>
                <a:lnTo>
                  <a:pt x="5492" y="5334"/>
                </a:lnTo>
                <a:lnTo>
                  <a:pt x="11358" y="1428"/>
                </a:lnTo>
                <a:lnTo>
                  <a:pt x="18415" y="0"/>
                </a:lnTo>
                <a:lnTo>
                  <a:pt x="25618" y="1428"/>
                </a:lnTo>
                <a:lnTo>
                  <a:pt x="31559" y="5334"/>
                </a:lnTo>
                <a:lnTo>
                  <a:pt x="35595" y="11144"/>
                </a:lnTo>
                <a:lnTo>
                  <a:pt x="37084" y="18287"/>
                </a:lnTo>
                <a:close/>
              </a:path>
            </a:pathLst>
          </a:custGeom>
          <a:ln w="11425">
            <a:solidFill>
              <a:srgbClr val="D941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56864" y="448309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75692" y="0"/>
                </a:moveTo>
                <a:lnTo>
                  <a:pt x="0" y="0"/>
                </a:lnTo>
              </a:path>
            </a:pathLst>
          </a:custGeom>
          <a:ln w="11425">
            <a:solidFill>
              <a:srgbClr val="D941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932932" y="313943"/>
            <a:ext cx="92710" cy="0"/>
          </a:xfrm>
          <a:custGeom>
            <a:avLst/>
            <a:gdLst/>
            <a:ahLst/>
            <a:cxnLst/>
            <a:rect l="l" t="t" r="r" b="b"/>
            <a:pathLst>
              <a:path w="92710">
                <a:moveTo>
                  <a:pt x="0" y="0"/>
                </a:moveTo>
                <a:lnTo>
                  <a:pt x="92201" y="0"/>
                </a:lnTo>
              </a:path>
            </a:pathLst>
          </a:custGeom>
          <a:ln w="11425">
            <a:solidFill>
              <a:srgbClr val="D94169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45" dirty="0"/>
              <a:t>G</a:t>
            </a:r>
            <a:r>
              <a:rPr spc="-465" dirty="0"/>
              <a:t>h</a:t>
            </a:r>
            <a:r>
              <a:rPr spc="-400" dirty="0"/>
              <a:t>a</a:t>
            </a:r>
            <a:r>
              <a:rPr spc="-550" dirty="0"/>
              <a:t>dee</a:t>
            </a:r>
            <a:r>
              <a:rPr spc="-405" dirty="0"/>
              <a:t>r</a:t>
            </a:r>
            <a:r>
              <a:rPr spc="-315" dirty="0"/>
              <a:t> </a:t>
            </a:r>
            <a:r>
              <a:rPr spc="-505" dirty="0"/>
              <a:t>H</a:t>
            </a:r>
            <a:r>
              <a:rPr spc="-445" dirty="0"/>
              <a:t>a</a:t>
            </a:r>
            <a:r>
              <a:rPr spc="-425" dirty="0"/>
              <a:t>y</a:t>
            </a:r>
            <a:r>
              <a:rPr spc="-525" dirty="0"/>
              <a:t>e</a:t>
            </a:r>
            <a:r>
              <a:rPr spc="-245" dirty="0"/>
              <a:t>l</a:t>
            </a:r>
            <a:r>
              <a:rPr spc="-615" dirty="0"/>
              <a:t>,</a:t>
            </a:r>
            <a:r>
              <a:rPr spc="-315" dirty="0"/>
              <a:t> </a:t>
            </a:r>
            <a:r>
              <a:rPr spc="-360" dirty="0"/>
              <a:t>M</a:t>
            </a:r>
            <a:r>
              <a:rPr spc="-400" dirty="0"/>
              <a:t>D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02386" y="1455185"/>
            <a:ext cx="3103754" cy="15517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10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Collapsed</a:t>
            </a:r>
            <a:r>
              <a:rPr sz="2000" spc="-18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5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glom</a:t>
            </a:r>
            <a:r>
              <a:rPr sz="2000" spc="-15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e</a:t>
            </a:r>
            <a:r>
              <a:rPr sz="2000" spc="-13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rula</a:t>
            </a:r>
            <a:r>
              <a:rPr sz="2000" spc="-11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r</a:t>
            </a:r>
            <a:r>
              <a:rPr sz="2000" spc="-1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4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tufts</a:t>
            </a:r>
            <a:r>
              <a:rPr sz="2000" spc="-17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4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and  </a:t>
            </a:r>
            <a:r>
              <a:rPr sz="2000" b="1" spc="-100" dirty="0">
                <a:solidFill>
                  <a:srgbClr val="AF2247"/>
                </a:solidFill>
                <a:latin typeface="Arial Rounded MT Bold" panose="020F0704030504030204" pitchFamily="34" charset="0"/>
                <a:cs typeface="Trebuchet MS"/>
              </a:rPr>
              <a:t>c</a:t>
            </a:r>
            <a:r>
              <a:rPr sz="2000" b="1" spc="-250" dirty="0">
                <a:solidFill>
                  <a:srgbClr val="AF2247"/>
                </a:solidFill>
                <a:latin typeface="Arial Rounded MT Bold" panose="020F0704030504030204" pitchFamily="34" charset="0"/>
                <a:cs typeface="Trebuchet MS"/>
              </a:rPr>
              <a:t>r</a:t>
            </a:r>
            <a:r>
              <a:rPr sz="2000" b="1" spc="-125" dirty="0">
                <a:solidFill>
                  <a:srgbClr val="AF2247"/>
                </a:solidFill>
                <a:latin typeface="Arial Rounded MT Bold" panose="020F0704030504030204" pitchFamily="34" charset="0"/>
                <a:cs typeface="Trebuchet MS"/>
              </a:rPr>
              <a:t>esc</a:t>
            </a:r>
            <a:r>
              <a:rPr sz="2000" b="1" spc="-150" dirty="0">
                <a:solidFill>
                  <a:srgbClr val="AF2247"/>
                </a:solidFill>
                <a:latin typeface="Arial Rounded MT Bold" panose="020F0704030504030204" pitchFamily="34" charset="0"/>
                <a:cs typeface="Trebuchet MS"/>
              </a:rPr>
              <a:t>e</a:t>
            </a:r>
            <a:r>
              <a:rPr sz="2000" b="1" spc="-204" dirty="0">
                <a:solidFill>
                  <a:srgbClr val="AF2247"/>
                </a:solidFill>
                <a:latin typeface="Arial Rounded MT Bold" panose="020F0704030504030204" pitchFamily="34" charset="0"/>
                <a:cs typeface="Trebuchet MS"/>
              </a:rPr>
              <a:t>n</a:t>
            </a:r>
            <a:r>
              <a:rPr sz="2000" b="1" spc="-135" dirty="0">
                <a:solidFill>
                  <a:srgbClr val="AF2247"/>
                </a:solidFill>
                <a:latin typeface="Arial Rounded MT Bold" panose="020F0704030504030204" pitchFamily="34" charset="0"/>
                <a:cs typeface="Trebuchet MS"/>
              </a:rPr>
              <a:t>t</a:t>
            </a:r>
            <a:r>
              <a:rPr sz="2000" b="1" spc="-150" dirty="0">
                <a:solidFill>
                  <a:srgbClr val="AF2247"/>
                </a:solidFill>
                <a:latin typeface="Arial Rounded MT Bold" panose="020F0704030504030204" pitchFamily="34" charset="0"/>
                <a:cs typeface="Trebuchet MS"/>
              </a:rPr>
              <a:t>-</a:t>
            </a:r>
            <a:r>
              <a:rPr sz="2000" b="1" spc="-85" dirty="0">
                <a:solidFill>
                  <a:srgbClr val="AF2247"/>
                </a:solidFill>
                <a:latin typeface="Arial Rounded MT Bold" panose="020F0704030504030204" pitchFamily="34" charset="0"/>
                <a:cs typeface="Trebuchet MS"/>
              </a:rPr>
              <a:t>s</a:t>
            </a:r>
            <a:r>
              <a:rPr sz="2000" b="1" spc="-130" dirty="0">
                <a:solidFill>
                  <a:srgbClr val="AF2247"/>
                </a:solidFill>
                <a:latin typeface="Arial Rounded MT Bold" panose="020F0704030504030204" pitchFamily="34" charset="0"/>
                <a:cs typeface="Trebuchet MS"/>
              </a:rPr>
              <a:t>h</a:t>
            </a:r>
            <a:r>
              <a:rPr sz="2000" b="1" spc="-200" dirty="0">
                <a:solidFill>
                  <a:srgbClr val="AF2247"/>
                </a:solidFill>
                <a:latin typeface="Arial Rounded MT Bold" panose="020F0704030504030204" pitchFamily="34" charset="0"/>
                <a:cs typeface="Trebuchet MS"/>
              </a:rPr>
              <a:t>ap</a:t>
            </a:r>
            <a:r>
              <a:rPr sz="2000" b="1" spc="-225" dirty="0">
                <a:solidFill>
                  <a:srgbClr val="AF2247"/>
                </a:solidFill>
                <a:latin typeface="Arial Rounded MT Bold" panose="020F0704030504030204" pitchFamily="34" charset="0"/>
                <a:cs typeface="Trebuchet MS"/>
              </a:rPr>
              <a:t>e</a:t>
            </a:r>
            <a:r>
              <a:rPr sz="2000" b="1" spc="-229" dirty="0">
                <a:solidFill>
                  <a:srgbClr val="AF2247"/>
                </a:solidFill>
                <a:latin typeface="Arial Rounded MT Bold" panose="020F0704030504030204" pitchFamily="34" charset="0"/>
                <a:cs typeface="Trebuchet MS"/>
              </a:rPr>
              <a:t>d</a:t>
            </a:r>
            <a:r>
              <a:rPr sz="2000" b="1" spc="-170" dirty="0">
                <a:solidFill>
                  <a:srgbClr val="AF2247"/>
                </a:solidFill>
                <a:latin typeface="Arial Rounded MT Bold" panose="020F0704030504030204" pitchFamily="34" charset="0"/>
                <a:cs typeface="Trebuchet MS"/>
              </a:rPr>
              <a:t> </a:t>
            </a:r>
            <a:r>
              <a:rPr sz="2000" spc="-8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mass</a:t>
            </a:r>
            <a:r>
              <a:rPr sz="2000" spc="-15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0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of  </a:t>
            </a:r>
            <a:r>
              <a:rPr sz="2000" spc="-11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prolife</a:t>
            </a:r>
            <a:r>
              <a:rPr sz="2000" spc="-10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r</a:t>
            </a:r>
            <a:r>
              <a:rPr sz="2000" spc="-10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atin</a:t>
            </a:r>
            <a:r>
              <a:rPr sz="2000" spc="-12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g</a:t>
            </a:r>
            <a:r>
              <a:rPr sz="2000" spc="-17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0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pariet</a:t>
            </a:r>
            <a:r>
              <a:rPr sz="2000" spc="-13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a</a:t>
            </a:r>
            <a:r>
              <a:rPr sz="2000" spc="-1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l</a:t>
            </a:r>
            <a:endParaRPr sz="2000" dirty="0">
              <a:latin typeface="Arial Rounded MT Bold" panose="020F0704030504030204" pitchFamily="34" charset="0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000" spc="-8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epi</a:t>
            </a:r>
            <a:r>
              <a:rPr sz="2000" spc="-7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t</a:t>
            </a:r>
            <a:r>
              <a:rPr sz="2000" spc="-10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hel</a:t>
            </a:r>
            <a:r>
              <a:rPr sz="2000" spc="-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i</a:t>
            </a:r>
            <a:r>
              <a:rPr sz="2000" spc="-10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a</a:t>
            </a:r>
            <a:r>
              <a:rPr sz="2000" spc="-4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l</a:t>
            </a:r>
            <a:r>
              <a:rPr sz="20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5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cel</a:t>
            </a:r>
            <a:r>
              <a:rPr sz="2000" spc="-4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l</a:t>
            </a:r>
            <a:r>
              <a:rPr sz="2000" spc="2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s</a:t>
            </a:r>
            <a:r>
              <a:rPr sz="2000" spc="-14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9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&amp;</a:t>
            </a:r>
            <a:r>
              <a:rPr sz="20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0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leu</a:t>
            </a:r>
            <a:r>
              <a:rPr sz="2000" spc="-12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koc</a:t>
            </a:r>
            <a:r>
              <a:rPr sz="2000" spc="-13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y</a:t>
            </a:r>
            <a:r>
              <a:rPr sz="2000" spc="-3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tes</a:t>
            </a:r>
            <a:endParaRPr sz="2000" dirty="0">
              <a:latin typeface="Arial Rounded MT Bold" panose="020F0704030504030204" pitchFamily="34" charset="0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000" spc="-11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intern</a:t>
            </a:r>
            <a:r>
              <a:rPr sz="2000" spc="-14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a</a:t>
            </a:r>
            <a:r>
              <a:rPr sz="2000" spc="-1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l</a:t>
            </a:r>
            <a:r>
              <a:rPr sz="2000" spc="-15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t</a:t>
            </a:r>
            <a:r>
              <a:rPr sz="2000" spc="-8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o</a:t>
            </a:r>
            <a:r>
              <a:rPr sz="20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8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Bowma</a:t>
            </a:r>
            <a:r>
              <a:rPr sz="2000" spc="-15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n</a:t>
            </a:r>
            <a:r>
              <a:rPr sz="20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9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capsule</a:t>
            </a:r>
            <a:endParaRPr sz="2000" dirty="0">
              <a:latin typeface="Arial Rounded MT Bold" panose="020F0704030504030204" pitchFamily="34" charset="0"/>
              <a:cs typeface="Tahoma"/>
            </a:endParaRPr>
          </a:p>
        </p:txBody>
      </p:sp>
      <p:pic>
        <p:nvPicPr>
          <p:cNvPr id="19" name="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05275" y="1267739"/>
            <a:ext cx="4762500" cy="315277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302386" y="285750"/>
            <a:ext cx="6447501" cy="990600"/>
          </a:xfrm>
        </p:spPr>
        <p:txBody>
          <a:bodyPr/>
          <a:lstStyle/>
          <a:p>
            <a:r>
              <a:rPr lang="en-US" dirty="0" smtClean="0"/>
              <a:t>MORPHOLOGY </a:t>
            </a:r>
            <a:r>
              <a:rPr lang="en-US" dirty="0"/>
              <a:t>OF </a:t>
            </a:r>
            <a:r>
              <a:rPr lang="en-US" dirty="0" smtClean="0"/>
              <a:t>RPGN</a:t>
            </a:r>
            <a:br>
              <a:rPr lang="en-US" dirty="0" smtClean="0"/>
            </a:br>
            <a:r>
              <a:rPr lang="en-US" dirty="0" smtClean="0"/>
              <a:t>LM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42926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6447501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                     </a:t>
            </a:r>
            <a:r>
              <a:rPr lang="en-US" dirty="0" err="1" smtClean="0"/>
              <a:t>Cresentric</a:t>
            </a:r>
            <a:r>
              <a:rPr lang="en-US" dirty="0" smtClean="0"/>
              <a:t> </a:t>
            </a:r>
            <a:r>
              <a:rPr lang="en-US" dirty="0"/>
              <a:t>GN</a:t>
            </a:r>
          </a:p>
        </p:txBody>
      </p:sp>
      <p:pic>
        <p:nvPicPr>
          <p:cNvPr id="89091" name="Picture 1028" descr="S01871-020-f0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64623"/>
            <a:ext cx="6934200" cy="401955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57104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485900" y="514350"/>
            <a:ext cx="6172200" cy="857250"/>
          </a:xfrm>
        </p:spPr>
        <p:txBody>
          <a:bodyPr/>
          <a:lstStyle/>
          <a:p>
            <a:pPr eaLnBrk="1" hangingPunct="1"/>
            <a:r>
              <a:rPr lang="en-US" altLang="ar-SA"/>
              <a:t>Prognosis of ( RPGN)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394114"/>
            <a:ext cx="7696200" cy="3558779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ar-SA" sz="1600" dirty="0">
                <a:latin typeface="Arial Rounded MT Bold" panose="020F0704030504030204" pitchFamily="34" charset="0"/>
              </a:rPr>
              <a:t>Prognosis depends roughly on the fraction of the involved glomeruli. </a:t>
            </a:r>
          </a:p>
          <a:p>
            <a:pPr eaLnBrk="1" hangingPunct="1"/>
            <a:r>
              <a:rPr lang="en-US" altLang="ar-SA" sz="1600" dirty="0">
                <a:latin typeface="Arial Rounded MT Bold" panose="020F0704030504030204" pitchFamily="34" charset="0"/>
              </a:rPr>
              <a:t>Milder forms may subside but renal involvement is usually progressive leading to oliguria.</a:t>
            </a:r>
          </a:p>
          <a:p>
            <a:pPr eaLnBrk="1" hangingPunct="1"/>
            <a:r>
              <a:rPr lang="en-US" altLang="ar-SA" sz="1600" dirty="0">
                <a:latin typeface="Arial Rounded MT Bold" panose="020F0704030504030204" pitchFamily="34" charset="0"/>
              </a:rPr>
              <a:t>Therapy</a:t>
            </a:r>
          </a:p>
          <a:p>
            <a:pPr lvl="1" eaLnBrk="1" hangingPunct="1"/>
            <a:r>
              <a:rPr lang="en-US" altLang="ar-SA" sz="1600" dirty="0">
                <a:latin typeface="Arial Rounded MT Bold" panose="020F0704030504030204" pitchFamily="34" charset="0"/>
              </a:rPr>
              <a:t>Plasmapheresis (</a:t>
            </a:r>
            <a:r>
              <a:rPr lang="en-US" sz="1600" i="1" dirty="0">
                <a:solidFill>
                  <a:srgbClr val="000000"/>
                </a:solidFill>
                <a:latin typeface="Arial Rounded MT Bold" panose="020F0704030504030204" pitchFamily="34" charset="0"/>
              </a:rPr>
              <a:t>Immune complex–mediated crescentic GN usually doesn’t respond)</a:t>
            </a:r>
            <a:endParaRPr lang="en-US" altLang="ar-SA" sz="1600" dirty="0">
              <a:latin typeface="Arial Rounded MT Bold" panose="020F0704030504030204" pitchFamily="34" charset="0"/>
            </a:endParaRPr>
          </a:p>
          <a:p>
            <a:pPr lvl="1" eaLnBrk="1" hangingPunct="1"/>
            <a:r>
              <a:rPr lang="en-US" altLang="ar-SA" sz="1600" dirty="0">
                <a:latin typeface="Arial Rounded MT Bold" panose="020F0704030504030204" pitchFamily="34" charset="0"/>
              </a:rPr>
              <a:t>steroids</a:t>
            </a:r>
          </a:p>
          <a:p>
            <a:pPr lvl="1" eaLnBrk="1" hangingPunct="1"/>
            <a:r>
              <a:rPr lang="en-US" altLang="ar-SA" sz="1600" dirty="0">
                <a:latin typeface="Arial Rounded MT Bold" panose="020F0704030504030204" pitchFamily="34" charset="0"/>
              </a:rPr>
              <a:t>cytotoxic drugs</a:t>
            </a:r>
          </a:p>
          <a:p>
            <a:pPr eaLnBrk="1" hangingPunct="1"/>
            <a:r>
              <a:rPr lang="en-US" altLang="ar-SA" sz="1600" dirty="0">
                <a:latin typeface="Arial Rounded MT Bold" panose="020F0704030504030204" pitchFamily="34" charset="0"/>
              </a:rPr>
              <a:t> Some patients  requires long term dialysis, and  renal transplant.</a:t>
            </a:r>
          </a:p>
        </p:txBody>
      </p:sp>
    </p:spTree>
    <p:extLst>
      <p:ext uri="{BB962C8B-B14F-4D97-AF65-F5344CB8AC3E}">
        <p14:creationId xmlns:p14="http://schemas.microsoft.com/office/powerpoint/2010/main" val="146957721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 smtClean="0"/>
              <a:t>    The end</a:t>
            </a:r>
            <a:endParaRPr lang="en-US" sz="8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             Good luck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009841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3406140" y="1054227"/>
            <a:ext cx="92710" cy="0"/>
          </a:xfrm>
          <a:custGeom>
            <a:avLst/>
            <a:gdLst/>
            <a:ahLst/>
            <a:cxnLst/>
            <a:rect l="l" t="t" r="r" b="b"/>
            <a:pathLst>
              <a:path w="92710">
                <a:moveTo>
                  <a:pt x="0" y="0"/>
                </a:moveTo>
                <a:lnTo>
                  <a:pt x="92201" y="0"/>
                </a:lnTo>
              </a:path>
            </a:pathLst>
          </a:custGeom>
          <a:ln w="11425">
            <a:solidFill>
              <a:srgbClr val="D94169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932932" y="313943"/>
            <a:ext cx="92710" cy="0"/>
          </a:xfrm>
          <a:custGeom>
            <a:avLst/>
            <a:gdLst/>
            <a:ahLst/>
            <a:cxnLst/>
            <a:rect l="l" t="t" r="r" b="b"/>
            <a:pathLst>
              <a:path w="92710">
                <a:moveTo>
                  <a:pt x="0" y="0"/>
                </a:moveTo>
                <a:lnTo>
                  <a:pt x="92201" y="0"/>
                </a:lnTo>
              </a:path>
            </a:pathLst>
          </a:custGeom>
          <a:ln w="11425">
            <a:solidFill>
              <a:srgbClr val="D94169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45" dirty="0"/>
              <a:t>G</a:t>
            </a:r>
            <a:r>
              <a:rPr spc="-465" dirty="0"/>
              <a:t>h</a:t>
            </a:r>
            <a:r>
              <a:rPr spc="-400" dirty="0"/>
              <a:t>a</a:t>
            </a:r>
            <a:r>
              <a:rPr spc="-550" dirty="0"/>
              <a:t>dee</a:t>
            </a:r>
            <a:r>
              <a:rPr spc="-405" dirty="0"/>
              <a:t>r</a:t>
            </a:r>
            <a:r>
              <a:rPr spc="-315" dirty="0"/>
              <a:t> </a:t>
            </a:r>
            <a:r>
              <a:rPr spc="-505" dirty="0"/>
              <a:t>H</a:t>
            </a:r>
            <a:r>
              <a:rPr spc="-445" dirty="0"/>
              <a:t>a</a:t>
            </a:r>
            <a:r>
              <a:rPr spc="-425" dirty="0"/>
              <a:t>y</a:t>
            </a:r>
            <a:r>
              <a:rPr spc="-525" dirty="0"/>
              <a:t>e</a:t>
            </a:r>
            <a:r>
              <a:rPr spc="-245" dirty="0"/>
              <a:t>l</a:t>
            </a:r>
            <a:r>
              <a:rPr spc="-615" dirty="0"/>
              <a:t>,</a:t>
            </a:r>
            <a:r>
              <a:rPr spc="-315" dirty="0"/>
              <a:t> </a:t>
            </a:r>
            <a:r>
              <a:rPr spc="-360" dirty="0"/>
              <a:t>M</a:t>
            </a:r>
            <a:r>
              <a:rPr spc="-400" dirty="0"/>
              <a:t>D</a:t>
            </a:r>
          </a:p>
        </p:txBody>
      </p: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0" y="1185862"/>
            <a:ext cx="4105275" cy="3400425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228600" y="1428750"/>
            <a:ext cx="2910840" cy="19825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2400">
              <a:lnSpc>
                <a:spcPct val="100000"/>
              </a:lnSpc>
              <a:spcBef>
                <a:spcPts val="100"/>
              </a:spcBef>
            </a:pPr>
            <a:r>
              <a:rPr sz="2000" spc="-19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The</a:t>
            </a:r>
            <a:r>
              <a:rPr sz="2000" spc="-1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4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main</a:t>
            </a:r>
            <a:r>
              <a:rPr sz="2000" spc="-15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7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histologi</a:t>
            </a:r>
            <a:r>
              <a:rPr sz="2000" spc="-8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c</a:t>
            </a:r>
            <a:r>
              <a:rPr sz="20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1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featur</a:t>
            </a:r>
            <a:r>
              <a:rPr sz="2000" spc="-12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e</a:t>
            </a:r>
            <a:r>
              <a:rPr sz="2000" spc="-18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is  </a:t>
            </a:r>
            <a:r>
              <a:rPr sz="2400" b="1" spc="-225" dirty="0">
                <a:solidFill>
                  <a:srgbClr val="FF0000"/>
                </a:solidFill>
                <a:latin typeface="Arial Rounded MT Bold" panose="020F0704030504030204" pitchFamily="34" charset="0"/>
                <a:cs typeface="Trebuchet MS"/>
              </a:rPr>
              <a:t>d</a:t>
            </a:r>
            <a:r>
              <a:rPr sz="2400" b="1" spc="-135" dirty="0">
                <a:solidFill>
                  <a:srgbClr val="FF0000"/>
                </a:solidFill>
                <a:latin typeface="Arial Rounded MT Bold" panose="020F0704030504030204" pitchFamily="34" charset="0"/>
                <a:cs typeface="Trebuchet MS"/>
              </a:rPr>
              <a:t>i</a:t>
            </a:r>
            <a:r>
              <a:rPr sz="2400" b="1" spc="-140" dirty="0">
                <a:solidFill>
                  <a:srgbClr val="FF0000"/>
                </a:solidFill>
                <a:latin typeface="Arial Rounded MT Bold" panose="020F0704030504030204" pitchFamily="34" charset="0"/>
                <a:cs typeface="Trebuchet MS"/>
              </a:rPr>
              <a:t>ffus</a:t>
            </a:r>
            <a:r>
              <a:rPr sz="2400" b="1" spc="-175" dirty="0">
                <a:solidFill>
                  <a:srgbClr val="FF0000"/>
                </a:solidFill>
                <a:latin typeface="Arial Rounded MT Bold" panose="020F0704030504030204" pitchFamily="34" charset="0"/>
                <a:cs typeface="Trebuchet MS"/>
              </a:rPr>
              <a:t>e </a:t>
            </a:r>
            <a:r>
              <a:rPr sz="2400" b="1" spc="-85" dirty="0">
                <a:solidFill>
                  <a:srgbClr val="FF0000"/>
                </a:solidFill>
                <a:latin typeface="Arial Rounded MT Bold" panose="020F0704030504030204" pitchFamily="34" charset="0"/>
                <a:cs typeface="Trebuchet MS"/>
              </a:rPr>
              <a:t>t</a:t>
            </a:r>
            <a:r>
              <a:rPr sz="2400" b="1" spc="-245" dirty="0">
                <a:solidFill>
                  <a:srgbClr val="FF0000"/>
                </a:solidFill>
                <a:latin typeface="Arial Rounded MT Bold" panose="020F0704030504030204" pitchFamily="34" charset="0"/>
                <a:cs typeface="Trebuchet MS"/>
              </a:rPr>
              <a:t>h</a:t>
            </a:r>
            <a:r>
              <a:rPr sz="2400" b="1" spc="-135" dirty="0">
                <a:solidFill>
                  <a:srgbClr val="FF0000"/>
                </a:solidFill>
                <a:latin typeface="Arial Rounded MT Bold" panose="020F0704030504030204" pitchFamily="34" charset="0"/>
                <a:cs typeface="Trebuchet MS"/>
              </a:rPr>
              <a:t>i</a:t>
            </a:r>
            <a:r>
              <a:rPr sz="2400" b="1" spc="-165" dirty="0">
                <a:solidFill>
                  <a:srgbClr val="FF0000"/>
                </a:solidFill>
                <a:latin typeface="Arial Rounded MT Bold" panose="020F0704030504030204" pitchFamily="34" charset="0"/>
                <a:cs typeface="Trebuchet MS"/>
              </a:rPr>
              <a:t>ck</a:t>
            </a:r>
            <a:r>
              <a:rPr sz="2400" b="1" spc="-195" dirty="0">
                <a:solidFill>
                  <a:srgbClr val="FF0000"/>
                </a:solidFill>
                <a:latin typeface="Arial Rounded MT Bold" panose="020F0704030504030204" pitchFamily="34" charset="0"/>
                <a:cs typeface="Trebuchet MS"/>
              </a:rPr>
              <a:t>e</a:t>
            </a:r>
            <a:r>
              <a:rPr sz="2400" b="1" spc="-185" dirty="0">
                <a:solidFill>
                  <a:srgbClr val="FF0000"/>
                </a:solidFill>
                <a:latin typeface="Arial Rounded MT Bold" panose="020F0704030504030204" pitchFamily="34" charset="0"/>
                <a:cs typeface="Trebuchet MS"/>
              </a:rPr>
              <a:t>ning</a:t>
            </a:r>
            <a:r>
              <a:rPr sz="2000" b="1" spc="-165" dirty="0">
                <a:solidFill>
                  <a:srgbClr val="4D5573"/>
                </a:solidFill>
                <a:latin typeface="Arial Rounded MT Bold" panose="020F0704030504030204" pitchFamily="34" charset="0"/>
                <a:cs typeface="Trebuchet MS"/>
              </a:rPr>
              <a:t> </a:t>
            </a:r>
            <a:r>
              <a:rPr sz="2000" spc="-14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o</a:t>
            </a:r>
            <a:r>
              <a:rPr sz="2000" spc="-8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f</a:t>
            </a:r>
            <a:r>
              <a:rPr sz="20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0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th</a:t>
            </a:r>
            <a:r>
              <a:rPr sz="2000" spc="-11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e</a:t>
            </a:r>
            <a:r>
              <a:rPr sz="20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8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capillar</a:t>
            </a:r>
            <a:r>
              <a:rPr sz="2000" spc="-14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y  </a:t>
            </a:r>
            <a:r>
              <a:rPr sz="2000" spc="-9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wal</a:t>
            </a:r>
            <a:r>
              <a:rPr sz="2000" spc="-4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l</a:t>
            </a:r>
            <a:r>
              <a:rPr sz="2000" spc="-15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8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(</a:t>
            </a:r>
            <a:r>
              <a:rPr sz="2000" spc="-19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GB</a:t>
            </a:r>
            <a:r>
              <a:rPr sz="2000" spc="-22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M</a:t>
            </a:r>
            <a:r>
              <a:rPr sz="20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2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glo</a:t>
            </a:r>
            <a:r>
              <a:rPr sz="2000" spc="-24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m</a:t>
            </a:r>
            <a:r>
              <a:rPr sz="2000" spc="-14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er</a:t>
            </a:r>
            <a:r>
              <a:rPr sz="2000" spc="-18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u</a:t>
            </a:r>
            <a:r>
              <a:rPr sz="2000" spc="-10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la</a:t>
            </a:r>
            <a:r>
              <a:rPr sz="2000" spc="-9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r</a:t>
            </a:r>
            <a:r>
              <a:rPr sz="20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1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bas</a:t>
            </a:r>
            <a:r>
              <a:rPr sz="2000" spc="-114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e</a:t>
            </a:r>
            <a:r>
              <a:rPr sz="2000" spc="-22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m</a:t>
            </a:r>
            <a:r>
              <a:rPr sz="2000" spc="-15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e</a:t>
            </a:r>
            <a:r>
              <a:rPr sz="2000" spc="-7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nt  </a:t>
            </a:r>
            <a:r>
              <a:rPr lang="en-US" sz="2000" spc="-190" dirty="0" smtClean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70" dirty="0" smtClean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lang="en-US" sz="2000" spc="-114" dirty="0" smtClean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PAS stain</a:t>
            </a:r>
            <a:endParaRPr sz="2000" dirty="0">
              <a:latin typeface="Arial Rounded MT Bold" panose="020F0704030504030204" pitchFamily="34" charset="0"/>
              <a:cs typeface="Tahoma"/>
            </a:endParaRPr>
          </a:p>
        </p:txBody>
      </p:sp>
      <p:sp>
        <p:nvSpPr>
          <p:cNvPr id="22" name="Google Shape;376;p33"/>
          <p:cNvSpPr txBox="1">
            <a:spLocks noGrp="1"/>
          </p:cNvSpPr>
          <p:nvPr>
            <p:ph type="title"/>
          </p:nvPr>
        </p:nvSpPr>
        <p:spPr>
          <a:xfrm>
            <a:off x="1314450" y="457200"/>
            <a:ext cx="6686550" cy="7429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t" anchorCtr="0">
            <a:noAutofit/>
          </a:bodyPr>
          <a:lstStyle/>
          <a:p>
            <a:pPr>
              <a:spcBef>
                <a:spcPts val="0"/>
              </a:spcBef>
              <a:buClr>
                <a:schemeClr val="lt2"/>
              </a:buClr>
              <a:buSzPts val="4200"/>
            </a:pPr>
            <a:r>
              <a:rPr lang="en-US" sz="4400" dirty="0"/>
              <a:t>Membranous GN</a:t>
            </a:r>
            <a:endParaRPr sz="4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2978911" y="448309"/>
            <a:ext cx="140970" cy="0"/>
          </a:xfrm>
          <a:custGeom>
            <a:avLst/>
            <a:gdLst/>
            <a:ahLst/>
            <a:cxnLst/>
            <a:rect l="l" t="t" r="r" b="b"/>
            <a:pathLst>
              <a:path w="140969">
                <a:moveTo>
                  <a:pt x="140969" y="0"/>
                </a:moveTo>
                <a:lnTo>
                  <a:pt x="0" y="0"/>
                </a:lnTo>
              </a:path>
            </a:pathLst>
          </a:custGeom>
          <a:ln w="11425">
            <a:solidFill>
              <a:srgbClr val="D94169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56864" y="448309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75692" y="0"/>
                </a:moveTo>
                <a:lnTo>
                  <a:pt x="0" y="0"/>
                </a:lnTo>
              </a:path>
            </a:pathLst>
          </a:custGeom>
          <a:ln w="11425">
            <a:solidFill>
              <a:srgbClr val="D941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932932" y="313943"/>
            <a:ext cx="92710" cy="0"/>
          </a:xfrm>
          <a:custGeom>
            <a:avLst/>
            <a:gdLst/>
            <a:ahLst/>
            <a:cxnLst/>
            <a:rect l="l" t="t" r="r" b="b"/>
            <a:pathLst>
              <a:path w="92710">
                <a:moveTo>
                  <a:pt x="0" y="0"/>
                </a:moveTo>
                <a:lnTo>
                  <a:pt x="92201" y="0"/>
                </a:lnTo>
              </a:path>
            </a:pathLst>
          </a:custGeom>
          <a:ln w="11425">
            <a:solidFill>
              <a:srgbClr val="D94169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342890" y="1035938"/>
            <a:ext cx="37465" cy="36830"/>
          </a:xfrm>
          <a:custGeom>
            <a:avLst/>
            <a:gdLst/>
            <a:ahLst/>
            <a:cxnLst/>
            <a:rect l="l" t="t" r="r" b="b"/>
            <a:pathLst>
              <a:path w="37464" h="36830">
                <a:moveTo>
                  <a:pt x="36957" y="18287"/>
                </a:moveTo>
                <a:lnTo>
                  <a:pt x="35486" y="25505"/>
                </a:lnTo>
                <a:lnTo>
                  <a:pt x="31480" y="31353"/>
                </a:lnTo>
                <a:lnTo>
                  <a:pt x="25544" y="35272"/>
                </a:lnTo>
                <a:lnTo>
                  <a:pt x="18287" y="36702"/>
                </a:lnTo>
                <a:lnTo>
                  <a:pt x="11251" y="35272"/>
                </a:lnTo>
                <a:lnTo>
                  <a:pt x="5429" y="31353"/>
                </a:lnTo>
                <a:lnTo>
                  <a:pt x="1464" y="25505"/>
                </a:lnTo>
                <a:lnTo>
                  <a:pt x="0" y="18287"/>
                </a:lnTo>
                <a:lnTo>
                  <a:pt x="1464" y="11144"/>
                </a:lnTo>
                <a:lnTo>
                  <a:pt x="5429" y="5334"/>
                </a:lnTo>
                <a:lnTo>
                  <a:pt x="11251" y="1428"/>
                </a:lnTo>
                <a:lnTo>
                  <a:pt x="18287" y="0"/>
                </a:lnTo>
                <a:lnTo>
                  <a:pt x="25544" y="1428"/>
                </a:lnTo>
                <a:lnTo>
                  <a:pt x="31480" y="5334"/>
                </a:lnTo>
                <a:lnTo>
                  <a:pt x="35486" y="11144"/>
                </a:lnTo>
                <a:lnTo>
                  <a:pt x="36957" y="18287"/>
                </a:lnTo>
                <a:close/>
              </a:path>
            </a:pathLst>
          </a:custGeom>
          <a:ln w="11425">
            <a:solidFill>
              <a:srgbClr val="D941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45" dirty="0"/>
              <a:t>G</a:t>
            </a:r>
            <a:r>
              <a:rPr spc="-465" dirty="0"/>
              <a:t>h</a:t>
            </a:r>
            <a:r>
              <a:rPr spc="-400" dirty="0"/>
              <a:t>a</a:t>
            </a:r>
            <a:r>
              <a:rPr spc="-550" dirty="0"/>
              <a:t>dee</a:t>
            </a:r>
            <a:r>
              <a:rPr spc="-405" dirty="0"/>
              <a:t>r</a:t>
            </a:r>
            <a:r>
              <a:rPr spc="-315" dirty="0"/>
              <a:t> </a:t>
            </a:r>
            <a:r>
              <a:rPr spc="-505" dirty="0"/>
              <a:t>H</a:t>
            </a:r>
            <a:r>
              <a:rPr spc="-445" dirty="0"/>
              <a:t>a</a:t>
            </a:r>
            <a:r>
              <a:rPr spc="-425" dirty="0"/>
              <a:t>y</a:t>
            </a:r>
            <a:r>
              <a:rPr spc="-525" dirty="0"/>
              <a:t>e</a:t>
            </a:r>
            <a:r>
              <a:rPr spc="-245" dirty="0"/>
              <a:t>l</a:t>
            </a:r>
            <a:r>
              <a:rPr spc="-615" dirty="0"/>
              <a:t>,</a:t>
            </a:r>
            <a:r>
              <a:rPr spc="-315" dirty="0"/>
              <a:t> </a:t>
            </a:r>
            <a:r>
              <a:rPr spc="-360" dirty="0"/>
              <a:t>M</a:t>
            </a:r>
            <a:r>
              <a:rPr spc="-400" dirty="0"/>
              <a:t>D</a:t>
            </a:r>
          </a:p>
        </p:txBody>
      </p:sp>
      <p:sp>
        <p:nvSpPr>
          <p:cNvPr id="13" name="object 13"/>
          <p:cNvSpPr/>
          <p:nvPr/>
        </p:nvSpPr>
        <p:spPr>
          <a:xfrm>
            <a:off x="1586611" y="2957576"/>
            <a:ext cx="1111250" cy="9525"/>
          </a:xfrm>
          <a:custGeom>
            <a:avLst/>
            <a:gdLst/>
            <a:ahLst/>
            <a:cxnLst/>
            <a:rect l="l" t="t" r="r" b="b"/>
            <a:pathLst>
              <a:path w="1111250" h="9525">
                <a:moveTo>
                  <a:pt x="1110995" y="0"/>
                </a:moveTo>
                <a:lnTo>
                  <a:pt x="0" y="0"/>
                </a:lnTo>
                <a:lnTo>
                  <a:pt x="0" y="9143"/>
                </a:lnTo>
                <a:lnTo>
                  <a:pt x="1110995" y="9143"/>
                </a:lnTo>
                <a:lnTo>
                  <a:pt x="1110995" y="0"/>
                </a:lnTo>
                <a:close/>
              </a:path>
            </a:pathLst>
          </a:custGeom>
          <a:solidFill>
            <a:srgbClr val="4D55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04800" y="1548938"/>
            <a:ext cx="3810000" cy="24750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890">
              <a:lnSpc>
                <a:spcPct val="100000"/>
              </a:lnSpc>
              <a:spcBef>
                <a:spcPts val="100"/>
              </a:spcBef>
            </a:pPr>
            <a:r>
              <a:rPr sz="2000" spc="-13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E</a:t>
            </a:r>
            <a:r>
              <a:rPr sz="2000" spc="-17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M</a:t>
            </a:r>
            <a:r>
              <a:rPr sz="20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0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reveal</a:t>
            </a:r>
            <a:r>
              <a:rPr sz="2000" spc="-10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s</a:t>
            </a:r>
            <a:r>
              <a:rPr sz="2000" spc="-17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8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tha</a:t>
            </a:r>
            <a:r>
              <a:rPr sz="2000" spc="-5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t</a:t>
            </a:r>
            <a:r>
              <a:rPr sz="20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9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thicke</a:t>
            </a:r>
            <a:r>
              <a:rPr sz="2000" spc="-114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n</a:t>
            </a:r>
            <a:r>
              <a:rPr sz="2000" spc="-12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in</a:t>
            </a:r>
            <a:r>
              <a:rPr sz="20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g</a:t>
            </a:r>
            <a:r>
              <a:rPr sz="2000" spc="-17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is  </a:t>
            </a:r>
            <a:r>
              <a:rPr sz="2000" spc="-11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cause</a:t>
            </a:r>
            <a:r>
              <a:rPr sz="2000" spc="-114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d</a:t>
            </a:r>
            <a:r>
              <a:rPr sz="2000" spc="-17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20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b</a:t>
            </a:r>
            <a:r>
              <a:rPr sz="2000" spc="-17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y</a:t>
            </a:r>
            <a:r>
              <a:rPr sz="2000" spc="-15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05" dirty="0">
                <a:solidFill>
                  <a:srgbClr val="FF0000"/>
                </a:solidFill>
                <a:latin typeface="Arial Rounded MT Bold" panose="020F0704030504030204" pitchFamily="34" charset="0"/>
                <a:cs typeface="Tahoma"/>
              </a:rPr>
              <a:t>subepith</a:t>
            </a:r>
            <a:r>
              <a:rPr sz="2000" spc="-130" dirty="0">
                <a:solidFill>
                  <a:srgbClr val="FF0000"/>
                </a:solidFill>
                <a:latin typeface="Arial Rounded MT Bold" panose="020F0704030504030204" pitchFamily="34" charset="0"/>
                <a:cs typeface="Tahoma"/>
              </a:rPr>
              <a:t>e</a:t>
            </a:r>
            <a:r>
              <a:rPr sz="2000" spc="-55" dirty="0">
                <a:solidFill>
                  <a:srgbClr val="FF0000"/>
                </a:solidFill>
                <a:latin typeface="Arial Rounded MT Bold" panose="020F0704030504030204" pitchFamily="34" charset="0"/>
                <a:cs typeface="Tahoma"/>
              </a:rPr>
              <a:t>lia</a:t>
            </a:r>
            <a:r>
              <a:rPr sz="2000" spc="-35" dirty="0">
                <a:solidFill>
                  <a:srgbClr val="FF0000"/>
                </a:solidFill>
                <a:latin typeface="Arial Rounded MT Bold" panose="020F0704030504030204" pitchFamily="34" charset="0"/>
                <a:cs typeface="Tahoma"/>
              </a:rPr>
              <a:t>l</a:t>
            </a:r>
            <a:r>
              <a:rPr sz="20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8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deposits,  </a:t>
            </a:r>
            <a:r>
              <a:rPr sz="2000" spc="-114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whic</a:t>
            </a:r>
            <a:r>
              <a:rPr sz="2000" spc="-12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h</a:t>
            </a:r>
            <a:r>
              <a:rPr sz="2000" spc="-15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7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nestl</a:t>
            </a:r>
            <a:r>
              <a:rPr sz="2000" spc="-8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e</a:t>
            </a:r>
            <a:r>
              <a:rPr sz="2000" spc="-1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9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agains</a:t>
            </a:r>
            <a:r>
              <a:rPr sz="2000" spc="-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t</a:t>
            </a:r>
            <a:r>
              <a:rPr sz="20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0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th</a:t>
            </a:r>
            <a:r>
              <a:rPr sz="2000" spc="-11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e</a:t>
            </a:r>
            <a:r>
              <a:rPr sz="20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9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GB</a:t>
            </a:r>
            <a:r>
              <a:rPr sz="2000" spc="-22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M</a:t>
            </a:r>
            <a:r>
              <a:rPr sz="2000" spc="-15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9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&amp;</a:t>
            </a:r>
            <a:r>
              <a:rPr sz="20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2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are  </a:t>
            </a:r>
            <a:r>
              <a:rPr sz="2000" spc="-10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sep</a:t>
            </a:r>
            <a:r>
              <a:rPr sz="2000" spc="-114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a</a:t>
            </a:r>
            <a:r>
              <a:rPr sz="2000" spc="-9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rat</a:t>
            </a:r>
            <a:r>
              <a:rPr sz="2000" spc="-12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e</a:t>
            </a:r>
            <a:r>
              <a:rPr sz="2000" spc="-18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d</a:t>
            </a:r>
            <a:r>
              <a:rPr sz="2000" spc="-18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2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fro</a:t>
            </a:r>
            <a:r>
              <a:rPr sz="2000" spc="-24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m</a:t>
            </a:r>
            <a:r>
              <a:rPr sz="2000" spc="-1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0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ea</a:t>
            </a:r>
            <a:r>
              <a:rPr sz="2000" spc="-9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c</a:t>
            </a:r>
            <a:r>
              <a:rPr sz="2000" spc="-19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h</a:t>
            </a:r>
            <a:r>
              <a:rPr sz="2000" spc="-17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0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ot</a:t>
            </a:r>
            <a:r>
              <a:rPr sz="2000" spc="-13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h</a:t>
            </a:r>
            <a:r>
              <a:rPr sz="20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e</a:t>
            </a:r>
            <a:r>
              <a:rPr sz="2000" spc="-11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r</a:t>
            </a:r>
            <a:r>
              <a:rPr sz="2000" spc="-17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9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by</a:t>
            </a:r>
            <a:endParaRPr sz="2000" dirty="0">
              <a:latin typeface="Arial Rounded MT Bold" panose="020F0704030504030204" pitchFamily="34" charset="0"/>
              <a:cs typeface="Tahoma"/>
            </a:endParaRPr>
          </a:p>
          <a:p>
            <a:pPr marL="12700" marR="5080">
              <a:lnSpc>
                <a:spcPct val="100000"/>
              </a:lnSpc>
            </a:pPr>
            <a:r>
              <a:rPr sz="2000" spc="-9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small,</a:t>
            </a:r>
            <a:r>
              <a:rPr sz="2000" spc="-15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7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spik</a:t>
            </a:r>
            <a:r>
              <a:rPr sz="2000" spc="-9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e</a:t>
            </a:r>
            <a:r>
              <a:rPr sz="2000" spc="-14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-</a:t>
            </a:r>
            <a:r>
              <a:rPr sz="2000" spc="-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lik</a:t>
            </a:r>
            <a:r>
              <a:rPr sz="2000" spc="-8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e</a:t>
            </a:r>
            <a:r>
              <a:rPr sz="2000" spc="-17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3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protr</a:t>
            </a:r>
            <a:r>
              <a:rPr sz="2000" spc="-17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u</a:t>
            </a:r>
            <a:r>
              <a:rPr sz="2000" spc="-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sions</a:t>
            </a:r>
            <a:r>
              <a:rPr sz="2000" spc="-1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4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o</a:t>
            </a:r>
            <a:r>
              <a:rPr sz="2000" spc="-8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f</a:t>
            </a:r>
            <a:r>
              <a:rPr sz="2000" spc="-17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GBM  </a:t>
            </a:r>
            <a:r>
              <a:rPr sz="2000" spc="-10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matrix</a:t>
            </a:r>
            <a:r>
              <a:rPr sz="2000" spc="-15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8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tha</a:t>
            </a:r>
            <a:r>
              <a:rPr sz="2000" spc="-5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t</a:t>
            </a:r>
            <a:r>
              <a:rPr sz="20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2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for</a:t>
            </a:r>
            <a:r>
              <a:rPr sz="2000" spc="-24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m</a:t>
            </a:r>
            <a:r>
              <a:rPr sz="20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i</a:t>
            </a:r>
            <a:r>
              <a:rPr sz="2000" spc="-14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n</a:t>
            </a:r>
            <a:r>
              <a:rPr sz="20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8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reacti</a:t>
            </a:r>
            <a:r>
              <a:rPr sz="2000" spc="-114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o</a:t>
            </a:r>
            <a:r>
              <a:rPr sz="2000" spc="-19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n</a:t>
            </a:r>
            <a:r>
              <a:rPr sz="2000" spc="-17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t</a:t>
            </a:r>
            <a:r>
              <a:rPr sz="2000" spc="-8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o</a:t>
            </a:r>
            <a:r>
              <a:rPr sz="20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9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the  </a:t>
            </a:r>
            <a:r>
              <a:rPr sz="2000" spc="-8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deposit</a:t>
            </a:r>
            <a:r>
              <a:rPr sz="2000" spc="-7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s</a:t>
            </a:r>
            <a:r>
              <a:rPr sz="2000" spc="-17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9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(</a:t>
            </a:r>
            <a:r>
              <a:rPr sz="2000" b="1" spc="60" dirty="0">
                <a:solidFill>
                  <a:srgbClr val="AF2247"/>
                </a:solidFill>
                <a:latin typeface="Arial Rounded MT Bold" panose="020F0704030504030204" pitchFamily="34" charset="0"/>
                <a:cs typeface="Trebuchet MS"/>
              </a:rPr>
              <a:t>s</a:t>
            </a:r>
            <a:r>
              <a:rPr sz="2000" b="1" spc="-229" dirty="0">
                <a:solidFill>
                  <a:srgbClr val="AF2247"/>
                </a:solidFill>
                <a:latin typeface="Arial Rounded MT Bold" panose="020F0704030504030204" pitchFamily="34" charset="0"/>
                <a:cs typeface="Trebuchet MS"/>
              </a:rPr>
              <a:t>p</a:t>
            </a:r>
            <a:r>
              <a:rPr sz="2000" b="1" spc="-135" dirty="0">
                <a:solidFill>
                  <a:srgbClr val="AF2247"/>
                </a:solidFill>
                <a:latin typeface="Arial Rounded MT Bold" panose="020F0704030504030204" pitchFamily="34" charset="0"/>
                <a:cs typeface="Trebuchet MS"/>
              </a:rPr>
              <a:t>i</a:t>
            </a:r>
            <a:r>
              <a:rPr sz="2000" b="1" spc="-195" dirty="0">
                <a:solidFill>
                  <a:srgbClr val="AF2247"/>
                </a:solidFill>
                <a:latin typeface="Arial Rounded MT Bold" panose="020F0704030504030204" pitchFamily="34" charset="0"/>
                <a:cs typeface="Trebuchet MS"/>
              </a:rPr>
              <a:t>k</a:t>
            </a:r>
            <a:r>
              <a:rPr sz="2000" b="1" spc="-200" dirty="0">
                <a:solidFill>
                  <a:srgbClr val="AF2247"/>
                </a:solidFill>
                <a:latin typeface="Arial Rounded MT Bold" panose="020F0704030504030204" pitchFamily="34" charset="0"/>
                <a:cs typeface="Trebuchet MS"/>
              </a:rPr>
              <a:t>e</a:t>
            </a:r>
            <a:r>
              <a:rPr sz="2000" b="1" spc="-170" dirty="0">
                <a:solidFill>
                  <a:srgbClr val="AF2247"/>
                </a:solidFill>
                <a:latin typeface="Arial Rounded MT Bold" panose="020F0704030504030204" pitchFamily="34" charset="0"/>
                <a:cs typeface="Trebuchet MS"/>
              </a:rPr>
              <a:t> </a:t>
            </a:r>
            <a:r>
              <a:rPr sz="2000" b="1" spc="-155" dirty="0">
                <a:solidFill>
                  <a:srgbClr val="AF2247"/>
                </a:solidFill>
                <a:latin typeface="Arial Rounded MT Bold" panose="020F0704030504030204" pitchFamily="34" charset="0"/>
                <a:cs typeface="Trebuchet MS"/>
              </a:rPr>
              <a:t>&amp;</a:t>
            </a:r>
            <a:r>
              <a:rPr sz="2000" b="1" spc="-125" dirty="0">
                <a:solidFill>
                  <a:srgbClr val="AF2247"/>
                </a:solidFill>
                <a:latin typeface="Arial Rounded MT Bold" panose="020F0704030504030204" pitchFamily="34" charset="0"/>
                <a:cs typeface="Trebuchet MS"/>
              </a:rPr>
              <a:t> </a:t>
            </a:r>
            <a:r>
              <a:rPr sz="2000" b="1" spc="-225" dirty="0">
                <a:solidFill>
                  <a:srgbClr val="AF2247"/>
                </a:solidFill>
                <a:latin typeface="Arial Rounded MT Bold" panose="020F0704030504030204" pitchFamily="34" charset="0"/>
                <a:cs typeface="Trebuchet MS"/>
              </a:rPr>
              <a:t>d</a:t>
            </a:r>
            <a:r>
              <a:rPr sz="2000" b="1" spc="-200" dirty="0">
                <a:solidFill>
                  <a:srgbClr val="AF2247"/>
                </a:solidFill>
                <a:latin typeface="Arial Rounded MT Bold" panose="020F0704030504030204" pitchFamily="34" charset="0"/>
                <a:cs typeface="Trebuchet MS"/>
              </a:rPr>
              <a:t>o</a:t>
            </a:r>
            <a:r>
              <a:rPr sz="2000" b="1" spc="-245" dirty="0">
                <a:solidFill>
                  <a:srgbClr val="AF2247"/>
                </a:solidFill>
                <a:latin typeface="Arial Rounded MT Bold" panose="020F0704030504030204" pitchFamily="34" charset="0"/>
                <a:cs typeface="Trebuchet MS"/>
              </a:rPr>
              <a:t>me</a:t>
            </a:r>
            <a:r>
              <a:rPr sz="2000" b="1" spc="-160" dirty="0">
                <a:solidFill>
                  <a:srgbClr val="AF2247"/>
                </a:solidFill>
                <a:latin typeface="Arial Rounded MT Bold" panose="020F0704030504030204" pitchFamily="34" charset="0"/>
                <a:cs typeface="Trebuchet MS"/>
              </a:rPr>
              <a:t> </a:t>
            </a:r>
            <a:r>
              <a:rPr sz="2000" b="1" spc="-229" dirty="0">
                <a:solidFill>
                  <a:srgbClr val="AF2247"/>
                </a:solidFill>
                <a:latin typeface="Arial Rounded MT Bold" panose="020F0704030504030204" pitchFamily="34" charset="0"/>
                <a:cs typeface="Trebuchet MS"/>
              </a:rPr>
              <a:t>p</a:t>
            </a:r>
            <a:r>
              <a:rPr sz="2000" b="1" spc="-140" dirty="0">
                <a:solidFill>
                  <a:srgbClr val="AF2247"/>
                </a:solidFill>
                <a:latin typeface="Arial Rounded MT Bold" panose="020F0704030504030204" pitchFamily="34" charset="0"/>
                <a:cs typeface="Trebuchet MS"/>
              </a:rPr>
              <a:t>a</a:t>
            </a:r>
            <a:r>
              <a:rPr sz="2000" b="1" spc="-175" dirty="0">
                <a:solidFill>
                  <a:srgbClr val="AF2247"/>
                </a:solidFill>
                <a:latin typeface="Arial Rounded MT Bold" panose="020F0704030504030204" pitchFamily="34" charset="0"/>
                <a:cs typeface="Trebuchet MS"/>
              </a:rPr>
              <a:t>tter</a:t>
            </a:r>
            <a:r>
              <a:rPr sz="2000" b="1" spc="-240" dirty="0">
                <a:solidFill>
                  <a:srgbClr val="AF2247"/>
                </a:solidFill>
                <a:latin typeface="Arial Rounded MT Bold" panose="020F0704030504030204" pitchFamily="34" charset="0"/>
                <a:cs typeface="Trebuchet MS"/>
              </a:rPr>
              <a:t>n</a:t>
            </a:r>
            <a:r>
              <a:rPr sz="1800" spc="-90" dirty="0">
                <a:solidFill>
                  <a:srgbClr val="4D5573"/>
                </a:solidFill>
                <a:latin typeface="Tahoma"/>
                <a:cs typeface="Tahoma"/>
              </a:rPr>
              <a:t>)</a:t>
            </a:r>
            <a:endParaRPr sz="1800" dirty="0">
              <a:latin typeface="Tahoma"/>
              <a:cs typeface="Tahoma"/>
            </a:endParaRPr>
          </a:p>
        </p:txBody>
      </p:sp>
      <p:pic>
        <p:nvPicPr>
          <p:cNvPr id="19" name="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0" y="1433741"/>
            <a:ext cx="4352925" cy="3143249"/>
          </a:xfrm>
          <a:prstGeom prst="rect">
            <a:avLst/>
          </a:prstGeom>
        </p:spPr>
      </p:pic>
      <p:sp>
        <p:nvSpPr>
          <p:cNvPr id="25" name="Google Shape;376;p3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t" anchorCtr="0">
            <a:noAutofit/>
          </a:bodyPr>
          <a:lstStyle/>
          <a:p>
            <a:pPr>
              <a:spcBef>
                <a:spcPts val="0"/>
              </a:spcBef>
              <a:buClr>
                <a:schemeClr val="lt2"/>
              </a:buClr>
              <a:buSzPts val="4200"/>
            </a:pPr>
            <a:r>
              <a:rPr lang="en-US" sz="4400" dirty="0"/>
              <a:t>Membranous GN</a:t>
            </a:r>
            <a:endParaRPr sz="4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45" dirty="0"/>
              <a:t>G</a:t>
            </a:r>
            <a:r>
              <a:rPr spc="-465" dirty="0"/>
              <a:t>h</a:t>
            </a:r>
            <a:r>
              <a:rPr spc="-400" dirty="0"/>
              <a:t>a</a:t>
            </a:r>
            <a:r>
              <a:rPr spc="-550" dirty="0"/>
              <a:t>dee</a:t>
            </a:r>
            <a:r>
              <a:rPr spc="-405" dirty="0"/>
              <a:t>r</a:t>
            </a:r>
            <a:r>
              <a:rPr spc="-315" dirty="0"/>
              <a:t> </a:t>
            </a:r>
            <a:r>
              <a:rPr spc="-505" dirty="0"/>
              <a:t>H</a:t>
            </a:r>
            <a:r>
              <a:rPr spc="-445" dirty="0"/>
              <a:t>a</a:t>
            </a:r>
            <a:r>
              <a:rPr spc="-425" dirty="0"/>
              <a:t>y</a:t>
            </a:r>
            <a:r>
              <a:rPr spc="-525" dirty="0"/>
              <a:t>e</a:t>
            </a:r>
            <a:r>
              <a:rPr spc="-245" dirty="0"/>
              <a:t>l</a:t>
            </a:r>
            <a:r>
              <a:rPr spc="-615" dirty="0"/>
              <a:t>,</a:t>
            </a:r>
            <a:r>
              <a:rPr spc="-315" dirty="0"/>
              <a:t> </a:t>
            </a:r>
            <a:r>
              <a:rPr spc="-360" dirty="0"/>
              <a:t>M</a:t>
            </a:r>
            <a:r>
              <a:rPr spc="-400" dirty="0"/>
              <a:t>D</a:t>
            </a: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76675" y="1857298"/>
            <a:ext cx="4914900" cy="314324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7380" y="1200115"/>
            <a:ext cx="3351149" cy="3868928"/>
          </a:xfrm>
          <a:prstGeom prst="rect">
            <a:avLst/>
          </a:prstGeom>
        </p:spPr>
      </p:pic>
      <p:sp>
        <p:nvSpPr>
          <p:cNvPr id="11" name="Google Shape;376;p3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t" anchorCtr="0">
            <a:noAutofit/>
          </a:bodyPr>
          <a:lstStyle/>
          <a:p>
            <a:pPr>
              <a:spcBef>
                <a:spcPts val="0"/>
              </a:spcBef>
              <a:buClr>
                <a:schemeClr val="lt2"/>
              </a:buClr>
              <a:buSzPts val="4200"/>
            </a:pPr>
            <a:r>
              <a:rPr lang="en-US" sz="4400" dirty="0"/>
              <a:t>Membranous GN</a:t>
            </a:r>
            <a:endParaRPr sz="4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19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45" dirty="0"/>
              <a:t>G</a:t>
            </a:r>
            <a:r>
              <a:rPr spc="-465" dirty="0"/>
              <a:t>h</a:t>
            </a:r>
            <a:r>
              <a:rPr spc="-400" dirty="0"/>
              <a:t>a</a:t>
            </a:r>
            <a:r>
              <a:rPr spc="-550" dirty="0"/>
              <a:t>dee</a:t>
            </a:r>
            <a:r>
              <a:rPr spc="-405" dirty="0"/>
              <a:t>r</a:t>
            </a:r>
            <a:r>
              <a:rPr spc="-315" dirty="0"/>
              <a:t> </a:t>
            </a:r>
            <a:r>
              <a:rPr spc="-505" dirty="0"/>
              <a:t>H</a:t>
            </a:r>
            <a:r>
              <a:rPr spc="-445" dirty="0"/>
              <a:t>a</a:t>
            </a:r>
            <a:r>
              <a:rPr spc="-425" dirty="0"/>
              <a:t>y</a:t>
            </a:r>
            <a:r>
              <a:rPr spc="-525" dirty="0"/>
              <a:t>e</a:t>
            </a:r>
            <a:r>
              <a:rPr spc="-245" dirty="0"/>
              <a:t>l</a:t>
            </a:r>
            <a:r>
              <a:rPr spc="-615" dirty="0"/>
              <a:t>,</a:t>
            </a:r>
            <a:r>
              <a:rPr spc="-315" dirty="0"/>
              <a:t> </a:t>
            </a:r>
            <a:r>
              <a:rPr spc="-360" dirty="0"/>
              <a:t>M</a:t>
            </a:r>
            <a:r>
              <a:rPr spc="-400" dirty="0"/>
              <a:t>D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140288" y="1285862"/>
            <a:ext cx="2622712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28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I</a:t>
            </a:r>
            <a:r>
              <a:rPr sz="2000" spc="-5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F</a:t>
            </a:r>
            <a:r>
              <a:rPr sz="2000" spc="-15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0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microscopy  demonstrates </a:t>
            </a:r>
            <a:r>
              <a:rPr sz="2000" spc="-10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8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tha</a:t>
            </a:r>
            <a:r>
              <a:rPr sz="2000" spc="-5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t</a:t>
            </a:r>
            <a:r>
              <a:rPr sz="20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0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th</a:t>
            </a:r>
            <a:r>
              <a:rPr sz="2000" spc="-11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e</a:t>
            </a:r>
            <a:r>
              <a:rPr sz="20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b="1" spc="-85" dirty="0">
                <a:solidFill>
                  <a:srgbClr val="AF2247"/>
                </a:solidFill>
                <a:latin typeface="Arial Rounded MT Bold" panose="020F0704030504030204" pitchFamily="34" charset="0"/>
                <a:cs typeface="Trebuchet MS"/>
              </a:rPr>
              <a:t>g</a:t>
            </a:r>
            <a:r>
              <a:rPr sz="2000" b="1" spc="-250" dirty="0">
                <a:solidFill>
                  <a:srgbClr val="AF2247"/>
                </a:solidFill>
                <a:latin typeface="Arial Rounded MT Bold" panose="020F0704030504030204" pitchFamily="34" charset="0"/>
                <a:cs typeface="Trebuchet MS"/>
              </a:rPr>
              <a:t>r</a:t>
            </a:r>
            <a:r>
              <a:rPr sz="2000" b="1" spc="-215" dirty="0">
                <a:solidFill>
                  <a:srgbClr val="AF2247"/>
                </a:solidFill>
                <a:latin typeface="Arial Rounded MT Bold" panose="020F0704030504030204" pitchFamily="34" charset="0"/>
                <a:cs typeface="Trebuchet MS"/>
              </a:rPr>
              <a:t>an</a:t>
            </a:r>
            <a:r>
              <a:rPr sz="2000" b="1" spc="-240" dirty="0">
                <a:solidFill>
                  <a:srgbClr val="AF2247"/>
                </a:solidFill>
                <a:latin typeface="Arial Rounded MT Bold" panose="020F0704030504030204" pitchFamily="34" charset="0"/>
                <a:cs typeface="Trebuchet MS"/>
              </a:rPr>
              <a:t>u</a:t>
            </a:r>
            <a:r>
              <a:rPr sz="2000" b="1" spc="-165" dirty="0">
                <a:solidFill>
                  <a:srgbClr val="AF2247"/>
                </a:solidFill>
                <a:latin typeface="Arial Rounded MT Bold" panose="020F0704030504030204" pitchFamily="34" charset="0"/>
                <a:cs typeface="Trebuchet MS"/>
              </a:rPr>
              <a:t>lar  </a:t>
            </a:r>
            <a:r>
              <a:rPr sz="2000" spc="-8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deposit</a:t>
            </a:r>
            <a:r>
              <a:rPr sz="2000" spc="-7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s</a:t>
            </a:r>
            <a:r>
              <a:rPr sz="2000" spc="-17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0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cont</a:t>
            </a:r>
            <a:r>
              <a:rPr sz="2000" spc="-114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a</a:t>
            </a:r>
            <a:r>
              <a:rPr sz="2000" spc="-10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in  </a:t>
            </a:r>
            <a:r>
              <a:rPr sz="2000" spc="-13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both </a:t>
            </a:r>
            <a:r>
              <a:rPr sz="2000" spc="-13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</a:t>
            </a:r>
            <a:r>
              <a:rPr sz="2000" spc="-18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imm</a:t>
            </a:r>
            <a:r>
              <a:rPr sz="2000" spc="-16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u</a:t>
            </a:r>
            <a:r>
              <a:rPr sz="2000" spc="-15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noglo</a:t>
            </a:r>
            <a:r>
              <a:rPr sz="2000" spc="-17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b</a:t>
            </a:r>
            <a:r>
              <a:rPr sz="2000" spc="-8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ulins  </a:t>
            </a:r>
            <a:r>
              <a:rPr sz="2000" spc="-9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&amp;</a:t>
            </a:r>
            <a:r>
              <a:rPr sz="20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 com</a:t>
            </a:r>
            <a:r>
              <a:rPr sz="2000" spc="-15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p</a:t>
            </a:r>
            <a:r>
              <a:rPr sz="2000" spc="-145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leme</a:t>
            </a:r>
            <a:r>
              <a:rPr sz="2000" spc="-16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n</a:t>
            </a:r>
            <a:r>
              <a:rPr sz="2000" spc="20" dirty="0">
                <a:solidFill>
                  <a:srgbClr val="4D5573"/>
                </a:solidFill>
                <a:latin typeface="Arial Rounded MT Bold" panose="020F0704030504030204" pitchFamily="34" charset="0"/>
                <a:cs typeface="Tahoma"/>
              </a:rPr>
              <a:t>t</a:t>
            </a:r>
            <a:endParaRPr sz="2000" dirty="0">
              <a:latin typeface="Arial Rounded MT Bold" panose="020F0704030504030204" pitchFamily="34" charset="0"/>
              <a:cs typeface="Tahoma"/>
            </a:endParaRPr>
          </a:p>
        </p:txBody>
      </p:sp>
      <p:pic>
        <p:nvPicPr>
          <p:cNvPr id="18" name="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1182" y="1285862"/>
            <a:ext cx="4829175" cy="3453511"/>
          </a:xfrm>
          <a:prstGeom prst="rect">
            <a:avLst/>
          </a:prstGeom>
        </p:spPr>
      </p:pic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685800" y="295262"/>
            <a:ext cx="6447501" cy="990600"/>
          </a:xfrm>
        </p:spPr>
        <p:txBody>
          <a:bodyPr/>
          <a:lstStyle/>
          <a:p>
            <a:r>
              <a:rPr lang="en-US" dirty="0" smtClean="0"/>
              <a:t>         Membranous </a:t>
            </a:r>
            <a:r>
              <a:rPr lang="en-US" dirty="0"/>
              <a:t>GN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0B9AEC96AF1948A5B6835D72F62867" ma:contentTypeVersion="2" ma:contentTypeDescription="Create a new document." ma:contentTypeScope="" ma:versionID="3c1b5849ab935240eddbd23f532f3756">
  <xsd:schema xmlns:xsd="http://www.w3.org/2001/XMLSchema" xmlns:xs="http://www.w3.org/2001/XMLSchema" xmlns:p="http://schemas.microsoft.com/office/2006/metadata/properties" xmlns:ns2="9a725b4b-3022-4c63-ad34-53c4010e29ee" targetNamespace="http://schemas.microsoft.com/office/2006/metadata/properties" ma:root="true" ma:fieldsID="90c21f9af2dbd7dc95e152900aa9bf52" ns2:_="">
    <xsd:import namespace="9a725b4b-3022-4c63-ad34-53c4010e29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725b4b-3022-4c63-ad34-53c4010e29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40560ED-6AF6-4B27-B25E-987135A468E9}"/>
</file>

<file path=customXml/itemProps2.xml><?xml version="1.0" encoding="utf-8"?>
<ds:datastoreItem xmlns:ds="http://schemas.openxmlformats.org/officeDocument/2006/customXml" ds:itemID="{B9DA66F8-8D11-4B00-99C4-40DCE55B9DE1}"/>
</file>

<file path=customXml/itemProps3.xml><?xml version="1.0" encoding="utf-8"?>
<ds:datastoreItem xmlns:ds="http://schemas.openxmlformats.org/officeDocument/2006/customXml" ds:itemID="{6CEB3D90-A4D3-4201-9C75-F5D3ACF490B4}"/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1679</TotalTime>
  <Words>1929</Words>
  <Application>Microsoft Office PowerPoint</Application>
  <PresentationFormat>On-screen Show (16:9)</PresentationFormat>
  <Paragraphs>290</Paragraphs>
  <Slides>53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5" baseType="lpstr">
      <vt:lpstr>Arial</vt:lpstr>
      <vt:lpstr>Arial MT</vt:lpstr>
      <vt:lpstr>Arial Rounded MT Bold</vt:lpstr>
      <vt:lpstr>Calibri</vt:lpstr>
      <vt:lpstr>Century Gothic</vt:lpstr>
      <vt:lpstr>Georgia</vt:lpstr>
      <vt:lpstr>Tahoma</vt:lpstr>
      <vt:lpstr>Times New Roman</vt:lpstr>
      <vt:lpstr>Trebuchet MS</vt:lpstr>
      <vt:lpstr>Wingdings</vt:lpstr>
      <vt:lpstr>Wingdings 3</vt:lpstr>
      <vt:lpstr>Facet</vt:lpstr>
      <vt:lpstr>                         Renal Pathology                          Glomerular diseases                                            L2</vt:lpstr>
      <vt:lpstr>PowerPoint Presentation</vt:lpstr>
      <vt:lpstr>PowerPoint Presentation</vt:lpstr>
      <vt:lpstr>PowerPoint Presentation</vt:lpstr>
      <vt:lpstr>Membranous GN</vt:lpstr>
      <vt:lpstr>Membranous GN</vt:lpstr>
      <vt:lpstr>Membranous GN</vt:lpstr>
      <vt:lpstr>Membranous GN</vt:lpstr>
      <vt:lpstr>         Membranous GN</vt:lpstr>
      <vt:lpstr>Membranous GN</vt:lpstr>
      <vt:lpstr>Membranous GN ( cont )</vt:lpstr>
      <vt:lpstr>Nephritic Syndrome</vt:lpstr>
      <vt:lpstr>Nephritic Syndrome</vt:lpstr>
      <vt:lpstr>Acute Diffuse Proliferative GN</vt:lpstr>
      <vt:lpstr>POSTSTREPTOCOCCAL GN </vt:lpstr>
      <vt:lpstr>Poststrep GN ( cont )       </vt:lpstr>
      <vt:lpstr>Poststrep GN ( cont ) </vt:lpstr>
      <vt:lpstr>Post infectious GN LM morphology</vt:lpstr>
      <vt:lpstr>Post infectious GN EM morphology</vt:lpstr>
      <vt:lpstr>Post infectious GN </vt:lpstr>
      <vt:lpstr>Acute proliferative GN</vt:lpstr>
      <vt:lpstr>         IgA Nephropathy (IgA-N)</vt:lpstr>
      <vt:lpstr>IgA Nephropathy</vt:lpstr>
      <vt:lpstr>IgA Nephropathy</vt:lpstr>
      <vt:lpstr>Pathogenesis of IgA-N</vt:lpstr>
      <vt:lpstr>IgA - Nephropathy</vt:lpstr>
      <vt:lpstr>Membranoproliferative (mesangiocapillary) GN</vt:lpstr>
      <vt:lpstr>MPGN</vt:lpstr>
      <vt:lpstr>MPGN</vt:lpstr>
      <vt:lpstr>MPGN</vt:lpstr>
      <vt:lpstr>MPGN</vt:lpstr>
      <vt:lpstr>MPGN EM</vt:lpstr>
      <vt:lpstr>PowerPoint Presentation</vt:lpstr>
      <vt:lpstr>MPGN LM morphology</vt:lpstr>
      <vt:lpstr>Dense Deposit Disease (DDD)</vt:lpstr>
      <vt:lpstr>Dense Deposit Disease (DDD)</vt:lpstr>
      <vt:lpstr>MPGN II/ DDD</vt:lpstr>
      <vt:lpstr>   </vt:lpstr>
      <vt:lpstr> In type I: Subendothelial deposits. In dense deposit disease: Intramembranous dense deposits. In both types: Mesangial interposition gives appearance of split basement membranes viewed by light microscopy.</vt:lpstr>
      <vt:lpstr>PowerPoint Presentation</vt:lpstr>
      <vt:lpstr>PowerPoint Presentation</vt:lpstr>
      <vt:lpstr>MPGN clinical manifestations  </vt:lpstr>
      <vt:lpstr>Hereditary Nephritis</vt:lpstr>
      <vt:lpstr>Hered. Nephritis (cont.)</vt:lpstr>
      <vt:lpstr>Alport syndrome </vt:lpstr>
      <vt:lpstr>RAPIDLY PROGRESSIVE GLOMERULONEPHRITIS (RPGN)</vt:lpstr>
      <vt:lpstr>CLASSIFCATION  AND  PATHOGENESIS OF( RPGN)  ACCORDING  TO IMMUNOFLUORESCENCE  FINDING    </vt:lpstr>
      <vt:lpstr>RPGN (cont)</vt:lpstr>
      <vt:lpstr>MORPHOLOGY OF RPGN</vt:lpstr>
      <vt:lpstr>MORPHOLOGY OF RPGN LM</vt:lpstr>
      <vt:lpstr>                     Cresentric GN</vt:lpstr>
      <vt:lpstr>Prognosis of ( RPGN)</vt:lpstr>
      <vt:lpstr>    The end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Kidney Disease</dc:title>
  <dc:creator>mohammed hayel</dc:creator>
  <cp:lastModifiedBy>Windows User</cp:lastModifiedBy>
  <cp:revision>57</cp:revision>
  <dcterms:created xsi:type="dcterms:W3CDTF">2022-05-04T18:55:14Z</dcterms:created>
  <dcterms:modified xsi:type="dcterms:W3CDTF">2022-05-11T07:57:20Z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2021-04-21T00:00:00Z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2022-05-04T00:00:00Z</vt:filetime>
  </property>
  <property fmtid="{D5CDD505-2E9C-101B-9397-08002B2CF9AE}" pid="5" name="ContentTypeId">
    <vt:lpwstr>0x0101008E0B9AEC96AF1948A5B6835D72F62867</vt:lpwstr>
  </property>
</Properties>
</file>