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310" r:id="rId2"/>
    <p:sldId id="256" r:id="rId3"/>
    <p:sldId id="257" r:id="rId4"/>
    <p:sldId id="258" r:id="rId5"/>
    <p:sldId id="306" r:id="rId6"/>
    <p:sldId id="259" r:id="rId7"/>
    <p:sldId id="260" r:id="rId8"/>
    <p:sldId id="261" r:id="rId9"/>
    <p:sldId id="263" r:id="rId10"/>
    <p:sldId id="264" r:id="rId11"/>
    <p:sldId id="265" r:id="rId12"/>
    <p:sldId id="266" r:id="rId13"/>
    <p:sldId id="308" r:id="rId14"/>
    <p:sldId id="309" r:id="rId15"/>
    <p:sldId id="267" r:id="rId16"/>
    <p:sldId id="268" r:id="rId17"/>
    <p:sldId id="269" r:id="rId18"/>
    <p:sldId id="299" r:id="rId19"/>
    <p:sldId id="270" r:id="rId20"/>
    <p:sldId id="296" r:id="rId21"/>
    <p:sldId id="297" r:id="rId22"/>
    <p:sldId id="298" r:id="rId23"/>
    <p:sldId id="271" r:id="rId24"/>
    <p:sldId id="295" r:id="rId25"/>
    <p:sldId id="307" r:id="rId26"/>
    <p:sldId id="272" r:id="rId27"/>
    <p:sldId id="273" r:id="rId28"/>
    <p:sldId id="274" r:id="rId29"/>
    <p:sldId id="275" r:id="rId30"/>
    <p:sldId id="279" r:id="rId31"/>
    <p:sldId id="276" r:id="rId32"/>
    <p:sldId id="277" r:id="rId33"/>
    <p:sldId id="303" r:id="rId34"/>
    <p:sldId id="304" r:id="rId35"/>
    <p:sldId id="278" r:id="rId36"/>
    <p:sldId id="283" r:id="rId37"/>
    <p:sldId id="287" r:id="rId38"/>
    <p:sldId id="292" r:id="rId39"/>
    <p:sldId id="293" r:id="rId40"/>
    <p:sldId id="294" r:id="rId41"/>
    <p:sldId id="305" r:id="rId42"/>
  </p:sldIdLst>
  <p:sldSz cx="12192000" cy="6858000"/>
  <p:notesSz cx="6797675" cy="9926638"/>
  <p:defaultTextStyle>
    <a:defPPr>
      <a:defRPr lang="en-US"/>
    </a:defPPr>
    <a:lvl1pPr algn="l" rtl="0" eaLnBrk="0" fontAlgn="base" hangingPunct="0">
      <a:spcBef>
        <a:spcPct val="0"/>
      </a:spcBef>
      <a:spcAft>
        <a:spcPct val="0"/>
      </a:spcAft>
      <a:defRPr kern="1200">
        <a:solidFill>
          <a:schemeClr val="tx1"/>
        </a:solidFill>
        <a:latin typeface="Corbel" pitchFamily="34" charset="0"/>
        <a:ea typeface="+mn-ea"/>
        <a:cs typeface="+mn-cs"/>
      </a:defRPr>
    </a:lvl1pPr>
    <a:lvl2pPr marL="457200" algn="l" rtl="0" eaLnBrk="0" fontAlgn="base" hangingPunct="0">
      <a:spcBef>
        <a:spcPct val="0"/>
      </a:spcBef>
      <a:spcAft>
        <a:spcPct val="0"/>
      </a:spcAft>
      <a:defRPr kern="1200">
        <a:solidFill>
          <a:schemeClr val="tx1"/>
        </a:solidFill>
        <a:latin typeface="Corbel" pitchFamily="34" charset="0"/>
        <a:ea typeface="+mn-ea"/>
        <a:cs typeface="+mn-cs"/>
      </a:defRPr>
    </a:lvl2pPr>
    <a:lvl3pPr marL="914400" algn="l" rtl="0" eaLnBrk="0" fontAlgn="base" hangingPunct="0">
      <a:spcBef>
        <a:spcPct val="0"/>
      </a:spcBef>
      <a:spcAft>
        <a:spcPct val="0"/>
      </a:spcAft>
      <a:defRPr kern="1200">
        <a:solidFill>
          <a:schemeClr val="tx1"/>
        </a:solidFill>
        <a:latin typeface="Corbel" pitchFamily="34" charset="0"/>
        <a:ea typeface="+mn-ea"/>
        <a:cs typeface="+mn-cs"/>
      </a:defRPr>
    </a:lvl3pPr>
    <a:lvl4pPr marL="1371600" algn="l" rtl="0" eaLnBrk="0" fontAlgn="base" hangingPunct="0">
      <a:spcBef>
        <a:spcPct val="0"/>
      </a:spcBef>
      <a:spcAft>
        <a:spcPct val="0"/>
      </a:spcAft>
      <a:defRPr kern="1200">
        <a:solidFill>
          <a:schemeClr val="tx1"/>
        </a:solidFill>
        <a:latin typeface="Corbel" pitchFamily="34" charset="0"/>
        <a:ea typeface="+mn-ea"/>
        <a:cs typeface="+mn-cs"/>
      </a:defRPr>
    </a:lvl4pPr>
    <a:lvl5pPr marL="1828800" algn="l" rtl="0" eaLnBrk="0" fontAlgn="base" hangingPunct="0">
      <a:spcBef>
        <a:spcPct val="0"/>
      </a:spcBef>
      <a:spcAft>
        <a:spcPct val="0"/>
      </a:spcAft>
      <a:defRPr kern="1200">
        <a:solidFill>
          <a:schemeClr val="tx1"/>
        </a:solidFill>
        <a:latin typeface="Corbel" pitchFamily="34" charset="0"/>
        <a:ea typeface="+mn-ea"/>
        <a:cs typeface="+mn-cs"/>
      </a:defRPr>
    </a:lvl5pPr>
    <a:lvl6pPr marL="2286000" algn="r" defTabSz="914400" rtl="1" eaLnBrk="1" latinLnBrk="0" hangingPunct="1">
      <a:defRPr kern="1200">
        <a:solidFill>
          <a:schemeClr val="tx1"/>
        </a:solidFill>
        <a:latin typeface="Corbel" pitchFamily="34" charset="0"/>
        <a:ea typeface="+mn-ea"/>
        <a:cs typeface="+mn-cs"/>
      </a:defRPr>
    </a:lvl6pPr>
    <a:lvl7pPr marL="2743200" algn="r" defTabSz="914400" rtl="1" eaLnBrk="1" latinLnBrk="0" hangingPunct="1">
      <a:defRPr kern="1200">
        <a:solidFill>
          <a:schemeClr val="tx1"/>
        </a:solidFill>
        <a:latin typeface="Corbel" pitchFamily="34" charset="0"/>
        <a:ea typeface="+mn-ea"/>
        <a:cs typeface="+mn-cs"/>
      </a:defRPr>
    </a:lvl7pPr>
    <a:lvl8pPr marL="3200400" algn="r" defTabSz="914400" rtl="1" eaLnBrk="1" latinLnBrk="0" hangingPunct="1">
      <a:defRPr kern="1200">
        <a:solidFill>
          <a:schemeClr val="tx1"/>
        </a:solidFill>
        <a:latin typeface="Corbel" pitchFamily="34" charset="0"/>
        <a:ea typeface="+mn-ea"/>
        <a:cs typeface="+mn-cs"/>
      </a:defRPr>
    </a:lvl8pPr>
    <a:lvl9pPr marL="3657600" algn="r" defTabSz="914400" rtl="1" eaLnBrk="1" latinLnBrk="0" hangingPunct="1">
      <a:defRPr kern="1200">
        <a:solidFill>
          <a:schemeClr val="tx1"/>
        </a:solidFill>
        <a:latin typeface="Corbe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7"/>
  </p:normalViewPr>
  <p:slideViewPr>
    <p:cSldViewPr snapToGrid="0" snapToObjects="1">
      <p:cViewPr>
        <p:scale>
          <a:sx n="62" d="100"/>
          <a:sy n="62" d="100"/>
        </p:scale>
        <p:origin x="-126"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3"/>
          <p:cNvGrpSpPr>
            <a:grpSpLocks/>
          </p:cNvGrpSpPr>
          <p:nvPr/>
        </p:nvGrpSpPr>
        <p:grpSpPr bwMode="auto">
          <a:xfrm>
            <a:off x="546100" y="-4763"/>
            <a:ext cx="5014913" cy="6862763"/>
            <a:chOff x="2928938" y="-4763"/>
            <a:chExt cx="5014912" cy="6862763"/>
          </a:xfrm>
        </p:grpSpPr>
        <p:sp>
          <p:nvSpPr>
            <p:cNvPr id="5" name="Freeform 6"/>
            <p:cNvSpPr>
              <a:spLocks/>
            </p:cNvSpPr>
            <p:nvPr/>
          </p:nvSpPr>
          <p:spPr bwMode="auto">
            <a:xfrm>
              <a:off x="3367088" y="-4763"/>
              <a:ext cx="1063625" cy="2782888"/>
            </a:xfrm>
            <a:custGeom>
              <a:avLst/>
              <a:gdLst>
                <a:gd name="T0" fmla="*/ 0 w 670"/>
                <a:gd name="T1" fmla="*/ 2147483646 h 1753"/>
                <a:gd name="T2" fmla="*/ 2147483646 w 670"/>
                <a:gd name="T3" fmla="*/ 2147483646 h 1753"/>
                <a:gd name="T4" fmla="*/ 2147483646 w 670"/>
                <a:gd name="T5" fmla="*/ 0 h 1753"/>
                <a:gd name="T6" fmla="*/ 2147483646 w 670"/>
                <a:gd name="T7" fmla="*/ 0 h 1753"/>
                <a:gd name="T8" fmla="*/ 0 w 670"/>
                <a:gd name="T9" fmla="*/ 2147483646 h 17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0" h="1753">
                  <a:moveTo>
                    <a:pt x="0" y="1696"/>
                  </a:moveTo>
                  <a:lnTo>
                    <a:pt x="225" y="1753"/>
                  </a:lnTo>
                  <a:lnTo>
                    <a:pt x="670" y="0"/>
                  </a:lnTo>
                  <a:lnTo>
                    <a:pt x="430" y="0"/>
                  </a:lnTo>
                  <a:lnTo>
                    <a:pt x="0" y="1696"/>
                  </a:lnTo>
                  <a:close/>
                </a:path>
              </a:pathLst>
            </a:custGeom>
            <a:solidFill>
              <a:schemeClr val="accent1"/>
            </a:solidFill>
            <a:ln w="9525">
              <a:noFill/>
              <a:round/>
              <a:headEnd/>
              <a:tailEnd/>
            </a:ln>
          </p:spPr>
          <p:txBody>
            <a:bodyPr/>
            <a:lstStyle/>
            <a:p>
              <a:endParaRPr lang="ar-SA"/>
            </a:p>
          </p:txBody>
        </p:sp>
        <p:sp>
          <p:nvSpPr>
            <p:cNvPr id="6" name="Freeform 7"/>
            <p:cNvSpPr/>
            <p:nvPr/>
          </p:nvSpPr>
          <p:spPr bwMode="auto">
            <a:xfrm>
              <a:off x="2928938" y="-4763"/>
              <a:ext cx="103505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p:cNvSpPr/>
            <p:nvPr/>
          </p:nvSpPr>
          <p:spPr bwMode="auto">
            <a:xfrm>
              <a:off x="2928938" y="2582863"/>
              <a:ext cx="2693987"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p:cNvSpPr/>
            <p:nvPr/>
          </p:nvSpPr>
          <p:spPr bwMode="auto">
            <a:xfrm>
              <a:off x="3371851" y="2692400"/>
              <a:ext cx="3332161"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p:cNvSpPr/>
            <p:nvPr/>
          </p:nvSpPr>
          <p:spPr bwMode="auto">
            <a:xfrm>
              <a:off x="3367088" y="2687638"/>
              <a:ext cx="4576762"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p:cNvSpPr/>
            <p:nvPr/>
          </p:nvSpPr>
          <p:spPr bwMode="auto">
            <a:xfrm>
              <a:off x="2928938" y="2578100"/>
              <a:ext cx="3584574"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Date Placeholder 3"/>
          <p:cNvSpPr>
            <a:spLocks noGrp="1"/>
          </p:cNvSpPr>
          <p:nvPr>
            <p:ph type="dt" sz="half" idx="10"/>
          </p:nvPr>
        </p:nvSpPr>
        <p:spPr/>
        <p:txBody>
          <a:bodyPr/>
          <a:lstStyle>
            <a:lvl1pPr>
              <a:defRPr/>
            </a:lvl1pPr>
          </a:lstStyle>
          <a:p>
            <a:fld id="{E17027B2-2EA4-4DE4-A736-94F03F1F380C}" type="datetimeFigureOut">
              <a:rPr lang="en-US"/>
              <a:pPr/>
              <a:t>6/1/2020</a:t>
            </a:fld>
            <a:endParaRPr lang="en-US"/>
          </a:p>
        </p:txBody>
      </p:sp>
      <p:sp>
        <p:nvSpPr>
          <p:cNvPr id="12" name="Footer Placeholder 4"/>
          <p:cNvSpPr>
            <a:spLocks noGrp="1"/>
          </p:cNvSpPr>
          <p:nvPr>
            <p:ph type="ftr" sz="quarter" idx="11"/>
          </p:nvPr>
        </p:nvSpPr>
        <p:spPr>
          <a:xfrm>
            <a:off x="5332413" y="5883275"/>
            <a:ext cx="4324350" cy="365125"/>
          </a:xfrm>
        </p:spPr>
        <p:txBody>
          <a:bodyPr/>
          <a:lstStyle>
            <a:lvl1pPr>
              <a:defRPr/>
            </a:lvl1pPr>
          </a:lstStyle>
          <a:p>
            <a:endParaRPr lang="ar-SA"/>
          </a:p>
        </p:txBody>
      </p:sp>
      <p:sp>
        <p:nvSpPr>
          <p:cNvPr id="13" name="Slide Number Placeholder 5"/>
          <p:cNvSpPr>
            <a:spLocks noGrp="1"/>
          </p:cNvSpPr>
          <p:nvPr>
            <p:ph type="sldNum" sz="quarter" idx="12"/>
          </p:nvPr>
        </p:nvSpPr>
        <p:spPr/>
        <p:txBody>
          <a:bodyPr/>
          <a:lstStyle>
            <a:lvl1pPr>
              <a:defRPr/>
            </a:lvl1pPr>
          </a:lstStyle>
          <a:p>
            <a:fld id="{5CC8DDE2-461A-490C-BDBF-43E0F5A1E8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E5AC5B-F930-4866-B7FB-D9513183BA20}" type="datetimeFigureOut">
              <a:rPr lang="en-US"/>
              <a:pPr/>
              <a:t>6/1/2020</a:t>
            </a:fld>
            <a:endParaRPr lang="en-US"/>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09672A1F-3A90-40CB-9FC4-398253E96B5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54C0879-7F78-4A04-9EF0-5E4122ED5A31}" type="datetimeFigureOut">
              <a:rPr lang="en-US"/>
              <a:pPr/>
              <a:t>6/1/2020</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ABD92D17-E0CB-44B9-98F2-9A5CE5708F0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p>
            <a:pPr eaLnBrk="1" hangingPunct="1"/>
            <a:r>
              <a:rPr lang="en-US" sz="8000"/>
              <a:t>“</a:t>
            </a:r>
          </a:p>
        </p:txBody>
      </p:sp>
      <p:sp>
        <p:nvSpPr>
          <p:cNvPr id="6" name="TextBox 14"/>
          <p:cNvSpPr txBox="1"/>
          <p:nvPr/>
        </p:nvSpPr>
        <p:spPr>
          <a:xfrm>
            <a:off x="10893425" y="2819400"/>
            <a:ext cx="609600" cy="584200"/>
          </a:xfrm>
          <a:prstGeom prst="rect">
            <a:avLst/>
          </a:prstGeom>
        </p:spPr>
        <p:txBody>
          <a:bodyPr anchor="ctr"/>
          <a:lstStyle/>
          <a:p>
            <a:pPr algn="r" eaLnBrk="1" hangingPunct="1"/>
            <a:r>
              <a:rPr lang="en-US" sz="8000"/>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fld id="{A1CC0853-BAF1-4721-B649-F5E4655343D6}" type="datetimeFigureOut">
              <a:rPr lang="en-US"/>
              <a:pPr/>
              <a:t>6/1/2020</a:t>
            </a:fld>
            <a:endParaRPr lang="en-US"/>
          </a:p>
        </p:txBody>
      </p:sp>
      <p:sp>
        <p:nvSpPr>
          <p:cNvPr id="8" name="Footer Placeholder 4"/>
          <p:cNvSpPr>
            <a:spLocks noGrp="1"/>
          </p:cNvSpPr>
          <p:nvPr>
            <p:ph type="ftr" sz="quarter" idx="15"/>
          </p:nvPr>
        </p:nvSpPr>
        <p:spPr/>
        <p:txBody>
          <a:bodyPr/>
          <a:lstStyle>
            <a:lvl1pPr>
              <a:defRPr/>
            </a:lvl1pPr>
          </a:lstStyle>
          <a:p>
            <a:endParaRPr lang="ar-SA"/>
          </a:p>
        </p:txBody>
      </p:sp>
      <p:sp>
        <p:nvSpPr>
          <p:cNvPr id="9" name="Slide Number Placeholder 5"/>
          <p:cNvSpPr>
            <a:spLocks noGrp="1"/>
          </p:cNvSpPr>
          <p:nvPr>
            <p:ph type="sldNum" sz="quarter" idx="16"/>
          </p:nvPr>
        </p:nvSpPr>
        <p:spPr/>
        <p:txBody>
          <a:bodyPr/>
          <a:lstStyle>
            <a:lvl1pPr>
              <a:defRPr/>
            </a:lvl1pPr>
          </a:lstStyle>
          <a:p>
            <a:fld id="{C199A948-E388-447D-ABF4-C8BFF25B7BA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04EDC6A-F7EC-42A7-AB91-4673CED4D8EB}" type="datetimeFigureOut">
              <a:rPr lang="en-US"/>
              <a:pPr/>
              <a:t>6/1/2020</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7CB15F70-2BC5-41A8-8DBB-E60EFB1BB5FD}"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p>
            <a:pPr eaLnBrk="1" hangingPunct="1"/>
            <a:r>
              <a:rPr lang="en-US" sz="8000"/>
              <a:t>“</a:t>
            </a:r>
          </a:p>
        </p:txBody>
      </p:sp>
      <p:sp>
        <p:nvSpPr>
          <p:cNvPr id="6" name="TextBox 14"/>
          <p:cNvSpPr txBox="1"/>
          <p:nvPr/>
        </p:nvSpPr>
        <p:spPr>
          <a:xfrm>
            <a:off x="10893425" y="2819400"/>
            <a:ext cx="609600" cy="584200"/>
          </a:xfrm>
          <a:prstGeom prst="rect">
            <a:avLst/>
          </a:prstGeom>
        </p:spPr>
        <p:txBody>
          <a:bodyPr anchor="ctr"/>
          <a:lstStyle/>
          <a:p>
            <a:pPr algn="r" eaLnBrk="1" hangingPunct="1"/>
            <a:r>
              <a:rPr lang="en-US" sz="8000"/>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fld id="{9B9B986C-8CE6-4AE1-8DEC-BB0EBD858FD5}" type="datetimeFigureOut">
              <a:rPr lang="en-US"/>
              <a:pPr/>
              <a:t>6/1/2020</a:t>
            </a:fld>
            <a:endParaRPr lang="en-US"/>
          </a:p>
        </p:txBody>
      </p:sp>
      <p:sp>
        <p:nvSpPr>
          <p:cNvPr id="8" name="Footer Placeholder 4"/>
          <p:cNvSpPr>
            <a:spLocks noGrp="1"/>
          </p:cNvSpPr>
          <p:nvPr>
            <p:ph type="ftr" sz="quarter" idx="15"/>
          </p:nvPr>
        </p:nvSpPr>
        <p:spPr/>
        <p:txBody>
          <a:bodyPr/>
          <a:lstStyle>
            <a:lvl1pPr>
              <a:defRPr/>
            </a:lvl1pPr>
          </a:lstStyle>
          <a:p>
            <a:endParaRPr lang="ar-SA"/>
          </a:p>
        </p:txBody>
      </p:sp>
      <p:sp>
        <p:nvSpPr>
          <p:cNvPr id="9" name="Slide Number Placeholder 5"/>
          <p:cNvSpPr>
            <a:spLocks noGrp="1"/>
          </p:cNvSpPr>
          <p:nvPr>
            <p:ph type="sldNum" sz="quarter" idx="16"/>
          </p:nvPr>
        </p:nvSpPr>
        <p:spPr/>
        <p:txBody>
          <a:bodyPr/>
          <a:lstStyle>
            <a:lvl1pPr>
              <a:defRPr/>
            </a:lvl1pPr>
          </a:lstStyle>
          <a:p>
            <a:fld id="{FCD3E7AC-5F23-4283-AEE9-24B5853279BE}"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rtlCol="0">
            <a:normAutofit/>
          </a:bodyPr>
          <a:lstStyle>
            <a:lvl1pPr>
              <a:defRPr lang="en-US" b="0" dirty="0"/>
            </a:lvl1pPr>
          </a:lstStyle>
          <a:p>
            <a:pPr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fld id="{75E56161-BA66-45A4-838C-86029D44C615}" type="datetimeFigureOut">
              <a:rPr lang="en-US"/>
              <a:pPr/>
              <a:t>6/1/2020</a:t>
            </a:fld>
            <a:endParaRPr lang="en-US"/>
          </a:p>
        </p:txBody>
      </p:sp>
      <p:sp>
        <p:nvSpPr>
          <p:cNvPr id="6" name="Footer Placeholder 4"/>
          <p:cNvSpPr>
            <a:spLocks noGrp="1"/>
          </p:cNvSpPr>
          <p:nvPr>
            <p:ph type="ftr" sz="quarter" idx="15"/>
          </p:nvPr>
        </p:nvSpPr>
        <p:spPr/>
        <p:txBody>
          <a:bodyPr/>
          <a:lstStyle>
            <a:lvl1pPr>
              <a:defRPr/>
            </a:lvl1pPr>
          </a:lstStyle>
          <a:p>
            <a:endParaRPr lang="ar-SA"/>
          </a:p>
        </p:txBody>
      </p:sp>
      <p:sp>
        <p:nvSpPr>
          <p:cNvPr id="7" name="Slide Number Placeholder 5"/>
          <p:cNvSpPr>
            <a:spLocks noGrp="1"/>
          </p:cNvSpPr>
          <p:nvPr>
            <p:ph type="sldNum" sz="quarter" idx="16"/>
          </p:nvPr>
        </p:nvSpPr>
        <p:spPr/>
        <p:txBody>
          <a:bodyPr/>
          <a:lstStyle>
            <a:lvl1pPr>
              <a:defRPr/>
            </a:lvl1pPr>
          </a:lstStyle>
          <a:p>
            <a:fld id="{F0B661DF-C0F0-4830-A39B-5836DA7F099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797A2E37-EA60-4C24-BFC3-CBA40681BB7E}" type="datetimeFigureOut">
              <a:rPr lang="en-US"/>
              <a:pPr/>
              <a:t>6/1/2020</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50032938-4478-42A5-8458-421692461890}"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B1A8DB6D-729D-43BD-8F76-23DF9F53A5F6}" type="datetimeFigureOut">
              <a:rPr lang="en-US"/>
              <a:pPr/>
              <a:t>6/1/2020</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F3239982-A90B-486A-B7D3-7B6B5C83D89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CA4DF7D2-0520-4D61-BB3E-D6DECCDB97E3}" type="datetimeFigureOut">
              <a:rPr lang="en-US"/>
              <a:pPr/>
              <a:t>6/1/2020</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a:xfrm>
            <a:off x="10952163" y="5867400"/>
            <a:ext cx="550862" cy="365125"/>
          </a:xfrm>
        </p:spPr>
        <p:txBody>
          <a:bodyPr/>
          <a:lstStyle>
            <a:lvl1pPr>
              <a:defRPr/>
            </a:lvl1pPr>
          </a:lstStyle>
          <a:p>
            <a:fld id="{ADF8B457-30FF-4752-9D42-012875DEB0A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370FD89-BF53-447E-8164-71407F816483}" type="datetimeFigureOut">
              <a:rPr lang="en-US"/>
              <a:pPr/>
              <a:t>6/1/2020</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53B8237C-63DF-4A11-9070-3113E38A634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fld id="{F6B7DA95-D713-4065-9462-9B5D126AF0D1}" type="datetimeFigureOut">
              <a:rPr lang="en-US"/>
              <a:pPr/>
              <a:t>6/1/2020</a:t>
            </a:fld>
            <a:endParaRPr lang="en-US"/>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6BEE9342-F804-4310-B878-1F4351F26B3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44AE7906-EC88-41B9-A56E-7B32BEAF5384}" type="datetimeFigureOut">
              <a:rPr lang="en-US"/>
              <a:pPr/>
              <a:t>6/1/2020</a:t>
            </a:fld>
            <a:endParaRPr lang="en-US"/>
          </a:p>
        </p:txBody>
      </p:sp>
      <p:sp>
        <p:nvSpPr>
          <p:cNvPr id="8" name="Footer Placeholder 4"/>
          <p:cNvSpPr>
            <a:spLocks noGrp="1"/>
          </p:cNvSpPr>
          <p:nvPr>
            <p:ph type="ftr" sz="quarter" idx="11"/>
          </p:nvPr>
        </p:nvSpPr>
        <p:spPr/>
        <p:txBody>
          <a:bodyPr/>
          <a:lstStyle>
            <a:lvl1pPr>
              <a:defRPr/>
            </a:lvl1pPr>
          </a:lstStyle>
          <a:p>
            <a:endParaRPr lang="ar-SA"/>
          </a:p>
        </p:txBody>
      </p:sp>
      <p:sp>
        <p:nvSpPr>
          <p:cNvPr id="9" name="Slide Number Placeholder 5"/>
          <p:cNvSpPr>
            <a:spLocks noGrp="1"/>
          </p:cNvSpPr>
          <p:nvPr>
            <p:ph type="sldNum" sz="quarter" idx="12"/>
          </p:nvPr>
        </p:nvSpPr>
        <p:spPr/>
        <p:txBody>
          <a:bodyPr/>
          <a:lstStyle>
            <a:lvl1pPr>
              <a:defRPr/>
            </a:lvl1pPr>
          </a:lstStyle>
          <a:p>
            <a:fld id="{06A516BF-E678-4C60-A2B5-CCC870037EA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DA9994C2-A7F9-478B-8B74-C8E97784EB43}" type="datetimeFigureOut">
              <a:rPr lang="en-US"/>
              <a:pPr/>
              <a:t>6/1/2020</a:t>
            </a:fld>
            <a:endParaRPr lang="en-US"/>
          </a:p>
        </p:txBody>
      </p:sp>
      <p:sp>
        <p:nvSpPr>
          <p:cNvPr id="4" name="Footer Placeholder 4"/>
          <p:cNvSpPr>
            <a:spLocks noGrp="1"/>
          </p:cNvSpPr>
          <p:nvPr>
            <p:ph type="ftr" sz="quarter" idx="11"/>
          </p:nvPr>
        </p:nvSpPr>
        <p:spPr/>
        <p:txBody>
          <a:bodyPr/>
          <a:lstStyle>
            <a:lvl1pPr>
              <a:defRPr/>
            </a:lvl1pPr>
          </a:lstStyle>
          <a:p>
            <a:endParaRPr lang="ar-SA"/>
          </a:p>
        </p:txBody>
      </p:sp>
      <p:sp>
        <p:nvSpPr>
          <p:cNvPr id="5" name="Slide Number Placeholder 5"/>
          <p:cNvSpPr>
            <a:spLocks noGrp="1"/>
          </p:cNvSpPr>
          <p:nvPr>
            <p:ph type="sldNum" sz="quarter" idx="12"/>
          </p:nvPr>
        </p:nvSpPr>
        <p:spPr/>
        <p:txBody>
          <a:bodyPr/>
          <a:lstStyle>
            <a:lvl1pPr>
              <a:defRPr/>
            </a:lvl1pPr>
          </a:lstStyle>
          <a:p>
            <a:fld id="{3DEC4EB5-5327-493E-BF63-14E9F6FEAA0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916A4FC-58BD-44D4-AC9E-9DFAB9627F63}" type="datetimeFigureOut">
              <a:rPr lang="en-US"/>
              <a:pPr/>
              <a:t>6/1/2020</a:t>
            </a:fld>
            <a:endParaRPr lang="en-US"/>
          </a:p>
        </p:txBody>
      </p:sp>
      <p:sp>
        <p:nvSpPr>
          <p:cNvPr id="3" name="Footer Placeholder 4"/>
          <p:cNvSpPr>
            <a:spLocks noGrp="1"/>
          </p:cNvSpPr>
          <p:nvPr>
            <p:ph type="ftr" sz="quarter" idx="11"/>
          </p:nvPr>
        </p:nvSpPr>
        <p:spPr/>
        <p:txBody>
          <a:bodyPr/>
          <a:lstStyle>
            <a:lvl1pPr>
              <a:defRPr/>
            </a:lvl1pPr>
          </a:lstStyle>
          <a:p>
            <a:endParaRPr lang="ar-SA"/>
          </a:p>
        </p:txBody>
      </p:sp>
      <p:sp>
        <p:nvSpPr>
          <p:cNvPr id="4" name="Slide Number Placeholder 5"/>
          <p:cNvSpPr>
            <a:spLocks noGrp="1"/>
          </p:cNvSpPr>
          <p:nvPr>
            <p:ph type="sldNum" sz="quarter" idx="12"/>
          </p:nvPr>
        </p:nvSpPr>
        <p:spPr/>
        <p:txBody>
          <a:bodyPr/>
          <a:lstStyle>
            <a:lvl1pPr>
              <a:defRPr/>
            </a:lvl1pPr>
          </a:lstStyle>
          <a:p>
            <a:fld id="{3B66DD4E-8606-4E6C-A831-A8474CFA5B0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C171B9E-DF34-463D-8AFA-75E901BEE90F}" type="datetimeFigureOut">
              <a:rPr lang="en-US"/>
              <a:pPr/>
              <a:t>6/1/2020</a:t>
            </a:fld>
            <a:endParaRPr lang="en-US"/>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F96CC63A-2D93-41B9-90DE-8B93D509F12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93F8FEE-E466-4267-B40C-AD30F0B7C520}" type="datetimeFigureOut">
              <a:rPr lang="en-US"/>
              <a:pPr/>
              <a:t>6/1/2020</a:t>
            </a:fld>
            <a:endParaRPr lang="en-US"/>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733EB132-444C-4617-B832-5D31D8B63EB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150813" y="0"/>
            <a:ext cx="2436812" cy="6858000"/>
            <a:chOff x="1320800" y="0"/>
            <a:chExt cx="2436813" cy="6858001"/>
          </a:xfrm>
        </p:grpSpPr>
        <p:sp>
          <p:nvSpPr>
            <p:cNvPr id="1032" name="Freeform 6"/>
            <p:cNvSpPr>
              <a:spLocks/>
            </p:cNvSpPr>
            <p:nvPr/>
          </p:nvSpPr>
          <p:spPr bwMode="auto">
            <a:xfrm>
              <a:off x="1627188" y="0"/>
              <a:ext cx="1122363" cy="5329238"/>
            </a:xfrm>
            <a:custGeom>
              <a:avLst/>
              <a:gdLst>
                <a:gd name="T0" fmla="*/ 0 w 707"/>
                <a:gd name="T1" fmla="*/ 2147483646 h 3357"/>
                <a:gd name="T2" fmla="*/ 2147483646 w 707"/>
                <a:gd name="T3" fmla="*/ 2147483646 h 3357"/>
                <a:gd name="T4" fmla="*/ 2147483646 w 707"/>
                <a:gd name="T5" fmla="*/ 0 h 3357"/>
                <a:gd name="T6" fmla="*/ 2147483646 w 707"/>
                <a:gd name="T7" fmla="*/ 0 h 3357"/>
                <a:gd name="T8" fmla="*/ 0 w 707"/>
                <a:gd name="T9" fmla="*/ 2147483646 h 33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7" h="3357">
                  <a:moveTo>
                    <a:pt x="0" y="3330"/>
                  </a:moveTo>
                  <a:lnTo>
                    <a:pt x="156" y="3357"/>
                  </a:lnTo>
                  <a:lnTo>
                    <a:pt x="707" y="0"/>
                  </a:lnTo>
                  <a:lnTo>
                    <a:pt x="547" y="0"/>
                  </a:lnTo>
                  <a:lnTo>
                    <a:pt x="0" y="3330"/>
                  </a:lnTo>
                  <a:close/>
                </a:path>
              </a:pathLst>
            </a:custGeom>
            <a:solidFill>
              <a:schemeClr val="accent1"/>
            </a:solidFill>
            <a:ln w="9525">
              <a:noFill/>
              <a:round/>
              <a:headEnd/>
              <a:tailEnd/>
            </a:ln>
          </p:spPr>
          <p:txBody>
            <a:bodyPr/>
            <a:lstStyle/>
            <a:p>
              <a:endParaRPr lang="ar-SA"/>
            </a:p>
          </p:txBody>
        </p:sp>
        <p:sp>
          <p:nvSpPr>
            <p:cNvPr id="9" name="Freeform 7"/>
            <p:cNvSpPr/>
            <p:nvPr/>
          </p:nvSpPr>
          <p:spPr bwMode="auto">
            <a:xfrm>
              <a:off x="1320800" y="0"/>
              <a:ext cx="1117600"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1"/>
              <a:ext cx="1228726"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7" y="5291139"/>
              <a:ext cx="1495426"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7" y="5286376"/>
              <a:ext cx="2130426"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1"/>
              <a:ext cx="1695451"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1484313" y="685800"/>
            <a:ext cx="10018712" cy="1752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1484313" y="2667000"/>
            <a:ext cx="10018712" cy="3124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9732963" y="5883275"/>
            <a:ext cx="11430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lvl1pPr>
          </a:lstStyle>
          <a:p>
            <a:fld id="{6FF44A69-B5BC-4642-A1A4-D20DF500F72B}" type="datetimeFigureOut">
              <a:rPr lang="en-US"/>
              <a:pPr/>
              <a:t>6/1/2020</a:t>
            </a:fld>
            <a:endParaRPr lang="en-US"/>
          </a:p>
        </p:txBody>
      </p:sp>
      <p:sp>
        <p:nvSpPr>
          <p:cNvPr id="5" name="Footer Placeholder 4"/>
          <p:cNvSpPr>
            <a:spLocks noGrp="1"/>
          </p:cNvSpPr>
          <p:nvPr>
            <p:ph type="ftr" sz="quarter" idx="3"/>
          </p:nvPr>
        </p:nvSpPr>
        <p:spPr>
          <a:xfrm>
            <a:off x="2571750" y="5883275"/>
            <a:ext cx="7085013"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lvl1pPr>
          </a:lstStyle>
          <a:p>
            <a:endParaRPr lang="ar-SA"/>
          </a:p>
        </p:txBody>
      </p:sp>
      <p:sp>
        <p:nvSpPr>
          <p:cNvPr id="6" name="Slide Number Placeholder 5"/>
          <p:cNvSpPr>
            <a:spLocks noGrp="1"/>
          </p:cNvSpPr>
          <p:nvPr>
            <p:ph type="sldNum" sz="quarter" idx="4"/>
          </p:nvPr>
        </p:nvSpPr>
        <p:spPr>
          <a:xfrm>
            <a:off x="10952163" y="5883275"/>
            <a:ext cx="5508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lvl1pPr>
          </a:lstStyle>
          <a:p>
            <a:fld id="{7B418F8F-3430-4CF9-9B46-3C7F991B5BB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8" r:id="rId12"/>
    <p:sldLayoutId id="2147483772" r:id="rId13"/>
    <p:sldLayoutId id="2147483779" r:id="rId14"/>
    <p:sldLayoutId id="2147483773" r:id="rId15"/>
    <p:sldLayoutId id="2147483774" r:id="rId16"/>
    <p:sldLayoutId id="2147483775" r:id="rId17"/>
  </p:sldLayoutIdLst>
  <p:txStyles>
    <p:titleStyle>
      <a:lvl1pPr algn="ctr" defTabSz="457200" rtl="0" eaLnBrk="0" fontAlgn="base" hangingPunct="0">
        <a:spcBef>
          <a:spcPct val="0"/>
        </a:spcBef>
        <a:spcAft>
          <a:spcPct val="0"/>
        </a:spcAft>
        <a:defRPr sz="4000" kern="120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4000">
          <a:solidFill>
            <a:schemeClr val="tx1"/>
          </a:solidFill>
          <a:latin typeface="Corbel" charset="0"/>
        </a:defRPr>
      </a:lvl2pPr>
      <a:lvl3pPr algn="ctr" defTabSz="457200" rtl="0" eaLnBrk="0" fontAlgn="base" hangingPunct="0">
        <a:spcBef>
          <a:spcPct val="0"/>
        </a:spcBef>
        <a:spcAft>
          <a:spcPct val="0"/>
        </a:spcAft>
        <a:defRPr sz="4000">
          <a:solidFill>
            <a:schemeClr val="tx1"/>
          </a:solidFill>
          <a:latin typeface="Corbel" charset="0"/>
        </a:defRPr>
      </a:lvl3pPr>
      <a:lvl4pPr algn="ctr" defTabSz="457200" rtl="0" eaLnBrk="0" fontAlgn="base" hangingPunct="0">
        <a:spcBef>
          <a:spcPct val="0"/>
        </a:spcBef>
        <a:spcAft>
          <a:spcPct val="0"/>
        </a:spcAft>
        <a:defRPr sz="4000">
          <a:solidFill>
            <a:schemeClr val="tx1"/>
          </a:solidFill>
          <a:latin typeface="Corbel" charset="0"/>
        </a:defRPr>
      </a:lvl4pPr>
      <a:lvl5pPr algn="ctr" defTabSz="457200" rtl="0" eaLnBrk="0" fontAlgn="base" hangingPunct="0">
        <a:spcBef>
          <a:spcPct val="0"/>
        </a:spcBef>
        <a:spcAft>
          <a:spcPct val="0"/>
        </a:spcAft>
        <a:defRPr sz="4000">
          <a:solidFill>
            <a:schemeClr val="tx1"/>
          </a:solidFill>
          <a:latin typeface="Corbe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rgbClr val="1287C3"/>
        </a:buClr>
        <a:buSzPct val="145000"/>
        <a:buFont typeface="Arial" pitchFamily="34" charset="0"/>
        <a:buChar char="•"/>
        <a:defRPr sz="2400"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rgbClr val="1287C3"/>
        </a:buClr>
        <a:buSzPct val="145000"/>
        <a:buFont typeface="Arial" pitchFamily="34" charset="0"/>
        <a:buChar char="•"/>
        <a:defRPr sz="2000" kern="1200">
          <a:solidFill>
            <a:schemeClr val="tx1"/>
          </a:solidFill>
          <a:latin typeface="+mn-lt"/>
          <a:ea typeface="+mn-ea"/>
          <a:cs typeface="+mn-cs"/>
        </a:defRPr>
      </a:lvl2pPr>
      <a:lvl3pPr marL="1200150" indent="-285750" algn="l" defTabSz="457200" rtl="0" eaLnBrk="0" fontAlgn="base" hangingPunct="0">
        <a:spcBef>
          <a:spcPct val="20000"/>
        </a:spcBef>
        <a:spcAft>
          <a:spcPts val="600"/>
        </a:spcAft>
        <a:buClr>
          <a:srgbClr val="1287C3"/>
        </a:buClr>
        <a:buSzPct val="145000"/>
        <a:buFont typeface="Arial" pitchFamily="34" charset="0"/>
        <a:buChar char="•"/>
        <a:defRPr kern="1200">
          <a:solidFill>
            <a:schemeClr val="tx1"/>
          </a:solidFill>
          <a:latin typeface="+mn-lt"/>
          <a:ea typeface="+mn-ea"/>
          <a:cs typeface="+mn-cs"/>
        </a:defRPr>
      </a:lvl3pPr>
      <a:lvl4pPr marL="1543050" indent="-171450" algn="l" defTabSz="457200" rtl="0" eaLnBrk="0" fontAlgn="base" hangingPunct="0">
        <a:spcBef>
          <a:spcPct val="20000"/>
        </a:spcBef>
        <a:spcAft>
          <a:spcPts val="600"/>
        </a:spcAft>
        <a:buClr>
          <a:srgbClr val="1287C3"/>
        </a:buClr>
        <a:buSzPct val="145000"/>
        <a:buFont typeface="Arial" pitchFamily="34" charset="0"/>
        <a:buChar char="•"/>
        <a:defRPr sz="1600" kern="1200">
          <a:solidFill>
            <a:schemeClr val="tx1"/>
          </a:solidFill>
          <a:latin typeface="+mn-lt"/>
          <a:ea typeface="+mn-ea"/>
          <a:cs typeface="+mn-cs"/>
        </a:defRPr>
      </a:lvl4pPr>
      <a:lvl5pPr marL="2000250" indent="-171450" algn="l" defTabSz="457200" rtl="0" eaLnBrk="0" fontAlgn="base" hangingPunct="0">
        <a:spcBef>
          <a:spcPct val="20000"/>
        </a:spcBef>
        <a:spcAft>
          <a:spcPts val="600"/>
        </a:spcAft>
        <a:buClr>
          <a:srgbClr val="1287C3"/>
        </a:buClr>
        <a:buSzPct val="145000"/>
        <a:buFont typeface="Arial"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ranuptodate.ir/contents/UTD.htm?8/63/9210/abstract/43-45" TargetMode="External"/><Relationship Id="rId2" Type="http://schemas.openxmlformats.org/officeDocument/2006/relationships/hyperlink" Target="http://iranuptodate.ir/contents/UTD.htm?8/63/9210/abstract/3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مربع نص 2"/>
          <p:cNvSpPr txBox="1">
            <a:spLocks noChangeArrowheads="1"/>
          </p:cNvSpPr>
          <p:nvPr/>
        </p:nvSpPr>
        <p:spPr bwMode="auto">
          <a:xfrm>
            <a:off x="533401" y="2743200"/>
            <a:ext cx="8123767" cy="2646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6600" b="1">
                <a:solidFill>
                  <a:srgbClr val="C00000"/>
                </a:solidFill>
                <a:latin typeface="Arial" pitchFamily="34" charset="0"/>
                <a:cs typeface="Arial" pitchFamily="34" charset="0"/>
              </a:rPr>
              <a:t>VIP </a:t>
            </a:r>
          </a:p>
        </p:txBody>
      </p:sp>
      <p:pic>
        <p:nvPicPr>
          <p:cNvPr id="9219" name="Picture 2" descr="C:\Users\Administrator\Desktop\شعار لجنة الطب والجراحة بدون خلفية.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7517" y="1981200"/>
            <a:ext cx="7084483" cy="417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مربع نص 6"/>
          <p:cNvSpPr txBox="1">
            <a:spLocks noChangeArrowheads="1"/>
          </p:cNvSpPr>
          <p:nvPr/>
        </p:nvSpPr>
        <p:spPr bwMode="auto">
          <a:xfrm>
            <a:off x="4876800" y="6099175"/>
            <a:ext cx="2336800" cy="461665"/>
          </a:xfrm>
          <a:prstGeom prst="rect">
            <a:avLst/>
          </a:prstGeom>
          <a:solidFill>
            <a:schemeClr val="accent2"/>
          </a:solidFill>
          <a:ln w="9525">
            <a:solidFill>
              <a:schemeClr val="accent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ar-JO">
                <a:latin typeface="Arial" pitchFamily="34" charset="0"/>
                <a:cs typeface="Arial" pitchFamily="34" charset="0"/>
              </a:rPr>
              <a:t>عمل : رائد علي </a:t>
            </a:r>
            <a:endParaRPr lang="en-US">
              <a:latin typeface="Arial" pitchFamily="34" charset="0"/>
              <a:cs typeface="Arial" pitchFamily="34" charset="0"/>
            </a:endParaRPr>
          </a:p>
        </p:txBody>
      </p:sp>
      <p:sp>
        <p:nvSpPr>
          <p:cNvPr id="8" name="Title 1"/>
          <p:cNvSpPr txBox="1">
            <a:spLocks/>
          </p:cNvSpPr>
          <p:nvPr/>
        </p:nvSpPr>
        <p:spPr bwMode="auto">
          <a:xfrm>
            <a:off x="834707" y="423864"/>
            <a:ext cx="10420985" cy="12801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000" kern="120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4000">
                <a:solidFill>
                  <a:schemeClr val="tx1"/>
                </a:solidFill>
                <a:latin typeface="Corbel" charset="0"/>
              </a:defRPr>
            </a:lvl2pPr>
            <a:lvl3pPr algn="ctr" defTabSz="457200" rtl="0" eaLnBrk="0" fontAlgn="base" hangingPunct="0">
              <a:spcBef>
                <a:spcPct val="0"/>
              </a:spcBef>
              <a:spcAft>
                <a:spcPct val="0"/>
              </a:spcAft>
              <a:defRPr sz="4000">
                <a:solidFill>
                  <a:schemeClr val="tx1"/>
                </a:solidFill>
                <a:latin typeface="Corbel" charset="0"/>
              </a:defRPr>
            </a:lvl3pPr>
            <a:lvl4pPr algn="ctr" defTabSz="457200" rtl="0" eaLnBrk="0" fontAlgn="base" hangingPunct="0">
              <a:spcBef>
                <a:spcPct val="0"/>
              </a:spcBef>
              <a:spcAft>
                <a:spcPct val="0"/>
              </a:spcAft>
              <a:defRPr sz="4000">
                <a:solidFill>
                  <a:schemeClr val="tx1"/>
                </a:solidFill>
                <a:latin typeface="Corbel" charset="0"/>
              </a:defRPr>
            </a:lvl4pPr>
            <a:lvl5pPr algn="ctr" defTabSz="457200" rtl="0" eaLnBrk="0" fontAlgn="base" hangingPunct="0">
              <a:spcBef>
                <a:spcPct val="0"/>
              </a:spcBef>
              <a:spcAft>
                <a:spcPct val="0"/>
              </a:spcAft>
              <a:defRPr sz="4000">
                <a:solidFill>
                  <a:schemeClr val="tx1"/>
                </a:solidFill>
                <a:latin typeface="Corbe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eaLnBrk="1" hangingPunct="1"/>
            <a:r>
              <a:rPr lang="en-US" altLang="en-US" sz="6600" b="1" u="sng" smtClean="0">
                <a:ln>
                  <a:noFill/>
                </a:ln>
                <a:solidFill>
                  <a:srgbClr val="FF0000"/>
                </a:solidFill>
                <a:effectLst>
                  <a:outerShdw blurRad="38100" dist="38100" dir="2700000" algn="tl">
                    <a:srgbClr val="000000">
                      <a:alpha val="43137"/>
                    </a:srgbClr>
                  </a:outerShdw>
                </a:effectLst>
                <a:latin typeface="Candara" pitchFamily="34" charset="0"/>
              </a:rPr>
              <a:t>Diabetes in Pregnancy</a:t>
            </a:r>
            <a:endParaRPr lang="en-US" altLang="en-US" sz="6600" b="1" u="sng" dirty="0" smtClean="0">
              <a:ln>
                <a:noFill/>
              </a:ln>
              <a:solidFill>
                <a:srgbClr val="FF0000"/>
              </a:solidFill>
              <a:effectLst>
                <a:outerShdw blurRad="38100" dist="38100" dir="2700000" algn="tl">
                  <a:srgbClr val="000000">
                    <a:alpha val="43137"/>
                  </a:srgbClr>
                </a:outerShdw>
              </a:effectLst>
              <a:latin typeface="Candara" pitchFamily="34" charset="0"/>
            </a:endParaRPr>
          </a:p>
        </p:txBody>
      </p:sp>
    </p:spTree>
    <p:extLst>
      <p:ext uri="{BB962C8B-B14F-4D97-AF65-F5344CB8AC3E}">
        <p14:creationId xmlns:p14="http://schemas.microsoft.com/office/powerpoint/2010/main" val="3833567044"/>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35113" y="111125"/>
            <a:ext cx="9818687" cy="858838"/>
          </a:xfrm>
        </p:spPr>
        <p:txBody>
          <a:bodyPr/>
          <a:lstStyle/>
          <a:p>
            <a:pPr algn="l" eaLnBrk="1" hangingPunct="1"/>
            <a:r>
              <a:rPr lang="en-US" altLang="en-US" b="1" smtClean="0">
                <a:ln>
                  <a:noFill/>
                </a:ln>
              </a:rPr>
              <a:t>Metabolic changes in gestational diabetes:</a:t>
            </a:r>
            <a:endParaRPr lang="en-US" altLang="en-US" smtClean="0">
              <a:ln>
                <a:noFill/>
              </a:ln>
            </a:endParaRPr>
          </a:p>
        </p:txBody>
      </p:sp>
      <p:sp>
        <p:nvSpPr>
          <p:cNvPr id="26626" name="Content Placeholder 2"/>
          <p:cNvSpPr>
            <a:spLocks noGrp="1"/>
          </p:cNvSpPr>
          <p:nvPr>
            <p:ph idx="1"/>
          </p:nvPr>
        </p:nvSpPr>
        <p:spPr>
          <a:xfrm>
            <a:off x="1535113" y="1058863"/>
            <a:ext cx="9818687" cy="5475287"/>
          </a:xfrm>
        </p:spPr>
        <p:txBody>
          <a:bodyPr/>
          <a:lstStyle/>
          <a:p>
            <a:pPr eaLnBrk="1" hangingPunct="1"/>
            <a:r>
              <a:rPr lang="en-US" altLang="en-US" dirty="0" smtClean="0"/>
              <a:t>women with GDM had </a:t>
            </a:r>
            <a:r>
              <a:rPr lang="en-US" altLang="en-US" b="1" dirty="0" smtClean="0"/>
              <a:t>Elevated fasting plasma glucose (FPG), and elevated post-prandial glucose levels</a:t>
            </a:r>
            <a:r>
              <a:rPr lang="en-US" altLang="en-US" dirty="0" smtClean="0"/>
              <a:t>.</a:t>
            </a:r>
          </a:p>
          <a:p>
            <a:pPr eaLnBrk="1" hangingPunct="1"/>
            <a:r>
              <a:rPr lang="en-US" altLang="en-US" dirty="0" smtClean="0"/>
              <a:t> There is an increase in basal endogenous glucose production, similar to that observed in subjects with normal glucose tolerance.</a:t>
            </a:r>
          </a:p>
          <a:p>
            <a:pPr eaLnBrk="1" hangingPunct="1"/>
            <a:r>
              <a:rPr lang="en-US" altLang="en-US" dirty="0" smtClean="0"/>
              <a:t>the ability of </a:t>
            </a:r>
            <a:r>
              <a:rPr lang="en-US" altLang="en-US" b="1" dirty="0" smtClean="0"/>
              <a:t>insulin to suppress endogenous glucose production is decreased</a:t>
            </a:r>
            <a:r>
              <a:rPr lang="en-US" altLang="en-US" dirty="0" smtClean="0"/>
              <a:t> in women with GDM compared with a matched control group (approximately 80% versus 95%).</a:t>
            </a:r>
          </a:p>
          <a:p>
            <a:pPr eaLnBrk="1" hangingPunct="1"/>
            <a:r>
              <a:rPr lang="en-US" altLang="en-US" dirty="0" smtClean="0"/>
              <a:t>Impairment of insulin secretion by the beta cells of the pancreas.</a:t>
            </a:r>
          </a:p>
          <a:p>
            <a:pPr eaLnBrk="1" hangingPunct="1"/>
            <a:r>
              <a:rPr lang="en-US" altLang="en-US" dirty="0" smtClean="0"/>
              <a:t>Increased insulin resistance.</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Title 1"/>
          <p:cNvSpPr>
            <a:spLocks noGrp="1"/>
          </p:cNvSpPr>
          <p:nvPr>
            <p:ph type="title"/>
          </p:nvPr>
        </p:nvSpPr>
        <p:spPr>
          <a:xfrm>
            <a:off x="1512888" y="100013"/>
            <a:ext cx="9840912" cy="1177925"/>
          </a:xfrm>
        </p:spPr>
        <p:txBody>
          <a:bodyPr/>
          <a:lstStyle/>
          <a:p>
            <a:pPr algn="l" eaLnBrk="1" hangingPunct="1"/>
            <a:r>
              <a:rPr lang="en-US" altLang="en-US" b="1" smtClean="0">
                <a:ln>
                  <a:noFill/>
                </a:ln>
              </a:rPr>
              <a:t>Incidence</a:t>
            </a:r>
            <a:r>
              <a:rPr lang="en-US" altLang="en-US" smtClean="0">
                <a:ln>
                  <a:noFill/>
                </a:ln>
              </a:rPr>
              <a:t> </a:t>
            </a:r>
          </a:p>
        </p:txBody>
      </p:sp>
      <p:sp>
        <p:nvSpPr>
          <p:cNvPr id="27650" name="Content Placeholder 2"/>
          <p:cNvSpPr>
            <a:spLocks noGrp="1"/>
          </p:cNvSpPr>
          <p:nvPr>
            <p:ph idx="1"/>
          </p:nvPr>
        </p:nvSpPr>
        <p:spPr>
          <a:xfrm>
            <a:off x="1406525" y="992188"/>
            <a:ext cx="9947275" cy="4787900"/>
          </a:xfrm>
        </p:spPr>
        <p:txBody>
          <a:bodyPr/>
          <a:lstStyle/>
          <a:p>
            <a:pPr eaLnBrk="1" hangingPunct="1"/>
            <a:r>
              <a:rPr lang="en-US" altLang="en-US" smtClean="0"/>
              <a:t>Diabetes is the most common clinical condition encountered during pregnancy </a:t>
            </a:r>
            <a:r>
              <a:rPr lang="en-US" altLang="en-US" b="1" smtClean="0">
                <a:solidFill>
                  <a:srgbClr val="FF0000"/>
                </a:solidFill>
              </a:rPr>
              <a:t>(0.5 – 5%).</a:t>
            </a:r>
          </a:p>
          <a:p>
            <a:pPr eaLnBrk="1" hangingPunct="1"/>
            <a:r>
              <a:rPr lang="en-US" altLang="en-US" smtClean="0"/>
              <a:t> It is estimated that </a:t>
            </a:r>
            <a:r>
              <a:rPr lang="en-US" altLang="en-US" b="1" smtClean="0">
                <a:solidFill>
                  <a:srgbClr val="FF0000"/>
                </a:solidFill>
              </a:rPr>
              <a:t>3% to 25% </a:t>
            </a:r>
            <a:r>
              <a:rPr lang="en-US" altLang="en-US" smtClean="0"/>
              <a:t>of a population of pregnant women will be diagnosed with GDM.</a:t>
            </a:r>
          </a:p>
          <a:p>
            <a:pPr eaLnBrk="1" hangingPunct="1"/>
            <a:r>
              <a:rPr lang="en-US" altLang="en-US" smtClean="0"/>
              <a:t>Clinical recognition of GDM is important because therapy can reduce pregnancy complications and potentially reduce long-term sequelae in the offspring.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Title 1"/>
          <p:cNvSpPr>
            <a:spLocks noGrp="1"/>
          </p:cNvSpPr>
          <p:nvPr>
            <p:ph type="title"/>
          </p:nvPr>
        </p:nvSpPr>
        <p:spPr>
          <a:xfrm>
            <a:off x="1617663" y="144463"/>
            <a:ext cx="9736137" cy="681037"/>
          </a:xfrm>
        </p:spPr>
        <p:txBody>
          <a:bodyPr/>
          <a:lstStyle/>
          <a:p>
            <a:pPr algn="l" eaLnBrk="1" hangingPunct="1"/>
            <a:r>
              <a:rPr lang="en-US" altLang="en-US" b="1" smtClean="0">
                <a:ln>
                  <a:noFill/>
                </a:ln>
              </a:rPr>
              <a:t>Screening for gestational diabetes</a:t>
            </a:r>
          </a:p>
        </p:txBody>
      </p:sp>
      <p:sp>
        <p:nvSpPr>
          <p:cNvPr id="28674" name="Content Placeholder 2"/>
          <p:cNvSpPr>
            <a:spLocks noGrp="1"/>
          </p:cNvSpPr>
          <p:nvPr>
            <p:ph idx="1"/>
          </p:nvPr>
        </p:nvSpPr>
        <p:spPr>
          <a:xfrm>
            <a:off x="1512888" y="958850"/>
            <a:ext cx="9840912" cy="5218113"/>
          </a:xfrm>
        </p:spPr>
        <p:txBody>
          <a:bodyPr/>
          <a:lstStyle/>
          <a:p>
            <a:pPr eaLnBrk="1" hangingPunct="1">
              <a:buFont typeface="Wingdings" pitchFamily="2" charset="2"/>
              <a:buChar char="Ø"/>
            </a:pPr>
            <a:r>
              <a:rPr lang="en-US" altLang="en-US" b="1" smtClean="0"/>
              <a:t>Patients at high risk of developing GDM </a:t>
            </a:r>
            <a:r>
              <a:rPr lang="en-US" altLang="en-US" smtClean="0"/>
              <a:t>:</a:t>
            </a:r>
          </a:p>
          <a:p>
            <a:pPr eaLnBrk="1" hangingPunct="1"/>
            <a:r>
              <a:rPr lang="en-US" altLang="en-US" sz="2000" smtClean="0"/>
              <a:t>A family history of diabetes, especially in first degree relatives</a:t>
            </a:r>
            <a:endParaRPr lang="en-US" altLang="en-US" sz="2000" smtClean="0">
              <a:hlinkClick r:id="rId2"/>
            </a:endParaRPr>
          </a:p>
          <a:p>
            <a:pPr eaLnBrk="1" hangingPunct="1"/>
            <a:r>
              <a:rPr lang="en-US" altLang="en-US" sz="2000" smtClean="0"/>
              <a:t>BMI &gt;30 kg/m </a:t>
            </a:r>
            <a:r>
              <a:rPr lang="en-US" altLang="en-US" sz="2000" baseline="30000" smtClean="0"/>
              <a:t>2 </a:t>
            </a:r>
          </a:p>
          <a:p>
            <a:pPr eaLnBrk="1" hangingPunct="1"/>
            <a:r>
              <a:rPr lang="en-US" altLang="en-US" sz="2000" smtClean="0"/>
              <a:t>Age &gt;25 years</a:t>
            </a:r>
          </a:p>
          <a:p>
            <a:pPr eaLnBrk="1" hangingPunct="1"/>
            <a:r>
              <a:rPr lang="en-US" altLang="en-US" sz="2000" smtClean="0"/>
              <a:t>Previous delivery of a macrosomic baby (4 kg)</a:t>
            </a:r>
          </a:p>
          <a:p>
            <a:pPr eaLnBrk="1" hangingPunct="1"/>
            <a:r>
              <a:rPr lang="en-US" altLang="en-US" sz="2000" smtClean="0"/>
              <a:t>Personal history of impaired glucose tolerance</a:t>
            </a:r>
          </a:p>
          <a:p>
            <a:pPr eaLnBrk="1" hangingPunct="1"/>
            <a:r>
              <a:rPr lang="en-US" altLang="en-US" sz="2000" smtClean="0"/>
              <a:t>Previous unexplained perinatal loss or birth of a malformed infant</a:t>
            </a:r>
          </a:p>
          <a:p>
            <a:pPr eaLnBrk="1" hangingPunct="1"/>
            <a:r>
              <a:rPr lang="en-US" altLang="en-US" sz="2000" smtClean="0"/>
              <a:t>Glycosuria at the first prenatal visit</a:t>
            </a:r>
          </a:p>
          <a:p>
            <a:pPr eaLnBrk="1" hangingPunct="1"/>
            <a:r>
              <a:rPr lang="en-US" altLang="en-US" sz="2000" smtClean="0"/>
              <a:t>Polycystic ovary syndrome </a:t>
            </a:r>
            <a:endParaRPr lang="en-US" altLang="en-US" sz="2000" smtClean="0">
              <a:hlinkClick r:id="rId3"/>
            </a:endParaRPr>
          </a:p>
          <a:p>
            <a:pPr eaLnBrk="1" hangingPunct="1"/>
            <a:r>
              <a:rPr lang="en-US" altLang="en-US" sz="2000" smtClean="0"/>
              <a:t>Current use of glucocorticoids</a:t>
            </a:r>
          </a:p>
          <a:p>
            <a:pPr eaLnBrk="1" hangingPunct="1"/>
            <a:r>
              <a:rPr lang="en-US" altLang="en-US" sz="2000" smtClean="0"/>
              <a:t>Essential hypertension or pregnancy-related hypertension</a:t>
            </a:r>
          </a:p>
        </p:txBody>
      </p:sp>
      <p:sp>
        <p:nvSpPr>
          <p:cNvPr id="2" name="مربع نص 1"/>
          <p:cNvSpPr txBox="1"/>
          <p:nvPr/>
        </p:nvSpPr>
        <p:spPr>
          <a:xfrm>
            <a:off x="9296400" y="1127760"/>
            <a:ext cx="2057400" cy="3416320"/>
          </a:xfrm>
          <a:prstGeom prst="rect">
            <a:avLst/>
          </a:prstGeom>
          <a:noFill/>
          <a:ln>
            <a:solidFill>
              <a:schemeClr val="accent1"/>
            </a:solidFill>
          </a:ln>
        </p:spPr>
        <p:txBody>
          <a:bodyPr wrap="square" rtlCol="0">
            <a:spAutoFit/>
          </a:bodyPr>
          <a:lstStyle/>
          <a:p>
            <a:r>
              <a:rPr lang="en-US" dirty="0" smtClean="0"/>
              <a:t>At booking visit : assess presence of any risk factor for developing GDM , </a:t>
            </a:r>
          </a:p>
          <a:p>
            <a:r>
              <a:rPr lang="en-US" dirty="0" smtClean="0"/>
              <a:t>If 1 or more = high risk women .  </a:t>
            </a:r>
          </a:p>
          <a:p>
            <a:endParaRPr lang="en-US" dirty="0"/>
          </a:p>
          <a:p>
            <a:r>
              <a:rPr lang="en-US" dirty="0" smtClean="0"/>
              <a:t>Our community (</a:t>
            </a:r>
            <a:r>
              <a:rPr lang="en-US" dirty="0" err="1" smtClean="0"/>
              <a:t>jordan</a:t>
            </a:r>
            <a:r>
              <a:rPr lang="en-US" dirty="0" smtClean="0"/>
              <a:t>) , all women should be considered as high risk group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584960" y="1738759"/>
            <a:ext cx="9906000" cy="3416320"/>
          </a:xfrm>
          <a:prstGeom prst="rect">
            <a:avLst/>
          </a:prstGeom>
          <a:ln>
            <a:solidFill>
              <a:schemeClr val="accent1"/>
            </a:solidFill>
          </a:ln>
        </p:spPr>
        <p:txBody>
          <a:bodyPr wrap="square">
            <a:spAutoFit/>
          </a:bodyPr>
          <a:lstStyle/>
          <a:p>
            <a:r>
              <a:rPr lang="en-US" b="1" dirty="0"/>
              <a:t>Two-step approach </a:t>
            </a:r>
            <a:r>
              <a:rPr lang="en-US" b="1" dirty="0" smtClean="0"/>
              <a:t>for low risk </a:t>
            </a:r>
            <a:r>
              <a:rPr lang="en-US" b="1" dirty="0" err="1" smtClean="0"/>
              <a:t>prgenants</a:t>
            </a:r>
            <a:r>
              <a:rPr lang="en-US" dirty="0" smtClean="0"/>
              <a:t>– (at booking visit )</a:t>
            </a:r>
          </a:p>
          <a:p>
            <a:pPr marL="285750" indent="-285750">
              <a:buFont typeface="Arial" pitchFamily="34" charset="0"/>
              <a:buChar char="•"/>
            </a:pPr>
            <a:r>
              <a:rPr lang="en-US" dirty="0" smtClean="0"/>
              <a:t>The </a:t>
            </a:r>
            <a:r>
              <a:rPr lang="en-US" dirty="0"/>
              <a:t>first step is a </a:t>
            </a:r>
            <a:r>
              <a:rPr lang="en-US" dirty="0" smtClean="0"/>
              <a:t>50 gram </a:t>
            </a:r>
            <a:r>
              <a:rPr lang="en-US" dirty="0"/>
              <a:t>one-hour glucose challenge test (GCT) without regard to time of day/previous meals</a:t>
            </a:r>
            <a:r>
              <a:rPr lang="en-US" dirty="0" smtClean="0"/>
              <a:t>.</a:t>
            </a:r>
          </a:p>
          <a:p>
            <a:endParaRPr lang="en-US" dirty="0"/>
          </a:p>
          <a:p>
            <a:pPr lvl="2"/>
            <a:r>
              <a:rPr lang="en-US" dirty="0" smtClean="0"/>
              <a:t>If the screen is –</a:t>
            </a:r>
            <a:r>
              <a:rPr lang="en-US" dirty="0" err="1" smtClean="0"/>
              <a:t>ve</a:t>
            </a:r>
            <a:r>
              <a:rPr lang="en-US" dirty="0" smtClean="0"/>
              <a:t> ( glucose level less than 135 mg\dl ) ; </a:t>
            </a:r>
            <a:r>
              <a:rPr lang="en-US" altLang="en-US" dirty="0" smtClean="0"/>
              <a:t>repeat the test </a:t>
            </a:r>
            <a:r>
              <a:rPr lang="en-US" altLang="en-US" dirty="0"/>
              <a:t>at 24 to 28 weeks.</a:t>
            </a:r>
          </a:p>
          <a:p>
            <a:pPr lvl="2"/>
            <a:r>
              <a:rPr lang="en-US" dirty="0" smtClean="0"/>
              <a:t>If the screen is +</a:t>
            </a:r>
            <a:r>
              <a:rPr lang="en-US" dirty="0" err="1" smtClean="0"/>
              <a:t>ve</a:t>
            </a:r>
            <a:r>
              <a:rPr lang="en-US" dirty="0" smtClean="0"/>
              <a:t> (glucose </a:t>
            </a:r>
            <a:r>
              <a:rPr lang="en-US" dirty="0"/>
              <a:t>level </a:t>
            </a:r>
            <a:r>
              <a:rPr lang="en-US" dirty="0" smtClean="0"/>
              <a:t>≥</a:t>
            </a:r>
            <a:r>
              <a:rPr lang="en-US" dirty="0"/>
              <a:t> </a:t>
            </a:r>
            <a:r>
              <a:rPr lang="en-US" dirty="0" smtClean="0"/>
              <a:t>135 mg\dl ) ; do the second step :</a:t>
            </a:r>
          </a:p>
          <a:p>
            <a:endParaRPr lang="en-US" dirty="0"/>
          </a:p>
          <a:p>
            <a:pPr marL="285750" indent="-285750">
              <a:buFont typeface="Arial" pitchFamily="34" charset="0"/>
              <a:buChar char="•"/>
            </a:pPr>
            <a:r>
              <a:rPr lang="en-US" dirty="0" smtClean="0"/>
              <a:t>the </a:t>
            </a:r>
            <a:r>
              <a:rPr lang="en-US" dirty="0"/>
              <a:t>second step, a 100 gram, three-hour oral glucose </a:t>
            </a:r>
            <a:r>
              <a:rPr lang="en-US" dirty="0" smtClean="0"/>
              <a:t>tolerance test </a:t>
            </a:r>
            <a:r>
              <a:rPr lang="en-US" dirty="0"/>
              <a:t>(GTT), which is the diagnostic test for gestational diabetes mellitus</a:t>
            </a:r>
            <a:r>
              <a:rPr lang="en-US" dirty="0" smtClean="0"/>
              <a:t>.</a:t>
            </a:r>
          </a:p>
          <a:p>
            <a:pPr lvl="2"/>
            <a:r>
              <a:rPr lang="en-US" dirty="0" smtClean="0"/>
              <a:t>If –</a:t>
            </a:r>
            <a:r>
              <a:rPr lang="en-US" dirty="0" err="1" smtClean="0"/>
              <a:t>ve</a:t>
            </a:r>
            <a:r>
              <a:rPr lang="en-US" dirty="0" smtClean="0"/>
              <a:t> GTT test ; </a:t>
            </a:r>
            <a:r>
              <a:rPr lang="en-US" altLang="en-US" dirty="0"/>
              <a:t>repeat </a:t>
            </a:r>
            <a:r>
              <a:rPr lang="en-US" altLang="en-US" dirty="0" smtClean="0"/>
              <a:t>the  </a:t>
            </a:r>
            <a:r>
              <a:rPr lang="en-US" altLang="en-US" dirty="0"/>
              <a:t>test at 24 to 28 </a:t>
            </a:r>
            <a:r>
              <a:rPr lang="en-US" altLang="en-US" dirty="0" smtClean="0"/>
              <a:t>weeks</a:t>
            </a:r>
          </a:p>
          <a:p>
            <a:pPr lvl="2"/>
            <a:r>
              <a:rPr lang="en-US" dirty="0" smtClean="0"/>
              <a:t>If +</a:t>
            </a:r>
            <a:r>
              <a:rPr lang="en-US" dirty="0" err="1" smtClean="0"/>
              <a:t>ve</a:t>
            </a:r>
            <a:r>
              <a:rPr lang="en-US" dirty="0" smtClean="0"/>
              <a:t> GTT test ; diagnostic for  GDM so </a:t>
            </a:r>
            <a:r>
              <a:rPr lang="en-US" dirty="0"/>
              <a:t>start </a:t>
            </a:r>
            <a:r>
              <a:rPr lang="en-US" dirty="0" smtClean="0"/>
              <a:t>interventions</a:t>
            </a:r>
            <a:endParaRPr lang="en-US" dirty="0"/>
          </a:p>
          <a:p>
            <a:endParaRPr lang="en-US" dirty="0" smtClean="0"/>
          </a:p>
        </p:txBody>
      </p:sp>
      <p:sp>
        <p:nvSpPr>
          <p:cNvPr id="5" name="مربع نص 4"/>
          <p:cNvSpPr txBox="1"/>
          <p:nvPr/>
        </p:nvSpPr>
        <p:spPr>
          <a:xfrm>
            <a:off x="2987040" y="990600"/>
            <a:ext cx="3718560" cy="369332"/>
          </a:xfrm>
          <a:prstGeom prst="rect">
            <a:avLst/>
          </a:prstGeom>
          <a:noFill/>
          <a:ln>
            <a:solidFill>
              <a:schemeClr val="accent1"/>
            </a:solidFill>
          </a:ln>
        </p:spPr>
        <p:txBody>
          <a:bodyPr wrap="square" rtlCol="0">
            <a:spAutoFit/>
          </a:bodyPr>
          <a:lstStyle/>
          <a:p>
            <a:r>
              <a:rPr lang="en-US" dirty="0" smtClean="0"/>
              <a:t>For low risk pregnant </a:t>
            </a:r>
            <a:endParaRPr lang="en-US" dirty="0"/>
          </a:p>
        </p:txBody>
      </p:sp>
    </p:spTree>
    <p:extLst>
      <p:ext uri="{BB962C8B-B14F-4D97-AF65-F5344CB8AC3E}">
        <p14:creationId xmlns:p14="http://schemas.microsoft.com/office/powerpoint/2010/main" val="2970704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987040" y="990600"/>
            <a:ext cx="3718560" cy="369332"/>
          </a:xfrm>
          <a:prstGeom prst="rect">
            <a:avLst/>
          </a:prstGeom>
          <a:noFill/>
          <a:ln>
            <a:solidFill>
              <a:schemeClr val="accent1"/>
            </a:solidFill>
          </a:ln>
        </p:spPr>
        <p:txBody>
          <a:bodyPr wrap="square" rtlCol="0">
            <a:spAutoFit/>
          </a:bodyPr>
          <a:lstStyle/>
          <a:p>
            <a:r>
              <a:rPr lang="en-US" dirty="0" smtClean="0"/>
              <a:t>For high risk pregnant </a:t>
            </a:r>
            <a:endParaRPr lang="en-US" dirty="0"/>
          </a:p>
        </p:txBody>
      </p:sp>
      <p:sp>
        <p:nvSpPr>
          <p:cNvPr id="5" name="مربع نص 4"/>
          <p:cNvSpPr txBox="1"/>
          <p:nvPr/>
        </p:nvSpPr>
        <p:spPr>
          <a:xfrm>
            <a:off x="1767840" y="2381845"/>
            <a:ext cx="9265920" cy="2308324"/>
          </a:xfrm>
          <a:prstGeom prst="rect">
            <a:avLst/>
          </a:prstGeom>
          <a:noFill/>
          <a:ln>
            <a:solidFill>
              <a:schemeClr val="accent1"/>
            </a:solidFill>
          </a:ln>
        </p:spPr>
        <p:txBody>
          <a:bodyPr wrap="square" rtlCol="0">
            <a:spAutoFit/>
          </a:bodyPr>
          <a:lstStyle/>
          <a:p>
            <a:r>
              <a:rPr lang="en-US" dirty="0" smtClean="0"/>
              <a:t>We start with the second step directly :</a:t>
            </a:r>
            <a:r>
              <a:rPr lang="en-US" dirty="0"/>
              <a:t>(at booking visit </a:t>
            </a:r>
            <a:r>
              <a:rPr lang="en-US" dirty="0" smtClean="0"/>
              <a:t>)</a:t>
            </a:r>
          </a:p>
          <a:p>
            <a:endParaRPr lang="en-US" dirty="0" smtClean="0"/>
          </a:p>
          <a:p>
            <a:pPr marL="285750" indent="-285750">
              <a:buFont typeface="Arial" pitchFamily="34" charset="0"/>
              <a:buChar char="•"/>
            </a:pPr>
            <a:r>
              <a:rPr lang="en-US" dirty="0"/>
              <a:t>the second step, a 100 gram, three-hour oral glucose tolerance test (GTT), which is the diagnostic test for gestational diabetes mellitus.</a:t>
            </a:r>
          </a:p>
          <a:p>
            <a:pPr lvl="2"/>
            <a:r>
              <a:rPr lang="en-US" dirty="0"/>
              <a:t>If –</a:t>
            </a:r>
            <a:r>
              <a:rPr lang="en-US" dirty="0" err="1"/>
              <a:t>ve</a:t>
            </a:r>
            <a:r>
              <a:rPr lang="en-US" dirty="0"/>
              <a:t> GTT test ; </a:t>
            </a:r>
            <a:r>
              <a:rPr lang="en-US" altLang="en-US" dirty="0"/>
              <a:t>repeat the  test at 24 to 28 weeks</a:t>
            </a:r>
          </a:p>
          <a:p>
            <a:pPr lvl="2"/>
            <a:r>
              <a:rPr lang="en-US" dirty="0"/>
              <a:t>If +</a:t>
            </a:r>
            <a:r>
              <a:rPr lang="en-US" dirty="0" err="1"/>
              <a:t>ve</a:t>
            </a:r>
            <a:r>
              <a:rPr lang="en-US" dirty="0"/>
              <a:t> GTT test ; diagnostic for  GDM so start interventions</a:t>
            </a:r>
          </a:p>
          <a:p>
            <a:endParaRPr lang="en-US" dirty="0" smtClean="0"/>
          </a:p>
          <a:p>
            <a:r>
              <a:rPr lang="en-US" dirty="0" smtClean="0"/>
              <a:t>If at 24-28 w GTT become +</a:t>
            </a:r>
            <a:r>
              <a:rPr lang="en-US" dirty="0" err="1" smtClean="0"/>
              <a:t>ve</a:t>
            </a:r>
            <a:r>
              <a:rPr lang="en-US" dirty="0" smtClean="0"/>
              <a:t> : start the interventions , if still –</a:t>
            </a:r>
            <a:r>
              <a:rPr lang="en-US" dirty="0" err="1" smtClean="0"/>
              <a:t>ve</a:t>
            </a:r>
            <a:r>
              <a:rPr lang="en-US" dirty="0" smtClean="0"/>
              <a:t> ; nothing to do</a:t>
            </a:r>
            <a:endParaRPr lang="en-US" dirty="0"/>
          </a:p>
        </p:txBody>
      </p:sp>
    </p:spTree>
    <p:extLst>
      <p:ext uri="{BB962C8B-B14F-4D97-AF65-F5344CB8AC3E}">
        <p14:creationId xmlns:p14="http://schemas.microsoft.com/office/powerpoint/2010/main" val="1385740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Title 1"/>
          <p:cNvSpPr>
            <a:spLocks noGrp="1"/>
          </p:cNvSpPr>
          <p:nvPr>
            <p:ph type="title"/>
          </p:nvPr>
        </p:nvSpPr>
        <p:spPr>
          <a:xfrm>
            <a:off x="1582738" y="111125"/>
            <a:ext cx="9771062" cy="758825"/>
          </a:xfrm>
        </p:spPr>
        <p:txBody>
          <a:bodyPr/>
          <a:lstStyle/>
          <a:p>
            <a:pPr algn="l" eaLnBrk="1" hangingPunct="1"/>
            <a:r>
              <a:rPr lang="en-US" altLang="en-US" b="1" smtClean="0">
                <a:ln>
                  <a:noFill/>
                </a:ln>
              </a:rPr>
              <a:t>Screening for gestational diabetes</a:t>
            </a:r>
          </a:p>
        </p:txBody>
      </p:sp>
      <p:sp>
        <p:nvSpPr>
          <p:cNvPr id="3" name="Content Placeholder 2"/>
          <p:cNvSpPr>
            <a:spLocks noGrp="1"/>
          </p:cNvSpPr>
          <p:nvPr>
            <p:ph idx="1"/>
          </p:nvPr>
        </p:nvSpPr>
        <p:spPr>
          <a:xfrm>
            <a:off x="1582738" y="981075"/>
            <a:ext cx="9771062" cy="5743575"/>
          </a:xfrm>
        </p:spPr>
        <p:txBody>
          <a:bodyPr>
            <a:normAutofit/>
          </a:bodyPr>
          <a:lstStyle/>
          <a:p>
            <a:pPr eaLnBrk="1" hangingPunct="1"/>
            <a:r>
              <a:rPr lang="en-US" b="1" dirty="0" smtClean="0"/>
              <a:t>ACOG</a:t>
            </a:r>
            <a:r>
              <a:rPr lang="en-US" dirty="0" smtClean="0"/>
              <a:t>  recommended  for diagnosis of GDM:</a:t>
            </a:r>
          </a:p>
          <a:p>
            <a:pPr eaLnBrk="1" hangingPunct="1">
              <a:buFont typeface="Wingdings" pitchFamily="2" charset="2"/>
              <a:buChar char="ü"/>
            </a:pPr>
            <a:r>
              <a:rPr lang="en-US" dirty="0" smtClean="0"/>
              <a:t>Universal screening for low risk </a:t>
            </a:r>
            <a:r>
              <a:rPr lang="en-US" dirty="0" err="1" smtClean="0"/>
              <a:t>pregnants</a:t>
            </a:r>
            <a:r>
              <a:rPr lang="en-US" dirty="0" smtClean="0"/>
              <a:t> at </a:t>
            </a:r>
            <a:r>
              <a:rPr lang="en-US" b="1" dirty="0" smtClean="0"/>
              <a:t>24 to 28 weeks, </a:t>
            </a:r>
            <a:r>
              <a:rPr lang="en-US" dirty="0" smtClean="0"/>
              <a:t>via a </a:t>
            </a:r>
            <a:r>
              <a:rPr lang="en-US" dirty="0" smtClean="0">
                <a:solidFill>
                  <a:srgbClr val="FF0000"/>
                </a:solidFill>
              </a:rPr>
              <a:t>two-step regimen, </a:t>
            </a:r>
            <a:r>
              <a:rPr lang="en-US" dirty="0" smtClean="0"/>
              <a:t>which</a:t>
            </a:r>
            <a:r>
              <a:rPr lang="en-US" dirty="0" smtClean="0">
                <a:solidFill>
                  <a:srgbClr val="FF0000"/>
                </a:solidFill>
              </a:rPr>
              <a:t> </a:t>
            </a:r>
            <a:r>
              <a:rPr lang="en-US" dirty="0" smtClean="0"/>
              <a:t>consisting of:</a:t>
            </a:r>
          </a:p>
          <a:p>
            <a:pPr eaLnBrk="1" hangingPunct="1">
              <a:buFont typeface="Arial" pitchFamily="34" charset="0"/>
              <a:buNone/>
            </a:pPr>
            <a:r>
              <a:rPr lang="en-US" dirty="0" smtClean="0"/>
              <a:t>    - </a:t>
            </a:r>
            <a:r>
              <a:rPr lang="en-US" i="1" dirty="0" smtClean="0">
                <a:solidFill>
                  <a:srgbClr val="002060"/>
                </a:solidFill>
              </a:rPr>
              <a:t>first step</a:t>
            </a:r>
            <a:r>
              <a:rPr lang="en-US" dirty="0" smtClean="0"/>
              <a:t>: </a:t>
            </a:r>
            <a:r>
              <a:rPr lang="en-US" b="1" dirty="0" smtClean="0"/>
              <a:t>A 50-g</a:t>
            </a:r>
            <a:r>
              <a:rPr lang="en-US" dirty="0" smtClean="0"/>
              <a:t>, </a:t>
            </a:r>
            <a:r>
              <a:rPr lang="en-US" b="1" dirty="0" smtClean="0"/>
              <a:t>1-hour</a:t>
            </a:r>
            <a:r>
              <a:rPr lang="en-US" dirty="0" smtClean="0"/>
              <a:t> glucose challenge test (GCT) </a:t>
            </a:r>
          </a:p>
          <a:p>
            <a:pPr eaLnBrk="1" hangingPunct="1">
              <a:buFont typeface="Arial" pitchFamily="34" charset="0"/>
              <a:buNone/>
            </a:pPr>
            <a:r>
              <a:rPr lang="en-US" dirty="0" smtClean="0"/>
              <a:t>   - For GCT results exceeding the selected threshold ; </a:t>
            </a:r>
            <a:r>
              <a:rPr lang="en-US" i="1" dirty="0" smtClean="0">
                <a:solidFill>
                  <a:srgbClr val="002060"/>
                </a:solidFill>
              </a:rPr>
              <a:t>second step </a:t>
            </a:r>
            <a:r>
              <a:rPr lang="en-US" dirty="0" smtClean="0"/>
              <a:t>: </a:t>
            </a:r>
            <a:r>
              <a:rPr lang="en-US" b="1" dirty="0" smtClean="0"/>
              <a:t>a 100-g, 3-hour OGTT</a:t>
            </a:r>
            <a:r>
              <a:rPr lang="en-US" dirty="0" smtClean="0"/>
              <a:t> is performed. </a:t>
            </a:r>
          </a:p>
          <a:p>
            <a:pPr eaLnBrk="1" hangingPunct="1">
              <a:buFont typeface="Wingdings" pitchFamily="2" charset="2"/>
              <a:buChar char="ü"/>
            </a:pPr>
            <a:r>
              <a:rPr lang="en-US" b="1" dirty="0" smtClean="0"/>
              <a:t>Early pregnancy screening </a:t>
            </a:r>
            <a:r>
              <a:rPr lang="en-US" dirty="0" smtClean="0"/>
              <a:t>of women at </a:t>
            </a:r>
            <a:r>
              <a:rPr lang="en-US" b="1" dirty="0" smtClean="0"/>
              <a:t>high risk </a:t>
            </a:r>
            <a:r>
              <a:rPr lang="en-US" dirty="0" smtClean="0"/>
              <a:t>for pre gestational diabetes and GDM, </a:t>
            </a:r>
            <a:r>
              <a:rPr lang="en-US" altLang="en-US" dirty="0" smtClean="0"/>
              <a:t>or in areas in which the prevalence of insulin resistance is 5% or higher.</a:t>
            </a:r>
          </a:p>
          <a:p>
            <a:pPr eaLnBrk="1" hangingPunct="1">
              <a:buFont typeface="Arial" pitchFamily="34" charset="0"/>
              <a:buNone/>
            </a:pPr>
            <a:r>
              <a:rPr lang="en-US" altLang="en-US" sz="1800" dirty="0" smtClean="0"/>
              <a:t>(a 1-step approach can be used by proceeding directly to the 100-g, 3-hour OGTT)</a:t>
            </a:r>
            <a:endParaRPr lang="en-US" sz="1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Title 1"/>
          <p:cNvSpPr>
            <a:spLocks noGrp="1"/>
          </p:cNvSpPr>
          <p:nvPr>
            <p:ph type="title"/>
          </p:nvPr>
        </p:nvSpPr>
        <p:spPr>
          <a:xfrm>
            <a:off x="1489075" y="111125"/>
            <a:ext cx="9864725" cy="709613"/>
          </a:xfrm>
        </p:spPr>
        <p:txBody>
          <a:bodyPr/>
          <a:lstStyle/>
          <a:p>
            <a:pPr algn="l" eaLnBrk="1" hangingPunct="1"/>
            <a:r>
              <a:rPr lang="en-US" altLang="en-US" b="1" smtClean="0">
                <a:ln>
                  <a:noFill/>
                </a:ln>
              </a:rPr>
              <a:t>Glucose challenge test (GCT)</a:t>
            </a:r>
          </a:p>
        </p:txBody>
      </p:sp>
      <p:sp>
        <p:nvSpPr>
          <p:cNvPr id="30722" name="Content Placeholder 2"/>
          <p:cNvSpPr>
            <a:spLocks noGrp="1"/>
          </p:cNvSpPr>
          <p:nvPr>
            <p:ph idx="1"/>
          </p:nvPr>
        </p:nvSpPr>
        <p:spPr>
          <a:xfrm>
            <a:off x="1582738" y="914400"/>
            <a:ext cx="9771062" cy="5648325"/>
          </a:xfrm>
        </p:spPr>
        <p:txBody>
          <a:bodyPr/>
          <a:lstStyle/>
          <a:p>
            <a:pPr eaLnBrk="1" hangingPunct="1">
              <a:buFont typeface="Wingdings" pitchFamily="2" charset="2"/>
              <a:buChar char="Ø"/>
            </a:pPr>
            <a:r>
              <a:rPr lang="en-US" altLang="en-US" dirty="0" smtClean="0"/>
              <a:t>A </a:t>
            </a:r>
            <a:r>
              <a:rPr lang="en-US" altLang="en-US" b="1" dirty="0" smtClean="0">
                <a:solidFill>
                  <a:srgbClr val="FF0000"/>
                </a:solidFill>
              </a:rPr>
              <a:t>50-g</a:t>
            </a:r>
            <a:r>
              <a:rPr lang="en-US" altLang="en-US" dirty="0" smtClean="0"/>
              <a:t>, 1-hour GCT, which may be administered in the fasting or non fasting state.</a:t>
            </a:r>
          </a:p>
          <a:p>
            <a:pPr marL="457200" lvl="1" indent="0" eaLnBrk="1" hangingPunct="1">
              <a:buFont typeface="Arial" pitchFamily="34" charset="0"/>
              <a:buNone/>
            </a:pPr>
            <a:r>
              <a:rPr lang="en-US" altLang="en-US" dirty="0" smtClean="0"/>
              <a:t>(Sensitivity is improved if the test is performed in the fasting state)</a:t>
            </a:r>
          </a:p>
          <a:p>
            <a:pPr eaLnBrk="1" hangingPunct="1">
              <a:buFont typeface="Wingdings" pitchFamily="2" charset="2"/>
              <a:buChar char="Ø"/>
            </a:pPr>
            <a:r>
              <a:rPr lang="en-US" altLang="en-US" dirty="0" smtClean="0"/>
              <a:t> A threshold value of </a:t>
            </a:r>
            <a:r>
              <a:rPr lang="en-US" altLang="en-US" b="1" dirty="0" smtClean="0">
                <a:solidFill>
                  <a:srgbClr val="FF0000"/>
                </a:solidFill>
              </a:rPr>
              <a:t>≥135 - 140 mg/</a:t>
            </a:r>
            <a:r>
              <a:rPr lang="en-US" altLang="en-US" b="1" dirty="0" err="1" smtClean="0">
                <a:solidFill>
                  <a:srgbClr val="FF0000"/>
                </a:solidFill>
              </a:rPr>
              <a:t>dL</a:t>
            </a:r>
            <a:r>
              <a:rPr lang="en-US" altLang="en-US" b="1" dirty="0" smtClean="0">
                <a:solidFill>
                  <a:srgbClr val="FF0000"/>
                </a:solidFill>
              </a:rPr>
              <a:t> </a:t>
            </a:r>
            <a:r>
              <a:rPr lang="en-US" altLang="en-US" dirty="0" smtClean="0"/>
              <a:t>can be used.</a:t>
            </a:r>
          </a:p>
          <a:p>
            <a:pPr eaLnBrk="1" hangingPunct="1">
              <a:buFont typeface="Wingdings" pitchFamily="2" charset="2"/>
              <a:buChar char="Ø"/>
            </a:pPr>
            <a:r>
              <a:rPr lang="en-US" altLang="en-US" dirty="0" smtClean="0"/>
              <a:t>For GCT results exceeding the selected threshold, </a:t>
            </a:r>
            <a:r>
              <a:rPr lang="en-US" altLang="en-US" b="1" dirty="0" smtClean="0">
                <a:solidFill>
                  <a:srgbClr val="FF0000"/>
                </a:solidFill>
              </a:rPr>
              <a:t>a 100-g, 3-hour OGTT </a:t>
            </a:r>
            <a:r>
              <a:rPr lang="en-US" altLang="en-US" dirty="0" smtClean="0"/>
              <a:t>is performed.</a:t>
            </a:r>
          </a:p>
          <a:p>
            <a:pPr eaLnBrk="1" hangingPunct="1">
              <a:buFont typeface="Wingdings" pitchFamily="2" charset="2"/>
              <a:buChar char="Ø"/>
            </a:pPr>
            <a:r>
              <a:rPr lang="en-US" altLang="en-US" dirty="0" smtClean="0"/>
              <a:t>If initial screening is negative, repeat testing is performed at 24 to 28 weeks.</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Title 1"/>
          <p:cNvSpPr>
            <a:spLocks noGrp="1"/>
          </p:cNvSpPr>
          <p:nvPr>
            <p:ph type="title"/>
          </p:nvPr>
        </p:nvSpPr>
        <p:spPr>
          <a:xfrm>
            <a:off x="1535113" y="100013"/>
            <a:ext cx="9818687" cy="814387"/>
          </a:xfrm>
        </p:spPr>
        <p:txBody>
          <a:bodyPr/>
          <a:lstStyle/>
          <a:p>
            <a:pPr algn="l" eaLnBrk="1" hangingPunct="1"/>
            <a:r>
              <a:rPr lang="en-US" altLang="en-US" b="1" smtClean="0">
                <a:ln>
                  <a:noFill/>
                </a:ln>
              </a:rPr>
              <a:t>3 hours Oral Glucose Tolerance Test(OGTT)</a:t>
            </a:r>
          </a:p>
        </p:txBody>
      </p:sp>
      <p:sp>
        <p:nvSpPr>
          <p:cNvPr id="3" name="Content Placeholder 2"/>
          <p:cNvSpPr>
            <a:spLocks noGrp="1"/>
          </p:cNvSpPr>
          <p:nvPr>
            <p:ph idx="1"/>
          </p:nvPr>
        </p:nvSpPr>
        <p:spPr>
          <a:xfrm>
            <a:off x="1652588" y="914400"/>
            <a:ext cx="9701212" cy="5943600"/>
          </a:xfrm>
        </p:spPr>
        <p:txBody>
          <a:bodyPr>
            <a:normAutofit/>
          </a:bodyPr>
          <a:lstStyle/>
          <a:p>
            <a:pPr marL="0" indent="0" eaLnBrk="1" hangingPunct="1">
              <a:lnSpc>
                <a:spcPct val="90000"/>
              </a:lnSpc>
              <a:buFont typeface="Arial" pitchFamily="34" charset="0"/>
              <a:buNone/>
            </a:pPr>
            <a:endParaRPr lang="en-US" dirty="0" smtClean="0"/>
          </a:p>
          <a:p>
            <a:pPr marL="0" indent="0" eaLnBrk="1" hangingPunct="1">
              <a:lnSpc>
                <a:spcPct val="90000"/>
              </a:lnSpc>
            </a:pPr>
            <a:endParaRPr lang="en-US" dirty="0" smtClean="0"/>
          </a:p>
          <a:p>
            <a:pPr marL="0" indent="0" eaLnBrk="1" hangingPunct="1">
              <a:lnSpc>
                <a:spcPct val="90000"/>
              </a:lnSpc>
            </a:pPr>
            <a:endParaRPr lang="en-US" dirty="0" smtClean="0"/>
          </a:p>
          <a:p>
            <a:pPr marL="0" indent="0" eaLnBrk="1" hangingPunct="1">
              <a:lnSpc>
                <a:spcPct val="90000"/>
              </a:lnSpc>
            </a:pPr>
            <a:endParaRPr lang="en-US" dirty="0" smtClean="0"/>
          </a:p>
          <a:p>
            <a:pPr marL="0" indent="0" eaLnBrk="1" hangingPunct="1">
              <a:lnSpc>
                <a:spcPct val="90000"/>
              </a:lnSpc>
            </a:pPr>
            <a:endParaRPr lang="en-US" dirty="0" smtClean="0"/>
          </a:p>
          <a:p>
            <a:pPr marL="0" indent="0" eaLnBrk="1" hangingPunct="1">
              <a:lnSpc>
                <a:spcPct val="90000"/>
              </a:lnSpc>
            </a:pPr>
            <a:endParaRPr lang="en-US" dirty="0" smtClean="0"/>
          </a:p>
          <a:p>
            <a:pPr marL="0" indent="0" eaLnBrk="1" hangingPunct="1">
              <a:lnSpc>
                <a:spcPct val="90000"/>
              </a:lnSpc>
            </a:pPr>
            <a:endParaRPr lang="en-US" dirty="0" smtClean="0"/>
          </a:p>
          <a:p>
            <a:pPr marL="0" indent="0" eaLnBrk="1" hangingPunct="1">
              <a:lnSpc>
                <a:spcPct val="90000"/>
              </a:lnSpc>
            </a:pPr>
            <a:r>
              <a:rPr lang="en-US" dirty="0" smtClean="0"/>
              <a:t>Test prerequisites: 		</a:t>
            </a:r>
          </a:p>
          <a:p>
            <a:pPr lvl="1" eaLnBrk="1" hangingPunct="1">
              <a:lnSpc>
                <a:spcPct val="90000"/>
              </a:lnSpc>
              <a:buFont typeface="Wingdings" pitchFamily="2" charset="2"/>
              <a:buChar char="ü"/>
            </a:pPr>
            <a:r>
              <a:rPr lang="en-US" dirty="0" smtClean="0"/>
              <a:t>1-hr, 50-g glucose challenge result ≥135 or 140 mg/</a:t>
            </a:r>
            <a:r>
              <a:rPr lang="en-US" dirty="0" err="1" smtClean="0"/>
              <a:t>dL</a:t>
            </a:r>
            <a:r>
              <a:rPr lang="en-US" dirty="0" smtClean="0"/>
              <a:t>		</a:t>
            </a:r>
          </a:p>
          <a:p>
            <a:pPr lvl="1" eaLnBrk="1" hangingPunct="1">
              <a:lnSpc>
                <a:spcPct val="90000"/>
              </a:lnSpc>
              <a:buFont typeface="Wingdings" pitchFamily="2" charset="2"/>
              <a:buChar char="ü"/>
            </a:pPr>
            <a:r>
              <a:rPr lang="en-US" dirty="0" smtClean="0"/>
              <a:t>Overnight fast of 8-14 </a:t>
            </a:r>
            <a:r>
              <a:rPr lang="en-US" dirty="0" err="1" smtClean="0"/>
              <a:t>hr</a:t>
            </a:r>
            <a:r>
              <a:rPr lang="en-US" dirty="0" smtClean="0"/>
              <a:t>		</a:t>
            </a:r>
          </a:p>
          <a:p>
            <a:pPr lvl="1" eaLnBrk="1" hangingPunct="1">
              <a:lnSpc>
                <a:spcPct val="90000"/>
              </a:lnSpc>
              <a:buFont typeface="Wingdings" pitchFamily="2" charset="2"/>
              <a:buChar char="ü"/>
            </a:pPr>
            <a:r>
              <a:rPr lang="en-US" dirty="0" smtClean="0"/>
              <a:t>Carbohydrate loading for 3 days, including ≥150 g of carbohydrate		</a:t>
            </a:r>
          </a:p>
          <a:p>
            <a:pPr lvl="1" eaLnBrk="1" hangingPunct="1">
              <a:lnSpc>
                <a:spcPct val="90000"/>
              </a:lnSpc>
              <a:buFont typeface="Wingdings" pitchFamily="2" charset="2"/>
              <a:buChar char="ü"/>
            </a:pPr>
            <a:r>
              <a:rPr lang="en-US" dirty="0" smtClean="0"/>
              <a:t>Seated , </a:t>
            </a:r>
            <a:r>
              <a:rPr lang="en-US" dirty="0"/>
              <a:t>no exercise, </a:t>
            </a:r>
            <a:r>
              <a:rPr lang="en-US" dirty="0" smtClean="0"/>
              <a:t>not smoking during the test		</a:t>
            </a:r>
          </a:p>
          <a:p>
            <a:pPr lvl="1" eaLnBrk="1" hangingPunct="1">
              <a:lnSpc>
                <a:spcPct val="90000"/>
              </a:lnSpc>
              <a:buFont typeface="Wingdings" pitchFamily="2" charset="2"/>
              <a:buChar char="ü"/>
            </a:pPr>
            <a:r>
              <a:rPr lang="en-US" dirty="0" smtClean="0"/>
              <a:t>Two or more values must be met or exceeded for a diagnosis of GDM		</a:t>
            </a:r>
            <a:r>
              <a:rPr lang="en-US" b="1" dirty="0" smtClean="0"/>
              <a:t> </a:t>
            </a:r>
            <a:r>
              <a:rPr lang="en-US" dirty="0" smtClean="0"/>
              <a:t>	</a:t>
            </a:r>
          </a:p>
          <a:p>
            <a:pPr marL="0" indent="0" eaLnBrk="1" hangingPunct="1">
              <a:lnSpc>
                <a:spcPct val="90000"/>
              </a:lnSpc>
            </a:pPr>
            <a:endParaRPr lang="en-US" dirty="0" smtClean="0"/>
          </a:p>
        </p:txBody>
      </p:sp>
      <p:graphicFrame>
        <p:nvGraphicFramePr>
          <p:cNvPr id="4" name="Table 3"/>
          <p:cNvGraphicFramePr>
            <a:graphicFrameLocks noGrp="1"/>
          </p:cNvGraphicFramePr>
          <p:nvPr/>
        </p:nvGraphicFramePr>
        <p:xfrm>
          <a:off x="1801813" y="1309688"/>
          <a:ext cx="8707437" cy="2659754"/>
        </p:xfrm>
        <a:graphic>
          <a:graphicData uri="http://schemas.openxmlformats.org/drawingml/2006/table">
            <a:tbl>
              <a:tblPr/>
              <a:tblGrid>
                <a:gridCol w="2357437"/>
                <a:gridCol w="6350000"/>
              </a:tblGrid>
              <a:tr h="9223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orbel" pitchFamily="34" charset="0"/>
                        </a:rPr>
                        <a:t>Assessment for GDM</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orbel" pitchFamily="34" charset="0"/>
                        </a:rPr>
                        <a:t>Plasma Glucose Level after a 100-g Glucose Load mg/dL (mmol/L)</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97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Fasting</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95 (5.3)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rbel" pitchFamily="34" charset="0"/>
                      </a:endParaRP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r>
              <a:tr h="365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1 hr</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180 (10.0)</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r>
              <a:tr h="365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2 hr</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155 (8.6)</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r>
              <a:tr h="365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3 hr</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140 (7.8)</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r>
            </a:tbl>
          </a:graphicData>
        </a:graphic>
      </p:graphicFrame>
      <p:sp>
        <p:nvSpPr>
          <p:cNvPr id="2" name="مربع نص 1"/>
          <p:cNvSpPr txBox="1"/>
          <p:nvPr/>
        </p:nvSpPr>
        <p:spPr>
          <a:xfrm>
            <a:off x="274320" y="1539240"/>
            <a:ext cx="1082040" cy="369332"/>
          </a:xfrm>
          <a:prstGeom prst="rect">
            <a:avLst/>
          </a:prstGeom>
          <a:noFill/>
          <a:ln>
            <a:solidFill>
              <a:schemeClr val="accent1"/>
            </a:solidFill>
          </a:ln>
        </p:spPr>
        <p:txBody>
          <a:bodyPr wrap="square" rtlCol="0">
            <a:spAutoFit/>
          </a:bodyPr>
          <a:lstStyle/>
          <a:p>
            <a:r>
              <a:rPr lang="ar-JO" dirty="0" smtClean="0"/>
              <a:t>حفظ </a:t>
            </a:r>
            <a:endParaRPr lang="en-US" dirty="0"/>
          </a:p>
        </p:txBody>
      </p:sp>
      <p:sp>
        <p:nvSpPr>
          <p:cNvPr id="5" name="مستطيل 4"/>
          <p:cNvSpPr/>
          <p:nvPr/>
        </p:nvSpPr>
        <p:spPr>
          <a:xfrm>
            <a:off x="6781800" y="2370783"/>
            <a:ext cx="3063240" cy="1323439"/>
          </a:xfrm>
          <a:prstGeom prst="rect">
            <a:avLst/>
          </a:prstGeom>
          <a:solidFill>
            <a:schemeClr val="accent2"/>
          </a:solidFill>
        </p:spPr>
        <p:txBody>
          <a:bodyPr wrap="square">
            <a:spAutoFit/>
          </a:bodyPr>
          <a:lstStyle/>
          <a:p>
            <a:r>
              <a:rPr lang="en-US" sz="1600" dirty="0" smtClean="0"/>
              <a:t>Glucose concentration </a:t>
            </a:r>
            <a:r>
              <a:rPr lang="en-US" sz="1600" dirty="0"/>
              <a:t>greater than or equal to these values at two or more time points are generally considered a </a:t>
            </a:r>
            <a:r>
              <a:rPr lang="en-US" sz="1600" dirty="0" smtClean="0"/>
              <a:t>positive test. </a:t>
            </a:r>
            <a:endParaRPr lang="en-US" sz="1600" dirty="0"/>
          </a:p>
        </p:txBody>
      </p:sp>
      <p:sp>
        <p:nvSpPr>
          <p:cNvPr id="6" name="مربع نص 5"/>
          <p:cNvSpPr txBox="1"/>
          <p:nvPr/>
        </p:nvSpPr>
        <p:spPr>
          <a:xfrm>
            <a:off x="9311640" y="5322332"/>
            <a:ext cx="1432560" cy="369332"/>
          </a:xfrm>
          <a:prstGeom prst="rect">
            <a:avLst/>
          </a:prstGeom>
          <a:noFill/>
          <a:ln>
            <a:solidFill>
              <a:schemeClr val="accent1"/>
            </a:solidFill>
          </a:ln>
        </p:spPr>
        <p:txBody>
          <a:bodyPr wrap="square" rtlCol="0">
            <a:spAutoFit/>
          </a:bodyPr>
          <a:lstStyle/>
          <a:p>
            <a:r>
              <a:rPr lang="en-US" dirty="0" smtClean="0"/>
              <a:t>Usual meals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9" name="Title 1"/>
          <p:cNvSpPr>
            <a:spLocks noGrp="1"/>
          </p:cNvSpPr>
          <p:nvPr>
            <p:ph type="title"/>
          </p:nvPr>
        </p:nvSpPr>
        <p:spPr>
          <a:xfrm>
            <a:off x="1411288" y="155575"/>
            <a:ext cx="9942512" cy="758825"/>
          </a:xfrm>
        </p:spPr>
        <p:txBody>
          <a:bodyPr/>
          <a:lstStyle/>
          <a:p>
            <a:pPr algn="l" eaLnBrk="1" hangingPunct="1"/>
            <a:r>
              <a:rPr lang="en-US" altLang="en-US" b="1" smtClean="0">
                <a:ln>
                  <a:noFill/>
                </a:ln>
              </a:rPr>
              <a:t>Maternal complication with diabetes</a:t>
            </a:r>
          </a:p>
        </p:txBody>
      </p:sp>
      <p:sp>
        <p:nvSpPr>
          <p:cNvPr id="3" name="Content Placeholder 2"/>
          <p:cNvSpPr>
            <a:spLocks noGrp="1"/>
          </p:cNvSpPr>
          <p:nvPr>
            <p:ph idx="1"/>
          </p:nvPr>
        </p:nvSpPr>
        <p:spPr>
          <a:xfrm>
            <a:off x="1566863" y="1025525"/>
            <a:ext cx="9786937" cy="6002338"/>
          </a:xfrm>
        </p:spPr>
        <p:txBody>
          <a:bodyPr>
            <a:normAutofit/>
          </a:bodyPr>
          <a:lstStyle/>
          <a:p>
            <a:pPr marL="533400" indent="-533400" eaLnBrk="1" hangingPunct="1">
              <a:buFont typeface="Wingdings" pitchFamily="2" charset="2"/>
              <a:buAutoNum type="arabicPeriod"/>
            </a:pPr>
            <a:r>
              <a:rPr lang="en-US" altLang="zh-TW" smtClean="0">
                <a:cs typeface="新細明體"/>
              </a:rPr>
              <a:t>Hypoglycemia                                                        </a:t>
            </a:r>
            <a:r>
              <a:rPr lang="en-US" altLang="en-US" smtClean="0"/>
              <a:t>                                 </a:t>
            </a:r>
          </a:p>
          <a:p>
            <a:pPr marL="533400" indent="-533400" eaLnBrk="1" hangingPunct="1">
              <a:buFont typeface="Corbel" pitchFamily="34" charset="0"/>
              <a:buAutoNum type="arabicPeriod"/>
            </a:pPr>
            <a:r>
              <a:rPr lang="en-US" altLang="zh-TW" smtClean="0">
                <a:cs typeface="新細明體"/>
              </a:rPr>
              <a:t>Infection (vaginal candidiasis, UTI)</a:t>
            </a:r>
          </a:p>
          <a:p>
            <a:pPr marL="533400" indent="-533400" eaLnBrk="1" hangingPunct="1">
              <a:buFont typeface="Corbel" pitchFamily="34" charset="0"/>
              <a:buAutoNum type="arabicPeriod"/>
            </a:pPr>
            <a:r>
              <a:rPr lang="en-US" altLang="zh-TW" smtClean="0">
                <a:cs typeface="新細明體"/>
              </a:rPr>
              <a:t>Ketoacidosis</a:t>
            </a:r>
          </a:p>
          <a:p>
            <a:pPr marL="533400" indent="-533400" eaLnBrk="1" hangingPunct="1">
              <a:buFont typeface="Corbel" pitchFamily="34" charset="0"/>
              <a:buAutoNum type="arabicPeriod"/>
            </a:pPr>
            <a:r>
              <a:rPr lang="en-US" altLang="zh-TW" smtClean="0">
                <a:cs typeface="新細明體"/>
              </a:rPr>
              <a:t>Deterioration in retinopathy</a:t>
            </a:r>
          </a:p>
          <a:p>
            <a:pPr marL="533400" indent="-533400" eaLnBrk="1" hangingPunct="1">
              <a:buFont typeface="Corbel" pitchFamily="34" charset="0"/>
              <a:buAutoNum type="arabicPeriod"/>
            </a:pPr>
            <a:r>
              <a:rPr lang="en-US" altLang="zh-TW" smtClean="0">
                <a:cs typeface="新細明體"/>
              </a:rPr>
              <a:t>Increased proteinuria + edema</a:t>
            </a:r>
          </a:p>
          <a:p>
            <a:pPr marL="533400" indent="-533400" eaLnBrk="1" hangingPunct="1">
              <a:buFont typeface="Corbel" pitchFamily="34" charset="0"/>
              <a:buAutoNum type="arabicPeriod"/>
            </a:pPr>
            <a:r>
              <a:rPr lang="en-US" altLang="zh-TW" smtClean="0">
                <a:cs typeface="新細明體"/>
              </a:rPr>
              <a:t>Miscarriage</a:t>
            </a:r>
          </a:p>
          <a:p>
            <a:pPr marL="533400" indent="-533400" eaLnBrk="1" hangingPunct="1">
              <a:buFont typeface="Corbel" pitchFamily="34" charset="0"/>
              <a:buAutoNum type="arabicPeriod"/>
            </a:pPr>
            <a:r>
              <a:rPr lang="en-US" altLang="zh-TW" smtClean="0">
                <a:cs typeface="新細明體"/>
              </a:rPr>
              <a:t>Polyhydramnios</a:t>
            </a:r>
          </a:p>
          <a:p>
            <a:pPr marL="533400" indent="-533400" eaLnBrk="1" hangingPunct="1">
              <a:buFont typeface="Corbel" pitchFamily="34" charset="0"/>
              <a:buAutoNum type="arabicPeriod"/>
            </a:pPr>
            <a:r>
              <a:rPr lang="en-US" altLang="zh-TW" smtClean="0">
                <a:cs typeface="新細明體"/>
              </a:rPr>
              <a:t>Preeclampsia</a:t>
            </a:r>
          </a:p>
          <a:p>
            <a:pPr marL="533400" indent="-533400" eaLnBrk="1" hangingPunct="1">
              <a:buFont typeface="Corbel" pitchFamily="34" charset="0"/>
              <a:buAutoNum type="arabicPeriod"/>
            </a:pPr>
            <a:r>
              <a:rPr lang="en-US" altLang="zh-TW" smtClean="0">
                <a:cs typeface="新細明體"/>
              </a:rPr>
              <a:t>Increased caesarean rate</a:t>
            </a:r>
          </a:p>
          <a:p>
            <a:pPr marL="533400" indent="-533400" eaLnBrk="1" hangingPunct="1">
              <a:buFont typeface="Corbel" pitchFamily="34" charset="0"/>
              <a:buAutoNum type="arabicPeriod"/>
            </a:pPr>
            <a:r>
              <a:rPr lang="en-US" altLang="en-US" smtClean="0"/>
              <a:t>Thrombo-embolic and cardiovascular diseases</a:t>
            </a:r>
            <a:endParaRPr lang="en-US" altLang="zh-TW" smtClean="0">
              <a:cs typeface="新細明體"/>
            </a:endParaRPr>
          </a:p>
          <a:p>
            <a:pPr marL="533400" indent="-533400" eaLnBrk="1" hangingPunct="1"/>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238"/>
            <a:ext cx="10515600" cy="747712"/>
          </a:xfrm>
        </p:spPr>
        <p:txBody>
          <a:bodyPr rtlCol="0">
            <a:normAutofit fontScale="90000"/>
          </a:bodyPr>
          <a:lstStyle/>
          <a:p>
            <a:pPr algn="l" eaLnBrk="1" fontAlgn="auto" hangingPunct="1">
              <a:spcAft>
                <a:spcPts val="0"/>
              </a:spcAft>
              <a:defRPr/>
            </a:pPr>
            <a:r>
              <a:rPr lang="en-US" b="1" dirty="0" smtClean="0"/>
              <a:t>Management of pregnancies complicated by DM</a:t>
            </a:r>
            <a:endParaRPr lang="en-US" b="1" dirty="0"/>
          </a:p>
        </p:txBody>
      </p:sp>
      <p:sp>
        <p:nvSpPr>
          <p:cNvPr id="3" name="Content Placeholder 2"/>
          <p:cNvSpPr>
            <a:spLocks noGrp="1"/>
          </p:cNvSpPr>
          <p:nvPr>
            <p:ph idx="1"/>
          </p:nvPr>
        </p:nvSpPr>
        <p:spPr>
          <a:xfrm>
            <a:off x="1336675" y="984250"/>
            <a:ext cx="10017125" cy="5233988"/>
          </a:xfrm>
        </p:spPr>
        <p:txBody>
          <a:bodyPr>
            <a:normAutofit/>
          </a:bodyPr>
          <a:lstStyle/>
          <a:p>
            <a:pPr eaLnBrk="1" hangingPunct="1"/>
            <a:r>
              <a:rPr lang="en-US" b="1" smtClean="0"/>
              <a:t>Objectives :</a:t>
            </a:r>
          </a:p>
          <a:p>
            <a:pPr lvl="1" eaLnBrk="1" hangingPunct="1">
              <a:buFont typeface="Wingdings" pitchFamily="2" charset="2"/>
              <a:buChar char="ü"/>
            </a:pPr>
            <a:r>
              <a:rPr lang="en-US" smtClean="0"/>
              <a:t>Preconceptional counselling</a:t>
            </a:r>
          </a:p>
          <a:p>
            <a:pPr lvl="1" eaLnBrk="1" hangingPunct="1">
              <a:buFont typeface="Wingdings" pitchFamily="2" charset="2"/>
              <a:buChar char="ü"/>
            </a:pPr>
            <a:r>
              <a:rPr lang="en-US" smtClean="0"/>
              <a:t>Achieve normoglycemia</a:t>
            </a:r>
          </a:p>
          <a:p>
            <a:pPr lvl="1" eaLnBrk="1" hangingPunct="1">
              <a:buFont typeface="Wingdings" pitchFamily="2" charset="2"/>
              <a:buChar char="ü"/>
            </a:pPr>
            <a:r>
              <a:rPr lang="en-US" smtClean="0"/>
              <a:t>Prevent ketosis</a:t>
            </a:r>
          </a:p>
          <a:p>
            <a:pPr lvl="1" eaLnBrk="1" hangingPunct="1">
              <a:buFont typeface="Wingdings" pitchFamily="2" charset="2"/>
              <a:buChar char="ü"/>
            </a:pPr>
            <a:r>
              <a:rPr lang="en-US" smtClean="0"/>
              <a:t>Provide adequate weight gain</a:t>
            </a:r>
          </a:p>
          <a:p>
            <a:pPr lvl="1" eaLnBrk="1" hangingPunct="1">
              <a:buFont typeface="Wingdings" pitchFamily="2" charset="2"/>
              <a:buChar char="ü"/>
            </a:pPr>
            <a:r>
              <a:rPr lang="en-US" smtClean="0"/>
              <a:t>Contribute to fetal well-being</a:t>
            </a:r>
          </a:p>
          <a:p>
            <a:pPr lvl="1" eaLnBrk="1" hangingPunct="1">
              <a:buFont typeface="Wingdings" pitchFamily="2" charset="2"/>
              <a:buChar char="ü"/>
            </a:pPr>
            <a:r>
              <a:rPr lang="en-US" altLang="en-US" smtClean="0"/>
              <a:t>Prevention of obstetric complications.</a:t>
            </a:r>
          </a:p>
          <a:p>
            <a:pPr lvl="1" eaLnBrk="1" hangingPunct="1">
              <a:buFont typeface="Wingdings" pitchFamily="2" charset="2"/>
              <a:buChar char="ü"/>
            </a:pPr>
            <a:r>
              <a:rPr lang="en-US" altLang="en-US" smtClean="0"/>
              <a:t>Timing the delivery.</a:t>
            </a:r>
          </a:p>
          <a:p>
            <a:pPr lvl="1" eaLnBrk="1" hangingPunct="1">
              <a:buFont typeface="Wingdings" pitchFamily="2" charset="2"/>
              <a:buChar char="ü"/>
            </a:pPr>
            <a:r>
              <a:rPr lang="en-US" altLang="en-US" smtClean="0"/>
              <a:t>Select mode of delivery.</a:t>
            </a:r>
          </a:p>
          <a:p>
            <a:pPr lvl="1" eaLnBrk="1" hangingPunct="1">
              <a:buFont typeface="Wingdings" pitchFamily="2" charset="2"/>
              <a:buChar char="ü"/>
            </a:pPr>
            <a:r>
              <a:rPr lang="en-US" altLang="en-US" smtClean="0"/>
              <a:t>Intensive neonatal care.</a:t>
            </a:r>
            <a:endParaRPr lang="en-US" smtClean="0"/>
          </a:p>
          <a:p>
            <a:pPr eaLnBrk="1" hangingPunct="1"/>
            <a:endParaRPr lang="en-US" smtClean="0"/>
          </a:p>
          <a:p>
            <a:pPr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885508" y="2788920"/>
            <a:ext cx="10420985" cy="1280160"/>
          </a:xfrm>
        </p:spPr>
        <p:txBody>
          <a:bodyPr>
            <a:noAutofit/>
          </a:bodyPr>
          <a:lstStyle/>
          <a:p>
            <a:pPr algn="ctr" eaLnBrk="1" hangingPunct="1"/>
            <a:r>
              <a:rPr lang="en-US" altLang="en-US" sz="6600" dirty="0" smtClean="0">
                <a:ln>
                  <a:noFill/>
                </a:ln>
                <a:solidFill>
                  <a:srgbClr val="FF0000"/>
                </a:solidFill>
                <a:effectLst>
                  <a:outerShdw blurRad="38100" dist="38100" dir="2700000" algn="tl">
                    <a:srgbClr val="000000">
                      <a:alpha val="43137"/>
                    </a:srgbClr>
                  </a:outerShdw>
                </a:effectLst>
                <a:latin typeface="Candara" pitchFamily="34" charset="0"/>
              </a:rPr>
              <a:t>Diabetes in Pregnancy</a:t>
            </a:r>
          </a:p>
        </p:txBody>
      </p:sp>
      <p:sp>
        <p:nvSpPr>
          <p:cNvPr id="5" name="مستطيل 3"/>
          <p:cNvSpPr>
            <a:spLocks noChangeArrowheads="1"/>
          </p:cNvSpPr>
          <p:nvPr/>
        </p:nvSpPr>
        <p:spPr bwMode="auto">
          <a:xfrm>
            <a:off x="2179320" y="2590800"/>
            <a:ext cx="5173980" cy="535701"/>
          </a:xfrm>
          <a:prstGeom prst="rect">
            <a:avLst/>
          </a:prstGeom>
          <a:noFill/>
          <a:ln>
            <a:noFill/>
            <a:headEnd/>
            <a:tailEnd/>
          </a:ln>
        </p:spPr>
        <p:style>
          <a:lnRef idx="2">
            <a:schemeClr val="accent1"/>
          </a:lnRef>
          <a:fillRef idx="1">
            <a:schemeClr val="lt1"/>
          </a:fillRef>
          <a:effectRef idx="0">
            <a:schemeClr val="accent1"/>
          </a:effectRef>
          <a:fontRef idx="minor">
            <a:schemeClr val="dk1"/>
          </a:fontRef>
        </p:style>
        <p:txBody>
          <a:bodyPr wrap="square" lIns="144000" tIns="180000" rIns="144000" anchor="b">
            <a:spAutoFit/>
          </a:bodyPr>
          <a:lstStyle/>
          <a:p>
            <a:pPr>
              <a:defRPr/>
            </a:pPr>
            <a:r>
              <a:rPr lang="en-US" altLang="ar-JO" sz="2000" dirty="0">
                <a:latin typeface="Amer LT Regular" pitchFamily="2" charset="-78"/>
                <a:cs typeface="Amer LT Regular" pitchFamily="2" charset="-78"/>
              </a:rPr>
              <a:t>DR  Omar Abu-</a:t>
            </a:r>
            <a:r>
              <a:rPr lang="en-US" altLang="ar-JO" sz="2000" dirty="0" err="1">
                <a:latin typeface="Amer LT Regular" pitchFamily="2" charset="-78"/>
                <a:cs typeface="Amer LT Regular" pitchFamily="2" charset="-78"/>
              </a:rPr>
              <a:t>Azzam</a:t>
            </a:r>
            <a:endParaRPr lang="ar-JO" sz="2000" dirty="0">
              <a:latin typeface="Amer LT Regular" pitchFamily="2" charset="-78"/>
              <a:cs typeface="Amer LT Regular"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Title 1"/>
          <p:cNvSpPr>
            <a:spLocks noGrp="1"/>
          </p:cNvSpPr>
          <p:nvPr>
            <p:ph type="title"/>
          </p:nvPr>
        </p:nvSpPr>
        <p:spPr>
          <a:xfrm>
            <a:off x="1593850" y="111125"/>
            <a:ext cx="9759950" cy="1368425"/>
          </a:xfrm>
        </p:spPr>
        <p:txBody>
          <a:bodyPr/>
          <a:lstStyle/>
          <a:p>
            <a:pPr algn="l" eaLnBrk="1" hangingPunct="1"/>
            <a:r>
              <a:rPr lang="en-US" altLang="en-US" sz="3600" b="1" smtClean="0">
                <a:ln>
                  <a:noFill/>
                </a:ln>
                <a:latin typeface="Arial" pitchFamily="34" charset="0"/>
                <a:ea typeface="MS PGothic" pitchFamily="34" charset="-128"/>
                <a:cs typeface="Arial" pitchFamily="34" charset="0"/>
              </a:rPr>
              <a:t>Preconception Counseling for Pregestational Diabetes</a:t>
            </a:r>
            <a:endParaRPr lang="en-US" altLang="en-US" sz="3600" b="1" smtClean="0">
              <a:ln>
                <a:noFill/>
              </a:ln>
              <a:ea typeface="MS PGothic" pitchFamily="34" charset="-128"/>
              <a:cs typeface="Arial" pitchFamily="34" charset="0"/>
            </a:endParaRPr>
          </a:p>
        </p:txBody>
      </p:sp>
      <p:sp>
        <p:nvSpPr>
          <p:cNvPr id="3" name="Content Placeholder 2"/>
          <p:cNvSpPr>
            <a:spLocks noGrp="1"/>
          </p:cNvSpPr>
          <p:nvPr>
            <p:ph idx="1"/>
          </p:nvPr>
        </p:nvSpPr>
        <p:spPr>
          <a:xfrm>
            <a:off x="838200" y="1479550"/>
            <a:ext cx="11250613" cy="2935288"/>
          </a:xfrm>
        </p:spPr>
        <p:txBody>
          <a:bodyPr>
            <a:normAutofit/>
          </a:bodyPr>
          <a:lstStyle/>
          <a:p>
            <a:pPr marL="0" indent="0" eaLnBrk="1" hangingPunct="1">
              <a:buFont typeface="Arial" pitchFamily="34" charset="0"/>
              <a:buNone/>
            </a:pPr>
            <a:endParaRPr lang="en-US" smtClean="0">
              <a:latin typeface="Arial" pitchFamily="34" charset="0"/>
              <a:ea typeface="MS PGothic" pitchFamily="34" charset="-128"/>
              <a:cs typeface="Arial" pitchFamily="34" charset="0"/>
            </a:endParaRPr>
          </a:p>
          <a:p>
            <a:pPr marL="0" indent="0" eaLnBrk="1" hangingPunct="1">
              <a:buFont typeface="Arial" pitchFamily="34" charset="0"/>
              <a:buAutoNum type="arabicPeriod"/>
            </a:pPr>
            <a:r>
              <a:rPr lang="en-US" sz="2000" smtClean="0">
                <a:latin typeface="Arial" pitchFamily="34" charset="0"/>
                <a:ea typeface="MS PGothic" pitchFamily="34" charset="-128"/>
                <a:cs typeface="Arial" pitchFamily="34" charset="0"/>
              </a:rPr>
              <a:t>Attain a preconception A1C of </a:t>
            </a:r>
            <a:r>
              <a:rPr lang="en-US" sz="2000" smtClean="0">
                <a:solidFill>
                  <a:srgbClr val="FF0000"/>
                </a:solidFill>
                <a:latin typeface="Arial" pitchFamily="34" charset="0"/>
                <a:ea typeface="MS PGothic" pitchFamily="34" charset="-128"/>
                <a:cs typeface="Arial" pitchFamily="34" charset="0"/>
              </a:rPr>
              <a:t>≤7.0%, </a:t>
            </a:r>
            <a:r>
              <a:rPr lang="en-US" sz="2000" smtClean="0">
                <a:latin typeface="Arial" pitchFamily="34" charset="0"/>
                <a:ea typeface="MS PGothic" pitchFamily="34" charset="-128"/>
                <a:cs typeface="Arial" pitchFamily="34" charset="0"/>
              </a:rPr>
              <a:t>to decrease the risk of: </a:t>
            </a:r>
          </a:p>
          <a:p>
            <a:pPr lvl="1" eaLnBrk="1" hangingPunct="1">
              <a:lnSpc>
                <a:spcPct val="120000"/>
              </a:lnSpc>
            </a:pPr>
            <a:r>
              <a:rPr lang="en-US" sz="1800" smtClean="0">
                <a:latin typeface="Arial" pitchFamily="34" charset="0"/>
                <a:ea typeface="MS PGothic" pitchFamily="34" charset="-128"/>
                <a:cs typeface="Arial" pitchFamily="34" charset="0"/>
              </a:rPr>
              <a:t>Spontaneous miscarriage</a:t>
            </a:r>
          </a:p>
          <a:p>
            <a:pPr lvl="1" eaLnBrk="1" hangingPunct="1">
              <a:lnSpc>
                <a:spcPct val="120000"/>
              </a:lnSpc>
            </a:pPr>
            <a:r>
              <a:rPr lang="en-US" sz="1800" smtClean="0">
                <a:latin typeface="Arial" pitchFamily="34" charset="0"/>
                <a:ea typeface="MS PGothic" pitchFamily="34" charset="-128"/>
                <a:cs typeface="Arial" pitchFamily="34" charset="0"/>
              </a:rPr>
              <a:t>Congenital anomalies </a:t>
            </a:r>
          </a:p>
          <a:p>
            <a:pPr lvl="1" eaLnBrk="1" hangingPunct="1">
              <a:lnSpc>
                <a:spcPct val="120000"/>
              </a:lnSpc>
            </a:pPr>
            <a:r>
              <a:rPr lang="en-US" sz="1800" smtClean="0">
                <a:latin typeface="Arial" pitchFamily="34" charset="0"/>
                <a:ea typeface="MS PGothic" pitchFamily="34" charset="-128"/>
                <a:cs typeface="Arial" pitchFamily="34" charset="0"/>
              </a:rPr>
              <a:t>Pre-eclampsia </a:t>
            </a:r>
          </a:p>
          <a:p>
            <a:pPr lvl="1" eaLnBrk="1" hangingPunct="1">
              <a:lnSpc>
                <a:spcPct val="120000"/>
              </a:lnSpc>
            </a:pPr>
            <a:r>
              <a:rPr lang="en-US" sz="1800" smtClean="0">
                <a:latin typeface="Arial" pitchFamily="34" charset="0"/>
                <a:ea typeface="MS PGothic" pitchFamily="34" charset="-128"/>
                <a:cs typeface="Arial" pitchFamily="34" charset="0"/>
              </a:rPr>
              <a:t>Progression of retinopathy in pregnancy</a:t>
            </a:r>
          </a:p>
          <a:p>
            <a:pPr lvl="1" eaLnBrk="1" hangingPunct="1">
              <a:buFont typeface="Arial" pitchFamily="34" charset="0"/>
              <a:buNone/>
            </a:pPr>
            <a:endParaRPr lang="en-US" sz="700" smtClean="0">
              <a:latin typeface="Arial" pitchFamily="34" charset="0"/>
              <a:ea typeface="MS PGothic" pitchFamily="34" charset="-128"/>
              <a:cs typeface="Arial" pitchFamily="34" charset="0"/>
            </a:endParaRPr>
          </a:p>
        </p:txBody>
      </p:sp>
      <p:pic>
        <p:nvPicPr>
          <p:cNvPr id="34819" name="Picture 3"/>
          <p:cNvPicPr>
            <a:picLocks noChangeAspect="1"/>
          </p:cNvPicPr>
          <p:nvPr/>
        </p:nvPicPr>
        <p:blipFill>
          <a:blip r:embed="rId2"/>
          <a:srcRect/>
          <a:stretch>
            <a:fillRect/>
          </a:stretch>
        </p:blipFill>
        <p:spPr bwMode="auto">
          <a:xfrm>
            <a:off x="5995988" y="2743200"/>
            <a:ext cx="6092825" cy="4114800"/>
          </a:xfrm>
          <a:prstGeom prst="rect">
            <a:avLst/>
          </a:prstGeom>
          <a:noFill/>
          <a:ln w="9525">
            <a:noFill/>
            <a:miter lim="800000"/>
            <a:headEnd/>
            <a:tailEnd/>
          </a:ln>
        </p:spPr>
      </p:pic>
      <p:sp>
        <p:nvSpPr>
          <p:cNvPr id="2" name="مربع نص 1"/>
          <p:cNvSpPr txBox="1"/>
          <p:nvPr/>
        </p:nvSpPr>
        <p:spPr>
          <a:xfrm>
            <a:off x="822960" y="4831080"/>
            <a:ext cx="4892040" cy="1815882"/>
          </a:xfrm>
          <a:prstGeom prst="rect">
            <a:avLst/>
          </a:prstGeom>
          <a:noFill/>
          <a:ln>
            <a:solidFill>
              <a:schemeClr val="accent1"/>
            </a:solidFill>
          </a:ln>
        </p:spPr>
        <p:txBody>
          <a:bodyPr wrap="square" rtlCol="0">
            <a:spAutoFit/>
          </a:bodyPr>
          <a:lstStyle/>
          <a:p>
            <a:r>
              <a:rPr lang="en-US" sz="1600" dirty="0" smtClean="0"/>
              <a:t>So the pregnancy in high risk or already diagnosed DM , should be planned , to perform the appropriate </a:t>
            </a:r>
            <a:r>
              <a:rPr lang="en-US" sz="1600" dirty="0" err="1" smtClean="0"/>
              <a:t>intervntions</a:t>
            </a:r>
            <a:r>
              <a:rPr lang="en-US" sz="1600" dirty="0" smtClean="0"/>
              <a:t> (control DM , folic acid,..) prior to get pregnant .</a:t>
            </a:r>
          </a:p>
          <a:p>
            <a:endParaRPr lang="en-US" sz="1600" dirty="0"/>
          </a:p>
          <a:p>
            <a:r>
              <a:rPr lang="en-US" sz="1600" dirty="0" smtClean="0"/>
              <a:t>Glucose level should be </a:t>
            </a:r>
            <a:r>
              <a:rPr lang="en-US" sz="1600" dirty="0" err="1" smtClean="0"/>
              <a:t>controled</a:t>
            </a:r>
            <a:r>
              <a:rPr lang="en-US" sz="1600" dirty="0" smtClean="0"/>
              <a:t> before the period of organogenesis (6-11w)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Title 1"/>
          <p:cNvSpPr>
            <a:spLocks noGrp="1"/>
          </p:cNvSpPr>
          <p:nvPr>
            <p:ph type="title"/>
          </p:nvPr>
        </p:nvSpPr>
        <p:spPr>
          <a:xfrm>
            <a:off x="1606550" y="147638"/>
            <a:ext cx="9747250" cy="2116137"/>
          </a:xfrm>
        </p:spPr>
        <p:txBody>
          <a:bodyPr/>
          <a:lstStyle/>
          <a:p>
            <a:pPr algn="l" eaLnBrk="1" hangingPunct="1"/>
            <a:r>
              <a:rPr lang="en-US" altLang="en-US" sz="3600" b="1" smtClean="0">
                <a:ln>
                  <a:noFill/>
                </a:ln>
                <a:latin typeface="Arial" pitchFamily="34" charset="0"/>
                <a:ea typeface="MS PGothic" pitchFamily="34" charset="-128"/>
                <a:cs typeface="Arial" pitchFamily="34" charset="0"/>
              </a:rPr>
              <a:t>Preconception Counseling for Pregestational Diabetes</a:t>
            </a:r>
            <a:endParaRPr lang="en-US" altLang="en-US" sz="3600" b="1" smtClean="0">
              <a:ln>
                <a:noFill/>
              </a:ln>
              <a:ea typeface="MS PGothic" pitchFamily="34" charset="-128"/>
              <a:cs typeface="Arial" pitchFamily="34" charset="0"/>
            </a:endParaRPr>
          </a:p>
        </p:txBody>
      </p:sp>
      <p:sp>
        <p:nvSpPr>
          <p:cNvPr id="35842" name="Content Placeholder 2"/>
          <p:cNvSpPr>
            <a:spLocks noGrp="1"/>
          </p:cNvSpPr>
          <p:nvPr>
            <p:ph idx="1"/>
          </p:nvPr>
        </p:nvSpPr>
        <p:spPr>
          <a:xfrm>
            <a:off x="1698625" y="1801813"/>
            <a:ext cx="9655175" cy="4375150"/>
          </a:xfrm>
        </p:spPr>
        <p:txBody>
          <a:bodyPr/>
          <a:lstStyle/>
          <a:p>
            <a:pPr marL="0" indent="0" eaLnBrk="1" hangingPunct="1">
              <a:buFont typeface="Arial" pitchFamily="34" charset="0"/>
              <a:buNone/>
            </a:pPr>
            <a:endParaRPr lang="en-US" altLang="en-US" smtClean="0">
              <a:latin typeface="Arial" pitchFamily="34" charset="0"/>
              <a:ea typeface="MS PGothic" pitchFamily="34" charset="-128"/>
              <a:cs typeface="Arial" pitchFamily="34" charset="0"/>
            </a:endParaRPr>
          </a:p>
          <a:p>
            <a:pPr marL="0" indent="0" eaLnBrk="1" hangingPunct="1">
              <a:buFont typeface="Arial" pitchFamily="34" charset="0"/>
              <a:buNone/>
            </a:pPr>
            <a:r>
              <a:rPr lang="en-US" altLang="en-US" smtClean="0">
                <a:latin typeface="Arial" pitchFamily="34" charset="0"/>
                <a:ea typeface="MS PGothic" pitchFamily="34" charset="-128"/>
                <a:cs typeface="Arial" pitchFamily="34" charset="0"/>
              </a:rPr>
              <a:t>2. Switch to insulin if on oral agents.</a:t>
            </a:r>
            <a:endParaRPr lang="en-US" altLang="en-US" sz="1100" smtClean="0">
              <a:latin typeface="Arial" pitchFamily="34" charset="0"/>
              <a:ea typeface="MS PGothic" pitchFamily="34" charset="-128"/>
              <a:cs typeface="Arial" pitchFamily="34" charset="0"/>
            </a:endParaRPr>
          </a:p>
          <a:p>
            <a:pPr marL="0" indent="0" eaLnBrk="1" hangingPunct="1">
              <a:buFont typeface="Arial" pitchFamily="34" charset="0"/>
              <a:buNone/>
            </a:pPr>
            <a:r>
              <a:rPr lang="en-US" altLang="en-US" smtClean="0">
                <a:latin typeface="Arial" pitchFamily="34" charset="0"/>
                <a:ea typeface="MS PGothic" pitchFamily="34" charset="-128"/>
                <a:cs typeface="Arial" pitchFamily="34" charset="0"/>
              </a:rPr>
              <a:t>3. Folic Acid 5 mg/d </a:t>
            </a:r>
            <a:r>
              <a:rPr lang="en-US" altLang="en-US" sz="2000" smtClean="0">
                <a:latin typeface="Arial" pitchFamily="34" charset="0"/>
                <a:ea typeface="MS PGothic" pitchFamily="34" charset="-128"/>
                <a:cs typeface="Arial" pitchFamily="34" charset="0"/>
              </a:rPr>
              <a:t>(3 months pre-conception to 12 weeks post-conception).</a:t>
            </a:r>
          </a:p>
          <a:p>
            <a:pPr marL="0" indent="0" eaLnBrk="1" hangingPunct="1">
              <a:buFont typeface="Arial" pitchFamily="34" charset="0"/>
              <a:buNone/>
            </a:pPr>
            <a:r>
              <a:rPr lang="en-US" altLang="en-US" smtClean="0">
                <a:latin typeface="Arial" pitchFamily="34" charset="0"/>
                <a:ea typeface="MS PGothic" pitchFamily="34" charset="-128"/>
                <a:cs typeface="Arial" pitchFamily="34" charset="0"/>
              </a:rPr>
              <a:t>4. Discontinue potential embryopathic meds:</a:t>
            </a:r>
          </a:p>
          <a:p>
            <a:pPr lvl="1" eaLnBrk="1" hangingPunct="1">
              <a:buFont typeface="Wingdings" pitchFamily="2" charset="2"/>
              <a:buChar char="ü"/>
            </a:pPr>
            <a:r>
              <a:rPr lang="en-US" altLang="en-US" smtClean="0">
                <a:latin typeface="Arial" pitchFamily="34" charset="0"/>
                <a:ea typeface="MS PGothic" pitchFamily="34" charset="-128"/>
                <a:cs typeface="Arial" pitchFamily="34" charset="0"/>
              </a:rPr>
              <a:t>Ace-inhibitors/ARBs (prior to or upon detection of pregnancy)</a:t>
            </a:r>
          </a:p>
          <a:p>
            <a:pPr lvl="1" eaLnBrk="1" hangingPunct="1">
              <a:buFont typeface="Wingdings" pitchFamily="2" charset="2"/>
              <a:buChar char="ü"/>
            </a:pPr>
            <a:r>
              <a:rPr lang="en-US" altLang="en-US" smtClean="0">
                <a:latin typeface="Arial" pitchFamily="34" charset="0"/>
                <a:ea typeface="MS PGothic" pitchFamily="34" charset="-128"/>
                <a:cs typeface="Arial" pitchFamily="34" charset="0"/>
              </a:rPr>
              <a:t>Statin therapy</a:t>
            </a:r>
          </a:p>
          <a:p>
            <a:pPr marL="0" indent="0" eaLnBrk="1" hangingPunct="1"/>
            <a:endParaRPr lang="en-US" altLang="en-US" smtClean="0">
              <a:ea typeface="MS PGothic" pitchFamily="34" charset="-128"/>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5" name="Title 1"/>
          <p:cNvSpPr>
            <a:spLocks noGrp="1"/>
          </p:cNvSpPr>
          <p:nvPr>
            <p:ph type="title"/>
          </p:nvPr>
        </p:nvSpPr>
        <p:spPr>
          <a:xfrm>
            <a:off x="1501775" y="100013"/>
            <a:ext cx="9852025" cy="1739900"/>
          </a:xfrm>
        </p:spPr>
        <p:txBody>
          <a:bodyPr/>
          <a:lstStyle/>
          <a:p>
            <a:pPr algn="l" eaLnBrk="1" hangingPunct="1"/>
            <a:r>
              <a:rPr lang="en-US" altLang="en-US" sz="3600" b="1" smtClean="0">
                <a:ln>
                  <a:noFill/>
                </a:ln>
                <a:latin typeface="Arial" pitchFamily="34" charset="0"/>
                <a:ea typeface="MS PGothic" pitchFamily="34" charset="-128"/>
                <a:cs typeface="Arial" pitchFamily="34" charset="0"/>
              </a:rPr>
              <a:t>Preconception Counseling for Pregestational Diabetes</a:t>
            </a:r>
            <a:endParaRPr lang="en-US" altLang="en-US" sz="3600" b="1" smtClean="0">
              <a:ln>
                <a:noFill/>
              </a:ln>
              <a:ea typeface="MS PGothic" pitchFamily="34" charset="-128"/>
              <a:cs typeface="Arial" pitchFamily="34" charset="0"/>
            </a:endParaRPr>
          </a:p>
        </p:txBody>
      </p:sp>
      <p:sp>
        <p:nvSpPr>
          <p:cNvPr id="3" name="Content Placeholder 2"/>
          <p:cNvSpPr>
            <a:spLocks noGrp="1"/>
          </p:cNvSpPr>
          <p:nvPr>
            <p:ph idx="1"/>
          </p:nvPr>
        </p:nvSpPr>
        <p:spPr>
          <a:xfrm>
            <a:off x="1501775" y="1492250"/>
            <a:ext cx="9852025" cy="5086350"/>
          </a:xfrm>
        </p:spPr>
        <p:txBody>
          <a:bodyPr>
            <a:normAutofit/>
          </a:bodyPr>
          <a:lstStyle/>
          <a:p>
            <a:pPr marL="0" indent="0" eaLnBrk="1" hangingPunct="1">
              <a:buFont typeface="Arial" pitchFamily="34" charset="0"/>
              <a:buNone/>
            </a:pPr>
            <a:endParaRPr lang="en-US" smtClean="0"/>
          </a:p>
          <a:p>
            <a:pPr marL="0" indent="0" eaLnBrk="1" hangingPunct="1">
              <a:buFont typeface="Arial" pitchFamily="34" charset="0"/>
              <a:buNone/>
            </a:pPr>
            <a:r>
              <a:rPr lang="en-US" smtClean="0"/>
              <a:t>5. </a:t>
            </a:r>
            <a:r>
              <a:rPr lang="en-US" smtClean="0">
                <a:latin typeface="Arial" pitchFamily="34" charset="0"/>
                <a:ea typeface="MS PGothic" pitchFamily="34" charset="-128"/>
                <a:cs typeface="Arial" pitchFamily="34" charset="0"/>
              </a:rPr>
              <a:t>Achieving a healthy weight is essential ( </a:t>
            </a:r>
            <a:r>
              <a:rPr lang="en-US" sz="2000" smtClean="0">
                <a:latin typeface="Arial" pitchFamily="34" charset="0"/>
                <a:ea typeface="MS PGothic" pitchFamily="34" charset="-128"/>
                <a:cs typeface="Arial" pitchFamily="34" charset="0"/>
              </a:rPr>
              <a:t>obesity associated with adverse pregnancy outcomes)</a:t>
            </a:r>
          </a:p>
          <a:p>
            <a:pPr marL="0" indent="0" eaLnBrk="1" hangingPunct="1">
              <a:buFont typeface="Arial" pitchFamily="34" charset="0"/>
              <a:buNone/>
            </a:pPr>
            <a:r>
              <a:rPr lang="en-US" smtClean="0">
                <a:latin typeface="Arial" pitchFamily="34" charset="0"/>
                <a:ea typeface="MS PGothic" pitchFamily="34" charset="-128"/>
                <a:cs typeface="Arial" pitchFamily="34" charset="0"/>
              </a:rPr>
              <a:t>6. Assess for and manage any complications :</a:t>
            </a:r>
          </a:p>
          <a:p>
            <a:pPr lvl="1" eaLnBrk="1" hangingPunct="1">
              <a:lnSpc>
                <a:spcPct val="120000"/>
              </a:lnSpc>
              <a:buSzPct val="100000"/>
              <a:buFont typeface="Wingdings" pitchFamily="2" charset="2"/>
              <a:buChar char="Ø"/>
            </a:pPr>
            <a:r>
              <a:rPr lang="en-US" smtClean="0">
                <a:latin typeface="Arial" pitchFamily="34" charset="0"/>
                <a:ea typeface="MS PGothic" pitchFamily="34" charset="-128"/>
                <a:cs typeface="Arial" pitchFamily="34" charset="0"/>
              </a:rPr>
              <a:t>  </a:t>
            </a:r>
            <a:r>
              <a:rPr lang="en-US" b="1" smtClean="0">
                <a:latin typeface="Arial" pitchFamily="34" charset="0"/>
                <a:ea typeface="MS PGothic" pitchFamily="34" charset="-128"/>
                <a:cs typeface="Arial" pitchFamily="34" charset="0"/>
              </a:rPr>
              <a:t>Retinopathy: </a:t>
            </a:r>
            <a:r>
              <a:rPr lang="en-US" smtClean="0">
                <a:latin typeface="Arial" pitchFamily="34" charset="0"/>
                <a:ea typeface="MS PGothic" pitchFamily="34" charset="-128"/>
                <a:cs typeface="Arial" pitchFamily="34" charset="0"/>
              </a:rPr>
              <a:t>Need ophthalmological evaluation</a:t>
            </a:r>
          </a:p>
          <a:p>
            <a:pPr lvl="1" eaLnBrk="1" hangingPunct="1">
              <a:lnSpc>
                <a:spcPct val="120000"/>
              </a:lnSpc>
              <a:buSzPct val="100000"/>
              <a:buFont typeface="Wingdings" pitchFamily="2" charset="2"/>
              <a:buChar char="Ø"/>
            </a:pPr>
            <a:r>
              <a:rPr lang="en-US" smtClean="0">
                <a:latin typeface="Arial" pitchFamily="34" charset="0"/>
                <a:ea typeface="MS PGothic" pitchFamily="34" charset="-128"/>
                <a:cs typeface="Arial" pitchFamily="34" charset="0"/>
              </a:rPr>
              <a:t> </a:t>
            </a:r>
            <a:r>
              <a:rPr lang="en-US" b="1" smtClean="0">
                <a:latin typeface="Arial" pitchFamily="34" charset="0"/>
                <a:ea typeface="MS PGothic" pitchFamily="34" charset="-128"/>
                <a:cs typeface="Arial" pitchFamily="34" charset="0"/>
              </a:rPr>
              <a:t>Nephropathy: </a:t>
            </a:r>
            <a:r>
              <a:rPr lang="en-US" smtClean="0">
                <a:latin typeface="Arial" pitchFamily="34" charset="0"/>
                <a:ea typeface="MS PGothic" pitchFamily="34" charset="-128"/>
                <a:cs typeface="Arial" pitchFamily="34" charset="0"/>
              </a:rPr>
              <a:t>Assess creatinine + urine microalbumin / creatinine ratio (ACR)</a:t>
            </a:r>
          </a:p>
          <a:p>
            <a:pPr lvl="1" eaLnBrk="1" hangingPunct="1">
              <a:lnSpc>
                <a:spcPct val="120000"/>
              </a:lnSpc>
              <a:buFont typeface="Arial" pitchFamily="34" charset="0"/>
              <a:buNone/>
            </a:pPr>
            <a:r>
              <a:rPr lang="en-US" smtClean="0">
                <a:latin typeface="Arial" pitchFamily="34" charset="0"/>
                <a:ea typeface="MS PGothic" pitchFamily="34" charset="-128"/>
                <a:cs typeface="Arial" pitchFamily="34" charset="0"/>
              </a:rPr>
              <a:t> (Women with microalbuminuria or overt nephropathy are at ↑ risk for hypertension and preeclampsia)</a:t>
            </a:r>
          </a:p>
          <a:p>
            <a:pPr marL="0" indent="0"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Title 1"/>
          <p:cNvSpPr>
            <a:spLocks noGrp="1"/>
          </p:cNvSpPr>
          <p:nvPr>
            <p:ph type="title"/>
          </p:nvPr>
        </p:nvSpPr>
        <p:spPr>
          <a:xfrm>
            <a:off x="1633538" y="122238"/>
            <a:ext cx="9720262" cy="692150"/>
          </a:xfrm>
        </p:spPr>
        <p:txBody>
          <a:bodyPr/>
          <a:lstStyle/>
          <a:p>
            <a:pPr algn="l" eaLnBrk="1" hangingPunct="1"/>
            <a:r>
              <a:rPr lang="en-US" altLang="en-US" sz="3600" smtClean="0">
                <a:ln>
                  <a:noFill/>
                </a:ln>
                <a:latin typeface="Arial" pitchFamily="34" charset="0"/>
                <a:ea typeface="MS PGothic" pitchFamily="34" charset="-128"/>
                <a:cs typeface="Arial" pitchFamily="34" charset="0"/>
              </a:rPr>
              <a:t>Glycemic Management During Pregnancy</a:t>
            </a:r>
            <a:endParaRPr lang="en-US" altLang="en-US" sz="3600" smtClean="0">
              <a:ln>
                <a:noFill/>
              </a:ln>
              <a:ea typeface="MS PGothic" pitchFamily="34" charset="-128"/>
              <a:cs typeface="Arial" pitchFamily="34" charset="0"/>
            </a:endParaRPr>
          </a:p>
        </p:txBody>
      </p:sp>
      <p:sp>
        <p:nvSpPr>
          <p:cNvPr id="3" name="Content Placeholder 2"/>
          <p:cNvSpPr>
            <a:spLocks noGrp="1"/>
          </p:cNvSpPr>
          <p:nvPr>
            <p:ph idx="1"/>
          </p:nvPr>
        </p:nvSpPr>
        <p:spPr>
          <a:xfrm>
            <a:off x="1279525" y="925513"/>
            <a:ext cx="10074275" cy="5754687"/>
          </a:xfrm>
        </p:spPr>
        <p:txBody>
          <a:bodyPr>
            <a:normAutofit/>
          </a:bodyPr>
          <a:lstStyle/>
          <a:p>
            <a:pPr marL="0" indent="0" eaLnBrk="1" hangingPunct="1">
              <a:buFont typeface="Arial" pitchFamily="34" charset="0"/>
              <a:buNone/>
            </a:pPr>
            <a:endParaRPr lang="en-US" smtClean="0">
              <a:ea typeface="MS PGothic" pitchFamily="34" charset="-128"/>
            </a:endParaRPr>
          </a:p>
          <a:p>
            <a:pPr marL="0" indent="0" eaLnBrk="1" hangingPunct="1"/>
            <a:r>
              <a:rPr lang="en-US" b="1" smtClean="0">
                <a:ea typeface="MS PGothic" pitchFamily="34" charset="-128"/>
              </a:rPr>
              <a:t>Glycemic Targets during pregnancy: </a:t>
            </a:r>
          </a:p>
          <a:p>
            <a:pPr marL="0" indent="0" eaLnBrk="1" hangingPunct="1"/>
            <a:endParaRPr lang="en-US" smtClean="0"/>
          </a:p>
          <a:p>
            <a:pPr marL="0" indent="0" eaLnBrk="1" hangingPunct="1"/>
            <a:endParaRPr lang="en-US" smtClean="0"/>
          </a:p>
          <a:p>
            <a:pPr marL="0" indent="0" eaLnBrk="1" hangingPunct="1"/>
            <a:endParaRPr lang="en-US" smtClean="0"/>
          </a:p>
          <a:p>
            <a:pPr marL="0" indent="0" eaLnBrk="1" hangingPunct="1"/>
            <a:endParaRPr lang="en-US" smtClean="0"/>
          </a:p>
          <a:p>
            <a:pPr marL="0" indent="0" eaLnBrk="1" hangingPunct="1"/>
            <a:endParaRPr lang="en-US" smtClean="0"/>
          </a:p>
          <a:p>
            <a:pPr marL="0" indent="0" eaLnBrk="1" hangingPunct="1"/>
            <a:endParaRPr lang="en-US" smtClean="0"/>
          </a:p>
          <a:p>
            <a:pPr marL="0" indent="0" eaLnBrk="1" hangingPunct="1">
              <a:buFont typeface="Arial" pitchFamily="34" charset="0"/>
              <a:buNone/>
            </a:pPr>
            <a:endParaRPr lang="en-US" b="1" smtClean="0">
              <a:ea typeface="MS PGothic" pitchFamily="34" charset="-128"/>
            </a:endParaRPr>
          </a:p>
          <a:p>
            <a:pPr marL="0" indent="0" eaLnBrk="1" hangingPunct="1"/>
            <a:endParaRPr lang="en-US" smtClean="0"/>
          </a:p>
        </p:txBody>
      </p:sp>
      <p:graphicFrame>
        <p:nvGraphicFramePr>
          <p:cNvPr id="4" name="Table 3"/>
          <p:cNvGraphicFramePr>
            <a:graphicFrameLocks noGrp="1"/>
          </p:cNvGraphicFramePr>
          <p:nvPr/>
        </p:nvGraphicFramePr>
        <p:xfrm>
          <a:off x="1447800" y="2547938"/>
          <a:ext cx="8799513" cy="3790952"/>
        </p:xfrm>
        <a:graphic>
          <a:graphicData uri="http://schemas.openxmlformats.org/drawingml/2006/table">
            <a:tbl>
              <a:tblPr/>
              <a:tblGrid>
                <a:gridCol w="8799513"/>
              </a:tblGrid>
              <a:tr h="94773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Corbel" pitchFamily="34" charset="0"/>
                        </a:rPr>
                        <a:t>Target glucose values</a:t>
                      </a:r>
                      <a:endParaRPr kumimoji="0" lang="en-US" altLang="en-US" sz="2400" b="1" i="0" u="none" strike="noStrike" cap="none" normalizeH="0" baseline="0" smtClean="0">
                        <a:ln>
                          <a:noFill/>
                        </a:ln>
                        <a:solidFill>
                          <a:srgbClr val="FFFFFF"/>
                        </a:solidFill>
                        <a:effectLst/>
                        <a:latin typeface="Arial" pitchFamily="34" charset="0"/>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47738">
                <a:tc>
                  <a:txBody>
                    <a:bodyPr/>
                    <a:lstStyle/>
                    <a:p>
                      <a:pPr marL="0" marR="0" lvl="2"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orbel" pitchFamily="34" charset="0"/>
                        </a:rPr>
                        <a:t>Fasting PG  ≤95 mg/dL (5.3 mmol/L)</a:t>
                      </a:r>
                      <a:endParaRPr kumimoji="0" lang="en-US" altLang="en-US" sz="2400" b="1" i="0" u="none" strike="noStrike" cap="none" normalizeH="0" baseline="0" smtClean="0">
                        <a:ln>
                          <a:noFill/>
                        </a:ln>
                        <a:solidFill>
                          <a:srgbClr val="000000"/>
                        </a:solidFill>
                        <a:effectLst/>
                        <a:latin typeface="Arial" pitchFamily="34" charset="0"/>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r>
              <a:tr h="94773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orbel" pitchFamily="34" charset="0"/>
                        </a:rPr>
                        <a:t>1h postprandial PG ≤140 mg/dL (7.8 mmol/L)</a:t>
                      </a:r>
                      <a:endParaRPr kumimoji="0" lang="en-US" altLang="en-US" sz="2400" b="1" i="0" u="none" strike="noStrike" cap="none" normalizeH="0" baseline="0" smtClean="0">
                        <a:ln>
                          <a:noFill/>
                        </a:ln>
                        <a:solidFill>
                          <a:srgbClr val="000000"/>
                        </a:solidFill>
                        <a:effectLst/>
                        <a:latin typeface="Arial" pitchFamily="34" charset="0"/>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r>
              <a:tr h="947738">
                <a:tc>
                  <a:txBody>
                    <a:bodyPr/>
                    <a:lstStyle/>
                    <a:p>
                      <a:pPr marL="0" marR="0" lvl="2"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orbel" pitchFamily="34" charset="0"/>
                        </a:rPr>
                        <a:t>2h postprandial  PG ≤120 mg/dL (6.7 mmol/L)</a:t>
                      </a:r>
                      <a:endParaRPr kumimoji="0" lang="en-US" altLang="en-US" sz="2400" b="1" i="0" u="none" strike="noStrike" cap="none" normalizeH="0" baseline="0" smtClean="0">
                        <a:ln>
                          <a:noFill/>
                        </a:ln>
                        <a:solidFill>
                          <a:srgbClr val="000000"/>
                        </a:solidFill>
                        <a:effectLst/>
                        <a:latin typeface="Arial" pitchFamily="34" charset="0"/>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r>
            </a:tbl>
          </a:graphicData>
        </a:graphic>
      </p:graphicFrame>
      <p:sp>
        <p:nvSpPr>
          <p:cNvPr id="2" name="مربع نص 1"/>
          <p:cNvSpPr txBox="1"/>
          <p:nvPr/>
        </p:nvSpPr>
        <p:spPr>
          <a:xfrm>
            <a:off x="10454640" y="2179320"/>
            <a:ext cx="1447800" cy="3139321"/>
          </a:xfrm>
          <a:prstGeom prst="rect">
            <a:avLst/>
          </a:prstGeom>
          <a:noFill/>
        </p:spPr>
        <p:txBody>
          <a:bodyPr wrap="square" rtlCol="0">
            <a:spAutoFit/>
          </a:bodyPr>
          <a:lstStyle/>
          <a:p>
            <a:r>
              <a:rPr lang="en-US" dirty="0" smtClean="0"/>
              <a:t>If the glucose values exceed the target , so readjust the dose of </a:t>
            </a:r>
            <a:r>
              <a:rPr lang="en-US" dirty="0" err="1" smtClean="0"/>
              <a:t>insuline</a:t>
            </a:r>
            <a:r>
              <a:rPr lang="en-US" dirty="0" smtClean="0"/>
              <a:t> , or add oral medications , reassess the diet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3" name="Title 1"/>
          <p:cNvSpPr>
            <a:spLocks noGrp="1"/>
          </p:cNvSpPr>
          <p:nvPr>
            <p:ph type="title"/>
          </p:nvPr>
        </p:nvSpPr>
        <p:spPr>
          <a:xfrm>
            <a:off x="1484313" y="196850"/>
            <a:ext cx="10018712" cy="1069975"/>
          </a:xfrm>
        </p:spPr>
        <p:txBody>
          <a:bodyPr/>
          <a:lstStyle/>
          <a:p>
            <a:pPr algn="l" eaLnBrk="1" hangingPunct="1"/>
            <a:r>
              <a:rPr lang="en-US" altLang="en-US" sz="3600" b="1" smtClean="0">
                <a:ln>
                  <a:noFill/>
                </a:ln>
                <a:latin typeface="Arial" pitchFamily="34" charset="0"/>
                <a:ea typeface="MS PGothic" pitchFamily="34" charset="-128"/>
                <a:cs typeface="Arial" pitchFamily="34" charset="0"/>
              </a:rPr>
              <a:t>Glycemic Management During Pregnancy</a:t>
            </a:r>
            <a:endParaRPr lang="en-US" altLang="en-US" sz="3600" b="1" smtClean="0">
              <a:ln>
                <a:noFill/>
              </a:ln>
              <a:ea typeface="MS PGothic" pitchFamily="34" charset="-128"/>
              <a:cs typeface="Arial" pitchFamily="34" charset="0"/>
            </a:endParaRPr>
          </a:p>
        </p:txBody>
      </p:sp>
      <p:sp>
        <p:nvSpPr>
          <p:cNvPr id="38914" name="Content Placeholder 2"/>
          <p:cNvSpPr>
            <a:spLocks noGrp="1"/>
          </p:cNvSpPr>
          <p:nvPr>
            <p:ph idx="1"/>
          </p:nvPr>
        </p:nvSpPr>
        <p:spPr>
          <a:xfrm>
            <a:off x="1484313" y="1519238"/>
            <a:ext cx="10018712" cy="5126037"/>
          </a:xfrm>
        </p:spPr>
        <p:txBody>
          <a:bodyPr/>
          <a:lstStyle/>
          <a:p>
            <a:pPr eaLnBrk="1" hangingPunct="1"/>
            <a:r>
              <a:rPr lang="en-US" altLang="en-US" smtClean="0"/>
              <a:t>Measurements of glycohemoglobin have proved to be a useful index of glycemic control over </a:t>
            </a:r>
            <a:r>
              <a:rPr lang="en-US" altLang="en-US" smtClean="0">
                <a:solidFill>
                  <a:srgbClr val="FF0000"/>
                </a:solidFill>
              </a:rPr>
              <a:t>4 to 6 </a:t>
            </a:r>
            <a:r>
              <a:rPr lang="en-US" altLang="en-US" smtClean="0"/>
              <a:t>weeks.</a:t>
            </a:r>
          </a:p>
          <a:p>
            <a:pPr eaLnBrk="1" hangingPunct="1"/>
            <a:r>
              <a:rPr lang="en-US" altLang="en-US" smtClean="0"/>
              <a:t> providing a numeric index of the patient’s overall compliance and an indication of her average plasma glucose level over the past </a:t>
            </a:r>
            <a:r>
              <a:rPr lang="en-US" altLang="en-US" smtClean="0">
                <a:solidFill>
                  <a:srgbClr val="FF0000"/>
                </a:solidFill>
              </a:rPr>
              <a:t>30 to 60 </a:t>
            </a:r>
            <a:r>
              <a:rPr lang="en-US" altLang="en-US" smtClean="0"/>
              <a:t>days. </a:t>
            </a:r>
          </a:p>
          <a:p>
            <a:pPr eaLnBrk="1" hangingPunct="1"/>
            <a:r>
              <a:rPr lang="en-US" altLang="en-US" smtClean="0"/>
              <a:t>Hb A</a:t>
            </a:r>
            <a:r>
              <a:rPr lang="en-US" altLang="en-US" baseline="-25000" smtClean="0"/>
              <a:t>1C</a:t>
            </a:r>
            <a:r>
              <a:rPr lang="en-US" altLang="en-US" smtClean="0"/>
              <a:t>, should be less than </a:t>
            </a:r>
            <a:r>
              <a:rPr lang="en-US" altLang="en-US" b="1" smtClean="0"/>
              <a:t>6.0%.</a:t>
            </a:r>
            <a:endParaRPr lang="en-US" altLang="en-US" b="1" smtClean="0">
              <a:ea typeface="MS PGothic" pitchFamily="34" charset="-128"/>
            </a:endParaRPr>
          </a:p>
          <a:p>
            <a:pPr eaLnBrk="1" hangingPunct="1"/>
            <a:endParaRPr lang="en-US"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087880" y="4650820"/>
            <a:ext cx="6736080" cy="1200329"/>
          </a:xfrm>
          <a:prstGeom prst="rect">
            <a:avLst/>
          </a:prstGeom>
          <a:noFill/>
        </p:spPr>
        <p:txBody>
          <a:bodyPr wrap="square" rtlCol="0">
            <a:spAutoFit/>
          </a:bodyPr>
          <a:lstStyle/>
          <a:p>
            <a:r>
              <a:rPr lang="en-US" dirty="0" smtClean="0"/>
              <a:t>We start with </a:t>
            </a:r>
            <a:r>
              <a:rPr lang="en-US" altLang="en-US" b="1" dirty="0" smtClean="0"/>
              <a:t>Nutritional Therapy and </a:t>
            </a:r>
            <a:r>
              <a:rPr lang="en-US" altLang="en-US" b="1" dirty="0" err="1" smtClean="0"/>
              <a:t>metformine</a:t>
            </a:r>
            <a:r>
              <a:rPr lang="en-US" altLang="en-US" b="1" dirty="0" smtClean="0"/>
              <a:t> , then </a:t>
            </a:r>
            <a:r>
              <a:rPr lang="en-US" altLang="en-US" b="1" dirty="0" err="1" smtClean="0"/>
              <a:t>monitore</a:t>
            </a:r>
            <a:r>
              <a:rPr lang="en-US" altLang="en-US" b="1" dirty="0" smtClean="0"/>
              <a:t> the glucose level , if controlled ; continue on them , </a:t>
            </a:r>
          </a:p>
          <a:p>
            <a:r>
              <a:rPr lang="en-US" altLang="en-US" b="1" dirty="0" smtClean="0"/>
              <a:t>If  the glucose levels exceed the target levels : we use </a:t>
            </a:r>
            <a:r>
              <a:rPr lang="en-US" altLang="en-US" b="1" dirty="0" err="1" smtClean="0"/>
              <a:t>insuline</a:t>
            </a:r>
            <a:r>
              <a:rPr lang="en-US" altLang="en-US" b="1" dirty="0" smtClean="0"/>
              <a:t> </a:t>
            </a:r>
          </a:p>
          <a:p>
            <a:endParaRPr lang="en-US" b="1" dirty="0"/>
          </a:p>
        </p:txBody>
      </p:sp>
      <p:sp>
        <p:nvSpPr>
          <p:cNvPr id="5" name="مستطيل 4"/>
          <p:cNvSpPr/>
          <p:nvPr/>
        </p:nvSpPr>
        <p:spPr>
          <a:xfrm>
            <a:off x="1524000" y="1397675"/>
            <a:ext cx="8610600" cy="1200329"/>
          </a:xfrm>
          <a:prstGeom prst="rect">
            <a:avLst/>
          </a:prstGeom>
        </p:spPr>
        <p:txBody>
          <a:bodyPr wrap="square">
            <a:spAutoFit/>
          </a:bodyPr>
          <a:lstStyle/>
          <a:p>
            <a:r>
              <a:rPr lang="en-US" dirty="0"/>
              <a:t>If gestational diabetes mellitus is diagnosed, management involves changes in diet, an</a:t>
            </a:r>
          </a:p>
          <a:p>
            <a:r>
              <a:rPr lang="en-US" dirty="0"/>
              <a:t>increased frequency of prenatal visits, blood glucose monitoring, possible pharmacologic </a:t>
            </a:r>
            <a:r>
              <a:rPr lang="en-US" dirty="0" smtClean="0"/>
              <a:t>therapy, additional </a:t>
            </a:r>
            <a:r>
              <a:rPr lang="en-US" dirty="0"/>
              <a:t>maternal and fetal monitoring, and possibly an increased risk for induction</a:t>
            </a:r>
          </a:p>
        </p:txBody>
      </p:sp>
    </p:spTree>
    <p:extLst>
      <p:ext uri="{BB962C8B-B14F-4D97-AF65-F5344CB8AC3E}">
        <p14:creationId xmlns:p14="http://schemas.microsoft.com/office/powerpoint/2010/main" val="2158419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7" name="Title 1"/>
          <p:cNvSpPr>
            <a:spLocks noGrp="1"/>
          </p:cNvSpPr>
          <p:nvPr>
            <p:ph type="title"/>
          </p:nvPr>
        </p:nvSpPr>
        <p:spPr>
          <a:xfrm>
            <a:off x="1547813" y="122238"/>
            <a:ext cx="9805987" cy="1517650"/>
          </a:xfrm>
        </p:spPr>
        <p:txBody>
          <a:bodyPr/>
          <a:lstStyle/>
          <a:p>
            <a:pPr algn="l" eaLnBrk="1" hangingPunct="1"/>
            <a:r>
              <a:rPr lang="en-US" altLang="en-US" b="1" dirty="0" smtClean="0">
                <a:ln>
                  <a:noFill/>
                </a:ln>
              </a:rPr>
              <a:t>Principles of Medical Nutritional Therapy</a:t>
            </a:r>
          </a:p>
        </p:txBody>
      </p:sp>
      <p:sp>
        <p:nvSpPr>
          <p:cNvPr id="39938" name="Content Placeholder 2"/>
          <p:cNvSpPr>
            <a:spLocks noGrp="1"/>
          </p:cNvSpPr>
          <p:nvPr>
            <p:ph idx="1"/>
          </p:nvPr>
        </p:nvSpPr>
        <p:spPr>
          <a:xfrm>
            <a:off x="1547813" y="1081088"/>
            <a:ext cx="9805987" cy="5588000"/>
          </a:xfrm>
        </p:spPr>
        <p:txBody>
          <a:bodyPr/>
          <a:lstStyle/>
          <a:p>
            <a:pPr eaLnBrk="1" hangingPunct="1"/>
            <a:r>
              <a:rPr lang="en-US" altLang="en-US" dirty="0" smtClean="0"/>
              <a:t>avoid single, large meals containing foods with a high percentage of simple carbohydrates.</a:t>
            </a:r>
          </a:p>
          <a:p>
            <a:pPr eaLnBrk="1" hangingPunct="1"/>
            <a:r>
              <a:rPr lang="en-US" altLang="en-US" dirty="0" smtClean="0"/>
              <a:t>Three major meals and three snacks are preferred.</a:t>
            </a:r>
          </a:p>
          <a:p>
            <a:pPr eaLnBrk="1" hangingPunct="1"/>
            <a:r>
              <a:rPr lang="en-US" altLang="en-US" dirty="0" smtClean="0"/>
              <a:t>A bedtime snack may be needed to prevent accelerated (starvation) ketosis overnight.</a:t>
            </a:r>
          </a:p>
          <a:p>
            <a:pPr eaLnBrk="1" hangingPunct="1"/>
            <a:r>
              <a:rPr lang="en-US" altLang="en-US" dirty="0" smtClean="0"/>
              <a:t>Carbohydrates should account for no more than 50% of the diet, with protein and fats equally accounting for the remainder.</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1" name="Title 1"/>
          <p:cNvSpPr>
            <a:spLocks noGrp="1"/>
          </p:cNvSpPr>
          <p:nvPr>
            <p:ph type="title"/>
          </p:nvPr>
        </p:nvSpPr>
        <p:spPr>
          <a:xfrm>
            <a:off x="1484313" y="182563"/>
            <a:ext cx="10018712" cy="1336675"/>
          </a:xfrm>
        </p:spPr>
        <p:txBody>
          <a:bodyPr/>
          <a:lstStyle/>
          <a:p>
            <a:pPr algn="l" eaLnBrk="1" hangingPunct="1"/>
            <a:r>
              <a:rPr lang="en-US" altLang="en-US" b="1" smtClean="0">
                <a:ln>
                  <a:noFill/>
                </a:ln>
              </a:rPr>
              <a:t>Principles of Medical Nutritional Therapy</a:t>
            </a:r>
            <a:endParaRPr lang="en-US" altLang="en-US" smtClean="0">
              <a:ln>
                <a:noFill/>
              </a:ln>
            </a:endParaRPr>
          </a:p>
        </p:txBody>
      </p:sp>
      <p:sp>
        <p:nvSpPr>
          <p:cNvPr id="40962" name="Content Placeholder 2"/>
          <p:cNvSpPr>
            <a:spLocks noGrp="1"/>
          </p:cNvSpPr>
          <p:nvPr>
            <p:ph idx="1"/>
          </p:nvPr>
        </p:nvSpPr>
        <p:spPr>
          <a:xfrm>
            <a:off x="1227138" y="746125"/>
            <a:ext cx="10275887" cy="5921375"/>
          </a:xfrm>
        </p:spPr>
        <p:txBody>
          <a:bodyPr/>
          <a:lstStyle/>
          <a:p>
            <a:pPr marL="0" indent="0" algn="ctr" eaLnBrk="1" hangingPunct="1">
              <a:buFont typeface="Arial" pitchFamily="34" charset="0"/>
              <a:buNone/>
            </a:pPr>
            <a:r>
              <a:rPr lang="en-US" altLang="en-US" b="1" smtClean="0">
                <a:solidFill>
                  <a:srgbClr val="003300"/>
                </a:solidFill>
                <a:cs typeface="Arial" pitchFamily="34" charset="0"/>
              </a:rPr>
              <a:t>Recommended total weight gain and caloric intake for singleton Pregnancies according to pre-pregnancy BMI </a:t>
            </a:r>
          </a:p>
          <a:p>
            <a:pPr marL="0" indent="0" eaLnBrk="1" hangingPunct="1"/>
            <a:endParaRPr lang="en-US" altLang="en-US" smtClean="0">
              <a:solidFill>
                <a:srgbClr val="003300"/>
              </a:solidFill>
              <a:cs typeface="Arial" pitchFamily="34" charset="0"/>
            </a:endParaRPr>
          </a:p>
          <a:p>
            <a:pPr marL="0" indent="0" eaLnBrk="1" hangingPunct="1"/>
            <a:endParaRPr lang="en-US" altLang="en-US" smtClean="0"/>
          </a:p>
        </p:txBody>
      </p:sp>
      <p:graphicFrame>
        <p:nvGraphicFramePr>
          <p:cNvPr id="4" name="Group 2"/>
          <p:cNvGraphicFramePr>
            <a:graphicFrameLocks noGrp="1"/>
          </p:cNvGraphicFramePr>
          <p:nvPr/>
        </p:nvGraphicFramePr>
        <p:xfrm>
          <a:off x="1227138" y="3854450"/>
          <a:ext cx="9823450" cy="2814640"/>
        </p:xfrm>
        <a:graphic>
          <a:graphicData uri="http://schemas.openxmlformats.org/drawingml/2006/table">
            <a:tbl>
              <a:tblPr/>
              <a:tblGrid>
                <a:gridCol w="3275012"/>
                <a:gridCol w="3273425"/>
                <a:gridCol w="3275013"/>
              </a:tblGrid>
              <a:tr h="788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Pre-Pregnancy BMI</a:t>
                      </a:r>
                      <a:endParaRPr kumimoji="0" lang="en-US" altLang="en-US" sz="1800" b="1"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w="12700" cap="flat" cmpd="sng" algn="ctr">
                      <a:solidFill>
                        <a:schemeClr val="accent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Recommended range of total weight gain (Kg)</a:t>
                      </a:r>
                      <a:endParaRPr kumimoji="0" lang="en-US" altLang="en-US" sz="1800" b="1"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w="12700" cap="flat" cmpd="sng" algn="ctr">
                      <a:solidFill>
                        <a:schemeClr val="accent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Recommended caloric requirement</a:t>
                      </a:r>
                      <a:endParaRPr kumimoji="0" lang="en-US" altLang="en-US" sz="1800" b="1" i="0" u="none" strike="noStrike" cap="none" normalizeH="0" baseline="0" smtClean="0">
                        <a:ln>
                          <a:noFill/>
                        </a:ln>
                        <a:solidFill>
                          <a:schemeClr val="bg1"/>
                        </a:solidFill>
                        <a:effectLst/>
                        <a:latin typeface="Arial" pitchFamily="34" charset="0"/>
                        <a:cs typeface="Arial" pitchFamily="34" charset="0"/>
                      </a:endParaRPr>
                    </a:p>
                  </a:txBody>
                  <a:tcPr marT="45691" marB="45691" horzOverflow="overflow">
                    <a:lnL>
                      <a:noFill/>
                    </a:lnL>
                    <a:lnR>
                      <a:noFill/>
                    </a:lnR>
                    <a:lnT w="12700" cap="flat" cmpd="sng" algn="ctr">
                      <a:solidFill>
                        <a:schemeClr val="accent1"/>
                      </a:solidFill>
                      <a:prstDash val="solid"/>
                      <a:round/>
                      <a:headEnd type="none" w="med" len="med"/>
                      <a:tailEnd type="none" w="med" len="med"/>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BMI &lt;18.5 </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12.5 – 18.0</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up to 40 kcal/kg/day</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BMI 18.5 - 24.9</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11.5 – 16.0</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30 kcal/kg/day</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BMI 25.0 - 29.9</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7.0 – 11.5</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22 - 25 kcal/kg/day</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BMI </a:t>
                      </a:r>
                      <a:r>
                        <a:rPr kumimoji="0" lang="en-US" altLang="en-US" sz="2000" b="1" i="0" u="none" strike="noStrike" cap="none" normalizeH="0" baseline="0" smtClean="0">
                          <a:ln>
                            <a:noFill/>
                          </a:ln>
                          <a:solidFill>
                            <a:schemeClr val="tx1"/>
                          </a:solidFill>
                          <a:effectLst/>
                          <a:latin typeface="Corbel" pitchFamily="34" charset="0"/>
                        </a:rPr>
                        <a:t>≥</a:t>
                      </a:r>
                      <a:r>
                        <a:rPr kumimoji="0" lang="en-US" altLang="en-US" sz="2000" b="0" i="0" u="none" strike="noStrike" cap="none" normalizeH="0" baseline="0" smtClean="0">
                          <a:ln>
                            <a:noFill/>
                          </a:ln>
                          <a:solidFill>
                            <a:schemeClr val="tx1"/>
                          </a:solidFill>
                          <a:effectLst/>
                          <a:latin typeface="Corbel" pitchFamily="34" charset="0"/>
                        </a:rPr>
                        <a:t>30</a:t>
                      </a:r>
                      <a:endParaRPr kumimoji="0" lang="en-US" altLang="en-US" sz="2000" b="0"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5.0 – 9.0</a:t>
                      </a:r>
                      <a:endParaRPr kumimoji="0" lang="en-US" altLang="en-US" sz="2000" b="0"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12 – 14 </a:t>
                      </a:r>
                      <a:r>
                        <a:rPr kumimoji="0" lang="en-US" altLang="en-US" sz="2000" b="0" i="0" u="none" strike="noStrike" cap="none" normalizeH="0" baseline="0" smtClean="0">
                          <a:ln>
                            <a:noFill/>
                          </a:ln>
                          <a:solidFill>
                            <a:schemeClr val="tx1"/>
                          </a:solidFill>
                          <a:effectLst/>
                          <a:latin typeface="Corbel" pitchFamily="34" charset="0"/>
                        </a:rPr>
                        <a:t>kcal/kg/day</a:t>
                      </a:r>
                      <a:endParaRPr kumimoji="0" lang="en-US" altLang="en-US" sz="2000" b="0"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w="127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2" name="مربع نص 1"/>
          <p:cNvSpPr txBox="1"/>
          <p:nvPr/>
        </p:nvSpPr>
        <p:spPr>
          <a:xfrm>
            <a:off x="1645920" y="3474720"/>
            <a:ext cx="1828800" cy="369332"/>
          </a:xfrm>
          <a:prstGeom prst="rect">
            <a:avLst/>
          </a:prstGeom>
          <a:solidFill>
            <a:schemeClr val="accent2"/>
          </a:solidFill>
          <a:ln>
            <a:solidFill>
              <a:schemeClr val="accent1"/>
            </a:solidFill>
          </a:ln>
        </p:spPr>
        <p:txBody>
          <a:bodyPr wrap="square" rtlCol="0">
            <a:spAutoFit/>
          </a:bodyPr>
          <a:lstStyle/>
          <a:p>
            <a:r>
              <a:rPr lang="ar-JO" dirty="0" smtClean="0"/>
              <a:t>مش مطلوب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5" name="Title 1"/>
          <p:cNvSpPr>
            <a:spLocks noGrp="1"/>
          </p:cNvSpPr>
          <p:nvPr>
            <p:ph type="title"/>
          </p:nvPr>
        </p:nvSpPr>
        <p:spPr>
          <a:xfrm>
            <a:off x="1658938" y="88900"/>
            <a:ext cx="9694862" cy="1371600"/>
          </a:xfrm>
        </p:spPr>
        <p:txBody>
          <a:bodyPr/>
          <a:lstStyle/>
          <a:p>
            <a:pPr algn="l" eaLnBrk="1" hangingPunct="1"/>
            <a:r>
              <a:rPr lang="en-US" altLang="en-US" b="1" smtClean="0">
                <a:ln>
                  <a:noFill/>
                </a:ln>
              </a:rPr>
              <a:t>Insulin therapy</a:t>
            </a:r>
          </a:p>
        </p:txBody>
      </p:sp>
      <p:sp>
        <p:nvSpPr>
          <p:cNvPr id="3" name="Content Placeholder 2"/>
          <p:cNvSpPr>
            <a:spLocks noGrp="1"/>
          </p:cNvSpPr>
          <p:nvPr>
            <p:ph idx="1"/>
          </p:nvPr>
        </p:nvSpPr>
        <p:spPr>
          <a:xfrm>
            <a:off x="1658938" y="981075"/>
            <a:ext cx="9694862" cy="5776913"/>
          </a:xfrm>
        </p:spPr>
        <p:txBody>
          <a:bodyPr>
            <a:normAutofit/>
          </a:bodyPr>
          <a:lstStyle/>
          <a:p>
            <a:pPr eaLnBrk="1" hangingPunct="1"/>
            <a:r>
              <a:rPr lang="en-US" altLang="en-US" smtClean="0"/>
              <a:t>recommended when medical nutrition therapy fails to maintain self-monitored glucose at the acceptable levels.</a:t>
            </a:r>
          </a:p>
          <a:p>
            <a:pPr eaLnBrk="1" hangingPunct="1"/>
            <a:r>
              <a:rPr lang="en-US" smtClean="0"/>
              <a:t>Any insulin regimen for pregnant women requires combinations and timing of insulin injections different from those that would be effective in the non pregnant state. </a:t>
            </a:r>
          </a:p>
          <a:p>
            <a:pPr eaLnBrk="1" hangingPunct="1"/>
            <a:r>
              <a:rPr lang="en-US" smtClean="0"/>
              <a:t>The regimens must be modified continually as the patient progresses from the first to the third trimester and as insulin resistance rises. </a:t>
            </a:r>
          </a:p>
          <a:p>
            <a:pPr eaLnBrk="1" hangingPunct="1"/>
            <a:r>
              <a:rPr lang="en-US" smtClean="0"/>
              <a:t>The regimen should always be matched to the patient’s unique physiology, work, rest, and food intake schedule.</a:t>
            </a:r>
            <a:endParaRPr lang="en-US" altLang="en-US" smtClean="0"/>
          </a:p>
          <a:p>
            <a:pPr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9" name="Title 1"/>
          <p:cNvSpPr>
            <a:spLocks noGrp="1"/>
          </p:cNvSpPr>
          <p:nvPr>
            <p:ph type="title"/>
          </p:nvPr>
        </p:nvSpPr>
        <p:spPr>
          <a:xfrm>
            <a:off x="1463675" y="100013"/>
            <a:ext cx="9890125" cy="1071562"/>
          </a:xfrm>
        </p:spPr>
        <p:txBody>
          <a:bodyPr/>
          <a:lstStyle/>
          <a:p>
            <a:pPr algn="l" eaLnBrk="1" hangingPunct="1"/>
            <a:r>
              <a:rPr lang="en-US" altLang="en-US" b="1" smtClean="0">
                <a:ln>
                  <a:noFill/>
                </a:ln>
              </a:rPr>
              <a:t>Insulin therapy</a:t>
            </a:r>
          </a:p>
        </p:txBody>
      </p:sp>
      <p:sp>
        <p:nvSpPr>
          <p:cNvPr id="43010" name="Content Placeholder 2"/>
          <p:cNvSpPr>
            <a:spLocks noGrp="1"/>
          </p:cNvSpPr>
          <p:nvPr>
            <p:ph idx="1"/>
          </p:nvPr>
        </p:nvSpPr>
        <p:spPr>
          <a:xfrm>
            <a:off x="1463675" y="995363"/>
            <a:ext cx="9890125" cy="5634037"/>
          </a:xfrm>
        </p:spPr>
        <p:txBody>
          <a:bodyPr/>
          <a:lstStyle/>
          <a:p>
            <a:pPr eaLnBrk="1" hangingPunct="1"/>
            <a:r>
              <a:rPr lang="en-US" altLang="en-US" dirty="0" smtClean="0"/>
              <a:t>In the </a:t>
            </a:r>
            <a:r>
              <a:rPr lang="en-US" altLang="en-US" dirty="0" smtClean="0">
                <a:solidFill>
                  <a:srgbClr val="FF0000"/>
                </a:solidFill>
              </a:rPr>
              <a:t>1</a:t>
            </a:r>
            <a:r>
              <a:rPr lang="en-US" altLang="en-US" baseline="30000" dirty="0" smtClean="0">
                <a:solidFill>
                  <a:srgbClr val="FF0000"/>
                </a:solidFill>
              </a:rPr>
              <a:t>st</a:t>
            </a:r>
            <a:r>
              <a:rPr lang="en-US" altLang="en-US" dirty="0" smtClean="0">
                <a:solidFill>
                  <a:srgbClr val="FF0000"/>
                </a:solidFill>
              </a:rPr>
              <a:t>  trimester </a:t>
            </a:r>
            <a:r>
              <a:rPr lang="en-US" altLang="en-US" dirty="0" smtClean="0"/>
              <a:t>from </a:t>
            </a:r>
            <a:r>
              <a:rPr lang="en-US" altLang="en-US" b="1" dirty="0" smtClean="0">
                <a:solidFill>
                  <a:srgbClr val="FF0000"/>
                </a:solidFill>
              </a:rPr>
              <a:t>6-10 weeks</a:t>
            </a:r>
            <a:r>
              <a:rPr lang="en-US" altLang="en-US" dirty="0" smtClean="0"/>
              <a:t>, progressively </a:t>
            </a:r>
            <a:r>
              <a:rPr lang="en-US" altLang="en-US" dirty="0" smtClean="0">
                <a:solidFill>
                  <a:srgbClr val="FF0000"/>
                </a:solidFill>
              </a:rPr>
              <a:t>reduce</a:t>
            </a:r>
            <a:r>
              <a:rPr lang="en-US" altLang="en-US" dirty="0" smtClean="0"/>
              <a:t> the insulin dose by a total of 10% to 25% to avoid hypoglycemia.</a:t>
            </a:r>
          </a:p>
          <a:p>
            <a:pPr eaLnBrk="1" hangingPunct="1"/>
            <a:r>
              <a:rPr lang="en-US" altLang="en-US" dirty="0" smtClean="0"/>
              <a:t>Insulin requirements normally </a:t>
            </a:r>
            <a:r>
              <a:rPr lang="en-US" altLang="en-US" dirty="0" smtClean="0">
                <a:solidFill>
                  <a:srgbClr val="FF0000"/>
                </a:solidFill>
              </a:rPr>
              <a:t>peak at 36 weeks</a:t>
            </a:r>
            <a:r>
              <a:rPr lang="en-US" altLang="en-US" dirty="0" smtClean="0"/>
              <a:t> gestation and drop significantly thereafter.</a:t>
            </a:r>
          </a:p>
          <a:p>
            <a:pPr eaLnBrk="1" hangingPunct="1"/>
            <a:r>
              <a:rPr lang="en-US" altLang="en-US" dirty="0" smtClean="0"/>
              <a:t>A combination of </a:t>
            </a:r>
            <a:r>
              <a:rPr lang="en-US" altLang="en-US" dirty="0" smtClean="0">
                <a:solidFill>
                  <a:srgbClr val="FF0000"/>
                </a:solidFill>
              </a:rPr>
              <a:t>short- and intermediate-acting </a:t>
            </a:r>
            <a:r>
              <a:rPr lang="en-US" altLang="en-US" dirty="0" err="1" smtClean="0">
                <a:solidFill>
                  <a:srgbClr val="FF0000"/>
                </a:solidFill>
              </a:rPr>
              <a:t>insulins</a:t>
            </a:r>
            <a:r>
              <a:rPr lang="en-US" altLang="en-US" dirty="0" smtClean="0">
                <a:solidFill>
                  <a:srgbClr val="FF0000"/>
                </a:solidFill>
              </a:rPr>
              <a:t> </a:t>
            </a:r>
            <a:r>
              <a:rPr lang="en-US" altLang="en-US" dirty="0" smtClean="0"/>
              <a:t>can be employed to maintain glucose levels in an acceptable range.</a:t>
            </a:r>
          </a:p>
          <a:p>
            <a:pPr eaLnBrk="1" hangingPunct="1"/>
            <a:r>
              <a:rPr lang="en-US" altLang="en-US" dirty="0" smtClean="0"/>
              <a:t>Approximately </a:t>
            </a:r>
            <a:r>
              <a:rPr lang="en-US" altLang="en-US" dirty="0" smtClean="0">
                <a:solidFill>
                  <a:srgbClr val="FF0000"/>
                </a:solidFill>
              </a:rPr>
              <a:t>two thirds </a:t>
            </a:r>
            <a:r>
              <a:rPr lang="en-US" altLang="en-US" dirty="0" smtClean="0"/>
              <a:t>of the daily insulin dose is given in the </a:t>
            </a:r>
            <a:r>
              <a:rPr lang="en-US" altLang="en-US" dirty="0" smtClean="0">
                <a:solidFill>
                  <a:srgbClr val="FF0000"/>
                </a:solidFill>
              </a:rPr>
              <a:t>morning </a:t>
            </a:r>
            <a:r>
              <a:rPr lang="en-US" altLang="en-US" dirty="0" smtClean="0"/>
              <a:t>and </a:t>
            </a:r>
            <a:r>
              <a:rPr lang="en-US" altLang="en-US" dirty="0" smtClean="0">
                <a:solidFill>
                  <a:srgbClr val="FF0000"/>
                </a:solidFill>
              </a:rPr>
              <a:t>one third </a:t>
            </a:r>
            <a:r>
              <a:rPr lang="en-US" altLang="en-US" dirty="0" smtClean="0"/>
              <a:t>in the </a:t>
            </a:r>
            <a:r>
              <a:rPr lang="en-US" altLang="en-US" dirty="0" smtClean="0">
                <a:solidFill>
                  <a:srgbClr val="FF0000"/>
                </a:solidFill>
              </a:rPr>
              <a:t>afternoon and at bedtime</a:t>
            </a:r>
            <a:r>
              <a:rPr lang="en-US" altLang="en-US" dirty="0" smtClean="0"/>
              <a:t>.</a:t>
            </a:r>
          </a:p>
          <a:p>
            <a:pPr eaLnBrk="1" hangingPunct="1"/>
            <a:r>
              <a:rPr lang="en-US" altLang="en-US" dirty="0" smtClean="0"/>
              <a:t>A typical total insulin dose is </a:t>
            </a:r>
            <a:r>
              <a:rPr lang="en-US" altLang="en-US" dirty="0" smtClean="0">
                <a:solidFill>
                  <a:srgbClr val="FF0000"/>
                </a:solidFill>
              </a:rPr>
              <a:t>0.6 U/kg </a:t>
            </a:r>
            <a:r>
              <a:rPr lang="en-US" altLang="en-US" dirty="0" smtClean="0"/>
              <a:t>in the 1</a:t>
            </a:r>
            <a:r>
              <a:rPr lang="en-US" altLang="en-US" baseline="30000" dirty="0" smtClean="0"/>
              <a:t>st</a:t>
            </a:r>
            <a:r>
              <a:rPr lang="en-US" altLang="en-US" dirty="0" smtClean="0"/>
              <a:t>  trimester, but this must be increased </a:t>
            </a:r>
            <a:r>
              <a:rPr lang="en-US" altLang="en-US" dirty="0" smtClean="0">
                <a:solidFill>
                  <a:srgbClr val="FF0000"/>
                </a:solidFill>
              </a:rPr>
              <a:t>weekly or every other week </a:t>
            </a:r>
            <a:r>
              <a:rPr lang="en-US" altLang="en-US" dirty="0" smtClean="0"/>
              <a:t>with pregnancy duration from the </a:t>
            </a:r>
            <a:r>
              <a:rPr lang="en-US" altLang="en-US" dirty="0" smtClean="0">
                <a:solidFill>
                  <a:srgbClr val="FF0000"/>
                </a:solidFill>
              </a:rPr>
              <a:t>2</a:t>
            </a:r>
            <a:r>
              <a:rPr lang="en-US" altLang="en-US" baseline="30000" dirty="0" smtClean="0">
                <a:solidFill>
                  <a:srgbClr val="FF0000"/>
                </a:solidFill>
              </a:rPr>
              <a:t>nd</a:t>
            </a:r>
            <a:r>
              <a:rPr lang="en-US" altLang="en-US" dirty="0" smtClean="0">
                <a:solidFill>
                  <a:srgbClr val="FF0000"/>
                </a:solidFill>
              </a:rPr>
              <a:t>  trimester onward.</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Title 1"/>
          <p:cNvSpPr>
            <a:spLocks noGrp="1"/>
          </p:cNvSpPr>
          <p:nvPr>
            <p:ph type="title"/>
          </p:nvPr>
        </p:nvSpPr>
        <p:spPr>
          <a:xfrm>
            <a:off x="1558925" y="100013"/>
            <a:ext cx="9794875" cy="1119187"/>
          </a:xfrm>
        </p:spPr>
        <p:txBody>
          <a:bodyPr/>
          <a:lstStyle/>
          <a:p>
            <a:pPr algn="l" eaLnBrk="1" hangingPunct="1"/>
            <a:r>
              <a:rPr lang="en-US" altLang="en-US" b="1" smtClean="0">
                <a:ln>
                  <a:noFill/>
                </a:ln>
              </a:rPr>
              <a:t>Introduction </a:t>
            </a:r>
          </a:p>
        </p:txBody>
      </p:sp>
      <p:sp>
        <p:nvSpPr>
          <p:cNvPr id="3" name="Content Placeholder 2"/>
          <p:cNvSpPr>
            <a:spLocks noGrp="1"/>
          </p:cNvSpPr>
          <p:nvPr>
            <p:ph idx="1"/>
          </p:nvPr>
        </p:nvSpPr>
        <p:spPr>
          <a:xfrm>
            <a:off x="838200" y="958850"/>
            <a:ext cx="10515600" cy="5676900"/>
          </a:xfrm>
        </p:spPr>
        <p:txBody>
          <a:bodyPr rtlCol="0">
            <a:normAutofit/>
          </a:bodyPr>
          <a:lstStyle/>
          <a:p>
            <a:pPr eaLnBrk="1" fontAlgn="auto" hangingPunct="1">
              <a:buClr>
                <a:schemeClr val="accent1">
                  <a:lumMod val="75000"/>
                </a:schemeClr>
              </a:buClr>
              <a:buFont typeface="Arial"/>
              <a:buChar char="•"/>
              <a:defRPr/>
            </a:pPr>
            <a:r>
              <a:rPr lang="en-US" dirty="0"/>
              <a:t>An epidemic of diabetes and obesity is sweeping the </a:t>
            </a:r>
            <a:r>
              <a:rPr lang="en-US" dirty="0" smtClean="0"/>
              <a:t>globe.</a:t>
            </a:r>
          </a:p>
          <a:p>
            <a:pPr marL="0" indent="0" eaLnBrk="1" fontAlgn="auto" hangingPunct="1">
              <a:buClr>
                <a:schemeClr val="accent1">
                  <a:lumMod val="75000"/>
                </a:schemeClr>
              </a:buClr>
              <a:buFont typeface="Arial"/>
              <a:buNone/>
              <a:defRPr/>
            </a:pPr>
            <a:r>
              <a:rPr lang="en-US" dirty="0"/>
              <a:t> </a:t>
            </a:r>
            <a:r>
              <a:rPr lang="en-US" dirty="0" smtClean="0"/>
              <a:t> (dietary </a:t>
            </a:r>
            <a:r>
              <a:rPr lang="en-US" dirty="0"/>
              <a:t>practices and reduced physical </a:t>
            </a:r>
            <a:r>
              <a:rPr lang="en-US" dirty="0" smtClean="0"/>
              <a:t>activity). </a:t>
            </a:r>
          </a:p>
          <a:p>
            <a:pPr eaLnBrk="1" fontAlgn="auto" hangingPunct="1">
              <a:buClr>
                <a:schemeClr val="accent1">
                  <a:lumMod val="75000"/>
                </a:schemeClr>
              </a:buClr>
              <a:buFont typeface="Arial"/>
              <a:buChar char="•"/>
              <a:defRPr/>
            </a:pPr>
            <a:r>
              <a:rPr lang="en-US" dirty="0" smtClean="0"/>
              <a:t>In </a:t>
            </a:r>
            <a:r>
              <a:rPr lang="en-US" dirty="0"/>
              <a:t>2011, 366 million people worldwide had diabetes; by 2030, that number is projected to almost double to 552 </a:t>
            </a:r>
            <a:r>
              <a:rPr lang="en-US" dirty="0" smtClean="0"/>
              <a:t>million.</a:t>
            </a:r>
          </a:p>
          <a:p>
            <a:pPr eaLnBrk="1" fontAlgn="auto" hangingPunct="1">
              <a:buClr>
                <a:schemeClr val="accent1">
                  <a:lumMod val="75000"/>
                </a:schemeClr>
              </a:buClr>
              <a:buFont typeface="Arial"/>
              <a:buChar char="•"/>
              <a:defRPr/>
            </a:pPr>
            <a:r>
              <a:rPr lang="en-US" dirty="0"/>
              <a:t>Studies suggest that the prevalence of diabetes among women of childbearing age is </a:t>
            </a:r>
            <a:r>
              <a:rPr lang="en-US" dirty="0" smtClean="0"/>
              <a:t>increasing.</a:t>
            </a:r>
          </a:p>
          <a:p>
            <a:pPr eaLnBrk="1" fontAlgn="auto" hangingPunct="1">
              <a:buClr>
                <a:schemeClr val="accent1">
                  <a:lumMod val="75000"/>
                </a:schemeClr>
              </a:buClr>
              <a:buFont typeface="Arial"/>
              <a:buChar char="•"/>
              <a:defRPr/>
            </a:pPr>
            <a:r>
              <a:rPr lang="en-US" dirty="0"/>
              <a:t>fetal and neonatal mortality remain </a:t>
            </a:r>
            <a:r>
              <a:rPr lang="en-US" dirty="0">
                <a:solidFill>
                  <a:srgbClr val="FF0000"/>
                </a:solidFill>
              </a:rPr>
              <a:t>threefold or fourfold higher </a:t>
            </a:r>
            <a:r>
              <a:rPr lang="en-US" dirty="0"/>
              <a:t>for mothers with type 1 or type 2 diabetes than for the </a:t>
            </a:r>
            <a:r>
              <a:rPr lang="en-US" dirty="0" err="1"/>
              <a:t>normoglycemic</a:t>
            </a:r>
            <a:r>
              <a:rPr lang="en-US" dirty="0"/>
              <a:t> </a:t>
            </a:r>
            <a:r>
              <a:rPr lang="en-US" dirty="0" smtClean="0"/>
              <a:t>population, but it is </a:t>
            </a:r>
            <a:r>
              <a:rPr lang="en-US" dirty="0"/>
              <a:t>preventable or at least reducible by meticulous prenatal and </a:t>
            </a:r>
            <a:r>
              <a:rPr lang="en-US" dirty="0" err="1"/>
              <a:t>intrapartum</a:t>
            </a:r>
            <a:r>
              <a:rPr lang="en-US" dirty="0"/>
              <a:t> care</a:t>
            </a:r>
            <a:r>
              <a:rPr lang="en-US" dirty="0" smtClean="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Title 1"/>
          <p:cNvSpPr>
            <a:spLocks noGrp="1"/>
          </p:cNvSpPr>
          <p:nvPr>
            <p:ph type="title"/>
          </p:nvPr>
        </p:nvSpPr>
        <p:spPr>
          <a:xfrm>
            <a:off x="1411288" y="144463"/>
            <a:ext cx="9942512" cy="850900"/>
          </a:xfrm>
        </p:spPr>
        <p:txBody>
          <a:bodyPr/>
          <a:lstStyle/>
          <a:p>
            <a:pPr algn="l" eaLnBrk="1" hangingPunct="1"/>
            <a:r>
              <a:rPr lang="en-US" altLang="en-US" b="1" smtClean="0">
                <a:ln>
                  <a:noFill/>
                </a:ln>
              </a:rPr>
              <a:t>Insulin therapy</a:t>
            </a:r>
          </a:p>
        </p:txBody>
      </p:sp>
      <p:sp>
        <p:nvSpPr>
          <p:cNvPr id="44034" name="Content Placeholder 2"/>
          <p:cNvSpPr>
            <a:spLocks noGrp="1"/>
          </p:cNvSpPr>
          <p:nvPr>
            <p:ph idx="1"/>
          </p:nvPr>
        </p:nvSpPr>
        <p:spPr>
          <a:xfrm>
            <a:off x="1411288" y="1089025"/>
            <a:ext cx="9942512" cy="5432425"/>
          </a:xfrm>
        </p:spPr>
        <p:txBody>
          <a:bodyPr/>
          <a:lstStyle/>
          <a:p>
            <a:pPr eaLnBrk="1" hangingPunct="1">
              <a:buFont typeface="Wingdings" pitchFamily="2" charset="2"/>
              <a:buNone/>
            </a:pPr>
            <a:r>
              <a:rPr lang="en-US" altLang="en-US" smtClean="0"/>
              <a:t>The total first dose of insulin is calculated according to the patient’s weight as follow:</a:t>
            </a:r>
          </a:p>
          <a:p>
            <a:pPr eaLnBrk="1" hangingPunct="1"/>
            <a:r>
              <a:rPr lang="en-US" altLang="en-US" smtClean="0"/>
              <a:t>In the 1</a:t>
            </a:r>
            <a:r>
              <a:rPr lang="en-US" altLang="en-US" baseline="30000" smtClean="0"/>
              <a:t>st</a:t>
            </a:r>
            <a:r>
              <a:rPr lang="en-US" altLang="en-US" smtClean="0"/>
              <a:t>  trimester ..........   weight x 0.6</a:t>
            </a:r>
          </a:p>
          <a:p>
            <a:pPr eaLnBrk="1" hangingPunct="1"/>
            <a:r>
              <a:rPr lang="en-US" altLang="en-US" smtClean="0"/>
              <a:t>In the 2</a:t>
            </a:r>
            <a:r>
              <a:rPr lang="en-US" altLang="en-US" baseline="30000" smtClean="0"/>
              <a:t>nd</a:t>
            </a:r>
            <a:r>
              <a:rPr lang="en-US" altLang="en-US" smtClean="0"/>
              <a:t>  trimester........  weight x 0.7</a:t>
            </a:r>
          </a:p>
          <a:p>
            <a:pPr eaLnBrk="1" hangingPunct="1"/>
            <a:r>
              <a:rPr lang="en-US" altLang="en-US" smtClean="0"/>
              <a:t>In the 3</a:t>
            </a:r>
            <a:r>
              <a:rPr lang="en-US" altLang="en-US" baseline="30000" smtClean="0"/>
              <a:t>rd</a:t>
            </a:r>
            <a:r>
              <a:rPr lang="en-US" altLang="en-US" smtClean="0"/>
              <a:t> trimester........... weight x 0.8</a:t>
            </a:r>
            <a:endParaRPr lang="en-CA" altLang="en-US" smtClean="0"/>
          </a:p>
          <a:p>
            <a:pPr eaLnBrk="1" hangingPunct="1"/>
            <a:endParaRPr lang="en-US" altLang="en-US" smtClean="0"/>
          </a:p>
        </p:txBody>
      </p:sp>
      <p:sp>
        <p:nvSpPr>
          <p:cNvPr id="2" name="مربع نص 1"/>
          <p:cNvSpPr txBox="1"/>
          <p:nvPr/>
        </p:nvSpPr>
        <p:spPr>
          <a:xfrm>
            <a:off x="7726680" y="3287792"/>
            <a:ext cx="4404360" cy="3785652"/>
          </a:xfrm>
          <a:prstGeom prst="rect">
            <a:avLst/>
          </a:prstGeom>
          <a:noFill/>
          <a:ln>
            <a:solidFill>
              <a:schemeClr val="accent1"/>
            </a:solidFill>
          </a:ln>
        </p:spPr>
        <p:txBody>
          <a:bodyPr wrap="square" rtlCol="0">
            <a:spAutoFit/>
          </a:bodyPr>
          <a:lstStyle/>
          <a:p>
            <a:r>
              <a:rPr lang="en-US" sz="1600" dirty="0" smtClean="0"/>
              <a:t>Case :</a:t>
            </a:r>
          </a:p>
          <a:p>
            <a:r>
              <a:rPr lang="en-US" sz="1600" dirty="0" smtClean="0"/>
              <a:t> </a:t>
            </a:r>
            <a:r>
              <a:rPr lang="en-US" sz="1600" dirty="0" err="1" smtClean="0"/>
              <a:t>pt</a:t>
            </a:r>
            <a:r>
              <a:rPr lang="en-US" sz="1600" dirty="0" smtClean="0"/>
              <a:t> 70 kg in first trimester , :</a:t>
            </a:r>
          </a:p>
          <a:p>
            <a:endParaRPr lang="en-US" sz="1600" dirty="0"/>
          </a:p>
          <a:p>
            <a:r>
              <a:rPr lang="en-US" sz="1600" dirty="0" smtClean="0"/>
              <a:t>42 u of </a:t>
            </a:r>
            <a:r>
              <a:rPr lang="en-US" sz="1600" dirty="0" err="1" smtClean="0"/>
              <a:t>insuline</a:t>
            </a:r>
            <a:r>
              <a:rPr lang="en-US" sz="1600" dirty="0" smtClean="0"/>
              <a:t> every day , we use combined (short &amp; intermediate acting) </a:t>
            </a:r>
            <a:r>
              <a:rPr lang="en-US" sz="1600" dirty="0" err="1" smtClean="0"/>
              <a:t>insuline</a:t>
            </a:r>
            <a:r>
              <a:rPr lang="en-US" sz="1600" dirty="0" smtClean="0"/>
              <a:t> </a:t>
            </a:r>
          </a:p>
          <a:p>
            <a:endParaRPr lang="en-US" sz="1600" dirty="0"/>
          </a:p>
          <a:p>
            <a:r>
              <a:rPr lang="en-US" sz="1600" dirty="0" smtClean="0"/>
              <a:t>Divide it into :</a:t>
            </a:r>
          </a:p>
          <a:p>
            <a:r>
              <a:rPr lang="en-US" sz="1600" dirty="0" smtClean="0"/>
              <a:t> 2\3 at morning = 28 u at morning </a:t>
            </a:r>
          </a:p>
          <a:p>
            <a:r>
              <a:rPr lang="en-US" sz="1600" dirty="0" smtClean="0"/>
              <a:t>1\3 in evening = 14 u </a:t>
            </a:r>
          </a:p>
          <a:p>
            <a:endParaRPr lang="en-US" sz="1600" dirty="0" smtClean="0"/>
          </a:p>
          <a:p>
            <a:r>
              <a:rPr lang="en-US" sz="1600" dirty="0" smtClean="0"/>
              <a:t>We monitor the glucose level pre prandial and 1 or 2 h post prandial , if pre dinner levels are high so we </a:t>
            </a:r>
            <a:r>
              <a:rPr lang="en-US" sz="1600" dirty="0" err="1" smtClean="0"/>
              <a:t>incr</a:t>
            </a:r>
            <a:r>
              <a:rPr lang="en-US" sz="1600" dirty="0" smtClean="0"/>
              <a:t> the morning dose , if post dinner  high level , so we increase the evening dose </a:t>
            </a:r>
            <a:endParaRPr lang="en-US" sz="1600" dirty="0"/>
          </a:p>
          <a:p>
            <a:r>
              <a:rPr lang="en-US" sz="1600" dirty="0" smtClean="0"/>
              <a:t> </a:t>
            </a:r>
            <a:endParaRPr lang="en-US" sz="1600" dirty="0"/>
          </a:p>
        </p:txBody>
      </p:sp>
      <p:sp>
        <p:nvSpPr>
          <p:cNvPr id="3" name="مربع نص 2"/>
          <p:cNvSpPr txBox="1"/>
          <p:nvPr/>
        </p:nvSpPr>
        <p:spPr>
          <a:xfrm>
            <a:off x="1082040" y="5934670"/>
            <a:ext cx="6202680" cy="923330"/>
          </a:xfrm>
          <a:prstGeom prst="rect">
            <a:avLst/>
          </a:prstGeom>
          <a:noFill/>
          <a:ln>
            <a:solidFill>
              <a:schemeClr val="accent1"/>
            </a:solidFill>
          </a:ln>
        </p:spPr>
        <p:txBody>
          <a:bodyPr wrap="square" rtlCol="0">
            <a:spAutoFit/>
          </a:bodyPr>
          <a:lstStyle/>
          <a:p>
            <a:r>
              <a:rPr lang="en-US" dirty="0" smtClean="0"/>
              <a:t>Two doses per day(2\3 , 1\3) : more compliance for </a:t>
            </a:r>
            <a:r>
              <a:rPr lang="en-US" dirty="0" err="1" smtClean="0"/>
              <a:t>pt</a:t>
            </a:r>
            <a:r>
              <a:rPr lang="en-US" dirty="0" smtClean="0"/>
              <a:t> , </a:t>
            </a:r>
          </a:p>
          <a:p>
            <a:r>
              <a:rPr lang="en-US" dirty="0" smtClean="0"/>
              <a:t>But three doses per day (1\3 , 1\3 , 1\3 ) are more benefit for </a:t>
            </a:r>
            <a:r>
              <a:rPr lang="en-US" dirty="0" err="1" smtClean="0"/>
              <a:t>controling</a:t>
            </a:r>
            <a:r>
              <a:rPr lang="en-US" dirty="0" smtClean="0"/>
              <a:t>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7" name="Title 1"/>
          <p:cNvSpPr>
            <a:spLocks noGrp="1"/>
          </p:cNvSpPr>
          <p:nvPr>
            <p:ph type="title"/>
          </p:nvPr>
        </p:nvSpPr>
        <p:spPr>
          <a:xfrm>
            <a:off x="1463675" y="111125"/>
            <a:ext cx="9890125" cy="1104900"/>
          </a:xfrm>
        </p:spPr>
        <p:txBody>
          <a:bodyPr/>
          <a:lstStyle/>
          <a:p>
            <a:pPr algn="l" eaLnBrk="1" hangingPunct="1"/>
            <a:r>
              <a:rPr lang="en-US" altLang="en-US" b="1" smtClean="0">
                <a:ln>
                  <a:noFill/>
                </a:ln>
              </a:rPr>
              <a:t>Use of Oral Hypoglycemic Agents</a:t>
            </a:r>
          </a:p>
        </p:txBody>
      </p:sp>
      <p:sp>
        <p:nvSpPr>
          <p:cNvPr id="3" name="Content Placeholder 2"/>
          <p:cNvSpPr>
            <a:spLocks noGrp="1"/>
          </p:cNvSpPr>
          <p:nvPr>
            <p:ph idx="1"/>
          </p:nvPr>
        </p:nvSpPr>
        <p:spPr>
          <a:xfrm>
            <a:off x="1463675" y="992188"/>
            <a:ext cx="9890125" cy="5688012"/>
          </a:xfrm>
        </p:spPr>
        <p:txBody>
          <a:bodyPr>
            <a:normAutofit/>
          </a:bodyPr>
          <a:lstStyle/>
          <a:p>
            <a:pPr eaLnBrk="1" hangingPunct="1"/>
            <a:r>
              <a:rPr lang="en-US" b="1" smtClean="0"/>
              <a:t>Glyburide :</a:t>
            </a:r>
          </a:p>
          <a:p>
            <a:pPr eaLnBrk="1" hangingPunct="1">
              <a:buFont typeface="Arial" pitchFamily="34" charset="0"/>
              <a:buNone/>
            </a:pPr>
            <a:r>
              <a:rPr lang="en-US" b="1" smtClean="0"/>
              <a:t> - </a:t>
            </a:r>
            <a:r>
              <a:rPr lang="en-US" smtClean="0"/>
              <a:t>maternal use of glyburide was not associated with an excess risk of neonatal hypoglycemia or congenital anomalies. </a:t>
            </a:r>
          </a:p>
          <a:p>
            <a:pPr eaLnBrk="1" hangingPunct="1">
              <a:buFont typeface="Arial" pitchFamily="34" charset="0"/>
              <a:buNone/>
            </a:pPr>
            <a:r>
              <a:rPr lang="en-US" smtClean="0"/>
              <a:t> - minimal transport across the human placenta.</a:t>
            </a:r>
          </a:p>
          <a:p>
            <a:pPr eaLnBrk="1" hangingPunct="1">
              <a:buFont typeface="Arial" pitchFamily="34" charset="0"/>
              <a:buNone/>
            </a:pPr>
            <a:r>
              <a:rPr lang="en-US" smtClean="0"/>
              <a:t> - glyburide should be taken at least 30 minutes before a meal.</a:t>
            </a:r>
          </a:p>
          <a:p>
            <a:pPr eaLnBrk="1" hangingPunct="1">
              <a:buFont typeface="Arial" pitchFamily="34" charset="0"/>
              <a:buNone/>
            </a:pPr>
            <a:endParaRPr lang="en-US" smtClean="0"/>
          </a:p>
          <a:p>
            <a:pPr eaLnBrk="1" hangingPunct="1"/>
            <a:r>
              <a:rPr lang="en-US" b="1" smtClean="0"/>
              <a:t>Metformin :</a:t>
            </a:r>
          </a:p>
          <a:p>
            <a:pPr eaLnBrk="1" hangingPunct="1">
              <a:buFont typeface="Arial" pitchFamily="34" charset="0"/>
              <a:buNone/>
            </a:pPr>
            <a:r>
              <a:rPr lang="en-US" b="1" smtClean="0"/>
              <a:t> - </a:t>
            </a:r>
            <a:r>
              <a:rPr lang="en-US" smtClean="0"/>
              <a:t>equivalent to insulin in effectiveness.</a:t>
            </a:r>
          </a:p>
          <a:p>
            <a:pPr eaLnBrk="1" hangingPunct="1">
              <a:buFont typeface="Arial" pitchFamily="34" charset="0"/>
              <a:buNone/>
            </a:pPr>
            <a:r>
              <a:rPr lang="en-US" smtClean="0"/>
              <a:t> - Recommended dosing begins with 500 mg twice daily.</a:t>
            </a:r>
          </a:p>
          <a:p>
            <a:pPr eaLnBrk="1" hangingPunct="1">
              <a:buFont typeface="Arial" pitchFamily="34" charset="0"/>
              <a:buNone/>
            </a:pPr>
            <a:r>
              <a:rPr lang="en-US" smtClean="0"/>
              <a:t> - crosses the placenta.</a:t>
            </a:r>
          </a:p>
        </p:txBody>
      </p:sp>
      <p:sp>
        <p:nvSpPr>
          <p:cNvPr id="2" name="مربع نص 1"/>
          <p:cNvSpPr txBox="1"/>
          <p:nvPr/>
        </p:nvSpPr>
        <p:spPr>
          <a:xfrm>
            <a:off x="3429000" y="4363998"/>
            <a:ext cx="1310640" cy="369332"/>
          </a:xfrm>
          <a:prstGeom prst="rect">
            <a:avLst/>
          </a:prstGeom>
          <a:noFill/>
        </p:spPr>
        <p:txBody>
          <a:bodyPr wrap="square" rtlCol="0">
            <a:spAutoFit/>
          </a:bodyPr>
          <a:lstStyle/>
          <a:p>
            <a:r>
              <a:rPr lang="ar-JO" dirty="0" smtClean="0"/>
              <a:t>اهم واحد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1" name="Title 1"/>
          <p:cNvSpPr>
            <a:spLocks noGrp="1"/>
          </p:cNvSpPr>
          <p:nvPr>
            <p:ph type="title"/>
          </p:nvPr>
        </p:nvSpPr>
        <p:spPr>
          <a:xfrm>
            <a:off x="1489075" y="133350"/>
            <a:ext cx="9864725" cy="1517650"/>
          </a:xfrm>
        </p:spPr>
        <p:txBody>
          <a:bodyPr/>
          <a:lstStyle/>
          <a:p>
            <a:pPr algn="l" eaLnBrk="1" hangingPunct="1"/>
            <a:r>
              <a:rPr lang="en-US" altLang="en-US" b="1" smtClean="0">
                <a:ln>
                  <a:noFill/>
                </a:ln>
              </a:rPr>
              <a:t>Use of Oral Hypoglycemic Agents</a:t>
            </a:r>
          </a:p>
        </p:txBody>
      </p:sp>
      <p:sp>
        <p:nvSpPr>
          <p:cNvPr id="3" name="Content Placeholder 2"/>
          <p:cNvSpPr>
            <a:spLocks noGrp="1"/>
          </p:cNvSpPr>
          <p:nvPr>
            <p:ph idx="1"/>
          </p:nvPr>
        </p:nvSpPr>
        <p:spPr>
          <a:xfrm>
            <a:off x="1606550" y="981075"/>
            <a:ext cx="9747250" cy="4662488"/>
          </a:xfrm>
        </p:spPr>
        <p:txBody>
          <a:bodyPr rtlCol="0">
            <a:normAutofit/>
          </a:bodyPr>
          <a:lstStyle/>
          <a:p>
            <a:pPr eaLnBrk="1" fontAlgn="auto" hangingPunct="1">
              <a:buClr>
                <a:schemeClr val="accent1">
                  <a:lumMod val="75000"/>
                </a:schemeClr>
              </a:buClr>
              <a:buFont typeface="Arial"/>
              <a:buChar char="•"/>
              <a:defRPr/>
            </a:pPr>
            <a:r>
              <a:rPr lang="en-US" b="1" dirty="0"/>
              <a:t>α-</a:t>
            </a:r>
            <a:r>
              <a:rPr lang="en-US" b="1" dirty="0" err="1"/>
              <a:t>Glucosidase</a:t>
            </a:r>
            <a:r>
              <a:rPr lang="en-US" b="1" dirty="0"/>
              <a:t> </a:t>
            </a:r>
            <a:r>
              <a:rPr lang="en-US" b="1" dirty="0" smtClean="0"/>
              <a:t>Inhibitors: </a:t>
            </a:r>
          </a:p>
          <a:p>
            <a:pPr marL="0" indent="0" eaLnBrk="1" fontAlgn="auto" hangingPunct="1">
              <a:buClr>
                <a:schemeClr val="accent1">
                  <a:lumMod val="75000"/>
                </a:schemeClr>
              </a:buClr>
              <a:buFont typeface="Arial"/>
              <a:buNone/>
              <a:defRPr/>
            </a:pPr>
            <a:r>
              <a:rPr lang="en-US" dirty="0"/>
              <a:t> </a:t>
            </a:r>
            <a:r>
              <a:rPr lang="en-US" dirty="0" smtClean="0"/>
              <a:t>- </a:t>
            </a:r>
            <a:r>
              <a:rPr lang="en-US" dirty="0"/>
              <a:t>inhibit pancreatic amylase and α-</a:t>
            </a:r>
            <a:r>
              <a:rPr lang="en-US" dirty="0" err="1"/>
              <a:t>glucosidase</a:t>
            </a:r>
            <a:r>
              <a:rPr lang="en-US" dirty="0"/>
              <a:t> enzymes in the small </a:t>
            </a:r>
            <a:r>
              <a:rPr lang="en-US" dirty="0" smtClean="0"/>
              <a:t>intestine.</a:t>
            </a:r>
          </a:p>
          <a:p>
            <a:pPr marL="0" indent="0" eaLnBrk="1" fontAlgn="auto" hangingPunct="1">
              <a:buClr>
                <a:schemeClr val="accent1">
                  <a:lumMod val="75000"/>
                </a:schemeClr>
              </a:buClr>
              <a:buFont typeface="Arial"/>
              <a:buNone/>
              <a:defRPr/>
            </a:pPr>
            <a:r>
              <a:rPr lang="en-US" dirty="0"/>
              <a:t> </a:t>
            </a:r>
            <a:r>
              <a:rPr lang="en-US" dirty="0" smtClean="0"/>
              <a:t>- </a:t>
            </a:r>
            <a:r>
              <a:rPr lang="en-US" dirty="0"/>
              <a:t>delaying cleavage of complex sugars to monosaccharides and reducing the increase of blood glucose levels after a meal</a:t>
            </a:r>
            <a:r>
              <a:rPr lang="en-US" dirty="0" smtClean="0"/>
              <a:t>.</a:t>
            </a:r>
          </a:p>
          <a:p>
            <a:pPr marL="0" indent="0" eaLnBrk="1" fontAlgn="auto" hangingPunct="1">
              <a:buClr>
                <a:schemeClr val="accent1">
                  <a:lumMod val="75000"/>
                </a:schemeClr>
              </a:buClr>
              <a:buFont typeface="Arial"/>
              <a:buNone/>
              <a:defRPr/>
            </a:pPr>
            <a:r>
              <a:rPr lang="en-US" dirty="0"/>
              <a:t> </a:t>
            </a:r>
            <a:r>
              <a:rPr lang="en-US" dirty="0" smtClean="0"/>
              <a:t>- </a:t>
            </a:r>
            <a:r>
              <a:rPr lang="en-US" b="1" dirty="0" err="1"/>
              <a:t>Acarbose</a:t>
            </a:r>
            <a:r>
              <a:rPr lang="en-US" b="1" dirty="0"/>
              <a:t> </a:t>
            </a:r>
            <a:r>
              <a:rPr lang="en-US" dirty="0"/>
              <a:t>is given before meals, initially in an oral dose of 25 mg three times daily up to a maximum of 100 mg three times daily.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5" name="Title 1"/>
          <p:cNvSpPr>
            <a:spLocks noGrp="1"/>
          </p:cNvSpPr>
          <p:nvPr>
            <p:ph type="title"/>
          </p:nvPr>
        </p:nvSpPr>
        <p:spPr>
          <a:xfrm>
            <a:off x="1489075" y="88900"/>
            <a:ext cx="9864725" cy="877888"/>
          </a:xfrm>
        </p:spPr>
        <p:txBody>
          <a:bodyPr/>
          <a:lstStyle/>
          <a:p>
            <a:pPr algn="l" eaLnBrk="1" hangingPunct="1"/>
            <a:r>
              <a:rPr lang="en-US" altLang="en-US" b="1" smtClean="0">
                <a:ln>
                  <a:noFill/>
                </a:ln>
              </a:rPr>
              <a:t>Fetal complication with diabetes</a:t>
            </a:r>
          </a:p>
        </p:txBody>
      </p:sp>
      <p:sp>
        <p:nvSpPr>
          <p:cNvPr id="3" name="Content Placeholder 2"/>
          <p:cNvSpPr>
            <a:spLocks noGrp="1"/>
          </p:cNvSpPr>
          <p:nvPr>
            <p:ph idx="1"/>
          </p:nvPr>
        </p:nvSpPr>
        <p:spPr>
          <a:xfrm>
            <a:off x="1489075" y="1162050"/>
            <a:ext cx="9864725" cy="5438775"/>
          </a:xfrm>
        </p:spPr>
        <p:txBody>
          <a:bodyPr>
            <a:normAutofit/>
          </a:bodyPr>
          <a:lstStyle/>
          <a:p>
            <a:pPr marL="0" indent="0" eaLnBrk="1" hangingPunct="1">
              <a:buFont typeface="Arial" pitchFamily="34" charset="0"/>
              <a:buNone/>
            </a:pPr>
            <a:endParaRPr lang="en-US" altLang="en-US" smtClean="0"/>
          </a:p>
          <a:p>
            <a:pPr marL="0" indent="0" eaLnBrk="1" hangingPunct="1">
              <a:buFont typeface="Wingdings" pitchFamily="2" charset="2"/>
              <a:buAutoNum type="arabicPeriod"/>
            </a:pPr>
            <a:r>
              <a:rPr lang="en-US" altLang="en-US" smtClean="0"/>
              <a:t>Miscarriage .</a:t>
            </a:r>
          </a:p>
          <a:p>
            <a:pPr marL="0" indent="0" eaLnBrk="1" hangingPunct="1">
              <a:buFont typeface="Wingdings" pitchFamily="2" charset="2"/>
              <a:buAutoNum type="arabicPeriod"/>
            </a:pPr>
            <a:r>
              <a:rPr lang="en-US" altLang="en-US" smtClean="0"/>
              <a:t>Increased congenital malformation (cardiac and NTD)</a:t>
            </a:r>
          </a:p>
          <a:p>
            <a:pPr marL="0" indent="0" eaLnBrk="1" hangingPunct="1">
              <a:buFont typeface="Wingdings" pitchFamily="2" charset="2"/>
              <a:buAutoNum type="arabicPeriod"/>
            </a:pPr>
            <a:r>
              <a:rPr lang="en-US" altLang="en-US" smtClean="0"/>
              <a:t>Preterm delivery.</a:t>
            </a:r>
          </a:p>
          <a:p>
            <a:pPr marL="0" indent="0" eaLnBrk="1" hangingPunct="1">
              <a:buFont typeface="Wingdings" pitchFamily="2" charset="2"/>
              <a:buAutoNum type="arabicPeriod"/>
            </a:pPr>
            <a:r>
              <a:rPr lang="en-US" altLang="en-US" smtClean="0"/>
              <a:t>Intra uterine death.</a:t>
            </a:r>
          </a:p>
          <a:p>
            <a:pPr marL="0" indent="0" eaLnBrk="1" hangingPunct="1">
              <a:buFont typeface="Wingdings" pitchFamily="2" charset="2"/>
              <a:buAutoNum type="arabicPeriod"/>
            </a:pPr>
            <a:r>
              <a:rPr lang="en-US" altLang="en-US" smtClean="0"/>
              <a:t>Macrosomia.</a:t>
            </a:r>
          </a:p>
          <a:p>
            <a:pPr marL="0" indent="0" eaLnBrk="1" hangingPunct="1">
              <a:buFont typeface="Wingdings" pitchFamily="2" charset="2"/>
              <a:buAutoNum type="arabicPeriod"/>
            </a:pPr>
            <a:r>
              <a:rPr lang="en-US" altLang="en-US" smtClean="0"/>
              <a:t>Shoulder dystocia </a:t>
            </a:r>
          </a:p>
          <a:p>
            <a:pPr marL="0" indent="0" eaLnBrk="1" hangingPunct="1"/>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6" name="Rectangle 4"/>
          <p:cNvSpPr>
            <a:spLocks noGrp="1" noChangeArrowheads="1"/>
          </p:cNvSpPr>
          <p:nvPr>
            <p:ph type="ctrTitle"/>
          </p:nvPr>
        </p:nvSpPr>
        <p:spPr>
          <a:xfrm rot="10800000" flipV="1">
            <a:off x="1866900" y="417513"/>
            <a:ext cx="9636125" cy="865187"/>
          </a:xfrm>
        </p:spPr>
        <p:txBody>
          <a:bodyPr>
            <a:normAutofit fontScale="90000"/>
          </a:bodyPr>
          <a:lstStyle/>
          <a:p>
            <a:pPr algn="l" eaLnBrk="1" hangingPunct="1"/>
            <a:r>
              <a:rPr lang="en-US" altLang="zh-TW" sz="5400" smtClean="0">
                <a:ln>
                  <a:noFill/>
                </a:ln>
                <a:cs typeface="新細明體"/>
              </a:rPr>
              <a:t/>
            </a:r>
            <a:br>
              <a:rPr lang="en-US" altLang="zh-TW" sz="5400" smtClean="0">
                <a:ln>
                  <a:noFill/>
                </a:ln>
                <a:cs typeface="新細明體"/>
              </a:rPr>
            </a:br>
            <a:r>
              <a:rPr lang="en-US" sz="4000" b="1" smtClean="0">
                <a:ln>
                  <a:noFill/>
                </a:ln>
              </a:rPr>
              <a:t>Fetal complication with diabetes</a:t>
            </a:r>
            <a:endParaRPr lang="en-US" altLang="zh-TW" sz="4000" smtClean="0">
              <a:ln>
                <a:noFill/>
              </a:ln>
              <a:cs typeface="新細明體"/>
            </a:endParaRPr>
          </a:p>
        </p:txBody>
      </p:sp>
      <p:sp>
        <p:nvSpPr>
          <p:cNvPr id="48130" name="Rectangle 50"/>
          <p:cNvSpPr>
            <a:spLocks noGrp="1" noChangeArrowheads="1"/>
          </p:cNvSpPr>
          <p:nvPr>
            <p:ph type="subTitle" idx="1"/>
          </p:nvPr>
        </p:nvSpPr>
        <p:spPr>
          <a:xfrm>
            <a:off x="2063750" y="1412875"/>
            <a:ext cx="7677150" cy="5256213"/>
          </a:xfrm>
        </p:spPr>
        <p:txBody>
          <a:bodyPr/>
          <a:lstStyle/>
          <a:p>
            <a:pPr algn="ctr" eaLnBrk="1" hangingPunct="1"/>
            <a:r>
              <a:rPr lang="en-US" altLang="zh-TW" b="1" dirty="0" smtClean="0">
                <a:cs typeface="新細明體"/>
              </a:rPr>
              <a:t>Maternal hyperglycemia</a:t>
            </a:r>
          </a:p>
          <a:p>
            <a:pPr algn="ctr" eaLnBrk="1" hangingPunct="1"/>
            <a:r>
              <a:rPr lang="en-US" altLang="zh-TW" dirty="0" smtClean="0">
                <a:cs typeface="新細明體"/>
              </a:rPr>
              <a:t>|</a:t>
            </a:r>
          </a:p>
          <a:p>
            <a:pPr algn="ctr" eaLnBrk="1" hangingPunct="1"/>
            <a:r>
              <a:rPr lang="en-US" altLang="zh-TW" b="1" dirty="0" smtClean="0">
                <a:cs typeface="新細明體"/>
              </a:rPr>
              <a:t>Fetal hyperglycemia</a:t>
            </a:r>
          </a:p>
          <a:p>
            <a:pPr algn="ctr" eaLnBrk="1" hangingPunct="1"/>
            <a:r>
              <a:rPr lang="en-US" altLang="zh-TW" dirty="0" smtClean="0">
                <a:cs typeface="新細明體"/>
              </a:rPr>
              <a:t>|</a:t>
            </a:r>
          </a:p>
          <a:p>
            <a:pPr algn="ctr" eaLnBrk="1" hangingPunct="1"/>
            <a:r>
              <a:rPr lang="en-US" altLang="zh-TW" b="1" dirty="0" smtClean="0">
                <a:cs typeface="新細明體"/>
              </a:rPr>
              <a:t>Fetal pancreatic beta-cell hyperplasia</a:t>
            </a:r>
          </a:p>
          <a:p>
            <a:pPr algn="ctr" eaLnBrk="1" hangingPunct="1"/>
            <a:r>
              <a:rPr lang="en-US" altLang="zh-TW" dirty="0" smtClean="0">
                <a:cs typeface="新細明體"/>
              </a:rPr>
              <a:t>|</a:t>
            </a:r>
          </a:p>
          <a:p>
            <a:pPr algn="ctr" eaLnBrk="1" hangingPunct="1"/>
            <a:r>
              <a:rPr lang="en-US" altLang="zh-TW" b="1" dirty="0" smtClean="0">
                <a:cs typeface="新細明體"/>
              </a:rPr>
              <a:t>Fetal </a:t>
            </a:r>
            <a:r>
              <a:rPr lang="en-US" altLang="zh-TW" b="1" dirty="0" err="1" smtClean="0">
                <a:cs typeface="新細明體"/>
              </a:rPr>
              <a:t>hyperinsulinaemia</a:t>
            </a:r>
            <a:endParaRPr lang="en-US" altLang="zh-TW" b="1" dirty="0" smtClean="0">
              <a:cs typeface="新細明體"/>
            </a:endParaRPr>
          </a:p>
          <a:p>
            <a:pPr algn="ctr" eaLnBrk="1" hangingPunct="1"/>
            <a:r>
              <a:rPr lang="en-US" altLang="zh-TW" dirty="0" smtClean="0">
                <a:cs typeface="新細明體"/>
              </a:rPr>
              <a:t>|</a:t>
            </a:r>
          </a:p>
          <a:p>
            <a:pPr algn="ctr" eaLnBrk="1" hangingPunct="1"/>
            <a:r>
              <a:rPr lang="en-US" altLang="zh-TW" b="1" dirty="0" err="1" smtClean="0">
                <a:cs typeface="新細明體"/>
              </a:rPr>
              <a:t>Macrosomia,organomegaly</a:t>
            </a:r>
            <a:r>
              <a:rPr lang="en-US" altLang="zh-TW" b="1" dirty="0" smtClean="0">
                <a:cs typeface="新細明體"/>
              </a:rPr>
              <a:t>, </a:t>
            </a:r>
          </a:p>
          <a:p>
            <a:pPr algn="ctr" eaLnBrk="1" hangingPunct="1"/>
            <a:r>
              <a:rPr lang="en-US" altLang="zh-TW" b="1" dirty="0" err="1" smtClean="0">
                <a:cs typeface="新細明體"/>
              </a:rPr>
              <a:t>polycythaemia</a:t>
            </a:r>
            <a:r>
              <a:rPr lang="en-US" altLang="zh-TW" b="1" dirty="0" smtClean="0">
                <a:cs typeface="新細明體"/>
              </a:rPr>
              <a:t>, hypoglycemia, RDS</a:t>
            </a:r>
          </a:p>
        </p:txBody>
      </p:sp>
      <p:sp>
        <p:nvSpPr>
          <p:cNvPr id="54316" name="Text Box 44"/>
          <p:cNvSpPr txBox="1">
            <a:spLocks noChangeArrowheads="1"/>
          </p:cNvSpPr>
          <p:nvPr/>
        </p:nvSpPr>
        <p:spPr bwMode="auto">
          <a:xfrm>
            <a:off x="3644900" y="1412875"/>
            <a:ext cx="461963"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spAutoFit/>
          </a:bodyPr>
          <a:lstStyle/>
          <a:p>
            <a:pPr eaLnBrk="1" hangingPunct="1"/>
            <a:endParaRPr lang="en-US"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3" name="Title 1"/>
          <p:cNvSpPr>
            <a:spLocks noGrp="1"/>
          </p:cNvSpPr>
          <p:nvPr>
            <p:ph type="title"/>
          </p:nvPr>
        </p:nvSpPr>
        <p:spPr>
          <a:xfrm>
            <a:off x="1476375" y="100013"/>
            <a:ext cx="9877425" cy="1762125"/>
          </a:xfrm>
        </p:spPr>
        <p:txBody>
          <a:bodyPr/>
          <a:lstStyle/>
          <a:p>
            <a:pPr algn="l" eaLnBrk="1" hangingPunct="1"/>
            <a:r>
              <a:rPr lang="en-US" altLang="en-US" sz="3600" b="1" smtClean="0">
                <a:ln>
                  <a:noFill/>
                </a:ln>
              </a:rPr>
              <a:t>Fetal Surveillance in Pregnancies complicated  by diabetes</a:t>
            </a:r>
          </a:p>
        </p:txBody>
      </p:sp>
      <p:sp>
        <p:nvSpPr>
          <p:cNvPr id="3" name="Content Placeholder 2"/>
          <p:cNvSpPr>
            <a:spLocks noGrp="1"/>
          </p:cNvSpPr>
          <p:nvPr>
            <p:ph idx="1"/>
          </p:nvPr>
        </p:nvSpPr>
        <p:spPr>
          <a:xfrm>
            <a:off x="838200" y="1162050"/>
            <a:ext cx="10515600" cy="3709988"/>
          </a:xfrm>
        </p:spPr>
        <p:txBody>
          <a:bodyPr>
            <a:normAutofit/>
          </a:bodyPr>
          <a:lstStyle/>
          <a:p>
            <a:pPr marL="0" indent="0" eaLnBrk="1" hangingPunct="1">
              <a:buFont typeface="Arial" pitchFamily="34" charset="0"/>
              <a:buNone/>
            </a:pPr>
            <a:endParaRPr lang="en-US" dirty="0" smtClean="0"/>
          </a:p>
          <a:p>
            <a:pPr marL="0" indent="0" eaLnBrk="1" hangingPunct="1"/>
            <a:r>
              <a:rPr lang="en-US" b="1" dirty="0" smtClean="0"/>
              <a:t>The goals are to accomplish the following</a:t>
            </a:r>
            <a:r>
              <a:rPr lang="en-US" dirty="0" smtClean="0"/>
              <a:t>:</a:t>
            </a:r>
          </a:p>
          <a:p>
            <a:pPr lvl="1" eaLnBrk="1" hangingPunct="1">
              <a:buFont typeface="Wingdings" pitchFamily="2" charset="2"/>
              <a:buChar char="ü"/>
            </a:pPr>
            <a:r>
              <a:rPr lang="en-US" dirty="0" smtClean="0"/>
              <a:t> Verify fetal viability in the first trimester</a:t>
            </a:r>
          </a:p>
          <a:p>
            <a:pPr lvl="1" eaLnBrk="1" hangingPunct="1">
              <a:buFont typeface="Wingdings" pitchFamily="2" charset="2"/>
              <a:buChar char="ü"/>
            </a:pPr>
            <a:r>
              <a:rPr lang="en-US" dirty="0" smtClean="0"/>
              <a:t> Validate fetal structural integrity in the second trimester (detailed anomaly scan)</a:t>
            </a:r>
          </a:p>
          <a:p>
            <a:pPr lvl="1" eaLnBrk="1" hangingPunct="1">
              <a:buFont typeface="Wingdings" pitchFamily="2" charset="2"/>
              <a:buChar char="ü"/>
            </a:pPr>
            <a:r>
              <a:rPr lang="en-US" dirty="0" smtClean="0"/>
              <a:t> Monitor fetal growth during most of the third trimester</a:t>
            </a:r>
          </a:p>
          <a:p>
            <a:pPr lvl="1" eaLnBrk="1" hangingPunct="1">
              <a:buFont typeface="Wingdings" pitchFamily="2" charset="2"/>
              <a:buChar char="ü"/>
            </a:pPr>
            <a:r>
              <a:rPr lang="en-US" dirty="0" smtClean="0"/>
              <a:t> Ensure fetal well-being in the late third trimester</a:t>
            </a:r>
          </a:p>
        </p:txBody>
      </p:sp>
      <p:sp>
        <p:nvSpPr>
          <p:cNvPr id="2" name="مربع نص 1"/>
          <p:cNvSpPr txBox="1"/>
          <p:nvPr/>
        </p:nvSpPr>
        <p:spPr>
          <a:xfrm>
            <a:off x="2743200" y="5410200"/>
            <a:ext cx="8610600" cy="1477328"/>
          </a:xfrm>
          <a:prstGeom prst="rect">
            <a:avLst/>
          </a:prstGeom>
          <a:noFill/>
        </p:spPr>
        <p:txBody>
          <a:bodyPr wrap="square" rtlCol="0">
            <a:spAutoFit/>
          </a:bodyPr>
          <a:lstStyle/>
          <a:p>
            <a:pPr marL="285750" indent="-285750">
              <a:buFont typeface="Arial" pitchFamily="34" charset="0"/>
              <a:buChar char="•"/>
            </a:pPr>
            <a:r>
              <a:rPr lang="en-US" dirty="0" smtClean="0"/>
              <a:t>In  first trimester : control </a:t>
            </a:r>
            <a:r>
              <a:rPr lang="en-US" dirty="0" err="1" smtClean="0"/>
              <a:t>bood</a:t>
            </a:r>
            <a:r>
              <a:rPr lang="en-US" dirty="0" smtClean="0"/>
              <a:t> sugar </a:t>
            </a:r>
          </a:p>
          <a:p>
            <a:pPr marL="285750" indent="-285750">
              <a:buFont typeface="Arial" pitchFamily="34" charset="0"/>
              <a:buChar char="•"/>
            </a:pPr>
            <a:r>
              <a:rPr lang="en-US" dirty="0" smtClean="0"/>
              <a:t>In second trimester : detailed anomaly scan </a:t>
            </a:r>
          </a:p>
          <a:p>
            <a:pPr marL="285750" indent="-285750">
              <a:buFont typeface="Arial" pitchFamily="34" charset="0"/>
              <a:buChar char="•"/>
            </a:pPr>
            <a:r>
              <a:rPr lang="en-US" dirty="0"/>
              <a:t>In third trimester : control blood sugar to </a:t>
            </a:r>
            <a:r>
              <a:rPr lang="en-US" dirty="0" smtClean="0"/>
              <a:t>prevent </a:t>
            </a:r>
            <a:r>
              <a:rPr lang="en-US" dirty="0" err="1" smtClean="0"/>
              <a:t>Macrosomia,organomegaly</a:t>
            </a:r>
            <a:r>
              <a:rPr lang="en-US" dirty="0"/>
              <a:t>, </a:t>
            </a:r>
            <a:r>
              <a:rPr lang="en-US" dirty="0" smtClean="0"/>
              <a:t> </a:t>
            </a:r>
            <a:r>
              <a:rPr lang="en-US" dirty="0" err="1" smtClean="0"/>
              <a:t>polycythaemia</a:t>
            </a:r>
            <a:r>
              <a:rPr lang="en-US" dirty="0"/>
              <a:t>, hypoglycemia, RDS</a:t>
            </a:r>
          </a:p>
          <a:p>
            <a:r>
              <a:rPr lang="en-US" dirty="0" smtClean="0"/>
              <a:t>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Title 1"/>
          <p:cNvSpPr>
            <a:spLocks noGrp="1"/>
          </p:cNvSpPr>
          <p:nvPr>
            <p:ph type="title"/>
          </p:nvPr>
        </p:nvSpPr>
        <p:spPr>
          <a:xfrm>
            <a:off x="1489075" y="122238"/>
            <a:ext cx="9864725" cy="914400"/>
          </a:xfrm>
        </p:spPr>
        <p:txBody>
          <a:bodyPr/>
          <a:lstStyle/>
          <a:p>
            <a:pPr algn="l" eaLnBrk="1" hangingPunct="1"/>
            <a:r>
              <a:rPr lang="en-US" altLang="en-US" sz="3600" b="1" smtClean="0">
                <a:ln>
                  <a:noFill/>
                </a:ln>
              </a:rPr>
              <a:t>Fetal Surveillance in Pregnancies complicated  by diabetes</a:t>
            </a:r>
          </a:p>
        </p:txBody>
      </p:sp>
      <p:graphicFrame>
        <p:nvGraphicFramePr>
          <p:cNvPr id="4" name="Content Placeholder 3"/>
          <p:cNvGraphicFramePr>
            <a:graphicFrameLocks noGrp="1"/>
          </p:cNvGraphicFramePr>
          <p:nvPr>
            <p:ph idx="1"/>
          </p:nvPr>
        </p:nvGraphicFramePr>
        <p:xfrm>
          <a:off x="806450" y="1154113"/>
          <a:ext cx="10515600" cy="5480055"/>
        </p:xfrm>
        <a:graphic>
          <a:graphicData uri="http://schemas.openxmlformats.org/drawingml/2006/table">
            <a:tbl>
              <a:tblPr firstRow="1" bandRow="1">
                <a:tableStyleId>{5C22544A-7EE6-4342-B048-85BDC9FD1C3A}</a:tableStyleId>
              </a:tblPr>
              <a:tblGrid>
                <a:gridCol w="1648522"/>
                <a:gridCol w="8867078"/>
              </a:tblGrid>
              <a:tr h="640058">
                <a:tc>
                  <a:txBody>
                    <a:bodyPr/>
                    <a:lstStyle/>
                    <a:p>
                      <a:r>
                        <a:rPr lang="en-US" sz="1800" b="1" kern="1200" dirty="0" smtClean="0">
                          <a:solidFill>
                            <a:schemeClr val="lt1"/>
                          </a:solidFill>
                          <a:latin typeface="+mn-lt"/>
                          <a:ea typeface="+mn-ea"/>
                          <a:cs typeface="+mn-cs"/>
                        </a:rPr>
                        <a:t>Weeks of Gestation</a:t>
                      </a:r>
                      <a:endParaRPr lang="en-US" sz="1800" dirty="0"/>
                    </a:p>
                  </a:txBody>
                  <a:tcPr marT="45711" marB="45711"/>
                </a:tc>
                <a:tc>
                  <a:txBody>
                    <a:bodyPr/>
                    <a:lstStyle/>
                    <a:p>
                      <a:r>
                        <a:rPr lang="en-US" sz="1800" b="1" kern="1200" dirty="0" smtClean="0">
                          <a:solidFill>
                            <a:schemeClr val="lt1"/>
                          </a:solidFill>
                          <a:latin typeface="+mn-lt"/>
                          <a:ea typeface="+mn-ea"/>
                          <a:cs typeface="+mn-cs"/>
                        </a:rPr>
                        <a:t>Test</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Preconception</a:t>
                      </a:r>
                      <a:endParaRPr lang="en-US" sz="1800" dirty="0"/>
                    </a:p>
                  </a:txBody>
                  <a:tcPr marT="45711" marB="45711"/>
                </a:tc>
                <a:tc>
                  <a:txBody>
                    <a:bodyPr/>
                    <a:lstStyle/>
                    <a:p>
                      <a:r>
                        <a:rPr lang="en-US" sz="1800" kern="1200" dirty="0" smtClean="0">
                          <a:solidFill>
                            <a:schemeClr val="dk1"/>
                          </a:solidFill>
                          <a:latin typeface="+mn-lt"/>
                          <a:ea typeface="+mn-ea"/>
                          <a:cs typeface="+mn-cs"/>
                        </a:rPr>
                        <a:t>Maternal glycemic control</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8-10</a:t>
                      </a:r>
                      <a:endParaRPr lang="en-US" sz="1800" dirty="0"/>
                    </a:p>
                  </a:txBody>
                  <a:tcPr marT="45711" marB="45711"/>
                </a:tc>
                <a:tc>
                  <a:txBody>
                    <a:bodyPr/>
                    <a:lstStyle/>
                    <a:p>
                      <a:r>
                        <a:rPr lang="en-US" sz="1800" kern="1200" dirty="0" err="1" smtClean="0">
                          <a:solidFill>
                            <a:schemeClr val="dk1"/>
                          </a:solidFill>
                          <a:latin typeface="+mn-lt"/>
                          <a:ea typeface="+mn-ea"/>
                          <a:cs typeface="+mn-cs"/>
                        </a:rPr>
                        <a:t>Sonographic</a:t>
                      </a:r>
                      <a:r>
                        <a:rPr lang="en-US" sz="1800" kern="1200" dirty="0" smtClean="0">
                          <a:solidFill>
                            <a:schemeClr val="dk1"/>
                          </a:solidFill>
                          <a:latin typeface="+mn-lt"/>
                          <a:ea typeface="+mn-ea"/>
                          <a:cs typeface="+mn-cs"/>
                        </a:rPr>
                        <a:t> crown-rump measurement , fetal viability</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18-20</a:t>
                      </a:r>
                      <a:endParaRPr lang="en-US" sz="1800" dirty="0"/>
                    </a:p>
                  </a:txBody>
                  <a:tcPr marT="45711" marB="45711"/>
                </a:tc>
                <a:tc>
                  <a:txBody>
                    <a:bodyPr/>
                    <a:lstStyle/>
                    <a:p>
                      <a:r>
                        <a:rPr lang="en-US" sz="1800" kern="1200" dirty="0" smtClean="0">
                          <a:solidFill>
                            <a:schemeClr val="dk1"/>
                          </a:solidFill>
                          <a:latin typeface="+mn-lt"/>
                          <a:ea typeface="+mn-ea"/>
                          <a:cs typeface="+mn-cs"/>
                        </a:rPr>
                        <a:t>High-resolution sonography to detect congenital anomalies</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20-22</a:t>
                      </a:r>
                      <a:endParaRPr lang="en-US" sz="1800" dirty="0"/>
                    </a:p>
                  </a:txBody>
                  <a:tcPr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Fetal cardiac echography</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28</a:t>
                      </a:r>
                      <a:endParaRPr lang="en-US" sz="1800" dirty="0"/>
                    </a:p>
                  </a:txBody>
                  <a:tcPr marT="45711" marB="45711"/>
                </a:tc>
                <a:tc>
                  <a:txBody>
                    <a:bodyPr/>
                    <a:lstStyle/>
                    <a:p>
                      <a:r>
                        <a:rPr lang="en-US" sz="1800" kern="1200" dirty="0" smtClean="0">
                          <a:solidFill>
                            <a:schemeClr val="dk1"/>
                          </a:solidFill>
                          <a:latin typeface="+mn-lt"/>
                          <a:ea typeface="+mn-ea"/>
                          <a:cs typeface="+mn-cs"/>
                        </a:rPr>
                        <a:t>Baseline </a:t>
                      </a:r>
                      <a:r>
                        <a:rPr lang="en-US" sz="1800" kern="1200" dirty="0" err="1" smtClean="0">
                          <a:solidFill>
                            <a:schemeClr val="dk1"/>
                          </a:solidFill>
                          <a:latin typeface="+mn-lt"/>
                          <a:ea typeface="+mn-ea"/>
                          <a:cs typeface="+mn-cs"/>
                        </a:rPr>
                        <a:t>sonographic</a:t>
                      </a:r>
                      <a:r>
                        <a:rPr lang="en-US" sz="1800" kern="1200" dirty="0" smtClean="0">
                          <a:solidFill>
                            <a:schemeClr val="dk1"/>
                          </a:solidFill>
                          <a:latin typeface="+mn-lt"/>
                          <a:ea typeface="+mn-ea"/>
                          <a:cs typeface="+mn-cs"/>
                        </a:rPr>
                        <a:t> growth assessment of the fetus; daily fetal movement counting</a:t>
                      </a:r>
                      <a:endParaRPr lang="en-US" sz="1800" dirty="0"/>
                    </a:p>
                  </a:txBody>
                  <a:tcPr marT="45711" marB="45711"/>
                </a:tc>
              </a:tr>
              <a:tr h="466659">
                <a:tc>
                  <a:txBody>
                    <a:bodyPr/>
                    <a:lstStyle/>
                    <a:p>
                      <a:r>
                        <a:rPr lang="en-US" sz="1800" dirty="0" smtClean="0"/>
                        <a:t>32</a:t>
                      </a:r>
                      <a:endParaRPr lang="en-US" sz="1800" dirty="0"/>
                    </a:p>
                  </a:txBody>
                  <a:tcPr marT="45711" marB="45711"/>
                </a:tc>
                <a:tc>
                  <a:txBody>
                    <a:bodyPr/>
                    <a:lstStyle/>
                    <a:p>
                      <a:r>
                        <a:rPr lang="en-US" sz="1800" kern="1200" dirty="0" smtClean="0">
                          <a:solidFill>
                            <a:schemeClr val="dk1"/>
                          </a:solidFill>
                          <a:latin typeface="+mn-lt"/>
                          <a:ea typeface="+mn-ea"/>
                          <a:cs typeface="+mn-cs"/>
                        </a:rPr>
                        <a:t>Repeat sonography for fetal growth</a:t>
                      </a:r>
                      <a:endParaRPr lang="en-US" sz="1800" dirty="0"/>
                    </a:p>
                  </a:txBody>
                  <a:tcPr marT="45711" marB="45711"/>
                </a:tc>
              </a:tr>
              <a:tr h="466659">
                <a:tc>
                  <a:txBody>
                    <a:bodyPr/>
                    <a:lstStyle/>
                    <a:p>
                      <a:r>
                        <a:rPr lang="en-US" sz="1800" dirty="0" smtClean="0"/>
                        <a:t>34</a:t>
                      </a:r>
                      <a:endParaRPr lang="en-US" sz="1800" dirty="0"/>
                    </a:p>
                  </a:txBody>
                  <a:tcPr marT="45711" marB="45711"/>
                </a:tc>
                <a:tc>
                  <a:txBody>
                    <a:bodyPr/>
                    <a:lstStyle/>
                    <a:p>
                      <a:r>
                        <a:rPr lang="en-US" sz="1800" kern="1200" dirty="0" smtClean="0">
                          <a:solidFill>
                            <a:schemeClr val="dk1"/>
                          </a:solidFill>
                          <a:latin typeface="+mn-lt"/>
                          <a:ea typeface="+mn-ea"/>
                          <a:cs typeface="+mn-cs"/>
                        </a:rPr>
                        <a:t>weekly biophysical profile</a:t>
                      </a:r>
                      <a:endParaRPr lang="en-US" sz="1800" dirty="0"/>
                    </a:p>
                  </a:txBody>
                  <a:tcPr marT="45711" marB="45711"/>
                </a:tc>
              </a:tr>
              <a:tr h="466659">
                <a:tc>
                  <a:txBody>
                    <a:bodyPr/>
                    <a:lstStyle/>
                    <a:p>
                      <a:r>
                        <a:rPr lang="en-US" sz="1800" dirty="0" smtClean="0"/>
                        <a:t>36</a:t>
                      </a:r>
                      <a:endParaRPr lang="en-US" sz="1800" dirty="0"/>
                    </a:p>
                  </a:txBody>
                  <a:tcPr marT="45711" marB="45711"/>
                </a:tc>
                <a:tc>
                  <a:txBody>
                    <a:bodyPr/>
                    <a:lstStyle/>
                    <a:p>
                      <a:r>
                        <a:rPr lang="en-US" sz="1800" kern="1200" dirty="0" smtClean="0">
                          <a:solidFill>
                            <a:schemeClr val="dk1"/>
                          </a:solidFill>
                          <a:latin typeface="+mn-lt"/>
                          <a:ea typeface="+mn-ea"/>
                          <a:cs typeface="+mn-cs"/>
                        </a:rPr>
                        <a:t>Estimation of fetal weight, head and abdominal circumference percentiles by sonography</a:t>
                      </a:r>
                      <a:endParaRPr lang="en-US" sz="1800" dirty="0"/>
                    </a:p>
                  </a:txBody>
                  <a:tcPr marT="45711" marB="45711"/>
                </a:tc>
              </a:tr>
              <a:tr h="640058">
                <a:tc>
                  <a:txBody>
                    <a:bodyPr/>
                    <a:lstStyle/>
                    <a:p>
                      <a:r>
                        <a:rPr lang="en-US" sz="1800" dirty="0" smtClean="0"/>
                        <a:t>37-38</a:t>
                      </a:r>
                      <a:endParaRPr lang="en-US" sz="1800" dirty="0"/>
                    </a:p>
                  </a:txBody>
                  <a:tcPr marT="45711" marB="45711"/>
                </a:tc>
                <a:tc>
                  <a:txBody>
                    <a:bodyPr/>
                    <a:lstStyle/>
                    <a:p>
                      <a:r>
                        <a:rPr lang="en-US" sz="1800" kern="1200" dirty="0" smtClean="0">
                          <a:solidFill>
                            <a:schemeClr val="dk1"/>
                          </a:solidFill>
                          <a:latin typeface="+mn-lt"/>
                          <a:ea typeface="+mn-ea"/>
                          <a:cs typeface="+mn-cs"/>
                        </a:rPr>
                        <a:t>delivery for patients with poor glucose monitoring compliance, persistently poor glycemic control, or suspicious findings on fetal biophysical testing</a:t>
                      </a:r>
                      <a:endParaRPr lang="en-US" sz="1800" dirty="0"/>
                    </a:p>
                  </a:txBody>
                  <a:tcPr marT="45711" marB="45711"/>
                </a:tc>
              </a:tr>
              <a:tr h="466659">
                <a:tc>
                  <a:txBody>
                    <a:bodyPr/>
                    <a:lstStyle/>
                    <a:p>
                      <a:r>
                        <a:rPr lang="en-US" sz="1800" dirty="0" smtClean="0"/>
                        <a:t>39-40</a:t>
                      </a:r>
                      <a:endParaRPr lang="en-US" sz="1800" dirty="0"/>
                    </a:p>
                  </a:txBody>
                  <a:tcPr marT="45711" marB="45711"/>
                </a:tc>
                <a:tc>
                  <a:txBody>
                    <a:bodyPr/>
                    <a:lstStyle/>
                    <a:p>
                      <a:r>
                        <a:rPr lang="en-US" sz="1800" kern="1200" dirty="0" smtClean="0">
                          <a:solidFill>
                            <a:schemeClr val="dk1"/>
                          </a:solidFill>
                          <a:latin typeface="+mn-lt"/>
                          <a:ea typeface="+mn-ea"/>
                          <a:cs typeface="+mn-cs"/>
                        </a:rPr>
                        <a:t>Delivery for patients in good glycemic control</a:t>
                      </a:r>
                      <a:endParaRPr lang="en-US" sz="1800" dirty="0"/>
                    </a:p>
                  </a:txBody>
                  <a:tcPr marT="45711" marB="45711"/>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1" name="Title 1"/>
          <p:cNvSpPr>
            <a:spLocks noGrp="1"/>
          </p:cNvSpPr>
          <p:nvPr>
            <p:ph type="title"/>
          </p:nvPr>
        </p:nvSpPr>
        <p:spPr>
          <a:xfrm>
            <a:off x="594360" y="100013"/>
            <a:ext cx="10759440" cy="677227"/>
          </a:xfrm>
        </p:spPr>
        <p:txBody>
          <a:bodyPr/>
          <a:lstStyle/>
          <a:p>
            <a:pPr algn="l" eaLnBrk="1" hangingPunct="1"/>
            <a:r>
              <a:rPr lang="en-US" altLang="en-US" sz="3600" b="1" dirty="0" smtClean="0">
                <a:ln>
                  <a:noFill/>
                </a:ln>
              </a:rPr>
              <a:t>Timing and Route of Delivery</a:t>
            </a:r>
          </a:p>
        </p:txBody>
      </p:sp>
      <p:sp>
        <p:nvSpPr>
          <p:cNvPr id="51202" name="Content Placeholder 2"/>
          <p:cNvSpPr>
            <a:spLocks noGrp="1"/>
          </p:cNvSpPr>
          <p:nvPr>
            <p:ph idx="1"/>
          </p:nvPr>
        </p:nvSpPr>
        <p:spPr>
          <a:xfrm>
            <a:off x="198120" y="777240"/>
            <a:ext cx="11719560" cy="4434841"/>
          </a:xfrm>
        </p:spPr>
        <p:txBody>
          <a:bodyPr anchor="t" anchorCtr="0"/>
          <a:lstStyle/>
          <a:p>
            <a:pPr eaLnBrk="1" hangingPunct="1">
              <a:spcAft>
                <a:spcPts val="0"/>
              </a:spcAft>
            </a:pPr>
            <a:r>
              <a:rPr lang="en-US" altLang="en-US" sz="2300" dirty="0" smtClean="0"/>
              <a:t>Because of the apparent delay in fetal lung maturity in diabetic pregnancies, delivery before 39 weeks should be performed only for compelling maternal or fetal reasons.</a:t>
            </a:r>
          </a:p>
          <a:p>
            <a:pPr eaLnBrk="1" hangingPunct="1">
              <a:spcAft>
                <a:spcPts val="0"/>
              </a:spcAft>
            </a:pPr>
            <a:r>
              <a:rPr lang="en-US" altLang="en-US" sz="2300" dirty="0" smtClean="0"/>
              <a:t>For women who remain </a:t>
            </a:r>
            <a:r>
              <a:rPr lang="en-US" altLang="en-US" sz="2300" dirty="0" err="1" smtClean="0"/>
              <a:t>euglycemic</a:t>
            </a:r>
            <a:r>
              <a:rPr lang="en-US" altLang="en-US" sz="2300" dirty="0" smtClean="0"/>
              <a:t> with diet and </a:t>
            </a:r>
            <a:r>
              <a:rPr lang="en-US" altLang="en-US" sz="2300" dirty="0" err="1" smtClean="0"/>
              <a:t>metformine</a:t>
            </a:r>
            <a:r>
              <a:rPr lang="en-US" altLang="en-US" sz="2300" dirty="0" smtClean="0"/>
              <a:t>, discuss induction of labor at </a:t>
            </a:r>
            <a:r>
              <a:rPr lang="en-US" altLang="en-US" sz="2300" dirty="0" smtClean="0">
                <a:solidFill>
                  <a:srgbClr val="FF0000"/>
                </a:solidFill>
              </a:rPr>
              <a:t>40 </a:t>
            </a:r>
            <a:r>
              <a:rPr lang="en-US" altLang="en-US" sz="2300" baseline="30000" dirty="0" smtClean="0">
                <a:solidFill>
                  <a:srgbClr val="FF0000"/>
                </a:solidFill>
              </a:rPr>
              <a:t> </a:t>
            </a:r>
            <a:r>
              <a:rPr lang="en-US" altLang="en-US" sz="2300" dirty="0" smtClean="0">
                <a:solidFill>
                  <a:srgbClr val="FF0000"/>
                </a:solidFill>
              </a:rPr>
              <a:t>weeks</a:t>
            </a:r>
            <a:r>
              <a:rPr lang="en-US" altLang="en-US" sz="2300" dirty="0" smtClean="0"/>
              <a:t>, and recommend elective induction when she reaches </a:t>
            </a:r>
            <a:r>
              <a:rPr lang="en-US" altLang="en-US" sz="2300" dirty="0" smtClean="0">
                <a:solidFill>
                  <a:srgbClr val="FF0000"/>
                </a:solidFill>
              </a:rPr>
              <a:t>41</a:t>
            </a:r>
            <a:r>
              <a:rPr lang="en-US" altLang="en-US" sz="2300" baseline="30000" dirty="0" smtClean="0">
                <a:solidFill>
                  <a:srgbClr val="FF0000"/>
                </a:solidFill>
              </a:rPr>
              <a:t> </a:t>
            </a:r>
            <a:r>
              <a:rPr lang="en-US" altLang="en-US" sz="2300" dirty="0" smtClean="0">
                <a:solidFill>
                  <a:srgbClr val="FF0000"/>
                </a:solidFill>
              </a:rPr>
              <a:t>weeks </a:t>
            </a:r>
            <a:r>
              <a:rPr lang="en-US" altLang="en-US" sz="2300" dirty="0" smtClean="0"/>
              <a:t>of gestation.</a:t>
            </a:r>
          </a:p>
          <a:p>
            <a:pPr eaLnBrk="1" hangingPunct="1">
              <a:spcAft>
                <a:spcPts val="0"/>
              </a:spcAft>
            </a:pPr>
            <a:r>
              <a:rPr lang="en-US" altLang="en-US" sz="2300" dirty="0" smtClean="0"/>
              <a:t>When glucose levels are medically managed with insulin or oral agents, undergo induction of labor at </a:t>
            </a:r>
            <a:r>
              <a:rPr lang="en-US" altLang="en-US" sz="2300" dirty="0" smtClean="0">
                <a:solidFill>
                  <a:srgbClr val="FF0000"/>
                </a:solidFill>
              </a:rPr>
              <a:t>39 </a:t>
            </a:r>
            <a:r>
              <a:rPr lang="en-US" altLang="en-US" sz="2300" dirty="0" smtClean="0"/>
              <a:t>weeks.</a:t>
            </a:r>
          </a:p>
          <a:p>
            <a:pPr eaLnBrk="1" hangingPunct="1">
              <a:spcAft>
                <a:spcPts val="0"/>
              </a:spcAft>
            </a:pPr>
            <a:r>
              <a:rPr lang="en-US" altLang="en-US" sz="2300" dirty="0" smtClean="0"/>
              <a:t>If a concomitant medical condition (</a:t>
            </a:r>
            <a:r>
              <a:rPr lang="en-US" altLang="en-US" sz="2300" dirty="0" err="1" smtClean="0"/>
              <a:t>eg</a:t>
            </a:r>
            <a:r>
              <a:rPr lang="en-US" altLang="en-US" sz="2300" dirty="0" smtClean="0"/>
              <a:t>, hypertension) is present or </a:t>
            </a:r>
            <a:r>
              <a:rPr lang="en-US" altLang="en-US" sz="2300" dirty="0" err="1" smtClean="0"/>
              <a:t>glycemic</a:t>
            </a:r>
            <a:r>
              <a:rPr lang="en-US" altLang="en-US" sz="2300" dirty="0" smtClean="0"/>
              <a:t> control is suboptimal, induction of labor at </a:t>
            </a:r>
            <a:r>
              <a:rPr lang="en-US" altLang="en-US" sz="2300" dirty="0" smtClean="0">
                <a:solidFill>
                  <a:srgbClr val="FF0000"/>
                </a:solidFill>
                <a:latin typeface="Times New Roman" pitchFamily="18" charset="0"/>
                <a:cs typeface="Times New Roman" pitchFamily="18" charset="0"/>
              </a:rPr>
              <a:t>37-38 </a:t>
            </a:r>
            <a:r>
              <a:rPr lang="en-US" altLang="en-US" sz="2300" dirty="0" smtClean="0"/>
              <a:t>weeks of gestation after confirmation of fetal lung maturity. </a:t>
            </a:r>
          </a:p>
          <a:p>
            <a:pPr eaLnBrk="1" hangingPunct="1">
              <a:spcAft>
                <a:spcPts val="0"/>
              </a:spcAft>
            </a:pPr>
            <a:endParaRPr lang="en-US" altLang="en-US" sz="2300" dirty="0" smtClean="0"/>
          </a:p>
        </p:txBody>
      </p:sp>
      <p:sp>
        <p:nvSpPr>
          <p:cNvPr id="4" name="Content Placeholder 2"/>
          <p:cNvSpPr txBox="1">
            <a:spLocks/>
          </p:cNvSpPr>
          <p:nvPr/>
        </p:nvSpPr>
        <p:spPr bwMode="auto">
          <a:xfrm>
            <a:off x="198120" y="3642360"/>
            <a:ext cx="11765280" cy="2987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285750" marR="0" lvl="0" indent="-285750" algn="l" defTabSz="457200" rtl="0" eaLnBrk="1" fontAlgn="base" latinLnBrk="0" hangingPunct="1">
              <a:lnSpc>
                <a:spcPct val="100000"/>
              </a:lnSpc>
              <a:spcBef>
                <a:spcPct val="20000"/>
              </a:spcBef>
              <a:spcAft>
                <a:spcPts val="0"/>
              </a:spcAft>
              <a:buClr>
                <a:srgbClr val="1287C3"/>
              </a:buClr>
              <a:buSzPct val="145000"/>
              <a:buFont typeface="Arial" pitchFamily="34" charset="0"/>
              <a:buChar char="•"/>
              <a:tabLst/>
              <a:defRPr/>
            </a:pPr>
            <a:r>
              <a:rPr kumimoji="0" lang="en-US" sz="2300" b="0" i="0" u="none" strike="noStrike" kern="1200" cap="none" spc="0" normalizeH="0" baseline="0" noProof="0" smtClean="0">
                <a:ln>
                  <a:noFill/>
                </a:ln>
                <a:solidFill>
                  <a:schemeClr val="tx1"/>
                </a:solidFill>
                <a:effectLst/>
                <a:uLnTx/>
                <a:uFillTx/>
                <a:latin typeface="+mn-lt"/>
                <a:ea typeface="+mn-ea"/>
                <a:cs typeface="+mn-cs"/>
              </a:rPr>
              <a:t>ACOG</a:t>
            </a:r>
            <a:r>
              <a:rPr kumimoji="0" lang="en-US" sz="2300" b="0" i="0" u="none" strike="noStrike" kern="1200" cap="none" spc="0" normalizeH="0" baseline="30000" noProof="0" smtClean="0">
                <a:ln>
                  <a:noFill/>
                </a:ln>
                <a:solidFill>
                  <a:schemeClr val="tx1"/>
                </a:solidFill>
                <a:effectLst/>
                <a:uLnTx/>
                <a:uFillTx/>
                <a:latin typeface="+mn-lt"/>
                <a:ea typeface="+mn-ea"/>
                <a:cs typeface="+mn-cs"/>
              </a:rPr>
              <a:t> </a:t>
            </a:r>
            <a:r>
              <a:rPr kumimoji="0" lang="en-US" sz="2300" b="0" i="0" u="none" strike="noStrike" kern="1200" cap="none" spc="0" normalizeH="0" baseline="0" noProof="0" smtClean="0">
                <a:ln>
                  <a:noFill/>
                </a:ln>
                <a:solidFill>
                  <a:schemeClr val="tx1"/>
                </a:solidFill>
                <a:effectLst/>
                <a:uLnTx/>
                <a:uFillTx/>
                <a:latin typeface="+mn-lt"/>
                <a:ea typeface="+mn-ea"/>
                <a:cs typeface="+mn-cs"/>
              </a:rPr>
              <a:t>has recommended that primary cesarean delivery be discussed with diabetic patient with an </a:t>
            </a:r>
            <a:r>
              <a:rPr kumimoji="0" lang="en-US" sz="2300" b="0" i="0" u="none" strike="noStrike" kern="1200" cap="none" spc="0" normalizeH="0" baseline="0" noProof="0" smtClean="0">
                <a:ln>
                  <a:noFill/>
                </a:ln>
                <a:solidFill>
                  <a:srgbClr val="FF0000"/>
                </a:solidFill>
                <a:effectLst/>
                <a:uLnTx/>
                <a:uFillTx/>
                <a:latin typeface="+mn-lt"/>
                <a:ea typeface="+mn-ea"/>
                <a:cs typeface="+mn-cs"/>
              </a:rPr>
              <a:t>EFW greater than 4500 g.</a:t>
            </a:r>
          </a:p>
          <a:p>
            <a:pPr marL="285750" marR="0" lvl="0" indent="-285750" algn="l" defTabSz="457200" rtl="0" eaLnBrk="1" fontAlgn="base" latinLnBrk="0" hangingPunct="1">
              <a:lnSpc>
                <a:spcPct val="100000"/>
              </a:lnSpc>
              <a:spcBef>
                <a:spcPct val="20000"/>
              </a:spcBef>
              <a:spcAft>
                <a:spcPts val="0"/>
              </a:spcAft>
              <a:buClr>
                <a:srgbClr val="1287C3"/>
              </a:buClr>
              <a:buSzPct val="145000"/>
              <a:buFont typeface="Arial" pitchFamily="34" charset="0"/>
              <a:buChar char="•"/>
              <a:tabLst/>
              <a:defRPr/>
            </a:pPr>
            <a:r>
              <a:rPr kumimoji="0" lang="en-US" sz="2300" b="0" i="0" u="none" strike="noStrike" kern="1200" cap="none" spc="0" normalizeH="0" baseline="0" noProof="0" smtClean="0">
                <a:ln>
                  <a:noFill/>
                </a:ln>
                <a:solidFill>
                  <a:schemeClr val="tx1"/>
                </a:solidFill>
                <a:effectLst/>
                <a:uLnTx/>
                <a:uFillTx/>
                <a:latin typeface="+mn-lt"/>
                <a:ea typeface="+mn-ea"/>
                <a:cs typeface="+mn-cs"/>
              </a:rPr>
              <a:t>The decision to attempt vaginal delivery or perform a cesarean delivery depends on the patient’s obstetric history, the best EFW, and the fetal adipose profile (i.e., abdomen larger than head).</a:t>
            </a: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49" name="Title 1"/>
          <p:cNvSpPr>
            <a:spLocks noGrp="1"/>
          </p:cNvSpPr>
          <p:nvPr>
            <p:ph type="title"/>
          </p:nvPr>
        </p:nvSpPr>
        <p:spPr>
          <a:xfrm>
            <a:off x="1485900" y="163513"/>
            <a:ext cx="9867900" cy="1430337"/>
          </a:xfrm>
        </p:spPr>
        <p:txBody>
          <a:bodyPr/>
          <a:lstStyle/>
          <a:p>
            <a:pPr algn="l" eaLnBrk="1" hangingPunct="1"/>
            <a:r>
              <a:rPr lang="en-US" altLang="en-US" b="1" smtClean="0">
                <a:ln>
                  <a:noFill/>
                </a:ln>
              </a:rPr>
              <a:t>Intrapartum Glycemic Management</a:t>
            </a:r>
          </a:p>
        </p:txBody>
      </p:sp>
      <p:sp>
        <p:nvSpPr>
          <p:cNvPr id="40962" name="Content Placeholder 2"/>
          <p:cNvSpPr>
            <a:spLocks noGrp="1"/>
          </p:cNvSpPr>
          <p:nvPr>
            <p:ph idx="1"/>
          </p:nvPr>
        </p:nvSpPr>
        <p:spPr>
          <a:xfrm>
            <a:off x="1384300" y="1593851"/>
            <a:ext cx="9969500" cy="3679190"/>
          </a:xfrm>
        </p:spPr>
        <p:txBody>
          <a:bodyPr/>
          <a:lstStyle/>
          <a:p>
            <a:pPr marL="514350" indent="-514350" eaLnBrk="1" hangingPunct="1">
              <a:buFont typeface="Corbel" pitchFamily="34" charset="0"/>
              <a:buAutoNum type="arabicPeriod"/>
            </a:pPr>
            <a:endParaRPr lang="en-US" altLang="en-US" dirty="0" smtClean="0"/>
          </a:p>
          <a:p>
            <a:pPr marL="514350" indent="-514350" eaLnBrk="1" hangingPunct="1">
              <a:buFont typeface="Arial" pitchFamily="34" charset="0"/>
              <a:buNone/>
            </a:pPr>
            <a:endParaRPr lang="en-US" altLang="en-US" dirty="0" smtClean="0"/>
          </a:p>
          <a:p>
            <a:pPr marL="514350" indent="-514350" eaLnBrk="1" hangingPunct="1">
              <a:buFont typeface="Arial" pitchFamily="34" charset="0"/>
              <a:buNone/>
            </a:pPr>
            <a:endParaRPr lang="en-US" altLang="en-US" dirty="0" smtClean="0"/>
          </a:p>
          <a:p>
            <a:pPr marL="514350" indent="-514350" eaLnBrk="1" hangingPunct="1">
              <a:buFont typeface="Corbel" pitchFamily="34" charset="0"/>
              <a:buAutoNum type="arabicPeriod"/>
            </a:pPr>
            <a:r>
              <a:rPr lang="en-US" altLang="en-US" dirty="0" smtClean="0"/>
              <a:t>Withhold morning  insulin injection.</a:t>
            </a:r>
          </a:p>
          <a:p>
            <a:pPr marL="514350" indent="-514350" eaLnBrk="1" hangingPunct="1">
              <a:buFont typeface="Corbel" pitchFamily="34" charset="0"/>
              <a:buAutoNum type="arabicPeriod"/>
            </a:pPr>
            <a:r>
              <a:rPr lang="en-US" altLang="en-US" dirty="0" smtClean="0"/>
              <a:t>Begin and continue glucose infusion (5% dextrose in water) at 100 </a:t>
            </a:r>
            <a:r>
              <a:rPr lang="en-US" altLang="en-US" dirty="0" err="1" smtClean="0"/>
              <a:t>mL</a:t>
            </a:r>
            <a:r>
              <a:rPr lang="en-US" altLang="en-US" dirty="0" smtClean="0"/>
              <a:t>/hr throughout labor.</a:t>
            </a:r>
          </a:p>
          <a:p>
            <a:pPr marL="514350" indent="-514350" eaLnBrk="1" hangingPunct="1">
              <a:buFont typeface="Corbel" pitchFamily="34" charset="0"/>
              <a:buAutoNum type="arabicPeriod"/>
            </a:pPr>
            <a:r>
              <a:rPr lang="en-US" altLang="en-US" dirty="0" smtClean="0"/>
              <a:t>Begin infusion of regular insulin at 0.5 U/hr.</a:t>
            </a:r>
          </a:p>
          <a:p>
            <a:pPr marL="514350" indent="-514350" eaLnBrk="1" hangingPunct="1">
              <a:buFont typeface="Corbel" pitchFamily="34" charset="0"/>
              <a:buAutoNum type="arabicPeriod"/>
            </a:pPr>
            <a:r>
              <a:rPr lang="en-US" altLang="en-US" dirty="0" smtClean="0"/>
              <a:t>Begin </a:t>
            </a:r>
            <a:r>
              <a:rPr lang="en-US" altLang="en-US" dirty="0" err="1" smtClean="0"/>
              <a:t>oxytocin</a:t>
            </a:r>
            <a:r>
              <a:rPr lang="en-US" altLang="en-US" dirty="0" smtClean="0"/>
              <a:t> as needed.</a:t>
            </a:r>
          </a:p>
          <a:p>
            <a:pPr marL="514350" indent="-514350" eaLnBrk="1" hangingPunct="1">
              <a:buFont typeface="Corbel" pitchFamily="34" charset="0"/>
              <a:buAutoNum type="arabicPeriod"/>
            </a:pPr>
            <a:r>
              <a:rPr lang="en-US" altLang="en-US" dirty="0" smtClean="0"/>
              <a:t>Monitor maternal glucose levels hourly.</a:t>
            </a:r>
          </a:p>
          <a:p>
            <a:pPr marL="514350" indent="-514350" eaLnBrk="1" hangingPunct="1">
              <a:buFont typeface="Corbel" pitchFamily="34" charset="0"/>
              <a:buAutoNum type="arabicPeriod"/>
            </a:pPr>
            <a:r>
              <a:rPr lang="en-US" altLang="en-US" dirty="0" smtClean="0"/>
              <a:t>Adjust insulin infusion according to blood glucose readings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3" name="Title 1"/>
          <p:cNvSpPr>
            <a:spLocks noGrp="1"/>
          </p:cNvSpPr>
          <p:nvPr>
            <p:ph type="title"/>
          </p:nvPr>
        </p:nvSpPr>
        <p:spPr>
          <a:xfrm>
            <a:off x="1549400" y="117475"/>
            <a:ext cx="9804400" cy="1700213"/>
          </a:xfrm>
        </p:spPr>
        <p:txBody>
          <a:bodyPr/>
          <a:lstStyle/>
          <a:p>
            <a:pPr algn="l" eaLnBrk="1" hangingPunct="1"/>
            <a:r>
              <a:rPr lang="en-US" altLang="en-US" b="1" smtClean="0">
                <a:ln>
                  <a:noFill/>
                </a:ln>
              </a:rPr>
              <a:t>Intrapartum Glycemic Management</a:t>
            </a:r>
          </a:p>
        </p:txBody>
      </p:sp>
      <p:sp>
        <p:nvSpPr>
          <p:cNvPr id="3" name="Content Placeholder 2"/>
          <p:cNvSpPr>
            <a:spLocks noGrp="1"/>
          </p:cNvSpPr>
          <p:nvPr>
            <p:ph idx="1"/>
          </p:nvPr>
        </p:nvSpPr>
        <p:spPr>
          <a:xfrm>
            <a:off x="1549400" y="1031875"/>
            <a:ext cx="9804400" cy="5580063"/>
          </a:xfrm>
        </p:spPr>
        <p:txBody>
          <a:bodyPr>
            <a:normAutofit/>
          </a:bodyPr>
          <a:lstStyle/>
          <a:p>
            <a:pPr eaLnBrk="1" hangingPunct="1"/>
            <a:r>
              <a:rPr lang="en-US" b="1" smtClean="0"/>
              <a:t>When cesarean delivery is planned:</a:t>
            </a:r>
          </a:p>
          <a:p>
            <a:pPr marL="971550" lvl="1" indent="-514350" eaLnBrk="1" hangingPunct="1">
              <a:buFont typeface="Corbel" pitchFamily="34" charset="0"/>
              <a:buAutoNum type="arabicPeriod"/>
            </a:pPr>
            <a:r>
              <a:rPr lang="en-US" smtClean="0"/>
              <a:t> The procedure should be performed early in the day to avoid prolonged periods of fasting.</a:t>
            </a:r>
          </a:p>
          <a:p>
            <a:pPr marL="971550" lvl="1" indent="-514350" eaLnBrk="1" hangingPunct="1">
              <a:buFont typeface="Corbel" pitchFamily="34" charset="0"/>
              <a:buAutoNum type="arabicPeriod"/>
            </a:pPr>
            <a:r>
              <a:rPr lang="en-US" smtClean="0"/>
              <a:t>No morning insulin or oral hypoglycemic agents should be taken. </a:t>
            </a:r>
          </a:p>
          <a:p>
            <a:pPr marL="971550" lvl="1" indent="-514350" eaLnBrk="1" hangingPunct="1">
              <a:buFont typeface="Corbel" pitchFamily="34" charset="0"/>
              <a:buAutoNum type="arabicPeriod"/>
            </a:pPr>
            <a:r>
              <a:rPr lang="en-US" smtClean="0"/>
              <a:t>Begin and continue glucose, with short-acting insulin given on a sliding scale as needed every 1 to 4 hours to maintain the maternal plasma glucose level in the range of 80 to 160 mg/dL.</a:t>
            </a:r>
          </a:p>
          <a:p>
            <a:pPr eaLnBrk="1" hangingPunct="1">
              <a:buFont typeface="Corbel" pitchFamily="34" charset="0"/>
              <a:buAutoNum type="arabicPeriod"/>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itle 1"/>
          <p:cNvSpPr>
            <a:spLocks noGrp="1"/>
          </p:cNvSpPr>
          <p:nvPr>
            <p:ph type="title"/>
          </p:nvPr>
        </p:nvSpPr>
        <p:spPr>
          <a:xfrm>
            <a:off x="1558925" y="144463"/>
            <a:ext cx="9794875" cy="647700"/>
          </a:xfrm>
        </p:spPr>
        <p:txBody>
          <a:bodyPr/>
          <a:lstStyle/>
          <a:p>
            <a:pPr algn="l" eaLnBrk="1" hangingPunct="1"/>
            <a:r>
              <a:rPr lang="en-US" altLang="en-US" b="1" smtClean="0">
                <a:ln>
                  <a:noFill/>
                </a:ln>
              </a:rPr>
              <a:t>Classification of Diabetes Mellitus</a:t>
            </a:r>
          </a:p>
        </p:txBody>
      </p:sp>
      <p:sp>
        <p:nvSpPr>
          <p:cNvPr id="3" name="Content Placeholder 2"/>
          <p:cNvSpPr>
            <a:spLocks noGrp="1"/>
          </p:cNvSpPr>
          <p:nvPr>
            <p:ph idx="1"/>
          </p:nvPr>
        </p:nvSpPr>
        <p:spPr>
          <a:xfrm>
            <a:off x="1336675" y="1003300"/>
            <a:ext cx="10017125" cy="5575300"/>
          </a:xfrm>
        </p:spPr>
        <p:txBody>
          <a:bodyPr>
            <a:normAutofit/>
          </a:bodyPr>
          <a:lstStyle/>
          <a:p>
            <a:pPr eaLnBrk="1" hangingPunct="1"/>
            <a:r>
              <a:rPr lang="en-US" dirty="0" smtClean="0"/>
              <a:t>The classification of diabetes are issued and updated periodically by the American Diabetes Association (ADA),and includes four clinical types:</a:t>
            </a:r>
            <a:endParaRPr lang="en-US" baseline="30000" dirty="0" smtClean="0"/>
          </a:p>
          <a:p>
            <a:pPr eaLnBrk="1" hangingPunct="1">
              <a:buFont typeface="Corbel" pitchFamily="34" charset="0"/>
              <a:buAutoNum type="arabicPeriod"/>
            </a:pPr>
            <a:r>
              <a:rPr lang="en-US" b="1" dirty="0" smtClean="0">
                <a:solidFill>
                  <a:srgbClr val="FF0000"/>
                </a:solidFill>
              </a:rPr>
              <a:t>Type 1 diabetes mellitus (T1DM), </a:t>
            </a:r>
            <a:r>
              <a:rPr lang="en-US" dirty="0" smtClean="0"/>
              <a:t>which results from pancreatic beta cell destruction usually leading to absolute insulin deficiency.</a:t>
            </a:r>
          </a:p>
          <a:p>
            <a:pPr eaLnBrk="1" hangingPunct="1">
              <a:buFont typeface="Corbel" pitchFamily="34" charset="0"/>
              <a:buAutoNum type="arabicPeriod"/>
            </a:pPr>
            <a:r>
              <a:rPr lang="en-US" b="1" dirty="0" smtClean="0">
                <a:solidFill>
                  <a:srgbClr val="FF0000"/>
                </a:solidFill>
              </a:rPr>
              <a:t>Type 2 diabetes mellitus (T2DM),</a:t>
            </a:r>
            <a:r>
              <a:rPr lang="en-US" dirty="0" smtClean="0"/>
              <a:t> which results from a progressive insulin </a:t>
            </a:r>
            <a:r>
              <a:rPr lang="en-US" dirty="0" err="1" smtClean="0"/>
              <a:t>secretory</a:t>
            </a:r>
            <a:r>
              <a:rPr lang="en-US" dirty="0" smtClean="0"/>
              <a:t> defect on the background of insulin resistance.</a:t>
            </a:r>
          </a:p>
          <a:p>
            <a:pPr eaLnBrk="1" hangingPunct="1">
              <a:buFont typeface="Corbel" pitchFamily="34" charset="0"/>
              <a:buAutoNum type="arabicPeriod"/>
            </a:pPr>
            <a:r>
              <a:rPr lang="en-US" b="1" dirty="0" smtClean="0">
                <a:solidFill>
                  <a:srgbClr val="FF0000"/>
                </a:solidFill>
              </a:rPr>
              <a:t>Diabetes from other causes</a:t>
            </a:r>
            <a:r>
              <a:rPr lang="en-US" dirty="0" smtClean="0"/>
              <a:t>, such as genetic defects in beta cell function, genetic defects in insulin action, diseases of the exocrine pancreas (cystic fibrosis, chronic pancreatitis), and drug- or chemical-induced conditions. </a:t>
            </a:r>
          </a:p>
          <a:p>
            <a:pPr eaLnBrk="1" hangingPunct="1">
              <a:buFont typeface="Corbel" pitchFamily="34" charset="0"/>
              <a:buAutoNum type="arabicPeriod"/>
            </a:pPr>
            <a:r>
              <a:rPr lang="en-US" b="1" dirty="0" smtClean="0">
                <a:solidFill>
                  <a:srgbClr val="FF0000"/>
                </a:solidFill>
              </a:rPr>
              <a:t>Gestational diabetes mellitus (GDM), </a:t>
            </a:r>
            <a:r>
              <a:rPr lang="en-US" dirty="0" smtClean="0"/>
              <a:t>which is defined as diabetes diagnosed during pregnancy that is not clearly overt diabetes.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7" name="Title 1"/>
          <p:cNvSpPr>
            <a:spLocks noGrp="1"/>
          </p:cNvSpPr>
          <p:nvPr>
            <p:ph type="title"/>
          </p:nvPr>
        </p:nvSpPr>
        <p:spPr>
          <a:xfrm>
            <a:off x="1358900" y="117475"/>
            <a:ext cx="9994900" cy="1789113"/>
          </a:xfrm>
        </p:spPr>
        <p:txBody>
          <a:bodyPr/>
          <a:lstStyle/>
          <a:p>
            <a:pPr algn="l" eaLnBrk="1" hangingPunct="1"/>
            <a:r>
              <a:rPr lang="en-US" altLang="en-US" b="1" smtClean="0">
                <a:ln>
                  <a:noFill/>
                </a:ln>
                <a:latin typeface="Arial" pitchFamily="34" charset="0"/>
                <a:ea typeface="MS PGothic" pitchFamily="34" charset="-128"/>
                <a:cs typeface="Arial" pitchFamily="34" charset="0"/>
              </a:rPr>
              <a:t>Postpartum Management</a:t>
            </a:r>
            <a:endParaRPr lang="en-US" altLang="en-US" b="1" smtClean="0">
              <a:ln>
                <a:noFill/>
              </a:ln>
              <a:ea typeface="MS PGothic" pitchFamily="34" charset="-128"/>
              <a:cs typeface="Arial" pitchFamily="34" charset="0"/>
            </a:endParaRPr>
          </a:p>
        </p:txBody>
      </p:sp>
      <p:sp>
        <p:nvSpPr>
          <p:cNvPr id="55298" name="Content Placeholder 2"/>
          <p:cNvSpPr>
            <a:spLocks noGrp="1"/>
          </p:cNvSpPr>
          <p:nvPr>
            <p:ph idx="1"/>
          </p:nvPr>
        </p:nvSpPr>
        <p:spPr>
          <a:xfrm>
            <a:off x="838200" y="996950"/>
            <a:ext cx="10515600" cy="5673725"/>
          </a:xfrm>
        </p:spPr>
        <p:txBody>
          <a:bodyPr/>
          <a:lstStyle/>
          <a:p>
            <a:pPr eaLnBrk="1" hangingPunct="1"/>
            <a:r>
              <a:rPr lang="en-US" altLang="en-US" smtClean="0">
                <a:ea typeface="MS PGothic" pitchFamily="34" charset="-128"/>
              </a:rPr>
              <a:t>Women with pregestational diabetes should be carefully </a:t>
            </a:r>
            <a:r>
              <a:rPr lang="en-US" altLang="en-US" b="1" smtClean="0">
                <a:ea typeface="MS PGothic" pitchFamily="34" charset="-128"/>
              </a:rPr>
              <a:t>monitored postpartum </a:t>
            </a:r>
            <a:r>
              <a:rPr lang="en-US" altLang="en-US" smtClean="0">
                <a:ea typeface="MS PGothic" pitchFamily="34" charset="-128"/>
              </a:rPr>
              <a:t>as they have a high risk of </a:t>
            </a:r>
            <a:r>
              <a:rPr lang="en-US" altLang="en-US" b="1" smtClean="0">
                <a:ea typeface="MS PGothic" pitchFamily="34" charset="-128"/>
              </a:rPr>
              <a:t>hypoglycemia</a:t>
            </a:r>
            <a:r>
              <a:rPr lang="en-US" altLang="en-US" smtClean="0">
                <a:ea typeface="MS PGothic" pitchFamily="34" charset="-128"/>
              </a:rPr>
              <a:t>, and should be returned to their </a:t>
            </a:r>
            <a:r>
              <a:rPr lang="en-US" altLang="en-US" b="1" smtClean="0">
                <a:ea typeface="MS PGothic" pitchFamily="34" charset="-128"/>
              </a:rPr>
              <a:t>prepregnancy doses </a:t>
            </a:r>
            <a:r>
              <a:rPr lang="en-US" altLang="en-US" smtClean="0">
                <a:ea typeface="MS PGothic" pitchFamily="34" charset="-128"/>
              </a:rPr>
              <a:t>of insulin.</a:t>
            </a:r>
          </a:p>
          <a:p>
            <a:pPr eaLnBrk="1" hangingPunct="1"/>
            <a:r>
              <a:rPr lang="en-US" altLang="en-US" smtClean="0">
                <a:ea typeface="MS PGothic" pitchFamily="34" charset="-128"/>
              </a:rPr>
              <a:t>All women should be </a:t>
            </a:r>
            <a:r>
              <a:rPr lang="en-US" altLang="en-US" b="1" smtClean="0">
                <a:ea typeface="MS PGothic" pitchFamily="34" charset="-128"/>
              </a:rPr>
              <a:t>encouraged to breast-feed, </a:t>
            </a:r>
            <a:r>
              <a:rPr lang="en-US" altLang="en-US" smtClean="0">
                <a:ea typeface="MS PGothic" pitchFamily="34" charset="-128"/>
              </a:rPr>
              <a:t>since this may reduce offspring obesity, especially in the setting of maternal obesity.</a:t>
            </a:r>
          </a:p>
          <a:p>
            <a:pPr eaLnBrk="1" hangingPunct="1"/>
            <a:r>
              <a:rPr lang="en-US" altLang="en-US" b="1" smtClean="0">
                <a:ea typeface="MS PGothic" pitchFamily="34" charset="-128"/>
              </a:rPr>
              <a:t>Oral hypoglycemic agents </a:t>
            </a:r>
            <a:r>
              <a:rPr lang="en-US" altLang="en-US" smtClean="0">
                <a:ea typeface="MS PGothic" pitchFamily="34" charset="-128"/>
              </a:rPr>
              <a:t>may be used during </a:t>
            </a:r>
            <a:r>
              <a:rPr lang="en-US" altLang="en-US" b="1" smtClean="0">
                <a:ea typeface="MS PGothic" pitchFamily="34" charset="-128"/>
              </a:rPr>
              <a:t>breast-feeding.</a:t>
            </a:r>
          </a:p>
          <a:p>
            <a:pPr eaLnBrk="1" hangingPunct="1"/>
            <a:r>
              <a:rPr lang="en-US" altLang="en-US" smtClean="0">
                <a:ea typeface="Corbel" pitchFamily="34" charset="0"/>
                <a:cs typeface="Corbel" pitchFamily="34" charset="0"/>
              </a:rPr>
              <a:t>Women should be screened with </a:t>
            </a:r>
            <a:r>
              <a:rPr lang="en-US" altLang="en-US" b="1" smtClean="0">
                <a:solidFill>
                  <a:srgbClr val="FF0000"/>
                </a:solidFill>
                <a:ea typeface="Corbel" pitchFamily="34" charset="0"/>
                <a:cs typeface="Corbel" pitchFamily="34" charset="0"/>
              </a:rPr>
              <a:t>OGTT between 6 weeks-6 months postpartum</a:t>
            </a:r>
            <a:r>
              <a:rPr lang="en-US" altLang="en-US" b="1" smtClean="0">
                <a:ea typeface="Corbel" pitchFamily="34" charset="0"/>
                <a:cs typeface="Corbel" pitchFamily="34" charset="0"/>
              </a:rPr>
              <a:t> </a:t>
            </a:r>
            <a:r>
              <a:rPr lang="en-US" altLang="en-US" smtClean="0">
                <a:ea typeface="Corbel" pitchFamily="34" charset="0"/>
                <a:cs typeface="Corbel" pitchFamily="34" charset="0"/>
              </a:rPr>
              <a:t>to detect prediabetes and diabetes.</a:t>
            </a:r>
          </a:p>
          <a:p>
            <a:pPr eaLnBrk="1" hangingPunct="1"/>
            <a:r>
              <a:rPr lang="en-US" altLang="en-US" b="1" smtClean="0">
                <a:ea typeface="Corbel" pitchFamily="34" charset="0"/>
                <a:cs typeface="Corbel" pitchFamily="34" charset="0"/>
              </a:rPr>
              <a:t>Discuss increased long-term risk of diabetes</a:t>
            </a:r>
            <a:r>
              <a:rPr lang="en-US" altLang="en-US" smtClean="0">
                <a:ea typeface="Corbel" pitchFamily="34" charset="0"/>
                <a:cs typeface="Corbel" pitchFamily="34" charset="0"/>
              </a:rPr>
              <a:t> – Importance of returning to pre-pregnancy weight.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1" name="Title 1"/>
          <p:cNvSpPr>
            <a:spLocks noGrp="1"/>
          </p:cNvSpPr>
          <p:nvPr>
            <p:ph type="title"/>
          </p:nvPr>
        </p:nvSpPr>
        <p:spPr>
          <a:xfrm>
            <a:off x="1397000" y="155575"/>
            <a:ext cx="9956800" cy="949325"/>
          </a:xfrm>
        </p:spPr>
        <p:txBody>
          <a:bodyPr/>
          <a:lstStyle/>
          <a:p>
            <a:pPr algn="l" eaLnBrk="1" hangingPunct="1"/>
            <a:r>
              <a:rPr lang="en-US" altLang="en-US" b="1" smtClean="0">
                <a:ln>
                  <a:noFill/>
                </a:ln>
              </a:rPr>
              <a:t>Neonatal complications with diabetes</a:t>
            </a:r>
          </a:p>
        </p:txBody>
      </p:sp>
      <p:sp>
        <p:nvSpPr>
          <p:cNvPr id="3" name="Content Placeholder 2"/>
          <p:cNvSpPr>
            <a:spLocks noGrp="1"/>
          </p:cNvSpPr>
          <p:nvPr>
            <p:ph idx="1"/>
          </p:nvPr>
        </p:nvSpPr>
        <p:spPr>
          <a:xfrm>
            <a:off x="1397000" y="1676400"/>
            <a:ext cx="9956800" cy="4787900"/>
          </a:xfrm>
        </p:spPr>
        <p:txBody>
          <a:bodyPr>
            <a:normAutofit/>
          </a:bodyPr>
          <a:lstStyle/>
          <a:p>
            <a:pPr marL="609600" indent="-609600" eaLnBrk="1" hangingPunct="1">
              <a:lnSpc>
                <a:spcPct val="80000"/>
              </a:lnSpc>
              <a:buFont typeface="Wingdings" pitchFamily="2" charset="2"/>
              <a:buAutoNum type="arabicPeriod"/>
            </a:pPr>
            <a:endParaRPr lang="en-US" altLang="en-US" smtClean="0"/>
          </a:p>
          <a:p>
            <a:pPr marL="609600" indent="-609600" eaLnBrk="1" hangingPunct="1">
              <a:lnSpc>
                <a:spcPct val="80000"/>
              </a:lnSpc>
              <a:buFont typeface="Wingdings" pitchFamily="2" charset="2"/>
              <a:buAutoNum type="arabicPeriod"/>
            </a:pPr>
            <a:r>
              <a:rPr lang="en-US" altLang="en-US" smtClean="0"/>
              <a:t>Birth asphyxia and birth trauma.</a:t>
            </a:r>
          </a:p>
          <a:p>
            <a:pPr marL="609600" indent="-609600" eaLnBrk="1" hangingPunct="1">
              <a:lnSpc>
                <a:spcPct val="80000"/>
              </a:lnSpc>
              <a:buFont typeface="Wingdings" pitchFamily="2" charset="2"/>
              <a:buAutoNum type="arabicPeriod"/>
            </a:pPr>
            <a:r>
              <a:rPr lang="en-US" altLang="en-US" smtClean="0"/>
              <a:t>RDS.</a:t>
            </a:r>
          </a:p>
          <a:p>
            <a:pPr marL="609600" indent="-609600" eaLnBrk="1" hangingPunct="1">
              <a:lnSpc>
                <a:spcPct val="80000"/>
              </a:lnSpc>
              <a:buFont typeface="Wingdings" pitchFamily="2" charset="2"/>
              <a:buAutoNum type="arabicPeriod"/>
            </a:pPr>
            <a:r>
              <a:rPr lang="en-US" altLang="en-US" smtClean="0"/>
              <a:t>Hypoglycemia.</a:t>
            </a:r>
          </a:p>
          <a:p>
            <a:pPr marL="609600" indent="-609600" eaLnBrk="1" hangingPunct="1">
              <a:lnSpc>
                <a:spcPct val="80000"/>
              </a:lnSpc>
              <a:buFont typeface="Wingdings" pitchFamily="2" charset="2"/>
              <a:buAutoNum type="arabicPeriod"/>
            </a:pPr>
            <a:r>
              <a:rPr lang="en-US" altLang="en-US" smtClean="0"/>
              <a:t>Hypomagnesaemia.</a:t>
            </a:r>
          </a:p>
          <a:p>
            <a:pPr marL="609600" indent="-609600" eaLnBrk="1" hangingPunct="1">
              <a:lnSpc>
                <a:spcPct val="80000"/>
              </a:lnSpc>
              <a:buFont typeface="Wingdings" pitchFamily="2" charset="2"/>
              <a:buAutoNum type="arabicPeriod"/>
            </a:pPr>
            <a:r>
              <a:rPr lang="en-US" altLang="en-US" smtClean="0"/>
              <a:t>Polycythemia.</a:t>
            </a:r>
          </a:p>
          <a:p>
            <a:pPr marL="609600" indent="-609600" eaLnBrk="1" hangingPunct="1">
              <a:lnSpc>
                <a:spcPct val="80000"/>
              </a:lnSpc>
              <a:buFont typeface="Wingdings" pitchFamily="2" charset="2"/>
              <a:buAutoNum type="arabicPeriod"/>
            </a:pPr>
            <a:r>
              <a:rPr lang="en-US" altLang="en-US" smtClean="0"/>
              <a:t>Hyperbilirubinaemia.</a:t>
            </a:r>
          </a:p>
          <a:p>
            <a:pPr marL="609600" indent="-609600" eaLnBrk="1" hangingPunct="1">
              <a:lnSpc>
                <a:spcPct val="80000"/>
              </a:lnSpc>
              <a:buFont typeface="Wingdings" pitchFamily="2" charset="2"/>
              <a:buAutoNum type="arabicPeriod"/>
            </a:pPr>
            <a:r>
              <a:rPr lang="en-US" altLang="en-US" smtClean="0"/>
              <a:t>Hypocalcemia.</a:t>
            </a:r>
          </a:p>
          <a:p>
            <a:pPr marL="609600" indent="-609600" eaLnBrk="1" hangingPunct="1">
              <a:lnSpc>
                <a:spcPct val="80000"/>
              </a:lnSpc>
              <a:buFont typeface="Wingdings" pitchFamily="2" charset="2"/>
              <a:buAutoNum type="arabicPeriod"/>
            </a:pPr>
            <a:r>
              <a:rPr lang="en-US" altLang="en-US" smtClean="0"/>
              <a:t>Cardiomyopathy.</a:t>
            </a:r>
          </a:p>
          <a:p>
            <a:pPr marL="609600" indent="-609600"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905000" y="1569720"/>
            <a:ext cx="9265920" cy="1754326"/>
          </a:xfrm>
          <a:prstGeom prst="rect">
            <a:avLst/>
          </a:prstGeom>
          <a:noFill/>
          <a:ln>
            <a:solidFill>
              <a:schemeClr val="accent1"/>
            </a:solidFill>
          </a:ln>
        </p:spPr>
        <p:txBody>
          <a:bodyPr wrap="square" rtlCol="0">
            <a:spAutoFit/>
          </a:bodyPr>
          <a:lstStyle/>
          <a:p>
            <a:r>
              <a:rPr lang="en-US" dirty="0" smtClean="0"/>
              <a:t>Any DM firstly diagnosed during pregnancy = </a:t>
            </a:r>
            <a:r>
              <a:rPr lang="en-US" b="1" dirty="0" smtClean="0"/>
              <a:t>gestational DM </a:t>
            </a:r>
            <a:r>
              <a:rPr lang="en-US" dirty="0" smtClean="0"/>
              <a:t>.</a:t>
            </a:r>
          </a:p>
          <a:p>
            <a:endParaRPr lang="en-US" dirty="0"/>
          </a:p>
          <a:p>
            <a:pPr marL="285750" indent="-285750">
              <a:buFont typeface="Arial" pitchFamily="34" charset="0"/>
              <a:buChar char="•"/>
            </a:pPr>
            <a:r>
              <a:rPr lang="en-US" dirty="0" smtClean="0"/>
              <a:t>If </a:t>
            </a:r>
            <a:r>
              <a:rPr lang="en-US" dirty="0" err="1" smtClean="0"/>
              <a:t>dm</a:t>
            </a:r>
            <a:r>
              <a:rPr lang="en-US" dirty="0" smtClean="0"/>
              <a:t> firstly diagnosed in early pregnancy = </a:t>
            </a:r>
            <a:r>
              <a:rPr lang="en-US" b="1" dirty="0" smtClean="0"/>
              <a:t>gestational DM </a:t>
            </a:r>
            <a:r>
              <a:rPr lang="en-US" dirty="0" smtClean="0"/>
              <a:t>, but the cause is most likely not related to pregnancy and may be overt DM, occurs prior to become pregnant  .</a:t>
            </a:r>
          </a:p>
          <a:p>
            <a:endParaRPr lang="en-US" dirty="0"/>
          </a:p>
          <a:p>
            <a:pPr marL="285750" indent="-285750">
              <a:buFont typeface="Arial" pitchFamily="34" charset="0"/>
              <a:buChar char="•"/>
            </a:pPr>
            <a:r>
              <a:rPr lang="en-US" dirty="0" smtClean="0"/>
              <a:t>If </a:t>
            </a:r>
            <a:r>
              <a:rPr lang="en-US" dirty="0" err="1" smtClean="0"/>
              <a:t>dm</a:t>
            </a:r>
            <a:r>
              <a:rPr lang="en-US" dirty="0" smtClean="0"/>
              <a:t> firstly diagnosed after 20w = </a:t>
            </a:r>
            <a:r>
              <a:rPr lang="en-US" b="1" dirty="0" smtClean="0"/>
              <a:t>gestational DM </a:t>
            </a:r>
            <a:r>
              <a:rPr lang="en-US" dirty="0" smtClean="0"/>
              <a:t>, may be caused by pregnancy changes</a:t>
            </a:r>
          </a:p>
        </p:txBody>
      </p:sp>
    </p:spTree>
    <p:extLst>
      <p:ext uri="{BB962C8B-B14F-4D97-AF65-F5344CB8AC3E}">
        <p14:creationId xmlns:p14="http://schemas.microsoft.com/office/powerpoint/2010/main" val="238203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Title 1"/>
          <p:cNvSpPr>
            <a:spLocks noGrp="1"/>
          </p:cNvSpPr>
          <p:nvPr>
            <p:ph type="title"/>
          </p:nvPr>
        </p:nvSpPr>
        <p:spPr>
          <a:xfrm>
            <a:off x="1641475" y="133350"/>
            <a:ext cx="9712325" cy="1203325"/>
          </a:xfrm>
        </p:spPr>
        <p:txBody>
          <a:bodyPr/>
          <a:lstStyle/>
          <a:p>
            <a:pPr algn="l" eaLnBrk="1" hangingPunct="1"/>
            <a:r>
              <a:rPr lang="en-US" altLang="en-US" b="1" smtClean="0">
                <a:ln>
                  <a:noFill/>
                </a:ln>
              </a:rPr>
              <a:t>Criteria for the Diagnosis of Diabetes</a:t>
            </a:r>
          </a:p>
        </p:txBody>
      </p:sp>
      <p:sp>
        <p:nvSpPr>
          <p:cNvPr id="22530" name="Content Placeholder 2"/>
          <p:cNvSpPr>
            <a:spLocks noGrp="1"/>
          </p:cNvSpPr>
          <p:nvPr>
            <p:ph idx="1"/>
          </p:nvPr>
        </p:nvSpPr>
        <p:spPr>
          <a:xfrm>
            <a:off x="1641475" y="936625"/>
            <a:ext cx="9712325" cy="4818063"/>
          </a:xfrm>
        </p:spPr>
        <p:txBody>
          <a:bodyPr/>
          <a:lstStyle/>
          <a:p>
            <a:pPr marL="0" indent="0" eaLnBrk="1" hangingPunct="1">
              <a:buFont typeface="Arial" pitchFamily="34" charset="0"/>
              <a:buNone/>
            </a:pPr>
            <a:endParaRPr lang="en-US" altLang="en-US" smtClean="0"/>
          </a:p>
          <a:p>
            <a:pPr marL="0" indent="0" eaLnBrk="1" hangingPunct="1"/>
            <a:r>
              <a:rPr lang="en-US" altLang="en-US" smtClean="0"/>
              <a:t>An HBA1C level </a:t>
            </a:r>
            <a:r>
              <a:rPr lang="en-US" altLang="en-US" smtClean="0">
                <a:solidFill>
                  <a:srgbClr val="FF0000"/>
                </a:solidFill>
                <a:latin typeface="Times New Roman" pitchFamily="18" charset="0"/>
                <a:cs typeface="Times New Roman" pitchFamily="18" charset="0"/>
              </a:rPr>
              <a:t>≥6.5%.</a:t>
            </a:r>
          </a:p>
          <a:p>
            <a:pPr marL="0" indent="0" eaLnBrk="1" hangingPunct="1"/>
            <a:r>
              <a:rPr lang="en-US" altLang="en-US" smtClean="0"/>
              <a:t>A fasting plasma glucose (FPG) measurement </a:t>
            </a:r>
            <a:r>
              <a:rPr lang="en-US" altLang="en-US" smtClean="0">
                <a:solidFill>
                  <a:srgbClr val="FF0000"/>
                </a:solidFill>
                <a:latin typeface="Times New Roman" pitchFamily="18" charset="0"/>
                <a:cs typeface="Times New Roman" pitchFamily="18" charset="0"/>
              </a:rPr>
              <a:t>≥126 mg/dL (7.0 mmol/L). </a:t>
            </a:r>
            <a:r>
              <a:rPr lang="en-US" altLang="en-US" smtClean="0"/>
              <a:t>(Fasting is defined as no caloric intake for at least 8 hr)</a:t>
            </a:r>
          </a:p>
          <a:p>
            <a:pPr marL="0" indent="0" eaLnBrk="1" hangingPunct="1"/>
            <a:r>
              <a:rPr lang="en-US" altLang="en-US" smtClean="0"/>
              <a:t>A 2-hr plasma glucose measurement </a:t>
            </a:r>
            <a:r>
              <a:rPr lang="en-US" altLang="en-US" smtClean="0">
                <a:solidFill>
                  <a:srgbClr val="FF0000"/>
                </a:solidFill>
                <a:latin typeface="Times New Roman" pitchFamily="18" charset="0"/>
                <a:cs typeface="Times New Roman" pitchFamily="18" charset="0"/>
              </a:rPr>
              <a:t>≥200 mg/dL (11.1 mmol/L) </a:t>
            </a:r>
            <a:r>
              <a:rPr lang="en-US" altLang="en-US" smtClean="0"/>
              <a:t>during an OGTT.				</a:t>
            </a:r>
          </a:p>
          <a:p>
            <a:pPr marL="0" indent="0" eaLnBrk="1" hangingPunct="1"/>
            <a:r>
              <a:rPr lang="en-US" altLang="en-US" smtClean="0"/>
              <a:t>In a patient with classic symptoms of hyperglycemia or hyperglycemic crisis, a random plasma glucose level </a:t>
            </a:r>
            <a:r>
              <a:rPr lang="en-US" altLang="en-US" smtClean="0">
                <a:solidFill>
                  <a:srgbClr val="FF0000"/>
                </a:solidFill>
                <a:latin typeface="Times New Roman" pitchFamily="18" charset="0"/>
                <a:cs typeface="Times New Roman" pitchFamily="18" charset="0"/>
              </a:rPr>
              <a:t>≥200 mg/dL (11.1 mmol/L).</a:t>
            </a:r>
          </a:p>
        </p:txBody>
      </p:sp>
      <p:sp>
        <p:nvSpPr>
          <p:cNvPr id="2" name="مربع نص 1"/>
          <p:cNvSpPr txBox="1"/>
          <p:nvPr/>
        </p:nvSpPr>
        <p:spPr>
          <a:xfrm>
            <a:off x="3505200" y="1336675"/>
            <a:ext cx="3322320" cy="369332"/>
          </a:xfrm>
          <a:prstGeom prst="rect">
            <a:avLst/>
          </a:prstGeom>
          <a:noFill/>
          <a:ln>
            <a:solidFill>
              <a:schemeClr val="accent1"/>
            </a:solidFill>
          </a:ln>
        </p:spPr>
        <p:txBody>
          <a:bodyPr wrap="square" rtlCol="0">
            <a:spAutoFit/>
          </a:bodyPr>
          <a:lstStyle/>
          <a:p>
            <a:r>
              <a:rPr lang="en-US" dirty="0" smtClean="0"/>
              <a:t>This for general population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3" name="Title 1"/>
          <p:cNvSpPr>
            <a:spLocks noGrp="1"/>
          </p:cNvSpPr>
          <p:nvPr>
            <p:ph type="title"/>
          </p:nvPr>
        </p:nvSpPr>
        <p:spPr>
          <a:xfrm>
            <a:off x="1781175" y="77788"/>
            <a:ext cx="9572625" cy="781050"/>
          </a:xfrm>
        </p:spPr>
        <p:txBody>
          <a:bodyPr/>
          <a:lstStyle/>
          <a:p>
            <a:pPr algn="l" eaLnBrk="1" hangingPunct="1"/>
            <a:r>
              <a:rPr lang="en-US" altLang="en-US" b="1" smtClean="0">
                <a:ln>
                  <a:noFill/>
                </a:ln>
              </a:rPr>
              <a:t>Classification of DM in pregnancy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99111022"/>
              </p:ext>
            </p:extLst>
          </p:nvPr>
        </p:nvGraphicFramePr>
        <p:xfrm>
          <a:off x="1673225" y="1828800"/>
          <a:ext cx="8775700" cy="4000151"/>
        </p:xfrm>
        <a:graphic>
          <a:graphicData uri="http://schemas.openxmlformats.org/drawingml/2006/table">
            <a:tbl>
              <a:tblPr/>
              <a:tblGrid>
                <a:gridCol w="4387850"/>
                <a:gridCol w="4387850"/>
              </a:tblGrid>
              <a:tr h="1092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smtClean="0">
                        <a:ln>
                          <a:noFill/>
                        </a:ln>
                        <a:solidFill>
                          <a:srgbClr val="FFFFFF"/>
                        </a:solidFill>
                        <a:effectLst/>
                        <a:latin typeface="Corbe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err="1" smtClean="0">
                          <a:ln>
                            <a:noFill/>
                          </a:ln>
                          <a:solidFill>
                            <a:srgbClr val="FFFFFF"/>
                          </a:solidFill>
                          <a:effectLst/>
                          <a:latin typeface="Corbel" pitchFamily="34" charset="0"/>
                        </a:rPr>
                        <a:t>Pregestational</a:t>
                      </a:r>
                      <a:r>
                        <a:rPr kumimoji="0" lang="en-US" altLang="en-US" sz="2400" b="1" i="0" u="none" strike="noStrike" cap="none" normalizeH="0" baseline="0" dirty="0" smtClean="0">
                          <a:ln>
                            <a:noFill/>
                          </a:ln>
                          <a:solidFill>
                            <a:srgbClr val="FFFFFF"/>
                          </a:solidFill>
                          <a:effectLst/>
                          <a:latin typeface="Corbel" pitchFamily="34" charset="0"/>
                        </a:rPr>
                        <a:t> diabetes</a:t>
                      </a:r>
                      <a:endParaRPr kumimoji="0" lang="en-US" altLang="en-US" sz="2400" b="1" i="0" u="none" strike="noStrike" cap="none" normalizeH="0" baseline="0" dirty="0" smtClean="0">
                        <a:ln>
                          <a:noFill/>
                        </a:ln>
                        <a:solidFill>
                          <a:schemeClr val="bg1"/>
                        </a:solidFill>
                        <a:effectLst/>
                        <a:latin typeface="Arial" pitchFamily="34" charset="0"/>
                        <a:cs typeface="Arial" pitchFamily="34" charset="0"/>
                      </a:endParaRPr>
                    </a:p>
                  </a:txBody>
                  <a:tcPr marT="45704" marB="45704"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rgbClr val="FFFFFF"/>
                        </a:solidFill>
                        <a:effectLst/>
                        <a:latin typeface="Corbe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Corbel" pitchFamily="34" charset="0"/>
                        </a:rPr>
                        <a:t>Gestational diabetes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bg1"/>
                        </a:solidFill>
                        <a:effectLst/>
                        <a:latin typeface="Arial" pitchFamily="34" charset="0"/>
                        <a:cs typeface="Arial" pitchFamily="34" charset="0"/>
                      </a:endParaRPr>
                    </a:p>
                  </a:txBody>
                  <a:tcPr marT="45704" marB="45704"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r>
              <a:tr h="2811463">
                <a:tc>
                  <a:txBody>
                    <a:bodyPr/>
                    <a:lstStyle/>
                    <a:p>
                      <a:pPr marL="0" marR="0" lvl="1"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rgbClr val="000000"/>
                        </a:solidFill>
                        <a:effectLst/>
                        <a:latin typeface="Corbel" pitchFamily="34" charset="0"/>
                      </a:endParaRPr>
                    </a:p>
                    <a:p>
                      <a:pPr marL="0" marR="0" lvl="1"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latin typeface="Corbel" pitchFamily="34" charset="0"/>
                        </a:rPr>
                        <a:t>The disease (diagnosed) exists prior to pregnancy</a:t>
                      </a:r>
                      <a:endParaRPr kumimoji="0" lang="en-US" altLang="en-US" sz="2000" b="0" i="0" u="none" strike="noStrike" cap="none" normalizeH="0" baseline="0" dirty="0" smtClean="0">
                        <a:ln>
                          <a:noFill/>
                        </a:ln>
                        <a:solidFill>
                          <a:srgbClr val="000000"/>
                        </a:solidFill>
                        <a:effectLst/>
                        <a:latin typeface="Corbel" pitchFamily="34" charset="0"/>
                      </a:endParaRPr>
                    </a:p>
                    <a:p>
                      <a:pPr marL="0" marR="0" lvl="1" indent="0" algn="ctr"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2400" b="0" i="0" u="none" strike="noStrike" cap="none" normalizeH="0" baseline="0" dirty="0" smtClean="0">
                          <a:ln>
                            <a:noFill/>
                          </a:ln>
                          <a:solidFill>
                            <a:srgbClr val="000000"/>
                          </a:solidFill>
                          <a:effectLst/>
                          <a:latin typeface="Corbel" pitchFamily="34" charset="0"/>
                        </a:rPr>
                        <a:t>Type 1 diabetes </a:t>
                      </a:r>
                    </a:p>
                    <a:p>
                      <a:pPr marL="0" marR="0" lvl="1" indent="0" algn="ctr"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2400" b="0" i="0" u="none" strike="noStrike" cap="none" normalizeH="0" baseline="0" dirty="0" smtClean="0">
                          <a:ln>
                            <a:noFill/>
                          </a:ln>
                          <a:solidFill>
                            <a:srgbClr val="000000"/>
                          </a:solidFill>
                          <a:effectLst/>
                          <a:latin typeface="Corbel" pitchFamily="34" charset="0"/>
                        </a:rPr>
                        <a:t>Type 2 diabetes</a:t>
                      </a:r>
                      <a:endParaRPr kumimoji="0" lang="en-US" altLang="en-US" sz="2400" b="0" i="0" u="none" strike="noStrike" cap="none" normalizeH="0" baseline="0" dirty="0" smtClean="0">
                        <a:ln>
                          <a:noFill/>
                        </a:ln>
                        <a:solidFill>
                          <a:srgbClr val="000000"/>
                        </a:solidFill>
                        <a:effectLst/>
                        <a:latin typeface="Arial" pitchFamily="34" charset="0"/>
                        <a:cs typeface="Arial" pitchFamily="34" charset="0"/>
                      </a:endParaRPr>
                    </a:p>
                  </a:txBody>
                  <a:tcPr marT="45704" marB="45704"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1FB"/>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rgbClr val="000000"/>
                        </a:solidFill>
                        <a:effectLst/>
                        <a:latin typeface="Corbel"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Corbel" pitchFamily="34" charset="0"/>
                        </a:rPr>
                        <a:t>The disease diagnosed or develops for the first time during the pregnancy </a:t>
                      </a:r>
                      <a:endParaRPr kumimoji="0" lang="en-US" altLang="en-US" sz="2400" b="0" i="0" u="none" strike="noStrike" cap="none" normalizeH="0" baseline="0" smtClean="0">
                        <a:ln>
                          <a:noFill/>
                        </a:ln>
                        <a:solidFill>
                          <a:srgbClr val="000000"/>
                        </a:solidFill>
                        <a:effectLst/>
                        <a:latin typeface="Arial" pitchFamily="34" charset="0"/>
                        <a:cs typeface="Arial" pitchFamily="34" charset="0"/>
                      </a:endParaRPr>
                    </a:p>
                  </a:txBody>
                  <a:tcPr marT="45704" marB="45704"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1FB"/>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7" name="Title 1"/>
          <p:cNvSpPr>
            <a:spLocks noGrp="1"/>
          </p:cNvSpPr>
          <p:nvPr>
            <p:ph type="title"/>
          </p:nvPr>
        </p:nvSpPr>
        <p:spPr>
          <a:xfrm>
            <a:off x="1665288" y="166688"/>
            <a:ext cx="9688512" cy="769937"/>
          </a:xfrm>
        </p:spPr>
        <p:txBody>
          <a:bodyPr/>
          <a:lstStyle/>
          <a:p>
            <a:pPr algn="l" eaLnBrk="1" hangingPunct="1"/>
            <a:r>
              <a:rPr lang="en-US" altLang="en-US" b="1" smtClean="0">
                <a:ln>
                  <a:noFill/>
                </a:ln>
              </a:rPr>
              <a:t>pathogenesis</a:t>
            </a:r>
          </a:p>
        </p:txBody>
      </p:sp>
      <p:sp>
        <p:nvSpPr>
          <p:cNvPr id="3" name="Content Placeholder 2"/>
          <p:cNvSpPr>
            <a:spLocks noGrp="1"/>
          </p:cNvSpPr>
          <p:nvPr>
            <p:ph idx="1"/>
          </p:nvPr>
        </p:nvSpPr>
        <p:spPr>
          <a:xfrm>
            <a:off x="1512888" y="1114425"/>
            <a:ext cx="9840912" cy="5475288"/>
          </a:xfrm>
        </p:spPr>
        <p:txBody>
          <a:bodyPr>
            <a:normAutofit/>
          </a:bodyPr>
          <a:lstStyle/>
          <a:p>
            <a:pPr eaLnBrk="1" hangingPunct="1"/>
            <a:r>
              <a:rPr lang="en-US" smtClean="0"/>
              <a:t>Pregnancy is characterized by </a:t>
            </a:r>
            <a:r>
              <a:rPr lang="en-US" b="1" smtClean="0"/>
              <a:t>insulin resistance </a:t>
            </a:r>
            <a:r>
              <a:rPr lang="en-US" smtClean="0"/>
              <a:t>and </a:t>
            </a:r>
            <a:r>
              <a:rPr lang="en-US" b="1" smtClean="0"/>
              <a:t>hyperinsulinemia</a:t>
            </a:r>
            <a:r>
              <a:rPr lang="en-US" smtClean="0"/>
              <a:t>, </a:t>
            </a:r>
            <a:r>
              <a:rPr kumimoji="1" lang="en-US" altLang="en-US" smtClean="0">
                <a:effectLst>
                  <a:outerShdw blurRad="38100" dist="38100" dir="2700000" algn="tl">
                    <a:srgbClr val="C0C0C0"/>
                  </a:outerShdw>
                </a:effectLst>
              </a:rPr>
              <a:t>which ensures an adequate supply of glucose for the fetus.</a:t>
            </a:r>
            <a:endParaRPr lang="en-US" smtClean="0"/>
          </a:p>
          <a:p>
            <a:pPr eaLnBrk="1" hangingPunct="1"/>
            <a:r>
              <a:rPr lang="en-US" smtClean="0"/>
              <a:t>The resistance due to placental secretion of </a:t>
            </a:r>
            <a:r>
              <a:rPr lang="en-US" b="1" smtClean="0"/>
              <a:t>diabetogenic hormones </a:t>
            </a:r>
            <a:r>
              <a:rPr lang="en-US" smtClean="0"/>
              <a:t>including </a:t>
            </a:r>
            <a:r>
              <a:rPr lang="en-US" b="1" smtClean="0"/>
              <a:t>growth hormone</a:t>
            </a:r>
            <a:r>
              <a:rPr lang="en-US" smtClean="0"/>
              <a:t>, </a:t>
            </a:r>
            <a:r>
              <a:rPr lang="en-US" b="1" smtClean="0"/>
              <a:t>corticotropin releasing hormone, placental lactogen, and progesterone, </a:t>
            </a:r>
            <a:r>
              <a:rPr lang="en-US" smtClean="0"/>
              <a:t>as well as increased </a:t>
            </a:r>
            <a:r>
              <a:rPr lang="en-US" b="1" smtClean="0"/>
              <a:t>maternal adipose deposition.</a:t>
            </a:r>
          </a:p>
          <a:p>
            <a:pPr eaLnBrk="1" hangingPunct="1"/>
            <a:r>
              <a:rPr lang="en-US" smtClean="0"/>
              <a:t>These and other </a:t>
            </a:r>
            <a:r>
              <a:rPr lang="en-US" b="1" smtClean="0"/>
              <a:t>endocrinologic and metabolic changes </a:t>
            </a:r>
            <a:r>
              <a:rPr lang="en-US" smtClean="0"/>
              <a:t>ensure that the fetus has a good supply of fuel and nutrients at all times.</a:t>
            </a:r>
          </a:p>
          <a:p>
            <a:pPr eaLnBrk="1" hangingPunct="1"/>
            <a:r>
              <a:rPr lang="en-US" smtClean="0"/>
              <a:t>Gestational diabetes occurs in women whose pancreatic function is not sufficient to secrete adequate amounts of additional insulin to overcome the insulin resistance created by changes in diabetogenic hormones during pregnancy.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Title 1"/>
          <p:cNvSpPr>
            <a:spLocks noGrp="1"/>
          </p:cNvSpPr>
          <p:nvPr>
            <p:ph type="title"/>
          </p:nvPr>
        </p:nvSpPr>
        <p:spPr>
          <a:xfrm>
            <a:off x="1524000" y="122238"/>
            <a:ext cx="9829800" cy="836612"/>
          </a:xfrm>
        </p:spPr>
        <p:txBody>
          <a:bodyPr/>
          <a:lstStyle/>
          <a:p>
            <a:pPr algn="l" eaLnBrk="1" hangingPunct="1"/>
            <a:r>
              <a:rPr lang="en-US" altLang="en-US" b="1" smtClean="0">
                <a:ln>
                  <a:noFill/>
                </a:ln>
              </a:rPr>
              <a:t>Metabolic changes during pregnancy:</a:t>
            </a:r>
            <a:endParaRPr lang="en-US" altLang="en-US" smtClean="0">
              <a:ln>
                <a:noFill/>
              </a:ln>
            </a:endParaRPr>
          </a:p>
        </p:txBody>
      </p:sp>
      <p:sp>
        <p:nvSpPr>
          <p:cNvPr id="3" name="Content Placeholder 2"/>
          <p:cNvSpPr>
            <a:spLocks noGrp="1"/>
          </p:cNvSpPr>
          <p:nvPr>
            <p:ph idx="1"/>
          </p:nvPr>
        </p:nvSpPr>
        <p:spPr>
          <a:xfrm>
            <a:off x="1524000" y="1069975"/>
            <a:ext cx="9829800" cy="5600700"/>
          </a:xfrm>
        </p:spPr>
        <p:txBody>
          <a:bodyPr>
            <a:normAutofit/>
          </a:bodyPr>
          <a:lstStyle/>
          <a:p>
            <a:pPr eaLnBrk="1" hangingPunct="1"/>
            <a:r>
              <a:rPr lang="en-US" smtClean="0"/>
              <a:t>there is a significant </a:t>
            </a:r>
            <a:r>
              <a:rPr lang="en-US" b="1" smtClean="0"/>
              <a:t>30%</a:t>
            </a:r>
            <a:r>
              <a:rPr lang="en-US" smtClean="0"/>
              <a:t> increase in basal hepatic glucose production by the third trimester of pregnancy.</a:t>
            </a:r>
          </a:p>
          <a:p>
            <a:pPr eaLnBrk="1" hangingPunct="1"/>
            <a:r>
              <a:rPr lang="en-US" b="1" smtClean="0"/>
              <a:t>50% to 60% </a:t>
            </a:r>
            <a:r>
              <a:rPr lang="en-US" smtClean="0"/>
              <a:t>decrease in insulin sensitivity in late gestation.</a:t>
            </a:r>
            <a:endParaRPr lang="en-US" baseline="30000" smtClean="0"/>
          </a:p>
          <a:p>
            <a:pPr eaLnBrk="1" hangingPunct="1"/>
            <a:r>
              <a:rPr kumimoji="1" lang="en-US" altLang="en-US" smtClean="0">
                <a:effectLst>
                  <a:outerShdw blurRad="38100" dist="38100" dir="2700000" algn="tl">
                    <a:srgbClr val="C0C0C0"/>
                  </a:outerShdw>
                </a:effectLst>
              </a:rPr>
              <a:t>Normal pregnancy is characterized by: </a:t>
            </a:r>
          </a:p>
          <a:p>
            <a:pPr lvl="4" eaLnBrk="1" hangingPunct="1">
              <a:buFont typeface="Wingdings" pitchFamily="2" charset="2"/>
              <a:buChar char="Ø"/>
            </a:pPr>
            <a:r>
              <a:rPr kumimoji="1" lang="en-US" altLang="en-US" sz="2400" smtClean="0">
                <a:effectLst>
                  <a:outerShdw blurRad="38100" dist="38100" dir="2700000" algn="tl">
                    <a:srgbClr val="C0C0C0"/>
                  </a:outerShdw>
                </a:effectLst>
              </a:rPr>
              <a:t>Mild fasting hypoglycemia</a:t>
            </a:r>
          </a:p>
          <a:p>
            <a:pPr lvl="4" eaLnBrk="1" hangingPunct="1">
              <a:buFont typeface="Wingdings" pitchFamily="2" charset="2"/>
              <a:buChar char="Ø"/>
            </a:pPr>
            <a:r>
              <a:rPr kumimoji="1" lang="en-US" altLang="en-US" sz="2400" smtClean="0">
                <a:effectLst>
                  <a:outerShdw blurRad="38100" dist="38100" dir="2700000" algn="tl">
                    <a:srgbClr val="C0C0C0"/>
                  </a:outerShdw>
                </a:effectLst>
              </a:rPr>
              <a:t>Postprandial hyperglycemia</a:t>
            </a:r>
          </a:p>
          <a:p>
            <a:pPr lvl="4" eaLnBrk="1" hangingPunct="1">
              <a:buFont typeface="Wingdings" pitchFamily="2" charset="2"/>
              <a:buChar char="Ø"/>
            </a:pPr>
            <a:r>
              <a:rPr kumimoji="1" lang="en-US" altLang="en-US" sz="2400" smtClean="0">
                <a:effectLst>
                  <a:outerShdw blurRad="38100" dist="38100" dir="2700000" algn="tl">
                    <a:srgbClr val="C0C0C0"/>
                  </a:outerShdw>
                </a:effectLst>
              </a:rPr>
              <a:t>Hyperinsulinemia</a:t>
            </a:r>
          </a:p>
          <a:p>
            <a:pPr eaLnBrk="1" hangingPunct="1"/>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1082</TotalTime>
  <Words>2874</Words>
  <Application>Microsoft Office PowerPoint</Application>
  <PresentationFormat>مخصص</PresentationFormat>
  <Paragraphs>363</Paragraphs>
  <Slides>41</Slides>
  <Notes>0</Notes>
  <HiddenSlides>0</HiddenSlides>
  <MMClips>0</MMClips>
  <ScaleCrop>false</ScaleCrop>
  <HeadingPairs>
    <vt:vector size="4" baseType="variant">
      <vt:variant>
        <vt:lpstr>نسق</vt:lpstr>
      </vt:variant>
      <vt:variant>
        <vt:i4>1</vt:i4>
      </vt:variant>
      <vt:variant>
        <vt:lpstr>عناوين الشرائح</vt:lpstr>
      </vt:variant>
      <vt:variant>
        <vt:i4>41</vt:i4>
      </vt:variant>
    </vt:vector>
  </HeadingPairs>
  <TitlesOfParts>
    <vt:vector size="42" baseType="lpstr">
      <vt:lpstr>Parallax</vt:lpstr>
      <vt:lpstr>عرض تقديمي في PowerPoint</vt:lpstr>
      <vt:lpstr>Diabetes in Pregnancy</vt:lpstr>
      <vt:lpstr>Introduction </vt:lpstr>
      <vt:lpstr>Classification of Diabetes Mellitus</vt:lpstr>
      <vt:lpstr>عرض تقديمي في PowerPoint</vt:lpstr>
      <vt:lpstr>Criteria for the Diagnosis of Diabetes</vt:lpstr>
      <vt:lpstr>Classification of DM in pregnancy</vt:lpstr>
      <vt:lpstr>pathogenesis</vt:lpstr>
      <vt:lpstr>Metabolic changes during pregnancy:</vt:lpstr>
      <vt:lpstr>Metabolic changes in gestational diabetes:</vt:lpstr>
      <vt:lpstr>Incidence </vt:lpstr>
      <vt:lpstr>Screening for gestational diabetes</vt:lpstr>
      <vt:lpstr>عرض تقديمي في PowerPoint</vt:lpstr>
      <vt:lpstr>عرض تقديمي في PowerPoint</vt:lpstr>
      <vt:lpstr>Screening for gestational diabetes</vt:lpstr>
      <vt:lpstr>Glucose challenge test (GCT)</vt:lpstr>
      <vt:lpstr>3 hours Oral Glucose Tolerance Test(OGTT)</vt:lpstr>
      <vt:lpstr>Maternal complication with diabetes</vt:lpstr>
      <vt:lpstr>Management of pregnancies complicated by DM</vt:lpstr>
      <vt:lpstr>Preconception Counseling for Pregestational Diabetes</vt:lpstr>
      <vt:lpstr>Preconception Counseling for Pregestational Diabetes</vt:lpstr>
      <vt:lpstr>Preconception Counseling for Pregestational Diabetes</vt:lpstr>
      <vt:lpstr>Glycemic Management During Pregnancy</vt:lpstr>
      <vt:lpstr>Glycemic Management During Pregnancy</vt:lpstr>
      <vt:lpstr>عرض تقديمي في PowerPoint</vt:lpstr>
      <vt:lpstr>Principles of Medical Nutritional Therapy</vt:lpstr>
      <vt:lpstr>Principles of Medical Nutritional Therapy</vt:lpstr>
      <vt:lpstr>Insulin therapy</vt:lpstr>
      <vt:lpstr>Insulin therapy</vt:lpstr>
      <vt:lpstr>Insulin therapy</vt:lpstr>
      <vt:lpstr>Use of Oral Hypoglycemic Agents</vt:lpstr>
      <vt:lpstr>Use of Oral Hypoglycemic Agents</vt:lpstr>
      <vt:lpstr>Fetal complication with diabetes</vt:lpstr>
      <vt:lpstr> Fetal complication with diabetes</vt:lpstr>
      <vt:lpstr>Fetal Surveillance in Pregnancies complicated  by diabetes</vt:lpstr>
      <vt:lpstr>Fetal Surveillance in Pregnancies complicated  by diabetes</vt:lpstr>
      <vt:lpstr>Timing and Route of Delivery</vt:lpstr>
      <vt:lpstr>Intrapartum Glycemic Management</vt:lpstr>
      <vt:lpstr>Intrapartum Glycemic Management</vt:lpstr>
      <vt:lpstr>Postpartum Management</vt:lpstr>
      <vt:lpstr>Neonatal complications with diabetes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Diabetes in Pregnancy</dc:title>
  <dc:creator>Microsoft Office User</dc:creator>
  <cp:lastModifiedBy>Hp_i3</cp:lastModifiedBy>
  <cp:revision>25</cp:revision>
  <dcterms:created xsi:type="dcterms:W3CDTF">2016-07-27T07:36:46Z</dcterms:created>
  <dcterms:modified xsi:type="dcterms:W3CDTF">2020-06-01T20:59:35Z</dcterms:modified>
</cp:coreProperties>
</file>