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24" r:id="rId4"/>
    <p:sldId id="326" r:id="rId5"/>
    <p:sldId id="306" r:id="rId6"/>
    <p:sldId id="329" r:id="rId7"/>
    <p:sldId id="259" r:id="rId8"/>
    <p:sldId id="330" r:id="rId9"/>
    <p:sldId id="331" r:id="rId10"/>
    <p:sldId id="310" r:id="rId11"/>
    <p:sldId id="311" r:id="rId12"/>
    <p:sldId id="332" r:id="rId13"/>
    <p:sldId id="333" r:id="rId14"/>
    <p:sldId id="303" r:id="rId15"/>
    <p:sldId id="262" r:id="rId16"/>
    <p:sldId id="305" r:id="rId17"/>
    <p:sldId id="307" r:id="rId18"/>
    <p:sldId id="314" r:id="rId19"/>
    <p:sldId id="274" r:id="rId20"/>
    <p:sldId id="320" r:id="rId21"/>
    <p:sldId id="322" r:id="rId22"/>
    <p:sldId id="313" r:id="rId23"/>
    <p:sldId id="316" r:id="rId24"/>
    <p:sldId id="317" r:id="rId25"/>
    <p:sldId id="309" r:id="rId26"/>
    <p:sldId id="302" r:id="rId27"/>
    <p:sldId id="298" r:id="rId28"/>
    <p:sldId id="301" r:id="rId29"/>
    <p:sldId id="3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F10C5-99E8-4789-B2F6-CD58AEAA7A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E3AC-8C3E-47B5-AF16-257FDDC8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ddf6b011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ddf6b011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9c45feb8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f9c45feb8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confirmation,  </a:t>
            </a:r>
            <a:r>
              <a:rPr lang="en-US" dirty="0" err="1"/>
              <a:t>corticotropin</a:t>
            </a:r>
            <a:r>
              <a:rPr lang="en-US" dirty="0"/>
              <a:t> stimulation test should be performed in most cases </a:t>
            </a:r>
            <a:r>
              <a:rPr lang="en-US" dirty="0">
                <a:solidFill>
                  <a:srgbClr val="00B0F0"/>
                </a:solidFill>
              </a:rPr>
              <a:t>unless basal results are absolutely unequivocal</a:t>
            </a:r>
            <a:endParaRPr lang="fa-IR" dirty="0">
              <a:solidFill>
                <a:srgbClr val="00B0F0"/>
              </a:solidFill>
            </a:endParaRP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2361-2A73-4EB8-9085-0B84FE8A2A26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6844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7557-B984-BD35-5CE2-78D1571E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ECA06-D8B7-6DD8-04FE-280198A9C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9B9B-A64F-F8BD-A0D2-612C6B2D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C173E-CFF3-38B1-C328-B3737ABA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1F88-BD47-FD0F-8D8D-C9AB23D1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332B-B822-22C6-75AE-87AFF614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C19B0-A54E-9817-36EF-7E4D643B6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3FD96-71ED-87E3-3082-1098E897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5516-E80F-D8E2-9B7C-7D6C19BB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EAB0-56A6-55ED-D0E7-99750A70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734D3-1B56-DB31-3C35-D4F41A209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C062F-F0C6-79A4-3CE0-851197AE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8465-318B-30E6-DC48-910659A5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9046-F45D-F86E-D725-6817EF5B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5FE06-1C84-B5CF-83D1-39321F0B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956740" y="1677692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846600" y="2501223"/>
            <a:ext cx="327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3" hasCustomPrompt="1"/>
          </p:nvPr>
        </p:nvSpPr>
        <p:spPr>
          <a:xfrm>
            <a:off x="956740" y="3208056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4"/>
          </p:nvPr>
        </p:nvSpPr>
        <p:spPr>
          <a:xfrm>
            <a:off x="1846600" y="4031589"/>
            <a:ext cx="327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5" hasCustomPrompt="1"/>
          </p:nvPr>
        </p:nvSpPr>
        <p:spPr>
          <a:xfrm>
            <a:off x="6313940" y="1677692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7203900" y="2501223"/>
            <a:ext cx="32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13940" y="3208056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8"/>
          </p:nvPr>
        </p:nvSpPr>
        <p:spPr>
          <a:xfrm>
            <a:off x="7203969" y="4031589"/>
            <a:ext cx="32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9"/>
          </p:nvPr>
        </p:nvSpPr>
        <p:spPr>
          <a:xfrm>
            <a:off x="1846607" y="1677692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3"/>
          </p:nvPr>
        </p:nvSpPr>
        <p:spPr>
          <a:xfrm>
            <a:off x="1846607" y="3208056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4"/>
          </p:nvPr>
        </p:nvSpPr>
        <p:spPr>
          <a:xfrm>
            <a:off x="7204460" y="1677692"/>
            <a:ext cx="403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5"/>
          </p:nvPr>
        </p:nvSpPr>
        <p:spPr>
          <a:xfrm>
            <a:off x="7204460" y="3208056"/>
            <a:ext cx="403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6" hasCustomPrompt="1"/>
          </p:nvPr>
        </p:nvSpPr>
        <p:spPr>
          <a:xfrm>
            <a:off x="956740" y="4738420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7"/>
          </p:nvPr>
        </p:nvSpPr>
        <p:spPr>
          <a:xfrm>
            <a:off x="1846600" y="5561956"/>
            <a:ext cx="327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8" hasCustomPrompt="1"/>
          </p:nvPr>
        </p:nvSpPr>
        <p:spPr>
          <a:xfrm>
            <a:off x="6313940" y="4738420"/>
            <a:ext cx="886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9"/>
          </p:nvPr>
        </p:nvSpPr>
        <p:spPr>
          <a:xfrm>
            <a:off x="7201868" y="5561956"/>
            <a:ext cx="32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0"/>
          </p:nvPr>
        </p:nvSpPr>
        <p:spPr>
          <a:xfrm>
            <a:off x="1846607" y="4738420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21"/>
          </p:nvPr>
        </p:nvSpPr>
        <p:spPr>
          <a:xfrm>
            <a:off x="7201867" y="4738423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5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60000" y="1468033"/>
            <a:ext cx="10272000" cy="4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65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935751" y="1688000"/>
            <a:ext cx="6320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935851" y="3216800"/>
            <a:ext cx="6320400" cy="1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9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498F-FF2A-0416-23D2-4A12542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C749-D003-5F17-1EC3-35DC3A9B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1564-77B3-95CA-B26D-195FAFC7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69332-0A73-D77D-6CEB-DBB706EF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A86F-9FC4-FB3E-3EF5-7AA0A70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B49A-3647-99DF-07B3-6286BF57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2F7C-5154-EE3E-97E5-3AFC47C81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E752-1617-A657-7979-401FD820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C8ABA-4EFA-2D48-CC80-3504820E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D9F9-DC11-2F21-F5B5-08F74570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13D4-A5F5-B69D-CFD1-8608C5BB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CB58-710F-4226-41F9-EECAE6C29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8B7CD-D032-3DE0-C986-22CCA2D0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61EDD-12FB-EF68-81A6-B1EAE6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AF2C1-6164-7DB4-DA81-D138F24B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8359D-11E7-D8BD-730D-F97CF354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0DC8-6795-34AE-6715-72FF7279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693FB-C634-FCD9-8A54-9BA20E31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07850-07B5-439E-82B1-1318B217E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F4F35-7F3D-5C86-1C51-16E08CF59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E51E5-2F2E-69C6-5DBF-6C683C23B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22952-93CB-005E-3E20-227B6181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9FA8A-857F-5B2B-0CDC-65C72B69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AA316-DDFE-8C27-4BC4-4B872FE3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5B7D-5C72-3C3D-EDDD-A58DC003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35A41-F735-EA22-CAA8-DC498BC6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8F789-4810-8457-8FE8-AA1B6082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4B4B2-A579-6C11-042B-E9132A8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9E47D-3687-8536-800D-384D49B3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BE0F0-0E16-319C-9D20-6F65E951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3155-354C-6098-46DA-7CFA9363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FD80-7B4D-CFD4-0EE9-1A273442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0BF9D-28B0-21FF-2DF1-93441871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C6295-4E16-94FA-1E51-63C313641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802D5-23D1-BB3B-3F98-C6945C66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1467A-FB36-D0F5-2DCA-0FF61261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D6C56-18E1-5D80-660D-929A777D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1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9B8F-9BAB-F20F-F667-5A8EEB35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F712C-816A-47A9-4998-F96F1DDCA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D3D9C-F413-DCA0-2204-1358523B4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C3D66-D015-2094-B921-6D60FE03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302E1-C7AF-36D6-C8BC-32F9CE0B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9C11B-D355-81D6-1E19-329E22F1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D45F5-C448-B2C1-CC59-565034D8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2AFC-FBCC-558F-0CEA-96C23608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3AED-A295-FCE7-803C-7C7A5FD76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2D15-40E9-49B1-965D-E8511ABA5DA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C9D6-5E28-E557-4937-38000B54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FE45-209F-A2C9-A187-F4E51A09A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1" name="Rectangle 460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EFDBA-9A1C-B0E5-3A06-E9875CF23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" y="643467"/>
            <a:ext cx="4315910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Adrenal Insufficiency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6C1A8-B82A-7A70-0187-87B783E25E37}"/>
              </a:ext>
            </a:extLst>
          </p:cNvPr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Presented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Haneen ayash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Mothana Al-Takhaineh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Supervised by 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dr.Ahmad Khalil altarawneh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E547D-E230-74BE-6A05-2219B9C09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043" y="1315086"/>
            <a:ext cx="7042554" cy="4157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0337-E078-87D2-5ED1-FA6B752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773" y="153888"/>
            <a:ext cx="8212353" cy="763600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Secondary hypoadrenalism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7943D-C681-0F75-2516-585DB535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7" y="1099437"/>
            <a:ext cx="10608223" cy="419200"/>
          </a:xfrm>
        </p:spPr>
        <p:txBody>
          <a:bodyPr/>
          <a:lstStyle/>
          <a:p>
            <a:r>
              <a:rPr lang="en-US" sz="2400" b="1" dirty="0"/>
              <a:t>1. Exogenous glucocorticoid therapy </a:t>
            </a:r>
            <a:r>
              <a:rPr lang="en-US" sz="2400" b="1" dirty="0">
                <a:solidFill>
                  <a:srgbClr val="FF0000"/>
                </a:solidFill>
              </a:rPr>
              <a:t>&gt;&gt; most common cause of secondary adrenal insufficiency</a:t>
            </a:r>
            <a:r>
              <a:rPr lang="en-US" sz="2400" b="1" dirty="0"/>
              <a:t> . </a:t>
            </a:r>
          </a:p>
          <a:p>
            <a:endParaRPr lang="en-US" sz="2400" b="1" dirty="0"/>
          </a:p>
          <a:p>
            <a:r>
              <a:rPr lang="en-US" sz="2400" b="1" dirty="0"/>
              <a:t>Look for patients who recently discontinued glucocorticoid</a:t>
            </a:r>
          </a:p>
          <a:p>
            <a:r>
              <a:rPr lang="en-US" sz="2400" b="1" dirty="0"/>
              <a:t>Therapy or did not increase their glucocorticoid dose in times of stress.</a:t>
            </a:r>
          </a:p>
          <a:p>
            <a:endParaRPr lang="en-US" sz="2400" b="1" dirty="0"/>
          </a:p>
          <a:p>
            <a:r>
              <a:rPr lang="en-US" sz="2400" b="1" dirty="0"/>
              <a:t>2. Hypopituitarism</a:t>
            </a:r>
          </a:p>
          <a:p>
            <a:r>
              <a:rPr lang="en-US" sz="2400" b="1" dirty="0"/>
              <a:t>3. Pituitary apoplexy</a:t>
            </a:r>
          </a:p>
          <a:p>
            <a:r>
              <a:rPr lang="en-US" sz="2400" b="1" dirty="0"/>
              <a:t>4. Granulomatous disease (tuberculosis, sarcoid, eosinophilic granuloma)</a:t>
            </a:r>
          </a:p>
          <a:p>
            <a:r>
              <a:rPr lang="en-US" sz="2400" b="1" dirty="0"/>
              <a:t>5. Secondary tumor deposits (breast, bronchus)</a:t>
            </a:r>
          </a:p>
          <a:p>
            <a:r>
              <a:rPr lang="en-US" sz="2400" b="1" dirty="0"/>
              <a:t>6. Postpartum pituitary infarction (</a:t>
            </a:r>
            <a:r>
              <a:rPr lang="en-US" sz="2400" b="1" dirty="0" err="1"/>
              <a:t>sheehan's</a:t>
            </a:r>
            <a:r>
              <a:rPr lang="en-US" sz="2400" b="1" dirty="0"/>
              <a:t> syndrome)</a:t>
            </a:r>
          </a:p>
          <a:p>
            <a:r>
              <a:rPr lang="en-US" sz="2400" b="1" dirty="0"/>
              <a:t>7. Pituitary irradiation (effect usually delayed for several years)</a:t>
            </a:r>
          </a:p>
          <a:p>
            <a:r>
              <a:rPr lang="en-US" sz="2400" b="1" dirty="0"/>
              <a:t>8. Isolated ACTH deficiency</a:t>
            </a:r>
          </a:p>
          <a:p>
            <a:r>
              <a:rPr lang="en-US" sz="2400" b="1" dirty="0"/>
              <a:t>9. Idiopathic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7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03B944-DDBB-3969-05B3-5C9C2D99D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57" y="546544"/>
            <a:ext cx="10272000" cy="419200"/>
          </a:xfrm>
        </p:spPr>
        <p:txBody>
          <a:bodyPr/>
          <a:lstStyle/>
          <a:p>
            <a:r>
              <a:rPr lang="en-US" sz="3200" b="1" u="sng" dirty="0"/>
              <a:t> Clinical features</a:t>
            </a:r>
            <a:endParaRPr lang="en-US" u="sng" dirty="0"/>
          </a:p>
          <a:p>
            <a:endParaRPr lang="en-US" sz="2667" b="1" dirty="0"/>
          </a:p>
          <a:p>
            <a:r>
              <a:rPr lang="en-US" sz="2667" b="1" dirty="0"/>
              <a:t>The  sign and symptoms of AI are rather nonspecific such as : </a:t>
            </a:r>
          </a:p>
          <a:p>
            <a:r>
              <a:rPr lang="en-US" sz="2667" b="1" dirty="0"/>
              <a:t>O weakness, fatigue</a:t>
            </a:r>
          </a:p>
          <a:p>
            <a:r>
              <a:rPr lang="en-US" sz="2667" b="1" dirty="0"/>
              <a:t>O musculoskeletal pain</a:t>
            </a:r>
          </a:p>
          <a:p>
            <a:r>
              <a:rPr lang="en-US" sz="2667" b="1" dirty="0"/>
              <a:t>O weight loss, depression, and anxiety.</a:t>
            </a:r>
          </a:p>
          <a:p>
            <a:r>
              <a:rPr lang="en-US" sz="2667" b="1" dirty="0"/>
              <a:t>O abdominal pain, nausea , vomiting </a:t>
            </a:r>
          </a:p>
          <a:p>
            <a:endParaRPr lang="en-US" sz="2667" b="1" dirty="0"/>
          </a:p>
          <a:p>
            <a:r>
              <a:rPr lang="en-US" sz="2667" b="1" u="sng" dirty="0">
                <a:solidFill>
                  <a:srgbClr val="FF0000"/>
                </a:solidFill>
              </a:rPr>
              <a:t>As a result, the diagnosis is frequently delayed, resulting in a clinical presentation with an acute life-threatening adrenal crisis . </a:t>
            </a:r>
          </a:p>
          <a:p>
            <a:endParaRPr lang="en-US" sz="2667" b="1" u="sng" dirty="0">
              <a:solidFill>
                <a:srgbClr val="FF0000"/>
              </a:solidFill>
            </a:endParaRPr>
          </a:p>
          <a:p>
            <a:endParaRPr lang="en-US" sz="2667" b="1" u="sng" dirty="0">
              <a:solidFill>
                <a:srgbClr val="FF0000"/>
              </a:solidFill>
            </a:endParaRPr>
          </a:p>
          <a:p>
            <a:r>
              <a:rPr lang="en-US" sz="2667" b="1" dirty="0"/>
              <a:t>     Or sign and  symptoms related to hormonal changes .....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0B49-2C9B-59EE-8098-585841C6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A4E9C-5BDA-B07B-95F0-48FD0FA25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D443B-A164-CC50-4728-4D5DA8E5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363EF-216F-C15E-A720-243009CF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55" y="387570"/>
            <a:ext cx="3512603" cy="339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8E19B-8C9F-0D6F-4F1B-C65D50E9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51" y="387570"/>
            <a:ext cx="3635896" cy="339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12A75-C91C-1E50-9EB9-D37D4779D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2" y="4312358"/>
            <a:ext cx="11315157" cy="983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71B07-0E13-F5E3-838A-35070CCA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22" y="5604302"/>
            <a:ext cx="11315157" cy="9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4E68-0268-1A61-8959-03046DBB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285613"/>
            <a:ext cx="10515600" cy="1079362"/>
          </a:xfrm>
        </p:spPr>
        <p:txBody>
          <a:bodyPr/>
          <a:lstStyle/>
          <a:p>
            <a:r>
              <a:rPr lang="en-US" b="1" dirty="0"/>
              <a:t>Approach of adrenal </a:t>
            </a:r>
            <a:r>
              <a:rPr lang="en-US" b="1" dirty="0" err="1"/>
              <a:t>insuff</a:t>
            </a:r>
            <a:r>
              <a:rPr lang="en-US" b="1" dirty="0"/>
              <a:t>.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CB92-E699-BA38-57B7-2068CC30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97" y="1209260"/>
            <a:ext cx="8335617" cy="5363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Acute adrenal insufficiency: </a:t>
            </a:r>
            <a:r>
              <a:rPr lang="en-US" dirty="0"/>
              <a:t>In acute adrenal crisis, where treatment should not be delayed in order to do the tests, a blood sample for a random plasma cortisol level should be drawn prior to starting hydrocortisone replacement.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Chronic adrenal insufficiency: </a:t>
            </a:r>
            <a:r>
              <a:rPr lang="en-US" dirty="0"/>
              <a:t>Use stepwise endocrine testing in all patients. </a:t>
            </a:r>
          </a:p>
          <a:p>
            <a:r>
              <a:rPr lang="en-US" dirty="0">
                <a:solidFill>
                  <a:srgbClr val="C00000"/>
                </a:solidFill>
              </a:rPr>
              <a:t>Morning cortisol </a:t>
            </a:r>
          </a:p>
          <a:p>
            <a:r>
              <a:rPr lang="en-US" dirty="0">
                <a:solidFill>
                  <a:srgbClr val="C00000"/>
                </a:solidFill>
              </a:rPr>
              <a:t>Morning ACTH</a:t>
            </a:r>
          </a:p>
          <a:p>
            <a:r>
              <a:rPr lang="en-US" dirty="0">
                <a:solidFill>
                  <a:srgbClr val="C00000"/>
                </a:solidFill>
              </a:rPr>
              <a:t>ACTH stimulation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Notes:</a:t>
            </a:r>
          </a:p>
          <a:p>
            <a:r>
              <a:rPr lang="en-US" dirty="0"/>
              <a:t>Primary adrenal insufficiency: Screen for hypoaldosteronism and hypoandrogenism.</a:t>
            </a:r>
          </a:p>
          <a:p>
            <a:r>
              <a:rPr lang="en-US" dirty="0"/>
              <a:t>Secondary and tertiary adrenal insufficiency: Differentiating between the two is often not required, as it does not influence management. </a:t>
            </a:r>
          </a:p>
          <a:p>
            <a:r>
              <a:rPr lang="en-US" dirty="0"/>
              <a:t>All patients: Investigate for an underlying cause.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D12C3-0219-4F5A-2A1B-F8777F5F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105" y="2288621"/>
            <a:ext cx="4220896" cy="30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873D3-717D-E233-9104-01417FB8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646991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rtisol Hormone, Hydrocortisone (AM and PM) - Labpedia.net">
            <a:extLst>
              <a:ext uri="{FF2B5EF4-FFF2-40B4-BE49-F238E27FC236}">
                <a16:creationId xmlns:a16="http://schemas.microsoft.com/office/drawing/2014/main" id="{3AA3CAB4-FF43-4FAA-25EA-46EF5EE3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95" y="1369060"/>
            <a:ext cx="5502605" cy="3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B5461-3E21-0849-C820-B8EC39E8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738947"/>
            <a:ext cx="10515600" cy="52907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Endocrine studies</a:t>
            </a:r>
          </a:p>
          <a:p>
            <a:pPr algn="l"/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Endocrine testing is typically performed sequentially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Morning </a:t>
            </a:r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</a:rPr>
              <a:t>cortisol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level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: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initial test 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Levels ≥ 18 mcg/dL have a high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negative predictive value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for ruling out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adrenal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insufficiency.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Levels &lt; 3 mcg/dL strongly suggest </a:t>
            </a:r>
            <a:r>
              <a:rPr lang="en-US" dirty="0" err="1">
                <a:solidFill>
                  <a:srgbClr val="1A1C1C"/>
                </a:solidFill>
                <a:latin typeface="Lato" panose="020F0502020204030203" pitchFamily="34" charset="0"/>
              </a:rPr>
              <a:t>hypocortisolism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+mj-lt"/>
              <a:buAutoNum type="arabicPeriod" startAt="2"/>
            </a:pP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Morning </a:t>
            </a:r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</a:rPr>
              <a:t>ACTH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level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: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obtain if morning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low </a:t>
            </a:r>
          </a:p>
          <a:p>
            <a:pPr marL="457200" lvl="1" indent="0" algn="l">
              <a:buNone/>
            </a:pP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Primary adrenal insufficiency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elevated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Secondary/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tertiary adrenal insufficiency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 low to normal</a:t>
            </a:r>
          </a:p>
          <a:p>
            <a:pPr marL="457200" lvl="1" indent="0" algn="l">
              <a:buNone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buNone/>
            </a:pP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 cortisol secretion is subject to diurnal variation, </a:t>
            </a:r>
            <a:r>
              <a:rPr lang="en-US" b="0" i="0" dirty="0">
                <a:solidFill>
                  <a:srgbClr val="1A1C1C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which is why a morning sample is desirable. 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Exogenous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glucocorticoids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(via any route) can suppress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secretion through negative feedback.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7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A1F2-A079-C49B-9760-8C92F6D6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2" y="717343"/>
            <a:ext cx="11327296" cy="5423314"/>
          </a:xfrm>
        </p:spPr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 startAt="3"/>
            </a:pP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Standard-dose ACTH stimulation test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(</a:t>
            </a:r>
            <a:r>
              <a:rPr lang="en-US" dirty="0">
                <a:solidFill>
                  <a:srgbClr val="C00000"/>
                </a:solidFill>
                <a:latin typeface="Lato" panose="020F0502020204030203" pitchFamily="34" charset="0"/>
              </a:rPr>
              <a:t>cosyntropin test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): </a:t>
            </a:r>
            <a:r>
              <a:rPr lang="en-US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gold standard to confirm the diagnosis of </a:t>
            </a: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</a:rPr>
              <a:t>primary adrenal insufficiency</a:t>
            </a:r>
            <a:r>
              <a:rPr lang="en-US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 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buNone/>
            </a:pPr>
            <a:r>
              <a:rPr lang="en-US" sz="29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Method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Administration of exogenous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to stimulate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secretion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Measurement of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 before and 30 and/or 60 minutes after injection</a:t>
            </a:r>
          </a:p>
          <a:p>
            <a:pPr marL="457200" lvl="1" indent="0" algn="l">
              <a:buNone/>
            </a:pPr>
            <a:endParaRPr lang="en-US" sz="29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buNone/>
            </a:pPr>
            <a:r>
              <a:rPr lang="en-US" sz="29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Interpretation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primary adrenal insufficiency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 peak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 &lt; 18–20 </a:t>
            </a:r>
            <a:r>
              <a:rPr lang="en-US" sz="2600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μg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/dL 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 secondary/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tertiary adrenal insufficiency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 usually a rise in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&gt; 18–20 </a:t>
            </a:r>
            <a:r>
              <a:rPr lang="en-US" sz="2600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μg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/dL</a:t>
            </a:r>
          </a:p>
          <a:p>
            <a:pPr marL="1143000" lvl="2" indent="-228600" algn="l">
              <a:buFont typeface="+mj-lt"/>
              <a:buAutoNum type="arabicPeriod" startAt="3"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1143000" lvl="2" indent="-228600" algn="l">
              <a:buFont typeface="+mj-lt"/>
              <a:buAutoNum type="arabicPeriod" startAt="3"/>
            </a:pPr>
            <a:endParaRPr lang="en-US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Screening for </a:t>
            </a:r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</a:rPr>
              <a:t>hypoaldosteronism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and hypoandrogenism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Hypoaldosteronism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↑ Plasma </a:t>
            </a: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renin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activity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(PRA) or 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↑ plasma </a:t>
            </a: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renin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concentration (PRC)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normal or 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↓ serum </a:t>
            </a: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aldosterone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Hypoandrogenism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↓ DHEA-S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marL="914400" lvl="2" indent="0" algn="l">
              <a:buNone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2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A2A9A5-C5F0-9162-BCAD-194A06BA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5" y="0"/>
            <a:ext cx="9356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75" y="-132159"/>
            <a:ext cx="7467600" cy="1143000"/>
          </a:xfrm>
        </p:spPr>
        <p:txBody>
          <a:bodyPr/>
          <a:lstStyle/>
          <a:p>
            <a:pPr algn="ctr"/>
            <a:r>
              <a:rPr lang="en-US" b="1" dirty="0"/>
              <a:t>Other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4" y="1114424"/>
            <a:ext cx="12061032" cy="5743575"/>
          </a:xfrm>
        </p:spPr>
        <p:txBody>
          <a:bodyPr>
            <a:normAutofit/>
          </a:bodyPr>
          <a:lstStyle/>
          <a:p>
            <a:pPr marL="457200" indent="-457200" algn="l" rtl="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CBC: </a:t>
            </a:r>
            <a:r>
              <a:rPr lang="en-US" sz="2400" dirty="0"/>
              <a:t>eosinophilia, lymphocytosis </a:t>
            </a:r>
          </a:p>
          <a:p>
            <a:pPr marL="457200" indent="-457200" algn="l" rtl="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Kidney function &amp;electrolytes: </a:t>
            </a:r>
            <a:r>
              <a:rPr lang="en-US" sz="2400" dirty="0"/>
              <a:t>hypoglycemia, hyponatremia and hyperkalemia. High creatinine and urea (prerenal).</a:t>
            </a:r>
          </a:p>
          <a:p>
            <a:pPr marL="457200" indent="-457200" algn="l" rtl="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Thyroid function abnormalities </a:t>
            </a:r>
          </a:p>
          <a:p>
            <a:pPr marL="0" indent="0" algn="l" rtl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4. Imaging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  <a:p>
            <a:pPr marL="457200" indent="-342900">
              <a:buFont typeface="Wingdings" pitchFamily="2" charset="2"/>
              <a:buChar char="Ø"/>
            </a:pPr>
            <a:r>
              <a:rPr lang="en-US" sz="2400" dirty="0"/>
              <a:t>If morning ACTH is elevated (&gt;20pg/ml)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Primary hypoadrenalism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Adrenal CT </a:t>
            </a:r>
          </a:p>
          <a:p>
            <a:pPr marL="457200" indent="-342900">
              <a:buFont typeface="Wingdings" pitchFamily="2" charset="2"/>
              <a:buChar char="Ø"/>
            </a:pPr>
            <a:r>
              <a:rPr lang="en-US" sz="2400" dirty="0"/>
              <a:t>If morning ACTH is suppressed or normal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Secondary hypoadrenalism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Do Pituitary MRI</a:t>
            </a:r>
          </a:p>
          <a:p>
            <a:pPr marL="457200" indent="-342900">
              <a:buFont typeface="Wingdings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CXR :screen for TB as a cause if sus .</a:t>
            </a:r>
          </a:p>
          <a:p>
            <a:pPr marL="457200" indent="-342900"/>
            <a:endParaRPr lang="en-US" sz="2400" dirty="0"/>
          </a:p>
          <a:p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Other tests </a:t>
            </a:r>
            <a:r>
              <a:rPr lang="en-US" sz="2400" dirty="0">
                <a:solidFill>
                  <a:srgbClr val="2A2A2A"/>
                </a:solidFill>
                <a:latin typeface="proxima_nova_rgregular"/>
              </a:rPr>
              <a:t>: 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proxima_nova_rgregular"/>
              </a:rPr>
              <a:t>Autoantibody testing 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- Thyroid autoantibodies, specifically antithyroglobulin (anti-</a:t>
            </a:r>
            <a:r>
              <a:rPr lang="en-US" sz="2400" b="0" i="0" dirty="0" err="1">
                <a:solidFill>
                  <a:srgbClr val="2A2A2A"/>
                </a:solidFill>
                <a:effectLst/>
                <a:latin typeface="proxima_nova_rgregular"/>
              </a:rPr>
              <a:t>Tg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) and </a:t>
            </a:r>
            <a:r>
              <a:rPr lang="en-US" sz="2400" b="0" i="0" dirty="0" err="1">
                <a:solidFill>
                  <a:srgbClr val="2A2A2A"/>
                </a:solidFill>
                <a:effectLst/>
                <a:latin typeface="proxima_nova_rgregular"/>
              </a:rPr>
              <a:t>antimicrosomal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 or antithyroid peroxidase (anti-TPO) antibodies, and/or adrenal autoantibodies may be present </a:t>
            </a:r>
            <a:r>
              <a:rPr lang="en-US" sz="2400" dirty="0"/>
              <a:t>21 hydroxylase antibodies </a:t>
            </a:r>
          </a:p>
          <a:p>
            <a:pPr marL="457200" indent="-457200" algn="l" rtl="0">
              <a:buAutoNum type="arabicPeriod"/>
            </a:pPr>
            <a:endParaRPr lang="en-US" sz="2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60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467" name="Google Shape;467;p3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63" name="Google Shape;463;p35"/>
          <p:cNvSpPr txBox="1">
            <a:spLocks noGrp="1"/>
          </p:cNvSpPr>
          <p:nvPr>
            <p:ph type="subTitle" idx="1"/>
          </p:nvPr>
        </p:nvSpPr>
        <p:spPr>
          <a:xfrm>
            <a:off x="1893070" y="3208056"/>
            <a:ext cx="3953529" cy="6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200" b="1" dirty="0"/>
              <a:t>P</a:t>
            </a:r>
            <a:r>
              <a:rPr lang="en" sz="3200" b="1" dirty="0"/>
              <a:t>athophysiology </a:t>
            </a:r>
            <a:endParaRPr sz="3200" b="1" dirty="0"/>
          </a:p>
        </p:txBody>
      </p:sp>
      <p:sp>
        <p:nvSpPr>
          <p:cNvPr id="468" name="Google Shape;468;p35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subTitle" idx="4"/>
          </p:nvPr>
        </p:nvSpPr>
        <p:spPr>
          <a:xfrm>
            <a:off x="1893071" y="1736292"/>
            <a:ext cx="3276000" cy="6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200" b="1" dirty="0"/>
              <a:t>Introduction </a:t>
            </a:r>
            <a:endParaRPr sz="3200" b="1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59833F8-0E14-1487-8476-CFB1466F6D2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7246633" y="1747959"/>
            <a:ext cx="4466680" cy="763600"/>
          </a:xfrm>
        </p:spPr>
        <p:txBody>
          <a:bodyPr/>
          <a:lstStyle/>
          <a:p>
            <a:r>
              <a:rPr lang="en-US" sz="3200" b="1" dirty="0"/>
              <a:t>Clinical assessment </a:t>
            </a:r>
          </a:p>
        </p:txBody>
      </p:sp>
      <p:sp>
        <p:nvSpPr>
          <p:cNvPr id="472" name="Google Shape;472;p3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subTitle" idx="8"/>
          </p:nvPr>
        </p:nvSpPr>
        <p:spPr>
          <a:xfrm>
            <a:off x="7246633" y="3280456"/>
            <a:ext cx="3274000" cy="6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200" b="1" dirty="0"/>
              <a:t>I</a:t>
            </a:r>
            <a:r>
              <a:rPr lang="en" sz="3200" b="1" dirty="0"/>
              <a:t>nvestigation </a:t>
            </a:r>
            <a:endParaRPr sz="3200" b="1" dirty="0"/>
          </a:p>
        </p:txBody>
      </p:sp>
      <p:sp>
        <p:nvSpPr>
          <p:cNvPr id="480" name="Google Shape;480;p35"/>
          <p:cNvSpPr txBox="1">
            <a:spLocks noGrp="1"/>
          </p:cNvSpPr>
          <p:nvPr>
            <p:ph type="subTitle" idx="9"/>
          </p:nvPr>
        </p:nvSpPr>
        <p:spPr>
          <a:xfrm>
            <a:off x="1837787" y="4720188"/>
            <a:ext cx="4033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dirty="0"/>
              <a:t>Causes </a:t>
            </a:r>
            <a:endParaRPr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057E30C6-E7E5-E3D2-E11D-2D4CB8605C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82033" y="4751855"/>
            <a:ext cx="4033200" cy="763600"/>
          </a:xfrm>
        </p:spPr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 idx="1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1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06</a:t>
            </a:r>
            <a:endParaRPr dirty="0"/>
          </a:p>
        </p:txBody>
      </p:sp>
      <p:cxnSp>
        <p:nvCxnSpPr>
          <p:cNvPr id="482" name="Google Shape;482;p35"/>
          <p:cNvCxnSpPr/>
          <p:nvPr/>
        </p:nvCxnSpPr>
        <p:spPr>
          <a:xfrm>
            <a:off x="170600" y="2487123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35"/>
          <p:cNvCxnSpPr/>
          <p:nvPr/>
        </p:nvCxnSpPr>
        <p:spPr>
          <a:xfrm>
            <a:off x="170600" y="4012689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35"/>
          <p:cNvCxnSpPr/>
          <p:nvPr/>
        </p:nvCxnSpPr>
        <p:spPr>
          <a:xfrm>
            <a:off x="170600" y="5538256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35"/>
          <p:cNvCxnSpPr/>
          <p:nvPr/>
        </p:nvCxnSpPr>
        <p:spPr>
          <a:xfrm>
            <a:off x="6360633" y="2487123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35"/>
          <p:cNvCxnSpPr/>
          <p:nvPr/>
        </p:nvCxnSpPr>
        <p:spPr>
          <a:xfrm>
            <a:off x="6360633" y="4012689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35"/>
          <p:cNvCxnSpPr/>
          <p:nvPr/>
        </p:nvCxnSpPr>
        <p:spPr>
          <a:xfrm>
            <a:off x="6360633" y="5538256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78;p35">
            <a:extLst>
              <a:ext uri="{FF2B5EF4-FFF2-40B4-BE49-F238E27FC236}">
                <a16:creationId xmlns:a16="http://schemas.microsoft.com/office/drawing/2014/main" id="{224669A9-FD47-ECB5-DDBE-3D72C13E78FE}"/>
              </a:ext>
            </a:extLst>
          </p:cNvPr>
          <p:cNvSpPr txBox="1">
            <a:spLocks/>
          </p:cNvSpPr>
          <p:nvPr/>
        </p:nvSpPr>
        <p:spPr>
          <a:xfrm>
            <a:off x="6360633" y="5832155"/>
            <a:ext cx="886000" cy="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 dirty="0"/>
              <a:t>07</a:t>
            </a:r>
          </a:p>
        </p:txBody>
      </p:sp>
      <p:sp>
        <p:nvSpPr>
          <p:cNvPr id="19" name="Subtitle 16">
            <a:extLst>
              <a:ext uri="{FF2B5EF4-FFF2-40B4-BE49-F238E27FC236}">
                <a16:creationId xmlns:a16="http://schemas.microsoft.com/office/drawing/2014/main" id="{DD21ABF5-324E-276F-CF54-0726CA14DABB}"/>
              </a:ext>
            </a:extLst>
          </p:cNvPr>
          <p:cNvSpPr txBox="1">
            <a:spLocks/>
          </p:cNvSpPr>
          <p:nvPr/>
        </p:nvSpPr>
        <p:spPr>
          <a:xfrm>
            <a:off x="7246633" y="5795920"/>
            <a:ext cx="403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Adrenal crisis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7581-6ED3-46EF-02AD-E42B9DD5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4" y="926788"/>
            <a:ext cx="11224591" cy="5671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Primary adrenal insufficiency</a:t>
            </a:r>
            <a:r>
              <a:rPr lang="en-US" sz="2600" dirty="0"/>
              <a:t>: replacement for </a:t>
            </a:r>
            <a:r>
              <a:rPr lang="en-US" sz="2600" dirty="0" err="1"/>
              <a:t>hypocortisolism</a:t>
            </a:r>
            <a:r>
              <a:rPr lang="en-US" sz="2600" dirty="0"/>
              <a:t>, hypoaldosteronism, and hypoandrogenism.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sz="2600" b="1" dirty="0">
                <a:solidFill>
                  <a:srgbClr val="C00000"/>
                </a:solidFill>
              </a:rPr>
              <a:t>Glucocorticoids </a:t>
            </a:r>
          </a:p>
          <a:p>
            <a:pPr marL="0" indent="0">
              <a:buNone/>
            </a:pPr>
            <a:r>
              <a:rPr lang="en-US" sz="2600" dirty="0"/>
              <a:t>Agent</a:t>
            </a:r>
            <a:r>
              <a:rPr lang="ar-SA" sz="2600" dirty="0"/>
              <a:t>: </a:t>
            </a:r>
            <a:r>
              <a:rPr lang="en-US" sz="2600" dirty="0"/>
              <a:t>Hydrocortisone</a:t>
            </a:r>
            <a:endParaRPr lang="ar-SA" sz="2600" dirty="0"/>
          </a:p>
          <a:p>
            <a:pPr marL="0" indent="0">
              <a:buNone/>
            </a:pPr>
            <a:r>
              <a:rPr lang="en-US" sz="2600" dirty="0"/>
              <a:t>S.E: hypercortisolism (Cushing dx)</a:t>
            </a:r>
            <a:endParaRPr lang="ar-SA" sz="2600" dirty="0"/>
          </a:p>
          <a:p>
            <a:r>
              <a:rPr lang="en-US" sz="2600" b="1" dirty="0">
                <a:solidFill>
                  <a:srgbClr val="C00000"/>
                </a:solidFill>
              </a:rPr>
              <a:t>Mineralocorticoids </a:t>
            </a:r>
          </a:p>
          <a:p>
            <a:pPr marL="0" indent="0">
              <a:buNone/>
            </a:pPr>
            <a:r>
              <a:rPr lang="en-US" sz="2600" dirty="0"/>
              <a:t>Agent: fludrocortisone </a:t>
            </a:r>
            <a:r>
              <a:rPr lang="en-US" sz="1700" dirty="0"/>
              <a:t>(a synthetic mineralocorticoid with mostly mineralocorticoid and limited glucocorticoid effects)</a:t>
            </a:r>
          </a:p>
          <a:p>
            <a:pPr marL="0" indent="0">
              <a:buNone/>
            </a:pPr>
            <a:r>
              <a:rPr lang="en-US" sz="2600" dirty="0"/>
              <a:t>S.E are analogous to glucocorticoids (e.g., hyperpigmentation).</a:t>
            </a:r>
          </a:p>
          <a:p>
            <a:pPr marL="0" indent="0">
              <a:buNone/>
            </a:pPr>
            <a:r>
              <a:rPr lang="en-US" sz="2600" dirty="0"/>
              <a:t>Additional side effects include:</a:t>
            </a:r>
            <a:r>
              <a:rPr lang="ar-SA" sz="2600" dirty="0"/>
              <a:t> </a:t>
            </a:r>
            <a:r>
              <a:rPr lang="en-US" sz="2600" dirty="0"/>
              <a:t>Worsening of preexisting heart failure or cardiac dx if present.</a:t>
            </a:r>
          </a:p>
          <a:p>
            <a:pPr marL="0" indent="0">
              <a:buNone/>
            </a:pPr>
            <a:r>
              <a:rPr lang="en-US" sz="2600" dirty="0"/>
              <a:t>Edema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Androgens </a:t>
            </a:r>
          </a:p>
          <a:p>
            <a:pPr marL="0" indent="0">
              <a:buNone/>
            </a:pPr>
            <a:r>
              <a:rPr lang="en-US" sz="2600" dirty="0"/>
              <a:t>Consider treatment in female patients with low libido, depressive symptoms, and low energy levels.</a:t>
            </a:r>
          </a:p>
          <a:p>
            <a:pPr marL="0" indent="0">
              <a:buNone/>
            </a:pPr>
            <a:r>
              <a:rPr lang="en-US" sz="2600" dirty="0"/>
              <a:t>Agent: DHEA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CFDFD-0E76-D235-5C9B-F0E6F6C19F07}"/>
              </a:ext>
            </a:extLst>
          </p:cNvPr>
          <p:cNvSpPr txBox="1"/>
          <p:nvPr/>
        </p:nvSpPr>
        <p:spPr>
          <a:xfrm>
            <a:off x="238539" y="179769"/>
            <a:ext cx="10734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Treatment :</a:t>
            </a:r>
          </a:p>
        </p:txBody>
      </p:sp>
    </p:spTree>
    <p:extLst>
      <p:ext uri="{BB962C8B-B14F-4D97-AF65-F5344CB8AC3E}">
        <p14:creationId xmlns:p14="http://schemas.microsoft.com/office/powerpoint/2010/main" val="86971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A450-55EE-2AA2-6AB7-965FC57D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834888"/>
            <a:ext cx="10889974" cy="54068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Secondary/tertiary adrenal insufficiency: </a:t>
            </a:r>
            <a:r>
              <a:rPr lang="en-US" dirty="0"/>
              <a:t>replacement for </a:t>
            </a:r>
            <a:r>
              <a:rPr lang="en-US" dirty="0" err="1"/>
              <a:t>hypocortisolism</a:t>
            </a:r>
            <a:r>
              <a:rPr lang="en-US" dirty="0"/>
              <a:t> and hypoandrogenism </a:t>
            </a:r>
          </a:p>
          <a:p>
            <a:pPr marL="0" indent="0">
              <a:buNone/>
            </a:pPr>
            <a:r>
              <a:rPr lang="en-US" dirty="0"/>
              <a:t>Glucocorticoids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en-US" dirty="0"/>
              <a:t>Androgens (as needed)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Prevention of adrenal crisis: </a:t>
            </a:r>
            <a:r>
              <a:rPr lang="en-US" b="1" dirty="0">
                <a:solidFill>
                  <a:srgbClr val="C00000"/>
                </a:solidFill>
              </a:rPr>
              <a:t>“Stress-dose steroids”</a:t>
            </a:r>
          </a:p>
          <a:p>
            <a:pPr marL="0" indent="0">
              <a:buNone/>
            </a:pPr>
            <a:r>
              <a:rPr lang="en-US" dirty="0"/>
              <a:t>Steroid doses should be increased to prevent adrenal crisis in at-risk patients, e.g., in acute illness, surgery, or trauma.</a:t>
            </a:r>
          </a:p>
          <a:p>
            <a:pPr marL="0" indent="0">
              <a:buNone/>
            </a:pPr>
            <a:r>
              <a:rPr lang="en-US" dirty="0"/>
              <a:t>Inpatient steroid doses are adjusted according to the level of stress.</a:t>
            </a:r>
          </a:p>
          <a:p>
            <a:pPr marL="0" indent="0">
              <a:buNone/>
            </a:pPr>
            <a:r>
              <a:rPr lang="en-US" dirty="0"/>
              <a:t>If the dose of glucocorticoids is not increased during periods of stress, the patient may develop an adrenal crisis!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4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D87E37-33D3-3B8C-0343-F608A093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crisis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665B5-25AC-D897-75B3-3E9D4CD7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CCD16-3387-9BD7-2FD8-8B06BA77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409907"/>
            <a:ext cx="10876722" cy="54480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Precipitating factors for adrenal crisis :</a:t>
            </a:r>
          </a:p>
          <a:p>
            <a:pPr marL="0" indent="0">
              <a:buNone/>
            </a:pPr>
            <a:r>
              <a:rPr lang="en-US" dirty="0"/>
              <a:t>Stress in patients with underlying adrenal insufficiency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Gastrointestinal illness (most common)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Perioperative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Physical stress or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Psychological stress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Sudden discontinuation of glucocorticoids after prolonged glucocorticoid therapy </a:t>
            </a:r>
          </a:p>
          <a:p>
            <a:r>
              <a:rPr lang="en-US" dirty="0"/>
              <a:t>Bilateral adrenal hemorrhage or infarction (e.g., Waterhouse-</a:t>
            </a:r>
            <a:r>
              <a:rPr lang="en-US" dirty="0" err="1"/>
              <a:t>Friderichsen</a:t>
            </a:r>
            <a:r>
              <a:rPr lang="en-US" dirty="0"/>
              <a:t> syndrome)</a:t>
            </a:r>
          </a:p>
          <a:p>
            <a:r>
              <a:rPr lang="en-US" dirty="0"/>
              <a:t>Pituitary apoplexy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2E903F-B0A2-3EAB-21BC-B994A195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Acute primary (Adrenal crisis) </a:t>
            </a:r>
          </a:p>
        </p:txBody>
      </p:sp>
    </p:spTree>
    <p:extLst>
      <p:ext uri="{BB962C8B-B14F-4D97-AF65-F5344CB8AC3E}">
        <p14:creationId xmlns:p14="http://schemas.microsoft.com/office/powerpoint/2010/main" val="242366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64C6-3750-43DB-F52E-6EEBD593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08" y="583096"/>
            <a:ext cx="11552583" cy="5562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C00000"/>
                </a:solidFill>
              </a:rPr>
              <a:t>Signs and symptoms of crisis:</a:t>
            </a:r>
          </a:p>
          <a:p>
            <a:pPr marL="0" indent="0">
              <a:buNone/>
            </a:pPr>
            <a:endParaRPr lang="en-US" sz="3800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/>
              <a:t>Similar symptoms and signs of adrenal insufficiency but are more severe, including 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1. Severe </a:t>
            </a:r>
            <a:r>
              <a:rPr lang="en-US" sz="2800" b="1" dirty="0" err="1">
                <a:solidFill>
                  <a:srgbClr val="002060"/>
                </a:solidFill>
              </a:rPr>
              <a:t>hypotension,shoc</a:t>
            </a:r>
            <a:r>
              <a:rPr lang="en-US" b="1" dirty="0" err="1">
                <a:solidFill>
                  <a:srgbClr val="002060"/>
                </a:solidFill>
              </a:rPr>
              <a:t>k</a:t>
            </a:r>
            <a:r>
              <a:rPr lang="en-US" sz="2800" b="1" dirty="0">
                <a:solidFill>
                  <a:srgbClr val="002060"/>
                </a:solidFill>
              </a:rPr>
              <a:t> (&lt;90/50)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2. F</a:t>
            </a:r>
            <a:r>
              <a:rPr lang="en-US" sz="2800" b="1" dirty="0">
                <a:solidFill>
                  <a:srgbClr val="002060"/>
                </a:solidFill>
              </a:rPr>
              <a:t>ever &amp; decreased level of consciousness.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3. Hyperkalemia &amp; hyponatremia &amp; metabolic acidosis</a:t>
            </a:r>
            <a:endParaRPr lang="en-US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Vomiting, 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Severe abdominal pain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Consider adrenal crisis in patients </a:t>
            </a:r>
            <a:r>
              <a:rPr lang="en-US" dirty="0">
                <a:solidFill>
                  <a:srgbClr val="002060"/>
                </a:solidFill>
              </a:rPr>
              <a:t>with severe hypotension refractory to fluid resuscitation and/or vasopressors.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Adrenal crisis can be life-threatening, so treatment with high doses of hydrocortisone should be started immediately, without waiting for diagnostic confirmation of </a:t>
            </a:r>
            <a:r>
              <a:rPr lang="en-US" dirty="0" err="1"/>
              <a:t>hypocortisolism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8A6403-C942-BC6B-9D0B-8380F614AD78}"/>
              </a:ext>
            </a:extLst>
          </p:cNvPr>
          <p:cNvSpPr txBox="1">
            <a:spLocks/>
          </p:cNvSpPr>
          <p:nvPr/>
        </p:nvSpPr>
        <p:spPr>
          <a:xfrm>
            <a:off x="6463748" y="1053548"/>
            <a:ext cx="4449417" cy="390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77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DF2B-F8C4-3C15-C694-16685C15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C717-9BE9-D007-1B09-8918A836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In patients in acute adrenal crisis, intravenous (IV) access should be established urgently, and an infusion of isotonic sodium chloride solution should be begun to restore volume deficit and correct hypotension.</a:t>
            </a:r>
          </a:p>
          <a:p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 Some patients may require glucose supplementation.</a:t>
            </a:r>
          </a:p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 no mineralocorticoid replacement is necessary. The mineralocorticoid activity of hydrocortisone in this dosage is sufficient.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47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80E4D-F99C-EF0A-3767-29663A7B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44" y="9525"/>
            <a:ext cx="8064896" cy="66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98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467725" cy="8604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Long term replacement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447800"/>
            <a:ext cx="11868150" cy="5410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 Glucocorticoid Replacement</a:t>
            </a:r>
          </a:p>
          <a:p>
            <a:pPr marL="114300" indent="0">
              <a:buNone/>
            </a:pPr>
            <a:r>
              <a:rPr lang="en-US" dirty="0"/>
              <a:t>    •     Hydrocortisone 10 mg on awakening and 5 to 10 mg in early afternoon.</a:t>
            </a:r>
          </a:p>
          <a:p>
            <a:pPr marL="114300" indent="0">
              <a:buNone/>
            </a:pPr>
            <a:r>
              <a:rPr lang="en-US" dirty="0"/>
              <a:t>   •     Monitor clinical symptoms and morning plasma ACTH.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Mineralocorticoid Replacement</a:t>
            </a:r>
          </a:p>
          <a:p>
            <a:pPr marL="114300" indent="0">
              <a:buNone/>
            </a:pPr>
            <a:r>
              <a:rPr lang="en-US" dirty="0"/>
              <a:t>    •     Fludrocortisone 0.1 (0.05 to 0.2) mg orally.</a:t>
            </a:r>
          </a:p>
          <a:p>
            <a:pPr marL="114300" indent="0">
              <a:buNone/>
            </a:pPr>
            <a:r>
              <a:rPr lang="en-US" dirty="0"/>
              <a:t>   •     Liberal salt intake.</a:t>
            </a:r>
          </a:p>
          <a:p>
            <a:pPr marL="114300" indent="0">
              <a:buNone/>
            </a:pPr>
            <a:r>
              <a:rPr lang="en-US" dirty="0"/>
              <a:t>   •     Monitor lying and standing blood pressure and pulse, edema, serum potassium, and plasma renin activity.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9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Patient advice 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All patients requiring replacement steroids should:</a:t>
            </a:r>
          </a:p>
          <a:p>
            <a:pPr marL="0" indent="0" algn="l" rtl="0">
              <a:buNone/>
            </a:pPr>
            <a:r>
              <a:rPr lang="en-US" dirty="0"/>
              <a:t>1. Know how to increase steroid replacement by doubling the dose for intercurrent illness</a:t>
            </a:r>
          </a:p>
          <a:p>
            <a:pPr marL="0" indent="0" algn="l" rtl="0">
              <a:buNone/>
            </a:pPr>
            <a:r>
              <a:rPr lang="en-US" dirty="0"/>
              <a:t>2. Carry a ‘steroid card’	</a:t>
            </a:r>
          </a:p>
          <a:p>
            <a:pPr marL="0" indent="0" algn="l" rtl="0">
              <a:buNone/>
            </a:pPr>
            <a:r>
              <a:rPr lang="en-US" dirty="0"/>
              <a:t>3. Wear a </a:t>
            </a:r>
            <a:r>
              <a:rPr lang="en-US" dirty="0" err="1"/>
              <a:t>MedicAlert</a:t>
            </a:r>
            <a:r>
              <a:rPr lang="en-US" dirty="0"/>
              <a:t> bracelet (or similar), which gives details of their condition so that emergency replacement therapy can be given if found unconscious	</a:t>
            </a:r>
          </a:p>
          <a:p>
            <a:pPr marL="0" indent="0" algn="l" rtl="0">
              <a:buNone/>
            </a:pPr>
            <a:r>
              <a:rPr lang="en-US" dirty="0"/>
              <a:t>4. Keep an ampoule of hydrocortisone at home in case oral therapy is impossible, for administration by self, family, ambulance or doctor. 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7566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E5378-B3A5-737F-7FA1-B9658380B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34" b="35532"/>
          <a:stretch/>
        </p:blipFill>
        <p:spPr>
          <a:xfrm>
            <a:off x="20" y="-281603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5B3A-0D07-7739-68DB-7DC13A56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3601330"/>
            <a:ext cx="11244163" cy="298500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ar-JO" sz="2400" b="1" dirty="0"/>
              <a:t>هؤلاء المحتلون المفسدون الذين يعيثون في غزة فسادا وقتلاً، وهدماً للمساجد، وانتهاكاً للحرمات؛ إنما يستعجلون هلاكهم ونهايتهم وعذابهم في الدنيا قبل الآخرة.</a:t>
            </a:r>
          </a:p>
          <a:p>
            <a:pPr marL="0" indent="0" algn="r">
              <a:buNone/>
            </a:pPr>
            <a:r>
              <a:rPr lang="ar-JO" sz="2400" b="1" dirty="0"/>
              <a:t>ونحن لا نشك ولا نرتاب أبداً في وعد الله الصادق الذي قاله عنهم: </a:t>
            </a:r>
            <a:r>
              <a:rPr lang="ar-JO" sz="2400" b="1" dirty="0">
                <a:solidFill>
                  <a:srgbClr val="002060"/>
                </a:solidFill>
              </a:rPr>
              <a:t>(وإن عدتم عدنا) </a:t>
            </a:r>
            <a:r>
              <a:rPr lang="ar-JO" sz="2400" b="1" dirty="0"/>
              <a:t>ولا نشك في قوله سبحانه عنهم: </a:t>
            </a:r>
            <a:r>
              <a:rPr lang="ar-JO" sz="2400" b="1" dirty="0">
                <a:solidFill>
                  <a:srgbClr val="002060"/>
                </a:solidFill>
              </a:rPr>
              <a:t>(كلما أوقدوا ناراً للحرب أطفأها الله)</a:t>
            </a:r>
          </a:p>
          <a:p>
            <a:pPr marL="0" indent="0" algn="r">
              <a:buNone/>
            </a:pPr>
            <a:r>
              <a:rPr lang="ar-JO" sz="2400" b="1" dirty="0"/>
              <a:t>اللهم إنهم عادوا إلى الإفساد والطغيان فعُد عليهم بالعقاب وسلط عليهم من يسومهم سوء العذاب، اللهم أطفئ نارهم وأخزهم،</a:t>
            </a:r>
            <a:r>
              <a:rPr lang="ar-SA" sz="2400" b="1" dirty="0"/>
              <a:t> </a:t>
            </a:r>
            <a:r>
              <a:rPr lang="ar-JO" sz="2400" b="1" dirty="0"/>
              <a:t>اللهم واخذل من خذل عبادك المؤمنين في غزة وضيِّقْ على من ضيَّقَ عليهم يا قويّ يا عزيز.</a:t>
            </a:r>
          </a:p>
          <a:p>
            <a:pPr marL="0" indent="0" algn="r">
              <a:buNone/>
            </a:pPr>
            <a:r>
              <a:rPr lang="ar-SA" sz="2400" b="1" dirty="0"/>
              <a:t>اللهم استعملنا ولا تستبدلنا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104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DB26C-FD5A-32FB-2FA5-436C06BB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353326"/>
            <a:ext cx="7576565" cy="621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23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7A0012-0D65-F507-D114-388A1D5B8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745018"/>
            <a:ext cx="10533321" cy="3124617"/>
          </a:xfrm>
        </p:spPr>
        <p:txBody>
          <a:bodyPr/>
          <a:lstStyle/>
          <a:p>
            <a:r>
              <a:rPr lang="en-US" sz="3733" b="1" dirty="0"/>
              <a:t> ZONA GLUMERULOSA</a:t>
            </a:r>
          </a:p>
          <a:p>
            <a:endParaRPr lang="en-US" sz="3733" b="1" dirty="0"/>
          </a:p>
          <a:p>
            <a:r>
              <a:rPr lang="en-US" sz="3733" b="1" dirty="0"/>
              <a:t>ZONA FASICULATA </a:t>
            </a:r>
          </a:p>
          <a:p>
            <a:endParaRPr lang="en-US" sz="3733" b="1" dirty="0"/>
          </a:p>
          <a:p>
            <a:r>
              <a:rPr lang="en-US" sz="3733" b="1" dirty="0"/>
              <a:t>ZONA RETICULARIS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CD0A7E3-B077-7A4E-2F3B-92920CA2140D}"/>
              </a:ext>
            </a:extLst>
          </p:cNvPr>
          <p:cNvSpPr/>
          <p:nvPr/>
        </p:nvSpPr>
        <p:spPr>
          <a:xfrm>
            <a:off x="5590974" y="948421"/>
            <a:ext cx="1561101" cy="41074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F3E69-2903-5D49-E80D-5DCB65D5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585" y="3236775"/>
            <a:ext cx="1920844" cy="410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4FDF6-B1CA-7D50-4A39-37FAF7788B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577" y="1982130"/>
            <a:ext cx="1920851" cy="41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189EFF-5AF9-6348-F9C8-329A2DCB48B4}"/>
              </a:ext>
            </a:extLst>
          </p:cNvPr>
          <p:cNvSpPr txBox="1"/>
          <p:nvPr/>
        </p:nvSpPr>
        <p:spPr>
          <a:xfrm>
            <a:off x="7627089" y="866725"/>
            <a:ext cx="3515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MINERALOCORTICOID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CORTISOL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ANDROGEN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ADB97-44B3-DF79-7442-538C57C5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93" y="3666086"/>
            <a:ext cx="5290535" cy="30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7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3967-A40B-C2B6-23E4-3B67003E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43" y="125535"/>
            <a:ext cx="10272000" cy="763600"/>
          </a:xfrm>
        </p:spPr>
        <p:txBody>
          <a:bodyPr/>
          <a:lstStyle/>
          <a:p>
            <a:r>
              <a:rPr lang="en-US" dirty="0"/>
              <a:t> Pathophysiology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060269-5835-51DC-746E-A150C9969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7" y="679535"/>
            <a:ext cx="11369747" cy="419200"/>
          </a:xfrm>
        </p:spPr>
        <p:txBody>
          <a:bodyPr/>
          <a:lstStyle/>
          <a:p>
            <a:pPr rtl="1"/>
            <a:endParaRPr lang="en-US" sz="2400" b="1" dirty="0"/>
          </a:p>
          <a:p>
            <a:pPr rtl="1"/>
            <a:r>
              <a:rPr lang="en-US" sz="2400" b="1" dirty="0"/>
              <a:t>Corticotrophin- releasing hormone (CRH) is secreted in the hypothalamus in response to circadian rhythm, stress and other stimuli. </a:t>
            </a:r>
          </a:p>
          <a:p>
            <a:pPr rtl="1"/>
            <a:endParaRPr lang="en-US" sz="2400" b="1" dirty="0"/>
          </a:p>
          <a:p>
            <a:pPr rtl="1"/>
            <a:r>
              <a:rPr lang="en-US" sz="2400" b="1" dirty="0"/>
              <a:t>CRH travels down the portal system to stimulate adrenocorticotrophin (ACTH) release from the anterior pituitary.</a:t>
            </a:r>
          </a:p>
          <a:p>
            <a:pPr rtl="1"/>
            <a:endParaRPr lang="en-US" sz="2400" b="1" dirty="0"/>
          </a:p>
          <a:p>
            <a:pPr rtl="1"/>
            <a:r>
              <a:rPr lang="en-US" sz="2400" b="1" dirty="0"/>
              <a:t>ACTH is derived from the prohormone pro-opiomelanocortin (POMC), which undergoes processing within the pituitary to produce ACTH and a number of peptides like MSH and others. Circulating ACTH stimulates cortisol production in the adrenal. </a:t>
            </a:r>
          </a:p>
          <a:p>
            <a:pPr rtl="1"/>
            <a:endParaRPr lang="en-US" sz="2400" b="1" dirty="0"/>
          </a:p>
          <a:p>
            <a:pPr rtl="1"/>
            <a:r>
              <a:rPr lang="en-US" sz="2400" b="1" dirty="0"/>
              <a:t>The secreted cortisol (or any other synthetic corticosteroid administered to the patient) causes negative feedback on the hypothalamus and pituitary to inhibit further CRH/ACTH release. </a:t>
            </a:r>
          </a:p>
          <a:p>
            <a:pPr rt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374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7A0012-0D65-F507-D114-388A1D5B8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88" y="745019"/>
            <a:ext cx="10893608" cy="5854564"/>
          </a:xfrm>
        </p:spPr>
        <p:txBody>
          <a:bodyPr/>
          <a:lstStyle/>
          <a:p>
            <a:r>
              <a:rPr lang="en-US" sz="2400" b="1" dirty="0"/>
              <a:t>Unlike cortisol, mineralocorticoids and sex steroids do not cause negative feedback on the CRH/ACTH axis. </a:t>
            </a:r>
          </a:p>
          <a:p>
            <a:endParaRPr lang="en-US" sz="2400" b="1" dirty="0"/>
          </a:p>
          <a:p>
            <a:r>
              <a:rPr lang="en-US" sz="2400" b="1" dirty="0"/>
              <a:t>Mineralocorticoid secretion is mainly controlled by the renin– angiotensin system </a:t>
            </a:r>
          </a:p>
          <a:p>
            <a:endParaRPr lang="en-US" sz="2400" b="1" dirty="0"/>
          </a:p>
          <a:p>
            <a:r>
              <a:rPr lang="en-US" sz="2400" b="1" dirty="0"/>
              <a:t>Androgens produced by the adrenals makes the majority of androgens in female but are negligible in males (produced mainly in the testicles)</a:t>
            </a:r>
          </a:p>
          <a:p>
            <a:endParaRPr lang="en-US" sz="2400" b="1" dirty="0"/>
          </a:p>
          <a:p>
            <a:r>
              <a:rPr lang="en-US" sz="2400" b="1" dirty="0"/>
              <a:t>Following adrenalectomy or other adrenal damage (e.g. Addison’s disease), cortisol secretion is absent or reduced; ACTH levels will therefore rise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142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>
            <a:spLocks noGrp="1"/>
          </p:cNvSpPr>
          <p:nvPr>
            <p:ph type="title"/>
          </p:nvPr>
        </p:nvSpPr>
        <p:spPr>
          <a:xfrm>
            <a:off x="2680569" y="185265"/>
            <a:ext cx="6320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Introduction</a:t>
            </a:r>
            <a:endParaRPr dirty="0"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297954" y="1816049"/>
            <a:ext cx="11298865" cy="3911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2400" b="1" dirty="0"/>
              <a:t>Adrenal insufficiency is defined by the inability of the adrenal cortex to produce sufficient amounts of glucocorticoids and/or mineralocorticoids. </a:t>
            </a:r>
          </a:p>
          <a:p>
            <a:pPr algn="l"/>
            <a:endParaRPr lang="en-US" sz="2400" b="1" dirty="0"/>
          </a:p>
          <a:p>
            <a:pPr algn="l" rtl="1"/>
            <a:r>
              <a:rPr lang="en-US" sz="2400" b="1" dirty="0"/>
              <a:t>Adrenal insufficiency may be caused by disease of the adrenal glands (primary) or </a:t>
            </a:r>
          </a:p>
          <a:p>
            <a:pPr algn="l" rtl="1"/>
            <a:r>
              <a:rPr lang="en-US" sz="2400" b="1" dirty="0"/>
              <a:t>Disorders of the pituitary gland (secondary). </a:t>
            </a:r>
          </a:p>
          <a:p>
            <a:pPr algn="l" rtl="1"/>
            <a:endParaRPr lang="en-US" sz="2400" b="1" u="sng" dirty="0">
              <a:solidFill>
                <a:srgbClr val="FF0000"/>
              </a:solidFill>
            </a:endParaRPr>
          </a:p>
          <a:p>
            <a:pPr algn="l" rtl="1"/>
            <a:r>
              <a:rPr lang="en-US" sz="2400" b="1" u="sng" dirty="0">
                <a:solidFill>
                  <a:srgbClr val="FF0000"/>
                </a:solidFill>
              </a:rPr>
              <a:t>Primary disease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eg.</a:t>
            </a:r>
            <a:r>
              <a:rPr lang="en-US" sz="2400" b="1" dirty="0">
                <a:solidFill>
                  <a:srgbClr val="FF0000"/>
                </a:solidFill>
              </a:rPr>
              <a:t> Addison disease) results in loss of cortisol, aldosterone, and adrenal androgens;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while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secondary insufficiency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causes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only cortisol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adrenal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androgen deficiencies (aldosterone synthesis is not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acth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-dependent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 it’s controlled by the RAS system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pPr algn="l" rtl="1"/>
            <a:endParaRPr lang="en-US" sz="2400" b="1" dirty="0">
              <a:solidFill>
                <a:srgbClr val="00B050"/>
              </a:solidFill>
            </a:endParaRPr>
          </a:p>
          <a:p>
            <a:pPr algn="l" rtl="0"/>
            <a:r>
              <a:rPr lang="en-US" sz="2400" b="1" dirty="0"/>
              <a:t>	</a:t>
            </a:r>
          </a:p>
          <a:p>
            <a:pPr algn="l" rtl="1"/>
            <a:endParaRPr lang="en-US" sz="2400" b="1" dirty="0">
              <a:solidFill>
                <a:srgbClr val="00B050"/>
              </a:solidFill>
            </a:endParaRPr>
          </a:p>
          <a:p>
            <a:pPr marL="0" indent="0" algn="l"/>
            <a:endParaRPr lang="en-US" sz="2400" b="1" dirty="0"/>
          </a:p>
          <a:p>
            <a:pPr marL="0" indent="0" algn="l"/>
            <a:endParaRPr lang="en-US" sz="2400" b="1" dirty="0"/>
          </a:p>
        </p:txBody>
      </p:sp>
      <p:cxnSp>
        <p:nvCxnSpPr>
          <p:cNvPr id="494" name="Google Shape;494;p36"/>
          <p:cNvCxnSpPr/>
          <p:nvPr/>
        </p:nvCxnSpPr>
        <p:spPr>
          <a:xfrm>
            <a:off x="297953" y="1273300"/>
            <a:ext cx="1151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7BC2-3935-CA22-6DDF-25CE08E6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87" y="0"/>
            <a:ext cx="3117719" cy="1122400"/>
          </a:xfrm>
        </p:spPr>
        <p:txBody>
          <a:bodyPr/>
          <a:lstStyle/>
          <a:p>
            <a:r>
              <a:rPr lang="en-US" sz="4800" u="sng" dirty="0"/>
              <a:t>Causes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7618B-D67C-B301-8C41-BEDDDBBC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419" y="771876"/>
            <a:ext cx="11837581" cy="6086124"/>
          </a:xfrm>
        </p:spPr>
        <p:txBody>
          <a:bodyPr/>
          <a:lstStyle/>
          <a:p>
            <a:pPr algn="l" rtl="0"/>
            <a:r>
              <a:rPr lang="en-US" sz="2400" b="1" dirty="0">
                <a:highlight>
                  <a:srgbClr val="FFFF00"/>
                </a:highlight>
              </a:rPr>
              <a:t> Primary hypoadrenalism </a:t>
            </a:r>
          </a:p>
          <a:p>
            <a:pPr algn="l" rtl="0"/>
            <a:r>
              <a:rPr lang="en-US" sz="2400" dirty="0"/>
              <a:t>In primary adrenal insufficiency there is destruction of the entire adrenal cortex.</a:t>
            </a:r>
          </a:p>
          <a:p>
            <a:pPr marL="0" indent="0" algn="l"/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Glucocorticoid, mineralocorticoid and sex steroid production are therefore all reduced. </a:t>
            </a:r>
          </a:p>
          <a:p>
            <a:pPr marL="0" indent="0" algn="l"/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This differs from hypothalamic–pituitary disease, in which mineralocorticoid secretion remains largely intact, being predominantly stimulated by angiotensin 2.</a:t>
            </a:r>
          </a:p>
          <a:p>
            <a:pPr algn="l" rtl="1"/>
            <a:r>
              <a:rPr lang="en-US" sz="2400" b="1" dirty="0"/>
              <a:t>Cause: </a:t>
            </a:r>
          </a:p>
          <a:p>
            <a:pPr algn="l" rtl="1"/>
            <a:endParaRPr lang="en-US" sz="2400" b="1" dirty="0"/>
          </a:p>
          <a:p>
            <a:pPr algn="l" rtl="1"/>
            <a:r>
              <a:rPr lang="en-US" sz="2400" b="1" dirty="0"/>
              <a:t>1. Autoimmune (</a:t>
            </a:r>
            <a:r>
              <a:rPr lang="en-US" sz="2400" b="1" dirty="0" err="1"/>
              <a:t>addison’s</a:t>
            </a:r>
            <a:r>
              <a:rPr lang="en-US" sz="2400" b="1" dirty="0"/>
              <a:t> disease) &gt;&gt; </a:t>
            </a:r>
            <a:r>
              <a:rPr lang="en-US" sz="2400" b="1" dirty="0">
                <a:solidFill>
                  <a:srgbClr val="FF0000"/>
                </a:solidFill>
              </a:rPr>
              <a:t>most common causes of primary adrenal  insufficiency in developed countries </a:t>
            </a:r>
            <a:r>
              <a:rPr lang="en-US" sz="2400" b="1" dirty="0"/>
              <a:t>.   </a:t>
            </a:r>
          </a:p>
          <a:p>
            <a:pPr algn="l" rtl="1"/>
            <a:r>
              <a:rPr lang="en-US" sz="2400" b="1" dirty="0"/>
              <a:t> </a:t>
            </a:r>
          </a:p>
          <a:p>
            <a:pPr algn="l" rtl="1"/>
            <a:r>
              <a:rPr lang="en-US" sz="2400" b="1" dirty="0"/>
              <a:t>Which might be isolated or part of APS</a:t>
            </a:r>
          </a:p>
          <a:p>
            <a:pPr algn="l" rtl="1"/>
            <a:r>
              <a:rPr lang="en-US" sz="2400" b="1" dirty="0"/>
              <a:t>- Autoimmune polyendocrine syndrome type I</a:t>
            </a:r>
          </a:p>
          <a:p>
            <a:pPr algn="l" rtl="1"/>
            <a:r>
              <a:rPr lang="en-US" sz="2400" b="1" dirty="0">
                <a:solidFill>
                  <a:srgbClr val="FF0000"/>
                </a:solidFill>
              </a:rPr>
              <a:t> (Addison's disease, chronic mucocutaneous candidiasis, hypoparathyroidism, dental enamel hypoplasia)</a:t>
            </a:r>
          </a:p>
          <a:p>
            <a:pPr algn="l" rtl="1"/>
            <a:r>
              <a:rPr lang="en-US" sz="2400" b="1" dirty="0"/>
              <a:t>- Autoimmune polyendocrine syndrome type II (</a:t>
            </a:r>
            <a:r>
              <a:rPr lang="en-US" sz="2400" b="1" dirty="0" err="1"/>
              <a:t>schmidt's</a:t>
            </a:r>
            <a:r>
              <a:rPr lang="en-US" sz="2400" b="1" dirty="0"/>
              <a:t> syndrome) :</a:t>
            </a:r>
          </a:p>
          <a:p>
            <a:pPr algn="l" rtl="1"/>
            <a:r>
              <a:rPr lang="en-US" sz="2400" b="1" dirty="0">
                <a:solidFill>
                  <a:srgbClr val="FF0000"/>
                </a:solidFill>
              </a:rPr>
              <a:t>Addison's disease + primary hypothyroidism, or insulin-dependent diabetes</a:t>
            </a:r>
            <a:r>
              <a:rPr lang="en-US" sz="2400" b="1" dirty="0"/>
              <a:t>.</a:t>
            </a:r>
          </a:p>
          <a:p>
            <a:pPr algn="l" rtl="1"/>
            <a:endParaRPr lang="en-US" sz="2400" b="1" dirty="0"/>
          </a:p>
          <a:p>
            <a:pPr algn="l" rt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624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C81838-B0A2-FAEF-EEB3-F73A6A2BE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38" y="520349"/>
            <a:ext cx="11383924" cy="419200"/>
          </a:xfrm>
        </p:spPr>
        <p:txBody>
          <a:bodyPr/>
          <a:lstStyle/>
          <a:p>
            <a:r>
              <a:rPr lang="en-US" sz="3200" b="1" dirty="0"/>
              <a:t>2. Infections (tuberculosis, fungal infections, CMV, HIV) </a:t>
            </a:r>
          </a:p>
          <a:p>
            <a:endParaRPr lang="en-US" sz="3200" b="1" dirty="0"/>
          </a:p>
          <a:p>
            <a:r>
              <a:rPr lang="en-US" sz="3200" b="1" dirty="0"/>
              <a:t>3. Metastatic tumor</a:t>
            </a:r>
          </a:p>
          <a:p>
            <a:endParaRPr lang="en-US" sz="3200" b="1" dirty="0"/>
          </a:p>
          <a:p>
            <a:r>
              <a:rPr lang="en-US" sz="3200" b="1" dirty="0"/>
              <a:t>4. Infiltrations (amyloid, hemochromatosis)</a:t>
            </a:r>
          </a:p>
          <a:p>
            <a:endParaRPr lang="en-US" sz="3200" b="1" dirty="0"/>
          </a:p>
          <a:p>
            <a:r>
              <a:rPr lang="en-US" sz="3200" b="1" dirty="0"/>
              <a:t>5. Intra-adrenal hemorrhage (</a:t>
            </a:r>
            <a:r>
              <a:rPr lang="en-US" sz="3200" b="1" dirty="0" err="1"/>
              <a:t>waterhouse-friderichsen</a:t>
            </a:r>
            <a:r>
              <a:rPr lang="en-US" sz="3200" b="1" dirty="0"/>
              <a:t> syndrome) after meningococcal septicemia</a:t>
            </a:r>
          </a:p>
          <a:p>
            <a:endParaRPr lang="en-US" sz="3200" b="1" dirty="0"/>
          </a:p>
          <a:p>
            <a:r>
              <a:rPr lang="en-US" sz="3200" b="1" dirty="0"/>
              <a:t>6. Congenital adrenal </a:t>
            </a:r>
            <a:r>
              <a:rPr lang="en-US" sz="3200" b="1" dirty="0" err="1"/>
              <a:t>hypolasia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7. Bilateral adrenalectomy</a:t>
            </a:r>
          </a:p>
        </p:txBody>
      </p:sp>
    </p:spTree>
    <p:extLst>
      <p:ext uri="{BB962C8B-B14F-4D97-AF65-F5344CB8AC3E}">
        <p14:creationId xmlns:p14="http://schemas.microsoft.com/office/powerpoint/2010/main" val="331528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1778</Words>
  <Application>Microsoft Office PowerPoint</Application>
  <PresentationFormat>Widescreen</PresentationFormat>
  <Paragraphs>232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Lato</vt:lpstr>
      <vt:lpstr>proxima_nova_rgregular</vt:lpstr>
      <vt:lpstr>Raleway</vt:lpstr>
      <vt:lpstr>Wingdings</vt:lpstr>
      <vt:lpstr>Office Theme</vt:lpstr>
      <vt:lpstr>Adrenal Insufficiency </vt:lpstr>
      <vt:lpstr>Table of contents</vt:lpstr>
      <vt:lpstr>PowerPoint Presentation</vt:lpstr>
      <vt:lpstr>PowerPoint Presentation</vt:lpstr>
      <vt:lpstr> Pathophysiology</vt:lpstr>
      <vt:lpstr>PowerPoint Presentation</vt:lpstr>
      <vt:lpstr>Introduction</vt:lpstr>
      <vt:lpstr>Causes </vt:lpstr>
      <vt:lpstr>PowerPoint Presentation</vt:lpstr>
      <vt:lpstr> Secondary hypoadrenalism </vt:lpstr>
      <vt:lpstr>PowerPoint Presentation</vt:lpstr>
      <vt:lpstr>PowerPoint Presentation</vt:lpstr>
      <vt:lpstr>PowerPoint Presentation</vt:lpstr>
      <vt:lpstr>Approach of adrenal insuff. patients </vt:lpstr>
      <vt:lpstr>PowerPoint Presentation</vt:lpstr>
      <vt:lpstr>PowerPoint Presentation</vt:lpstr>
      <vt:lpstr>PowerPoint Presentation</vt:lpstr>
      <vt:lpstr>PowerPoint Presentation</vt:lpstr>
      <vt:lpstr>Other investigations</vt:lpstr>
      <vt:lpstr>PowerPoint Presentation</vt:lpstr>
      <vt:lpstr>PowerPoint Presentation</vt:lpstr>
      <vt:lpstr>Adrenal crisis</vt:lpstr>
      <vt:lpstr>Acute primary (Adrenal crisis) </vt:lpstr>
      <vt:lpstr>PowerPoint Presentation</vt:lpstr>
      <vt:lpstr>PowerPoint Presentation</vt:lpstr>
      <vt:lpstr>PowerPoint Presentation</vt:lpstr>
      <vt:lpstr>Long term replacement therapy</vt:lpstr>
      <vt:lpstr>Patient advice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insufficiency</dc:title>
  <dc:creator>Laith Mazin Haddadin</dc:creator>
  <cp:lastModifiedBy>mothana takhaineh</cp:lastModifiedBy>
  <cp:revision>17</cp:revision>
  <dcterms:created xsi:type="dcterms:W3CDTF">2023-04-24T23:25:05Z</dcterms:created>
  <dcterms:modified xsi:type="dcterms:W3CDTF">2024-02-21T20:26:38Z</dcterms:modified>
</cp:coreProperties>
</file>