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97" r:id="rId8"/>
    <p:sldId id="272" r:id="rId9"/>
    <p:sldId id="262" r:id="rId10"/>
    <p:sldId id="263" r:id="rId11"/>
    <p:sldId id="269" r:id="rId12"/>
    <p:sldId id="264" r:id="rId13"/>
    <p:sldId id="265" r:id="rId14"/>
    <p:sldId id="266" r:id="rId15"/>
    <p:sldId id="268" r:id="rId16"/>
    <p:sldId id="267" r:id="rId17"/>
    <p:sldId id="277" r:id="rId18"/>
    <p:sldId id="271" r:id="rId19"/>
    <p:sldId id="270" r:id="rId20"/>
    <p:sldId id="273" r:id="rId21"/>
    <p:sldId id="276" r:id="rId22"/>
    <p:sldId id="274" r:id="rId23"/>
    <p:sldId id="275" r:id="rId24"/>
    <p:sldId id="278" r:id="rId25"/>
    <p:sldId id="279" r:id="rId26"/>
    <p:sldId id="280" r:id="rId27"/>
    <p:sldId id="281" r:id="rId28"/>
    <p:sldId id="282" r:id="rId29"/>
    <p:sldId id="284" r:id="rId30"/>
    <p:sldId id="283" r:id="rId31"/>
    <p:sldId id="298" r:id="rId32"/>
    <p:sldId id="286" r:id="rId33"/>
    <p:sldId id="285" r:id="rId34"/>
    <p:sldId id="287" r:id="rId35"/>
    <p:sldId id="288" r:id="rId36"/>
    <p:sldId id="289" r:id="rId37"/>
    <p:sldId id="290" r:id="rId38"/>
    <p:sldId id="296" r:id="rId39"/>
    <p:sldId id="294" r:id="rId40"/>
    <p:sldId id="291" r:id="rId41"/>
    <p:sldId id="299" r:id="rId42"/>
    <p:sldId id="295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8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3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409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8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5767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73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3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1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7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1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5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2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4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0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0DF97-CB06-49D8-9400-CFA19A0BE6C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F07C19-1EC1-45FC-9154-FD0BEEDA5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6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E51B5-1395-ABE3-E4BE-237F1294F3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Electrolyte 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E8B67-B95F-9D61-2B31-8A9FAFF2C2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By: Mahmoud Abu Znaid, MD.</a:t>
            </a:r>
          </a:p>
          <a:p>
            <a:pPr algn="ctr"/>
            <a:r>
              <a:rPr lang="en-US" dirty="0"/>
              <a:t>Nephrologist and Internal Medicine specialist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0B8D31-A785-E179-DC0B-9AC127AE4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5" y="5652535"/>
            <a:ext cx="1123209" cy="112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39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088B-3613-01C9-69DE-FBF446C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Clinical Presentation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8308F8-D185-FDD2-6869-87BDDC18D6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868321"/>
              </p:ext>
            </p:extLst>
          </p:nvPr>
        </p:nvGraphicFramePr>
        <p:xfrm>
          <a:off x="677863" y="2160588"/>
          <a:ext cx="8596311" cy="339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919544826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774691765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5742162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Signs and Symptoms of Hyponatremia</a:t>
                      </a:r>
                    </a:p>
                  </a:txBody>
                  <a:tcPr marL="74751" marR="7475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492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Mild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Moderate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Severe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53902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[Na+] =</a:t>
                      </a:r>
                    </a:p>
                    <a:p>
                      <a:pPr algn="ctr"/>
                      <a:r>
                        <a:rPr lang="en-US" dirty="0"/>
                        <a:t>125–135 </a:t>
                      </a:r>
                      <a:r>
                        <a:rPr lang="en-US" dirty="0" err="1"/>
                        <a:t>mEq</a:t>
                      </a:r>
                      <a:r>
                        <a:rPr lang="en-US" dirty="0"/>
                        <a:t>/L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[Na+] =</a:t>
                      </a:r>
                    </a:p>
                    <a:p>
                      <a:pPr algn="ctr"/>
                      <a:r>
                        <a:rPr lang="en-US" dirty="0"/>
                        <a:t>120–125 </a:t>
                      </a:r>
                      <a:r>
                        <a:rPr lang="en-US" dirty="0" err="1"/>
                        <a:t>mEq</a:t>
                      </a:r>
                      <a:r>
                        <a:rPr lang="en-US" dirty="0"/>
                        <a:t>/L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[Na+]</a:t>
                      </a:r>
                    </a:p>
                    <a:p>
                      <a:pPr algn="ctr"/>
                      <a:r>
                        <a:rPr lang="en-US" dirty="0"/>
                        <a:t>&lt;120 </a:t>
                      </a:r>
                      <a:r>
                        <a:rPr lang="en-US" dirty="0" err="1"/>
                        <a:t>mEq</a:t>
                      </a:r>
                      <a:r>
                        <a:rPr lang="en-US" dirty="0"/>
                        <a:t>/L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70023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Anorexia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Apathy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Restlessness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Nausea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Lethargy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Muscle cramps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Agitation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Disorientation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Headache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Seizures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Areflexia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Cheyne-Stokes respirations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Incontinence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Death</a:t>
                      </a: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02193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033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1BF4-3E7B-A69C-6BD8-49E54FC81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BBE5EF-2641-3C2C-682C-94BAABB4D3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977" y="1630236"/>
            <a:ext cx="8622025" cy="4459668"/>
          </a:xfrm>
        </p:spPr>
      </p:pic>
    </p:spTree>
    <p:extLst>
      <p:ext uri="{BB962C8B-B14F-4D97-AF65-F5344CB8AC3E}">
        <p14:creationId xmlns:p14="http://schemas.microsoft.com/office/powerpoint/2010/main" val="3843319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BDC42-1C65-920E-3829-0E1191C09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HYPONATREMIA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3DA21-86B7-8C28-FFA7-177F348AF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Determine osmolality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Normal</a:t>
            </a:r>
          </a:p>
          <a:p>
            <a:pPr lvl="2"/>
            <a:r>
              <a:rPr lang="en-US" dirty="0"/>
              <a:t>Pseudohyponatremia: Hyperlipidemia and hyperproteinemia</a:t>
            </a:r>
          </a:p>
          <a:p>
            <a:pPr lvl="2"/>
            <a:r>
              <a:rPr lang="en-US" dirty="0"/>
              <a:t>can cause an artifactual decrease in measured serum Na+. </a:t>
            </a:r>
          </a:p>
          <a:p>
            <a:pPr lvl="2"/>
            <a:r>
              <a:rPr lang="en-US" dirty="0"/>
              <a:t>The true serum Na+ concentration is normal.</a:t>
            </a:r>
          </a:p>
          <a:p>
            <a:pPr lvl="2"/>
            <a:r>
              <a:rPr lang="en-US" dirty="0"/>
              <a:t>Asymptomatic; exclude before pursuing evaluation of hyponatremia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High</a:t>
            </a:r>
          </a:p>
          <a:p>
            <a:pPr lvl="2"/>
            <a:r>
              <a:rPr lang="en-US" dirty="0"/>
              <a:t>Osmotically active particles may pull water into the extracellular space, creating a dilutional hyponatremia</a:t>
            </a:r>
          </a:p>
          <a:p>
            <a:pPr lvl="2"/>
            <a:r>
              <a:rPr lang="en-US" dirty="0"/>
              <a:t>Examples: glucose, mannitol, maltose</a:t>
            </a:r>
          </a:p>
          <a:p>
            <a:pPr lvl="2"/>
            <a:r>
              <a:rPr lang="en-US" dirty="0"/>
              <a:t>For every 100-mg/dL increase in glucose above 100, serum Na+ decreases around 1.6 to 2.4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Low</a:t>
            </a:r>
          </a:p>
          <a:p>
            <a:pPr lvl="2"/>
            <a:r>
              <a:rPr lang="en-US" dirty="0"/>
              <a:t>Characteristic of most cases of hyponatremia</a:t>
            </a:r>
          </a:p>
        </p:txBody>
      </p:sp>
    </p:spTree>
    <p:extLst>
      <p:ext uri="{BB962C8B-B14F-4D97-AF65-F5344CB8AC3E}">
        <p14:creationId xmlns:p14="http://schemas.microsoft.com/office/powerpoint/2010/main" val="883477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39435-2098-0764-0AF7-E626F34D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3C4EE-A6B1-98C0-196B-12B835026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volume status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Findings suggestive of hypovolemia</a:t>
            </a:r>
          </a:p>
          <a:p>
            <a:pPr lvl="2"/>
            <a:r>
              <a:rPr lang="en-US" dirty="0"/>
              <a:t>Hypotension, tachycardia, dry mucous membranes, skin tenting, absence of edema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Findings suggestive of hypervolemia</a:t>
            </a:r>
          </a:p>
          <a:p>
            <a:pPr lvl="2"/>
            <a:r>
              <a:rPr lang="en-US" dirty="0"/>
              <a:t>Edema, elevated jugular venous pressure, crackles, S3 heart sound, pulmonary edema</a:t>
            </a:r>
          </a:p>
        </p:txBody>
      </p:sp>
    </p:spTree>
    <p:extLst>
      <p:ext uri="{BB962C8B-B14F-4D97-AF65-F5344CB8AC3E}">
        <p14:creationId xmlns:p14="http://schemas.microsoft.com/office/powerpoint/2010/main" val="1020193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6E867-FE2D-930E-3510-5FA677220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C47CB-7E4B-E674-5118-FE6F6BAA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Evaluate urine indices</a:t>
            </a:r>
          </a:p>
          <a:p>
            <a:pPr lvl="1"/>
            <a:r>
              <a:rPr lang="en-US" dirty="0"/>
              <a:t>Can be seen in hypovolemia or hypervolemia (congestive heart failure, cirrhosis)</a:t>
            </a:r>
          </a:p>
          <a:p>
            <a:pPr lvl="2"/>
            <a:r>
              <a:rPr lang="en-US" dirty="0"/>
              <a:t>Urine Na+ less than 10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2"/>
            <a:r>
              <a:rPr lang="en-US" dirty="0"/>
              <a:t>Fractional excretion of sodium (</a:t>
            </a:r>
            <a:r>
              <a:rPr lang="en-US" dirty="0" err="1"/>
              <a:t>FENa</a:t>
            </a:r>
            <a:r>
              <a:rPr lang="en-US" dirty="0"/>
              <a:t>) less than 1%: [(Urine Na + × serum creatinine) / (Serum Na + × urine creatinine)] × 100</a:t>
            </a:r>
          </a:p>
          <a:p>
            <a:pPr lvl="2"/>
            <a:r>
              <a:rPr lang="en-US" dirty="0"/>
              <a:t>Urine osmolality greater than serum osmolality </a:t>
            </a:r>
          </a:p>
          <a:p>
            <a:pPr lvl="1"/>
            <a:r>
              <a:rPr lang="en-US" dirty="0"/>
              <a:t>Suggestive of euvolemia or recent diuretic use </a:t>
            </a:r>
          </a:p>
          <a:p>
            <a:pPr lvl="2"/>
            <a:r>
              <a:rPr lang="en-US" dirty="0"/>
              <a:t>Urine Na+ greater than 20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1"/>
            <a:r>
              <a:rPr lang="en-US" dirty="0"/>
              <a:t>Special consideration: Syndrome of inappropriate antidiuresis (SIADH)</a:t>
            </a:r>
          </a:p>
          <a:p>
            <a:pPr lvl="2"/>
            <a:r>
              <a:rPr lang="en-US" dirty="0"/>
              <a:t>Must exclude known stimuli of ADH release before labeling idiopathic</a:t>
            </a:r>
          </a:p>
          <a:p>
            <a:pPr lvl="2"/>
            <a:r>
              <a:rPr lang="en-US" dirty="0"/>
              <a:t>Must be clinically euvolemic</a:t>
            </a:r>
          </a:p>
          <a:p>
            <a:pPr lvl="2"/>
            <a:r>
              <a:rPr lang="en-US" dirty="0"/>
              <a:t>Urine sodium greater than 20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lvl="2"/>
            <a:r>
              <a:rPr lang="en-US" dirty="0"/>
              <a:t>Urine osmolality greater than serum osmolality</a:t>
            </a:r>
          </a:p>
        </p:txBody>
      </p:sp>
    </p:spTree>
    <p:extLst>
      <p:ext uri="{BB962C8B-B14F-4D97-AF65-F5344CB8AC3E}">
        <p14:creationId xmlns:p14="http://schemas.microsoft.com/office/powerpoint/2010/main" val="1757535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10CE-E375-F4F4-B612-89ACF190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Diagnosis and Evaluation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F9A80-FB45-50C3-D516-555E431A1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7645295" cy="576262"/>
          </a:xfrm>
        </p:spPr>
        <p:txBody>
          <a:bodyPr/>
          <a:lstStyle/>
          <a:p>
            <a:r>
              <a:rPr lang="en-US" dirty="0"/>
              <a:t>Causes of Syndrome of Inappropriate Antidiuresis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AF986-6B1B-A54B-8C6C-5BC78CFBA9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Idiopathic</a:t>
            </a:r>
          </a:p>
          <a:p>
            <a:pPr lvl="1"/>
            <a:r>
              <a:rPr lang="en-US" dirty="0"/>
              <a:t>Pulmonary disease</a:t>
            </a:r>
          </a:p>
          <a:p>
            <a:pPr lvl="1"/>
            <a:r>
              <a:rPr lang="en-US" dirty="0"/>
              <a:t>Ectopic ADH production (e.g., small cell carcinoma of lung)</a:t>
            </a:r>
          </a:p>
          <a:p>
            <a:pPr lvl="1"/>
            <a:r>
              <a:rPr lang="en-US" dirty="0"/>
              <a:t>Infections: meningitis, encephalitis, abscess, VZV</a:t>
            </a:r>
          </a:p>
          <a:p>
            <a:pPr lvl="1"/>
            <a:r>
              <a:rPr lang="en-US" dirty="0"/>
              <a:t>Vascular: subarachnoid hemorrhage, CVA, temporal arteritis</a:t>
            </a:r>
          </a:p>
          <a:p>
            <a:pPr lvl="1"/>
            <a:r>
              <a:rPr lang="en-US" dirty="0"/>
              <a:t>Severe nausea/vomiting</a:t>
            </a:r>
          </a:p>
          <a:p>
            <a:pPr lvl="1"/>
            <a:r>
              <a:rPr lang="en-US" dirty="0"/>
              <a:t>Drugs: SSRIs, narcotics, cyclophosphamide, chlorpropamide</a:t>
            </a:r>
          </a:p>
          <a:p>
            <a:pPr lvl="1"/>
            <a:r>
              <a:rPr lang="en-US" dirty="0"/>
              <a:t>Ecstasy ingestion (aggravated by copious fluid intake)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1E5BC8-B6EA-14D3-2B7F-31C76B7DB31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HIV</a:t>
            </a:r>
          </a:p>
          <a:p>
            <a:pPr lvl="1"/>
            <a:r>
              <a:rPr lang="en-US" dirty="0"/>
              <a:t>Prolactinoma</a:t>
            </a:r>
          </a:p>
          <a:p>
            <a:pPr lvl="1"/>
            <a:r>
              <a:rPr lang="en-US" dirty="0" err="1"/>
              <a:t>Waldenström</a:t>
            </a:r>
            <a:r>
              <a:rPr lang="en-US" dirty="0"/>
              <a:t> macroglobulinemia</a:t>
            </a:r>
          </a:p>
          <a:p>
            <a:pPr lvl="1"/>
            <a:r>
              <a:rPr lang="en-US" dirty="0"/>
              <a:t>Shy-Drager syndrome</a:t>
            </a:r>
          </a:p>
          <a:p>
            <a:pPr lvl="1"/>
            <a:r>
              <a:rPr lang="en-US" dirty="0"/>
              <a:t>Delirium tremens</a:t>
            </a:r>
          </a:p>
          <a:p>
            <a:pPr lvl="1"/>
            <a:r>
              <a:rPr lang="en-US" dirty="0"/>
              <a:t>Oxytocin</a:t>
            </a:r>
          </a:p>
          <a:p>
            <a:pPr lvl="1"/>
            <a:r>
              <a:rPr lang="en-US" dirty="0"/>
              <a:t>Marathon runner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84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E319-2496-41B9-D540-217FB344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9B0F2-27A6-5248-509B-C503C8CE8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Treat underlying cause</a:t>
            </a:r>
          </a:p>
          <a:p>
            <a:r>
              <a:rPr lang="en-US" b="1" dirty="0"/>
              <a:t>Hypovolemic hypo-osmolar: </a:t>
            </a:r>
            <a:r>
              <a:rPr lang="en-US" dirty="0"/>
              <a:t>Isotonic saline</a:t>
            </a:r>
          </a:p>
          <a:p>
            <a:r>
              <a:rPr lang="en-US" b="1" dirty="0"/>
              <a:t>Hypervolemic hypo-osmolar: </a:t>
            </a:r>
            <a:r>
              <a:rPr lang="en-US" dirty="0"/>
              <a:t>Fluid restriction, diuresis, dialysis</a:t>
            </a:r>
          </a:p>
          <a:p>
            <a:r>
              <a:rPr lang="en-US" b="1" dirty="0"/>
              <a:t>Euvolemic hypo-osmolar: </a:t>
            </a:r>
            <a:r>
              <a:rPr lang="en-US" dirty="0"/>
              <a:t>Fluid restriction, consider use of V2 receptor antagonists, address any contributing medical condition</a:t>
            </a:r>
          </a:p>
          <a:p>
            <a:pPr lvl="1"/>
            <a:r>
              <a:rPr lang="en-US" dirty="0"/>
              <a:t>V2 receptor antagonists (“vaptans”)</a:t>
            </a:r>
          </a:p>
          <a:p>
            <a:pPr lvl="1"/>
            <a:r>
              <a:rPr lang="en-US" dirty="0"/>
              <a:t>Block the V2 ADH receptor in collecting duct</a:t>
            </a:r>
          </a:p>
          <a:p>
            <a:pPr lvl="1"/>
            <a:r>
              <a:rPr lang="en-US" dirty="0"/>
              <a:t>Only for use in euvolemic (SIADH) and potentially hypervolemic disorders</a:t>
            </a:r>
          </a:p>
          <a:p>
            <a:pPr lvl="1"/>
            <a:r>
              <a:rPr lang="en-US" dirty="0"/>
              <a:t>Results in aquaresis without significant natriuresis</a:t>
            </a:r>
          </a:p>
          <a:p>
            <a:pPr lvl="1"/>
            <a:r>
              <a:rPr lang="en-US" dirty="0"/>
              <a:t>Hyponatremia will reoccur with discontinuation of drug if underlying cause not addressed</a:t>
            </a:r>
          </a:p>
          <a:p>
            <a:pPr lvl="1"/>
            <a:r>
              <a:rPr lang="en-US" dirty="0"/>
              <a:t>Demeclocycline is an older therapy to antagonize ADH action that is rarely used</a:t>
            </a:r>
          </a:p>
        </p:txBody>
      </p:sp>
    </p:spTree>
    <p:extLst>
      <p:ext uri="{BB962C8B-B14F-4D97-AF65-F5344CB8AC3E}">
        <p14:creationId xmlns:p14="http://schemas.microsoft.com/office/powerpoint/2010/main" val="3900143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F376A-7153-9563-2183-3B6601AD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79C98-217C-2FFD-FF16-1A61A1C17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Severe CNS symptoms (e.g., seizure, obtundation):</a:t>
            </a:r>
          </a:p>
          <a:p>
            <a:pPr lvl="1"/>
            <a:r>
              <a:rPr lang="en-US" dirty="0"/>
              <a:t>Raise Na+ concentration </a:t>
            </a:r>
            <a:r>
              <a:rPr lang="en-US" b="1" dirty="0"/>
              <a:t>1 to 2 </a:t>
            </a:r>
            <a:r>
              <a:rPr lang="en-US" b="1" dirty="0" err="1"/>
              <a:t>mEq</a:t>
            </a:r>
            <a:r>
              <a:rPr lang="en-US" b="1" dirty="0"/>
              <a:t>/L/</a:t>
            </a:r>
            <a:r>
              <a:rPr lang="en-US" b="1" dirty="0" err="1"/>
              <a:t>hr</a:t>
            </a:r>
            <a:r>
              <a:rPr lang="en-US" dirty="0"/>
              <a:t> with </a:t>
            </a:r>
            <a:r>
              <a:rPr lang="en-US" b="1" dirty="0">
                <a:solidFill>
                  <a:schemeClr val="tx1"/>
                </a:solidFill>
              </a:rPr>
              <a:t>3% saline </a:t>
            </a:r>
            <a:r>
              <a:rPr lang="en-US" dirty="0"/>
              <a:t>until symptoms abate</a:t>
            </a:r>
          </a:p>
          <a:p>
            <a:r>
              <a:rPr lang="en-US" dirty="0"/>
              <a:t>Rate of correction is usually proportional to rate at which hyponatremia developed</a:t>
            </a:r>
          </a:p>
          <a:p>
            <a:r>
              <a:rPr lang="en-US" b="1" dirty="0">
                <a:solidFill>
                  <a:schemeClr val="accent2"/>
                </a:solidFill>
              </a:rPr>
              <a:t>Chronic hyponatremia (&gt;24–48 hours):</a:t>
            </a:r>
          </a:p>
          <a:p>
            <a:pPr lvl="1"/>
            <a:r>
              <a:rPr lang="en-US" dirty="0"/>
              <a:t>Raise Na+ concentration </a:t>
            </a:r>
            <a:r>
              <a:rPr lang="en-US" b="1" dirty="0"/>
              <a:t>0.5 to 1 </a:t>
            </a:r>
            <a:r>
              <a:rPr lang="en-US" b="1" dirty="0" err="1"/>
              <a:t>mEq</a:t>
            </a:r>
            <a:r>
              <a:rPr lang="en-US" b="1" dirty="0"/>
              <a:t>/L/</a:t>
            </a:r>
            <a:r>
              <a:rPr lang="en-US" b="1" dirty="0" err="1"/>
              <a:t>hr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no more than 8 to 10 </a:t>
            </a:r>
            <a:r>
              <a:rPr lang="en-US" b="1" dirty="0" err="1"/>
              <a:t>mEq</a:t>
            </a:r>
            <a:r>
              <a:rPr lang="en-US" b="1" dirty="0"/>
              <a:t>/L in 24 hours</a:t>
            </a:r>
          </a:p>
          <a:p>
            <a:r>
              <a:rPr lang="en-US" b="1" dirty="0">
                <a:solidFill>
                  <a:schemeClr val="accent2"/>
                </a:solidFill>
              </a:rPr>
              <a:t>Acute hyponatremia (&lt;24–36 hours):</a:t>
            </a:r>
          </a:p>
          <a:p>
            <a:pPr lvl="1"/>
            <a:r>
              <a:rPr lang="en-US" dirty="0"/>
              <a:t>Can raise </a:t>
            </a:r>
            <a:r>
              <a:rPr lang="en-US" b="1" dirty="0"/>
              <a:t>1 to 2 </a:t>
            </a:r>
            <a:r>
              <a:rPr lang="en-US" b="1" dirty="0" err="1"/>
              <a:t>mEq</a:t>
            </a:r>
            <a:r>
              <a:rPr lang="en-US" b="1" dirty="0"/>
              <a:t>/L/</a:t>
            </a:r>
            <a:r>
              <a:rPr lang="en-US" b="1" dirty="0" err="1"/>
              <a:t>hr</a:t>
            </a:r>
            <a:r>
              <a:rPr lang="en-US" b="1" dirty="0"/>
              <a:t> </a:t>
            </a:r>
            <a:r>
              <a:rPr lang="en-US" dirty="0"/>
              <a:t>usually without the need for 3% saline unless severe CNS symptoms are present</a:t>
            </a:r>
          </a:p>
          <a:p>
            <a:r>
              <a:rPr lang="en-US" dirty="0"/>
              <a:t>Rapid correction can result in prompt cerebral dehydration and irreversible osmotic demyelination of the CNS (i.e., central pontine myelinolysis)</a:t>
            </a:r>
          </a:p>
        </p:txBody>
      </p:sp>
    </p:spTree>
    <p:extLst>
      <p:ext uri="{BB962C8B-B14F-4D97-AF65-F5344CB8AC3E}">
        <p14:creationId xmlns:p14="http://schemas.microsoft.com/office/powerpoint/2010/main" val="3250144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4AAD8-62C7-ED19-5347-AB13FB3C9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HYPERNATREMIA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53200-95E8-2074-BD12-AFC86CD959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85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AFF1-7A4B-AA80-DDFC-F1C4DCA2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HYPERNATREMIA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FB7E-73C5-DAEA-CABA-68DA75F1F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Serum Na+ concentration greater than </a:t>
            </a:r>
            <a:r>
              <a:rPr lang="en-US" b="1" dirty="0">
                <a:solidFill>
                  <a:schemeClr val="accent2"/>
                </a:solidFill>
              </a:rPr>
              <a:t>145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</a:t>
            </a:r>
          </a:p>
          <a:p>
            <a:r>
              <a:rPr lang="en-US" dirty="0"/>
              <a:t></a:t>
            </a:r>
            <a:r>
              <a:rPr lang="en-US" b="1" dirty="0"/>
              <a:t>Thirst</a:t>
            </a:r>
            <a:r>
              <a:rPr lang="en-US" dirty="0"/>
              <a:t> is the major defense against the development of hypernatremia</a:t>
            </a:r>
          </a:p>
          <a:p>
            <a:r>
              <a:rPr lang="en-US" dirty="0"/>
              <a:t>Usually requires </a:t>
            </a:r>
            <a:r>
              <a:rPr lang="en-US" b="1" dirty="0"/>
              <a:t>impaired access to water </a:t>
            </a:r>
            <a:r>
              <a:rPr lang="en-US" dirty="0"/>
              <a:t>If free access to water is present, consider </a:t>
            </a:r>
            <a:r>
              <a:rPr lang="en-US" b="1" dirty="0"/>
              <a:t>impaired thirst mechanism</a:t>
            </a:r>
          </a:p>
          <a:p>
            <a:r>
              <a:rPr lang="en-US" dirty="0"/>
              <a:t>Most cases occur in </a:t>
            </a:r>
            <a:r>
              <a:rPr lang="en-US" b="1" dirty="0"/>
              <a:t>hospitalized</a:t>
            </a:r>
            <a:r>
              <a:rPr lang="en-US" dirty="0"/>
              <a:t> patients</a:t>
            </a:r>
          </a:p>
          <a:p>
            <a:r>
              <a:rPr lang="en-US" b="1" dirty="0"/>
              <a:t>Classic outpatient presentation: </a:t>
            </a:r>
            <a:r>
              <a:rPr lang="en-US" dirty="0"/>
              <a:t>Elderly nursing home resident with underlying infection</a:t>
            </a:r>
          </a:p>
        </p:txBody>
      </p:sp>
    </p:spTree>
    <p:extLst>
      <p:ext uri="{BB962C8B-B14F-4D97-AF65-F5344CB8AC3E}">
        <p14:creationId xmlns:p14="http://schemas.microsoft.com/office/powerpoint/2010/main" val="208317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80641-D53D-A018-4C00-ABC16D476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Osmolality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FE7A5-41CF-C00C-93C0-C7D19B33A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Number of </a:t>
            </a:r>
            <a:r>
              <a:rPr lang="en-US" b="1" dirty="0">
                <a:solidFill>
                  <a:schemeClr val="accent2"/>
                </a:solidFill>
              </a:rPr>
              <a:t>particles</a:t>
            </a:r>
            <a:r>
              <a:rPr lang="en-US" dirty="0"/>
              <a:t> (osmoles, </a:t>
            </a:r>
            <a:r>
              <a:rPr lang="en-US" dirty="0" err="1"/>
              <a:t>Osm</a:t>
            </a:r>
            <a:r>
              <a:rPr lang="en-US" dirty="0"/>
              <a:t>) dissolved in solution.</a:t>
            </a:r>
          </a:p>
          <a:p>
            <a:r>
              <a:rPr lang="en-US" dirty="0"/>
              <a:t>Water moves between body compartments along </a:t>
            </a:r>
            <a:r>
              <a:rPr lang="en-US" dirty="0" err="1"/>
              <a:t>osmolal</a:t>
            </a:r>
            <a:r>
              <a:rPr lang="en-US" dirty="0"/>
              <a:t> gradients from an area of </a:t>
            </a:r>
            <a:r>
              <a:rPr lang="en-US" b="1" dirty="0"/>
              <a:t>lower osmolality</a:t>
            </a:r>
            <a:r>
              <a:rPr lang="en-US" dirty="0"/>
              <a:t> to an area of </a:t>
            </a:r>
            <a:r>
              <a:rPr lang="en-US" b="1" dirty="0"/>
              <a:t>higher osmolality</a:t>
            </a:r>
          </a:p>
          <a:p>
            <a:r>
              <a:rPr lang="en-US" dirty="0"/>
              <a:t>Only </a:t>
            </a:r>
            <a:r>
              <a:rPr lang="en-US" b="1" dirty="0">
                <a:solidFill>
                  <a:schemeClr val="accent2"/>
                </a:solidFill>
              </a:rPr>
              <a:t>effective osmoles </a:t>
            </a:r>
            <a:r>
              <a:rPr lang="en-US" dirty="0"/>
              <a:t>(substances that do not freely cross cell membranes) induce a water shift</a:t>
            </a:r>
          </a:p>
          <a:p>
            <a:r>
              <a:rPr lang="en-US" dirty="0"/>
              <a:t>Predominant effective osmole: </a:t>
            </a:r>
            <a:r>
              <a:rPr lang="en-US" b="1" dirty="0">
                <a:solidFill>
                  <a:schemeClr val="accent2"/>
                </a:solidFill>
              </a:rPr>
              <a:t>sodium</a:t>
            </a:r>
          </a:p>
          <a:p>
            <a:r>
              <a:rPr lang="en-US" dirty="0"/>
              <a:t>Ineffective osmole (does not induce fluid shift): </a:t>
            </a:r>
            <a:r>
              <a:rPr lang="en-US" b="1" dirty="0">
                <a:solidFill>
                  <a:schemeClr val="accent2"/>
                </a:solidFill>
              </a:rPr>
              <a:t>urea</a:t>
            </a:r>
          </a:p>
          <a:p>
            <a:r>
              <a:rPr lang="en-US" dirty="0"/>
              <a:t>The body attempts to regulate osmolality primarily via </a:t>
            </a:r>
            <a:r>
              <a:rPr lang="en-US" b="1" dirty="0"/>
              <a:t>retention or excretion of water</a:t>
            </a:r>
            <a:r>
              <a:rPr lang="en-US" dirty="0"/>
              <a:t>, not osmoles (i.e., sodium, Na+)</a:t>
            </a:r>
          </a:p>
        </p:txBody>
      </p:sp>
    </p:spTree>
    <p:extLst>
      <p:ext uri="{BB962C8B-B14F-4D97-AF65-F5344CB8AC3E}">
        <p14:creationId xmlns:p14="http://schemas.microsoft.com/office/powerpoint/2010/main" val="629916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76B97-1C68-CC41-6DF2-97A739BBD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HYPERNATREMIA | Clinical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989B9-AD28-3243-2BEB-FB1E770DD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Signs and symptoms are due to </a:t>
            </a:r>
            <a:r>
              <a:rPr lang="en-US" b="1" dirty="0"/>
              <a:t>dehydration</a:t>
            </a:r>
            <a:r>
              <a:rPr lang="en-US" dirty="0"/>
              <a:t> of the CNS</a:t>
            </a:r>
          </a:p>
          <a:p>
            <a:r>
              <a:rPr lang="en-US" dirty="0"/>
              <a:t>As serum osmolality rises, water flows from inside cells of the CNS into the extracellular space along the </a:t>
            </a:r>
            <a:r>
              <a:rPr lang="en-US" dirty="0" err="1"/>
              <a:t>osmolal</a:t>
            </a:r>
            <a:r>
              <a:rPr lang="en-US" dirty="0"/>
              <a:t> gradient</a:t>
            </a:r>
          </a:p>
          <a:p>
            <a:r>
              <a:rPr lang="en-US" dirty="0"/>
              <a:t>Patients may experience:</a:t>
            </a:r>
          </a:p>
          <a:p>
            <a:pPr lvl="1"/>
            <a:r>
              <a:rPr lang="en-US" dirty="0"/>
              <a:t>restlessness, irritability, lethargy</a:t>
            </a:r>
          </a:p>
          <a:p>
            <a:pPr lvl="1"/>
            <a:r>
              <a:rPr lang="en-US" dirty="0"/>
              <a:t>muscle twitching, hyperreflexia, spasticity</a:t>
            </a:r>
          </a:p>
          <a:p>
            <a:pPr lvl="1"/>
            <a:r>
              <a:rPr lang="en-US" dirty="0"/>
              <a:t>in severe cases, intracranial hemorrhage</a:t>
            </a:r>
          </a:p>
        </p:txBody>
      </p:sp>
    </p:spTree>
    <p:extLst>
      <p:ext uri="{BB962C8B-B14F-4D97-AF65-F5344CB8AC3E}">
        <p14:creationId xmlns:p14="http://schemas.microsoft.com/office/powerpoint/2010/main" val="4214884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15CC-D87B-393B-F889-72548690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HYPERNATREMIA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0177B03-CB00-F8DE-9550-41B5A2DAB4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5063" y="1866392"/>
            <a:ext cx="8021210" cy="3967480"/>
          </a:xfrm>
        </p:spPr>
      </p:pic>
    </p:spTree>
    <p:extLst>
      <p:ext uri="{BB962C8B-B14F-4D97-AF65-F5344CB8AC3E}">
        <p14:creationId xmlns:p14="http://schemas.microsoft.com/office/powerpoint/2010/main" val="570881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582C7-6A86-0D90-BDEE-B88B663D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HYPERNATREMIA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230D-3F54-B1AB-2CFB-70FEEFF53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Special consideration: </a:t>
            </a:r>
            <a:r>
              <a:rPr lang="en-US" b="1" dirty="0">
                <a:solidFill>
                  <a:schemeClr val="accent2"/>
                </a:solidFill>
              </a:rPr>
              <a:t>Diabetes insipidus (DI)</a:t>
            </a:r>
          </a:p>
          <a:p>
            <a:pPr lvl="1"/>
            <a:r>
              <a:rPr lang="en-US" b="1" dirty="0"/>
              <a:t>Insufficient ADH </a:t>
            </a:r>
            <a:r>
              <a:rPr lang="en-US" dirty="0"/>
              <a:t>action leads to polyuria and free water loss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Central: </a:t>
            </a:r>
            <a:r>
              <a:rPr lang="en-US" dirty="0"/>
              <a:t>Lack of pituitary ADH production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Nephrogenic:</a:t>
            </a:r>
            <a:r>
              <a:rPr lang="en-US" dirty="0"/>
              <a:t> Renal resistance to ADH action</a:t>
            </a:r>
          </a:p>
          <a:p>
            <a:pPr lvl="1"/>
            <a:r>
              <a:rPr lang="en-US" dirty="0"/>
              <a:t>High-normal to high serum Na+ concentration with</a:t>
            </a:r>
          </a:p>
          <a:p>
            <a:pPr lvl="1"/>
            <a:r>
              <a:rPr lang="en-US" dirty="0"/>
              <a:t>low urine osmolality (&lt;300 </a:t>
            </a:r>
            <a:r>
              <a:rPr lang="en-US" dirty="0" err="1"/>
              <a:t>mOsm</a:t>
            </a:r>
            <a:r>
              <a:rPr lang="en-US" dirty="0"/>
              <a:t>/kg)</a:t>
            </a:r>
          </a:p>
          <a:p>
            <a:pPr lvl="1"/>
            <a:r>
              <a:rPr lang="en-US" dirty="0"/>
              <a:t>Differential diagnosis—Rule out polyuria due to:</a:t>
            </a:r>
          </a:p>
          <a:p>
            <a:pPr lvl="2"/>
            <a:r>
              <a:rPr lang="en-US" dirty="0"/>
              <a:t>Primary polydipsia</a:t>
            </a:r>
          </a:p>
          <a:p>
            <a:pPr lvl="2"/>
            <a:r>
              <a:rPr lang="en-US" dirty="0"/>
              <a:t>Diuretics</a:t>
            </a:r>
          </a:p>
          <a:p>
            <a:pPr lvl="2"/>
            <a:r>
              <a:rPr lang="en-US" dirty="0"/>
              <a:t>Osmotic diuresis (e.g., hyperglycemia)</a:t>
            </a:r>
          </a:p>
          <a:p>
            <a:pPr lvl="2"/>
            <a:r>
              <a:rPr lang="en-US" dirty="0"/>
              <a:t>Major causes of DI include pituitary tumor or apoplexy, lithium, hypercalcemia, hyperkalemia, and pregnancy</a:t>
            </a:r>
          </a:p>
        </p:txBody>
      </p:sp>
    </p:spTree>
    <p:extLst>
      <p:ext uri="{BB962C8B-B14F-4D97-AF65-F5344CB8AC3E}">
        <p14:creationId xmlns:p14="http://schemas.microsoft.com/office/powerpoint/2010/main" val="2314989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9A15-6485-9DB8-1EED-4D1F2867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HYPERNATREMIA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1DB1F-DB27-3CC1-EA7A-9ACF44E78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Address underlying cause</a:t>
            </a:r>
          </a:p>
          <a:p>
            <a:r>
              <a:rPr lang="en-US" dirty="0"/>
              <a:t>Overly rapid correction can result in cerebral edema</a:t>
            </a:r>
          </a:p>
          <a:p>
            <a:r>
              <a:rPr lang="en-US" dirty="0"/>
              <a:t>If evidence of circulatory collapse, first correct hypovolemia with isotonic saline</a:t>
            </a:r>
          </a:p>
          <a:p>
            <a:r>
              <a:rPr lang="en-US" dirty="0"/>
              <a:t>To calculate free water deficit:</a:t>
            </a:r>
          </a:p>
          <a:p>
            <a:r>
              <a:rPr lang="en-US" b="1" dirty="0">
                <a:solidFill>
                  <a:schemeClr val="accent2"/>
                </a:solidFill>
              </a:rPr>
              <a:t>Free water deficit = TBW × [(Serum sodium concentration / 140) − 1]</a:t>
            </a:r>
          </a:p>
          <a:p>
            <a:r>
              <a:rPr lang="en-US" dirty="0"/>
              <a:t>Decrease serum Na+ concentration approximately </a:t>
            </a:r>
            <a:r>
              <a:rPr lang="en-US" b="1" dirty="0"/>
              <a:t>0.5 </a:t>
            </a:r>
            <a:r>
              <a:rPr lang="en-US" b="1" dirty="0" err="1"/>
              <a:t>mEq</a:t>
            </a:r>
            <a:r>
              <a:rPr lang="en-US" b="1" dirty="0"/>
              <a:t>/L/</a:t>
            </a:r>
            <a:r>
              <a:rPr lang="en-US" b="1" dirty="0" err="1"/>
              <a:t>hr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no more than 8 to 10 </a:t>
            </a:r>
            <a:r>
              <a:rPr lang="en-US" b="1" dirty="0" err="1"/>
              <a:t>mEq</a:t>
            </a:r>
            <a:r>
              <a:rPr lang="en-US" b="1" dirty="0"/>
              <a:t>/L in 24 hours</a:t>
            </a:r>
          </a:p>
        </p:txBody>
      </p:sp>
    </p:spTree>
    <p:extLst>
      <p:ext uri="{BB962C8B-B14F-4D97-AF65-F5344CB8AC3E}">
        <p14:creationId xmlns:p14="http://schemas.microsoft.com/office/powerpoint/2010/main" val="961205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9CB228-6980-526A-E7E5-4DFCF8B148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Potassium Disorders</a:t>
            </a:r>
          </a:p>
        </p:txBody>
      </p:sp>
    </p:spTree>
    <p:extLst>
      <p:ext uri="{BB962C8B-B14F-4D97-AF65-F5344CB8AC3E}">
        <p14:creationId xmlns:p14="http://schemas.microsoft.com/office/powerpoint/2010/main" val="37719833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31A9-B2C0-CF43-16E6-1AC0C9FD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POTASSIUM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1D327-519A-52FC-87AD-867C29E84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K+ is the </a:t>
            </a:r>
            <a:r>
              <a:rPr lang="en-US" b="1" dirty="0">
                <a:solidFill>
                  <a:schemeClr val="accent2"/>
                </a:solidFill>
              </a:rPr>
              <a:t>major intracellular </a:t>
            </a:r>
            <a:r>
              <a:rPr lang="en-US" dirty="0"/>
              <a:t>cation</a:t>
            </a:r>
          </a:p>
          <a:p>
            <a:r>
              <a:rPr lang="en-US" dirty="0"/>
              <a:t>Intracellular K+ is maintained at a high concentration by the </a:t>
            </a:r>
            <a:r>
              <a:rPr lang="en-US" b="1" dirty="0"/>
              <a:t>3Na,2K-ATPase pump</a:t>
            </a:r>
          </a:p>
          <a:p>
            <a:r>
              <a:rPr lang="en-US" dirty="0"/>
              <a:t>95% to 98% of total body K+ is stored </a:t>
            </a:r>
            <a:r>
              <a:rPr lang="en-US" b="1" dirty="0"/>
              <a:t>intracellularly</a:t>
            </a:r>
          </a:p>
          <a:p>
            <a:r>
              <a:rPr lang="en-US" dirty="0"/>
              <a:t>80% of K+ excretion occurs via the </a:t>
            </a:r>
            <a:r>
              <a:rPr lang="en-US" b="1" dirty="0"/>
              <a:t>kidney</a:t>
            </a:r>
            <a:r>
              <a:rPr lang="en-US" dirty="0"/>
              <a:t>, with the remainder in the </a:t>
            </a:r>
            <a:r>
              <a:rPr lang="en-US" b="1" dirty="0"/>
              <a:t>stool</a:t>
            </a:r>
            <a:r>
              <a:rPr lang="en-US" dirty="0"/>
              <a:t> and </a:t>
            </a:r>
            <a:r>
              <a:rPr lang="en-US" b="1" dirty="0"/>
              <a:t>sweat</a:t>
            </a:r>
          </a:p>
          <a:p>
            <a:r>
              <a:rPr lang="en-US" dirty="0"/>
              <a:t>Renal K+ excretion increased by aldosterone</a:t>
            </a:r>
          </a:p>
          <a:p>
            <a:r>
              <a:rPr lang="en-US" dirty="0"/>
              <a:t>Increased Na+ and water delivery to the distal nephron increases K+ excretion</a:t>
            </a:r>
          </a:p>
          <a:p>
            <a:r>
              <a:rPr lang="en-US" b="1" dirty="0"/>
              <a:t>Disorders of K+ concentration occur via:</a:t>
            </a:r>
          </a:p>
          <a:p>
            <a:pPr lvl="1"/>
            <a:r>
              <a:rPr lang="en-US" dirty="0"/>
              <a:t>Gain or loss in total body K+ stores</a:t>
            </a:r>
          </a:p>
          <a:p>
            <a:pPr lvl="1"/>
            <a:r>
              <a:rPr lang="en-US" dirty="0"/>
              <a:t>Shifts between intracellular and extracellular compartments</a:t>
            </a:r>
          </a:p>
          <a:p>
            <a:r>
              <a:rPr lang="en-US" dirty="0"/>
              <a:t>Changes in the electrical potential of cellular membranes lead to the major signs and symptoms</a:t>
            </a:r>
          </a:p>
        </p:txBody>
      </p:sp>
    </p:spTree>
    <p:extLst>
      <p:ext uri="{BB962C8B-B14F-4D97-AF65-F5344CB8AC3E}">
        <p14:creationId xmlns:p14="http://schemas.microsoft.com/office/powerpoint/2010/main" val="42467421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49C561-DDBA-35F3-CD4B-8FDD53023B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HYPOKALEMIA</a:t>
            </a:r>
          </a:p>
        </p:txBody>
      </p:sp>
    </p:spTree>
    <p:extLst>
      <p:ext uri="{BB962C8B-B14F-4D97-AF65-F5344CB8AC3E}">
        <p14:creationId xmlns:p14="http://schemas.microsoft.com/office/powerpoint/2010/main" val="2293090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72406-FCFC-C1A2-6769-75E365FC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37E15-ACBB-1D73-DF5A-D39AC9601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Serum K+ concentration </a:t>
            </a:r>
            <a:r>
              <a:rPr lang="en-US" b="1" dirty="0">
                <a:solidFill>
                  <a:schemeClr val="accent2"/>
                </a:solidFill>
              </a:rPr>
              <a:t>less than 3.5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</a:t>
            </a:r>
          </a:p>
          <a:p>
            <a:r>
              <a:rPr lang="en-US" dirty="0"/>
              <a:t>In the absence of intracellular shifting, hypokalemia implies </a:t>
            </a:r>
            <a:r>
              <a:rPr lang="en-US" b="1" dirty="0"/>
              <a:t>low total body K+ </a:t>
            </a:r>
            <a:r>
              <a:rPr lang="en-US" dirty="0"/>
              <a:t>Most commonly results when </a:t>
            </a:r>
            <a:r>
              <a:rPr lang="en-US" b="1" dirty="0"/>
              <a:t>K+ losses exceed intake</a:t>
            </a:r>
          </a:p>
          <a:p>
            <a:r>
              <a:rPr lang="en-US" dirty="0"/>
              <a:t>More rarely may result simply from </a:t>
            </a:r>
            <a:r>
              <a:rPr lang="en-US" b="1" dirty="0"/>
              <a:t>inadequate daily intake</a:t>
            </a:r>
          </a:p>
        </p:txBody>
      </p:sp>
    </p:spTree>
    <p:extLst>
      <p:ext uri="{BB962C8B-B14F-4D97-AF65-F5344CB8AC3E}">
        <p14:creationId xmlns:p14="http://schemas.microsoft.com/office/powerpoint/2010/main" val="42519258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E2D6-13FE-91C4-A082-239A85DE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 | Clinical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35A10-C9D8-BA0D-485D-0671CF205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May result in </a:t>
            </a:r>
            <a:r>
              <a:rPr lang="en-US" b="1" dirty="0"/>
              <a:t>fatigue</a:t>
            </a:r>
            <a:r>
              <a:rPr lang="en-US" dirty="0"/>
              <a:t> progressing to </a:t>
            </a:r>
            <a:r>
              <a:rPr lang="en-US" b="1" dirty="0"/>
              <a:t>muscle weakness </a:t>
            </a:r>
            <a:r>
              <a:rPr lang="en-US" dirty="0"/>
              <a:t>and </a:t>
            </a:r>
            <a:r>
              <a:rPr lang="en-US" b="1" dirty="0"/>
              <a:t>arrhythmia</a:t>
            </a:r>
            <a:r>
              <a:rPr lang="en-US" dirty="0"/>
              <a:t>, followed by </a:t>
            </a:r>
            <a:r>
              <a:rPr lang="en-US" b="1" dirty="0"/>
              <a:t>tetany</a:t>
            </a:r>
            <a:r>
              <a:rPr lang="en-US" dirty="0"/>
              <a:t> or </a:t>
            </a:r>
            <a:r>
              <a:rPr lang="en-US" b="1" dirty="0"/>
              <a:t>rhabdomyolysis</a:t>
            </a:r>
            <a:r>
              <a:rPr lang="en-US" dirty="0"/>
              <a:t> at K+ less than 2.5 </a:t>
            </a:r>
            <a:r>
              <a:rPr lang="en-US" dirty="0" err="1"/>
              <a:t>mEq</a:t>
            </a:r>
            <a:r>
              <a:rPr lang="en-US" dirty="0"/>
              <a:t>/L and then </a:t>
            </a:r>
            <a:r>
              <a:rPr lang="en-US" b="1" dirty="0"/>
              <a:t>paralysis</a:t>
            </a:r>
            <a:r>
              <a:rPr lang="en-US" dirty="0"/>
              <a:t> when less than 2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r>
              <a:rPr lang="en-US" dirty="0"/>
              <a:t>Cardiac conduction is affected, resulting in </a:t>
            </a:r>
            <a:r>
              <a:rPr lang="en-US" b="1" dirty="0"/>
              <a:t>T-wave flattening</a:t>
            </a:r>
            <a:r>
              <a:rPr lang="en-US" dirty="0"/>
              <a:t>, the development of </a:t>
            </a:r>
            <a:r>
              <a:rPr lang="en-US" b="1" dirty="0"/>
              <a:t>U waves</a:t>
            </a:r>
            <a:r>
              <a:rPr lang="en-US" dirty="0"/>
              <a:t>, and </a:t>
            </a:r>
            <a:r>
              <a:rPr lang="en-US" b="1" dirty="0"/>
              <a:t>arrhythmias </a:t>
            </a:r>
            <a:r>
              <a:rPr lang="en-US" dirty="0"/>
              <a:t>(e.g., atrial tachycardia, atrioventricular dissociation, ventricular tachycardia, and ventricular fibrillation)</a:t>
            </a:r>
          </a:p>
          <a:p>
            <a:r>
              <a:rPr lang="en-US" dirty="0"/>
              <a:t>Risk of arrhythmia is increased in the presence of high concentrations of digoxin</a:t>
            </a:r>
          </a:p>
          <a:p>
            <a:r>
              <a:rPr lang="en-US" dirty="0"/>
              <a:t>Hypokalemia may </a:t>
            </a:r>
            <a:r>
              <a:rPr lang="en-US" b="1" dirty="0"/>
              <a:t>increase the risk of osmotic demyelination </a:t>
            </a:r>
            <a:r>
              <a:rPr lang="en-US" dirty="0"/>
              <a:t>when correcting hyponatremia</a:t>
            </a:r>
          </a:p>
          <a:p>
            <a:r>
              <a:rPr lang="en-US" dirty="0"/>
              <a:t>If neurologically stable, </a:t>
            </a:r>
            <a:r>
              <a:rPr lang="en-US" b="1" dirty="0"/>
              <a:t>correct hypokalemia before correcting hyponatremia</a:t>
            </a:r>
          </a:p>
        </p:txBody>
      </p:sp>
    </p:spTree>
    <p:extLst>
      <p:ext uri="{BB962C8B-B14F-4D97-AF65-F5344CB8AC3E}">
        <p14:creationId xmlns:p14="http://schemas.microsoft.com/office/powerpoint/2010/main" val="229025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62415-4CDD-746E-7EBF-DFF229EC5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B69F2E-6859-73CC-A29D-BCFFD2F6F6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5891" y="2554608"/>
            <a:ext cx="6420255" cy="3093396"/>
          </a:xfrm>
        </p:spPr>
      </p:pic>
    </p:spTree>
    <p:extLst>
      <p:ext uri="{BB962C8B-B14F-4D97-AF65-F5344CB8AC3E}">
        <p14:creationId xmlns:p14="http://schemas.microsoft.com/office/powerpoint/2010/main" val="197460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CB90-4F32-0095-6035-118C8F86B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and Water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C41F4-2D46-BD8E-A667-B2592EABA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Sodium:</a:t>
            </a:r>
          </a:p>
          <a:p>
            <a:pPr lvl="1"/>
            <a:r>
              <a:rPr lang="en-US" dirty="0"/>
              <a:t>As the </a:t>
            </a:r>
            <a:r>
              <a:rPr lang="en-US" b="1" dirty="0">
                <a:solidFill>
                  <a:schemeClr val="accent2"/>
                </a:solidFill>
              </a:rPr>
              <a:t>major extracellular cation</a:t>
            </a:r>
            <a:r>
              <a:rPr lang="en-US" dirty="0"/>
              <a:t>, Na+ is the predominant solute contributing to osmolality</a:t>
            </a:r>
          </a:p>
          <a:p>
            <a:pPr lvl="1"/>
            <a:r>
              <a:rPr lang="en-US" dirty="0"/>
              <a:t>Na+ is actively pumped from the intracellular to the extracellular space</a:t>
            </a:r>
          </a:p>
          <a:p>
            <a:pPr lvl="1"/>
            <a:r>
              <a:rPr lang="en-US" dirty="0"/>
              <a:t>Na+ leaves the body primarily through </a:t>
            </a:r>
            <a:r>
              <a:rPr lang="en-US" b="1" dirty="0"/>
              <a:t>urinary excretion</a:t>
            </a:r>
            <a:r>
              <a:rPr lang="en-US" dirty="0"/>
              <a:t>, which is tightly regulated</a:t>
            </a:r>
          </a:p>
          <a:p>
            <a:pPr lvl="1"/>
            <a:r>
              <a:rPr lang="en-US" dirty="0"/>
              <a:t>Serum osmolality may be estimated using the following equation:</a:t>
            </a:r>
          </a:p>
          <a:p>
            <a:pPr lvl="1"/>
            <a:r>
              <a:rPr lang="en-US" dirty="0"/>
              <a:t>Serum osmolality = 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[2×serum Na (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/L)]+[blood urea nitrogen (mg/dL)/2.8]+[glucose (mg/dL)/18]</a:t>
            </a:r>
          </a:p>
        </p:txBody>
      </p:sp>
    </p:spTree>
    <p:extLst>
      <p:ext uri="{BB962C8B-B14F-4D97-AF65-F5344CB8AC3E}">
        <p14:creationId xmlns:p14="http://schemas.microsoft.com/office/powerpoint/2010/main" val="16886061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3B9B-85F8-F206-7E8D-97C1604E1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6E1BD-4594-3554-5C4B-ECDE068BF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Evaluate for </a:t>
            </a:r>
            <a:r>
              <a:rPr lang="en-US" b="1" dirty="0"/>
              <a:t>spurious hypokalemia</a:t>
            </a:r>
            <a:r>
              <a:rPr lang="en-US" dirty="0"/>
              <a:t>, </a:t>
            </a:r>
            <a:r>
              <a:rPr lang="en-US" b="1" dirty="0"/>
              <a:t>intracellular shift</a:t>
            </a:r>
            <a:r>
              <a:rPr lang="en-US" dirty="0"/>
              <a:t>, and </a:t>
            </a:r>
            <a:r>
              <a:rPr lang="en-US" b="1" dirty="0"/>
              <a:t>inadequate intake</a:t>
            </a:r>
          </a:p>
          <a:p>
            <a:r>
              <a:rPr lang="en-US" b="1" dirty="0">
                <a:solidFill>
                  <a:schemeClr val="accent2"/>
                </a:solidFill>
              </a:rPr>
              <a:t>Spurious hypokalemia </a:t>
            </a:r>
            <a:r>
              <a:rPr lang="en-US" dirty="0"/>
              <a:t>due to increased uptake after venipuncture when leukocytosis greater than 100,000 cells/mm3 is present</a:t>
            </a:r>
          </a:p>
          <a:p>
            <a:r>
              <a:rPr lang="en-US" b="1" dirty="0">
                <a:solidFill>
                  <a:schemeClr val="accent2"/>
                </a:solidFill>
              </a:rPr>
              <a:t>Intracellular shift</a:t>
            </a:r>
            <a:r>
              <a:rPr lang="en-US" dirty="0"/>
              <a:t> due to insulin, </a:t>
            </a:r>
            <a:r>
              <a:rPr lang="el-GR" dirty="0"/>
              <a:t>β-</a:t>
            </a:r>
            <a:r>
              <a:rPr lang="en-US" dirty="0"/>
              <a:t>receptor stimulation, or alkalosis</a:t>
            </a:r>
          </a:p>
          <a:p>
            <a:r>
              <a:rPr lang="en-US" dirty="0"/>
              <a:t>Classic example of intracellular shifting is </a:t>
            </a:r>
            <a:r>
              <a:rPr lang="en-US" b="1" dirty="0">
                <a:solidFill>
                  <a:schemeClr val="accent2"/>
                </a:solidFill>
              </a:rPr>
              <a:t>hypokalemic periodic paralysis</a:t>
            </a:r>
          </a:p>
          <a:p>
            <a:pPr lvl="1"/>
            <a:r>
              <a:rPr lang="en-US" dirty="0"/>
              <a:t>Autosomal dominant inheritance—mutations in </a:t>
            </a:r>
            <a:r>
              <a:rPr lang="en-US" b="1" dirty="0"/>
              <a:t>CACNA1S</a:t>
            </a:r>
            <a:r>
              <a:rPr lang="en-US" dirty="0"/>
              <a:t> (Ca2+ channel) or </a:t>
            </a:r>
            <a:r>
              <a:rPr lang="en-US" b="1" dirty="0"/>
              <a:t>SCN4A</a:t>
            </a:r>
            <a:r>
              <a:rPr lang="en-US" dirty="0"/>
              <a:t> (Na+ channel)</a:t>
            </a:r>
          </a:p>
          <a:p>
            <a:pPr lvl="1"/>
            <a:r>
              <a:rPr lang="en-US" dirty="0"/>
              <a:t>Onset in childhood to adolescence</a:t>
            </a:r>
          </a:p>
          <a:p>
            <a:pPr lvl="1"/>
            <a:r>
              <a:rPr lang="en-US" dirty="0"/>
              <a:t>Attacks last for minutes to days and are of longer duration than in hyperkalemic periodic paralysis</a:t>
            </a:r>
          </a:p>
          <a:p>
            <a:pPr lvl="1"/>
            <a:r>
              <a:rPr lang="en-US" dirty="0"/>
              <a:t>Acquired form may be seen in </a:t>
            </a:r>
            <a:r>
              <a:rPr lang="en-US" b="1" dirty="0"/>
              <a:t>thyrotoxicosis</a:t>
            </a:r>
          </a:p>
        </p:txBody>
      </p:sp>
    </p:spTree>
    <p:extLst>
      <p:ext uri="{BB962C8B-B14F-4D97-AF65-F5344CB8AC3E}">
        <p14:creationId xmlns:p14="http://schemas.microsoft.com/office/powerpoint/2010/main" val="13283577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D521F-F61E-5D47-F297-404AB396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1F5B7-D552-A100-50A2-AED13AB29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Renal K+ wasting</a:t>
            </a:r>
          </a:p>
          <a:p>
            <a:pPr lvl="1"/>
            <a:r>
              <a:rPr lang="en-US" dirty="0"/>
              <a:t>Urine K+ concentration greater than </a:t>
            </a:r>
            <a:r>
              <a:rPr lang="en-US" b="1" dirty="0"/>
              <a:t>25 to 30 </a:t>
            </a:r>
            <a:r>
              <a:rPr lang="en-US" b="1" dirty="0" err="1"/>
              <a:t>mEq</a:t>
            </a:r>
            <a:r>
              <a:rPr lang="en-US" b="1" dirty="0"/>
              <a:t>/day </a:t>
            </a:r>
            <a:r>
              <a:rPr lang="en-US" dirty="0"/>
              <a:t>or spot greater than </a:t>
            </a:r>
            <a:r>
              <a:rPr lang="en-US" b="1" dirty="0"/>
              <a:t>20 </a:t>
            </a:r>
            <a:r>
              <a:rPr lang="en-US" b="1" dirty="0" err="1"/>
              <a:t>mEq</a:t>
            </a:r>
            <a:r>
              <a:rPr lang="en-US" b="1" dirty="0"/>
              <a:t>/L </a:t>
            </a:r>
            <a:r>
              <a:rPr lang="en-US" dirty="0"/>
              <a:t>in the presence of normal urine output</a:t>
            </a:r>
          </a:p>
          <a:p>
            <a:r>
              <a:rPr lang="en-US" b="1" dirty="0">
                <a:solidFill>
                  <a:schemeClr val="accent2"/>
                </a:solidFill>
              </a:rPr>
              <a:t>Extrarenal K+ wasting</a:t>
            </a:r>
          </a:p>
          <a:p>
            <a:pPr lvl="1"/>
            <a:r>
              <a:rPr lang="en-US" dirty="0"/>
              <a:t>Urine K+ concentration less than </a:t>
            </a:r>
            <a:r>
              <a:rPr lang="en-US" b="1" dirty="0"/>
              <a:t>25 to 30 </a:t>
            </a:r>
            <a:r>
              <a:rPr lang="en-US" b="1" dirty="0" err="1"/>
              <a:t>mEq</a:t>
            </a:r>
            <a:r>
              <a:rPr lang="en-US" b="1" dirty="0"/>
              <a:t>/day </a:t>
            </a:r>
            <a:r>
              <a:rPr lang="en-US" dirty="0"/>
              <a:t>or spot less than </a:t>
            </a:r>
            <a:r>
              <a:rPr lang="en-US" b="1" dirty="0"/>
              <a:t>15 </a:t>
            </a:r>
            <a:r>
              <a:rPr lang="en-US" b="1" dirty="0" err="1"/>
              <a:t>mEq</a:t>
            </a:r>
            <a:r>
              <a:rPr lang="en-US" b="1" dirty="0"/>
              <a:t>/L </a:t>
            </a:r>
            <a:r>
              <a:rPr lang="en-US" dirty="0"/>
              <a:t>in the presence of normal urine output</a:t>
            </a:r>
          </a:p>
        </p:txBody>
      </p:sp>
    </p:spTree>
    <p:extLst>
      <p:ext uri="{BB962C8B-B14F-4D97-AF65-F5344CB8AC3E}">
        <p14:creationId xmlns:p14="http://schemas.microsoft.com/office/powerpoint/2010/main" val="23161523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8438-7A7C-1522-C6CF-3469E4C3A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436210-00F7-F014-0832-DC91E82E3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25" r="1637"/>
          <a:stretch/>
        </p:blipFill>
        <p:spPr>
          <a:xfrm>
            <a:off x="100584" y="1690688"/>
            <a:ext cx="3777754" cy="269069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087CEC-5F17-D541-DD3B-A203A6081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922" y="3036037"/>
            <a:ext cx="4206777" cy="36194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4B0720-D24C-4757-48B5-3A451DB4200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03" r="2744"/>
          <a:stretch/>
        </p:blipFill>
        <p:spPr>
          <a:xfrm>
            <a:off x="3878338" y="2180486"/>
            <a:ext cx="4032504" cy="350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569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CDE6A-B70E-1E9E-E977-1B4664F36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HYPOKALEMIA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F5EF5-FCE9-2EC2-593A-DD46A669F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Investigate and treat underlying cause</a:t>
            </a:r>
          </a:p>
          <a:p>
            <a:r>
              <a:rPr lang="en-US" dirty="0"/>
              <a:t>Nature of treatment determined by degree of hypokalemia and presence or absence of symptoms</a:t>
            </a:r>
          </a:p>
          <a:p>
            <a:r>
              <a:rPr lang="en-US" dirty="0"/>
              <a:t>Patients at increased risk of arrhythmia (e.g., digoxin therapy, coronary artery disease) merit more aggressive treatment</a:t>
            </a:r>
          </a:p>
          <a:p>
            <a:r>
              <a:rPr lang="en-US" dirty="0"/>
              <a:t>In patients with total body depletion, serum K+ concentration of 3 </a:t>
            </a:r>
            <a:r>
              <a:rPr lang="en-US" dirty="0" err="1"/>
              <a:t>mEq</a:t>
            </a:r>
            <a:r>
              <a:rPr lang="en-US" dirty="0"/>
              <a:t>/L represents loss of approximately 200 to 300 </a:t>
            </a:r>
            <a:r>
              <a:rPr lang="en-US" dirty="0" err="1"/>
              <a:t>mEq</a:t>
            </a:r>
            <a:r>
              <a:rPr lang="en-US" dirty="0"/>
              <a:t> of K+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K+ concentration 3 to 3.5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/L: </a:t>
            </a:r>
            <a:r>
              <a:rPr lang="en-US" dirty="0"/>
              <a:t>Prevent further K+ loss and consider oral repletion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K+ concentration less than 3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</a:t>
            </a:r>
            <a:r>
              <a:rPr lang="en-US" dirty="0">
                <a:solidFill>
                  <a:schemeClr val="accent2"/>
                </a:solidFill>
              </a:rPr>
              <a:t>: </a:t>
            </a:r>
            <a:r>
              <a:rPr lang="en-US" dirty="0"/>
              <a:t>Intravenous K+ repletion with cardiac monitoring should be considered</a:t>
            </a:r>
          </a:p>
          <a:p>
            <a:r>
              <a:rPr lang="en-US" b="1" dirty="0">
                <a:solidFill>
                  <a:schemeClr val="accent2"/>
                </a:solidFill>
              </a:rPr>
              <a:t>Hypomagnesemia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2"/>
                </a:solidFill>
              </a:rPr>
              <a:t>hypocalcemia</a:t>
            </a:r>
            <a:r>
              <a:rPr lang="en-US" dirty="0"/>
              <a:t> may render correction of hypokalemia more difficult and should be addressed prior to K+ repletion</a:t>
            </a:r>
          </a:p>
          <a:p>
            <a:r>
              <a:rPr lang="en-US" dirty="0"/>
              <a:t>In patients with impaired renal function, intravenous K+ repletion can lead to unpredictable serum concentrations and should be utilized with caution</a:t>
            </a:r>
          </a:p>
        </p:txBody>
      </p:sp>
    </p:spTree>
    <p:extLst>
      <p:ext uri="{BB962C8B-B14F-4D97-AF65-F5344CB8AC3E}">
        <p14:creationId xmlns:p14="http://schemas.microsoft.com/office/powerpoint/2010/main" val="41603702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DC0-D42A-1B80-FA5C-17119B6B2F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HYPERKALEMIA</a:t>
            </a:r>
          </a:p>
        </p:txBody>
      </p:sp>
    </p:spTree>
    <p:extLst>
      <p:ext uri="{BB962C8B-B14F-4D97-AF65-F5344CB8AC3E}">
        <p14:creationId xmlns:p14="http://schemas.microsoft.com/office/powerpoint/2010/main" val="22731884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027EB-8CD9-A11A-6D57-8A84F83F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 | Clinical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89E59-FAB0-FF83-6605-80E32A88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Serum K+ concentration </a:t>
            </a:r>
            <a:r>
              <a:rPr lang="en-US" b="1" dirty="0">
                <a:solidFill>
                  <a:schemeClr val="accent2"/>
                </a:solidFill>
              </a:rPr>
              <a:t>greater than 5.5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</a:t>
            </a:r>
          </a:p>
          <a:p>
            <a:r>
              <a:rPr lang="en-US" dirty="0"/>
              <a:t>Rarely caused by excess intake alone, as normally functioning</a:t>
            </a:r>
          </a:p>
          <a:p>
            <a:r>
              <a:rPr lang="en-US" dirty="0"/>
              <a:t>kidneys have a substantial excretory capacity</a:t>
            </a:r>
          </a:p>
          <a:p>
            <a:r>
              <a:rPr lang="en-US" b="1" dirty="0">
                <a:solidFill>
                  <a:schemeClr val="accent2"/>
                </a:solidFill>
              </a:rPr>
              <a:t>Mild elevations (5.5–6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/L):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Usually asymptomatic</a:t>
            </a:r>
          </a:p>
          <a:p>
            <a:r>
              <a:rPr lang="en-US" b="1" dirty="0">
                <a:solidFill>
                  <a:schemeClr val="accent2"/>
                </a:solidFill>
              </a:rPr>
              <a:t>Greater than 6.5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/L: </a:t>
            </a:r>
            <a:r>
              <a:rPr lang="en-US" dirty="0"/>
              <a:t>Progressive weakness, muscle aches, areflexia, paresthesia's, electrocardiogram (ECG) Changes</a:t>
            </a:r>
          </a:p>
          <a:p>
            <a:r>
              <a:rPr lang="en-US" b="1" dirty="0">
                <a:solidFill>
                  <a:schemeClr val="accent2"/>
                </a:solidFill>
              </a:rPr>
              <a:t>Greater than 7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/L: </a:t>
            </a:r>
            <a:r>
              <a:rPr lang="en-US" dirty="0"/>
              <a:t>Paralysis, respiratory failure, life threatening arrhythmias</a:t>
            </a:r>
          </a:p>
          <a:p>
            <a:r>
              <a:rPr lang="en-US" dirty="0"/>
              <a:t>ECG changes are not a sensitive marker for presence or severity of hyperkalemia </a:t>
            </a:r>
          </a:p>
          <a:p>
            <a:pPr lvl="1"/>
            <a:r>
              <a:rPr lang="en-US" b="1" dirty="0"/>
              <a:t>6 to 7 </a:t>
            </a:r>
            <a:r>
              <a:rPr lang="en-US" b="1" dirty="0" err="1"/>
              <a:t>mEq</a:t>
            </a:r>
            <a:r>
              <a:rPr lang="en-US" b="1" dirty="0"/>
              <a:t>/L: </a:t>
            </a:r>
            <a:r>
              <a:rPr lang="en-US" dirty="0"/>
              <a:t>Peaked T waves (height &gt;5 mm)</a:t>
            </a:r>
          </a:p>
          <a:p>
            <a:pPr lvl="1"/>
            <a:r>
              <a:rPr lang="en-US" b="1" dirty="0"/>
              <a:t>7 to 8 </a:t>
            </a:r>
            <a:r>
              <a:rPr lang="en-US" b="1" dirty="0" err="1"/>
              <a:t>mEq</a:t>
            </a:r>
            <a:r>
              <a:rPr lang="en-US" b="1" dirty="0"/>
              <a:t>/L: </a:t>
            </a:r>
            <a:r>
              <a:rPr lang="en-US" dirty="0"/>
              <a:t>Widening of QRS complex, prolonged P–R interval with flattening of P wave</a:t>
            </a:r>
          </a:p>
          <a:p>
            <a:pPr lvl="1"/>
            <a:r>
              <a:rPr lang="en-US" b="1" dirty="0"/>
              <a:t>Greater than 8 </a:t>
            </a:r>
            <a:r>
              <a:rPr lang="en-US" b="1" dirty="0" err="1"/>
              <a:t>mEq</a:t>
            </a:r>
            <a:r>
              <a:rPr lang="en-US" b="1" dirty="0"/>
              <a:t>/L: </a:t>
            </a:r>
            <a:r>
              <a:rPr lang="en-US" dirty="0"/>
              <a:t>Atrial standstill, progressive QRS widening and fusion with T wave to form sine wave pattern, ventricular tachycardia and fibrillation</a:t>
            </a:r>
          </a:p>
        </p:txBody>
      </p:sp>
    </p:spTree>
    <p:extLst>
      <p:ext uri="{BB962C8B-B14F-4D97-AF65-F5344CB8AC3E}">
        <p14:creationId xmlns:p14="http://schemas.microsoft.com/office/powerpoint/2010/main" val="36166479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5F9C5-1CA9-3628-BBE8-DBA11E72D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F25401-BF82-F4D8-C59D-0C18B8AF91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3" y="2194000"/>
            <a:ext cx="8596312" cy="3814613"/>
          </a:xfrm>
        </p:spPr>
      </p:pic>
    </p:spTree>
    <p:extLst>
      <p:ext uri="{BB962C8B-B14F-4D97-AF65-F5344CB8AC3E}">
        <p14:creationId xmlns:p14="http://schemas.microsoft.com/office/powerpoint/2010/main" val="1530679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60EC-4E9F-F41B-BCE9-0AC8896F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HYPERKALEMIA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643C2-2607-BFE0-0014-FE9FA5ED4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Evaluate for extracellular shift and </a:t>
            </a:r>
            <a:r>
              <a:rPr lang="en-US" b="1" dirty="0" err="1"/>
              <a:t>pseudohyperkalemia</a:t>
            </a:r>
            <a:endParaRPr lang="en-US" b="1" dirty="0"/>
          </a:p>
          <a:p>
            <a:r>
              <a:rPr lang="en-US" b="1" dirty="0" err="1">
                <a:solidFill>
                  <a:schemeClr val="accent2"/>
                </a:solidFill>
              </a:rPr>
              <a:t>Pseudohyperkalemia</a:t>
            </a:r>
            <a:r>
              <a:rPr lang="en-US" dirty="0"/>
              <a:t> may occur with:</a:t>
            </a:r>
          </a:p>
          <a:p>
            <a:pPr lvl="1"/>
            <a:r>
              <a:rPr lang="en-US" dirty="0"/>
              <a:t>Hemolysis during venipuncture</a:t>
            </a:r>
          </a:p>
          <a:p>
            <a:pPr lvl="1"/>
            <a:r>
              <a:rPr lang="en-US" dirty="0"/>
              <a:t>Leukocytosis greater than 100,000 cells/mm3 or</a:t>
            </a:r>
          </a:p>
          <a:p>
            <a:pPr lvl="1"/>
            <a:r>
              <a:rPr lang="en-US" dirty="0"/>
              <a:t>thrombocytosis greater than 500,000 cells/mm3. Plasma (as compared to serum) K+ should be normal.</a:t>
            </a:r>
          </a:p>
          <a:p>
            <a:r>
              <a:rPr lang="en-US" dirty="0"/>
              <a:t>Classic example of extracellular shifting is hyperkalemic periodic paralysis</a:t>
            </a:r>
          </a:p>
          <a:p>
            <a:pPr lvl="1"/>
            <a:r>
              <a:rPr lang="en-US" dirty="0"/>
              <a:t>Autosomal dominant inheritance—mutation in SCN4A Na+ channel</a:t>
            </a:r>
          </a:p>
          <a:p>
            <a:pPr lvl="1"/>
            <a:r>
              <a:rPr lang="en-US" dirty="0"/>
              <a:t>Onset early in life</a:t>
            </a:r>
          </a:p>
          <a:p>
            <a:pPr lvl="1"/>
            <a:r>
              <a:rPr lang="en-US" dirty="0"/>
              <a:t>Attacks more frequent and of shorter duration than with hypokalemic periodic paralysis</a:t>
            </a:r>
          </a:p>
        </p:txBody>
      </p:sp>
    </p:spTree>
    <p:extLst>
      <p:ext uri="{BB962C8B-B14F-4D97-AF65-F5344CB8AC3E}">
        <p14:creationId xmlns:p14="http://schemas.microsoft.com/office/powerpoint/2010/main" val="16552537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C2230-DE40-1D15-CE7C-AA57191F7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 | Diagnosis 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BB9C6-3DF9-829B-1F0B-0F54DA96A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for mechanisms of impaired renal excretion</a:t>
            </a:r>
          </a:p>
          <a:p>
            <a:r>
              <a:rPr lang="en-US" dirty="0"/>
              <a:t>Calculate </a:t>
            </a:r>
            <a:r>
              <a:rPr lang="en-US" dirty="0" err="1"/>
              <a:t>transtubular</a:t>
            </a:r>
            <a:r>
              <a:rPr lang="en-US" dirty="0"/>
              <a:t> potassium gradient (TTKG):</a:t>
            </a:r>
          </a:p>
          <a:p>
            <a:r>
              <a:rPr lang="en-US" b="1" dirty="0">
                <a:solidFill>
                  <a:schemeClr val="accent2"/>
                </a:solidFill>
              </a:rPr>
              <a:t>TTKG = (Urine K / Plasma K) / (Urine </a:t>
            </a:r>
            <a:r>
              <a:rPr lang="en-US" b="1" dirty="0" err="1">
                <a:solidFill>
                  <a:schemeClr val="accent2"/>
                </a:solidFill>
              </a:rPr>
              <a:t>Osm</a:t>
            </a:r>
            <a:r>
              <a:rPr lang="en-US" b="1" dirty="0">
                <a:solidFill>
                  <a:schemeClr val="accent2"/>
                </a:solidFill>
              </a:rPr>
              <a:t> / Plasma </a:t>
            </a:r>
            <a:r>
              <a:rPr lang="en-US" b="1" dirty="0" err="1">
                <a:solidFill>
                  <a:schemeClr val="accent2"/>
                </a:solidFill>
              </a:rPr>
              <a:t>Osm</a:t>
            </a:r>
            <a:r>
              <a:rPr lang="en-US" b="1" dirty="0">
                <a:solidFill>
                  <a:schemeClr val="accent2"/>
                </a:solidFill>
              </a:rPr>
              <a:t>)</a:t>
            </a:r>
          </a:p>
          <a:p>
            <a:r>
              <a:rPr lang="en-US" dirty="0"/>
              <a:t>Value less than 5 suggests hypoaldosteronism or K+ secretory defect in setting of urine Na+ greater than 25 </a:t>
            </a:r>
            <a:r>
              <a:rPr lang="en-US" dirty="0" err="1"/>
              <a:t>mEq</a:t>
            </a:r>
            <a:r>
              <a:rPr lang="en-US" dirty="0"/>
              <a:t>/L and urine osmolality greater than plasma osmolality</a:t>
            </a:r>
          </a:p>
          <a:p>
            <a:r>
              <a:rPr lang="en-US" dirty="0"/>
              <a:t>True utility of TTKG, however, is often quite limited</a:t>
            </a:r>
          </a:p>
        </p:txBody>
      </p:sp>
    </p:spTree>
    <p:extLst>
      <p:ext uri="{BB962C8B-B14F-4D97-AF65-F5344CB8AC3E}">
        <p14:creationId xmlns:p14="http://schemas.microsoft.com/office/powerpoint/2010/main" val="31036747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3A7D8-86FE-6430-3EFE-6B431DBD3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1CB2C8B-AAE8-C878-3B2D-1EBD5E9758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7894" y="1488281"/>
            <a:ext cx="7328292" cy="4760119"/>
          </a:xfrm>
        </p:spPr>
      </p:pic>
    </p:spTree>
    <p:extLst>
      <p:ext uri="{BB962C8B-B14F-4D97-AF65-F5344CB8AC3E}">
        <p14:creationId xmlns:p14="http://schemas.microsoft.com/office/powerpoint/2010/main" val="206990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0DB6E-F16D-72F0-291E-9C68FB87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and Water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A2D42-755F-CA3C-C62E-31DBAB28F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Water:</a:t>
            </a:r>
          </a:p>
          <a:p>
            <a:pPr lvl="1"/>
            <a:r>
              <a:rPr lang="en-US" dirty="0"/>
              <a:t>Total body water (TBW) represents </a:t>
            </a:r>
            <a:r>
              <a:rPr lang="en-US" b="1" dirty="0"/>
              <a:t>60% of body weight in men and 50% in women</a:t>
            </a:r>
          </a:p>
          <a:p>
            <a:pPr lvl="1"/>
            <a:r>
              <a:rPr lang="en-US" dirty="0"/>
              <a:t>TBW is distributed:</a:t>
            </a:r>
          </a:p>
          <a:p>
            <a:pPr lvl="2"/>
            <a:r>
              <a:rPr lang="en-US" dirty="0"/>
              <a:t>Intracellular 2⁄3</a:t>
            </a:r>
          </a:p>
          <a:p>
            <a:pPr lvl="2"/>
            <a:r>
              <a:rPr lang="en-US" dirty="0"/>
              <a:t>Extracellular 1⁄3</a:t>
            </a:r>
          </a:p>
          <a:p>
            <a:pPr lvl="3"/>
            <a:r>
              <a:rPr lang="en-US" dirty="0"/>
              <a:t>Interstitial ¾ of extracellular</a:t>
            </a:r>
          </a:p>
          <a:p>
            <a:pPr lvl="3"/>
            <a:r>
              <a:rPr lang="en-US" dirty="0"/>
              <a:t>Intravascular ¼ of extracellular</a:t>
            </a:r>
          </a:p>
          <a:p>
            <a:pPr lvl="1"/>
            <a:r>
              <a:rPr lang="en-US" dirty="0"/>
              <a:t>Water losses occur via the </a:t>
            </a:r>
            <a:r>
              <a:rPr lang="en-US" b="1" dirty="0"/>
              <a:t>kidney</a:t>
            </a:r>
            <a:r>
              <a:rPr lang="en-US" dirty="0"/>
              <a:t>, </a:t>
            </a:r>
            <a:r>
              <a:rPr lang="en-US" b="1" dirty="0"/>
              <a:t>GI tract</a:t>
            </a:r>
            <a:r>
              <a:rPr lang="en-US" dirty="0"/>
              <a:t>, </a:t>
            </a:r>
            <a:r>
              <a:rPr lang="en-US" b="1" dirty="0"/>
              <a:t>skin</a:t>
            </a:r>
            <a:r>
              <a:rPr lang="en-US" dirty="0"/>
              <a:t>, and </a:t>
            </a:r>
            <a:r>
              <a:rPr lang="en-US" b="1" dirty="0"/>
              <a:t>respiratory tract</a:t>
            </a:r>
          </a:p>
          <a:p>
            <a:pPr lvl="1"/>
            <a:r>
              <a:rPr lang="en-US" dirty="0"/>
              <a:t>Renal water excretion is tightly regulated via concentration or dilution of urine</a:t>
            </a:r>
          </a:p>
          <a:p>
            <a:pPr lvl="1"/>
            <a:r>
              <a:rPr lang="en-US" dirty="0"/>
              <a:t>500 to 1000 mL/day lost through skin and respiratory tract (“insensible losses”)</a:t>
            </a:r>
          </a:p>
          <a:p>
            <a:pPr lvl="1"/>
            <a:r>
              <a:rPr lang="en-US" b="1" dirty="0"/>
              <a:t>Thirst</a:t>
            </a:r>
            <a:r>
              <a:rPr lang="en-US" dirty="0"/>
              <a:t> is an essential mechanism for preventing and correcting a water deficit</a:t>
            </a:r>
          </a:p>
          <a:p>
            <a:pPr lvl="1"/>
            <a:r>
              <a:rPr lang="en-US" dirty="0"/>
              <a:t>Stimulated by hypovolemia and an elevated serum osmolality</a:t>
            </a:r>
          </a:p>
        </p:txBody>
      </p:sp>
    </p:spTree>
    <p:extLst>
      <p:ext uri="{BB962C8B-B14F-4D97-AF65-F5344CB8AC3E}">
        <p14:creationId xmlns:p14="http://schemas.microsoft.com/office/powerpoint/2010/main" val="25835875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6BBD5-B019-518D-C820-1D386D4AB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B8919-B6BF-70C0-039F-2AB15F8AA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K+ greater than 6.5 </a:t>
            </a:r>
            <a:r>
              <a:rPr lang="en-US" dirty="0" err="1"/>
              <a:t>mEq</a:t>
            </a:r>
            <a:r>
              <a:rPr lang="en-US" dirty="0"/>
              <a:t>/L or in the presence of ECG changes, administer </a:t>
            </a:r>
            <a:r>
              <a:rPr lang="en-US" b="1" dirty="0">
                <a:solidFill>
                  <a:schemeClr val="accent2"/>
                </a:solidFill>
              </a:rPr>
              <a:t>IV calcium</a:t>
            </a:r>
            <a:r>
              <a:rPr lang="en-US" dirty="0"/>
              <a:t> to decrease myocardial excitability</a:t>
            </a:r>
          </a:p>
          <a:p>
            <a:r>
              <a:rPr lang="en-US" b="1" dirty="0">
                <a:solidFill>
                  <a:schemeClr val="accent2"/>
                </a:solidFill>
              </a:rPr>
              <a:t>Decrease intake of K+</a:t>
            </a:r>
          </a:p>
          <a:p>
            <a:pPr lvl="1"/>
            <a:r>
              <a:rPr lang="en-US" dirty="0"/>
              <a:t>Examine medications and dietary factors high in K+</a:t>
            </a:r>
          </a:p>
          <a:p>
            <a:pPr lvl="1"/>
            <a:r>
              <a:rPr lang="en-US" dirty="0"/>
              <a:t>Avoid medications that inhibit K+ secretion</a:t>
            </a:r>
          </a:p>
          <a:p>
            <a:r>
              <a:rPr lang="en-US" b="1" dirty="0">
                <a:solidFill>
                  <a:schemeClr val="accent2"/>
                </a:solidFill>
              </a:rPr>
              <a:t>Shift K+ intracellularly</a:t>
            </a:r>
          </a:p>
          <a:p>
            <a:pPr lvl="1"/>
            <a:r>
              <a:rPr lang="en-US" dirty="0"/>
              <a:t>Correct hyperglycemia, if present </a:t>
            </a:r>
          </a:p>
          <a:p>
            <a:pPr lvl="1"/>
            <a:r>
              <a:rPr lang="en-US" dirty="0"/>
              <a:t>10 units of regular insulin administered intravenously with an ampule of 50% dextrose in water (D50W) to prevent hypoglycemia</a:t>
            </a:r>
          </a:p>
          <a:p>
            <a:pPr lvl="1"/>
            <a:r>
              <a:rPr lang="en-US" dirty="0"/>
              <a:t>Consider IV bicarbonate, although effectiveness is marginal</a:t>
            </a:r>
          </a:p>
        </p:txBody>
      </p:sp>
    </p:spTree>
    <p:extLst>
      <p:ext uri="{BB962C8B-B14F-4D97-AF65-F5344CB8AC3E}">
        <p14:creationId xmlns:p14="http://schemas.microsoft.com/office/powerpoint/2010/main" val="2987348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39AB-F09C-6AAC-ECE3-75C0CD89D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HYPERKALEMIA |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C657C-0344-7859-C057-5F7F8962B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Increase K+ elimination from the body</a:t>
            </a:r>
          </a:p>
          <a:p>
            <a:pPr lvl="1"/>
            <a:r>
              <a:rPr lang="en-US" dirty="0"/>
              <a:t>Oral or rectal administration of a K+ exchange resin, sodium polystyrene sulfonate (SPS). One gram binds approximately 1 </a:t>
            </a:r>
            <a:r>
              <a:rPr lang="en-US" dirty="0" err="1"/>
              <a:t>mEq</a:t>
            </a:r>
            <a:r>
              <a:rPr lang="en-US" dirty="0"/>
              <a:t> K+ in vivo.</a:t>
            </a:r>
          </a:p>
          <a:p>
            <a:pPr lvl="1"/>
            <a:r>
              <a:rPr lang="en-US" dirty="0"/>
              <a:t>SPS is ineffective in patients with prior colectomy</a:t>
            </a:r>
          </a:p>
          <a:p>
            <a:pPr lvl="1"/>
            <a:r>
              <a:rPr lang="en-US" dirty="0"/>
              <a:t>Loop diuretics may be of utility in a stable patient with mild hyperkalemia</a:t>
            </a:r>
          </a:p>
          <a:p>
            <a:pPr lvl="1"/>
            <a:r>
              <a:rPr lang="en-US" dirty="0"/>
              <a:t>Dialysis if severe and life-threatening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2764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1B334-A122-3C06-6144-6EC259FEE1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224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8935-4C8A-B48C-37A6-D1460AC0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and Water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9D1FF-C3D8-7DE7-AEC0-9E3CD8952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Aldosterone:</a:t>
            </a:r>
          </a:p>
          <a:p>
            <a:pPr lvl="1"/>
            <a:r>
              <a:rPr lang="en-US" dirty="0"/>
              <a:t>Mineralocorticoid produced in the </a:t>
            </a:r>
            <a:r>
              <a:rPr lang="en-US" b="1" dirty="0"/>
              <a:t>zona glomerulosa </a:t>
            </a:r>
            <a:r>
              <a:rPr lang="en-US" dirty="0"/>
              <a:t>of the adrenal glands</a:t>
            </a:r>
          </a:p>
          <a:p>
            <a:pPr lvl="1"/>
            <a:r>
              <a:rPr lang="en-US" dirty="0"/>
              <a:t>Major actions are to stimulate Na+ reabsorption and potassium (K+) secretion in the renal collecting tubule. </a:t>
            </a:r>
          </a:p>
          <a:p>
            <a:pPr lvl="1"/>
            <a:r>
              <a:rPr lang="en-US" dirty="0"/>
              <a:t>Hydrogen (H+) secretion is increased due to the electronegative lumen generated by Na+ reabsorption.</a:t>
            </a:r>
          </a:p>
          <a:p>
            <a:pPr lvl="1"/>
            <a:r>
              <a:rPr lang="en-US" dirty="0"/>
              <a:t>Aldosterone release is stimulated by:</a:t>
            </a:r>
          </a:p>
          <a:p>
            <a:pPr lvl="2"/>
            <a:r>
              <a:rPr lang="en-US" dirty="0"/>
              <a:t>Hyperkalemia</a:t>
            </a:r>
          </a:p>
          <a:p>
            <a:pPr lvl="2"/>
            <a:r>
              <a:rPr lang="en-US" dirty="0"/>
              <a:t>Angiotensin II</a:t>
            </a:r>
          </a:p>
          <a:p>
            <a:pPr lvl="1"/>
            <a:r>
              <a:rPr lang="en-US" dirty="0"/>
              <a:t>The renin-angiotensin-aldosterone axis modulates Na+ retention and excretion to regulate </a:t>
            </a:r>
            <a:r>
              <a:rPr lang="en-US" b="1" dirty="0"/>
              <a:t>total body volume </a:t>
            </a:r>
            <a:r>
              <a:rPr lang="en-US" dirty="0"/>
              <a:t>(and hence blood pressure)</a:t>
            </a:r>
          </a:p>
        </p:txBody>
      </p:sp>
    </p:spTree>
    <p:extLst>
      <p:ext uri="{BB962C8B-B14F-4D97-AF65-F5344CB8AC3E}">
        <p14:creationId xmlns:p14="http://schemas.microsoft.com/office/powerpoint/2010/main" val="277046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D512-DC51-CC9F-9677-CFFC58938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and Water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72F32-975F-DFAE-64D7-9E6FE6448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Antidiuretic Hormone (ADH, Vasopressin):</a:t>
            </a:r>
          </a:p>
          <a:p>
            <a:pPr lvl="1"/>
            <a:r>
              <a:rPr lang="en-US" dirty="0"/>
              <a:t>ADH is the principal hormone regulating </a:t>
            </a:r>
            <a:r>
              <a:rPr lang="en-US" b="1" dirty="0"/>
              <a:t>osmolality</a:t>
            </a:r>
          </a:p>
          <a:p>
            <a:pPr lvl="1"/>
            <a:r>
              <a:rPr lang="en-US" dirty="0"/>
              <a:t>ADH increases water reabsorption from the collecting duct lumen back into the circulation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ADH present: </a:t>
            </a:r>
            <a:r>
              <a:rPr lang="en-US" dirty="0"/>
              <a:t>concentrated urine; smaller urine volume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ADH absent: </a:t>
            </a:r>
            <a:r>
              <a:rPr lang="en-US" dirty="0"/>
              <a:t>dilute urine; larger urine volume</a:t>
            </a:r>
          </a:p>
          <a:p>
            <a:pPr lvl="1"/>
            <a:r>
              <a:rPr lang="en-US" dirty="0"/>
              <a:t>ADH release from the posterior pituitary is stimulated by:</a:t>
            </a:r>
          </a:p>
          <a:p>
            <a:pPr lvl="2"/>
            <a:r>
              <a:rPr lang="en-US" dirty="0"/>
              <a:t>Increases in plasma osmolality as small as 1%</a:t>
            </a:r>
          </a:p>
          <a:p>
            <a:pPr lvl="2"/>
            <a:r>
              <a:rPr lang="en-US" dirty="0"/>
              <a:t>Pain, nausea, multiple medications</a:t>
            </a:r>
          </a:p>
          <a:p>
            <a:pPr lvl="2"/>
            <a:r>
              <a:rPr lang="en-US" dirty="0"/>
              <a:t>Greater than or equal to 10% decrease in effective circulating volume</a:t>
            </a:r>
          </a:p>
        </p:txBody>
      </p:sp>
    </p:spTree>
    <p:extLst>
      <p:ext uri="{BB962C8B-B14F-4D97-AF65-F5344CB8AC3E}">
        <p14:creationId xmlns:p14="http://schemas.microsoft.com/office/powerpoint/2010/main" val="353904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D3DB1A-A157-6EA9-B696-0A40C888C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Sodium Disorders</a:t>
            </a:r>
          </a:p>
        </p:txBody>
      </p:sp>
    </p:spTree>
    <p:extLst>
      <p:ext uri="{BB962C8B-B14F-4D97-AF65-F5344CB8AC3E}">
        <p14:creationId xmlns:p14="http://schemas.microsoft.com/office/powerpoint/2010/main" val="75672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40F8E-2FE7-76FC-2A92-E9822D589E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HYPONATREMIA</a:t>
            </a:r>
          </a:p>
        </p:txBody>
      </p:sp>
    </p:spTree>
    <p:extLst>
      <p:ext uri="{BB962C8B-B14F-4D97-AF65-F5344CB8AC3E}">
        <p14:creationId xmlns:p14="http://schemas.microsoft.com/office/powerpoint/2010/main" val="2898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1F035-D6EA-75BB-7AF2-DDD4ECAFC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HYPONATREMIA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043AE-7BA1-88D0-5FA0-B5B331E2E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Serum Na+ concentration less than </a:t>
            </a:r>
            <a:r>
              <a:rPr lang="en-US" b="1" dirty="0">
                <a:solidFill>
                  <a:schemeClr val="accent2"/>
                </a:solidFill>
              </a:rPr>
              <a:t>135 </a:t>
            </a:r>
            <a:r>
              <a:rPr lang="en-US" b="1" dirty="0" err="1">
                <a:solidFill>
                  <a:schemeClr val="accent2"/>
                </a:solidFill>
              </a:rPr>
              <a:t>mEq</a:t>
            </a:r>
            <a:r>
              <a:rPr lang="en-US" b="1" dirty="0">
                <a:solidFill>
                  <a:schemeClr val="accent2"/>
                </a:solidFill>
              </a:rPr>
              <a:t>/L</a:t>
            </a:r>
          </a:p>
          <a:p>
            <a:r>
              <a:rPr lang="en-US" b="1" dirty="0"/>
              <a:t>Most common electrolyte disturbance in hospitalized patients</a:t>
            </a:r>
          </a:p>
          <a:p>
            <a:r>
              <a:rPr lang="en-US" dirty="0"/>
              <a:t>Can occur with </a:t>
            </a:r>
            <a:r>
              <a:rPr lang="en-US" b="1" dirty="0">
                <a:solidFill>
                  <a:schemeClr val="accent2"/>
                </a:solidFill>
              </a:rPr>
              <a:t>low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/>
                </a:solidFill>
              </a:rPr>
              <a:t>normal</a:t>
            </a:r>
            <a:r>
              <a:rPr lang="en-US" dirty="0"/>
              <a:t>, or </a:t>
            </a:r>
            <a:r>
              <a:rPr lang="en-US" b="1" dirty="0">
                <a:solidFill>
                  <a:schemeClr val="accent2"/>
                </a:solidFill>
              </a:rPr>
              <a:t>high</a:t>
            </a:r>
            <a:r>
              <a:rPr lang="en-US" dirty="0"/>
              <a:t> total body Na+</a:t>
            </a:r>
          </a:p>
          <a:p>
            <a:r>
              <a:rPr lang="en-US" dirty="0"/>
              <a:t>hyponatremia requires the </a:t>
            </a:r>
            <a:r>
              <a:rPr lang="en-US" b="1" dirty="0"/>
              <a:t>presence of too much water </a:t>
            </a:r>
            <a:r>
              <a:rPr lang="en-US" dirty="0"/>
              <a:t>relative to the quantity of total body Na+</a:t>
            </a:r>
          </a:p>
          <a:p>
            <a:r>
              <a:rPr lang="en-US" dirty="0"/>
              <a:t>Clinical Presentation:</a:t>
            </a:r>
          </a:p>
          <a:p>
            <a:pPr lvl="1"/>
            <a:r>
              <a:rPr lang="en-US" dirty="0"/>
              <a:t>Not all hyponatremia is symptomatic</a:t>
            </a:r>
          </a:p>
          <a:p>
            <a:pPr lvl="1"/>
            <a:r>
              <a:rPr lang="en-US" dirty="0"/>
              <a:t>Signs and symptoms are due to swelling of the central  nervous system (CNS)</a:t>
            </a:r>
          </a:p>
          <a:p>
            <a:r>
              <a:rPr lang="en-US" dirty="0"/>
              <a:t>As serum osmolality falls, water shifts intracellularly to an area of higher osmolality until an </a:t>
            </a:r>
            <a:r>
              <a:rPr lang="en-US" dirty="0" err="1"/>
              <a:t>osmolal</a:t>
            </a:r>
            <a:r>
              <a:rPr lang="en-US" dirty="0"/>
              <a:t> gradient no longer exists</a:t>
            </a:r>
          </a:p>
        </p:txBody>
      </p:sp>
    </p:spTree>
    <p:extLst>
      <p:ext uri="{BB962C8B-B14F-4D97-AF65-F5344CB8AC3E}">
        <p14:creationId xmlns:p14="http://schemas.microsoft.com/office/powerpoint/2010/main" val="12976230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246</TotalTime>
  <Words>2539</Words>
  <Application>Microsoft Office PowerPoint</Application>
  <PresentationFormat>Widescreen</PresentationFormat>
  <Paragraphs>285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Trebuchet MS</vt:lpstr>
      <vt:lpstr>Wingdings 3</vt:lpstr>
      <vt:lpstr>Facet</vt:lpstr>
      <vt:lpstr>Electrolyte Disorders</vt:lpstr>
      <vt:lpstr>Osmolality</vt:lpstr>
      <vt:lpstr>Sodium and Water Balance</vt:lpstr>
      <vt:lpstr>Sodium and Water Balance</vt:lpstr>
      <vt:lpstr>Sodium and Water Balance</vt:lpstr>
      <vt:lpstr>Sodium and Water Balance</vt:lpstr>
      <vt:lpstr>Sodium Disorders</vt:lpstr>
      <vt:lpstr>HYPONATREMIA</vt:lpstr>
      <vt:lpstr>HYPONATREMIA</vt:lpstr>
      <vt:lpstr>HYPONATREMIA | Clinical Presentation</vt:lpstr>
      <vt:lpstr>HYPONATREMIA</vt:lpstr>
      <vt:lpstr>HYPONATREMIA | Diagnosis and Evaluation</vt:lpstr>
      <vt:lpstr>HYPONATREMIA | Diagnosis and Evaluation</vt:lpstr>
      <vt:lpstr>HYPONATREMIA | Diagnosis and Evaluation</vt:lpstr>
      <vt:lpstr>HYPONATREMIA | Diagnosis and Evaluation</vt:lpstr>
      <vt:lpstr>HYPONATREMIA | Treatment</vt:lpstr>
      <vt:lpstr>HYPONATREMIA | Treatment</vt:lpstr>
      <vt:lpstr>HYPERNATREMIA</vt:lpstr>
      <vt:lpstr>HYPERNATREMIA</vt:lpstr>
      <vt:lpstr>HYPERNATREMIA | Clinical Presentation</vt:lpstr>
      <vt:lpstr>HYPERNATREMIA</vt:lpstr>
      <vt:lpstr>HYPERNATREMIA | Diagnosis and Evaluation</vt:lpstr>
      <vt:lpstr>HYPERNATREMIA | Treatment</vt:lpstr>
      <vt:lpstr>Potassium Disorders</vt:lpstr>
      <vt:lpstr>POTASSIUM BALANCE</vt:lpstr>
      <vt:lpstr>HYPOKALEMIA</vt:lpstr>
      <vt:lpstr>HYPOKALEMIA</vt:lpstr>
      <vt:lpstr>HYPOKALEMIA | Clinical Presentation</vt:lpstr>
      <vt:lpstr>HYPOKALEMIA</vt:lpstr>
      <vt:lpstr>HYPOKALEMIA | Diagnosis and Evaluation</vt:lpstr>
      <vt:lpstr>HYPOKALEMIA | Diagnosis and Evaluation</vt:lpstr>
      <vt:lpstr>HYPOKALEMIA</vt:lpstr>
      <vt:lpstr>HYPOKALEMIA | Treatment</vt:lpstr>
      <vt:lpstr>HYPERKALEMIA</vt:lpstr>
      <vt:lpstr>HYPERKALEMIA | Clinical Presentation</vt:lpstr>
      <vt:lpstr>HYPERKALEMIA</vt:lpstr>
      <vt:lpstr>HYPERKALEMIA | Diagnosis and Evaluation</vt:lpstr>
      <vt:lpstr>HYPERKALEMIA | Diagnosis and Evaluation</vt:lpstr>
      <vt:lpstr>HYPERKALEMIA</vt:lpstr>
      <vt:lpstr>HYPERKALEMIA | Treatment</vt:lpstr>
      <vt:lpstr>HYPERKALEMIA | Treatment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Electrolyte Disorders</dc:title>
  <dc:creator>mahmoud abu znaid</dc:creator>
  <cp:lastModifiedBy>mahmoud abu znaid</cp:lastModifiedBy>
  <cp:revision>28</cp:revision>
  <dcterms:created xsi:type="dcterms:W3CDTF">2023-10-16T17:23:18Z</dcterms:created>
  <dcterms:modified xsi:type="dcterms:W3CDTF">2024-11-30T18:11:41Z</dcterms:modified>
</cp:coreProperties>
</file>