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7" r:id="rId4"/>
    <p:sldId id="258" r:id="rId5"/>
    <p:sldId id="270" r:id="rId6"/>
    <p:sldId id="271" r:id="rId7"/>
    <p:sldId id="272" r:id="rId8"/>
    <p:sldId id="273" r:id="rId9"/>
    <p:sldId id="276" r:id="rId10"/>
    <p:sldId id="274" r:id="rId11"/>
    <p:sldId id="275" r:id="rId12"/>
    <p:sldId id="259" r:id="rId13"/>
    <p:sldId id="260" r:id="rId14"/>
    <p:sldId id="261" r:id="rId15"/>
    <p:sldId id="262" r:id="rId16"/>
    <p:sldId id="264" r:id="rId17"/>
    <p:sldId id="263" r:id="rId18"/>
    <p:sldId id="265" r:id="rId19"/>
    <p:sldId id="268" r:id="rId20"/>
    <p:sldId id="266" r:id="rId21"/>
    <p:sldId id="267" r:id="rId22"/>
    <p:sldId id="278" r:id="rId23"/>
    <p:sldId id="279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hvoKhpAc6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36691-C3DD-46EB-80B3-2B06934EF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579" y="497498"/>
            <a:ext cx="8637073" cy="2541431"/>
          </a:xfrm>
        </p:spPr>
        <p:txBody>
          <a:bodyPr/>
          <a:lstStyle/>
          <a:p>
            <a:r>
              <a:rPr lang="en-US" dirty="0"/>
              <a:t>Multiple myeloma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FA69B0-B89F-4CB6-9CA4-905E11104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2249" y="4697396"/>
            <a:ext cx="8637072" cy="977621"/>
          </a:xfrm>
        </p:spPr>
        <p:txBody>
          <a:bodyPr/>
          <a:lstStyle/>
          <a:p>
            <a:r>
              <a:rPr lang="en-US" dirty="0"/>
              <a:t>Supervised be </a:t>
            </a:r>
            <a:r>
              <a:rPr lang="en-US" dirty="0" err="1"/>
              <a:t>dr.mohammad</a:t>
            </a:r>
            <a:r>
              <a:rPr lang="en-US" dirty="0"/>
              <a:t> Alani</a:t>
            </a:r>
          </a:p>
          <a:p>
            <a:r>
              <a:rPr lang="en-US" dirty="0"/>
              <a:t>Done by   :    mohammad daradkeh    and   </a:t>
            </a:r>
            <a:r>
              <a:rPr lang="en-US" dirty="0" err="1"/>
              <a:t>zaid</a:t>
            </a:r>
            <a:r>
              <a:rPr lang="en-US" dirty="0"/>
              <a:t> </a:t>
            </a:r>
            <a:r>
              <a:rPr lang="en-US" dirty="0" err="1"/>
              <a:t>alrabadi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871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D68C1-7E06-40F6-9E6B-EEB05DF97C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300" y="177800"/>
            <a:ext cx="7594600" cy="528167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criteria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1.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Plasmacytoma on tissue biopsy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Bone marrow with more than 30% </a:t>
            </a:r>
            <a:br>
              <a:rPr lang="ar-JO" dirty="0">
                <a:latin typeface="Arial" panose="020B0604020202020204" pitchFamily="34" charset="0"/>
              </a:rPr>
            </a:br>
            <a:r>
              <a:rPr lang="ar-JO" dirty="0">
                <a:latin typeface="Arial" panose="020B0604020202020204" pitchFamily="34" charset="0"/>
              </a:rPr>
              <a:t>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dirty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plasma cells</a:t>
            </a:r>
          </a:p>
          <a:p>
            <a:r>
              <a:rPr lang="ar-JO" dirty="0">
                <a:latin typeface="Arial" panose="020B0604020202020204" pitchFamily="34" charset="0"/>
              </a:rPr>
              <a:t>   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ar-JO" dirty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Monoclonal globulin spike on </a:t>
            </a:r>
            <a:r>
              <a:rPr lang="en-US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serum</a:t>
            </a:r>
            <a:r>
              <a:rPr lang="ar-JO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electrophoresis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with an</a:t>
            </a:r>
            <a:br>
              <a:rPr lang="ar-JO" dirty="0">
                <a:latin typeface="Arial" panose="020B0604020202020204" pitchFamily="34" charset="0"/>
              </a:rPr>
            </a:br>
            <a:r>
              <a:rPr lang="ar-JO" dirty="0">
                <a:latin typeface="Arial" panose="020B0604020202020204" pitchFamily="34" charset="0"/>
              </a:rPr>
              <a:t>   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IgG peak of greater than 35g/L or 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- IgA greater than 20g/L,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or </a:t>
            </a:r>
            <a:r>
              <a:rPr lang="en-US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urine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protein electrophoresis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(in the presence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    of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amyloidoma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result of  greater than 1g/24 h</a:t>
            </a:r>
            <a:endParaRPr lang="ar-JO" sz="18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758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D3ED8-6F87-4C10-AFCE-203AAD611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9400" y="127000"/>
            <a:ext cx="8280400" cy="65532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 </a:t>
            </a:r>
            <a:r>
              <a:rPr lang="en-US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  criteria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bone marrow with 10-30% plasma cells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b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monoclonal globulin spike present but less </a:t>
            </a:r>
          </a:p>
          <a:p>
            <a:r>
              <a:rPr lang="en-US" dirty="0"/>
              <a:t>           than criteria 3</a:t>
            </a:r>
          </a:p>
          <a:p>
            <a:r>
              <a:rPr lang="ar-JO" dirty="0">
                <a:latin typeface="Arial" panose="020B0604020202020204" pitchFamily="34" charset="0"/>
              </a:rPr>
              <a:t>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dirty="0">
                <a:latin typeface="Arial" panose="020B0604020202020204" pitchFamily="34" charset="0"/>
              </a:rPr>
              <a:t>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ar-JO" dirty="0">
                <a:latin typeface="Arial" panose="020B0604020202020204" pitchFamily="34" charset="0"/>
              </a:rPr>
              <a:t> </a:t>
            </a:r>
            <a:r>
              <a:rPr lang="en-US" dirty="0"/>
              <a:t>lytic bone lesion</a:t>
            </a:r>
          </a:p>
          <a:p>
            <a:r>
              <a:rPr lang="en-US" dirty="0"/>
              <a:t>      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dirty="0"/>
              <a:t>depressed normal </a:t>
            </a:r>
            <a:r>
              <a:rPr lang="en-US" dirty="0" err="1"/>
              <a:t>Igs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247BD-D189-45D4-A745-6CECAFEBE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008" y="4279840"/>
            <a:ext cx="8108383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87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8F13F-D37F-403C-AE3D-984DBB13C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C4589-D963-4306-856A-09BB7D160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1-Serum protein electrophoresis </a:t>
            </a:r>
            <a:r>
              <a:rPr lang="en-US" dirty="0"/>
              <a:t>(SPEP/UPEP)—reveals monoclonal protein spike (M-spike) due to a malignant clone of plasma cells synthesizing </a:t>
            </a:r>
            <a:r>
              <a:rPr lang="en-US" dirty="0" err="1"/>
              <a:t>asingle</a:t>
            </a:r>
            <a:r>
              <a:rPr lang="en-US" dirty="0"/>
              <a:t> Ig</a:t>
            </a:r>
          </a:p>
          <a:p>
            <a:r>
              <a:rPr lang="en-US" dirty="0"/>
              <a:t>2- </a:t>
            </a:r>
            <a:r>
              <a:rPr lang="en-US" dirty="0">
                <a:solidFill>
                  <a:srgbClr val="7030A0"/>
                </a:solidFill>
              </a:rPr>
              <a:t>urine protein electrophoresis </a:t>
            </a:r>
            <a:endParaRPr lang="en-US" dirty="0"/>
          </a:p>
          <a:p>
            <a:r>
              <a:rPr lang="en-US" dirty="0"/>
              <a:t>3-CT, or MRI—reveal lytic bone lesions</a:t>
            </a:r>
          </a:p>
          <a:p>
            <a:r>
              <a:rPr lang="it-IT" dirty="0"/>
              <a:t>4-Hypercalcemia—due to bone destruction</a:t>
            </a:r>
          </a:p>
          <a:p>
            <a:r>
              <a:rPr lang="en-US" dirty="0"/>
              <a:t>5. Elevated serum total protein—due to paraproteins in blood (hyperglobulinemia)</a:t>
            </a:r>
          </a:p>
          <a:p>
            <a:r>
              <a:rPr lang="en-US" dirty="0"/>
              <a:t>6. Elevated creatinine—due to renal damage</a:t>
            </a:r>
          </a:p>
        </p:txBody>
      </p:sp>
    </p:spTree>
    <p:extLst>
      <p:ext uri="{BB962C8B-B14F-4D97-AF65-F5344CB8AC3E}">
        <p14:creationId xmlns:p14="http://schemas.microsoft.com/office/powerpoint/2010/main" val="2366274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E6ACA-94EB-43B3-BC5A-C555259E3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CE0D9-6C38-473B-A72F-C485A4A3C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7. Anemia, leukopenia, or thrombocytopenia (especially in advanced disease)—due to bone marrow invasion</a:t>
            </a:r>
          </a:p>
          <a:p>
            <a:r>
              <a:rPr lang="en-US" dirty="0"/>
              <a:t>8. Peripheral blood smear—reveals normocytic anemia with RBCs in rouleaux formation (RBCs resemble a stack of poker chips as a result of clumping caused by hyperglobulinemia) (Figure 9-10)</a:t>
            </a:r>
          </a:p>
          <a:p>
            <a:r>
              <a:rPr lang="en-US" dirty="0"/>
              <a:t>9. Urinalysis—reveals large amounts of free light chains called Bence Jones protein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491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CAF0D-0236-4198-9CDC-B62DAA970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875" y="477773"/>
            <a:ext cx="9604375" cy="1300227"/>
          </a:xfrm>
        </p:spPr>
        <p:txBody>
          <a:bodyPr>
            <a:noAutofit/>
          </a:bodyPr>
          <a:lstStyle/>
          <a:p>
            <a:pPr marL="0" indent="0"/>
            <a:r>
              <a:rPr lang="en-GB" sz="2000" dirty="0"/>
              <a:t>What is m spike ?</a:t>
            </a:r>
            <a:br>
              <a:rPr lang="en-GB" sz="2000" dirty="0"/>
            </a:br>
            <a:r>
              <a:rPr lang="en-GB" sz="2000" dirty="0"/>
              <a:t>monoclonal immunoglobulin</a:t>
            </a:r>
            <a:br>
              <a:rPr lang="en-GB" sz="2000" dirty="0"/>
            </a:br>
            <a:r>
              <a:rPr lang="en-GB" sz="2000" dirty="0"/>
              <a:t>Present of a sharp ,well defined band with a single heavy chain on electrophoresis .</a:t>
            </a:r>
            <a:br>
              <a:rPr lang="en-GB" sz="2000" dirty="0"/>
            </a:br>
            <a:endParaRPr lang="en-US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CAB1224-C805-4B08-BA87-0FF990099D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8995"/>
            <a:ext cx="11569612" cy="383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666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0BE3B-6D31-4F9D-89D2-EB05B7ADC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rouleaux formation</a:t>
            </a:r>
          </a:p>
        </p:txBody>
      </p:sp>
      <p:pic>
        <p:nvPicPr>
          <p:cNvPr id="1026" name="Picture 2" descr="Hematopathology">
            <a:extLst>
              <a:ext uri="{FF2B5EF4-FFF2-40B4-BE49-F238E27FC236}">
                <a16:creationId xmlns:a16="http://schemas.microsoft.com/office/drawing/2014/main" id="{A2BF17C9-D066-4CF9-BD3F-26437CCF39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98" y="1645382"/>
            <a:ext cx="6047401" cy="397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266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24000-6CE9-4D42-B40E-36DD244FD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16B21-8AE5-444F-9DD0-FE11B13AA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myeloma has a poor prognosis with a median survival of 2 to 4 years with treatment (and only a few</a:t>
            </a:r>
          </a:p>
          <a:p>
            <a:r>
              <a:rPr lang="en-US" dirty="0"/>
              <a:t>months without treatment). The 5-year survival rate is about 10%.</a:t>
            </a:r>
          </a:p>
        </p:txBody>
      </p:sp>
    </p:spTree>
    <p:extLst>
      <p:ext uri="{BB962C8B-B14F-4D97-AF65-F5344CB8AC3E}">
        <p14:creationId xmlns:p14="http://schemas.microsoft.com/office/powerpoint/2010/main" val="2590307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FD247-678B-4AF4-9838-8D9BC02F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A1A9F-24EF-4B5E-86C1-6E7139AF0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preferred treatment is high-dose chemotherapy with autologous</a:t>
            </a:r>
          </a:p>
          <a:p>
            <a:pPr marL="0" indent="0">
              <a:buNone/>
            </a:pPr>
            <a:r>
              <a:rPr lang="en-US" dirty="0"/>
              <a:t>hematopoietic cell transplantation (HCT)</a:t>
            </a:r>
          </a:p>
          <a:p>
            <a:pPr marL="0" indent="0">
              <a:buNone/>
            </a:pPr>
            <a:r>
              <a:rPr lang="en-US" dirty="0"/>
              <a:t>  -Bisphosphonates for patients with one or more skeletal lesions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-autologous bone marrow transplantation is the curative option but not </a:t>
            </a:r>
            <a:r>
              <a:rPr lang="en-US" dirty="0" err="1"/>
              <a:t>aplicaple</a:t>
            </a:r>
            <a:r>
              <a:rPr lang="en-US" dirty="0"/>
              <a:t> with all patients</a:t>
            </a:r>
          </a:p>
          <a:p>
            <a:pPr marL="0" indent="0">
              <a:buNone/>
            </a:pPr>
            <a:r>
              <a:rPr lang="en-US" dirty="0"/>
              <a:t>High dose chemotherapy is not given to elderly</a:t>
            </a:r>
          </a:p>
        </p:txBody>
      </p:sp>
    </p:spTree>
    <p:extLst>
      <p:ext uri="{BB962C8B-B14F-4D97-AF65-F5344CB8AC3E}">
        <p14:creationId xmlns:p14="http://schemas.microsoft.com/office/powerpoint/2010/main" val="3260029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0F81-3F8A-40E8-B2E9-356DF885B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519581"/>
          </a:xfrm>
        </p:spPr>
        <p:txBody>
          <a:bodyPr/>
          <a:lstStyle/>
          <a:p>
            <a:br>
              <a:rPr lang="en-US" sz="2400" dirty="0"/>
            </a:br>
            <a:endParaRPr lang="en-US" sz="2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B94785-1A1A-474D-ABB0-958830AEB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700" y="0"/>
            <a:ext cx="91186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21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03137-10B8-42EA-BB63-B439164C3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FBDA8-9815-4ECC-9DD8-81CF13A37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A189F6-A405-42A5-8A30-A1324CB75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816" y="-183263"/>
            <a:ext cx="10464800" cy="784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6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E02E7-0D18-430B-BB37-DE5FA0F4B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7" y="609600"/>
            <a:ext cx="10657289" cy="5055528"/>
          </a:xfrm>
        </p:spPr>
        <p:txBody>
          <a:bodyPr/>
          <a:lstStyle/>
          <a:p>
            <a:r>
              <a:rPr lang="en-US" sz="3200" dirty="0"/>
              <a:t>Multiple Myeloma</a:t>
            </a:r>
          </a:p>
          <a:p>
            <a:r>
              <a:rPr lang="en-US" sz="2400" dirty="0"/>
              <a:t>A. General Characteristics</a:t>
            </a:r>
          </a:p>
          <a:p>
            <a:r>
              <a:rPr lang="en-US" dirty="0"/>
              <a:t>1. Multiple myeloma is characterized by the neoplastic proliferation of a single</a:t>
            </a:r>
          </a:p>
          <a:p>
            <a:pPr marL="0" indent="0">
              <a:buNone/>
            </a:pPr>
            <a:r>
              <a:rPr lang="en-US" dirty="0"/>
              <a:t>plasma cell line that produces monoclonal immunoglobulin, leading to enormous</a:t>
            </a:r>
          </a:p>
          <a:p>
            <a:pPr marL="0" indent="0">
              <a:buNone/>
            </a:pPr>
            <a:r>
              <a:rPr lang="en-US" dirty="0"/>
              <a:t>copies of one specific immunoglobulin (usually of the IgG or IgA type)</a:t>
            </a:r>
          </a:p>
        </p:txBody>
      </p:sp>
      <p:pic>
        <p:nvPicPr>
          <p:cNvPr id="4" name="صورة 11">
            <a:extLst>
              <a:ext uri="{FF2B5EF4-FFF2-40B4-BE49-F238E27FC236}">
                <a16:creationId xmlns:a16="http://schemas.microsoft.com/office/drawing/2014/main" id="{A9CC226B-573F-49B3-B833-E8EA0AE9A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869" y="2806539"/>
            <a:ext cx="4046574" cy="285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27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4501-4FF5-4D1B-99BB-F3A3F51F3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A6320D-9C17-47C9-9931-951E45050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7146" y="-172228"/>
            <a:ext cx="9603275" cy="720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21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08B2D-77E7-4C44-8CEC-D9E403B20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2DF1A6-7EC2-4C81-9FF7-6C2C28B2F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8" y="0"/>
            <a:ext cx="9082159" cy="681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73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DA8C6-FC6F-455A-A77A-21EFBA7D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4E5D9-3A1B-425F-A45D-99726A02E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1 % of patients with MGUS develop multiple myeloma each year</a:t>
            </a:r>
          </a:p>
          <a:p>
            <a:r>
              <a:rPr lang="en-US" dirty="0"/>
              <a:t>Every multiple myeloma patient has MGUS at first then it progress to multiple myeloma </a:t>
            </a:r>
          </a:p>
          <a:p>
            <a:r>
              <a:rPr lang="en-US" dirty="0"/>
              <a:t>So we can say MGUS is premalignant to multiple myeloma</a:t>
            </a:r>
          </a:p>
        </p:txBody>
      </p:sp>
    </p:spTree>
    <p:extLst>
      <p:ext uri="{BB962C8B-B14F-4D97-AF65-F5344CB8AC3E}">
        <p14:creationId xmlns:p14="http://schemas.microsoft.com/office/powerpoint/2010/main" val="85978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85799-9D2A-4CBF-B9CD-285881A88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2CA07-903A-462A-8239-B204F4A79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Benjamin, et al. “USMLE Step 1 and Medical Course Review.” </a:t>
            </a:r>
            <a:r>
              <a:rPr lang="en-US" i="1" dirty="0" err="1">
                <a:effectLst/>
              </a:rPr>
              <a:t>Pathoma</a:t>
            </a:r>
            <a:r>
              <a:rPr lang="en-US" dirty="0">
                <a:effectLst/>
              </a:rPr>
              <a:t>, www.pathoma.com/. </a:t>
            </a:r>
          </a:p>
          <a:p>
            <a:r>
              <a:rPr lang="en-US" dirty="0"/>
              <a:t>Step Up to medicine Series 5</a:t>
            </a:r>
            <a:r>
              <a:rPr lang="en-US" baseline="30000" dirty="0"/>
              <a:t>th</a:t>
            </a:r>
            <a:r>
              <a:rPr lang="en-US" dirty="0"/>
              <a:t> edition </a:t>
            </a:r>
          </a:p>
          <a:p>
            <a:r>
              <a:rPr lang="en-US" dirty="0" err="1">
                <a:effectLst/>
              </a:rPr>
              <a:t>Hasudungan</a:t>
            </a:r>
            <a:r>
              <a:rPr lang="en-US" dirty="0">
                <a:effectLst/>
              </a:rPr>
              <a:t>, A. (Director). (2015, July 26). </a:t>
            </a:r>
            <a:r>
              <a:rPr lang="en-US" i="1" dirty="0">
                <a:effectLst/>
              </a:rPr>
              <a:t>Medicine - Multiple Myeloma</a:t>
            </a:r>
            <a:r>
              <a:rPr lang="en-US" dirty="0">
                <a:effectLst/>
              </a:rPr>
              <a:t> [Video file]. Retrieved 2020, from </a:t>
            </a:r>
            <a:r>
              <a:rPr lang="en-US" dirty="0">
                <a:effectLst/>
                <a:hlinkClick r:id="rId2"/>
              </a:rPr>
              <a:t>https://www.youtube.com/watch?v=ghvoKhpAc64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Academy, K. (Director). (2014). </a:t>
            </a:r>
            <a:r>
              <a:rPr lang="en-US" i="1" dirty="0">
                <a:effectLst/>
              </a:rPr>
              <a:t>What is multiple myeloma? | Hematologic System Diseases | NCLEX-RN | Khan Academy</a:t>
            </a:r>
            <a:r>
              <a:rPr lang="en-US" dirty="0">
                <a:effectLst/>
              </a:rPr>
              <a:t> [Video file]. Retrieved 2020, from https://www.youtube.com/watch?v=jdytgW5wKa4</a:t>
            </a:r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83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AFD00-F548-48BC-A7B3-F20EE8EEF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5CDFA-7BD3-4418-96F8-AFF9A6C94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4779" y="2015732"/>
            <a:ext cx="9603275" cy="3450613"/>
          </a:xfrm>
        </p:spPr>
        <p:txBody>
          <a:bodyPr>
            <a:normAutofit lnSpcReduction="10000"/>
          </a:bodyPr>
          <a:lstStyle/>
          <a:p>
            <a:r>
              <a:rPr lang="en-US" sz="9600" dirty="0">
                <a:solidFill>
                  <a:srgbClr val="00B050"/>
                </a:solidFill>
              </a:rPr>
              <a:t>Thank you</a:t>
            </a:r>
          </a:p>
          <a:p>
            <a:r>
              <a:rPr lang="en-US" sz="4400" dirty="0"/>
              <a:t>              MOHAMMAD DARADKEH</a:t>
            </a:r>
          </a:p>
          <a:p>
            <a:r>
              <a:rPr lang="en-US" sz="4400" dirty="0"/>
              <a:t>              ZAID ALRABADI</a:t>
            </a:r>
          </a:p>
        </p:txBody>
      </p:sp>
    </p:spTree>
    <p:extLst>
      <p:ext uri="{BB962C8B-B14F-4D97-AF65-F5344CB8AC3E}">
        <p14:creationId xmlns:p14="http://schemas.microsoft.com/office/powerpoint/2010/main" val="1700037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B259-AA94-41D2-9628-D62A57F18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79" y="583095"/>
            <a:ext cx="9603275" cy="1049235"/>
          </a:xfrm>
        </p:spPr>
        <p:txBody>
          <a:bodyPr/>
          <a:lstStyle/>
          <a:p>
            <a:r>
              <a:rPr lang="en-US" dirty="0"/>
              <a:t>Etiology : unknown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E7968-4326-4D27-8557-117680F85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675" y="1922967"/>
            <a:ext cx="9603275" cy="3450613"/>
          </a:xfrm>
        </p:spPr>
        <p:txBody>
          <a:bodyPr/>
          <a:lstStyle/>
          <a:p>
            <a:r>
              <a:rPr lang="en-US" dirty="0"/>
              <a:t>Incidence is increased after age 50 </a:t>
            </a:r>
          </a:p>
          <a:p>
            <a:r>
              <a:rPr lang="en-US" dirty="0"/>
              <a:t> it is twice as common in African-American patients as in Caucasian patients</a:t>
            </a:r>
          </a:p>
        </p:txBody>
      </p:sp>
    </p:spTree>
    <p:extLst>
      <p:ext uri="{BB962C8B-B14F-4D97-AF65-F5344CB8AC3E}">
        <p14:creationId xmlns:p14="http://schemas.microsoft.com/office/powerpoint/2010/main" val="183287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70073-9257-466B-9630-BBF459136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 (</a:t>
            </a:r>
            <a:r>
              <a:rPr lang="en-US" b="1" dirty="0">
                <a:solidFill>
                  <a:srgbClr val="FFFF00"/>
                </a:solidFill>
              </a:rPr>
              <a:t>c</a:t>
            </a:r>
            <a:r>
              <a:rPr lang="en-US" b="1" dirty="0">
                <a:solidFill>
                  <a:srgbClr val="00B050"/>
                </a:solidFill>
              </a:rPr>
              <a:t>r</a:t>
            </a:r>
            <a:r>
              <a:rPr lang="en-US" b="1" dirty="0">
                <a:solidFill>
                  <a:srgbClr val="0070C0"/>
                </a:solidFill>
              </a:rPr>
              <a:t>a</a:t>
            </a:r>
            <a:r>
              <a:rPr lang="en-US" b="1" dirty="0">
                <a:solidFill>
                  <a:srgbClr val="7030A0"/>
                </a:solidFill>
              </a:rPr>
              <a:t>b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2894C-2038-494A-BFFB-D7253D890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Lytic </a:t>
            </a:r>
            <a:r>
              <a:rPr lang="en-US" sz="2400" b="1" dirty="0">
                <a:solidFill>
                  <a:srgbClr val="7030A0"/>
                </a:solidFill>
              </a:rPr>
              <a:t>b</a:t>
            </a:r>
            <a:r>
              <a:rPr lang="en-US" dirty="0">
                <a:solidFill>
                  <a:srgbClr val="7030A0"/>
                </a:solidFill>
              </a:rPr>
              <a:t>one lesions </a:t>
            </a:r>
            <a:r>
              <a:rPr lang="en-US" dirty="0"/>
              <a:t>: significant bone pain (especially in the low back, chest, and jaw),</a:t>
            </a:r>
            <a:endParaRPr lang="en-US" b="1" dirty="0"/>
          </a:p>
          <a:p>
            <a:r>
              <a:rPr lang="en-US" sz="2400" dirty="0">
                <a:solidFill>
                  <a:srgbClr val="0070C0"/>
                </a:solidFill>
              </a:rPr>
              <a:t>A</a:t>
            </a:r>
            <a:r>
              <a:rPr lang="en-US" dirty="0">
                <a:solidFill>
                  <a:srgbClr val="0070C0"/>
                </a:solidFill>
              </a:rPr>
              <a:t>nemia</a:t>
            </a:r>
            <a:r>
              <a:rPr lang="en-US" dirty="0"/>
              <a:t> : present in most patients due to bone marrow infiltration and renal failure</a:t>
            </a:r>
            <a:endParaRPr lang="en-US" b="1" dirty="0"/>
          </a:p>
          <a:p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spinal Cord compression</a:t>
            </a:r>
            <a:r>
              <a:rPr lang="en-US" dirty="0"/>
              <a:t>—may occur secondary to fractured bone fragment</a:t>
            </a:r>
            <a:endParaRPr lang="en-US" b="1" dirty="0"/>
          </a:p>
          <a:p>
            <a:r>
              <a:rPr lang="en-US" sz="2400" dirty="0">
                <a:solidFill>
                  <a:srgbClr val="00B050"/>
                </a:solidFill>
              </a:rPr>
              <a:t>R</a:t>
            </a:r>
            <a:r>
              <a:rPr lang="en-US" dirty="0">
                <a:solidFill>
                  <a:srgbClr val="00B050"/>
                </a:solidFill>
              </a:rPr>
              <a:t>enal failure </a:t>
            </a:r>
            <a:r>
              <a:rPr lang="en-US" dirty="0"/>
              <a:t>: myeloma nephrosis (immunoglobulin precipitation in </a:t>
            </a:r>
            <a:r>
              <a:rPr lang="en-US" dirty="0" err="1"/>
              <a:t>renatubules</a:t>
            </a:r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Hyper </a:t>
            </a:r>
            <a:r>
              <a:rPr lang="en-US" sz="2400" dirty="0" err="1">
                <a:solidFill>
                  <a:srgbClr val="FFFF00"/>
                </a:solidFill>
              </a:rPr>
              <a:t>C</a:t>
            </a:r>
            <a:r>
              <a:rPr lang="en-US" dirty="0" err="1">
                <a:solidFill>
                  <a:srgbClr val="FFFF00"/>
                </a:solidFill>
              </a:rPr>
              <a:t>alcemia</a:t>
            </a:r>
            <a:r>
              <a:rPr lang="en-US" dirty="0">
                <a:solidFill>
                  <a:srgbClr val="FFFF00"/>
                </a:solidFill>
              </a:rPr>
              <a:t>: </a:t>
            </a:r>
            <a:r>
              <a:rPr lang="en-US" dirty="0"/>
              <a:t>osteoclastic activity on bone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Recurrent infections </a:t>
            </a:r>
            <a:r>
              <a:rPr lang="en-US" dirty="0"/>
              <a:t>: most common cause of death, due to lack of normal immunoglobulins</a:t>
            </a:r>
          </a:p>
        </p:txBody>
      </p:sp>
    </p:spTree>
    <p:extLst>
      <p:ext uri="{BB962C8B-B14F-4D97-AF65-F5344CB8AC3E}">
        <p14:creationId xmlns:p14="http://schemas.microsoft.com/office/powerpoint/2010/main" val="3442345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6C854-EB93-4236-9B8B-B582B6207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Lytic bone lesions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A1864-927D-4DB4-9395-FB1EA1675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Lytic bone lesions is caused by the increased osteoclastic activity</a:t>
            </a:r>
          </a:p>
        </p:txBody>
      </p:sp>
      <p:sp>
        <p:nvSpPr>
          <p:cNvPr id="4" name="مربع نص 5">
            <a:extLst>
              <a:ext uri="{FF2B5EF4-FFF2-40B4-BE49-F238E27FC236}">
                <a16:creationId xmlns:a16="http://schemas.microsoft.com/office/drawing/2014/main" id="{C7F0DC9F-6843-4A79-8A5D-78DCDE99570F}"/>
              </a:ext>
            </a:extLst>
          </p:cNvPr>
          <p:cNvSpPr txBox="1"/>
          <p:nvPr/>
        </p:nvSpPr>
        <p:spPr>
          <a:xfrm>
            <a:off x="493253" y="2937539"/>
            <a:ext cx="2215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Cambria"/>
              </a:rPr>
              <a:t>1- Malignant plasma cells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17C32-921E-4BB6-B5CF-7B85E480B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427" y="2861617"/>
            <a:ext cx="1676545" cy="84132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6ADFE7FA-19ED-443A-8D61-B9909B019BA5}"/>
              </a:ext>
            </a:extLst>
          </p:cNvPr>
          <p:cNvSpPr/>
          <p:nvPr/>
        </p:nvSpPr>
        <p:spPr>
          <a:xfrm>
            <a:off x="2708615" y="2937539"/>
            <a:ext cx="1418885" cy="389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16">
            <a:extLst>
              <a:ext uri="{FF2B5EF4-FFF2-40B4-BE49-F238E27FC236}">
                <a16:creationId xmlns:a16="http://schemas.microsoft.com/office/drawing/2014/main" id="{614DB0EC-0E8D-4B88-ADC5-9BF8CBA1F04A}"/>
              </a:ext>
            </a:extLst>
          </p:cNvPr>
          <p:cNvSpPr txBox="1"/>
          <p:nvPr/>
        </p:nvSpPr>
        <p:spPr>
          <a:xfrm>
            <a:off x="6253216" y="3059668"/>
            <a:ext cx="2676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2- Stimulate osteoclasts  :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37165F2-05A0-4C83-9E8B-15EDFCD5D0FD}"/>
              </a:ext>
            </a:extLst>
          </p:cNvPr>
          <p:cNvSpPr/>
          <p:nvPr/>
        </p:nvSpPr>
        <p:spPr>
          <a:xfrm>
            <a:off x="5292312" y="3132469"/>
            <a:ext cx="1057688" cy="1949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04E52E-F94A-4BDA-AFE0-F52A4BAB1E49}"/>
              </a:ext>
            </a:extLst>
          </p:cNvPr>
          <p:cNvSpPr/>
          <p:nvPr/>
        </p:nvSpPr>
        <p:spPr>
          <a:xfrm>
            <a:off x="8929282" y="3085068"/>
            <a:ext cx="335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dirty="0">
                <a:solidFill>
                  <a:prstClr val="black"/>
                </a:solidFill>
                <a:latin typeface="Cambria"/>
              </a:rPr>
              <a:t>net bone resorption</a:t>
            </a:r>
          </a:p>
          <a:p>
            <a:pPr lvl="0" defTabSz="914400"/>
            <a:r>
              <a:rPr lang="en-US" dirty="0">
                <a:solidFill>
                  <a:prstClr val="black"/>
                </a:solidFill>
                <a:latin typeface="Cambria"/>
              </a:rPr>
              <a:t>     which cause bone pain, </a:t>
            </a:r>
            <a:br>
              <a:rPr lang="en-US" dirty="0">
                <a:solidFill>
                  <a:prstClr val="black"/>
                </a:solidFill>
                <a:latin typeface="Cambria"/>
              </a:rPr>
            </a:br>
            <a:r>
              <a:rPr lang="en-US" dirty="0">
                <a:solidFill>
                  <a:prstClr val="black"/>
                </a:solidFill>
                <a:latin typeface="Cambria"/>
              </a:rPr>
              <a:t>     fractures and </a:t>
            </a:r>
            <a:r>
              <a:rPr lang="en-US" b="1" dirty="0">
                <a:solidFill>
                  <a:srgbClr val="0070C0"/>
                </a:solidFill>
                <a:latin typeface="Cambria"/>
              </a:rPr>
              <a:t>hypercalcemia</a:t>
            </a:r>
          </a:p>
        </p:txBody>
      </p:sp>
    </p:spTree>
    <p:extLst>
      <p:ext uri="{BB962C8B-B14F-4D97-AF65-F5344CB8AC3E}">
        <p14:creationId xmlns:p14="http://schemas.microsoft.com/office/powerpoint/2010/main" val="151755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867A6-6603-4448-9F86-68D17C30F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Lytic Bone Lesions in Myeloma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B5C62-56D3-412F-B888-4AD2132E1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WINDOWS\Desktop\diagno2.gif">
            <a:extLst>
              <a:ext uri="{FF2B5EF4-FFF2-40B4-BE49-F238E27FC236}">
                <a16:creationId xmlns:a16="http://schemas.microsoft.com/office/drawing/2014/main" id="{2E9CAD40-1819-4B7E-8400-7F83C9E79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1391655"/>
            <a:ext cx="7556500" cy="518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947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FE8881-8BD5-4924-8B6F-BC3182288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40" y="300052"/>
            <a:ext cx="10370160" cy="510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73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F6D5-2DEE-48EF-83F8-21437DE64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Anemia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172123-3EAD-4F43-A434-31DFD28058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7800" y="2095967"/>
            <a:ext cx="4645025" cy="327884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E25D73-D32D-4C85-BD54-03A417C711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 response to multiple myeloma most stem cells shift to lymphoid progenitor rather than myeloid progenitor which </a:t>
            </a:r>
            <a:r>
              <a:rPr lang="en-US" dirty="0" err="1"/>
              <a:t>casue</a:t>
            </a:r>
            <a:r>
              <a:rPr lang="en-US" dirty="0"/>
              <a:t> anemia ,thrombocytopenia </a:t>
            </a:r>
          </a:p>
          <a:p>
            <a:r>
              <a:rPr lang="en-US" dirty="0"/>
              <a:t>The other cause is decreased </a:t>
            </a:r>
            <a:r>
              <a:rPr lang="en-US" dirty="0" err="1"/>
              <a:t>erythropoiten</a:t>
            </a:r>
            <a:r>
              <a:rPr lang="en-US" dirty="0"/>
              <a:t> as </a:t>
            </a:r>
            <a:r>
              <a:rPr lang="en-US" dirty="0" err="1"/>
              <a:t>aresult</a:t>
            </a:r>
            <a:r>
              <a:rPr lang="en-US" dirty="0"/>
              <a:t> of renal failure</a:t>
            </a:r>
          </a:p>
        </p:txBody>
      </p:sp>
    </p:spTree>
    <p:extLst>
      <p:ext uri="{BB962C8B-B14F-4D97-AF65-F5344CB8AC3E}">
        <p14:creationId xmlns:p14="http://schemas.microsoft.com/office/powerpoint/2010/main" val="3865042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2D161-E54D-43CF-9532-99FCEE6CE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infection ? Why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D0D53-5FF7-4734-BCA1-4A5516E8E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233369" cy="3448595"/>
          </a:xfrm>
        </p:spPr>
        <p:txBody>
          <a:bodyPr/>
          <a:lstStyle/>
          <a:p>
            <a:r>
              <a:rPr lang="en-US" dirty="0"/>
              <a:t>Despite the increased serum antibody , they are useless !!!!</a:t>
            </a:r>
          </a:p>
          <a:p>
            <a:r>
              <a:rPr lang="en-US" dirty="0"/>
              <a:t>Antibodies in multiple myeloma are made by the same type of plasma cells which mean they </a:t>
            </a:r>
            <a:r>
              <a:rPr lang="en-US" dirty="0">
                <a:solidFill>
                  <a:srgbClr val="FF0000"/>
                </a:solidFill>
              </a:rPr>
              <a:t>lack diversity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Infection usually in the lung or urinary tract</a:t>
            </a:r>
          </a:p>
          <a:p>
            <a:r>
              <a:rPr lang="en-US" dirty="0">
                <a:solidFill>
                  <a:srgbClr val="FF0000"/>
                </a:solidFill>
              </a:rPr>
              <a:t>It is the most common cause of death in multiple myeloma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5994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863</TotalTime>
  <Words>822</Words>
  <Application>Microsoft Office PowerPoint</Application>
  <PresentationFormat>Widescreen</PresentationFormat>
  <Paragraphs>77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Cambria</vt:lpstr>
      <vt:lpstr>Gill Sans MT</vt:lpstr>
      <vt:lpstr>Gallery</vt:lpstr>
      <vt:lpstr>Multiple myeloma</vt:lpstr>
      <vt:lpstr>PowerPoint Presentation</vt:lpstr>
      <vt:lpstr>Etiology : unknown</vt:lpstr>
      <vt:lpstr>Clinical Features (crab)</vt:lpstr>
      <vt:lpstr>Lytic bone lesions</vt:lpstr>
      <vt:lpstr>Lytic Bone Lesions in Myeloma</vt:lpstr>
      <vt:lpstr>PowerPoint Presentation</vt:lpstr>
      <vt:lpstr>Anemia  </vt:lpstr>
      <vt:lpstr>Recurrent infection ? Why ?</vt:lpstr>
      <vt:lpstr>PowerPoint Presentation</vt:lpstr>
      <vt:lpstr>PowerPoint Presentation</vt:lpstr>
      <vt:lpstr>Diagnosis</vt:lpstr>
      <vt:lpstr>PowerPoint Presentation</vt:lpstr>
      <vt:lpstr>What is m spike ? monoclonal immunoglobulin Present of a sharp ,well defined band with a single heavy chain on electrophoresis . </vt:lpstr>
      <vt:lpstr>rouleaux formation</vt:lpstr>
      <vt:lpstr>PowerPoint Presentation</vt:lpstr>
      <vt:lpstr>treatment</vt:lpstr>
      <vt:lpstr> </vt:lpstr>
      <vt:lpstr>PowerPoint Presentation</vt:lpstr>
      <vt:lpstr>PowerPoint Presentation</vt:lpstr>
      <vt:lpstr>PowerPoint Presentation</vt:lpstr>
      <vt:lpstr>PowerPoint Presentation</vt:lpstr>
      <vt:lpstr>references: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myeloma</dc:title>
  <dc:creator>mohammad daradkeh</dc:creator>
  <cp:lastModifiedBy>zaid alrabadi</cp:lastModifiedBy>
  <cp:revision>17</cp:revision>
  <dcterms:created xsi:type="dcterms:W3CDTF">2020-11-08T08:01:52Z</dcterms:created>
  <dcterms:modified xsi:type="dcterms:W3CDTF">2020-11-09T10:12:20Z</dcterms:modified>
</cp:coreProperties>
</file>