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4"/>
  </p:sldMasterIdLst>
  <p:notesMasterIdLst>
    <p:notesMasterId r:id="rId30"/>
  </p:notesMasterIdLst>
  <p:sldIdLst>
    <p:sldId id="256" r:id="rId5"/>
    <p:sldId id="265" r:id="rId6"/>
    <p:sldId id="257" r:id="rId7"/>
    <p:sldId id="260" r:id="rId8"/>
    <p:sldId id="261" r:id="rId9"/>
    <p:sldId id="258" r:id="rId10"/>
    <p:sldId id="259" r:id="rId11"/>
    <p:sldId id="262" r:id="rId12"/>
    <p:sldId id="266" r:id="rId13"/>
    <p:sldId id="267" r:id="rId14"/>
    <p:sldId id="264" r:id="rId15"/>
    <p:sldId id="263" r:id="rId16"/>
    <p:sldId id="268" r:id="rId17"/>
    <p:sldId id="269" r:id="rId18"/>
    <p:sldId id="270" r:id="rId19"/>
    <p:sldId id="271" r:id="rId20"/>
    <p:sldId id="273" r:id="rId21"/>
    <p:sldId id="274" r:id="rId22"/>
    <p:sldId id="272" r:id="rId23"/>
    <p:sldId id="278" r:id="rId24"/>
    <p:sldId id="275" r:id="rId25"/>
    <p:sldId id="276" r:id="rId26"/>
    <p:sldId id="277" r:id="rId27"/>
    <p:sldId id="279" r:id="rId28"/>
    <p:sldId id="28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7091" autoAdjust="0"/>
  </p:normalViewPr>
  <p:slideViewPr>
    <p:cSldViewPr snapToGrid="0">
      <p:cViewPr>
        <p:scale>
          <a:sx n="66" d="100"/>
          <a:sy n="66" d="100"/>
        </p:scale>
        <p:origin x="7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tableStyles" Target="tableStyle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theme" Target="theme/theme1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viewProps" Target="view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presProps" Target="pres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D805C-3BD4-453D-A4FF-A4EA9C456131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9EAE5-A614-4C40-941A-915BAE3A9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6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 of lymphoid neoplasms. Stages of B and T cell differentiation from which specific lymphoid and tumors emerge are shown. BLB, Pre-B lymphoblast; CLP, common lymphoid progenitor; DN, CD4−/CD8− (double-negative) pro-T cell; DP, CD4+/CD8+ (double-positive) pre-T cell; GC, germinal center B cell; MC, mantle zone B cell; MZ, marginal zone B cell; NBC, naive B cell; PC, plasma cell; PTC, peripheral T cell.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9EAE5-A614-4C40-941A-915BAE3A90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64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223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Phenotypic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9EAE5-A614-4C40-941A-915BAE3A90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63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299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11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8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6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785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7365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8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80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88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068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78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125900" y="7464"/>
            <a:ext cx="4736800" cy="152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125900" y="2050767"/>
            <a:ext cx="6892000" cy="451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▹"/>
              <a:defRPr sz="3200"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3200"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88457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>
            <a:off x="-100" y="0"/>
            <a:ext cx="892800" cy="68580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6"/>
          <p:cNvSpPr/>
          <p:nvPr/>
        </p:nvSpPr>
        <p:spPr>
          <a:xfrm flipH="1">
            <a:off x="-100" y="0"/>
            <a:ext cx="892800" cy="152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125900" y="7464"/>
            <a:ext cx="4736800" cy="152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125900" y="2045676"/>
            <a:ext cx="3739600" cy="442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5090831" y="2045676"/>
            <a:ext cx="3739600" cy="442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 sz="3200"/>
            </a:lvl1pPr>
            <a:lvl2pPr lvl="1">
              <a:buNone/>
              <a:defRPr sz="3200"/>
            </a:lvl2pPr>
            <a:lvl3pPr lvl="2">
              <a:buNone/>
              <a:defRPr sz="3200"/>
            </a:lvl3pPr>
            <a:lvl4pPr lvl="3">
              <a:buNone/>
              <a:defRPr sz="3200"/>
            </a:lvl4pPr>
            <a:lvl5pPr lvl="4">
              <a:buNone/>
              <a:defRPr sz="3200"/>
            </a:lvl5pPr>
            <a:lvl6pPr lvl="5">
              <a:buNone/>
              <a:defRPr sz="3200"/>
            </a:lvl6pPr>
            <a:lvl7pPr lvl="6">
              <a:buNone/>
              <a:defRPr sz="3200"/>
            </a:lvl7pPr>
            <a:lvl8pPr lvl="7">
              <a:buNone/>
              <a:defRPr sz="3200"/>
            </a:lvl8pPr>
            <a:lvl9pPr lvl="8">
              <a:buNone/>
              <a:defRPr sz="3200"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4951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12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35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42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26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47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04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58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0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theme" Target="../theme/theme1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71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8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6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9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9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0628" y="1306286"/>
            <a:ext cx="11205028" cy="2387600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Hematopoietic &amp; </a:t>
            </a:r>
            <a:br>
              <a:rPr lang="en-US" b="0" dirty="0"/>
            </a:br>
            <a:r>
              <a:rPr lang="en-US" b="0" dirty="0"/>
              <a:t>Lymphoid System</a:t>
            </a:r>
            <a:br>
              <a:rPr lang="en-US" b="0" dirty="0"/>
            </a:br>
            <a:br>
              <a:rPr lang="en-US" b="0" dirty="0"/>
            </a:b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Cell disorders</a:t>
            </a:r>
            <a:b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83269" y="5097009"/>
            <a:ext cx="5008731" cy="1565048"/>
          </a:xfrm>
        </p:spPr>
        <p:txBody>
          <a:bodyPr>
            <a:normAutofit lnSpcReduction="10000"/>
          </a:bodyPr>
          <a:lstStyle/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Eman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Kreishan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M.D.</a:t>
            </a:r>
          </a:p>
          <a:p>
            <a:pPr algn="r"/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31-3-2022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170" name="Picture 2" descr="The Lymphatic System | Leukemia and Lymphoma Soci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19" y="3312999"/>
            <a:ext cx="7101568" cy="327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uman African trypanosomiasis in non-endemic countries | RCP Journ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80" y="1437734"/>
            <a:ext cx="4974295" cy="367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CG lymphadenitis - Paediatric Pear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4" y="981803"/>
            <a:ext cx="3744913" cy="458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119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330" t="16797" r="9883" b="15039"/>
          <a:stretch/>
        </p:blipFill>
        <p:spPr>
          <a:xfrm>
            <a:off x="1414463" y="1385886"/>
            <a:ext cx="8429625" cy="49863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2464" y="558284"/>
            <a:ext cx="4482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proxima-nova"/>
              </a:rPr>
              <a:t>B-cell activation and maturation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61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B-cell activation and maturation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ts val="600"/>
              </a:spcBef>
              <a:buClr>
                <a:srgbClr val="0DB7C4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Upon antigen stimulation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B cells enter germinal centers 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 undergoes 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Class switching and Somatic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hypermutation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 (Goal is: antibody Diversification).</a:t>
            </a:r>
          </a:p>
          <a:p>
            <a:pPr marL="342900" lvl="1" indent="-342900">
              <a:spcBef>
                <a:spcPts val="600"/>
              </a:spcBef>
              <a:buClr>
                <a:srgbClr val="0DB7C4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Any genetic errors that occur during antigen receptor gene rearrangement and diversification) 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 most of B-cell lymphomas.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lvl="1" indent="-342900">
              <a:spcBef>
                <a:spcPts val="600"/>
              </a:spcBef>
              <a:buClr>
                <a:srgbClr val="0DB7C4"/>
              </a:buClr>
              <a:buSzPts val="2400"/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Source Sans Pro"/>
              <a:ea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19832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55" y="344486"/>
            <a:ext cx="5172075" cy="61502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6498" y="2112220"/>
            <a:ext cx="3760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Lymphoid Neoplasms</a:t>
            </a:r>
          </a:p>
        </p:txBody>
      </p:sp>
    </p:spTree>
    <p:extLst>
      <p:ext uri="{BB962C8B-B14F-4D97-AF65-F5344CB8AC3E}">
        <p14:creationId xmlns:p14="http://schemas.microsoft.com/office/powerpoint/2010/main" val="3601894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01" y="401581"/>
            <a:ext cx="11055017" cy="1228012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Acute Lymphoblastic </a:t>
            </a:r>
            <a:br>
              <a:rPr lang="en-US" sz="4800" b="1" dirty="0"/>
            </a:br>
            <a:r>
              <a:rPr lang="en-US" sz="4800" b="1" dirty="0"/>
              <a:t>Leukemia/Lymphoma (ALL)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2700" y="1766579"/>
            <a:ext cx="10709563" cy="319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507987">
              <a:spcBef>
                <a:spcPts val="8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Neoplasms composed of immature B (pre-B) or T (pre-T)</a:t>
            </a:r>
          </a:p>
          <a:p>
            <a:pPr marL="101597">
              <a:spcBef>
                <a:spcPts val="800"/>
              </a:spcBef>
              <a:buClr>
                <a:srgbClr val="0DB7C4"/>
              </a:buClr>
              <a:buSzPts val="2400"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cells 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called </a:t>
            </a:r>
            <a:r>
              <a:rPr lang="en-US" sz="2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Lymphoblasts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609585" indent="-507987">
              <a:spcBef>
                <a:spcPts val="8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85%  B-cells , commonly manifest  as acute LEUKEMIA</a:t>
            </a:r>
          </a:p>
          <a:p>
            <a:pPr marL="101597" lvl="1">
              <a:spcBef>
                <a:spcPts val="800"/>
              </a:spcBef>
              <a:buClr>
                <a:srgbClr val="0DB7C4"/>
              </a:buClr>
              <a:buSzPts val="2400"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The most common cancer of children (Peak : 3 years)</a:t>
            </a:r>
          </a:p>
          <a:p>
            <a:pPr marL="609585" indent="-507987">
              <a:spcBef>
                <a:spcPts val="8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15%  T-cells, commonly manifest as </a:t>
            </a:r>
            <a:r>
              <a:rPr lang="en-US" sz="2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thymic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 LYMPHOMA</a:t>
            </a:r>
          </a:p>
          <a:p>
            <a:pPr marL="101597">
              <a:spcBef>
                <a:spcPts val="800"/>
              </a:spcBef>
              <a:buClr>
                <a:srgbClr val="0DB7C4"/>
              </a:buClr>
              <a:buSzPts val="2400"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Peak: adolescence </a:t>
            </a:r>
          </a:p>
        </p:txBody>
      </p:sp>
    </p:spTree>
    <p:extLst>
      <p:ext uri="{BB962C8B-B14F-4D97-AF65-F5344CB8AC3E}">
        <p14:creationId xmlns:p14="http://schemas.microsoft.com/office/powerpoint/2010/main" val="2540198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The World Health Organization (WHO) has formulated a widely accepted classification scheme, relies on a combination of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Clinical features.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Morphologic.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Phenotypic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Genotypic.</a:t>
            </a:r>
          </a:p>
          <a:p>
            <a:endParaRPr lang="en-US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5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Clinical features.</a:t>
            </a:r>
            <a:b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800" dirty="0">
              <a:solidFill>
                <a:schemeClr val="accent1">
                  <a:lumMod val="20000"/>
                  <a:lumOff val="80000"/>
                </a:schemeClr>
              </a:solidFill>
              <a:latin typeface="Source Sans Pro"/>
              <a:ea typeface="Source Sans Pro"/>
              <a:cs typeface="Source Sans Pro"/>
            </a:endParaRP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Symptoms related to depression of marrow function; anemia, neutropenia &amp; bleeding.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Mass effects  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neoplastic infiltration; bone pain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CNS manifestations headache, vomiting, and nerve palsies.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Aggressive but curable (85% cure rate in children), but remains the leading cause of cancer deaths in children</a:t>
            </a:r>
          </a:p>
        </p:txBody>
      </p:sp>
    </p:spTree>
    <p:extLst>
      <p:ext uri="{BB962C8B-B14F-4D97-AF65-F5344CB8AC3E}">
        <p14:creationId xmlns:p14="http://schemas.microsoft.com/office/powerpoint/2010/main" val="1712916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Next step??????????</a:t>
            </a:r>
          </a:p>
        </p:txBody>
      </p:sp>
    </p:spTree>
    <p:extLst>
      <p:ext uri="{BB962C8B-B14F-4D97-AF65-F5344CB8AC3E}">
        <p14:creationId xmlns:p14="http://schemas.microsoft.com/office/powerpoint/2010/main" val="3538474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# if lymphoma:</a:t>
            </a:r>
          </a:p>
          <a:p>
            <a:pPr fontAlgn="base"/>
            <a:r>
              <a:rPr lang="en-US" sz="2400" dirty="0"/>
              <a:t>Nodal excisional biopsy.</a:t>
            </a:r>
          </a:p>
          <a:p>
            <a:pPr fontAlgn="base"/>
            <a:endParaRPr lang="en-US" sz="2400" dirty="0"/>
          </a:p>
          <a:p>
            <a:pPr fontAlgn="base"/>
            <a:r>
              <a:rPr lang="en-US" sz="2400" dirty="0"/>
              <a:t># if leukemia:</a:t>
            </a:r>
          </a:p>
          <a:p>
            <a:pPr fontAlgn="base"/>
            <a:r>
              <a:rPr lang="en-US" sz="2400" dirty="0"/>
              <a:t>initial approach may consist of complete blood count** and peripheral blood smear**, followed by bone marrow aspiration and biopsy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4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Morphologic.</a:t>
            </a:r>
            <a:b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734" y="1502343"/>
            <a:ext cx="9613861" cy="3599316"/>
          </a:xfrm>
        </p:spPr>
        <p:txBody>
          <a:bodyPr>
            <a:norm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Lymphoma : Mediastinal (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thymic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) mass &amp; is  more likely to involve lymph nodes &amp;  spleen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/>
              <a:t>effacement of architecture by round blue cells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pic>
        <p:nvPicPr>
          <p:cNvPr id="5122" name="Picture 2" descr="Mediastinal T-Lymphoblastic Lymphoma (T-LBL) - Thoracic Pathology: A Volume  in the High Yield Pathology Series (Expert Consult - Online and Print) 1st  Ed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1" y="3302001"/>
            <a:ext cx="4371975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884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NEOPLASIA OF DIGESTIVE SYSTEM . - ppt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" t="23502" r="2718" b="21029"/>
          <a:stretch/>
        </p:blipFill>
        <p:spPr bwMode="auto">
          <a:xfrm>
            <a:off x="749343" y="1528764"/>
            <a:ext cx="10123445" cy="461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87207" y="409873"/>
            <a:ext cx="94477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NORMAL HISTOLOGY OF LYMPH NODE</a:t>
            </a:r>
          </a:p>
        </p:txBody>
      </p:sp>
    </p:spTree>
    <p:extLst>
      <p:ext uri="{BB962C8B-B14F-4D97-AF65-F5344CB8AC3E}">
        <p14:creationId xmlns:p14="http://schemas.microsoft.com/office/powerpoint/2010/main" val="3189825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381000">
              <a:spcBef>
                <a:spcPts val="600"/>
              </a:spcBef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the marrow is </a:t>
            </a:r>
            <a:r>
              <a:rPr lang="en-US" sz="2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hypercellular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 &amp; packed with </a:t>
            </a:r>
            <a:r>
              <a:rPr lang="en-US" sz="2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lymphoblasts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replace normal marrow elements.</a:t>
            </a:r>
          </a:p>
        </p:txBody>
      </p:sp>
      <p:pic>
        <p:nvPicPr>
          <p:cNvPr id="3" name="Picture 4" descr="https://library.med.utah.edu/WebPath/jpeg5/HEME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474" y="2241066"/>
            <a:ext cx="5224999" cy="443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ow to read your bone marrow report - MyPathologyReport.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61" y="2842782"/>
            <a:ext cx="5742127" cy="323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806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846" y="865261"/>
            <a:ext cx="9613861" cy="3599316"/>
          </a:xfrm>
        </p:spPr>
        <p:txBody>
          <a:bodyPr>
            <a:norm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Blasts: scant basophilic cytoplasm and nuclei with </a:t>
            </a:r>
            <a:r>
              <a:rPr lang="en-US" sz="24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delicate, finely stippled chromatin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 &amp; small nucleoli.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133" t="17578" r="27672" b="15039"/>
          <a:stretch/>
        </p:blipFill>
        <p:spPr>
          <a:xfrm>
            <a:off x="1157287" y="2435571"/>
            <a:ext cx="5000625" cy="385092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353" y="2664919"/>
            <a:ext cx="435110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147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44" y="320038"/>
            <a:ext cx="10353761" cy="1326321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Phenotypic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23" y="1316575"/>
            <a:ext cx="11922177" cy="3695136"/>
          </a:xfrm>
        </p:spPr>
        <p:txBody>
          <a:bodyPr>
            <a:normAutofit/>
          </a:bodyPr>
          <a:lstStyle/>
          <a:p>
            <a:pPr fontAlgn="base"/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B and T cell precursors are morphologically indistinguishable, </a:t>
            </a:r>
            <a:r>
              <a:rPr lang="en-US" sz="2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immunophenotype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 is needed.</a:t>
            </a:r>
            <a:endParaRPr lang="en-US" sz="2800" dirty="0">
              <a:solidFill>
                <a:schemeClr val="accent1">
                  <a:lumMod val="20000"/>
                  <a:lumOff val="80000"/>
                </a:schemeClr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195" t="15625" r="24385" b="14089"/>
          <a:stretch/>
        </p:blipFill>
        <p:spPr>
          <a:xfrm>
            <a:off x="599607" y="2414339"/>
            <a:ext cx="5606321" cy="4226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000" t="15009" r="24962" b="14089"/>
          <a:stretch/>
        </p:blipFill>
        <p:spPr>
          <a:xfrm>
            <a:off x="6794843" y="2414339"/>
            <a:ext cx="5118503" cy="399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46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body" idx="1"/>
          </p:nvPr>
        </p:nvSpPr>
        <p:spPr>
          <a:xfrm>
            <a:off x="947814" y="1912011"/>
            <a:ext cx="3915287" cy="442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US" sz="29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Pre–B cell</a:t>
            </a:r>
            <a:endParaRPr sz="293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933" dirty="0" err="1"/>
              <a:t>Hyperdiploidy</a:t>
            </a:r>
            <a:r>
              <a:rPr lang="en-US" sz="2933" dirty="0"/>
              <a:t> (&gt; 50</a:t>
            </a:r>
          </a:p>
          <a:p>
            <a:pPr marL="135463" indent="0">
              <a:buNone/>
            </a:pPr>
            <a:r>
              <a:rPr lang="en-US" sz="2933" dirty="0"/>
              <a:t>chromosomes/cell)</a:t>
            </a:r>
          </a:p>
          <a:p>
            <a:r>
              <a:rPr lang="en-US" sz="2933" dirty="0"/>
              <a:t>t(12;21).</a:t>
            </a:r>
          </a:p>
          <a:p>
            <a:r>
              <a:rPr lang="en-US" sz="2933" dirty="0"/>
              <a:t>t(9;22) involving </a:t>
            </a:r>
            <a:r>
              <a:rPr lang="en-US" sz="2933" i="1" dirty="0"/>
              <a:t>ABL </a:t>
            </a:r>
            <a:r>
              <a:rPr lang="en-US" sz="2933" dirty="0"/>
              <a:t>&amp; </a:t>
            </a:r>
            <a:r>
              <a:rPr lang="en-US" sz="2933" i="1" dirty="0"/>
              <a:t>BCR </a:t>
            </a:r>
            <a:r>
              <a:rPr lang="en-US" sz="2933" dirty="0"/>
              <a:t>genes.</a:t>
            </a:r>
            <a:endParaRPr sz="2933" dirty="0"/>
          </a:p>
        </p:txBody>
      </p:sp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893018" y="69311"/>
            <a:ext cx="8435916" cy="152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/>
            <a:r>
              <a:rPr lang="en-US" sz="3200" b="1" dirty="0"/>
              <a:t>4.Genetics</a:t>
            </a:r>
            <a:endParaRPr sz="3200" b="1" dirty="0"/>
          </a:p>
        </p:txBody>
      </p:sp>
      <p:sp>
        <p:nvSpPr>
          <p:cNvPr id="166" name="Google Shape;166;p19"/>
          <p:cNvSpPr txBox="1">
            <a:spLocks noGrp="1"/>
          </p:cNvSpPr>
          <p:nvPr>
            <p:ph type="body" idx="2"/>
          </p:nvPr>
        </p:nvSpPr>
        <p:spPr>
          <a:xfrm>
            <a:off x="7188204" y="1912011"/>
            <a:ext cx="3739600" cy="442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US" sz="29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Pre–T cell</a:t>
            </a:r>
          </a:p>
          <a:p>
            <a:pPr marL="457189" indent="-457189"/>
            <a:r>
              <a:rPr lang="en-US" sz="2933" dirty="0"/>
              <a:t>NOTCH1 mutations</a:t>
            </a:r>
          </a:p>
          <a:p>
            <a:pPr marL="457189" indent="-457189"/>
            <a:r>
              <a:rPr lang="en-US" sz="2933" dirty="0"/>
              <a:t>CDKN2A mutations</a:t>
            </a:r>
            <a:endParaRPr sz="2933" dirty="0"/>
          </a:p>
        </p:txBody>
      </p:sp>
    </p:spTree>
    <p:extLst>
      <p:ext uri="{BB962C8B-B14F-4D97-AF65-F5344CB8AC3E}">
        <p14:creationId xmlns:p14="http://schemas.microsoft.com/office/powerpoint/2010/main" val="1338815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body" idx="1"/>
          </p:nvPr>
        </p:nvSpPr>
        <p:spPr>
          <a:xfrm>
            <a:off x="961515" y="2060169"/>
            <a:ext cx="3559115" cy="442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Worse prognosis</a:t>
            </a:r>
            <a:endParaRPr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507987">
              <a:buSzPts val="2400"/>
            </a:pPr>
            <a:r>
              <a:rPr lang="en-US" sz="2933" dirty="0">
                <a:sym typeface="Arial"/>
              </a:rPr>
              <a:t>Y</a:t>
            </a:r>
            <a:r>
              <a:rPr lang="en" sz="2933" dirty="0">
                <a:sym typeface="Arial"/>
              </a:rPr>
              <a:t>ounger than 2</a:t>
            </a:r>
          </a:p>
          <a:p>
            <a:pPr indent="-507987">
              <a:buSzPts val="2400"/>
            </a:pPr>
            <a:r>
              <a:rPr lang="en" sz="2933" dirty="0">
                <a:sym typeface="Arial"/>
              </a:rPr>
              <a:t>Older than 10</a:t>
            </a:r>
          </a:p>
          <a:p>
            <a:pPr indent="-507987">
              <a:buSzPts val="2400"/>
            </a:pPr>
            <a:r>
              <a:rPr lang="en" sz="2933" dirty="0">
                <a:sym typeface="Arial"/>
              </a:rPr>
              <a:t>PB WBC count  &gt; </a:t>
            </a:r>
            <a:r>
              <a:rPr lang="en-US" sz="2933" dirty="0">
                <a:sym typeface="Arial"/>
              </a:rPr>
              <a:t>100,000</a:t>
            </a:r>
          </a:p>
          <a:p>
            <a:pPr indent="-507987">
              <a:buSzPts val="2400"/>
            </a:pPr>
            <a:r>
              <a:rPr lang="en-US" sz="2933" dirty="0">
                <a:sym typeface="Arial"/>
              </a:rPr>
              <a:t>t(9;22)</a:t>
            </a:r>
          </a:p>
        </p:txBody>
      </p:sp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896151" y="119559"/>
            <a:ext cx="7955109" cy="152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/>
            <a:r>
              <a:rPr lang="en-US" b="1" dirty="0"/>
              <a:t>prognosis</a:t>
            </a:r>
            <a:endParaRPr dirty="0"/>
          </a:p>
        </p:txBody>
      </p:sp>
      <p:sp>
        <p:nvSpPr>
          <p:cNvPr id="166" name="Google Shape;166;p19"/>
          <p:cNvSpPr txBox="1">
            <a:spLocks noGrp="1"/>
          </p:cNvSpPr>
          <p:nvPr>
            <p:ph type="body" idx="2"/>
          </p:nvPr>
        </p:nvSpPr>
        <p:spPr>
          <a:xfrm>
            <a:off x="6563089" y="1781974"/>
            <a:ext cx="3739600" cy="442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Favorable prognosis</a:t>
            </a:r>
          </a:p>
          <a:p>
            <a:pPr indent="-507987">
              <a:buSzPts val="2400"/>
            </a:pPr>
            <a:r>
              <a:rPr lang="en-US" b="1" dirty="0"/>
              <a:t> </a:t>
            </a:r>
            <a:r>
              <a:rPr lang="en-US" sz="2933" dirty="0"/>
              <a:t>Age between 2-10</a:t>
            </a:r>
          </a:p>
          <a:p>
            <a:pPr indent="-507987">
              <a:buSzPts val="2400"/>
            </a:pPr>
            <a:r>
              <a:rPr lang="en-US" sz="2933" dirty="0"/>
              <a:t>PB Low WBC count</a:t>
            </a:r>
          </a:p>
          <a:p>
            <a:pPr indent="-507987">
              <a:buSzPts val="2400"/>
            </a:pPr>
            <a:r>
              <a:rPr lang="en-US" sz="2933" dirty="0" err="1"/>
              <a:t>Hyperdiploidy</a:t>
            </a:r>
            <a:endParaRPr lang="en-US" sz="2933" dirty="0"/>
          </a:p>
          <a:p>
            <a:pPr indent="-507987">
              <a:buSzPts val="2400"/>
            </a:pPr>
            <a:r>
              <a:rPr lang="en-US" sz="2933" dirty="0"/>
              <a:t>t(12;21)</a:t>
            </a:r>
          </a:p>
          <a:p>
            <a:pPr indent="-507987">
              <a:buSzPts val="2400"/>
            </a:pPr>
            <a:endParaRPr sz="2933" dirty="0"/>
          </a:p>
        </p:txBody>
      </p:sp>
    </p:spTree>
    <p:extLst>
      <p:ext uri="{BB962C8B-B14F-4D97-AF65-F5344CB8AC3E}">
        <p14:creationId xmlns:p14="http://schemas.microsoft.com/office/powerpoint/2010/main" val="91131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question??</a:t>
            </a:r>
          </a:p>
        </p:txBody>
      </p:sp>
    </p:spTree>
    <p:extLst>
      <p:ext uri="{BB962C8B-B14F-4D97-AF65-F5344CB8AC3E}">
        <p14:creationId xmlns:p14="http://schemas.microsoft.com/office/powerpoint/2010/main" val="3324199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Cell disorders</a:t>
            </a:r>
            <a:endParaRPr lang="en-US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its divided into:</a:t>
            </a:r>
          </a:p>
          <a:p>
            <a:r>
              <a:rPr lang="en-US" sz="2400" dirty="0"/>
              <a:t>non-neoplastic</a:t>
            </a:r>
          </a:p>
          <a:p>
            <a:endParaRPr lang="en-US" sz="2400" dirty="0"/>
          </a:p>
          <a:p>
            <a:r>
              <a:rPr lang="en-US" sz="2400" dirty="0"/>
              <a:t>neoplastic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>
            <a:off x="3206337" y="3146961"/>
            <a:ext cx="748146" cy="160316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4483" y="2962295"/>
            <a:ext cx="2354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myeloid neoplasm</a:t>
            </a:r>
          </a:p>
        </p:txBody>
      </p:sp>
      <p:sp>
        <p:nvSpPr>
          <p:cNvPr id="8" name="Rectangle 7"/>
          <p:cNvSpPr/>
          <p:nvPr/>
        </p:nvSpPr>
        <p:spPr>
          <a:xfrm>
            <a:off x="3837977" y="3739990"/>
            <a:ext cx="3593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lymphoid</a:t>
            </a:r>
            <a:r>
              <a:rPr lang="en-US" dirty="0"/>
              <a:t> neoplasm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4483" y="4550078"/>
            <a:ext cx="2675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histeocytic</a:t>
            </a:r>
            <a:r>
              <a:rPr lang="en-US" sz="2000" dirty="0"/>
              <a:t> neoplasm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20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enacademic.com/pictures/enwiki/72/Hematopoietic_growth_facto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737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3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899" y="7463"/>
            <a:ext cx="10311358" cy="1748765"/>
          </a:xfrm>
        </p:spPr>
        <p:txBody>
          <a:bodyPr>
            <a:normAutofit/>
          </a:bodyPr>
          <a:lstStyle/>
          <a:p>
            <a:r>
              <a:rPr lang="en-US" sz="5400" dirty="0"/>
              <a:t>Lymphoid Neoplasms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9818" y="1551710"/>
            <a:ext cx="9656617" cy="394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1597">
              <a:spcBef>
                <a:spcPts val="800"/>
              </a:spcBef>
              <a:buClr>
                <a:srgbClr val="0DB7C4"/>
              </a:buClr>
              <a:buSzPts val="2400"/>
            </a:pP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They can manifest as:</a:t>
            </a:r>
          </a:p>
          <a:p>
            <a:pPr marL="457189" lvl="1" indent="-457189">
              <a:spcBef>
                <a:spcPts val="800"/>
              </a:spcBef>
              <a:buClr>
                <a:srgbClr val="0DB7C4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Leukemias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: involvement of the bone marrow (BM) &amp; the peripheral blood (PB)</a:t>
            </a:r>
          </a:p>
          <a:p>
            <a:pPr marL="457189" lvl="1" indent="-457189">
              <a:spcBef>
                <a:spcPts val="800"/>
              </a:spcBef>
              <a:buClr>
                <a:srgbClr val="0DB7C4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Lymphomas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: tumors that produce masses in lymph nodes or other tissues.</a:t>
            </a:r>
          </a:p>
          <a:p>
            <a:pPr marL="457189" lvl="1" indent="-457189">
              <a:spcBef>
                <a:spcPts val="800"/>
              </a:spcBef>
              <a:buClr>
                <a:srgbClr val="0DB7C4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Other (plasma cell neoplasm)</a:t>
            </a:r>
          </a:p>
          <a:p>
            <a:pPr marL="457189" lvl="1" indent="-457189">
              <a:spcBef>
                <a:spcPts val="800"/>
              </a:spcBef>
              <a:buClr>
                <a:srgbClr val="0DB7C4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All can spread to lymph nodes &amp; other tissues.</a:t>
            </a:r>
            <a:endParaRPr lang="en-US" sz="3200" u="sng"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208848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440" y="490805"/>
            <a:ext cx="10068046" cy="1520000"/>
          </a:xfrm>
        </p:spPr>
        <p:txBody>
          <a:bodyPr>
            <a:normAutofit/>
          </a:bodyPr>
          <a:lstStyle/>
          <a:p>
            <a:r>
              <a:rPr lang="en-US" sz="5867" dirty="0"/>
              <a:t>Lymphoid Neoplasms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6586" y="2710172"/>
            <a:ext cx="10709563" cy="3211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507987">
              <a:spcBef>
                <a:spcPts val="8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 and T cell tumors are composed of cells that are arrested at or derived from a specific stage of normal lymphocyte differentiation</a:t>
            </a:r>
          </a:p>
          <a:p>
            <a:pPr marL="609585" indent="-507987">
              <a:spcBef>
                <a:spcPts val="8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Diagnosis &amp; 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classification 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 rely 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on tests (immunohistochemistry or flow cytometry)  that detect lineage-specific antigens (e.g., B cell, T cell, &amp;  NK cell markers) and markers of maturity.</a:t>
            </a:r>
          </a:p>
        </p:txBody>
      </p:sp>
    </p:spTree>
    <p:extLst>
      <p:ext uri="{BB962C8B-B14F-4D97-AF65-F5344CB8AC3E}">
        <p14:creationId xmlns:p14="http://schemas.microsoft.com/office/powerpoint/2010/main" val="3930772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uster of Differentiation - Creative BioM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563" y="2525712"/>
            <a:ext cx="5885137" cy="270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3387" y="681335"/>
            <a:ext cx="9782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507987">
              <a:spcBef>
                <a:spcPts val="8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Many such markers are identified by their cluster of differentiation (CD) number. (e.g., CD8, CD4, or CD20).</a:t>
            </a:r>
            <a:endParaRPr lang="en-US" sz="2800" dirty="0">
              <a:solidFill>
                <a:schemeClr val="accent1">
                  <a:lumMod val="20000"/>
                  <a:lumOff val="80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6287" y="5473164"/>
            <a:ext cx="9039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TdT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: a marker of early lymphoid origin (B &amp; T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lymphoblasts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79117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nsformation of jejunoileal follicular lymphoma into diffuse large B-cell  lymphoma detected using double-balloon enteroscopy | BMJ Case Repo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4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071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Damask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A1E8E06EC6444FAFC969E2A8D1A55E" ma:contentTypeVersion="4" ma:contentTypeDescription="Create a new document." ma:contentTypeScope="" ma:versionID="f5dea1a68b0326f63c2e530132a118ad">
  <xsd:schema xmlns:xsd="http://www.w3.org/2001/XMLSchema" xmlns:xs="http://www.w3.org/2001/XMLSchema" xmlns:p="http://schemas.microsoft.com/office/2006/metadata/properties" xmlns:ns2="3ae45523-5a85-45e7-8008-accd3c84eec0" targetNamespace="http://schemas.microsoft.com/office/2006/metadata/properties" ma:root="true" ma:fieldsID="363deaca5050fa10968f66489b46302e" ns2:_="">
    <xsd:import namespace="3ae45523-5a85-45e7-8008-accd3c84ee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5523-5a85-45e7-8008-accd3c84ee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E9040C-43AF-4A29-94AD-AFB4ADE89082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844174A3-CE86-452D-A6B2-4F45C77A9B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4ABE6D-3503-415A-AE36-DE18F8E8977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ae45523-5a85-45e7-8008-accd3c84eec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335</TotalTime>
  <Words>643</Words>
  <Application>Microsoft Office PowerPoint</Application>
  <PresentationFormat>Widescreen</PresentationFormat>
  <Paragraphs>87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Damask</vt:lpstr>
      <vt:lpstr>Hematopoietic &amp;  Lymphoid System  White Cell disorders  </vt:lpstr>
      <vt:lpstr>PowerPoint Presentation</vt:lpstr>
      <vt:lpstr>White Cell disorders</vt:lpstr>
      <vt:lpstr>PowerPoint Presentation</vt:lpstr>
      <vt:lpstr>PowerPoint Presentation</vt:lpstr>
      <vt:lpstr>Lymphoid Neoplasms</vt:lpstr>
      <vt:lpstr>Lymphoid Neoplasms</vt:lpstr>
      <vt:lpstr>PowerPoint Presentation</vt:lpstr>
      <vt:lpstr>PowerPoint Presentation</vt:lpstr>
      <vt:lpstr>PowerPoint Presentation</vt:lpstr>
      <vt:lpstr>PowerPoint Presentation</vt:lpstr>
      <vt:lpstr>B-cell activation and maturation</vt:lpstr>
      <vt:lpstr>PowerPoint Presentation</vt:lpstr>
      <vt:lpstr>Acute Lymphoblastic  Leukemia/Lymphoma (ALL)</vt:lpstr>
      <vt:lpstr>PowerPoint Presentation</vt:lpstr>
      <vt:lpstr>1. Clinical features. </vt:lpstr>
      <vt:lpstr>PowerPoint Presentation</vt:lpstr>
      <vt:lpstr>PowerPoint Presentation</vt:lpstr>
      <vt:lpstr>2. Morphologic. </vt:lpstr>
      <vt:lpstr>the marrow is hypercellular &amp; packed with lymphoblasts  replace normal marrow elements.</vt:lpstr>
      <vt:lpstr>PowerPoint Presentation</vt:lpstr>
      <vt:lpstr>3. Phenotypic </vt:lpstr>
      <vt:lpstr>4.Genetics</vt:lpstr>
      <vt:lpstr>prognosis</vt:lpstr>
      <vt:lpstr>Any question??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Hematopoietic &amp;  Lymphoid System</dc:title>
  <dc:creator>Admin</dc:creator>
  <cp:lastModifiedBy>Sanabil Hassanat</cp:lastModifiedBy>
  <cp:revision>15</cp:revision>
  <dcterms:created xsi:type="dcterms:W3CDTF">2022-03-30T17:02:42Z</dcterms:created>
  <dcterms:modified xsi:type="dcterms:W3CDTF">2022-03-31T11:03:21Z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0x01010081A1E8E06EC6444FAFC969E2A8D1A55E</vt:lpwstr>
  </property>
</Properties>
</file>