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29"/>
  </p:notesMasterIdLst>
  <p:sldIdLst>
    <p:sldId id="256" r:id="rId3"/>
    <p:sldId id="262" r:id="rId4"/>
    <p:sldId id="322" r:id="rId5"/>
    <p:sldId id="293" r:id="rId6"/>
    <p:sldId id="295" r:id="rId7"/>
    <p:sldId id="345" r:id="rId8"/>
    <p:sldId id="346" r:id="rId9"/>
    <p:sldId id="347" r:id="rId10"/>
    <p:sldId id="289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61" r:id="rId21"/>
    <p:sldId id="363" r:id="rId22"/>
    <p:sldId id="364" r:id="rId23"/>
    <p:sldId id="362" r:id="rId24"/>
    <p:sldId id="358" r:id="rId25"/>
    <p:sldId id="359" r:id="rId26"/>
    <p:sldId id="360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EBCA4-6E96-4440-B311-CB0E6A44B9AD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26CF-180E-49B3-8F49-8C6B31A6F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5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D26CF-180E-49B3-8F49-8C6B31A6FB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104B8-0F7F-4AB2-A017-7DAB545BE7A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3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CCB382A-9BC4-49A1-987D-1756CB007A85}" type="slidenum">
              <a:rPr lang="ar-SA">
                <a:solidFill>
                  <a:prstClr val="black"/>
                </a:solidFill>
              </a:rPr>
              <a:pPr eaLnBrk="1" hangingPunct="1"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Hematopoitic Stem cell </a:t>
            </a:r>
          </a:p>
        </p:txBody>
      </p:sp>
    </p:spTree>
    <p:extLst>
      <p:ext uri="{BB962C8B-B14F-4D97-AF65-F5344CB8AC3E}">
        <p14:creationId xmlns:p14="http://schemas.microsoft.com/office/powerpoint/2010/main" val="235261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6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9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3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56862-179E-4DA8-8CE4-C0C9306451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5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5B52-761D-471D-9FAA-B14ED38CD5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1CFFA-625F-4D4E-B8C7-D00DA5DA255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66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661C-8DFF-448F-9F70-E58BFCFF16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B73F5-519F-4878-96D0-7AC6C9E5592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56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D30D-ADF0-45E7-B65E-EE1EDBF2E6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EA5EE-C1C9-49DA-B075-778052CC887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41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C705-C9D3-4D4B-9B31-7A2FA032AF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35B92-C605-45E2-9C2F-E307F9BBBAC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88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5E0D7-2A41-4389-8527-EF71FC44DA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533CE-9604-49BB-854C-9AB10131423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4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DC9E-0C26-42F8-8276-1B932B34EC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ABE3A-BE81-42B4-9AE3-396A8F2A01E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40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ADF1-13E8-424A-B39D-5E2FAB9665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98FB8-2735-4C07-87BD-BF9FF0C50EF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51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5EC4-74D2-4A49-B0C6-69C99C9B43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E58B4-43B0-45FD-AD81-1C1E0879A27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2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26AD-08AC-46A4-A6AD-B8B0E71F10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A58D1-153D-4CB2-BE51-4D136D27D24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5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EA23-C207-4658-89B8-096823129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1465B-D63D-4B97-BD7F-12A05D8FD65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76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1FDBA-2E72-4B6C-B362-AAA47D256E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0F711-BBDC-47F4-9955-9F05B6FDD89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46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0A9A5-97B6-40CD-A7B7-3DA01D2B14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03BC8EA-D05F-49A2-B5F5-B9E5ECFD26B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1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E8EA3-9E22-4AE0-97B7-6CED70D841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153C280-09AB-4A5D-8DFC-0AAD3CCDC7C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8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9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1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2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4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1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9C85E-F509-4B78-9ED5-E3E707EABF3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5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1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D8ADBC-CBC9-42EF-A2AC-E756D59D4E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454D6E4-25F5-4556-B9E7-B37ED3B7F688}" type="slidenum">
              <a:rPr lang="ar-SA"/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1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Lymphocyte Development and</a:t>
            </a:r>
            <a:br>
              <a:rPr lang="en-US" dirty="0" smtClean="0"/>
            </a:br>
            <a:r>
              <a:rPr lang="en-US" dirty="0" smtClean="0"/>
              <a:t>Antigen</a:t>
            </a:r>
            <a:br>
              <a:rPr lang="en-US" dirty="0" smtClean="0"/>
            </a:br>
            <a:r>
              <a:rPr lang="en-US" dirty="0" smtClean="0"/>
              <a:t>Receptor Gene Rearrangement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6633"/>
              </a:buClr>
              <a:buSzPct val="80000"/>
              <a:defRPr/>
            </a:pPr>
            <a:r>
              <a:rPr lang="en-US" sz="2800" kern="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Dr.Eman</a:t>
            </a: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Albataineh</a:t>
            </a: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6633"/>
              </a:buClr>
              <a:buSzPct val="80000"/>
              <a:defRPr/>
            </a:pP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Associate Prof. Immunology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6633"/>
              </a:buClr>
              <a:buSzPct val="80000"/>
              <a:defRPr/>
            </a:pP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of Medicine, </a:t>
            </a:r>
            <a:r>
              <a:rPr lang="en-US" sz="2800" kern="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Mu’tah</a:t>
            </a: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university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6633"/>
              </a:buClr>
              <a:buSzPct val="80000"/>
              <a:defRPr/>
            </a:pPr>
            <a:r>
              <a:rPr lang="en-US" sz="2800" ker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Immunology, 2</a:t>
            </a:r>
            <a:r>
              <a:rPr lang="en-US" sz="2800" kern="0" baseline="30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nd</a:t>
            </a:r>
            <a:r>
              <a:rPr lang="en-US" sz="2800" ker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year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229600" cy="5373687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T cell precursors (</a:t>
            </a:r>
            <a:r>
              <a:rPr lang="en-US" sz="2800" b="1" dirty="0" err="1" smtClean="0"/>
              <a:t>prothymocytes</a:t>
            </a:r>
            <a:r>
              <a:rPr lang="en-US" sz="2800" dirty="0" smtClean="0"/>
              <a:t>) are attracted to the thymus from the BM by a chemotactic factor secreted by </a:t>
            </a:r>
            <a:r>
              <a:rPr lang="en-US" sz="2800" dirty="0" err="1" smtClean="0"/>
              <a:t>thymic</a:t>
            </a:r>
            <a:r>
              <a:rPr lang="en-US" sz="2800" dirty="0" smtClean="0"/>
              <a:t> epithelial cells.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The pro </a:t>
            </a:r>
            <a:r>
              <a:rPr lang="en-US" sz="2800" dirty="0" err="1" smtClean="0"/>
              <a:t>thymocytes</a:t>
            </a:r>
            <a:r>
              <a:rPr lang="en-US" sz="2800" dirty="0" smtClean="0"/>
              <a:t> are TCR - CD3+CD4-CD8- or "</a:t>
            </a:r>
            <a:r>
              <a:rPr lang="en-US" sz="2800" b="1" dirty="0" smtClean="0"/>
              <a:t>double-negative" cells (in </a:t>
            </a:r>
            <a:r>
              <a:rPr lang="en-US" sz="2800" b="1" dirty="0" err="1" smtClean="0"/>
              <a:t>subcapsular</a:t>
            </a:r>
            <a:r>
              <a:rPr lang="en-US" sz="2800" b="1" dirty="0" smtClean="0"/>
              <a:t> area)</a:t>
            </a:r>
            <a:r>
              <a:rPr lang="en-US" sz="2800" dirty="0" smtClean="0"/>
              <a:t>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Some Double-negative cells productively rearrange gamma and delta chain gene segments develop into gamma/delta T </a:t>
            </a:r>
            <a:r>
              <a:rPr lang="en-US" sz="2800" dirty="0" err="1" smtClean="0"/>
              <a:t>cels</a:t>
            </a:r>
            <a:r>
              <a:rPr lang="en-US" sz="2800" dirty="0" smtClean="0"/>
              <a:t> (</a:t>
            </a:r>
            <a:r>
              <a:rPr lang="el-GR" sz="2800" dirty="0" smtClean="0"/>
              <a:t>γδ</a:t>
            </a:r>
            <a:r>
              <a:rPr lang="en-US" sz="2800" dirty="0" smtClean="0"/>
              <a:t> T cells 10%) The majority of double-negative cells will go on to rearrange alpha and beta chain gene segments 90%. 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 cell development</a:t>
            </a:r>
          </a:p>
        </p:txBody>
      </p:sp>
    </p:spTree>
    <p:extLst>
      <p:ext uri="{BB962C8B-B14F-4D97-AF65-F5344CB8AC3E}">
        <p14:creationId xmlns:p14="http://schemas.microsoft.com/office/powerpoint/2010/main" val="10885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follow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in </a:t>
            </a:r>
            <a:r>
              <a:rPr lang="en-US" sz="2800" b="1" dirty="0" smtClean="0">
                <a:solidFill>
                  <a:srgbClr val="000000"/>
                </a:solidFill>
              </a:rPr>
              <a:t>cortex; </a:t>
            </a:r>
            <a:r>
              <a:rPr lang="en-US" sz="2800" dirty="0" smtClean="0"/>
              <a:t>The TCR β chain protein is expressed on the cell surface first </a:t>
            </a:r>
            <a:r>
              <a:rPr lang="en-US" sz="2800" dirty="0">
                <a:solidFill>
                  <a:srgbClr val="000000"/>
                </a:solidFill>
              </a:rPr>
              <a:t>(by DNA recombination of VDJ </a:t>
            </a:r>
            <a:r>
              <a:rPr lang="en-US" sz="2800" dirty="0" smtClean="0">
                <a:solidFill>
                  <a:srgbClr val="000000"/>
                </a:solidFill>
              </a:rPr>
              <a:t>segments </a:t>
            </a:r>
            <a:r>
              <a:rPr lang="en-US" sz="2800" dirty="0">
                <a:solidFill>
                  <a:srgbClr val="000000"/>
                </a:solidFill>
              </a:rPr>
              <a:t>with beta constant segments) </a:t>
            </a:r>
            <a:r>
              <a:rPr lang="en-US" sz="2800" dirty="0" smtClean="0"/>
              <a:t>in association with an invariant protein called pre-Tα </a:t>
            </a:r>
            <a:r>
              <a:rPr lang="en-US" sz="2800" dirty="0" smtClean="0"/>
              <a:t>to </a:t>
            </a:r>
            <a:r>
              <a:rPr lang="en-US" sz="2800" dirty="0" smtClean="0"/>
              <a:t>form the </a:t>
            </a:r>
            <a:r>
              <a:rPr lang="en-US" sz="2800" b="1" dirty="0" smtClean="0"/>
              <a:t>pre-T cell receptor</a:t>
            </a:r>
            <a:r>
              <a:rPr lang="en-US" sz="2800" dirty="0" smtClean="0"/>
              <a:t> (pre- TCR) complex 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 </a:t>
            </a:r>
            <a:r>
              <a:rPr lang="en-US" sz="2800" dirty="0"/>
              <a:t>CD3 and ζ </a:t>
            </a:r>
            <a:r>
              <a:rPr lang="en-US" sz="2800" dirty="0" smtClean="0"/>
              <a:t>proteins are present on pre-T ell as </a:t>
            </a:r>
            <a:r>
              <a:rPr lang="en-US" sz="2800" dirty="0" err="1" smtClean="0"/>
              <a:t>coreceptors</a:t>
            </a:r>
            <a:endParaRPr lang="en-US" sz="28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/>
              <a:t>then</a:t>
            </a:r>
            <a:r>
              <a:rPr lang="en-US" sz="2800" dirty="0" smtClean="0"/>
              <a:t> alpha chain gene rearrangement is enhanced (VJ </a:t>
            </a:r>
            <a:r>
              <a:rPr lang="en-US" sz="2800" dirty="0" smtClean="0"/>
              <a:t>with </a:t>
            </a:r>
            <a:r>
              <a:rPr lang="en-US" sz="2800" dirty="0" smtClean="0"/>
              <a:t>constant alpha) forming complete T cell receptor with CD3 (</a:t>
            </a:r>
            <a:r>
              <a:rPr lang="en-US" sz="2800" b="1" dirty="0" smtClean="0"/>
              <a:t>Immature T cells</a:t>
            </a:r>
            <a:r>
              <a:rPr lang="en-US" sz="2800" dirty="0" smtClean="0"/>
              <a:t>).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At the same time both CD4 and CD8 are expressed and the cells called </a:t>
            </a:r>
            <a:r>
              <a:rPr lang="en-US" sz="2800" b="1" dirty="0" smtClean="0"/>
              <a:t>double positive immature T cells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03982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en-US" sz="4000" kern="1200" dirty="0">
                <a:solidFill>
                  <a:prstClr val="black"/>
                </a:solidFill>
                <a:latin typeface="Calibri"/>
              </a:rPr>
              <a:t>Selection of immature </a:t>
            </a:r>
            <a:r>
              <a:rPr lang="en-US" sz="4000" kern="1200" dirty="0" smtClean="0">
                <a:solidFill>
                  <a:prstClr val="black"/>
                </a:solidFill>
                <a:latin typeface="Calibri"/>
              </a:rPr>
              <a:t>T </a:t>
            </a:r>
            <a:r>
              <a:rPr lang="en-US" sz="4000" kern="1200" dirty="0">
                <a:solidFill>
                  <a:prstClr val="black"/>
                </a:solidFill>
                <a:latin typeface="Calibri"/>
              </a:rPr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08" y="620688"/>
            <a:ext cx="8229600" cy="5257800"/>
          </a:xfrm>
        </p:spPr>
        <p:txBody>
          <a:bodyPr/>
          <a:lstStyle/>
          <a:p>
            <a:pPr lvl="0" algn="l" rtl="0"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Positive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selection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double positive cells (CD4+CD8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+) is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 that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preserves T cells that recognize self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MHC).</a:t>
            </a:r>
          </a:p>
          <a:p>
            <a:pPr lvl="0" algn="l" rtl="0"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Negative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selection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double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positive is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 in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thymocytes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whose TCRs bind strongly to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self peptide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antigens in association with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self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MHC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molecules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deleted or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convereted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Treg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 check point for deletion self reactive T cells occurs In medulla, the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thymic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epithelial cells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express a nuclear protein called AIRE 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autoimmune regulator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that induces the expression of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number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tissue-specific genes in the thymus.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These genes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normally expressed only in specific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peripheral organs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Their AIRE-dependent expression in the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thymus makes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many tissue-specific peptides available for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 to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developing T cells, facilitating the deletion 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negative selection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of these cells</a:t>
            </a:r>
          </a:p>
          <a:p>
            <a:pPr lvl="0" algn="l" rtl="0" eaLnBrk="1" hangingPunct="1">
              <a:lnSpc>
                <a:spcPct val="800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29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4525963"/>
          </a:xfrm>
        </p:spPr>
        <p:txBody>
          <a:bodyPr/>
          <a:lstStyle/>
          <a:p>
            <a:pPr lvl="0" algn="l" rtl="0"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000000"/>
                </a:solidFill>
              </a:rPr>
              <a:t>Transforming </a:t>
            </a:r>
            <a:r>
              <a:rPr lang="en-US" sz="2800" b="1" dirty="0">
                <a:solidFill>
                  <a:srgbClr val="000000"/>
                </a:solidFill>
              </a:rPr>
              <a:t>into single </a:t>
            </a:r>
            <a:r>
              <a:rPr lang="en-US" sz="2800" b="1" dirty="0" smtClean="0">
                <a:solidFill>
                  <a:srgbClr val="000000"/>
                </a:solidFill>
              </a:rPr>
              <a:t>positive mature cells </a:t>
            </a:r>
            <a:r>
              <a:rPr lang="en-US" sz="2800" b="1" dirty="0">
                <a:solidFill>
                  <a:srgbClr val="000000"/>
                </a:solidFill>
              </a:rPr>
              <a:t>(either CD4 or CD8</a:t>
            </a:r>
            <a:r>
              <a:rPr lang="en-US" sz="2800" b="1" dirty="0" smtClean="0">
                <a:solidFill>
                  <a:srgbClr val="000000"/>
                </a:solidFill>
              </a:rPr>
              <a:t>) in medulla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because one co-receptor is shut-off randomly, or as a result of Positive Selection of </a:t>
            </a:r>
            <a:r>
              <a:rPr lang="en-US" sz="2800" dirty="0" err="1">
                <a:solidFill>
                  <a:srgbClr val="000000"/>
                </a:solidFill>
              </a:rPr>
              <a:t>Thymocytes</a:t>
            </a:r>
            <a:r>
              <a:rPr lang="en-US" sz="2800" dirty="0">
                <a:solidFill>
                  <a:srgbClr val="000000"/>
                </a:solidFill>
              </a:rPr>
              <a:t>: Development of the Self MHC–Restricted T Cell Repertoire). Those that bind MHC1 transformed into CD8, and those bind MHC2 transformed into CD4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An external file that holds a picture, illustration, etc., usually as some form of binary object. The name of referred object is CH7F12.jpg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65150"/>
            <a:ext cx="72009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723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γδ</a:t>
            </a:r>
            <a:r>
              <a:rPr lang="en-US" smtClean="0"/>
              <a:t> T cells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CD4-, CD8-, CD3+ T cells, 5% in peripheral blood T cells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Frequent in mucosal epithelium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Can help in antibody class switch as alpha beta T cells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Have a regulatory function, </a:t>
            </a:r>
            <a:r>
              <a:rPr lang="en-US" sz="2400" dirty="0">
                <a:solidFill>
                  <a:srgbClr val="000000"/>
                </a:solidFill>
              </a:rPr>
              <a:t>it sense tissue stress rather than </a:t>
            </a:r>
            <a:r>
              <a:rPr lang="en-US" sz="2400" dirty="0" err="1">
                <a:solidFill>
                  <a:srgbClr val="000000"/>
                </a:solidFill>
              </a:rPr>
              <a:t>antigen,and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downregulate</a:t>
            </a:r>
            <a:r>
              <a:rPr lang="en-US" sz="2400" dirty="0">
                <a:solidFill>
                  <a:srgbClr val="000000"/>
                </a:solidFill>
              </a:rPr>
              <a:t> damaging immune </a:t>
            </a:r>
            <a:r>
              <a:rPr lang="en-US" sz="2400" dirty="0" smtClean="0">
                <a:solidFill>
                  <a:srgbClr val="000000"/>
                </a:solidFill>
              </a:rPr>
              <a:t>response</a:t>
            </a:r>
            <a:endParaRPr lang="en-US" sz="24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Help in innate immune because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--sense Ag directly without processing or MHC restriction. they help in viral infection  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also help in early life when alpha beta T cells and antigen processing is immature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sense peptide and non-peptide Ag (mycobacterium)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01691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3000" dirty="0" smtClean="0"/>
              <a:t>Pro-B cells; the earliest stage in BM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receptor expression is the first key to lymphocyte survival; 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Early: 2 heavy chains formed (</a:t>
            </a:r>
            <a:r>
              <a:rPr lang="en-US" sz="3000" dirty="0" err="1" smtClean="0"/>
              <a:t>IgH</a:t>
            </a:r>
            <a:r>
              <a:rPr lang="en-US" sz="3000" dirty="0" smtClean="0"/>
              <a:t> (the 2 IGM heavy chains </a:t>
            </a:r>
            <a:r>
              <a:rPr lang="en-US" sz="3000" dirty="0" smtClean="0"/>
              <a:t>(</a:t>
            </a:r>
            <a:r>
              <a:rPr lang="en-US" dirty="0" smtClean="0">
                <a:solidFill>
                  <a:srgbClr val="000000"/>
                </a:solidFill>
              </a:rPr>
              <a:t>by </a:t>
            </a:r>
            <a:r>
              <a:rPr lang="en-US" dirty="0">
                <a:solidFill>
                  <a:srgbClr val="000000"/>
                </a:solidFill>
              </a:rPr>
              <a:t>DNA recombination of VDJ </a:t>
            </a:r>
            <a:r>
              <a:rPr lang="en-US" dirty="0" smtClean="0">
                <a:solidFill>
                  <a:srgbClr val="000000"/>
                </a:solidFill>
              </a:rPr>
              <a:t>segments </a:t>
            </a:r>
            <a:r>
              <a:rPr lang="en-US" dirty="0">
                <a:solidFill>
                  <a:srgbClr val="000000"/>
                </a:solidFill>
              </a:rPr>
              <a:t>with </a:t>
            </a:r>
            <a:r>
              <a:rPr lang="en-US" dirty="0" smtClean="0">
                <a:solidFill>
                  <a:srgbClr val="000000"/>
                </a:solidFill>
              </a:rPr>
              <a:t>lambda or </a:t>
            </a:r>
            <a:r>
              <a:rPr lang="en-US" dirty="0" err="1" smtClean="0">
                <a:solidFill>
                  <a:srgbClr val="000000"/>
                </a:solidFill>
              </a:rPr>
              <a:t>cappa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constant </a:t>
            </a:r>
            <a:r>
              <a:rPr lang="en-US" dirty="0" smtClean="0">
                <a:solidFill>
                  <a:srgbClr val="000000"/>
                </a:solidFill>
              </a:rPr>
              <a:t>segments) </a:t>
            </a:r>
            <a:r>
              <a:rPr lang="en-US" sz="3000" dirty="0" smtClean="0"/>
              <a:t>with </a:t>
            </a:r>
            <a:r>
              <a:rPr lang="en-US" sz="3000" dirty="0" smtClean="0"/>
              <a:t>surrogate light chains </a:t>
            </a:r>
            <a:r>
              <a:rPr lang="en-US" sz="3000" dirty="0" smtClean="0"/>
              <a:t>= </a:t>
            </a:r>
            <a:r>
              <a:rPr lang="en-US" sz="3000" b="1" dirty="0" smtClean="0"/>
              <a:t>pre-B cells</a:t>
            </a:r>
            <a:r>
              <a:rPr lang="en-US" sz="30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 </a:t>
            </a:r>
            <a:r>
              <a:rPr lang="en-US" sz="3000" dirty="0"/>
              <a:t>immunoglobulin alpha and beta</a:t>
            </a:r>
            <a:r>
              <a:rPr lang="en-US" sz="3000" dirty="0" smtClean="0"/>
              <a:t>) are present in pre-B cells as </a:t>
            </a:r>
            <a:r>
              <a:rPr lang="en-US" sz="3000" dirty="0" err="1" smtClean="0"/>
              <a:t>coreceptors</a:t>
            </a:r>
            <a:endParaRPr lang="en-US" sz="3000" dirty="0" smtClean="0"/>
          </a:p>
          <a:p>
            <a:pPr>
              <a:lnSpc>
                <a:spcPct val="80000"/>
              </a:lnSpc>
            </a:pPr>
            <a:r>
              <a:rPr lang="en-US" sz="3000" dirty="0" smtClean="0"/>
              <a:t>Later: completed Ag receptors formed by formation of light chains kappa type, if fail use lambda light </a:t>
            </a:r>
            <a:r>
              <a:rPr lang="en-US" sz="3000" dirty="0" smtClean="0"/>
              <a:t>chain</a:t>
            </a:r>
            <a:r>
              <a:rPr lang="en-US" dirty="0"/>
              <a:t> </a:t>
            </a:r>
            <a:r>
              <a:rPr lang="en-US" dirty="0" smtClean="0"/>
              <a:t>(VJ  </a:t>
            </a:r>
            <a:r>
              <a:rPr lang="en-US" dirty="0"/>
              <a:t>with constant </a:t>
            </a:r>
            <a:r>
              <a:rPr lang="en-US" dirty="0" smtClean="0"/>
              <a:t>lambda or </a:t>
            </a:r>
            <a:r>
              <a:rPr lang="en-US" dirty="0" err="1" smtClean="0"/>
              <a:t>cappa</a:t>
            </a:r>
            <a:r>
              <a:rPr lang="en-US" dirty="0" smtClean="0"/>
              <a:t>)</a:t>
            </a:r>
            <a:endParaRPr lang="en-US" sz="3000" dirty="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3000" b="1" dirty="0" smtClean="0"/>
              <a:t>immature </a:t>
            </a:r>
            <a:r>
              <a:rPr lang="en-US" sz="3000" b="1" dirty="0" smtClean="0"/>
              <a:t>B cells = complete IGM BCR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endParaRPr lang="en-US" sz="2600" dirty="0" smtClean="0"/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2097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229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3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34360" y="-27404"/>
            <a:ext cx="8229600" cy="1143000"/>
          </a:xfrm>
        </p:spPr>
        <p:txBody>
          <a:bodyPr/>
          <a:lstStyle/>
          <a:p>
            <a:r>
              <a:rPr lang="en-US" sz="4000" dirty="0" smtClean="0"/>
              <a:t>Selection of immature B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52" y="836712"/>
            <a:ext cx="8229600" cy="568863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Positive Selection (life, expansion, continued maturation) occurs if the Ig receptor binds  self MHC. Cells that not binding </a:t>
            </a:r>
            <a:r>
              <a:rPr lang="en-US" dirty="0" smtClean="0"/>
              <a:t>die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Negative selection in B cells not always occur as just receptor editing happen if the B cell receptor bind strongly to self antigen.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Receptor editing is Changing the variable part on light chain;  replacing VJ of light chain with new VJ Kappa or lambda . If editing in B cells fail; clonal deletion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prstClr val="black"/>
                </a:solidFill>
              </a:rPr>
              <a:t>only 5% of formed T cells and 10% of B cells selected.</a:t>
            </a: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Most B cells migrate to peripheral LN where maturation happens ( mature B cell) by expressing IGD beside IGM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769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916832"/>
            <a:ext cx="896448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3200" dirty="0">
                <a:solidFill>
                  <a:prstClr val="black"/>
                </a:solidFill>
              </a:rPr>
              <a:t>Note, first class of AB produced is IGM class by binding C </a:t>
            </a:r>
            <a:r>
              <a:rPr lang="el-GR" sz="3200" dirty="0">
                <a:solidFill>
                  <a:prstClr val="black"/>
                </a:solidFill>
                <a:latin typeface="Times New Roman" pitchFamily="18" charset="0"/>
              </a:rPr>
              <a:t>μ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in bone marrow result in IGM receptor on B cells, then class </a:t>
            </a:r>
            <a:r>
              <a:rPr lang="en-US" sz="3200" dirty="0">
                <a:solidFill>
                  <a:prstClr val="black"/>
                </a:solidFill>
              </a:rPr>
              <a:t>switch in antibody happen later in 2</a:t>
            </a:r>
            <a:r>
              <a:rPr lang="en-US" sz="3200" baseline="30000" dirty="0">
                <a:solidFill>
                  <a:prstClr val="black"/>
                </a:solidFill>
              </a:rPr>
              <a:t>nd</a:t>
            </a:r>
            <a:r>
              <a:rPr lang="en-US" sz="3200" dirty="0">
                <a:solidFill>
                  <a:prstClr val="black"/>
                </a:solidFill>
              </a:rPr>
              <a:t> lymph node and use the same process to get different antibodies (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C</a:t>
            </a:r>
            <a:r>
              <a:rPr lang="el-GR" sz="3200" dirty="0">
                <a:solidFill>
                  <a:prstClr val="black"/>
                </a:solidFill>
                <a:latin typeface="Times New Roman" pitchFamily="18" charset="0"/>
              </a:rPr>
              <a:t>ϒ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for IGG, C</a:t>
            </a:r>
            <a:r>
              <a:rPr lang="el-GR" sz="3200" dirty="0">
                <a:solidFill>
                  <a:prstClr val="black"/>
                </a:solidFill>
                <a:latin typeface="Times New Roman" pitchFamily="18" charset="0"/>
              </a:rPr>
              <a:t>δ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for IGD, C</a:t>
            </a:r>
            <a:r>
              <a:rPr lang="el-GR" sz="3200" dirty="0">
                <a:solidFill>
                  <a:prstClr val="black"/>
                </a:solidFill>
                <a:latin typeface="Times New Roman" pitchFamily="18" charset="0"/>
              </a:rPr>
              <a:t>ε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for IGE, C</a:t>
            </a:r>
            <a:r>
              <a:rPr lang="el-GR" sz="3200" dirty="0">
                <a:solidFill>
                  <a:prstClr val="black"/>
                </a:solidFill>
                <a:latin typeface="Times New Roman" pitchFamily="18" charset="0"/>
              </a:rPr>
              <a:t>μ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for IGM and C</a:t>
            </a:r>
            <a:r>
              <a:rPr lang="el-GR" sz="3200" dirty="0">
                <a:solidFill>
                  <a:prstClr val="black"/>
                </a:solidFill>
                <a:latin typeface="Times New Roman" pitchFamily="18" charset="0"/>
              </a:rPr>
              <a:t>α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for IGA)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Steps of lymphocytes 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6192688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First; Pluripotent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stem cells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bone marrow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known as hematopoietic stem cells (HSCs), give rise to a common lymphoid progenitor (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CLP) then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give rise to  pro-B cells,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pro- T cells and NK cells.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Pro-T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cells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migrate to Thymus and may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commit to either the αβ 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γδ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 cell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lineages.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Second; pro- B and pro-T cell proliferate in response to cytokines IL-7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Third; Pre-B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pre- 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cells formed by making half of the receptor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Antigen binding site is on variable </a:t>
            </a:r>
            <a:r>
              <a:rPr lang="en-US" dirty="0" smtClean="0"/>
              <a:t>region </a:t>
            </a:r>
            <a:r>
              <a:rPr lang="en-US" dirty="0" smtClean="0"/>
              <a:t>on both BCR and TCR</a:t>
            </a:r>
          </a:p>
          <a:p>
            <a:r>
              <a:rPr lang="en-US" dirty="0" smtClean="0"/>
              <a:t>Variable region made of VDJ </a:t>
            </a:r>
            <a:r>
              <a:rPr lang="en-US" dirty="0" smtClean="0"/>
              <a:t>on </a:t>
            </a:r>
            <a:r>
              <a:rPr lang="en-US" dirty="0" smtClean="0"/>
              <a:t>heavy chain and VJ on light chain on BCR</a:t>
            </a:r>
          </a:p>
          <a:p>
            <a:r>
              <a:rPr lang="en-US" dirty="0" smtClean="0"/>
              <a:t>Variable region of TCR is made of VDJ on TCR beta chain and of VJ on TCR alpha chain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766134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7934"/>
            <a:ext cx="8229600" cy="433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B1 cells (CD5+ B cells)</a:t>
            </a:r>
          </a:p>
        </p:txBody>
      </p:sp>
      <p:sp>
        <p:nvSpPr>
          <p:cNvPr id="86019" name="Content Placeholder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dirty="0" smtClean="0"/>
              <a:t>B-1 cells 5-10% of blood B cells naturally found from fetal life, produce IGM, natural antibody present without immunization. has limited diversity give rapid antibody production against microbe. Act against carbohydrates, do not do </a:t>
            </a:r>
            <a:r>
              <a:rPr lang="en-US" sz="2800" dirty="0" err="1" smtClean="0"/>
              <a:t>isotype</a:t>
            </a:r>
            <a:r>
              <a:rPr lang="en-US" sz="2800" dirty="0" smtClean="0"/>
              <a:t> switch or do affinity maturation, no need to T cell help, and self renewing, present in the peritoneum and in mucosal sites.</a:t>
            </a:r>
          </a:p>
          <a:p>
            <a:r>
              <a:rPr lang="en-US" sz="2800" dirty="0" smtClean="0"/>
              <a:t>Marginal zone B cells are a distinct population of B cells that mainly respond to polysaccharides. After activation, these cells differentiate into short-lived plasma cells that produce mainly </a:t>
            </a:r>
            <a:r>
              <a:rPr lang="en-US" sz="2800" dirty="0" err="1" smtClean="0"/>
              <a:t>IgM</a:t>
            </a:r>
            <a:r>
              <a:rPr lang="en-US" sz="2800" dirty="0" smtClean="0"/>
              <a:t>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52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3"/>
            <a:ext cx="9144000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819150"/>
            <a:ext cx="5973763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077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Allelic exclusion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a B cell produces a functional immunoglobulin gene during V(D)J recombination, it cannot express any other variable region (a process known as allelic exclusion) thus each B cell can produce antibodies containing only one kind of variable chain </a:t>
            </a:r>
          </a:p>
          <a:p>
            <a:r>
              <a:rPr lang="en-US" dirty="0"/>
              <a:t>and it ensures that every B cell will express a single receptor, thus maintaining clonal specificity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8306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197768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Genetic rearrangement or somatic recombination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40768"/>
            <a:ext cx="8229600" cy="521744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DNA Recombination </a:t>
            </a:r>
            <a:r>
              <a:rPr lang="en-US" dirty="0" smtClean="0">
                <a:solidFill>
                  <a:prstClr val="black"/>
                </a:solidFill>
              </a:rPr>
              <a:t>include enzymes as</a:t>
            </a:r>
            <a:endParaRPr lang="en-US" dirty="0" smtClean="0">
              <a:solidFill>
                <a:prstClr val="blac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3200" dirty="0" smtClean="0">
                <a:solidFill>
                  <a:prstClr val="black"/>
                </a:solidFill>
              </a:rPr>
              <a:t>Synapse, making chromosomal loop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>
                <a:solidFill>
                  <a:prstClr val="black"/>
                </a:solidFill>
              </a:rPr>
              <a:t>Cleavage (RAG-1 and 2 called V-D-J </a:t>
            </a:r>
            <a:r>
              <a:rPr lang="en-US" sz="3200" dirty="0" err="1" smtClean="0">
                <a:solidFill>
                  <a:prstClr val="black"/>
                </a:solidFill>
              </a:rPr>
              <a:t>recombinases</a:t>
            </a:r>
            <a:r>
              <a:rPr lang="en-US" sz="3200" dirty="0" smtClean="0">
                <a:solidFill>
                  <a:prstClr val="black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prstClr val="black"/>
                </a:solidFill>
              </a:rPr>
              <a:t>Hairpin opening and end-processing(addition or </a:t>
            </a:r>
            <a:r>
              <a:rPr lang="en-US" sz="3200" dirty="0" smtClean="0">
                <a:solidFill>
                  <a:prstClr val="black"/>
                </a:solidFill>
              </a:rPr>
              <a:t>removal of bases</a:t>
            </a:r>
            <a:r>
              <a:rPr lang="en-US" sz="3200" dirty="0">
                <a:solidFill>
                  <a:prstClr val="black"/>
                </a:solidFill>
              </a:rPr>
              <a:t>) mediated by Artemis endonuclease,</a:t>
            </a:r>
            <a:endParaRPr lang="en-US" sz="3200" dirty="0" smtClean="0">
              <a:solidFill>
                <a:prstClr val="blac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3200" dirty="0" smtClean="0">
                <a:solidFill>
                  <a:prstClr val="black"/>
                </a:solidFill>
              </a:rPr>
              <a:t>Joining (Ligase</a:t>
            </a:r>
            <a:r>
              <a:rPr lang="en-US" sz="3200" dirty="0">
                <a:solidFill>
                  <a:prstClr val="black"/>
                </a:solidFill>
              </a:rPr>
              <a:t>) </a:t>
            </a:r>
            <a:r>
              <a:rPr lang="en-US" sz="3200" dirty="0" smtClean="0">
                <a:solidFill>
                  <a:prstClr val="black"/>
                </a:solidFill>
              </a:rPr>
              <a:t>and addition </a:t>
            </a:r>
            <a:r>
              <a:rPr lang="en-US" sz="3200" dirty="0">
                <a:solidFill>
                  <a:prstClr val="black"/>
                </a:solidFill>
              </a:rPr>
              <a:t>of new nucleotides is mediated by the enzyme terminal </a:t>
            </a:r>
            <a:r>
              <a:rPr lang="en-US" sz="3200" dirty="0" err="1">
                <a:solidFill>
                  <a:prstClr val="black"/>
                </a:solidFill>
              </a:rPr>
              <a:t>deoxynucleotidyl</a:t>
            </a:r>
            <a:r>
              <a:rPr lang="en-US" sz="3200" dirty="0">
                <a:solidFill>
                  <a:prstClr val="black"/>
                </a:solidFill>
              </a:rPr>
              <a:t> transferase (</a:t>
            </a:r>
            <a:r>
              <a:rPr lang="en-US" sz="3200" dirty="0" err="1">
                <a:solidFill>
                  <a:prstClr val="black"/>
                </a:solidFill>
              </a:rPr>
              <a:t>TdT</a:t>
            </a:r>
            <a:r>
              <a:rPr lang="en-US" sz="3200" dirty="0" smtClean="0">
                <a:solidFill>
                  <a:prstClr val="black"/>
                </a:solidFill>
              </a:rPr>
              <a:t>).</a:t>
            </a:r>
            <a:endParaRPr lang="en-US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Fourth;1-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Selection of pre-cells that start forming receptor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Fifth; Formation of the whole receptor on cell and become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immature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process repeated millions of times through out the life</a:t>
            </a: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Selection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events that preserve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immature cells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that have produced functional antigen receptor proteins and eliminate potentially dangerous cells that strongly recognize self antigens, cells that remain after selection called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mature cells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Sixth;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Differentiation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mature T cells into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functionally and phenotypically distinct subpopulations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cells develop into CD4+ and CD8+ αβ T lymphocytes in thymus.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migration of mature cells to peripheral lymph nodes and they are activated by macrophages and DCs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28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22" y="0"/>
            <a:ext cx="9261430" cy="694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0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n external file that holds a picture, illustration, etc., usually as some form of binary object. The name of referred object is CH3F12.jpg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45598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</a:t>
            </a:r>
            <a:r>
              <a:rPr lang="en-US" smtClean="0"/>
              <a:t>ß TCR</a:t>
            </a:r>
          </a:p>
        </p:txBody>
      </p:sp>
      <p:sp>
        <p:nvSpPr>
          <p:cNvPr id="12292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350962"/>
            <a:ext cx="4038600" cy="4525963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TCR complex is the </a:t>
            </a:r>
            <a:r>
              <a:rPr lang="el-GR" sz="2000" dirty="0" smtClean="0"/>
              <a:t>α</a:t>
            </a:r>
            <a:r>
              <a:rPr lang="en-US" sz="2000" dirty="0" smtClean="0"/>
              <a:t>ß receptor plus the ζ chain and two CD3 signaling proteins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Each chain constitute of one variable, one constant, hinge, </a:t>
            </a:r>
            <a:r>
              <a:rPr lang="en-US" sz="2000" dirty="0" err="1" smtClean="0"/>
              <a:t>transmembrane</a:t>
            </a:r>
            <a:r>
              <a:rPr lang="en-US" sz="2000" dirty="0" smtClean="0"/>
              <a:t> and cytoplasmic tail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covalently linked to each other by a disulfide bridge between extracellular cysteine residues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TCR that specifically recognizes peptide-MHC complexes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err="1" smtClean="0"/>
              <a:t>Hypervariable</a:t>
            </a:r>
            <a:r>
              <a:rPr lang="en-US" sz="2000" dirty="0" smtClean="0"/>
              <a:t> regions on both V</a:t>
            </a:r>
            <a:r>
              <a:rPr lang="el-GR" sz="2000" dirty="0" smtClean="0"/>
              <a:t>α</a:t>
            </a:r>
            <a:r>
              <a:rPr lang="en-US" sz="2000" dirty="0" smtClean="0"/>
              <a:t> and </a:t>
            </a:r>
            <a:r>
              <a:rPr lang="en-US" sz="2000" dirty="0" err="1" smtClean="0"/>
              <a:t>Vß</a:t>
            </a:r>
            <a:r>
              <a:rPr lang="en-US" sz="2000" dirty="0" smtClean="0"/>
              <a:t> are the same as those of antibody located on Ag-binding site and called CDR and they are 3 sites for each</a:t>
            </a:r>
          </a:p>
          <a:p>
            <a:pPr algn="l" rtl="0"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426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abcam.com/ps/CMS/Images/ab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BCR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The B lymphocyte antigen receptor is a transmembrane </a:t>
            </a:r>
            <a:r>
              <a:rPr lang="en-US" sz="2400" dirty="0" smtClean="0"/>
              <a:t>antibody </a:t>
            </a:r>
            <a:r>
              <a:rPr lang="en-US" sz="2400" dirty="0"/>
              <a:t>molecule (2 heavy and 2 light chains) associated with two signaling chains called Igα and </a:t>
            </a:r>
            <a:r>
              <a:rPr lang="en-US" sz="2400" dirty="0" smtClean="0"/>
              <a:t>Igβ</a:t>
            </a:r>
          </a:p>
          <a:p>
            <a:r>
              <a:rPr lang="en-US" sz="2400" dirty="0" smtClean="0"/>
              <a:t>- There is also hinge region, </a:t>
            </a:r>
            <a:r>
              <a:rPr lang="en-US" sz="2400" dirty="0" err="1" smtClean="0"/>
              <a:t>transmembrane</a:t>
            </a:r>
            <a:r>
              <a:rPr lang="en-US" sz="2400" dirty="0" smtClean="0"/>
              <a:t> part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8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9738"/>
            <a:ext cx="7705725" cy="5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251520" y="260648"/>
            <a:ext cx="7914456" cy="625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Functional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receptor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(TCR, BCR formation or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antibody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formation)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created during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maturation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24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somatic </a:t>
            </a:r>
            <a:r>
              <a:rPr lang="en-US" sz="24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recombination </a:t>
            </a:r>
            <a:r>
              <a:rPr lang="en-US" sz="24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 DNA rearrangement of 4 </a:t>
            </a:r>
            <a:r>
              <a:rPr lang="en-US" sz="24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genetic segments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 for variable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 for diversity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 for joining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 for </a:t>
            </a:r>
            <a:r>
              <a:rPr lang="en-US" sz="2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constant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C </a:t>
            </a:r>
            <a:r>
              <a:rPr lang="en-US" sz="2400" dirty="0">
                <a:solidFill>
                  <a:prstClr val="black"/>
                </a:solidFill>
              </a:rPr>
              <a:t>kappa or  lambda for  BCR and C</a:t>
            </a:r>
            <a:r>
              <a:rPr lang="el-GR" sz="2400" dirty="0">
                <a:solidFill>
                  <a:prstClr val="black"/>
                </a:solidFill>
              </a:rPr>
              <a:t> β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or C</a:t>
            </a:r>
            <a:r>
              <a:rPr lang="el-GR" sz="2400" dirty="0">
                <a:solidFill>
                  <a:prstClr val="black"/>
                </a:solidFill>
              </a:rPr>
              <a:t> α</a:t>
            </a:r>
            <a:r>
              <a:rPr lang="en-US" sz="2400" dirty="0" smtClean="0">
                <a:solidFill>
                  <a:prstClr val="black"/>
                </a:solidFill>
              </a:rPr>
              <a:t> for  </a:t>
            </a:r>
            <a:r>
              <a:rPr lang="en-US" sz="2400" dirty="0">
                <a:solidFill>
                  <a:prstClr val="black"/>
                </a:solidFill>
              </a:rPr>
              <a:t>TCR</a:t>
            </a:r>
            <a:r>
              <a:rPr lang="el-GR" sz="2400" dirty="0">
                <a:solidFill>
                  <a:prstClr val="black"/>
                </a:solidFill>
              </a:rPr>
              <a:t> β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and alpha chains development </a:t>
            </a:r>
            <a:r>
              <a:rPr lang="en-US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-</a:t>
            </a:r>
            <a:r>
              <a:rPr lang="en-US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VDJ 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recombination is the </a:t>
            </a:r>
            <a:r>
              <a:rPr lang="en-US" sz="24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process happen in early T, B cell development 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 by which T cells and B cells randomly assemble different gene segments – </a:t>
            </a:r>
            <a:r>
              <a:rPr lang="en-US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VDJC– 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in order to generate unique receptors (known as antigen receptors) that can collectively recognize many different types of molecule.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6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D75CD05149204EA8D6A289868C053B" ma:contentTypeVersion="4" ma:contentTypeDescription="Create a new document." ma:contentTypeScope="" ma:versionID="9ee63b0d1c4ba535453773c9a3380901">
  <xsd:schema xmlns:xsd="http://www.w3.org/2001/XMLSchema" xmlns:xs="http://www.w3.org/2001/XMLSchema" xmlns:p="http://schemas.microsoft.com/office/2006/metadata/properties" xmlns:ns2="cc361b34-c351-46d5-aafa-b4fab23ebf94" targetNamespace="http://schemas.microsoft.com/office/2006/metadata/properties" ma:root="true" ma:fieldsID="c4aa0722b6ddf8c97e7c82f2d86b2278" ns2:_="">
    <xsd:import namespace="cc361b34-c351-46d5-aafa-b4fab23ebf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61b34-c351-46d5-aafa-b4fab23eb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B27431-C72A-46E6-B0F0-FE561B31387E}"/>
</file>

<file path=customXml/itemProps2.xml><?xml version="1.0" encoding="utf-8"?>
<ds:datastoreItem xmlns:ds="http://schemas.openxmlformats.org/officeDocument/2006/customXml" ds:itemID="{AECE1ECD-9D36-42BE-BC45-086E409BEDB1}"/>
</file>

<file path=customXml/itemProps3.xml><?xml version="1.0" encoding="utf-8"?>
<ds:datastoreItem xmlns:ds="http://schemas.openxmlformats.org/officeDocument/2006/customXml" ds:itemID="{D33B0633-9065-4F3F-B37A-E9D868F57576}"/>
</file>

<file path=docProps/app.xml><?xml version="1.0" encoding="utf-8"?>
<Properties xmlns="http://schemas.openxmlformats.org/officeDocument/2006/extended-properties" xmlns:vt="http://schemas.openxmlformats.org/officeDocument/2006/docPropsVTypes">
  <TotalTime>11820</TotalTime>
  <Words>1451</Words>
  <Application>Microsoft Office PowerPoint</Application>
  <PresentationFormat>On-screen Show (4:3)</PresentationFormat>
  <Paragraphs>87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</vt:lpstr>
      <vt:lpstr>Calibri</vt:lpstr>
      <vt:lpstr>Times New Roman</vt:lpstr>
      <vt:lpstr>Wingdings</vt:lpstr>
      <vt:lpstr>Office Theme</vt:lpstr>
      <vt:lpstr>1_Office Theme</vt:lpstr>
      <vt:lpstr>Lymphocyte Development and Antigen Receptor Gene Rearrangement</vt:lpstr>
      <vt:lpstr>Steps of lymphocytes development</vt:lpstr>
      <vt:lpstr>PowerPoint Presentation</vt:lpstr>
      <vt:lpstr>PowerPoint Presentation</vt:lpstr>
      <vt:lpstr>PowerPoint Presentation</vt:lpstr>
      <vt:lpstr>αß TCR</vt:lpstr>
      <vt:lpstr>BCR</vt:lpstr>
      <vt:lpstr>PowerPoint Presentation</vt:lpstr>
      <vt:lpstr>PowerPoint Presentation</vt:lpstr>
      <vt:lpstr>T cell development</vt:lpstr>
      <vt:lpstr>follow</vt:lpstr>
      <vt:lpstr>Selection of immature T cells</vt:lpstr>
      <vt:lpstr>PowerPoint Presentation</vt:lpstr>
      <vt:lpstr>PowerPoint Presentation</vt:lpstr>
      <vt:lpstr>γδ T cells</vt:lpstr>
      <vt:lpstr>B cells</vt:lpstr>
      <vt:lpstr>PowerPoint Presentation</vt:lpstr>
      <vt:lpstr>Selection of immature B cells</vt:lpstr>
      <vt:lpstr>PowerPoint Presentation</vt:lpstr>
      <vt:lpstr>PowerPoint Presentation</vt:lpstr>
      <vt:lpstr>PowerPoint Presentation</vt:lpstr>
      <vt:lpstr>B1 cells (CD5+ B cells)</vt:lpstr>
      <vt:lpstr>PowerPoint Presentation</vt:lpstr>
      <vt:lpstr>PowerPoint Presentation</vt:lpstr>
      <vt:lpstr>Allelic exclusion</vt:lpstr>
      <vt:lpstr>Genetic rearrangement or somatic recombination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Lymphocyte Development and Antigen Receptor Gene Rearrangement</dc:title>
  <dc:creator>TOSHIBA</dc:creator>
  <cp:lastModifiedBy>user</cp:lastModifiedBy>
  <cp:revision>96</cp:revision>
  <dcterms:created xsi:type="dcterms:W3CDTF">2017-02-16T09:59:17Z</dcterms:created>
  <dcterms:modified xsi:type="dcterms:W3CDTF">2021-10-17T10:05:06Z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0x0101007AD75CD05149204EA8D6A289868C053B</vt:lpwstr>
  </property>
</Properties>
</file>